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image" Target="../media/image9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image" Target="../media/image2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image" Target="../media/image3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image" Target="../media/image4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image" Target="../media/image5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image" Target="../media/image6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image" Target="../media/image7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image" Target="../media/image8.png" 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1.png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slideLayout" Target="../slideLayouts/slideLayout3.xml"  /><Relationship Id="rId6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image" Target="../media/image15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slideLayout" Target="../slideLayouts/slideLayout5.xml"  /><Relationship Id="rId8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image" Target="../media/image21.png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Relationship Id="rId5" Type="http://schemas.openxmlformats.org/officeDocument/2006/relationships/slideLayout" Target="../slideLayouts/slideLayout6.xml"  /><Relationship Id="rId6" Type="http://schemas.openxmlformats.org/officeDocument/2006/relationships/notesSlide" Target="../notesSlides/notesSlide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image" Target="../media/image25.png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slideLayout" Target="../slideLayouts/slideLayout8.xml"  /><Relationship Id="rId6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image" Target="../media/image29.png"  /><Relationship Id="rId10" Type="http://schemas.openxmlformats.org/officeDocument/2006/relationships/notesSlide" Target="../notesSlides/notesSlide8.xml"  /><Relationship Id="rId2" Type="http://schemas.openxmlformats.org/officeDocument/2006/relationships/image" Target="../media/image30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Relationship Id="rId8" Type="http://schemas.openxmlformats.org/officeDocument/2006/relationships/image" Target="../media/image36.png"  /><Relationship Id="rId9" Type="http://schemas.openxmlformats.org/officeDocument/2006/relationships/slideLayout" Target="../slideLayouts/slideLayout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image" Target="../media/image37.png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slideLayout" Target="../slideLayouts/slideLayout10.xml"  /><Relationship Id="rId6" Type="http://schemas.openxmlformats.org/officeDocument/2006/relationships/notesSlide" Target="../notesSlides/notesSlide9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141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</a:rPr>
              <a:t>Flutter 학교관리 시스템 </a:t>
            </a:r>
            <a:endParaRPr lang="en-US" sz="4450" b="1">
              <a:solidFill>
                <a:srgbClr val="151617"/>
              </a:solidFill>
              <a:latin typeface="Montserrat Black"/>
              <a:ea typeface="Montserrat Black"/>
              <a:cs typeface="Montserrat Black"/>
            </a:endParaRPr>
          </a:p>
          <a:p>
            <a:pPr marL="0" lv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151617"/>
                </a:solidFill>
                <a:latin typeface="Montserrat Black"/>
                <a:ea typeface="Montserrat Black"/>
                <a:cs typeface="Montserrat Black"/>
              </a:rPr>
              <a:t>포트폴리오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793790" y="35591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</a:rPr>
              <a:t>프로젝트명: School Manager</a:t>
            </a:r>
            <a:endParaRPr lang="en-US" sz="1750"/>
          </a:p>
        </p:txBody>
      </p:sp>
      <p:sp>
        <p:nvSpPr>
          <p:cNvPr id="5" name="Text 2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</a:rPr>
              <a:t>개발 목적: 학교 관리와 학생 성적 관리를 위한 통합 플랫폼 개발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</a:rPr>
              <a:t>주요 대상: 교육기관, 학교 관리자, 교사, 학생</a:t>
            </a:r>
            <a:endParaRPr lang="en-US" sz="1750"/>
          </a:p>
        </p:txBody>
      </p:sp>
      <p:sp>
        <p:nvSpPr>
          <p:cNvPr id="7" name="Text 4"/>
          <p:cNvSpPr/>
          <p:nvPr/>
        </p:nvSpPr>
        <p:spPr>
          <a:xfrm>
            <a:off x="793790" y="54132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151617"/>
                </a:solidFill>
                <a:latin typeface="Inconsolata"/>
                <a:ea typeface="Inconsolata"/>
                <a:cs typeface="Inconsolata"/>
              </a:rPr>
              <a:t>현재 상태: 개발 및 배포 완료, 실제 운영 중</a:t>
            </a:r>
            <a:endParaRPr lang="en-US" sz="1750"/>
          </a:p>
        </p:txBody>
      </p:sp>
      <p:sp>
        <p:nvSpPr>
          <p:cNvPr id="8" name="Shape 5"/>
          <p:cNvSpPr/>
          <p:nvPr/>
        </p:nvSpPr>
        <p:spPr>
          <a:xfrm>
            <a:off x="793790" y="604825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293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핵심 가치 제안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782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2620804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656165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다양한 권한 레벨을 통한 체계적인 학교 관리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500914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SuperAdmin, Admin, Authority, Student 등 다양한 권한 레벨을 통해 체계적인 학교 관리가 가능합니다.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5782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262080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656165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통합된 학생 데이터 및 성적 관리 시스템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500914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학생 정보와 성적 데이터를 한 곳에서 효율적으로 관리할 수 있습니다.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0615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44865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84019"/>
            <a:ext cx="39899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실시간 데이터 업데이트 및 동기화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7443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Firebase를 활용한 실시간 데이터 동기화로 항상 최신 정보를 유지합니다.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기술 스택 소개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프론트엔드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Flutter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96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Dart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상태 관리: Provider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399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UI 컴포넌트: Flutter Material Design, Custom Widgets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백엔드 및 데이터베이스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97740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Firestore: 학교, 사용자, 성적, 과목, 역할 등의 데이터 관리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78250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Firebase Authentication: 사용자 인증 및 권한 관리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55876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Firebase Hosting: 웹 버전 배포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개발 환경 및 도구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2067" y="39774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IDE: Cursor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44196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버전 관리: Git/GitHub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6994"/>
            <a:ext cx="7461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시스템 아키텍처 및 데이터 모델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1879402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2495431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1062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Flutter 앱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2596634"/>
            <a:ext cx="35818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 인터페이스 및 비즈니스 로직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199448"/>
            <a:ext cx="8592860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3243024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697129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469838"/>
            <a:ext cx="27476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Firebase 서비스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3960257"/>
            <a:ext cx="27476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인증, 데이터베이스, 호스팅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4563070"/>
            <a:ext cx="7516773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606647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060752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4833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데이터 모델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323880"/>
            <a:ext cx="3844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사용자, 학교, 학기, 과목, 성적, 역할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1687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시스템 아키텍처는 Flutter 앱 구조, Firebase 서비스 연동 흐름, 주요 모듈 간 상호작용으로 구성됩니다.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793790" y="678680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데이터 모델은 사용자(User), 학교(School), 학기(Term), 과목(Subject), 성적(Score), 역할(Authority)로 구성되어 있으며, 권한 시스템 설계는 권한 계층 구조 다이어그램과 각 권한 레벨별 접근 범위(Authority 모델 기반)로 이루어져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74119"/>
            <a:ext cx="5207675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권한 시스템 구현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29020" y="1641634"/>
            <a:ext cx="1646515" cy="1200150"/>
          </a:xfrm>
          <a:prstGeom prst="roundRect">
            <a:avLst>
              <a:gd name="adj" fmla="val 76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771" y="2058591"/>
            <a:ext cx="292894" cy="36611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83775" y="1849874"/>
            <a:ext cx="174093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SuperAdmin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2583775" y="2300168"/>
            <a:ext cx="174093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시스템 전체 관리자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2479596" y="2832259"/>
            <a:ext cx="11317724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8" name="Shape 5"/>
          <p:cNvSpPr/>
          <p:nvPr/>
        </p:nvSpPr>
        <p:spPr>
          <a:xfrm>
            <a:off x="729020" y="2945844"/>
            <a:ext cx="3293031" cy="1200150"/>
          </a:xfrm>
          <a:prstGeom prst="roundRect">
            <a:avLst>
              <a:gd name="adj" fmla="val 76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088" y="3362801"/>
            <a:ext cx="292894" cy="36611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30291" y="3154085"/>
            <a:ext cx="154936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Admin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4230291" y="3604379"/>
            <a:ext cx="154936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학교 단위 관리자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4126111" y="4136469"/>
            <a:ext cx="9671209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13" name="Shape 9"/>
          <p:cNvSpPr/>
          <p:nvPr/>
        </p:nvSpPr>
        <p:spPr>
          <a:xfrm>
            <a:off x="729020" y="4250055"/>
            <a:ext cx="4939546" cy="1200150"/>
          </a:xfrm>
          <a:prstGeom prst="roundRect">
            <a:avLst>
              <a:gd name="adj" fmla="val 76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86" y="4667012"/>
            <a:ext cx="292894" cy="36611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76806" y="4458295"/>
            <a:ext cx="174093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Authority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5876806" y="4908590"/>
            <a:ext cx="174093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제한된 권한 보유자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5772626" y="5440680"/>
            <a:ext cx="8024693" cy="11430"/>
          </a:xfrm>
          <a:prstGeom prst="roundRect">
            <a:avLst>
              <a:gd name="adj" fmla="val 80000"/>
            </a:avLst>
          </a:prstGeom>
          <a:solidFill>
            <a:srgbClr val="151617"/>
          </a:solidFill>
          <a:ln/>
        </p:spPr>
      </p:sp>
      <p:sp>
        <p:nvSpPr>
          <p:cNvPr id="18" name="Shape 13"/>
          <p:cNvSpPr/>
          <p:nvPr/>
        </p:nvSpPr>
        <p:spPr>
          <a:xfrm>
            <a:off x="729020" y="5554266"/>
            <a:ext cx="6586180" cy="1200150"/>
          </a:xfrm>
          <a:prstGeom prst="roundRect">
            <a:avLst>
              <a:gd name="adj" fmla="val 76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603" y="5971223"/>
            <a:ext cx="292894" cy="366117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23440" y="5762506"/>
            <a:ext cx="1549360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Student</a:t>
            </a:r>
            <a:endParaRPr lang="en-US" sz="2050" dirty="0"/>
          </a:p>
        </p:txBody>
      </p:sp>
      <p:sp>
        <p:nvSpPr>
          <p:cNvPr id="21" name="Text 15"/>
          <p:cNvSpPr/>
          <p:nvPr/>
        </p:nvSpPr>
        <p:spPr>
          <a:xfrm>
            <a:off x="7523440" y="6212800"/>
            <a:ext cx="154936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학생 사용자 역할</a:t>
            </a:r>
            <a:endParaRPr lang="en-US" sz="1600" dirty="0"/>
          </a:p>
        </p:txBody>
      </p:sp>
      <p:sp>
        <p:nvSpPr>
          <p:cNvPr id="22" name="Text 16"/>
          <p:cNvSpPr/>
          <p:nvPr/>
        </p:nvSpPr>
        <p:spPr>
          <a:xfrm>
            <a:off x="729020" y="6988731"/>
            <a:ext cx="131723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권한 관리 기술 구현은 Firebase Auth와 Firestore 규칙을 활용한 권한 제어, Authority 컬렉션을 통한 세분화된 권한 관리, 범주별 관리(사용자, 성적, 학기, 과목, 담당, 설정), 권한 타입(편집(edit), 보기(watch), 없음(none))으로 이루어져 있습니다.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678" y="810697"/>
            <a:ext cx="4719638" cy="5899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주요 기능 및 화면 구성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660678" y="1778198"/>
            <a:ext cx="4310539" cy="3613071"/>
          </a:xfrm>
          <a:prstGeom prst="roundRect">
            <a:avLst>
              <a:gd name="adj" fmla="val 25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651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857012" y="1974533"/>
            <a:ext cx="2359819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SuperAdmin 기능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57012" y="2382679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학교 등록/관리 대시보드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857012" y="2750701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전체 사용자 관리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857012" y="3118723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슈퍼관리자 전용 화면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5159931" y="1778198"/>
            <a:ext cx="4310539" cy="3613071"/>
          </a:xfrm>
          <a:prstGeom prst="roundRect">
            <a:avLst>
              <a:gd name="adj" fmla="val 25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6510" dir="2700000">
              <a:srgbClr val="151617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5356265" y="1974533"/>
            <a:ext cx="2359819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Admin 기능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356265" y="2382679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 관리 (등록, 편집, 조회)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5356265" y="2750701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성적 관리 (입력, 수정, 성적표)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5356265" y="3118723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학기 관리 (등록, 편집)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5356265" y="3486745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과목 관리 (등록, 편집)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5356265" y="3854768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담당 학생 관리 (배정, 조회)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5356265" y="4222790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권한 관리 (등록, 편집)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5356265" y="4590812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학교 설정 대시보드</a:t>
            </a:r>
            <a:endParaRPr lang="en-US" sz="1450" dirty="0"/>
          </a:p>
        </p:txBody>
      </p:sp>
      <p:sp>
        <p:nvSpPr>
          <p:cNvPr id="17" name="Shape 15"/>
          <p:cNvSpPr/>
          <p:nvPr/>
        </p:nvSpPr>
        <p:spPr>
          <a:xfrm>
            <a:off x="9659183" y="1778198"/>
            <a:ext cx="4310539" cy="3613071"/>
          </a:xfrm>
          <a:prstGeom prst="roundRect">
            <a:avLst>
              <a:gd name="adj" fmla="val 25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6510" dir="2700000">
              <a:srgbClr val="151617">
                <a:alpha val="100000"/>
              </a:srgbClr>
            </a:outerShdw>
          </a:effectLst>
        </p:spPr>
      </p:sp>
      <p:sp>
        <p:nvSpPr>
          <p:cNvPr id="18" name="Text 16"/>
          <p:cNvSpPr/>
          <p:nvPr/>
        </p:nvSpPr>
        <p:spPr>
          <a:xfrm>
            <a:off x="9855518" y="1974533"/>
            <a:ext cx="2359819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Authority 기능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9855518" y="2382679"/>
            <a:ext cx="391787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할당된 모듈별 인터페이스 (권한에 따라 동적 구성)</a:t>
            </a:r>
            <a:endParaRPr lang="en-US" sz="1450" dirty="0"/>
          </a:p>
        </p:txBody>
      </p:sp>
      <p:sp>
        <p:nvSpPr>
          <p:cNvPr id="20" name="Text 18"/>
          <p:cNvSpPr/>
          <p:nvPr/>
        </p:nvSpPr>
        <p:spPr>
          <a:xfrm>
            <a:off x="9855518" y="3052763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 관리 (권한에 따라 보기/수정)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9855518" y="3420785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성적 관리 (권한에 따라 보기/수정)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9855518" y="3788807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학기 관리 (권한에 따라 보기/수정)</a:t>
            </a:r>
            <a:endParaRPr lang="en-US" sz="1450" dirty="0"/>
          </a:p>
        </p:txBody>
      </p:sp>
      <p:sp>
        <p:nvSpPr>
          <p:cNvPr id="23" name="Text 21"/>
          <p:cNvSpPr/>
          <p:nvPr/>
        </p:nvSpPr>
        <p:spPr>
          <a:xfrm>
            <a:off x="9855518" y="4156829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과목 관리 (권한에 따라 보기/수정)</a:t>
            </a:r>
            <a:endParaRPr lang="en-US" sz="1450" dirty="0"/>
          </a:p>
        </p:txBody>
      </p:sp>
      <p:sp>
        <p:nvSpPr>
          <p:cNvPr id="24" name="Text 22"/>
          <p:cNvSpPr/>
          <p:nvPr/>
        </p:nvSpPr>
        <p:spPr>
          <a:xfrm>
            <a:off x="9855518" y="4524851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담당 학생 관리 (권한에 따라 보기/수정)</a:t>
            </a:r>
            <a:endParaRPr lang="en-US" sz="1450" dirty="0"/>
          </a:p>
        </p:txBody>
      </p:sp>
      <p:sp>
        <p:nvSpPr>
          <p:cNvPr id="25" name="Text 23"/>
          <p:cNvSpPr/>
          <p:nvPr/>
        </p:nvSpPr>
        <p:spPr>
          <a:xfrm>
            <a:off x="9855518" y="4892873"/>
            <a:ext cx="3917871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설정 (권한에 따라 보기/수정)</a:t>
            </a:r>
            <a:endParaRPr lang="en-US" sz="1450" dirty="0"/>
          </a:p>
        </p:txBody>
      </p:sp>
      <p:sp>
        <p:nvSpPr>
          <p:cNvPr id="26" name="Shape 24"/>
          <p:cNvSpPr/>
          <p:nvPr/>
        </p:nvSpPr>
        <p:spPr>
          <a:xfrm>
            <a:off x="660678" y="5579983"/>
            <a:ext cx="6560225" cy="1838920"/>
          </a:xfrm>
          <a:prstGeom prst="roundRect">
            <a:avLst>
              <a:gd name="adj" fmla="val 49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6510" dir="2700000">
              <a:srgbClr val="151617">
                <a:alpha val="100000"/>
              </a:srgbClr>
            </a:outerShdw>
          </a:effectLst>
        </p:spPr>
      </p:sp>
      <p:sp>
        <p:nvSpPr>
          <p:cNvPr id="27" name="Text 25"/>
          <p:cNvSpPr/>
          <p:nvPr/>
        </p:nvSpPr>
        <p:spPr>
          <a:xfrm>
            <a:off x="857012" y="5776317"/>
            <a:ext cx="2359819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Student 화면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857012" y="6184463"/>
            <a:ext cx="61675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개인 성적 조회</a:t>
            </a:r>
            <a:endParaRPr lang="en-US" sz="1450" dirty="0"/>
          </a:p>
        </p:txBody>
      </p:sp>
      <p:sp>
        <p:nvSpPr>
          <p:cNvPr id="29" name="Text 27"/>
          <p:cNvSpPr/>
          <p:nvPr/>
        </p:nvSpPr>
        <p:spPr>
          <a:xfrm>
            <a:off x="857012" y="6552486"/>
            <a:ext cx="61675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학생 정보 관리</a:t>
            </a:r>
            <a:endParaRPr lang="en-US" sz="1450" dirty="0"/>
          </a:p>
        </p:txBody>
      </p:sp>
      <p:sp>
        <p:nvSpPr>
          <p:cNvPr id="30" name="Shape 28"/>
          <p:cNvSpPr/>
          <p:nvPr/>
        </p:nvSpPr>
        <p:spPr>
          <a:xfrm>
            <a:off x="7409617" y="5579983"/>
            <a:ext cx="6560225" cy="1838920"/>
          </a:xfrm>
          <a:prstGeom prst="roundRect">
            <a:avLst>
              <a:gd name="adj" fmla="val 497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6510" dir="2700000">
              <a:srgbClr val="151617">
                <a:alpha val="100000"/>
              </a:srgbClr>
            </a:outerShdw>
          </a:effectLst>
        </p:spPr>
      </p:sp>
      <p:sp>
        <p:nvSpPr>
          <p:cNvPr id="31" name="Text 29"/>
          <p:cNvSpPr/>
          <p:nvPr/>
        </p:nvSpPr>
        <p:spPr>
          <a:xfrm>
            <a:off x="7605951" y="5776317"/>
            <a:ext cx="2359819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공통 기능</a:t>
            </a:r>
            <a:endParaRPr lang="en-US" sz="1850" dirty="0"/>
          </a:p>
        </p:txBody>
      </p:sp>
      <p:sp>
        <p:nvSpPr>
          <p:cNvPr id="32" name="Text 30"/>
          <p:cNvSpPr/>
          <p:nvPr/>
        </p:nvSpPr>
        <p:spPr>
          <a:xfrm>
            <a:off x="7605951" y="6184463"/>
            <a:ext cx="61675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로그인/로그아웃</a:t>
            </a:r>
            <a:endParaRPr lang="en-US" sz="1450" dirty="0"/>
          </a:p>
        </p:txBody>
      </p:sp>
      <p:sp>
        <p:nvSpPr>
          <p:cNvPr id="33" name="Text 31"/>
          <p:cNvSpPr/>
          <p:nvPr/>
        </p:nvSpPr>
        <p:spPr>
          <a:xfrm>
            <a:off x="7605951" y="6552486"/>
            <a:ext cx="61675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비밀번호 관리</a:t>
            </a:r>
            <a:endParaRPr lang="en-US" sz="1450" dirty="0"/>
          </a:p>
        </p:txBody>
      </p:sp>
      <p:sp>
        <p:nvSpPr>
          <p:cNvPr id="34" name="Text 32"/>
          <p:cNvSpPr/>
          <p:nvPr/>
        </p:nvSpPr>
        <p:spPr>
          <a:xfrm>
            <a:off x="7605951" y="6920508"/>
            <a:ext cx="6167557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설정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838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6521" y="578644"/>
            <a:ext cx="5796796" cy="657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핵심 기술적 구현 세부사항</a:t>
            </a:r>
            <a:endParaRPr lang="en-US" sz="41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21" y="1551861"/>
            <a:ext cx="1052274" cy="16228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04430" y="1762244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실시간 데이터 동기화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2104430" y="2217301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Firestore 실시간 리스너 구현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104430" y="2627590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StreamBuilder를 활용한 UI 자동 업데이트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21" y="3174682"/>
            <a:ext cx="1052274" cy="203311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04430" y="3385066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사용자 관리 시스템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104430" y="3840123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Firebase Authentication 기반 사용자 인증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2104430" y="4250412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이메일 주소 형식: ID@학교영문명.com</a:t>
            </a:r>
            <a:endParaRPr lang="en-US" sz="1650" dirty="0"/>
          </a:p>
        </p:txBody>
      </p:sp>
      <p:sp>
        <p:nvSpPr>
          <p:cNvPr id="13" name="Text 8"/>
          <p:cNvSpPr/>
          <p:nvPr/>
        </p:nvSpPr>
        <p:spPr>
          <a:xfrm>
            <a:off x="2104430" y="4660702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 권한 및 역할 관리</a:t>
            </a:r>
            <a:endParaRPr lang="en-US" sz="165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21" y="5207794"/>
            <a:ext cx="1052274" cy="244340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104430" y="5418177"/>
            <a:ext cx="2630686" cy="328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성적 처리 시스템</a:t>
            </a:r>
            <a:endParaRPr lang="en-US" sz="2050" dirty="0"/>
          </a:p>
        </p:txBody>
      </p:sp>
      <p:sp>
        <p:nvSpPr>
          <p:cNvPr id="16" name="Text 10"/>
          <p:cNvSpPr/>
          <p:nvPr/>
        </p:nvSpPr>
        <p:spPr>
          <a:xfrm>
            <a:off x="2104430" y="5873234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학생별, 과목별 성적 데이터 관리</a:t>
            </a:r>
            <a:endParaRPr lang="en-US" sz="1650" dirty="0"/>
          </a:p>
        </p:txBody>
      </p:sp>
      <p:sp>
        <p:nvSpPr>
          <p:cNvPr id="17" name="Text 11"/>
          <p:cNvSpPr/>
          <p:nvPr/>
        </p:nvSpPr>
        <p:spPr>
          <a:xfrm>
            <a:off x="2104430" y="6283523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성적 입력 및 계산 로직</a:t>
            </a:r>
            <a:endParaRPr lang="en-US" sz="1650" dirty="0"/>
          </a:p>
        </p:txBody>
      </p:sp>
      <p:sp>
        <p:nvSpPr>
          <p:cNvPr id="18" name="Text 12"/>
          <p:cNvSpPr/>
          <p:nvPr/>
        </p:nvSpPr>
        <p:spPr>
          <a:xfrm>
            <a:off x="2104430" y="6693813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성적표 생성 기능</a:t>
            </a:r>
            <a:endParaRPr lang="en-US" sz="1650" dirty="0"/>
          </a:p>
        </p:txBody>
      </p:sp>
      <p:sp>
        <p:nvSpPr>
          <p:cNvPr id="19" name="Text 13"/>
          <p:cNvSpPr/>
          <p:nvPr/>
        </p:nvSpPr>
        <p:spPr>
          <a:xfrm>
            <a:off x="2104430" y="7104102"/>
            <a:ext cx="6303050" cy="336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Excel 내보내기 기능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UI/UX 디자인 전략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디자인 원칙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70515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역할별 최적화된 인터페이스 설계, 일관된 디자인 언어 적용, Material Design 가이드라인 준수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680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접근성 고려사항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170515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직관적인 네비게이션 및 UI 요소, 다양한 화면 크기 지원, 사용자 역할에 따른 접근 제어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사용자 경험 최적화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62308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주요 사용자 흐름 및 여정 맵, 직관적인 내비게이션 구조, 피드백 및 알림 시스템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디자인 시스템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623084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통일된 컬러 팔레트 및 타이포그래피, 재사용 가능한 위젯 컴포넌트, 애니메이션 및 전환 효과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8875"/>
            <a:ext cx="6418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프로젝트 성과 및 향후 계획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41282"/>
            <a:ext cx="3048000" cy="188380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주요 성과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298996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사용자 참여 지표 및 만족도, 시스템 성능 및 안정성, 교육 기관에 미친 실질적 영향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2641282"/>
            <a:ext cx="3048119" cy="18838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학습된 교훈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529899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프로젝트 진행 중 극복한 도전, Flutter와 Firebase 활용의 장단점, 코드 구조 및 아키텍처 설계의 중요성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2641282"/>
            <a:ext cx="3048119" cy="18838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향후 계획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529899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기능 확장 로드맵, 사용자 피드백 기반 개선, 추가 통합 서비스 계획 (API 연동, 데이터 분석)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2641282"/>
            <a:ext cx="3048119" cy="18838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비즈니스 가치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5298996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교육 기관을 위한 가치 제안, 효율적인 학교 관리 시스템, 데이터 기반 의사결정 지원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538</ep:Words>
  <ep:PresentationFormat>On-screen Show (16:9)</ep:PresentationFormat>
  <ep:Paragraphs>104</ep:Paragraphs>
  <ep:Slides>9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2025-05-09T07:47:31.000</dcterms:created>
  <dc:creator>PptxGenJS</dc:creator>
  <cp:lastModifiedBy>l9let</cp:lastModifiedBy>
  <dcterms:modified xsi:type="dcterms:W3CDTF">2025-05-09T08:47:37.170</dcterms:modified>
  <cp:revision>3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