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87" r:id="rId25"/>
    <p:sldId id="288" r:id="rId26"/>
    <p:sldId id="289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6A74-DE6E-48C8-B09B-9D95A2D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1CCC9-61E1-4AF9-B955-40142CDC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start debug,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Python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BE849-ACB6-496D-B141-11D526DE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85" y="2657766"/>
            <a:ext cx="9298247" cy="31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E74-6129-4341-9F9B-A0184A9C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39B1-1388-48BC-9C75-CF75C3F3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breakpoint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1817-5276-4D95-B22A-006D2B0A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6" y="2485846"/>
            <a:ext cx="7297705" cy="3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CB7-C9DA-468D-A892-3B0FDE8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28A-A8C8-4F71-AD9F-CA596B8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F5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debug </a:t>
            </a:r>
            <a:r>
              <a:rPr lang="en-US" dirty="0" err="1"/>
              <a:t>lại</a:t>
            </a:r>
            <a:r>
              <a:rPr lang="en-US" dirty="0"/>
              <a:t>, debugger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break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B2575-E18C-4306-8372-CEC51E2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4" y="2483183"/>
            <a:ext cx="8485900" cy="36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Biến và toán tử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1628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6624-AA03-400E-AD64-5C56729C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ED69-78EC-480C-8032-D159A2B8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Biến là gì?</a:t>
            </a:r>
          </a:p>
          <a:p>
            <a:r>
              <a:rPr lang="vi-VN" sz="2200"/>
              <a:t>Đặt tên biến</a:t>
            </a:r>
          </a:p>
          <a:p>
            <a:r>
              <a:rPr lang="vi-VN" sz="2200"/>
              <a:t>Gán giá trị</a:t>
            </a:r>
          </a:p>
          <a:p>
            <a:r>
              <a:rPr lang="vi-VN" sz="2200"/>
              <a:t>Toán tử cơ bản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8065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69-201B-472F-BA14-4A27411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là gì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2E0B-F64D-4E66-83B3-230F3BCA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Dùng để lưu trữ và thay đổi giá trị dữ liệu trong chương trình</a:t>
            </a:r>
          </a:p>
          <a:p>
            <a:r>
              <a:rPr lang="vi-VN" dirty="0"/>
              <a:t>Chương trình phải allocate 1 vùng memory cho biến</a:t>
            </a:r>
          </a:p>
          <a:p>
            <a:pPr marL="0" indent="0">
              <a:buNone/>
            </a:pPr>
            <a:r>
              <a:rPr lang="vi-VN" dirty="0"/>
              <a:t>Vd:	userAge=30</a:t>
            </a:r>
          </a:p>
          <a:p>
            <a:pPr marL="0" indent="0">
              <a:buNone/>
            </a:pPr>
            <a:r>
              <a:rPr lang="vi-VN" dirty="0"/>
              <a:t>	userName=“abc”</a:t>
            </a:r>
          </a:p>
          <a:p>
            <a:pPr marL="0" indent="0">
              <a:buNone/>
            </a:pP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D5F7-7F2A-41AE-BE44-68B8DAB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tên 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8C3D-6C79-49B6-A811-3C7BF17B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chứa các ký tự (a-z,A-Z), dấu gạch dưới “-”.</a:t>
            </a:r>
          </a:p>
          <a:p>
            <a:r>
              <a:rPr lang="vi-VN" dirty="0"/>
              <a:t>Không được bắt đầu bằng số</a:t>
            </a:r>
          </a:p>
          <a:p>
            <a:r>
              <a:rPr lang="vi-VN" dirty="0"/>
              <a:t>Một số ngoại lệ, không cần quan tâm nhiều lắm, editor sẽ lo.</a:t>
            </a:r>
          </a:p>
          <a:p>
            <a:pPr marL="0" indent="0">
              <a:buNone/>
            </a:pPr>
            <a:r>
              <a:rPr lang="vi-VN" dirty="0"/>
              <a:t>VD: 	userName: OK </a:t>
            </a:r>
          </a:p>
          <a:p>
            <a:pPr marL="0" indent="0">
              <a:buNone/>
            </a:pPr>
            <a:r>
              <a:rPr lang="vi-VN" dirty="0"/>
              <a:t>	user_name: OK</a:t>
            </a:r>
          </a:p>
          <a:p>
            <a:pPr marL="0" indent="0">
              <a:buNone/>
            </a:pPr>
            <a:r>
              <a:rPr lang="vi-VN" dirty="0"/>
              <a:t>	2userName: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A39-53CE-493B-8172-D34E345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F81D-BB59-4B68-B0BE-71AEE37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userName=“ABC”</a:t>
            </a:r>
          </a:p>
          <a:p>
            <a:r>
              <a:rPr lang="vi-VN" dirty="0"/>
              <a:t>userName=“abc”</a:t>
            </a:r>
          </a:p>
          <a:p>
            <a:r>
              <a:rPr lang="vi-VN" dirty="0"/>
              <a:t>newUserName = userName</a:t>
            </a:r>
          </a:p>
        </p:txBody>
      </p:sp>
    </p:spTree>
    <p:extLst>
      <p:ext uri="{BB962C8B-B14F-4D97-AF65-F5344CB8AC3E}">
        <p14:creationId xmlns:p14="http://schemas.microsoft.com/office/powerpoint/2010/main" val="1259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20E-E369-4D63-BD1D-08B1A2CE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Toán tử cơ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255D-ACC0-4A62-8901-0089921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vi-VN" dirty="0"/>
              <a:t>Ngoài việc gán giá trị cho biến có thể sử dụng một số phép toán khác</a:t>
            </a:r>
          </a:p>
          <a:p>
            <a:pPr marL="0" indent="0">
              <a:buNone/>
            </a:pPr>
            <a:r>
              <a:rPr lang="vi-VN" dirty="0"/>
              <a:t>VD:</a:t>
            </a:r>
          </a:p>
          <a:p>
            <a:pPr marL="0" indent="0">
              <a:buNone/>
            </a:pPr>
            <a:r>
              <a:rPr lang="vi-VN" dirty="0"/>
              <a:t>	x=3, y =2</a:t>
            </a:r>
          </a:p>
          <a:p>
            <a:pPr marL="0" indent="0">
              <a:buNone/>
            </a:pPr>
            <a:r>
              <a:rPr lang="vi-VN" dirty="0"/>
              <a:t>	x+y=5</a:t>
            </a:r>
          </a:p>
          <a:p>
            <a:pPr marL="0" indent="0">
              <a:buNone/>
            </a:pPr>
            <a:r>
              <a:rPr lang="vi-VN" dirty="0"/>
              <a:t>	x-y=1</a:t>
            </a:r>
          </a:p>
          <a:p>
            <a:pPr marL="0" indent="0">
              <a:buNone/>
            </a:pPr>
            <a:r>
              <a:rPr lang="vi-VN" dirty="0"/>
              <a:t>	x*y=6</a:t>
            </a:r>
          </a:p>
          <a:p>
            <a:pPr marL="0" indent="0">
              <a:buNone/>
            </a:pPr>
            <a:r>
              <a:rPr lang="vi-VN" dirty="0"/>
              <a:t>	x/y=1.5</a:t>
            </a:r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	x//y=1</a:t>
            </a:r>
          </a:p>
          <a:p>
            <a:pPr marL="0" indent="0">
              <a:buNone/>
            </a:pPr>
            <a:r>
              <a:rPr lang="vi-VN" dirty="0"/>
              <a:t>	x%y=1</a:t>
            </a:r>
            <a:br>
              <a:rPr lang="vi-VN" dirty="0"/>
            </a:br>
            <a:r>
              <a:rPr lang="vi-VN" dirty="0"/>
              <a:t>	x**y=9</a:t>
            </a:r>
          </a:p>
          <a:p>
            <a:pPr marL="0" indent="0">
              <a:buNone/>
            </a:pPr>
            <a:r>
              <a:rPr lang="vi-VN" dirty="0"/>
              <a:t>	x=x+2</a:t>
            </a:r>
          </a:p>
          <a:p>
            <a:pPr marL="0" indent="0">
              <a:buNone/>
            </a:pPr>
            <a:r>
              <a:rPr lang="vi-VN" dirty="0"/>
              <a:t>	x+=2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8000" dirty="0">
                <a:solidFill>
                  <a:srgbClr val="FFFFFF"/>
                </a:solidFill>
              </a:rPr>
              <a:t>Kiểu dữ liệu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77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41F4E-B5BA-4BAA-9D2B-2F4403F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B0E6-11B1-4E4D-8F09-E341A1C4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 dirty="0"/>
              <a:t>Cài đặt và làm quen với môi trường phát triển Python</a:t>
            </a:r>
            <a:endParaRPr lang="en-US" sz="2200" dirty="0"/>
          </a:p>
          <a:p>
            <a:r>
              <a:rPr lang="vi-VN" sz="2200" dirty="0"/>
              <a:t>Biến và toán tử</a:t>
            </a:r>
          </a:p>
          <a:p>
            <a:r>
              <a:rPr lang="vi-VN" sz="2200" dirty="0"/>
              <a:t>Kiểu dữ liệu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3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C97-A346-4A56-B933-3C13FD3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BF2-E76B-449C-82AC-03F887E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Intergers</a:t>
            </a:r>
          </a:p>
          <a:p>
            <a:r>
              <a:rPr lang="vi-VN" dirty="0"/>
              <a:t>Float</a:t>
            </a:r>
          </a:p>
          <a:p>
            <a:r>
              <a:rPr lang="vi-VN" dirty="0"/>
              <a:t>String</a:t>
            </a:r>
          </a:p>
          <a:p>
            <a:r>
              <a:rPr lang="vi-VN" dirty="0"/>
              <a:t>Type Casting(Ép kiểu)</a:t>
            </a:r>
          </a:p>
          <a:p>
            <a:r>
              <a:rPr lang="vi-VN" dirty="0"/>
              <a:t>List</a:t>
            </a:r>
          </a:p>
          <a:p>
            <a:r>
              <a:rPr lang="vi-VN" dirty="0"/>
              <a:t>Tuple</a:t>
            </a:r>
            <a:endParaRPr lang="en-US" dirty="0"/>
          </a:p>
          <a:p>
            <a:r>
              <a:rPr lang="en-US" dirty="0"/>
              <a:t>Set</a:t>
            </a:r>
            <a:endParaRPr lang="vi-VN" dirty="0"/>
          </a:p>
          <a:p>
            <a:r>
              <a:rPr lang="vi-VN" dirty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69B-08D5-47EF-9002-A503025E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Intergers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970E-B9D5-4B5A-AA27-86B3D22B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nguyên có dấu. VD: -5, -4, 0, 1, 2...</a:t>
            </a:r>
          </a:p>
          <a:p>
            <a:r>
              <a:rPr lang="vi-VN" dirty="0"/>
              <a:t>Khai báo: ten=giatrikhoitao</a:t>
            </a:r>
          </a:p>
          <a:p>
            <a:pPr marL="0" indent="0">
              <a:buNone/>
            </a:pPr>
            <a:r>
              <a:rPr lang="vi-VN" dirty="0"/>
              <a:t>	VD: id=113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7A8C-6DE2-4D66-A6D1-F999ED5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B15D-F76F-48B4-B9AF-35F5F209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thực dấu chấm động. VD 1.234, -1.234...</a:t>
            </a:r>
          </a:p>
          <a:p>
            <a:r>
              <a:rPr lang="vi-VN" dirty="0"/>
              <a:t>Khai báo: tenBien = giatrikhoitao</a:t>
            </a:r>
          </a:p>
          <a:p>
            <a:r>
              <a:rPr lang="vi-VN" dirty="0"/>
              <a:t>VD: userHeight=1.71, userWeight=65.3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8D3-D58D-42A0-BEF2-F9D77D29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91CB-1D35-4DFA-9A23-CA332ABF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Text</a:t>
            </a:r>
          </a:p>
          <a:p>
            <a:r>
              <a:rPr lang="vi-VN" dirty="0"/>
              <a:t>Khai báo: tenString=“gia tri khoi tao”. </a:t>
            </a:r>
          </a:p>
          <a:p>
            <a:pPr marL="0" indent="0">
              <a:buNone/>
            </a:pPr>
            <a:r>
              <a:rPr lang="vi-VN" dirty="0"/>
              <a:t>Python không phân biệt dấu nháy đơn và dấu nháy kép. Để đồng nhất nên dùng dấu nháy kép. VD: “It’s consistency”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	userNam=“abc”</a:t>
            </a:r>
          </a:p>
          <a:p>
            <a:pPr marL="0" indent="0">
              <a:buNone/>
            </a:pPr>
            <a:r>
              <a:rPr lang="vi-VN" dirty="0"/>
              <a:t>	userAge=“30” </a:t>
            </a:r>
            <a:r>
              <a:rPr lang="vi-VN" dirty="0">
                <a:sym typeface="Wingdings" panose="05000000000000000000" pitchFamily="2" charset="2"/>
              </a:rPr>
              <a:t></a:t>
            </a:r>
            <a:r>
              <a:rPr lang="vi-VN" dirty="0"/>
              <a:t>string</a:t>
            </a:r>
          </a:p>
          <a:p>
            <a:pPr marL="0" indent="0">
              <a:buNone/>
            </a:pPr>
            <a:r>
              <a:rPr lang="vi-VN" dirty="0"/>
              <a:t>	userAge=30    </a:t>
            </a:r>
            <a:r>
              <a:rPr lang="vi-VN" dirty="0">
                <a:sym typeface="Wingdings" panose="05000000000000000000" pitchFamily="2" charset="2"/>
              </a:rPr>
              <a:t>interger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47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518-9101-468B-B4F9-D4E964F1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Buit-In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49AC-4A44-4987-AF5D-E367A053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vi-VN" dirty="0"/>
              <a:t>1 số function được Python cung cấp sẵn để thao tác với String như:</a:t>
            </a:r>
          </a:p>
          <a:p>
            <a:pPr lvl="1"/>
            <a:r>
              <a:rPr lang="vi-VN" dirty="0"/>
              <a:t>uppper()/lower(): chuyển thành chữ hoa/thường</a:t>
            </a:r>
          </a:p>
          <a:p>
            <a:pPr lvl="1"/>
            <a:r>
              <a:rPr lang="vi-VN" dirty="0"/>
              <a:t>count(...): Đếm ký tự xuất hiện trong String</a:t>
            </a:r>
          </a:p>
          <a:p>
            <a:pPr lvl="1"/>
            <a:r>
              <a:rPr lang="vi-VN" dirty="0"/>
              <a:t>startwidth()/endwidth(...): kiểm tra String có phải bắt đầu/kết thúc bằng ký tự nào đó không</a:t>
            </a:r>
          </a:p>
          <a:p>
            <a:pPr lvl="1"/>
            <a:r>
              <a:rPr lang="vi-VN" dirty="0"/>
              <a:t>find/index(...): Tìm index của ký tự nào đó trong string</a:t>
            </a:r>
          </a:p>
          <a:p>
            <a:pPr lvl="1"/>
            <a:r>
              <a:rPr lang="vi-VN" dirty="0"/>
              <a:t>isalnum()/isalpha(): Kiểm tra có phải string toàn số/ kí tự  không?  </a:t>
            </a:r>
          </a:p>
          <a:p>
            <a:pPr lvl="1"/>
            <a:r>
              <a:rPr lang="vi-VN" dirty="0"/>
              <a:t>join(...): nối string</a:t>
            </a:r>
          </a:p>
          <a:p>
            <a:pPr lvl="1"/>
            <a:r>
              <a:rPr lang="vi-VN" dirty="0"/>
              <a:t>split(...): tách string thành list các từ dựa trên kí tự đặc biệt nào đó để tách string</a:t>
            </a:r>
          </a:p>
          <a:p>
            <a:pPr lvl="1"/>
            <a:r>
              <a:rPr lang="vi-VN" dirty="0"/>
              <a:t>Replace(...)Thay thế ki tự cũ bằng kí tụ mới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6236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DCC-CC74-4DF6-9695-EC168BA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dạng(Format) dùng toán tử 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AA28-C703-4976-9FEA-3A95D74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%d cua hoc sinh %s la: %4.2f” %(hocky,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2F7-2B43-434A-BD86-C4B9D5A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dùng 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9B01-8815-4F15-B7C3-C56549AF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hocky=1</a:t>
            </a:r>
          </a:p>
          <a:p>
            <a:pPr marL="0" indent="0">
              <a:buNone/>
            </a:pPr>
            <a:r>
              <a:rPr lang="vi-VN" dirty="0"/>
              <a:t>ten=“abc”</a:t>
            </a:r>
          </a:p>
          <a:p>
            <a:pPr marL="0" indent="0">
              <a:buNone/>
            </a:pPr>
            <a:r>
              <a:rPr lang="vi-VN" dirty="0"/>
              <a:t>diem=7.126789</a:t>
            </a:r>
          </a:p>
          <a:p>
            <a:pPr marL="0" indent="0">
              <a:buNone/>
            </a:pPr>
            <a:r>
              <a:rPr lang="vi-VN" dirty="0"/>
              <a:t>msg= “ Diem tong ket hoc ky {0:d} cua hoc sinh {1:s} la: {2:4.2f}” .format(hocky, ten, diem)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ym typeface="Wingdings" panose="05000000000000000000" pitchFamily="2" charset="2"/>
              </a:rPr>
              <a:t>Diem tong ket hoc ky 1 cua hoc sinh abc la:  7.13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35C1-2B71-45E6-8E06-EDAB66A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Type casting(Ép kiểu)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1179-EBBF-441A-826C-C432D8AF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Chuyển đổi từ kiểu này sang kiểu khác. VD: string sang interger</a:t>
            </a:r>
          </a:p>
          <a:p>
            <a:r>
              <a:rPr lang="vi-VN" dirty="0"/>
              <a:t>Built-in function: int(), float(), str()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int(“5”)                             	=&gt;5</a:t>
            </a:r>
          </a:p>
          <a:p>
            <a:pPr lvl="1"/>
            <a:r>
              <a:rPr lang="vi-VN" dirty="0"/>
              <a:t>int(5.0123)                      	=&gt;5</a:t>
            </a:r>
          </a:p>
          <a:p>
            <a:pPr lvl="1"/>
            <a:r>
              <a:rPr lang="vi-VN" dirty="0"/>
              <a:t>int(“hello”)                       	=&gt;ERROR</a:t>
            </a:r>
          </a:p>
          <a:p>
            <a:pPr lvl="1"/>
            <a:r>
              <a:rPr lang="vi-VN" dirty="0"/>
              <a:t>int(“5.0123”)                   	=&gt;ERROR</a:t>
            </a:r>
          </a:p>
          <a:p>
            <a:pPr lvl="1"/>
            <a:r>
              <a:rPr lang="vi-VN" dirty="0"/>
              <a:t>float(2)				=&gt;2.0</a:t>
            </a:r>
          </a:p>
          <a:p>
            <a:pPr lvl="1"/>
            <a:r>
              <a:rPr lang="vi-VN" dirty="0"/>
              <a:t>float(“2”)			=&gt;2.0</a:t>
            </a:r>
          </a:p>
          <a:p>
            <a:pPr lvl="1"/>
            <a:r>
              <a:rPr lang="vi-VN" dirty="0"/>
              <a:t>float(“2.09”)			=&gt;2.09</a:t>
            </a:r>
          </a:p>
          <a:p>
            <a:pPr lvl="1"/>
            <a:r>
              <a:rPr lang="vi-VN" dirty="0"/>
              <a:t>string(2.1)			=&gt;”2.1”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3F09-1821-4A7B-B7BC-B2FEF88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3A76-80F0-4189-A2E2-B5968198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Tương tự như mảng trong (C/C++), dùng để lưu trữ 1 mảng các dữ liệu thườn</a:t>
            </a:r>
            <a:r>
              <a:rPr lang="en-US" dirty="0"/>
              <a:t>g</a:t>
            </a:r>
            <a:r>
              <a:rPr lang="vi-VN" dirty="0"/>
              <a:t> là có liên quan nhau.</a:t>
            </a:r>
          </a:p>
          <a:p>
            <a:r>
              <a:rPr lang="vi-VN" dirty="0"/>
              <a:t>Các thành phần trong list có thể có kiểu dữ liệu khác nhau(Khác biệt với mảng trong (C/C++))</a:t>
            </a:r>
          </a:p>
          <a:p>
            <a:r>
              <a:rPr lang="vi-VN" dirty="0"/>
              <a:t>Khai báo:</a:t>
            </a:r>
          </a:p>
          <a:p>
            <a:pPr lvl="1"/>
            <a:r>
              <a:rPr lang="vi-VN" dirty="0"/>
              <a:t>tenList=[gia tri khoi tao]</a:t>
            </a:r>
          </a:p>
          <a:p>
            <a:pPr marL="457200" lvl="1" indent="0">
              <a:buNone/>
            </a:pPr>
            <a:r>
              <a:rPr lang="vi-VN" dirty="0"/>
              <a:t>VD: </a:t>
            </a:r>
          </a:p>
          <a:p>
            <a:pPr marL="457200" lvl="1" indent="0">
              <a:buNone/>
            </a:pPr>
            <a:r>
              <a:rPr lang="vi-VN" dirty="0"/>
              <a:t>userAge=[1,  2,  3,  4,  5]</a:t>
            </a:r>
          </a:p>
          <a:p>
            <a:pPr marL="457200" lvl="1" indent="0">
              <a:buNone/>
            </a:pPr>
            <a:r>
              <a:rPr lang="vi-VN" dirty="0"/>
              <a:t>userAge=[]</a:t>
            </a:r>
          </a:p>
          <a:p>
            <a:pPr marL="457200" lvl="1" indent="0">
              <a:buNone/>
            </a:pPr>
            <a:r>
              <a:rPr lang="vi-VN" dirty="0"/>
              <a:t>userAge=[0]</a:t>
            </a:r>
          </a:p>
          <a:p>
            <a:pPr marL="457200" lvl="1" indent="0">
              <a:buNone/>
            </a:pPr>
            <a:r>
              <a:rPr lang="vi-V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4451-D7D2-4743-A1FD-16E5F588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 cập giá trị các thành phần trong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AEA-0886-4B83-827E-A6547C23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Truy cập vào các thành phần trong list sử dụng index. Index luôn bắt đầu từ 0(item đầu tiền) hoặc -1(item cuối cùng)</a:t>
            </a:r>
          </a:p>
          <a:p>
            <a:r>
              <a:rPr lang="vi-VN" dirty="0"/>
              <a:t>VD:</a:t>
            </a:r>
          </a:p>
          <a:p>
            <a:pPr lvl="1"/>
            <a:r>
              <a:rPr lang="vi-VN" dirty="0"/>
              <a:t>userAge[0]=1</a:t>
            </a:r>
          </a:p>
          <a:p>
            <a:pPr lvl="1"/>
            <a:r>
              <a:rPr lang="vi-VN" dirty="0"/>
              <a:t>userAge[1]=2</a:t>
            </a:r>
          </a:p>
          <a:p>
            <a:pPr lvl="1"/>
            <a:r>
              <a:rPr lang="vi-VN" dirty="0"/>
              <a:t>userAge[-1]=5</a:t>
            </a:r>
          </a:p>
          <a:p>
            <a:pPr lvl="1"/>
            <a:r>
              <a:rPr lang="vi-VN" dirty="0"/>
              <a:t>userAge[-2]=4</a:t>
            </a:r>
          </a:p>
        </p:txBody>
      </p:sp>
    </p:spTree>
    <p:extLst>
      <p:ext uri="{BB962C8B-B14F-4D97-AF65-F5344CB8AC3E}">
        <p14:creationId xmlns:p14="http://schemas.microsoft.com/office/powerpoint/2010/main" val="19640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8E917-FD6A-412D-9692-AA505A82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vi-VN" sz="7400" dirty="0">
                <a:solidFill>
                  <a:srgbClr val="FFFFFF"/>
                </a:solidFill>
              </a:rPr>
              <a:t>Cài đặt và làm quen môi trường phát triển Python</a:t>
            </a: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2F36DA-9917-4B34-9D5B-F4A0F5B9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20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83A-DBE9-4713-88A1-9C024CF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Gán giá 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14D7-BD6C-4E90-9415-1A44040A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Gán giá trị:</a:t>
            </a:r>
          </a:p>
          <a:p>
            <a:r>
              <a:rPr lang="vi-VN" dirty="0"/>
              <a:t>Có thể gán 1 list, hoặc 1 phần của nó cho 1 biến</a:t>
            </a:r>
          </a:p>
          <a:p>
            <a:pPr marL="0" indent="0">
              <a:buNone/>
            </a:pPr>
            <a:r>
              <a:rPr lang="vi-VN" dirty="0"/>
              <a:t>VD: </a:t>
            </a:r>
          </a:p>
          <a:p>
            <a:pPr marL="0" indent="0">
              <a:buNone/>
            </a:pPr>
            <a:r>
              <a:rPr lang="vi-VN" dirty="0"/>
              <a:t>userAge1=userAge		=&gt;	userAger1=[1, 2, 3, 4, 5]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userAge2=userAge[2:4]	=&gt;	userAge2=[3, 4] </a:t>
            </a:r>
          </a:p>
          <a:p>
            <a:pPr marL="0" indent="0">
              <a:buNone/>
            </a:pPr>
            <a:r>
              <a:rPr lang="vi-VN" dirty="0"/>
              <a:t>Slice List từ index 2 đến index 4-1</a:t>
            </a:r>
          </a:p>
        </p:txBody>
      </p:sp>
    </p:spTree>
    <p:extLst>
      <p:ext uri="{BB962C8B-B14F-4D97-AF65-F5344CB8AC3E}">
        <p14:creationId xmlns:p14="http://schemas.microsoft.com/office/powerpoint/2010/main" val="305027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25D-9269-446B-9D1B-B5EAB2E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EAD4-124F-4137-BD89-99203CA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userAge3=userAge[1:5:2]		=&gt; userAge3=[2, 4]</a:t>
            </a:r>
          </a:p>
          <a:p>
            <a:pPr marL="0" indent="0">
              <a:buNone/>
            </a:pPr>
            <a:r>
              <a:rPr lang="vi-VN" dirty="0"/>
              <a:t># Thêm step=2</a:t>
            </a:r>
          </a:p>
          <a:p>
            <a:pPr marL="0" indent="0">
              <a:buNone/>
            </a:pPr>
            <a:r>
              <a:rPr lang="vi-VN" dirty="0"/>
              <a:t>Một vài giá trị mặc định:</a:t>
            </a:r>
          </a:p>
          <a:p>
            <a:pPr marL="0" indent="0">
              <a:buNone/>
            </a:pPr>
            <a:r>
              <a:rPr lang="vi-VN" dirty="0"/>
              <a:t>[ :4] </a:t>
            </a:r>
            <a:r>
              <a:rPr lang="vi-VN" dirty="0">
                <a:sym typeface="Wingdings" panose="05000000000000000000" pitchFamily="2" charset="2"/>
              </a:rPr>
              <a:t>[0:4]</a:t>
            </a:r>
          </a:p>
          <a:p>
            <a:pPr marL="0" indent="0">
              <a:buNone/>
            </a:pPr>
            <a:r>
              <a:rPr lang="vi-VN" dirty="0"/>
              <a:t>[1: ] </a:t>
            </a:r>
            <a:r>
              <a:rPr lang="vi-VN" dirty="0">
                <a:sym typeface="Wingdings" panose="05000000000000000000" pitchFamily="2" charset="2"/>
              </a:rPr>
              <a:t>[1:5]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21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2C7-CEF0-4A39-97E4-ED456BA7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Chỉnh sửa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928C-2A98-4CA9-80D9-16A09EE6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userAge[0]=0 		=&gt; userAge=[0, 2, 3, 4, 5]</a:t>
            </a:r>
          </a:p>
          <a:p>
            <a:r>
              <a:rPr lang="vi-VN" dirty="0"/>
              <a:t>userAge.append(6)	=&gt; userAge=[0, 2, 3, 4, 5, 6]</a:t>
            </a:r>
          </a:p>
          <a:p>
            <a:r>
              <a:rPr lang="vi-VN" dirty="0"/>
              <a:t>Del userAge[0]		=&gt; userAge=[2, 3, 4, 5,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F6B7-2619-4E99-93B7-E0AE870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CB8B-D7EF-4AF5-9E82-120A4E7A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Giống list nhưng không thể chỉnh sửa giá trị một khi đã được set</a:t>
            </a:r>
          </a:p>
          <a:p>
            <a:r>
              <a:rPr lang="vi-VN" dirty="0"/>
              <a:t>VD: mua = (“Xuan”, “Ha, “Thu”, “Dong”)</a:t>
            </a:r>
          </a:p>
          <a:p>
            <a:r>
              <a:rPr lang="vi-VN" dirty="0"/>
              <a:t>Truy cập vào các thành phần tương tự như list.</a:t>
            </a:r>
          </a:p>
          <a:p>
            <a:r>
              <a:rPr lang="vi-VN" dirty="0"/>
              <a:t>VD: </a:t>
            </a:r>
          </a:p>
          <a:p>
            <a:pPr lvl="1"/>
            <a:r>
              <a:rPr lang="vi-VN" dirty="0"/>
              <a:t>mua[0] </a:t>
            </a:r>
            <a:r>
              <a:rPr lang="vi-VN" dirty="0">
                <a:sym typeface="Wingdings" panose="05000000000000000000" pitchFamily="2" charset="2"/>
              </a:rPr>
              <a:t> “Xuan”</a:t>
            </a:r>
          </a:p>
          <a:p>
            <a:pPr lvl="1"/>
            <a:r>
              <a:rPr lang="vi-VN" dirty="0"/>
              <a:t>mua[-1]</a:t>
            </a:r>
            <a:r>
              <a:rPr lang="vi-VN" dirty="0">
                <a:sym typeface="Wingdings" panose="05000000000000000000" pitchFamily="2" charset="2"/>
              </a:rPr>
              <a:t> “Dong”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FEC0-0C66-4AE6-B494-98AA748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7DC5-7D1F-49A8-9F1E-6428553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index</a:t>
            </a:r>
          </a:p>
          <a:p>
            <a:r>
              <a:rPr lang="en-US" dirty="0"/>
              <a:t>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set.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List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list(nested list)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{1,2,3,”a”,”b”,”c”}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set((1,2,3))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</p:txBody>
      </p:sp>
    </p:spTree>
    <p:extLst>
      <p:ext uri="{BB962C8B-B14F-4D97-AF65-F5344CB8AC3E}">
        <p14:creationId xmlns:p14="http://schemas.microsoft.com/office/powerpoint/2010/main" val="294904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C57-4586-4582-826D-5D9E01E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C46-5AB8-49F5-8290-97600DBD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&lt;set&gt;: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value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r>
              <a:rPr lang="en-US" dirty="0"/>
              <a:t>&lt;set1&gt;-&lt;set2&gt;: </a:t>
            </a:r>
            <a:r>
              <a:rPr lang="en-US" dirty="0" err="1"/>
              <a:t>hiệu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set1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set2</a:t>
            </a:r>
          </a:p>
          <a:p>
            <a:r>
              <a:rPr lang="en-US" dirty="0"/>
              <a:t>&lt;set1&gt;&amp;&lt;set2&gt;: </a:t>
            </a:r>
            <a:r>
              <a:rPr lang="en-US" dirty="0" err="1"/>
              <a:t>giao</a:t>
            </a:r>
            <a:endParaRPr lang="en-US" dirty="0"/>
          </a:p>
          <a:p>
            <a:r>
              <a:rPr lang="en-US" dirty="0"/>
              <a:t>&lt;set1&gt;|&lt;set2&gt;: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/>
              <a:t>&lt;set1&gt;^&lt;set2&gt;: </a:t>
            </a:r>
            <a:r>
              <a:rPr lang="en-US" dirty="0" err="1"/>
              <a:t>hợp</a:t>
            </a:r>
            <a:r>
              <a:rPr lang="en-US" dirty="0"/>
              <a:t> – </a:t>
            </a:r>
            <a:r>
              <a:rPr lang="en-US" dirty="0" err="1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CF3C-0D8F-4D2A-8BB9-39AE42A0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C685-A012-4A84-885E-0D125C7C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pop </a:t>
            </a:r>
          </a:p>
          <a:p>
            <a:r>
              <a:rPr lang="en-US" dirty="0"/>
              <a:t>remove </a:t>
            </a:r>
          </a:p>
          <a:p>
            <a:r>
              <a:rPr lang="en-US" dirty="0"/>
              <a:t>discard </a:t>
            </a:r>
          </a:p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93971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C194-8CCD-49F4-8AE8-9EB40241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969E-34EB-4743-A2FA-44F3BFA4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myDictionary</a:t>
            </a:r>
            <a:r>
              <a:rPr lang="en-US" dirty="0"/>
              <a:t> = { key1: data1, key2: data2, …}</a:t>
            </a:r>
          </a:p>
          <a:p>
            <a:r>
              <a:rPr lang="en-US" dirty="0"/>
              <a:t>key 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cho</a:t>
            </a:r>
            <a:r>
              <a:rPr lang="en-US" dirty="0"/>
              <a:t>=1, </a:t>
            </a:r>
            <a:r>
              <a:rPr lang="en-US" dirty="0" err="1"/>
              <a:t>lon</a:t>
            </a:r>
            <a:r>
              <a:rPr lang="en-US" dirty="0"/>
              <a:t>=2, </a:t>
            </a:r>
            <a:r>
              <a:rPr lang="en-US" dirty="0" err="1"/>
              <a:t>meo</a:t>
            </a:r>
            <a:r>
              <a:rPr lang="en-US" dirty="0"/>
              <a:t>=3)</a:t>
            </a:r>
          </a:p>
          <a:p>
            <a:pPr lvl="1"/>
            <a:r>
              <a:rPr lang="en-US" dirty="0" err="1"/>
              <a:t>myDictionary</a:t>
            </a:r>
            <a:r>
              <a:rPr lang="en-US" dirty="0"/>
              <a:t> = {}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0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5597-847C-4BE0-9D60-6FC536FC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D1F7-8048-497C-A2F5-B15A6D36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myDict</a:t>
            </a:r>
            <a:r>
              <a:rPr lang="en-US" dirty="0"/>
              <a:t> = {“</a:t>
            </a:r>
            <a:r>
              <a:rPr lang="en-US" dirty="0" err="1"/>
              <a:t>cho</a:t>
            </a:r>
            <a:r>
              <a:rPr lang="en-US" dirty="0"/>
              <a:t>”: 1, “</a:t>
            </a:r>
            <a:r>
              <a:rPr lang="en-US" dirty="0" err="1"/>
              <a:t>lon</a:t>
            </a:r>
            <a:r>
              <a:rPr lang="en-US" dirty="0"/>
              <a:t>”: 2, “</a:t>
            </a:r>
            <a:r>
              <a:rPr lang="en-US" dirty="0" err="1"/>
              <a:t>meo</a:t>
            </a:r>
            <a:r>
              <a:rPr lang="en-US" dirty="0"/>
              <a:t>”: 3}</a:t>
            </a:r>
          </a:p>
          <a:p>
            <a:r>
              <a:rPr lang="en-US" dirty="0" err="1"/>
              <a:t>myDict</a:t>
            </a:r>
            <a:r>
              <a:rPr lang="en-US" dirty="0"/>
              <a:t>[“</a:t>
            </a:r>
            <a:r>
              <a:rPr lang="en-US" dirty="0" err="1"/>
              <a:t>cho</a:t>
            </a:r>
            <a:r>
              <a:rPr lang="en-US" dirty="0"/>
              <a:t>”]</a:t>
            </a:r>
            <a:r>
              <a:rPr lang="en-US" dirty="0">
                <a:sym typeface="Wingdings" panose="05000000000000000000" pitchFamily="2" charset="2"/>
              </a:rPr>
              <a:t> 1</a:t>
            </a:r>
          </a:p>
          <a:p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lon</a:t>
            </a:r>
            <a:r>
              <a:rPr lang="en-US" dirty="0">
                <a:sym typeface="Wingdings" panose="05000000000000000000" pitchFamily="2" charset="2"/>
              </a:rPr>
              <a:t>”]=2</a:t>
            </a:r>
          </a:p>
          <a:p>
            <a:r>
              <a:rPr lang="en-US" dirty="0">
                <a:sym typeface="Wingdings" panose="05000000000000000000" pitchFamily="2" charset="2"/>
              </a:rPr>
              <a:t>del </a:t>
            </a:r>
            <a:r>
              <a:rPr lang="en-US" dirty="0" err="1">
                <a:sym typeface="Wingdings" panose="05000000000000000000" pitchFamily="2" charset="2"/>
              </a:rPr>
              <a:t>myDict</a:t>
            </a:r>
            <a:r>
              <a:rPr lang="en-US" dirty="0">
                <a:sym typeface="Wingdings" panose="05000000000000000000" pitchFamily="2" charset="2"/>
              </a:rPr>
              <a:t>[“</a:t>
            </a:r>
            <a:r>
              <a:rPr lang="en-US" dirty="0" err="1">
                <a:sym typeface="Wingdings" panose="05000000000000000000" pitchFamily="2" charset="2"/>
              </a:rPr>
              <a:t>meo</a:t>
            </a:r>
            <a:r>
              <a:rPr lang="en-US" dirty="0">
                <a:sym typeface="Wingdings" panose="05000000000000000000" pitchFamily="2" charset="2"/>
              </a:rPr>
              <a:t>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3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Điều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kiện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rẽ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nhánh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952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A80-B7F7-47F1-A574-F74205E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vi-VN" sz="6000"/>
              <a:t>Nội dung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EB7-5691-490F-81E7-30F5571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vi-VN" sz="2200"/>
              <a:t>Cài đặt Python, vscode</a:t>
            </a:r>
          </a:p>
          <a:p>
            <a:r>
              <a:rPr lang="vi-VN" sz="2200"/>
              <a:t>Chạy chương trình Hello Python</a:t>
            </a:r>
          </a:p>
          <a:p>
            <a:r>
              <a:rPr lang="vi-VN" sz="2200"/>
              <a:t>Cấu hình debugger, các thao tác cơ bản với debugger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86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4-65F6-4444-9B85-D4432EC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8A9-DFD1-4298-93F9-A85D3400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If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Try, Except</a:t>
            </a:r>
          </a:p>
        </p:txBody>
      </p:sp>
    </p:spTree>
    <p:extLst>
      <p:ext uri="{BB962C8B-B14F-4D97-AF65-F5344CB8AC3E}">
        <p14:creationId xmlns:p14="http://schemas.microsoft.com/office/powerpoint/2010/main" val="403950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35E-0EE7-425D-ADFC-230C7E3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368D-E254-4D29-9387-8F759308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Bằng</a:t>
            </a:r>
            <a:r>
              <a:rPr lang="en-US" dirty="0"/>
              <a:t>: 2 == 2</a:t>
            </a:r>
          </a:p>
          <a:p>
            <a:r>
              <a:rPr lang="en-US" dirty="0" err="1"/>
              <a:t>Khác</a:t>
            </a:r>
            <a:r>
              <a:rPr lang="en-US" dirty="0"/>
              <a:t>: 7 != 2</a:t>
            </a:r>
          </a:p>
          <a:p>
            <a:r>
              <a:rPr lang="en-US" dirty="0" err="1"/>
              <a:t>Lớn</a:t>
            </a:r>
            <a:r>
              <a:rPr lang="en-US" dirty="0"/>
              <a:t>: 7 &gt; 2</a:t>
            </a:r>
          </a:p>
          <a:p>
            <a:r>
              <a:rPr lang="en-US" dirty="0" err="1"/>
              <a:t>Nhỏ</a:t>
            </a:r>
            <a:r>
              <a:rPr lang="en-US" dirty="0"/>
              <a:t>: 2 &lt; 5</a:t>
            </a:r>
          </a:p>
          <a:p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7 &gt;=2</a:t>
            </a:r>
          </a:p>
          <a:p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 2&lt;= 7</a:t>
            </a:r>
          </a:p>
          <a:p>
            <a:r>
              <a:rPr lang="en-US" dirty="0"/>
              <a:t>2 == 3 and/or 7 &gt; 2</a:t>
            </a:r>
          </a:p>
        </p:txBody>
      </p:sp>
    </p:spTree>
    <p:extLst>
      <p:ext uri="{BB962C8B-B14F-4D97-AF65-F5344CB8AC3E}">
        <p14:creationId xmlns:p14="http://schemas.microsoft.com/office/powerpoint/2010/main" val="236258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2E9A-88F9-4AF5-9E72-263266A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6A7-E297-400C-856C-9950C99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  dieukien1: do A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dieukien2: do B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Do C</a:t>
            </a:r>
          </a:p>
        </p:txBody>
      </p:sp>
    </p:spTree>
    <p:extLst>
      <p:ext uri="{BB962C8B-B14F-4D97-AF65-F5344CB8AC3E}">
        <p14:creationId xmlns:p14="http://schemas.microsoft.com/office/powerpoint/2010/main" val="414513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7C3-D1FC-4F83-B7A0-948B2184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2D6-5C84-43DB-A7E2-31AFF712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for x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VD: </a:t>
            </a:r>
          </a:p>
          <a:p>
            <a:pPr marL="457200" lvl="1" indent="0">
              <a:buNone/>
            </a:pPr>
            <a:r>
              <a:rPr lang="en-US" dirty="0"/>
              <a:t>for x in [1,2,3,5]:</a:t>
            </a:r>
          </a:p>
          <a:p>
            <a:pPr marL="457200" lvl="1" indent="0">
              <a:buNone/>
            </a:pPr>
            <a:r>
              <a:rPr lang="en-US" dirty="0"/>
              <a:t>print(x)		</a:t>
            </a:r>
          </a:p>
        </p:txBody>
      </p:sp>
    </p:spTree>
    <p:extLst>
      <p:ext uri="{BB962C8B-B14F-4D97-AF65-F5344CB8AC3E}">
        <p14:creationId xmlns:p14="http://schemas.microsoft.com/office/powerpoint/2010/main" val="2993099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E90-2AC6-4881-9282-E214CC5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CF66-C5A9-4B73-9A1A-F99BC387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VD:</a:t>
            </a:r>
          </a:p>
          <a:p>
            <a:pPr marL="914400" lvl="2" indent="0">
              <a:buNone/>
            </a:pPr>
            <a:r>
              <a:rPr lang="en-US" dirty="0"/>
              <a:t>for i in range(5) </a:t>
            </a:r>
            <a:r>
              <a:rPr lang="en-US" dirty="0">
                <a:sym typeface="Wingdings" panose="05000000000000000000" pitchFamily="2" charset="2"/>
              </a:rPr>
              <a:t> 0,1,2,3,4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 range(2,5)  2,3,4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range(3,10,2) </a:t>
            </a:r>
            <a:r>
              <a:rPr lang="en-US" dirty="0">
                <a:sym typeface="Wingdings" panose="05000000000000000000" pitchFamily="2" charset="2"/>
              </a:rPr>
              <a:t> 3,5,7,9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2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534-577B-4A87-B8A9-35E0C9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DFE-EBF7-4E4C-8B2C-E33D5523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dieukien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do A</a:t>
            </a:r>
          </a:p>
          <a:p>
            <a:pPr marL="0" indent="0">
              <a:buNone/>
            </a:pPr>
            <a:r>
              <a:rPr lang="en-US" dirty="0"/>
              <a:t> VD: </a:t>
            </a:r>
          </a:p>
          <a:p>
            <a:pPr marL="457200" lvl="1" indent="0">
              <a:buNone/>
            </a:pPr>
            <a:r>
              <a:rPr lang="en-US" dirty="0"/>
              <a:t>x=0</a:t>
            </a:r>
          </a:p>
          <a:p>
            <a:pPr marL="457200" lvl="1" indent="0">
              <a:buNone/>
            </a:pPr>
            <a:r>
              <a:rPr lang="en-US" dirty="0"/>
              <a:t>while x &lt;=5:</a:t>
            </a:r>
          </a:p>
          <a:p>
            <a:pPr marL="457200" lvl="1" indent="0">
              <a:buNone/>
            </a:pPr>
            <a:r>
              <a:rPr lang="en-US" dirty="0"/>
              <a:t>	print(x)</a:t>
            </a:r>
          </a:p>
          <a:p>
            <a:pPr marL="457200" lvl="1" indent="0">
              <a:buNone/>
            </a:pPr>
            <a:r>
              <a:rPr lang="en-US" dirty="0"/>
              <a:t>	x+=1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0,1,2,3,4,5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5D-0D52-4086-8C96-9D27023C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Break,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3CA-32EA-40BE-95A2-3FAA176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break: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loop</a:t>
            </a:r>
          </a:p>
          <a:p>
            <a:r>
              <a:rPr lang="en-US" dirty="0"/>
              <a:t>continue: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continue loop </a:t>
            </a:r>
            <a:r>
              <a:rPr lang="en-US" dirty="0" err="1"/>
              <a:t>với</a:t>
            </a:r>
            <a:r>
              <a:rPr lang="en-US" dirty="0"/>
              <a:t> iterator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56C-9E43-4F5D-8FAB-FD5B40A4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D58D-98D9-4157-A5CA-C1FD0EE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try:</a:t>
            </a:r>
          </a:p>
          <a:p>
            <a:pPr marL="457200" lvl="1" indent="0">
              <a:buNone/>
            </a:pPr>
            <a:r>
              <a:rPr lang="en-US" dirty="0"/>
              <a:t>	      Lam </a:t>
            </a:r>
            <a:r>
              <a:rPr lang="en-US" dirty="0" err="1"/>
              <a:t>gi</a:t>
            </a:r>
            <a:r>
              <a:rPr lang="en-US" dirty="0"/>
              <a:t> do	</a:t>
            </a:r>
          </a:p>
          <a:p>
            <a:pPr marL="457200" lvl="1" indent="0">
              <a:buNone/>
            </a:pPr>
            <a:r>
              <a:rPr lang="en-US" dirty="0"/>
              <a:t>       except:</a:t>
            </a:r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err="1"/>
              <a:t>xu</a:t>
            </a:r>
            <a:r>
              <a:rPr lang="en-US" dirty="0"/>
              <a:t> li </a:t>
            </a:r>
            <a:r>
              <a:rPr lang="en-US" dirty="0" err="1"/>
              <a:t>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D6B1F-D1CF-49A8-824D-7BD94D38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Function </a:t>
            </a:r>
            <a:r>
              <a:rPr lang="en-US" sz="8000" dirty="0" err="1">
                <a:solidFill>
                  <a:srgbClr val="FFFFFF"/>
                </a:solidFill>
              </a:rPr>
              <a:t>và</a:t>
            </a:r>
            <a:r>
              <a:rPr lang="en-US" sz="8000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0684E4-8348-40C4-812F-8F8725AC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16754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D234-9231-4BA0-931D-7C385BD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5F3-F5A6-4F00-B1A7-CEE7EC7C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Define 1 function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Import module</a:t>
            </a:r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27020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A3D-1AC7-4A12-9103-5266F372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8D5A-54FE-47CF-B6CE-9A1A6594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3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0C9F-F8CD-4241-8673-ABA7ADFD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1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A73E-0797-4143-BC7A-0D224065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b="1" dirty="0" err="1"/>
              <a:t>functionName</a:t>
            </a:r>
            <a:r>
              <a:rPr lang="en-US" dirty="0"/>
              <a:t>(parameters):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r>
              <a:rPr lang="en-US" dirty="0"/>
              <a:t>VD: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06C89-3DD7-44B3-87FE-186D4686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19" y="3320257"/>
            <a:ext cx="6435437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8132-4F2B-4173-9F92-F55522E2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3A6-2B34-4EF6-B831-5E96B10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define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function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Variable define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function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Local variable</a:t>
            </a:r>
          </a:p>
          <a:p>
            <a:r>
              <a:rPr lang="en-US" dirty="0">
                <a:sym typeface="Wingdings" panose="05000000000000000000" pitchFamily="2" charset="2"/>
              </a:rPr>
              <a:t>Variable define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function 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Global variable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AFFB-8523-4D52-A4F7-43B42183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34EC8-DF51-4D7B-9A7D-F3DFFCDB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59" y="1690688"/>
            <a:ext cx="6321592" cy="38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69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781F-CEF5-4127-B1DB-F23315A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128-F887-4EFA-9D3E-E2855C64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built-in function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function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import module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VD: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F0ED-B048-4F1F-911C-A037F4C3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09" y="3731997"/>
            <a:ext cx="4097582" cy="24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4C6-D476-462A-83B7-D37DA1DD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tạo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F829-52E1-421E-8DD5-6F2D6085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function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project </a:t>
            </a:r>
            <a:r>
              <a:rPr lang="en-US" dirty="0" err="1"/>
              <a:t>khác</a:t>
            </a:r>
            <a:r>
              <a:rPr lang="en-US" dirty="0" err="1">
                <a:sym typeface="Wingdings" panose="05000000000000000000" pitchFamily="2" charset="2"/>
              </a:rPr>
              <a:t>tạo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file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3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F06A-AFDF-4ECF-B7AD-3C965773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C699F-A486-4264-A37B-BF6941B5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3020219"/>
            <a:ext cx="8467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b="1" dirty="0"/>
              <a:t>Ctrl+`</a:t>
            </a:r>
          </a:p>
          <a:p>
            <a:r>
              <a:rPr lang="en-US" dirty="0"/>
              <a:t>B3: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b="1" dirty="0"/>
              <a:t>code FirstScript.py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slide 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r>
              <a:rPr lang="en-US" dirty="0"/>
              <a:t>B4: </a:t>
            </a:r>
            <a:r>
              <a:rPr lang="en-US" dirty="0" err="1"/>
              <a:t>Trong</a:t>
            </a:r>
            <a:r>
              <a:rPr lang="en-US" dirty="0"/>
              <a:t> terminal </a:t>
            </a:r>
            <a:r>
              <a:rPr lang="en-US" dirty="0" err="1"/>
              <a:t>gõ</a:t>
            </a:r>
            <a:r>
              <a:rPr lang="en-US" dirty="0"/>
              <a:t> “</a:t>
            </a:r>
            <a:r>
              <a:rPr lang="en-US" dirty="0" err="1"/>
              <a:t>py</a:t>
            </a:r>
            <a:r>
              <a:rPr lang="en-US" dirty="0"/>
              <a:t> .\FirstScript.py”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.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“Hello Python” </a:t>
            </a:r>
            <a:r>
              <a:rPr lang="en-US" dirty="0" err="1"/>
              <a:t>trên</a:t>
            </a:r>
            <a:r>
              <a:rPr lang="en-US" dirty="0"/>
              <a:t> terminal. 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8A4A-2761-40A1-9A04-AC0B466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Python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5055D1-82CE-4AF1-9789-1FEFE21C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63" y="1825625"/>
            <a:ext cx="83086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4508-444E-4AB2-A73C-3E911F2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917-AEB4-493B-865F-9FA026D0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Extension, Recommend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Python extension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E79C-D337-4F75-BD6D-19F9D4A9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9" y="2286082"/>
            <a:ext cx="7871927" cy="41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575659-3A90-43C3-8865-305F3DF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Debugger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39F4-3306-4C12-83B7-2DED1828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Pylint</a:t>
            </a:r>
            <a:r>
              <a:rPr lang="en-US" dirty="0"/>
              <a:t> code </a:t>
            </a:r>
            <a:r>
              <a:rPr lang="en-US" dirty="0" err="1"/>
              <a:t>cho</a:t>
            </a:r>
            <a:r>
              <a:rPr lang="en-US" dirty="0"/>
              <a:t> Pro(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21D74C-101B-4D34-9DD8-5F6B0D90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31" y="2399816"/>
            <a:ext cx="6972521" cy="36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1991</Words>
  <Application>Microsoft Office PowerPoint</Application>
  <PresentationFormat>Widescreen</PresentationFormat>
  <Paragraphs>293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Times New Roman</vt:lpstr>
      <vt:lpstr>Office Theme</vt:lpstr>
      <vt:lpstr>Python Cơ bản</vt:lpstr>
      <vt:lpstr>Nội dung </vt:lpstr>
      <vt:lpstr>Cài đặt và làm quen môi trường phát triển Python</vt:lpstr>
      <vt:lpstr>Nội dung</vt:lpstr>
      <vt:lpstr>Cài đặt môi trường phát triển Python</vt:lpstr>
      <vt:lpstr>Cài đặt môi trường phát triển Python</vt:lpstr>
      <vt:lpstr>Hello Python</vt:lpstr>
      <vt:lpstr>Cấu hình Debugger</vt:lpstr>
      <vt:lpstr>Cấu hình Debugger</vt:lpstr>
      <vt:lpstr>Cấu hình Debugger</vt:lpstr>
      <vt:lpstr>Chạy debug</vt:lpstr>
      <vt:lpstr>Chạy debug</vt:lpstr>
      <vt:lpstr>Biến và toán tử</vt:lpstr>
      <vt:lpstr>Nội dung </vt:lpstr>
      <vt:lpstr>Biến là gì </vt:lpstr>
      <vt:lpstr>Đặt tên biến</vt:lpstr>
      <vt:lpstr>Gán giá trị </vt:lpstr>
      <vt:lpstr>Toán tử cơ bản</vt:lpstr>
      <vt:lpstr>Kiểu dữ liệu</vt:lpstr>
      <vt:lpstr>Nội dung</vt:lpstr>
      <vt:lpstr>Intergers</vt:lpstr>
      <vt:lpstr>Float</vt:lpstr>
      <vt:lpstr>String</vt:lpstr>
      <vt:lpstr>Buit-In String functions</vt:lpstr>
      <vt:lpstr>Định dạng(Format) dùng toán tử %</vt:lpstr>
      <vt:lpstr>Định dạng dùng format()</vt:lpstr>
      <vt:lpstr>Type casting(Ép kiểu)</vt:lpstr>
      <vt:lpstr>List</vt:lpstr>
      <vt:lpstr>Truy cập giá trị các thành phần trong List</vt:lpstr>
      <vt:lpstr>Gán giá trị</vt:lpstr>
      <vt:lpstr>Slice</vt:lpstr>
      <vt:lpstr>Chỉnh sửa list</vt:lpstr>
      <vt:lpstr>Tuple</vt:lpstr>
      <vt:lpstr>Set</vt:lpstr>
      <vt:lpstr>Một số toán tử</vt:lpstr>
      <vt:lpstr>Một số phương thức</vt:lpstr>
      <vt:lpstr>Dictionary</vt:lpstr>
      <vt:lpstr>Thao tác với dictionary</vt:lpstr>
      <vt:lpstr>Điều kiện và rẽ nhánh</vt:lpstr>
      <vt:lpstr>Nội dung </vt:lpstr>
      <vt:lpstr>Điều kiện </vt:lpstr>
      <vt:lpstr>If</vt:lpstr>
      <vt:lpstr>For Loop</vt:lpstr>
      <vt:lpstr>For Loop</vt:lpstr>
      <vt:lpstr>While Loop</vt:lpstr>
      <vt:lpstr>Break, Continue</vt:lpstr>
      <vt:lpstr>Try, Except</vt:lpstr>
      <vt:lpstr>Function và Module</vt:lpstr>
      <vt:lpstr>Nội dung</vt:lpstr>
      <vt:lpstr>Function là gì</vt:lpstr>
      <vt:lpstr>Define 1 function</vt:lpstr>
      <vt:lpstr>Variable scope</vt:lpstr>
      <vt:lpstr>Variable Scope</vt:lpstr>
      <vt:lpstr>Import module</vt:lpstr>
      <vt:lpstr>Tự tạo module</vt:lpstr>
      <vt:lpstr>Tự tạo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46</cp:revision>
  <dcterms:created xsi:type="dcterms:W3CDTF">2020-02-22T16:29:40Z</dcterms:created>
  <dcterms:modified xsi:type="dcterms:W3CDTF">2020-04-15T18:56:52Z</dcterms:modified>
</cp:coreProperties>
</file>