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14" r:id="rId3"/>
    <p:sldId id="258" r:id="rId4"/>
    <p:sldId id="259" r:id="rId5"/>
    <p:sldId id="315" r:id="rId6"/>
    <p:sldId id="316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17" r:id="rId18"/>
    <p:sldId id="31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2" r:id="rId27"/>
    <p:sldId id="336" r:id="rId28"/>
    <p:sldId id="337" r:id="rId29"/>
    <p:sldId id="338" r:id="rId30"/>
    <p:sldId id="339" r:id="rId31"/>
    <p:sldId id="340" r:id="rId32"/>
    <p:sldId id="341" r:id="rId33"/>
    <p:sldId id="27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0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D7A4-C0E8-4D86-A506-F9AAF4427C6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909B-B2FF-4267-82A7-3ABB5F2BF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7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5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0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6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9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9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4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09B-B2FF-4267-82A7-3ABB5F2BFC4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0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IMU</a:t>
                </a:r>
                <a:r>
                  <a:rPr lang="zh-CN" altLang="en-US" sz="4800" b="1" dirty="0"/>
                  <a:t>预积分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20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06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4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IMU 随机误差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1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10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23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随机误差的标定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4070345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</a:rPr>
              <a:t>K</a:t>
            </a:r>
            <a:r>
              <a:rPr lang="en-US" altLang="zh-CN" sz="5400" b="1" i="0" dirty="0">
                <a:effectLst/>
                <a:latin typeface="Arial" panose="020B0604020202020204" pitchFamily="34" charset="0"/>
              </a:rPr>
              <a:t>inematics</a:t>
            </a: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 dirty="0">
                <a:solidFill>
                  <a:srgbClr val="121212"/>
                </a:solidFill>
                <a:latin typeface="-apple-system"/>
              </a:rPr>
              <a:t>运动学</a:t>
            </a:r>
            <a:endParaRPr lang="zh-CN" altLang="en-US" sz="54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6357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System kinematics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d</a:t>
              </a:r>
              <a:r>
                <a:rPr lang="en-US" altLang="zh-CN" sz="1800" b="0" i="0" dirty="0">
                  <a:effectLst/>
                  <a:latin typeface="Arial" panose="020B0604020202020204" pitchFamily="34" charset="0"/>
                </a:rPr>
                <a:t>erivative continuous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BCB05D-CA3E-4A1A-B427-4FAF7BDCC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72589"/>
              </p:ext>
            </p:extLst>
          </p:nvPr>
        </p:nvGraphicFramePr>
        <p:xfrm>
          <a:off x="2714978" y="2247900"/>
          <a:ext cx="1604103" cy="286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AxMath" r:id="rId3" imgW="981720" imgH="1749600" progId="Equation.AxMath">
                  <p:embed/>
                </p:oleObj>
              </mc:Choice>
              <mc:Fallback>
                <p:oleObj name="AxMath" r:id="rId3" imgW="981720" imgH="1749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78" y="2247900"/>
                        <a:ext cx="1604103" cy="286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63B4BBB-D410-41CC-8C57-D38AD5756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49225"/>
              </p:ext>
            </p:extLst>
          </p:nvPr>
        </p:nvGraphicFramePr>
        <p:xfrm>
          <a:off x="6549153" y="4464455"/>
          <a:ext cx="2859775" cy="21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AxMath" r:id="rId5" imgW="2217600" imgH="1693440" progId="Equation.AxMath">
                  <p:embed/>
                </p:oleObj>
              </mc:Choice>
              <mc:Fallback>
                <p:oleObj name="AxMath" r:id="rId5" imgW="2217600" imgH="1693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9153" y="4464455"/>
                        <a:ext cx="2859775" cy="21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BB3F862-FCC2-4789-8A12-FA67C3EA4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48152"/>
              </p:ext>
            </p:extLst>
          </p:nvPr>
        </p:nvGraphicFramePr>
        <p:xfrm>
          <a:off x="6549153" y="2125345"/>
          <a:ext cx="4503121" cy="188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AxMath" r:id="rId7" imgW="3282840" imgH="1374840" progId="Equation.AxMath">
                  <p:embed/>
                </p:oleObj>
              </mc:Choice>
              <mc:Fallback>
                <p:oleObj name="AxMath" r:id="rId7" imgW="3282840" imgH="13748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63B4BBB-D410-41CC-8C57-D38AD5756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9153" y="2125345"/>
                        <a:ext cx="4503121" cy="188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76EC8079-75D5-45F1-8655-B9D39C8588E0}"/>
              </a:ext>
            </a:extLst>
          </p:cNvPr>
          <p:cNvSpPr/>
          <p:nvPr/>
        </p:nvSpPr>
        <p:spPr>
          <a:xfrm>
            <a:off x="5642848" y="3121981"/>
            <a:ext cx="826046" cy="188671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7435894-9B1A-429A-AC67-188DB0E47F5C}"/>
              </a:ext>
            </a:extLst>
          </p:cNvPr>
          <p:cNvGrpSpPr/>
          <p:nvPr/>
        </p:nvGrpSpPr>
        <p:grpSpPr>
          <a:xfrm>
            <a:off x="6502953" y="1761760"/>
            <a:ext cx="8063865" cy="368300"/>
            <a:chOff x="3145" y="3289"/>
            <a:chExt cx="12699" cy="58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7662555-4365-4519-B899-CABE89D9C2CC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i</a:t>
              </a:r>
              <a:r>
                <a:rPr lang="en-US" altLang="zh-CN" sz="1800" b="0" i="0" dirty="0">
                  <a:effectLst/>
                  <a:latin typeface="Arial" panose="020B0604020202020204" pitchFamily="34" charset="0"/>
                </a:rPr>
                <a:t>ntegration continuous</a:t>
              </a:r>
              <a:endParaRPr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152DC5-9024-461F-B043-1FFAF069BB4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D01D3D0-AF1D-4E32-B099-5C8EF9C9280B}"/>
              </a:ext>
            </a:extLst>
          </p:cNvPr>
          <p:cNvGrpSpPr/>
          <p:nvPr/>
        </p:nvGrpSpPr>
        <p:grpSpPr>
          <a:xfrm>
            <a:off x="6468894" y="4096155"/>
            <a:ext cx="8063865" cy="368300"/>
            <a:chOff x="3145" y="3289"/>
            <a:chExt cx="12699" cy="5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800C432-94C0-4C71-AE92-42A8D34EDF33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discrete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4B9CD4-9C5C-4F14-A0E8-E0264F7A12C6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45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effectLst/>
                  <a:latin typeface="Arial" panose="020B0604020202020204" pitchFamily="34" charset="0"/>
                </a:rPr>
                <a:t>运动模型的离散积分</a:t>
              </a:r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——</a:t>
              </a:r>
              <a:r>
                <a:rPr lang="zh-CN" altLang="en-US" sz="24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中值法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46885" y="1160518"/>
            <a:ext cx="5257800" cy="461645"/>
            <a:chOff x="2501" y="7053"/>
            <a:chExt cx="8280" cy="727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7544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ym typeface="+mn-ea"/>
                </a:rPr>
                <a:t>Numerical integration methods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6725313-CCFC-45FD-B47D-A345121BC12F}"/>
              </a:ext>
            </a:extLst>
          </p:cNvPr>
          <p:cNvGrpSpPr/>
          <p:nvPr/>
        </p:nvGrpSpPr>
        <p:grpSpPr>
          <a:xfrm>
            <a:off x="1746885" y="1634661"/>
            <a:ext cx="3007360" cy="461645"/>
            <a:chOff x="2501" y="7053"/>
            <a:chExt cx="4736" cy="727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5827134-E91A-4867-8877-2BE15C2F421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DC2B0CF-CB2D-4F1A-BB37-EBA58C1FF5B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FDBD93C-556C-44F4-8188-5FB8EB9C758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BAC7F9A-9CCA-4FEC-ABE9-9C308C6F8E62}"/>
                </a:ext>
              </a:extLst>
            </p:cNvPr>
            <p:cNvSpPr txBox="1"/>
            <p:nvPr/>
          </p:nvSpPr>
          <p:spPr>
            <a:xfrm>
              <a:off x="3237" y="7053"/>
              <a:ext cx="4000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IMU sensor 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5E838C2-F746-4E56-A283-65169276FA89}"/>
              </a:ext>
            </a:extLst>
          </p:cNvPr>
          <p:cNvGrpSpPr/>
          <p:nvPr/>
        </p:nvGrpSpPr>
        <p:grpSpPr>
          <a:xfrm>
            <a:off x="1746885" y="2108804"/>
            <a:ext cx="3007360" cy="460375"/>
            <a:chOff x="2501" y="7053"/>
            <a:chExt cx="4736" cy="72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D31754-B07C-42C9-B52A-7CBE707403AC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8EA9041-5811-4639-AAD5-5BC2D0104C0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C364C5AE-A03D-4F00-8851-95056186AAD6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0265684-E904-44AB-ACD2-9D45F88064E7}"/>
                </a:ext>
              </a:extLst>
            </p:cNvPr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dirty="0">
                  <a:latin typeface="Arial" panose="020B0604020202020204" pitchFamily="34" charset="0"/>
                </a:rPr>
                <a:t>K</a:t>
              </a:r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inematics</a:t>
              </a:r>
              <a:endParaRPr lang="en-US" altLang="zh-CN" sz="2400" i="0" dirty="0">
                <a:solidFill>
                  <a:srgbClr val="404040"/>
                </a:solidFill>
                <a:effectLst/>
                <a:latin typeface="Roboto Slab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D75EEAC-72EF-434E-8C96-AFA9E16A81FB}"/>
              </a:ext>
            </a:extLst>
          </p:cNvPr>
          <p:cNvGrpSpPr/>
          <p:nvPr/>
        </p:nvGrpSpPr>
        <p:grpSpPr>
          <a:xfrm>
            <a:off x="1746885" y="2582947"/>
            <a:ext cx="6002655" cy="461645"/>
            <a:chOff x="2501" y="7053"/>
            <a:chExt cx="9453" cy="72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DCEF08A-8BC9-4DDE-9C83-CF20010A703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6F27C31-FCAE-4E31-810E-00AEFD41C40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C834923-F6C6-4788-A644-1736D92DF8D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A70620-E6D9-43BA-8F29-D71F3220FB11}"/>
                </a:ext>
              </a:extLst>
            </p:cNvPr>
            <p:cNvSpPr txBox="1"/>
            <p:nvPr/>
          </p:nvSpPr>
          <p:spPr>
            <a:xfrm>
              <a:off x="3237" y="7053"/>
              <a:ext cx="871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</a:rPr>
                <a:t>IMU </a:t>
              </a:r>
              <a:r>
                <a:rPr lang="en-US" altLang="zh-CN" sz="2400" dirty="0" err="1">
                  <a:latin typeface="Arial" panose="020B0604020202020204" pitchFamily="34" charset="0"/>
                </a:rPr>
                <a:t>preintegration</a:t>
              </a:r>
              <a:r>
                <a:rPr lang="en-US" altLang="zh-CN" sz="2400" i="0" dirty="0">
                  <a:effectLst/>
                  <a:latin typeface="Arial" panose="020B0604020202020204" pitchFamily="34" charset="0"/>
                </a:rPr>
                <a:t> </a:t>
              </a:r>
              <a:endParaRPr lang="zh-CN" altLang="en-US" sz="2400" dirty="0">
                <a:sym typeface="+mn-ea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CB190A-3AF9-4ECA-A189-7FC167269FAC}"/>
              </a:ext>
            </a:extLst>
          </p:cNvPr>
          <p:cNvGrpSpPr/>
          <p:nvPr/>
        </p:nvGrpSpPr>
        <p:grpSpPr>
          <a:xfrm>
            <a:off x="1746885" y="3058360"/>
            <a:ext cx="5568315" cy="461645"/>
            <a:chOff x="2501" y="7053"/>
            <a:chExt cx="8769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0DD83A-C333-4A47-855B-F7CEDC234D4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9ED7F64-4338-44F0-9B0C-A459A20A18C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666982F-1068-4CFB-8434-C492D034B51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74A475C-D663-4132-A82D-A4491E38C7E5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Solving Non-linear Least Squares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6A3C51D-6755-48C1-958B-22BEB795DB6F}"/>
              </a:ext>
            </a:extLst>
          </p:cNvPr>
          <p:cNvGrpSpPr/>
          <p:nvPr/>
        </p:nvGrpSpPr>
        <p:grpSpPr>
          <a:xfrm>
            <a:off x="1746885" y="3533773"/>
            <a:ext cx="5568315" cy="461645"/>
            <a:chOff x="2501" y="7053"/>
            <a:chExt cx="8769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C47D2DD-A3EB-412C-BBC1-1B2DCD35B2E5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89286CB-229F-4324-A9A1-9838853B2D05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991E030-F4F0-423D-8E8B-4B949E29C07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C21AD36-C6C3-4602-81B2-6039690A4111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Covariance Estimation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0F40C01-D3D7-4AC1-A26F-2136FD94D823}"/>
              </a:ext>
            </a:extLst>
          </p:cNvPr>
          <p:cNvGrpSpPr/>
          <p:nvPr/>
        </p:nvGrpSpPr>
        <p:grpSpPr>
          <a:xfrm>
            <a:off x="1746885" y="4009183"/>
            <a:ext cx="6292215" cy="461645"/>
            <a:chOff x="2501" y="7053"/>
            <a:chExt cx="9909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21F97B-73F3-4B0C-838D-18D056ADFEF3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8157CCE-63BA-45E9-BBE9-76EF8A9FA30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AF492B5-5D5A-4057-945D-0CC69CF1CB35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2905256-EDC6-4515-AB46-93127E59AD9D}"/>
                </a:ext>
              </a:extLst>
            </p:cNvPr>
            <p:cNvSpPr txBox="1"/>
            <p:nvPr/>
          </p:nvSpPr>
          <p:spPr>
            <a:xfrm>
              <a:off x="3237" y="7053"/>
              <a:ext cx="917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General Unconstrained Minimization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K</a:t>
                </a:r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inematics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effectLst/>
                  <a:latin typeface="Arial" panose="020B0604020202020204" pitchFamily="34" charset="0"/>
                </a:rPr>
                <a:t>运动模型的离散积分</a:t>
              </a:r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——</a:t>
              </a:r>
              <a:r>
                <a:rPr lang="zh-CN" altLang="en-US" sz="24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中值法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8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6494085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</a:rPr>
              <a:t>IMU </a:t>
            </a:r>
            <a:r>
              <a:rPr lang="en-US" altLang="zh-CN" sz="5400" b="1" dirty="0" err="1">
                <a:latin typeface="Arial" panose="020B0604020202020204" pitchFamily="34" charset="0"/>
              </a:rPr>
              <a:t>preintegration</a:t>
            </a: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i="0" dirty="0">
                <a:solidFill>
                  <a:srgbClr val="121212"/>
                </a:solidFill>
                <a:effectLst/>
                <a:latin typeface="-apple-system"/>
              </a:rPr>
              <a:t>IMU</a:t>
            </a:r>
            <a:r>
              <a:rPr lang="zh-CN" altLang="en-US" sz="5400" b="1" i="0" dirty="0">
                <a:solidFill>
                  <a:srgbClr val="121212"/>
                </a:solidFill>
                <a:effectLst/>
                <a:latin typeface="-apple-system"/>
              </a:rPr>
              <a:t>预积分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6331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IMU </a:t>
              </a:r>
              <a:r>
                <a:rPr lang="zh-CN" altLang="en-US" sz="2400" dirty="0">
                  <a:solidFill>
                    <a:srgbClr val="FF0000"/>
                  </a:solidFill>
                </a:rPr>
                <a:t>预积分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8356A-B726-4232-9BD2-ECD3D93CE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87920"/>
              </p:ext>
            </p:extLst>
          </p:nvPr>
        </p:nvGraphicFramePr>
        <p:xfrm>
          <a:off x="2427540" y="1665479"/>
          <a:ext cx="6045234" cy="20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AxGlyph" r:id="rId4" imgW="321480" imgH="110520" progId="AxGlyph.Document">
                  <p:embed/>
                </p:oleObj>
              </mc:Choice>
              <mc:Fallback>
                <p:oleObj name="AxGlyph" r:id="rId4" imgW="321480" imgH="1105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40" y="1665479"/>
                        <a:ext cx="6045234" cy="20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ADADA24-041C-4EA9-9913-C4685E5EC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63723"/>
              </p:ext>
            </p:extLst>
          </p:nvPr>
        </p:nvGraphicFramePr>
        <p:xfrm>
          <a:off x="1635125" y="4268455"/>
          <a:ext cx="499903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AxMath" r:id="rId6" imgW="3868920" imgH="1368000" progId="Equation.AxMath">
                  <p:embed/>
                </p:oleObj>
              </mc:Choice>
              <mc:Fallback>
                <p:oleObj name="AxMath" r:id="rId6" imgW="3868920" imgH="1368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BB3F862-FCC2-4789-8A12-FA67C3EA4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5125" y="4268455"/>
                        <a:ext cx="4999038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A1AA63D-F7E7-42C8-A712-05D73A77B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23123"/>
              </p:ext>
            </p:extLst>
          </p:nvPr>
        </p:nvGraphicFramePr>
        <p:xfrm>
          <a:off x="6968172" y="4124431"/>
          <a:ext cx="37258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AxMath" r:id="rId8" imgW="3236400" imgH="2300400" progId="Equation.AxMath">
                  <p:embed/>
                </p:oleObj>
              </mc:Choice>
              <mc:Fallback>
                <p:oleObj name="AxMath" r:id="rId8" imgW="3236400" imgH="23004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8172" y="4124431"/>
                        <a:ext cx="3725863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E7FF97-8086-46F8-8637-B23A013102F7}"/>
              </a:ext>
            </a:extLst>
          </p:cNvPr>
          <p:cNvGrpSpPr/>
          <p:nvPr/>
        </p:nvGrpSpPr>
        <p:grpSpPr>
          <a:xfrm>
            <a:off x="1651687" y="3491591"/>
            <a:ext cx="9947910" cy="646430"/>
            <a:chOff x="3145" y="3289"/>
            <a:chExt cx="15666" cy="101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BEE7F8-46D5-4173-9108-FA6F9180224C}"/>
                </a:ext>
              </a:extLst>
            </p:cNvPr>
            <p:cNvSpPr txBox="1"/>
            <p:nvPr/>
          </p:nvSpPr>
          <p:spPr>
            <a:xfrm>
              <a:off x="3606" y="3289"/>
              <a:ext cx="15205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已知</a:t>
              </a:r>
              <a:r>
                <a:rPr lang="en-US" altLang="zh-CN" dirty="0">
                  <a:solidFill>
                    <a:srgbClr val="7030A0"/>
                  </a:solidFill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</a:rPr>
                <a:t>时刻的位置、速度和旋转，将第</a:t>
              </a:r>
              <a:r>
                <a:rPr lang="en-US" altLang="zh-CN" dirty="0">
                  <a:solidFill>
                    <a:srgbClr val="7030A0"/>
                  </a:solidFill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</a:rPr>
                <a:t>时刻和第</a:t>
              </a:r>
              <a:r>
                <a:rPr lang="en-US" altLang="zh-CN" dirty="0">
                  <a:solidFill>
                    <a:srgbClr val="7030A0"/>
                  </a:solidFill>
                </a:rPr>
                <a:t>k+1</a:t>
              </a:r>
              <a:r>
                <a:rPr lang="zh-CN" altLang="en-US" dirty="0">
                  <a:solidFill>
                    <a:srgbClr val="7030A0"/>
                  </a:solidFill>
                </a:rPr>
                <a:t>时刻之间的所有</a:t>
              </a:r>
              <a:r>
                <a:rPr lang="en-US" altLang="zh-CN" dirty="0">
                  <a:solidFill>
                    <a:srgbClr val="7030A0"/>
                  </a:solidFill>
                </a:rPr>
                <a:t>IMU</a:t>
              </a:r>
              <a:r>
                <a:rPr lang="zh-CN" altLang="en-US" dirty="0">
                  <a:solidFill>
                    <a:srgbClr val="7030A0"/>
                  </a:solidFill>
                </a:rPr>
                <a:t>测量值进行积分，可得第</a:t>
              </a:r>
              <a:r>
                <a:rPr lang="en-US" altLang="zh-CN" dirty="0">
                  <a:solidFill>
                    <a:srgbClr val="7030A0"/>
                  </a:solidFill>
                </a:rPr>
                <a:t>k+1</a:t>
              </a:r>
              <a:r>
                <a:rPr lang="zh-CN" altLang="en-US" dirty="0">
                  <a:solidFill>
                    <a:srgbClr val="7030A0"/>
                  </a:solidFill>
                </a:rPr>
                <a:t>时刻的位置、速度和旋转，作为视觉估计的初始值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2396B8E-255E-42B6-8AAC-000C72CE9F7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2699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IMU </a:t>
              </a:r>
              <a:r>
                <a:rPr lang="zh-CN" altLang="en-US" sz="2400" dirty="0">
                  <a:solidFill>
                    <a:srgbClr val="FF0000"/>
                  </a:solidFill>
                </a:rPr>
                <a:t>预积分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8356A-B726-4232-9BD2-ECD3D93CE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77354"/>
              </p:ext>
            </p:extLst>
          </p:nvPr>
        </p:nvGraphicFramePr>
        <p:xfrm>
          <a:off x="2427540" y="1665479"/>
          <a:ext cx="6045234" cy="20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AxGlyph" r:id="rId4" imgW="321480" imgH="110520" progId="AxGlyph.Document">
                  <p:embed/>
                </p:oleObj>
              </mc:Choice>
              <mc:Fallback>
                <p:oleObj name="AxGlyph" r:id="rId4" imgW="321480" imgH="110520" progId="AxGlyph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8356A-B726-4232-9BD2-ECD3D93CE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540" y="1665479"/>
                        <a:ext cx="6045234" cy="20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ADADA24-041C-4EA9-9913-C4685E5EC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355831"/>
              </p:ext>
            </p:extLst>
          </p:nvPr>
        </p:nvGraphicFramePr>
        <p:xfrm>
          <a:off x="5555615" y="4295613"/>
          <a:ext cx="66198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AxMath" r:id="rId6" imgW="5123880" imgH="1897560" progId="Equation.AxMath">
                  <p:embed/>
                </p:oleObj>
              </mc:Choice>
              <mc:Fallback>
                <p:oleObj name="AxMath" r:id="rId6" imgW="5123880" imgH="1897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5615" y="4295613"/>
                        <a:ext cx="6619875" cy="245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E7FF97-8086-46F8-8637-B23A013102F7}"/>
              </a:ext>
            </a:extLst>
          </p:cNvPr>
          <p:cNvGrpSpPr/>
          <p:nvPr/>
        </p:nvGrpSpPr>
        <p:grpSpPr>
          <a:xfrm>
            <a:off x="1545907" y="3818410"/>
            <a:ext cx="10181590" cy="646430"/>
            <a:chOff x="3145" y="3289"/>
            <a:chExt cx="16034" cy="101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BEE7F8-46D5-4173-9108-FA6F9180224C}"/>
                </a:ext>
              </a:extLst>
            </p:cNvPr>
            <p:cNvSpPr txBox="1"/>
            <p:nvPr/>
          </p:nvSpPr>
          <p:spPr>
            <a:xfrm>
              <a:off x="3606" y="3289"/>
              <a:ext cx="15573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通过重新参数化，把关键帧之间的</a:t>
              </a:r>
              <a:r>
                <a:rPr lang="en-US" altLang="zh-CN" dirty="0">
                  <a:solidFill>
                    <a:srgbClr val="7030A0"/>
                  </a:solidFill>
                </a:rPr>
                <a:t>IMU</a:t>
              </a:r>
              <a:r>
                <a:rPr lang="zh-CN" altLang="en-US" dirty="0">
                  <a:solidFill>
                    <a:srgbClr val="7030A0"/>
                  </a:solidFill>
                </a:rPr>
                <a:t>测量值积分成相对运动的约束，避免了因为初始条件变换造成的重复积分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2396B8E-255E-42B6-8AAC-000C72CE9F7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09F64B1-CCAD-48A6-9EE5-F7FFD1F74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1260"/>
              </p:ext>
            </p:extLst>
          </p:nvPr>
        </p:nvGraphicFramePr>
        <p:xfrm>
          <a:off x="206693" y="4460098"/>
          <a:ext cx="53149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AxMath" r:id="rId8" imgW="4114800" imgH="1368000" progId="Equation.AxMath">
                  <p:embed/>
                </p:oleObj>
              </mc:Choice>
              <mc:Fallback>
                <p:oleObj name="AxMath" r:id="rId8" imgW="4114800" imgH="1368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693" y="4460098"/>
                        <a:ext cx="5314950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69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7EE1629-B575-491B-BEA2-94AD5B6C6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297216"/>
              </p:ext>
            </p:extLst>
          </p:nvPr>
        </p:nvGraphicFramePr>
        <p:xfrm>
          <a:off x="3073383" y="1008278"/>
          <a:ext cx="6045234" cy="208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AxGlyph" r:id="rId4" imgW="321480" imgH="110520" progId="AxGlyph.Document">
                  <p:embed/>
                </p:oleObj>
              </mc:Choice>
              <mc:Fallback>
                <p:oleObj name="AxGlyph" r:id="rId4" imgW="321480" imgH="110520" progId="AxGlyph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8356A-B726-4232-9BD2-ECD3D93CE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3383" y="1008278"/>
                        <a:ext cx="6045234" cy="2086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5CBCBF9-AA0B-4F87-9B93-F43E0C793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28059"/>
              </p:ext>
            </p:extLst>
          </p:nvPr>
        </p:nvGraphicFramePr>
        <p:xfrm>
          <a:off x="1905141" y="3040396"/>
          <a:ext cx="47307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AxMath" r:id="rId6" imgW="3662280" imgH="1003680" progId="Equation.AxMath">
                  <p:embed/>
                </p:oleObj>
              </mc:Choice>
              <mc:Fallback>
                <p:oleObj name="AxMath" r:id="rId6" imgW="3662280" imgH="10036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141" y="3040396"/>
                        <a:ext cx="4730750" cy="12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4F606C1-3390-4DBB-97C9-58C18C346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73454"/>
              </p:ext>
            </p:extLst>
          </p:nvPr>
        </p:nvGraphicFramePr>
        <p:xfrm>
          <a:off x="6877668" y="3040396"/>
          <a:ext cx="318611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AxMath" r:id="rId8" imgW="2467080" imgH="1357920" progId="Equation.AxMath">
                  <p:embed/>
                </p:oleObj>
              </mc:Choice>
              <mc:Fallback>
                <p:oleObj name="AxMath" r:id="rId8" imgW="2467080" imgH="135792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ADADA24-041C-4EA9-9913-C4685E5EC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7668" y="3040396"/>
                        <a:ext cx="3186112" cy="175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E4DE46-765E-4F4E-B958-51F340689720}"/>
              </a:ext>
            </a:extLst>
          </p:cNvPr>
          <p:cNvGrpSpPr/>
          <p:nvPr/>
        </p:nvGrpSpPr>
        <p:grpSpPr>
          <a:xfrm>
            <a:off x="1486852" y="2677569"/>
            <a:ext cx="3085465" cy="369570"/>
            <a:chOff x="3145" y="3289"/>
            <a:chExt cx="4859" cy="58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07C2C2-7D97-4DED-9964-E4EAE418610F}"/>
                </a:ext>
              </a:extLst>
            </p:cNvPr>
            <p:cNvSpPr txBox="1"/>
            <p:nvPr/>
          </p:nvSpPr>
          <p:spPr>
            <a:xfrm>
              <a:off x="3606" y="3289"/>
              <a:ext cx="439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连续形式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E46466E-EE74-4E5A-90F9-B89B453EEF03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EC46A9-75FE-48F4-ADD8-573EA387A1D0}"/>
              </a:ext>
            </a:extLst>
          </p:cNvPr>
          <p:cNvGrpSpPr/>
          <p:nvPr/>
        </p:nvGrpSpPr>
        <p:grpSpPr>
          <a:xfrm>
            <a:off x="1486852" y="4596932"/>
            <a:ext cx="3085465" cy="369570"/>
            <a:chOff x="3145" y="3289"/>
            <a:chExt cx="4859" cy="58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7F15AD-1412-4FA9-A599-27A0CD030C0D}"/>
                </a:ext>
              </a:extLst>
            </p:cNvPr>
            <p:cNvSpPr txBox="1"/>
            <p:nvPr/>
          </p:nvSpPr>
          <p:spPr>
            <a:xfrm>
              <a:off x="3606" y="3289"/>
              <a:ext cx="439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离散形式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824C22-F889-4220-B4D5-E75AF33EA213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137FA9C-651F-4EEB-9323-5140D51A9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284205"/>
              </p:ext>
            </p:extLst>
          </p:nvPr>
        </p:nvGraphicFramePr>
        <p:xfrm>
          <a:off x="1905141" y="5044620"/>
          <a:ext cx="32829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AxMath" r:id="rId10" imgW="2542680" imgH="1029960" progId="Equation.AxMath">
                  <p:embed/>
                </p:oleObj>
              </mc:Choice>
              <mc:Fallback>
                <p:oleObj name="AxMath" r:id="rId10" imgW="2542680" imgH="1029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4F606C1-3390-4DBB-97C9-58C18C346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141" y="5044620"/>
                        <a:ext cx="328295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72C7B41-A0FC-4BFF-A388-DFC40EDDC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399056"/>
              </p:ext>
            </p:extLst>
          </p:nvPr>
        </p:nvGraphicFramePr>
        <p:xfrm>
          <a:off x="5228255" y="4971764"/>
          <a:ext cx="64849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AxMath" r:id="rId12" imgW="5021640" imgH="1403640" progId="Equation.AxMath">
                  <p:embed/>
                </p:oleObj>
              </mc:Choice>
              <mc:Fallback>
                <p:oleObj name="AxMath" r:id="rId12" imgW="5021640" imgH="140364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137FA9C-651F-4EEB-9323-5140D51A9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8255" y="4971764"/>
                        <a:ext cx="6484938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47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EC46A9-75FE-48F4-ADD8-573EA387A1D0}"/>
              </a:ext>
            </a:extLst>
          </p:cNvPr>
          <p:cNvGrpSpPr/>
          <p:nvPr/>
        </p:nvGrpSpPr>
        <p:grpSpPr>
          <a:xfrm>
            <a:off x="1682959" y="1210950"/>
            <a:ext cx="3843655" cy="369570"/>
            <a:chOff x="3145" y="3289"/>
            <a:chExt cx="6053" cy="58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7F15AD-1412-4FA9-A599-27A0CD030C0D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相邻两时刻误差的线性传递方程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824C22-F889-4220-B4D5-E75AF33EA213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BC40BB-C271-43B4-B2CC-8550EEA98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72080"/>
              </p:ext>
            </p:extLst>
          </p:nvPr>
        </p:nvGraphicFramePr>
        <p:xfrm>
          <a:off x="2296366" y="1643901"/>
          <a:ext cx="7414562" cy="254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AxMath" r:id="rId4" imgW="6242760" imgH="2139840" progId="Equation.AxMath">
                  <p:embed/>
                </p:oleObj>
              </mc:Choice>
              <mc:Fallback>
                <p:oleObj name="AxMath" r:id="rId4" imgW="6242760" imgH="2139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6366" y="1643901"/>
                        <a:ext cx="7414562" cy="254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BB87B337-6459-4588-8C60-583106FADC19}"/>
              </a:ext>
            </a:extLst>
          </p:cNvPr>
          <p:cNvGrpSpPr/>
          <p:nvPr/>
        </p:nvGrpSpPr>
        <p:grpSpPr>
          <a:xfrm>
            <a:off x="1682959" y="4210095"/>
            <a:ext cx="3843655" cy="369570"/>
            <a:chOff x="3145" y="3289"/>
            <a:chExt cx="6053" cy="58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7B2707-6934-460B-BBF7-93CC4C9814A3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误差的传递分为两部分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CBA6F17-7444-46CC-B0F7-4DFD9E121509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23D8155-31C1-43C3-8756-AA29713BE6D4}"/>
              </a:ext>
            </a:extLst>
          </p:cNvPr>
          <p:cNvSpPr txBox="1"/>
          <p:nvPr/>
        </p:nvSpPr>
        <p:spPr>
          <a:xfrm>
            <a:off x="2296366" y="4666962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当前时刻误差传递给下一时刻</a:t>
            </a: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/>
              <a:t>当前时刻测量噪声传递给下一时刻</a:t>
            </a:r>
            <a:endParaRPr lang="en-US" altLang="zh-CN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074519F-527B-451C-BF02-F79E610B1ED3}"/>
              </a:ext>
            </a:extLst>
          </p:cNvPr>
          <p:cNvGrpSpPr/>
          <p:nvPr/>
        </p:nvGrpSpPr>
        <p:grpSpPr>
          <a:xfrm>
            <a:off x="1682959" y="5277480"/>
            <a:ext cx="3843655" cy="369570"/>
            <a:chOff x="3145" y="3289"/>
            <a:chExt cx="6053" cy="58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2174ADB-45AD-4F06-AF6F-1C28B3C0D6CF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 err="1"/>
                <a:t>Jcobian</a:t>
              </a:r>
              <a:r>
                <a:rPr lang="zh-CN" altLang="en-US" dirty="0"/>
                <a:t>的迭代公式为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E95A428-23D5-4CAB-9BA0-3B8CA82D1D06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FB8CF7-7FFC-49D7-9F9B-7E2752B5B507}"/>
              </a:ext>
            </a:extLst>
          </p:cNvPr>
          <p:cNvGrpSpPr/>
          <p:nvPr/>
        </p:nvGrpSpPr>
        <p:grpSpPr>
          <a:xfrm>
            <a:off x="1682959" y="5994166"/>
            <a:ext cx="3843655" cy="369570"/>
            <a:chOff x="3145" y="3289"/>
            <a:chExt cx="6053" cy="58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229DC5B-615D-46DC-AA78-95431B75989A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协方差迭代公式为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B3AC77B-6CDC-4F49-B415-9046A043AA0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A774BF2-B84D-4806-91E2-B07DEACB2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81289"/>
              </p:ext>
            </p:extLst>
          </p:nvPr>
        </p:nvGraphicFramePr>
        <p:xfrm>
          <a:off x="4494212" y="5583220"/>
          <a:ext cx="32035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AxMath" r:id="rId6" imgW="1995840" imgH="229680" progId="Equation.AxMath">
                  <p:embed/>
                </p:oleObj>
              </mc:Choice>
              <mc:Fallback>
                <p:oleObj name="AxMath" r:id="rId6" imgW="199584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4212" y="5583220"/>
                        <a:ext cx="3203575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6CFB6EAE-7008-4018-A1AE-2161715F2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76066"/>
              </p:ext>
            </p:extLst>
          </p:nvPr>
        </p:nvGraphicFramePr>
        <p:xfrm>
          <a:off x="4494212" y="6272126"/>
          <a:ext cx="4669578" cy="364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AxMath" r:id="rId8" imgW="2953440" imgH="229680" progId="Equation.AxMath">
                  <p:embed/>
                </p:oleObj>
              </mc:Choice>
              <mc:Fallback>
                <p:oleObj name="AxMath" r:id="rId8" imgW="2953440" imgH="2296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A774BF2-B84D-4806-91E2-B07DEACB22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4212" y="6272126"/>
                        <a:ext cx="4669578" cy="364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2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BC40BB-C271-43B4-B2CC-8550EEA98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1989"/>
              </p:ext>
            </p:extLst>
          </p:nvPr>
        </p:nvGraphicFramePr>
        <p:xfrm>
          <a:off x="3870757" y="995426"/>
          <a:ext cx="5283097" cy="181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AxMath" r:id="rId4" imgW="6242760" imgH="2139840" progId="Equation.AxMath">
                  <p:embed/>
                </p:oleObj>
              </mc:Choice>
              <mc:Fallback>
                <p:oleObj name="AxMath" r:id="rId4" imgW="6242760" imgH="21398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BC40BB-C271-43B4-B2CC-8550EEA98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0757" y="995426"/>
                        <a:ext cx="5283097" cy="181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0695C49-ECF4-4EDE-8994-5866999FC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3535"/>
              </p:ext>
            </p:extLst>
          </p:nvPr>
        </p:nvGraphicFramePr>
        <p:xfrm>
          <a:off x="3870757" y="2788233"/>
          <a:ext cx="5327394" cy="408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AxMath" r:id="rId6" imgW="6061320" imgH="4651560" progId="Equation.AxMath">
                  <p:embed/>
                </p:oleObj>
              </mc:Choice>
              <mc:Fallback>
                <p:oleObj name="AxMath" r:id="rId6" imgW="6061320" imgH="4651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BC40BB-C271-43B4-B2CC-8550EEA98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0757" y="2788233"/>
                        <a:ext cx="5327394" cy="4088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62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EC46A9-75FE-48F4-ADD8-573EA387A1D0}"/>
              </a:ext>
            </a:extLst>
          </p:cNvPr>
          <p:cNvGrpSpPr/>
          <p:nvPr/>
        </p:nvGrpSpPr>
        <p:grpSpPr>
          <a:xfrm>
            <a:off x="1940560" y="1714500"/>
            <a:ext cx="3843655" cy="369570"/>
            <a:chOff x="3145" y="3289"/>
            <a:chExt cx="6053" cy="58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7F15AD-1412-4FA9-A599-27A0CD030C0D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符号表示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824C22-F889-4220-B4D5-E75AF33EA213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1D4B006-C786-449E-AEEB-D7C79F3BE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8706"/>
              </p:ext>
            </p:extLst>
          </p:nvPr>
        </p:nvGraphicFramePr>
        <p:xfrm>
          <a:off x="2306447" y="2136549"/>
          <a:ext cx="2639359" cy="55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AxMath" r:id="rId4" imgW="2336760" imgH="487080" progId="Equation.AxMath">
                  <p:embed/>
                </p:oleObj>
              </mc:Choice>
              <mc:Fallback>
                <p:oleObj name="AxMath" r:id="rId4" imgW="2336760" imgH="487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447" y="2136549"/>
                        <a:ext cx="2639359" cy="55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8B797064-5220-4DF4-A0F6-CC840D30CD2F}"/>
              </a:ext>
            </a:extLst>
          </p:cNvPr>
          <p:cNvGrpSpPr/>
          <p:nvPr/>
        </p:nvGrpSpPr>
        <p:grpSpPr>
          <a:xfrm>
            <a:off x="1940560" y="2744434"/>
            <a:ext cx="3843655" cy="369570"/>
            <a:chOff x="3145" y="3289"/>
            <a:chExt cx="6053" cy="58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C7201F-2A7B-4675-8EE5-861AA9A96F18}"/>
                </a:ext>
              </a:extLst>
            </p:cNvPr>
            <p:cNvSpPr txBox="1"/>
            <p:nvPr/>
          </p:nvSpPr>
          <p:spPr>
            <a:xfrm>
              <a:off x="3606" y="3289"/>
              <a:ext cx="5592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推导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271B5-C8FE-4D36-B2D2-4CB91C78ED87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9F17E5B-F7B9-4173-8B22-C62E0B490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40044"/>
              </p:ext>
            </p:extLst>
          </p:nvPr>
        </p:nvGraphicFramePr>
        <p:xfrm>
          <a:off x="2834825" y="2719429"/>
          <a:ext cx="1582602" cy="4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AxMath" r:id="rId6" imgW="1103400" imgH="283680" progId="Equation.AxMath">
                  <p:embed/>
                </p:oleObj>
              </mc:Choice>
              <mc:Fallback>
                <p:oleObj name="AxMath" r:id="rId6" imgW="1103400" imgH="283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4825" y="2719429"/>
                        <a:ext cx="1582602" cy="4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0164E3C-B4D0-4C37-AB77-96684E965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35867"/>
              </p:ext>
            </p:extLst>
          </p:nvPr>
        </p:nvGraphicFramePr>
        <p:xfrm>
          <a:off x="4174268" y="3195157"/>
          <a:ext cx="2017789" cy="4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AxMath" r:id="rId8" imgW="1330200" imgH="283680" progId="Equation.AxMath">
                  <p:embed/>
                </p:oleObj>
              </mc:Choice>
              <mc:Fallback>
                <p:oleObj name="AxMath" r:id="rId8" imgW="1330200" imgH="2836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17E5B-F7B9-4173-8B22-C62E0B490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268" y="3195157"/>
                        <a:ext cx="2017789" cy="4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10AAA20-0BBC-4D84-AB6F-C15E1227F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2478"/>
              </p:ext>
            </p:extLst>
          </p:nvPr>
        </p:nvGraphicFramePr>
        <p:xfrm>
          <a:off x="2234039" y="3913846"/>
          <a:ext cx="62912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AxMath" r:id="rId10" imgW="5107680" imgH="1405800" progId="Equation.AxMath">
                  <p:embed/>
                </p:oleObj>
              </mc:Choice>
              <mc:Fallback>
                <p:oleObj name="AxMath" r:id="rId10" imgW="5107680" imgH="14058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0164E3C-B4D0-4C37-AB77-96684E9655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4039" y="3913846"/>
                        <a:ext cx="6291262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B765A1EB-E642-4B5E-8F7C-84267854F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91977"/>
              </p:ext>
            </p:extLst>
          </p:nvPr>
        </p:nvGraphicFramePr>
        <p:xfrm>
          <a:off x="2233295" y="5755888"/>
          <a:ext cx="5574583" cy="36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AxMath" r:id="rId12" imgW="4294440" imgH="283680" progId="Equation.AxMath">
                  <p:embed/>
                </p:oleObj>
              </mc:Choice>
              <mc:Fallback>
                <p:oleObj name="AxMath" r:id="rId12" imgW="4294440" imgH="283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0164E3C-B4D0-4C37-AB77-96684E9655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3295" y="5755888"/>
                        <a:ext cx="5574583" cy="369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863D98AD-2394-4F3E-AB7D-7E714F765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29005"/>
              </p:ext>
            </p:extLst>
          </p:nvPr>
        </p:nvGraphicFramePr>
        <p:xfrm>
          <a:off x="2233295" y="6178002"/>
          <a:ext cx="88407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AxMath" r:id="rId14" imgW="6808320" imgH="417960" progId="Equation.AxMath">
                  <p:embed/>
                </p:oleObj>
              </mc:Choice>
              <mc:Fallback>
                <p:oleObj name="AxMath" r:id="rId14" imgW="6808320" imgH="4179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B765A1EB-E642-4B5E-8F7C-84267854F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33295" y="6178002"/>
                        <a:ext cx="8840787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A372CF18-0694-4A18-8215-209C026E2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80495"/>
              </p:ext>
            </p:extLst>
          </p:nvPr>
        </p:nvGraphicFramePr>
        <p:xfrm>
          <a:off x="6552994" y="3232535"/>
          <a:ext cx="3240230" cy="61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AxMath" r:id="rId16" imgW="2278080" imgH="430920" progId="Equation.AxMath">
                  <p:embed/>
                </p:oleObj>
              </mc:Choice>
              <mc:Fallback>
                <p:oleObj name="AxMath" r:id="rId16" imgW="2278080" imgH="43092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0164E3C-B4D0-4C37-AB77-96684E9655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52994" y="3232535"/>
                        <a:ext cx="3240230" cy="611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EC0D6756-A072-4893-B8E5-3D37312C9E48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7DAFEB4-9336-4E78-91C1-9192B5BC5ED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84BC091E-EF7F-4A77-BDDD-1349B16D33EC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C67B4F1-CB6C-4467-966E-09DAABCF43D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FCBD75A-9EAE-449C-9388-E13B838C0E24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推导</a:t>
              </a:r>
            </a:p>
          </p:txBody>
        </p:sp>
      </p:grp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A8CC7BB-A019-4C30-B008-0910ADCD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41624"/>
              </p:ext>
            </p:extLst>
          </p:nvPr>
        </p:nvGraphicFramePr>
        <p:xfrm>
          <a:off x="2889874" y="1177854"/>
          <a:ext cx="460635" cy="4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AxMath" r:id="rId18" imgW="286200" imgH="283680" progId="Equation.AxMath">
                  <p:embed/>
                </p:oleObj>
              </mc:Choice>
              <mc:Fallback>
                <p:oleObj name="AxMath" r:id="rId18" imgW="286200" imgH="2836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17E5B-F7B9-4173-8B22-C62E0B4901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89874" y="1177854"/>
                        <a:ext cx="460635" cy="4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3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C0D6756-A072-4893-B8E5-3D37312C9E48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7DAFEB4-9336-4E78-91C1-9192B5BC5ED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84BC091E-EF7F-4A77-BDDD-1349B16D33EC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C67B4F1-CB6C-4467-966E-09DAABCF43D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FCBD75A-9EAE-449C-9388-E13B838C0E24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推导</a:t>
              </a:r>
            </a:p>
          </p:txBody>
        </p:sp>
      </p:grp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A8CC7BB-A019-4C30-B008-0910ADCD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038694"/>
              </p:ext>
            </p:extLst>
          </p:nvPr>
        </p:nvGraphicFramePr>
        <p:xfrm>
          <a:off x="2905125" y="1189038"/>
          <a:ext cx="430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AxMath" r:id="rId4" imgW="266040" imgH="270000" progId="Equation.AxMath">
                  <p:embed/>
                </p:oleObj>
              </mc:Choice>
              <mc:Fallback>
                <p:oleObj name="AxMath" r:id="rId4" imgW="266040" imgH="270000" progId="Equation.AxMath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0A8CC7BB-A019-4C30-B008-0910ADCDC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5125" y="1189038"/>
                        <a:ext cx="430213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66D7EDF-1FF3-4E1D-8604-A0F349C7C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82063"/>
              </p:ext>
            </p:extLst>
          </p:nvPr>
        </p:nvGraphicFramePr>
        <p:xfrm>
          <a:off x="5276908" y="1375367"/>
          <a:ext cx="1612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AxMath" r:id="rId6" imgW="999720" imgH="450000" progId="Equation.AxMath">
                  <p:embed/>
                </p:oleObj>
              </mc:Choice>
              <mc:Fallback>
                <p:oleObj name="AxMath" r:id="rId6" imgW="999720" imgH="450000" progId="Equation.AxMath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0A8CC7BB-A019-4C30-B008-0910ADCDC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6908" y="1375367"/>
                        <a:ext cx="1612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69B4B6C6-5DBA-44D3-88AB-73FB9D348FF3}"/>
              </a:ext>
            </a:extLst>
          </p:cNvPr>
          <p:cNvSpPr txBox="1"/>
          <p:nvPr/>
        </p:nvSpPr>
        <p:spPr>
          <a:xfrm>
            <a:off x="2150745" y="2110209"/>
            <a:ext cx="355092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依据四元数的求导可得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8C47EC4-FCB8-4929-8A34-B274449C6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90256"/>
              </p:ext>
            </p:extLst>
          </p:nvPr>
        </p:nvGraphicFramePr>
        <p:xfrm>
          <a:off x="4854545" y="2481386"/>
          <a:ext cx="3564313" cy="189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AxMath" r:id="rId8" imgW="2662200" imgH="1418400" progId="Equation.AxMath">
                  <p:embed/>
                </p:oleObj>
              </mc:Choice>
              <mc:Fallback>
                <p:oleObj name="AxMath" r:id="rId8" imgW="2662200" imgH="14184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166D7EDF-1FF3-4E1D-8604-A0F349C7C5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4545" y="2481386"/>
                        <a:ext cx="3564313" cy="1896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CC7038A3-34C3-48CC-A691-6E619B240EAD}"/>
              </a:ext>
            </a:extLst>
          </p:cNvPr>
          <p:cNvSpPr txBox="1"/>
          <p:nvPr/>
        </p:nvSpPr>
        <p:spPr>
          <a:xfrm>
            <a:off x="2150745" y="4431325"/>
            <a:ext cx="355092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根据导数的性质，可得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08724C9-07F5-450D-8CB4-70188F92F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7289"/>
              </p:ext>
            </p:extLst>
          </p:nvPr>
        </p:nvGraphicFramePr>
        <p:xfrm>
          <a:off x="4854545" y="4860097"/>
          <a:ext cx="3441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AxMath" r:id="rId10" imgW="2572200" imgH="1148040" progId="Equation.AxMath">
                  <p:embed/>
                </p:oleObj>
              </mc:Choice>
              <mc:Fallback>
                <p:oleObj name="AxMath" r:id="rId10" imgW="2572200" imgH="1148040" progId="Equation.AxMath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C8C47EC4-FCB8-4929-8A34-B274449C6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54545" y="4860097"/>
                        <a:ext cx="344170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65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9B4B6C6-5DBA-44D3-88AB-73FB9D348FF3}"/>
              </a:ext>
            </a:extLst>
          </p:cNvPr>
          <p:cNvSpPr txBox="1"/>
          <p:nvPr/>
        </p:nvSpPr>
        <p:spPr>
          <a:xfrm>
            <a:off x="1683385" y="1258316"/>
            <a:ext cx="3550920" cy="36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综合上式，可得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AA01E8-E51E-4D56-A908-DDE7622AC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36407"/>
              </p:ext>
            </p:extLst>
          </p:nvPr>
        </p:nvGraphicFramePr>
        <p:xfrm>
          <a:off x="3779033" y="1646174"/>
          <a:ext cx="6669108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AxMath" r:id="rId4" imgW="5747400" imgH="4654080" progId="Equation.AxMath">
                  <p:embed/>
                </p:oleObj>
              </mc:Choice>
              <mc:Fallback>
                <p:oleObj name="AxMath" r:id="rId4" imgW="5747400" imgH="46540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08724C9-07F5-450D-8CB4-70188F92F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033" y="1646174"/>
                        <a:ext cx="6669108" cy="540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9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915468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>
                <a:sym typeface="+mn-ea"/>
              </a:rPr>
              <a:t>Numerical integration methods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 i="0" dirty="0">
                <a:solidFill>
                  <a:srgbClr val="121212"/>
                </a:solidFill>
                <a:effectLst/>
                <a:latin typeface="-apple-system"/>
              </a:rPr>
              <a:t>数值积分方法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30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9B4B6C6-5DBA-44D3-88AB-73FB9D348FF3}"/>
              </a:ext>
            </a:extLst>
          </p:cNvPr>
          <p:cNvSpPr txBox="1"/>
          <p:nvPr/>
        </p:nvSpPr>
        <p:spPr>
          <a:xfrm>
            <a:off x="1683385" y="1258316"/>
            <a:ext cx="5246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根据导数的定义可得下一时刻的误差为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AA01E8-E51E-4D56-A908-DDE7622AC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79884"/>
              </p:ext>
            </p:extLst>
          </p:nvPr>
        </p:nvGraphicFramePr>
        <p:xfrm>
          <a:off x="4306787" y="1835674"/>
          <a:ext cx="50165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AxMath" r:id="rId4" imgW="4325040" imgH="1468440" progId="Equation.AxMath">
                  <p:embed/>
                </p:oleObj>
              </mc:Choice>
              <mc:Fallback>
                <p:oleObj name="AxMath" r:id="rId4" imgW="4325040" imgH="1468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3AA01E8-E51E-4D56-A908-DDE7622AC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6787" y="1835674"/>
                        <a:ext cx="5016500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8346125-A7E9-46B3-8630-CA7D654B3271}"/>
              </a:ext>
            </a:extLst>
          </p:cNvPr>
          <p:cNvSpPr txBox="1"/>
          <p:nvPr/>
        </p:nvSpPr>
        <p:spPr>
          <a:xfrm>
            <a:off x="1683385" y="3664310"/>
            <a:ext cx="5246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同样也已知了速度误差导数的连续形式为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0CF79F9-A321-4FD5-84B7-731C18FB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07586"/>
              </p:ext>
            </p:extLst>
          </p:nvPr>
        </p:nvGraphicFramePr>
        <p:xfrm>
          <a:off x="5135563" y="4325938"/>
          <a:ext cx="39147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AxMath" r:id="rId6" imgW="3016080" imgH="283680" progId="Equation.AxMath">
                  <p:embed/>
                </p:oleObj>
              </mc:Choice>
              <mc:Fallback>
                <p:oleObj name="AxMath" r:id="rId6" imgW="3016080" imgH="28368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B765A1EB-E642-4B5E-8F7C-84267854F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5563" y="4325938"/>
                        <a:ext cx="391477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B83BEC7-BBA8-4F50-B288-A1CF6B74AA1D}"/>
              </a:ext>
            </a:extLst>
          </p:cNvPr>
          <p:cNvSpPr txBox="1"/>
          <p:nvPr/>
        </p:nvSpPr>
        <p:spPr>
          <a:xfrm>
            <a:off x="1683385" y="4988121"/>
            <a:ext cx="5246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根据中值法，可得其离散形式为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BF90D00-8A38-4614-90A6-97DFB6A9B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41994"/>
              </p:ext>
            </p:extLst>
          </p:nvPr>
        </p:nvGraphicFramePr>
        <p:xfrm>
          <a:off x="2693193" y="5649749"/>
          <a:ext cx="88407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AxMath" r:id="rId8" imgW="6808320" imgH="417960" progId="Equation.AxMath">
                  <p:embed/>
                </p:oleObj>
              </mc:Choice>
              <mc:Fallback>
                <p:oleObj name="AxMath" r:id="rId8" imgW="6808320" imgH="417960" progId="Equation.AxMath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863D98AD-2394-4F3E-AB7D-7E714F7657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3193" y="5649749"/>
                        <a:ext cx="8840787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61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31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9B4B6C6-5DBA-44D3-88AB-73FB9D348FF3}"/>
                  </a:ext>
                </a:extLst>
              </p:cNvPr>
              <p:cNvSpPr txBox="1"/>
              <p:nvPr/>
            </p:nvSpPr>
            <p:spPr>
              <a:xfrm>
                <a:off x="1683385" y="1258316"/>
                <a:ext cx="5246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的误差带入可得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9B4B6C6-5DBA-44D3-88AB-73FB9D34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85" y="1258316"/>
                <a:ext cx="5246804" cy="369332"/>
              </a:xfrm>
              <a:prstGeom prst="rect">
                <a:avLst/>
              </a:prstGeom>
              <a:blipFill>
                <a:blip r:embed="rId4"/>
                <a:stretch>
                  <a:fillRect l="-929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AA01E8-E51E-4D56-A908-DDE7622AC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73220"/>
              </p:ext>
            </p:extLst>
          </p:nvPr>
        </p:nvGraphicFramePr>
        <p:xfrm>
          <a:off x="1918464" y="1664224"/>
          <a:ext cx="8355072" cy="535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AxMath" r:id="rId5" imgW="7481160" imgH="4794120" progId="Equation.AxMath">
                  <p:embed/>
                </p:oleObj>
              </mc:Choice>
              <mc:Fallback>
                <p:oleObj name="AxMath" r:id="rId5" imgW="7481160" imgH="4794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3AA01E8-E51E-4D56-A908-DDE7622AC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8464" y="1664224"/>
                        <a:ext cx="8355072" cy="535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82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32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latin typeface="Arial" panose="020B0604020202020204" pitchFamily="34" charset="0"/>
                  </a:rPr>
                  <a:t>IMU </a:t>
                </a:r>
                <a:r>
                  <a:rPr lang="en-US" altLang="zh-CN" sz="3600" b="1" dirty="0" err="1">
                    <a:latin typeface="Arial" panose="020B0604020202020204" pitchFamily="34" charset="0"/>
                  </a:rPr>
                  <a:t>preintegration</a:t>
                </a:r>
                <a:r>
                  <a:rPr lang="en-US" altLang="zh-CN" sz="3600" b="0" i="0" dirty="0">
                    <a:effectLst/>
                    <a:latin typeface="Arial" panose="020B0604020202020204" pitchFamily="34" charset="0"/>
                  </a:rPr>
                  <a:t>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9B4B6C6-5DBA-44D3-88AB-73FB9D348FF3}"/>
              </a:ext>
            </a:extLst>
          </p:cNvPr>
          <p:cNvSpPr txBox="1"/>
          <p:nvPr/>
        </p:nvSpPr>
        <p:spPr>
          <a:xfrm>
            <a:off x="1683385" y="1258316"/>
            <a:ext cx="5246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则下一时刻的速度误差为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AA01E8-E51E-4D56-A908-DDE7622AC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75223"/>
              </p:ext>
            </p:extLst>
          </p:nvPr>
        </p:nvGraphicFramePr>
        <p:xfrm>
          <a:off x="2006981" y="1664224"/>
          <a:ext cx="9227089" cy="269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AxMath" r:id="rId4" imgW="6679080" imgH="1951560" progId="Equation.AxMath">
                  <p:embed/>
                </p:oleObj>
              </mc:Choice>
              <mc:Fallback>
                <p:oleObj name="AxMath" r:id="rId4" imgW="6679080" imgH="1951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3AA01E8-E51E-4D56-A908-DDE7622AC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981" y="1664224"/>
                        <a:ext cx="9227089" cy="269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309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欧拉积分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中点积分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ym typeface="+mn-ea"/>
                  </a:rPr>
                  <a:t>Numerical integration methods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1" i="0" dirty="0">
                  <a:solidFill>
                    <a:srgbClr val="121212"/>
                  </a:solidFill>
                  <a:effectLst/>
                  <a:latin typeface="-apple-system"/>
                </a:rPr>
                <a:t>龙格库塔积分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3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9640"/>
            <a:ext cx="418576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i="0" dirty="0">
                <a:effectLst/>
                <a:latin typeface="Arial" panose="020B0604020202020204" pitchFamily="34" charset="0"/>
              </a:rPr>
              <a:t>IMU Sensor </a:t>
            </a:r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3535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400" b="1" dirty="0">
                <a:solidFill>
                  <a:srgbClr val="121212"/>
                </a:solidFill>
                <a:latin typeface="-apple-system"/>
              </a:rPr>
              <a:t>IMU </a:t>
            </a:r>
            <a:r>
              <a:rPr lang="zh-CN" altLang="en-US" sz="5400" b="1" dirty="0">
                <a:solidFill>
                  <a:srgbClr val="121212"/>
                </a:solidFill>
                <a:latin typeface="-apple-system"/>
              </a:rPr>
              <a:t>传感器 </a:t>
            </a:r>
            <a:endParaRPr lang="zh-CN" altLang="en-US" sz="5400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6715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23F8AFA-B6D9-48BE-8747-850256FE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52" y="3680855"/>
            <a:ext cx="6749834" cy="262611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LMSans10-Regular-Identity-H"/>
                </a:rPr>
                <a:t>MEMS </a:t>
              </a:r>
              <a:r>
                <a:rPr lang="zh-CN" altLang="en-US" sz="1800" b="0" i="0" dirty="0">
                  <a:solidFill>
                    <a:srgbClr val="000000"/>
                  </a:solidFill>
                  <a:effectLst/>
                  <a:latin typeface="FandolHei-Regular-Identity-H"/>
                </a:rPr>
                <a:t>陀螺</a:t>
              </a:r>
              <a:r>
                <a:rPr lang="zh-CN" altLang="en-US" dirty="0"/>
                <a:t> 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2162C8C-FEED-4F9C-815A-B7E0F61A36B5}"/>
              </a:ext>
            </a:extLst>
          </p:cNvPr>
          <p:cNvSpPr txBox="1"/>
          <p:nvPr/>
        </p:nvSpPr>
        <p:spPr>
          <a:xfrm>
            <a:off x="3049438" y="3105835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931831-C23D-4460-99C8-DCE7ADEA1194}"/>
              </a:ext>
            </a:extLst>
          </p:cNvPr>
          <p:cNvGrpSpPr/>
          <p:nvPr/>
        </p:nvGrpSpPr>
        <p:grpSpPr>
          <a:xfrm>
            <a:off x="2196869" y="3496705"/>
            <a:ext cx="8063865" cy="369570"/>
            <a:chOff x="3145" y="3289"/>
            <a:chExt cx="12699" cy="58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6D631F-772D-423D-80E5-06C88765005C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/>
                <a:t>IMU </a:t>
              </a:r>
              <a:r>
                <a:rPr lang="zh-CN" altLang="en-US" dirty="0"/>
                <a:t>误差模型</a:t>
              </a:r>
              <a:endParaRPr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AB31FC-59A2-464F-AEA5-B388DE509C0F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88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effectLst/>
                    <a:latin typeface="Arial" panose="020B0604020202020204" pitchFamily="34" charset="0"/>
                  </a:rPr>
                  <a:t>IMU Sensor </a:t>
                </a:r>
                <a:endParaRPr lang="zh-CN" altLang="en-US" sz="3600" b="1" dirty="0">
                  <a:sym typeface="+mn-ea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IMU </a:t>
              </a:r>
              <a:r>
                <a:rPr lang="zh-CN" altLang="en-US" sz="2400" dirty="0"/>
                <a:t>测量模型及运动模型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196869" y="1757045"/>
            <a:ext cx="8063865" cy="369570"/>
            <a:chOff x="3145" y="3289"/>
            <a:chExt cx="12699" cy="58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b="0" i="0" dirty="0">
                  <a:solidFill>
                    <a:srgbClr val="CC0000"/>
                  </a:solidFill>
                  <a:effectLst/>
                  <a:latin typeface="FandolHei-Regular-Identity-H"/>
                </a:rPr>
                <a:t>六面法标定加速度</a:t>
              </a:r>
              <a:r>
                <a:rPr lang="zh-CN" altLang="en-US" dirty="0"/>
                <a:t> 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DD00C-9FC2-4301-AC2D-866ABE6DCC85}"/>
              </a:ext>
            </a:extLst>
          </p:cNvPr>
          <p:cNvSpPr txBox="1"/>
          <p:nvPr/>
        </p:nvSpPr>
        <p:spPr>
          <a:xfrm>
            <a:off x="2519045" y="224917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FandolHei-Regular-Identity-H"/>
              </a:rPr>
              <a:t>水平静止放置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LMSans10-Regular-Identity-H"/>
              </a:rPr>
              <a:t>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FandolHei-Regular-Identity-H"/>
              </a:rPr>
              <a:t>面的时候，加速度的理论值为</a:t>
            </a:r>
            <a:r>
              <a:rPr lang="zh-CN" altLang="en-US" dirty="0"/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6AB8D-9869-43C3-8F29-D74E0E4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69" y="2724509"/>
            <a:ext cx="8158600" cy="14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459</Words>
  <Application>Microsoft Office PowerPoint</Application>
  <PresentationFormat>宽屏</PresentationFormat>
  <Paragraphs>143</Paragraphs>
  <Slides>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-apple-system</vt:lpstr>
      <vt:lpstr>FandolHei-Regular-Identity-H</vt:lpstr>
      <vt:lpstr>LMSans10-Regular-Identity-H</vt:lpstr>
      <vt:lpstr>Roboto Slab</vt:lpstr>
      <vt:lpstr>等线</vt:lpstr>
      <vt:lpstr>微软雅黑</vt:lpstr>
      <vt:lpstr>Arial</vt:lpstr>
      <vt:lpstr>Calibri</vt:lpstr>
      <vt:lpstr>Calibri Light</vt:lpstr>
      <vt:lpstr>Cambria Math</vt:lpstr>
      <vt:lpstr>Office 主题</vt:lpstr>
      <vt:lpstr>AxMath</vt:lpstr>
      <vt:lpstr>AxGlyph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256</cp:revision>
  <dcterms:created xsi:type="dcterms:W3CDTF">2022-03-12T03:15:00Z</dcterms:created>
  <dcterms:modified xsi:type="dcterms:W3CDTF">2022-04-10T12:40:05Z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