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9" r:id="rId6"/>
    <p:sldId id="261" r:id="rId7"/>
    <p:sldId id="267" r:id="rId8"/>
    <p:sldId id="313" r:id="rId9"/>
    <p:sldId id="262" r:id="rId10"/>
    <p:sldId id="268" r:id="rId11"/>
    <p:sldId id="263" r:id="rId12"/>
    <p:sldId id="269" r:id="rId13"/>
    <p:sldId id="264" r:id="rId14"/>
    <p:sldId id="270" r:id="rId15"/>
    <p:sldId id="265" r:id="rId16"/>
    <p:sldId id="271" r:id="rId17"/>
    <p:sldId id="266" r:id="rId18"/>
    <p:sldId id="272" r:id="rId19"/>
    <p:sldId id="26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file/d/0By_SW19c1BfhSVFzNHc0SjduNzg/view?resourcekey=0-41olC9ht9xE3wQe2zHZ45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bviewer.ipython.org/github/rlabbe/Kalman-and-Bayesian-Filters-in-Python/blob/master/Appendix-A-Installation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" TargetMode="External"/><Relationship Id="rId2" Type="http://schemas.openxmlformats.org/officeDocument/2006/relationships/hyperlink" Target="https://sci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2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3200" b="1" dirty="0"/>
                  <a:t>视觉</a:t>
                </a:r>
                <a:r>
                  <a:rPr lang="en-US" altLang="zh-CN" sz="3200" b="1" i="1" dirty="0"/>
                  <a:t>SLAM</a:t>
                </a:r>
                <a:endParaRPr lang="zh-CN" altLang="en-US" sz="3200" b="1" i="1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658" y="3278"/>
              <a:ext cx="8099" cy="4349"/>
              <a:chOff x="6658" y="3278"/>
              <a:chExt cx="8099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6658" y="4370"/>
                <a:ext cx="5883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4800" b="1" dirty="0" err="1"/>
                  <a:t>CMake</a:t>
                </a:r>
                <a:endParaRPr lang="zh-CN" altLang="en-US" sz="4800" b="1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7697" cy="1288"/>
              <a:chOff x="-1" y="636"/>
              <a:chExt cx="769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35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Notation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/>
                <a:t>Measurement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353945" y="2476500"/>
            <a:ext cx="3874135" cy="368300"/>
            <a:chOff x="3145" y="7989"/>
            <a:chExt cx="6101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35" y="7989"/>
              <a:ext cx="56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    </a:t>
              </a:r>
              <a:r>
                <a:rPr lang="zh-CN" altLang="en-US">
                  <a:sym typeface="+mn-ea"/>
                </a:rPr>
                <a:t>Subscript k indicates the time step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53945" y="2002155"/>
            <a:ext cx="3771265" cy="368300"/>
            <a:chOff x="3145" y="7989"/>
            <a:chExt cx="5939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54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Measurement is typically denoted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z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53945" y="2928620"/>
            <a:ext cx="4058285" cy="368300"/>
            <a:chOff x="3145" y="7989"/>
            <a:chExt cx="6391" cy="580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593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A bold font denotes a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vector</a:t>
              </a: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 or matrix 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53945" y="3374390"/>
            <a:ext cx="1935480" cy="368300"/>
            <a:chOff x="3145" y="7989"/>
            <a:chExt cx="3048" cy="580"/>
          </a:xfrm>
        </p:grpSpPr>
        <p:sp>
          <p:nvSpPr>
            <p:cNvPr id="43" name="矩形 4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06" y="7989"/>
              <a:ext cx="25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x denotes state </a:t>
              </a:r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22880" y="254952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3" imgW="203200" imgH="228600" progId="Equation.KSEE3">
                  <p:embed/>
                </p:oleObj>
              </mc:Choice>
              <mc:Fallback>
                <p:oleObj r:id="rId3" imgW="2032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880" y="2549525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683385" y="3931920"/>
            <a:ext cx="8422005" cy="829945"/>
            <a:chOff x="2896" y="2388"/>
            <a:chExt cx="13263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3648" y="2388"/>
              <a:ext cx="12511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For our scale example, it represents both the initial weight and initial weight gain rate, like so:</a:t>
              </a:r>
              <a:endParaRPr lang="zh-CN" altLang="en-US" sz="24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1678305"/>
            <a:ext cx="690753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Exercise: Write Generic </a:t>
            </a:r>
          </a:p>
          <a:p>
            <a:pPr algn="l"/>
            <a:r>
              <a:rPr lang="en-US" altLang="zh-CN" sz="5400" b="1">
                <a:sym typeface="+mn-ea"/>
              </a:rPr>
              <a:t>Algorithm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42515" y="3398520"/>
            <a:ext cx="5694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练习：一般性算法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814" cy="1288"/>
              <a:chOff x="-1" y="636"/>
              <a:chExt cx="881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4645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PDF Version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PDF 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8843645" cy="521970"/>
            <a:chOff x="3145" y="7989"/>
            <a:chExt cx="13927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3466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 action="ppaction://hlinkfile"/>
                </a:rPr>
                <a:t>https://drive.google.com/file/d/0By_SW19c1BfhSVFzNHc0SjduNzg/view?resourcekey=0-41olC9ht9xE3wQe2zHZ45A</a:t>
              </a:r>
            </a:p>
            <a:p>
              <a:pPr algn="l"/>
              <a:endParaRPr lang="zh-CN" altLang="en-US" sz="1400">
                <a:sym typeface="+mn-ea"/>
                <a:hlinkClick r:id="rId2" action="ppaction://hlinkfile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05" y="2687320"/>
            <a:ext cx="3367405" cy="3814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695" y="2729865"/>
            <a:ext cx="3216275" cy="3729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86003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Downloading and Running </a:t>
            </a:r>
          </a:p>
          <a:p>
            <a:pPr algn="ctr"/>
            <a:r>
              <a:rPr lang="zh-CN" altLang="en-US" sz="5400" b="1">
                <a:sym typeface="+mn-ea"/>
              </a:rPr>
              <a:t>the Book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88565" y="4371975"/>
            <a:ext cx="36277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下载和运行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>
              <a:stCxn id="7" idx="3"/>
            </p:cNvCxnSpPr>
            <p:nvPr/>
          </p:nvCxnSpPr>
          <p:spPr>
            <a:xfrm flipV="1">
              <a:off x="17581" y="1231"/>
              <a:ext cx="1593" cy="10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7582" cy="1288"/>
              <a:chOff x="-1" y="636"/>
              <a:chExt cx="17582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341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Downloading and Running the Book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Installation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9591040" cy="521970"/>
            <a:chOff x="3145" y="7989"/>
            <a:chExt cx="15104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464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/>
                </a:rPr>
                <a:t>http://nbviewer.ipython.org/github/rlabbe/Kalman-and-Bayesian-Filters-in-Python/blob/master/Appendix-A-Installation.ipynb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3543300"/>
            <a:ext cx="9222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his book is intended to be interactive and I recommend using it</a:t>
            </a:r>
            <a:r>
              <a:rPr lang="en-US" altLang="zh-CN"/>
              <a:t>.</a:t>
            </a:r>
          </a:p>
          <a:p>
            <a:r>
              <a:rPr lang="zh-CN" altLang="en-US"/>
              <a:t>Its a little more effort to set up</a:t>
            </a:r>
            <a:r>
              <a:rPr lang="en-US" altLang="zh-CN"/>
              <a:t>.</a:t>
            </a:r>
          </a:p>
          <a:p>
            <a:r>
              <a:rPr lang="zh-CN" altLang="en-US"/>
              <a:t>You can perform experiments</a:t>
            </a:r>
            <a:r>
              <a:rPr lang="en-US" altLang="zh-CN"/>
              <a:t>, </a:t>
            </a:r>
            <a:r>
              <a:rPr lang="zh-CN" altLang="en-US"/>
              <a:t>see how filters react to different data, see how different filters react to the same data, and so on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683385" y="2886075"/>
            <a:ext cx="3007360" cy="459740"/>
            <a:chOff x="2501" y="7053"/>
            <a:chExt cx="4736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Introduce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28917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Jupyter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开发环境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jupyter notebook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1551305" cy="521970"/>
            <a:chOff x="3145" y="7989"/>
            <a:chExt cx="2443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982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</a:rPr>
                <a:t>安装</a:t>
              </a:r>
              <a:r>
                <a:rPr lang="en-US" altLang="zh-CN" sz="1400">
                  <a:sym typeface="+mn-ea"/>
                </a:rPr>
                <a:t>Anaconda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2746"/>
          <a:stretch>
            <a:fillRect/>
          </a:stretch>
        </p:blipFill>
        <p:spPr>
          <a:xfrm>
            <a:off x="2160905" y="2727960"/>
            <a:ext cx="7472045" cy="375539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7158" cy="1288"/>
              <a:chOff x="-1" y="636"/>
              <a:chExt cx="7158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2989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Jupyter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5547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SciPy, NumPy, and Matplotlib</a:t>
            </a: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306768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Python </a:t>
            </a:r>
            <a:r>
              <a:rPr lang="zh-CN" altLang="en-US" sz="5400" b="1">
                <a:sym typeface="+mn-ea"/>
              </a:rPr>
              <a:t>库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8" name="文本框 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SciPy is a  mathematic</a:t>
              </a:r>
              <a:endParaRPr lang="en-US" altLang="zh-CN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1671320" cy="368300"/>
            <a:chOff x="3145" y="7989"/>
            <a:chExt cx="2632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17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array objects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9045" y="2575560"/>
            <a:ext cx="1740535" cy="368300"/>
            <a:chOff x="3145" y="7989"/>
            <a:chExt cx="2741" cy="580"/>
          </a:xfrm>
        </p:grpSpPr>
        <p:sp>
          <p:nvSpPr>
            <p:cNvPr id="27" name="矩形 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06" y="7989"/>
              <a:ext cx="228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linear algebra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19045" y="3019425"/>
            <a:ext cx="2076450" cy="368300"/>
            <a:chOff x="3145" y="7989"/>
            <a:chExt cx="3270" cy="580"/>
          </a:xfrm>
        </p:grpSpPr>
        <p:sp>
          <p:nvSpPr>
            <p:cNvPr id="30" name="矩形 2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6" y="7989"/>
              <a:ext cx="28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random numbers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83385" y="3554730"/>
            <a:ext cx="6790690" cy="460375"/>
            <a:chOff x="2896" y="2388"/>
            <a:chExt cx="10694" cy="725"/>
          </a:xfrm>
        </p:grpSpPr>
        <p:sp>
          <p:nvSpPr>
            <p:cNvPr id="37" name="文本框 36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</a:t>
              </a:r>
              <a:endParaRPr lang="en-US" altLang="zh-CN" sz="240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683385" y="4384675"/>
            <a:ext cx="6790690" cy="460375"/>
            <a:chOff x="2896" y="2388"/>
            <a:chExt cx="10694" cy="725"/>
          </a:xfrm>
        </p:grpSpPr>
        <p:sp>
          <p:nvSpPr>
            <p:cNvPr id="44" name="文本框 43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Matplotlib </a:t>
              </a:r>
              <a:endParaRPr lang="en-US" altLang="zh-CN" sz="240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35675" y="2212975"/>
            <a:ext cx="2139950" cy="368300"/>
            <a:chOff x="3145" y="7989"/>
            <a:chExt cx="3370" cy="580"/>
          </a:xfrm>
        </p:grpSpPr>
        <p:sp>
          <p:nvSpPr>
            <p:cNvPr id="54" name="矩形 5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06" y="7989"/>
              <a:ext cx="29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 </a:t>
              </a:r>
              <a:r>
                <a:rPr lang="zh-CN" altLang="en-US">
                  <a:sym typeface="+mn-ea"/>
                  <a:hlinkClick r:id="rId2" action="ppaction://hlinkfile"/>
                </a:rPr>
                <a:t>https://scipy.org/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21890" y="5090795"/>
            <a:ext cx="4614545" cy="368300"/>
            <a:chOff x="3145" y="7989"/>
            <a:chExt cx="7267" cy="580"/>
          </a:xfrm>
        </p:grpSpPr>
        <p:sp>
          <p:nvSpPr>
            <p:cNvPr id="58" name="矩形 5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06" y="7989"/>
              <a:ext cx="680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  <a:hlinkClick r:id="rId3" action="ppaction://hlinkfile"/>
                </a:rPr>
                <a:t>https://matplotlib.org/stable/tutorials/index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90" y="3554730"/>
            <a:ext cx="435483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17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20" y="2062480"/>
            <a:ext cx="446659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427995" y="1281818"/>
            <a:ext cx="5951855" cy="461645"/>
            <a:chOff x="2501" y="7053"/>
            <a:chExt cx="9373" cy="727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从可执行文件到库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622EC8D-704A-49FD-ACC4-94C5F85FFB25}"/>
              </a:ext>
            </a:extLst>
          </p:cNvPr>
          <p:cNvGrpSpPr/>
          <p:nvPr/>
        </p:nvGrpSpPr>
        <p:grpSpPr>
          <a:xfrm>
            <a:off x="1427995" y="1830634"/>
            <a:ext cx="5951855" cy="461645"/>
            <a:chOff x="2501" y="7053"/>
            <a:chExt cx="9373" cy="727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6A98239-2131-4F86-A4B2-AC1F2DCD3063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B67ED8A-E9D6-4101-9497-B882F443F88F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9DA2466-678F-4FE1-BEAB-59A5AA7A2693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6A5DE8A-FE8E-4B12-B659-3CEB71A698B9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检测环境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7738E0E-D621-4D7D-AABF-6B48B63B9AF7}"/>
              </a:ext>
            </a:extLst>
          </p:cNvPr>
          <p:cNvGrpSpPr/>
          <p:nvPr/>
        </p:nvGrpSpPr>
        <p:grpSpPr>
          <a:xfrm>
            <a:off x="1427995" y="3477082"/>
            <a:ext cx="5951855" cy="461645"/>
            <a:chOff x="2501" y="7053"/>
            <a:chExt cx="9373" cy="727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CE8BC1F-D443-44E4-AA07-78CFBF0AD8F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8172B749-9E4A-43AA-A599-C182BAD96404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440A85A1-E2A0-462F-9738-AB6303E8F1CC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596D3BC-FF4A-4908-914D-D4873F527548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生成源码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2257E18-0367-41BC-80A2-F9653125C66D}"/>
              </a:ext>
            </a:extLst>
          </p:cNvPr>
          <p:cNvGrpSpPr/>
          <p:nvPr/>
        </p:nvGrpSpPr>
        <p:grpSpPr>
          <a:xfrm>
            <a:off x="1427995" y="2379450"/>
            <a:ext cx="5951855" cy="461645"/>
            <a:chOff x="2501" y="7053"/>
            <a:chExt cx="9373" cy="727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C16288F-0D50-4EFE-871F-F55C7944E086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59026E0-A603-4BDC-B223-D372C607B057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55E30BE2-D116-4992-9687-A431DD444F5E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4BA91C9-D9BC-4519-917F-0C8BD86E4DF5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检测外部库和程序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D045E34-06F5-4ACE-945D-791DB027DB47}"/>
              </a:ext>
            </a:extLst>
          </p:cNvPr>
          <p:cNvGrpSpPr/>
          <p:nvPr/>
        </p:nvGrpSpPr>
        <p:grpSpPr>
          <a:xfrm>
            <a:off x="1427995" y="2928266"/>
            <a:ext cx="5951855" cy="461645"/>
            <a:chOff x="2501" y="7053"/>
            <a:chExt cx="9373" cy="727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E06B22E-2684-46F2-9385-4C93F5A9F00B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48FA10A3-DF63-476B-890D-B06BF2E6B62C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6DC495F3-DE5E-4F0D-993B-6A18BD4AA600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58A26E5-496E-4A3E-B173-5BF51CA2BD3B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创建和运行测试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80C6AD20-3DD5-4D4A-9833-5DBAA658C42F}"/>
              </a:ext>
            </a:extLst>
          </p:cNvPr>
          <p:cNvGrpSpPr/>
          <p:nvPr/>
        </p:nvGrpSpPr>
        <p:grpSpPr>
          <a:xfrm>
            <a:off x="1427995" y="4025898"/>
            <a:ext cx="5951855" cy="461645"/>
            <a:chOff x="2501" y="7053"/>
            <a:chExt cx="9373" cy="727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7B865CC2-6F15-4EAB-B485-093DE6D4E208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CDCB8DE9-B394-4B62-84CF-3E0A1C6323A4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A91D782F-42DB-49CD-94B4-2B305C1F515D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88C14574-F4E5-417A-BD5D-E1BF5EA419A0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构建项目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2B1186EC-FFCF-415D-9C17-397395B9231B}"/>
              </a:ext>
            </a:extLst>
          </p:cNvPr>
          <p:cNvGrpSpPr/>
          <p:nvPr/>
        </p:nvGrpSpPr>
        <p:grpSpPr>
          <a:xfrm>
            <a:off x="1427995" y="4574714"/>
            <a:ext cx="5951855" cy="461645"/>
            <a:chOff x="2501" y="7053"/>
            <a:chExt cx="9373" cy="72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DEDC3F9-9528-45EB-B771-3CD39AD62291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21A8D0E5-0483-4609-8377-54104056A027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11B8B10E-7489-4290-9ADF-C72BCE46BEE4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F79081F-57BB-4C8F-B663-0D56FD34E830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超级构建模式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7A43971A-A48B-44E6-9E75-B7B182B25FB2}"/>
              </a:ext>
            </a:extLst>
          </p:cNvPr>
          <p:cNvGrpSpPr/>
          <p:nvPr/>
        </p:nvGrpSpPr>
        <p:grpSpPr>
          <a:xfrm>
            <a:off x="1427995" y="5123530"/>
            <a:ext cx="5951855" cy="461645"/>
            <a:chOff x="2501" y="7053"/>
            <a:chExt cx="9373" cy="727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D08317C5-FB4F-4D74-9194-52286D333361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E99BAF84-0565-4740-B6EC-AE64994A9F7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56F5E2C8-7682-4363-98FD-C91DC6C5D247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F77BDC9-7E0C-46A4-A9B4-0C1B0E9D3ABC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语言混合项目</a:t>
              </a: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5688ABC-1B32-44B4-97A4-EC59BD8A2191}"/>
              </a:ext>
            </a:extLst>
          </p:cNvPr>
          <p:cNvGrpSpPr/>
          <p:nvPr/>
        </p:nvGrpSpPr>
        <p:grpSpPr>
          <a:xfrm>
            <a:off x="1427995" y="5672346"/>
            <a:ext cx="5951855" cy="461645"/>
            <a:chOff x="2501" y="7053"/>
            <a:chExt cx="9373" cy="72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B6A7917-89AA-40A0-9B7F-FF962073096B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1AD3375B-E223-494B-ACCD-F223949E2B6F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2B43448D-3056-4A27-87F5-E245966B6101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5A98081-276F-423E-9A77-4E6ADBDFA5FC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编写安装程序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42F8A331-3EAE-4D79-A4B0-95743244459F}"/>
              </a:ext>
            </a:extLst>
          </p:cNvPr>
          <p:cNvGrpSpPr/>
          <p:nvPr/>
        </p:nvGrpSpPr>
        <p:grpSpPr>
          <a:xfrm>
            <a:off x="1427995" y="6221164"/>
            <a:ext cx="5951855" cy="461645"/>
            <a:chOff x="2501" y="7053"/>
            <a:chExt cx="9373" cy="727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84D7FD08-3078-4BA1-BF27-DBCFB6D6D49E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263A860F-D003-47E0-92F9-CF4F38C42217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43E020AB-F13D-404A-919D-A739542435B1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7680F54-C27A-4D7F-9110-850DE8E622B2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打包项目</a:t>
              </a:r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951B2322-DEAA-41FF-A22C-8F8CB59FCAFC}"/>
              </a:ext>
            </a:extLst>
          </p:cNvPr>
          <p:cNvGrpSpPr/>
          <p:nvPr/>
        </p:nvGrpSpPr>
        <p:grpSpPr>
          <a:xfrm>
            <a:off x="6911519" y="1281818"/>
            <a:ext cx="5951855" cy="461645"/>
            <a:chOff x="2501" y="7053"/>
            <a:chExt cx="9373" cy="727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BBCB4F51-8D20-42C0-A934-EFF17FE03CBF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170B73BA-785B-4736-8FCA-C89897C2277B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BC5270B4-5047-4AAF-AE2B-5314DD8A21FC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6E10487-8A28-4F77-9BE0-B8D1778A04D1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构建文档</a:t>
              </a: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4F7CB762-0073-4A9E-B671-BA9D32D47750}"/>
              </a:ext>
            </a:extLst>
          </p:cNvPr>
          <p:cNvGrpSpPr/>
          <p:nvPr/>
        </p:nvGrpSpPr>
        <p:grpSpPr>
          <a:xfrm>
            <a:off x="6911519" y="1835519"/>
            <a:ext cx="5951855" cy="461645"/>
            <a:chOff x="2501" y="7053"/>
            <a:chExt cx="9373" cy="727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0D614CD-EB2E-4F6F-90AF-44C6BB84C6DD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8407C57B-FD72-4318-8D07-7C2B422CB80A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36E5540F-DF0F-474F-A9B9-A1B5B022328E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6230442-8D76-4D88-AD12-0FE332AC9519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选择生成器和交叉编译</a:t>
              </a: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09129A98-6C50-4820-8A69-1329FBAC8E88}"/>
              </a:ext>
            </a:extLst>
          </p:cNvPr>
          <p:cNvGrpSpPr/>
          <p:nvPr/>
        </p:nvGrpSpPr>
        <p:grpSpPr>
          <a:xfrm>
            <a:off x="6911519" y="2389220"/>
            <a:ext cx="5951855" cy="461645"/>
            <a:chOff x="2501" y="7053"/>
            <a:chExt cx="9373" cy="727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A79D5DA8-CDD1-4F99-AC6B-F456C3C73EF5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4892D789-A69A-4ACC-8512-855B55FBABDE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9DA56A3F-6B72-4F35-B80A-E85664AA2FFD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66F3D2A9-EFD5-4CF8-851A-649BACECDA0F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测试面板</a:t>
              </a: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4152454F-672B-46EC-9B39-C303C0B63C63}"/>
              </a:ext>
            </a:extLst>
          </p:cNvPr>
          <p:cNvGrpSpPr/>
          <p:nvPr/>
        </p:nvGrpSpPr>
        <p:grpSpPr>
          <a:xfrm>
            <a:off x="6911519" y="2942921"/>
            <a:ext cx="5951855" cy="461645"/>
            <a:chOff x="2501" y="7053"/>
            <a:chExt cx="9373" cy="727"/>
          </a:xfrm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814A4D79-B55E-445D-B2F9-D85F4740CD2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D38D9CA5-2C7F-4A28-BE1F-FFB61EE52106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DD9B57DF-130A-4F78-BE7E-3A8DDA456588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0A5413B0-1E10-4826-8DD4-4E490996DC98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使用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Helvetica Neue"/>
                </a:rPr>
                <a:t>CMake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构建已有项目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248535"/>
            <a:ext cx="6447790" cy="183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4330700"/>
            <a:ext cx="4714240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90" y="2120900"/>
            <a:ext cx="7428865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90" y="4540250"/>
            <a:ext cx="542861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20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212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4317365"/>
            <a:ext cx="5990590" cy="148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55" y="2056765"/>
            <a:ext cx="914209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21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025" y="437642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1706245"/>
            <a:ext cx="697166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20" y="4077335"/>
            <a:ext cx="1084707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535430"/>
            <a:ext cx="9642475" cy="2718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4354830"/>
            <a:ext cx="407606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75" y="4211955"/>
            <a:ext cx="44761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23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1683385" y="163385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332230"/>
            <a:ext cx="7571740" cy="2019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683385" y="3351530"/>
            <a:ext cx="4050665" cy="368300"/>
            <a:chOff x="2651" y="6062"/>
            <a:chExt cx="6379" cy="580"/>
          </a:xfrm>
        </p:grpSpPr>
        <p:sp>
          <p:nvSpPr>
            <p:cNvPr id="4" name="矩形 3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82" y="6062"/>
              <a:ext cx="57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transpose </a:t>
              </a:r>
              <a:r>
                <a:rPr lang="zh-CN" altLang="en-US"/>
                <a:t>and the inverse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3882390"/>
            <a:ext cx="722884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5189855"/>
            <a:ext cx="1781175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95" y="5351780"/>
            <a:ext cx="1924050" cy="10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860" y="5361305"/>
            <a:ext cx="18859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83385" y="1431925"/>
            <a:ext cx="5498465" cy="368300"/>
            <a:chOff x="2651" y="6062"/>
            <a:chExt cx="8659" cy="580"/>
          </a:xfrm>
        </p:grpSpPr>
        <p:sp>
          <p:nvSpPr>
            <p:cNvPr id="5" name="矩形 4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2" y="6062"/>
              <a:ext cx="80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zeros matrix , ones </a:t>
              </a:r>
              <a:r>
                <a:rPr lang="zh-CN" altLang="en-US">
                  <a:sym typeface="+mn-ea"/>
                </a:rPr>
                <a:t>matrix</a:t>
              </a:r>
              <a:r>
                <a:rPr lang="zh-CN" altLang="en-US"/>
                <a:t>, eye identity matrix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892300"/>
            <a:ext cx="6800215" cy="1143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2959100"/>
            <a:ext cx="320929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25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1290955"/>
            <a:ext cx="10161905" cy="1390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173730"/>
            <a:ext cx="10013315" cy="1628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8595" y="33178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1524635"/>
            <a:ext cx="851789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05670"/>
            <a:ext cx="572464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0" i="0" dirty="0">
                <a:solidFill>
                  <a:srgbClr val="333333"/>
                </a:solidFill>
                <a:effectLst/>
                <a:latin typeface="Helvetica Neue"/>
              </a:rPr>
              <a:t>从可执行文件到库</a:t>
            </a:r>
            <a:endParaRPr lang="en-US" altLang="zh-CN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从可执行文件到库</a:t>
                </a:r>
                <a:endParaRPr lang="en-US" altLang="zh-CN" sz="3600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C3B95E-B16F-46AB-ADB3-52F4D54CC32C}"/>
              </a:ext>
            </a:extLst>
          </p:cNvPr>
          <p:cNvGrpSpPr/>
          <p:nvPr/>
        </p:nvGrpSpPr>
        <p:grpSpPr>
          <a:xfrm>
            <a:off x="1573315" y="1164805"/>
            <a:ext cx="5718438" cy="461665"/>
            <a:chOff x="1588135" y="1595120"/>
            <a:chExt cx="5718438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2055494" y="1595120"/>
              <a:ext cx="525107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将单个源文件编译为可执行文件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244004A-AEF2-4303-87C0-3A133D5385CA}"/>
              </a:ext>
            </a:extLst>
          </p:cNvPr>
          <p:cNvGrpSpPr/>
          <p:nvPr/>
        </p:nvGrpSpPr>
        <p:grpSpPr>
          <a:xfrm>
            <a:off x="1573315" y="1708467"/>
            <a:ext cx="5718438" cy="461665"/>
            <a:chOff x="1588135" y="1595120"/>
            <a:chExt cx="5718438" cy="461665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B4B329E-CA1E-462D-A726-4C0CCF8F8CCA}"/>
                </a:ext>
              </a:extLst>
            </p:cNvPr>
            <p:cNvSpPr txBox="1"/>
            <p:nvPr/>
          </p:nvSpPr>
          <p:spPr>
            <a:xfrm>
              <a:off x="2055494" y="1595120"/>
              <a:ext cx="525107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 切换生成器</a:t>
              </a: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D80B8B0-AB3B-4E1E-8E86-6CB5C3842A2C}"/>
                </a:ext>
              </a:extLst>
            </p:cNvPr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13423D55-0522-44E2-94C3-75C9D419CDC4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03138F2-7354-40E0-81A4-74B2664BC59D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4B0BA5E-705C-4625-A56B-3D34E44BE3D9}"/>
              </a:ext>
            </a:extLst>
          </p:cNvPr>
          <p:cNvGrpSpPr/>
          <p:nvPr/>
        </p:nvGrpSpPr>
        <p:grpSpPr>
          <a:xfrm>
            <a:off x="1573315" y="2252129"/>
            <a:ext cx="5718438" cy="461665"/>
            <a:chOff x="1588135" y="1595120"/>
            <a:chExt cx="5718438" cy="461665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32E4F9F-E2D4-4827-8677-FD5BA6140151}"/>
                </a:ext>
              </a:extLst>
            </p:cNvPr>
            <p:cNvSpPr txBox="1"/>
            <p:nvPr/>
          </p:nvSpPr>
          <p:spPr>
            <a:xfrm>
              <a:off x="2055494" y="1595120"/>
              <a:ext cx="525107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 构建和链接静态库和动态库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0E939CB-0CCD-4907-9F9F-C5BEE5298357}"/>
                </a:ext>
              </a:extLst>
            </p:cNvPr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545B674-595C-44B9-BB29-C58F5E15BBAD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E8B4D9A-7BE5-4F67-8351-C57F4378434B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0E8B0A2-004C-48E9-A07C-55E98916C0BB}"/>
              </a:ext>
            </a:extLst>
          </p:cNvPr>
          <p:cNvGrpSpPr/>
          <p:nvPr/>
        </p:nvGrpSpPr>
        <p:grpSpPr>
          <a:xfrm>
            <a:off x="1573315" y="2795791"/>
            <a:ext cx="5718438" cy="461665"/>
            <a:chOff x="1588135" y="1595120"/>
            <a:chExt cx="5718438" cy="461665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7C64CA6-EB4F-4247-BCE5-0F4D6A68C6B2}"/>
                </a:ext>
              </a:extLst>
            </p:cNvPr>
            <p:cNvSpPr txBox="1"/>
            <p:nvPr/>
          </p:nvSpPr>
          <p:spPr>
            <a:xfrm>
              <a:off x="2055494" y="1595120"/>
              <a:ext cx="525107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 用条件句控制编译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EBB7BCC-400F-40F2-B40B-9842FD027943}"/>
                </a:ext>
              </a:extLst>
            </p:cNvPr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5DAA925-DD3C-401E-86EE-18A1C953E049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EB59CF0-0201-4F7A-A58F-692AE732903C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E1FD603-D9EA-4BBD-B97E-DC9B3A5E867E}"/>
              </a:ext>
            </a:extLst>
          </p:cNvPr>
          <p:cNvGrpSpPr/>
          <p:nvPr/>
        </p:nvGrpSpPr>
        <p:grpSpPr>
          <a:xfrm>
            <a:off x="1573315" y="3339453"/>
            <a:ext cx="5718438" cy="461665"/>
            <a:chOff x="1588135" y="1595120"/>
            <a:chExt cx="5718438" cy="461665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8C6705E-9113-4BBA-BBB5-C4A74388A89B}"/>
                </a:ext>
              </a:extLst>
            </p:cNvPr>
            <p:cNvSpPr txBox="1"/>
            <p:nvPr/>
          </p:nvSpPr>
          <p:spPr>
            <a:xfrm>
              <a:off x="2055494" y="1595120"/>
              <a:ext cx="525107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 向用户显示选项</a:t>
              </a: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E0838DF3-3B14-4093-80A2-A1D9BE494C0A}"/>
                </a:ext>
              </a:extLst>
            </p:cNvPr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ADA5D2C-B8BD-4D67-B344-160353239076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D6B889E-E8A8-408E-96D4-0562C6D240A1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2C1D4DB-0161-43EF-8974-F9D3254D43FA}"/>
              </a:ext>
            </a:extLst>
          </p:cNvPr>
          <p:cNvGrpSpPr/>
          <p:nvPr/>
        </p:nvGrpSpPr>
        <p:grpSpPr>
          <a:xfrm>
            <a:off x="1573315" y="3883115"/>
            <a:ext cx="5718438" cy="461665"/>
            <a:chOff x="1588135" y="1595120"/>
            <a:chExt cx="5718438" cy="461665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3BD9F0B-788E-454F-8C7A-36D90292E2DF}"/>
                </a:ext>
              </a:extLst>
            </p:cNvPr>
            <p:cNvSpPr txBox="1"/>
            <p:nvPr/>
          </p:nvSpPr>
          <p:spPr>
            <a:xfrm>
              <a:off x="2055494" y="1595120"/>
              <a:ext cx="525107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 指定编译器</a:t>
              </a: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C87A3469-2A52-485F-81DF-0684434BE6E1}"/>
                </a:ext>
              </a:extLst>
            </p:cNvPr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C6D94C37-9F1C-45F2-A635-7822F966A045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39DFCDA-BB06-4A35-90D8-8479B9943855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7272B39-7343-471C-BEC6-3CC83F69ABC3}"/>
              </a:ext>
            </a:extLst>
          </p:cNvPr>
          <p:cNvGrpSpPr/>
          <p:nvPr/>
        </p:nvGrpSpPr>
        <p:grpSpPr>
          <a:xfrm>
            <a:off x="1573315" y="4426777"/>
            <a:ext cx="5718438" cy="461665"/>
            <a:chOff x="1588135" y="1595120"/>
            <a:chExt cx="5718438" cy="461665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64576C5-62F0-4BD6-8838-3253CA526725}"/>
                </a:ext>
              </a:extLst>
            </p:cNvPr>
            <p:cNvSpPr txBox="1"/>
            <p:nvPr/>
          </p:nvSpPr>
          <p:spPr>
            <a:xfrm>
              <a:off x="2055494" y="1595120"/>
              <a:ext cx="525107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 切换构建类型</a:t>
              </a: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1D71EC9-4CD2-424B-82C9-9B54C2E342C3}"/>
                </a:ext>
              </a:extLst>
            </p:cNvPr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A7BD9DED-B650-41A2-BB85-73B7E81E5A37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17504C12-89BD-4F20-8F17-21B44A561B49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7C83381-565D-4DA5-9283-F551AC412B32}"/>
              </a:ext>
            </a:extLst>
          </p:cNvPr>
          <p:cNvGrpSpPr/>
          <p:nvPr/>
        </p:nvGrpSpPr>
        <p:grpSpPr>
          <a:xfrm>
            <a:off x="1573315" y="4970439"/>
            <a:ext cx="5718438" cy="461665"/>
            <a:chOff x="1588135" y="1595120"/>
            <a:chExt cx="5718438" cy="461665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4BAA120-2D45-4110-A46A-8CB95ABA83B1}"/>
                </a:ext>
              </a:extLst>
            </p:cNvPr>
            <p:cNvSpPr txBox="1"/>
            <p:nvPr/>
          </p:nvSpPr>
          <p:spPr>
            <a:xfrm>
              <a:off x="2055494" y="1595120"/>
              <a:ext cx="525107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 设置编译器选项</a:t>
              </a: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CFE1D82-88F0-4E6A-8799-72EF5DDC9753}"/>
                </a:ext>
              </a:extLst>
            </p:cNvPr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2F98E64E-0EFB-4865-A3DD-491B122A80CF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FD1D9880-83B4-4B6F-AF61-A73C5E737EB7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1165909-37AD-438B-8A43-F94B48239308}"/>
              </a:ext>
            </a:extLst>
          </p:cNvPr>
          <p:cNvGrpSpPr/>
          <p:nvPr/>
        </p:nvGrpSpPr>
        <p:grpSpPr>
          <a:xfrm>
            <a:off x="1573315" y="5514101"/>
            <a:ext cx="5718438" cy="461665"/>
            <a:chOff x="1588135" y="1595120"/>
            <a:chExt cx="5718438" cy="461665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1CCD77D-0210-426F-A391-C414FA671A8E}"/>
                </a:ext>
              </a:extLst>
            </p:cNvPr>
            <p:cNvSpPr txBox="1"/>
            <p:nvPr/>
          </p:nvSpPr>
          <p:spPr>
            <a:xfrm>
              <a:off x="2055494" y="1595120"/>
              <a:ext cx="525107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 为语言设定标准</a:t>
              </a: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1D2EC3AD-CD1C-4CAA-A764-AAC0FF8350F1}"/>
                </a:ext>
              </a:extLst>
            </p:cNvPr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F12D3EF-4DE1-4B16-8410-B0B65B0D5651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3006CBD-A61F-4BE8-84D8-D4EB880D73E7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052359F-40F8-4714-BB23-78902CB4AE61}"/>
              </a:ext>
            </a:extLst>
          </p:cNvPr>
          <p:cNvGrpSpPr/>
          <p:nvPr/>
        </p:nvGrpSpPr>
        <p:grpSpPr>
          <a:xfrm>
            <a:off x="1573315" y="6057761"/>
            <a:ext cx="5718438" cy="461665"/>
            <a:chOff x="1588135" y="1595120"/>
            <a:chExt cx="5718438" cy="461665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D9F566C-8DF4-4B65-8588-7881B503F75D}"/>
                </a:ext>
              </a:extLst>
            </p:cNvPr>
            <p:cNvSpPr txBox="1"/>
            <p:nvPr/>
          </p:nvSpPr>
          <p:spPr>
            <a:xfrm>
              <a:off x="2055494" y="1595120"/>
              <a:ext cx="5251079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Helvetica Neue"/>
                </a:rPr>
                <a:t> 使用控制流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8C6B6D7E-8280-4C99-AA5C-FBCD693B542C}"/>
                </a:ext>
              </a:extLst>
            </p:cNvPr>
            <p:cNvGrpSpPr/>
            <p:nvPr/>
          </p:nvGrpSpPr>
          <p:grpSpPr>
            <a:xfrm>
              <a:off x="1588135" y="1663065"/>
              <a:ext cx="331470" cy="323850"/>
              <a:chOff x="3085" y="2274"/>
              <a:chExt cx="522" cy="510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8BD42442-BB53-490A-9935-64369290DBA9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32C84D4A-86C0-4DAF-B1B9-68F981E3CB04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198880"/>
            <a:chOff x="-1" y="636"/>
            <a:chExt cx="19175" cy="18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88"/>
              <a:chOff x="-1" y="636"/>
              <a:chExt cx="18268" cy="18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>
                    <a:sym typeface="+mn-ea"/>
                  </a:rPr>
                  <a:t>Building Intuition via Thought Experiments</a:t>
                </a: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3872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W</a:t>
            </a:r>
            <a:r>
              <a:rPr lang="zh-CN" altLang="en-US" sz="2400"/>
              <a:t>hat are our choices?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97075" y="2088515"/>
            <a:ext cx="8063865" cy="368300"/>
            <a:chOff x="3145" y="3289"/>
            <a:chExt cx="12699" cy="580"/>
          </a:xfrm>
        </p:grpSpPr>
        <p:sp>
          <p:nvSpPr>
            <p:cNvPr id="14" name="文本框 13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A, and assign 160lbs to our weight estimate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87500" y="4171315"/>
            <a:ext cx="6337300" cy="460375"/>
            <a:chOff x="2501" y="7053"/>
            <a:chExt cx="9980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9244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Best estimate is the average of A and B 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97075" y="2493010"/>
            <a:ext cx="8063865" cy="368300"/>
            <a:chOff x="3145" y="3289"/>
            <a:chExt cx="12699" cy="580"/>
          </a:xfrm>
        </p:grpSpPr>
        <p:sp>
          <p:nvSpPr>
            <p:cNvPr id="15" name="文本框 14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B, and assign 170lbs to our weight.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97075" y="2897505"/>
            <a:ext cx="8063865" cy="368300"/>
            <a:chOff x="3145" y="3289"/>
            <a:chExt cx="12699" cy="580"/>
          </a:xfrm>
        </p:grpSpPr>
        <p:sp>
          <p:nvSpPr>
            <p:cNvPr id="33" name="文本框 32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less than both A and B.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997075" y="3302000"/>
            <a:ext cx="8047990" cy="368300"/>
            <a:chOff x="3170" y="3289"/>
            <a:chExt cx="12674" cy="580"/>
          </a:xfrm>
        </p:grpSpPr>
        <p:sp>
          <p:nvSpPr>
            <p:cNvPr id="42" name="文本框 41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We could choose a number greater than both A and B</a:t>
              </a:r>
              <a:r>
                <a:t>.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170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997075" y="3706495"/>
            <a:ext cx="8063865" cy="368300"/>
            <a:chOff x="3145" y="3289"/>
            <a:chExt cx="12699" cy="580"/>
          </a:xfrm>
        </p:grpSpPr>
        <p:sp>
          <p:nvSpPr>
            <p:cNvPr id="45" name="文本框 44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between A and B.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15" y="4810760"/>
            <a:ext cx="2738755" cy="898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39192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The g-h Filter</a:t>
            </a:r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464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g-h</a:t>
            </a:r>
            <a:r>
              <a:rPr lang="zh-CN" altLang="en-US" sz="5400" b="1">
                <a:sym typeface="+mn-ea"/>
              </a:rPr>
              <a:t>滤波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9250" cy="1288"/>
              <a:chOff x="-1" y="636"/>
              <a:chExt cx="9250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081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The g-h Filter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60375"/>
            <a:chOff x="2896" y="2388"/>
            <a:chExt cx="10694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What </a:t>
              </a:r>
              <a:r>
                <a:rPr lang="zh-CN" altLang="en-US" sz="2400"/>
                <a:t>g-h Filter </a:t>
              </a:r>
              <a:r>
                <a:rPr lang="en-US" altLang="zh-CN" sz="2400"/>
                <a:t>? 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4663440" cy="368300"/>
            <a:chOff x="3145" y="7989"/>
            <a:chExt cx="7344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688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g is the scaling we used for the measurement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6829425" cy="368300"/>
            <a:chOff x="3145" y="7989"/>
            <a:chExt cx="10755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1029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h is the scaling for the change in measurement over time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9250" cy="1288"/>
              <a:chOff x="-1" y="636"/>
              <a:chExt cx="9250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081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The g-h Filter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60375"/>
            <a:chOff x="2896" y="2388"/>
            <a:chExt cx="10694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What </a:t>
              </a:r>
              <a:r>
                <a:rPr lang="zh-CN" altLang="en-US" sz="2400"/>
                <a:t>g-h Filter </a:t>
              </a:r>
              <a:r>
                <a:rPr lang="en-US" altLang="zh-CN" sz="2400"/>
                <a:t>? 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4663440" cy="368300"/>
            <a:chOff x="3145" y="7989"/>
            <a:chExt cx="7344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688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g is the scaling we used for the measurement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6829425" cy="368300"/>
            <a:chOff x="3145" y="7989"/>
            <a:chExt cx="10755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1029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h is the scaling for the change in measurement over time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708275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Notation</a:t>
            </a:r>
            <a:endParaRPr lang="en-US" altLang="zh-CN" sz="5400"/>
          </a:p>
          <a:p>
            <a:pPr algn="l"/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符号表示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761</Words>
  <Application>Microsoft Office PowerPoint</Application>
  <PresentationFormat>宽屏</PresentationFormat>
  <Paragraphs>150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Helvetica Neue</vt:lpstr>
      <vt:lpstr>微软雅黑</vt:lpstr>
      <vt:lpstr>Arial</vt:lpstr>
      <vt:lpstr>Calibri</vt:lpstr>
      <vt:lpstr>Calibri Light</vt:lpstr>
      <vt:lpstr>Office 主题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126</cp:revision>
  <dcterms:created xsi:type="dcterms:W3CDTF">2022-03-12T03:15:00Z</dcterms:created>
  <dcterms:modified xsi:type="dcterms:W3CDTF">2022-04-04T06:06:35Z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