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314" r:id="rId6"/>
    <p:sldId id="315" r:id="rId7"/>
    <p:sldId id="316" r:id="rId8"/>
    <p:sldId id="317" r:id="rId9"/>
    <p:sldId id="318" r:id="rId10"/>
    <p:sldId id="319" r:id="rId11"/>
    <p:sldId id="320" r:id="rId12"/>
    <p:sldId id="321" r:id="rId13"/>
    <p:sldId id="322" r:id="rId14"/>
    <p:sldId id="323" r:id="rId15"/>
    <p:sldId id="324" r:id="rId16"/>
    <p:sldId id="325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2022/4/5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duyongquan/LTSLAM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png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51830"/>
            <a:chOff x="0" y="1445"/>
            <a:chExt cx="19206" cy="9058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3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4113" y="1974"/>
                <a:ext cx="10975" cy="92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zh-CN" altLang="en-US" sz="3200" b="1" dirty="0"/>
                  <a:t>视觉</a:t>
                </a:r>
                <a:r>
                  <a:rPr lang="en-US" altLang="zh-CN" sz="3200" b="1" i="1" dirty="0"/>
                  <a:t>SLAM</a:t>
                </a:r>
                <a:endParaRPr lang="zh-CN" altLang="en-US" sz="3200" b="1" i="1" dirty="0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 flipV="1">
                <a:off x="15238" y="2430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3854" y="3278"/>
              <a:ext cx="10903" cy="4349"/>
              <a:chOff x="3854" y="3278"/>
              <a:chExt cx="10903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3854" y="4479"/>
                <a:ext cx="7638" cy="130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 dirty="0"/>
                  <a:t>非线性优化</a:t>
                </a:r>
                <a:r>
                  <a:rPr lang="en-US" altLang="zh-CN" sz="4800" b="1" dirty="0"/>
                  <a:t>Ceres</a:t>
                </a:r>
                <a:endParaRPr lang="zh-CN" altLang="en-US" sz="4800" b="1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4" action="ppaction://hlinkfile"/>
                  </a:rPr>
                  <a:t>https://github.com/duyongquan/LTSLAM</a:t>
                </a: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3151" y="9355"/>
              <a:ext cx="5503" cy="1148"/>
              <a:chOff x="13151" y="9355"/>
              <a:chExt cx="5503" cy="1148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3151" y="9390"/>
                <a:ext cx="1169" cy="1113"/>
              </a:xfrm>
              <a:prstGeom prst="ellipse">
                <a:avLst/>
              </a:prstGeom>
              <a:blipFill rotWithShape="1">
                <a:blip r:embed="rId6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10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Curve Fitting</a:t>
              </a: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32DD50-2A95-4367-A150-5451C832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409247"/>
              </p:ext>
            </p:extLst>
          </p:nvPr>
        </p:nvGraphicFramePr>
        <p:xfrm>
          <a:off x="5345461" y="1634490"/>
          <a:ext cx="1501077" cy="5281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52" name="AxMath" r:id="rId3" imgW="652320" imgH="228960" progId="Equation.AxMath">
                  <p:embed/>
                </p:oleObj>
              </mc:Choice>
              <mc:Fallback>
                <p:oleObj name="AxMath" r:id="rId3" imgW="652320" imgH="2289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32DD50-2A95-4367-A150-5451C8320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45461" y="1634490"/>
                        <a:ext cx="1501077" cy="5281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E5B234-0EC2-48A1-B62C-1971924EAE46}"/>
              </a:ext>
            </a:extLst>
          </p:cNvPr>
          <p:cNvGrpSpPr/>
          <p:nvPr/>
        </p:nvGrpSpPr>
        <p:grpSpPr>
          <a:xfrm>
            <a:off x="2210432" y="2060990"/>
            <a:ext cx="8063865" cy="368300"/>
            <a:chOff x="3145" y="3289"/>
            <a:chExt cx="12699" cy="58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1A2094-DECE-4C5D-AEBF-3C4F8FCC5D1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0" i="0" dirty="0">
                  <a:solidFill>
                    <a:srgbClr val="404040"/>
                  </a:solidFill>
                  <a:effectLst/>
                  <a:latin typeface="Lato" panose="020F0502020204030203" pitchFamily="34" charset="0"/>
                </a:rPr>
                <a:t> objective functor</a:t>
              </a:r>
              <a:endParaRPr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C1D614-9692-4C29-9490-A958EA04B51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2BC04A17-6FAB-4C30-BA2D-8D311E5BA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9045" y="2429290"/>
            <a:ext cx="6552381" cy="258095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39A5E44-0315-4E3F-AEA8-E2587ABA632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03167" y="5077038"/>
            <a:ext cx="6542857" cy="1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478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11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Curve Fitting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B39106F-D09E-4A79-910A-3A7A10984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86" y="2133282"/>
            <a:ext cx="5674916" cy="2591436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5676B45-504C-4F15-9751-DA673BED82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84" t="5889" r="11452" b="11834"/>
          <a:stretch/>
        </p:blipFill>
        <p:spPr bwMode="auto">
          <a:xfrm>
            <a:off x="7941405" y="2069095"/>
            <a:ext cx="3288809" cy="2719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0D6088DA-6490-42C7-8A96-8210CEAFFD20}"/>
              </a:ext>
            </a:extLst>
          </p:cNvPr>
          <p:cNvSpPr/>
          <p:nvPr/>
        </p:nvSpPr>
        <p:spPr>
          <a:xfrm>
            <a:off x="6927102" y="3115944"/>
            <a:ext cx="692897" cy="461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508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12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Robust Curve Fitting</a:t>
              </a: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28C9366-E1FC-42E9-B3AA-42DAEFCEE4B3}"/>
              </a:ext>
            </a:extLst>
          </p:cNvPr>
          <p:cNvGrpSpPr/>
          <p:nvPr/>
        </p:nvGrpSpPr>
        <p:grpSpPr>
          <a:xfrm>
            <a:off x="1849120" y="2724631"/>
            <a:ext cx="4518661" cy="1135294"/>
            <a:chOff x="2015490" y="2084070"/>
            <a:chExt cx="4518661" cy="1135294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78BA14DF-52F3-405E-93AE-B74D2CF9F8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0937" b="-15564"/>
            <a:stretch/>
          </p:blipFill>
          <p:spPr>
            <a:xfrm>
              <a:off x="2015490" y="2084070"/>
              <a:ext cx="4518661" cy="396218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12049B70-D4C2-48AE-8035-53DF3EF7BA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31238"/>
            <a:stretch/>
          </p:blipFill>
          <p:spPr>
            <a:xfrm>
              <a:off x="2015491" y="2876507"/>
              <a:ext cx="4518660" cy="342857"/>
            </a:xfrm>
            <a:prstGeom prst="rect">
              <a:avLst/>
            </a:prstGeom>
          </p:spPr>
        </p:pic>
        <p:sp>
          <p:nvSpPr>
            <p:cNvPr id="20" name="箭头: 下 19">
              <a:extLst>
                <a:ext uri="{FF2B5EF4-FFF2-40B4-BE49-F238E27FC236}">
                  <a16:creationId xmlns:a16="http://schemas.microsoft.com/office/drawing/2014/main" id="{300E13B3-6418-4EE7-A482-3B92D7637824}"/>
                </a:ext>
              </a:extLst>
            </p:cNvPr>
            <p:cNvSpPr/>
            <p:nvPr/>
          </p:nvSpPr>
          <p:spPr>
            <a:xfrm>
              <a:off x="4000500" y="2506969"/>
              <a:ext cx="190500" cy="342857"/>
            </a:xfrm>
            <a:prstGeom prst="downArrow">
              <a:avLst>
                <a:gd name="adj1" fmla="val 50000"/>
                <a:gd name="adj2" fmla="val 77664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218" name="Picture 2">
            <a:extLst>
              <a:ext uri="{FF2B5EF4-FFF2-40B4-BE49-F238E27FC236}">
                <a16:creationId xmlns:a16="http://schemas.microsoft.com/office/drawing/2014/main" id="{91D207AD-C1E5-426F-9986-49E5802ABB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9" t="4491" r="10462" b="12694"/>
          <a:stretch/>
        </p:blipFill>
        <p:spPr bwMode="auto">
          <a:xfrm>
            <a:off x="6819899" y="1792825"/>
            <a:ext cx="4302761" cy="3505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箭头: 下弧形 15">
            <a:extLst>
              <a:ext uri="{FF2B5EF4-FFF2-40B4-BE49-F238E27FC236}">
                <a16:creationId xmlns:a16="http://schemas.microsoft.com/office/drawing/2014/main" id="{2E5FB6A5-B4F6-4B6C-B728-9AB3F40989AC}"/>
              </a:ext>
            </a:extLst>
          </p:cNvPr>
          <p:cNvSpPr/>
          <p:nvPr/>
        </p:nvSpPr>
        <p:spPr>
          <a:xfrm>
            <a:off x="4486276" y="3981450"/>
            <a:ext cx="2838450" cy="781050"/>
          </a:xfrm>
          <a:prstGeom prst="curvedUp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044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B0D33EE2-EE85-4865-B6C7-AA744E685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20" y="1493520"/>
            <a:ext cx="3009487" cy="209883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13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Bundle Adjustment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FE55F0B-4A34-43D5-A6CF-73D84C7713DB}"/>
              </a:ext>
            </a:extLst>
          </p:cNvPr>
          <p:cNvGrpSpPr/>
          <p:nvPr/>
        </p:nvGrpSpPr>
        <p:grpSpPr>
          <a:xfrm>
            <a:off x="919170" y="3598705"/>
            <a:ext cx="10353659" cy="3044825"/>
            <a:chOff x="492760" y="1402396"/>
            <a:chExt cx="10942304" cy="3486853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2970318-1264-4490-BA2A-AE8650D63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60" y="1403276"/>
              <a:ext cx="5471152" cy="3485973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E68EC38A-E812-4F1E-8BB3-72028DEB1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3912" y="1402396"/>
              <a:ext cx="5471152" cy="3485973"/>
            </a:xfrm>
            <a:prstGeom prst="rect">
              <a:avLst/>
            </a:prstGeom>
          </p:spPr>
        </p:pic>
      </p:grpSp>
      <p:pic>
        <p:nvPicPr>
          <p:cNvPr id="23" name="图片 22">
            <a:extLst>
              <a:ext uri="{FF2B5EF4-FFF2-40B4-BE49-F238E27FC236}">
                <a16:creationId xmlns:a16="http://schemas.microsoft.com/office/drawing/2014/main" id="{F46FECC0-F214-4169-B064-4E25F71220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8366" y="1976410"/>
            <a:ext cx="3685714" cy="10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9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Derivatives</a:t>
              </a:r>
              <a:endParaRPr lang="en-US" altLang="zh-CN" sz="2400" i="0" dirty="0">
                <a:solidFill>
                  <a:srgbClr val="FF0000"/>
                </a:solidFill>
                <a:effectLst/>
                <a:latin typeface="Roboto Slab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094554B-4A3F-4392-8F99-43DA3FBCDB34}"/>
              </a:ext>
            </a:extLst>
          </p:cNvPr>
          <p:cNvGrpSpPr/>
          <p:nvPr/>
        </p:nvGrpSpPr>
        <p:grpSpPr>
          <a:xfrm>
            <a:off x="2246788" y="1592569"/>
            <a:ext cx="8063865" cy="368300"/>
            <a:chOff x="3145" y="3289"/>
            <a:chExt cx="12699" cy="580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C972133C-0962-4270-9E81-D37F126D0FFD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Numeric Derivatives</a:t>
              </a:r>
              <a:endParaRPr dirty="0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F6CC1C24-2AC0-4D79-86DC-7903A4C6CB77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AAA9C7F-B936-418A-A29E-C5B9BFF15CEE}"/>
              </a:ext>
            </a:extLst>
          </p:cNvPr>
          <p:cNvGrpSpPr/>
          <p:nvPr/>
        </p:nvGrpSpPr>
        <p:grpSpPr>
          <a:xfrm>
            <a:off x="2246788" y="3621822"/>
            <a:ext cx="8063865" cy="368300"/>
            <a:chOff x="3145" y="3289"/>
            <a:chExt cx="12699" cy="58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62CA190-7F67-4959-BE13-9131D20397D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Analytic Derivatives</a:t>
              </a:r>
              <a:endParaRPr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67FA150-80E2-4E05-B4A1-42A411A293F2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CC02788A-5B91-45E2-9B60-7066B1C52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24" y="1955411"/>
            <a:ext cx="6580952" cy="79047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5753AD1-1295-444D-B19F-3B15FCE57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5524" y="2935121"/>
            <a:ext cx="6580952" cy="69523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1B008F8-410F-496F-9A0B-D6C36564F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5524" y="3990122"/>
            <a:ext cx="6504762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2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22659" y="2491700"/>
            <a:ext cx="5032147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 i="0" dirty="0">
                <a:solidFill>
                  <a:srgbClr val="404040"/>
                </a:solidFill>
                <a:effectLst/>
                <a:latin typeface="Roboto Slab"/>
              </a:rPr>
              <a:t>On Derivatives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48852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导数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latin typeface="微软雅黑" panose="020B0503020204020204" charset="-122"/>
                <a:ea typeface="微软雅黑" panose="020B0503020204020204" charset="-122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917908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dirty="0">
                    <a:latin typeface="微软雅黑" panose="020B0503020204020204" charset="-122"/>
                    <a:ea typeface="微软雅黑" panose="020B0503020204020204" charset="-122"/>
                  </a:rPr>
                  <a:t>16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3600" b="1" i="0" dirty="0">
                    <a:solidFill>
                      <a:srgbClr val="404040"/>
                    </a:solidFill>
                    <a:effectLst/>
                    <a:latin typeface="Roboto Slab"/>
                  </a:rPr>
                  <a:t>On Derivatives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Derivatives</a:t>
              </a:r>
              <a:endParaRPr lang="en-US" altLang="zh-CN" sz="2400" i="0" dirty="0">
                <a:solidFill>
                  <a:srgbClr val="FF0000"/>
                </a:solidFill>
                <a:effectLst/>
                <a:latin typeface="Roboto Slab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092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746885" y="1160518"/>
            <a:ext cx="3007360" cy="460375"/>
            <a:chOff x="2501" y="7053"/>
            <a:chExt cx="4736" cy="725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Introduction</a:t>
              </a:r>
            </a:p>
          </p:txBody>
        </p:sp>
      </p:grpSp>
      <p:grpSp>
        <p:nvGrpSpPr>
          <p:cNvPr id="87" name="组合 86">
            <a:extLst>
              <a:ext uri="{FF2B5EF4-FFF2-40B4-BE49-F238E27FC236}">
                <a16:creationId xmlns:a16="http://schemas.microsoft.com/office/drawing/2014/main" id="{86725313-CCFC-45FD-B47D-A345121BC12F}"/>
              </a:ext>
            </a:extLst>
          </p:cNvPr>
          <p:cNvGrpSpPr/>
          <p:nvPr/>
        </p:nvGrpSpPr>
        <p:grpSpPr>
          <a:xfrm>
            <a:off x="1746885" y="1634661"/>
            <a:ext cx="3007360" cy="460375"/>
            <a:chOff x="2501" y="7053"/>
            <a:chExt cx="4736" cy="725"/>
          </a:xfrm>
        </p:grpSpPr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85827134-E91A-4867-8877-2BE15C2F421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0" name="椭圆 89">
                <a:extLst>
                  <a:ext uri="{FF2B5EF4-FFF2-40B4-BE49-F238E27FC236}">
                    <a16:creationId xmlns:a16="http://schemas.microsoft.com/office/drawing/2014/main" id="{8DC2B0CF-CB2D-4F1A-BB37-EBA58C1FF5B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7FDBD93C-556C-44F4-8188-5FB8EB9C758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FBAC7F9A-9CCA-4FEC-ABE9-9C308C6F8E62}"/>
                </a:ext>
              </a:extLst>
            </p:cNvPr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b="0" i="0" dirty="0">
                  <a:effectLst/>
                  <a:latin typeface="Arial" panose="020B0604020202020204" pitchFamily="34" charset="0"/>
                </a:rPr>
                <a:t>kinematics</a:t>
              </a:r>
              <a:endParaRPr lang="en-US" altLang="zh-CN" sz="2400" dirty="0"/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C5E838C2-F746-4E56-A283-65169276FA89}"/>
              </a:ext>
            </a:extLst>
          </p:cNvPr>
          <p:cNvGrpSpPr/>
          <p:nvPr/>
        </p:nvGrpSpPr>
        <p:grpSpPr>
          <a:xfrm>
            <a:off x="1746885" y="2108804"/>
            <a:ext cx="3007360" cy="460375"/>
            <a:chOff x="2501" y="7053"/>
            <a:chExt cx="4736" cy="725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7FD31754-B07C-42C9-B52A-7CBE707403AC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95" name="椭圆 94">
                <a:extLst>
                  <a:ext uri="{FF2B5EF4-FFF2-40B4-BE49-F238E27FC236}">
                    <a16:creationId xmlns:a16="http://schemas.microsoft.com/office/drawing/2014/main" id="{18EA9041-5811-4639-AAD5-5BC2D0104C09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C364C5AE-A03D-4F00-8851-95056186AAD6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00265684-E904-44AB-ACD2-9D45F88064E7}"/>
                </a:ext>
              </a:extLst>
            </p:cNvPr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On Derivatives</a:t>
              </a:r>
            </a:p>
          </p:txBody>
        </p: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7D75EEAC-72EF-434E-8C96-AFA9E16A81FB}"/>
              </a:ext>
            </a:extLst>
          </p:cNvPr>
          <p:cNvGrpSpPr/>
          <p:nvPr/>
        </p:nvGrpSpPr>
        <p:grpSpPr>
          <a:xfrm>
            <a:off x="1746885" y="2582947"/>
            <a:ext cx="6002655" cy="461645"/>
            <a:chOff x="2501" y="7053"/>
            <a:chExt cx="9453" cy="727"/>
          </a:xfrm>
        </p:grpSpPr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4DCEF08A-8BC9-4DDE-9C83-CF20010A703F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0" name="椭圆 99">
                <a:extLst>
                  <a:ext uri="{FF2B5EF4-FFF2-40B4-BE49-F238E27FC236}">
                    <a16:creationId xmlns:a16="http://schemas.microsoft.com/office/drawing/2014/main" id="{86F27C31-FCAE-4E31-810E-00AEFD41C40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5C834923-F6C6-4788-A644-1736D92DF8D2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D4A70620-E6D9-43BA-8F29-D71F3220FB11}"/>
                </a:ext>
              </a:extLst>
            </p:cNvPr>
            <p:cNvSpPr txBox="1"/>
            <p:nvPr/>
          </p:nvSpPr>
          <p:spPr>
            <a:xfrm>
              <a:off x="3237" y="7053"/>
              <a:ext cx="8717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Modeling Non-linear Least Squares</a:t>
              </a:r>
            </a:p>
          </p:txBody>
        </p:sp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1CCB190A-3AF9-4ECA-A189-7FC167269FAC}"/>
              </a:ext>
            </a:extLst>
          </p:cNvPr>
          <p:cNvGrpSpPr/>
          <p:nvPr/>
        </p:nvGrpSpPr>
        <p:grpSpPr>
          <a:xfrm>
            <a:off x="1746885" y="3058360"/>
            <a:ext cx="5568315" cy="461645"/>
            <a:chOff x="2501" y="7053"/>
            <a:chExt cx="8769" cy="727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E90DD83A-C333-4A47-855B-F7CEDC234D4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69ED7F64-4338-44F0-9B0C-A459A20A18C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B666982F-1068-4CFB-8434-C492D034B51B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274A475C-D663-4132-A82D-A4491E38C7E5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Solving Non-linear Least Squares</a:t>
              </a:r>
            </a:p>
          </p:txBody>
        </p: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6A3C51D-6755-48C1-958B-22BEB795DB6F}"/>
              </a:ext>
            </a:extLst>
          </p:cNvPr>
          <p:cNvGrpSpPr/>
          <p:nvPr/>
        </p:nvGrpSpPr>
        <p:grpSpPr>
          <a:xfrm>
            <a:off x="1746885" y="3533773"/>
            <a:ext cx="5568315" cy="461645"/>
            <a:chOff x="2501" y="7053"/>
            <a:chExt cx="8769" cy="727"/>
          </a:xfrm>
        </p:grpSpPr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FC47D2DD-A3EB-412C-BBC1-1B2DCD35B2E5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A89286CB-229F-4324-A9A1-9838853B2D05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0991E030-F4F0-423D-8E8B-4B949E29C078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8C21AD36-C6C3-4602-81B2-6039690A4111}"/>
                </a:ext>
              </a:extLst>
            </p:cNvPr>
            <p:cNvSpPr txBox="1"/>
            <p:nvPr/>
          </p:nvSpPr>
          <p:spPr>
            <a:xfrm>
              <a:off x="3237" y="7053"/>
              <a:ext cx="803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Covariance Estimation</a:t>
              </a: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F0F40C01-D3D7-4AC1-A26F-2136FD94D823}"/>
              </a:ext>
            </a:extLst>
          </p:cNvPr>
          <p:cNvGrpSpPr/>
          <p:nvPr/>
        </p:nvGrpSpPr>
        <p:grpSpPr>
          <a:xfrm>
            <a:off x="1746885" y="4009183"/>
            <a:ext cx="6292215" cy="461645"/>
            <a:chOff x="2501" y="7053"/>
            <a:chExt cx="9909" cy="727"/>
          </a:xfrm>
        </p:grpSpPr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9021F97B-73F3-4B0C-838D-18D056ADFEF3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8157CCE-63BA-45E9-BBE9-76EF8A9FA30A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AF492B5-5D5A-4057-945D-0CC69CF1CB35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22905256-EDC6-4515-AB46-93127E59AD9D}"/>
                </a:ext>
              </a:extLst>
            </p:cNvPr>
            <p:cNvSpPr txBox="1"/>
            <p:nvPr/>
          </p:nvSpPr>
          <p:spPr>
            <a:xfrm>
              <a:off x="3237" y="7053"/>
              <a:ext cx="9173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en-US" altLang="zh-CN" sz="2400" i="0" dirty="0">
                  <a:solidFill>
                    <a:srgbClr val="404040"/>
                  </a:solidFill>
                  <a:effectLst/>
                  <a:latin typeface="Roboto Slab"/>
                </a:rPr>
                <a:t>General Unconstrained Minimization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22659" y="2491700"/>
            <a:ext cx="3773341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Introduction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48852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简介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微软雅黑" panose="020B0503020204020204" charset="-122"/>
                    <a:ea typeface="微软雅黑" panose="020B0503020204020204" charset="-122"/>
                  </a:rPr>
                  <a:t>4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Introduction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 dirty="0"/>
                <a:t>Ceres 可以解决以下形式的边界约束鲁棒化非线性最小二乘问题</a:t>
              </a: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32DD50-2A95-4367-A150-5451C832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626794"/>
              </p:ext>
            </p:extLst>
          </p:nvPr>
        </p:nvGraphicFramePr>
        <p:xfrm>
          <a:off x="4262437" y="1752281"/>
          <a:ext cx="3509964" cy="11528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7" name="AxMath" r:id="rId3" imgW="2165040" imgH="711000" progId="Equation.AxMath">
                  <p:embed/>
                </p:oleObj>
              </mc:Choice>
              <mc:Fallback>
                <p:oleObj name="AxMath" r:id="rId3" imgW="2165040" imgH="711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62437" y="1752281"/>
                        <a:ext cx="3509964" cy="115283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F6D883C5-9448-4D41-BFA2-39C80BF3CA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3032482"/>
              </p:ext>
            </p:extLst>
          </p:nvPr>
        </p:nvGraphicFramePr>
        <p:xfrm>
          <a:off x="3673475" y="3286249"/>
          <a:ext cx="4845049" cy="20769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8" name="AxMath" r:id="rId5" imgW="2486160" imgH="1065600" progId="Equation.AxMath">
                  <p:embed/>
                </p:oleObj>
              </mc:Choice>
              <mc:Fallback>
                <p:oleObj name="AxMath" r:id="rId5" imgW="2486160" imgH="1065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73475" y="3286249"/>
                        <a:ext cx="4845049" cy="20769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271236" y="28543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dirty="0"/>
                <a:t>参数描述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22659" y="2491700"/>
            <a:ext cx="4484946" cy="9233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 dirty="0"/>
              <a:t>Tutorial demos</a:t>
            </a: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48852" y="3442970"/>
            <a:ext cx="7415530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 dirty="0">
                <a:sym typeface="+mn-ea"/>
              </a:rPr>
              <a:t>例子</a:t>
            </a: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dirty="0">
                <a:latin typeface="微软雅黑" panose="020B0503020204020204" charset="-122"/>
                <a:ea typeface="微软雅黑" panose="020B0503020204020204" charset="-122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70887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6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Hello World</a:t>
              </a: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32DD50-2A95-4367-A150-5451C832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823152"/>
              </p:ext>
            </p:extLst>
          </p:nvPr>
        </p:nvGraphicFramePr>
        <p:xfrm>
          <a:off x="5293677" y="1589416"/>
          <a:ext cx="131445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AxMath" r:id="rId3" imgW="811440" imgH="417960" progId="Equation.AxMath">
                  <p:embed/>
                </p:oleObj>
              </mc:Choice>
              <mc:Fallback>
                <p:oleObj name="AxMath" r:id="rId3" imgW="811440" imgH="4179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32DD50-2A95-4367-A150-5451C8320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3677" y="1589416"/>
                        <a:ext cx="1314450" cy="676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5" name="组合 44">
            <a:extLst>
              <a:ext uri="{FF2B5EF4-FFF2-40B4-BE49-F238E27FC236}">
                <a16:creationId xmlns:a16="http://schemas.microsoft.com/office/drawing/2014/main" id="{0E02D80D-018C-43CB-85BF-2E17289DA42C}"/>
              </a:ext>
            </a:extLst>
          </p:cNvPr>
          <p:cNvGrpSpPr/>
          <p:nvPr/>
        </p:nvGrpSpPr>
        <p:grpSpPr>
          <a:xfrm>
            <a:off x="2059941" y="2282847"/>
            <a:ext cx="8063865" cy="368300"/>
            <a:chOff x="3145" y="3289"/>
            <a:chExt cx="12699" cy="580"/>
          </a:xfrm>
        </p:grpSpPr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B812BA1D-6319-4D96-9A3D-086F867D65E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Step 1 : write a</a:t>
              </a:r>
              <a:r>
                <a:rPr lang="en-US" altLang="zh-CN" dirty="0">
                  <a:solidFill>
                    <a:srgbClr val="FF0000"/>
                  </a:solidFill>
                </a:rPr>
                <a:t> functor </a:t>
              </a:r>
              <a:r>
                <a:rPr lang="en-US" altLang="zh-CN" dirty="0"/>
                <a:t>that will evaluate this the function</a:t>
              </a:r>
              <a:endParaRPr dirty="0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A9A6809-F74F-4DF6-B90E-DD23C7D1760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AB50C13C-A77F-4CFF-8D59-1491306DAB1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7237"/>
          <a:stretch/>
        </p:blipFill>
        <p:spPr>
          <a:xfrm>
            <a:off x="2990622" y="2762624"/>
            <a:ext cx="6495238" cy="1612752"/>
          </a:xfrm>
          <a:prstGeom prst="rect">
            <a:avLst/>
          </a:prstGeom>
        </p:spPr>
      </p:pic>
      <p:grpSp>
        <p:nvGrpSpPr>
          <p:cNvPr id="21" name="组合 20">
            <a:extLst>
              <a:ext uri="{FF2B5EF4-FFF2-40B4-BE49-F238E27FC236}">
                <a16:creationId xmlns:a16="http://schemas.microsoft.com/office/drawing/2014/main" id="{0B8EE1BA-17C3-4253-BAF0-DE1028CFD17B}"/>
              </a:ext>
            </a:extLst>
          </p:cNvPr>
          <p:cNvGrpSpPr/>
          <p:nvPr/>
        </p:nvGrpSpPr>
        <p:grpSpPr>
          <a:xfrm>
            <a:off x="2059941" y="4537201"/>
            <a:ext cx="8063865" cy="368300"/>
            <a:chOff x="3145" y="3289"/>
            <a:chExt cx="12699" cy="580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50693301-5D91-43C7-BFD1-DD1FA9D77BA0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Step 2 :  initial value </a:t>
              </a:r>
              <a:endParaRPr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6BB4D6F3-4844-4DCF-9620-E40EF2A1FC3E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75510F5E-4539-4A39-A621-22FBAF023FBB}"/>
              </a:ext>
            </a:extLst>
          </p:cNvPr>
          <p:cNvGrpSpPr/>
          <p:nvPr/>
        </p:nvGrpSpPr>
        <p:grpSpPr>
          <a:xfrm>
            <a:off x="2059941" y="5020356"/>
            <a:ext cx="8063865" cy="368300"/>
            <a:chOff x="3145" y="3289"/>
            <a:chExt cx="12699" cy="580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0A599129-D53C-4A07-910F-9F0324C5A49B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Step 3 :  build the problem.</a:t>
              </a:r>
              <a:endParaRPr dirty="0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7596273-4439-4231-A6CC-A644155C3AF2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E4E5799-D488-48C9-AFAB-4A3A775CBE5F}"/>
              </a:ext>
            </a:extLst>
          </p:cNvPr>
          <p:cNvGrpSpPr/>
          <p:nvPr/>
        </p:nvGrpSpPr>
        <p:grpSpPr>
          <a:xfrm>
            <a:off x="2059941" y="5503511"/>
            <a:ext cx="8063865" cy="368300"/>
            <a:chOff x="3145" y="3289"/>
            <a:chExt cx="12699" cy="580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41C68A9-02B3-4079-9D5E-DAC69DA2E52E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Step 4 :  set up the cost function</a:t>
              </a:r>
              <a:endParaRPr dirty="0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6529A406-DE41-4927-BB1B-621E77F89795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E36A8C-7F1B-464B-A11D-E925CE2A8912}"/>
              </a:ext>
            </a:extLst>
          </p:cNvPr>
          <p:cNvGrpSpPr/>
          <p:nvPr/>
        </p:nvGrpSpPr>
        <p:grpSpPr>
          <a:xfrm>
            <a:off x="2059941" y="5986666"/>
            <a:ext cx="8063865" cy="368300"/>
            <a:chOff x="3145" y="3289"/>
            <a:chExt cx="12699" cy="580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D0605577-C034-4A65-B9E5-319BD9A61615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dirty="0"/>
                <a:t>Step 5 :  run the solver</a:t>
              </a:r>
              <a:endParaRPr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C00E6737-9C95-46D6-84E8-0E1B61EF2CA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2411496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7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Hello World</a:t>
              </a: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0BC69A1-A225-48B6-8854-B36B4FF64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381" y="1757045"/>
            <a:ext cx="6495238" cy="4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22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8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Powell's Function</a:t>
              </a:r>
            </a:p>
          </p:txBody>
        </p:sp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032DD50-2A95-4367-A150-5451C83207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8223482"/>
              </p:ext>
            </p:extLst>
          </p:nvPr>
        </p:nvGraphicFramePr>
        <p:xfrm>
          <a:off x="4105275" y="1757045"/>
          <a:ext cx="3981450" cy="188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1" name="AxMath" r:id="rId3" imgW="2457000" imgH="1164240" progId="Equation.AxMath">
                  <p:embed/>
                </p:oleObj>
              </mc:Choice>
              <mc:Fallback>
                <p:oleObj name="AxMath" r:id="rId3" imgW="2457000" imgH="1164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7032DD50-2A95-4367-A150-5451C83207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05275" y="1757045"/>
                        <a:ext cx="3981450" cy="188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2B01ECF0-319D-423E-9D93-00CF9D68E8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5524" y="4207031"/>
            <a:ext cx="6580952" cy="1257143"/>
          </a:xfrm>
          <a:prstGeom prst="rect">
            <a:avLst/>
          </a:prstGeom>
        </p:spPr>
      </p:pic>
      <p:grpSp>
        <p:nvGrpSpPr>
          <p:cNvPr id="37" name="组合 36">
            <a:extLst>
              <a:ext uri="{FF2B5EF4-FFF2-40B4-BE49-F238E27FC236}">
                <a16:creationId xmlns:a16="http://schemas.microsoft.com/office/drawing/2014/main" id="{7FE5B234-0EC2-48A1-B62C-1971924EAE46}"/>
              </a:ext>
            </a:extLst>
          </p:cNvPr>
          <p:cNvGrpSpPr/>
          <p:nvPr/>
        </p:nvGrpSpPr>
        <p:grpSpPr>
          <a:xfrm>
            <a:off x="2064067" y="3641407"/>
            <a:ext cx="8063865" cy="368300"/>
            <a:chOff x="3145" y="3289"/>
            <a:chExt cx="12699" cy="580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5F1A2094-DECE-4C5D-AEBF-3C4F8FCC5D19}"/>
                </a:ext>
              </a:extLst>
            </p:cNvPr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b="0" i="0" dirty="0">
                  <a:solidFill>
                    <a:srgbClr val="404040"/>
                  </a:solidFill>
                  <a:effectLst/>
                  <a:latin typeface="Lato" panose="020F0502020204030203" pitchFamily="34" charset="0"/>
                </a:rPr>
                <a:t> objective functor</a:t>
              </a:r>
              <a:endParaRPr dirty="0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FFC1D614-9692-4C29-9490-A958EA04B511}"/>
                </a:ext>
              </a:extLst>
            </p:cNvPr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CN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18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 dirty="0">
                    <a:latin typeface="微软雅黑" panose="020B0503020204020204" charset="-122"/>
                    <a:ea typeface="微软雅黑" panose="020B0503020204020204" charset="-122"/>
                  </a:rPr>
                  <a:t>9</a:t>
                </a: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636"/>
                <a:ext cx="14129" cy="10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3600" b="1" dirty="0"/>
                  <a:t>Tutorial demos</a:t>
                </a:r>
              </a:p>
            </p:txBody>
          </p:sp>
        </p:grp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98EC95B-5777-481D-B84B-297A46E0781A}"/>
              </a:ext>
            </a:extLst>
          </p:cNvPr>
          <p:cNvGrpSpPr/>
          <p:nvPr/>
        </p:nvGrpSpPr>
        <p:grpSpPr>
          <a:xfrm>
            <a:off x="1683385" y="1172845"/>
            <a:ext cx="9439275" cy="461645"/>
            <a:chOff x="2501" y="7053"/>
            <a:chExt cx="14865" cy="727"/>
          </a:xfrm>
        </p:grpSpPr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62D1A283-47FF-45C3-8599-5494C3AD7F1A}"/>
                </a:ext>
              </a:extLst>
            </p:cNvPr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19D0F61C-09C1-41B6-9DB3-14B55FBF9998}"/>
                  </a:ext>
                </a:extLst>
              </p:cNvPr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>
                <a:extLst>
                  <a:ext uri="{FF2B5EF4-FFF2-40B4-BE49-F238E27FC236}">
                    <a16:creationId xmlns:a16="http://schemas.microsoft.com/office/drawing/2014/main" id="{D61FE70C-41EA-482A-8045-82D5D6A9666F}"/>
                  </a:ext>
                </a:extLst>
              </p:cNvPr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2728FB1-A199-4BC8-9F2F-A78B5FFF2D41}"/>
                </a:ext>
              </a:extLst>
            </p:cNvPr>
            <p:cNvSpPr txBox="1"/>
            <p:nvPr/>
          </p:nvSpPr>
          <p:spPr>
            <a:xfrm>
              <a:off x="3237" y="7053"/>
              <a:ext cx="14129" cy="72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 dirty="0"/>
                <a:t>Demo :</a:t>
              </a:r>
              <a:r>
                <a:rPr lang="zh-CN" altLang="en-US" sz="2400" dirty="0"/>
                <a:t> </a:t>
              </a:r>
              <a:r>
                <a:rPr lang="en-US" altLang="zh-CN" sz="2400" i="0" dirty="0">
                  <a:solidFill>
                    <a:srgbClr val="FF0000"/>
                  </a:solidFill>
                  <a:effectLst/>
                  <a:latin typeface="Roboto Slab"/>
                </a:rPr>
                <a:t>Powell's Function</a:t>
              </a: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2410B2B-262C-4383-B7D7-D1F1B4D34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5047" y="1757045"/>
            <a:ext cx="6561905" cy="24285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9FED9D1-BEFB-4B7F-A3BB-1A39E0D64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951" y="4901759"/>
            <a:ext cx="6638095" cy="1552381"/>
          </a:xfrm>
          <a:prstGeom prst="rect">
            <a:avLst/>
          </a:prstGeom>
        </p:spPr>
      </p:pic>
      <p:sp>
        <p:nvSpPr>
          <p:cNvPr id="14" name="箭头: 下 13">
            <a:extLst>
              <a:ext uri="{FF2B5EF4-FFF2-40B4-BE49-F238E27FC236}">
                <a16:creationId xmlns:a16="http://schemas.microsoft.com/office/drawing/2014/main" id="{8B34FDAD-DC01-4FBB-A412-933FBAA35B5E}"/>
              </a:ext>
            </a:extLst>
          </p:cNvPr>
          <p:cNvSpPr/>
          <p:nvPr/>
        </p:nvSpPr>
        <p:spPr>
          <a:xfrm>
            <a:off x="5619750" y="4281750"/>
            <a:ext cx="309880" cy="523875"/>
          </a:xfrm>
          <a:prstGeom prst="downArrow">
            <a:avLst>
              <a:gd name="adj1" fmla="val 50000"/>
              <a:gd name="adj2" fmla="val 77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0876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187</Words>
  <Application>Microsoft Office PowerPoint</Application>
  <PresentationFormat>宽屏</PresentationFormat>
  <Paragraphs>66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Roboto Slab</vt:lpstr>
      <vt:lpstr>微软雅黑</vt:lpstr>
      <vt:lpstr>Arial</vt:lpstr>
      <vt:lpstr>Calibri</vt:lpstr>
      <vt:lpstr>Calibri Light</vt:lpstr>
      <vt:lpstr>Lato</vt:lpstr>
      <vt:lpstr>Office 主题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212</cp:revision>
  <dcterms:created xsi:type="dcterms:W3CDTF">2022-03-12T03:15:00Z</dcterms:created>
  <dcterms:modified xsi:type="dcterms:W3CDTF">2022-04-05T03:45:37Z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2052-10.8.2.6726</vt:lpwstr>
  </property>
</Properties>
</file>