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336" r:id="rId6"/>
    <p:sldId id="338" r:id="rId7"/>
    <p:sldId id="337" r:id="rId8"/>
    <p:sldId id="27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1A24"/>
    <a:srgbClr val="1D2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hyperlink" Target="https://github.com/duyongquan/LTSLAM" TargetMode="Externa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0" y="935355"/>
            <a:ext cx="12195810" cy="5751830"/>
            <a:chOff x="0" y="1445"/>
            <a:chExt cx="19206" cy="9058"/>
          </a:xfrm>
        </p:grpSpPr>
        <p:grpSp>
          <p:nvGrpSpPr>
            <p:cNvPr id="27" name="组合 26"/>
            <p:cNvGrpSpPr/>
            <p:nvPr/>
          </p:nvGrpSpPr>
          <p:grpSpPr>
            <a:xfrm>
              <a:off x="0" y="1445"/>
              <a:ext cx="19206" cy="2086"/>
              <a:chOff x="0" y="1445"/>
              <a:chExt cx="19206" cy="2086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0" y="2423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6" name="文本框 5"/>
              <p:cNvSpPr txBox="1"/>
              <p:nvPr/>
            </p:nvSpPr>
            <p:spPr>
              <a:xfrm>
                <a:off x="4113" y="1974"/>
                <a:ext cx="10975" cy="92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zh-CN" altLang="en-US" sz="3200" b="1" dirty="0"/>
                  <a:t>视觉</a:t>
                </a:r>
                <a:r>
                  <a:rPr lang="en-US" altLang="zh-CN" sz="3200" b="1" i="1" dirty="0"/>
                  <a:t>SLAM VINS-Mono</a:t>
                </a:r>
                <a:r>
                  <a:rPr lang="zh-CN" altLang="en-US" sz="3200" b="1" i="1" dirty="0"/>
                  <a:t> </a:t>
                </a:r>
                <a:endParaRPr lang="zh-CN" altLang="en-US" sz="3200" b="1" i="1" dirty="0"/>
              </a:p>
            </p:txBody>
          </p:sp>
          <p:cxnSp>
            <p:nvCxnSpPr>
              <p:cNvPr id="7" name="直接连接符 6"/>
              <p:cNvCxnSpPr/>
              <p:nvPr/>
            </p:nvCxnSpPr>
            <p:spPr>
              <a:xfrm flipV="1">
                <a:off x="15238" y="2430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3" name="椭圆 12"/>
              <p:cNvSpPr/>
              <p:nvPr/>
            </p:nvSpPr>
            <p:spPr>
              <a:xfrm>
                <a:off x="15898" y="1445"/>
                <a:ext cx="2216" cy="2086"/>
              </a:xfrm>
              <a:prstGeom prst="ellipse">
                <a:avLst/>
              </a:prstGeom>
              <a:blipFill rotWithShape="1">
                <a:blip r:embed="rId1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4373" y="3278"/>
              <a:ext cx="10384" cy="4349"/>
              <a:chOff x="4373" y="3278"/>
              <a:chExt cx="10384" cy="4349"/>
            </a:xfrm>
          </p:grpSpPr>
          <p:pic>
            <p:nvPicPr>
              <p:cNvPr id="14" name="图片 13" descr="qq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367" y="3278"/>
                <a:ext cx="3390" cy="4349"/>
              </a:xfrm>
              <a:prstGeom prst="rect">
                <a:avLst/>
              </a:prstGeom>
            </p:spPr>
          </p:pic>
          <p:sp>
            <p:nvSpPr>
              <p:cNvPr id="15" name="文本框 14"/>
              <p:cNvSpPr txBox="1"/>
              <p:nvPr/>
            </p:nvSpPr>
            <p:spPr>
              <a:xfrm>
                <a:off x="4373" y="4479"/>
                <a:ext cx="5883" cy="130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altLang="zh-CN" sz="4800" b="1" dirty="0"/>
                  <a:t>C++ </a:t>
                </a:r>
                <a:r>
                  <a:rPr lang="zh-CN" altLang="en-US" sz="4800" b="1" dirty="0"/>
                  <a:t>基础</a:t>
                </a:r>
                <a:endParaRPr lang="zh-CN" altLang="en-US" sz="4800" b="1" dirty="0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0" y="7616"/>
              <a:ext cx="19199" cy="1448"/>
              <a:chOff x="0" y="7616"/>
              <a:chExt cx="19199" cy="1448"/>
            </a:xfrm>
          </p:grpSpPr>
          <p:cxnSp>
            <p:nvCxnSpPr>
              <p:cNvPr id="8" name="直接连接符 7"/>
              <p:cNvCxnSpPr/>
              <p:nvPr/>
            </p:nvCxnSpPr>
            <p:spPr>
              <a:xfrm flipV="1">
                <a:off x="0" y="8341"/>
                <a:ext cx="19199" cy="10"/>
              </a:xfrm>
              <a:prstGeom prst="line">
                <a:avLst/>
              </a:prstGeom>
              <a:ln w="22225" cmpd="sng">
                <a:solidFill>
                  <a:schemeClr val="bg2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3504" y="7616"/>
                <a:ext cx="11999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/>
                  <a:t>Mar 12th, 2022 </a:t>
                </a:r>
                <a:r>
                  <a:rPr lang="en-US" altLang="zh-CN" sz="2400" b="1">
                    <a:solidFill>
                      <a:srgbClr val="00B050"/>
                    </a:solidFill>
                    <a:hlinkClick r:id="rId3" action="ppaction://hlinkfile"/>
                  </a:rPr>
                  <a:t>https://github.com/duyongquan/LTSLAM</a:t>
                </a:r>
                <a:endParaRPr lang="en-US" altLang="zh-CN" sz="2400" b="1">
                  <a:solidFill>
                    <a:srgbClr val="00B050"/>
                  </a:solidFill>
                  <a:hlinkClick r:id="rId3" action="ppaction://hlinkfile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1886" y="7627"/>
                <a:ext cx="1513" cy="143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45" y="7738"/>
                <a:ext cx="795" cy="1215"/>
              </a:xfrm>
              <a:prstGeom prst="rect">
                <a:avLst/>
              </a:prstGeom>
            </p:spPr>
          </p:pic>
        </p:grpSp>
        <p:grpSp>
          <p:nvGrpSpPr>
            <p:cNvPr id="26" name="组合 25"/>
            <p:cNvGrpSpPr/>
            <p:nvPr/>
          </p:nvGrpSpPr>
          <p:grpSpPr>
            <a:xfrm>
              <a:off x="13151" y="9355"/>
              <a:ext cx="5503" cy="1148"/>
              <a:chOff x="13151" y="9355"/>
              <a:chExt cx="5503" cy="1148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14342" y="9355"/>
                <a:ext cx="4312" cy="11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000" b="1">
                    <a:solidFill>
                      <a:srgbClr val="1D2B3B"/>
                    </a:solidFill>
                    <a:sym typeface="+mn-ea"/>
                  </a:rPr>
                  <a:t>AibotBeginer </a:t>
                </a:r>
                <a:r>
                  <a:rPr lang="zh-CN" altLang="en-US" sz="2000" b="1">
                    <a:solidFill>
                      <a:srgbClr val="1D2B3B"/>
                    </a:solidFill>
                    <a:sym typeface="+mn-ea"/>
                  </a:rPr>
                  <a:t>视觉</a:t>
                </a:r>
                <a:r>
                  <a:rPr lang="en-US" altLang="zh-CN" sz="2000" b="1">
                    <a:solidFill>
                      <a:srgbClr val="1D2B3B"/>
                    </a:solidFill>
                    <a:sym typeface="+mn-ea"/>
                  </a:rPr>
                  <a:t>SLAM</a:t>
                </a:r>
                <a:endParaRPr lang="en-US" altLang="zh-CN" sz="2000" b="1">
                  <a:solidFill>
                    <a:srgbClr val="1D2B3B"/>
                  </a:solidFill>
                </a:endParaRPr>
              </a:p>
              <a:p>
                <a:pPr algn="ctr"/>
                <a:r>
                  <a:rPr lang="en-US" altLang="zh-CN" sz="2000" b="1">
                    <a:solidFill>
                      <a:srgbClr val="801A24"/>
                    </a:solidFill>
                  </a:rPr>
                  <a:t>quandy2020@126.com</a:t>
                </a:r>
                <a:endParaRPr lang="en-US" altLang="zh-CN" sz="2000" b="1">
                  <a:solidFill>
                    <a:srgbClr val="801A24"/>
                  </a:solidFill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13151" y="9390"/>
                <a:ext cx="1169" cy="1113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9655810" y="781685"/>
            <a:ext cx="2519680" cy="444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62865" y="325755"/>
            <a:ext cx="4556125" cy="817880"/>
            <a:chOff x="-1" y="636"/>
            <a:chExt cx="7175" cy="1288"/>
          </a:xfrm>
        </p:grpSpPr>
        <p:cxnSp>
          <p:nvCxnSpPr>
            <p:cNvPr id="5" name="直接连接符 4"/>
            <p:cNvCxnSpPr/>
            <p:nvPr/>
          </p:nvCxnSpPr>
          <p:spPr>
            <a:xfrm flipV="1">
              <a:off x="-1" y="1238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1315" y="636"/>
              <a:ext cx="1336" cy="1288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>
                  <a:latin typeface="Microsoft YaHei" panose="020B0503020204020204" charset="-122"/>
                  <a:ea typeface="Microsoft YaHei" panose="020B0503020204020204" charset="-122"/>
                </a:rPr>
                <a:t>2</a:t>
              </a:r>
              <a:endParaRPr lang="en-US" altLang="zh-CN" sz="4800" dirty="0">
                <a:latin typeface="Microsoft YaHei" panose="020B0503020204020204" charset="-122"/>
                <a:ea typeface="Microsoft YaHei" panose="020B050302020402020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168" y="636"/>
              <a:ext cx="3007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/>
                <a:t>Outline</a:t>
              </a:r>
              <a:endParaRPr lang="en-US" altLang="zh-CN" sz="4400" b="1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548765" y="1316990"/>
            <a:ext cx="5951855" cy="460375"/>
            <a:chOff x="2501" y="7053"/>
            <a:chExt cx="9373" cy="725"/>
          </a:xfrm>
        </p:grpSpPr>
        <p:grpSp>
          <p:nvGrpSpPr>
            <p:cNvPr id="27" name="组合 26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3237" y="7053"/>
              <a:ext cx="8637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Building Intuition via Thought Experiments</a:t>
              </a:r>
              <a:endParaRPr lang="en-US" altLang="zh-CN" sz="240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548765" y="1925955"/>
            <a:ext cx="3007360" cy="460375"/>
            <a:chOff x="2501" y="7053"/>
            <a:chExt cx="4736" cy="725"/>
          </a:xfrm>
        </p:grpSpPr>
        <p:grpSp>
          <p:nvGrpSpPr>
            <p:cNvPr id="3" name="组合 2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3237" y="7053"/>
              <a:ext cx="4000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The g-h Filter</a:t>
              </a:r>
              <a:endParaRPr lang="en-US" altLang="zh-CN" sz="240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548765" y="2534920"/>
            <a:ext cx="3007360" cy="460375"/>
            <a:chOff x="2501" y="7053"/>
            <a:chExt cx="4736" cy="725"/>
          </a:xfrm>
        </p:grpSpPr>
        <p:grpSp>
          <p:nvGrpSpPr>
            <p:cNvPr id="13" name="组合 12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3237" y="7053"/>
              <a:ext cx="4000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Notation</a:t>
              </a:r>
              <a:endParaRPr lang="en-US" altLang="zh-CN" sz="240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548765" y="3143885"/>
            <a:ext cx="5584825" cy="460375"/>
            <a:chOff x="2501" y="7053"/>
            <a:chExt cx="8795" cy="725"/>
          </a:xfrm>
        </p:grpSpPr>
        <p:grpSp>
          <p:nvGrpSpPr>
            <p:cNvPr id="18" name="组合 17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3237" y="7053"/>
              <a:ext cx="8059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Exercise: Write Generic Algorithm</a:t>
              </a:r>
              <a:endParaRPr lang="en-US" altLang="zh-CN" sz="240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548765" y="3752850"/>
            <a:ext cx="5584825" cy="460375"/>
            <a:chOff x="2501" y="7053"/>
            <a:chExt cx="8795" cy="725"/>
          </a:xfrm>
        </p:grpSpPr>
        <p:grpSp>
          <p:nvGrpSpPr>
            <p:cNvPr id="23" name="组合 22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6" name="文本框 25"/>
            <p:cNvSpPr txBox="1"/>
            <p:nvPr/>
          </p:nvSpPr>
          <p:spPr>
            <a:xfrm>
              <a:off x="3237" y="7053"/>
              <a:ext cx="8059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Choice of g and h</a:t>
              </a:r>
              <a:endParaRPr lang="en-US" altLang="zh-CN" sz="240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548765" y="4361815"/>
            <a:ext cx="5584825" cy="460375"/>
            <a:chOff x="2501" y="7053"/>
            <a:chExt cx="8795" cy="725"/>
          </a:xfrm>
        </p:grpSpPr>
        <p:grpSp>
          <p:nvGrpSpPr>
            <p:cNvPr id="32" name="组合 31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0" name="文本框 39"/>
            <p:cNvSpPr txBox="1"/>
            <p:nvPr/>
          </p:nvSpPr>
          <p:spPr>
            <a:xfrm>
              <a:off x="3237" y="7053"/>
              <a:ext cx="8059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Exercise: create measurement function</a:t>
              </a:r>
              <a:endParaRPr lang="en-US" altLang="zh-CN" sz="240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548765" y="4970780"/>
            <a:ext cx="5584825" cy="460375"/>
            <a:chOff x="2501" y="7053"/>
            <a:chExt cx="8795" cy="725"/>
          </a:xfrm>
        </p:grpSpPr>
        <p:grpSp>
          <p:nvGrpSpPr>
            <p:cNvPr id="42" name="组合 41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5" name="文本框 44"/>
            <p:cNvSpPr txBox="1"/>
            <p:nvPr/>
          </p:nvSpPr>
          <p:spPr>
            <a:xfrm>
              <a:off x="3237" y="7053"/>
              <a:ext cx="8059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Exercise: Bad Initial Conditions</a:t>
              </a:r>
              <a:endParaRPr lang="en-US" altLang="zh-CN" sz="240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548765" y="5579745"/>
            <a:ext cx="5584825" cy="460375"/>
            <a:chOff x="2501" y="7053"/>
            <a:chExt cx="8795" cy="725"/>
          </a:xfrm>
        </p:grpSpPr>
        <p:grpSp>
          <p:nvGrpSpPr>
            <p:cNvPr id="47" name="组合 46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0" name="文本框 49"/>
            <p:cNvSpPr txBox="1"/>
            <p:nvPr/>
          </p:nvSpPr>
          <p:spPr>
            <a:xfrm>
              <a:off x="3237" y="7053"/>
              <a:ext cx="8059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Exercise: Extreme Noise</a:t>
              </a:r>
              <a:endParaRPr lang="en-US" altLang="zh-CN" sz="240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548765" y="6188710"/>
            <a:ext cx="5584825" cy="460375"/>
            <a:chOff x="2501" y="7053"/>
            <a:chExt cx="8795" cy="725"/>
          </a:xfrm>
        </p:grpSpPr>
        <p:grpSp>
          <p:nvGrpSpPr>
            <p:cNvPr id="53" name="组合 52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54" name="椭圆 53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6" name="文本框 55"/>
            <p:cNvSpPr txBox="1"/>
            <p:nvPr/>
          </p:nvSpPr>
          <p:spPr>
            <a:xfrm>
              <a:off x="3237" y="7053"/>
              <a:ext cx="8059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Exercise: The Effect of Acceleration</a:t>
              </a:r>
              <a:endParaRPr lang="en-US" altLang="zh-CN" sz="2400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7656195" y="1317625"/>
            <a:ext cx="5584825" cy="460375"/>
            <a:chOff x="2501" y="7053"/>
            <a:chExt cx="8795" cy="725"/>
          </a:xfrm>
        </p:grpSpPr>
        <p:grpSp>
          <p:nvGrpSpPr>
            <p:cNvPr id="58" name="组合 57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59" name="椭圆 58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3237" y="7053"/>
              <a:ext cx="8059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Exercise: Varying g</a:t>
              </a:r>
              <a:endParaRPr lang="en-US" altLang="zh-CN" sz="2400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7656195" y="1932940"/>
            <a:ext cx="5584825" cy="460375"/>
            <a:chOff x="2501" y="7053"/>
            <a:chExt cx="8795" cy="725"/>
          </a:xfrm>
        </p:grpSpPr>
        <p:grpSp>
          <p:nvGrpSpPr>
            <p:cNvPr id="63" name="组合 62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6" name="文本框 65"/>
            <p:cNvSpPr txBox="1"/>
            <p:nvPr/>
          </p:nvSpPr>
          <p:spPr>
            <a:xfrm>
              <a:off x="3237" y="7053"/>
              <a:ext cx="8059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Varying h</a:t>
              </a:r>
              <a:endParaRPr lang="en-US" altLang="zh-CN" sz="2400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7656195" y="2548255"/>
            <a:ext cx="5584825" cy="460375"/>
            <a:chOff x="2501" y="7053"/>
            <a:chExt cx="8795" cy="725"/>
          </a:xfrm>
        </p:grpSpPr>
        <p:grpSp>
          <p:nvGrpSpPr>
            <p:cNvPr id="68" name="组合 67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74" name="椭圆 73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6" name="文本框 75"/>
            <p:cNvSpPr txBox="1"/>
            <p:nvPr/>
          </p:nvSpPr>
          <p:spPr>
            <a:xfrm>
              <a:off x="3237" y="7053"/>
              <a:ext cx="8059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Interactive Example</a:t>
              </a:r>
              <a:endParaRPr lang="en-US" altLang="zh-CN" sz="2400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7656195" y="3163570"/>
            <a:ext cx="5584825" cy="460375"/>
            <a:chOff x="2501" y="7053"/>
            <a:chExt cx="8795" cy="725"/>
          </a:xfrm>
        </p:grpSpPr>
        <p:grpSp>
          <p:nvGrpSpPr>
            <p:cNvPr id="78" name="组合 77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105" name="椭圆 104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7" name="文本框 106"/>
            <p:cNvSpPr txBox="1"/>
            <p:nvPr/>
          </p:nvSpPr>
          <p:spPr>
            <a:xfrm>
              <a:off x="3237" y="7053"/>
              <a:ext cx="8059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Don’t Lie to the Filter</a:t>
              </a:r>
              <a:endParaRPr lang="en-US" altLang="zh-CN" sz="2400"/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7656195" y="3778885"/>
            <a:ext cx="5584825" cy="460375"/>
            <a:chOff x="2501" y="7053"/>
            <a:chExt cx="8795" cy="725"/>
          </a:xfrm>
        </p:grpSpPr>
        <p:grpSp>
          <p:nvGrpSpPr>
            <p:cNvPr id="109" name="组合 108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110" name="椭圆 109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2" name="文本框 111"/>
            <p:cNvSpPr txBox="1"/>
            <p:nvPr/>
          </p:nvSpPr>
          <p:spPr>
            <a:xfrm>
              <a:off x="3237" y="7053"/>
              <a:ext cx="8059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>
                  <a:sym typeface="+mn-ea"/>
                </a:rPr>
                <a:t>Tracking a Train</a:t>
              </a:r>
              <a:endParaRPr lang="en-US" altLang="zh-CN" sz="2400"/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7656195" y="4394200"/>
            <a:ext cx="5584825" cy="460375"/>
            <a:chOff x="2501" y="7053"/>
            <a:chExt cx="8795" cy="725"/>
          </a:xfrm>
        </p:grpSpPr>
        <p:grpSp>
          <p:nvGrpSpPr>
            <p:cNvPr id="114" name="组合 113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115" name="椭圆 114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7" name="文本框 116"/>
            <p:cNvSpPr txBox="1"/>
            <p:nvPr/>
          </p:nvSpPr>
          <p:spPr>
            <a:xfrm>
              <a:off x="3237" y="7053"/>
              <a:ext cx="8059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g-h Filters with FilterPy</a:t>
              </a:r>
              <a:endParaRPr lang="en-US" altLang="zh-CN" sz="2400"/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7656195" y="5009515"/>
            <a:ext cx="5584825" cy="460375"/>
            <a:chOff x="2501" y="7053"/>
            <a:chExt cx="8795" cy="725"/>
          </a:xfrm>
        </p:grpSpPr>
        <p:grpSp>
          <p:nvGrpSpPr>
            <p:cNvPr id="124" name="组合 123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125" name="椭圆 124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7" name="文本框 126"/>
            <p:cNvSpPr txBox="1"/>
            <p:nvPr/>
          </p:nvSpPr>
          <p:spPr>
            <a:xfrm>
              <a:off x="3237" y="7053"/>
              <a:ext cx="8059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Summary</a:t>
              </a:r>
              <a:endParaRPr lang="en-US" altLang="zh-CN" sz="24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284730" y="1825625"/>
            <a:ext cx="8783320" cy="25844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5400" b="1">
                <a:sym typeface="+mn-ea"/>
              </a:rPr>
              <a:t>Building Intuition via Thought </a:t>
            </a:r>
            <a:endParaRPr lang="en-US" altLang="zh-CN" sz="5400" b="1">
              <a:sym typeface="+mn-ea"/>
            </a:endParaRPr>
          </a:p>
          <a:p>
            <a:pPr algn="l"/>
            <a:r>
              <a:rPr lang="en-US" altLang="zh-CN" sz="5400" b="1">
                <a:sym typeface="+mn-ea"/>
              </a:rPr>
              <a:t>Experiments</a:t>
            </a:r>
            <a:endParaRPr lang="en-US" altLang="zh-CN" sz="5400"/>
          </a:p>
          <a:p>
            <a:endParaRPr lang="zh-CN" altLang="en-US" sz="5400" b="1"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284730" y="3667125"/>
            <a:ext cx="741553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5400" b="1">
                <a:sym typeface="+mn-ea"/>
              </a:rPr>
              <a:t>通过实验直觉建立思想</a:t>
            </a:r>
            <a:endParaRPr lang="zh-CN" altLang="en-US" sz="5400" b="1">
              <a:sym typeface="+mn-ea"/>
            </a:endParaRPr>
          </a:p>
          <a:p>
            <a:pPr algn="l"/>
            <a:endParaRPr lang="zh-CN" altLang="en-US" sz="5400" b="1">
              <a:sym typeface="+mn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15315" y="3020060"/>
            <a:ext cx="848360" cy="8178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>
                <a:latin typeface="Microsoft YaHei" panose="020B0503020204020204" charset="-122"/>
                <a:ea typeface="Microsoft YaHei" panose="020B0503020204020204" charset="-122"/>
              </a:rPr>
              <a:t>3</a:t>
            </a:r>
            <a:endParaRPr lang="en-US" altLang="zh-CN" sz="4800"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矩形 16"/>
          <p:cNvSpPr/>
          <p:nvPr/>
        </p:nvSpPr>
        <p:spPr>
          <a:xfrm>
            <a:off x="64135" y="917575"/>
            <a:ext cx="12012930" cy="50018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548890" y="1072515"/>
            <a:ext cx="9344660" cy="4300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937760" y="2159000"/>
            <a:ext cx="6839585" cy="28460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19075" y="1438275"/>
            <a:ext cx="1835150" cy="4533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 </a:t>
            </a:r>
            <a:r>
              <a:rPr lang="zh-CN" altLang="en-US" sz="1400">
                <a:solidFill>
                  <a:srgbClr val="FF0000"/>
                </a:solidFill>
              </a:rPr>
              <a:t>原始图像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88285" y="1438275"/>
            <a:ext cx="1835150" cy="4533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转图像格式</a:t>
            </a:r>
            <a:endParaRPr lang="zh-CN" alt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88285" y="2760980"/>
            <a:ext cx="1835150" cy="4533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 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ROS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图像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-&gt;CV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格式</a:t>
            </a:r>
            <a:endParaRPr lang="zh-CN" altLang="en-US" sz="1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32070" y="2760980"/>
            <a:ext cx="1835150" cy="4533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 </a:t>
            </a:r>
            <a:r>
              <a:rPr lang="zh-CN" altLang="en-US" sz="1400">
                <a:solidFill>
                  <a:srgbClr val="7030A0"/>
                </a:solidFill>
              </a:rPr>
              <a:t>直方图均衡化</a:t>
            </a:r>
            <a:endParaRPr lang="zh-CN" altLang="en-US" sz="1400">
              <a:solidFill>
                <a:srgbClr val="7030A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475855" y="2760980"/>
            <a:ext cx="1835150" cy="4533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 </a:t>
            </a:r>
            <a:r>
              <a:rPr lang="zh-CN" altLang="en-US" sz="1400">
                <a:solidFill>
                  <a:srgbClr val="7030A0"/>
                </a:solidFill>
              </a:rPr>
              <a:t>光流跟踪</a:t>
            </a:r>
            <a:endParaRPr lang="zh-CN" altLang="en-US" sz="1400">
              <a:solidFill>
                <a:srgbClr val="7030A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819640" y="2760980"/>
            <a:ext cx="1835150" cy="4533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 </a:t>
            </a:r>
            <a:r>
              <a:rPr lang="en-US" altLang="zh-CN" sz="1400">
                <a:solidFill>
                  <a:srgbClr val="7030A0"/>
                </a:solidFill>
              </a:rPr>
              <a:t>RANSIC</a:t>
            </a:r>
            <a:r>
              <a:rPr lang="zh-CN" altLang="en-US" sz="1400">
                <a:solidFill>
                  <a:srgbClr val="7030A0"/>
                </a:solidFill>
              </a:rPr>
              <a:t>外点剔除</a:t>
            </a:r>
            <a:endParaRPr lang="zh-CN" altLang="en-US" sz="1400">
              <a:solidFill>
                <a:srgbClr val="7030A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819640" y="4090670"/>
            <a:ext cx="1835150" cy="4533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 </a:t>
            </a:r>
            <a:r>
              <a:rPr lang="en-US" altLang="zh-CN" sz="1400">
                <a:solidFill>
                  <a:srgbClr val="7030A0"/>
                </a:solidFill>
              </a:rPr>
              <a:t>SetMask()</a:t>
            </a:r>
            <a:endParaRPr lang="zh-CN" altLang="en-US" sz="1400">
              <a:solidFill>
                <a:srgbClr val="7030A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475855" y="4090670"/>
            <a:ext cx="1835150" cy="4533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 </a:t>
            </a:r>
            <a:r>
              <a:rPr lang="zh-CN" altLang="en-US" sz="1400">
                <a:solidFill>
                  <a:srgbClr val="7030A0"/>
                </a:solidFill>
              </a:rPr>
              <a:t>提取特征点</a:t>
            </a:r>
            <a:endParaRPr lang="zh-CN" altLang="en-US" sz="1400">
              <a:solidFill>
                <a:srgbClr val="7030A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132070" y="4090670"/>
            <a:ext cx="1835150" cy="4533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rgbClr val="7030A0"/>
                </a:solidFill>
              </a:rPr>
              <a:t> </a:t>
            </a:r>
            <a:r>
              <a:rPr lang="zh-CN" altLang="en-US" sz="1400">
                <a:solidFill>
                  <a:srgbClr val="7030A0"/>
                </a:solidFill>
              </a:rPr>
              <a:t>归一化和去畸</a:t>
            </a:r>
            <a:r>
              <a:rPr lang="zh-CN" altLang="en-US" sz="1400">
                <a:solidFill>
                  <a:srgbClr val="7030A0"/>
                </a:solidFill>
              </a:rPr>
              <a:t>变</a:t>
            </a:r>
            <a:endParaRPr lang="zh-CN" altLang="en-US" sz="1400">
              <a:solidFill>
                <a:srgbClr val="7030A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788285" y="4090670"/>
            <a:ext cx="1835150" cy="4533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rgbClr val="7030A0"/>
                </a:solidFill>
              </a:rPr>
              <a:t> </a:t>
            </a:r>
            <a:r>
              <a:rPr lang="en-US" altLang="zh-CN" sz="1400">
                <a:solidFill>
                  <a:schemeClr val="accent1">
                    <a:lumMod val="50000"/>
                  </a:schemeClr>
                </a:solidFill>
              </a:rPr>
              <a:t>发布图像信息</a:t>
            </a:r>
            <a:endParaRPr lang="en-US" altLang="zh-CN" sz="14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132070" y="2247900"/>
            <a:ext cx="1625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readImage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7259955" y="1438275"/>
            <a:ext cx="1625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7030A0"/>
                </a:solidFill>
              </a:rPr>
              <a:t>回调函数</a:t>
            </a:r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23850" y="5004435"/>
            <a:ext cx="1625600" cy="368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p>
            <a:pPr algn="ctr"/>
            <a:r>
              <a:rPr lang="zh-CN" altLang="en-US">
                <a:solidFill>
                  <a:srgbClr val="00B050"/>
                </a:solidFill>
              </a:rPr>
              <a:t>前端</a:t>
            </a:r>
            <a:endParaRPr lang="zh-CN" altLang="en-US">
              <a:solidFill>
                <a:srgbClr val="00B050"/>
              </a:solidFill>
            </a:endParaRPr>
          </a:p>
        </p:txBody>
      </p:sp>
      <p:cxnSp>
        <p:nvCxnSpPr>
          <p:cNvPr id="20" name="直接箭头连接符 19"/>
          <p:cNvCxnSpPr>
            <a:stCxn id="6" idx="3"/>
            <a:endCxn id="7" idx="1"/>
          </p:cNvCxnSpPr>
          <p:nvPr/>
        </p:nvCxnSpPr>
        <p:spPr>
          <a:xfrm>
            <a:off x="4623435" y="2987675"/>
            <a:ext cx="50863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7" idx="3"/>
            <a:endCxn id="8" idx="1"/>
          </p:cNvCxnSpPr>
          <p:nvPr/>
        </p:nvCxnSpPr>
        <p:spPr>
          <a:xfrm>
            <a:off x="6967220" y="2987675"/>
            <a:ext cx="50863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8" idx="3"/>
            <a:endCxn id="9" idx="1"/>
          </p:cNvCxnSpPr>
          <p:nvPr/>
        </p:nvCxnSpPr>
        <p:spPr>
          <a:xfrm>
            <a:off x="9311005" y="2987675"/>
            <a:ext cx="50863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9" idx="2"/>
            <a:endCxn id="10" idx="0"/>
          </p:cNvCxnSpPr>
          <p:nvPr/>
        </p:nvCxnSpPr>
        <p:spPr>
          <a:xfrm>
            <a:off x="10737215" y="3214370"/>
            <a:ext cx="0" cy="8763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0" idx="1"/>
            <a:endCxn id="11" idx="3"/>
          </p:cNvCxnSpPr>
          <p:nvPr/>
        </p:nvCxnSpPr>
        <p:spPr>
          <a:xfrm flipH="1">
            <a:off x="9311005" y="4317365"/>
            <a:ext cx="50863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1" idx="1"/>
            <a:endCxn id="12" idx="3"/>
          </p:cNvCxnSpPr>
          <p:nvPr/>
        </p:nvCxnSpPr>
        <p:spPr>
          <a:xfrm flipH="1">
            <a:off x="6967220" y="4317365"/>
            <a:ext cx="50863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2" idx="1"/>
            <a:endCxn id="13" idx="3"/>
          </p:cNvCxnSpPr>
          <p:nvPr/>
        </p:nvCxnSpPr>
        <p:spPr>
          <a:xfrm flipH="1">
            <a:off x="4623435" y="4317365"/>
            <a:ext cx="50863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5" idx="2"/>
            <a:endCxn id="6" idx="0"/>
          </p:cNvCxnSpPr>
          <p:nvPr/>
        </p:nvCxnSpPr>
        <p:spPr>
          <a:xfrm>
            <a:off x="3705860" y="1891665"/>
            <a:ext cx="0" cy="869315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2054225" y="1664970"/>
            <a:ext cx="73406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3351530" y="3042920"/>
            <a:ext cx="730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......</a:t>
            </a:r>
            <a:endParaRPr lang="en-US" altLang="zh-CN"/>
          </a:p>
        </p:txBody>
      </p:sp>
      <p:grpSp>
        <p:nvGrpSpPr>
          <p:cNvPr id="11" name="组合 10"/>
          <p:cNvGrpSpPr/>
          <p:nvPr/>
        </p:nvGrpSpPr>
        <p:grpSpPr>
          <a:xfrm>
            <a:off x="2358390" y="2949258"/>
            <a:ext cx="731520" cy="959485"/>
            <a:chOff x="3643" y="2643"/>
            <a:chExt cx="1152" cy="1511"/>
          </a:xfrm>
        </p:grpSpPr>
        <p:sp>
          <p:nvSpPr>
            <p:cNvPr id="12" name="平行四边形 11"/>
            <p:cNvSpPr/>
            <p:nvPr/>
          </p:nvSpPr>
          <p:spPr>
            <a:xfrm>
              <a:off x="3643" y="2643"/>
              <a:ext cx="1153" cy="877"/>
            </a:xfrm>
            <a:prstGeom prst="parallelogram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3851" y="3720"/>
              <a:ext cx="437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0</a:t>
              </a:r>
              <a:endParaRPr lang="en-US" altLang="zh-CN" sz="120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213860" y="2948940"/>
            <a:ext cx="991870" cy="960120"/>
            <a:chOff x="6782" y="2842"/>
            <a:chExt cx="1562" cy="1512"/>
          </a:xfrm>
        </p:grpSpPr>
        <p:sp>
          <p:nvSpPr>
            <p:cNvPr id="15" name="平行四边形 14"/>
            <p:cNvSpPr/>
            <p:nvPr/>
          </p:nvSpPr>
          <p:spPr>
            <a:xfrm>
              <a:off x="6986" y="2842"/>
              <a:ext cx="1153" cy="877"/>
            </a:xfrm>
            <a:prstGeom prst="parallelogram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782" y="3920"/>
              <a:ext cx="1562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prev_img</a:t>
              </a:r>
              <a:endParaRPr lang="en-US" altLang="zh-CN" sz="120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849110" y="2948940"/>
            <a:ext cx="991870" cy="960120"/>
            <a:chOff x="6782" y="2842"/>
            <a:chExt cx="1562" cy="1512"/>
          </a:xfrm>
        </p:grpSpPr>
        <p:sp>
          <p:nvSpPr>
            <p:cNvPr id="22" name="平行四边形 21"/>
            <p:cNvSpPr/>
            <p:nvPr/>
          </p:nvSpPr>
          <p:spPr>
            <a:xfrm>
              <a:off x="6986" y="2842"/>
              <a:ext cx="1153" cy="877"/>
            </a:xfrm>
            <a:prstGeom prst="parallelogram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782" y="3920"/>
              <a:ext cx="1562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forw_img</a:t>
              </a:r>
              <a:endParaRPr lang="en-US" altLang="zh-CN" sz="120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531485" y="2949575"/>
            <a:ext cx="991870" cy="960120"/>
            <a:chOff x="6782" y="2842"/>
            <a:chExt cx="1562" cy="1512"/>
          </a:xfrm>
        </p:grpSpPr>
        <p:sp>
          <p:nvSpPr>
            <p:cNvPr id="25" name="平行四边形 24"/>
            <p:cNvSpPr/>
            <p:nvPr/>
          </p:nvSpPr>
          <p:spPr>
            <a:xfrm>
              <a:off x="6986" y="2842"/>
              <a:ext cx="1153" cy="877"/>
            </a:xfrm>
            <a:prstGeom prst="parallelogram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6782" y="3920"/>
              <a:ext cx="1562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/>
                <a:t>cur_img</a:t>
              </a:r>
              <a:endParaRPr lang="en-US" altLang="zh-CN" sz="1200"/>
            </a:p>
          </p:txBody>
        </p:sp>
      </p:grpSp>
      <p:sp>
        <p:nvSpPr>
          <p:cNvPr id="40" name="左中括号 39"/>
          <p:cNvSpPr/>
          <p:nvPr/>
        </p:nvSpPr>
        <p:spPr>
          <a:xfrm>
            <a:off x="2165350" y="2651125"/>
            <a:ext cx="92710" cy="125857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右中括号 40"/>
          <p:cNvSpPr/>
          <p:nvPr/>
        </p:nvSpPr>
        <p:spPr>
          <a:xfrm>
            <a:off x="6412230" y="2643505"/>
            <a:ext cx="111125" cy="126555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右大括号 41"/>
          <p:cNvSpPr/>
          <p:nvPr/>
        </p:nvSpPr>
        <p:spPr>
          <a:xfrm rot="5400000">
            <a:off x="4231640" y="2004060"/>
            <a:ext cx="282575" cy="4300220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3938905" y="4429125"/>
            <a:ext cx="9956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solidFill>
                  <a:srgbClr val="00B050"/>
                </a:solidFill>
              </a:rPr>
              <a:t>滑动窗口</a:t>
            </a:r>
            <a:endParaRPr lang="zh-CN" altLang="en-US" sz="1600">
              <a:solidFill>
                <a:srgbClr val="00B050"/>
              </a:solidFill>
            </a:endParaRPr>
          </a:p>
        </p:txBody>
      </p:sp>
      <p:sp>
        <p:nvSpPr>
          <p:cNvPr id="45" name="五角星 44"/>
          <p:cNvSpPr/>
          <p:nvPr/>
        </p:nvSpPr>
        <p:spPr>
          <a:xfrm>
            <a:off x="2875280" y="2282190"/>
            <a:ext cx="97155" cy="81915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五角星 45"/>
          <p:cNvSpPr/>
          <p:nvPr/>
        </p:nvSpPr>
        <p:spPr>
          <a:xfrm>
            <a:off x="3668395" y="2282190"/>
            <a:ext cx="97155" cy="81915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五角星 46"/>
          <p:cNvSpPr/>
          <p:nvPr/>
        </p:nvSpPr>
        <p:spPr>
          <a:xfrm>
            <a:off x="4564380" y="2364105"/>
            <a:ext cx="97155" cy="81915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五角星 47"/>
          <p:cNvSpPr/>
          <p:nvPr/>
        </p:nvSpPr>
        <p:spPr>
          <a:xfrm>
            <a:off x="4791075" y="2200275"/>
            <a:ext cx="97155" cy="81915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五角星 48"/>
          <p:cNvSpPr/>
          <p:nvPr/>
        </p:nvSpPr>
        <p:spPr>
          <a:xfrm>
            <a:off x="5838190" y="2364105"/>
            <a:ext cx="97155" cy="81915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五角星 49"/>
          <p:cNvSpPr/>
          <p:nvPr/>
        </p:nvSpPr>
        <p:spPr>
          <a:xfrm>
            <a:off x="6157595" y="2282190"/>
            <a:ext cx="97155" cy="81915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流程图: 联系 50"/>
          <p:cNvSpPr/>
          <p:nvPr/>
        </p:nvSpPr>
        <p:spPr>
          <a:xfrm>
            <a:off x="2591435" y="3143250"/>
            <a:ext cx="75565" cy="75565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流程图: 联系 51"/>
          <p:cNvSpPr/>
          <p:nvPr/>
        </p:nvSpPr>
        <p:spPr>
          <a:xfrm>
            <a:off x="4679950" y="3067685"/>
            <a:ext cx="75565" cy="75565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流程图: 联系 52"/>
          <p:cNvSpPr/>
          <p:nvPr/>
        </p:nvSpPr>
        <p:spPr>
          <a:xfrm>
            <a:off x="4507230" y="3242945"/>
            <a:ext cx="75565" cy="75565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流程图: 联系 53"/>
          <p:cNvSpPr/>
          <p:nvPr/>
        </p:nvSpPr>
        <p:spPr>
          <a:xfrm>
            <a:off x="4732020" y="3242945"/>
            <a:ext cx="75565" cy="75565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流程图: 联系 54"/>
          <p:cNvSpPr/>
          <p:nvPr/>
        </p:nvSpPr>
        <p:spPr>
          <a:xfrm>
            <a:off x="5902960" y="3143250"/>
            <a:ext cx="75565" cy="75565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流程图: 联系 55"/>
          <p:cNvSpPr/>
          <p:nvPr/>
        </p:nvSpPr>
        <p:spPr>
          <a:xfrm>
            <a:off x="6157595" y="3067685"/>
            <a:ext cx="75565" cy="75565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流程图: 联系 56"/>
          <p:cNvSpPr/>
          <p:nvPr/>
        </p:nvSpPr>
        <p:spPr>
          <a:xfrm>
            <a:off x="5827395" y="3335655"/>
            <a:ext cx="75565" cy="75565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流程图: 联系 57"/>
          <p:cNvSpPr/>
          <p:nvPr/>
        </p:nvSpPr>
        <p:spPr>
          <a:xfrm>
            <a:off x="6082030" y="3318510"/>
            <a:ext cx="75565" cy="75565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0" name="直接连接符 59"/>
          <p:cNvCxnSpPr>
            <a:stCxn id="45" idx="2"/>
            <a:endCxn id="51" idx="0"/>
          </p:cNvCxnSpPr>
          <p:nvPr/>
        </p:nvCxnSpPr>
        <p:spPr>
          <a:xfrm flipH="1">
            <a:off x="2629535" y="2364105"/>
            <a:ext cx="264160" cy="77914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3765550" y="2353310"/>
            <a:ext cx="770890" cy="88963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47" idx="3"/>
            <a:endCxn id="52" idx="0"/>
          </p:cNvCxnSpPr>
          <p:nvPr/>
        </p:nvCxnSpPr>
        <p:spPr>
          <a:xfrm>
            <a:off x="4643120" y="2446020"/>
            <a:ext cx="74930" cy="62166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>
            <a:off x="4770120" y="2276475"/>
            <a:ext cx="99695" cy="96075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>
            <a:stCxn id="48" idx="3"/>
            <a:endCxn id="55" idx="6"/>
          </p:cNvCxnSpPr>
          <p:nvPr/>
        </p:nvCxnSpPr>
        <p:spPr>
          <a:xfrm>
            <a:off x="4869815" y="2282190"/>
            <a:ext cx="1108710" cy="89916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47" idx="3"/>
            <a:endCxn id="57" idx="1"/>
          </p:cNvCxnSpPr>
          <p:nvPr/>
        </p:nvCxnSpPr>
        <p:spPr>
          <a:xfrm>
            <a:off x="4643120" y="2446020"/>
            <a:ext cx="1195070" cy="90043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>
            <a:stCxn id="49" idx="3"/>
            <a:endCxn id="58" idx="5"/>
          </p:cNvCxnSpPr>
          <p:nvPr/>
        </p:nvCxnSpPr>
        <p:spPr>
          <a:xfrm>
            <a:off x="5916930" y="2446020"/>
            <a:ext cx="229870" cy="93726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50" idx="2"/>
            <a:endCxn id="56" idx="0"/>
          </p:cNvCxnSpPr>
          <p:nvPr/>
        </p:nvCxnSpPr>
        <p:spPr>
          <a:xfrm>
            <a:off x="6176010" y="2364105"/>
            <a:ext cx="19685" cy="70358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420619" y="2409190"/>
            <a:ext cx="1338691" cy="1612236"/>
            <a:chOff x="6986" y="2842"/>
            <a:chExt cx="1153" cy="1300"/>
          </a:xfrm>
        </p:grpSpPr>
        <p:sp>
          <p:nvSpPr>
            <p:cNvPr id="5" name="平行四边形 4"/>
            <p:cNvSpPr/>
            <p:nvPr/>
          </p:nvSpPr>
          <p:spPr>
            <a:xfrm>
              <a:off x="6986" y="2842"/>
              <a:ext cx="1153" cy="877"/>
            </a:xfrm>
            <a:prstGeom prst="parallelogram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095" y="3920"/>
              <a:ext cx="872" cy="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/>
                <a:t>cur_img</a:t>
              </a:r>
              <a:endParaRPr lang="en-US" altLang="zh-CN" sz="120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990974" y="2409190"/>
            <a:ext cx="1338691" cy="1612236"/>
            <a:chOff x="6986" y="2842"/>
            <a:chExt cx="1153" cy="1300"/>
          </a:xfrm>
        </p:grpSpPr>
        <p:sp>
          <p:nvSpPr>
            <p:cNvPr id="8" name="平行四边形 7"/>
            <p:cNvSpPr/>
            <p:nvPr/>
          </p:nvSpPr>
          <p:spPr>
            <a:xfrm>
              <a:off x="6986" y="2842"/>
              <a:ext cx="1153" cy="877"/>
            </a:xfrm>
            <a:prstGeom prst="parallelogram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095" y="3920"/>
              <a:ext cx="872" cy="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/>
                <a:t>forw_img</a:t>
              </a:r>
              <a:endParaRPr lang="en-US" altLang="zh-CN" sz="1200"/>
            </a:p>
          </p:txBody>
        </p:sp>
      </p:grpSp>
      <p:sp>
        <p:nvSpPr>
          <p:cNvPr id="46" name="五角星 45"/>
          <p:cNvSpPr/>
          <p:nvPr/>
        </p:nvSpPr>
        <p:spPr>
          <a:xfrm>
            <a:off x="2874010" y="1864360"/>
            <a:ext cx="104775" cy="11176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五角星 11"/>
          <p:cNvSpPr/>
          <p:nvPr/>
        </p:nvSpPr>
        <p:spPr>
          <a:xfrm>
            <a:off x="3228340" y="1640840"/>
            <a:ext cx="104775" cy="11176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五角星 12"/>
          <p:cNvSpPr/>
          <p:nvPr/>
        </p:nvSpPr>
        <p:spPr>
          <a:xfrm>
            <a:off x="3559810" y="1640840"/>
            <a:ext cx="104775" cy="11176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五角星 16"/>
          <p:cNvSpPr/>
          <p:nvPr/>
        </p:nvSpPr>
        <p:spPr>
          <a:xfrm>
            <a:off x="4926330" y="1346200"/>
            <a:ext cx="104775" cy="11176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五角星 17"/>
          <p:cNvSpPr/>
          <p:nvPr/>
        </p:nvSpPr>
        <p:spPr>
          <a:xfrm>
            <a:off x="5224780" y="1752600"/>
            <a:ext cx="104775" cy="11176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流程图: 联系 50"/>
          <p:cNvSpPr/>
          <p:nvPr/>
        </p:nvSpPr>
        <p:spPr>
          <a:xfrm>
            <a:off x="2798445" y="2711450"/>
            <a:ext cx="75565" cy="75565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流程图: 联系 18"/>
          <p:cNvSpPr/>
          <p:nvPr/>
        </p:nvSpPr>
        <p:spPr>
          <a:xfrm>
            <a:off x="2722880" y="3124835"/>
            <a:ext cx="75565" cy="75565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流程图: 联系 26"/>
          <p:cNvSpPr/>
          <p:nvPr/>
        </p:nvSpPr>
        <p:spPr>
          <a:xfrm>
            <a:off x="3318510" y="2635885"/>
            <a:ext cx="75565" cy="75565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流程图: 联系 27"/>
          <p:cNvSpPr/>
          <p:nvPr/>
        </p:nvSpPr>
        <p:spPr>
          <a:xfrm>
            <a:off x="3242945" y="3049270"/>
            <a:ext cx="75565" cy="75565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流程图: 联系 28"/>
          <p:cNvSpPr/>
          <p:nvPr/>
        </p:nvSpPr>
        <p:spPr>
          <a:xfrm>
            <a:off x="4416425" y="2635885"/>
            <a:ext cx="75565" cy="75565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流程图: 联系 29"/>
          <p:cNvSpPr/>
          <p:nvPr/>
        </p:nvSpPr>
        <p:spPr>
          <a:xfrm>
            <a:off x="4850765" y="2560320"/>
            <a:ext cx="75565" cy="75565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流程图: 联系 30"/>
          <p:cNvSpPr/>
          <p:nvPr/>
        </p:nvSpPr>
        <p:spPr>
          <a:xfrm>
            <a:off x="4236085" y="3200400"/>
            <a:ext cx="75565" cy="75565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流程图: 联系 31"/>
          <p:cNvSpPr/>
          <p:nvPr/>
        </p:nvSpPr>
        <p:spPr>
          <a:xfrm>
            <a:off x="4491990" y="3124835"/>
            <a:ext cx="75565" cy="75565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流程图: 联系 33"/>
          <p:cNvSpPr/>
          <p:nvPr/>
        </p:nvSpPr>
        <p:spPr>
          <a:xfrm>
            <a:off x="4850765" y="2898140"/>
            <a:ext cx="75565" cy="75565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五角星 35"/>
          <p:cNvSpPr/>
          <p:nvPr/>
        </p:nvSpPr>
        <p:spPr>
          <a:xfrm>
            <a:off x="4117340" y="1529080"/>
            <a:ext cx="104775" cy="11176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8" name="直接连接符 37"/>
          <p:cNvCxnSpPr>
            <a:stCxn id="12" idx="3"/>
            <a:endCxn id="31" idx="0"/>
          </p:cNvCxnSpPr>
          <p:nvPr/>
        </p:nvCxnSpPr>
        <p:spPr>
          <a:xfrm>
            <a:off x="3312795" y="1752600"/>
            <a:ext cx="96139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46" idx="3"/>
            <a:endCxn id="51" idx="0"/>
          </p:cNvCxnSpPr>
          <p:nvPr/>
        </p:nvCxnSpPr>
        <p:spPr>
          <a:xfrm flipH="1">
            <a:off x="2836545" y="1976120"/>
            <a:ext cx="121920" cy="735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12" idx="2"/>
            <a:endCxn id="19" idx="7"/>
          </p:cNvCxnSpPr>
          <p:nvPr/>
        </p:nvCxnSpPr>
        <p:spPr>
          <a:xfrm flipH="1">
            <a:off x="2787650" y="1752600"/>
            <a:ext cx="461010" cy="1383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3" idx="1"/>
            <a:endCxn id="27" idx="7"/>
          </p:cNvCxnSpPr>
          <p:nvPr/>
        </p:nvCxnSpPr>
        <p:spPr>
          <a:xfrm flipH="1">
            <a:off x="3383280" y="1683385"/>
            <a:ext cx="176530" cy="963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36" idx="2"/>
            <a:endCxn id="28" idx="6"/>
          </p:cNvCxnSpPr>
          <p:nvPr/>
        </p:nvCxnSpPr>
        <p:spPr>
          <a:xfrm flipH="1">
            <a:off x="3318510" y="1640840"/>
            <a:ext cx="819150" cy="1446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17" idx="3"/>
            <a:endCxn id="30" idx="4"/>
          </p:cNvCxnSpPr>
          <p:nvPr/>
        </p:nvCxnSpPr>
        <p:spPr>
          <a:xfrm flipH="1">
            <a:off x="4888865" y="1457960"/>
            <a:ext cx="121920" cy="1177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18" idx="2"/>
            <a:endCxn id="34" idx="7"/>
          </p:cNvCxnSpPr>
          <p:nvPr/>
        </p:nvCxnSpPr>
        <p:spPr>
          <a:xfrm flipH="1">
            <a:off x="4915535" y="1864360"/>
            <a:ext cx="329565" cy="1044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2640965" y="2774950"/>
            <a:ext cx="239395" cy="198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700">
                <a:solidFill>
                  <a:srgbClr val="00B050"/>
                </a:solidFill>
              </a:rPr>
              <a:t>0</a:t>
            </a:r>
            <a:endParaRPr lang="en-US" altLang="zh-CN" sz="700">
              <a:solidFill>
                <a:srgbClr val="00B050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640965" y="3275965"/>
            <a:ext cx="239395" cy="198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700">
                <a:solidFill>
                  <a:srgbClr val="00B050"/>
                </a:solidFill>
              </a:rPr>
              <a:t>1</a:t>
            </a:r>
            <a:endParaRPr lang="en-US" altLang="zh-CN" sz="700">
              <a:solidFill>
                <a:srgbClr val="00B050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3143885" y="3200400"/>
            <a:ext cx="239395" cy="198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700">
                <a:solidFill>
                  <a:srgbClr val="00B050"/>
                </a:solidFill>
              </a:rPr>
              <a:t>2</a:t>
            </a:r>
            <a:endParaRPr lang="en-US" altLang="zh-CN" sz="700">
              <a:solidFill>
                <a:srgbClr val="00B050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3228340" y="2699385"/>
            <a:ext cx="239395" cy="198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700">
                <a:solidFill>
                  <a:srgbClr val="00B050"/>
                </a:solidFill>
              </a:rPr>
              <a:t>3</a:t>
            </a:r>
            <a:endParaRPr lang="en-US" altLang="zh-CN" sz="700">
              <a:solidFill>
                <a:srgbClr val="00B050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416425" y="2711450"/>
            <a:ext cx="239395" cy="198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700">
                <a:solidFill>
                  <a:srgbClr val="00B050"/>
                </a:solidFill>
              </a:rPr>
              <a:t>3</a:t>
            </a:r>
            <a:endParaRPr lang="en-US" altLang="zh-CN" sz="700">
              <a:solidFill>
                <a:srgbClr val="00B050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177030" y="3298190"/>
            <a:ext cx="239395" cy="198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700">
                <a:solidFill>
                  <a:srgbClr val="00B050"/>
                </a:solidFill>
              </a:rPr>
              <a:t>1</a:t>
            </a:r>
            <a:endParaRPr lang="en-US" altLang="zh-CN" sz="700">
              <a:solidFill>
                <a:srgbClr val="00B050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416425" y="3200400"/>
            <a:ext cx="239395" cy="198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700">
                <a:solidFill>
                  <a:srgbClr val="00B050"/>
                </a:solidFill>
              </a:rPr>
              <a:t>2</a:t>
            </a:r>
            <a:endParaRPr lang="en-US" altLang="zh-CN" sz="700">
              <a:solidFill>
                <a:srgbClr val="00B050"/>
              </a:solidFill>
            </a:endParaRPr>
          </a:p>
        </p:txBody>
      </p:sp>
      <p:cxnSp>
        <p:nvCxnSpPr>
          <p:cNvPr id="59" name="直接连接符 58"/>
          <p:cNvCxnSpPr>
            <a:stCxn id="36" idx="2"/>
            <a:endCxn id="58" idx="0"/>
          </p:cNvCxnSpPr>
          <p:nvPr/>
        </p:nvCxnSpPr>
        <p:spPr>
          <a:xfrm>
            <a:off x="4137660" y="1640840"/>
            <a:ext cx="398780" cy="1559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13" idx="4"/>
            <a:endCxn id="29" idx="0"/>
          </p:cNvCxnSpPr>
          <p:nvPr/>
        </p:nvCxnSpPr>
        <p:spPr>
          <a:xfrm>
            <a:off x="3664585" y="1683385"/>
            <a:ext cx="789940" cy="952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4611370" y="2512695"/>
            <a:ext cx="239395" cy="198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700">
                <a:solidFill>
                  <a:srgbClr val="00B050"/>
                </a:solidFill>
              </a:rPr>
              <a:t>4</a:t>
            </a:r>
            <a:endParaRPr lang="en-US" altLang="zh-CN" sz="700">
              <a:solidFill>
                <a:srgbClr val="00B050"/>
              </a:solidFill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655820" y="2836545"/>
            <a:ext cx="239395" cy="198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700">
                <a:solidFill>
                  <a:srgbClr val="00B050"/>
                </a:solidFill>
              </a:rPr>
              <a:t>5</a:t>
            </a:r>
            <a:endParaRPr lang="en-US" altLang="zh-CN" sz="700">
              <a:solidFill>
                <a:srgbClr val="00B050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7533005" y="461010"/>
            <a:ext cx="2604135" cy="4533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 </a:t>
            </a:r>
            <a:r>
              <a:rPr lang="zh-CN" altLang="en-US" sz="1400">
                <a:solidFill>
                  <a:srgbClr val="7030A0"/>
                </a:solidFill>
              </a:rPr>
              <a:t>cv::createCLAHE</a:t>
            </a:r>
            <a:endParaRPr lang="zh-CN" altLang="en-US" sz="1400">
              <a:solidFill>
                <a:srgbClr val="7030A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7533005" y="1374775"/>
            <a:ext cx="2603500" cy="4533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 </a:t>
            </a:r>
            <a:r>
              <a:rPr lang="zh-CN" altLang="en-US" sz="1400">
                <a:solidFill>
                  <a:srgbClr val="7030A0"/>
                </a:solidFill>
              </a:rPr>
              <a:t>cv::calcOpticalFlowPyrLK</a:t>
            </a:r>
            <a:endParaRPr lang="zh-CN" altLang="en-US" sz="1400">
              <a:solidFill>
                <a:srgbClr val="7030A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533005" y="2288540"/>
            <a:ext cx="2602865" cy="4533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/>
              <a:t> </a:t>
            </a:r>
            <a:r>
              <a:rPr lang="zh-CN" altLang="en-US" sz="1000">
                <a:solidFill>
                  <a:srgbClr val="7030A0"/>
                </a:solidFill>
              </a:rPr>
              <a:t>status[i] &amp;&amp; !inBorder(forw_pts[i]</a:t>
            </a:r>
            <a:endParaRPr lang="zh-CN" altLang="en-US" sz="1000">
              <a:solidFill>
                <a:srgbClr val="7030A0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533005" y="3202305"/>
            <a:ext cx="2602230" cy="4533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 </a:t>
            </a:r>
            <a:r>
              <a:rPr lang="zh-CN" altLang="en-US" sz="1400">
                <a:solidFill>
                  <a:srgbClr val="7030A0"/>
                </a:solidFill>
              </a:rPr>
              <a:t>rejectWithF()</a:t>
            </a:r>
            <a:endParaRPr lang="zh-CN" altLang="en-US" sz="1400">
              <a:solidFill>
                <a:srgbClr val="7030A0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533005" y="4116070"/>
            <a:ext cx="2602230" cy="4533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 </a:t>
            </a:r>
            <a:r>
              <a:rPr lang="zh-CN" altLang="en-US" sz="1400">
                <a:solidFill>
                  <a:srgbClr val="7030A0"/>
                </a:solidFill>
              </a:rPr>
              <a:t>setMask()</a:t>
            </a:r>
            <a:endParaRPr lang="zh-CN" altLang="en-US" sz="1400">
              <a:solidFill>
                <a:srgbClr val="7030A0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7533005" y="5029835"/>
            <a:ext cx="2602865" cy="4533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 </a:t>
            </a:r>
            <a:r>
              <a:rPr lang="zh-CN" altLang="en-US" sz="1400">
                <a:solidFill>
                  <a:srgbClr val="7030A0"/>
                </a:solidFill>
              </a:rPr>
              <a:t>cv::goodFeaturesToTrack</a:t>
            </a:r>
            <a:endParaRPr lang="zh-CN" altLang="en-US" sz="1400">
              <a:solidFill>
                <a:srgbClr val="7030A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7534275" y="5943600"/>
            <a:ext cx="2602865" cy="4533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 </a:t>
            </a:r>
            <a:r>
              <a:rPr lang="zh-CN" altLang="en-US" sz="1400">
                <a:solidFill>
                  <a:srgbClr val="7030A0"/>
                </a:solidFill>
              </a:rPr>
              <a:t>undistortedPoints()</a:t>
            </a:r>
            <a:endParaRPr lang="zh-CN" altLang="en-US" sz="1400">
              <a:solidFill>
                <a:srgbClr val="7030A0"/>
              </a:solidFill>
            </a:endParaRPr>
          </a:p>
        </p:txBody>
      </p:sp>
      <p:cxnSp>
        <p:nvCxnSpPr>
          <p:cNvPr id="70" name="直接箭头连接符 69"/>
          <p:cNvCxnSpPr>
            <a:stCxn id="63" idx="2"/>
            <a:endCxn id="64" idx="0"/>
          </p:cNvCxnSpPr>
          <p:nvPr/>
        </p:nvCxnSpPr>
        <p:spPr>
          <a:xfrm flipH="1">
            <a:off x="8834755" y="914400"/>
            <a:ext cx="635" cy="46037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64" idx="2"/>
            <a:endCxn id="65" idx="0"/>
          </p:cNvCxnSpPr>
          <p:nvPr/>
        </p:nvCxnSpPr>
        <p:spPr>
          <a:xfrm>
            <a:off x="8834755" y="1828165"/>
            <a:ext cx="0" cy="46037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65" idx="2"/>
            <a:endCxn id="66" idx="0"/>
          </p:cNvCxnSpPr>
          <p:nvPr/>
        </p:nvCxnSpPr>
        <p:spPr>
          <a:xfrm flipH="1">
            <a:off x="8834120" y="2741930"/>
            <a:ext cx="635" cy="46037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66" idx="2"/>
            <a:endCxn id="67" idx="0"/>
          </p:cNvCxnSpPr>
          <p:nvPr/>
        </p:nvCxnSpPr>
        <p:spPr>
          <a:xfrm>
            <a:off x="8834120" y="3655695"/>
            <a:ext cx="0" cy="46037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67" idx="2"/>
            <a:endCxn id="68" idx="0"/>
          </p:cNvCxnSpPr>
          <p:nvPr/>
        </p:nvCxnSpPr>
        <p:spPr>
          <a:xfrm>
            <a:off x="8834120" y="4569460"/>
            <a:ext cx="635" cy="46037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8835390" y="5483225"/>
            <a:ext cx="1270" cy="46037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5210" t="2776" r="1916" b="2046"/>
          <a:stretch>
            <a:fillRect/>
          </a:stretch>
        </p:blipFill>
        <p:spPr>
          <a:xfrm>
            <a:off x="-4445" y="-25400"/>
            <a:ext cx="12190095" cy="68859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826</Words>
  <Application>WPS 演示</Application>
  <PresentationFormat>宽屏</PresentationFormat>
  <Paragraphs>128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SimSun</vt:lpstr>
      <vt:lpstr>Wingdings</vt:lpstr>
      <vt:lpstr>Nimbus Roman No9 L</vt:lpstr>
      <vt:lpstr>Microsoft YaHei</vt:lpstr>
      <vt:lpstr>Droid Sans Fallback</vt:lpstr>
      <vt:lpstr>Arial Unicode MS</vt:lpstr>
      <vt:lpstr>Calibri Light</vt:lpstr>
      <vt:lpstr>DejaVu Sans</vt:lpstr>
      <vt:lpstr>Calibri</vt:lpstr>
      <vt:lpstr>SimSun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quan</cp:lastModifiedBy>
  <cp:revision>124</cp:revision>
  <dcterms:created xsi:type="dcterms:W3CDTF">2022-05-21T12:03:13Z</dcterms:created>
  <dcterms:modified xsi:type="dcterms:W3CDTF">2022-05-21T12:03:13Z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2052-11.1.0.10976</vt:lpwstr>
  </property>
</Properties>
</file>