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316" r:id="rId6"/>
    <p:sldId id="317" r:id="rId7"/>
    <p:sldId id="318" r:id="rId8"/>
    <p:sldId id="319" r:id="rId9"/>
    <p:sldId id="320" r:id="rId10"/>
    <p:sldId id="261" r:id="rId11"/>
    <p:sldId id="267" r:id="rId12"/>
    <p:sldId id="321" r:id="rId13"/>
    <p:sldId id="322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1A24"/>
    <a:srgbClr val="1D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duyongquan/LTSLA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935355"/>
            <a:ext cx="12195810" cy="5751830"/>
            <a:chOff x="0" y="1445"/>
            <a:chExt cx="19206" cy="9058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1445"/>
              <a:ext cx="19206" cy="2086"/>
              <a:chOff x="0" y="1445"/>
              <a:chExt cx="19206" cy="2086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0" y="2423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" name="文本框 5"/>
              <p:cNvSpPr txBox="1"/>
              <p:nvPr/>
            </p:nvSpPr>
            <p:spPr>
              <a:xfrm>
                <a:off x="4113" y="1974"/>
                <a:ext cx="10975" cy="92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zh-CN" altLang="en-US" sz="3200" b="1" dirty="0"/>
                  <a:t>视觉</a:t>
                </a:r>
                <a:r>
                  <a:rPr lang="en-US" altLang="zh-CN" sz="3200" b="1" i="1" dirty="0"/>
                  <a:t>SLAM</a:t>
                </a:r>
                <a:endParaRPr lang="zh-CN" altLang="en-US" sz="3200" b="1" i="1" dirty="0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 flipV="1">
                <a:off x="15238" y="2430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5898" y="1445"/>
                <a:ext cx="2216" cy="2086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4373" y="3278"/>
              <a:ext cx="10384" cy="4349"/>
              <a:chOff x="4373" y="3278"/>
              <a:chExt cx="10384" cy="4349"/>
            </a:xfrm>
          </p:grpSpPr>
          <p:pic>
            <p:nvPicPr>
              <p:cNvPr id="14" name="图片 13" descr="qq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67" y="3278"/>
                <a:ext cx="3390" cy="4349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4373" y="4479"/>
                <a:ext cx="5883" cy="130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4800" b="1" dirty="0"/>
                  <a:t>OpenCV</a:t>
                </a:r>
                <a:r>
                  <a:rPr lang="zh-CN" altLang="en-US" sz="4800" b="1" dirty="0"/>
                  <a:t>基础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0" y="7616"/>
              <a:ext cx="19199" cy="1448"/>
              <a:chOff x="0" y="7616"/>
              <a:chExt cx="19199" cy="1448"/>
            </a:xfrm>
          </p:grpSpPr>
          <p:cxnSp>
            <p:nvCxnSpPr>
              <p:cNvPr id="8" name="直接连接符 7"/>
              <p:cNvCxnSpPr/>
              <p:nvPr/>
            </p:nvCxnSpPr>
            <p:spPr>
              <a:xfrm flipV="1">
                <a:off x="0" y="8341"/>
                <a:ext cx="19199" cy="10"/>
              </a:xfrm>
              <a:prstGeom prst="line">
                <a:avLst/>
              </a:prstGeom>
              <a:ln w="22225" cmpd="sng">
                <a:solidFill>
                  <a:schemeClr val="bg2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3504" y="7616"/>
                <a:ext cx="1199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/>
                  <a:t>Mar 12th, 2022 </a:t>
                </a:r>
                <a:r>
                  <a:rPr lang="en-US" altLang="zh-CN" sz="2400" b="1">
                    <a:solidFill>
                      <a:srgbClr val="00B050"/>
                    </a:solidFill>
                    <a:hlinkClick r:id="rId4" action="ppaction://hlinkfile"/>
                  </a:rPr>
                  <a:t>https://github.com/duyongquan/LTSLAM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886" y="7627"/>
                <a:ext cx="1513" cy="14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5" y="7738"/>
                <a:ext cx="795" cy="1215"/>
              </a:xfrm>
              <a:prstGeom prst="rect">
                <a:avLst/>
              </a:prstGeom>
            </p:spPr>
          </p:pic>
        </p:grpSp>
        <p:grpSp>
          <p:nvGrpSpPr>
            <p:cNvPr id="26" name="组合 25"/>
            <p:cNvGrpSpPr/>
            <p:nvPr/>
          </p:nvGrpSpPr>
          <p:grpSpPr>
            <a:xfrm>
              <a:off x="13151" y="9355"/>
              <a:ext cx="5503" cy="1148"/>
              <a:chOff x="13151" y="9355"/>
              <a:chExt cx="5503" cy="1148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14342" y="9355"/>
                <a:ext cx="4312" cy="11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AibotBeginer </a:t>
                </a:r>
                <a:r>
                  <a:rPr lang="zh-CN" altLang="en-US" sz="2000" b="1">
                    <a:solidFill>
                      <a:srgbClr val="1D2B3B"/>
                    </a:solidFill>
                    <a:sym typeface="+mn-ea"/>
                  </a:rPr>
                  <a:t>视觉</a:t>
                </a:r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SLAM</a:t>
                </a:r>
                <a:endParaRPr lang="en-US" altLang="zh-CN" sz="2000" b="1">
                  <a:solidFill>
                    <a:srgbClr val="1D2B3B"/>
                  </a:solidFill>
                </a:endParaRPr>
              </a:p>
              <a:p>
                <a:pPr algn="ctr"/>
                <a:r>
                  <a:rPr lang="en-US" altLang="zh-CN" sz="2000" b="1">
                    <a:solidFill>
                      <a:srgbClr val="801A24"/>
                    </a:solidFill>
                  </a:rPr>
                  <a:t>quandy2020@126.com</a:t>
                </a: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3151" y="9390"/>
                <a:ext cx="1169" cy="1113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075180" y="2558395"/>
            <a:ext cx="9199461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5400" b="1" i="0" dirty="0">
                <a:solidFill>
                  <a:srgbClr val="333333"/>
                </a:solidFill>
                <a:effectLst/>
                <a:latin typeface="Helvetica Neue"/>
              </a:rPr>
              <a:t>Homogeneous Coordinates</a:t>
            </a:r>
            <a:endParaRPr lang="en-US" altLang="zh-CN" sz="54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75180" y="3376275"/>
            <a:ext cx="2954655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dirty="0"/>
              <a:t>齐次坐标</a:t>
            </a:r>
            <a:endParaRPr lang="zh-CN" altLang="en-US" sz="5400" b="1" dirty="0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8014" cy="1288"/>
              <a:chOff x="-1" y="636"/>
              <a:chExt cx="8014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11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3845" cy="1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400" dirty="0"/>
                  <a:t>齐次坐标</a:t>
                </a:r>
                <a:endParaRPr lang="zh-CN" altLang="en-US" sz="4400" b="1" dirty="0">
                  <a:sym typeface="+mn-ea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528570" y="2139950"/>
            <a:ext cx="1290955" cy="368300"/>
            <a:chOff x="3145" y="7989"/>
            <a:chExt cx="2033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06" y="7989"/>
              <a:ext cx="157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α-β filter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689220" y="1167382"/>
            <a:ext cx="6790690" cy="460375"/>
            <a:chOff x="2896" y="2388"/>
            <a:chExt cx="10694" cy="725"/>
          </a:xfrm>
        </p:grpSpPr>
        <p:sp>
          <p:nvSpPr>
            <p:cNvPr id="21" name="文本框 20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Ohter </a:t>
              </a:r>
              <a:r>
                <a:rPr lang="zh-CN" altLang="en-US" sz="2400"/>
                <a:t>books </a:t>
              </a:r>
              <a:r>
                <a:rPr lang="zh-CN" altLang="en-US" sz="2400">
                  <a:sym typeface="+mn-ea"/>
                </a:rPr>
                <a:t>quite difficult to learn</a:t>
              </a:r>
              <a:r>
                <a:rPr lang="zh-CN" altLang="en-US" sz="2400"/>
                <a:t> 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075180" y="2558395"/>
            <a:ext cx="9199461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5400" b="1" dirty="0"/>
              <a:t>Intrinsic  &amp; Extrinsic parameter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75180" y="3376275"/>
            <a:ext cx="3647152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dirty="0"/>
              <a:t>内参和外参</a:t>
            </a:r>
            <a:endParaRPr lang="en-US" altLang="zh-CN" sz="5400" dirty="0"/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5601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8903" cy="1288"/>
              <a:chOff x="-1" y="636"/>
              <a:chExt cx="8903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13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4734" cy="1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400" dirty="0"/>
                  <a:t>内参和外参</a:t>
                </a:r>
                <a:endParaRPr lang="en-US" altLang="zh-CN" sz="4400" dirty="0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528570" y="2139950"/>
            <a:ext cx="1290955" cy="368300"/>
            <a:chOff x="3145" y="7989"/>
            <a:chExt cx="2033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06" y="7989"/>
              <a:ext cx="157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α-β filter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689220" y="1167382"/>
            <a:ext cx="6790690" cy="460375"/>
            <a:chOff x="2896" y="2388"/>
            <a:chExt cx="10694" cy="725"/>
          </a:xfrm>
        </p:grpSpPr>
        <p:sp>
          <p:nvSpPr>
            <p:cNvPr id="21" name="文本框 20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Ohter </a:t>
              </a:r>
              <a:r>
                <a:rPr lang="zh-CN" altLang="en-US" sz="2400"/>
                <a:t>books </a:t>
              </a:r>
              <a:r>
                <a:rPr lang="zh-CN" altLang="en-US" sz="2400">
                  <a:sym typeface="+mn-ea"/>
                </a:rPr>
                <a:t>quite difficult to learn</a:t>
              </a:r>
              <a:r>
                <a:rPr lang="zh-CN" altLang="en-US" sz="2400"/>
                <a:t> 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7003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5210" t="2776" r="1916" b="2046"/>
          <a:stretch>
            <a:fillRect/>
          </a:stretch>
        </p:blipFill>
        <p:spPr>
          <a:xfrm>
            <a:off x="-4445" y="-25400"/>
            <a:ext cx="12190095" cy="68859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9655810" y="781685"/>
            <a:ext cx="2519680" cy="444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2865" y="325755"/>
            <a:ext cx="4556125" cy="817880"/>
            <a:chOff x="-1" y="636"/>
            <a:chExt cx="7175" cy="1288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" y="1238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315" y="636"/>
              <a:ext cx="1336" cy="128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68" y="636"/>
              <a:ext cx="300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/>
                <a:t>Outline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548765" y="1315720"/>
            <a:ext cx="5951855" cy="460375"/>
            <a:chOff x="2501" y="7053"/>
            <a:chExt cx="9373" cy="725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8637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/>
                <a:t>针孔摄像机</a:t>
              </a:r>
              <a:endParaRPr lang="en-US" altLang="zh-CN" sz="2400" dirty="0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9876AF50-0430-4775-918E-D63C684D72A3}"/>
              </a:ext>
            </a:extLst>
          </p:cNvPr>
          <p:cNvGrpSpPr/>
          <p:nvPr/>
        </p:nvGrpSpPr>
        <p:grpSpPr>
          <a:xfrm>
            <a:off x="1548765" y="1828859"/>
            <a:ext cx="5951855" cy="460375"/>
            <a:chOff x="2501" y="7053"/>
            <a:chExt cx="9373" cy="725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70899193-6589-49EA-837E-E1B616B5410D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86457AE5-2A88-42EE-AA35-8D66A023DECD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B0762CC0-C7B4-4A57-91E9-98142C79BFB9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7382D1D6-34DE-477F-85DB-235EAC1D3FDB}"/>
                </a:ext>
              </a:extLst>
            </p:cNvPr>
            <p:cNvSpPr txBox="1"/>
            <p:nvPr/>
          </p:nvSpPr>
          <p:spPr>
            <a:xfrm>
              <a:off x="3237" y="7053"/>
              <a:ext cx="8637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/>
                <a:t>齐次坐标</a:t>
              </a:r>
              <a:endParaRPr lang="en-US" altLang="zh-CN" sz="2400" dirty="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9BE96EE0-A6D7-4567-AE8C-ECD07274D033}"/>
              </a:ext>
            </a:extLst>
          </p:cNvPr>
          <p:cNvGrpSpPr/>
          <p:nvPr/>
        </p:nvGrpSpPr>
        <p:grpSpPr>
          <a:xfrm>
            <a:off x="1548765" y="2341998"/>
            <a:ext cx="5951855" cy="460375"/>
            <a:chOff x="2501" y="7053"/>
            <a:chExt cx="9373" cy="725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EEAA1D69-441E-4699-BC8A-82A779D26B6D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C7A1C5F4-A0CD-44E2-912E-5F3EE134FD8D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46791CC5-1E4B-48DF-9B23-4B039BFB4D9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2B49A70A-F852-4E96-AAAF-A4A29D42A9E3}"/>
                </a:ext>
              </a:extLst>
            </p:cNvPr>
            <p:cNvSpPr txBox="1"/>
            <p:nvPr/>
          </p:nvSpPr>
          <p:spPr>
            <a:xfrm>
              <a:off x="3237" y="7053"/>
              <a:ext cx="8637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/>
                <a:t>内参和外参</a:t>
              </a:r>
              <a:endParaRPr lang="en-US" altLang="zh-CN" sz="2400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F996CA36-4361-4B7C-9827-A7C7590B33A8}"/>
              </a:ext>
            </a:extLst>
          </p:cNvPr>
          <p:cNvGrpSpPr/>
          <p:nvPr/>
        </p:nvGrpSpPr>
        <p:grpSpPr>
          <a:xfrm>
            <a:off x="1548765" y="2855137"/>
            <a:ext cx="5951855" cy="460375"/>
            <a:chOff x="2501" y="7053"/>
            <a:chExt cx="9373" cy="725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7DF7FF0C-DE38-4678-8DD7-83D65140AC99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910E43A0-D93C-4A36-85B4-A09E0E3078E9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AF6189BF-6BBF-46EE-8F4A-00C8D63EBC3A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CEE5E8AD-FC82-4674-9472-94480006352E}"/>
                </a:ext>
              </a:extLst>
            </p:cNvPr>
            <p:cNvSpPr txBox="1"/>
            <p:nvPr/>
          </p:nvSpPr>
          <p:spPr>
            <a:xfrm>
              <a:off x="3237" y="7053"/>
              <a:ext cx="8637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/>
                <a:t>二维变换</a:t>
              </a:r>
              <a:endParaRPr lang="en-US" altLang="zh-CN" sz="2400" dirty="0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2D1BA669-0D88-4F8B-B143-A3024663D2DF}"/>
              </a:ext>
            </a:extLst>
          </p:cNvPr>
          <p:cNvGrpSpPr/>
          <p:nvPr/>
        </p:nvGrpSpPr>
        <p:grpSpPr>
          <a:xfrm>
            <a:off x="1548765" y="3368276"/>
            <a:ext cx="5951855" cy="461645"/>
            <a:chOff x="2501" y="7053"/>
            <a:chExt cx="9373" cy="727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B1914A55-0579-4E71-9FAF-160A14A8E352}"/>
                </a:ext>
              </a:extLst>
            </p:cNvPr>
            <p:cNvGrpSpPr/>
            <p:nvPr/>
          </p:nvGrpSpPr>
          <p:grpSpPr>
            <a:xfrm>
              <a:off x="2501" y="7159"/>
              <a:ext cx="523" cy="511"/>
              <a:chOff x="3085" y="2274"/>
              <a:chExt cx="523" cy="511"/>
            </a:xfrm>
          </p:grpSpPr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ACF194E8-9A50-4334-A65F-96718CD10B4B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F7DF92F7-CF8F-4CCC-A06C-952D3BC3C4F3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21A28F82-8F89-41DD-B1B4-0B4BB98044AB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/>
                <a:t>图像间的变换</a:t>
              </a:r>
              <a:endParaRPr lang="en-US" altLang="zh-CN" sz="2400" dirty="0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934D8298-D8DB-4263-ACEF-6361640D938A}"/>
              </a:ext>
            </a:extLst>
          </p:cNvPr>
          <p:cNvGrpSpPr/>
          <p:nvPr/>
        </p:nvGrpSpPr>
        <p:grpSpPr>
          <a:xfrm>
            <a:off x="1548765" y="3882685"/>
            <a:ext cx="5951855" cy="461645"/>
            <a:chOff x="2501" y="7053"/>
            <a:chExt cx="9373" cy="727"/>
          </a:xfrm>
        </p:grpSpPr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6BBEC266-3A7E-4C2C-92CA-BE98EC38195A}"/>
                </a:ext>
              </a:extLst>
            </p:cNvPr>
            <p:cNvGrpSpPr/>
            <p:nvPr/>
          </p:nvGrpSpPr>
          <p:grpSpPr>
            <a:xfrm>
              <a:off x="2501" y="7159"/>
              <a:ext cx="523" cy="511"/>
              <a:chOff x="3085" y="2274"/>
              <a:chExt cx="523" cy="511"/>
            </a:xfrm>
          </p:grpSpPr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BCC7381C-C17C-44B0-B33F-37C3045C8252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CB0E790B-8E72-410B-9CC2-900A310C81FB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84DD00CF-6DE8-4CED-A04E-7D6B12662BD9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/>
                <a:t>变换的鲁棒性</a:t>
              </a:r>
              <a:endParaRPr lang="en-US" altLang="zh-CN" sz="2400" dirty="0"/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8011DC49-2635-459F-82C2-8C57A512C579}"/>
              </a:ext>
            </a:extLst>
          </p:cNvPr>
          <p:cNvGrpSpPr/>
          <p:nvPr/>
        </p:nvGrpSpPr>
        <p:grpSpPr>
          <a:xfrm>
            <a:off x="7281989" y="1315720"/>
            <a:ext cx="5951855" cy="461645"/>
            <a:chOff x="2501" y="7053"/>
            <a:chExt cx="9373" cy="727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5E76AB4F-85D7-4D98-A5A7-34A5BD06AF93}"/>
                </a:ext>
              </a:extLst>
            </p:cNvPr>
            <p:cNvGrpSpPr/>
            <p:nvPr/>
          </p:nvGrpSpPr>
          <p:grpSpPr>
            <a:xfrm>
              <a:off x="2501" y="7159"/>
              <a:ext cx="523" cy="511"/>
              <a:chOff x="3085" y="2274"/>
              <a:chExt cx="523" cy="511"/>
            </a:xfrm>
          </p:grpSpPr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25DEE461-C7D0-4F4F-8D40-62C2EB981BD9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F55212EB-10C9-48FB-B094-2C45A3ADEF3E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0149C833-0F55-4E63-B906-588CC474C497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/>
                <a:t>双视图几何原理</a:t>
              </a:r>
              <a:endParaRPr lang="en-US" altLang="zh-CN" sz="2400" dirty="0"/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EA8872F0-B562-4050-B3C1-B7A181118275}"/>
              </a:ext>
            </a:extLst>
          </p:cNvPr>
          <p:cNvGrpSpPr/>
          <p:nvPr/>
        </p:nvGrpSpPr>
        <p:grpSpPr>
          <a:xfrm>
            <a:off x="7281989" y="1812491"/>
            <a:ext cx="5951855" cy="461645"/>
            <a:chOff x="2501" y="7053"/>
            <a:chExt cx="9373" cy="727"/>
          </a:xfrm>
        </p:grpSpPr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3D77403A-16F5-4FF2-8960-89A7483C0556}"/>
                </a:ext>
              </a:extLst>
            </p:cNvPr>
            <p:cNvGrpSpPr/>
            <p:nvPr/>
          </p:nvGrpSpPr>
          <p:grpSpPr>
            <a:xfrm>
              <a:off x="2501" y="7159"/>
              <a:ext cx="523" cy="511"/>
              <a:chOff x="3085" y="2274"/>
              <a:chExt cx="523" cy="511"/>
            </a:xfrm>
          </p:grpSpPr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9A8D8257-7B76-4AC6-A8D7-D125EB666B96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2A70468E-3F2E-42EC-B7C8-29076A540743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1F1725BF-800C-40DC-B4B4-5A086CC3BDD1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/>
                <a:t>本质矩阵</a:t>
              </a:r>
              <a:endParaRPr lang="en-US" altLang="zh-CN" sz="2400" dirty="0"/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03AF8204-6087-4DBE-B430-FA80C051CBDC}"/>
              </a:ext>
            </a:extLst>
          </p:cNvPr>
          <p:cNvGrpSpPr/>
          <p:nvPr/>
        </p:nvGrpSpPr>
        <p:grpSpPr>
          <a:xfrm>
            <a:off x="7281989" y="2309262"/>
            <a:ext cx="5951855" cy="461645"/>
            <a:chOff x="2501" y="7053"/>
            <a:chExt cx="9373" cy="727"/>
          </a:xfrm>
        </p:grpSpPr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0ABAD6AD-3B5C-4C97-A2D3-053B0E1DD53E}"/>
                </a:ext>
              </a:extLst>
            </p:cNvPr>
            <p:cNvGrpSpPr/>
            <p:nvPr/>
          </p:nvGrpSpPr>
          <p:grpSpPr>
            <a:xfrm>
              <a:off x="2501" y="7159"/>
              <a:ext cx="523" cy="511"/>
              <a:chOff x="3085" y="2274"/>
              <a:chExt cx="523" cy="511"/>
            </a:xfrm>
          </p:grpSpPr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57BACEBA-9C0E-42FA-A5D3-54929D725154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0D861EB9-0F77-4051-BD5B-3BED47C95A30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C5F39584-E650-47FF-B083-3ED2FA235075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/>
                <a:t>基础矩阵</a:t>
              </a:r>
              <a:endParaRPr lang="en-US" altLang="zh-CN" sz="2400" dirty="0"/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45AFEE66-8FC5-45EC-BC4E-BA6CB21662E5}"/>
              </a:ext>
            </a:extLst>
          </p:cNvPr>
          <p:cNvGrpSpPr/>
          <p:nvPr/>
        </p:nvGrpSpPr>
        <p:grpSpPr>
          <a:xfrm>
            <a:off x="1548765" y="4911503"/>
            <a:ext cx="5951855" cy="461645"/>
            <a:chOff x="2501" y="7053"/>
            <a:chExt cx="9373" cy="727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A8A04DD2-9895-45B1-9487-3085D839D5CC}"/>
                </a:ext>
              </a:extLst>
            </p:cNvPr>
            <p:cNvGrpSpPr/>
            <p:nvPr/>
          </p:nvGrpSpPr>
          <p:grpSpPr>
            <a:xfrm>
              <a:off x="2501" y="7159"/>
              <a:ext cx="523" cy="511"/>
              <a:chOff x="3085" y="2274"/>
              <a:chExt cx="523" cy="511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02941B23-6920-492C-A713-DD1271D82586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DD17E54C-3FCA-48EF-807C-5ACCB45BF4C4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57D764D9-959B-4250-A19A-9A3E5AEEB630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Harris</a:t>
              </a:r>
              <a:r>
                <a:rPr lang="zh-CN" altLang="en-US" sz="2400" dirty="0"/>
                <a:t>角点检测器</a:t>
              </a:r>
              <a:endParaRPr lang="en-US" altLang="zh-CN" sz="2400" dirty="0"/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9C95A498-5C9E-4614-BC09-53CD7EC3DC22}"/>
              </a:ext>
            </a:extLst>
          </p:cNvPr>
          <p:cNvGrpSpPr/>
          <p:nvPr/>
        </p:nvGrpSpPr>
        <p:grpSpPr>
          <a:xfrm>
            <a:off x="1548765" y="4397094"/>
            <a:ext cx="5951855" cy="461645"/>
            <a:chOff x="2501" y="7053"/>
            <a:chExt cx="9373" cy="727"/>
          </a:xfrm>
        </p:grpSpPr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195137A1-30C4-43CF-BC26-697C6C0FC2D1}"/>
                </a:ext>
              </a:extLst>
            </p:cNvPr>
            <p:cNvGrpSpPr/>
            <p:nvPr/>
          </p:nvGrpSpPr>
          <p:grpSpPr>
            <a:xfrm>
              <a:off x="2501" y="7159"/>
              <a:ext cx="523" cy="511"/>
              <a:chOff x="3085" y="2274"/>
              <a:chExt cx="523" cy="511"/>
            </a:xfrm>
          </p:grpSpPr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AEBCF191-BC0A-4021-8243-4141CEE709CB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0A027FA9-3382-401C-A2FE-16EE08310648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E3FFD5A4-0B2C-4D99-83D5-476F213370AC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/>
                <a:t>直方图均衡化</a:t>
              </a:r>
              <a:endParaRPr lang="en-US" altLang="zh-CN" sz="2400" dirty="0"/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A8D517AE-4BD5-4909-A541-B1F3AF391909}"/>
              </a:ext>
            </a:extLst>
          </p:cNvPr>
          <p:cNvGrpSpPr/>
          <p:nvPr/>
        </p:nvGrpSpPr>
        <p:grpSpPr>
          <a:xfrm>
            <a:off x="1548765" y="5425910"/>
            <a:ext cx="5951855" cy="461645"/>
            <a:chOff x="2501" y="7053"/>
            <a:chExt cx="9373" cy="727"/>
          </a:xfrm>
        </p:grpSpPr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54823441-2FCA-4168-B820-158EA6DCA6FE}"/>
                </a:ext>
              </a:extLst>
            </p:cNvPr>
            <p:cNvGrpSpPr/>
            <p:nvPr/>
          </p:nvGrpSpPr>
          <p:grpSpPr>
            <a:xfrm>
              <a:off x="2501" y="7159"/>
              <a:ext cx="523" cy="511"/>
              <a:chOff x="3085" y="2274"/>
              <a:chExt cx="523" cy="511"/>
            </a:xfrm>
          </p:grpSpPr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1CC5FD4B-B177-4E63-BC12-C2D2AB71D73B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F4945DF7-DD59-440B-8B50-8BB1D9516150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A68249C6-4B8A-4EE9-ADC1-2D4870A90448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/>
                <a:t>描述子</a:t>
              </a:r>
              <a:endParaRPr lang="en-US" altLang="zh-CN" sz="2400" dirty="0"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87848953-8176-483C-A733-586BD93FA778}"/>
              </a:ext>
            </a:extLst>
          </p:cNvPr>
          <p:cNvGrpSpPr/>
          <p:nvPr/>
        </p:nvGrpSpPr>
        <p:grpSpPr>
          <a:xfrm>
            <a:off x="7281989" y="2806033"/>
            <a:ext cx="5951855" cy="461645"/>
            <a:chOff x="2501" y="7053"/>
            <a:chExt cx="9373" cy="727"/>
          </a:xfrm>
        </p:grpSpPr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1C251652-0F47-4738-89DD-236B8CEE5D39}"/>
                </a:ext>
              </a:extLst>
            </p:cNvPr>
            <p:cNvGrpSpPr/>
            <p:nvPr/>
          </p:nvGrpSpPr>
          <p:grpSpPr>
            <a:xfrm>
              <a:off x="2501" y="7159"/>
              <a:ext cx="523" cy="511"/>
              <a:chOff x="3085" y="2274"/>
              <a:chExt cx="523" cy="511"/>
            </a:xfrm>
          </p:grpSpPr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EF5E5603-7FED-4936-AC5B-1D87C18F5AE6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6C513139-20B6-4ABE-B103-2DFE0BDB0EB6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114F4C1B-BC4C-4270-B395-A22A4FBBB36B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LT</a:t>
              </a:r>
              <a:r>
                <a:rPr lang="zh-CN" altLang="en-US" sz="2400" dirty="0"/>
                <a:t>光流跟踪</a:t>
              </a:r>
              <a:endParaRPr lang="en-US" altLang="zh-CN" sz="24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84730" y="2519640"/>
            <a:ext cx="4705968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5400" b="1" dirty="0">
                <a:sym typeface="+mn-ea"/>
              </a:rPr>
              <a:t>Pinhole Camera</a:t>
            </a:r>
            <a:endParaRPr lang="en-US" altLang="zh-CN" sz="54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84730" y="3442970"/>
            <a:ext cx="460777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5400" dirty="0"/>
              <a:t>针孔摄像机</a:t>
            </a:r>
            <a:endParaRPr lang="en-US" altLang="zh-CN" sz="5400" dirty="0"/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>
                    <a:latin typeface="微软雅黑" panose="020B0503020204020204" charset="-122"/>
                    <a:ea typeface="微软雅黑" panose="020B0503020204020204" charset="-122"/>
                  </a:rPr>
                  <a:t>4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dirty="0"/>
                  <a:t>针孔摄像机</a:t>
                </a:r>
                <a:endParaRPr lang="en-US" altLang="zh-CN" sz="3600" dirty="0"/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C39F63E-B8CF-4ADA-B4E0-49177B3F498C}"/>
              </a:ext>
            </a:extLst>
          </p:cNvPr>
          <p:cNvGrpSpPr/>
          <p:nvPr/>
        </p:nvGrpSpPr>
        <p:grpSpPr>
          <a:xfrm>
            <a:off x="1683385" y="1284569"/>
            <a:ext cx="3007360" cy="460375"/>
            <a:chOff x="1588135" y="1595120"/>
            <a:chExt cx="3007360" cy="460375"/>
          </a:xfrm>
        </p:grpSpPr>
        <p:sp>
          <p:nvSpPr>
            <p:cNvPr id="12" name="文本框 11"/>
            <p:cNvSpPr txBox="1"/>
            <p:nvPr/>
          </p:nvSpPr>
          <p:spPr>
            <a:xfrm>
              <a:off x="2055495" y="1595120"/>
              <a:ext cx="2540000" cy="4603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/>
                <a:t>归一化摄像机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588135" y="1663065"/>
              <a:ext cx="331470" cy="323850"/>
              <a:chOff x="3085" y="2274"/>
              <a:chExt cx="522" cy="51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7528B62C-5AD2-4AE5-A241-BD1D2DD6A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80" y="2125138"/>
            <a:ext cx="4393554" cy="16978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5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dirty="0"/>
                  <a:t>针孔摄像机</a:t>
                </a:r>
                <a:endParaRPr lang="en-US" altLang="zh-CN" sz="3600" dirty="0"/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C39F63E-B8CF-4ADA-B4E0-49177B3F498C}"/>
              </a:ext>
            </a:extLst>
          </p:cNvPr>
          <p:cNvGrpSpPr/>
          <p:nvPr/>
        </p:nvGrpSpPr>
        <p:grpSpPr>
          <a:xfrm>
            <a:off x="1683385" y="1284569"/>
            <a:ext cx="3007360" cy="461665"/>
            <a:chOff x="1588135" y="1595120"/>
            <a:chExt cx="300736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2055495" y="1595120"/>
              <a:ext cx="2540000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/>
                <a:t>焦距参数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588135" y="1663065"/>
              <a:ext cx="331470" cy="323850"/>
              <a:chOff x="3085" y="2274"/>
              <a:chExt cx="522" cy="51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564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6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dirty="0"/>
                  <a:t>针孔摄像机</a:t>
                </a:r>
                <a:endParaRPr lang="en-US" altLang="zh-CN" sz="3600" dirty="0"/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C39F63E-B8CF-4ADA-B4E0-49177B3F498C}"/>
              </a:ext>
            </a:extLst>
          </p:cNvPr>
          <p:cNvGrpSpPr/>
          <p:nvPr/>
        </p:nvGrpSpPr>
        <p:grpSpPr>
          <a:xfrm>
            <a:off x="1683385" y="1284569"/>
            <a:ext cx="3250924" cy="461665"/>
            <a:chOff x="1588135" y="1595120"/>
            <a:chExt cx="3250924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2055495" y="1595120"/>
              <a:ext cx="2783564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/>
                <a:t>偏移量和偏移参数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588135" y="1663065"/>
              <a:ext cx="331470" cy="323850"/>
              <a:chOff x="3085" y="2274"/>
              <a:chExt cx="522" cy="51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830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7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dirty="0"/>
                  <a:t>针孔摄像机</a:t>
                </a:r>
                <a:endParaRPr lang="en-US" altLang="zh-CN" sz="3600" dirty="0"/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C39F63E-B8CF-4ADA-B4E0-49177B3F498C}"/>
              </a:ext>
            </a:extLst>
          </p:cNvPr>
          <p:cNvGrpSpPr/>
          <p:nvPr/>
        </p:nvGrpSpPr>
        <p:grpSpPr>
          <a:xfrm>
            <a:off x="1683385" y="1284569"/>
            <a:ext cx="3587354" cy="461665"/>
            <a:chOff x="1588135" y="1595120"/>
            <a:chExt cx="3587354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2055494" y="1595120"/>
              <a:ext cx="3119995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/>
                <a:t>摄像机的位置与方向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588135" y="1663065"/>
              <a:ext cx="331470" cy="323850"/>
              <a:chOff x="3085" y="2274"/>
              <a:chExt cx="522" cy="51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751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8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dirty="0"/>
                  <a:t>针孔摄像机</a:t>
                </a:r>
                <a:endParaRPr lang="en-US" altLang="zh-CN" sz="3600" dirty="0"/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C39F63E-B8CF-4ADA-B4E0-49177B3F498C}"/>
              </a:ext>
            </a:extLst>
          </p:cNvPr>
          <p:cNvGrpSpPr/>
          <p:nvPr/>
        </p:nvGrpSpPr>
        <p:grpSpPr>
          <a:xfrm>
            <a:off x="1683385" y="1284569"/>
            <a:ext cx="3587354" cy="461665"/>
            <a:chOff x="1588135" y="1595120"/>
            <a:chExt cx="3587354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2055494" y="1595120"/>
              <a:ext cx="3119995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/>
                <a:t>全孔摄像机模型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588135" y="1663065"/>
              <a:ext cx="331470" cy="323850"/>
              <a:chOff x="3085" y="2274"/>
              <a:chExt cx="522" cy="51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159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9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dirty="0"/>
                  <a:t>针孔摄像机</a:t>
                </a:r>
                <a:endParaRPr lang="en-US" altLang="zh-CN" sz="3600" dirty="0"/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C39F63E-B8CF-4ADA-B4E0-49177B3F498C}"/>
              </a:ext>
            </a:extLst>
          </p:cNvPr>
          <p:cNvGrpSpPr/>
          <p:nvPr/>
        </p:nvGrpSpPr>
        <p:grpSpPr>
          <a:xfrm>
            <a:off x="1683385" y="1284569"/>
            <a:ext cx="3587354" cy="461665"/>
            <a:chOff x="1588135" y="1595120"/>
            <a:chExt cx="3587354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2055494" y="1595120"/>
              <a:ext cx="3119995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/>
                <a:t>径向畸变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588135" y="1663065"/>
              <a:ext cx="331470" cy="323850"/>
              <a:chOff x="3085" y="2274"/>
              <a:chExt cx="522" cy="51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188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144</Words>
  <Application>Microsoft Office PowerPoint</Application>
  <PresentationFormat>宽屏</PresentationFormat>
  <Paragraphs>55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Helvetica Neue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152</cp:revision>
  <dcterms:created xsi:type="dcterms:W3CDTF">2022-03-12T03:15:00Z</dcterms:created>
  <dcterms:modified xsi:type="dcterms:W3CDTF">2022-04-04T13:45:50Z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2052-10.8.2.6726</vt:lpwstr>
  </property>
</Properties>
</file>