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14" r:id="rId3"/>
    <p:sldId id="258" r:id="rId4"/>
    <p:sldId id="259" r:id="rId5"/>
    <p:sldId id="315" r:id="rId6"/>
    <p:sldId id="316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17" r:id="rId18"/>
    <p:sldId id="318" r:id="rId19"/>
    <p:sldId id="329" r:id="rId20"/>
    <p:sldId id="330" r:id="rId21"/>
    <p:sldId id="331" r:id="rId22"/>
    <p:sldId id="332" r:id="rId23"/>
    <p:sldId id="333" r:id="rId24"/>
    <p:sldId id="27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A24"/>
    <a:srgbClr val="1D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0" autoAdjust="0"/>
  </p:normalViewPr>
  <p:slideViewPr>
    <p:cSldViewPr snapToGrid="0">
      <p:cViewPr varScale="1">
        <p:scale>
          <a:sx n="105" d="100"/>
          <a:sy n="105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1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duyongquan/LTSLA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935355"/>
            <a:ext cx="12195810" cy="5751830"/>
            <a:chOff x="0" y="1445"/>
            <a:chExt cx="19206" cy="9058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1445"/>
              <a:ext cx="19206" cy="2086"/>
              <a:chOff x="0" y="1445"/>
              <a:chExt cx="19206" cy="2086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0" y="2423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4113" y="1974"/>
                <a:ext cx="10975" cy="92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zh-CN" altLang="en-US" sz="3200" b="1" dirty="0"/>
                  <a:t>视觉</a:t>
                </a:r>
                <a:r>
                  <a:rPr lang="en-US" altLang="zh-CN" sz="3200" b="1" i="1" dirty="0"/>
                  <a:t>SLAM</a:t>
                </a:r>
                <a:endParaRPr lang="zh-CN" altLang="en-US" sz="3200" b="1" i="1" dirty="0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 flipV="1">
                <a:off x="15238" y="2430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5898" y="1445"/>
                <a:ext cx="2216" cy="2086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373" y="3278"/>
              <a:ext cx="10384" cy="4349"/>
              <a:chOff x="4373" y="3278"/>
              <a:chExt cx="10384" cy="4349"/>
            </a:xfrm>
          </p:grpSpPr>
          <p:pic>
            <p:nvPicPr>
              <p:cNvPr id="14" name="图片 13" descr="qq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7" y="3278"/>
                <a:ext cx="3390" cy="4349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4373" y="4479"/>
                <a:ext cx="5883" cy="130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4800" b="1" dirty="0"/>
                  <a:t>IMU</a:t>
                </a:r>
                <a:r>
                  <a:rPr lang="zh-CN" altLang="en-US" sz="4800" b="1" dirty="0"/>
                  <a:t>预积分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0" y="7616"/>
              <a:ext cx="19199" cy="1448"/>
              <a:chOff x="0" y="7616"/>
              <a:chExt cx="19199" cy="1448"/>
            </a:xfrm>
          </p:grpSpPr>
          <p:cxnSp>
            <p:nvCxnSpPr>
              <p:cNvPr id="8" name="直接连接符 7"/>
              <p:cNvCxnSpPr/>
              <p:nvPr/>
            </p:nvCxnSpPr>
            <p:spPr>
              <a:xfrm flipV="1">
                <a:off x="0" y="8341"/>
                <a:ext cx="19199" cy="10"/>
              </a:xfrm>
              <a:prstGeom prst="line">
                <a:avLst/>
              </a:prstGeom>
              <a:ln w="22225" cmpd="sng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3504" y="7616"/>
                <a:ext cx="1199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/>
                  <a:t>Mar 12th, 2022 </a:t>
                </a:r>
                <a:r>
                  <a:rPr lang="en-US" altLang="zh-CN" sz="2400" b="1">
                    <a:solidFill>
                      <a:srgbClr val="00B050"/>
                    </a:solidFill>
                    <a:hlinkClick r:id="rId4" action="ppaction://hlinkfile"/>
                  </a:rPr>
                  <a:t>https://github.com/duyongquan/LTSLAM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886" y="7627"/>
                <a:ext cx="1513" cy="14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5" y="7738"/>
                <a:ext cx="795" cy="1215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13151" y="9355"/>
              <a:ext cx="5503" cy="1148"/>
              <a:chOff x="13151" y="9355"/>
              <a:chExt cx="5503" cy="114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4342" y="9355"/>
                <a:ext cx="4312" cy="1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AibotBeginer </a:t>
                </a:r>
                <a:r>
                  <a:rPr lang="zh-CN" altLang="en-US" sz="2000" b="1">
                    <a:solidFill>
                      <a:srgbClr val="1D2B3B"/>
                    </a:solidFill>
                    <a:sym typeface="+mn-ea"/>
                  </a:rPr>
                  <a:t>视觉</a:t>
                </a:r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SLAM</a:t>
                </a:r>
                <a:endParaRPr lang="en-US" altLang="zh-CN" sz="2000" b="1">
                  <a:solidFill>
                    <a:srgbClr val="1D2B3B"/>
                  </a:solidFill>
                </a:endParaRPr>
              </a:p>
              <a:p>
                <a:pPr algn="ctr"/>
                <a:r>
                  <a:rPr lang="en-US" altLang="zh-CN" sz="2000" b="1">
                    <a:solidFill>
                      <a:srgbClr val="801A24"/>
                    </a:solidFill>
                  </a:rPr>
                  <a:t>quandy2020@126.com</a:t>
                </a: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3151" y="9390"/>
                <a:ext cx="1169" cy="1113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effectLst/>
                    <a:latin typeface="Arial" panose="020B0604020202020204" pitchFamily="34" charset="0"/>
                  </a:rPr>
                  <a:t>IMU Sensor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IMU </a:t>
              </a:r>
              <a:r>
                <a:rPr lang="zh-CN" altLang="en-US" sz="2400" dirty="0"/>
                <a:t>测量模型及运动模型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E02D80D-018C-43CB-85BF-2E17289DA42C}"/>
              </a:ext>
            </a:extLst>
          </p:cNvPr>
          <p:cNvGrpSpPr/>
          <p:nvPr/>
        </p:nvGrpSpPr>
        <p:grpSpPr>
          <a:xfrm>
            <a:off x="2196869" y="1757045"/>
            <a:ext cx="8063865" cy="369570"/>
            <a:chOff x="3145" y="3289"/>
            <a:chExt cx="12699" cy="582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812BA1D-6319-4D96-9A3D-086F867D65E9}"/>
                </a:ext>
              </a:extLst>
            </p:cNvPr>
            <p:cNvSpPr txBox="1"/>
            <p:nvPr/>
          </p:nvSpPr>
          <p:spPr>
            <a:xfrm>
              <a:off x="3606" y="3289"/>
              <a:ext cx="12238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/>
                <a:t>IMU 随机误差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9A6809-F74F-4DF6-B90E-DD23C7D1760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02120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11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effectLst/>
                    <a:latin typeface="Arial" panose="020B0604020202020204" pitchFamily="34" charset="0"/>
                  </a:rPr>
                  <a:t>IMU Sensor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IMU </a:t>
              </a:r>
              <a:r>
                <a:rPr lang="zh-CN" altLang="en-US" sz="2400" dirty="0"/>
                <a:t>测量模型及运动模型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E02D80D-018C-43CB-85BF-2E17289DA42C}"/>
              </a:ext>
            </a:extLst>
          </p:cNvPr>
          <p:cNvGrpSpPr/>
          <p:nvPr/>
        </p:nvGrpSpPr>
        <p:grpSpPr>
          <a:xfrm>
            <a:off x="2196869" y="1757045"/>
            <a:ext cx="8063865" cy="369570"/>
            <a:chOff x="3145" y="3289"/>
            <a:chExt cx="12699" cy="582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812BA1D-6319-4D96-9A3D-086F867D65E9}"/>
                </a:ext>
              </a:extLst>
            </p:cNvPr>
            <p:cNvSpPr txBox="1"/>
            <p:nvPr/>
          </p:nvSpPr>
          <p:spPr>
            <a:xfrm>
              <a:off x="3606" y="3289"/>
              <a:ext cx="12238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/>
                <a:t>IMU 随机误差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9A6809-F74F-4DF6-B90E-DD23C7D1760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97406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12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effectLst/>
                    <a:latin typeface="Arial" panose="020B0604020202020204" pitchFamily="34" charset="0"/>
                  </a:rPr>
                  <a:t>IMU Sensor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IMU </a:t>
              </a:r>
              <a:r>
                <a:rPr lang="zh-CN" altLang="en-US" sz="2400" dirty="0"/>
                <a:t>测量模型及运动模型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E02D80D-018C-43CB-85BF-2E17289DA42C}"/>
              </a:ext>
            </a:extLst>
          </p:cNvPr>
          <p:cNvGrpSpPr/>
          <p:nvPr/>
        </p:nvGrpSpPr>
        <p:grpSpPr>
          <a:xfrm>
            <a:off x="2196869" y="1757045"/>
            <a:ext cx="8063865" cy="369570"/>
            <a:chOff x="3145" y="3289"/>
            <a:chExt cx="12699" cy="582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812BA1D-6319-4D96-9A3D-086F867D65E9}"/>
                </a:ext>
              </a:extLst>
            </p:cNvPr>
            <p:cNvSpPr txBox="1"/>
            <p:nvPr/>
          </p:nvSpPr>
          <p:spPr>
            <a:xfrm>
              <a:off x="3606" y="3289"/>
              <a:ext cx="12238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/>
                <a:t>IMU 随机误差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9A6809-F74F-4DF6-B90E-DD23C7D1760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95994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13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effectLst/>
                    <a:latin typeface="Arial" panose="020B0604020202020204" pitchFamily="34" charset="0"/>
                  </a:rPr>
                  <a:t>IMU Sensor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IMU </a:t>
              </a:r>
              <a:r>
                <a:rPr lang="zh-CN" altLang="en-US" sz="2400" dirty="0"/>
                <a:t>测量模型及运动模型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E02D80D-018C-43CB-85BF-2E17289DA42C}"/>
              </a:ext>
            </a:extLst>
          </p:cNvPr>
          <p:cNvGrpSpPr/>
          <p:nvPr/>
        </p:nvGrpSpPr>
        <p:grpSpPr>
          <a:xfrm>
            <a:off x="2196869" y="1757045"/>
            <a:ext cx="8063865" cy="369570"/>
            <a:chOff x="3145" y="3289"/>
            <a:chExt cx="12699" cy="582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812BA1D-6319-4D96-9A3D-086F867D65E9}"/>
                </a:ext>
              </a:extLst>
            </p:cNvPr>
            <p:cNvSpPr txBox="1"/>
            <p:nvPr/>
          </p:nvSpPr>
          <p:spPr>
            <a:xfrm>
              <a:off x="3606" y="3289"/>
              <a:ext cx="12238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/>
                <a:t>IMU 随机误差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9A6809-F74F-4DF6-B90E-DD23C7D1760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71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14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effectLst/>
                    <a:latin typeface="Arial" panose="020B0604020202020204" pitchFamily="34" charset="0"/>
                  </a:rPr>
                  <a:t>IMU Sensor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IMU </a:t>
              </a:r>
              <a:r>
                <a:rPr lang="zh-CN" altLang="en-US" sz="2400" dirty="0"/>
                <a:t>随机误差的标定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108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15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effectLst/>
                    <a:latin typeface="Arial" panose="020B0604020202020204" pitchFamily="34" charset="0"/>
                  </a:rPr>
                  <a:t>IMU Sensor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IMU </a:t>
              </a:r>
              <a:r>
                <a:rPr lang="zh-CN" altLang="en-US" sz="2400" dirty="0"/>
                <a:t>随机误差的标定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235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16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effectLst/>
                    <a:latin typeface="Arial" panose="020B0604020202020204" pitchFamily="34" charset="0"/>
                  </a:rPr>
                  <a:t>IMU Sensor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IMU </a:t>
              </a:r>
              <a:r>
                <a:rPr lang="zh-CN" altLang="en-US" sz="2400" dirty="0"/>
                <a:t>随机误差的标定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10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4730" y="2519640"/>
            <a:ext cx="4070345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 dirty="0">
                <a:latin typeface="Arial" panose="020B0604020202020204" pitchFamily="34" charset="0"/>
              </a:rPr>
              <a:t>K</a:t>
            </a:r>
            <a:r>
              <a:rPr lang="en-US" altLang="zh-CN" sz="5400" b="1" i="0" dirty="0">
                <a:effectLst/>
                <a:latin typeface="Arial" panose="020B0604020202020204" pitchFamily="34" charset="0"/>
              </a:rPr>
              <a:t>inematics</a:t>
            </a:r>
            <a:r>
              <a:rPr lang="en-US" altLang="zh-CN" sz="5400" b="0" i="0" dirty="0">
                <a:effectLst/>
                <a:latin typeface="Arial" panose="020B0604020202020204" pitchFamily="34" charset="0"/>
              </a:rPr>
              <a:t> </a:t>
            </a:r>
            <a:endParaRPr lang="zh-CN" altLang="en-US" sz="5400" b="1" dirty="0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4730" y="3442970"/>
            <a:ext cx="741553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5400" b="1" dirty="0">
                <a:solidFill>
                  <a:srgbClr val="121212"/>
                </a:solidFill>
                <a:latin typeface="-apple-system"/>
              </a:rPr>
              <a:t>运动学</a:t>
            </a:r>
            <a:endParaRPr lang="zh-CN" altLang="en-US" sz="5400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263576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18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latin typeface="Arial" panose="020B0604020202020204" pitchFamily="34" charset="0"/>
                  </a:rPr>
                  <a:t>K</a:t>
                </a:r>
                <a:r>
                  <a:rPr lang="en-US" altLang="zh-CN" sz="3600" b="1" i="0" dirty="0">
                    <a:effectLst/>
                    <a:latin typeface="Arial" panose="020B0604020202020204" pitchFamily="34" charset="0"/>
                  </a:rPr>
                  <a:t>inematics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b="0" i="0" dirty="0">
                  <a:effectLst/>
                  <a:latin typeface="Arial" panose="020B0604020202020204" pitchFamily="34" charset="0"/>
                </a:rPr>
                <a:t>System kinematics</a:t>
              </a:r>
              <a:endParaRPr lang="zh-CN" altLang="en-US" sz="2400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E02D80D-018C-43CB-85BF-2E17289DA42C}"/>
              </a:ext>
            </a:extLst>
          </p:cNvPr>
          <p:cNvGrpSpPr/>
          <p:nvPr/>
        </p:nvGrpSpPr>
        <p:grpSpPr>
          <a:xfrm>
            <a:off x="2196869" y="1757045"/>
            <a:ext cx="8063865" cy="368300"/>
            <a:chOff x="3145" y="3289"/>
            <a:chExt cx="12699" cy="580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812BA1D-6319-4D96-9A3D-086F867D65E9}"/>
                </a:ext>
              </a:extLst>
            </p:cNvPr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</a:rPr>
                <a:t>d</a:t>
              </a:r>
              <a:r>
                <a:rPr lang="en-US" altLang="zh-CN" sz="1800" b="0" i="0" dirty="0">
                  <a:effectLst/>
                  <a:latin typeface="Arial" panose="020B0604020202020204" pitchFamily="34" charset="0"/>
                </a:rPr>
                <a:t>erivative continuous</a:t>
              </a:r>
              <a:endParaRPr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9A6809-F74F-4DF6-B90E-DD23C7D1760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1BCB05D-CA3E-4A1A-B427-4FAF7BDCC7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872589"/>
              </p:ext>
            </p:extLst>
          </p:nvPr>
        </p:nvGraphicFramePr>
        <p:xfrm>
          <a:off x="2714978" y="2247900"/>
          <a:ext cx="1604103" cy="286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AxMath" r:id="rId3" imgW="981720" imgH="1749600" progId="Equation.AxMath">
                  <p:embed/>
                </p:oleObj>
              </mc:Choice>
              <mc:Fallback>
                <p:oleObj name="AxMath" r:id="rId3" imgW="981720" imgH="1749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978" y="2247900"/>
                        <a:ext cx="1604103" cy="286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63B4BBB-D410-41CC-8C57-D38AD5756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349225"/>
              </p:ext>
            </p:extLst>
          </p:nvPr>
        </p:nvGraphicFramePr>
        <p:xfrm>
          <a:off x="6549153" y="4464455"/>
          <a:ext cx="2859775" cy="21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name="AxMath" r:id="rId5" imgW="2217600" imgH="1693440" progId="Equation.AxMath">
                  <p:embed/>
                </p:oleObj>
              </mc:Choice>
              <mc:Fallback>
                <p:oleObj name="AxMath" r:id="rId5" imgW="2217600" imgH="1693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9153" y="4464455"/>
                        <a:ext cx="2859775" cy="21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5BB3F862-FCC2-4789-8A12-FA67C3EA4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748152"/>
              </p:ext>
            </p:extLst>
          </p:nvPr>
        </p:nvGraphicFramePr>
        <p:xfrm>
          <a:off x="6549153" y="2125345"/>
          <a:ext cx="4503121" cy="1886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" name="AxMath" r:id="rId7" imgW="3282840" imgH="1374840" progId="Equation.AxMath">
                  <p:embed/>
                </p:oleObj>
              </mc:Choice>
              <mc:Fallback>
                <p:oleObj name="AxMath" r:id="rId7" imgW="3282840" imgH="13748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363B4BBB-D410-41CC-8C57-D38AD57561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49153" y="2125345"/>
                        <a:ext cx="4503121" cy="1886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箭头: 左弧形 11">
            <a:extLst>
              <a:ext uri="{FF2B5EF4-FFF2-40B4-BE49-F238E27FC236}">
                <a16:creationId xmlns:a16="http://schemas.microsoft.com/office/drawing/2014/main" id="{76EC8079-75D5-45F1-8655-B9D39C8588E0}"/>
              </a:ext>
            </a:extLst>
          </p:cNvPr>
          <p:cNvSpPr/>
          <p:nvPr/>
        </p:nvSpPr>
        <p:spPr>
          <a:xfrm>
            <a:off x="5642848" y="3121981"/>
            <a:ext cx="826046" cy="1886717"/>
          </a:xfrm>
          <a:prstGeom prst="curv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7435894-9B1A-429A-AC67-188DB0E47F5C}"/>
              </a:ext>
            </a:extLst>
          </p:cNvPr>
          <p:cNvGrpSpPr/>
          <p:nvPr/>
        </p:nvGrpSpPr>
        <p:grpSpPr>
          <a:xfrm>
            <a:off x="6502953" y="1761760"/>
            <a:ext cx="8063865" cy="368300"/>
            <a:chOff x="3145" y="3289"/>
            <a:chExt cx="12699" cy="58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7662555-4365-4519-B899-CABE89D9C2CC}"/>
                </a:ext>
              </a:extLst>
            </p:cNvPr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</a:rPr>
                <a:t>i</a:t>
              </a:r>
              <a:r>
                <a:rPr lang="en-US" altLang="zh-CN" sz="1800" b="0" i="0" dirty="0">
                  <a:effectLst/>
                  <a:latin typeface="Arial" panose="020B0604020202020204" pitchFamily="34" charset="0"/>
                </a:rPr>
                <a:t>ntegration continuous</a:t>
              </a:r>
              <a:endParaRPr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8152DC5-9024-461F-B043-1FFAF069BB4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D01D3D0-AF1D-4E32-B099-5C8EF9C9280B}"/>
              </a:ext>
            </a:extLst>
          </p:cNvPr>
          <p:cNvGrpSpPr/>
          <p:nvPr/>
        </p:nvGrpSpPr>
        <p:grpSpPr>
          <a:xfrm>
            <a:off x="6468894" y="4096155"/>
            <a:ext cx="8063865" cy="368300"/>
            <a:chOff x="3145" y="3289"/>
            <a:chExt cx="12699" cy="58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800C432-94C0-4C71-AE92-42A8D34EDF33}"/>
                </a:ext>
              </a:extLst>
            </p:cNvPr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/>
                <a:t>discrete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54B9CD4-9C5C-4F14-A0E8-E0264F7A12C6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022453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19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latin typeface="Arial" panose="020B0604020202020204" pitchFamily="34" charset="0"/>
                  </a:rPr>
                  <a:t>K</a:t>
                </a:r>
                <a:r>
                  <a:rPr lang="en-US" altLang="zh-CN" sz="3600" b="1" i="0" dirty="0">
                    <a:effectLst/>
                    <a:latin typeface="Arial" panose="020B0604020202020204" pitchFamily="34" charset="0"/>
                  </a:rPr>
                  <a:t>inematics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0" i="0" dirty="0">
                  <a:effectLst/>
                  <a:latin typeface="Arial" panose="020B0604020202020204" pitchFamily="34" charset="0"/>
                </a:rPr>
                <a:t>运动模型的离散积分</a:t>
              </a:r>
              <a:r>
                <a:rPr lang="en-US" altLang="zh-CN" sz="2400" b="0" i="0" dirty="0">
                  <a:effectLst/>
                  <a:latin typeface="Arial" panose="020B0604020202020204" pitchFamily="34" charset="0"/>
                </a:rPr>
                <a:t>——</a:t>
              </a:r>
              <a:r>
                <a:rPr lang="zh-CN" altLang="en-US" sz="24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中值法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23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9655810" y="781685"/>
            <a:ext cx="2519680" cy="444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2865" y="325755"/>
            <a:ext cx="4556125" cy="817880"/>
            <a:chOff x="-1" y="636"/>
            <a:chExt cx="7175" cy="1288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" y="1238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315" y="636"/>
              <a:ext cx="1336" cy="128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68" y="636"/>
              <a:ext cx="300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/>
                <a:t>Outline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46885" y="1160518"/>
            <a:ext cx="5257800" cy="461645"/>
            <a:chOff x="2501" y="7053"/>
            <a:chExt cx="8280" cy="727"/>
          </a:xfrm>
        </p:grpSpPr>
        <p:grpSp>
          <p:nvGrpSpPr>
            <p:cNvPr id="3" name="组合 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3237" y="7053"/>
              <a:ext cx="7544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>
                  <a:sym typeface="+mn-ea"/>
                </a:rPr>
                <a:t>Numerical integration methods</a:t>
              </a:r>
              <a:endParaRPr lang="zh-CN" altLang="en-US" sz="2400" dirty="0">
                <a:sym typeface="+mn-ea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6725313-CCFC-45FD-B47D-A345121BC12F}"/>
              </a:ext>
            </a:extLst>
          </p:cNvPr>
          <p:cNvGrpSpPr/>
          <p:nvPr/>
        </p:nvGrpSpPr>
        <p:grpSpPr>
          <a:xfrm>
            <a:off x="1746885" y="1634661"/>
            <a:ext cx="3007360" cy="461645"/>
            <a:chOff x="2501" y="7053"/>
            <a:chExt cx="4736" cy="727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5827134-E91A-4867-8877-2BE15C2F421F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8DC2B0CF-CB2D-4F1A-BB37-EBA58C1FF5B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7FDBD93C-556C-44F4-8188-5FB8EB9C7582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FBAC7F9A-9CCA-4FEC-ABE9-9C308C6F8E62}"/>
                </a:ext>
              </a:extLst>
            </p:cNvPr>
            <p:cNvSpPr txBox="1"/>
            <p:nvPr/>
          </p:nvSpPr>
          <p:spPr>
            <a:xfrm>
              <a:off x="3237" y="7053"/>
              <a:ext cx="4000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i="0" dirty="0">
                  <a:effectLst/>
                  <a:latin typeface="Arial" panose="020B0604020202020204" pitchFamily="34" charset="0"/>
                </a:rPr>
                <a:t>IMU sensor </a:t>
              </a:r>
              <a:endParaRPr lang="zh-CN" altLang="en-US" sz="2400" dirty="0">
                <a:sym typeface="+mn-ea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C5E838C2-F746-4E56-A283-65169276FA89}"/>
              </a:ext>
            </a:extLst>
          </p:cNvPr>
          <p:cNvGrpSpPr/>
          <p:nvPr/>
        </p:nvGrpSpPr>
        <p:grpSpPr>
          <a:xfrm>
            <a:off x="1746885" y="2108804"/>
            <a:ext cx="3007360" cy="460375"/>
            <a:chOff x="2501" y="7053"/>
            <a:chExt cx="4736" cy="725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7FD31754-B07C-42C9-B52A-7CBE707403AC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18EA9041-5811-4639-AAD5-5BC2D0104C09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C364C5AE-A03D-4F00-8851-95056186AAD6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00265684-E904-44AB-ACD2-9D45F88064E7}"/>
                </a:ext>
              </a:extLst>
            </p:cNvPr>
            <p:cNvSpPr txBox="1"/>
            <p:nvPr/>
          </p:nvSpPr>
          <p:spPr>
            <a:xfrm>
              <a:off x="3237" y="7053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2400" dirty="0">
                  <a:latin typeface="Arial" panose="020B0604020202020204" pitchFamily="34" charset="0"/>
                </a:rPr>
                <a:t>K</a:t>
              </a:r>
              <a:r>
                <a:rPr lang="en-US" altLang="zh-CN" sz="2400" i="0" dirty="0">
                  <a:effectLst/>
                  <a:latin typeface="Arial" panose="020B0604020202020204" pitchFamily="34" charset="0"/>
                </a:rPr>
                <a:t>inematics</a:t>
              </a:r>
              <a:endParaRPr lang="en-US" altLang="zh-CN" sz="2400" i="0" dirty="0">
                <a:solidFill>
                  <a:srgbClr val="404040"/>
                </a:solidFill>
                <a:effectLst/>
                <a:latin typeface="Roboto Slab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7D75EEAC-72EF-434E-8C96-AFA9E16A81FB}"/>
              </a:ext>
            </a:extLst>
          </p:cNvPr>
          <p:cNvGrpSpPr/>
          <p:nvPr/>
        </p:nvGrpSpPr>
        <p:grpSpPr>
          <a:xfrm>
            <a:off x="1746885" y="2582947"/>
            <a:ext cx="6002655" cy="461645"/>
            <a:chOff x="2501" y="7053"/>
            <a:chExt cx="9453" cy="727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4DCEF08A-8BC9-4DDE-9C83-CF20010A703F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86F27C31-FCAE-4E31-810E-00AEFD41C40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5C834923-F6C6-4788-A644-1736D92DF8D2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4A70620-E6D9-43BA-8F29-D71F3220FB11}"/>
                </a:ext>
              </a:extLst>
            </p:cNvPr>
            <p:cNvSpPr txBox="1"/>
            <p:nvPr/>
          </p:nvSpPr>
          <p:spPr>
            <a:xfrm>
              <a:off x="3237" y="7053"/>
              <a:ext cx="871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</a:rPr>
                <a:t>IMU </a:t>
              </a:r>
              <a:r>
                <a:rPr lang="en-US" altLang="zh-CN" sz="2400" dirty="0" err="1">
                  <a:latin typeface="Arial" panose="020B0604020202020204" pitchFamily="34" charset="0"/>
                </a:rPr>
                <a:t>preintegration</a:t>
              </a:r>
              <a:r>
                <a:rPr lang="en-US" altLang="zh-CN" sz="2400" i="0" dirty="0">
                  <a:effectLst/>
                  <a:latin typeface="Arial" panose="020B0604020202020204" pitchFamily="34" charset="0"/>
                </a:rPr>
                <a:t> </a:t>
              </a:r>
              <a:endParaRPr lang="zh-CN" altLang="en-US" sz="2400" dirty="0">
                <a:sym typeface="+mn-ea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1CCB190A-3AF9-4ECA-A189-7FC167269FAC}"/>
              </a:ext>
            </a:extLst>
          </p:cNvPr>
          <p:cNvGrpSpPr/>
          <p:nvPr/>
        </p:nvGrpSpPr>
        <p:grpSpPr>
          <a:xfrm>
            <a:off x="1746885" y="3058360"/>
            <a:ext cx="5568315" cy="461645"/>
            <a:chOff x="2501" y="7053"/>
            <a:chExt cx="8769" cy="727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E90DD83A-C333-4A47-855B-F7CEDC234D4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69ED7F64-4338-44F0-9B0C-A459A20A18CA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B666982F-1068-4CFB-8434-C492D034B51B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274A475C-D663-4132-A82D-A4491E38C7E5}"/>
                </a:ext>
              </a:extLst>
            </p:cNvPr>
            <p:cNvSpPr txBox="1"/>
            <p:nvPr/>
          </p:nvSpPr>
          <p:spPr>
            <a:xfrm>
              <a:off x="3237" y="7053"/>
              <a:ext cx="8033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2400" i="0" dirty="0">
                  <a:solidFill>
                    <a:srgbClr val="404040"/>
                  </a:solidFill>
                  <a:effectLst/>
                  <a:latin typeface="Roboto Slab"/>
                </a:rPr>
                <a:t>Solving Non-linear Least Squares</a:t>
              </a: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E6A3C51D-6755-48C1-958B-22BEB795DB6F}"/>
              </a:ext>
            </a:extLst>
          </p:cNvPr>
          <p:cNvGrpSpPr/>
          <p:nvPr/>
        </p:nvGrpSpPr>
        <p:grpSpPr>
          <a:xfrm>
            <a:off x="1746885" y="3533773"/>
            <a:ext cx="5568315" cy="461645"/>
            <a:chOff x="2501" y="7053"/>
            <a:chExt cx="8769" cy="727"/>
          </a:xfrm>
        </p:grpSpPr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FC47D2DD-A3EB-412C-BBC1-1B2DCD35B2E5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A89286CB-229F-4324-A9A1-9838853B2D05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0991E030-F4F0-423D-8E8B-4B949E29C078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8C21AD36-C6C3-4602-81B2-6039690A4111}"/>
                </a:ext>
              </a:extLst>
            </p:cNvPr>
            <p:cNvSpPr txBox="1"/>
            <p:nvPr/>
          </p:nvSpPr>
          <p:spPr>
            <a:xfrm>
              <a:off x="3237" y="7053"/>
              <a:ext cx="8033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2400" i="0" dirty="0">
                  <a:solidFill>
                    <a:srgbClr val="404040"/>
                  </a:solidFill>
                  <a:effectLst/>
                  <a:latin typeface="Roboto Slab"/>
                </a:rPr>
                <a:t>Covariance Estimation</a:t>
              </a: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F0F40C01-D3D7-4AC1-A26F-2136FD94D823}"/>
              </a:ext>
            </a:extLst>
          </p:cNvPr>
          <p:cNvGrpSpPr/>
          <p:nvPr/>
        </p:nvGrpSpPr>
        <p:grpSpPr>
          <a:xfrm>
            <a:off x="1746885" y="4009183"/>
            <a:ext cx="6292215" cy="461645"/>
            <a:chOff x="2501" y="7053"/>
            <a:chExt cx="9909" cy="727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9021F97B-73F3-4B0C-838D-18D056ADFEF3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D8157CCE-63BA-45E9-BBE9-76EF8A9FA30A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CAF492B5-5D5A-4057-945D-0CC69CF1CB35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22905256-EDC6-4515-AB46-93127E59AD9D}"/>
                </a:ext>
              </a:extLst>
            </p:cNvPr>
            <p:cNvSpPr txBox="1"/>
            <p:nvPr/>
          </p:nvSpPr>
          <p:spPr>
            <a:xfrm>
              <a:off x="3237" y="7053"/>
              <a:ext cx="9173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2400" i="0" dirty="0">
                  <a:solidFill>
                    <a:srgbClr val="404040"/>
                  </a:solidFill>
                  <a:effectLst/>
                  <a:latin typeface="Roboto Slab"/>
                </a:rPr>
                <a:t>General Unconstrained Minimization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20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latin typeface="Arial" panose="020B0604020202020204" pitchFamily="34" charset="0"/>
                  </a:rPr>
                  <a:t>K</a:t>
                </a:r>
                <a:r>
                  <a:rPr lang="en-US" altLang="zh-CN" sz="3600" b="1" i="0" dirty="0">
                    <a:effectLst/>
                    <a:latin typeface="Arial" panose="020B0604020202020204" pitchFamily="34" charset="0"/>
                  </a:rPr>
                  <a:t>inematics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0" i="0" dirty="0">
                  <a:effectLst/>
                  <a:latin typeface="Arial" panose="020B0604020202020204" pitchFamily="34" charset="0"/>
                </a:rPr>
                <a:t>运动模型的离散积分</a:t>
              </a:r>
              <a:r>
                <a:rPr lang="en-US" altLang="zh-CN" sz="2400" b="0" i="0" dirty="0">
                  <a:effectLst/>
                  <a:latin typeface="Arial" panose="020B0604020202020204" pitchFamily="34" charset="0"/>
                </a:rPr>
                <a:t>——</a:t>
              </a:r>
              <a:r>
                <a:rPr lang="zh-CN" altLang="en-US" sz="24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中值法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86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4730" y="2519640"/>
            <a:ext cx="6494085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 dirty="0">
                <a:latin typeface="Arial" panose="020B0604020202020204" pitchFamily="34" charset="0"/>
              </a:rPr>
              <a:t>IMU </a:t>
            </a:r>
            <a:r>
              <a:rPr lang="en-US" altLang="zh-CN" sz="5400" b="1" dirty="0" err="1">
                <a:latin typeface="Arial" panose="020B0604020202020204" pitchFamily="34" charset="0"/>
              </a:rPr>
              <a:t>preintegration</a:t>
            </a:r>
            <a:r>
              <a:rPr lang="en-US" altLang="zh-CN" sz="5400" b="0" i="0" dirty="0">
                <a:effectLst/>
                <a:latin typeface="Arial" panose="020B0604020202020204" pitchFamily="34" charset="0"/>
              </a:rPr>
              <a:t> </a:t>
            </a:r>
            <a:endParaRPr lang="zh-CN" altLang="en-US" sz="5400" b="1" dirty="0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4730" y="3442970"/>
            <a:ext cx="741553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5400" b="1" i="0" dirty="0">
                <a:solidFill>
                  <a:srgbClr val="121212"/>
                </a:solidFill>
                <a:effectLst/>
                <a:latin typeface="-apple-system"/>
              </a:rPr>
              <a:t>IMU</a:t>
            </a:r>
            <a:r>
              <a:rPr lang="zh-CN" altLang="en-US" sz="5400" b="1" i="0" dirty="0">
                <a:solidFill>
                  <a:srgbClr val="121212"/>
                </a:solidFill>
                <a:effectLst/>
                <a:latin typeface="-apple-system"/>
              </a:rPr>
              <a:t>预积分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063318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22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latin typeface="Arial" panose="020B0604020202020204" pitchFamily="34" charset="0"/>
                  </a:rPr>
                  <a:t>IMU </a:t>
                </a:r>
                <a:r>
                  <a:rPr lang="en-US" altLang="zh-CN" sz="3600" b="1" dirty="0" err="1">
                    <a:latin typeface="Arial" panose="020B0604020202020204" pitchFamily="34" charset="0"/>
                  </a:rPr>
                  <a:t>preintegration</a:t>
                </a:r>
                <a:r>
                  <a:rPr lang="en-US" altLang="zh-CN" sz="3600" b="0" i="0" dirty="0">
                    <a:effectLst/>
                    <a:latin typeface="Arial" panose="020B0604020202020204" pitchFamily="34" charset="0"/>
                  </a:rPr>
                  <a:t>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IMU </a:t>
              </a:r>
              <a:r>
                <a:rPr lang="zh-CN" altLang="en-US" sz="2400" dirty="0">
                  <a:solidFill>
                    <a:srgbClr val="FF0000"/>
                  </a:solidFill>
                </a:rPr>
                <a:t>预积分</a:t>
              </a:r>
            </a:p>
          </p:txBody>
        </p: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848356A-B726-4232-9BD2-ECD3D93CE5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487920"/>
              </p:ext>
            </p:extLst>
          </p:nvPr>
        </p:nvGraphicFramePr>
        <p:xfrm>
          <a:off x="2427540" y="1665479"/>
          <a:ext cx="6045234" cy="2086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AxGlyph" r:id="rId3" imgW="321480" imgH="110520" progId="AxGlyph.Document">
                  <p:embed/>
                </p:oleObj>
              </mc:Choice>
              <mc:Fallback>
                <p:oleObj name="AxGlyph" r:id="rId3" imgW="321480" imgH="110520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7540" y="1665479"/>
                        <a:ext cx="6045234" cy="2086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ADADA24-041C-4EA9-9913-C4685E5EC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260299"/>
              </p:ext>
            </p:extLst>
          </p:nvPr>
        </p:nvGraphicFramePr>
        <p:xfrm>
          <a:off x="1651687" y="4138340"/>
          <a:ext cx="4967253" cy="1754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AxMath" r:id="rId5" imgW="3845520" imgH="1357920" progId="Equation.AxMath">
                  <p:embed/>
                </p:oleObj>
              </mc:Choice>
              <mc:Fallback>
                <p:oleObj name="AxMath" r:id="rId5" imgW="3845520" imgH="135792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5BB3F862-FCC2-4789-8A12-FA67C3EA45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1687" y="4138340"/>
                        <a:ext cx="4967253" cy="1754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675B12D1-10B3-4651-99BB-A7B60C7D4B69}"/>
              </a:ext>
            </a:extLst>
          </p:cNvPr>
          <p:cNvSpPr/>
          <p:nvPr/>
        </p:nvSpPr>
        <p:spPr>
          <a:xfrm>
            <a:off x="5573255" y="4848642"/>
            <a:ext cx="1310566" cy="40372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离散变换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8A1AA63D-F7E7-42C8-A712-05D73A77B6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388208"/>
              </p:ext>
            </p:extLst>
          </p:nvPr>
        </p:nvGraphicFramePr>
        <p:xfrm>
          <a:off x="6968172" y="3988239"/>
          <a:ext cx="3725863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AxMath" r:id="rId7" imgW="3236400" imgH="2300400" progId="Equation.AxMath">
                  <p:embed/>
                </p:oleObj>
              </mc:Choice>
              <mc:Fallback>
                <p:oleObj name="AxMath" r:id="rId7" imgW="3236400" imgH="23004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ADADA24-041C-4EA9-9913-C4685E5EC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68172" y="3988239"/>
                        <a:ext cx="3725863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73E7FF97-8086-46F8-8637-B23A013102F7}"/>
              </a:ext>
            </a:extLst>
          </p:cNvPr>
          <p:cNvGrpSpPr/>
          <p:nvPr/>
        </p:nvGrpSpPr>
        <p:grpSpPr>
          <a:xfrm>
            <a:off x="1651687" y="3404039"/>
            <a:ext cx="9947910" cy="646430"/>
            <a:chOff x="3145" y="3289"/>
            <a:chExt cx="15666" cy="1018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CBEE7F8-46D5-4173-9108-FA6F9180224C}"/>
                </a:ext>
              </a:extLst>
            </p:cNvPr>
            <p:cNvSpPr txBox="1"/>
            <p:nvPr/>
          </p:nvSpPr>
          <p:spPr>
            <a:xfrm>
              <a:off x="3606" y="3289"/>
              <a:ext cx="15205" cy="101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>
                  <a:solidFill>
                    <a:srgbClr val="7030A0"/>
                  </a:solidFill>
                </a:rPr>
                <a:t>已知</a:t>
              </a:r>
              <a:r>
                <a:rPr lang="en-US" altLang="zh-CN" dirty="0">
                  <a:solidFill>
                    <a:srgbClr val="7030A0"/>
                  </a:solidFill>
                </a:rPr>
                <a:t>k</a:t>
              </a:r>
              <a:r>
                <a:rPr lang="zh-CN" altLang="en-US" dirty="0">
                  <a:solidFill>
                    <a:srgbClr val="7030A0"/>
                  </a:solidFill>
                </a:rPr>
                <a:t>时刻的位置、速度和旋转，将第</a:t>
              </a:r>
              <a:r>
                <a:rPr lang="en-US" altLang="zh-CN" dirty="0">
                  <a:solidFill>
                    <a:srgbClr val="7030A0"/>
                  </a:solidFill>
                </a:rPr>
                <a:t>k</a:t>
              </a:r>
              <a:r>
                <a:rPr lang="zh-CN" altLang="en-US" dirty="0">
                  <a:solidFill>
                    <a:srgbClr val="7030A0"/>
                  </a:solidFill>
                </a:rPr>
                <a:t>时刻和第</a:t>
              </a:r>
              <a:r>
                <a:rPr lang="en-US" altLang="zh-CN" dirty="0">
                  <a:solidFill>
                    <a:srgbClr val="7030A0"/>
                  </a:solidFill>
                </a:rPr>
                <a:t>k+1</a:t>
              </a:r>
              <a:r>
                <a:rPr lang="zh-CN" altLang="en-US" dirty="0">
                  <a:solidFill>
                    <a:srgbClr val="7030A0"/>
                  </a:solidFill>
                </a:rPr>
                <a:t>时刻之间的所有</a:t>
              </a:r>
              <a:r>
                <a:rPr lang="en-US" altLang="zh-CN" dirty="0">
                  <a:solidFill>
                    <a:srgbClr val="7030A0"/>
                  </a:solidFill>
                </a:rPr>
                <a:t>IMU</a:t>
              </a:r>
              <a:r>
                <a:rPr lang="zh-CN" altLang="en-US" dirty="0">
                  <a:solidFill>
                    <a:srgbClr val="7030A0"/>
                  </a:solidFill>
                </a:rPr>
                <a:t>测量值进行积分，可得第</a:t>
              </a:r>
              <a:r>
                <a:rPr lang="en-US" altLang="zh-CN" dirty="0">
                  <a:solidFill>
                    <a:srgbClr val="7030A0"/>
                  </a:solidFill>
                </a:rPr>
                <a:t>k+1</a:t>
              </a:r>
              <a:r>
                <a:rPr lang="zh-CN" altLang="en-US" dirty="0">
                  <a:solidFill>
                    <a:srgbClr val="7030A0"/>
                  </a:solidFill>
                </a:rPr>
                <a:t>时刻的位置、速度和旋转，作为视觉估计的初始值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2396B8E-255E-42B6-8AAC-000C72CE9F71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926995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23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latin typeface="Arial" panose="020B0604020202020204" pitchFamily="34" charset="0"/>
                  </a:rPr>
                  <a:t>IMU </a:t>
                </a:r>
                <a:r>
                  <a:rPr lang="en-US" altLang="zh-CN" sz="3600" b="1" dirty="0" err="1">
                    <a:latin typeface="Arial" panose="020B0604020202020204" pitchFamily="34" charset="0"/>
                  </a:rPr>
                  <a:t>preintegration</a:t>
                </a:r>
                <a:r>
                  <a:rPr lang="en-US" altLang="zh-CN" sz="3600" b="0" i="0" dirty="0">
                    <a:effectLst/>
                    <a:latin typeface="Arial" panose="020B0604020202020204" pitchFamily="34" charset="0"/>
                  </a:rPr>
                  <a:t>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IMU </a:t>
              </a:r>
              <a:r>
                <a:rPr lang="zh-CN" altLang="en-US" sz="2400" dirty="0">
                  <a:solidFill>
                    <a:srgbClr val="FF0000"/>
                  </a:solidFill>
                </a:rPr>
                <a:t>预积分</a:t>
              </a:r>
            </a:p>
          </p:txBody>
        </p: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848356A-B726-4232-9BD2-ECD3D93CE5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177354"/>
              </p:ext>
            </p:extLst>
          </p:nvPr>
        </p:nvGraphicFramePr>
        <p:xfrm>
          <a:off x="2427540" y="1665479"/>
          <a:ext cx="6045234" cy="2086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AxGlyph" r:id="rId3" imgW="321480" imgH="110520" progId="AxGlyph.Document">
                  <p:embed/>
                </p:oleObj>
              </mc:Choice>
              <mc:Fallback>
                <p:oleObj name="AxGlyph" r:id="rId3" imgW="321480" imgH="110520" progId="AxGlyph.Document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6848356A-B726-4232-9BD2-ECD3D93CE5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7540" y="1665479"/>
                        <a:ext cx="6045234" cy="2086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ADADA24-041C-4EA9-9913-C4685E5EC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671232"/>
              </p:ext>
            </p:extLst>
          </p:nvPr>
        </p:nvGraphicFramePr>
        <p:xfrm>
          <a:off x="6783069" y="4601365"/>
          <a:ext cx="4967253" cy="1754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AxMath" r:id="rId5" imgW="3845520" imgH="1357920" progId="Equation.AxMath">
                  <p:embed/>
                </p:oleObj>
              </mc:Choice>
              <mc:Fallback>
                <p:oleObj name="AxMath" r:id="rId5" imgW="3845520" imgH="135792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ADADA24-041C-4EA9-9913-C4685E5EC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83069" y="4601365"/>
                        <a:ext cx="4967253" cy="1754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675B12D1-10B3-4651-99BB-A7B60C7D4B69}"/>
              </a:ext>
            </a:extLst>
          </p:cNvPr>
          <p:cNvSpPr/>
          <p:nvPr/>
        </p:nvSpPr>
        <p:spPr>
          <a:xfrm>
            <a:off x="5440717" y="5276954"/>
            <a:ext cx="1310566" cy="40372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坐标系转换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3E7FF97-8086-46F8-8637-B23A013102F7}"/>
              </a:ext>
            </a:extLst>
          </p:cNvPr>
          <p:cNvGrpSpPr/>
          <p:nvPr/>
        </p:nvGrpSpPr>
        <p:grpSpPr>
          <a:xfrm>
            <a:off x="1545907" y="3818410"/>
            <a:ext cx="10181590" cy="646430"/>
            <a:chOff x="3145" y="3289"/>
            <a:chExt cx="16034" cy="1018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CBEE7F8-46D5-4173-9108-FA6F9180224C}"/>
                </a:ext>
              </a:extLst>
            </p:cNvPr>
            <p:cNvSpPr txBox="1"/>
            <p:nvPr/>
          </p:nvSpPr>
          <p:spPr>
            <a:xfrm>
              <a:off x="3606" y="3289"/>
              <a:ext cx="15573" cy="101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>
                  <a:solidFill>
                    <a:srgbClr val="7030A0"/>
                  </a:solidFill>
                </a:rPr>
                <a:t>通过重新参数化，把关键帧之间的</a:t>
              </a:r>
              <a:r>
                <a:rPr lang="en-US" altLang="zh-CN" dirty="0">
                  <a:solidFill>
                    <a:srgbClr val="7030A0"/>
                  </a:solidFill>
                </a:rPr>
                <a:t>IMU</a:t>
              </a:r>
              <a:r>
                <a:rPr lang="zh-CN" altLang="en-US" dirty="0">
                  <a:solidFill>
                    <a:srgbClr val="7030A0"/>
                  </a:solidFill>
                </a:rPr>
                <a:t>测量值积分成相对运动的约束，避免了因为初始条件变换造成的重复积分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2396B8E-255E-42B6-8AAC-000C72CE9F71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809F64B1-CCAD-48A6-9EE5-F7FFD1F746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639559"/>
              </p:ext>
            </p:extLst>
          </p:nvPr>
        </p:nvGraphicFramePr>
        <p:xfrm>
          <a:off x="1507760" y="4601365"/>
          <a:ext cx="4967253" cy="1754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AxMath" r:id="rId7" imgW="3845520" imgH="1357920" progId="Equation.AxMath">
                  <p:embed/>
                </p:oleObj>
              </mc:Choice>
              <mc:Fallback>
                <p:oleObj name="AxMath" r:id="rId7" imgW="3845520" imgH="135792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ADADA24-041C-4EA9-9913-C4685E5EC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7760" y="4601365"/>
                        <a:ext cx="4967253" cy="1754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6694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5210" t="2776" r="1916" b="2046"/>
          <a:stretch>
            <a:fillRect/>
          </a:stretch>
        </p:blipFill>
        <p:spPr>
          <a:xfrm>
            <a:off x="-4445" y="-25400"/>
            <a:ext cx="12190095" cy="6885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4730" y="2519640"/>
            <a:ext cx="9154686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 dirty="0">
                <a:sym typeface="+mn-ea"/>
              </a:rPr>
              <a:t>Numerical integration methods</a:t>
            </a:r>
            <a:endParaRPr lang="zh-CN" altLang="en-US" sz="5400" b="1" dirty="0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4730" y="3442970"/>
            <a:ext cx="741553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5400" b="1" i="0" dirty="0">
                <a:solidFill>
                  <a:srgbClr val="121212"/>
                </a:solidFill>
                <a:effectLst/>
                <a:latin typeface="-apple-system"/>
              </a:rPr>
              <a:t>数值积分方法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ym typeface="+mn-ea"/>
                  </a:rPr>
                  <a:t>Numerical integration methods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1" i="0" dirty="0">
                  <a:solidFill>
                    <a:srgbClr val="121212"/>
                  </a:solidFill>
                  <a:effectLst/>
                  <a:latin typeface="-apple-system"/>
                </a:rPr>
                <a:t>欧拉积分</a:t>
              </a:r>
              <a:endParaRPr lang="zh-CN" altLang="en-US" sz="2400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E02D80D-018C-43CB-85BF-2E17289DA42C}"/>
              </a:ext>
            </a:extLst>
          </p:cNvPr>
          <p:cNvGrpSpPr/>
          <p:nvPr/>
        </p:nvGrpSpPr>
        <p:grpSpPr>
          <a:xfrm>
            <a:off x="2271236" y="2854347"/>
            <a:ext cx="8063865" cy="368300"/>
            <a:chOff x="3145" y="3289"/>
            <a:chExt cx="12699" cy="580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812BA1D-6319-4D96-9A3D-086F867D65E9}"/>
                </a:ext>
              </a:extLst>
            </p:cNvPr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/>
                <a:t>参数描述</a:t>
              </a:r>
              <a:endParaRPr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9A6809-F74F-4DF6-B90E-DD23C7D1760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5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ym typeface="+mn-ea"/>
                  </a:rPr>
                  <a:t>Numerical integration methods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1" i="0" dirty="0">
                  <a:solidFill>
                    <a:srgbClr val="121212"/>
                  </a:solidFill>
                  <a:effectLst/>
                  <a:latin typeface="-apple-system"/>
                </a:rPr>
                <a:t>中点积分</a:t>
              </a:r>
              <a:endParaRPr lang="zh-CN" altLang="en-US" sz="2400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E02D80D-018C-43CB-85BF-2E17289DA42C}"/>
              </a:ext>
            </a:extLst>
          </p:cNvPr>
          <p:cNvGrpSpPr/>
          <p:nvPr/>
        </p:nvGrpSpPr>
        <p:grpSpPr>
          <a:xfrm>
            <a:off x="2271236" y="2854347"/>
            <a:ext cx="8063865" cy="368300"/>
            <a:chOff x="3145" y="3289"/>
            <a:chExt cx="12699" cy="580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812BA1D-6319-4D96-9A3D-086F867D65E9}"/>
                </a:ext>
              </a:extLst>
            </p:cNvPr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/>
                <a:t>参数描述</a:t>
              </a:r>
              <a:endParaRPr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9A6809-F74F-4DF6-B90E-DD23C7D1760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88925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6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ym typeface="+mn-ea"/>
                  </a:rPr>
                  <a:t>Numerical integration methods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1" i="0" dirty="0">
                  <a:solidFill>
                    <a:srgbClr val="121212"/>
                  </a:solidFill>
                  <a:effectLst/>
                  <a:latin typeface="-apple-system"/>
                </a:rPr>
                <a:t>龙格库塔积分</a:t>
              </a:r>
              <a:endParaRPr lang="zh-CN" altLang="en-US" sz="2400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E02D80D-018C-43CB-85BF-2E17289DA42C}"/>
              </a:ext>
            </a:extLst>
          </p:cNvPr>
          <p:cNvGrpSpPr/>
          <p:nvPr/>
        </p:nvGrpSpPr>
        <p:grpSpPr>
          <a:xfrm>
            <a:off x="2271236" y="2854347"/>
            <a:ext cx="8063865" cy="368300"/>
            <a:chOff x="3145" y="3289"/>
            <a:chExt cx="12699" cy="580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812BA1D-6319-4D96-9A3D-086F867D65E9}"/>
                </a:ext>
              </a:extLst>
            </p:cNvPr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/>
                <a:t>参数描述</a:t>
              </a:r>
              <a:endParaRPr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9A6809-F74F-4DF6-B90E-DD23C7D1760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55636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4730" y="2519640"/>
            <a:ext cx="4185761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 i="0" dirty="0">
                <a:effectLst/>
                <a:latin typeface="Arial" panose="020B0604020202020204" pitchFamily="34" charset="0"/>
              </a:rPr>
              <a:t>IMU Sensor </a:t>
            </a:r>
            <a:endParaRPr lang="zh-CN" altLang="en-US" sz="5400" b="1" dirty="0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4730" y="3435350"/>
            <a:ext cx="741553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5400" b="1" dirty="0">
                <a:solidFill>
                  <a:srgbClr val="121212"/>
                </a:solidFill>
                <a:latin typeface="-apple-system"/>
              </a:rPr>
              <a:t>IMU </a:t>
            </a:r>
            <a:r>
              <a:rPr lang="zh-CN" altLang="en-US" sz="5400" b="1" dirty="0">
                <a:solidFill>
                  <a:srgbClr val="121212"/>
                </a:solidFill>
                <a:latin typeface="-apple-system"/>
              </a:rPr>
              <a:t>传感器 </a:t>
            </a:r>
            <a:endParaRPr lang="zh-CN" altLang="en-US" sz="5400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6715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23F8AFA-B6D9-48BE-8747-850256FE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52" y="3680855"/>
            <a:ext cx="6749834" cy="2626118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8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effectLst/>
                    <a:latin typeface="Arial" panose="020B0604020202020204" pitchFamily="34" charset="0"/>
                  </a:rPr>
                  <a:t>IMU Sensor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IMU </a:t>
              </a:r>
              <a:r>
                <a:rPr lang="zh-CN" altLang="en-US" sz="2400" dirty="0"/>
                <a:t>测量模型及运动模型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E02D80D-018C-43CB-85BF-2E17289DA42C}"/>
              </a:ext>
            </a:extLst>
          </p:cNvPr>
          <p:cNvGrpSpPr/>
          <p:nvPr/>
        </p:nvGrpSpPr>
        <p:grpSpPr>
          <a:xfrm>
            <a:off x="2196869" y="1757045"/>
            <a:ext cx="8063865" cy="369570"/>
            <a:chOff x="3145" y="3289"/>
            <a:chExt cx="12699" cy="582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812BA1D-6319-4D96-9A3D-086F867D65E9}"/>
                </a:ext>
              </a:extLst>
            </p:cNvPr>
            <p:cNvSpPr txBox="1"/>
            <p:nvPr/>
          </p:nvSpPr>
          <p:spPr>
            <a:xfrm>
              <a:off x="3606" y="3289"/>
              <a:ext cx="12238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800" b="0" i="0" dirty="0">
                  <a:solidFill>
                    <a:srgbClr val="000000"/>
                  </a:solidFill>
                  <a:effectLst/>
                  <a:latin typeface="LMSans10-Regular-Identity-H"/>
                </a:rPr>
                <a:t>MEMS </a:t>
              </a:r>
              <a:r>
                <a:rPr lang="zh-CN" altLang="en-US" sz="1800" b="0" i="0" dirty="0">
                  <a:solidFill>
                    <a:srgbClr val="000000"/>
                  </a:solidFill>
                  <a:effectLst/>
                  <a:latin typeface="FandolHei-Regular-Identity-H"/>
                </a:rPr>
                <a:t>陀螺</a:t>
              </a:r>
              <a:r>
                <a:rPr lang="zh-CN" altLang="en-US" dirty="0"/>
                <a:t> </a:t>
              </a:r>
              <a:endParaRPr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9A6809-F74F-4DF6-B90E-DD23C7D1760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2162C8C-FEED-4F9C-815A-B7E0F61A36B5}"/>
              </a:ext>
            </a:extLst>
          </p:cNvPr>
          <p:cNvSpPr txBox="1"/>
          <p:nvPr/>
        </p:nvSpPr>
        <p:spPr>
          <a:xfrm>
            <a:off x="3049438" y="3105835"/>
            <a:ext cx="6098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9931831-C23D-4460-99C8-DCE7ADEA1194}"/>
              </a:ext>
            </a:extLst>
          </p:cNvPr>
          <p:cNvGrpSpPr/>
          <p:nvPr/>
        </p:nvGrpSpPr>
        <p:grpSpPr>
          <a:xfrm>
            <a:off x="2196869" y="3496705"/>
            <a:ext cx="8063865" cy="369570"/>
            <a:chOff x="3145" y="3289"/>
            <a:chExt cx="12699" cy="58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06D631F-772D-423D-80E5-06C88765005C}"/>
                </a:ext>
              </a:extLst>
            </p:cNvPr>
            <p:cNvSpPr txBox="1"/>
            <p:nvPr/>
          </p:nvSpPr>
          <p:spPr>
            <a:xfrm>
              <a:off x="3606" y="3289"/>
              <a:ext cx="12238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dirty="0"/>
                <a:t>IMU </a:t>
              </a:r>
              <a:r>
                <a:rPr lang="zh-CN" altLang="en-US" dirty="0"/>
                <a:t>误差模型</a:t>
              </a:r>
              <a:endParaRPr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FAB31FC-59A2-464F-AEA5-B388DE509C0F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244288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9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effectLst/>
                    <a:latin typeface="Arial" panose="020B0604020202020204" pitchFamily="34" charset="0"/>
                  </a:rPr>
                  <a:t>IMU Sensor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IMU </a:t>
              </a:r>
              <a:r>
                <a:rPr lang="zh-CN" altLang="en-US" sz="2400" dirty="0"/>
                <a:t>测量模型及运动模型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E02D80D-018C-43CB-85BF-2E17289DA42C}"/>
              </a:ext>
            </a:extLst>
          </p:cNvPr>
          <p:cNvGrpSpPr/>
          <p:nvPr/>
        </p:nvGrpSpPr>
        <p:grpSpPr>
          <a:xfrm>
            <a:off x="2196869" y="1757045"/>
            <a:ext cx="8063865" cy="369570"/>
            <a:chOff x="3145" y="3289"/>
            <a:chExt cx="12699" cy="582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812BA1D-6319-4D96-9A3D-086F867D65E9}"/>
                </a:ext>
              </a:extLst>
            </p:cNvPr>
            <p:cNvSpPr txBox="1"/>
            <p:nvPr/>
          </p:nvSpPr>
          <p:spPr>
            <a:xfrm>
              <a:off x="3606" y="3289"/>
              <a:ext cx="12238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800" b="0" i="0" dirty="0">
                  <a:solidFill>
                    <a:srgbClr val="CC0000"/>
                  </a:solidFill>
                  <a:effectLst/>
                  <a:latin typeface="FandolHei-Regular-Identity-H"/>
                </a:rPr>
                <a:t>六面法标定加速度</a:t>
              </a:r>
              <a:r>
                <a:rPr lang="zh-CN" altLang="en-US" dirty="0"/>
                <a:t> </a:t>
              </a:r>
              <a:endParaRPr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9A6809-F74F-4DF6-B90E-DD23C7D1760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B7DD00C-9FC2-4301-AC2D-866ABE6DCC85}"/>
              </a:ext>
            </a:extLst>
          </p:cNvPr>
          <p:cNvSpPr txBox="1"/>
          <p:nvPr/>
        </p:nvSpPr>
        <p:spPr>
          <a:xfrm>
            <a:off x="2519045" y="2249170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FandolHei-Regular-Identity-H"/>
              </a:rPr>
              <a:t>水平静止放置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MSans10-Regular-Identity-H"/>
              </a:rPr>
              <a:t>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FandolHei-Regular-Identity-H"/>
              </a:rPr>
              <a:t>面的时候，加速度的理论值为</a:t>
            </a:r>
            <a:r>
              <a:rPr lang="zh-CN" altLang="en-US" dirty="0"/>
              <a:t>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236AB8D-9869-43C3-8F29-D74E0E44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69" y="2724509"/>
            <a:ext cx="8158600" cy="140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6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311</Words>
  <Application>Microsoft Office PowerPoint</Application>
  <PresentationFormat>宽屏</PresentationFormat>
  <Paragraphs>96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-apple-system</vt:lpstr>
      <vt:lpstr>FandolHei-Regular-Identity-H</vt:lpstr>
      <vt:lpstr>LMSans10-Regular-Identity-H</vt:lpstr>
      <vt:lpstr>Roboto Slab</vt:lpstr>
      <vt:lpstr>微软雅黑</vt:lpstr>
      <vt:lpstr>Arial</vt:lpstr>
      <vt:lpstr>Calibri</vt:lpstr>
      <vt:lpstr>Calibri Light</vt:lpstr>
      <vt:lpstr>Office 主题</vt:lpstr>
      <vt:lpstr>Equation.AxMath</vt:lpstr>
      <vt:lpstr>AxGlyph.Document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218</cp:revision>
  <dcterms:created xsi:type="dcterms:W3CDTF">2022-03-12T03:15:00Z</dcterms:created>
  <dcterms:modified xsi:type="dcterms:W3CDTF">2022-04-05T11:57:02Z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2052-10.8.2.6726</vt:lpwstr>
  </property>
</Properties>
</file>