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89" r:id="rId7"/>
    <p:sldId id="261" r:id="rId8"/>
    <p:sldId id="267" r:id="rId9"/>
    <p:sldId id="262" r:id="rId10"/>
    <p:sldId id="268" r:id="rId11"/>
    <p:sldId id="263" r:id="rId12"/>
    <p:sldId id="269" r:id="rId13"/>
    <p:sldId id="264" r:id="rId14"/>
    <p:sldId id="270" r:id="rId15"/>
    <p:sldId id="265" r:id="rId16"/>
    <p:sldId id="271" r:id="rId17"/>
    <p:sldId id="266" r:id="rId18"/>
    <p:sldId id="272" r:id="rId19"/>
    <p:sldId id="260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7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1A24"/>
    <a:srgbClr val="1D2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hyperlink" Target="https://github.com/duyongquan/LTSLAM" TargetMode="Externa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hyperlink" Target="https://drive.google.com/file/d/0By_SW19c1BfhSVFzNHc0SjduNzg/view?resourcekey=0-41olC9ht9xE3wQe2zHZ45A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nbviewer.ipython.org/github/rlabbe/Kalman-and-Bayesian-Filters-in-Python/blob/master/Appendix-A-Installation.ipynb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hyperlink" Target="https://matplotlib.org/stable/tutorials/index" TargetMode="External"/><Relationship Id="rId1" Type="http://schemas.openxmlformats.org/officeDocument/2006/relationships/hyperlink" Target="https://scipy.org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0" y="935355"/>
            <a:ext cx="12195810" cy="5729605"/>
            <a:chOff x="0" y="1445"/>
            <a:chExt cx="19206" cy="9023"/>
          </a:xfrm>
        </p:grpSpPr>
        <p:grpSp>
          <p:nvGrpSpPr>
            <p:cNvPr id="27" name="组合 26"/>
            <p:cNvGrpSpPr/>
            <p:nvPr/>
          </p:nvGrpSpPr>
          <p:grpSpPr>
            <a:xfrm>
              <a:off x="0" y="1445"/>
              <a:ext cx="19206" cy="2086"/>
              <a:chOff x="0" y="1445"/>
              <a:chExt cx="19206" cy="2086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0" y="2422"/>
                <a:ext cx="2800" cy="8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6" name="文本框 5"/>
              <p:cNvSpPr txBox="1"/>
              <p:nvPr/>
            </p:nvSpPr>
            <p:spPr>
              <a:xfrm>
                <a:off x="2941" y="2029"/>
                <a:ext cx="13891" cy="91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/>
                <a:r>
                  <a:rPr lang="zh-CN" altLang="en-US" sz="3200" b="1" i="1"/>
                  <a:t>Kalman-and-Bayesian-Filters-in-Python</a:t>
                </a:r>
                <a:endParaRPr lang="zh-CN" altLang="en-US" sz="3200" b="1" i="1"/>
              </a:p>
            </p:txBody>
          </p:sp>
          <p:cxnSp>
            <p:nvCxnSpPr>
              <p:cNvPr id="7" name="直接连接符 6"/>
              <p:cNvCxnSpPr>
                <a:stCxn id="13" idx="2"/>
              </p:cNvCxnSpPr>
              <p:nvPr/>
            </p:nvCxnSpPr>
            <p:spPr>
              <a:xfrm flipV="1">
                <a:off x="15898" y="2430"/>
                <a:ext cx="3308" cy="58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3" name="椭圆 12"/>
              <p:cNvSpPr/>
              <p:nvPr/>
            </p:nvSpPr>
            <p:spPr>
              <a:xfrm>
                <a:off x="15898" y="1445"/>
                <a:ext cx="2216" cy="2086"/>
              </a:xfrm>
              <a:prstGeom prst="ellipse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2800" y="3278"/>
              <a:ext cx="11957" cy="4349"/>
              <a:chOff x="2800" y="3278"/>
              <a:chExt cx="11957" cy="4349"/>
            </a:xfrm>
          </p:grpSpPr>
          <p:pic>
            <p:nvPicPr>
              <p:cNvPr id="14" name="图片 13" descr="qq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367" y="3278"/>
                <a:ext cx="3390" cy="4349"/>
              </a:xfrm>
              <a:prstGeom prst="rect">
                <a:avLst/>
              </a:prstGeom>
            </p:spPr>
          </p:pic>
          <p:sp>
            <p:nvSpPr>
              <p:cNvPr id="15" name="文本框 14"/>
              <p:cNvSpPr txBox="1"/>
              <p:nvPr/>
            </p:nvSpPr>
            <p:spPr>
              <a:xfrm>
                <a:off x="2800" y="4479"/>
                <a:ext cx="8423" cy="130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zh-CN" altLang="en-US" sz="4800" b="1"/>
                  <a:t>The g-h</a:t>
                </a:r>
                <a:r>
                  <a:rPr lang="en-US" altLang="zh-CN" sz="4800" b="1"/>
                  <a:t> </a:t>
                </a:r>
                <a:r>
                  <a:rPr lang="zh-CN" altLang="en-US" sz="4800" b="1"/>
                  <a:t>Filter</a:t>
                </a:r>
                <a:endParaRPr lang="zh-CN" altLang="en-US" sz="4800" b="1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0" y="7616"/>
              <a:ext cx="19199" cy="1448"/>
              <a:chOff x="0" y="7616"/>
              <a:chExt cx="19199" cy="1448"/>
            </a:xfrm>
          </p:grpSpPr>
          <p:cxnSp>
            <p:nvCxnSpPr>
              <p:cNvPr id="8" name="直接连接符 7"/>
              <p:cNvCxnSpPr/>
              <p:nvPr/>
            </p:nvCxnSpPr>
            <p:spPr>
              <a:xfrm flipV="1">
                <a:off x="0" y="8341"/>
                <a:ext cx="19199" cy="10"/>
              </a:xfrm>
              <a:prstGeom prst="line">
                <a:avLst/>
              </a:prstGeom>
              <a:ln w="22225" cmpd="sng">
                <a:solidFill>
                  <a:schemeClr val="bg2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0" name="文本框 9"/>
              <p:cNvSpPr txBox="1"/>
              <p:nvPr/>
            </p:nvSpPr>
            <p:spPr>
              <a:xfrm>
                <a:off x="3504" y="7616"/>
                <a:ext cx="11999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/>
                  <a:t>Mar 12th, 2022 </a:t>
                </a:r>
                <a:r>
                  <a:rPr lang="en-US" altLang="zh-CN" sz="2400" b="1">
                    <a:solidFill>
                      <a:srgbClr val="00B050"/>
                    </a:solidFill>
                    <a:hlinkClick r:id="rId3" action="ppaction://hlinkfile"/>
                  </a:rPr>
                  <a:t>https://github.com/duyongquan/LTSLAM</a:t>
                </a:r>
                <a:endParaRPr lang="en-US" altLang="zh-CN" sz="2400" b="1">
                  <a:solidFill>
                    <a:srgbClr val="00B050"/>
                  </a:solidFill>
                  <a:hlinkClick r:id="rId3" action="ppaction://hlinkfile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1886" y="7627"/>
                <a:ext cx="1513" cy="143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" y="7738"/>
                <a:ext cx="795" cy="1215"/>
              </a:xfrm>
              <a:prstGeom prst="rect">
                <a:avLst/>
              </a:prstGeom>
            </p:spPr>
          </p:pic>
        </p:grpSp>
        <p:grpSp>
          <p:nvGrpSpPr>
            <p:cNvPr id="26" name="组合 25"/>
            <p:cNvGrpSpPr/>
            <p:nvPr/>
          </p:nvGrpSpPr>
          <p:grpSpPr>
            <a:xfrm>
              <a:off x="12478" y="9355"/>
              <a:ext cx="6176" cy="1113"/>
              <a:chOff x="12478" y="9355"/>
              <a:chExt cx="6176" cy="1113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14342" y="9355"/>
                <a:ext cx="4312" cy="11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AibotBeginer </a:t>
                </a:r>
                <a:r>
                  <a:rPr lang="zh-CN" altLang="en-US" sz="2000" b="1">
                    <a:solidFill>
                      <a:srgbClr val="1D2B3B"/>
                    </a:solidFill>
                    <a:sym typeface="+mn-ea"/>
                  </a:rPr>
                  <a:t>视觉</a:t>
                </a:r>
                <a:r>
                  <a:rPr lang="en-US" altLang="zh-CN" sz="2000" b="1">
                    <a:solidFill>
                      <a:srgbClr val="1D2B3B"/>
                    </a:solidFill>
                    <a:sym typeface="+mn-ea"/>
                  </a:rPr>
                  <a:t>SLAM</a:t>
                </a:r>
                <a:endParaRPr lang="en-US" altLang="zh-CN" sz="2000" b="1">
                  <a:solidFill>
                    <a:srgbClr val="1D2B3B"/>
                  </a:solidFill>
                </a:endParaRPr>
              </a:p>
              <a:p>
                <a:pPr algn="ctr"/>
                <a:r>
                  <a:rPr lang="en-US" altLang="zh-CN" sz="2000" b="1">
                    <a:solidFill>
                      <a:srgbClr val="801A24"/>
                    </a:solidFill>
                  </a:rPr>
                  <a:t>quandy2020@126.com</a:t>
                </a:r>
                <a:endParaRPr lang="en-US" altLang="zh-CN" sz="2000" b="1">
                  <a:solidFill>
                    <a:srgbClr val="801A24"/>
                  </a:solidFill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12478" y="9355"/>
                <a:ext cx="1169" cy="1113"/>
              </a:xfrm>
              <a:prstGeom prst="ellipse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1678305"/>
            <a:ext cx="690753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Exercise: Write Generic </a:t>
            </a:r>
            <a:endParaRPr lang="en-US" altLang="zh-CN" sz="5400" b="1">
              <a:sym typeface="+mn-ea"/>
            </a:endParaRPr>
          </a:p>
          <a:p>
            <a:pPr algn="l"/>
            <a:r>
              <a:rPr lang="en-US" altLang="zh-CN" sz="5400" b="1">
                <a:sym typeface="+mn-ea"/>
              </a:rPr>
              <a:t>Algorithm</a:t>
            </a:r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42515" y="3398520"/>
            <a:ext cx="56946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练习：一般性算法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8814" cy="1288"/>
              <a:chOff x="-1" y="636"/>
              <a:chExt cx="8814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4645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PDF Version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PDF 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372360" y="2165350"/>
            <a:ext cx="8843645" cy="521970"/>
            <a:chOff x="3145" y="7989"/>
            <a:chExt cx="13927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3466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1" action="ppaction://hlinkfile"/>
                </a:rPr>
                <a:t>https://drive.google.com/file/d/0By_SW19c1BfhSVFzNHc0SjduNzg/view?resourcekey=0-41olC9ht9xE3wQe2zHZ45A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  <a:hlinkClick r:id="rId1" action="ppaction://hlinkfile"/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905" y="2687320"/>
            <a:ext cx="3367405" cy="381444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4695" y="2729865"/>
            <a:ext cx="3216275" cy="372999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7860030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Downloading and Running </a:t>
            </a:r>
            <a:endParaRPr lang="zh-CN" altLang="en-US" sz="5400" b="1">
              <a:sym typeface="+mn-ea"/>
            </a:endParaRPr>
          </a:p>
          <a:p>
            <a:pPr algn="ctr"/>
            <a:r>
              <a:rPr lang="zh-CN" altLang="en-US" sz="5400" b="1">
                <a:sym typeface="+mn-ea"/>
              </a:rPr>
              <a:t>the Book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488565" y="4371975"/>
            <a:ext cx="362775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下载和运行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11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>
              <a:stCxn id="7" idx="3"/>
            </p:cNvCxnSpPr>
            <p:nvPr/>
          </p:nvCxnSpPr>
          <p:spPr>
            <a:xfrm flipV="1">
              <a:off x="17581" y="1231"/>
              <a:ext cx="1593" cy="10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7582" cy="1288"/>
              <a:chOff x="-1" y="636"/>
              <a:chExt cx="17582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12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13413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Downloading and Running the Book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Installation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9591040" cy="521970"/>
            <a:chOff x="3145" y="7989"/>
            <a:chExt cx="15104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4643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  <a:hlinkClick r:id="rId1"/>
                </a:rPr>
                <a:t>http://nbviewer.ipython.org/github/rlabbe/Kalman-and-Bayesian-Filters-in-Python/blob/master/Appendix-A-Installation.ipynb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1683385" y="3543300"/>
            <a:ext cx="92227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/>
              <a:t>T</a:t>
            </a:r>
            <a:r>
              <a:rPr lang="zh-CN" altLang="en-US"/>
              <a:t>his book is intended to be interactive and I recommend using it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Its a little more effort to set up</a:t>
            </a:r>
            <a:r>
              <a:rPr lang="en-US" altLang="zh-CN"/>
              <a:t>.</a:t>
            </a:r>
            <a:endParaRPr lang="en-US" altLang="zh-CN"/>
          </a:p>
          <a:p>
            <a:r>
              <a:rPr lang="zh-CN" altLang="en-US"/>
              <a:t>You can perform experiments</a:t>
            </a:r>
            <a:r>
              <a:rPr lang="en-US" altLang="zh-CN"/>
              <a:t>, </a:t>
            </a:r>
            <a:r>
              <a:rPr lang="zh-CN" altLang="en-US"/>
              <a:t>see how filters react to different data, see how different filters react to the same data, and so on</a:t>
            </a:r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1683385" y="2886075"/>
            <a:ext cx="3007360" cy="459740"/>
            <a:chOff x="2501" y="7053"/>
            <a:chExt cx="4736" cy="724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400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Introduce 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28917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Jupyter</a:t>
            </a:r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开发环境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13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jupyter notebook</a:t>
              </a:r>
              <a:endParaRPr lang="en-US" altLang="zh-CN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1" name="组合 30"/>
          <p:cNvGrpSpPr/>
          <p:nvPr/>
        </p:nvGrpSpPr>
        <p:grpSpPr>
          <a:xfrm>
            <a:off x="2160905" y="2126615"/>
            <a:ext cx="1551305" cy="521970"/>
            <a:chOff x="3145" y="7989"/>
            <a:chExt cx="2443" cy="822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1982" cy="822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 sz="1400">
                  <a:sym typeface="+mn-ea"/>
                </a:rPr>
                <a:t>安装</a:t>
              </a:r>
              <a:r>
                <a:rPr lang="en-US" altLang="zh-CN" sz="1400">
                  <a:sym typeface="+mn-ea"/>
                </a:rPr>
                <a:t>Anaconda</a:t>
              </a:r>
              <a:endParaRPr lang="zh-CN" altLang="en-US" sz="1400">
                <a:sym typeface="+mn-ea"/>
              </a:endParaRPr>
            </a:p>
            <a:p>
              <a:pPr algn="l"/>
              <a:endParaRPr lang="zh-CN" altLang="en-US" sz="1400">
                <a:sym typeface="+mn-ea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2746"/>
          <a:stretch>
            <a:fillRect/>
          </a:stretch>
        </p:blipFill>
        <p:spPr>
          <a:xfrm>
            <a:off x="2160905" y="2727960"/>
            <a:ext cx="7472045" cy="375539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7158" cy="1288"/>
              <a:chOff x="-1" y="636"/>
              <a:chExt cx="7158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14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2989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Jupyter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85547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SciPy, NumPy, and Matplotlib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306768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Python </a:t>
            </a:r>
            <a:r>
              <a:rPr lang="zh-CN" altLang="en-US" sz="5400" b="1">
                <a:sym typeface="+mn-ea"/>
              </a:rPr>
              <a:t>库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latin typeface="Microsoft YaHei" panose="020B0503020204020204" charset="-122"/>
                <a:ea typeface="Microsoft YaHei" panose="020B0503020204020204" charset="-122"/>
              </a:rPr>
              <a:t>15</a:t>
            </a:r>
            <a:endParaRPr lang="en-US" altLang="zh-CN" sz="2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16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7" name="组合 6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8" name="文本框 7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SciPy is a  mathematic</a:t>
              </a:r>
              <a:endParaRPr lang="en-US" altLang="zh-CN" sz="2400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19045" y="2139950"/>
            <a:ext cx="1671320" cy="368300"/>
            <a:chOff x="3145" y="7989"/>
            <a:chExt cx="2632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217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array objects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519045" y="2575560"/>
            <a:ext cx="1740535" cy="368300"/>
            <a:chOff x="3145" y="7989"/>
            <a:chExt cx="2741" cy="580"/>
          </a:xfrm>
        </p:grpSpPr>
        <p:sp>
          <p:nvSpPr>
            <p:cNvPr id="27" name="矩形 26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3606" y="7989"/>
              <a:ext cx="228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linear algebra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19045" y="3019425"/>
            <a:ext cx="2076450" cy="368300"/>
            <a:chOff x="3145" y="7989"/>
            <a:chExt cx="3270" cy="580"/>
          </a:xfrm>
        </p:grpSpPr>
        <p:sp>
          <p:nvSpPr>
            <p:cNvPr id="30" name="矩形 29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6" y="7989"/>
              <a:ext cx="28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random numbers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1683385" y="3554730"/>
            <a:ext cx="6790690" cy="460375"/>
            <a:chOff x="2896" y="2388"/>
            <a:chExt cx="10694" cy="725"/>
          </a:xfrm>
        </p:grpSpPr>
        <p:sp>
          <p:nvSpPr>
            <p:cNvPr id="37" name="文本框 36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</a:t>
              </a:r>
              <a:endParaRPr lang="en-US" altLang="zh-CN" sz="2400"/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43" name="组合 42"/>
          <p:cNvGrpSpPr/>
          <p:nvPr/>
        </p:nvGrpSpPr>
        <p:grpSpPr>
          <a:xfrm>
            <a:off x="1683385" y="4384675"/>
            <a:ext cx="6790690" cy="460375"/>
            <a:chOff x="2896" y="2388"/>
            <a:chExt cx="10694" cy="725"/>
          </a:xfrm>
        </p:grpSpPr>
        <p:sp>
          <p:nvSpPr>
            <p:cNvPr id="44" name="文本框 43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Matplotlib </a:t>
              </a:r>
              <a:endParaRPr lang="en-US" altLang="zh-CN" sz="240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46" name="椭圆 4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椭圆 4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53" name="组合 52"/>
          <p:cNvGrpSpPr/>
          <p:nvPr/>
        </p:nvGrpSpPr>
        <p:grpSpPr>
          <a:xfrm>
            <a:off x="6035675" y="2212975"/>
            <a:ext cx="2139950" cy="368300"/>
            <a:chOff x="3145" y="7989"/>
            <a:chExt cx="3370" cy="580"/>
          </a:xfrm>
        </p:grpSpPr>
        <p:sp>
          <p:nvSpPr>
            <p:cNvPr id="54" name="矩形 53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3606" y="7989"/>
              <a:ext cx="2909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 </a:t>
              </a:r>
              <a:r>
                <a:rPr lang="zh-CN" altLang="en-US">
                  <a:sym typeface="+mn-ea"/>
                  <a:hlinkClick r:id="rId1" action="ppaction://hlinkfile"/>
                </a:rPr>
                <a:t>https://scipy.org/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2421890" y="5090795"/>
            <a:ext cx="4614545" cy="368300"/>
            <a:chOff x="3145" y="7989"/>
            <a:chExt cx="7267" cy="580"/>
          </a:xfrm>
        </p:grpSpPr>
        <p:sp>
          <p:nvSpPr>
            <p:cNvPr id="58" name="矩形 5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3606" y="7989"/>
              <a:ext cx="6806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  <a:hlinkClick r:id="rId2" action="ppaction://hlinkfile"/>
                </a:rPr>
                <a:t>https://matplotlib.org/stable/tutorials/index</a:t>
              </a:r>
              <a:endParaRPr lang="zh-CN" altLang="en-US">
                <a:sym typeface="+mn-ea"/>
              </a:endParaRPr>
            </a:p>
          </p:txBody>
        </p:sp>
      </p:grpSp>
      <p:pic>
        <p:nvPicPr>
          <p:cNvPr id="60" name="图片 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590" y="3554730"/>
            <a:ext cx="4354830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17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5520" y="2062480"/>
            <a:ext cx="4466590" cy="273304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18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40601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24175" y="2248535"/>
            <a:ext cx="6447790" cy="18383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4330700"/>
            <a:ext cx="4714240" cy="20383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 flipV="1">
            <a:off x="9655810" y="781685"/>
            <a:ext cx="2519680" cy="444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62865" y="325755"/>
            <a:ext cx="4556125" cy="817880"/>
            <a:chOff x="-1" y="636"/>
            <a:chExt cx="7175" cy="1288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-1" y="1238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sp>
          <p:nvSpPr>
            <p:cNvPr id="11" name="椭圆 10"/>
            <p:cNvSpPr/>
            <p:nvPr/>
          </p:nvSpPr>
          <p:spPr>
            <a:xfrm>
              <a:off x="1315" y="636"/>
              <a:ext cx="1336" cy="12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4800" dirty="0">
                  <a:latin typeface="Microsoft YaHei" panose="020B0503020204020204" charset="-122"/>
                  <a:ea typeface="Microsoft YaHei" panose="020B0503020204020204" charset="-122"/>
                </a:rPr>
                <a:t>2</a:t>
              </a:r>
              <a:endParaRPr lang="en-US" altLang="zh-CN" sz="4800" dirty="0">
                <a:latin typeface="Microsoft YaHei" panose="020B0503020204020204" charset="-122"/>
                <a:ea typeface="Microsoft YaHei" panose="020B0503020204020204" charset="-122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168" y="636"/>
              <a:ext cx="3007" cy="1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b="1"/>
                <a:t>Outline</a:t>
              </a:r>
              <a:endParaRPr lang="en-US" altLang="zh-CN" sz="4400" b="1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48765" y="1316990"/>
            <a:ext cx="5951855" cy="398780"/>
            <a:chOff x="2501" y="7053"/>
            <a:chExt cx="9373" cy="628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8637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Building Intuition via Thought </a:t>
              </a:r>
              <a:r>
                <a:rPr lang="en-US" altLang="zh-CN"/>
                <a:t>Experiments</a:t>
              </a:r>
              <a:endParaRPr lang="en-US" altLang="zh-CN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48765" y="1925955"/>
            <a:ext cx="3007360" cy="398780"/>
            <a:chOff x="2501" y="7053"/>
            <a:chExt cx="4736" cy="628"/>
          </a:xfrm>
        </p:grpSpPr>
        <p:grpSp>
          <p:nvGrpSpPr>
            <p:cNvPr id="3" name="组合 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" name="椭圆 5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文本框 9"/>
            <p:cNvSpPr txBox="1"/>
            <p:nvPr/>
          </p:nvSpPr>
          <p:spPr>
            <a:xfrm>
              <a:off x="3237" y="7053"/>
              <a:ext cx="400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The g-h Filter</a:t>
              </a:r>
              <a:endParaRPr lang="en-US" altLang="zh-CN" sz="200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548765" y="2534920"/>
            <a:ext cx="3007360" cy="398780"/>
            <a:chOff x="2501" y="7053"/>
            <a:chExt cx="4736" cy="628"/>
          </a:xfrm>
        </p:grpSpPr>
        <p:grpSp>
          <p:nvGrpSpPr>
            <p:cNvPr id="13" name="组合 1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4" name="椭圆 1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6" name="文本框 15"/>
            <p:cNvSpPr txBox="1"/>
            <p:nvPr/>
          </p:nvSpPr>
          <p:spPr>
            <a:xfrm>
              <a:off x="3237" y="7053"/>
              <a:ext cx="4000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000"/>
                <a:t>Notation</a:t>
              </a:r>
              <a:endParaRPr lang="en-US" altLang="zh-CN" sz="200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765" y="3143885"/>
            <a:ext cx="5584825" cy="460375"/>
            <a:chOff x="2501" y="7053"/>
            <a:chExt cx="8795" cy="725"/>
          </a:xfrm>
        </p:grpSpPr>
        <p:grpSp>
          <p:nvGrpSpPr>
            <p:cNvPr id="18" name="组合 1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1" name="文本框 2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Write Generic Algorithm</a:t>
              </a:r>
              <a:endParaRPr lang="en-US" altLang="zh-CN" sz="240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48765" y="3752850"/>
            <a:ext cx="5584825" cy="460375"/>
            <a:chOff x="2501" y="7053"/>
            <a:chExt cx="8795" cy="725"/>
          </a:xfrm>
        </p:grpSpPr>
        <p:grpSp>
          <p:nvGrpSpPr>
            <p:cNvPr id="23" name="组合 2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6" name="文本框 2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Choice of g and h</a:t>
              </a:r>
              <a:endParaRPr lang="en-US" altLang="zh-CN" sz="2400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1548765" y="4361815"/>
            <a:ext cx="5584825" cy="460375"/>
            <a:chOff x="2501" y="7053"/>
            <a:chExt cx="8795" cy="725"/>
          </a:xfrm>
        </p:grpSpPr>
        <p:grpSp>
          <p:nvGrpSpPr>
            <p:cNvPr id="32" name="组合 3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33" name="椭圆 3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create measurement function</a:t>
              </a:r>
              <a:endParaRPr lang="en-US" altLang="zh-CN" sz="2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548765" y="4970780"/>
            <a:ext cx="5584825" cy="460375"/>
            <a:chOff x="2501" y="7053"/>
            <a:chExt cx="8795" cy="725"/>
          </a:xfrm>
        </p:grpSpPr>
        <p:grpSp>
          <p:nvGrpSpPr>
            <p:cNvPr id="42" name="组合 41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3" name="椭圆 4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椭圆 4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5" name="文本框 44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Bad Initial Conditions</a:t>
              </a:r>
              <a:endParaRPr lang="en-US" altLang="zh-CN" sz="24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548765" y="5579745"/>
            <a:ext cx="5584825" cy="460375"/>
            <a:chOff x="2501" y="7053"/>
            <a:chExt cx="8795" cy="725"/>
          </a:xfrm>
        </p:grpSpPr>
        <p:grpSp>
          <p:nvGrpSpPr>
            <p:cNvPr id="47" name="组合 4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48" name="椭圆 4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0" name="文本框 49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Extreme Noise</a:t>
              </a:r>
              <a:endParaRPr lang="en-US" altLang="zh-CN" sz="240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548765" y="6188710"/>
            <a:ext cx="5584825" cy="460375"/>
            <a:chOff x="2501" y="7053"/>
            <a:chExt cx="8795" cy="725"/>
          </a:xfrm>
        </p:grpSpPr>
        <p:grpSp>
          <p:nvGrpSpPr>
            <p:cNvPr id="53" name="组合 5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4" name="椭圆 5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56" name="文本框 5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The Effect of Acceleration</a:t>
              </a:r>
              <a:endParaRPr lang="en-US" altLang="zh-CN" sz="2400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7656195" y="1317625"/>
            <a:ext cx="5584825" cy="460375"/>
            <a:chOff x="2501" y="7053"/>
            <a:chExt cx="8795" cy="725"/>
          </a:xfrm>
        </p:grpSpPr>
        <p:grpSp>
          <p:nvGrpSpPr>
            <p:cNvPr id="58" name="组合 5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1" name="文本框 60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Exercise: Varying g</a:t>
              </a:r>
              <a:endParaRPr lang="en-US" altLang="zh-CN" sz="2400"/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7656195" y="1932940"/>
            <a:ext cx="5584825" cy="460375"/>
            <a:chOff x="2501" y="7053"/>
            <a:chExt cx="8795" cy="725"/>
          </a:xfrm>
        </p:grpSpPr>
        <p:grpSp>
          <p:nvGrpSpPr>
            <p:cNvPr id="63" name="组合 62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64" name="椭圆 6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椭圆 6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66" name="文本框 6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Varying h</a:t>
              </a:r>
              <a:endParaRPr lang="en-US" altLang="zh-CN" sz="2400"/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7656195" y="2548255"/>
            <a:ext cx="5584825" cy="460375"/>
            <a:chOff x="2501" y="7053"/>
            <a:chExt cx="8795" cy="725"/>
          </a:xfrm>
        </p:grpSpPr>
        <p:grpSp>
          <p:nvGrpSpPr>
            <p:cNvPr id="68" name="组合 6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74" name="椭圆 73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6" name="文本框 75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Interactive Example</a:t>
              </a:r>
              <a:endParaRPr lang="en-US" altLang="zh-CN" sz="2400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7656195" y="3163570"/>
            <a:ext cx="5584825" cy="460375"/>
            <a:chOff x="2501" y="7053"/>
            <a:chExt cx="8795" cy="725"/>
          </a:xfrm>
        </p:grpSpPr>
        <p:grpSp>
          <p:nvGrpSpPr>
            <p:cNvPr id="78" name="组合 77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05" name="椭圆 10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椭圆 10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7" name="文本框 10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Don’t Lie to the Filter</a:t>
              </a:r>
              <a:endParaRPr lang="en-US" altLang="zh-CN" sz="2400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7656195" y="3778885"/>
            <a:ext cx="5584825" cy="460375"/>
            <a:chOff x="2501" y="7053"/>
            <a:chExt cx="8795" cy="725"/>
          </a:xfrm>
        </p:grpSpPr>
        <p:grpSp>
          <p:nvGrpSpPr>
            <p:cNvPr id="109" name="组合 108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0" name="椭圆 10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1" name="椭圆 110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2" name="文本框 111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>
                  <a:sym typeface="+mn-ea"/>
                </a:rPr>
                <a:t>Tracking a Train</a:t>
              </a:r>
              <a:endParaRPr lang="en-US" altLang="zh-CN" sz="2400"/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7656195" y="4394200"/>
            <a:ext cx="5584825" cy="460375"/>
            <a:chOff x="2501" y="7053"/>
            <a:chExt cx="8795" cy="725"/>
          </a:xfrm>
        </p:grpSpPr>
        <p:grpSp>
          <p:nvGrpSpPr>
            <p:cNvPr id="114" name="组合 11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15" name="椭圆 1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6" name="椭圆 1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7" name="文本框 11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g-h Filters with FilterPy</a:t>
              </a:r>
              <a:endParaRPr lang="en-US" altLang="zh-CN" sz="2400"/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656195" y="5009515"/>
            <a:ext cx="5584825" cy="460375"/>
            <a:chOff x="2501" y="7053"/>
            <a:chExt cx="8795" cy="725"/>
          </a:xfrm>
        </p:grpSpPr>
        <p:grpSp>
          <p:nvGrpSpPr>
            <p:cNvPr id="124" name="组合 123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125" name="椭圆 12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椭圆 12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7" name="文本框 126"/>
            <p:cNvSpPr txBox="1"/>
            <p:nvPr/>
          </p:nvSpPr>
          <p:spPr>
            <a:xfrm>
              <a:off x="3237" y="7053"/>
              <a:ext cx="805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Summary</a:t>
              </a:r>
              <a:endParaRPr lang="en-US" altLang="zh-CN" sz="2400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19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4025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3690" y="2120900"/>
            <a:ext cx="7428865" cy="21145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3690" y="4540250"/>
            <a:ext cx="5428615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4" name="组合 13"/>
          <p:cNvGrpSpPr/>
          <p:nvPr/>
        </p:nvGrpSpPr>
        <p:grpSpPr>
          <a:xfrm>
            <a:off x="1683385" y="1419225"/>
            <a:ext cx="8305800" cy="460375"/>
            <a:chOff x="2896" y="2388"/>
            <a:chExt cx="13080" cy="725"/>
          </a:xfrm>
        </p:grpSpPr>
        <p:sp>
          <p:nvSpPr>
            <p:cNvPr id="15" name="文本框 14"/>
            <p:cNvSpPr txBox="1"/>
            <p:nvPr/>
          </p:nvSpPr>
          <p:spPr>
            <a:xfrm>
              <a:off x="3648" y="2388"/>
              <a:ext cx="12328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numpy.array implements a one or more dimensional array</a:t>
              </a:r>
              <a:endParaRPr lang="en-US" altLang="zh-CN" sz="2400"/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2294255" y="224218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294255" y="45212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6680" y="4317365"/>
            <a:ext cx="5990590" cy="14859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655" y="2056765"/>
            <a:ext cx="9142095" cy="20828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21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835025" y="437642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18895" y="1706245"/>
            <a:ext cx="6971665" cy="16097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220" y="4077335"/>
            <a:ext cx="10847070" cy="15938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22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835025" y="178816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4160" y="1535430"/>
            <a:ext cx="9642475" cy="27184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5025" y="4354830"/>
            <a:ext cx="4076065" cy="21050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575" y="4211955"/>
            <a:ext cx="4476115" cy="23907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23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35" name="矩形 34"/>
          <p:cNvSpPr/>
          <p:nvPr/>
        </p:nvSpPr>
        <p:spPr>
          <a:xfrm>
            <a:off x="1683385" y="163385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332230"/>
            <a:ext cx="7571740" cy="2019300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1683385" y="3351530"/>
            <a:ext cx="4050665" cy="368300"/>
            <a:chOff x="2651" y="6062"/>
            <a:chExt cx="6379" cy="580"/>
          </a:xfrm>
        </p:grpSpPr>
        <p:sp>
          <p:nvSpPr>
            <p:cNvPr id="4" name="矩形 3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282" y="6062"/>
              <a:ext cx="574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transpose </a:t>
              </a:r>
              <a:r>
                <a:rPr lang="zh-CN" altLang="en-US"/>
                <a:t>and the inverse</a:t>
              </a:r>
              <a:endParaRPr lang="zh-CN" altLang="en-US"/>
            </a:p>
          </p:txBody>
        </p:sp>
      </p:grp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3882390"/>
            <a:ext cx="7228840" cy="1447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175" y="5189855"/>
            <a:ext cx="1781175" cy="138112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5295" y="5351780"/>
            <a:ext cx="1924050" cy="10572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0860" y="5361305"/>
            <a:ext cx="1885950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24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83385" y="1431925"/>
            <a:ext cx="5498465" cy="368300"/>
            <a:chOff x="2651" y="6062"/>
            <a:chExt cx="8659" cy="580"/>
          </a:xfrm>
        </p:grpSpPr>
        <p:sp>
          <p:nvSpPr>
            <p:cNvPr id="5" name="矩形 4"/>
            <p:cNvSpPr/>
            <p:nvPr/>
          </p:nvSpPr>
          <p:spPr>
            <a:xfrm>
              <a:off x="2651" y="6177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3282" y="6062"/>
              <a:ext cx="802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/>
                <a:t>zeros matrix , ones </a:t>
              </a:r>
              <a:r>
                <a:rPr lang="zh-CN" altLang="en-US">
                  <a:sym typeface="+mn-ea"/>
                </a:rPr>
                <a:t>matrix</a:t>
              </a:r>
              <a:r>
                <a:rPr lang="zh-CN" altLang="en-US"/>
                <a:t>, eye identity matrix</a:t>
              </a:r>
              <a:endParaRPr lang="zh-CN" altLang="en-US"/>
            </a:p>
          </p:txBody>
        </p:sp>
      </p:grp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1892300"/>
            <a:ext cx="6800215" cy="11430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4070" y="2959100"/>
            <a:ext cx="3209290" cy="376174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25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9905" y="1290955"/>
            <a:ext cx="10161905" cy="139065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200" y="3173730"/>
            <a:ext cx="10013315" cy="162877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1458595" y="33178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-635" y="394335"/>
            <a:ext cx="12176125" cy="817880"/>
            <a:chOff x="-1" y="636"/>
            <a:chExt cx="19175" cy="1288"/>
          </a:xfrm>
        </p:grpSpPr>
        <p:cxnSp>
          <p:nvCxnSpPr>
            <p:cNvPr id="22" name="直接连接符 21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23" name="组合 22"/>
            <p:cNvGrpSpPr/>
            <p:nvPr/>
          </p:nvGrpSpPr>
          <p:grpSpPr>
            <a:xfrm>
              <a:off x="-1" y="636"/>
              <a:ext cx="15197" cy="1288"/>
              <a:chOff x="-1" y="636"/>
              <a:chExt cx="15197" cy="1288"/>
            </a:xfrm>
          </p:grpSpPr>
          <p:cxnSp>
            <p:nvCxnSpPr>
              <p:cNvPr id="24" name="直接连接符 23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5" name="椭圆 24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26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4168" y="636"/>
                <a:ext cx="110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zh-CN" altLang="en-US" sz="4400" b="1">
                    <a:sym typeface="+mn-ea"/>
                  </a:rPr>
                  <a:t>SciPy, NumPy, and Matplotlib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1458595" y="163830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9125" y="1524635"/>
            <a:ext cx="8517890" cy="507555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5210" t="2776" r="1916" b="2046"/>
          <a:stretch>
            <a:fillRect/>
          </a:stretch>
        </p:blipFill>
        <p:spPr>
          <a:xfrm>
            <a:off x="-4445" y="-25400"/>
            <a:ext cx="12190095" cy="68859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284730" y="1825625"/>
            <a:ext cx="8546465" cy="258445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Building Intuition via </a:t>
            </a:r>
            <a:endParaRPr lang="en-US" altLang="zh-CN" sz="5400" b="1">
              <a:sym typeface="+mn-ea"/>
            </a:endParaRPr>
          </a:p>
          <a:p>
            <a:pPr algn="l"/>
            <a:r>
              <a:rPr lang="en-US" altLang="zh-CN" sz="5400" b="1">
                <a:sym typeface="+mn-ea"/>
              </a:rPr>
              <a:t>Thought Experiments</a:t>
            </a:r>
            <a:endParaRPr lang="en-US" altLang="zh-CN" sz="5400"/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284730" y="3667125"/>
            <a:ext cx="741553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zh-CN" altLang="en-US" sz="5400" b="1">
                <a:sym typeface="+mn-ea"/>
              </a:rPr>
              <a:t>通过实验直觉建立思想</a:t>
            </a:r>
            <a:endParaRPr lang="zh-CN" altLang="en-US" sz="5400" b="1">
              <a:sym typeface="+mn-ea"/>
            </a:endParaRPr>
          </a:p>
          <a:p>
            <a:pPr algn="l"/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3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68" cy="1288"/>
              <a:chOff x="-1" y="636"/>
              <a:chExt cx="18268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4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38" y="817"/>
                <a:ext cx="1412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1">
                    <a:sym typeface="+mn-ea"/>
                  </a:rPr>
                  <a:t>Building Intuition via Thought Experiments</a:t>
                </a:r>
                <a:endParaRPr lang="en-US" altLang="zh-CN" sz="2800" b="1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/>
              <a:t>体重秤</a:t>
            </a:r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588135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2289810" y="2055495"/>
            <a:ext cx="52324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第一次体重： 161 lbs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2289810" y="2851150"/>
            <a:ext cx="557593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ym typeface="+mn-ea"/>
              </a:rPr>
              <a:t>第二次体重： </a:t>
            </a:r>
            <a:r>
              <a:rPr>
                <a:sym typeface="+mn-ea"/>
              </a:rPr>
              <a:t>172 lbs</a:t>
            </a:r>
            <a:endParaRPr>
              <a:sym typeface="+mn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997075" y="2161540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23" name="矩形 22"/>
          <p:cNvSpPr/>
          <p:nvPr/>
        </p:nvSpPr>
        <p:spPr>
          <a:xfrm>
            <a:off x="1997075" y="2924175"/>
            <a:ext cx="224790" cy="22225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grpSp>
        <p:nvGrpSpPr>
          <p:cNvPr id="52" name="组合 51"/>
          <p:cNvGrpSpPr/>
          <p:nvPr/>
        </p:nvGrpSpPr>
        <p:grpSpPr>
          <a:xfrm>
            <a:off x="1609090" y="3424555"/>
            <a:ext cx="6194425" cy="460375"/>
            <a:chOff x="2501" y="7053"/>
            <a:chExt cx="9755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9019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How can improve upon this result ? </a:t>
              </a:r>
              <a:endParaRPr lang="en-US" altLang="zh-CN" sz="24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997075" y="4140835"/>
            <a:ext cx="3184525" cy="368300"/>
            <a:chOff x="3145" y="7989"/>
            <a:chExt cx="5015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4554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first scale (A) reads “160 lbs”</a:t>
              </a:r>
              <a:endParaRPr>
                <a:sym typeface="+mn-ea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40750" y="1595120"/>
            <a:ext cx="2394585" cy="239458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304020" y="3989705"/>
            <a:ext cx="7162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1400">
                <a:sym typeface="+mn-ea"/>
              </a:rPr>
              <a:t>体重秤</a:t>
            </a:r>
            <a:endParaRPr lang="zh-CN" altLang="en-US" sz="1400">
              <a:sym typeface="+mn-ea"/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5184775" y="2423795"/>
            <a:ext cx="453390" cy="33782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5824855" y="2393315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600"/>
              <a:t>Sensors are inaccurate</a:t>
            </a:r>
            <a:endParaRPr lang="zh-CN" altLang="en-US" sz="1600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1445" y="1501775"/>
            <a:ext cx="882015" cy="882015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843905" y="3128010"/>
            <a:ext cx="2540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zh-CN" altLang="en-US" sz="1600"/>
              <a:t>Try Another Scale</a:t>
            </a:r>
            <a:endParaRPr lang="zh-CN" altLang="en-US" sz="1600"/>
          </a:p>
        </p:txBody>
      </p:sp>
      <p:sp>
        <p:nvSpPr>
          <p:cNvPr id="22" name="下箭头 21"/>
          <p:cNvSpPr/>
          <p:nvPr/>
        </p:nvSpPr>
        <p:spPr>
          <a:xfrm>
            <a:off x="6753860" y="2761615"/>
            <a:ext cx="337820" cy="366395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1997075" y="4605655"/>
            <a:ext cx="2962910" cy="368300"/>
            <a:chOff x="3145" y="7989"/>
            <a:chExt cx="4666" cy="580"/>
          </a:xfrm>
        </p:grpSpPr>
        <p:sp>
          <p:nvSpPr>
            <p:cNvPr id="31" name="矩形 30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3606" y="7989"/>
              <a:ext cx="4205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 second (B) reads “170 lbs”</a:t>
              </a:r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16841" y="1226"/>
              <a:ext cx="2333" cy="5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18251" cy="1288"/>
              <a:chOff x="-1" y="636"/>
              <a:chExt cx="18251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5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21" y="831"/>
                <a:ext cx="14129" cy="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altLang="zh-CN" sz="2800" b="1">
                    <a:sym typeface="+mn-ea"/>
                  </a:rPr>
                  <a:t>Building Intuition via Thought Experiments</a:t>
                </a:r>
                <a:endParaRPr lang="en-US" altLang="zh-CN" sz="2800" b="1">
                  <a:sym typeface="+mn-ea"/>
                </a:endParaRPr>
              </a:p>
            </p:txBody>
          </p:sp>
        </p:grpSp>
      </p:grpSp>
      <p:sp>
        <p:nvSpPr>
          <p:cNvPr id="12" name="文本框 11"/>
          <p:cNvSpPr txBox="1"/>
          <p:nvPr/>
        </p:nvSpPr>
        <p:spPr>
          <a:xfrm>
            <a:off x="2055495" y="1595120"/>
            <a:ext cx="38722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400"/>
              <a:t>W</a:t>
            </a:r>
            <a:r>
              <a:rPr lang="zh-CN" altLang="en-US" sz="2400"/>
              <a:t>hat are our choices?</a:t>
            </a:r>
            <a:endParaRPr lang="zh-CN" altLang="en-US" sz="2400"/>
          </a:p>
        </p:txBody>
      </p:sp>
      <p:grpSp>
        <p:nvGrpSpPr>
          <p:cNvPr id="13" name="组合 12"/>
          <p:cNvGrpSpPr/>
          <p:nvPr/>
        </p:nvGrpSpPr>
        <p:grpSpPr>
          <a:xfrm>
            <a:off x="1587500" y="1663065"/>
            <a:ext cx="331470" cy="323850"/>
            <a:chOff x="3085" y="2274"/>
            <a:chExt cx="522" cy="510"/>
          </a:xfrm>
        </p:grpSpPr>
        <p:sp>
          <p:nvSpPr>
            <p:cNvPr id="37" name="椭圆 36"/>
            <p:cNvSpPr/>
            <p:nvPr/>
          </p:nvSpPr>
          <p:spPr>
            <a:xfrm>
              <a:off x="3202" y="2387"/>
              <a:ext cx="288" cy="286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3085" y="2274"/>
              <a:ext cx="523" cy="511"/>
            </a:xfrm>
            <a:prstGeom prst="ellipse">
              <a:avLst/>
            </a:prstGeom>
            <a:noFill/>
            <a:ln w="47625" cmpd="sng">
              <a:solidFill>
                <a:srgbClr val="00B05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997075" y="2088515"/>
            <a:ext cx="9674860" cy="368300"/>
            <a:chOff x="3145" y="3289"/>
            <a:chExt cx="15236" cy="580"/>
          </a:xfrm>
        </p:grpSpPr>
        <p:sp>
          <p:nvSpPr>
            <p:cNvPr id="14" name="文本框 13"/>
            <p:cNvSpPr txBox="1"/>
            <p:nvPr/>
          </p:nvSpPr>
          <p:spPr>
            <a:xfrm>
              <a:off x="3606" y="3289"/>
              <a:ext cx="14775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A, and assign 160lbs to our weight estimate</a:t>
              </a:r>
            </a:p>
          </p:txBody>
        </p:sp>
        <p:sp>
          <p:nvSpPr>
            <p:cNvPr id="21" name="矩形 20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a</a:t>
              </a:r>
              <a:endParaRPr lang="en-US" altLang="zh-CN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587500" y="4272915"/>
            <a:ext cx="7782560" cy="460375"/>
            <a:chOff x="2501" y="7053"/>
            <a:chExt cx="12256" cy="725"/>
          </a:xfrm>
        </p:grpSpPr>
        <p:grpSp>
          <p:nvGrpSpPr>
            <p:cNvPr id="27" name="组合 26"/>
            <p:cNvGrpSpPr/>
            <p:nvPr/>
          </p:nvGrpSpPr>
          <p:grpSpPr>
            <a:xfrm>
              <a:off x="2501" y="7159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3237" y="7053"/>
              <a:ext cx="11520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Best estimate is the average of A and B </a:t>
              </a:r>
              <a:endParaRPr lang="en-US" altLang="zh-CN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997075" y="2533650"/>
            <a:ext cx="9041130" cy="368300"/>
            <a:chOff x="3145" y="3289"/>
            <a:chExt cx="14238" cy="580"/>
          </a:xfrm>
        </p:grpSpPr>
        <p:sp>
          <p:nvSpPr>
            <p:cNvPr id="15" name="文本框 14"/>
            <p:cNvSpPr txBox="1"/>
            <p:nvPr/>
          </p:nvSpPr>
          <p:spPr>
            <a:xfrm>
              <a:off x="3606" y="3289"/>
              <a:ext cx="1377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to only believe B, and assign 170lbs to our weight.</a:t>
              </a:r>
            </a:p>
          </p:txBody>
        </p:sp>
        <p:sp>
          <p:nvSpPr>
            <p:cNvPr id="24" name="矩形 23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</a:t>
              </a:r>
              <a:endParaRPr lang="en-US" altLang="zh-CN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997075" y="2978785"/>
            <a:ext cx="8063865" cy="368300"/>
            <a:chOff x="3145" y="3289"/>
            <a:chExt cx="12699" cy="580"/>
          </a:xfrm>
        </p:grpSpPr>
        <p:sp>
          <p:nvSpPr>
            <p:cNvPr id="33" name="文本框 32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less than both A and B.</a:t>
              </a:r>
            </a:p>
          </p:txBody>
        </p:sp>
        <p:sp>
          <p:nvSpPr>
            <p:cNvPr id="39" name="矩形 38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c</a:t>
              </a:r>
              <a:endParaRPr lang="en-US" altLang="zh-CN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997075" y="3423920"/>
            <a:ext cx="8047990" cy="368300"/>
            <a:chOff x="3170" y="3289"/>
            <a:chExt cx="12674" cy="580"/>
          </a:xfrm>
        </p:grpSpPr>
        <p:sp>
          <p:nvSpPr>
            <p:cNvPr id="42" name="文本框 41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>
                  <a:sym typeface="+mn-ea"/>
                </a:rPr>
                <a:t>We could choose a number greater than both A and B</a:t>
              </a:r>
              <a:r>
                <a:t>.</a:t>
              </a:r>
            </a:p>
          </p:txBody>
        </p:sp>
        <p:sp>
          <p:nvSpPr>
            <p:cNvPr id="43" name="矩形 42"/>
            <p:cNvSpPr/>
            <p:nvPr/>
          </p:nvSpPr>
          <p:spPr>
            <a:xfrm>
              <a:off x="3170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d</a:t>
              </a:r>
              <a:endParaRPr lang="en-US" altLang="zh-CN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997075" y="3869055"/>
            <a:ext cx="8063865" cy="368300"/>
            <a:chOff x="3145" y="3289"/>
            <a:chExt cx="12699" cy="580"/>
          </a:xfrm>
        </p:grpSpPr>
        <p:sp>
          <p:nvSpPr>
            <p:cNvPr id="45" name="文本框 44"/>
            <p:cNvSpPr txBox="1"/>
            <p:nvPr/>
          </p:nvSpPr>
          <p:spPr>
            <a:xfrm>
              <a:off x="3606" y="3289"/>
              <a:ext cx="12238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t>We could choose a number between A and B.</a:t>
              </a:r>
            </a:p>
          </p:txBody>
        </p:sp>
        <p:sp>
          <p:nvSpPr>
            <p:cNvPr id="46" name="矩形 45"/>
            <p:cNvSpPr/>
            <p:nvPr/>
          </p:nvSpPr>
          <p:spPr>
            <a:xfrm>
              <a:off x="3145" y="34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e</a:t>
              </a:r>
              <a:endParaRPr lang="en-US" altLang="zh-CN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416290" y="5316855"/>
            <a:ext cx="2084070" cy="68389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865" y="4858385"/>
            <a:ext cx="5447030" cy="1851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3919220" cy="175323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The g-h Filter</a:t>
            </a:r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464435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5400" b="1">
                <a:sym typeface="+mn-ea"/>
              </a:rPr>
              <a:t>g-h</a:t>
            </a:r>
            <a:r>
              <a:rPr lang="zh-CN" altLang="en-US" sz="5400" b="1">
                <a:sym typeface="+mn-ea"/>
              </a:rPr>
              <a:t>滤波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6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9250" cy="1288"/>
              <a:chOff x="-1" y="636"/>
              <a:chExt cx="9250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4800">
                    <a:latin typeface="Microsoft YaHei" panose="020B0503020204020204" charset="-122"/>
                    <a:ea typeface="Microsoft YaHei" panose="020B0503020204020204" charset="-122"/>
                  </a:rPr>
                  <a:t>7</a:t>
                </a:r>
                <a:endParaRPr lang="en-US" altLang="zh-CN" sz="4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5081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The g-h Filter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0" name="组合 9"/>
          <p:cNvGrpSpPr/>
          <p:nvPr/>
        </p:nvGrpSpPr>
        <p:grpSpPr>
          <a:xfrm>
            <a:off x="1838960" y="1516380"/>
            <a:ext cx="6790690" cy="460375"/>
            <a:chOff x="2896" y="2388"/>
            <a:chExt cx="10694" cy="725"/>
          </a:xfrm>
        </p:grpSpPr>
        <p:sp>
          <p:nvSpPr>
            <p:cNvPr id="9" name="文本框 8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What </a:t>
              </a:r>
              <a:r>
                <a:rPr lang="zh-CN" altLang="en-US" sz="2400"/>
                <a:t>g-h Filter </a:t>
              </a:r>
              <a:r>
                <a:rPr lang="en-US" altLang="zh-CN" sz="2400"/>
                <a:t>? </a:t>
              </a:r>
              <a:endParaRPr lang="en-US" altLang="zh-CN" sz="2400"/>
            </a:p>
          </p:txBody>
        </p:sp>
        <p:grpSp>
          <p:nvGrpSpPr>
            <p:cNvPr id="27" name="组合 26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椭圆 28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528570" y="2139950"/>
            <a:ext cx="1290955" cy="368300"/>
            <a:chOff x="3145" y="7989"/>
            <a:chExt cx="2033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06" y="7989"/>
              <a:ext cx="157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α-β filter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2519045" y="2671445"/>
            <a:ext cx="4663440" cy="368300"/>
            <a:chOff x="3145" y="7989"/>
            <a:chExt cx="7344" cy="580"/>
          </a:xfrm>
        </p:grpSpPr>
        <p:sp>
          <p:nvSpPr>
            <p:cNvPr id="15" name="矩形 1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606" y="7989"/>
              <a:ext cx="688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g is the scaling we used for the measurement</a:t>
              </a:r>
              <a:endParaRPr lang="en-US" altLang="zh-CN">
                <a:sym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519045" y="3244850"/>
            <a:ext cx="7650480" cy="368300"/>
            <a:chOff x="3145" y="7989"/>
            <a:chExt cx="12048" cy="580"/>
          </a:xfrm>
        </p:grpSpPr>
        <p:sp>
          <p:nvSpPr>
            <p:cNvPr id="18" name="矩形 17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3606" y="7989"/>
              <a:ext cx="11587" cy="580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h is the scaling for the change in measurement over time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838960" y="3834765"/>
            <a:ext cx="6790690" cy="460375"/>
            <a:chOff x="2896" y="2388"/>
            <a:chExt cx="10694" cy="725"/>
          </a:xfrm>
        </p:grpSpPr>
        <p:sp>
          <p:nvSpPr>
            <p:cNvPr id="21" name="文本框 20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zh-CN" sz="2400"/>
                <a:t>Ohter </a:t>
              </a:r>
              <a:r>
                <a:rPr lang="zh-CN" altLang="en-US" sz="2400"/>
                <a:t>books </a:t>
              </a:r>
              <a:r>
                <a:rPr lang="zh-CN" altLang="en-US" sz="2400">
                  <a:sym typeface="+mn-ea"/>
                </a:rPr>
                <a:t>quite difficult to learn</a:t>
              </a:r>
              <a:r>
                <a:rPr lang="zh-CN" altLang="en-US" sz="2400"/>
                <a:t> </a:t>
              </a:r>
              <a:endParaRPr lang="zh-CN" altLang="en-US" sz="2400"/>
            </a:p>
          </p:txBody>
        </p:sp>
        <p:grpSp>
          <p:nvGrpSpPr>
            <p:cNvPr id="22" name="组合 21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23" name="椭圆 22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椭圆 23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00B05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2519045" y="4370070"/>
            <a:ext cx="4446905" cy="368300"/>
            <a:chOff x="3145" y="7989"/>
            <a:chExt cx="7003" cy="580"/>
          </a:xfrm>
        </p:grpSpPr>
        <p:sp>
          <p:nvSpPr>
            <p:cNvPr id="26" name="矩形 25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" y="7989"/>
              <a:ext cx="6542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n</a:t>
              </a:r>
              <a:r>
                <a:rPr lang="zh-CN" altLang="en-US">
                  <a:sym typeface="+mn-ea"/>
                </a:rPr>
                <a:t>otation is introduced without explanation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519045" y="4931410"/>
            <a:ext cx="5825490" cy="368300"/>
            <a:chOff x="3145" y="7989"/>
            <a:chExt cx="9174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8713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>
                  <a:sym typeface="+mn-ea"/>
                </a:rPr>
                <a:t>books are almost devoid of examples or worked problems</a:t>
              </a:r>
              <a:endParaRPr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19045" y="5464810"/>
            <a:ext cx="9139555" cy="645160"/>
            <a:chOff x="3145" y="7989"/>
            <a:chExt cx="14393" cy="1016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13932" cy="1016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no idea as to what real world phenomena these words and math were attempting to describe</a:t>
              </a:r>
              <a:endParaRPr lang="zh-CN" altLang="en-US"/>
            </a:p>
            <a:p>
              <a:pPr algn="l"/>
              <a:endParaRPr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3810" y="3431540"/>
            <a:ext cx="2071370" cy="11430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2342515" y="2683510"/>
            <a:ext cx="2708275" cy="34150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5400" b="1">
                <a:sym typeface="+mn-ea"/>
              </a:rPr>
              <a:t>Notation</a:t>
            </a:r>
            <a:endParaRPr lang="en-US" altLang="zh-CN" sz="5400"/>
          </a:p>
          <a:p>
            <a:pPr algn="l"/>
            <a:endParaRPr lang="zh-CN" altLang="en-US" sz="5400"/>
          </a:p>
          <a:p>
            <a:pPr algn="l"/>
            <a:endParaRPr lang="zh-CN" altLang="en-US" sz="5400" b="1">
              <a:sym typeface="+mn-ea"/>
            </a:endParaRPr>
          </a:p>
          <a:p>
            <a:endParaRPr lang="zh-CN" altLang="en-US" sz="5400" b="1"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0449560" y="3433445"/>
            <a:ext cx="1744980" cy="1905"/>
          </a:xfrm>
          <a:prstGeom prst="line">
            <a:avLst/>
          </a:prstGeom>
          <a:ln w="22225" cmpd="sng">
            <a:solidFill>
              <a:schemeClr val="bg2"/>
            </a:solidFill>
            <a:prstDash val="soli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2324100" y="3435350"/>
            <a:ext cx="2938780" cy="9220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5400" b="1">
                <a:sym typeface="+mn-ea"/>
              </a:rPr>
              <a:t>符号表示</a:t>
            </a:r>
            <a:endParaRPr lang="zh-CN" altLang="en-US" sz="5400" b="1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615315" y="3020060"/>
            <a:ext cx="848360" cy="81788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>
                <a:latin typeface="Microsoft YaHei" panose="020B0503020204020204" charset="-122"/>
                <a:ea typeface="Microsoft YaHei" panose="020B0503020204020204" charset="-122"/>
              </a:rPr>
              <a:t>9</a:t>
            </a:r>
            <a:endParaRPr lang="en-US" altLang="zh-CN" sz="4800">
              <a:latin typeface="Microsoft YaHei" panose="020B0503020204020204" charset="-122"/>
              <a:ea typeface="Microsoft YaHei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-635" y="403860"/>
            <a:ext cx="12176125" cy="817880"/>
            <a:chOff x="-1" y="636"/>
            <a:chExt cx="19175" cy="1288"/>
          </a:xfrm>
        </p:grpSpPr>
        <p:cxnSp>
          <p:nvCxnSpPr>
            <p:cNvPr id="4" name="直接连接符 3"/>
            <p:cNvCxnSpPr/>
            <p:nvPr/>
          </p:nvCxnSpPr>
          <p:spPr>
            <a:xfrm flipV="1">
              <a:off x="15206" y="1231"/>
              <a:ext cx="3968" cy="7"/>
            </a:xfrm>
            <a:prstGeom prst="line">
              <a:avLst/>
            </a:prstGeom>
            <a:ln w="22225" cmpd="sng">
              <a:solidFill>
                <a:schemeClr val="bg2"/>
              </a:solidFill>
              <a:prstDash val="solid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8" name="组合 7"/>
            <p:cNvGrpSpPr/>
            <p:nvPr/>
          </p:nvGrpSpPr>
          <p:grpSpPr>
            <a:xfrm>
              <a:off x="-1" y="636"/>
              <a:ext cx="7697" cy="1288"/>
              <a:chOff x="-1" y="636"/>
              <a:chExt cx="7697" cy="1288"/>
            </a:xfrm>
          </p:grpSpPr>
          <p:cxnSp>
            <p:nvCxnSpPr>
              <p:cNvPr id="5" name="直接连接符 4"/>
              <p:cNvCxnSpPr/>
              <p:nvPr/>
            </p:nvCxnSpPr>
            <p:spPr>
              <a:xfrm flipV="1">
                <a:off x="-1" y="1238"/>
                <a:ext cx="3968" cy="7"/>
              </a:xfrm>
              <a:prstGeom prst="line">
                <a:avLst/>
              </a:prstGeom>
              <a:ln w="22225" cmpd="sng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1" name="椭圆 10"/>
              <p:cNvSpPr/>
              <p:nvPr/>
            </p:nvSpPr>
            <p:spPr>
              <a:xfrm>
                <a:off x="1315" y="636"/>
                <a:ext cx="1336" cy="1288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>
                    <a:latin typeface="Microsoft YaHei" panose="020B0503020204020204" charset="-122"/>
                    <a:ea typeface="Microsoft YaHei" panose="020B0503020204020204" charset="-122"/>
                  </a:rPr>
                  <a:t>10</a:t>
                </a:r>
                <a:endParaRPr lang="en-US" altLang="zh-CN" sz="2800">
                  <a:latin typeface="Microsoft YaHei" panose="020B0503020204020204" charset="-122"/>
                  <a:ea typeface="Microsoft YaHei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4168" y="636"/>
                <a:ext cx="3528" cy="1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en-US" altLang="zh-CN" sz="4400" b="1">
                    <a:sym typeface="+mn-ea"/>
                  </a:rPr>
                  <a:t>Notation</a:t>
                </a:r>
                <a:endParaRPr lang="zh-CN" altLang="en-US" sz="4400" b="1">
                  <a:sym typeface="+mn-ea"/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683385" y="1438910"/>
            <a:ext cx="6790690" cy="460375"/>
            <a:chOff x="2896" y="2388"/>
            <a:chExt cx="10694" cy="725"/>
          </a:xfrm>
        </p:grpSpPr>
        <p:sp>
          <p:nvSpPr>
            <p:cNvPr id="13" name="文本框 12"/>
            <p:cNvSpPr txBox="1"/>
            <p:nvPr/>
          </p:nvSpPr>
          <p:spPr>
            <a:xfrm>
              <a:off x="3648" y="2388"/>
              <a:ext cx="9942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/>
                <a:t>Measurement</a:t>
              </a:r>
              <a:endParaRPr lang="zh-CN" altLang="en-US" sz="2400"/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15" name="椭圆 14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353945" y="2476500"/>
            <a:ext cx="3874135" cy="368300"/>
            <a:chOff x="3145" y="7989"/>
            <a:chExt cx="6101" cy="580"/>
          </a:xfrm>
        </p:grpSpPr>
        <p:sp>
          <p:nvSpPr>
            <p:cNvPr id="35" name="矩形 34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3635" y="7989"/>
              <a:ext cx="5611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en-US" altLang="zh-CN">
                  <a:sym typeface="+mn-ea"/>
                </a:rPr>
                <a:t>    </a:t>
              </a:r>
              <a:r>
                <a:rPr lang="zh-CN" altLang="en-US">
                  <a:sym typeface="+mn-ea"/>
                </a:rPr>
                <a:t>Subscript k indicates the time step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2353945" y="2002155"/>
            <a:ext cx="3771265" cy="368300"/>
            <a:chOff x="3145" y="7989"/>
            <a:chExt cx="5939" cy="580"/>
          </a:xfrm>
        </p:grpSpPr>
        <p:sp>
          <p:nvSpPr>
            <p:cNvPr id="32" name="矩形 31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606" y="7989"/>
              <a:ext cx="5478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Measurement is typically denoted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z</a:t>
              </a:r>
              <a:endParaRPr lang="zh-CN" altLang="en-US">
                <a:solidFill>
                  <a:srgbClr val="FF0000"/>
                </a:solidFill>
                <a:sym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353945" y="2928620"/>
            <a:ext cx="4058285" cy="368300"/>
            <a:chOff x="3145" y="7989"/>
            <a:chExt cx="6391" cy="580"/>
          </a:xfrm>
        </p:grpSpPr>
        <p:sp>
          <p:nvSpPr>
            <p:cNvPr id="39" name="矩形 38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3606" y="7989"/>
              <a:ext cx="5930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A bold font denotes a </a:t>
              </a:r>
              <a:r>
                <a:rPr lang="zh-CN" altLang="en-US">
                  <a:solidFill>
                    <a:srgbClr val="FF0000"/>
                  </a:solidFill>
                  <a:sym typeface="+mn-ea"/>
                </a:rPr>
                <a:t>vector</a:t>
              </a:r>
              <a:r>
                <a:rPr lang="zh-CN" altLang="en-US">
                  <a:solidFill>
                    <a:schemeClr val="accent6"/>
                  </a:solidFill>
                  <a:sym typeface="+mn-ea"/>
                </a:rPr>
                <a:t> or matrix </a:t>
              </a:r>
              <a:endParaRPr lang="zh-CN" altLang="en-US">
                <a:sym typeface="+mn-ea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353945" y="3374390"/>
            <a:ext cx="1935480" cy="368300"/>
            <a:chOff x="3145" y="7989"/>
            <a:chExt cx="3048" cy="580"/>
          </a:xfrm>
        </p:grpSpPr>
        <p:sp>
          <p:nvSpPr>
            <p:cNvPr id="43" name="矩形 42"/>
            <p:cNvSpPr/>
            <p:nvPr/>
          </p:nvSpPr>
          <p:spPr>
            <a:xfrm>
              <a:off x="3145" y="8104"/>
              <a:ext cx="354" cy="35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606" y="7989"/>
              <a:ext cx="2587" cy="580"/>
            </a:xfrm>
            <a:prstGeom prst="rect">
              <a:avLst/>
            </a:prstGeom>
            <a:noFill/>
          </p:spPr>
          <p:txBody>
            <a:bodyPr wrap="none" rtlCol="0" anchor="t">
              <a:spAutoFit/>
            </a:bodyPr>
            <a:lstStyle/>
            <a:p>
              <a:pPr algn="l"/>
              <a:r>
                <a:rPr lang="zh-CN" altLang="en-US">
                  <a:sym typeface="+mn-ea"/>
                </a:rPr>
                <a:t>x denotes state </a:t>
              </a:r>
              <a:endParaRPr lang="zh-CN" altLang="en-US">
                <a:sym typeface="+mn-ea"/>
              </a:endParaRPr>
            </a:p>
          </p:txBody>
        </p:sp>
      </p:grpSp>
      <p:graphicFrame>
        <p:nvGraphicFramePr>
          <p:cNvPr id="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2880" y="2549525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" r:id="rId1" imgW="203200" imgH="228600" progId="Equation.KSEE3">
                  <p:embed/>
                </p:oleObj>
              </mc:Choice>
              <mc:Fallback>
                <p:oleObj name="" r:id="rId1" imgW="203200" imgH="228600" progId="Equation.KSEE3">
                  <p:embed/>
                  <p:pic>
                    <p:nvPicPr>
                      <p:cNvPr id="0" name="图片 102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22880" y="2549525"/>
                        <a:ext cx="2032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" name="组合 26"/>
          <p:cNvGrpSpPr/>
          <p:nvPr/>
        </p:nvGrpSpPr>
        <p:grpSpPr>
          <a:xfrm>
            <a:off x="1683385" y="3931920"/>
            <a:ext cx="8422005" cy="829945"/>
            <a:chOff x="2896" y="2388"/>
            <a:chExt cx="13263" cy="1307"/>
          </a:xfrm>
        </p:grpSpPr>
        <p:sp>
          <p:nvSpPr>
            <p:cNvPr id="28" name="文本框 27"/>
            <p:cNvSpPr txBox="1"/>
            <p:nvPr/>
          </p:nvSpPr>
          <p:spPr>
            <a:xfrm>
              <a:off x="3648" y="2388"/>
              <a:ext cx="12511" cy="1307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zh-CN" altLang="en-US" sz="2400">
                  <a:sym typeface="+mn-ea"/>
                </a:rPr>
                <a:t>For our scale example, it represents both the initial weight and initial weight gain rate, like so:</a:t>
              </a:r>
              <a:endParaRPr lang="zh-CN" altLang="en-US" sz="24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2896" y="2495"/>
              <a:ext cx="522" cy="510"/>
              <a:chOff x="3085" y="2274"/>
              <a:chExt cx="522" cy="510"/>
            </a:xfrm>
          </p:grpSpPr>
          <p:sp>
            <p:nvSpPr>
              <p:cNvPr id="30" name="椭圆 29"/>
              <p:cNvSpPr/>
              <p:nvPr/>
            </p:nvSpPr>
            <p:spPr>
              <a:xfrm>
                <a:off x="3202" y="2387"/>
                <a:ext cx="288" cy="286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椭圆 36"/>
              <p:cNvSpPr/>
              <p:nvPr/>
            </p:nvSpPr>
            <p:spPr>
              <a:xfrm>
                <a:off x="3085" y="2274"/>
                <a:ext cx="523" cy="511"/>
              </a:xfrm>
              <a:prstGeom prst="ellipse">
                <a:avLst/>
              </a:prstGeom>
              <a:noFill/>
              <a:ln w="47625" cmpd="sng">
                <a:solidFill>
                  <a:srgbClr val="7030A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3268</Words>
  <Application>WPS 演示</Application>
  <PresentationFormat>宽屏</PresentationFormat>
  <Paragraphs>301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Nimbus Roman No9 L</vt:lpstr>
      <vt:lpstr>Microsoft YaHei</vt:lpstr>
      <vt:lpstr>Droid Sans Fallback</vt:lpstr>
      <vt:lpstr>Arial Unicode MS</vt:lpstr>
      <vt:lpstr>Calibri Light</vt:lpstr>
      <vt:lpstr>DejaVu Sans</vt:lpstr>
      <vt:lpstr>Calibri</vt:lpstr>
      <vt:lpstr>SimSun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quan</cp:lastModifiedBy>
  <cp:revision>132</cp:revision>
  <dcterms:created xsi:type="dcterms:W3CDTF">2022-06-18T13:03:03Z</dcterms:created>
  <dcterms:modified xsi:type="dcterms:W3CDTF">2022-06-18T13:03:03Z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2052-11.1.0.10976</vt:lpwstr>
  </property>
</Properties>
</file>