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89" r:id="rId7"/>
    <p:sldId id="261" r:id="rId8"/>
    <p:sldId id="267" r:id="rId9"/>
    <p:sldId id="262" r:id="rId10"/>
    <p:sldId id="268" r:id="rId11"/>
    <p:sldId id="263" r:id="rId12"/>
    <p:sldId id="269" r:id="rId13"/>
    <p:sldId id="264" r:id="rId14"/>
    <p:sldId id="270" r:id="rId15"/>
    <p:sldId id="265" r:id="rId16"/>
    <p:sldId id="271" r:id="rId17"/>
    <p:sldId id="266" r:id="rId18"/>
    <p:sldId id="272" r:id="rId19"/>
    <p:sldId id="26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7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A24"/>
    <a:srgbClr val="1D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hyperlink" Target="https://github.com/duyongquan/LTSLAM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hyperlink" Target="https://drive.google.com/file/d/0By_SW19c1BfhSVFzNHc0SjduNzg/view?resourcekey=0-41olC9ht9xE3wQe2zHZ45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nbviewer.ipython.org/github/rlabbe/Kalman-and-Bayesian-Filters-in-Python/blob/master/Appendix-A-Installation.ipynb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hyperlink" Target="https://matplotlib.org/stable/tutorials/index" TargetMode="External"/><Relationship Id="rId1" Type="http://schemas.openxmlformats.org/officeDocument/2006/relationships/hyperlink" Target="https://scipy.org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935355"/>
            <a:ext cx="12195810" cy="5729605"/>
            <a:chOff x="0" y="1445"/>
            <a:chExt cx="19206" cy="9023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1445"/>
              <a:ext cx="19206" cy="2086"/>
              <a:chOff x="0" y="1445"/>
              <a:chExt cx="19206" cy="2086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0" y="2422"/>
                <a:ext cx="2800" cy="8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2941" y="2029"/>
                <a:ext cx="13891" cy="91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lang="zh-CN" altLang="en-US" sz="3200" b="1" i="1"/>
                  <a:t>Kalman-and-Bayesian-Filters-in-Python</a:t>
                </a:r>
                <a:endParaRPr lang="zh-CN" altLang="en-US" sz="3200" b="1" i="1"/>
              </a:p>
            </p:txBody>
          </p:sp>
          <p:cxnSp>
            <p:nvCxnSpPr>
              <p:cNvPr id="7" name="直接连接符 6"/>
              <p:cNvCxnSpPr>
                <a:stCxn id="13" idx="2"/>
              </p:cNvCxnSpPr>
              <p:nvPr/>
            </p:nvCxnSpPr>
            <p:spPr>
              <a:xfrm flipV="1">
                <a:off x="15898" y="2430"/>
                <a:ext cx="3308" cy="58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5898" y="1445"/>
                <a:ext cx="2216" cy="2086"/>
              </a:xfrm>
              <a:prstGeom prst="ellipse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800" y="3278"/>
              <a:ext cx="11957" cy="4349"/>
              <a:chOff x="2800" y="3278"/>
              <a:chExt cx="11957" cy="4349"/>
            </a:xfrm>
          </p:grpSpPr>
          <p:pic>
            <p:nvPicPr>
              <p:cNvPr id="14" name="图片 13" descr="qq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367" y="3278"/>
                <a:ext cx="3390" cy="4349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2800" y="4479"/>
                <a:ext cx="8423" cy="130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4800" b="1"/>
                  <a:t>The g-h</a:t>
                </a:r>
                <a:r>
                  <a:rPr lang="en-US" altLang="zh-CN" sz="4800" b="1"/>
                  <a:t> </a:t>
                </a:r>
                <a:r>
                  <a:rPr lang="zh-CN" altLang="en-US" sz="4800" b="1"/>
                  <a:t>Filter</a:t>
                </a:r>
                <a:endParaRPr lang="zh-CN" altLang="en-US" sz="4800" b="1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0" y="7616"/>
              <a:ext cx="19199" cy="1448"/>
              <a:chOff x="0" y="7616"/>
              <a:chExt cx="19199" cy="1448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V="1">
                <a:off x="0" y="8341"/>
                <a:ext cx="19199" cy="10"/>
              </a:xfrm>
              <a:prstGeom prst="line">
                <a:avLst/>
              </a:prstGeom>
              <a:ln w="22225" cmpd="sng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3504" y="7616"/>
                <a:ext cx="1199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/>
                  <a:t>Mar 12th, 2022 </a:t>
                </a:r>
                <a:r>
                  <a:rPr lang="en-US" altLang="zh-CN" sz="2400" b="1">
                    <a:solidFill>
                      <a:srgbClr val="00B050"/>
                    </a:solidFill>
                    <a:hlinkClick r:id="rId3" action="ppaction://hlinkfile"/>
                  </a:rPr>
                  <a:t>https://github.com/duyongquan/LTSLAM</a:t>
                </a:r>
                <a:endParaRPr lang="en-US" altLang="zh-CN" sz="2400" b="1">
                  <a:solidFill>
                    <a:srgbClr val="00B050"/>
                  </a:solidFill>
                  <a:hlinkClick r:id="rId3" action="ppaction://hlinkfile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886" y="7627"/>
                <a:ext cx="1513" cy="14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5" y="7738"/>
                <a:ext cx="795" cy="121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12478" y="9355"/>
              <a:ext cx="6176" cy="1113"/>
              <a:chOff x="12478" y="9355"/>
              <a:chExt cx="6176" cy="1113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4342" y="9355"/>
                <a:ext cx="4312" cy="1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AibotBeginer </a:t>
                </a:r>
                <a:r>
                  <a:rPr lang="zh-CN" altLang="en-US" sz="2000" b="1">
                    <a:solidFill>
                      <a:srgbClr val="1D2B3B"/>
                    </a:solidFill>
                    <a:sym typeface="+mn-ea"/>
                  </a:rPr>
                  <a:t>视觉</a:t>
                </a:r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SLAM</a:t>
                </a:r>
                <a:endParaRPr lang="en-US" altLang="zh-CN" sz="2000" b="1">
                  <a:solidFill>
                    <a:srgbClr val="1D2B3B"/>
                  </a:solidFill>
                </a:endParaRPr>
              </a:p>
              <a:p>
                <a:pPr algn="ctr"/>
                <a:r>
                  <a:rPr lang="en-US" altLang="zh-CN" sz="2000" b="1">
                    <a:solidFill>
                      <a:srgbClr val="801A24"/>
                    </a:solidFill>
                  </a:rPr>
                  <a:t>quandy2020@126.com</a:t>
                </a:r>
                <a:endParaRPr lang="en-US" altLang="zh-CN" sz="2000" b="1">
                  <a:solidFill>
                    <a:srgbClr val="801A24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2478" y="9355"/>
                <a:ext cx="1169" cy="1113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1678305"/>
            <a:ext cx="690753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Exercise: Write Generic </a:t>
            </a:r>
            <a:endParaRPr lang="en-US" altLang="zh-CN" sz="5400" b="1">
              <a:sym typeface="+mn-ea"/>
            </a:endParaRPr>
          </a:p>
          <a:p>
            <a:pPr algn="l"/>
            <a:r>
              <a:rPr lang="en-US" altLang="zh-CN" sz="5400" b="1">
                <a:sym typeface="+mn-ea"/>
              </a:rPr>
              <a:t>Algorithm</a:t>
            </a:r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42515" y="3398520"/>
            <a:ext cx="56946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练习：一般性算法</a:t>
            </a:r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Microsoft YaHei" panose="020B0503020204020204" charset="-122"/>
                <a:ea typeface="Microsoft YaHei" panose="020B0503020204020204" charset="-122"/>
              </a:rPr>
              <a:t>9</a:t>
            </a:r>
            <a:endParaRPr lang="en-US" altLang="zh-CN" sz="48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8814" cy="1288"/>
              <a:chOff x="-1" y="636"/>
              <a:chExt cx="8814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10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4645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PDF Version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PDF book</a:t>
              </a:r>
              <a:endParaRPr lang="en-US" altLang="zh-CN" sz="240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372360" y="2165350"/>
            <a:ext cx="8843645" cy="521970"/>
            <a:chOff x="3145" y="7989"/>
            <a:chExt cx="13927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3466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  <a:hlinkClick r:id="rId1" action="ppaction://hlinkfile"/>
                </a:rPr>
                <a:t>https://drive.google.com/file/d/0By_SW19c1BfhSVFzNHc0SjduNzg/view?resourcekey=0-41olC9ht9xE3wQe2zHZ45A</a:t>
              </a:r>
              <a:endParaRPr lang="zh-CN" altLang="en-US" sz="1400">
                <a:sym typeface="+mn-ea"/>
              </a:endParaRPr>
            </a:p>
            <a:p>
              <a:pPr algn="l"/>
              <a:endParaRPr lang="zh-CN" altLang="en-US" sz="1400">
                <a:sym typeface="+mn-ea"/>
                <a:hlinkClick r:id="rId1" action="ppaction://hlinkfile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05" y="2687320"/>
            <a:ext cx="3367405" cy="38144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695" y="2729865"/>
            <a:ext cx="3216275" cy="3729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7860030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Downloading and Running </a:t>
            </a:r>
            <a:endParaRPr lang="zh-CN" altLang="en-US" sz="5400" b="1">
              <a:sym typeface="+mn-ea"/>
            </a:endParaRPr>
          </a:p>
          <a:p>
            <a:pPr algn="ctr"/>
            <a:r>
              <a:rPr lang="zh-CN" altLang="en-US" sz="5400" b="1">
                <a:sym typeface="+mn-ea"/>
              </a:rPr>
              <a:t>the Book</a:t>
            </a:r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488565" y="4371975"/>
            <a:ext cx="36277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下载和运行</a:t>
            </a:r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Microsoft YaHei" panose="020B0503020204020204" charset="-122"/>
                <a:ea typeface="Microsoft YaHei" panose="020B0503020204020204" charset="-122"/>
              </a:rPr>
              <a:t>11</a:t>
            </a:r>
            <a:endParaRPr lang="en-US" altLang="zh-CN" sz="28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>
              <a:stCxn id="7" idx="3"/>
            </p:cNvCxnSpPr>
            <p:nvPr/>
          </p:nvCxnSpPr>
          <p:spPr>
            <a:xfrm flipV="1">
              <a:off x="17581" y="1231"/>
              <a:ext cx="1593" cy="10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7582" cy="1288"/>
              <a:chOff x="-1" y="636"/>
              <a:chExt cx="17582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12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3413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Downloading and Running the Book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Installation</a:t>
              </a:r>
              <a:endParaRPr lang="en-US" altLang="zh-CN" sz="240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160905" y="2126615"/>
            <a:ext cx="9591040" cy="521970"/>
            <a:chOff x="3145" y="7989"/>
            <a:chExt cx="15104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464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  <a:hlinkClick r:id="rId1"/>
                </a:rPr>
                <a:t>http://nbviewer.ipython.org/github/rlabbe/Kalman-and-Bayesian-Filters-in-Python/blob/master/Appendix-A-Installation.ipynb</a:t>
              </a:r>
              <a:endParaRPr lang="zh-CN" altLang="en-US" sz="1400">
                <a:sym typeface="+mn-ea"/>
              </a:endParaRPr>
            </a:p>
            <a:p>
              <a:pPr algn="l"/>
              <a:endParaRPr lang="zh-CN" altLang="en-US" sz="1400"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83385" y="3543300"/>
            <a:ext cx="9222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T</a:t>
            </a:r>
            <a:r>
              <a:rPr lang="zh-CN" altLang="en-US"/>
              <a:t>his book is intended to be interactive and I recommend using it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Its a little more effort to set up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You can perform experiments</a:t>
            </a:r>
            <a:r>
              <a:rPr lang="en-US" altLang="zh-CN"/>
              <a:t>, </a:t>
            </a:r>
            <a:r>
              <a:rPr lang="zh-CN" altLang="en-US"/>
              <a:t>see how filters react to different data, see how different filters react to the same data, and so on</a:t>
            </a:r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1683385" y="2886075"/>
            <a:ext cx="3007360" cy="459740"/>
            <a:chOff x="2501" y="7053"/>
            <a:chExt cx="4736" cy="724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Introduce </a:t>
              </a:r>
              <a:endParaRPr lang="en-US" altLang="zh-CN" sz="24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2289175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Jupyter</a:t>
            </a:r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9387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开发环境</a:t>
            </a:r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Microsoft YaHei" panose="020B0503020204020204" charset="-122"/>
                <a:ea typeface="Microsoft YaHei" panose="020B0503020204020204" charset="-122"/>
              </a:rPr>
              <a:t>13</a:t>
            </a:r>
            <a:endParaRPr lang="en-US" altLang="zh-CN" sz="28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jupyter notebook</a:t>
              </a:r>
              <a:endParaRPr lang="en-US" altLang="zh-CN" sz="240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160905" y="2126615"/>
            <a:ext cx="1551305" cy="521970"/>
            <a:chOff x="3145" y="7989"/>
            <a:chExt cx="2443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982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</a:rPr>
                <a:t>安装</a:t>
              </a:r>
              <a:r>
                <a:rPr lang="en-US" altLang="zh-CN" sz="1400">
                  <a:sym typeface="+mn-ea"/>
                </a:rPr>
                <a:t>Anaconda</a:t>
              </a:r>
              <a:endParaRPr lang="zh-CN" altLang="en-US" sz="1400">
                <a:sym typeface="+mn-ea"/>
              </a:endParaRPr>
            </a:p>
            <a:p>
              <a:pPr algn="l"/>
              <a:endParaRPr lang="zh-CN" altLang="en-US" sz="1400"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2746"/>
          <a:stretch>
            <a:fillRect/>
          </a:stretch>
        </p:blipFill>
        <p:spPr>
          <a:xfrm>
            <a:off x="2160905" y="2727960"/>
            <a:ext cx="7472045" cy="375539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7158" cy="1288"/>
              <a:chOff x="-1" y="636"/>
              <a:chExt cx="7158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14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2989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Jupyter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855472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SciPy, NumPy, and Matplotlib</a:t>
            </a:r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306768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>
                <a:sym typeface="+mn-ea"/>
              </a:rPr>
              <a:t>Python </a:t>
            </a:r>
            <a:r>
              <a:rPr lang="zh-CN" altLang="en-US" sz="5400" b="1">
                <a:sym typeface="+mn-ea"/>
              </a:rPr>
              <a:t>库</a:t>
            </a:r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Microsoft YaHei" panose="020B0503020204020204" charset="-122"/>
                <a:ea typeface="Microsoft YaHei" panose="020B0503020204020204" charset="-122"/>
              </a:rPr>
              <a:t>15</a:t>
            </a:r>
            <a:endParaRPr lang="en-US" altLang="zh-CN" sz="28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16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8" name="文本框 7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SciPy is a  mathematic</a:t>
              </a:r>
              <a:endParaRPr lang="en-US" altLang="zh-CN" sz="240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19045" y="2139950"/>
            <a:ext cx="1671320" cy="368300"/>
            <a:chOff x="3145" y="7989"/>
            <a:chExt cx="2632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217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array objects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519045" y="2575560"/>
            <a:ext cx="1740535" cy="368300"/>
            <a:chOff x="3145" y="7989"/>
            <a:chExt cx="2741" cy="580"/>
          </a:xfrm>
        </p:grpSpPr>
        <p:sp>
          <p:nvSpPr>
            <p:cNvPr id="27" name="矩形 26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06" y="7989"/>
              <a:ext cx="228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linear algebra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519045" y="3019425"/>
            <a:ext cx="2076450" cy="368300"/>
            <a:chOff x="3145" y="7989"/>
            <a:chExt cx="3270" cy="580"/>
          </a:xfrm>
        </p:grpSpPr>
        <p:sp>
          <p:nvSpPr>
            <p:cNvPr id="30" name="矩形 29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06" y="7989"/>
              <a:ext cx="280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random numbers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683385" y="3554730"/>
            <a:ext cx="6790690" cy="460375"/>
            <a:chOff x="2896" y="2388"/>
            <a:chExt cx="10694" cy="725"/>
          </a:xfrm>
        </p:grpSpPr>
        <p:sp>
          <p:nvSpPr>
            <p:cNvPr id="37" name="文本框 36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</a:t>
              </a:r>
              <a:endParaRPr lang="en-US" altLang="zh-CN" sz="2400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1683385" y="4384675"/>
            <a:ext cx="6790690" cy="460375"/>
            <a:chOff x="2896" y="2388"/>
            <a:chExt cx="10694" cy="725"/>
          </a:xfrm>
        </p:grpSpPr>
        <p:sp>
          <p:nvSpPr>
            <p:cNvPr id="44" name="文本框 43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Matplotlib </a:t>
              </a:r>
              <a:endParaRPr lang="en-US" altLang="zh-CN" sz="2400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6035675" y="2212975"/>
            <a:ext cx="2139950" cy="368300"/>
            <a:chOff x="3145" y="7989"/>
            <a:chExt cx="3370" cy="580"/>
          </a:xfrm>
        </p:grpSpPr>
        <p:sp>
          <p:nvSpPr>
            <p:cNvPr id="54" name="矩形 53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606" y="7989"/>
              <a:ext cx="290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 </a:t>
              </a:r>
              <a:r>
                <a:rPr lang="zh-CN" altLang="en-US">
                  <a:sym typeface="+mn-ea"/>
                  <a:hlinkClick r:id="rId1" action="ppaction://hlinkfile"/>
                </a:rPr>
                <a:t>https://scipy.org/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421890" y="5090795"/>
            <a:ext cx="4614545" cy="368300"/>
            <a:chOff x="3145" y="7989"/>
            <a:chExt cx="7267" cy="580"/>
          </a:xfrm>
        </p:grpSpPr>
        <p:sp>
          <p:nvSpPr>
            <p:cNvPr id="58" name="矩形 5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606" y="7989"/>
              <a:ext cx="680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  <a:hlinkClick r:id="rId2" action="ppaction://hlinkfile"/>
                </a:rPr>
                <a:t>https://matplotlib.org/stable/tutorials/index</a:t>
              </a:r>
              <a:endParaRPr lang="zh-CN" altLang="en-US">
                <a:sym typeface="+mn-ea"/>
              </a:endParaRPr>
            </a:p>
          </p:txBody>
        </p: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590" y="3554730"/>
            <a:ext cx="4354830" cy="27101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17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40601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5520" y="2062480"/>
            <a:ext cx="4466590" cy="27330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18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40601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4175" y="2248535"/>
            <a:ext cx="6447790" cy="1838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4330700"/>
            <a:ext cx="4714240" cy="20383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94255" y="454025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9655810" y="781685"/>
            <a:ext cx="2519680" cy="444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2865" y="325755"/>
            <a:ext cx="4556125" cy="817880"/>
            <a:chOff x="-1" y="636"/>
            <a:chExt cx="7175" cy="1288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" y="1238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315" y="636"/>
              <a:ext cx="1336" cy="128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Microsoft YaHei" panose="020B0503020204020204" charset="-122"/>
                  <a:ea typeface="Microsoft YaHei" panose="020B0503020204020204" charset="-122"/>
                </a:rPr>
                <a:t>2</a:t>
              </a:r>
              <a:endParaRPr lang="en-US" altLang="zh-CN" sz="4800" dirty="0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68" y="636"/>
              <a:ext cx="300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/>
                <a:t>Outline</a:t>
              </a:r>
              <a:endParaRPr lang="en-US" altLang="zh-CN" sz="4400" b="1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548765" y="1316990"/>
            <a:ext cx="5951855" cy="398780"/>
            <a:chOff x="2501" y="7053"/>
            <a:chExt cx="9373" cy="628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8637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000"/>
                <a:t>Building Intuition via Thought </a:t>
              </a:r>
              <a:r>
                <a:rPr lang="en-US" altLang="zh-CN"/>
                <a:t>Experiments</a:t>
              </a:r>
              <a:endParaRPr lang="en-US" altLang="zh-CN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48765" y="1925955"/>
            <a:ext cx="3007360" cy="398780"/>
            <a:chOff x="2501" y="7053"/>
            <a:chExt cx="4736" cy="628"/>
          </a:xfrm>
        </p:grpSpPr>
        <p:grpSp>
          <p:nvGrpSpPr>
            <p:cNvPr id="3" name="组合 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3237" y="7053"/>
              <a:ext cx="4000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000"/>
                <a:t>The g-h Filter</a:t>
              </a:r>
              <a:endParaRPr lang="en-US" altLang="zh-CN" sz="20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48765" y="2534920"/>
            <a:ext cx="3007360" cy="398780"/>
            <a:chOff x="2501" y="7053"/>
            <a:chExt cx="4736" cy="628"/>
          </a:xfrm>
        </p:grpSpPr>
        <p:grpSp>
          <p:nvGrpSpPr>
            <p:cNvPr id="13" name="组合 1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237" y="7053"/>
              <a:ext cx="4000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000"/>
                <a:t>Notation</a:t>
              </a:r>
              <a:endParaRPr lang="en-US" altLang="zh-CN" sz="20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48765" y="3143885"/>
            <a:ext cx="5584825" cy="460375"/>
            <a:chOff x="2501" y="7053"/>
            <a:chExt cx="8795" cy="725"/>
          </a:xfrm>
        </p:grpSpPr>
        <p:grpSp>
          <p:nvGrpSpPr>
            <p:cNvPr id="18" name="组合 1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Write Generic Algorithm</a:t>
              </a:r>
              <a:endParaRPr lang="en-US" altLang="zh-CN" sz="24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48765" y="3752850"/>
            <a:ext cx="5584825" cy="460375"/>
            <a:chOff x="2501" y="7053"/>
            <a:chExt cx="8795" cy="725"/>
          </a:xfrm>
        </p:grpSpPr>
        <p:grpSp>
          <p:nvGrpSpPr>
            <p:cNvPr id="23" name="组合 2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Choice of g and h</a:t>
              </a:r>
              <a:endParaRPr lang="en-US" altLang="zh-CN" sz="240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48765" y="4361815"/>
            <a:ext cx="5584825" cy="460375"/>
            <a:chOff x="2501" y="7053"/>
            <a:chExt cx="8795" cy="725"/>
          </a:xfrm>
        </p:grpSpPr>
        <p:grpSp>
          <p:nvGrpSpPr>
            <p:cNvPr id="32" name="组合 31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create measurement function</a:t>
              </a:r>
              <a:endParaRPr lang="en-US" altLang="zh-CN" sz="240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548765" y="4970780"/>
            <a:ext cx="5584825" cy="460375"/>
            <a:chOff x="2501" y="7053"/>
            <a:chExt cx="8795" cy="725"/>
          </a:xfrm>
        </p:grpSpPr>
        <p:grpSp>
          <p:nvGrpSpPr>
            <p:cNvPr id="42" name="组合 41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Bad Initial Conditions</a:t>
              </a:r>
              <a:endParaRPr lang="en-US" altLang="zh-CN" sz="24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548765" y="5579745"/>
            <a:ext cx="5584825" cy="460375"/>
            <a:chOff x="2501" y="7053"/>
            <a:chExt cx="8795" cy="725"/>
          </a:xfrm>
        </p:grpSpPr>
        <p:grpSp>
          <p:nvGrpSpPr>
            <p:cNvPr id="47" name="组合 4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Extreme Noise</a:t>
              </a:r>
              <a:endParaRPr lang="en-US" altLang="zh-CN" sz="240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48765" y="6188710"/>
            <a:ext cx="5584825" cy="460375"/>
            <a:chOff x="2501" y="7053"/>
            <a:chExt cx="8795" cy="725"/>
          </a:xfrm>
        </p:grpSpPr>
        <p:grpSp>
          <p:nvGrpSpPr>
            <p:cNvPr id="53" name="组合 5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The Effect of Acceleration</a:t>
              </a:r>
              <a:endParaRPr lang="en-US" altLang="zh-CN" sz="240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656195" y="1317625"/>
            <a:ext cx="5584825" cy="460375"/>
            <a:chOff x="2501" y="7053"/>
            <a:chExt cx="8795" cy="725"/>
          </a:xfrm>
        </p:grpSpPr>
        <p:grpSp>
          <p:nvGrpSpPr>
            <p:cNvPr id="58" name="组合 5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Varying g</a:t>
              </a:r>
              <a:endParaRPr lang="en-US" altLang="zh-CN" sz="240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656195" y="1932940"/>
            <a:ext cx="5584825" cy="460375"/>
            <a:chOff x="2501" y="7053"/>
            <a:chExt cx="8795" cy="725"/>
          </a:xfrm>
        </p:grpSpPr>
        <p:grpSp>
          <p:nvGrpSpPr>
            <p:cNvPr id="63" name="组合 6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Varying h</a:t>
              </a:r>
              <a:endParaRPr lang="en-US" altLang="zh-CN" sz="240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656195" y="2548255"/>
            <a:ext cx="5584825" cy="460375"/>
            <a:chOff x="2501" y="7053"/>
            <a:chExt cx="8795" cy="725"/>
          </a:xfrm>
        </p:grpSpPr>
        <p:grpSp>
          <p:nvGrpSpPr>
            <p:cNvPr id="68" name="组合 6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Interactive Example</a:t>
              </a:r>
              <a:endParaRPr lang="en-US" altLang="zh-CN" sz="24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656195" y="3163570"/>
            <a:ext cx="5584825" cy="460375"/>
            <a:chOff x="2501" y="7053"/>
            <a:chExt cx="8795" cy="725"/>
          </a:xfrm>
        </p:grpSpPr>
        <p:grpSp>
          <p:nvGrpSpPr>
            <p:cNvPr id="78" name="组合 7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Don’t Lie to the Filter</a:t>
              </a:r>
              <a:endParaRPr lang="en-US" altLang="zh-CN" sz="2400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656195" y="3778885"/>
            <a:ext cx="5584825" cy="460375"/>
            <a:chOff x="2501" y="7053"/>
            <a:chExt cx="8795" cy="725"/>
          </a:xfrm>
        </p:grpSpPr>
        <p:grpSp>
          <p:nvGrpSpPr>
            <p:cNvPr id="109" name="组合 108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文本框 111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>
                  <a:sym typeface="+mn-ea"/>
                </a:rPr>
                <a:t>Tracking a Train</a:t>
              </a:r>
              <a:endParaRPr lang="en-US" altLang="zh-CN" sz="240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7656195" y="4394200"/>
            <a:ext cx="5584825" cy="460375"/>
            <a:chOff x="2501" y="7053"/>
            <a:chExt cx="8795" cy="725"/>
          </a:xfrm>
        </p:grpSpPr>
        <p:grpSp>
          <p:nvGrpSpPr>
            <p:cNvPr id="114" name="组合 113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15" name="椭圆 1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7" name="文本框 116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g-h Filters with FilterPy</a:t>
              </a:r>
              <a:endParaRPr lang="en-US" altLang="zh-CN" sz="2400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656195" y="5009515"/>
            <a:ext cx="5584825" cy="460375"/>
            <a:chOff x="2501" y="7053"/>
            <a:chExt cx="8795" cy="725"/>
          </a:xfrm>
        </p:grpSpPr>
        <p:grpSp>
          <p:nvGrpSpPr>
            <p:cNvPr id="124" name="组合 123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25" name="椭圆 12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7" name="文本框 126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Summary</a:t>
              </a:r>
              <a:endParaRPr lang="en-US" altLang="zh-CN" sz="2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19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24218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4255" y="454025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3690" y="2120900"/>
            <a:ext cx="7428865" cy="2114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690" y="4540250"/>
            <a:ext cx="542861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20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24218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4255" y="45212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6680" y="4317365"/>
            <a:ext cx="5990590" cy="1485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55" y="2056765"/>
            <a:ext cx="9142095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21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835025" y="178816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5025" y="437642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895" y="1706245"/>
            <a:ext cx="6971665" cy="1609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20" y="4077335"/>
            <a:ext cx="10847070" cy="15938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22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835025" y="178816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160" y="1535430"/>
            <a:ext cx="9642475" cy="2718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4354830"/>
            <a:ext cx="4076065" cy="210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75" y="4211955"/>
            <a:ext cx="447611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23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1683385" y="163385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070" y="1332230"/>
            <a:ext cx="7571740" cy="20193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683385" y="3351530"/>
            <a:ext cx="4050665" cy="368300"/>
            <a:chOff x="2651" y="6062"/>
            <a:chExt cx="6379" cy="580"/>
          </a:xfrm>
        </p:grpSpPr>
        <p:sp>
          <p:nvSpPr>
            <p:cNvPr id="4" name="矩形 3"/>
            <p:cNvSpPr/>
            <p:nvPr/>
          </p:nvSpPr>
          <p:spPr>
            <a:xfrm>
              <a:off x="2651" y="6177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82" y="6062"/>
              <a:ext cx="574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>
                  <a:sym typeface="+mn-ea"/>
                </a:rPr>
                <a:t>transpose </a:t>
              </a:r>
              <a:r>
                <a:rPr lang="zh-CN" altLang="en-US"/>
                <a:t>and the inverse</a:t>
              </a:r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3882390"/>
            <a:ext cx="7228840" cy="1447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5" y="5189855"/>
            <a:ext cx="1781175" cy="1381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295" y="5351780"/>
            <a:ext cx="1924050" cy="1057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860" y="5361305"/>
            <a:ext cx="188595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24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683385" y="1431925"/>
            <a:ext cx="5498465" cy="368300"/>
            <a:chOff x="2651" y="6062"/>
            <a:chExt cx="8659" cy="580"/>
          </a:xfrm>
        </p:grpSpPr>
        <p:sp>
          <p:nvSpPr>
            <p:cNvPr id="5" name="矩形 4"/>
            <p:cNvSpPr/>
            <p:nvPr/>
          </p:nvSpPr>
          <p:spPr>
            <a:xfrm>
              <a:off x="2651" y="6177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82" y="6062"/>
              <a:ext cx="802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/>
                <a:t>zeros matrix , ones </a:t>
              </a:r>
              <a:r>
                <a:rPr lang="zh-CN" altLang="en-US">
                  <a:sym typeface="+mn-ea"/>
                </a:rPr>
                <a:t>matrix</a:t>
              </a:r>
              <a:r>
                <a:rPr lang="zh-CN" altLang="en-US"/>
                <a:t>, eye identity matrix</a:t>
              </a:r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070" y="1892300"/>
            <a:ext cx="6800215" cy="1143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2959100"/>
            <a:ext cx="3209290" cy="37617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394335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25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9905" y="1290955"/>
            <a:ext cx="10161905" cy="1390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58595" y="16383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3173730"/>
            <a:ext cx="10013315" cy="16287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58595" y="331787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394335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26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1458595" y="16383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9125" y="1524635"/>
            <a:ext cx="8517890" cy="50755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5210" t="2776" r="1916" b="2046"/>
          <a:stretch>
            <a:fillRect/>
          </a:stretch>
        </p:blipFill>
        <p:spPr>
          <a:xfrm>
            <a:off x="-4445" y="-25400"/>
            <a:ext cx="12190095" cy="6885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4730" y="1825625"/>
            <a:ext cx="8546465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Building Intuition via </a:t>
            </a:r>
            <a:endParaRPr lang="en-US" altLang="zh-CN" sz="5400" b="1">
              <a:sym typeface="+mn-ea"/>
            </a:endParaRPr>
          </a:p>
          <a:p>
            <a:pPr algn="l"/>
            <a:r>
              <a:rPr lang="en-US" altLang="zh-CN" sz="5400" b="1">
                <a:sym typeface="+mn-ea"/>
              </a:rPr>
              <a:t>Thought Experiments</a:t>
            </a:r>
            <a:endParaRPr lang="en-US" altLang="zh-CN" sz="5400"/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4730" y="3667125"/>
            <a:ext cx="74155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通过实验直觉建立思想</a:t>
            </a:r>
            <a:endParaRPr lang="zh-CN" altLang="en-US" sz="5400" b="1">
              <a:sym typeface="+mn-ea"/>
            </a:endParaRPr>
          </a:p>
          <a:p>
            <a:pPr algn="l"/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endParaRPr lang="en-US" altLang="zh-CN" sz="48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Microsoft YaHei" panose="020B0503020204020204" charset="-122"/>
                    <a:ea typeface="Microsoft YaHei" panose="020B0503020204020204" charset="-122"/>
                  </a:rPr>
                  <a:t>4</a:t>
                </a:r>
                <a:endParaRPr lang="en-US" altLang="zh-CN" sz="4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817"/>
                <a:ext cx="14129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800" b="1">
                    <a:sym typeface="+mn-ea"/>
                  </a:rPr>
                  <a:t>Building Intuition via Thought Experiments</a:t>
                </a:r>
                <a:endParaRPr lang="en-US" altLang="zh-CN" sz="2800" b="1">
                  <a:sym typeface="+mn-ea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2055495" y="159512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体重秤</a:t>
            </a:r>
            <a:endParaRPr lang="zh-CN" altLang="en-US" sz="2400"/>
          </a:p>
        </p:txBody>
      </p:sp>
      <p:grpSp>
        <p:nvGrpSpPr>
          <p:cNvPr id="13" name="组合 12"/>
          <p:cNvGrpSpPr/>
          <p:nvPr/>
        </p:nvGrpSpPr>
        <p:grpSpPr>
          <a:xfrm>
            <a:off x="1588135" y="1663065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9810" y="2055495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第一次体重： 161 lbs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2289810" y="2851150"/>
            <a:ext cx="557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第二次体重： </a:t>
            </a:r>
            <a:r>
              <a:rPr>
                <a:sym typeface="+mn-ea"/>
              </a:rPr>
              <a:t>172 lbs</a:t>
            </a:r>
            <a:endParaRPr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97075" y="216154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997075" y="292417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grpSp>
        <p:nvGrpSpPr>
          <p:cNvPr id="52" name="组合 51"/>
          <p:cNvGrpSpPr/>
          <p:nvPr/>
        </p:nvGrpSpPr>
        <p:grpSpPr>
          <a:xfrm>
            <a:off x="1609090" y="3424555"/>
            <a:ext cx="6194425" cy="460375"/>
            <a:chOff x="2501" y="7053"/>
            <a:chExt cx="9755" cy="725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901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How can improve upon this result ? </a:t>
              </a:r>
              <a:endParaRPr lang="en-US" altLang="zh-CN" sz="24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997075" y="4140835"/>
            <a:ext cx="3184525" cy="368300"/>
            <a:chOff x="3145" y="7989"/>
            <a:chExt cx="5015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455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>
                  <a:sym typeface="+mn-ea"/>
                </a:rPr>
                <a:t> first scale (A) reads “160 lbs”</a:t>
              </a:r>
              <a:endParaRPr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750" y="1595120"/>
            <a:ext cx="2394585" cy="23945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304020" y="3989705"/>
            <a:ext cx="7162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>
                <a:sym typeface="+mn-ea"/>
              </a:rPr>
              <a:t>体重秤</a:t>
            </a:r>
            <a:endParaRPr lang="zh-CN" altLang="en-US" sz="1400">
              <a:sym typeface="+mn-ea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5184775" y="2423795"/>
            <a:ext cx="453390" cy="33782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824855" y="239331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Sensors are inaccurate</a:t>
            </a:r>
            <a:endParaRPr lang="zh-CN" altLang="en-US" sz="16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445" y="1501775"/>
            <a:ext cx="882015" cy="88201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843905" y="3128010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/>
              <a:t>Try Another Scale</a:t>
            </a:r>
            <a:endParaRPr lang="zh-CN" altLang="en-US" sz="1600"/>
          </a:p>
        </p:txBody>
      </p:sp>
      <p:sp>
        <p:nvSpPr>
          <p:cNvPr id="22" name="下箭头 21"/>
          <p:cNvSpPr/>
          <p:nvPr/>
        </p:nvSpPr>
        <p:spPr>
          <a:xfrm>
            <a:off x="6753860" y="2761615"/>
            <a:ext cx="337820" cy="36639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997075" y="4605655"/>
            <a:ext cx="2962910" cy="368300"/>
            <a:chOff x="3145" y="7989"/>
            <a:chExt cx="4666" cy="580"/>
          </a:xfrm>
        </p:grpSpPr>
        <p:sp>
          <p:nvSpPr>
            <p:cNvPr id="31" name="矩形 30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606" y="7989"/>
              <a:ext cx="420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>
                  <a:sym typeface="+mn-ea"/>
                </a:rPr>
                <a:t> second (B) reads “170 lbs”</a:t>
              </a:r>
              <a:endParaRPr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51" cy="1288"/>
              <a:chOff x="-1" y="636"/>
              <a:chExt cx="18251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Microsoft YaHei" panose="020B0503020204020204" charset="-122"/>
                    <a:ea typeface="Microsoft YaHei" panose="020B0503020204020204" charset="-122"/>
                  </a:rPr>
                  <a:t>5</a:t>
                </a:r>
                <a:endParaRPr lang="en-US" altLang="zh-CN" sz="4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21" y="831"/>
                <a:ext cx="14129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800" b="1">
                    <a:sym typeface="+mn-ea"/>
                  </a:rPr>
                  <a:t>Building Intuition via Thought Experiments</a:t>
                </a:r>
                <a:endParaRPr lang="en-US" altLang="zh-CN" sz="2800" b="1">
                  <a:sym typeface="+mn-ea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2055495" y="1595120"/>
            <a:ext cx="38722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W</a:t>
            </a:r>
            <a:r>
              <a:rPr lang="zh-CN" altLang="en-US" sz="2400"/>
              <a:t>hat are our choices?</a:t>
            </a:r>
            <a:endParaRPr lang="zh-CN" altLang="en-US" sz="2400"/>
          </a:p>
        </p:txBody>
      </p:sp>
      <p:grpSp>
        <p:nvGrpSpPr>
          <p:cNvPr id="13" name="组合 12"/>
          <p:cNvGrpSpPr/>
          <p:nvPr/>
        </p:nvGrpSpPr>
        <p:grpSpPr>
          <a:xfrm>
            <a:off x="1587500" y="1663065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997075" y="2088515"/>
            <a:ext cx="9674860" cy="368300"/>
            <a:chOff x="3145" y="3289"/>
            <a:chExt cx="15236" cy="580"/>
          </a:xfrm>
        </p:grpSpPr>
        <p:sp>
          <p:nvSpPr>
            <p:cNvPr id="14" name="文本框 13"/>
            <p:cNvSpPr txBox="1"/>
            <p:nvPr/>
          </p:nvSpPr>
          <p:spPr>
            <a:xfrm>
              <a:off x="3606" y="3289"/>
              <a:ext cx="14775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to only believe A, and assign 160lbs to our weight estimate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  <a:endParaRPr lang="en-US" altLang="zh-CN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587500" y="4272915"/>
            <a:ext cx="7782560" cy="460375"/>
            <a:chOff x="2501" y="7053"/>
            <a:chExt cx="12256" cy="725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1152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Best estimate is the average of A and B </a:t>
              </a:r>
              <a:endParaRPr lang="en-US" altLang="zh-CN" sz="24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97075" y="2533650"/>
            <a:ext cx="9041130" cy="368300"/>
            <a:chOff x="3145" y="3289"/>
            <a:chExt cx="14238" cy="580"/>
          </a:xfrm>
        </p:grpSpPr>
        <p:sp>
          <p:nvSpPr>
            <p:cNvPr id="15" name="文本框 14"/>
            <p:cNvSpPr txBox="1"/>
            <p:nvPr/>
          </p:nvSpPr>
          <p:spPr>
            <a:xfrm>
              <a:off x="3606" y="3289"/>
              <a:ext cx="1377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to only believe B, and assign 170lbs to our weight.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  <a:endParaRPr lang="en-US" altLang="zh-CN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97075" y="2978785"/>
            <a:ext cx="8063865" cy="368300"/>
            <a:chOff x="3145" y="3289"/>
            <a:chExt cx="12699" cy="580"/>
          </a:xfrm>
        </p:grpSpPr>
        <p:sp>
          <p:nvSpPr>
            <p:cNvPr id="33" name="文本框 32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a number less than both A and B.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997075" y="3423920"/>
            <a:ext cx="8047990" cy="368300"/>
            <a:chOff x="3170" y="3289"/>
            <a:chExt cx="12674" cy="580"/>
          </a:xfrm>
        </p:grpSpPr>
        <p:sp>
          <p:nvSpPr>
            <p:cNvPr id="42" name="文本框 41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>
                  <a:sym typeface="+mn-ea"/>
                </a:rPr>
                <a:t>We could choose a number greater than both A and B</a:t>
              </a:r>
              <a:r>
                <a:t>.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3170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</a:t>
              </a:r>
              <a:endParaRPr lang="en-US" altLang="zh-CN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997075" y="3869055"/>
            <a:ext cx="8063865" cy="368300"/>
            <a:chOff x="3145" y="3289"/>
            <a:chExt cx="12699" cy="580"/>
          </a:xfrm>
        </p:grpSpPr>
        <p:sp>
          <p:nvSpPr>
            <p:cNvPr id="45" name="文本框 44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a number between A and B.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</a:t>
              </a:r>
              <a:endParaRPr lang="en-US" altLang="zh-CN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6290" y="5316855"/>
            <a:ext cx="2084070" cy="68389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865" y="4858385"/>
            <a:ext cx="5447030" cy="1851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391922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The g-h Filter</a:t>
            </a:r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46443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>
                <a:sym typeface="+mn-ea"/>
              </a:rPr>
              <a:t>g-h</a:t>
            </a:r>
            <a:r>
              <a:rPr lang="zh-CN" altLang="en-US" sz="5400" b="1">
                <a:sym typeface="+mn-ea"/>
              </a:rPr>
              <a:t>滤波</a:t>
            </a:r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Microsoft YaHei" panose="020B0503020204020204" charset="-122"/>
                <a:ea typeface="Microsoft YaHei" panose="020B0503020204020204" charset="-122"/>
              </a:rPr>
              <a:t>6</a:t>
            </a:r>
            <a:endParaRPr lang="en-US" altLang="zh-CN" sz="48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9250" cy="1288"/>
              <a:chOff x="-1" y="636"/>
              <a:chExt cx="9250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Microsoft YaHei" panose="020B0503020204020204" charset="-122"/>
                    <a:ea typeface="Microsoft YaHei" panose="020B0503020204020204" charset="-122"/>
                  </a:rPr>
                  <a:t>7</a:t>
                </a:r>
                <a:endParaRPr lang="en-US" altLang="zh-CN" sz="4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5081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4400" b="1">
                    <a:sym typeface="+mn-ea"/>
                  </a:rPr>
                  <a:t>The g-h Filter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838960" y="1516380"/>
            <a:ext cx="6790690" cy="460375"/>
            <a:chOff x="2896" y="2388"/>
            <a:chExt cx="10694" cy="725"/>
          </a:xfrm>
        </p:grpSpPr>
        <p:sp>
          <p:nvSpPr>
            <p:cNvPr id="9" name="文本框 8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What </a:t>
              </a:r>
              <a:r>
                <a:rPr lang="zh-CN" altLang="en-US" sz="2400"/>
                <a:t>g-h Filter </a:t>
              </a:r>
              <a:r>
                <a:rPr lang="en-US" altLang="zh-CN" sz="2400"/>
                <a:t>? </a:t>
              </a:r>
              <a:endParaRPr lang="en-US" altLang="zh-CN" sz="240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28570" y="2139950"/>
            <a:ext cx="1290955" cy="368300"/>
            <a:chOff x="3145" y="7989"/>
            <a:chExt cx="2033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157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α-β filter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19045" y="2671445"/>
            <a:ext cx="4663440" cy="368300"/>
            <a:chOff x="3145" y="7989"/>
            <a:chExt cx="7344" cy="580"/>
          </a:xfrm>
        </p:grpSpPr>
        <p:sp>
          <p:nvSpPr>
            <p:cNvPr id="15" name="矩形 1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06" y="7989"/>
              <a:ext cx="688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g is the scaling we used for the measurement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19045" y="3244850"/>
            <a:ext cx="7650480" cy="368300"/>
            <a:chOff x="3145" y="7989"/>
            <a:chExt cx="12048" cy="580"/>
          </a:xfrm>
        </p:grpSpPr>
        <p:sp>
          <p:nvSpPr>
            <p:cNvPr id="18" name="矩形 1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06" y="7989"/>
              <a:ext cx="1158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h is the scaling for the change in measurement over time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38960" y="38347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Ohter </a:t>
              </a:r>
              <a:r>
                <a:rPr lang="zh-CN" altLang="en-US" sz="2400"/>
                <a:t>books </a:t>
              </a:r>
              <a:r>
                <a:rPr lang="zh-CN" altLang="en-US" sz="2400">
                  <a:sym typeface="+mn-ea"/>
                </a:rPr>
                <a:t>quite difficult to learn</a:t>
              </a:r>
              <a:r>
                <a:rPr lang="zh-CN" altLang="en-US" sz="2400"/>
                <a:t> </a:t>
              </a:r>
              <a:endParaRPr lang="zh-CN" altLang="en-US" sz="240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519045" y="4370070"/>
            <a:ext cx="4446905" cy="368300"/>
            <a:chOff x="3145" y="7989"/>
            <a:chExt cx="7003" cy="580"/>
          </a:xfrm>
        </p:grpSpPr>
        <p:sp>
          <p:nvSpPr>
            <p:cNvPr id="26" name="矩形 25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06" y="7989"/>
              <a:ext cx="654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n</a:t>
              </a:r>
              <a:r>
                <a:rPr lang="zh-CN" altLang="en-US">
                  <a:sym typeface="+mn-ea"/>
                </a:rPr>
                <a:t>otation is introduced without explanation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19045" y="4931410"/>
            <a:ext cx="5825490" cy="368300"/>
            <a:chOff x="3145" y="7989"/>
            <a:chExt cx="9174" cy="580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871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>
                  <a:sym typeface="+mn-ea"/>
                </a:rPr>
                <a:t>books are almost devoid of examples or worked problems</a:t>
              </a:r>
              <a:endParaRPr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19045" y="5464810"/>
            <a:ext cx="9139555" cy="645160"/>
            <a:chOff x="3145" y="7989"/>
            <a:chExt cx="14393" cy="1016"/>
          </a:xfrm>
        </p:grpSpPr>
        <p:sp>
          <p:nvSpPr>
            <p:cNvPr id="39" name="矩形 3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06" y="7989"/>
              <a:ext cx="13932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no idea as to what real world phenomena these words and math were attempting to describe</a:t>
              </a:r>
              <a:endParaRPr lang="zh-CN" altLang="en-US"/>
            </a:p>
            <a:p>
              <a:pPr algn="l"/>
              <a:endParaRPr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2708275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Notation</a:t>
            </a:r>
            <a:endParaRPr lang="en-US" altLang="zh-CN" sz="5400"/>
          </a:p>
          <a:p>
            <a:pPr algn="l"/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9387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符号表示</a:t>
            </a:r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Microsoft YaHei" panose="020B0503020204020204" charset="-122"/>
                <a:ea typeface="Microsoft YaHei" panose="020B0503020204020204" charset="-122"/>
              </a:rPr>
              <a:t>9</a:t>
            </a:r>
            <a:endParaRPr lang="en-US" altLang="zh-CN" sz="48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7697" cy="1288"/>
              <a:chOff x="-1" y="636"/>
              <a:chExt cx="7697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10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35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4400" b="1">
                    <a:sym typeface="+mn-ea"/>
                  </a:rPr>
                  <a:t>Notation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/>
                <a:t>Measurement</a:t>
              </a:r>
              <a:endParaRPr lang="zh-CN" altLang="en-US" sz="240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353945" y="2476500"/>
            <a:ext cx="3874135" cy="368300"/>
            <a:chOff x="3145" y="7989"/>
            <a:chExt cx="6101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35" y="7989"/>
              <a:ext cx="561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    </a:t>
              </a:r>
              <a:r>
                <a:rPr lang="zh-CN" altLang="en-US">
                  <a:sym typeface="+mn-ea"/>
                </a:rPr>
                <a:t>Subscript k indicates the time step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53945" y="2002155"/>
            <a:ext cx="3771265" cy="368300"/>
            <a:chOff x="3145" y="7989"/>
            <a:chExt cx="5939" cy="580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547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Measurement is typically denoted </a:t>
              </a:r>
              <a:r>
                <a:rPr lang="zh-CN" altLang="en-US">
                  <a:solidFill>
                    <a:srgbClr val="FF0000"/>
                  </a:solidFill>
                  <a:sym typeface="+mn-ea"/>
                </a:rPr>
                <a:t>z</a:t>
              </a:r>
              <a:endParaRPr lang="zh-CN" altLang="en-US">
                <a:solidFill>
                  <a:srgbClr val="FF0000"/>
                </a:solidFill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353945" y="2928620"/>
            <a:ext cx="4058285" cy="368300"/>
            <a:chOff x="3145" y="7989"/>
            <a:chExt cx="6391" cy="580"/>
          </a:xfrm>
        </p:grpSpPr>
        <p:sp>
          <p:nvSpPr>
            <p:cNvPr id="39" name="矩形 3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06" y="7989"/>
              <a:ext cx="593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olidFill>
                    <a:schemeClr val="accent6"/>
                  </a:solidFill>
                  <a:sym typeface="+mn-ea"/>
                </a:rPr>
                <a:t>A bold font denotes a </a:t>
              </a:r>
              <a:r>
                <a:rPr lang="zh-CN" altLang="en-US">
                  <a:solidFill>
                    <a:srgbClr val="FF0000"/>
                  </a:solidFill>
                  <a:sym typeface="+mn-ea"/>
                </a:rPr>
                <a:t>vector</a:t>
              </a:r>
              <a:r>
                <a:rPr lang="zh-CN" altLang="en-US">
                  <a:solidFill>
                    <a:schemeClr val="accent6"/>
                  </a:solidFill>
                  <a:sym typeface="+mn-ea"/>
                </a:rPr>
                <a:t> or matrix 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353945" y="3374390"/>
            <a:ext cx="1935480" cy="368300"/>
            <a:chOff x="3145" y="7989"/>
            <a:chExt cx="3048" cy="580"/>
          </a:xfrm>
        </p:grpSpPr>
        <p:sp>
          <p:nvSpPr>
            <p:cNvPr id="43" name="矩形 42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06" y="7989"/>
              <a:ext cx="258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sym typeface="+mn-ea"/>
                </a:rPr>
                <a:t>x</a:t>
              </a:r>
              <a:r>
                <a:rPr lang="zh-CN" altLang="en-US">
                  <a:sym typeface="+mn-ea"/>
                </a:rPr>
                <a:t> denotes state </a:t>
              </a:r>
              <a:endParaRPr lang="zh-CN" altLang="en-US">
                <a:sym typeface="+mn-ea"/>
              </a:endParaRPr>
            </a:p>
          </p:txBody>
        </p:sp>
      </p:grp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22880" y="2549525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" imgW="203200" imgH="228600" progId="Equation.KSEE3">
                  <p:embed/>
                </p:oleObj>
              </mc:Choice>
              <mc:Fallback>
                <p:oleObj name="" r:id="rId1" imgW="2032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2880" y="2549525"/>
                        <a:ext cx="203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683385" y="3931920"/>
            <a:ext cx="8422005" cy="829945"/>
            <a:chOff x="2896" y="2388"/>
            <a:chExt cx="13263" cy="1307"/>
          </a:xfrm>
        </p:grpSpPr>
        <p:sp>
          <p:nvSpPr>
            <p:cNvPr id="28" name="文本框 27"/>
            <p:cNvSpPr txBox="1"/>
            <p:nvPr/>
          </p:nvSpPr>
          <p:spPr>
            <a:xfrm>
              <a:off x="3648" y="2388"/>
              <a:ext cx="12511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For our scale example, it represents both the initial weight and initial weight gain rate, like so:</a:t>
              </a:r>
              <a:endParaRPr lang="zh-CN" altLang="en-US" sz="240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3268</Words>
  <Application>WPS 演示</Application>
  <PresentationFormat>宽屏</PresentationFormat>
  <Paragraphs>301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SimSun</vt:lpstr>
      <vt:lpstr>Wingdings</vt:lpstr>
      <vt:lpstr>Nimbus Roman No9 L</vt:lpstr>
      <vt:lpstr>Microsoft YaHei</vt:lpstr>
      <vt:lpstr>Droid Sans Fallback</vt:lpstr>
      <vt:lpstr>Arial Unicode MS</vt:lpstr>
      <vt:lpstr>Calibri Light</vt:lpstr>
      <vt:lpstr>DejaVu Sans</vt:lpstr>
      <vt:lpstr>Calibri</vt:lpstr>
      <vt:lpstr>SimSun</vt:lpstr>
      <vt:lpstr>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quan</cp:lastModifiedBy>
  <cp:revision>134</cp:revision>
  <dcterms:created xsi:type="dcterms:W3CDTF">2022-06-18T13:42:01Z</dcterms:created>
  <dcterms:modified xsi:type="dcterms:W3CDTF">2022-06-18T13:42:01Z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