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ppt/notesSlides/notesSlide25.xml" ContentType="application/vnd.openxmlformats-officedocument.presentationml.notesSlide+xml"/>
  <Override PartName="/ppt/tags/tag29.xml" ContentType="application/vnd.openxmlformats-officedocument.presentationml.tags+xml"/>
  <Override PartName="/ppt/notesSlides/notesSlide26.xml" ContentType="application/vnd.openxmlformats-officedocument.presentationml.notesSlide+xml"/>
  <Override PartName="/ppt/tags/tag30.xml" ContentType="application/vnd.openxmlformats-officedocument.presentationml.tags+xml"/>
  <Override PartName="/ppt/notesSlides/notesSlide27.xml" ContentType="application/vnd.openxmlformats-officedocument.presentationml.notesSlide+xml"/>
  <Override PartName="/ppt/tags/tag31.xml" ContentType="application/vnd.openxmlformats-officedocument.presentationml.tags+xml"/>
  <Override PartName="/ppt/notesSlides/notesSlide28.xml" ContentType="application/vnd.openxmlformats-officedocument.presentationml.notesSlide+xml"/>
  <Override PartName="/ppt/tags/tag32.xml" ContentType="application/vnd.openxmlformats-officedocument.presentationml.tags+xml"/>
  <Override PartName="/ppt/notesSlides/notesSlide29.xml" ContentType="application/vnd.openxmlformats-officedocument.presentationml.notesSlide+xml"/>
  <Override PartName="/ppt/tags/tag33.xml" ContentType="application/vnd.openxmlformats-officedocument.presentationml.tags+xml"/>
  <Override PartName="/ppt/notesSlides/notesSlide30.xml" ContentType="application/vnd.openxmlformats-officedocument.presentationml.notesSlide+xml"/>
  <Override PartName="/ppt/tags/tag34.xml" ContentType="application/vnd.openxmlformats-officedocument.presentationml.tags+xml"/>
  <Override PartName="/ppt/notesSlides/notesSlide31.xml" ContentType="application/vnd.openxmlformats-officedocument.presentationml.notesSlide+xml"/>
  <Override PartName="/ppt/tags/tag35.xml" ContentType="application/vnd.openxmlformats-officedocument.presentationml.tags+xml"/>
  <Override PartName="/ppt/notesSlides/notesSlide32.xml" ContentType="application/vnd.openxmlformats-officedocument.presentationml.notesSlide+xml"/>
  <Override PartName="/ppt/tags/tag36.xml" ContentType="application/vnd.openxmlformats-officedocument.presentationml.tags+xml"/>
  <Override PartName="/ppt/notesSlides/notesSlide33.xml" ContentType="application/vnd.openxmlformats-officedocument.presentationml.notesSlide+xml"/>
  <Override PartName="/ppt/tags/tag37.xml" ContentType="application/vnd.openxmlformats-officedocument.presentationml.tags+xml"/>
  <Override PartName="/ppt/notesSlides/notesSlide34.xml" ContentType="application/vnd.openxmlformats-officedocument.presentationml.notesSlide+xml"/>
  <Override PartName="/ppt/tags/tag38.xml" ContentType="application/vnd.openxmlformats-officedocument.presentationml.tags+xml"/>
  <Override PartName="/ppt/notesSlides/notesSlide35.xml" ContentType="application/vnd.openxmlformats-officedocument.presentationml.notesSlide+xml"/>
  <Override PartName="/ppt/tags/tag39.xml" ContentType="application/vnd.openxmlformats-officedocument.presentationml.tags+xml"/>
  <Override PartName="/ppt/notesSlides/notesSlide36.xml" ContentType="application/vnd.openxmlformats-officedocument.presentationml.notesSlide+xml"/>
  <Override PartName="/ppt/tags/tag40.xml" ContentType="application/vnd.openxmlformats-officedocument.presentationml.tags+xml"/>
  <Override PartName="/ppt/notesSlides/notesSlide37.xml" ContentType="application/vnd.openxmlformats-officedocument.presentationml.notesSlide+xml"/>
  <Override PartName="/ppt/tags/tag41.xml" ContentType="application/vnd.openxmlformats-officedocument.presentationml.tags+xml"/>
  <Override PartName="/ppt/notesSlides/notesSlide38.xml" ContentType="application/vnd.openxmlformats-officedocument.presentationml.notesSlide+xml"/>
  <Override PartName="/ppt/tags/tag42.xml" ContentType="application/vnd.openxmlformats-officedocument.presentationml.tags+xml"/>
  <Override PartName="/ppt/notesSlides/notesSlide39.xml" ContentType="application/vnd.openxmlformats-officedocument.presentationml.notesSlide+xml"/>
  <Override PartName="/ppt/tags/tag43.xml" ContentType="application/vnd.openxmlformats-officedocument.presentationml.tags+xml"/>
  <Override PartName="/ppt/notesSlides/notesSlide40.xml" ContentType="application/vnd.openxmlformats-officedocument.presentationml.notesSlide+xml"/>
  <Override PartName="/ppt/tags/tag44.xml" ContentType="application/vnd.openxmlformats-officedocument.presentationml.tags+xml"/>
  <Override PartName="/ppt/notesSlides/notesSlide41.xml" ContentType="application/vnd.openxmlformats-officedocument.presentationml.notesSlide+xml"/>
  <Override PartName="/ppt/tags/tag45.xml" ContentType="application/vnd.openxmlformats-officedocument.presentationml.tags+xml"/>
  <Override PartName="/ppt/notesSlides/notesSlide42.xml" ContentType="application/vnd.openxmlformats-officedocument.presentationml.notesSlide+xml"/>
  <Override PartName="/ppt/tags/tag46.xml" ContentType="application/vnd.openxmlformats-officedocument.presentationml.tags+xml"/>
  <Override PartName="/ppt/notesSlides/notesSlide43.xml" ContentType="application/vnd.openxmlformats-officedocument.presentationml.notesSlide+xml"/>
  <Override PartName="/ppt/tags/tag47.xml" ContentType="application/vnd.openxmlformats-officedocument.presentationml.tags+xml"/>
  <Override PartName="/ppt/notesSlides/notesSlide44.xml" ContentType="application/vnd.openxmlformats-officedocument.presentationml.notesSlide+xml"/>
  <Override PartName="/ppt/tags/tag48.xml" ContentType="application/vnd.openxmlformats-officedocument.presentationml.tags+xml"/>
  <Override PartName="/ppt/notesSlides/notesSlide45.xml" ContentType="application/vnd.openxmlformats-officedocument.presentationml.notesSlide+xml"/>
  <Override PartName="/ppt/tags/tag49.xml" ContentType="application/vnd.openxmlformats-officedocument.presentationml.tags+xml"/>
  <Override PartName="/ppt/notesSlides/notesSlide46.xml" ContentType="application/vnd.openxmlformats-officedocument.presentationml.notesSlide+xml"/>
  <Override PartName="/ppt/tags/tag50.xml" ContentType="application/vnd.openxmlformats-officedocument.presentationml.tags+xml"/>
  <Override PartName="/ppt/notesSlides/notesSlide47.xml" ContentType="application/vnd.openxmlformats-officedocument.presentationml.notesSlide+xml"/>
  <Override PartName="/ppt/tags/tag51.xml" ContentType="application/vnd.openxmlformats-officedocument.presentationml.tags+xml"/>
  <Override PartName="/ppt/notesSlides/notesSlide48.xml" ContentType="application/vnd.openxmlformats-officedocument.presentationml.notesSlide+xml"/>
  <Override PartName="/ppt/tags/tag52.xml" ContentType="application/vnd.openxmlformats-officedocument.presentationml.tags+xml"/>
  <Override PartName="/ppt/notesSlides/notesSlide49.xml" ContentType="application/vnd.openxmlformats-officedocument.presentationml.notesSlide+xml"/>
  <Override PartName="/ppt/tags/tag53.xml" ContentType="application/vnd.openxmlformats-officedocument.presentationml.tags+xml"/>
  <Override PartName="/ppt/notesSlides/notesSlide50.xml" ContentType="application/vnd.openxmlformats-officedocument.presentationml.notesSlide+xml"/>
  <Override PartName="/ppt/tags/tag54.xml" ContentType="application/vnd.openxmlformats-officedocument.presentationml.tags+xml"/>
  <Override PartName="/ppt/notesSlides/notesSlide51.xml" ContentType="application/vnd.openxmlformats-officedocument.presentationml.notesSlide+xml"/>
  <Override PartName="/ppt/tags/tag55.xml" ContentType="application/vnd.openxmlformats-officedocument.presentationml.tags+xml"/>
  <Override PartName="/ppt/notesSlides/notesSlide52.xml" ContentType="application/vnd.openxmlformats-officedocument.presentationml.notesSlide+xml"/>
  <Override PartName="/ppt/tags/tag56.xml" ContentType="application/vnd.openxmlformats-officedocument.presentationml.tags+xml"/>
  <Override PartName="/ppt/notesSlides/notesSlide53.xml" ContentType="application/vnd.openxmlformats-officedocument.presentationml.notesSlide+xml"/>
  <Override PartName="/ppt/tags/tag57.xml" ContentType="application/vnd.openxmlformats-officedocument.presentationml.tags+xml"/>
  <Override PartName="/ppt/notesSlides/notesSlide54.xml" ContentType="application/vnd.openxmlformats-officedocument.presentationml.notesSlide+xml"/>
  <Override PartName="/ppt/tags/tag58.xml" ContentType="application/vnd.openxmlformats-officedocument.presentationml.tags+xml"/>
  <Override PartName="/ppt/notesSlides/notesSlide55.xml" ContentType="application/vnd.openxmlformats-officedocument.presentationml.notesSlide+xml"/>
  <Override PartName="/ppt/tags/tag59.xml" ContentType="application/vnd.openxmlformats-officedocument.presentationml.tags+xml"/>
  <Override PartName="/ppt/notesSlides/notesSlide56.xml" ContentType="application/vnd.openxmlformats-officedocument.presentationml.notesSlide+xml"/>
  <Override PartName="/ppt/tags/tag60.xml" ContentType="application/vnd.openxmlformats-officedocument.presentationml.tags+xml"/>
  <Override PartName="/ppt/notesSlides/notesSlide57.xml" ContentType="application/vnd.openxmlformats-officedocument.presentationml.notesSlide+xml"/>
  <Override PartName="/ppt/tags/tag61.xml" ContentType="application/vnd.openxmlformats-officedocument.presentationml.tags+xml"/>
  <Override PartName="/ppt/notesSlides/notesSlide58.xml" ContentType="application/vnd.openxmlformats-officedocument.presentationml.notesSlide+xml"/>
  <Override PartName="/ppt/tags/tag62.xml" ContentType="application/vnd.openxmlformats-officedocument.presentationml.tags+xml"/>
  <Override PartName="/ppt/notesSlides/notesSlide59.xml" ContentType="application/vnd.openxmlformats-officedocument.presentationml.notesSlide+xml"/>
  <Override PartName="/ppt/tags/tag63.xml" ContentType="application/vnd.openxmlformats-officedocument.presentationml.tags+xml"/>
  <Override PartName="/ppt/notesSlides/notesSlide60.xml" ContentType="application/vnd.openxmlformats-officedocument.presentationml.notesSlide+xml"/>
  <Override PartName="/ppt/tags/tag64.xml" ContentType="application/vnd.openxmlformats-officedocument.presentationml.tags+xml"/>
  <Override PartName="/ppt/notesSlides/notesSlide61.xml" ContentType="application/vnd.openxmlformats-officedocument.presentationml.notesSlide+xml"/>
  <Override PartName="/ppt/tags/tag65.xml" ContentType="application/vnd.openxmlformats-officedocument.presentationml.tags+xml"/>
  <Override PartName="/ppt/notesSlides/notesSlide62.xml" ContentType="application/vnd.openxmlformats-officedocument.presentationml.notesSlide+xml"/>
  <Override PartName="/ppt/tags/tag66.xml" ContentType="application/vnd.openxmlformats-officedocument.presentationml.tags+xml"/>
  <Override PartName="/ppt/notesSlides/notesSlide63.xml" ContentType="application/vnd.openxmlformats-officedocument.presentationml.notesSlide+xml"/>
  <Override PartName="/ppt/tags/tag67.xml" ContentType="application/vnd.openxmlformats-officedocument.presentationml.tags+xml"/>
  <Override PartName="/ppt/notesSlides/notesSlide64.xml" ContentType="application/vnd.openxmlformats-officedocument.presentationml.notesSlide+xml"/>
  <Override PartName="/ppt/tags/tag68.xml" ContentType="application/vnd.openxmlformats-officedocument.presentationml.tags+xml"/>
  <Override PartName="/ppt/notesSlides/notesSlide65.xml" ContentType="application/vnd.openxmlformats-officedocument.presentationml.notesSlide+xml"/>
  <Override PartName="/ppt/tags/tag69.xml" ContentType="application/vnd.openxmlformats-officedocument.presentationml.tags+xml"/>
  <Override PartName="/ppt/notesSlides/notesSlide66.xml" ContentType="application/vnd.openxmlformats-officedocument.presentationml.notesSlide+xml"/>
  <Override PartName="/ppt/tags/tag70.xml" ContentType="application/vnd.openxmlformats-officedocument.presentationml.tags+xml"/>
  <Override PartName="/ppt/notesSlides/notesSlide67.xml" ContentType="application/vnd.openxmlformats-officedocument.presentationml.notesSlide+xml"/>
  <Override PartName="/ppt/tags/tag71.xml" ContentType="application/vnd.openxmlformats-officedocument.presentationml.tags+xml"/>
  <Override PartName="/ppt/notesSlides/notesSlide68.xml" ContentType="application/vnd.openxmlformats-officedocument.presentationml.notesSlide+xml"/>
  <Override PartName="/ppt/tags/tag72.xml" ContentType="application/vnd.openxmlformats-officedocument.presentationml.tags+xml"/>
  <Override PartName="/ppt/notesSlides/notesSlide69.xml" ContentType="application/vnd.openxmlformats-officedocument.presentationml.notesSlide+xml"/>
  <Override PartName="/ppt/tags/tag73.xml" ContentType="application/vnd.openxmlformats-officedocument.presentationml.tags+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74"/>
  </p:notesMasterIdLst>
  <p:sldIdLst>
    <p:sldId id="513" r:id="rId2"/>
    <p:sldId id="730" r:id="rId3"/>
    <p:sldId id="1070" r:id="rId4"/>
    <p:sldId id="1071" r:id="rId5"/>
    <p:sldId id="1053" r:id="rId6"/>
    <p:sldId id="1072" r:id="rId7"/>
    <p:sldId id="763" r:id="rId8"/>
    <p:sldId id="1170" r:id="rId9"/>
    <p:sldId id="1052" r:id="rId10"/>
    <p:sldId id="1069" r:id="rId11"/>
    <p:sldId id="876" r:id="rId12"/>
    <p:sldId id="860" r:id="rId13"/>
    <p:sldId id="759" r:id="rId14"/>
    <p:sldId id="1108" r:id="rId15"/>
    <p:sldId id="1178" r:id="rId16"/>
    <p:sldId id="1179" r:id="rId17"/>
    <p:sldId id="1180" r:id="rId18"/>
    <p:sldId id="1181" r:id="rId19"/>
    <p:sldId id="1182" r:id="rId20"/>
    <p:sldId id="1183" r:id="rId21"/>
    <p:sldId id="1184" r:id="rId22"/>
    <p:sldId id="1185" r:id="rId23"/>
    <p:sldId id="1186" r:id="rId24"/>
    <p:sldId id="1187" r:id="rId25"/>
    <p:sldId id="1103" r:id="rId26"/>
    <p:sldId id="1172" r:id="rId27"/>
    <p:sldId id="1188" r:id="rId28"/>
    <p:sldId id="1189" r:id="rId29"/>
    <p:sldId id="1190" r:id="rId30"/>
    <p:sldId id="1191" r:id="rId31"/>
    <p:sldId id="1192" r:id="rId32"/>
    <p:sldId id="1193" r:id="rId33"/>
    <p:sldId id="1194" r:id="rId34"/>
    <p:sldId id="1195" r:id="rId35"/>
    <p:sldId id="1196" r:id="rId36"/>
    <p:sldId id="1197" r:id="rId37"/>
    <p:sldId id="1198" r:id="rId38"/>
    <p:sldId id="1199" r:id="rId39"/>
    <p:sldId id="1171" r:id="rId40"/>
    <p:sldId id="1173" r:id="rId41"/>
    <p:sldId id="1200" r:id="rId42"/>
    <p:sldId id="1201" r:id="rId43"/>
    <p:sldId id="1202" r:id="rId44"/>
    <p:sldId id="1203" r:id="rId45"/>
    <p:sldId id="1204" r:id="rId46"/>
    <p:sldId id="1205" r:id="rId47"/>
    <p:sldId id="1104" r:id="rId48"/>
    <p:sldId id="1174" r:id="rId49"/>
    <p:sldId id="1206" r:id="rId50"/>
    <p:sldId id="1207" r:id="rId51"/>
    <p:sldId id="1208" r:id="rId52"/>
    <p:sldId id="1209" r:id="rId53"/>
    <p:sldId id="1210" r:id="rId54"/>
    <p:sldId id="1211" r:id="rId55"/>
    <p:sldId id="1139" r:id="rId56"/>
    <p:sldId id="1212" r:id="rId57"/>
    <p:sldId id="1175" r:id="rId58"/>
    <p:sldId id="1213" r:id="rId59"/>
    <p:sldId id="1214" r:id="rId60"/>
    <p:sldId id="1215" r:id="rId61"/>
    <p:sldId id="1217" r:id="rId62"/>
    <p:sldId id="1218" r:id="rId63"/>
    <p:sldId id="1219" r:id="rId64"/>
    <p:sldId id="1220" r:id="rId65"/>
    <p:sldId id="957" r:id="rId66"/>
    <p:sldId id="1176" r:id="rId67"/>
    <p:sldId id="1177" r:id="rId68"/>
    <p:sldId id="1138" r:id="rId69"/>
    <p:sldId id="1221" r:id="rId70"/>
    <p:sldId id="1222" r:id="rId71"/>
    <p:sldId id="874" r:id="rId72"/>
    <p:sldId id="291" r:id="rId73"/>
  </p:sldIdLst>
  <p:sldSz cx="9144000" cy="5143500" type="screen16x9"/>
  <p:notesSz cx="6858000" cy="9144000"/>
  <p:custDataLst>
    <p:tags r:id="rId7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47" autoAdjust="0"/>
    <p:restoredTop sz="75163" autoAdjust="0"/>
  </p:normalViewPr>
  <p:slideViewPr>
    <p:cSldViewPr snapToGrid="0" showGuides="1">
      <p:cViewPr varScale="1">
        <p:scale>
          <a:sx n="111" d="100"/>
          <a:sy n="111" d="100"/>
        </p:scale>
        <p:origin x="144" y="108"/>
      </p:cViewPr>
      <p:guideLst>
        <p:guide orient="horz" pos="1620"/>
        <p:guide pos="336"/>
      </p:guideLst>
    </p:cSldViewPr>
  </p:slideViewPr>
  <p:outlineViewPr>
    <p:cViewPr>
      <p:scale>
        <a:sx n="33" d="100"/>
        <a:sy n="33" d="100"/>
      </p:scale>
      <p:origin x="0" y="-226704"/>
    </p:cViewPr>
  </p:outlineViewPr>
  <p:notesTextViewPr>
    <p:cViewPr>
      <p:scale>
        <a:sx n="3" d="2"/>
        <a:sy n="3" d="2"/>
      </p:scale>
      <p:origin x="0" y="0"/>
    </p:cViewPr>
  </p:notesTextViewPr>
  <p:sorterViewPr>
    <p:cViewPr>
      <p:scale>
        <a:sx n="111" d="100"/>
        <a:sy n="111" d="100"/>
      </p:scale>
      <p:origin x="0" y="-125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1/29/2021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br>
              <a:rPr lang="en-US" dirty="0"/>
            </a:br>
            <a:r>
              <a:rPr lang="en-US" dirty="0"/>
              <a:t>Switching, Routing and Wireless Essentials v7.0 (SRWE)</a:t>
            </a:r>
          </a:p>
          <a:p>
            <a:r>
              <a:rPr lang="en-US" dirty="0"/>
              <a:t>Module 1: Basic Device Configuration</a:t>
            </a:r>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1.0 Introduction</a:t>
            </a:r>
          </a:p>
          <a:p>
            <a:pPr>
              <a:buFontTx/>
              <a:buNone/>
            </a:pPr>
            <a:r>
              <a:rPr lang="en-GB" dirty="0"/>
              <a:t>1.0.2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Basic Device Configuration</a:t>
            </a:r>
          </a:p>
          <a:p>
            <a:r>
              <a:rPr lang="en-US" dirty="0"/>
              <a:t>1.1 – Configure a Switch with Initial Settings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1.1.1 – Switch Boot Sequence</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1.1.2  - The boot system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397331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1.1.3 – Switch LED Indicators</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2323781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1.1.3 – Switch LED Indicators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849432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1.1.4 – Recovering from a System Crash</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5783260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1.1.5 – Switch Management Access</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867191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1.1.6 – Switch SVI Configuration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4232198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1.1.6 – Switch SVI Configuration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542535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1.1.6 – Switch SVI Configuration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651150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1.1.6 – Switch SVI Configuration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23826986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1.1.7 – PTPM and Lab – Basic Switch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099581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Basic Device Configuration</a:t>
            </a:r>
          </a:p>
          <a:p>
            <a:r>
              <a:rPr lang="en-US" dirty="0"/>
              <a:t>1.2 – Configure Switch Ports</a:t>
            </a:r>
          </a:p>
        </p:txBody>
      </p:sp>
      <p:sp>
        <p:nvSpPr>
          <p:cNvPr id="4" name="Slide Number Placeholder 3"/>
          <p:cNvSpPr>
            <a:spLocks noGrp="1"/>
          </p:cNvSpPr>
          <p:nvPr>
            <p:ph type="sldNum" sz="quarter" idx="10"/>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1.2.1 – Duplex Communication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37296601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1.2.2 – Configure Switch Ports at the Physical Layer</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41511398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1.2.2 – Configure Switch Ports at the Physical Layer (Cont.)</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2603215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1.2.3 – Auto-MDIX</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4397606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1.2.4 – Switch Verification Commands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820794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1.2.5 – Verify Switch Port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203634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1.2.5 – Verify Switch Port Configuration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8005403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1.2.6 – Network Access Layer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5208052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1.2.6 – Network Access Layer Issues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0261998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1.2.6 – Network Access Layer Issues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25204085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1.2.7 – Interface Input and Output Errors</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30863864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1.2.7 – Interface Input and Output Errors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11484897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1.2.8 – Troubleshooting Network Access Layer Issues</a:t>
            </a:r>
          </a:p>
          <a:p>
            <a:r>
              <a:rPr lang="en-US" dirty="0"/>
              <a:t>1.2.9 – Syntax Checker – Configure Switch Ports</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4123611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Basic Device Configuration</a:t>
            </a:r>
          </a:p>
          <a:p>
            <a:r>
              <a:rPr lang="en-US" dirty="0"/>
              <a:t>1.3 – Secure Remote Access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19684803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1.3.1 – Telnet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40211151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1.3.2 – SSH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723172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6</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6977174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1.3.3 – Verify the Switch Supports SSH</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22435353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1.3.4 – Configure SSH</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1158773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1.3.5 – Verify SSH is Operational</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42289263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1.3.5 – Verify SSH is Operational (Cont.)</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11442490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1.3.6 – Packet Tracer – Configure SSH</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24846006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Basic Device Configuration</a:t>
            </a:r>
          </a:p>
          <a:p>
            <a:r>
              <a:rPr lang="en-US" dirty="0"/>
              <a:t>1.4 – Basic Router Configuration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1.4 – Basic Router Configuration</a:t>
            </a:r>
          </a:p>
          <a:p>
            <a:r>
              <a:rPr lang="en-US" dirty="0"/>
              <a:t>1.4.1 – Configure Basic Router Settings</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5272117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1.4 – Basic Router Configuration</a:t>
            </a:r>
          </a:p>
          <a:p>
            <a:r>
              <a:rPr lang="en-US" dirty="0"/>
              <a:t>1.4.1 – Configure Basic Router Settings (Cont.)</a:t>
            </a:r>
          </a:p>
          <a:p>
            <a:r>
              <a:rPr lang="en-US" dirty="0"/>
              <a:t>1.4.2 – Syntax Checker – Configure Basic Router Settings</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37251772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1.4 – Basic Router Configuration</a:t>
            </a:r>
          </a:p>
          <a:p>
            <a:r>
              <a:rPr lang="en-US" dirty="0"/>
              <a:t>1.4.3 – Dual Stack Topology</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10772322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1.4 – Basic Router Configuration</a:t>
            </a:r>
          </a:p>
          <a:p>
            <a:r>
              <a:rPr lang="en-US" dirty="0"/>
              <a:t>1.4.4 – Configure Router Interfaces</a:t>
            </a:r>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2788340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7</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1.4 – Basic Router Configuration</a:t>
            </a:r>
          </a:p>
          <a:p>
            <a:r>
              <a:rPr lang="en-US" dirty="0"/>
              <a:t>1.4.4 – Configure Router Interfaces (Cont.)</a:t>
            </a:r>
          </a:p>
          <a:p>
            <a:r>
              <a:rPr lang="en-US" dirty="0"/>
              <a:t>1.4.5 – Syntax Checker – Configure Router Interfaces</a:t>
            </a:r>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29761983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1.4 – Basic Router Configuration</a:t>
            </a:r>
          </a:p>
          <a:p>
            <a:r>
              <a:rPr lang="en-US" dirty="0"/>
              <a:t>1.4.6 – IPv4 Loopback Interfaces</a:t>
            </a:r>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40430633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1.4 – Basic Router Configuration</a:t>
            </a:r>
          </a:p>
          <a:p>
            <a:r>
              <a:rPr lang="en-US" dirty="0"/>
              <a:t>1.4.7 – Packet Tracer – Configure Router Interfaces</a:t>
            </a:r>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12291699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Basic Device Configuration</a:t>
            </a:r>
          </a:p>
          <a:p>
            <a:r>
              <a:rPr lang="en-US" dirty="0"/>
              <a:t>1.5 – Verify Directly Connected Networks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9622305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1.5.1 – Interface Verification Commands</a:t>
            </a:r>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22937029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1.5.2 – Verify Interface Status</a:t>
            </a:r>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137325354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1.5.3 – Verify IPv6 Link Local and Multicast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151008430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1.5.4 – Verify Interface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11405935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1.5.5 – Verify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401782851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1.5.5 – Verify Routes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61</a:t>
            </a:fld>
            <a:endParaRPr lang="en-US" dirty="0"/>
          </a:p>
        </p:txBody>
      </p:sp>
    </p:spTree>
    <p:extLst>
      <p:ext uri="{BB962C8B-B14F-4D97-AF65-F5344CB8AC3E}">
        <p14:creationId xmlns:p14="http://schemas.microsoft.com/office/powerpoint/2010/main" val="2163013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8</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58361244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1.5.6 – Filter Show Command Output</a:t>
            </a:r>
          </a:p>
          <a:p>
            <a:r>
              <a:rPr lang="en-US" dirty="0"/>
              <a:t>1.5.7 – Syntax Checker – Filter Show Command Output</a:t>
            </a:r>
          </a:p>
        </p:txBody>
      </p:sp>
      <p:sp>
        <p:nvSpPr>
          <p:cNvPr id="4" name="Slide Number Placeholder 3"/>
          <p:cNvSpPr>
            <a:spLocks noGrp="1"/>
          </p:cNvSpPr>
          <p:nvPr>
            <p:ph type="sldNum" sz="quarter" idx="5"/>
          </p:nvPr>
        </p:nvSpPr>
        <p:spPr/>
        <p:txBody>
          <a:bodyPr/>
          <a:lstStyle/>
          <a:p>
            <a:fld id="{5641018C-6CAF-B84E-B92C-ECB119457FBA}" type="slidenum">
              <a:rPr lang="en-US" smtClean="0"/>
              <a:t>62</a:t>
            </a:fld>
            <a:endParaRPr lang="en-US" dirty="0"/>
          </a:p>
        </p:txBody>
      </p:sp>
    </p:spTree>
    <p:extLst>
      <p:ext uri="{BB962C8B-B14F-4D97-AF65-F5344CB8AC3E}">
        <p14:creationId xmlns:p14="http://schemas.microsoft.com/office/powerpoint/2010/main" val="287118148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1.5.8 – Command History Feature</a:t>
            </a:r>
          </a:p>
          <a:p>
            <a:r>
              <a:rPr lang="en-US" dirty="0"/>
              <a:t>1.5.9 – Syntax Checker – Command History Features</a:t>
            </a:r>
          </a:p>
        </p:txBody>
      </p:sp>
      <p:sp>
        <p:nvSpPr>
          <p:cNvPr id="4" name="Slide Number Placeholder 3"/>
          <p:cNvSpPr>
            <a:spLocks noGrp="1"/>
          </p:cNvSpPr>
          <p:nvPr>
            <p:ph type="sldNum" sz="quarter" idx="5"/>
          </p:nvPr>
        </p:nvSpPr>
        <p:spPr/>
        <p:txBody>
          <a:bodyPr/>
          <a:lstStyle/>
          <a:p>
            <a:fld id="{5641018C-6CAF-B84E-B92C-ECB119457FBA}" type="slidenum">
              <a:rPr lang="en-US" smtClean="0"/>
              <a:t>63</a:t>
            </a:fld>
            <a:endParaRPr lang="en-US" dirty="0"/>
          </a:p>
        </p:txBody>
      </p:sp>
    </p:spTree>
    <p:extLst>
      <p:ext uri="{BB962C8B-B14F-4D97-AF65-F5344CB8AC3E}">
        <p14:creationId xmlns:p14="http://schemas.microsoft.com/office/powerpoint/2010/main" val="341327055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1.5.10 – Packet Tracer – Verify Directly Connected Networks</a:t>
            </a:r>
          </a:p>
          <a:p>
            <a:r>
              <a:rPr lang="en-US" dirty="0"/>
              <a:t>1.5.11 -  Check Your Understanding – Verify Directly Connected Networks</a:t>
            </a:r>
          </a:p>
        </p:txBody>
      </p:sp>
      <p:sp>
        <p:nvSpPr>
          <p:cNvPr id="4" name="Slide Number Placeholder 3"/>
          <p:cNvSpPr>
            <a:spLocks noGrp="1"/>
          </p:cNvSpPr>
          <p:nvPr>
            <p:ph type="sldNum" sz="quarter" idx="5"/>
          </p:nvPr>
        </p:nvSpPr>
        <p:spPr/>
        <p:txBody>
          <a:bodyPr/>
          <a:lstStyle/>
          <a:p>
            <a:fld id="{5641018C-6CAF-B84E-B92C-ECB119457FBA}" type="slidenum">
              <a:rPr lang="en-US" smtClean="0"/>
              <a:t>64</a:t>
            </a:fld>
            <a:endParaRPr lang="en-US" dirty="0"/>
          </a:p>
        </p:txBody>
      </p:sp>
    </p:spTree>
    <p:extLst>
      <p:ext uri="{BB962C8B-B14F-4D97-AF65-F5344CB8AC3E}">
        <p14:creationId xmlns:p14="http://schemas.microsoft.com/office/powerpoint/2010/main" val="303173500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Basic Device Configuration</a:t>
            </a:r>
          </a:p>
          <a:p>
            <a:r>
              <a:rPr lang="en-US" dirty="0"/>
              <a:t>1.5 – Verify Directly Connected Networks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65</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66</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 – Basic Device Configuration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1.6.1 – Packet Tracer – Implement a Small Network</a:t>
            </a:r>
          </a:p>
        </p:txBody>
      </p:sp>
    </p:spTree>
    <p:extLst>
      <p:ext uri="{BB962C8B-B14F-4D97-AF65-F5344CB8AC3E}">
        <p14:creationId xmlns:p14="http://schemas.microsoft.com/office/powerpoint/2010/main" val="11037894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 – Basic Device Configuration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1.6.2 – PTPM and Lab – Configure Basic Router Settings</a:t>
            </a:r>
          </a:p>
        </p:txBody>
      </p:sp>
    </p:spTree>
    <p:extLst>
      <p:ext uri="{BB962C8B-B14F-4D97-AF65-F5344CB8AC3E}">
        <p14:creationId xmlns:p14="http://schemas.microsoft.com/office/powerpoint/2010/main" val="65094240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 – Basic Device Configuration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1.6.3 – What Did I Learn In This Module?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1.6.4 – Module Quiz – Basic Device Configuration</a:t>
            </a:r>
          </a:p>
        </p:txBody>
      </p:sp>
    </p:spTree>
    <p:extLst>
      <p:ext uri="{BB962C8B-B14F-4D97-AF65-F5344CB8AC3E}">
        <p14:creationId xmlns:p14="http://schemas.microsoft.com/office/powerpoint/2010/main" val="25279157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 – Basic Device Configuration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1.6.3 – What Did I Learn In This Module? (Cont.)</a:t>
            </a:r>
          </a:p>
        </p:txBody>
      </p:sp>
    </p:spTree>
    <p:extLst>
      <p:ext uri="{BB962C8B-B14F-4D97-AF65-F5344CB8AC3E}">
        <p14:creationId xmlns:p14="http://schemas.microsoft.com/office/powerpoint/2010/main" val="227250291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70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 – Basic Device Configuration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1.6.3 – What Did I Learn In This Module?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1.6.4 – Module Quiz – Basic Device Configuration</a:t>
            </a:r>
          </a:p>
        </p:txBody>
      </p:sp>
    </p:spTree>
    <p:extLst>
      <p:ext uri="{BB962C8B-B14F-4D97-AF65-F5344CB8AC3E}">
        <p14:creationId xmlns:p14="http://schemas.microsoft.com/office/powerpoint/2010/main" val="385794619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71</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72</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10</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br>
              <a:rPr lang="en-US" dirty="0"/>
            </a:br>
            <a:r>
              <a:rPr lang="en-US" dirty="0"/>
              <a:t>Switching, Routing and Wireless Essentials v7.0 (SRWE)</a:t>
            </a:r>
          </a:p>
          <a:p>
            <a:r>
              <a:rPr lang="en-US" dirty="0"/>
              <a:t>Module 1: Basic Device Configuration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5081187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608320" y="4741653"/>
            <a:ext cx="2917206"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2019, 2021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715000" y="4741653"/>
            <a:ext cx="2810526"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2021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6.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7.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20.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4.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9.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2.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3.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4.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5.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39.xml"/><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41.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42.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43.xml"/><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tags" Target="../tags/tag45.xml"/><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46.xml"/><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5.xml"/><Relationship Id="rId1" Type="http://schemas.openxmlformats.org/officeDocument/2006/relationships/tags" Target="../tags/tag49.xml"/><Relationship Id="rId4" Type="http://schemas.openxmlformats.org/officeDocument/2006/relationships/image" Target="../media/image19.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5.xml"/><Relationship Id="rId1" Type="http://schemas.openxmlformats.org/officeDocument/2006/relationships/tags" Target="../tags/tag50.xml"/><Relationship Id="rId5"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5.xml"/><Relationship Id="rId1" Type="http://schemas.openxmlformats.org/officeDocument/2006/relationships/tags" Target="../tags/tag51.xml"/><Relationship Id="rId4" Type="http://schemas.openxmlformats.org/officeDocument/2006/relationships/image" Target="../media/image22.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5.xml"/><Relationship Id="rId1" Type="http://schemas.openxmlformats.org/officeDocument/2006/relationships/tags" Target="../tags/tag5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5.xml"/><Relationship Id="rId1" Type="http://schemas.openxmlformats.org/officeDocument/2006/relationships/tags" Target="../tags/tag53.xml"/><Relationship Id="rId4" Type="http://schemas.openxmlformats.org/officeDocument/2006/relationships/image" Target="../media/image23.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5.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5.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4.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5.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5.xml"/><Relationship Id="rId1" Type="http://schemas.openxmlformats.org/officeDocument/2006/relationships/tags" Target="../tags/tag58.xml"/><Relationship Id="rId4" Type="http://schemas.openxmlformats.org/officeDocument/2006/relationships/image" Target="../media/image24.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5.xml"/><Relationship Id="rId1" Type="http://schemas.openxmlformats.org/officeDocument/2006/relationships/tags" Target="../tags/tag59.xml"/><Relationship Id="rId4" Type="http://schemas.openxmlformats.org/officeDocument/2006/relationships/image" Target="../media/image25.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5.xml"/><Relationship Id="rId1" Type="http://schemas.openxmlformats.org/officeDocument/2006/relationships/tags" Target="../tags/tag60.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5.xml"/><Relationship Id="rId1" Type="http://schemas.openxmlformats.org/officeDocument/2006/relationships/tags" Target="../tags/tag61.xml"/><Relationship Id="rId4" Type="http://schemas.openxmlformats.org/officeDocument/2006/relationships/image" Target="../media/image27.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5.xml"/><Relationship Id="rId1" Type="http://schemas.openxmlformats.org/officeDocument/2006/relationships/tags" Target="../tags/tag62.xml"/><Relationship Id="rId4" Type="http://schemas.openxmlformats.org/officeDocument/2006/relationships/image" Target="../media/image27.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5.xml"/><Relationship Id="rId1" Type="http://schemas.openxmlformats.org/officeDocument/2006/relationships/tags" Target="../tags/tag63.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5.xml"/><Relationship Id="rId1" Type="http://schemas.openxmlformats.org/officeDocument/2006/relationships/tags" Target="../tags/tag6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5.xml"/><Relationship Id="rId1" Type="http://schemas.openxmlformats.org/officeDocument/2006/relationships/tags" Target="../tags/tag65.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4.xml"/><Relationship Id="rId1" Type="http://schemas.openxmlformats.org/officeDocument/2006/relationships/tags" Target="../tags/tag66.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3.xml"/><Relationship Id="rId1" Type="http://schemas.openxmlformats.org/officeDocument/2006/relationships/tags" Target="../tags/tag67.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3.xml"/><Relationship Id="rId1" Type="http://schemas.openxmlformats.org/officeDocument/2006/relationships/tags" Target="../tags/tag68.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3.xml"/><Relationship Id="rId1" Type="http://schemas.openxmlformats.org/officeDocument/2006/relationships/tags" Target="../tags/tag69.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3.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3.xml"/><Relationship Id="rId1" Type="http://schemas.openxmlformats.org/officeDocument/2006/relationships/tags" Target="../tags/tag71.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3.xml"/><Relationship Id="rId1" Type="http://schemas.openxmlformats.org/officeDocument/2006/relationships/tags" Target="../tags/tag7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0.xml"/><Relationship Id="rId1" Type="http://schemas.openxmlformats.org/officeDocument/2006/relationships/tags" Target="../tags/tag7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 Basic Device Configuration</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733326"/>
            <a:ext cx="2332970"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Best Practices (Cont.)</a:t>
            </a:r>
          </a:p>
        </p:txBody>
      </p:sp>
      <p:sp>
        <p:nvSpPr>
          <p:cNvPr id="11266" name="Rectangle 34"/>
          <p:cNvSpPr>
            <a:spLocks noGrp="1" noChangeArrowheads="1"/>
          </p:cNvSpPr>
          <p:nvPr>
            <p:ph idx="4294967295"/>
          </p:nvPr>
        </p:nvSpPr>
        <p:spPr>
          <a:xfrm>
            <a:off x="145357" y="684644"/>
            <a:ext cx="8853286" cy="4155319"/>
          </a:xfrm>
          <a:prstGeom prst="rect">
            <a:avLst/>
          </a:prstGeom>
        </p:spPr>
        <p:txBody>
          <a:bodyPr/>
          <a:lstStyle/>
          <a:p>
            <a:pPr marL="0" indent="0">
              <a:lnSpc>
                <a:spcPct val="85000"/>
              </a:lnSpc>
              <a:spcBef>
                <a:spcPct val="30000"/>
              </a:spcBef>
              <a:buNone/>
            </a:pPr>
            <a:r>
              <a:rPr lang="en-US" sz="1400" dirty="0"/>
              <a:t>Topic 1.3</a:t>
            </a:r>
          </a:p>
          <a:p>
            <a:pPr lvl="1">
              <a:lnSpc>
                <a:spcPct val="85000"/>
              </a:lnSpc>
              <a:spcBef>
                <a:spcPct val="30000"/>
              </a:spcBef>
            </a:pPr>
            <a:r>
              <a:rPr lang="en-US" sz="1200" dirty="0"/>
              <a:t>Ask the students or have a class discussion</a:t>
            </a:r>
          </a:p>
          <a:p>
            <a:pPr lvl="2">
              <a:lnSpc>
                <a:spcPct val="85000"/>
              </a:lnSpc>
              <a:spcBef>
                <a:spcPct val="30000"/>
              </a:spcBef>
            </a:pPr>
            <a:r>
              <a:rPr lang="en-US" sz="1100" dirty="0"/>
              <a:t>Telnet is not secure. Why do you think it is still supported and used?</a:t>
            </a:r>
          </a:p>
          <a:p>
            <a:pPr lvl="2">
              <a:lnSpc>
                <a:spcPct val="85000"/>
              </a:lnSpc>
              <a:spcBef>
                <a:spcPct val="30000"/>
              </a:spcBef>
            </a:pPr>
            <a:r>
              <a:rPr lang="en-US" sz="1100" dirty="0"/>
              <a:t>Why do you think SSH version 2 is preferred over SSH version 1?</a:t>
            </a:r>
          </a:p>
          <a:p>
            <a:pPr marL="0" indent="0">
              <a:lnSpc>
                <a:spcPct val="85000"/>
              </a:lnSpc>
              <a:spcBef>
                <a:spcPct val="30000"/>
              </a:spcBef>
              <a:buNone/>
            </a:pPr>
            <a:r>
              <a:rPr lang="en-US" sz="1400" dirty="0"/>
              <a:t>Topic 1.4</a:t>
            </a:r>
          </a:p>
          <a:p>
            <a:pPr lvl="1">
              <a:lnSpc>
                <a:spcPct val="85000"/>
              </a:lnSpc>
              <a:spcBef>
                <a:spcPct val="30000"/>
              </a:spcBef>
            </a:pPr>
            <a:r>
              <a:rPr lang="en-US" sz="1200" dirty="0"/>
              <a:t>Ask the students or have a class discussion</a:t>
            </a:r>
          </a:p>
          <a:p>
            <a:pPr lvl="2">
              <a:lnSpc>
                <a:spcPct val="85000"/>
              </a:lnSpc>
              <a:spcBef>
                <a:spcPct val="30000"/>
              </a:spcBef>
            </a:pPr>
            <a:r>
              <a:rPr lang="en-US" sz="1100" dirty="0"/>
              <a:t>What is the purpose of the Message-Of-The-Day banner?</a:t>
            </a:r>
          </a:p>
          <a:p>
            <a:pPr lvl="2">
              <a:lnSpc>
                <a:spcPct val="85000"/>
              </a:lnSpc>
              <a:spcBef>
                <a:spcPct val="30000"/>
              </a:spcBef>
            </a:pPr>
            <a:r>
              <a:rPr lang="en-US" sz="1100" dirty="0"/>
              <a:t>What makes a loopback interface so versatile and useful?</a:t>
            </a:r>
          </a:p>
          <a:p>
            <a:pPr marL="0" indent="0">
              <a:lnSpc>
                <a:spcPct val="85000"/>
              </a:lnSpc>
              <a:spcBef>
                <a:spcPct val="30000"/>
              </a:spcBef>
              <a:buNone/>
            </a:pPr>
            <a:r>
              <a:rPr lang="en-US" sz="1400"/>
              <a:t>Topic </a:t>
            </a:r>
            <a:r>
              <a:rPr lang="en-US" sz="1400" dirty="0"/>
              <a:t>1.5</a:t>
            </a:r>
          </a:p>
          <a:p>
            <a:pPr lvl="1">
              <a:lnSpc>
                <a:spcPct val="85000"/>
              </a:lnSpc>
              <a:spcBef>
                <a:spcPct val="30000"/>
              </a:spcBef>
            </a:pPr>
            <a:r>
              <a:rPr lang="en-US" sz="1200" dirty="0"/>
              <a:t>Ask the students or have a class discussion</a:t>
            </a:r>
          </a:p>
          <a:p>
            <a:pPr lvl="2">
              <a:lnSpc>
                <a:spcPct val="85000"/>
              </a:lnSpc>
              <a:spcBef>
                <a:spcPct val="30000"/>
              </a:spcBef>
            </a:pPr>
            <a:r>
              <a:rPr lang="en-US" sz="1100" dirty="0"/>
              <a:t>What indicator do you have that an interface with an IPv6 address assigned is operational?</a:t>
            </a:r>
          </a:p>
          <a:p>
            <a:pPr lvl="2">
              <a:lnSpc>
                <a:spcPct val="85000"/>
              </a:lnSpc>
              <a:spcBef>
                <a:spcPct val="30000"/>
              </a:spcBef>
            </a:pPr>
            <a:r>
              <a:rPr lang="en-US" sz="1100" dirty="0"/>
              <a:t>In what scenario might you find yourself using the history buffer?</a:t>
            </a:r>
          </a:p>
          <a:p>
            <a:pPr lvl="2">
              <a:lnSpc>
                <a:spcPct val="85000"/>
              </a:lnSpc>
              <a:spcBef>
                <a:spcPct val="30000"/>
              </a:spcBef>
            </a:pPr>
            <a:endParaRPr lang="en-US" sz="1100" dirty="0"/>
          </a:p>
          <a:p>
            <a:pPr lvl="2">
              <a:lnSpc>
                <a:spcPct val="85000"/>
              </a:lnSpc>
              <a:spcBef>
                <a:spcPct val="30000"/>
              </a:spcBef>
            </a:pPr>
            <a:endParaRPr lang="en-US" sz="1100" dirty="0"/>
          </a:p>
          <a:p>
            <a:pPr marL="261937" lvl="2" indent="0">
              <a:lnSpc>
                <a:spcPct val="85000"/>
              </a:lnSpc>
              <a:spcBef>
                <a:spcPct val="30000"/>
              </a:spcBef>
              <a:buNone/>
            </a:pPr>
            <a:endParaRPr lang="en-US" sz="1100" dirty="0"/>
          </a:p>
          <a:p>
            <a:pPr>
              <a:lnSpc>
                <a:spcPct val="85000"/>
              </a:lnSpc>
              <a:spcBef>
                <a:spcPct val="30000"/>
              </a:spcBef>
            </a:pPr>
            <a:endParaRPr lang="en-US" sz="1400" dirty="0"/>
          </a:p>
          <a:p>
            <a:pPr marL="261937" lvl="2" indent="0">
              <a:lnSpc>
                <a:spcPct val="85000"/>
              </a:lnSpc>
              <a:spcBef>
                <a:spcPct val="30000"/>
              </a:spcBef>
              <a:buNone/>
            </a:pPr>
            <a:endParaRPr lang="en-US" sz="1100" dirty="0"/>
          </a:p>
          <a:p>
            <a:pPr>
              <a:lnSpc>
                <a:spcPct val="85000"/>
              </a:lnSpc>
              <a:spcBef>
                <a:spcPct val="30000"/>
              </a:spcBef>
            </a:pPr>
            <a:endParaRPr lang="en-US" sz="14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 Basic Device Configuration</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4294967295"/>
          </p:nvPr>
        </p:nvSpPr>
        <p:spPr>
          <a:xfrm>
            <a:off x="144065" y="798944"/>
            <a:ext cx="8853286" cy="757551"/>
          </a:xfrm>
          <a:prstGeom prst="rect">
            <a:avLst/>
          </a:prstGeo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Basic Device Configuration</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Configure devices using security best practices.</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1467848830"/>
              </p:ext>
            </p:extLst>
          </p:nvPr>
        </p:nvGraphicFramePr>
        <p:xfrm>
          <a:off x="655782" y="1732166"/>
          <a:ext cx="7555085" cy="267843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Configure a Switch with Initial Settings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initial settings on a Cisco switch.</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dirty="0">
                          <a:solidFill>
                            <a:schemeClr val="bg1"/>
                          </a:solidFill>
                          <a:effectLst/>
                        </a:rPr>
                        <a:t>Configure Switch Ports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switch ports to meet network requirements.</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Secure Remote Access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secure management access on a switch.</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b="1" dirty="0">
                          <a:solidFill>
                            <a:schemeClr val="bg1"/>
                          </a:solidFill>
                          <a:effectLst/>
                        </a:rPr>
                        <a:t>Basic Router Configuration</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basic settings on a router to route between two directly-connected networks, using CLI.</a:t>
                      </a:r>
                    </a:p>
                  </a:txBody>
                  <a:tcPr marL="47625" marR="47625" marT="47625" marB="47625" anchor="ctr"/>
                </a:tc>
                <a:extLst>
                  <a:ext uri="{0D108BD9-81ED-4DB2-BD59-A6C34878D82A}">
                    <a16:rowId xmlns:a16="http://schemas.microsoft.com/office/drawing/2014/main" val="3134809945"/>
                  </a:ext>
                </a:extLst>
              </a:tr>
              <a:tr h="370840">
                <a:tc>
                  <a:txBody>
                    <a:bodyPr/>
                    <a:lstStyle/>
                    <a:p>
                      <a:pPr fontAlgn="ctr"/>
                      <a:r>
                        <a:rPr lang="en-US" b="1" dirty="0">
                          <a:solidFill>
                            <a:schemeClr val="bg1"/>
                          </a:solidFill>
                          <a:effectLst/>
                        </a:rPr>
                        <a:t>Verify Directly Connected Networks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Verify connectivity between two networks that are directly connected to a router.</a:t>
                      </a:r>
                    </a:p>
                  </a:txBody>
                  <a:tcPr marL="47625" marR="47625" marT="47625" marB="47625" anchor="ctr"/>
                </a:tc>
                <a:extLst>
                  <a:ext uri="{0D108BD9-81ED-4DB2-BD59-A6C34878D82A}">
                    <a16:rowId xmlns:a16="http://schemas.microsoft.com/office/drawing/2014/main" val="503933313"/>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1.1 Configure a Switch with Initial Settings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Boot Sequence</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After a Cisco switch is powered on, it goes through the following five-step boot sequence</a:t>
            </a:r>
            <a:r>
              <a:rPr lang="en-US" sz="1600" dirty="0">
                <a:solidFill>
                  <a:srgbClr val="000000"/>
                </a:solidFill>
              </a:rPr>
              <a:t>:</a:t>
            </a:r>
          </a:p>
          <a:p>
            <a:pPr marL="73085" lvl="1" indent="0">
              <a:buNone/>
            </a:pPr>
            <a:r>
              <a:rPr lang="en-US" sz="1600" b="1" dirty="0">
                <a:solidFill>
                  <a:srgbClr val="000000"/>
                </a:solidFill>
              </a:rPr>
              <a:t>Step 1</a:t>
            </a:r>
            <a:r>
              <a:rPr lang="en-US" sz="1600" dirty="0">
                <a:solidFill>
                  <a:srgbClr val="000000"/>
                </a:solidFill>
              </a:rPr>
              <a:t>: First, the switch loads a power-on self-test (POST) program stored in ROM. POST checks the CPU subsystem. It tests the CPU, DRAM, and the portion of the flash device that makes up the flash file system.</a:t>
            </a:r>
          </a:p>
          <a:p>
            <a:pPr marL="73085" lvl="1" indent="0">
              <a:buNone/>
            </a:pPr>
            <a:r>
              <a:rPr lang="en-US" sz="1600" b="1" dirty="0">
                <a:solidFill>
                  <a:srgbClr val="000000"/>
                </a:solidFill>
              </a:rPr>
              <a:t>Step 2</a:t>
            </a:r>
            <a:r>
              <a:rPr lang="en-US" sz="1600" dirty="0">
                <a:solidFill>
                  <a:srgbClr val="000000"/>
                </a:solidFill>
              </a:rPr>
              <a:t>: Next, the switch loads the boot loader software. The boot loader is a small program stored in ROM that is run immediately after POST successfully completes.</a:t>
            </a:r>
          </a:p>
          <a:p>
            <a:pPr marL="73085" lvl="1" indent="0">
              <a:buNone/>
            </a:pPr>
            <a:r>
              <a:rPr lang="en-US" sz="1600" b="1" dirty="0">
                <a:solidFill>
                  <a:srgbClr val="000000"/>
                </a:solidFill>
              </a:rPr>
              <a:t>Step 3</a:t>
            </a:r>
            <a:r>
              <a:rPr lang="en-US" sz="1600" dirty="0">
                <a:solidFill>
                  <a:srgbClr val="000000"/>
                </a:solidFill>
              </a:rPr>
              <a:t>: The boot loader performs low-level CPU initialization. It initializes the CPU registers, which control where physical memory is mapped, the quantity of memory, and its speed.</a:t>
            </a:r>
          </a:p>
          <a:p>
            <a:pPr marL="73085" lvl="1" indent="0">
              <a:buNone/>
            </a:pPr>
            <a:r>
              <a:rPr lang="en-US" sz="1600" b="1" dirty="0">
                <a:solidFill>
                  <a:srgbClr val="000000"/>
                </a:solidFill>
              </a:rPr>
              <a:t>Step 4</a:t>
            </a:r>
            <a:r>
              <a:rPr lang="en-US" sz="1600" dirty="0">
                <a:solidFill>
                  <a:srgbClr val="000000"/>
                </a:solidFill>
              </a:rPr>
              <a:t>: The boot loader initializes the flash file system on the system board.</a:t>
            </a:r>
          </a:p>
          <a:p>
            <a:pPr marL="73085" lvl="1" indent="0">
              <a:buNone/>
            </a:pPr>
            <a:r>
              <a:rPr lang="en-US" sz="1600" b="1" dirty="0">
                <a:solidFill>
                  <a:srgbClr val="000000"/>
                </a:solidFill>
              </a:rPr>
              <a:t>Step 5</a:t>
            </a:r>
            <a:r>
              <a:rPr lang="en-US" sz="1600" dirty="0">
                <a:solidFill>
                  <a:srgbClr val="000000"/>
                </a:solidFill>
              </a:rPr>
              <a:t>: Finally, the boot loader locates and loads a default IOS operating system software image into memory and gives control of the switch over to the IOS.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The boot system Command</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143934" y="609599"/>
            <a:ext cx="8644466" cy="1711611"/>
          </a:xfrm>
        </p:spPr>
        <p:txBody>
          <a:bodyPr/>
          <a:lstStyle/>
          <a:p>
            <a:pPr marL="342900" indent="-342900" algn="l">
              <a:buFont typeface="Arial" panose="020B0604020202020204" pitchFamily="34" charset="0"/>
              <a:buChar char="•"/>
            </a:pPr>
            <a:r>
              <a:rPr lang="en-US" sz="1500" dirty="0">
                <a:solidFill>
                  <a:srgbClr val="000000"/>
                </a:solidFill>
              </a:rPr>
              <a:t>The switch attempts to automatically boot by using information in the BOOT environment variable. If this variable is not set, the switch attempts to load and execute the first executable file it can find.</a:t>
            </a:r>
          </a:p>
          <a:p>
            <a:pPr marL="342900" indent="-342900" algn="l">
              <a:buFont typeface="Arial" panose="020B0604020202020204" pitchFamily="34" charset="0"/>
              <a:buChar char="•"/>
            </a:pPr>
            <a:r>
              <a:rPr lang="en-US" sz="1500" dirty="0">
                <a:solidFill>
                  <a:srgbClr val="000000"/>
                </a:solidFill>
              </a:rPr>
              <a:t>The IOS operating system then initializes the interfaces using the Cisco IOS commands found in the startup-config file. The startup-config file is called </a:t>
            </a:r>
            <a:r>
              <a:rPr lang="en-US" sz="1500" b="1" dirty="0">
                <a:solidFill>
                  <a:srgbClr val="000000"/>
                </a:solidFill>
              </a:rPr>
              <a:t>config.text</a:t>
            </a:r>
            <a:r>
              <a:rPr lang="en-US" sz="1500" dirty="0">
                <a:solidFill>
                  <a:srgbClr val="000000"/>
                </a:solidFill>
              </a:rPr>
              <a:t> and is located in flash.</a:t>
            </a:r>
          </a:p>
          <a:p>
            <a:pPr marL="342900" indent="-342900" algn="l">
              <a:buFont typeface="Arial" panose="020B0604020202020204" pitchFamily="34" charset="0"/>
              <a:buChar char="•"/>
            </a:pPr>
            <a:r>
              <a:rPr lang="en-US" sz="1500" dirty="0">
                <a:solidFill>
                  <a:srgbClr val="000000"/>
                </a:solidFill>
              </a:rPr>
              <a:t>In the example, the BOOT environment variable is set using the </a:t>
            </a:r>
            <a:r>
              <a:rPr lang="en-US" sz="1500" b="1" dirty="0">
                <a:solidFill>
                  <a:srgbClr val="000000"/>
                </a:solidFill>
              </a:rPr>
              <a:t>boot system</a:t>
            </a:r>
            <a:r>
              <a:rPr lang="en-US" sz="1500" dirty="0">
                <a:solidFill>
                  <a:srgbClr val="000000"/>
                </a:solidFill>
              </a:rPr>
              <a:t> global configuration mode command. Notice that the IOS is located in a distinct folder and the folder path is specified. Use the command </a:t>
            </a:r>
            <a:r>
              <a:rPr lang="en-US" sz="1500" b="1" dirty="0">
                <a:solidFill>
                  <a:srgbClr val="000000"/>
                </a:solidFill>
              </a:rPr>
              <a:t>show boot</a:t>
            </a:r>
            <a:r>
              <a:rPr lang="en-US" sz="1500" dirty="0">
                <a:solidFill>
                  <a:srgbClr val="000000"/>
                </a:solidFill>
              </a:rPr>
              <a:t> to see what the current IOS boot file is set to.</a:t>
            </a:r>
          </a:p>
        </p:txBody>
      </p:sp>
      <p:pic>
        <p:nvPicPr>
          <p:cNvPr id="5" name="Picture 4">
            <a:extLst>
              <a:ext uri="{FF2B5EF4-FFF2-40B4-BE49-F238E27FC236}">
                <a16:creationId xmlns:a16="http://schemas.microsoft.com/office/drawing/2014/main" id="{D917F079-657B-7E47-AC71-E3484D585B61}"/>
              </a:ext>
            </a:extLst>
          </p:cNvPr>
          <p:cNvPicPr>
            <a:picLocks noChangeAspect="1"/>
          </p:cNvPicPr>
          <p:nvPr/>
        </p:nvPicPr>
        <p:blipFill>
          <a:blip r:embed="rId4"/>
          <a:stretch>
            <a:fillRect/>
          </a:stretch>
        </p:blipFill>
        <p:spPr>
          <a:xfrm>
            <a:off x="661086" y="2571750"/>
            <a:ext cx="7821827" cy="555396"/>
          </a:xfrm>
          <a:prstGeom prst="rect">
            <a:avLst/>
          </a:prstGeom>
        </p:spPr>
      </p:pic>
      <p:graphicFrame>
        <p:nvGraphicFramePr>
          <p:cNvPr id="6" name="Table 5">
            <a:extLst>
              <a:ext uri="{FF2B5EF4-FFF2-40B4-BE49-F238E27FC236}">
                <a16:creationId xmlns:a16="http://schemas.microsoft.com/office/drawing/2014/main" id="{C38D16B4-B2E8-2541-BDA0-1441B2EF24D0}"/>
              </a:ext>
            </a:extLst>
          </p:cNvPr>
          <p:cNvGraphicFramePr>
            <a:graphicFrameLocks noGrp="1"/>
          </p:cNvGraphicFramePr>
          <p:nvPr>
            <p:extLst>
              <p:ext uri="{D42A27DB-BD31-4B8C-83A1-F6EECF244321}">
                <p14:modId xmlns:p14="http://schemas.microsoft.com/office/powerpoint/2010/main" val="3665897076"/>
              </p:ext>
            </p:extLst>
          </p:nvPr>
        </p:nvGraphicFramePr>
        <p:xfrm>
          <a:off x="1418167" y="3191419"/>
          <a:ext cx="6096000" cy="1589375"/>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91393852"/>
                    </a:ext>
                  </a:extLst>
                </a:gridCol>
                <a:gridCol w="3048000">
                  <a:extLst>
                    <a:ext uri="{9D8B030D-6E8A-4147-A177-3AD203B41FA5}">
                      <a16:colId xmlns:a16="http://schemas.microsoft.com/office/drawing/2014/main" val="3549969741"/>
                    </a:ext>
                  </a:extLst>
                </a:gridCol>
              </a:tblGrid>
              <a:tr h="317875">
                <a:tc>
                  <a:txBody>
                    <a:bodyPr/>
                    <a:lstStyle/>
                    <a:p>
                      <a:pPr algn="l" fontAlgn="ctr"/>
                      <a:r>
                        <a:rPr lang="en-US" sz="1200" dirty="0">
                          <a:effectLst/>
                        </a:rPr>
                        <a:t>Command</a:t>
                      </a:r>
                    </a:p>
                  </a:txBody>
                  <a:tcPr marL="47625" marR="47625" marT="47625" marB="47625" anchor="ctr"/>
                </a:tc>
                <a:tc>
                  <a:txBody>
                    <a:bodyPr/>
                    <a:lstStyle/>
                    <a:p>
                      <a:pPr algn="l" fontAlgn="ctr"/>
                      <a:r>
                        <a:rPr lang="en-US" sz="1200" dirty="0">
                          <a:effectLst/>
                        </a:rPr>
                        <a:t>Definition</a:t>
                      </a:r>
                    </a:p>
                  </a:txBody>
                  <a:tcPr marL="47625" marR="47625" marT="47625" marB="47625" anchor="ctr"/>
                </a:tc>
                <a:extLst>
                  <a:ext uri="{0D108BD9-81ED-4DB2-BD59-A6C34878D82A}">
                    <a16:rowId xmlns:a16="http://schemas.microsoft.com/office/drawing/2014/main" val="2509606462"/>
                  </a:ext>
                </a:extLst>
              </a:tr>
              <a:tr h="317875">
                <a:tc>
                  <a:txBody>
                    <a:bodyPr/>
                    <a:lstStyle/>
                    <a:p>
                      <a:pPr rtl="0" fontAlgn="ctr"/>
                      <a:r>
                        <a:rPr lang="en-US" sz="1200" b="1" dirty="0">
                          <a:effectLst/>
                        </a:rPr>
                        <a:t>boot system</a:t>
                      </a:r>
                      <a:endParaRPr lang="en-US" sz="1200" b="0" dirty="0">
                        <a:effectLst/>
                      </a:endParaRPr>
                    </a:p>
                  </a:txBody>
                  <a:tcPr marL="47625" marR="47625" marT="47625" marB="47625" anchor="ctr"/>
                </a:tc>
                <a:tc>
                  <a:txBody>
                    <a:bodyPr/>
                    <a:lstStyle/>
                    <a:p>
                      <a:pPr fontAlgn="ctr"/>
                      <a:r>
                        <a:rPr lang="en-US" sz="1200" b="0" dirty="0">
                          <a:effectLst/>
                        </a:rPr>
                        <a:t>The main command</a:t>
                      </a:r>
                    </a:p>
                  </a:txBody>
                  <a:tcPr marL="47625" marR="47625" marT="47625" marB="47625" anchor="ctr"/>
                </a:tc>
                <a:extLst>
                  <a:ext uri="{0D108BD9-81ED-4DB2-BD59-A6C34878D82A}">
                    <a16:rowId xmlns:a16="http://schemas.microsoft.com/office/drawing/2014/main" val="4175904424"/>
                  </a:ext>
                </a:extLst>
              </a:tr>
              <a:tr h="317875">
                <a:tc>
                  <a:txBody>
                    <a:bodyPr/>
                    <a:lstStyle/>
                    <a:p>
                      <a:pPr rtl="0" fontAlgn="ctr"/>
                      <a:r>
                        <a:rPr lang="en-US" sz="1200" b="1" dirty="0">
                          <a:effectLst/>
                        </a:rPr>
                        <a:t>flash: </a:t>
                      </a:r>
                      <a:endParaRPr lang="en-US" sz="1200" b="0" dirty="0">
                        <a:effectLst/>
                      </a:endParaRPr>
                    </a:p>
                  </a:txBody>
                  <a:tcPr marL="47625" marR="47625" marT="47625" marB="47625" anchor="ctr"/>
                </a:tc>
                <a:tc>
                  <a:txBody>
                    <a:bodyPr/>
                    <a:lstStyle/>
                    <a:p>
                      <a:pPr fontAlgn="ctr"/>
                      <a:r>
                        <a:rPr lang="en-US" sz="1200" b="0" dirty="0">
                          <a:effectLst/>
                        </a:rPr>
                        <a:t>The storage device</a:t>
                      </a:r>
                    </a:p>
                  </a:txBody>
                  <a:tcPr marL="47625" marR="47625" marT="47625" marB="47625" anchor="ctr"/>
                </a:tc>
                <a:extLst>
                  <a:ext uri="{0D108BD9-81ED-4DB2-BD59-A6C34878D82A}">
                    <a16:rowId xmlns:a16="http://schemas.microsoft.com/office/drawing/2014/main" val="795177942"/>
                  </a:ext>
                </a:extLst>
              </a:tr>
              <a:tr h="317875">
                <a:tc>
                  <a:txBody>
                    <a:bodyPr/>
                    <a:lstStyle/>
                    <a:p>
                      <a:pPr rtl="0" fontAlgn="ctr"/>
                      <a:r>
                        <a:rPr lang="en-US" sz="1200" b="1" dirty="0">
                          <a:effectLst/>
                        </a:rPr>
                        <a:t>c2960-lanbasek9-mz.150-2.SE/</a:t>
                      </a:r>
                      <a:endParaRPr lang="en-US" sz="1200" b="0" dirty="0">
                        <a:effectLst/>
                      </a:endParaRPr>
                    </a:p>
                  </a:txBody>
                  <a:tcPr marL="47625" marR="47625" marT="47625" marB="47625" anchor="ctr"/>
                </a:tc>
                <a:tc>
                  <a:txBody>
                    <a:bodyPr/>
                    <a:lstStyle/>
                    <a:p>
                      <a:pPr fontAlgn="ctr"/>
                      <a:r>
                        <a:rPr lang="en-US" sz="1200" b="0" dirty="0">
                          <a:effectLst/>
                        </a:rPr>
                        <a:t>The path to the file system</a:t>
                      </a:r>
                    </a:p>
                  </a:txBody>
                  <a:tcPr marL="47625" marR="47625" marT="47625" marB="47625" anchor="ctr"/>
                </a:tc>
                <a:extLst>
                  <a:ext uri="{0D108BD9-81ED-4DB2-BD59-A6C34878D82A}">
                    <a16:rowId xmlns:a16="http://schemas.microsoft.com/office/drawing/2014/main" val="321927907"/>
                  </a:ext>
                </a:extLst>
              </a:tr>
              <a:tr h="317875">
                <a:tc>
                  <a:txBody>
                    <a:bodyPr/>
                    <a:lstStyle/>
                    <a:p>
                      <a:pPr rtl="0" fontAlgn="ctr"/>
                      <a:r>
                        <a:rPr lang="en-US" sz="1200" b="1" dirty="0">
                          <a:effectLst/>
                        </a:rPr>
                        <a:t>c2960-lanbasek9-mz.150-2.SE.bin</a:t>
                      </a:r>
                      <a:endParaRPr lang="en-US" sz="1200" b="0" dirty="0">
                        <a:effectLst/>
                      </a:endParaRPr>
                    </a:p>
                  </a:txBody>
                  <a:tcPr marL="47625" marR="47625" marT="47625" marB="47625" anchor="ctr"/>
                </a:tc>
                <a:tc>
                  <a:txBody>
                    <a:bodyPr/>
                    <a:lstStyle/>
                    <a:p>
                      <a:pPr fontAlgn="ctr"/>
                      <a:r>
                        <a:rPr lang="en-US" sz="1200" b="0" dirty="0">
                          <a:effectLst/>
                        </a:rPr>
                        <a:t>The IOS file name</a:t>
                      </a:r>
                    </a:p>
                  </a:txBody>
                  <a:tcPr marL="47625" marR="47625" marT="47625" marB="47625" anchor="ctr"/>
                </a:tc>
                <a:extLst>
                  <a:ext uri="{0D108BD9-81ED-4DB2-BD59-A6C34878D82A}">
                    <a16:rowId xmlns:a16="http://schemas.microsoft.com/office/drawing/2014/main" val="3459644193"/>
                  </a:ext>
                </a:extLst>
              </a:tr>
            </a:tbl>
          </a:graphicData>
        </a:graphic>
      </p:graphicFrame>
    </p:spTree>
    <p:custDataLst>
      <p:tags r:id="rId1"/>
    </p:custDataLst>
    <p:extLst>
      <p:ext uri="{BB962C8B-B14F-4D97-AF65-F5344CB8AC3E}">
        <p14:creationId xmlns:p14="http://schemas.microsoft.com/office/powerpoint/2010/main" val="2590450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LED Indicators</a:t>
            </a:r>
          </a:p>
        </p:txBody>
      </p:sp>
      <p:sp>
        <p:nvSpPr>
          <p:cNvPr id="12" name="TextBox 11">
            <a:extLst>
              <a:ext uri="{FF2B5EF4-FFF2-40B4-BE49-F238E27FC236}">
                <a16:creationId xmlns:a16="http://schemas.microsoft.com/office/drawing/2014/main" id="{32420BF4-0D04-E94B-A6C6-4ABEC1750706}"/>
              </a:ext>
            </a:extLst>
          </p:cNvPr>
          <p:cNvSpPr txBox="1"/>
          <p:nvPr/>
        </p:nvSpPr>
        <p:spPr>
          <a:xfrm>
            <a:off x="1997369" y="707424"/>
            <a:ext cx="6967666" cy="4278094"/>
          </a:xfrm>
          <a:prstGeom prst="rect">
            <a:avLst/>
          </a:prstGeom>
          <a:noFill/>
        </p:spPr>
        <p:txBody>
          <a:bodyPr wrap="square" rtlCol="0">
            <a:spAutoFit/>
          </a:bodyPr>
          <a:lstStyle/>
          <a:p>
            <a:r>
              <a:rPr lang="en-US" sz="1600" b="1" dirty="0"/>
              <a:t>System LED (SYST): </a:t>
            </a:r>
            <a:r>
              <a:rPr lang="en-US" sz="1600" dirty="0"/>
              <a:t>Shows whether the system is receiving power and functioning properly. </a:t>
            </a:r>
          </a:p>
          <a:p>
            <a:r>
              <a:rPr lang="en-US" sz="1600" b="1" dirty="0"/>
              <a:t>Redundant Power Supply LED (RPS): </a:t>
            </a:r>
            <a:r>
              <a:rPr lang="en-US" sz="1600" dirty="0"/>
              <a:t>Shows the RPS status.</a:t>
            </a:r>
          </a:p>
          <a:p>
            <a:r>
              <a:rPr lang="en-US" sz="1600" b="1" dirty="0"/>
              <a:t>Port Status LED (STAT): </a:t>
            </a:r>
            <a:r>
              <a:rPr lang="en-US" sz="1600" dirty="0"/>
              <a:t>When green, indicates port status mode is selected, which is the default. Port status can then be understood by the light associated with each port.</a:t>
            </a:r>
          </a:p>
          <a:p>
            <a:r>
              <a:rPr lang="en-US" sz="1600" b="1" dirty="0"/>
              <a:t>Port Duplex LED (DUPLX): </a:t>
            </a:r>
            <a:r>
              <a:rPr lang="en-US" sz="1600" dirty="0"/>
              <a:t>When green, indicates port duplex mode is selected. Port duplex can then be understood by the light associated with each port.</a:t>
            </a:r>
          </a:p>
          <a:p>
            <a:r>
              <a:rPr lang="en-US" sz="1600" b="1" dirty="0"/>
              <a:t>Port Speed LED (SPEED): </a:t>
            </a:r>
            <a:r>
              <a:rPr lang="en-US" sz="1600" dirty="0"/>
              <a:t>When green, indicates port speed mode is selected. Port speed can then be understood by the light associated with each port.</a:t>
            </a:r>
          </a:p>
          <a:p>
            <a:r>
              <a:rPr lang="en-US" sz="1600" b="1" dirty="0"/>
              <a:t>Power over Ethernet LED (PoE): </a:t>
            </a:r>
            <a:r>
              <a:rPr lang="en-US" sz="1600" dirty="0"/>
              <a:t>Present if the switch supports PoE. Indicates the PoE status of ports on the switch.</a:t>
            </a:r>
          </a:p>
          <a:p>
            <a:endParaRPr lang="en-US" sz="1600" dirty="0"/>
          </a:p>
          <a:p>
            <a:r>
              <a:rPr lang="en-US" sz="1600" dirty="0"/>
              <a:t>The Mode button is used to move between the different modes – STAT, DUPLX, SPEED, and PoE</a:t>
            </a:r>
          </a:p>
        </p:txBody>
      </p:sp>
      <p:pic>
        <p:nvPicPr>
          <p:cNvPr id="11" name="Content Placeholder 10">
            <a:extLst>
              <a:ext uri="{FF2B5EF4-FFF2-40B4-BE49-F238E27FC236}">
                <a16:creationId xmlns:a16="http://schemas.microsoft.com/office/drawing/2014/main" id="{224D5B3E-DC1C-1246-9703-BB99FE5471BE}"/>
              </a:ext>
            </a:extLst>
          </p:cNvPr>
          <p:cNvPicPr>
            <a:picLocks noGrp="1" noChangeAspect="1"/>
          </p:cNvPicPr>
          <p:nvPr>
            <p:ph idx="1"/>
          </p:nvPr>
        </p:nvPicPr>
        <p:blipFill>
          <a:blip r:embed="rId4"/>
          <a:stretch>
            <a:fillRect/>
          </a:stretch>
        </p:blipFill>
        <p:spPr>
          <a:xfrm>
            <a:off x="335177" y="1007806"/>
            <a:ext cx="1662192" cy="3428270"/>
          </a:xfrm>
        </p:spPr>
      </p:pic>
    </p:spTree>
    <p:custDataLst>
      <p:tags r:id="rId1"/>
    </p:custDataLst>
    <p:extLst>
      <p:ext uri="{BB962C8B-B14F-4D97-AF65-F5344CB8AC3E}">
        <p14:creationId xmlns:p14="http://schemas.microsoft.com/office/powerpoint/2010/main" val="2895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LED Indicators (Cont.)</a:t>
            </a:r>
          </a:p>
        </p:txBody>
      </p:sp>
      <p:graphicFrame>
        <p:nvGraphicFramePr>
          <p:cNvPr id="6" name="Content Placeholder 5">
            <a:extLst>
              <a:ext uri="{FF2B5EF4-FFF2-40B4-BE49-F238E27FC236}">
                <a16:creationId xmlns:a16="http://schemas.microsoft.com/office/drawing/2014/main" id="{CC6CA442-5FF6-A547-9C1E-CC2E677FA353}"/>
              </a:ext>
            </a:extLst>
          </p:cNvPr>
          <p:cNvGraphicFramePr>
            <a:graphicFrameLocks noGrp="1"/>
          </p:cNvGraphicFramePr>
          <p:nvPr>
            <p:ph idx="1"/>
            <p:extLst>
              <p:ext uri="{D42A27DB-BD31-4B8C-83A1-F6EECF244321}">
                <p14:modId xmlns:p14="http://schemas.microsoft.com/office/powerpoint/2010/main" val="3768247733"/>
              </p:ext>
            </p:extLst>
          </p:nvPr>
        </p:nvGraphicFramePr>
        <p:xfrm>
          <a:off x="185352" y="731837"/>
          <a:ext cx="8492885" cy="3876256"/>
        </p:xfrm>
        <a:graphic>
          <a:graphicData uri="http://schemas.openxmlformats.org/drawingml/2006/table">
            <a:tbl>
              <a:tblPr firstRow="1" bandRow="1">
                <a:tableStyleId>{5C22544A-7EE6-4342-B048-85BDC9FD1C3A}</a:tableStyleId>
              </a:tblPr>
              <a:tblGrid>
                <a:gridCol w="902043">
                  <a:extLst>
                    <a:ext uri="{9D8B030D-6E8A-4147-A177-3AD203B41FA5}">
                      <a16:colId xmlns:a16="http://schemas.microsoft.com/office/drawing/2014/main" val="2727239130"/>
                    </a:ext>
                  </a:extLst>
                </a:gridCol>
                <a:gridCol w="989155">
                  <a:extLst>
                    <a:ext uri="{9D8B030D-6E8A-4147-A177-3AD203B41FA5}">
                      <a16:colId xmlns:a16="http://schemas.microsoft.com/office/drawing/2014/main" val="3419831239"/>
                    </a:ext>
                  </a:extLst>
                </a:gridCol>
                <a:gridCol w="1109990">
                  <a:extLst>
                    <a:ext uri="{9D8B030D-6E8A-4147-A177-3AD203B41FA5}">
                      <a16:colId xmlns:a16="http://schemas.microsoft.com/office/drawing/2014/main" val="760655269"/>
                    </a:ext>
                  </a:extLst>
                </a:gridCol>
                <a:gridCol w="1321353">
                  <a:extLst>
                    <a:ext uri="{9D8B030D-6E8A-4147-A177-3AD203B41FA5}">
                      <a16:colId xmlns:a16="http://schemas.microsoft.com/office/drawing/2014/main" val="1469328155"/>
                    </a:ext>
                  </a:extLst>
                </a:gridCol>
                <a:gridCol w="1353066">
                  <a:extLst>
                    <a:ext uri="{9D8B030D-6E8A-4147-A177-3AD203B41FA5}">
                      <a16:colId xmlns:a16="http://schemas.microsoft.com/office/drawing/2014/main" val="2884434650"/>
                    </a:ext>
                  </a:extLst>
                </a:gridCol>
                <a:gridCol w="1408639">
                  <a:extLst>
                    <a:ext uri="{9D8B030D-6E8A-4147-A177-3AD203B41FA5}">
                      <a16:colId xmlns:a16="http://schemas.microsoft.com/office/drawing/2014/main" val="3408387280"/>
                    </a:ext>
                  </a:extLst>
                </a:gridCol>
                <a:gridCol w="1408639">
                  <a:extLst>
                    <a:ext uri="{9D8B030D-6E8A-4147-A177-3AD203B41FA5}">
                      <a16:colId xmlns:a16="http://schemas.microsoft.com/office/drawing/2014/main" val="2868597463"/>
                    </a:ext>
                  </a:extLst>
                </a:gridCol>
              </a:tblGrid>
              <a:tr h="585108">
                <a:tc>
                  <a:txBody>
                    <a:bodyPr/>
                    <a:lstStyle/>
                    <a:p>
                      <a:endParaRPr lang="en-US" sz="1200" dirty="0"/>
                    </a:p>
                  </a:txBody>
                  <a:tcPr/>
                </a:tc>
                <a:tc>
                  <a:txBody>
                    <a:bodyPr/>
                    <a:lstStyle/>
                    <a:p>
                      <a:r>
                        <a:rPr lang="en-US" sz="1200" dirty="0"/>
                        <a:t>Off</a:t>
                      </a:r>
                    </a:p>
                  </a:txBody>
                  <a:tcPr/>
                </a:tc>
                <a:tc>
                  <a:txBody>
                    <a:bodyPr/>
                    <a:lstStyle/>
                    <a:p>
                      <a:r>
                        <a:rPr lang="en-US" sz="1200" dirty="0"/>
                        <a:t>Green</a:t>
                      </a:r>
                    </a:p>
                  </a:txBody>
                  <a:tcPr/>
                </a:tc>
                <a:tc>
                  <a:txBody>
                    <a:bodyPr/>
                    <a:lstStyle/>
                    <a:p>
                      <a:r>
                        <a:rPr lang="en-US" sz="1200" dirty="0"/>
                        <a:t>Blinking Green</a:t>
                      </a:r>
                    </a:p>
                  </a:txBody>
                  <a:tcPr/>
                </a:tc>
                <a:tc>
                  <a:txBody>
                    <a:bodyPr/>
                    <a:lstStyle/>
                    <a:p>
                      <a:r>
                        <a:rPr lang="en-US" sz="1200" dirty="0"/>
                        <a:t>Amber</a:t>
                      </a:r>
                    </a:p>
                  </a:txBody>
                  <a:tcPr/>
                </a:tc>
                <a:tc>
                  <a:txBody>
                    <a:bodyPr/>
                    <a:lstStyle/>
                    <a:p>
                      <a:r>
                        <a:rPr lang="en-US" sz="1200" dirty="0"/>
                        <a:t>Blinking Amber</a:t>
                      </a:r>
                    </a:p>
                  </a:txBody>
                  <a:tcPr/>
                </a:tc>
                <a:tc>
                  <a:txBody>
                    <a:bodyPr/>
                    <a:lstStyle/>
                    <a:p>
                      <a:r>
                        <a:rPr lang="en-US" sz="1200" dirty="0"/>
                        <a:t>Alternating Green/Amber</a:t>
                      </a:r>
                    </a:p>
                  </a:txBody>
                  <a:tcPr/>
                </a:tc>
                <a:extLst>
                  <a:ext uri="{0D108BD9-81ED-4DB2-BD59-A6C34878D82A}">
                    <a16:rowId xmlns:a16="http://schemas.microsoft.com/office/drawing/2014/main" val="1844792848"/>
                  </a:ext>
                </a:extLst>
              </a:tr>
              <a:tr h="610709">
                <a:tc>
                  <a:txBody>
                    <a:bodyPr/>
                    <a:lstStyle/>
                    <a:p>
                      <a:r>
                        <a:rPr lang="en-US" sz="1200" dirty="0"/>
                        <a:t>RPS</a:t>
                      </a:r>
                    </a:p>
                  </a:txBody>
                  <a:tcPr/>
                </a:tc>
                <a:tc>
                  <a:txBody>
                    <a:bodyPr/>
                    <a:lstStyle/>
                    <a:p>
                      <a:r>
                        <a:rPr lang="en-US" sz="1200" dirty="0"/>
                        <a:t>Off/No RPS</a:t>
                      </a:r>
                    </a:p>
                  </a:txBody>
                  <a:tcPr/>
                </a:tc>
                <a:tc>
                  <a:txBody>
                    <a:bodyPr/>
                    <a:lstStyle/>
                    <a:p>
                      <a:r>
                        <a:rPr lang="en-US" sz="1200" dirty="0"/>
                        <a:t>RPS ready</a:t>
                      </a:r>
                    </a:p>
                  </a:txBody>
                  <a:tcPr/>
                </a:tc>
                <a:tc>
                  <a:txBody>
                    <a:bodyPr/>
                    <a:lstStyle/>
                    <a:p>
                      <a:r>
                        <a:rPr lang="en-US" sz="1200" dirty="0"/>
                        <a:t>RPS up but not available</a:t>
                      </a:r>
                    </a:p>
                  </a:txBody>
                  <a:tcPr/>
                </a:tc>
                <a:tc>
                  <a:txBody>
                    <a:bodyPr/>
                    <a:lstStyle/>
                    <a:p>
                      <a:r>
                        <a:rPr lang="en-US" sz="1200" dirty="0"/>
                        <a:t>RPS standby or fault</a:t>
                      </a:r>
                    </a:p>
                  </a:txBody>
                  <a:tcPr/>
                </a:tc>
                <a:tc>
                  <a:txBody>
                    <a:bodyPr/>
                    <a:lstStyle/>
                    <a:p>
                      <a:r>
                        <a:rPr lang="en-US" sz="1200" dirty="0"/>
                        <a:t>Internal PS failed, RPS providing power</a:t>
                      </a:r>
                    </a:p>
                  </a:txBody>
                  <a:tcPr/>
                </a:tc>
                <a:tc>
                  <a:txBody>
                    <a:bodyPr/>
                    <a:lstStyle/>
                    <a:p>
                      <a:r>
                        <a:rPr lang="en-US" sz="1200" dirty="0"/>
                        <a:t>N/A</a:t>
                      </a:r>
                    </a:p>
                  </a:txBody>
                  <a:tcPr/>
                </a:tc>
                <a:extLst>
                  <a:ext uri="{0D108BD9-81ED-4DB2-BD59-A6C34878D82A}">
                    <a16:rowId xmlns:a16="http://schemas.microsoft.com/office/drawing/2014/main" val="3098832110"/>
                  </a:ext>
                </a:extLst>
              </a:tr>
              <a:tr h="610709">
                <a:tc>
                  <a:txBody>
                    <a:bodyPr/>
                    <a:lstStyle/>
                    <a:p>
                      <a:r>
                        <a:rPr lang="en-US" sz="1200" dirty="0"/>
                        <a:t>PoE</a:t>
                      </a:r>
                    </a:p>
                  </a:txBody>
                  <a:tcPr/>
                </a:tc>
                <a:tc>
                  <a:txBody>
                    <a:bodyPr/>
                    <a:lstStyle/>
                    <a:p>
                      <a:r>
                        <a:rPr lang="en-US" sz="1200" dirty="0"/>
                        <a:t>Not selected, no issues</a:t>
                      </a:r>
                    </a:p>
                  </a:txBody>
                  <a:tcPr/>
                </a:tc>
                <a:tc>
                  <a:txBody>
                    <a:bodyPr/>
                    <a:lstStyle/>
                    <a:p>
                      <a:r>
                        <a:rPr lang="en-US" sz="1200" dirty="0"/>
                        <a:t>Selected</a:t>
                      </a:r>
                    </a:p>
                  </a:txBody>
                  <a:tcPr/>
                </a:tc>
                <a:tc>
                  <a:txBody>
                    <a:bodyPr/>
                    <a:lstStyle/>
                    <a:p>
                      <a:r>
                        <a:rPr lang="en-US" sz="1200" dirty="0"/>
                        <a:t>N/A</a:t>
                      </a:r>
                    </a:p>
                  </a:txBody>
                  <a:tcPr/>
                </a:tc>
                <a:tc>
                  <a:txBody>
                    <a:bodyPr/>
                    <a:lstStyle/>
                    <a:p>
                      <a:r>
                        <a:rPr lang="en-US" sz="1200" dirty="0"/>
                        <a:t>N/A</a:t>
                      </a:r>
                    </a:p>
                  </a:txBody>
                  <a:tcPr/>
                </a:tc>
                <a:tc>
                  <a:txBody>
                    <a:bodyPr/>
                    <a:lstStyle/>
                    <a:p>
                      <a:r>
                        <a:rPr lang="en-US" sz="1200" dirty="0"/>
                        <a:t>Not selected, port issues present</a:t>
                      </a:r>
                    </a:p>
                  </a:txBody>
                  <a:tcPr/>
                </a:tc>
                <a:tc>
                  <a:txBody>
                    <a:bodyPr/>
                    <a:lstStyle/>
                    <a:p>
                      <a:r>
                        <a:rPr lang="en-US" sz="1200" dirty="0"/>
                        <a:t>N/A</a:t>
                      </a:r>
                    </a:p>
                  </a:txBody>
                  <a:tcPr/>
                </a:tc>
                <a:extLst>
                  <a:ext uri="{0D108BD9-81ED-4DB2-BD59-A6C34878D82A}">
                    <a16:rowId xmlns:a16="http://schemas.microsoft.com/office/drawing/2014/main" val="1866962059"/>
                  </a:ext>
                </a:extLst>
              </a:tr>
              <a:tr h="0">
                <a:tc gridSpan="7">
                  <a:txBody>
                    <a:bodyPr/>
                    <a:lstStyle/>
                    <a:p>
                      <a:pPr algn="ctr"/>
                      <a:r>
                        <a:rPr lang="en-US" sz="1100" dirty="0"/>
                        <a:t>When the named mode is selected, the light associated with each physical port indicates:</a:t>
                      </a:r>
                    </a:p>
                  </a:txBody>
                  <a:tcPr/>
                </a:tc>
                <a:tc hMerge="1">
                  <a:txBody>
                    <a:bodyPr/>
                    <a:lstStyle/>
                    <a:p>
                      <a:endParaRPr lang="en-US" sz="1200" dirty="0"/>
                    </a:p>
                  </a:txBody>
                  <a:tcPr/>
                </a:tc>
                <a:tc hMerge="1">
                  <a:txBody>
                    <a:bodyPr/>
                    <a:lstStyle/>
                    <a:p>
                      <a:endParaRPr lang="en-US"/>
                    </a:p>
                  </a:txBody>
                  <a:tcPr/>
                </a:tc>
                <a:tc hMerge="1">
                  <a:txBody>
                    <a:bodyPr/>
                    <a:lstStyle/>
                    <a:p>
                      <a:pPr algn="ctr"/>
                      <a:endParaRPr lang="en-US" sz="11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1291505531"/>
                  </a:ext>
                </a:extLst>
              </a:tr>
              <a:tr h="418754">
                <a:tc>
                  <a:txBody>
                    <a:bodyPr/>
                    <a:lstStyle/>
                    <a:p>
                      <a:r>
                        <a:rPr lang="en-US" sz="1200" dirty="0"/>
                        <a:t>STAT</a:t>
                      </a:r>
                    </a:p>
                  </a:txBody>
                  <a:tcPr/>
                </a:tc>
                <a:tc>
                  <a:txBody>
                    <a:bodyPr/>
                    <a:lstStyle/>
                    <a:p>
                      <a:r>
                        <a:rPr lang="en-US" sz="1200" dirty="0"/>
                        <a:t>No link or shutdown</a:t>
                      </a:r>
                    </a:p>
                  </a:txBody>
                  <a:tcPr/>
                </a:tc>
                <a:tc>
                  <a:txBody>
                    <a:bodyPr/>
                    <a:lstStyle/>
                    <a:p>
                      <a:r>
                        <a:rPr lang="en-US" sz="1200" dirty="0"/>
                        <a:t>Link Up</a:t>
                      </a:r>
                    </a:p>
                  </a:txBody>
                  <a:tcPr/>
                </a:tc>
                <a:tc>
                  <a:txBody>
                    <a:bodyPr/>
                    <a:lstStyle/>
                    <a:p>
                      <a:r>
                        <a:rPr lang="en-US" sz="1200" dirty="0"/>
                        <a:t>Activity</a:t>
                      </a:r>
                    </a:p>
                  </a:txBody>
                  <a:tcPr/>
                </a:tc>
                <a:tc>
                  <a:txBody>
                    <a:bodyPr/>
                    <a:lstStyle/>
                    <a:p>
                      <a:r>
                        <a:rPr lang="en-US" sz="1200" dirty="0"/>
                        <a:t>Port blocked preventing loop</a:t>
                      </a:r>
                    </a:p>
                  </a:txBody>
                  <a:tcPr/>
                </a:tc>
                <a:tc>
                  <a:txBody>
                    <a:bodyPr/>
                    <a:lstStyle/>
                    <a:p>
                      <a:r>
                        <a:rPr lang="en-US" sz="1200" dirty="0"/>
                        <a:t>Port blocked preventing loop</a:t>
                      </a:r>
                    </a:p>
                  </a:txBody>
                  <a:tcPr/>
                </a:tc>
                <a:tc>
                  <a:txBody>
                    <a:bodyPr/>
                    <a:lstStyle/>
                    <a:p>
                      <a:r>
                        <a:rPr lang="en-US" sz="1200" dirty="0"/>
                        <a:t>Link fault</a:t>
                      </a:r>
                    </a:p>
                  </a:txBody>
                  <a:tcPr/>
                </a:tc>
                <a:extLst>
                  <a:ext uri="{0D108BD9-81ED-4DB2-BD59-A6C34878D82A}">
                    <a16:rowId xmlns:a16="http://schemas.microsoft.com/office/drawing/2014/main" val="3908779183"/>
                  </a:ext>
                </a:extLst>
              </a:tr>
              <a:tr h="418754">
                <a:tc>
                  <a:txBody>
                    <a:bodyPr/>
                    <a:lstStyle/>
                    <a:p>
                      <a:r>
                        <a:rPr lang="en-US" sz="1200" dirty="0"/>
                        <a:t>DUPLEX</a:t>
                      </a:r>
                    </a:p>
                  </a:txBody>
                  <a:tcPr/>
                </a:tc>
                <a:tc>
                  <a:txBody>
                    <a:bodyPr/>
                    <a:lstStyle/>
                    <a:p>
                      <a:r>
                        <a:rPr lang="en-US" sz="1200" dirty="0"/>
                        <a:t>Half-duplex</a:t>
                      </a:r>
                    </a:p>
                  </a:txBody>
                  <a:tcPr/>
                </a:tc>
                <a:tc>
                  <a:txBody>
                    <a:bodyPr/>
                    <a:lstStyle/>
                    <a:p>
                      <a:r>
                        <a:rPr lang="en-US" sz="1200" dirty="0"/>
                        <a:t>Full-duplex</a:t>
                      </a:r>
                    </a:p>
                  </a:txBody>
                  <a:tcPr/>
                </a:tc>
                <a:tc>
                  <a:txBody>
                    <a:bodyPr/>
                    <a:lstStyle/>
                    <a:p>
                      <a:r>
                        <a:rPr lang="en-US" sz="1200" dirty="0"/>
                        <a:t>N/A</a:t>
                      </a:r>
                    </a:p>
                  </a:txBody>
                  <a:tcPr/>
                </a:tc>
                <a:tc>
                  <a:txBody>
                    <a:bodyPr/>
                    <a:lstStyle/>
                    <a:p>
                      <a:r>
                        <a:rPr lang="en-US" sz="1200" dirty="0"/>
                        <a:t>N/A</a:t>
                      </a:r>
                    </a:p>
                  </a:txBody>
                  <a:tcPr/>
                </a:tc>
                <a:tc>
                  <a:txBody>
                    <a:bodyPr/>
                    <a:lstStyle/>
                    <a:p>
                      <a:r>
                        <a:rPr lang="en-US" sz="1200" dirty="0"/>
                        <a:t>N/A</a:t>
                      </a:r>
                    </a:p>
                  </a:txBody>
                  <a:tcPr/>
                </a:tc>
                <a:tc>
                  <a:txBody>
                    <a:bodyPr/>
                    <a:lstStyle/>
                    <a:p>
                      <a:r>
                        <a:rPr lang="en-US" sz="1200" dirty="0"/>
                        <a:t>N/A</a:t>
                      </a:r>
                    </a:p>
                  </a:txBody>
                  <a:tcPr/>
                </a:tc>
                <a:extLst>
                  <a:ext uri="{0D108BD9-81ED-4DB2-BD59-A6C34878D82A}">
                    <a16:rowId xmlns:a16="http://schemas.microsoft.com/office/drawing/2014/main" val="2305498258"/>
                  </a:ext>
                </a:extLst>
              </a:tr>
              <a:tr h="418754">
                <a:tc>
                  <a:txBody>
                    <a:bodyPr/>
                    <a:lstStyle/>
                    <a:p>
                      <a:r>
                        <a:rPr lang="en-US" sz="1200" dirty="0"/>
                        <a:t>SPEED</a:t>
                      </a:r>
                    </a:p>
                  </a:txBody>
                  <a:tcPr/>
                </a:tc>
                <a:tc>
                  <a:txBody>
                    <a:bodyPr/>
                    <a:lstStyle/>
                    <a:p>
                      <a:r>
                        <a:rPr lang="en-US" sz="1200" dirty="0"/>
                        <a:t>10Mbps</a:t>
                      </a:r>
                    </a:p>
                  </a:txBody>
                  <a:tcPr/>
                </a:tc>
                <a:tc>
                  <a:txBody>
                    <a:bodyPr/>
                    <a:lstStyle/>
                    <a:p>
                      <a:r>
                        <a:rPr lang="en-US" sz="1200" dirty="0"/>
                        <a:t>100Mbps</a:t>
                      </a:r>
                    </a:p>
                  </a:txBody>
                  <a:tcPr/>
                </a:tc>
                <a:tc>
                  <a:txBody>
                    <a:bodyPr/>
                    <a:lstStyle/>
                    <a:p>
                      <a:r>
                        <a:rPr lang="en-US" sz="1200" dirty="0"/>
                        <a:t>1000Mbps</a:t>
                      </a:r>
                    </a:p>
                  </a:txBody>
                  <a:tcPr/>
                </a:tc>
                <a:tc>
                  <a:txBody>
                    <a:bodyPr/>
                    <a:lstStyle/>
                    <a:p>
                      <a:r>
                        <a:rPr lang="en-US" sz="1200" dirty="0"/>
                        <a:t>N/A</a:t>
                      </a:r>
                    </a:p>
                  </a:txBody>
                  <a:tcPr/>
                </a:tc>
                <a:tc>
                  <a:txBody>
                    <a:bodyPr/>
                    <a:lstStyle/>
                    <a:p>
                      <a:r>
                        <a:rPr lang="en-US" sz="1200" dirty="0"/>
                        <a:t>N/A</a:t>
                      </a:r>
                    </a:p>
                  </a:txBody>
                  <a:tcPr/>
                </a:tc>
                <a:tc>
                  <a:txBody>
                    <a:bodyPr/>
                    <a:lstStyle/>
                    <a:p>
                      <a:r>
                        <a:rPr lang="en-US" sz="1200" dirty="0"/>
                        <a:t>N/A</a:t>
                      </a:r>
                    </a:p>
                  </a:txBody>
                  <a:tcPr/>
                </a:tc>
                <a:extLst>
                  <a:ext uri="{0D108BD9-81ED-4DB2-BD59-A6C34878D82A}">
                    <a16:rowId xmlns:a16="http://schemas.microsoft.com/office/drawing/2014/main" val="1143868986"/>
                  </a:ext>
                </a:extLst>
              </a:tr>
              <a:tr h="418754">
                <a:tc>
                  <a:txBody>
                    <a:bodyPr/>
                    <a:lstStyle/>
                    <a:p>
                      <a:r>
                        <a:rPr lang="en-US" sz="1200" dirty="0"/>
                        <a:t>PoE</a:t>
                      </a:r>
                    </a:p>
                  </a:txBody>
                  <a:tcPr/>
                </a:tc>
                <a:tc>
                  <a:txBody>
                    <a:bodyPr/>
                    <a:lstStyle/>
                    <a:p>
                      <a:r>
                        <a:rPr lang="en-US" sz="1200" dirty="0"/>
                        <a:t>PoE off</a:t>
                      </a:r>
                    </a:p>
                  </a:txBody>
                  <a:tcPr/>
                </a:tc>
                <a:tc>
                  <a:txBody>
                    <a:bodyPr/>
                    <a:lstStyle/>
                    <a:p>
                      <a:r>
                        <a:rPr lang="en-US" sz="1200" dirty="0"/>
                        <a:t>PoE on</a:t>
                      </a:r>
                    </a:p>
                  </a:txBody>
                  <a:tcPr/>
                </a:tc>
                <a:tc>
                  <a:txBody>
                    <a:bodyPr/>
                    <a:lstStyle/>
                    <a:p>
                      <a:r>
                        <a:rPr lang="en-US" sz="1200" dirty="0"/>
                        <a:t>N/A</a:t>
                      </a:r>
                    </a:p>
                  </a:txBody>
                  <a:tcPr/>
                </a:tc>
                <a:tc>
                  <a:txBody>
                    <a:bodyPr/>
                    <a:lstStyle/>
                    <a:p>
                      <a:r>
                        <a:rPr lang="en-US" sz="1200" dirty="0"/>
                        <a:t>PoE disabled</a:t>
                      </a:r>
                    </a:p>
                  </a:txBody>
                  <a:tcPr/>
                </a:tc>
                <a:tc>
                  <a:txBody>
                    <a:bodyPr/>
                    <a:lstStyle/>
                    <a:p>
                      <a:r>
                        <a:rPr lang="en-US" sz="1200" dirty="0"/>
                        <a:t>PoE off due to fault</a:t>
                      </a:r>
                    </a:p>
                  </a:txBody>
                  <a:tcPr/>
                </a:tc>
                <a:tc>
                  <a:txBody>
                    <a:bodyPr/>
                    <a:lstStyle/>
                    <a:p>
                      <a:r>
                        <a:rPr lang="en-US" sz="1200" dirty="0"/>
                        <a:t>PoE denied (over budget)</a:t>
                      </a:r>
                    </a:p>
                  </a:txBody>
                  <a:tcPr/>
                </a:tc>
                <a:extLst>
                  <a:ext uri="{0D108BD9-81ED-4DB2-BD59-A6C34878D82A}">
                    <a16:rowId xmlns:a16="http://schemas.microsoft.com/office/drawing/2014/main" val="2365917153"/>
                  </a:ext>
                </a:extLst>
              </a:tr>
            </a:tbl>
          </a:graphicData>
        </a:graphic>
      </p:graphicFrame>
    </p:spTree>
    <p:custDataLst>
      <p:tags r:id="rId1"/>
    </p:custDataLst>
    <p:extLst>
      <p:ext uri="{BB962C8B-B14F-4D97-AF65-F5344CB8AC3E}">
        <p14:creationId xmlns:p14="http://schemas.microsoft.com/office/powerpoint/2010/main" val="1034526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Recovering from a System Crash</a:t>
            </a:r>
          </a:p>
        </p:txBody>
      </p:sp>
      <p:sp>
        <p:nvSpPr>
          <p:cNvPr id="4" name="Content Placeholder 3">
            <a:extLst>
              <a:ext uri="{FF2B5EF4-FFF2-40B4-BE49-F238E27FC236}">
                <a16:creationId xmlns:a16="http://schemas.microsoft.com/office/drawing/2014/main" id="{F7CFD66D-1B42-3A4B-AD44-8B9423F9BF65}"/>
              </a:ext>
            </a:extLst>
          </p:cNvPr>
          <p:cNvSpPr>
            <a:spLocks noGrp="1"/>
          </p:cNvSpPr>
          <p:nvPr>
            <p:ph idx="1"/>
          </p:nvPr>
        </p:nvSpPr>
        <p:spPr>
          <a:xfrm>
            <a:off x="143934" y="731837"/>
            <a:ext cx="8610786" cy="3689897"/>
          </a:xfrm>
        </p:spPr>
        <p:txBody>
          <a:bodyPr/>
          <a:lstStyle/>
          <a:p>
            <a:pPr marL="0" indent="0" algn="l"/>
            <a:r>
              <a:rPr lang="en-US" sz="1500" dirty="0">
                <a:solidFill>
                  <a:srgbClr val="000000"/>
                </a:solidFill>
              </a:rPr>
              <a:t>The boot loader provides access into the switch if the operating system cannot be used because of missing or damaged system files. The boot loader has a command line that provides access to the files stored in flash memory. The boot loader can be accessed through a console connection following these steps:</a:t>
            </a:r>
          </a:p>
          <a:p>
            <a:pPr marL="73085" lvl="1" indent="0">
              <a:buNone/>
            </a:pPr>
            <a:r>
              <a:rPr lang="en-US" sz="1500" b="1" dirty="0">
                <a:solidFill>
                  <a:srgbClr val="000000"/>
                </a:solidFill>
              </a:rPr>
              <a:t>Step 1</a:t>
            </a:r>
            <a:r>
              <a:rPr lang="en-US" sz="1500" dirty="0">
                <a:solidFill>
                  <a:srgbClr val="000000"/>
                </a:solidFill>
              </a:rPr>
              <a:t>. Connect a PC by console cable to the switch console port. Configure terminal emulation software to connect to the switch.</a:t>
            </a:r>
          </a:p>
          <a:p>
            <a:pPr marL="73085" lvl="1" indent="0">
              <a:buNone/>
            </a:pPr>
            <a:r>
              <a:rPr lang="en-US" sz="1500" b="1" dirty="0">
                <a:solidFill>
                  <a:srgbClr val="000000"/>
                </a:solidFill>
              </a:rPr>
              <a:t>Step 2</a:t>
            </a:r>
            <a:r>
              <a:rPr lang="en-US" sz="1500" dirty="0">
                <a:solidFill>
                  <a:srgbClr val="000000"/>
                </a:solidFill>
              </a:rPr>
              <a:t>. Unplug the switch power cord.</a:t>
            </a:r>
          </a:p>
          <a:p>
            <a:pPr marL="73085" lvl="1" indent="0">
              <a:buNone/>
            </a:pPr>
            <a:r>
              <a:rPr lang="en-US" sz="1500" b="1" dirty="0">
                <a:solidFill>
                  <a:srgbClr val="000000"/>
                </a:solidFill>
              </a:rPr>
              <a:t>Step 3</a:t>
            </a:r>
            <a:r>
              <a:rPr lang="en-US" sz="1500" dirty="0">
                <a:solidFill>
                  <a:srgbClr val="000000"/>
                </a:solidFill>
              </a:rPr>
              <a:t>. Reconnect the power cord to the switch and, within 15 seconds, press and hold down the </a:t>
            </a:r>
            <a:r>
              <a:rPr lang="en-US" sz="1500" b="1" dirty="0">
                <a:solidFill>
                  <a:srgbClr val="000000"/>
                </a:solidFill>
              </a:rPr>
              <a:t>Mode</a:t>
            </a:r>
            <a:r>
              <a:rPr lang="en-US" sz="1500" dirty="0">
                <a:solidFill>
                  <a:srgbClr val="000000"/>
                </a:solidFill>
              </a:rPr>
              <a:t> button while the System LED is still flashing green.</a:t>
            </a:r>
          </a:p>
          <a:p>
            <a:pPr marL="73085" lvl="1" indent="0">
              <a:buNone/>
            </a:pPr>
            <a:r>
              <a:rPr lang="en-US" sz="1500" b="1" dirty="0">
                <a:solidFill>
                  <a:srgbClr val="000000"/>
                </a:solidFill>
              </a:rPr>
              <a:t>Step 4</a:t>
            </a:r>
            <a:r>
              <a:rPr lang="en-US" sz="1500" dirty="0">
                <a:solidFill>
                  <a:srgbClr val="000000"/>
                </a:solidFill>
              </a:rPr>
              <a:t>. Continue pressing the </a:t>
            </a:r>
            <a:r>
              <a:rPr lang="en-US" sz="1500" b="1" dirty="0">
                <a:solidFill>
                  <a:srgbClr val="000000"/>
                </a:solidFill>
              </a:rPr>
              <a:t>Mode</a:t>
            </a:r>
            <a:r>
              <a:rPr lang="en-US" sz="1500" dirty="0">
                <a:solidFill>
                  <a:srgbClr val="000000"/>
                </a:solidFill>
              </a:rPr>
              <a:t> button until the System LED turns briefly amber and then solid green; then release the </a:t>
            </a:r>
            <a:r>
              <a:rPr lang="en-US" sz="1500" b="1" dirty="0">
                <a:solidFill>
                  <a:srgbClr val="000000"/>
                </a:solidFill>
              </a:rPr>
              <a:t>Mode</a:t>
            </a:r>
            <a:r>
              <a:rPr lang="en-US" sz="1500" dirty="0">
                <a:solidFill>
                  <a:srgbClr val="000000"/>
                </a:solidFill>
              </a:rPr>
              <a:t> button.</a:t>
            </a:r>
          </a:p>
          <a:p>
            <a:pPr marL="73085" lvl="1" indent="0">
              <a:buNone/>
            </a:pPr>
            <a:r>
              <a:rPr lang="en-US" sz="1500" b="1" dirty="0">
                <a:solidFill>
                  <a:srgbClr val="000000"/>
                </a:solidFill>
              </a:rPr>
              <a:t>Step 5</a:t>
            </a:r>
            <a:r>
              <a:rPr lang="en-US" sz="1500" dirty="0">
                <a:solidFill>
                  <a:srgbClr val="000000"/>
                </a:solidFill>
              </a:rPr>
              <a:t>. The boot loader </a:t>
            </a:r>
            <a:r>
              <a:rPr lang="en-US" sz="1500" b="1" dirty="0">
                <a:solidFill>
                  <a:srgbClr val="000000"/>
                </a:solidFill>
              </a:rPr>
              <a:t>switch:</a:t>
            </a:r>
            <a:r>
              <a:rPr lang="en-US" sz="1500" dirty="0">
                <a:solidFill>
                  <a:srgbClr val="000000"/>
                </a:solidFill>
              </a:rPr>
              <a:t> prompt appears in the terminal emulation software on the PC.</a:t>
            </a:r>
          </a:p>
          <a:p>
            <a:pPr marL="0" indent="0" algn="l"/>
            <a:r>
              <a:rPr lang="en-US" sz="1500" dirty="0">
                <a:solidFill>
                  <a:srgbClr val="000000"/>
                </a:solidFill>
              </a:rPr>
              <a:t>The boot loader command line supports commands to format the flash file system, reinstall the operating system software, and recover a lost or forgotten password. For example, the </a:t>
            </a:r>
            <a:r>
              <a:rPr lang="en-US" sz="1500" b="1" dirty="0">
                <a:solidFill>
                  <a:srgbClr val="000000"/>
                </a:solidFill>
              </a:rPr>
              <a:t>dir</a:t>
            </a:r>
            <a:r>
              <a:rPr lang="en-US" sz="1500" dirty="0">
                <a:solidFill>
                  <a:srgbClr val="000000"/>
                </a:solidFill>
              </a:rPr>
              <a:t> command can be used to view a list of files within a specified directory.</a:t>
            </a:r>
          </a:p>
          <a:p>
            <a:pPr marL="0" indent="0" algn="l"/>
            <a:endParaRPr lang="en-US" sz="1400" dirty="0">
              <a:solidFill>
                <a:srgbClr val="000000"/>
              </a:solidFill>
            </a:endParaRPr>
          </a:p>
        </p:txBody>
      </p:sp>
    </p:spTree>
    <p:custDataLst>
      <p:tags r:id="rId1"/>
    </p:custDataLst>
    <p:extLst>
      <p:ext uri="{BB962C8B-B14F-4D97-AF65-F5344CB8AC3E}">
        <p14:creationId xmlns:p14="http://schemas.microsoft.com/office/powerpoint/2010/main" val="133952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Management Access</a:t>
            </a:r>
          </a:p>
        </p:txBody>
      </p:sp>
      <p:sp>
        <p:nvSpPr>
          <p:cNvPr id="5" name="Content Placeholder 4">
            <a:extLst>
              <a:ext uri="{FF2B5EF4-FFF2-40B4-BE49-F238E27FC236}">
                <a16:creationId xmlns:a16="http://schemas.microsoft.com/office/drawing/2014/main" id="{E5A76EF8-E7C6-9A49-9E6C-804B7AA8CA22}"/>
              </a:ext>
            </a:extLst>
          </p:cNvPr>
          <p:cNvSpPr>
            <a:spLocks noGrp="1"/>
          </p:cNvSpPr>
          <p:nvPr>
            <p:ph idx="1"/>
          </p:nvPr>
        </p:nvSpPr>
        <p:spPr>
          <a:xfrm>
            <a:off x="245534" y="731837"/>
            <a:ext cx="3835930" cy="3689897"/>
          </a:xfrm>
        </p:spPr>
        <p:txBody>
          <a:bodyPr/>
          <a:lstStyle/>
          <a:p>
            <a:pPr marL="0" indent="0" algn="l"/>
            <a:r>
              <a:rPr lang="en-US" sz="1500" dirty="0">
                <a:solidFill>
                  <a:srgbClr val="000000"/>
                </a:solidFill>
              </a:rPr>
              <a:t>To prepare a switch for remote management access, the switch must be configured with an IP address and a subnet mask. </a:t>
            </a:r>
          </a:p>
          <a:p>
            <a:pPr marL="285750" indent="-285750" algn="l">
              <a:buFont typeface="Arial" panose="020B0604020202020204" pitchFamily="34" charset="0"/>
              <a:buChar char="•"/>
            </a:pPr>
            <a:r>
              <a:rPr lang="en-US" sz="1500" dirty="0">
                <a:solidFill>
                  <a:srgbClr val="000000"/>
                </a:solidFill>
              </a:rPr>
              <a:t>To manage the switch from a remote network, the switch must be configured with a default gateway. This is very similar to configuring the IP address information on host devices. </a:t>
            </a:r>
          </a:p>
          <a:p>
            <a:pPr marL="285750" indent="-285750" algn="l">
              <a:buFont typeface="Arial" panose="020B0604020202020204" pitchFamily="34" charset="0"/>
              <a:buChar char="•"/>
            </a:pPr>
            <a:r>
              <a:rPr lang="en-US" sz="1500" dirty="0">
                <a:solidFill>
                  <a:srgbClr val="000000"/>
                </a:solidFill>
              </a:rPr>
              <a:t>In the figure, the switch virtual interface (SVI) on S1 should be assigned an IP address. The SVI is a virtual interface, not a physical port on the switch. A console cable is used to connect to a PC so that the switch can be initially configured.</a:t>
            </a:r>
          </a:p>
        </p:txBody>
      </p:sp>
      <p:pic>
        <p:nvPicPr>
          <p:cNvPr id="7" name="Picture 6">
            <a:extLst>
              <a:ext uri="{FF2B5EF4-FFF2-40B4-BE49-F238E27FC236}">
                <a16:creationId xmlns:a16="http://schemas.microsoft.com/office/drawing/2014/main" id="{F30D33CE-D938-E74D-A865-30363F7C08B7}"/>
              </a:ext>
            </a:extLst>
          </p:cNvPr>
          <p:cNvPicPr>
            <a:picLocks noChangeAspect="1"/>
          </p:cNvPicPr>
          <p:nvPr/>
        </p:nvPicPr>
        <p:blipFill>
          <a:blip r:embed="rId4"/>
          <a:stretch>
            <a:fillRect/>
          </a:stretch>
        </p:blipFill>
        <p:spPr>
          <a:xfrm>
            <a:off x="4219703" y="1021663"/>
            <a:ext cx="4333199" cy="2685363"/>
          </a:xfrm>
          <a:prstGeom prst="rect">
            <a:avLst/>
          </a:prstGeom>
        </p:spPr>
      </p:pic>
    </p:spTree>
    <p:custDataLst>
      <p:tags r:id="rId1"/>
    </p:custDataLst>
    <p:extLst>
      <p:ext uri="{BB962C8B-B14F-4D97-AF65-F5344CB8AC3E}">
        <p14:creationId xmlns:p14="http://schemas.microsoft.com/office/powerpoint/2010/main" val="4228517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 Planning Guide</a:t>
            </a:r>
          </a:p>
        </p:txBody>
      </p:sp>
      <p:sp>
        <p:nvSpPr>
          <p:cNvPr id="4099" name="Rectangle 34"/>
          <p:cNvSpPr>
            <a:spLocks noGrp="1" noChangeArrowheads="1"/>
          </p:cNvSpPr>
          <p:nvPr>
            <p:ph idx="4294967295"/>
          </p:nvPr>
        </p:nvSpPr>
        <p:spPr>
          <a:xfrm>
            <a:off x="145357" y="808180"/>
            <a:ext cx="8674793" cy="3193936"/>
          </a:xfrm>
          <a:prstGeom prst="rect">
            <a:avLst/>
          </a:prstGeo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a:t>
            </a:r>
            <a:r>
              <a:rPr lang="en-CA"/>
              <a:t># 11</a:t>
            </a:r>
            <a:endParaRPr lang="en-CA" dirty="0"/>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SVI Configuration Example</a:t>
            </a:r>
          </a:p>
        </p:txBody>
      </p:sp>
      <p:sp>
        <p:nvSpPr>
          <p:cNvPr id="4" name="Content Placeholder 3">
            <a:extLst>
              <a:ext uri="{FF2B5EF4-FFF2-40B4-BE49-F238E27FC236}">
                <a16:creationId xmlns:a16="http://schemas.microsoft.com/office/drawing/2014/main" id="{4C439E84-DD28-124E-B58C-A7E2D0D3A716}"/>
              </a:ext>
            </a:extLst>
          </p:cNvPr>
          <p:cNvSpPr>
            <a:spLocks noGrp="1"/>
          </p:cNvSpPr>
          <p:nvPr>
            <p:ph idx="1"/>
          </p:nvPr>
        </p:nvSpPr>
        <p:spPr>
          <a:xfrm>
            <a:off x="194734" y="731837"/>
            <a:ext cx="8504424" cy="3689897"/>
          </a:xfrm>
        </p:spPr>
        <p:txBody>
          <a:bodyPr/>
          <a:lstStyle/>
          <a:p>
            <a:pPr marL="0" indent="0" algn="l"/>
            <a:r>
              <a:rPr lang="en-US" sz="1600" dirty="0">
                <a:solidFill>
                  <a:srgbClr val="000000"/>
                </a:solidFill>
              </a:rPr>
              <a:t>By default, the switch is configured to have its management controlled through VLAN 1. All ports are assigned to VLAN 1 by default. For security purposes, it is considered a best practice to use a VLAN other than VLAN 1 for the management VLAN,</a:t>
            </a:r>
          </a:p>
          <a:p>
            <a:pPr marL="73085" lvl="1" indent="0">
              <a:buNone/>
            </a:pPr>
            <a:r>
              <a:rPr lang="en-US" sz="1600" b="1" dirty="0">
                <a:solidFill>
                  <a:srgbClr val="000000"/>
                </a:solidFill>
              </a:rPr>
              <a:t>Step 1</a:t>
            </a:r>
            <a:r>
              <a:rPr lang="en-US" sz="1600" dirty="0">
                <a:solidFill>
                  <a:srgbClr val="000000"/>
                </a:solidFill>
              </a:rPr>
              <a:t>: </a:t>
            </a:r>
            <a:r>
              <a:rPr lang="en-US" sz="1600" b="1" dirty="0">
                <a:solidFill>
                  <a:srgbClr val="000000"/>
                </a:solidFill>
              </a:rPr>
              <a:t>Configure the Management Interface: </a:t>
            </a:r>
            <a:r>
              <a:rPr lang="en-US" sz="1600" dirty="0">
                <a:solidFill>
                  <a:srgbClr val="000000"/>
                </a:solidFill>
              </a:rPr>
              <a:t>From VLAN interface configuration mode, an IPv4 address and subnet mask is applied to the management SVI of the switch.</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The SVI for VLAN 99 will not appear as “up/up” until VLAN 99 is created and there is a device connected to a switch port associated with VLAN 99.</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The switch may need to be configured for IPv6. For example, before you can configure IPv6 addressing on a Cisco Catalyst 2960 running IOS version 15.0, you will need to enter the global configuration command </a:t>
            </a:r>
            <a:r>
              <a:rPr lang="en-US" sz="1600" b="1" dirty="0">
                <a:solidFill>
                  <a:srgbClr val="000000"/>
                </a:solidFill>
              </a:rPr>
              <a:t>sdm prefer dual-ipv4-and-ipv6 default</a:t>
            </a:r>
            <a:r>
              <a:rPr lang="en-US" sz="1600" dirty="0">
                <a:solidFill>
                  <a:srgbClr val="000000"/>
                </a:solidFill>
              </a:rPr>
              <a:t> and then </a:t>
            </a:r>
            <a:r>
              <a:rPr lang="en-US" sz="1600" b="1" dirty="0">
                <a:solidFill>
                  <a:srgbClr val="000000"/>
                </a:solidFill>
              </a:rPr>
              <a:t>reload</a:t>
            </a:r>
            <a:r>
              <a:rPr lang="en-US" sz="1600" dirty="0">
                <a:solidFill>
                  <a:srgbClr val="000000"/>
                </a:solidFill>
              </a:rPr>
              <a:t> the switch.</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67730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SVI Configuration Example (Cont.)</a:t>
            </a:r>
          </a:p>
        </p:txBody>
      </p:sp>
      <p:graphicFrame>
        <p:nvGraphicFramePr>
          <p:cNvPr id="6" name="Content Placeholder 5">
            <a:extLst>
              <a:ext uri="{FF2B5EF4-FFF2-40B4-BE49-F238E27FC236}">
                <a16:creationId xmlns:a16="http://schemas.microsoft.com/office/drawing/2014/main" id="{2F8BAC7D-74EC-2242-A0DD-087087EAAD06}"/>
              </a:ext>
            </a:extLst>
          </p:cNvPr>
          <p:cNvGraphicFramePr>
            <a:graphicFrameLocks noGrp="1"/>
          </p:cNvGraphicFramePr>
          <p:nvPr>
            <p:ph idx="1"/>
            <p:extLst>
              <p:ext uri="{D42A27DB-BD31-4B8C-83A1-F6EECF244321}">
                <p14:modId xmlns:p14="http://schemas.microsoft.com/office/powerpoint/2010/main" val="326580095"/>
              </p:ext>
            </p:extLst>
          </p:nvPr>
        </p:nvGraphicFramePr>
        <p:xfrm>
          <a:off x="431800" y="937260"/>
          <a:ext cx="8280400" cy="3571240"/>
        </p:xfrm>
        <a:graphic>
          <a:graphicData uri="http://schemas.openxmlformats.org/drawingml/2006/table">
            <a:tbl>
              <a:tblPr firstRow="1" bandRow="1">
                <a:tableStyleId>{5C22544A-7EE6-4342-B048-85BDC9FD1C3A}</a:tableStyleId>
              </a:tblPr>
              <a:tblGrid>
                <a:gridCol w="3435865">
                  <a:extLst>
                    <a:ext uri="{9D8B030D-6E8A-4147-A177-3AD203B41FA5}">
                      <a16:colId xmlns:a16="http://schemas.microsoft.com/office/drawing/2014/main" val="1842772784"/>
                    </a:ext>
                  </a:extLst>
                </a:gridCol>
                <a:gridCol w="4844535">
                  <a:extLst>
                    <a:ext uri="{9D8B030D-6E8A-4147-A177-3AD203B41FA5}">
                      <a16:colId xmlns:a16="http://schemas.microsoft.com/office/drawing/2014/main" val="3362537858"/>
                    </a:ext>
                  </a:extLst>
                </a:gridCol>
              </a:tblGrid>
              <a:tr h="370840">
                <a:tc>
                  <a:txBody>
                    <a:bodyPr/>
                    <a:lstStyle/>
                    <a:p>
                      <a:pPr algn="l" fontAlgn="ctr"/>
                      <a:r>
                        <a:rPr lang="en-US" b="1" dirty="0">
                          <a:effectLst/>
                        </a:rPr>
                        <a:t>Task</a:t>
                      </a:r>
                      <a:endParaRPr lang="en-US" dirty="0">
                        <a:effectLst/>
                      </a:endParaRPr>
                    </a:p>
                  </a:txBody>
                  <a:tcPr marL="47625" marR="47625" marT="47625" marB="47625" anchor="ctr"/>
                </a:tc>
                <a:tc>
                  <a:txBody>
                    <a:bodyPr/>
                    <a:lstStyle/>
                    <a:p>
                      <a:pPr algn="l" fontAlgn="ctr"/>
                      <a:r>
                        <a:rPr lang="en-US" b="1" dirty="0">
                          <a:effectLst/>
                        </a:rPr>
                        <a:t>IOS Commands</a:t>
                      </a:r>
                      <a:endParaRPr lang="en-US" dirty="0">
                        <a:effectLst/>
                      </a:endParaRPr>
                    </a:p>
                  </a:txBody>
                  <a:tcPr marL="47625" marR="47625" marT="47625" marB="47625" anchor="ctr"/>
                </a:tc>
                <a:extLst>
                  <a:ext uri="{0D108BD9-81ED-4DB2-BD59-A6C34878D82A}">
                    <a16:rowId xmlns:a16="http://schemas.microsoft.com/office/drawing/2014/main" val="782217537"/>
                  </a:ext>
                </a:extLst>
              </a:tr>
              <a:tr h="370840">
                <a:tc>
                  <a:txBody>
                    <a:bodyPr/>
                    <a:lstStyle/>
                    <a:p>
                      <a:pPr fontAlgn="ctr"/>
                      <a:r>
                        <a:rPr lang="en-US" b="0" dirty="0">
                          <a:effectLst/>
                        </a:rPr>
                        <a:t>Enter global configuration mode.</a:t>
                      </a:r>
                    </a:p>
                  </a:txBody>
                  <a:tcPr marL="47625" marR="47625" marT="47625" marB="47625" anchor="ctr"/>
                </a:tc>
                <a:tc>
                  <a:txBody>
                    <a:bodyPr/>
                    <a:lstStyle/>
                    <a:p>
                      <a:pPr rtl="0" fontAlgn="ctr"/>
                      <a:r>
                        <a:rPr lang="en-US" b="0" dirty="0">
                          <a:effectLst/>
                        </a:rPr>
                        <a:t>S1# </a:t>
                      </a:r>
                      <a:r>
                        <a:rPr lang="en-US" b="1" dirty="0">
                          <a:effectLst/>
                        </a:rPr>
                        <a:t>configure terminal</a:t>
                      </a:r>
                      <a:endParaRPr lang="en-US" b="0" dirty="0">
                        <a:effectLst/>
                      </a:endParaRPr>
                    </a:p>
                  </a:txBody>
                  <a:tcPr marL="47625" marR="47625" marT="47625" marB="47625" anchor="ctr"/>
                </a:tc>
                <a:extLst>
                  <a:ext uri="{0D108BD9-81ED-4DB2-BD59-A6C34878D82A}">
                    <a16:rowId xmlns:a16="http://schemas.microsoft.com/office/drawing/2014/main" val="4169023811"/>
                  </a:ext>
                </a:extLst>
              </a:tr>
              <a:tr h="370840">
                <a:tc>
                  <a:txBody>
                    <a:bodyPr/>
                    <a:lstStyle/>
                    <a:p>
                      <a:pPr fontAlgn="ctr"/>
                      <a:r>
                        <a:rPr lang="en-US" b="0" dirty="0">
                          <a:effectLst/>
                        </a:rPr>
                        <a:t>Enter interface configuration mode for the SVI.</a:t>
                      </a:r>
                    </a:p>
                  </a:txBody>
                  <a:tcPr marL="47625" marR="47625" marT="47625" marB="47625" anchor="ctr"/>
                </a:tc>
                <a:tc>
                  <a:txBody>
                    <a:bodyPr/>
                    <a:lstStyle/>
                    <a:p>
                      <a:pPr rtl="0" fontAlgn="ctr"/>
                      <a:r>
                        <a:rPr lang="en-US" b="0" dirty="0">
                          <a:effectLst/>
                        </a:rPr>
                        <a:t>S1(config)# </a:t>
                      </a:r>
                      <a:r>
                        <a:rPr lang="en-US" b="1" dirty="0">
                          <a:effectLst/>
                        </a:rPr>
                        <a:t>interface vlan 99</a:t>
                      </a:r>
                      <a:endParaRPr lang="en-US" b="0" dirty="0">
                        <a:effectLst/>
                      </a:endParaRPr>
                    </a:p>
                  </a:txBody>
                  <a:tcPr marL="47625" marR="47625" marT="47625" marB="47625" anchor="ctr"/>
                </a:tc>
                <a:extLst>
                  <a:ext uri="{0D108BD9-81ED-4DB2-BD59-A6C34878D82A}">
                    <a16:rowId xmlns:a16="http://schemas.microsoft.com/office/drawing/2014/main" val="3690311916"/>
                  </a:ext>
                </a:extLst>
              </a:tr>
              <a:tr h="370840">
                <a:tc>
                  <a:txBody>
                    <a:bodyPr/>
                    <a:lstStyle/>
                    <a:p>
                      <a:pPr fontAlgn="ctr"/>
                      <a:r>
                        <a:rPr lang="en-US" b="0" dirty="0">
                          <a:effectLst/>
                        </a:rPr>
                        <a:t>Configure the management interface IPv4 address.</a:t>
                      </a:r>
                    </a:p>
                  </a:txBody>
                  <a:tcPr marL="47625" marR="47625" marT="47625" marB="47625" anchor="ctr"/>
                </a:tc>
                <a:tc>
                  <a:txBody>
                    <a:bodyPr/>
                    <a:lstStyle/>
                    <a:p>
                      <a:pPr rtl="0" fontAlgn="ctr"/>
                      <a:r>
                        <a:rPr lang="en-US" b="0" dirty="0">
                          <a:effectLst/>
                        </a:rPr>
                        <a:t>S1(config-if)# </a:t>
                      </a:r>
                      <a:r>
                        <a:rPr lang="en-US" b="1" dirty="0">
                          <a:effectLst/>
                        </a:rPr>
                        <a:t>ip address 172.17.99.11 255.255.255.0</a:t>
                      </a:r>
                      <a:endParaRPr lang="en-US" b="0" dirty="0">
                        <a:effectLst/>
                      </a:endParaRPr>
                    </a:p>
                  </a:txBody>
                  <a:tcPr marL="47625" marR="47625" marT="47625" marB="47625" anchor="ctr"/>
                </a:tc>
                <a:extLst>
                  <a:ext uri="{0D108BD9-81ED-4DB2-BD59-A6C34878D82A}">
                    <a16:rowId xmlns:a16="http://schemas.microsoft.com/office/drawing/2014/main" val="4131391620"/>
                  </a:ext>
                </a:extLst>
              </a:tr>
              <a:tr h="370840">
                <a:tc>
                  <a:txBody>
                    <a:bodyPr/>
                    <a:lstStyle/>
                    <a:p>
                      <a:pPr fontAlgn="ctr"/>
                      <a:r>
                        <a:rPr lang="en-US" b="0" dirty="0">
                          <a:effectLst/>
                        </a:rPr>
                        <a:t>Configure the management interface IPv6 address</a:t>
                      </a:r>
                    </a:p>
                  </a:txBody>
                  <a:tcPr marL="47625" marR="47625" marT="47625" marB="47625" anchor="ctr"/>
                </a:tc>
                <a:tc>
                  <a:txBody>
                    <a:bodyPr/>
                    <a:lstStyle/>
                    <a:p>
                      <a:pPr rtl="0" fontAlgn="ctr"/>
                      <a:r>
                        <a:rPr lang="en-US" b="0" dirty="0">
                          <a:effectLst/>
                        </a:rPr>
                        <a:t>S1(config-if)# </a:t>
                      </a:r>
                      <a:r>
                        <a:rPr lang="en-US" b="1" dirty="0">
                          <a:effectLst/>
                        </a:rPr>
                        <a:t>ipv6 address 2001:db8:acad:99::1/64</a:t>
                      </a:r>
                      <a:endParaRPr lang="en-US" b="0" dirty="0">
                        <a:effectLst/>
                      </a:endParaRPr>
                    </a:p>
                  </a:txBody>
                  <a:tcPr marL="47625" marR="47625" marT="47625" marB="47625" anchor="ctr"/>
                </a:tc>
                <a:extLst>
                  <a:ext uri="{0D108BD9-81ED-4DB2-BD59-A6C34878D82A}">
                    <a16:rowId xmlns:a16="http://schemas.microsoft.com/office/drawing/2014/main" val="2774051159"/>
                  </a:ext>
                </a:extLst>
              </a:tr>
              <a:tr h="370840">
                <a:tc>
                  <a:txBody>
                    <a:bodyPr/>
                    <a:lstStyle/>
                    <a:p>
                      <a:pPr fontAlgn="ctr"/>
                      <a:r>
                        <a:rPr lang="en-US" b="0" dirty="0">
                          <a:effectLst/>
                        </a:rPr>
                        <a:t>Enable the management interface.</a:t>
                      </a:r>
                    </a:p>
                  </a:txBody>
                  <a:tcPr marL="47625" marR="47625" marT="47625" marB="47625" anchor="ctr"/>
                </a:tc>
                <a:tc>
                  <a:txBody>
                    <a:bodyPr/>
                    <a:lstStyle/>
                    <a:p>
                      <a:pPr rtl="0" fontAlgn="ctr"/>
                      <a:r>
                        <a:rPr lang="en-US" b="0" dirty="0">
                          <a:effectLst/>
                        </a:rPr>
                        <a:t>S1(config-if)# </a:t>
                      </a:r>
                      <a:r>
                        <a:rPr lang="en-US" b="1" dirty="0">
                          <a:effectLst/>
                        </a:rPr>
                        <a:t>no shutdown</a:t>
                      </a:r>
                      <a:endParaRPr lang="en-US" b="0" dirty="0">
                        <a:effectLst/>
                      </a:endParaRPr>
                    </a:p>
                  </a:txBody>
                  <a:tcPr marL="47625" marR="47625" marT="47625" marB="47625" anchor="ctr"/>
                </a:tc>
                <a:extLst>
                  <a:ext uri="{0D108BD9-81ED-4DB2-BD59-A6C34878D82A}">
                    <a16:rowId xmlns:a16="http://schemas.microsoft.com/office/drawing/2014/main" val="1193633188"/>
                  </a:ext>
                </a:extLst>
              </a:tr>
              <a:tr h="370840">
                <a:tc>
                  <a:txBody>
                    <a:bodyPr/>
                    <a:lstStyle/>
                    <a:p>
                      <a:pPr fontAlgn="ctr"/>
                      <a:r>
                        <a:rPr lang="en-US" b="0" dirty="0">
                          <a:effectLst/>
                        </a:rPr>
                        <a:t>Return to the privileged EXEC mode.</a:t>
                      </a:r>
                    </a:p>
                  </a:txBody>
                  <a:tcPr marL="47625" marR="47625" marT="47625" marB="47625" anchor="ctr"/>
                </a:tc>
                <a:tc>
                  <a:txBody>
                    <a:bodyPr/>
                    <a:lstStyle/>
                    <a:p>
                      <a:pPr rtl="0" fontAlgn="ctr"/>
                      <a:r>
                        <a:rPr lang="en-US" b="0" dirty="0">
                          <a:effectLst/>
                        </a:rPr>
                        <a:t>S1(config-if)# </a:t>
                      </a:r>
                      <a:r>
                        <a:rPr lang="en-US" b="1" dirty="0">
                          <a:effectLst/>
                        </a:rPr>
                        <a:t>end</a:t>
                      </a:r>
                      <a:endParaRPr lang="en-US" b="0" dirty="0">
                        <a:effectLst/>
                      </a:endParaRPr>
                    </a:p>
                  </a:txBody>
                  <a:tcPr marL="47625" marR="47625" marT="47625" marB="47625" anchor="ctr"/>
                </a:tc>
                <a:extLst>
                  <a:ext uri="{0D108BD9-81ED-4DB2-BD59-A6C34878D82A}">
                    <a16:rowId xmlns:a16="http://schemas.microsoft.com/office/drawing/2014/main" val="1019189593"/>
                  </a:ext>
                </a:extLst>
              </a:tr>
              <a:tr h="370840">
                <a:tc>
                  <a:txBody>
                    <a:bodyPr/>
                    <a:lstStyle/>
                    <a:p>
                      <a:pPr fontAlgn="ctr"/>
                      <a:r>
                        <a:rPr lang="en-US" b="0" dirty="0">
                          <a:effectLst/>
                        </a:rPr>
                        <a:t>Save the running config to the startup config.</a:t>
                      </a:r>
                    </a:p>
                  </a:txBody>
                  <a:tcPr marL="47625" marR="47625" marT="47625" marB="47625" anchor="ctr"/>
                </a:tc>
                <a:tc>
                  <a:txBody>
                    <a:bodyPr/>
                    <a:lstStyle/>
                    <a:p>
                      <a:pPr fontAlgn="ctr"/>
                      <a:r>
                        <a:rPr lang="en-US" b="0" dirty="0">
                          <a:effectLst/>
                        </a:rPr>
                        <a:t>S1# </a:t>
                      </a:r>
                      <a:r>
                        <a:rPr lang="en-US" b="1" dirty="0">
                          <a:effectLst/>
                        </a:rPr>
                        <a:t>copy running-config startup-config</a:t>
                      </a:r>
                      <a:endParaRPr lang="en-US" b="0" dirty="0">
                        <a:effectLst/>
                      </a:endParaRPr>
                    </a:p>
                  </a:txBody>
                  <a:tcPr marL="47625" marR="47625" marT="47625" marB="47625" anchor="ctr"/>
                </a:tc>
                <a:extLst>
                  <a:ext uri="{0D108BD9-81ED-4DB2-BD59-A6C34878D82A}">
                    <a16:rowId xmlns:a16="http://schemas.microsoft.com/office/drawing/2014/main" val="1553730239"/>
                  </a:ext>
                </a:extLst>
              </a:tr>
            </a:tbl>
          </a:graphicData>
        </a:graphic>
      </p:graphicFrame>
    </p:spTree>
    <p:custDataLst>
      <p:tags r:id="rId1"/>
    </p:custDataLst>
    <p:extLst>
      <p:ext uri="{BB962C8B-B14F-4D97-AF65-F5344CB8AC3E}">
        <p14:creationId xmlns:p14="http://schemas.microsoft.com/office/powerpoint/2010/main" val="3451174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SVI Configuration Example (Cont.)</a:t>
            </a:r>
          </a:p>
        </p:txBody>
      </p:sp>
      <p:sp>
        <p:nvSpPr>
          <p:cNvPr id="4" name="Content Placeholder 3">
            <a:extLst>
              <a:ext uri="{FF2B5EF4-FFF2-40B4-BE49-F238E27FC236}">
                <a16:creationId xmlns:a16="http://schemas.microsoft.com/office/drawing/2014/main" id="{C0B54286-8856-D743-A5B7-6514AC13245F}"/>
              </a:ext>
            </a:extLst>
          </p:cNvPr>
          <p:cNvSpPr>
            <a:spLocks noGrp="1"/>
          </p:cNvSpPr>
          <p:nvPr>
            <p:ph idx="1"/>
          </p:nvPr>
        </p:nvSpPr>
        <p:spPr>
          <a:xfrm>
            <a:off x="474662" y="731837"/>
            <a:ext cx="8280057" cy="1477963"/>
          </a:xfrm>
        </p:spPr>
        <p:txBody>
          <a:bodyPr/>
          <a:lstStyle/>
          <a:p>
            <a:pPr marL="0" indent="0" algn="l"/>
            <a:r>
              <a:rPr lang="en-US" sz="1600" b="1" dirty="0">
                <a:solidFill>
                  <a:srgbClr val="000000"/>
                </a:solidFill>
              </a:rPr>
              <a:t>Step 2: Configure the Default Gateway</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The switch should be configured with a default gateway if it will be managed remotely from networks that are not directly connected.</a:t>
            </a:r>
          </a:p>
          <a:p>
            <a:pPr marL="358835" lvl="1" indent="-285750">
              <a:buFont typeface="Arial" panose="020B0604020202020204" pitchFamily="34" charset="0"/>
              <a:buChar char="•"/>
            </a:pPr>
            <a:r>
              <a:rPr lang="en-US" b="1" dirty="0">
                <a:solidFill>
                  <a:srgbClr val="000000"/>
                </a:solidFill>
              </a:rPr>
              <a:t>Note</a:t>
            </a:r>
            <a:r>
              <a:rPr lang="en-US" dirty="0">
                <a:solidFill>
                  <a:srgbClr val="000000"/>
                </a:solidFill>
              </a:rPr>
              <a:t>: Because, it will receive its default gateway information from a router advertisement (RA) message, the switch does not require an IPv6 default gateway.</a:t>
            </a:r>
          </a:p>
          <a:p>
            <a:pPr marL="285750" indent="-285750" algn="l">
              <a:buFont typeface="Arial" panose="020B0604020202020204" pitchFamily="34" charset="0"/>
              <a:buChar char="•"/>
            </a:pPr>
            <a:endParaRPr lang="en-US" sz="1600" dirty="0">
              <a:solidFill>
                <a:srgbClr val="000000"/>
              </a:solidFill>
            </a:endParaRPr>
          </a:p>
        </p:txBody>
      </p:sp>
      <p:graphicFrame>
        <p:nvGraphicFramePr>
          <p:cNvPr id="5" name="Table 4">
            <a:extLst>
              <a:ext uri="{FF2B5EF4-FFF2-40B4-BE49-F238E27FC236}">
                <a16:creationId xmlns:a16="http://schemas.microsoft.com/office/drawing/2014/main" id="{FC953A50-B6A3-8F48-A4FD-939C0133D8ED}"/>
              </a:ext>
            </a:extLst>
          </p:cNvPr>
          <p:cNvGraphicFramePr>
            <a:graphicFrameLocks noGrp="1"/>
          </p:cNvGraphicFramePr>
          <p:nvPr>
            <p:extLst>
              <p:ext uri="{D42A27DB-BD31-4B8C-83A1-F6EECF244321}">
                <p14:modId xmlns:p14="http://schemas.microsoft.com/office/powerpoint/2010/main" val="2189102894"/>
              </p:ext>
            </p:extLst>
          </p:nvPr>
        </p:nvGraphicFramePr>
        <p:xfrm>
          <a:off x="479338" y="2393264"/>
          <a:ext cx="7866150" cy="1854200"/>
        </p:xfrm>
        <a:graphic>
          <a:graphicData uri="http://schemas.openxmlformats.org/drawingml/2006/table">
            <a:tbl>
              <a:tblPr firstRow="1" bandRow="1">
                <a:tableStyleId>{5C22544A-7EE6-4342-B048-85BDC9FD1C3A}</a:tableStyleId>
              </a:tblPr>
              <a:tblGrid>
                <a:gridCol w="3664852">
                  <a:extLst>
                    <a:ext uri="{9D8B030D-6E8A-4147-A177-3AD203B41FA5}">
                      <a16:colId xmlns:a16="http://schemas.microsoft.com/office/drawing/2014/main" val="677433346"/>
                    </a:ext>
                  </a:extLst>
                </a:gridCol>
                <a:gridCol w="4201298">
                  <a:extLst>
                    <a:ext uri="{9D8B030D-6E8A-4147-A177-3AD203B41FA5}">
                      <a16:colId xmlns:a16="http://schemas.microsoft.com/office/drawing/2014/main" val="311618432"/>
                    </a:ext>
                  </a:extLst>
                </a:gridCol>
              </a:tblGrid>
              <a:tr h="370840">
                <a:tc>
                  <a:txBody>
                    <a:bodyPr/>
                    <a:lstStyle/>
                    <a:p>
                      <a:pPr algn="l" fontAlgn="ctr"/>
                      <a:r>
                        <a:rPr lang="en-US" b="1" dirty="0">
                          <a:effectLst/>
                        </a:rPr>
                        <a:t>Task</a:t>
                      </a:r>
                      <a:endParaRPr lang="en-US" dirty="0">
                        <a:effectLst/>
                      </a:endParaRPr>
                    </a:p>
                  </a:txBody>
                  <a:tcPr marL="47625" marR="47625" marT="47625" marB="47625" anchor="ctr"/>
                </a:tc>
                <a:tc>
                  <a:txBody>
                    <a:bodyPr/>
                    <a:lstStyle/>
                    <a:p>
                      <a:pPr algn="l" fontAlgn="ctr"/>
                      <a:r>
                        <a:rPr lang="en-US" b="1" dirty="0">
                          <a:effectLst/>
                        </a:rPr>
                        <a:t>IOS Commands</a:t>
                      </a:r>
                      <a:endParaRPr lang="en-US" dirty="0">
                        <a:effectLst/>
                      </a:endParaRPr>
                    </a:p>
                  </a:txBody>
                  <a:tcPr marL="47625" marR="47625" marT="47625" marB="47625" anchor="ctr"/>
                </a:tc>
                <a:extLst>
                  <a:ext uri="{0D108BD9-81ED-4DB2-BD59-A6C34878D82A}">
                    <a16:rowId xmlns:a16="http://schemas.microsoft.com/office/drawing/2014/main" val="258089149"/>
                  </a:ext>
                </a:extLst>
              </a:tr>
              <a:tr h="370840">
                <a:tc>
                  <a:txBody>
                    <a:bodyPr/>
                    <a:lstStyle/>
                    <a:p>
                      <a:pPr fontAlgn="ctr"/>
                      <a:r>
                        <a:rPr lang="en-US" b="0" dirty="0">
                          <a:effectLst/>
                        </a:rPr>
                        <a:t>Enter global configuration mode.</a:t>
                      </a:r>
                    </a:p>
                  </a:txBody>
                  <a:tcPr marL="47625" marR="47625" marT="47625" marB="47625" anchor="ctr"/>
                </a:tc>
                <a:tc>
                  <a:txBody>
                    <a:bodyPr/>
                    <a:lstStyle/>
                    <a:p>
                      <a:pPr rtl="0" fontAlgn="ctr"/>
                      <a:r>
                        <a:rPr lang="en-US" b="0" dirty="0">
                          <a:effectLst/>
                        </a:rPr>
                        <a:t>S1# </a:t>
                      </a:r>
                      <a:r>
                        <a:rPr lang="en-US" b="1" dirty="0">
                          <a:effectLst/>
                        </a:rPr>
                        <a:t>configure terminal</a:t>
                      </a:r>
                      <a:endParaRPr lang="en-US" b="0" dirty="0">
                        <a:effectLst/>
                      </a:endParaRPr>
                    </a:p>
                  </a:txBody>
                  <a:tcPr marL="47625" marR="47625" marT="47625" marB="47625" anchor="ctr"/>
                </a:tc>
                <a:extLst>
                  <a:ext uri="{0D108BD9-81ED-4DB2-BD59-A6C34878D82A}">
                    <a16:rowId xmlns:a16="http://schemas.microsoft.com/office/drawing/2014/main" val="579198416"/>
                  </a:ext>
                </a:extLst>
              </a:tr>
              <a:tr h="370840">
                <a:tc>
                  <a:txBody>
                    <a:bodyPr/>
                    <a:lstStyle/>
                    <a:p>
                      <a:pPr fontAlgn="ctr"/>
                      <a:r>
                        <a:rPr lang="en-US" b="0" dirty="0">
                          <a:effectLst/>
                        </a:rPr>
                        <a:t>Configure the default gateway for the switch.</a:t>
                      </a:r>
                    </a:p>
                  </a:txBody>
                  <a:tcPr marL="47625" marR="47625" marT="47625" marB="47625" anchor="ctr"/>
                </a:tc>
                <a:tc>
                  <a:txBody>
                    <a:bodyPr/>
                    <a:lstStyle/>
                    <a:p>
                      <a:pPr rtl="0" fontAlgn="ctr"/>
                      <a:r>
                        <a:rPr lang="en-US" b="0" dirty="0">
                          <a:effectLst/>
                        </a:rPr>
                        <a:t>S1(config)# </a:t>
                      </a:r>
                      <a:r>
                        <a:rPr lang="en-US" b="1" dirty="0">
                          <a:effectLst/>
                        </a:rPr>
                        <a:t>ip default-gateway 172.17.99.1</a:t>
                      </a:r>
                      <a:endParaRPr lang="en-US" b="0" dirty="0">
                        <a:effectLst/>
                      </a:endParaRPr>
                    </a:p>
                  </a:txBody>
                  <a:tcPr marL="47625" marR="47625" marT="47625" marB="47625" anchor="ctr"/>
                </a:tc>
                <a:extLst>
                  <a:ext uri="{0D108BD9-81ED-4DB2-BD59-A6C34878D82A}">
                    <a16:rowId xmlns:a16="http://schemas.microsoft.com/office/drawing/2014/main" val="2785895484"/>
                  </a:ext>
                </a:extLst>
              </a:tr>
              <a:tr h="370840">
                <a:tc>
                  <a:txBody>
                    <a:bodyPr/>
                    <a:lstStyle/>
                    <a:p>
                      <a:pPr fontAlgn="ctr"/>
                      <a:r>
                        <a:rPr lang="en-US" b="0" dirty="0">
                          <a:effectLst/>
                        </a:rPr>
                        <a:t>Return to the privileged EXEC mode.</a:t>
                      </a:r>
                    </a:p>
                  </a:txBody>
                  <a:tcPr marL="47625" marR="47625" marT="47625" marB="47625" anchor="ctr"/>
                </a:tc>
                <a:tc>
                  <a:txBody>
                    <a:bodyPr/>
                    <a:lstStyle/>
                    <a:p>
                      <a:pPr rtl="0" fontAlgn="ctr"/>
                      <a:r>
                        <a:rPr lang="en-US" b="0" dirty="0">
                          <a:effectLst/>
                        </a:rPr>
                        <a:t>S1(config-if)# </a:t>
                      </a:r>
                      <a:r>
                        <a:rPr lang="en-US" b="1" dirty="0">
                          <a:effectLst/>
                        </a:rPr>
                        <a:t>end</a:t>
                      </a:r>
                      <a:endParaRPr lang="en-US" b="0" dirty="0">
                        <a:effectLst/>
                      </a:endParaRPr>
                    </a:p>
                  </a:txBody>
                  <a:tcPr marL="47625" marR="47625" marT="47625" marB="47625" anchor="ctr"/>
                </a:tc>
                <a:extLst>
                  <a:ext uri="{0D108BD9-81ED-4DB2-BD59-A6C34878D82A}">
                    <a16:rowId xmlns:a16="http://schemas.microsoft.com/office/drawing/2014/main" val="1509114347"/>
                  </a:ext>
                </a:extLst>
              </a:tr>
              <a:tr h="370840">
                <a:tc>
                  <a:txBody>
                    <a:bodyPr/>
                    <a:lstStyle/>
                    <a:p>
                      <a:pPr fontAlgn="ctr"/>
                      <a:r>
                        <a:rPr lang="en-US" b="0" dirty="0">
                          <a:effectLst/>
                        </a:rPr>
                        <a:t>Save the running config to the startup config.</a:t>
                      </a:r>
                    </a:p>
                  </a:txBody>
                  <a:tcPr marL="47625" marR="47625" marT="47625" marB="47625" anchor="ctr"/>
                </a:tc>
                <a:tc>
                  <a:txBody>
                    <a:bodyPr/>
                    <a:lstStyle/>
                    <a:p>
                      <a:pPr fontAlgn="ctr"/>
                      <a:r>
                        <a:rPr lang="en-US" b="0" dirty="0">
                          <a:effectLst/>
                        </a:rPr>
                        <a:t>S1# </a:t>
                      </a:r>
                      <a:r>
                        <a:rPr lang="en-US" b="1" dirty="0">
                          <a:effectLst/>
                        </a:rPr>
                        <a:t>copy running-config startup-config</a:t>
                      </a:r>
                      <a:endParaRPr lang="en-US" b="0" dirty="0">
                        <a:effectLst/>
                      </a:endParaRPr>
                    </a:p>
                  </a:txBody>
                  <a:tcPr marL="47625" marR="47625" marT="47625" marB="47625" anchor="ctr"/>
                </a:tc>
                <a:extLst>
                  <a:ext uri="{0D108BD9-81ED-4DB2-BD59-A6C34878D82A}">
                    <a16:rowId xmlns:a16="http://schemas.microsoft.com/office/drawing/2014/main" val="1945985895"/>
                  </a:ext>
                </a:extLst>
              </a:tr>
            </a:tbl>
          </a:graphicData>
        </a:graphic>
      </p:graphicFrame>
    </p:spTree>
    <p:custDataLst>
      <p:tags r:id="rId1"/>
    </p:custDataLst>
    <p:extLst>
      <p:ext uri="{BB962C8B-B14F-4D97-AF65-F5344CB8AC3E}">
        <p14:creationId xmlns:p14="http://schemas.microsoft.com/office/powerpoint/2010/main" val="276693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SVI Configuration Example (Cont.)</a:t>
            </a:r>
          </a:p>
        </p:txBody>
      </p:sp>
      <p:sp>
        <p:nvSpPr>
          <p:cNvPr id="4" name="Content Placeholder 3">
            <a:extLst>
              <a:ext uri="{FF2B5EF4-FFF2-40B4-BE49-F238E27FC236}">
                <a16:creationId xmlns:a16="http://schemas.microsoft.com/office/drawing/2014/main" id="{C0B54286-8856-D743-A5B7-6514AC13245F}"/>
              </a:ext>
            </a:extLst>
          </p:cNvPr>
          <p:cNvSpPr>
            <a:spLocks noGrp="1"/>
          </p:cNvSpPr>
          <p:nvPr>
            <p:ph idx="1"/>
          </p:nvPr>
        </p:nvSpPr>
        <p:spPr>
          <a:xfrm>
            <a:off x="474662" y="731838"/>
            <a:ext cx="8280057" cy="1602388"/>
          </a:xfrm>
        </p:spPr>
        <p:txBody>
          <a:bodyPr/>
          <a:lstStyle/>
          <a:p>
            <a:pPr marL="0" indent="0" algn="l"/>
            <a:r>
              <a:rPr lang="en-US" sz="1600" b="1" dirty="0">
                <a:solidFill>
                  <a:srgbClr val="000000"/>
                </a:solidFill>
              </a:rPr>
              <a:t>Step 3</a:t>
            </a:r>
            <a:r>
              <a:rPr lang="en-US" sz="1600" dirty="0">
                <a:solidFill>
                  <a:srgbClr val="000000"/>
                </a:solidFill>
              </a:rPr>
              <a:t>: </a:t>
            </a:r>
            <a:r>
              <a:rPr lang="en-US" sz="1600" b="1" dirty="0">
                <a:solidFill>
                  <a:srgbClr val="000000"/>
                </a:solidFill>
              </a:rPr>
              <a:t>Verify Configuration</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show ip interface brief</a:t>
            </a:r>
            <a:r>
              <a:rPr lang="en-US" sz="1600" dirty="0">
                <a:solidFill>
                  <a:srgbClr val="000000"/>
                </a:solidFill>
              </a:rPr>
              <a:t> and </a:t>
            </a:r>
            <a:r>
              <a:rPr lang="en-US" sz="1600" b="1" dirty="0">
                <a:solidFill>
                  <a:srgbClr val="000000"/>
                </a:solidFill>
              </a:rPr>
              <a:t>show ipv6 interface brief</a:t>
            </a:r>
            <a:r>
              <a:rPr lang="en-US" sz="1600" dirty="0">
                <a:solidFill>
                  <a:srgbClr val="000000"/>
                </a:solidFill>
              </a:rPr>
              <a:t> commands are useful for determining the status of both physical and virtual interfaces. The output shown confirms that interface VLAN 99 has been configured with an IPv4 and IPv6 address.</a:t>
            </a:r>
          </a:p>
          <a:p>
            <a:pPr marL="73085" lvl="1" indent="0">
              <a:buNone/>
            </a:pPr>
            <a:r>
              <a:rPr lang="en-US" sz="1600" b="1" dirty="0">
                <a:solidFill>
                  <a:srgbClr val="000000"/>
                </a:solidFill>
              </a:rPr>
              <a:t>Note</a:t>
            </a:r>
            <a:r>
              <a:rPr lang="en-US" sz="1600" dirty="0">
                <a:solidFill>
                  <a:srgbClr val="000000"/>
                </a:solidFill>
              </a:rPr>
              <a:t>: An IP address applied to the SVI is only for remote management access to the switch; this does not allow the switch to route Layer 3 packets.</a:t>
            </a:r>
          </a:p>
          <a:p>
            <a:pPr marL="285750" indent="-28575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4F41AAC1-AF44-8641-BE02-E10BD9E6BF90}"/>
              </a:ext>
            </a:extLst>
          </p:cNvPr>
          <p:cNvPicPr>
            <a:picLocks noChangeAspect="1"/>
          </p:cNvPicPr>
          <p:nvPr/>
        </p:nvPicPr>
        <p:blipFill>
          <a:blip r:embed="rId4"/>
          <a:stretch>
            <a:fillRect/>
          </a:stretch>
        </p:blipFill>
        <p:spPr>
          <a:xfrm>
            <a:off x="2021918" y="2461225"/>
            <a:ext cx="5100164" cy="2087509"/>
          </a:xfrm>
          <a:prstGeom prst="rect">
            <a:avLst/>
          </a:prstGeom>
        </p:spPr>
      </p:pic>
    </p:spTree>
    <p:custDataLst>
      <p:tags r:id="rId1"/>
    </p:custDataLst>
    <p:extLst>
      <p:ext uri="{BB962C8B-B14F-4D97-AF65-F5344CB8AC3E}">
        <p14:creationId xmlns:p14="http://schemas.microsoft.com/office/powerpoint/2010/main" val="38906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1211855"/>
          </a:xfrm>
        </p:spPr>
        <p:txBody>
          <a:bodyPr/>
          <a:lstStyle/>
          <a:p>
            <a:r>
              <a:rPr lang="en-US" sz="1600" dirty="0"/>
              <a:t>Configure a Switch with Initial Settings</a:t>
            </a:r>
            <a:br>
              <a:rPr lang="en-US" dirty="0"/>
            </a:br>
            <a:r>
              <a:rPr lang="en-US" sz="2400" dirty="0"/>
              <a:t>Packet Tracer – Basic Switch Configuration – Physical Mode</a:t>
            </a:r>
            <a:br>
              <a:rPr lang="en-US" sz="2400" dirty="0"/>
            </a:br>
            <a:r>
              <a:rPr lang="en-US" sz="2400" dirty="0"/>
              <a:t>Lab – Basic Switch Configuration</a:t>
            </a:r>
          </a:p>
        </p:txBody>
      </p:sp>
      <p:sp>
        <p:nvSpPr>
          <p:cNvPr id="5" name="Content Placeholder 4">
            <a:extLst>
              <a:ext uri="{FF2B5EF4-FFF2-40B4-BE49-F238E27FC236}">
                <a16:creationId xmlns:a16="http://schemas.microsoft.com/office/drawing/2014/main" id="{E0BBBA74-358C-AC40-81A8-9C5DAC5AC385}"/>
              </a:ext>
            </a:extLst>
          </p:cNvPr>
          <p:cNvSpPr>
            <a:spLocks noGrp="1"/>
          </p:cNvSpPr>
          <p:nvPr>
            <p:ph idx="1"/>
          </p:nvPr>
        </p:nvSpPr>
        <p:spPr>
          <a:xfrm>
            <a:off x="166393" y="1558102"/>
            <a:ext cx="8280057" cy="3073946"/>
          </a:xfrm>
        </p:spPr>
        <p:txBody>
          <a:bodyPr/>
          <a:lstStyle/>
          <a:p>
            <a:pPr marL="0" indent="0" algn="l"/>
            <a:r>
              <a:rPr lang="en-US" sz="1800" dirty="0">
                <a:solidFill>
                  <a:srgbClr val="000000"/>
                </a:solidFill>
              </a:rPr>
              <a:t>In both the Packet Tracer Physical Mode activity and in the Lab, you will complete the following objectives:</a:t>
            </a:r>
          </a:p>
          <a:p>
            <a:pPr marL="342900" indent="-342900" algn="l">
              <a:buFont typeface="Arial" panose="020B0604020202020204" pitchFamily="34" charset="0"/>
              <a:buChar char="•"/>
            </a:pPr>
            <a:r>
              <a:rPr lang="en-US" sz="1800" dirty="0">
                <a:solidFill>
                  <a:srgbClr val="000000"/>
                </a:solidFill>
              </a:rPr>
              <a:t>Part 1: Cable the Network and Verify the Default Switch Configuration</a:t>
            </a:r>
          </a:p>
          <a:p>
            <a:pPr marL="342900" indent="-342900" algn="l">
              <a:buFont typeface="Arial" panose="020B0604020202020204" pitchFamily="34" charset="0"/>
              <a:buChar char="•"/>
            </a:pPr>
            <a:r>
              <a:rPr lang="en-US" sz="1800" dirty="0">
                <a:solidFill>
                  <a:srgbClr val="000000"/>
                </a:solidFill>
              </a:rPr>
              <a:t>Part 2: Configure Basic Network Device Settings</a:t>
            </a:r>
          </a:p>
          <a:p>
            <a:pPr marL="342900" indent="-342900" algn="l">
              <a:buFont typeface="Arial" panose="020B0604020202020204" pitchFamily="34" charset="0"/>
              <a:buChar char="•"/>
            </a:pPr>
            <a:r>
              <a:rPr lang="en-US" sz="1800" dirty="0">
                <a:solidFill>
                  <a:srgbClr val="000000"/>
                </a:solidFill>
              </a:rPr>
              <a:t>Part 3: Verify and Test Network Connectivity</a:t>
            </a:r>
          </a:p>
          <a:p>
            <a:pPr marL="342900" indent="-342900" algn="l">
              <a:buFont typeface="Arial" panose="020B0604020202020204" pitchFamily="34" charset="0"/>
              <a:buChar char="•"/>
            </a:pPr>
            <a:r>
              <a:rPr lang="en-US" sz="1800" dirty="0">
                <a:solidFill>
                  <a:srgbClr val="000000"/>
                </a:solidFill>
              </a:rPr>
              <a:t>Part 4: Manage the MAC Address Table</a:t>
            </a:r>
          </a:p>
        </p:txBody>
      </p:sp>
    </p:spTree>
    <p:custDataLst>
      <p:tags r:id="rId1"/>
    </p:custDataLst>
    <p:extLst>
      <p:ext uri="{BB962C8B-B14F-4D97-AF65-F5344CB8AC3E}">
        <p14:creationId xmlns:p14="http://schemas.microsoft.com/office/powerpoint/2010/main" val="167231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 Configure Switch Ports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Duplex Communication</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Full-duplex communication increases bandwidth efficiency by allowing both ends of a connection to transmit and receive data simultaneously. This is also known as bidirectional communication and it requires microsegmentation. </a:t>
            </a:r>
          </a:p>
          <a:p>
            <a:pPr marL="342900" indent="-342900" algn="l">
              <a:buFont typeface="Arial" panose="020B0604020202020204" pitchFamily="34" charset="0"/>
              <a:buChar char="•"/>
            </a:pPr>
            <a:r>
              <a:rPr lang="en-US" sz="1600" dirty="0">
                <a:solidFill>
                  <a:srgbClr val="000000"/>
                </a:solidFill>
              </a:rPr>
              <a:t>A microsegmented LAN is created when a switch port has only one device connected and is operating in full-duplex mode. There is no collision domain associated with a switch port operating in full-duplex mode.</a:t>
            </a:r>
          </a:p>
          <a:p>
            <a:pPr marL="342900" indent="-342900" algn="l">
              <a:buFont typeface="Arial" panose="020B0604020202020204" pitchFamily="34" charset="0"/>
              <a:buChar char="•"/>
            </a:pPr>
            <a:r>
              <a:rPr lang="en-US" sz="1600" dirty="0">
                <a:solidFill>
                  <a:srgbClr val="000000"/>
                </a:solidFill>
              </a:rPr>
              <a:t>Unlike full-duplex communication, half-duplex communication is unidirectional. Half-duplex communication creates performance issues because data can flow in only one direction at a time, often resulting in collisions.</a:t>
            </a:r>
          </a:p>
          <a:p>
            <a:pPr marL="342900" indent="-342900" algn="l">
              <a:buFont typeface="Arial" panose="020B0604020202020204" pitchFamily="34" charset="0"/>
              <a:buChar char="•"/>
            </a:pPr>
            <a:r>
              <a:rPr lang="en-US" sz="1600" dirty="0">
                <a:solidFill>
                  <a:srgbClr val="000000"/>
                </a:solidFill>
              </a:rPr>
              <a:t>Gigabit Ethernet and 10 Gb NICs require full-duplex connections to operate. In full-duplex mode, the collision detection circuit on the NIC is disabled. Full-duplex offers 100 percent efficiency in both directions (transmitting and receiving). This results in a doubling of the potential use of the stated bandwidth.</a:t>
            </a:r>
          </a:p>
        </p:txBody>
      </p:sp>
    </p:spTree>
    <p:custDataLst>
      <p:tags r:id="rId1"/>
    </p:custDataLst>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Configure Switch Ports at the Physical Layer</a:t>
            </a:r>
          </a:p>
        </p:txBody>
      </p:sp>
      <p:sp>
        <p:nvSpPr>
          <p:cNvPr id="5" name="Content Placeholder 4">
            <a:extLst>
              <a:ext uri="{FF2B5EF4-FFF2-40B4-BE49-F238E27FC236}">
                <a16:creationId xmlns:a16="http://schemas.microsoft.com/office/drawing/2014/main" id="{A396B884-1D95-1541-A427-E52BD7F23F8E}"/>
              </a:ext>
            </a:extLst>
          </p:cNvPr>
          <p:cNvSpPr>
            <a:spLocks noGrp="1"/>
          </p:cNvSpPr>
          <p:nvPr>
            <p:ph idx="1"/>
          </p:nvPr>
        </p:nvSpPr>
        <p:spPr>
          <a:xfrm>
            <a:off x="135468" y="731837"/>
            <a:ext cx="8703732" cy="3689897"/>
          </a:xfrm>
        </p:spPr>
        <p:txBody>
          <a:bodyPr/>
          <a:lstStyle/>
          <a:p>
            <a:pPr marL="285750" indent="-285750" algn="l">
              <a:buFont typeface="Arial" panose="020B0604020202020204" pitchFamily="34" charset="0"/>
              <a:buChar char="•"/>
            </a:pPr>
            <a:r>
              <a:rPr lang="en-US" sz="1500" dirty="0">
                <a:solidFill>
                  <a:srgbClr val="000000"/>
                </a:solidFill>
              </a:rPr>
              <a:t>Switch ports can be manually configured with specific duplex and speed settings. The respective interface configuration commands are </a:t>
            </a:r>
            <a:r>
              <a:rPr lang="en-US" sz="1500" b="1" dirty="0">
                <a:solidFill>
                  <a:srgbClr val="000000"/>
                </a:solidFill>
              </a:rPr>
              <a:t>duplex</a:t>
            </a:r>
            <a:r>
              <a:rPr lang="en-US" sz="1500" dirty="0">
                <a:solidFill>
                  <a:srgbClr val="000000"/>
                </a:solidFill>
              </a:rPr>
              <a:t> and </a:t>
            </a:r>
            <a:r>
              <a:rPr lang="en-US" sz="1500" b="1" dirty="0">
                <a:solidFill>
                  <a:srgbClr val="000000"/>
                </a:solidFill>
              </a:rPr>
              <a:t>speed</a:t>
            </a:r>
            <a:r>
              <a:rPr lang="en-US" sz="1500" dirty="0">
                <a:solidFill>
                  <a:srgbClr val="000000"/>
                </a:solidFill>
              </a:rPr>
              <a:t>.</a:t>
            </a:r>
          </a:p>
          <a:p>
            <a:pPr marL="285750" indent="-285750" algn="l">
              <a:buFont typeface="Arial" panose="020B0604020202020204" pitchFamily="34" charset="0"/>
              <a:buChar char="•"/>
            </a:pPr>
            <a:r>
              <a:rPr lang="en-US" sz="1500" dirty="0">
                <a:solidFill>
                  <a:srgbClr val="000000"/>
                </a:solidFill>
              </a:rPr>
              <a:t>The default setting for both duplex and speed for switch ports on Cisco Catalyst 2960 and 3560 switches is auto. The 10/100/1000 ports operate in either half- or full-duplex mode when they are set to 10 or 100 Mbps and operate only in full-duplex mode when it is set to 1000 Mbps (1 Gbps). </a:t>
            </a:r>
          </a:p>
          <a:p>
            <a:pPr marL="285750" indent="-285750" algn="l">
              <a:buFont typeface="Arial" panose="020B0604020202020204" pitchFamily="34" charset="0"/>
              <a:buChar char="•"/>
            </a:pPr>
            <a:r>
              <a:rPr lang="en-US" sz="1500" dirty="0">
                <a:solidFill>
                  <a:srgbClr val="000000"/>
                </a:solidFill>
              </a:rPr>
              <a:t>Autonegotiation is useful when the speed and duplex settings of the device connecting to the port are unknown or may change. When connecting to known devices such as servers, dedicated workstations, or network devices, a best practice is to manually set the speed and duplex settings.</a:t>
            </a:r>
          </a:p>
          <a:p>
            <a:pPr marL="285750" indent="-285750" algn="l">
              <a:buFont typeface="Arial" panose="020B0604020202020204" pitchFamily="34" charset="0"/>
              <a:buChar char="•"/>
            </a:pPr>
            <a:r>
              <a:rPr lang="en-US" sz="1500" dirty="0">
                <a:solidFill>
                  <a:srgbClr val="000000"/>
                </a:solidFill>
              </a:rPr>
              <a:t>When troubleshooting switch port issues, it is important that the duplex and speed settings are checked.</a:t>
            </a:r>
          </a:p>
          <a:p>
            <a:pPr marL="0" indent="0" algn="l"/>
            <a:r>
              <a:rPr lang="en-US" sz="1500" b="1" dirty="0">
                <a:solidFill>
                  <a:srgbClr val="000000"/>
                </a:solidFill>
              </a:rPr>
              <a:t>Note</a:t>
            </a:r>
            <a:r>
              <a:rPr lang="en-US" sz="1500" dirty="0">
                <a:solidFill>
                  <a:srgbClr val="000000"/>
                </a:solidFill>
              </a:rPr>
              <a:t>: Mismatched settings for the duplex mode and speed of switch ports can cause connectivity issues. Autonegotiation failure creates mismatched settings.</a:t>
            </a:r>
          </a:p>
          <a:p>
            <a:pPr marL="0" indent="0" algn="l"/>
            <a:endParaRPr lang="en-US" sz="1500" dirty="0">
              <a:solidFill>
                <a:srgbClr val="000000"/>
              </a:solidFill>
            </a:endParaRPr>
          </a:p>
          <a:p>
            <a:pPr marL="0" indent="0" algn="l"/>
            <a:r>
              <a:rPr lang="en-US" sz="1500" dirty="0">
                <a:solidFill>
                  <a:srgbClr val="000000"/>
                </a:solidFill>
              </a:rPr>
              <a:t>All fiber-optic ports, such as 1000BASE-SX ports, operate only at one preset speed and are always full-duplex</a:t>
            </a:r>
          </a:p>
          <a:p>
            <a:pPr marL="285750" indent="-28575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1954922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Configure Switch Ports at the Physical Layer (Cont.)</a:t>
            </a:r>
          </a:p>
        </p:txBody>
      </p:sp>
      <p:pic>
        <p:nvPicPr>
          <p:cNvPr id="8" name="Picture 7">
            <a:extLst>
              <a:ext uri="{FF2B5EF4-FFF2-40B4-BE49-F238E27FC236}">
                <a16:creationId xmlns:a16="http://schemas.microsoft.com/office/drawing/2014/main" id="{96E0510A-4031-B944-B6F8-AB0ED12EB5A2}"/>
              </a:ext>
            </a:extLst>
          </p:cNvPr>
          <p:cNvPicPr>
            <a:picLocks noChangeAspect="1"/>
          </p:cNvPicPr>
          <p:nvPr/>
        </p:nvPicPr>
        <p:blipFill>
          <a:blip r:embed="rId4"/>
          <a:stretch>
            <a:fillRect/>
          </a:stretch>
        </p:blipFill>
        <p:spPr>
          <a:xfrm>
            <a:off x="1484281" y="731837"/>
            <a:ext cx="5376925" cy="1504736"/>
          </a:xfrm>
          <a:prstGeom prst="rect">
            <a:avLst/>
          </a:prstGeom>
        </p:spPr>
      </p:pic>
      <p:graphicFrame>
        <p:nvGraphicFramePr>
          <p:cNvPr id="6" name="Content Placeholder 5">
            <a:extLst>
              <a:ext uri="{FF2B5EF4-FFF2-40B4-BE49-F238E27FC236}">
                <a16:creationId xmlns:a16="http://schemas.microsoft.com/office/drawing/2014/main" id="{76944CB1-F5B7-1041-83DE-84A8F381E5F5}"/>
              </a:ext>
            </a:extLst>
          </p:cNvPr>
          <p:cNvGraphicFramePr>
            <a:graphicFrameLocks noGrp="1"/>
          </p:cNvGraphicFramePr>
          <p:nvPr>
            <p:ph idx="1"/>
            <p:extLst>
              <p:ext uri="{D42A27DB-BD31-4B8C-83A1-F6EECF244321}">
                <p14:modId xmlns:p14="http://schemas.microsoft.com/office/powerpoint/2010/main" val="2463514512"/>
              </p:ext>
            </p:extLst>
          </p:nvPr>
        </p:nvGraphicFramePr>
        <p:xfrm>
          <a:off x="431800" y="2446636"/>
          <a:ext cx="8280400" cy="2162881"/>
        </p:xfrm>
        <a:graphic>
          <a:graphicData uri="http://schemas.openxmlformats.org/drawingml/2006/table">
            <a:tbl>
              <a:tblPr firstRow="1" bandRow="1">
                <a:tableStyleId>{5C22544A-7EE6-4342-B048-85BDC9FD1C3A}</a:tableStyleId>
              </a:tblPr>
              <a:tblGrid>
                <a:gridCol w="4140200">
                  <a:extLst>
                    <a:ext uri="{9D8B030D-6E8A-4147-A177-3AD203B41FA5}">
                      <a16:colId xmlns:a16="http://schemas.microsoft.com/office/drawing/2014/main" val="2304275337"/>
                    </a:ext>
                  </a:extLst>
                </a:gridCol>
                <a:gridCol w="4140200">
                  <a:extLst>
                    <a:ext uri="{9D8B030D-6E8A-4147-A177-3AD203B41FA5}">
                      <a16:colId xmlns:a16="http://schemas.microsoft.com/office/drawing/2014/main" val="2016920756"/>
                    </a:ext>
                  </a:extLst>
                </a:gridCol>
              </a:tblGrid>
              <a:tr h="308983">
                <a:tc>
                  <a:txBody>
                    <a:bodyPr/>
                    <a:lstStyle/>
                    <a:p>
                      <a:pPr algn="l" fontAlgn="ctr"/>
                      <a:r>
                        <a:rPr lang="en-US" sz="1200" b="1" dirty="0">
                          <a:effectLst/>
                        </a:rPr>
                        <a:t>Task</a:t>
                      </a:r>
                      <a:endParaRPr lang="en-US" sz="1200" dirty="0">
                        <a:effectLst/>
                      </a:endParaRPr>
                    </a:p>
                  </a:txBody>
                  <a:tcPr marL="47625" marR="47625" marT="47625" marB="47625" anchor="ctr"/>
                </a:tc>
                <a:tc>
                  <a:txBody>
                    <a:bodyPr/>
                    <a:lstStyle/>
                    <a:p>
                      <a:pPr algn="l" fontAlgn="ctr"/>
                      <a:r>
                        <a:rPr lang="en-US" sz="1200" b="1" dirty="0">
                          <a:effectLst/>
                        </a:rPr>
                        <a:t>IOS Commands</a:t>
                      </a:r>
                      <a:endParaRPr lang="en-US" sz="1200" dirty="0">
                        <a:effectLst/>
                      </a:endParaRPr>
                    </a:p>
                  </a:txBody>
                  <a:tcPr marL="47625" marR="47625" marT="47625" marB="47625" anchor="ctr"/>
                </a:tc>
                <a:extLst>
                  <a:ext uri="{0D108BD9-81ED-4DB2-BD59-A6C34878D82A}">
                    <a16:rowId xmlns:a16="http://schemas.microsoft.com/office/drawing/2014/main" val="2734843926"/>
                  </a:ext>
                </a:extLst>
              </a:tr>
              <a:tr h="308983">
                <a:tc>
                  <a:txBody>
                    <a:bodyPr/>
                    <a:lstStyle/>
                    <a:p>
                      <a:pPr fontAlgn="ctr"/>
                      <a:r>
                        <a:rPr lang="en-US" sz="1200" b="0" dirty="0">
                          <a:effectLst/>
                        </a:rPr>
                        <a:t>Enter global configuration mode.</a:t>
                      </a:r>
                    </a:p>
                  </a:txBody>
                  <a:tcPr marL="47625" marR="47625" marT="47625" marB="47625" anchor="ctr"/>
                </a:tc>
                <a:tc>
                  <a:txBody>
                    <a:bodyPr/>
                    <a:lstStyle/>
                    <a:p>
                      <a:pPr rtl="0" fontAlgn="ctr"/>
                      <a:r>
                        <a:rPr lang="en-US" sz="1200" b="0" dirty="0">
                          <a:effectLst/>
                        </a:rPr>
                        <a:t>S1# </a:t>
                      </a:r>
                      <a:r>
                        <a:rPr lang="en-US" sz="1200" b="1" dirty="0">
                          <a:effectLst/>
                        </a:rPr>
                        <a:t>configure terminal</a:t>
                      </a:r>
                      <a:endParaRPr lang="en-US" sz="1200" b="0" dirty="0">
                        <a:effectLst/>
                      </a:endParaRPr>
                    </a:p>
                  </a:txBody>
                  <a:tcPr marL="47625" marR="47625" marT="47625" marB="47625" anchor="ctr"/>
                </a:tc>
                <a:extLst>
                  <a:ext uri="{0D108BD9-81ED-4DB2-BD59-A6C34878D82A}">
                    <a16:rowId xmlns:a16="http://schemas.microsoft.com/office/drawing/2014/main" val="3513415513"/>
                  </a:ext>
                </a:extLst>
              </a:tr>
              <a:tr h="308983">
                <a:tc>
                  <a:txBody>
                    <a:bodyPr/>
                    <a:lstStyle/>
                    <a:p>
                      <a:pPr fontAlgn="ctr"/>
                      <a:r>
                        <a:rPr lang="en-US" sz="1200" b="0" dirty="0">
                          <a:effectLst/>
                        </a:rPr>
                        <a:t>Enter interface configuration mode.</a:t>
                      </a:r>
                    </a:p>
                  </a:txBody>
                  <a:tcPr marL="47625" marR="47625" marT="47625" marB="47625" anchor="ctr"/>
                </a:tc>
                <a:tc>
                  <a:txBody>
                    <a:bodyPr/>
                    <a:lstStyle/>
                    <a:p>
                      <a:pPr rtl="0" fontAlgn="ctr"/>
                      <a:r>
                        <a:rPr lang="en-US" sz="1200" b="0" dirty="0">
                          <a:effectLst/>
                        </a:rPr>
                        <a:t>S1(config)# </a:t>
                      </a:r>
                      <a:r>
                        <a:rPr lang="en-US" sz="1200" b="1" dirty="0">
                          <a:effectLst/>
                        </a:rPr>
                        <a:t>interface FastEthernet 0/1</a:t>
                      </a:r>
                      <a:endParaRPr lang="en-US" sz="1200" b="0" dirty="0">
                        <a:effectLst/>
                      </a:endParaRPr>
                    </a:p>
                  </a:txBody>
                  <a:tcPr marL="47625" marR="47625" marT="47625" marB="47625" anchor="ctr"/>
                </a:tc>
                <a:extLst>
                  <a:ext uri="{0D108BD9-81ED-4DB2-BD59-A6C34878D82A}">
                    <a16:rowId xmlns:a16="http://schemas.microsoft.com/office/drawing/2014/main" val="89222106"/>
                  </a:ext>
                </a:extLst>
              </a:tr>
              <a:tr h="308983">
                <a:tc>
                  <a:txBody>
                    <a:bodyPr/>
                    <a:lstStyle/>
                    <a:p>
                      <a:pPr fontAlgn="ctr"/>
                      <a:r>
                        <a:rPr lang="en-US" sz="1200" b="0" dirty="0">
                          <a:effectLst/>
                        </a:rPr>
                        <a:t>Configure the interface duplex.</a:t>
                      </a:r>
                    </a:p>
                  </a:txBody>
                  <a:tcPr marL="47625" marR="47625" marT="47625" marB="47625" anchor="ctr"/>
                </a:tc>
                <a:tc>
                  <a:txBody>
                    <a:bodyPr/>
                    <a:lstStyle/>
                    <a:p>
                      <a:pPr rtl="0" fontAlgn="ctr"/>
                      <a:r>
                        <a:rPr lang="en-US" sz="1200" b="0" dirty="0">
                          <a:effectLst/>
                        </a:rPr>
                        <a:t>S1(config-if)# </a:t>
                      </a:r>
                      <a:r>
                        <a:rPr lang="en-US" sz="1200" b="1" dirty="0">
                          <a:effectLst/>
                        </a:rPr>
                        <a:t>duplex full</a:t>
                      </a:r>
                      <a:endParaRPr lang="en-US" sz="1200" b="0" dirty="0">
                        <a:effectLst/>
                      </a:endParaRPr>
                    </a:p>
                  </a:txBody>
                  <a:tcPr marL="47625" marR="47625" marT="47625" marB="47625" anchor="ctr"/>
                </a:tc>
                <a:extLst>
                  <a:ext uri="{0D108BD9-81ED-4DB2-BD59-A6C34878D82A}">
                    <a16:rowId xmlns:a16="http://schemas.microsoft.com/office/drawing/2014/main" val="3638095095"/>
                  </a:ext>
                </a:extLst>
              </a:tr>
              <a:tr h="308983">
                <a:tc>
                  <a:txBody>
                    <a:bodyPr/>
                    <a:lstStyle/>
                    <a:p>
                      <a:pPr fontAlgn="ctr"/>
                      <a:r>
                        <a:rPr lang="en-US" sz="1200" b="0" dirty="0">
                          <a:effectLst/>
                        </a:rPr>
                        <a:t>Configure the interface speed.</a:t>
                      </a:r>
                    </a:p>
                  </a:txBody>
                  <a:tcPr marL="47625" marR="47625" marT="47625" marB="47625" anchor="ctr"/>
                </a:tc>
                <a:tc>
                  <a:txBody>
                    <a:bodyPr/>
                    <a:lstStyle/>
                    <a:p>
                      <a:pPr rtl="0" fontAlgn="ctr"/>
                      <a:r>
                        <a:rPr lang="en-US" sz="1200" b="0" dirty="0">
                          <a:effectLst/>
                        </a:rPr>
                        <a:t>S1(config-if)# </a:t>
                      </a:r>
                      <a:r>
                        <a:rPr lang="en-US" sz="1200" b="1" dirty="0">
                          <a:effectLst/>
                        </a:rPr>
                        <a:t>speed 100</a:t>
                      </a:r>
                      <a:endParaRPr lang="en-US" sz="1200" b="0" dirty="0">
                        <a:effectLst/>
                      </a:endParaRPr>
                    </a:p>
                  </a:txBody>
                  <a:tcPr marL="47625" marR="47625" marT="47625" marB="47625" anchor="ctr"/>
                </a:tc>
                <a:extLst>
                  <a:ext uri="{0D108BD9-81ED-4DB2-BD59-A6C34878D82A}">
                    <a16:rowId xmlns:a16="http://schemas.microsoft.com/office/drawing/2014/main" val="861447071"/>
                  </a:ext>
                </a:extLst>
              </a:tr>
              <a:tr h="308983">
                <a:tc>
                  <a:txBody>
                    <a:bodyPr/>
                    <a:lstStyle/>
                    <a:p>
                      <a:pPr fontAlgn="ctr"/>
                      <a:r>
                        <a:rPr lang="en-US" sz="1200" b="0" dirty="0">
                          <a:effectLst/>
                        </a:rPr>
                        <a:t>Return to the privileged EXEC mode.</a:t>
                      </a:r>
                    </a:p>
                  </a:txBody>
                  <a:tcPr marL="47625" marR="47625" marT="47625" marB="47625" anchor="ctr"/>
                </a:tc>
                <a:tc>
                  <a:txBody>
                    <a:bodyPr/>
                    <a:lstStyle/>
                    <a:p>
                      <a:pPr rtl="0" fontAlgn="ctr"/>
                      <a:r>
                        <a:rPr lang="en-US" sz="1200" b="0" dirty="0">
                          <a:effectLst/>
                        </a:rPr>
                        <a:t>S1(config-if)# </a:t>
                      </a:r>
                      <a:r>
                        <a:rPr lang="en-US" sz="1200" b="1" dirty="0">
                          <a:effectLst/>
                        </a:rPr>
                        <a:t>end</a:t>
                      </a:r>
                      <a:endParaRPr lang="en-US" sz="1200" b="0" dirty="0">
                        <a:effectLst/>
                      </a:endParaRPr>
                    </a:p>
                  </a:txBody>
                  <a:tcPr marL="47625" marR="47625" marT="47625" marB="47625" anchor="ctr"/>
                </a:tc>
                <a:extLst>
                  <a:ext uri="{0D108BD9-81ED-4DB2-BD59-A6C34878D82A}">
                    <a16:rowId xmlns:a16="http://schemas.microsoft.com/office/drawing/2014/main" val="2434775672"/>
                  </a:ext>
                </a:extLst>
              </a:tr>
              <a:tr h="308983">
                <a:tc>
                  <a:txBody>
                    <a:bodyPr/>
                    <a:lstStyle/>
                    <a:p>
                      <a:pPr fontAlgn="ctr"/>
                      <a:r>
                        <a:rPr lang="en-US" sz="1200" b="0" dirty="0">
                          <a:effectLst/>
                        </a:rPr>
                        <a:t>Save the running config to the startup config.</a:t>
                      </a:r>
                    </a:p>
                  </a:txBody>
                  <a:tcPr marL="47625" marR="47625" marT="47625" marB="47625" anchor="ctr"/>
                </a:tc>
                <a:tc>
                  <a:txBody>
                    <a:bodyPr/>
                    <a:lstStyle/>
                    <a:p>
                      <a:pPr fontAlgn="ctr"/>
                      <a:r>
                        <a:rPr lang="en-US" sz="1200" b="0" dirty="0">
                          <a:effectLst/>
                        </a:rPr>
                        <a:t>S1# </a:t>
                      </a:r>
                      <a:r>
                        <a:rPr lang="en-US" sz="1200" b="1" dirty="0">
                          <a:effectLst/>
                        </a:rPr>
                        <a:t>copy running-config startup-config</a:t>
                      </a:r>
                      <a:endParaRPr lang="en-US" sz="1200" b="0" dirty="0">
                        <a:effectLst/>
                      </a:endParaRPr>
                    </a:p>
                  </a:txBody>
                  <a:tcPr marL="47625" marR="47625" marT="47625" marB="47625" anchor="ctr"/>
                </a:tc>
                <a:extLst>
                  <a:ext uri="{0D108BD9-81ED-4DB2-BD59-A6C34878D82A}">
                    <a16:rowId xmlns:a16="http://schemas.microsoft.com/office/drawing/2014/main" val="3062735568"/>
                  </a:ext>
                </a:extLst>
              </a:tr>
            </a:tbl>
          </a:graphicData>
        </a:graphic>
      </p:graphicFrame>
    </p:spTree>
    <p:custDataLst>
      <p:tags r:id="rId1"/>
    </p:custDataLst>
    <p:extLst>
      <p:ext uri="{BB962C8B-B14F-4D97-AF65-F5344CB8AC3E}">
        <p14:creationId xmlns:p14="http://schemas.microsoft.com/office/powerpoint/2010/main" val="266818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Auto-MDIX</a:t>
            </a:r>
          </a:p>
        </p:txBody>
      </p:sp>
      <p:sp>
        <p:nvSpPr>
          <p:cNvPr id="4" name="Content Placeholder 3">
            <a:extLst>
              <a:ext uri="{FF2B5EF4-FFF2-40B4-BE49-F238E27FC236}">
                <a16:creationId xmlns:a16="http://schemas.microsoft.com/office/drawing/2014/main" id="{779CC4AE-33F5-C341-B1B8-F70EA421908D}"/>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500" dirty="0">
                <a:solidFill>
                  <a:srgbClr val="000000"/>
                </a:solidFill>
              </a:rPr>
              <a:t>When automatic medium-dependent interface crossover (auto-MDIX) is enabled, the switch interface automatically detects the required cable connection type (straight-through or crossover) and configures the connection appropriately. </a:t>
            </a:r>
          </a:p>
          <a:p>
            <a:pPr marL="285750" indent="-285750" algn="l">
              <a:buFont typeface="Arial" panose="020B0604020202020204" pitchFamily="34" charset="0"/>
              <a:buChar char="•"/>
            </a:pPr>
            <a:r>
              <a:rPr lang="en-US" sz="1500" dirty="0">
                <a:solidFill>
                  <a:srgbClr val="000000"/>
                </a:solidFill>
              </a:rPr>
              <a:t>When connecting to switches without the auto-MDIX feature, straight-through cables must be used to connect to devices such as servers, workstations, or routers. Crossover cables must be used to connect to other switches or repeaters.</a:t>
            </a:r>
          </a:p>
          <a:p>
            <a:pPr marL="285750" indent="-285750" algn="l">
              <a:buFont typeface="Arial" panose="020B0604020202020204" pitchFamily="34" charset="0"/>
              <a:buChar char="•"/>
            </a:pPr>
            <a:r>
              <a:rPr lang="en-US" sz="1500" dirty="0">
                <a:solidFill>
                  <a:srgbClr val="000000"/>
                </a:solidFill>
              </a:rPr>
              <a:t>With auto-MDIX enabled, either type of cable can be used to connect to other devices, and the interface automatically adjusts to communicate successfully. </a:t>
            </a:r>
          </a:p>
          <a:p>
            <a:pPr marL="285750" indent="-285750" algn="l">
              <a:buFont typeface="Arial" panose="020B0604020202020204" pitchFamily="34" charset="0"/>
              <a:buChar char="•"/>
            </a:pPr>
            <a:r>
              <a:rPr lang="en-US" sz="1500" dirty="0">
                <a:solidFill>
                  <a:srgbClr val="000000"/>
                </a:solidFill>
              </a:rPr>
              <a:t>On newer Cisco switches, the </a:t>
            </a:r>
            <a:r>
              <a:rPr lang="en-US" sz="1500" b="1" dirty="0">
                <a:solidFill>
                  <a:srgbClr val="000000"/>
                </a:solidFill>
              </a:rPr>
              <a:t>mdix auto</a:t>
            </a:r>
            <a:r>
              <a:rPr lang="en-US" sz="1500" dirty="0">
                <a:solidFill>
                  <a:srgbClr val="000000"/>
                </a:solidFill>
              </a:rPr>
              <a:t> interface configuration mode command enables the feature. When using auto-MDIX on an interface, the interface speed and duplex must be set to </a:t>
            </a:r>
            <a:r>
              <a:rPr lang="en-US" sz="1500" b="1" dirty="0">
                <a:solidFill>
                  <a:srgbClr val="000000"/>
                </a:solidFill>
              </a:rPr>
              <a:t>auto</a:t>
            </a:r>
            <a:r>
              <a:rPr lang="en-US" sz="1500" dirty="0">
                <a:solidFill>
                  <a:srgbClr val="000000"/>
                </a:solidFill>
              </a:rPr>
              <a:t> so that the feature operates correctly.</a:t>
            </a:r>
          </a:p>
          <a:p>
            <a:pPr marL="0" indent="0" algn="l"/>
            <a:r>
              <a:rPr lang="en-US" sz="1500" b="1" dirty="0">
                <a:solidFill>
                  <a:srgbClr val="000000"/>
                </a:solidFill>
              </a:rPr>
              <a:t>Note</a:t>
            </a:r>
            <a:r>
              <a:rPr lang="en-US" sz="1500" dirty="0">
                <a:solidFill>
                  <a:srgbClr val="000000"/>
                </a:solidFill>
              </a:rPr>
              <a:t>: The auto-MDIX feature is enabled by default on Catalyst 2960 and Catalyst 3560 switches but is not available on the older Catalyst 2950 and Catalyst 3550 switches.</a:t>
            </a:r>
          </a:p>
          <a:p>
            <a:pPr marL="0" indent="0" algn="l"/>
            <a:r>
              <a:rPr lang="en-US" sz="1500" dirty="0">
                <a:solidFill>
                  <a:srgbClr val="000000"/>
                </a:solidFill>
              </a:rPr>
              <a:t>To examine the auto-MDIX setting for a specific interface, use the </a:t>
            </a:r>
            <a:r>
              <a:rPr lang="en-US" sz="1500" b="1" dirty="0">
                <a:solidFill>
                  <a:srgbClr val="000000"/>
                </a:solidFill>
              </a:rPr>
              <a:t>show controllers ethernet-controller</a:t>
            </a:r>
            <a:r>
              <a:rPr lang="en-US" sz="1500" dirty="0">
                <a:solidFill>
                  <a:srgbClr val="000000"/>
                </a:solidFill>
              </a:rPr>
              <a:t> command with the </a:t>
            </a:r>
            <a:r>
              <a:rPr lang="en-US" sz="1500" b="1" dirty="0">
                <a:solidFill>
                  <a:srgbClr val="000000"/>
                </a:solidFill>
              </a:rPr>
              <a:t>phy</a:t>
            </a:r>
            <a:r>
              <a:rPr lang="en-US" sz="1500" dirty="0">
                <a:solidFill>
                  <a:srgbClr val="000000"/>
                </a:solidFill>
              </a:rPr>
              <a:t> keyword. To limit the output to lines referencing auto-MDIX, use the </a:t>
            </a:r>
            <a:r>
              <a:rPr lang="en-US" sz="1500" b="1" dirty="0">
                <a:solidFill>
                  <a:srgbClr val="000000"/>
                </a:solidFill>
              </a:rPr>
              <a:t>include Auto-MDIX</a:t>
            </a:r>
            <a:r>
              <a:rPr lang="en-US" sz="1500" dirty="0">
                <a:solidFill>
                  <a:srgbClr val="000000"/>
                </a:solidFill>
              </a:rPr>
              <a:t> filter. </a:t>
            </a: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234884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4294967295"/>
          </p:nvPr>
        </p:nvSpPr>
        <p:spPr>
          <a:xfrm>
            <a:off x="144065" y="798945"/>
            <a:ext cx="8853286" cy="346366"/>
          </a:xfrm>
          <a:prstGeom prst="rect">
            <a:avLst/>
          </a:prstGeo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Switch Verification Commands</a:t>
            </a:r>
          </a:p>
        </p:txBody>
      </p:sp>
      <p:graphicFrame>
        <p:nvGraphicFramePr>
          <p:cNvPr id="6" name="Content Placeholder 5">
            <a:extLst>
              <a:ext uri="{FF2B5EF4-FFF2-40B4-BE49-F238E27FC236}">
                <a16:creationId xmlns:a16="http://schemas.microsoft.com/office/drawing/2014/main" id="{707882DF-3AA5-E54C-A883-54D64549879E}"/>
              </a:ext>
            </a:extLst>
          </p:cNvPr>
          <p:cNvGraphicFramePr>
            <a:graphicFrameLocks noGrp="1"/>
          </p:cNvGraphicFramePr>
          <p:nvPr>
            <p:ph idx="1"/>
            <p:extLst>
              <p:ext uri="{D42A27DB-BD31-4B8C-83A1-F6EECF244321}">
                <p14:modId xmlns:p14="http://schemas.microsoft.com/office/powerpoint/2010/main" val="1449704897"/>
              </p:ext>
            </p:extLst>
          </p:nvPr>
        </p:nvGraphicFramePr>
        <p:xfrm>
          <a:off x="431800" y="731837"/>
          <a:ext cx="8280400" cy="3794669"/>
        </p:xfrm>
        <a:graphic>
          <a:graphicData uri="http://schemas.openxmlformats.org/drawingml/2006/table">
            <a:tbl>
              <a:tblPr firstRow="1" bandRow="1">
                <a:tableStyleId>{5C22544A-7EE6-4342-B048-85BDC9FD1C3A}</a:tableStyleId>
              </a:tblPr>
              <a:tblGrid>
                <a:gridCol w="3398795">
                  <a:extLst>
                    <a:ext uri="{9D8B030D-6E8A-4147-A177-3AD203B41FA5}">
                      <a16:colId xmlns:a16="http://schemas.microsoft.com/office/drawing/2014/main" val="982421254"/>
                    </a:ext>
                  </a:extLst>
                </a:gridCol>
                <a:gridCol w="4881605">
                  <a:extLst>
                    <a:ext uri="{9D8B030D-6E8A-4147-A177-3AD203B41FA5}">
                      <a16:colId xmlns:a16="http://schemas.microsoft.com/office/drawing/2014/main" val="1082908154"/>
                    </a:ext>
                  </a:extLst>
                </a:gridCol>
              </a:tblGrid>
              <a:tr h="358127">
                <a:tc>
                  <a:txBody>
                    <a:bodyPr/>
                    <a:lstStyle/>
                    <a:p>
                      <a:pPr algn="l" fontAlgn="ctr"/>
                      <a:r>
                        <a:rPr lang="en-US" sz="1200" b="1" dirty="0">
                          <a:effectLst/>
                        </a:rPr>
                        <a:t>Task</a:t>
                      </a:r>
                      <a:endParaRPr lang="en-US" sz="1200" dirty="0">
                        <a:effectLst/>
                      </a:endParaRPr>
                    </a:p>
                  </a:txBody>
                  <a:tcPr marL="47625" marR="47625" marT="47625" marB="47625" anchor="ctr"/>
                </a:tc>
                <a:tc>
                  <a:txBody>
                    <a:bodyPr/>
                    <a:lstStyle/>
                    <a:p>
                      <a:pPr algn="l" fontAlgn="ctr"/>
                      <a:r>
                        <a:rPr lang="en-US" sz="1200" b="1" dirty="0">
                          <a:effectLst/>
                        </a:rPr>
                        <a:t>IOS Commands</a:t>
                      </a:r>
                      <a:endParaRPr lang="en-US" sz="1200" dirty="0">
                        <a:effectLst/>
                      </a:endParaRPr>
                    </a:p>
                  </a:txBody>
                  <a:tcPr marL="47625" marR="47625" marT="47625" marB="47625" anchor="ctr"/>
                </a:tc>
                <a:extLst>
                  <a:ext uri="{0D108BD9-81ED-4DB2-BD59-A6C34878D82A}">
                    <a16:rowId xmlns:a16="http://schemas.microsoft.com/office/drawing/2014/main" val="1091767981"/>
                  </a:ext>
                </a:extLst>
              </a:tr>
              <a:tr h="358127">
                <a:tc>
                  <a:txBody>
                    <a:bodyPr/>
                    <a:lstStyle/>
                    <a:p>
                      <a:pPr fontAlgn="ctr"/>
                      <a:r>
                        <a:rPr lang="en-US" sz="1200" b="0" dirty="0">
                          <a:effectLst/>
                        </a:rPr>
                        <a:t>Display interface status and configuration.</a:t>
                      </a:r>
                    </a:p>
                  </a:txBody>
                  <a:tcPr marL="47625" marR="47625" marT="47625" marB="47625" anchor="ctr"/>
                </a:tc>
                <a:tc>
                  <a:txBody>
                    <a:bodyPr/>
                    <a:lstStyle/>
                    <a:p>
                      <a:pPr rtl="0" fontAlgn="ctr"/>
                      <a:r>
                        <a:rPr lang="en-US" sz="1200" b="0" dirty="0">
                          <a:effectLst/>
                        </a:rPr>
                        <a:t>S1# </a:t>
                      </a:r>
                      <a:r>
                        <a:rPr lang="en-US" sz="1200" b="1" dirty="0">
                          <a:effectLst/>
                        </a:rPr>
                        <a:t>show interfaces</a:t>
                      </a:r>
                      <a:r>
                        <a:rPr lang="en-US" sz="1200" b="0" dirty="0">
                          <a:effectLst/>
                        </a:rPr>
                        <a:t> [</a:t>
                      </a:r>
                      <a:r>
                        <a:rPr lang="en-US" sz="1200" b="0" i="1" dirty="0">
                          <a:effectLst/>
                        </a:rPr>
                        <a:t>interface-id</a:t>
                      </a:r>
                      <a:r>
                        <a:rPr lang="en-US" sz="1200" b="0" dirty="0">
                          <a:effectLst/>
                        </a:rPr>
                        <a:t>]</a:t>
                      </a:r>
                    </a:p>
                  </a:txBody>
                  <a:tcPr marL="47625" marR="47625" marT="47625" marB="47625" anchor="ctr"/>
                </a:tc>
                <a:extLst>
                  <a:ext uri="{0D108BD9-81ED-4DB2-BD59-A6C34878D82A}">
                    <a16:rowId xmlns:a16="http://schemas.microsoft.com/office/drawing/2014/main" val="4166051557"/>
                  </a:ext>
                </a:extLst>
              </a:tr>
              <a:tr h="358127">
                <a:tc>
                  <a:txBody>
                    <a:bodyPr/>
                    <a:lstStyle/>
                    <a:p>
                      <a:pPr fontAlgn="ctr"/>
                      <a:r>
                        <a:rPr lang="en-US" sz="1200" b="0" dirty="0">
                          <a:effectLst/>
                        </a:rPr>
                        <a:t>Display current startup configuration.</a:t>
                      </a:r>
                    </a:p>
                  </a:txBody>
                  <a:tcPr marL="47625" marR="47625" marT="47625" marB="47625" anchor="ctr"/>
                </a:tc>
                <a:tc>
                  <a:txBody>
                    <a:bodyPr/>
                    <a:lstStyle/>
                    <a:p>
                      <a:pPr rtl="0" fontAlgn="ctr"/>
                      <a:r>
                        <a:rPr lang="en-US" sz="1200" b="0" dirty="0">
                          <a:effectLst/>
                        </a:rPr>
                        <a:t>S1# </a:t>
                      </a:r>
                      <a:r>
                        <a:rPr lang="en-US" sz="1200" b="1" dirty="0">
                          <a:effectLst/>
                        </a:rPr>
                        <a:t>show startup-config</a:t>
                      </a:r>
                      <a:endParaRPr lang="en-US" sz="1200" b="0" dirty="0">
                        <a:effectLst/>
                      </a:endParaRPr>
                    </a:p>
                  </a:txBody>
                  <a:tcPr marL="47625" marR="47625" marT="47625" marB="47625" anchor="ctr"/>
                </a:tc>
                <a:extLst>
                  <a:ext uri="{0D108BD9-81ED-4DB2-BD59-A6C34878D82A}">
                    <a16:rowId xmlns:a16="http://schemas.microsoft.com/office/drawing/2014/main" val="2677281619"/>
                  </a:ext>
                </a:extLst>
              </a:tr>
              <a:tr h="358127">
                <a:tc>
                  <a:txBody>
                    <a:bodyPr/>
                    <a:lstStyle/>
                    <a:p>
                      <a:pPr fontAlgn="ctr"/>
                      <a:r>
                        <a:rPr lang="en-US" sz="1200" b="0" dirty="0">
                          <a:effectLst/>
                        </a:rPr>
                        <a:t>Display current running configuration.</a:t>
                      </a:r>
                    </a:p>
                  </a:txBody>
                  <a:tcPr marL="47625" marR="47625" marT="47625" marB="47625" anchor="ctr"/>
                </a:tc>
                <a:tc>
                  <a:txBody>
                    <a:bodyPr/>
                    <a:lstStyle/>
                    <a:p>
                      <a:pPr rtl="0" fontAlgn="ctr"/>
                      <a:r>
                        <a:rPr lang="en-US" sz="1200" b="0" dirty="0">
                          <a:effectLst/>
                        </a:rPr>
                        <a:t>S1# </a:t>
                      </a:r>
                      <a:r>
                        <a:rPr lang="en-US" sz="1200" b="1" dirty="0">
                          <a:effectLst/>
                        </a:rPr>
                        <a:t>show running-config</a:t>
                      </a:r>
                      <a:endParaRPr lang="en-US" sz="1200" b="0" dirty="0">
                        <a:effectLst/>
                      </a:endParaRPr>
                    </a:p>
                  </a:txBody>
                  <a:tcPr marL="47625" marR="47625" marT="47625" marB="47625" anchor="ctr"/>
                </a:tc>
                <a:extLst>
                  <a:ext uri="{0D108BD9-81ED-4DB2-BD59-A6C34878D82A}">
                    <a16:rowId xmlns:a16="http://schemas.microsoft.com/office/drawing/2014/main" val="3596536187"/>
                  </a:ext>
                </a:extLst>
              </a:tr>
              <a:tr h="358127">
                <a:tc>
                  <a:txBody>
                    <a:bodyPr/>
                    <a:lstStyle/>
                    <a:p>
                      <a:pPr fontAlgn="ctr"/>
                      <a:r>
                        <a:rPr lang="en-US" sz="1200" b="0" dirty="0">
                          <a:effectLst/>
                        </a:rPr>
                        <a:t>Display information about flash file system.</a:t>
                      </a:r>
                    </a:p>
                  </a:txBody>
                  <a:tcPr marL="47625" marR="47625" marT="47625" marB="47625" anchor="ctr"/>
                </a:tc>
                <a:tc>
                  <a:txBody>
                    <a:bodyPr/>
                    <a:lstStyle/>
                    <a:p>
                      <a:pPr rtl="0" fontAlgn="ctr"/>
                      <a:r>
                        <a:rPr lang="en-US" sz="1200" b="0" dirty="0">
                          <a:effectLst/>
                        </a:rPr>
                        <a:t>S1# </a:t>
                      </a:r>
                      <a:r>
                        <a:rPr lang="en-US" sz="1200" b="1" dirty="0">
                          <a:effectLst/>
                        </a:rPr>
                        <a:t>show flash</a:t>
                      </a:r>
                      <a:endParaRPr lang="en-US" sz="1200" b="0" dirty="0">
                        <a:effectLst/>
                      </a:endParaRPr>
                    </a:p>
                  </a:txBody>
                  <a:tcPr marL="47625" marR="47625" marT="47625" marB="47625" anchor="ctr"/>
                </a:tc>
                <a:extLst>
                  <a:ext uri="{0D108BD9-81ED-4DB2-BD59-A6C34878D82A}">
                    <a16:rowId xmlns:a16="http://schemas.microsoft.com/office/drawing/2014/main" val="1524930239"/>
                  </a:ext>
                </a:extLst>
              </a:tr>
              <a:tr h="358127">
                <a:tc>
                  <a:txBody>
                    <a:bodyPr/>
                    <a:lstStyle/>
                    <a:p>
                      <a:pPr fontAlgn="ctr"/>
                      <a:r>
                        <a:rPr lang="en-US" sz="1200" b="0" dirty="0">
                          <a:effectLst/>
                        </a:rPr>
                        <a:t>Display system hardware and software status.</a:t>
                      </a:r>
                    </a:p>
                  </a:txBody>
                  <a:tcPr marL="47625" marR="47625" marT="47625" marB="47625" anchor="ctr"/>
                </a:tc>
                <a:tc>
                  <a:txBody>
                    <a:bodyPr/>
                    <a:lstStyle/>
                    <a:p>
                      <a:pPr rtl="0" fontAlgn="ctr"/>
                      <a:r>
                        <a:rPr lang="en-US" sz="1200" b="0" dirty="0">
                          <a:effectLst/>
                        </a:rPr>
                        <a:t>S1# </a:t>
                      </a:r>
                      <a:r>
                        <a:rPr lang="en-US" sz="1200" b="1" dirty="0">
                          <a:effectLst/>
                        </a:rPr>
                        <a:t>show version</a:t>
                      </a:r>
                      <a:endParaRPr lang="en-US" sz="1200" b="0" dirty="0">
                        <a:effectLst/>
                      </a:endParaRPr>
                    </a:p>
                  </a:txBody>
                  <a:tcPr marL="47625" marR="47625" marT="47625" marB="47625" anchor="ctr"/>
                </a:tc>
                <a:extLst>
                  <a:ext uri="{0D108BD9-81ED-4DB2-BD59-A6C34878D82A}">
                    <a16:rowId xmlns:a16="http://schemas.microsoft.com/office/drawing/2014/main" val="99060951"/>
                  </a:ext>
                </a:extLst>
              </a:tr>
              <a:tr h="358127">
                <a:tc>
                  <a:txBody>
                    <a:bodyPr/>
                    <a:lstStyle/>
                    <a:p>
                      <a:pPr fontAlgn="ctr"/>
                      <a:r>
                        <a:rPr lang="en-US" sz="1200" b="0" dirty="0">
                          <a:effectLst/>
                        </a:rPr>
                        <a:t>Display history of command entered.</a:t>
                      </a:r>
                    </a:p>
                  </a:txBody>
                  <a:tcPr marL="47625" marR="47625" marT="47625" marB="47625" anchor="ctr"/>
                </a:tc>
                <a:tc>
                  <a:txBody>
                    <a:bodyPr/>
                    <a:lstStyle/>
                    <a:p>
                      <a:pPr rtl="0" fontAlgn="ctr"/>
                      <a:r>
                        <a:rPr lang="en-US" sz="1200" b="0" dirty="0">
                          <a:effectLst/>
                        </a:rPr>
                        <a:t>S1# </a:t>
                      </a:r>
                      <a:r>
                        <a:rPr lang="en-US" sz="1200" b="1" dirty="0">
                          <a:effectLst/>
                        </a:rPr>
                        <a:t>show history</a:t>
                      </a:r>
                      <a:endParaRPr lang="en-US" sz="1200" b="0" dirty="0">
                        <a:effectLst/>
                      </a:endParaRPr>
                    </a:p>
                  </a:txBody>
                  <a:tcPr marL="47625" marR="47625" marT="47625" marB="47625" anchor="ctr"/>
                </a:tc>
                <a:extLst>
                  <a:ext uri="{0D108BD9-81ED-4DB2-BD59-A6C34878D82A}">
                    <a16:rowId xmlns:a16="http://schemas.microsoft.com/office/drawing/2014/main" val="3568878491"/>
                  </a:ext>
                </a:extLst>
              </a:tr>
              <a:tr h="621817">
                <a:tc>
                  <a:txBody>
                    <a:bodyPr/>
                    <a:lstStyle/>
                    <a:p>
                      <a:pPr fontAlgn="ctr"/>
                      <a:r>
                        <a:rPr lang="en-US" sz="1200" b="0" dirty="0">
                          <a:effectLst/>
                        </a:rPr>
                        <a:t>Display IP information about an interface.</a:t>
                      </a:r>
                    </a:p>
                  </a:txBody>
                  <a:tcPr marL="47625" marR="47625" marT="47625" marB="47625" anchor="ctr"/>
                </a:tc>
                <a:tc>
                  <a:txBody>
                    <a:bodyPr/>
                    <a:lstStyle/>
                    <a:p>
                      <a:pPr rtl="0" fontAlgn="ctr"/>
                      <a:r>
                        <a:rPr lang="en-US" sz="1200" b="0" dirty="0">
                          <a:effectLst/>
                        </a:rPr>
                        <a:t>S1# </a:t>
                      </a:r>
                      <a:r>
                        <a:rPr lang="en-US" sz="1200" b="1" dirty="0">
                          <a:effectLst/>
                        </a:rPr>
                        <a:t>show ip interface</a:t>
                      </a:r>
                      <a:r>
                        <a:rPr lang="en-US" sz="1200" b="0" dirty="0">
                          <a:effectLst/>
                        </a:rPr>
                        <a:t> [</a:t>
                      </a:r>
                      <a:r>
                        <a:rPr lang="en-US" sz="1200" b="0" i="1" dirty="0">
                          <a:effectLst/>
                        </a:rPr>
                        <a:t>interface-id</a:t>
                      </a:r>
                      <a:r>
                        <a:rPr lang="en-US" sz="1200" b="0" dirty="0">
                          <a:effectLst/>
                        </a:rPr>
                        <a:t>]</a:t>
                      </a:r>
                    </a:p>
                    <a:p>
                      <a:pPr rtl="0" fontAlgn="ctr"/>
                      <a:r>
                        <a:rPr lang="en-US" sz="1200" b="0" dirty="0">
                          <a:effectLst/>
                        </a:rPr>
                        <a:t>OR</a:t>
                      </a:r>
                    </a:p>
                    <a:p>
                      <a:pPr rtl="0" fontAlgn="ctr"/>
                      <a:r>
                        <a:rPr lang="en-US" sz="1200" b="0" dirty="0">
                          <a:effectLst/>
                        </a:rPr>
                        <a:t>S1# </a:t>
                      </a:r>
                      <a:r>
                        <a:rPr lang="en-US" sz="1200" b="1" dirty="0">
                          <a:effectLst/>
                        </a:rPr>
                        <a:t>show ipv6 interface</a:t>
                      </a:r>
                      <a:r>
                        <a:rPr lang="en-US" sz="1200" b="0" dirty="0">
                          <a:effectLst/>
                        </a:rPr>
                        <a:t> [</a:t>
                      </a:r>
                      <a:r>
                        <a:rPr lang="en-US" sz="1200" b="0" i="1" dirty="0">
                          <a:effectLst/>
                        </a:rPr>
                        <a:t>interface-id</a:t>
                      </a:r>
                      <a:r>
                        <a:rPr lang="en-US" sz="1200" b="0" dirty="0">
                          <a:effectLst/>
                        </a:rPr>
                        <a:t>]</a:t>
                      </a:r>
                    </a:p>
                  </a:txBody>
                  <a:tcPr marL="47625" marR="47625" marT="47625" marB="47625" anchor="ctr"/>
                </a:tc>
                <a:extLst>
                  <a:ext uri="{0D108BD9-81ED-4DB2-BD59-A6C34878D82A}">
                    <a16:rowId xmlns:a16="http://schemas.microsoft.com/office/drawing/2014/main" val="2749917639"/>
                  </a:ext>
                </a:extLst>
              </a:tr>
              <a:tr h="621817">
                <a:tc>
                  <a:txBody>
                    <a:bodyPr/>
                    <a:lstStyle/>
                    <a:p>
                      <a:pPr fontAlgn="ctr"/>
                      <a:r>
                        <a:rPr lang="en-US" sz="1200" b="0" dirty="0">
                          <a:effectLst/>
                        </a:rPr>
                        <a:t>Display the MAC address table.</a:t>
                      </a:r>
                    </a:p>
                  </a:txBody>
                  <a:tcPr marL="47625" marR="47625" marT="47625" marB="47625" anchor="ctr"/>
                </a:tc>
                <a:tc>
                  <a:txBody>
                    <a:bodyPr/>
                    <a:lstStyle/>
                    <a:p>
                      <a:pPr rtl="0" fontAlgn="ctr"/>
                      <a:r>
                        <a:rPr lang="en-US" sz="1200" b="0" dirty="0">
                          <a:effectLst/>
                        </a:rPr>
                        <a:t>S1# </a:t>
                      </a:r>
                      <a:r>
                        <a:rPr lang="en-US" sz="1200" b="1" dirty="0">
                          <a:effectLst/>
                        </a:rPr>
                        <a:t>show mac-address-table</a:t>
                      </a:r>
                      <a:endParaRPr lang="en-US" sz="1200" b="0" dirty="0">
                        <a:effectLst/>
                      </a:endParaRPr>
                    </a:p>
                    <a:p>
                      <a:pPr rtl="0" fontAlgn="ctr"/>
                      <a:r>
                        <a:rPr lang="en-US" sz="1200" b="0" dirty="0">
                          <a:effectLst/>
                        </a:rPr>
                        <a:t>OR</a:t>
                      </a:r>
                    </a:p>
                    <a:p>
                      <a:pPr rtl="0" fontAlgn="ctr"/>
                      <a:r>
                        <a:rPr lang="en-US" sz="1200" b="0" dirty="0">
                          <a:effectLst/>
                        </a:rPr>
                        <a:t>S1# </a:t>
                      </a:r>
                      <a:r>
                        <a:rPr lang="en-US" sz="1200" b="1" dirty="0">
                          <a:effectLst/>
                        </a:rPr>
                        <a:t>show mac address-table</a:t>
                      </a:r>
                      <a:endParaRPr lang="en-US" sz="1200" b="0" dirty="0">
                        <a:effectLst/>
                      </a:endParaRPr>
                    </a:p>
                  </a:txBody>
                  <a:tcPr marL="47625" marR="47625" marT="47625" marB="47625" anchor="ctr"/>
                </a:tc>
                <a:extLst>
                  <a:ext uri="{0D108BD9-81ED-4DB2-BD59-A6C34878D82A}">
                    <a16:rowId xmlns:a16="http://schemas.microsoft.com/office/drawing/2014/main" val="727926606"/>
                  </a:ext>
                </a:extLst>
              </a:tr>
            </a:tbl>
          </a:graphicData>
        </a:graphic>
      </p:graphicFrame>
    </p:spTree>
    <p:custDataLst>
      <p:tags r:id="rId1"/>
    </p:custDataLst>
    <p:extLst>
      <p:ext uri="{BB962C8B-B14F-4D97-AF65-F5344CB8AC3E}">
        <p14:creationId xmlns:p14="http://schemas.microsoft.com/office/powerpoint/2010/main" val="14566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Verify Switch Port Configuration</a:t>
            </a:r>
          </a:p>
        </p:txBody>
      </p:sp>
      <p:sp>
        <p:nvSpPr>
          <p:cNvPr id="4" name="Content Placeholder 3">
            <a:extLst>
              <a:ext uri="{FF2B5EF4-FFF2-40B4-BE49-F238E27FC236}">
                <a16:creationId xmlns:a16="http://schemas.microsoft.com/office/drawing/2014/main" id="{3EADE819-1C8A-1742-9489-5C32F71BE3B8}"/>
              </a:ext>
            </a:extLst>
          </p:cNvPr>
          <p:cNvSpPr>
            <a:spLocks noGrp="1"/>
          </p:cNvSpPr>
          <p:nvPr>
            <p:ph idx="1"/>
          </p:nvPr>
        </p:nvSpPr>
        <p:spPr>
          <a:xfrm>
            <a:off x="110068" y="731837"/>
            <a:ext cx="8644652" cy="1704331"/>
          </a:xfrm>
        </p:spPr>
        <p:txBody>
          <a:bodyPr/>
          <a:lstStyle/>
          <a:p>
            <a:pPr marL="0" indent="0" algn="l"/>
            <a:r>
              <a:rPr lang="en-US" sz="1600" dirty="0">
                <a:solidFill>
                  <a:srgbClr val="000000"/>
                </a:solidFill>
              </a:rPr>
              <a:t>The </a:t>
            </a:r>
            <a:r>
              <a:rPr lang="en-US" sz="1600" b="1" dirty="0">
                <a:solidFill>
                  <a:srgbClr val="000000"/>
                </a:solidFill>
              </a:rPr>
              <a:t>show running-config</a:t>
            </a:r>
            <a:r>
              <a:rPr lang="en-US" sz="1600" dirty="0">
                <a:solidFill>
                  <a:srgbClr val="000000"/>
                </a:solidFill>
              </a:rPr>
              <a:t> command can be used to verify that the switch has been correctly configured. From the sample abbreviated output on S1, some important information is shown in the figure:</a:t>
            </a:r>
          </a:p>
          <a:p>
            <a:pPr marL="342900" indent="-342900" algn="l">
              <a:buFont typeface="Arial" panose="020B0604020202020204" pitchFamily="34" charset="0"/>
              <a:buChar char="•"/>
            </a:pPr>
            <a:r>
              <a:rPr lang="en-US" sz="1600" dirty="0">
                <a:solidFill>
                  <a:srgbClr val="000000"/>
                </a:solidFill>
              </a:rPr>
              <a:t>Fast Ethernet 0/18 interface configured with the management VLAN 99</a:t>
            </a:r>
          </a:p>
          <a:p>
            <a:pPr marL="342900" indent="-342900" algn="l">
              <a:buFont typeface="Arial" panose="020B0604020202020204" pitchFamily="34" charset="0"/>
              <a:buChar char="•"/>
            </a:pPr>
            <a:r>
              <a:rPr lang="en-US" sz="1600" dirty="0">
                <a:solidFill>
                  <a:srgbClr val="000000"/>
                </a:solidFill>
              </a:rPr>
              <a:t>VLAN 99 configured with an IPv4 address of 172.17.99.11 255.255.255.0</a:t>
            </a:r>
          </a:p>
          <a:p>
            <a:pPr marL="342900" indent="-342900" algn="l">
              <a:buFont typeface="Arial" panose="020B0604020202020204" pitchFamily="34" charset="0"/>
              <a:buChar char="•"/>
            </a:pPr>
            <a:r>
              <a:rPr lang="en-US" sz="1600" dirty="0">
                <a:solidFill>
                  <a:srgbClr val="000000"/>
                </a:solidFill>
              </a:rPr>
              <a:t>Default gateway set to 172.17.99.1</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811BEC55-FCFE-814A-BA98-0D633E82F4CE}"/>
              </a:ext>
            </a:extLst>
          </p:cNvPr>
          <p:cNvPicPr>
            <a:picLocks noChangeAspect="1"/>
          </p:cNvPicPr>
          <p:nvPr/>
        </p:nvPicPr>
        <p:blipFill>
          <a:blip r:embed="rId4"/>
          <a:stretch>
            <a:fillRect/>
          </a:stretch>
        </p:blipFill>
        <p:spPr>
          <a:xfrm>
            <a:off x="2146642" y="2436168"/>
            <a:ext cx="3781168" cy="2573295"/>
          </a:xfrm>
          <a:prstGeom prst="rect">
            <a:avLst/>
          </a:prstGeom>
        </p:spPr>
      </p:pic>
    </p:spTree>
    <p:custDataLst>
      <p:tags r:id="rId1"/>
    </p:custDataLst>
    <p:extLst>
      <p:ext uri="{BB962C8B-B14F-4D97-AF65-F5344CB8AC3E}">
        <p14:creationId xmlns:p14="http://schemas.microsoft.com/office/powerpoint/2010/main" val="293386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Verify Switch Port Configuration (Cont.)</a:t>
            </a:r>
          </a:p>
        </p:txBody>
      </p:sp>
      <p:sp>
        <p:nvSpPr>
          <p:cNvPr id="4" name="Content Placeholder 3">
            <a:extLst>
              <a:ext uri="{FF2B5EF4-FFF2-40B4-BE49-F238E27FC236}">
                <a16:creationId xmlns:a16="http://schemas.microsoft.com/office/drawing/2014/main" id="{3EADE819-1C8A-1742-9489-5C32F71BE3B8}"/>
              </a:ext>
            </a:extLst>
          </p:cNvPr>
          <p:cNvSpPr>
            <a:spLocks noGrp="1"/>
          </p:cNvSpPr>
          <p:nvPr>
            <p:ph idx="1"/>
          </p:nvPr>
        </p:nvSpPr>
        <p:spPr>
          <a:xfrm>
            <a:off x="42333" y="668868"/>
            <a:ext cx="8670052" cy="1778000"/>
          </a:xfrm>
        </p:spPr>
        <p:txBody>
          <a:bodyPr/>
          <a:lstStyle/>
          <a:p>
            <a:pPr marL="0" indent="0" algn="l"/>
            <a:r>
              <a:rPr lang="en-US" sz="1500" dirty="0">
                <a:solidFill>
                  <a:srgbClr val="000000"/>
                </a:solidFill>
              </a:rPr>
              <a:t>The </a:t>
            </a:r>
            <a:r>
              <a:rPr lang="en-US" sz="1500" b="1" dirty="0">
                <a:solidFill>
                  <a:srgbClr val="000000"/>
                </a:solidFill>
              </a:rPr>
              <a:t>show interfaces</a:t>
            </a:r>
            <a:r>
              <a:rPr lang="en-US" sz="1500" dirty="0">
                <a:solidFill>
                  <a:srgbClr val="000000"/>
                </a:solidFill>
              </a:rPr>
              <a:t> command is another commonly used command, which displays status and statistics information on the network interfaces of the switch. The </a:t>
            </a:r>
            <a:r>
              <a:rPr lang="en-US" sz="1500" b="1" dirty="0">
                <a:solidFill>
                  <a:srgbClr val="000000"/>
                </a:solidFill>
              </a:rPr>
              <a:t>show interfaces</a:t>
            </a:r>
            <a:r>
              <a:rPr lang="en-US" sz="1500" dirty="0">
                <a:solidFill>
                  <a:srgbClr val="000000"/>
                </a:solidFill>
              </a:rPr>
              <a:t> command is frequently used when configuring and monitoring network devices.</a:t>
            </a:r>
          </a:p>
          <a:p>
            <a:pPr marL="0" indent="0" algn="l"/>
            <a:endParaRPr lang="en-US" sz="1500" dirty="0">
              <a:solidFill>
                <a:srgbClr val="000000"/>
              </a:solidFill>
            </a:endParaRPr>
          </a:p>
          <a:p>
            <a:pPr marL="0" indent="0" algn="l"/>
            <a:r>
              <a:rPr lang="en-US" sz="1500" dirty="0">
                <a:solidFill>
                  <a:srgbClr val="000000"/>
                </a:solidFill>
              </a:rPr>
              <a:t>The first line of the output for the </a:t>
            </a:r>
            <a:r>
              <a:rPr lang="en-US" sz="1500" b="1" dirty="0">
                <a:solidFill>
                  <a:srgbClr val="000000"/>
                </a:solidFill>
              </a:rPr>
              <a:t>show interfaces fastEthernet 0/18</a:t>
            </a:r>
            <a:r>
              <a:rPr lang="en-US" sz="1500" dirty="0">
                <a:solidFill>
                  <a:srgbClr val="000000"/>
                </a:solidFill>
              </a:rPr>
              <a:t> command indicates that the FastEthernet 0/18 interface is up/up, meaning that it is operational. Further down, the output shows that the duplex is full and the speed is 100 Mbps.</a:t>
            </a:r>
          </a:p>
          <a:p>
            <a:pPr marL="342900" indent="-34290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5C41CD4C-F177-ED40-B901-ACB685FBDA70}"/>
              </a:ext>
            </a:extLst>
          </p:cNvPr>
          <p:cNvPicPr>
            <a:picLocks noChangeAspect="1"/>
          </p:cNvPicPr>
          <p:nvPr/>
        </p:nvPicPr>
        <p:blipFill>
          <a:blip r:embed="rId4"/>
          <a:stretch>
            <a:fillRect/>
          </a:stretch>
        </p:blipFill>
        <p:spPr>
          <a:xfrm>
            <a:off x="1074089" y="2570549"/>
            <a:ext cx="6995821" cy="2174731"/>
          </a:xfrm>
          <a:prstGeom prst="rect">
            <a:avLst/>
          </a:prstGeom>
        </p:spPr>
      </p:pic>
    </p:spTree>
    <p:custDataLst>
      <p:tags r:id="rId1"/>
    </p:custDataLst>
    <p:extLst>
      <p:ext uri="{BB962C8B-B14F-4D97-AF65-F5344CB8AC3E}">
        <p14:creationId xmlns:p14="http://schemas.microsoft.com/office/powerpoint/2010/main" val="1502445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Network Access Layer Issues</a:t>
            </a:r>
          </a:p>
        </p:txBody>
      </p:sp>
      <p:sp>
        <p:nvSpPr>
          <p:cNvPr id="4" name="Content Placeholder 3">
            <a:extLst>
              <a:ext uri="{FF2B5EF4-FFF2-40B4-BE49-F238E27FC236}">
                <a16:creationId xmlns:a16="http://schemas.microsoft.com/office/drawing/2014/main" id="{3EADE819-1C8A-1742-9489-5C32F71BE3B8}"/>
              </a:ext>
            </a:extLst>
          </p:cNvPr>
          <p:cNvSpPr>
            <a:spLocks noGrp="1"/>
          </p:cNvSpPr>
          <p:nvPr>
            <p:ph idx="1"/>
          </p:nvPr>
        </p:nvSpPr>
        <p:spPr>
          <a:xfrm>
            <a:off x="0" y="731837"/>
            <a:ext cx="8754719" cy="3010499"/>
          </a:xfrm>
        </p:spPr>
        <p:txBody>
          <a:bodyPr/>
          <a:lstStyle/>
          <a:p>
            <a:pPr marL="0" indent="0" algn="l"/>
            <a:r>
              <a:rPr lang="en-US" sz="1500" dirty="0">
                <a:solidFill>
                  <a:srgbClr val="000000"/>
                </a:solidFill>
              </a:rPr>
              <a:t>The output from the </a:t>
            </a:r>
            <a:r>
              <a:rPr lang="en-US" sz="1500" b="1" dirty="0">
                <a:solidFill>
                  <a:srgbClr val="000000"/>
                </a:solidFill>
              </a:rPr>
              <a:t>show interfaces</a:t>
            </a:r>
            <a:r>
              <a:rPr lang="en-US" sz="1500" dirty="0">
                <a:solidFill>
                  <a:srgbClr val="000000"/>
                </a:solidFill>
              </a:rPr>
              <a:t> command is useful for detecting common media issues. One of the most important parts of this output is the display of the line and data link protocol status, as shown in the example.</a:t>
            </a:r>
          </a:p>
          <a:p>
            <a:pPr marL="0" indent="0" algn="l"/>
            <a:r>
              <a:rPr lang="en-US" sz="1500" dirty="0">
                <a:solidFill>
                  <a:srgbClr val="000000"/>
                </a:solidFill>
              </a:rPr>
              <a:t>The first parameter (FastEthernet0/18 is up) refers to the hardware layer and indicates whether the interface is receiving a carrier detect signal. The second parameter (line protocol is up) refers to the data link layer and indicates whether the data link layer protocol keepalives are being received. Based on the output of the </a:t>
            </a:r>
            <a:r>
              <a:rPr lang="en-US" sz="1500" b="1" dirty="0">
                <a:solidFill>
                  <a:srgbClr val="000000"/>
                </a:solidFill>
              </a:rPr>
              <a:t>show interfaces</a:t>
            </a:r>
            <a:r>
              <a:rPr lang="en-US" sz="1500" dirty="0">
                <a:solidFill>
                  <a:srgbClr val="000000"/>
                </a:solidFill>
              </a:rPr>
              <a:t> command, possible problems can be fixed as follows:</a:t>
            </a:r>
          </a:p>
          <a:p>
            <a:pPr marL="358835" lvl="1" indent="-285750">
              <a:buFont typeface="Arial" panose="020B0604020202020204" pitchFamily="34" charset="0"/>
              <a:buChar char="•"/>
            </a:pPr>
            <a:r>
              <a:rPr lang="en-US" sz="1200" dirty="0">
                <a:solidFill>
                  <a:srgbClr val="000000"/>
                </a:solidFill>
              </a:rPr>
              <a:t>If the interface is up and the line protocol is down, a problem exists. There could be an encapsulation type mismatch, the interface on the other end could be error-disabled, or there could be a hardware problem.</a:t>
            </a:r>
          </a:p>
          <a:p>
            <a:pPr marL="358835" lvl="1" indent="-285750">
              <a:buFont typeface="Arial" panose="020B0604020202020204" pitchFamily="34" charset="0"/>
              <a:buChar char="•"/>
            </a:pPr>
            <a:r>
              <a:rPr lang="en-US" sz="1200" dirty="0">
                <a:solidFill>
                  <a:srgbClr val="000000"/>
                </a:solidFill>
              </a:rPr>
              <a:t>If the line protocol and the interface are both down, a cable is not attached, or some other interface problem exists. For example, in a back-to-back connection, the other end of the connection may be administratively down.</a:t>
            </a:r>
          </a:p>
          <a:p>
            <a:pPr marL="358835" lvl="1" indent="-285750">
              <a:buFont typeface="Arial" panose="020B0604020202020204" pitchFamily="34" charset="0"/>
              <a:buChar char="•"/>
            </a:pPr>
            <a:r>
              <a:rPr lang="en-US" sz="1200" dirty="0">
                <a:solidFill>
                  <a:srgbClr val="000000"/>
                </a:solidFill>
              </a:rPr>
              <a:t>If the interface is administratively down, it has been manually disabled (the </a:t>
            </a:r>
            <a:r>
              <a:rPr lang="en-US" sz="1200" b="1" dirty="0">
                <a:solidFill>
                  <a:srgbClr val="000000"/>
                </a:solidFill>
              </a:rPr>
              <a:t>shutdown</a:t>
            </a:r>
            <a:r>
              <a:rPr lang="en-US" sz="1200" dirty="0">
                <a:solidFill>
                  <a:srgbClr val="000000"/>
                </a:solidFill>
              </a:rPr>
              <a:t> command has been issued) in the active configuration.</a:t>
            </a:r>
          </a:p>
          <a:p>
            <a:pPr marL="285750" indent="-28575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277E86D8-D909-2045-A1B3-C364C324C50C}"/>
              </a:ext>
            </a:extLst>
          </p:cNvPr>
          <p:cNvPicPr>
            <a:picLocks noChangeAspect="1"/>
          </p:cNvPicPr>
          <p:nvPr/>
        </p:nvPicPr>
        <p:blipFill>
          <a:blip r:embed="rId4"/>
          <a:stretch>
            <a:fillRect/>
          </a:stretch>
        </p:blipFill>
        <p:spPr>
          <a:xfrm>
            <a:off x="788614" y="3742336"/>
            <a:ext cx="7177490" cy="1022313"/>
          </a:xfrm>
          <a:prstGeom prst="rect">
            <a:avLst/>
          </a:prstGeom>
        </p:spPr>
      </p:pic>
    </p:spTree>
    <p:custDataLst>
      <p:tags r:id="rId1"/>
    </p:custDataLst>
    <p:extLst>
      <p:ext uri="{BB962C8B-B14F-4D97-AF65-F5344CB8AC3E}">
        <p14:creationId xmlns:p14="http://schemas.microsoft.com/office/powerpoint/2010/main" val="1659215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Network Access Layer Issues (Cont.)</a:t>
            </a:r>
          </a:p>
        </p:txBody>
      </p:sp>
      <p:sp>
        <p:nvSpPr>
          <p:cNvPr id="5" name="Content Placeholder 4">
            <a:extLst>
              <a:ext uri="{FF2B5EF4-FFF2-40B4-BE49-F238E27FC236}">
                <a16:creationId xmlns:a16="http://schemas.microsoft.com/office/drawing/2014/main" id="{58FBD30F-EEA2-2F45-B377-C980142A14DE}"/>
              </a:ext>
            </a:extLst>
          </p:cNvPr>
          <p:cNvSpPr>
            <a:spLocks noGrp="1"/>
          </p:cNvSpPr>
          <p:nvPr>
            <p:ph idx="1"/>
          </p:nvPr>
        </p:nvSpPr>
        <p:spPr>
          <a:xfrm>
            <a:off x="474663" y="731837"/>
            <a:ext cx="3121154" cy="3689897"/>
          </a:xfrm>
        </p:spPr>
        <p:txBody>
          <a:bodyPr/>
          <a:lstStyle/>
          <a:p>
            <a:pPr marL="0" indent="0" algn="l"/>
            <a:r>
              <a:rPr lang="en-US" sz="1800" dirty="0">
                <a:solidFill>
                  <a:srgbClr val="000000"/>
                </a:solidFill>
              </a:rPr>
              <a:t>The </a:t>
            </a:r>
            <a:r>
              <a:rPr lang="en-US" sz="1800" b="1" dirty="0">
                <a:solidFill>
                  <a:srgbClr val="000000"/>
                </a:solidFill>
              </a:rPr>
              <a:t>show interfaces</a:t>
            </a:r>
            <a:r>
              <a:rPr lang="en-US" sz="1800" dirty="0">
                <a:solidFill>
                  <a:srgbClr val="000000"/>
                </a:solidFill>
              </a:rPr>
              <a:t> command output displays counters and statistics for the FastEthernet0/18 interface, as shown here:</a:t>
            </a:r>
          </a:p>
        </p:txBody>
      </p:sp>
      <p:pic>
        <p:nvPicPr>
          <p:cNvPr id="8" name="Picture 7">
            <a:extLst>
              <a:ext uri="{FF2B5EF4-FFF2-40B4-BE49-F238E27FC236}">
                <a16:creationId xmlns:a16="http://schemas.microsoft.com/office/drawing/2014/main" id="{3C4C018D-E65A-F94B-B232-B28FF0EB48F2}"/>
              </a:ext>
            </a:extLst>
          </p:cNvPr>
          <p:cNvPicPr>
            <a:picLocks noChangeAspect="1"/>
          </p:cNvPicPr>
          <p:nvPr/>
        </p:nvPicPr>
        <p:blipFill>
          <a:blip r:embed="rId4"/>
          <a:stretch>
            <a:fillRect/>
          </a:stretch>
        </p:blipFill>
        <p:spPr>
          <a:xfrm>
            <a:off x="3880022" y="726436"/>
            <a:ext cx="4667421" cy="4092700"/>
          </a:xfrm>
          <a:prstGeom prst="rect">
            <a:avLst/>
          </a:prstGeom>
        </p:spPr>
      </p:pic>
    </p:spTree>
    <p:custDataLst>
      <p:tags r:id="rId1"/>
    </p:custDataLst>
    <p:extLst>
      <p:ext uri="{BB962C8B-B14F-4D97-AF65-F5344CB8AC3E}">
        <p14:creationId xmlns:p14="http://schemas.microsoft.com/office/powerpoint/2010/main" val="296954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Network Access Layer Issues (Cont.)</a:t>
            </a:r>
          </a:p>
        </p:txBody>
      </p:sp>
      <p:sp>
        <p:nvSpPr>
          <p:cNvPr id="7" name="Rectangle 6">
            <a:extLst>
              <a:ext uri="{FF2B5EF4-FFF2-40B4-BE49-F238E27FC236}">
                <a16:creationId xmlns:a16="http://schemas.microsoft.com/office/drawing/2014/main" id="{3E6937AF-613C-9A48-B435-501EDFB7AEC4}"/>
              </a:ext>
            </a:extLst>
          </p:cNvPr>
          <p:cNvSpPr/>
          <p:nvPr/>
        </p:nvSpPr>
        <p:spPr>
          <a:xfrm>
            <a:off x="431800" y="660934"/>
            <a:ext cx="8539205" cy="830997"/>
          </a:xfrm>
          <a:prstGeom prst="rect">
            <a:avLst/>
          </a:prstGeom>
        </p:spPr>
        <p:txBody>
          <a:bodyPr wrap="square">
            <a:spAutoFit/>
          </a:bodyPr>
          <a:lstStyle/>
          <a:p>
            <a:r>
              <a:rPr lang="en-US" sz="1600" dirty="0">
                <a:solidFill>
                  <a:srgbClr val="000000"/>
                </a:solidFill>
                <a:latin typeface="CiscoSans"/>
              </a:rPr>
              <a:t>Some media errors are not severe enough to cause the circuit to fail but do cause network performance issues. The table explains some of these common errors which can be detected using the </a:t>
            </a:r>
            <a:r>
              <a:rPr lang="en-US" sz="1600" b="1" dirty="0">
                <a:solidFill>
                  <a:srgbClr val="000000"/>
                </a:solidFill>
                <a:latin typeface="CiscoSans"/>
              </a:rPr>
              <a:t>show interfaces</a:t>
            </a:r>
            <a:r>
              <a:rPr lang="en-US" sz="1600" dirty="0">
                <a:solidFill>
                  <a:srgbClr val="000000"/>
                </a:solidFill>
                <a:latin typeface="CiscoSans"/>
              </a:rPr>
              <a:t> command.</a:t>
            </a:r>
            <a:endParaRPr lang="en-US" sz="1600" dirty="0">
              <a:solidFill>
                <a:srgbClr val="000000"/>
              </a:solidFill>
            </a:endParaRPr>
          </a:p>
        </p:txBody>
      </p:sp>
      <p:graphicFrame>
        <p:nvGraphicFramePr>
          <p:cNvPr id="6" name="Content Placeholder 5">
            <a:extLst>
              <a:ext uri="{FF2B5EF4-FFF2-40B4-BE49-F238E27FC236}">
                <a16:creationId xmlns:a16="http://schemas.microsoft.com/office/drawing/2014/main" id="{C8A96400-C167-8F43-81D2-EC06BCDACF46}"/>
              </a:ext>
            </a:extLst>
          </p:cNvPr>
          <p:cNvGraphicFramePr>
            <a:graphicFrameLocks noGrp="1"/>
          </p:cNvGraphicFramePr>
          <p:nvPr>
            <p:ph idx="1"/>
            <p:extLst>
              <p:ext uri="{D42A27DB-BD31-4B8C-83A1-F6EECF244321}">
                <p14:modId xmlns:p14="http://schemas.microsoft.com/office/powerpoint/2010/main" val="4056631847"/>
              </p:ext>
            </p:extLst>
          </p:nvPr>
        </p:nvGraphicFramePr>
        <p:xfrm>
          <a:off x="431800" y="1500745"/>
          <a:ext cx="8280400" cy="3166970"/>
        </p:xfrm>
        <a:graphic>
          <a:graphicData uri="http://schemas.openxmlformats.org/drawingml/2006/table">
            <a:tbl>
              <a:tblPr firstRow="1" bandRow="1">
                <a:tableStyleId>{5C22544A-7EE6-4342-B048-85BDC9FD1C3A}</a:tableStyleId>
              </a:tblPr>
              <a:tblGrid>
                <a:gridCol w="1378851">
                  <a:extLst>
                    <a:ext uri="{9D8B030D-6E8A-4147-A177-3AD203B41FA5}">
                      <a16:colId xmlns:a16="http://schemas.microsoft.com/office/drawing/2014/main" val="2178908898"/>
                    </a:ext>
                  </a:extLst>
                </a:gridCol>
                <a:gridCol w="6901549">
                  <a:extLst>
                    <a:ext uri="{9D8B030D-6E8A-4147-A177-3AD203B41FA5}">
                      <a16:colId xmlns:a16="http://schemas.microsoft.com/office/drawing/2014/main" val="3755687166"/>
                    </a:ext>
                  </a:extLst>
                </a:gridCol>
              </a:tblGrid>
              <a:tr h="356788">
                <a:tc>
                  <a:txBody>
                    <a:bodyPr/>
                    <a:lstStyle/>
                    <a:p>
                      <a:pPr algn="l" fontAlgn="ctr"/>
                      <a:r>
                        <a:rPr lang="en-US" sz="1200" b="1" dirty="0">
                          <a:effectLst/>
                        </a:rPr>
                        <a:t>Error Type</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621051334"/>
                  </a:ext>
                </a:extLst>
              </a:tr>
              <a:tr h="356788">
                <a:tc>
                  <a:txBody>
                    <a:bodyPr/>
                    <a:lstStyle/>
                    <a:p>
                      <a:pPr fontAlgn="ctr"/>
                      <a:r>
                        <a:rPr lang="en-US" sz="1200" b="1" dirty="0">
                          <a:effectLst/>
                        </a:rPr>
                        <a:t>Input Errors</a:t>
                      </a:r>
                      <a:endParaRPr lang="en-US" sz="1200" b="0" dirty="0">
                        <a:effectLst/>
                      </a:endParaRPr>
                    </a:p>
                  </a:txBody>
                  <a:tcPr marL="47625" marR="47625" marT="47625" marB="47625" anchor="ctr"/>
                </a:tc>
                <a:tc>
                  <a:txBody>
                    <a:bodyPr/>
                    <a:lstStyle/>
                    <a:p>
                      <a:pPr fontAlgn="ctr"/>
                      <a:r>
                        <a:rPr lang="en-US" sz="1200" b="0" dirty="0">
                          <a:effectLst/>
                        </a:rPr>
                        <a:t>Total number of errors. It includes runts, giants, no buffer, CRC, frame, overrun, and ignored counts.</a:t>
                      </a:r>
                    </a:p>
                  </a:txBody>
                  <a:tcPr marL="47625" marR="47625" marT="47625" marB="47625" anchor="ctr"/>
                </a:tc>
                <a:extLst>
                  <a:ext uri="{0D108BD9-81ED-4DB2-BD59-A6C34878D82A}">
                    <a16:rowId xmlns:a16="http://schemas.microsoft.com/office/drawing/2014/main" val="670375258"/>
                  </a:ext>
                </a:extLst>
              </a:tr>
              <a:tr h="443541">
                <a:tc>
                  <a:txBody>
                    <a:bodyPr/>
                    <a:lstStyle/>
                    <a:p>
                      <a:pPr fontAlgn="ctr"/>
                      <a:r>
                        <a:rPr lang="en-US" sz="1200" b="1" dirty="0">
                          <a:effectLst/>
                        </a:rPr>
                        <a:t>Runts</a:t>
                      </a:r>
                      <a:endParaRPr lang="en-US" sz="1200" b="0" dirty="0">
                        <a:effectLst/>
                      </a:endParaRPr>
                    </a:p>
                  </a:txBody>
                  <a:tcPr marL="47625" marR="47625" marT="47625" marB="47625" anchor="ctr"/>
                </a:tc>
                <a:tc>
                  <a:txBody>
                    <a:bodyPr/>
                    <a:lstStyle/>
                    <a:p>
                      <a:pPr fontAlgn="ctr"/>
                      <a:r>
                        <a:rPr lang="en-US" sz="1200" b="0" dirty="0">
                          <a:effectLst/>
                        </a:rPr>
                        <a:t>Packets that are discarded because they are smaller than the minimum packet size for the medium. For instance, any Ethernet packet that is less than 64 bytes is considered a runt.</a:t>
                      </a:r>
                    </a:p>
                  </a:txBody>
                  <a:tcPr marL="47625" marR="47625" marT="47625" marB="47625" anchor="ctr"/>
                </a:tc>
                <a:extLst>
                  <a:ext uri="{0D108BD9-81ED-4DB2-BD59-A6C34878D82A}">
                    <a16:rowId xmlns:a16="http://schemas.microsoft.com/office/drawing/2014/main" val="1960010664"/>
                  </a:ext>
                </a:extLst>
              </a:tr>
              <a:tr h="443541">
                <a:tc>
                  <a:txBody>
                    <a:bodyPr/>
                    <a:lstStyle/>
                    <a:p>
                      <a:pPr fontAlgn="ctr"/>
                      <a:r>
                        <a:rPr lang="en-US" sz="1200" b="1" dirty="0">
                          <a:effectLst/>
                        </a:rPr>
                        <a:t>Giants</a:t>
                      </a:r>
                      <a:endParaRPr lang="en-US" sz="1200" b="0" dirty="0">
                        <a:effectLst/>
                      </a:endParaRPr>
                    </a:p>
                  </a:txBody>
                  <a:tcPr marL="47625" marR="47625" marT="47625" marB="47625" anchor="ctr"/>
                </a:tc>
                <a:tc>
                  <a:txBody>
                    <a:bodyPr/>
                    <a:lstStyle/>
                    <a:p>
                      <a:pPr fontAlgn="ctr"/>
                      <a:r>
                        <a:rPr lang="en-US" sz="1200" b="0" dirty="0">
                          <a:effectLst/>
                        </a:rPr>
                        <a:t>Packets that are discarded because they exceed the maximum packet size for the medium. For example, any Ethernet packet that is greater than 1,518 bytes is considered a giant.</a:t>
                      </a:r>
                    </a:p>
                  </a:txBody>
                  <a:tcPr marL="47625" marR="47625" marT="47625" marB="47625" anchor="ctr"/>
                </a:tc>
                <a:extLst>
                  <a:ext uri="{0D108BD9-81ED-4DB2-BD59-A6C34878D82A}">
                    <a16:rowId xmlns:a16="http://schemas.microsoft.com/office/drawing/2014/main" val="1312255973"/>
                  </a:ext>
                </a:extLst>
              </a:tr>
              <a:tr h="356788">
                <a:tc>
                  <a:txBody>
                    <a:bodyPr/>
                    <a:lstStyle/>
                    <a:p>
                      <a:pPr fontAlgn="ctr"/>
                      <a:r>
                        <a:rPr lang="en-US" sz="1200" b="1" dirty="0">
                          <a:effectLst/>
                        </a:rPr>
                        <a:t>CRC</a:t>
                      </a:r>
                      <a:endParaRPr lang="en-US" sz="1200" b="0" dirty="0">
                        <a:effectLst/>
                      </a:endParaRPr>
                    </a:p>
                  </a:txBody>
                  <a:tcPr marL="47625" marR="47625" marT="47625" marB="47625" anchor="ctr"/>
                </a:tc>
                <a:tc>
                  <a:txBody>
                    <a:bodyPr/>
                    <a:lstStyle/>
                    <a:p>
                      <a:pPr fontAlgn="ctr"/>
                      <a:r>
                        <a:rPr lang="en-US" sz="1200" b="0" dirty="0">
                          <a:effectLst/>
                        </a:rPr>
                        <a:t>CRC errors are generated when the calculated checksum is not the same as the checksum received.</a:t>
                      </a:r>
                    </a:p>
                  </a:txBody>
                  <a:tcPr marL="47625" marR="47625" marT="47625" marB="47625" anchor="ctr"/>
                </a:tc>
                <a:extLst>
                  <a:ext uri="{0D108BD9-81ED-4DB2-BD59-A6C34878D82A}">
                    <a16:rowId xmlns:a16="http://schemas.microsoft.com/office/drawing/2014/main" val="3670836750"/>
                  </a:ext>
                </a:extLst>
              </a:tr>
              <a:tr h="443541">
                <a:tc>
                  <a:txBody>
                    <a:bodyPr/>
                    <a:lstStyle/>
                    <a:p>
                      <a:pPr fontAlgn="ctr"/>
                      <a:r>
                        <a:rPr lang="en-US" sz="1200" b="1" dirty="0">
                          <a:effectLst/>
                        </a:rPr>
                        <a:t>Output Errors</a:t>
                      </a:r>
                      <a:endParaRPr lang="en-US" sz="1200" b="0" dirty="0">
                        <a:effectLst/>
                      </a:endParaRPr>
                    </a:p>
                  </a:txBody>
                  <a:tcPr marL="47625" marR="47625" marT="47625" marB="47625" anchor="ctr"/>
                </a:tc>
                <a:tc>
                  <a:txBody>
                    <a:bodyPr/>
                    <a:lstStyle/>
                    <a:p>
                      <a:pPr fontAlgn="ctr"/>
                      <a:r>
                        <a:rPr lang="en-US" sz="1200" b="0" dirty="0">
                          <a:effectLst/>
                        </a:rPr>
                        <a:t>Sum of all errors that prevented the final transmission of datagrams out of the interface that is being examined.</a:t>
                      </a:r>
                    </a:p>
                  </a:txBody>
                  <a:tcPr marL="47625" marR="47625" marT="47625" marB="47625" anchor="ctr"/>
                </a:tc>
                <a:extLst>
                  <a:ext uri="{0D108BD9-81ED-4DB2-BD59-A6C34878D82A}">
                    <a16:rowId xmlns:a16="http://schemas.microsoft.com/office/drawing/2014/main" val="50707273"/>
                  </a:ext>
                </a:extLst>
              </a:tr>
              <a:tr h="356788">
                <a:tc>
                  <a:txBody>
                    <a:bodyPr/>
                    <a:lstStyle/>
                    <a:p>
                      <a:pPr fontAlgn="ctr"/>
                      <a:r>
                        <a:rPr lang="en-US" sz="1200" b="1" dirty="0">
                          <a:effectLst/>
                        </a:rPr>
                        <a:t>Collisions</a:t>
                      </a:r>
                      <a:endParaRPr lang="en-US" sz="1200" b="0" dirty="0">
                        <a:effectLst/>
                      </a:endParaRPr>
                    </a:p>
                  </a:txBody>
                  <a:tcPr marL="47625" marR="47625" marT="47625" marB="47625" anchor="ctr"/>
                </a:tc>
                <a:tc>
                  <a:txBody>
                    <a:bodyPr/>
                    <a:lstStyle/>
                    <a:p>
                      <a:pPr fontAlgn="ctr"/>
                      <a:r>
                        <a:rPr lang="en-US" sz="1200" b="0" dirty="0">
                          <a:effectLst/>
                        </a:rPr>
                        <a:t>Number of messages retransmitted because of an Ethernet collision.</a:t>
                      </a:r>
                    </a:p>
                  </a:txBody>
                  <a:tcPr marL="47625" marR="47625" marT="47625" marB="47625" anchor="ctr"/>
                </a:tc>
                <a:extLst>
                  <a:ext uri="{0D108BD9-81ED-4DB2-BD59-A6C34878D82A}">
                    <a16:rowId xmlns:a16="http://schemas.microsoft.com/office/drawing/2014/main" val="950087606"/>
                  </a:ext>
                </a:extLst>
              </a:tr>
              <a:tr h="356788">
                <a:tc>
                  <a:txBody>
                    <a:bodyPr/>
                    <a:lstStyle/>
                    <a:p>
                      <a:pPr fontAlgn="ctr"/>
                      <a:r>
                        <a:rPr lang="en-US" sz="1200" b="1" dirty="0">
                          <a:effectLst/>
                        </a:rPr>
                        <a:t>Late Collisions</a:t>
                      </a:r>
                      <a:endParaRPr lang="en-US" sz="1200" b="0" dirty="0">
                        <a:effectLst/>
                      </a:endParaRPr>
                    </a:p>
                  </a:txBody>
                  <a:tcPr marL="47625" marR="47625" marT="47625" marB="47625" anchor="ctr"/>
                </a:tc>
                <a:tc>
                  <a:txBody>
                    <a:bodyPr/>
                    <a:lstStyle/>
                    <a:p>
                      <a:pPr fontAlgn="ctr"/>
                      <a:r>
                        <a:rPr lang="en-US" sz="1200" b="0" dirty="0">
                          <a:effectLst/>
                        </a:rPr>
                        <a:t>A collision that occurs after 512 bits of the frame have been transmitted</a:t>
                      </a:r>
                    </a:p>
                  </a:txBody>
                  <a:tcPr marL="47625" marR="47625" marT="47625" marB="47625" anchor="ctr"/>
                </a:tc>
                <a:extLst>
                  <a:ext uri="{0D108BD9-81ED-4DB2-BD59-A6C34878D82A}">
                    <a16:rowId xmlns:a16="http://schemas.microsoft.com/office/drawing/2014/main" val="2783781213"/>
                  </a:ext>
                </a:extLst>
              </a:tr>
            </a:tbl>
          </a:graphicData>
        </a:graphic>
      </p:graphicFrame>
    </p:spTree>
    <p:custDataLst>
      <p:tags r:id="rId1"/>
    </p:custDataLst>
    <p:extLst>
      <p:ext uri="{BB962C8B-B14F-4D97-AF65-F5344CB8AC3E}">
        <p14:creationId xmlns:p14="http://schemas.microsoft.com/office/powerpoint/2010/main" val="717015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Interface Input and Output Errors</a:t>
            </a:r>
          </a:p>
        </p:txBody>
      </p:sp>
      <p:sp>
        <p:nvSpPr>
          <p:cNvPr id="4" name="Content Placeholder 3">
            <a:extLst>
              <a:ext uri="{FF2B5EF4-FFF2-40B4-BE49-F238E27FC236}">
                <a16:creationId xmlns:a16="http://schemas.microsoft.com/office/drawing/2014/main" id="{D53BD7F0-384A-E94A-848B-78739CA0C6C8}"/>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“Input errors” is the sum of all errors in datagrams that were received on the interface being examined. This includes runts, giants, CRC, no buffer, frame, overrun, and ignored counts. The reported input errors from the </a:t>
            </a:r>
            <a:r>
              <a:rPr lang="en-US" sz="1600" b="1" dirty="0">
                <a:solidFill>
                  <a:srgbClr val="000000"/>
                </a:solidFill>
              </a:rPr>
              <a:t>show interfaces</a:t>
            </a:r>
            <a:r>
              <a:rPr lang="en-US" sz="1600" dirty="0">
                <a:solidFill>
                  <a:srgbClr val="000000"/>
                </a:solidFill>
              </a:rPr>
              <a:t> command include the following:</a:t>
            </a:r>
          </a:p>
          <a:p>
            <a:pPr marL="358835" lvl="1" indent="-285750">
              <a:buFont typeface="Arial" panose="020B0604020202020204" pitchFamily="34" charset="0"/>
              <a:buChar char="•"/>
            </a:pPr>
            <a:r>
              <a:rPr lang="en-US" sz="1600" b="1" dirty="0">
                <a:solidFill>
                  <a:srgbClr val="000000"/>
                </a:solidFill>
              </a:rPr>
              <a:t>Runt Frames</a:t>
            </a:r>
            <a:r>
              <a:rPr lang="en-US" sz="1600" dirty="0">
                <a:solidFill>
                  <a:srgbClr val="000000"/>
                </a:solidFill>
              </a:rPr>
              <a:t> - Ethernet frames that are shorter than the 64-byte minimum allowed length are called runts. Malfunctioning NICs are the usual cause of excessive runt frames, but they can also be caused by collisions.</a:t>
            </a:r>
          </a:p>
          <a:p>
            <a:pPr marL="358835" lvl="1" indent="-285750">
              <a:buFont typeface="Arial" panose="020B0604020202020204" pitchFamily="34" charset="0"/>
              <a:buChar char="•"/>
            </a:pPr>
            <a:r>
              <a:rPr lang="en-US" sz="1600" b="1" dirty="0">
                <a:solidFill>
                  <a:srgbClr val="000000"/>
                </a:solidFill>
              </a:rPr>
              <a:t>Giants</a:t>
            </a:r>
            <a:r>
              <a:rPr lang="en-US" sz="1600" dirty="0">
                <a:solidFill>
                  <a:srgbClr val="000000"/>
                </a:solidFill>
              </a:rPr>
              <a:t> - Ethernet frames that are larger than the maximum allowed size are called giants.</a:t>
            </a:r>
          </a:p>
          <a:p>
            <a:pPr marL="358835" lvl="1" indent="-285750">
              <a:buFont typeface="Arial" panose="020B0604020202020204" pitchFamily="34" charset="0"/>
              <a:buChar char="•"/>
            </a:pPr>
            <a:r>
              <a:rPr lang="en-US" sz="1600" b="1" dirty="0">
                <a:solidFill>
                  <a:srgbClr val="000000"/>
                </a:solidFill>
              </a:rPr>
              <a:t>CRC errors</a:t>
            </a:r>
            <a:r>
              <a:rPr lang="en-US" sz="1600" dirty="0">
                <a:solidFill>
                  <a:srgbClr val="000000"/>
                </a:solidFill>
              </a:rPr>
              <a:t> - On Ethernet and serial interfaces, CRC errors usually indicate a media or cable error. Common causes include electrical interference, loose or damaged connections, or incorrect cabling. If you see many CRC errors, there is too much noise on the link and you should inspect the cable. You should also search for and eliminate noise sources.</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1627055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Interface Input and Output Errors (Cont.)</a:t>
            </a:r>
          </a:p>
        </p:txBody>
      </p:sp>
      <p:sp>
        <p:nvSpPr>
          <p:cNvPr id="4" name="Content Placeholder 3">
            <a:extLst>
              <a:ext uri="{FF2B5EF4-FFF2-40B4-BE49-F238E27FC236}">
                <a16:creationId xmlns:a16="http://schemas.microsoft.com/office/drawing/2014/main" id="{D53BD7F0-384A-E94A-848B-78739CA0C6C8}"/>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“Output errors” is the sum of all errors that prevented the final transmission of datagrams out the interface that is being examined. The reported output errors from the </a:t>
            </a:r>
            <a:r>
              <a:rPr lang="en-US" sz="1600" b="1" dirty="0">
                <a:solidFill>
                  <a:srgbClr val="000000"/>
                </a:solidFill>
              </a:rPr>
              <a:t>show interfaces</a:t>
            </a:r>
            <a:r>
              <a:rPr lang="en-US" sz="1600" dirty="0">
                <a:solidFill>
                  <a:srgbClr val="000000"/>
                </a:solidFill>
              </a:rPr>
              <a:t> command include the following:</a:t>
            </a:r>
          </a:p>
          <a:p>
            <a:pPr marL="358835" lvl="1" indent="-285750">
              <a:buFont typeface="Arial" panose="020B0604020202020204" pitchFamily="34" charset="0"/>
              <a:buChar char="•"/>
            </a:pPr>
            <a:r>
              <a:rPr lang="en-US" sz="1600" b="1" dirty="0">
                <a:solidFill>
                  <a:srgbClr val="000000"/>
                </a:solidFill>
              </a:rPr>
              <a:t>Collisions</a:t>
            </a:r>
            <a:r>
              <a:rPr lang="en-US" sz="1600" dirty="0">
                <a:solidFill>
                  <a:srgbClr val="000000"/>
                </a:solidFill>
              </a:rPr>
              <a:t> - Collisions in half-duplex operations are normal. However, you should never see collisions on an interface configured for full-duplex communication.</a:t>
            </a:r>
          </a:p>
          <a:p>
            <a:pPr marL="358835" lvl="1" indent="-285750">
              <a:buFont typeface="Arial" panose="020B0604020202020204" pitchFamily="34" charset="0"/>
              <a:buChar char="•"/>
            </a:pPr>
            <a:r>
              <a:rPr lang="en-US" sz="1600" b="1" dirty="0">
                <a:solidFill>
                  <a:srgbClr val="000000"/>
                </a:solidFill>
              </a:rPr>
              <a:t>Late collisions</a:t>
            </a:r>
            <a:r>
              <a:rPr lang="en-US" sz="1600" dirty="0">
                <a:solidFill>
                  <a:srgbClr val="000000"/>
                </a:solidFill>
              </a:rPr>
              <a:t> - A late collision refers to a collision that occurs after 512 bits of the frame have been transmitted. Excessive cable lengths are the most common cause of late collisions. Another common cause is duplex misconfiguration. </a:t>
            </a:r>
          </a:p>
        </p:txBody>
      </p:sp>
    </p:spTree>
    <p:custDataLst>
      <p:tags r:id="rId1"/>
    </p:custDataLst>
    <p:extLst>
      <p:ext uri="{BB962C8B-B14F-4D97-AF65-F5344CB8AC3E}">
        <p14:creationId xmlns:p14="http://schemas.microsoft.com/office/powerpoint/2010/main" val="68439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Troubleshooting Network Access Layer Issues</a:t>
            </a:r>
          </a:p>
        </p:txBody>
      </p:sp>
      <p:sp>
        <p:nvSpPr>
          <p:cNvPr id="8" name="Rectangle 7">
            <a:extLst>
              <a:ext uri="{FF2B5EF4-FFF2-40B4-BE49-F238E27FC236}">
                <a16:creationId xmlns:a16="http://schemas.microsoft.com/office/drawing/2014/main" id="{9F4C6625-058A-DE49-BA4D-D901104DE397}"/>
              </a:ext>
            </a:extLst>
          </p:cNvPr>
          <p:cNvSpPr/>
          <p:nvPr/>
        </p:nvSpPr>
        <p:spPr>
          <a:xfrm>
            <a:off x="185352" y="1415533"/>
            <a:ext cx="2236573" cy="2062103"/>
          </a:xfrm>
          <a:prstGeom prst="rect">
            <a:avLst/>
          </a:prstGeom>
        </p:spPr>
        <p:txBody>
          <a:bodyPr wrap="square">
            <a:spAutoFit/>
          </a:bodyPr>
          <a:lstStyle/>
          <a:p>
            <a:r>
              <a:rPr lang="en-US" sz="1600" dirty="0">
                <a:solidFill>
                  <a:srgbClr val="000000"/>
                </a:solidFill>
                <a:latin typeface="+mj-lt"/>
              </a:rPr>
              <a:t>To troubleshoot scenarios involving no connection, or a bad connection, between a switch and another device, follow the general process shown in the figure.</a:t>
            </a:r>
          </a:p>
        </p:txBody>
      </p:sp>
      <p:pic>
        <p:nvPicPr>
          <p:cNvPr id="7" name="Content Placeholder 6">
            <a:extLst>
              <a:ext uri="{FF2B5EF4-FFF2-40B4-BE49-F238E27FC236}">
                <a16:creationId xmlns:a16="http://schemas.microsoft.com/office/drawing/2014/main" id="{B4C2431C-C289-B041-8C95-E6739624FA3B}"/>
              </a:ext>
            </a:extLst>
          </p:cNvPr>
          <p:cNvPicPr>
            <a:picLocks noGrp="1" noChangeAspect="1"/>
          </p:cNvPicPr>
          <p:nvPr>
            <p:ph idx="1"/>
          </p:nvPr>
        </p:nvPicPr>
        <p:blipFill>
          <a:blip r:embed="rId4"/>
          <a:stretch>
            <a:fillRect/>
          </a:stretch>
        </p:blipFill>
        <p:spPr>
          <a:xfrm>
            <a:off x="2607276" y="731837"/>
            <a:ext cx="6005384" cy="3972505"/>
          </a:xfrm>
        </p:spPr>
      </p:pic>
    </p:spTree>
    <p:custDataLst>
      <p:tags r:id="rId1"/>
    </p:custDataLst>
    <p:extLst>
      <p:ext uri="{BB962C8B-B14F-4D97-AF65-F5344CB8AC3E}">
        <p14:creationId xmlns:p14="http://schemas.microsoft.com/office/powerpoint/2010/main" val="3136614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1.3 Secure Remote Access</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pic>
        <p:nvPicPr>
          <p:cNvPr id="8" name="Content Placeholder 7">
            <a:extLst>
              <a:ext uri="{FF2B5EF4-FFF2-40B4-BE49-F238E27FC236}">
                <a16:creationId xmlns:a16="http://schemas.microsoft.com/office/drawing/2014/main" id="{5F38A844-68C1-4027-8FAB-38984930BB23}"/>
              </a:ext>
            </a:extLst>
          </p:cNvPr>
          <p:cNvPicPr>
            <a:picLocks noGrp="1" noChangeAspect="1"/>
          </p:cNvPicPr>
          <p:nvPr>
            <p:ph idx="4294967295"/>
          </p:nvPr>
        </p:nvPicPr>
        <p:blipFill>
          <a:blip r:embed="rId3"/>
          <a:stretch>
            <a:fillRect/>
          </a:stretch>
        </p:blipFill>
        <p:spPr>
          <a:xfrm>
            <a:off x="255658" y="1609053"/>
            <a:ext cx="8632684" cy="2505673"/>
          </a:xfrm>
          <a:prstGeom prst="rect">
            <a:avLst/>
          </a:prstGeom>
        </p:spPr>
      </p:pic>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Remote Access</a:t>
            </a:r>
            <a:br>
              <a:rPr lang="en-US" dirty="0"/>
            </a:br>
            <a:r>
              <a:rPr lang="en-US" sz="2400" dirty="0"/>
              <a:t>Telnet Operation</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7"/>
            <a:ext cx="3850203" cy="3689897"/>
          </a:xfrm>
        </p:spPr>
        <p:txBody>
          <a:bodyPr/>
          <a:lstStyle/>
          <a:p>
            <a:pPr marL="0" indent="0" algn="l"/>
            <a:r>
              <a:rPr lang="en-US" sz="1600" dirty="0">
                <a:solidFill>
                  <a:srgbClr val="000000"/>
                </a:solidFill>
              </a:rPr>
              <a:t>Telnet uses TCP port 23. It is an older protocol that uses unsecure plaintext transmission of both the login authentication (username and password) and the data transmitted between the communicating devices.</a:t>
            </a:r>
          </a:p>
          <a:p>
            <a:pPr marL="0" indent="0" algn="l"/>
            <a:r>
              <a:rPr lang="en-US" sz="1600" dirty="0">
                <a:solidFill>
                  <a:srgbClr val="000000"/>
                </a:solidFill>
              </a:rPr>
              <a:t>A threat actor can monitor packets using Wireshark. For example, in the figure the threat actor captured the username </a:t>
            </a:r>
            <a:r>
              <a:rPr lang="en-US" sz="1600" b="1" dirty="0">
                <a:solidFill>
                  <a:srgbClr val="000000"/>
                </a:solidFill>
              </a:rPr>
              <a:t>admin</a:t>
            </a:r>
            <a:r>
              <a:rPr lang="en-US" sz="1600" dirty="0">
                <a:solidFill>
                  <a:srgbClr val="000000"/>
                </a:solidFill>
              </a:rPr>
              <a:t> and password </a:t>
            </a:r>
            <a:r>
              <a:rPr lang="en-US" sz="1600" b="1" dirty="0">
                <a:solidFill>
                  <a:srgbClr val="000000"/>
                </a:solidFill>
              </a:rPr>
              <a:t>ccna</a:t>
            </a:r>
            <a:r>
              <a:rPr lang="en-US" sz="1600" dirty="0">
                <a:solidFill>
                  <a:srgbClr val="000000"/>
                </a:solidFill>
              </a:rPr>
              <a:t> from a Telnet session. </a:t>
            </a:r>
          </a:p>
        </p:txBody>
      </p:sp>
      <p:pic>
        <p:nvPicPr>
          <p:cNvPr id="5" name="Picture 4">
            <a:extLst>
              <a:ext uri="{FF2B5EF4-FFF2-40B4-BE49-F238E27FC236}">
                <a16:creationId xmlns:a16="http://schemas.microsoft.com/office/drawing/2014/main" id="{72259ABA-57F0-BC41-8D9C-FEABAB610248}"/>
              </a:ext>
            </a:extLst>
          </p:cNvPr>
          <p:cNvPicPr>
            <a:picLocks noChangeAspect="1"/>
          </p:cNvPicPr>
          <p:nvPr/>
        </p:nvPicPr>
        <p:blipFill>
          <a:blip r:embed="rId4"/>
          <a:stretch>
            <a:fillRect/>
          </a:stretch>
        </p:blipFill>
        <p:spPr>
          <a:xfrm>
            <a:off x="4706830" y="849870"/>
            <a:ext cx="4038235" cy="2918941"/>
          </a:xfrm>
          <a:prstGeom prst="rect">
            <a:avLst/>
          </a:prstGeom>
        </p:spPr>
      </p:pic>
    </p:spTree>
    <p:custDataLst>
      <p:tags r:id="rId1"/>
    </p:custDataLst>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Remote Access</a:t>
            </a:r>
            <a:br>
              <a:rPr lang="en-US" dirty="0"/>
            </a:br>
            <a:r>
              <a:rPr lang="en-US" sz="2400" dirty="0"/>
              <a:t>SSH Operation</a:t>
            </a:r>
          </a:p>
        </p:txBody>
      </p:sp>
      <p:sp>
        <p:nvSpPr>
          <p:cNvPr id="6" name="Content Placeholder 5">
            <a:extLst>
              <a:ext uri="{FF2B5EF4-FFF2-40B4-BE49-F238E27FC236}">
                <a16:creationId xmlns:a16="http://schemas.microsoft.com/office/drawing/2014/main" id="{4CA36867-065C-EE45-933F-3628A4798040}"/>
              </a:ext>
            </a:extLst>
          </p:cNvPr>
          <p:cNvSpPr>
            <a:spLocks noGrp="1"/>
          </p:cNvSpPr>
          <p:nvPr>
            <p:ph idx="1"/>
          </p:nvPr>
        </p:nvSpPr>
        <p:spPr>
          <a:xfrm>
            <a:off x="110068" y="731837"/>
            <a:ext cx="4375436" cy="3689897"/>
          </a:xfrm>
        </p:spPr>
        <p:txBody>
          <a:bodyPr/>
          <a:lstStyle/>
          <a:p>
            <a:pPr marL="0" indent="0" algn="l"/>
            <a:r>
              <a:rPr lang="en-US" sz="1500" dirty="0">
                <a:solidFill>
                  <a:srgbClr val="000000"/>
                </a:solidFill>
              </a:rPr>
              <a:t>Secure Shell (SSH) is a secure protocol that uses TCP port 22. It provides a secure (encrypted) management connection to a remote device. SSH should replace Telnet for management connections. SSH provides security for remote connections by providing strong encryption when a device is authenticated (username and password) and also for the transmitted data between the communicating devices.</a:t>
            </a:r>
          </a:p>
          <a:p>
            <a:pPr marL="0" indent="0" algn="l"/>
            <a:endParaRPr lang="en-US" sz="1500" dirty="0">
              <a:solidFill>
                <a:srgbClr val="000000"/>
              </a:solidFill>
            </a:endParaRPr>
          </a:p>
          <a:p>
            <a:pPr marL="0" indent="0" algn="l"/>
            <a:r>
              <a:rPr lang="en-US" sz="1500" dirty="0">
                <a:solidFill>
                  <a:srgbClr val="000000"/>
                </a:solidFill>
              </a:rPr>
              <a:t>The figure shows a Wireshark capture of an SSH session. The threat actor can track the session using the IP address of the administrator device. However, unlike Telnet, with SSH the username and password are encrypted.</a:t>
            </a:r>
          </a:p>
          <a:p>
            <a:pPr marL="285750" indent="-285750" algn="l">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F0F98BEE-DE5F-4779-97BA-B0893A419229}"/>
              </a:ext>
            </a:extLst>
          </p:cNvPr>
          <p:cNvPicPr>
            <a:picLocks noChangeAspect="1"/>
          </p:cNvPicPr>
          <p:nvPr/>
        </p:nvPicPr>
        <p:blipFill>
          <a:blip r:embed="rId4"/>
          <a:stretch>
            <a:fillRect/>
          </a:stretch>
        </p:blipFill>
        <p:spPr>
          <a:xfrm>
            <a:off x="4737198" y="1143000"/>
            <a:ext cx="4017752" cy="2934866"/>
          </a:xfrm>
          <a:prstGeom prst="rect">
            <a:avLst/>
          </a:prstGeom>
        </p:spPr>
      </p:pic>
    </p:spTree>
    <p:custDataLst>
      <p:tags r:id="rId1"/>
    </p:custDataLst>
    <p:extLst>
      <p:ext uri="{BB962C8B-B14F-4D97-AF65-F5344CB8AC3E}">
        <p14:creationId xmlns:p14="http://schemas.microsoft.com/office/powerpoint/2010/main" val="4233311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Remote Access</a:t>
            </a:r>
            <a:br>
              <a:rPr lang="en-US" dirty="0"/>
            </a:br>
            <a:r>
              <a:rPr lang="en-US" sz="2400" dirty="0"/>
              <a:t>Verify the Switch Supports SSH</a:t>
            </a:r>
          </a:p>
        </p:txBody>
      </p:sp>
      <p:sp>
        <p:nvSpPr>
          <p:cNvPr id="4" name="Content Placeholder 3">
            <a:extLst>
              <a:ext uri="{FF2B5EF4-FFF2-40B4-BE49-F238E27FC236}">
                <a16:creationId xmlns:a16="http://schemas.microsoft.com/office/drawing/2014/main" id="{A0711190-744C-884C-A304-1DAF2D9FE229}"/>
              </a:ext>
            </a:extLst>
          </p:cNvPr>
          <p:cNvSpPr>
            <a:spLocks noGrp="1"/>
          </p:cNvSpPr>
          <p:nvPr>
            <p:ph idx="1"/>
          </p:nvPr>
        </p:nvSpPr>
        <p:spPr>
          <a:xfrm>
            <a:off x="474662" y="731838"/>
            <a:ext cx="8280057" cy="1926696"/>
          </a:xfrm>
        </p:spPr>
        <p:txBody>
          <a:bodyPr/>
          <a:lstStyle/>
          <a:p>
            <a:pPr marL="0" indent="0" algn="l"/>
            <a:r>
              <a:rPr lang="en-US" sz="1600" dirty="0">
                <a:solidFill>
                  <a:srgbClr val="000000"/>
                </a:solidFill>
              </a:rPr>
              <a:t>To enable SSH on a Catalyst 2960 switch, the switch must be using a version of the IOS software including cryptographic (encrypted) features and capabilities. Use the </a:t>
            </a:r>
            <a:r>
              <a:rPr lang="en-US" sz="1600" b="1" dirty="0">
                <a:solidFill>
                  <a:srgbClr val="000000"/>
                </a:solidFill>
              </a:rPr>
              <a:t>show version</a:t>
            </a:r>
            <a:r>
              <a:rPr lang="en-US" sz="1600" dirty="0">
                <a:solidFill>
                  <a:srgbClr val="000000"/>
                </a:solidFill>
              </a:rPr>
              <a:t> command on the switch to see which IOS the switch is currently running. An IOS filename that includes the combination “k9” supports cryptographic (encrypted) features and capabilities. </a:t>
            </a:r>
          </a:p>
          <a:p>
            <a:pPr marL="0" indent="0" algn="l"/>
            <a:endParaRPr lang="en-US" sz="1600" dirty="0">
              <a:solidFill>
                <a:srgbClr val="000000"/>
              </a:solidFill>
            </a:endParaRPr>
          </a:p>
          <a:p>
            <a:pPr marL="0" indent="0" algn="l"/>
            <a:r>
              <a:rPr lang="en-US" sz="1600" dirty="0">
                <a:solidFill>
                  <a:srgbClr val="000000"/>
                </a:solidFill>
              </a:rPr>
              <a:t>The example shows the output of the </a:t>
            </a:r>
            <a:r>
              <a:rPr lang="en-US" sz="1600" b="1" dirty="0">
                <a:solidFill>
                  <a:srgbClr val="000000"/>
                </a:solidFill>
              </a:rPr>
              <a:t>show version</a:t>
            </a:r>
            <a:r>
              <a:rPr lang="en-US" sz="1600" dirty="0">
                <a:solidFill>
                  <a:srgbClr val="000000"/>
                </a:solidFill>
              </a:rPr>
              <a:t> command.</a:t>
            </a:r>
          </a:p>
        </p:txBody>
      </p:sp>
      <p:pic>
        <p:nvPicPr>
          <p:cNvPr id="7" name="Picture 6">
            <a:extLst>
              <a:ext uri="{FF2B5EF4-FFF2-40B4-BE49-F238E27FC236}">
                <a16:creationId xmlns:a16="http://schemas.microsoft.com/office/drawing/2014/main" id="{0750D2FB-D57E-064F-B311-FC85F3B6C604}"/>
              </a:ext>
            </a:extLst>
          </p:cNvPr>
          <p:cNvPicPr>
            <a:picLocks noChangeAspect="1"/>
          </p:cNvPicPr>
          <p:nvPr/>
        </p:nvPicPr>
        <p:blipFill>
          <a:blip r:embed="rId4"/>
          <a:stretch>
            <a:fillRect/>
          </a:stretch>
        </p:blipFill>
        <p:spPr>
          <a:xfrm>
            <a:off x="517352" y="2798520"/>
            <a:ext cx="8194676" cy="972662"/>
          </a:xfrm>
          <a:prstGeom prst="rect">
            <a:avLst/>
          </a:prstGeom>
        </p:spPr>
      </p:pic>
    </p:spTree>
    <p:custDataLst>
      <p:tags r:id="rId1"/>
    </p:custDataLst>
    <p:extLst>
      <p:ext uri="{BB962C8B-B14F-4D97-AF65-F5344CB8AC3E}">
        <p14:creationId xmlns:p14="http://schemas.microsoft.com/office/powerpoint/2010/main" val="418582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Remote Access</a:t>
            </a:r>
            <a:br>
              <a:rPr lang="en-US" dirty="0"/>
            </a:br>
            <a:r>
              <a:rPr lang="en-US" sz="2400" dirty="0"/>
              <a:t>Configure SSH</a:t>
            </a:r>
          </a:p>
        </p:txBody>
      </p:sp>
      <p:sp>
        <p:nvSpPr>
          <p:cNvPr id="5" name="Content Placeholder 4">
            <a:extLst>
              <a:ext uri="{FF2B5EF4-FFF2-40B4-BE49-F238E27FC236}">
                <a16:creationId xmlns:a16="http://schemas.microsoft.com/office/drawing/2014/main" id="{24BFA605-496F-6E4F-A16A-988749C788D0}"/>
              </a:ext>
            </a:extLst>
          </p:cNvPr>
          <p:cNvSpPr>
            <a:spLocks noGrp="1"/>
          </p:cNvSpPr>
          <p:nvPr>
            <p:ph idx="1"/>
          </p:nvPr>
        </p:nvSpPr>
        <p:spPr>
          <a:xfrm>
            <a:off x="160867" y="608270"/>
            <a:ext cx="8551161" cy="3689897"/>
          </a:xfrm>
        </p:spPr>
        <p:txBody>
          <a:bodyPr/>
          <a:lstStyle/>
          <a:p>
            <a:pPr marL="0" indent="0" algn="l"/>
            <a:r>
              <a:rPr lang="en-US" sz="1400" dirty="0">
                <a:solidFill>
                  <a:srgbClr val="000000"/>
                </a:solidFill>
              </a:rPr>
              <a:t>Before configuring SSH, the switch must be minimally configured with a unique hostname and the correct network connectivity settings.</a:t>
            </a:r>
          </a:p>
          <a:p>
            <a:pPr marL="73085" lvl="1" indent="0">
              <a:buNone/>
            </a:pPr>
            <a:r>
              <a:rPr lang="en-US" sz="1200" b="1" dirty="0">
                <a:solidFill>
                  <a:srgbClr val="000000"/>
                </a:solidFill>
              </a:rPr>
              <a:t>Step 1</a:t>
            </a:r>
            <a:r>
              <a:rPr lang="en-US" sz="1200" dirty="0">
                <a:solidFill>
                  <a:srgbClr val="000000"/>
                </a:solidFill>
              </a:rPr>
              <a:t>: Verify SSH support - Use the show ip ssh command to verify that the switch supports SSH. If the switch is not running an IOS that supports cryptographic features, this command is unrecognized.</a:t>
            </a:r>
          </a:p>
          <a:p>
            <a:pPr marL="73085" lvl="1" indent="0">
              <a:buNone/>
            </a:pPr>
            <a:r>
              <a:rPr lang="en-US" sz="1200" b="1" dirty="0">
                <a:solidFill>
                  <a:srgbClr val="000000"/>
                </a:solidFill>
              </a:rPr>
              <a:t>Step 2</a:t>
            </a:r>
            <a:r>
              <a:rPr lang="en-US" sz="1200" dirty="0">
                <a:solidFill>
                  <a:srgbClr val="000000"/>
                </a:solidFill>
              </a:rPr>
              <a:t>: Configure the IP domain - Configure the IP domain name of the network using the ip domain-name domain-name global configuration mode command. </a:t>
            </a:r>
          </a:p>
          <a:p>
            <a:pPr marL="73085" lvl="1" indent="0">
              <a:buNone/>
            </a:pPr>
            <a:r>
              <a:rPr lang="en-US" sz="1200" b="1" dirty="0">
                <a:solidFill>
                  <a:srgbClr val="000000"/>
                </a:solidFill>
              </a:rPr>
              <a:t>Step 3</a:t>
            </a:r>
            <a:r>
              <a:rPr lang="en-US" sz="1200" dirty="0">
                <a:solidFill>
                  <a:srgbClr val="000000"/>
                </a:solidFill>
              </a:rPr>
              <a:t>: Generate RSA key pairs - Generating an RSA key pair automatically enables SSH. Use the crypto key generate rsa global configuration mode command to enable the SSH server on the switch and generate an RSA key pair. </a:t>
            </a:r>
          </a:p>
          <a:p>
            <a:pPr marL="146110" lvl="2" indent="0">
              <a:buNone/>
            </a:pPr>
            <a:r>
              <a:rPr lang="en-US" b="1" dirty="0">
                <a:solidFill>
                  <a:srgbClr val="000000"/>
                </a:solidFill>
              </a:rPr>
              <a:t>Note:</a:t>
            </a:r>
            <a:r>
              <a:rPr lang="en-US" dirty="0">
                <a:solidFill>
                  <a:srgbClr val="000000"/>
                </a:solidFill>
              </a:rPr>
              <a:t> To delete the RSA key pair, use the crypto key zeroize rsa global configuration mode command. After the RSA key pair is deleted, the SSH server is automatically disabled.</a:t>
            </a:r>
          </a:p>
          <a:p>
            <a:pPr marL="73085" lvl="1" indent="0">
              <a:buNone/>
            </a:pPr>
            <a:r>
              <a:rPr lang="en-US" sz="1200" b="1" dirty="0">
                <a:solidFill>
                  <a:srgbClr val="000000"/>
                </a:solidFill>
              </a:rPr>
              <a:t>Step 4</a:t>
            </a:r>
            <a:r>
              <a:rPr lang="en-US" sz="1200" dirty="0">
                <a:solidFill>
                  <a:srgbClr val="000000"/>
                </a:solidFill>
              </a:rPr>
              <a:t>: Configure user authentication - The SSH server can authenticate users locally or using an authentication server. To use the local authentication method, create a username and password pair using the username username secret password global configuration mode command. </a:t>
            </a:r>
          </a:p>
          <a:p>
            <a:pPr marL="73085" lvl="1" indent="0">
              <a:buNone/>
            </a:pPr>
            <a:r>
              <a:rPr lang="en-US" sz="1200" b="1" dirty="0">
                <a:solidFill>
                  <a:srgbClr val="000000"/>
                </a:solidFill>
              </a:rPr>
              <a:t>Step 5</a:t>
            </a:r>
            <a:r>
              <a:rPr lang="en-US" sz="1200" dirty="0">
                <a:solidFill>
                  <a:srgbClr val="000000"/>
                </a:solidFill>
              </a:rPr>
              <a:t>: Configure the vty lines - Enable the SSH protocol on the vty lines by using the transport input ssh line configuration mode command. Use the line vty global configuration mode command and then the login local line configuration mode command to require local authentication for SSH connections from the local username database.</a:t>
            </a:r>
          </a:p>
          <a:p>
            <a:pPr marL="73085" lvl="1" indent="0">
              <a:buNone/>
            </a:pPr>
            <a:r>
              <a:rPr lang="en-US" sz="1200" b="1" dirty="0">
                <a:solidFill>
                  <a:srgbClr val="000000"/>
                </a:solidFill>
              </a:rPr>
              <a:t>Step 6:</a:t>
            </a:r>
            <a:r>
              <a:rPr lang="en-US" sz="1200" dirty="0">
                <a:solidFill>
                  <a:srgbClr val="000000"/>
                </a:solidFill>
              </a:rPr>
              <a:t> Enable SSH version 2 - By default, SSH supports both versions 1 and 2. When supporting both versions, this is shown in the show ip ssh output as supporting version 2. Enable SSH version using the ip ssh version 2 global configuration command.</a:t>
            </a:r>
          </a:p>
          <a:p>
            <a:pPr marL="73085" lvl="1" indent="0"/>
            <a:endParaRPr lang="en-US" sz="1200" dirty="0">
              <a:solidFill>
                <a:srgbClr val="000000"/>
              </a:solidFill>
            </a:endParaRPr>
          </a:p>
          <a:p>
            <a:pPr marL="0" indent="0" algn="l"/>
            <a:endParaRPr lang="en-US" sz="1400" dirty="0">
              <a:solidFill>
                <a:srgbClr val="000000"/>
              </a:solidFill>
            </a:endParaRPr>
          </a:p>
        </p:txBody>
      </p:sp>
    </p:spTree>
    <p:custDataLst>
      <p:tags r:id="rId1"/>
    </p:custDataLst>
    <p:extLst>
      <p:ext uri="{BB962C8B-B14F-4D97-AF65-F5344CB8AC3E}">
        <p14:creationId xmlns:p14="http://schemas.microsoft.com/office/powerpoint/2010/main" val="3808433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Remote Access</a:t>
            </a:r>
            <a:br>
              <a:rPr lang="en-US" dirty="0"/>
            </a:br>
            <a:r>
              <a:rPr lang="en-US" sz="2400" dirty="0"/>
              <a:t>Verify SSH is Operational</a:t>
            </a:r>
          </a:p>
        </p:txBody>
      </p:sp>
      <p:sp>
        <p:nvSpPr>
          <p:cNvPr id="4" name="Content Placeholder 3">
            <a:extLst>
              <a:ext uri="{FF2B5EF4-FFF2-40B4-BE49-F238E27FC236}">
                <a16:creationId xmlns:a16="http://schemas.microsoft.com/office/drawing/2014/main" id="{FE9CE0BD-471E-4F4F-963E-BD5A76CA9053}"/>
              </a:ext>
            </a:extLst>
          </p:cNvPr>
          <p:cNvSpPr>
            <a:spLocks noGrp="1"/>
          </p:cNvSpPr>
          <p:nvPr>
            <p:ph idx="1"/>
          </p:nvPr>
        </p:nvSpPr>
        <p:spPr>
          <a:xfrm>
            <a:off x="143934" y="731838"/>
            <a:ext cx="8610786" cy="2434696"/>
          </a:xfrm>
        </p:spPr>
        <p:txBody>
          <a:bodyPr/>
          <a:lstStyle/>
          <a:p>
            <a:pPr marL="0" indent="0" algn="l"/>
            <a:r>
              <a:rPr lang="en-US" sz="1400" dirty="0">
                <a:solidFill>
                  <a:srgbClr val="000000"/>
                </a:solidFill>
              </a:rPr>
              <a:t>On a PC, an SSH client such as PuTTY, is used to connect to an SSH server. For example, assume the following is configured:</a:t>
            </a:r>
          </a:p>
          <a:p>
            <a:pPr marL="342900" indent="-342900" algn="l">
              <a:buFont typeface="Arial" panose="020B0604020202020204" pitchFamily="34" charset="0"/>
              <a:buChar char="•"/>
            </a:pPr>
            <a:r>
              <a:rPr lang="en-US" sz="1400" dirty="0">
                <a:solidFill>
                  <a:srgbClr val="000000"/>
                </a:solidFill>
              </a:rPr>
              <a:t>SSH is enabled on switch S1</a:t>
            </a:r>
          </a:p>
          <a:p>
            <a:pPr marL="342900" indent="-342900" algn="l">
              <a:buFont typeface="Arial" panose="020B0604020202020204" pitchFamily="34" charset="0"/>
              <a:buChar char="•"/>
            </a:pPr>
            <a:r>
              <a:rPr lang="en-US" sz="1400" dirty="0">
                <a:solidFill>
                  <a:srgbClr val="000000"/>
                </a:solidFill>
              </a:rPr>
              <a:t>Interface VLAN 99 (SVI) with IPv4 address 172.17.99.11 on switch S1</a:t>
            </a:r>
          </a:p>
          <a:p>
            <a:pPr marL="342900" indent="-342900" algn="l">
              <a:buFont typeface="Arial" panose="020B0604020202020204" pitchFamily="34" charset="0"/>
              <a:buChar char="•"/>
            </a:pPr>
            <a:r>
              <a:rPr lang="en-US" sz="1400" dirty="0">
                <a:solidFill>
                  <a:srgbClr val="000000"/>
                </a:solidFill>
              </a:rPr>
              <a:t>PC1 with IPv4 address 172.17.99.21</a:t>
            </a:r>
          </a:p>
          <a:p>
            <a:pPr marL="0" indent="0" algn="l"/>
            <a:r>
              <a:rPr lang="en-US" sz="1400" dirty="0">
                <a:solidFill>
                  <a:srgbClr val="000000"/>
                </a:solidFill>
              </a:rPr>
              <a:t>Using a terminal emulator, initiate an SSH connection to the SVI VLAN IPv4 address of S1 from PC1.</a:t>
            </a:r>
          </a:p>
          <a:p>
            <a:pPr marL="0" indent="0" algn="l"/>
            <a:r>
              <a:rPr lang="en-US" sz="1400" dirty="0">
                <a:solidFill>
                  <a:srgbClr val="000000"/>
                </a:solidFill>
              </a:rPr>
              <a:t>When connected, the user is prompted for a username and password as shown in the example. Using the configuration from the previous example, the username </a:t>
            </a:r>
            <a:r>
              <a:rPr lang="en-US" sz="1400" b="1" dirty="0">
                <a:solidFill>
                  <a:srgbClr val="000000"/>
                </a:solidFill>
              </a:rPr>
              <a:t>admin</a:t>
            </a:r>
            <a:r>
              <a:rPr lang="en-US" sz="1400" dirty="0">
                <a:solidFill>
                  <a:srgbClr val="000000"/>
                </a:solidFill>
              </a:rPr>
              <a:t> and password </a:t>
            </a:r>
            <a:r>
              <a:rPr lang="en-US" sz="1400" b="1" dirty="0">
                <a:solidFill>
                  <a:srgbClr val="000000"/>
                </a:solidFill>
              </a:rPr>
              <a:t>ccna</a:t>
            </a:r>
            <a:r>
              <a:rPr lang="en-US" sz="1400" dirty="0">
                <a:solidFill>
                  <a:srgbClr val="000000"/>
                </a:solidFill>
              </a:rPr>
              <a:t> are entered. After entering the correct combination, the user is connected via SSH to the command line interface (CLI) on the Catalyst 2960 switch.</a:t>
            </a:r>
          </a:p>
          <a:p>
            <a:pPr marL="0" indent="0" algn="l"/>
            <a:endParaRPr lang="en-US" sz="1400" dirty="0">
              <a:solidFill>
                <a:srgbClr val="000000"/>
              </a:solidFill>
            </a:endParaRPr>
          </a:p>
        </p:txBody>
      </p:sp>
      <p:pic>
        <p:nvPicPr>
          <p:cNvPr id="7" name="Picture 6">
            <a:extLst>
              <a:ext uri="{FF2B5EF4-FFF2-40B4-BE49-F238E27FC236}">
                <a16:creationId xmlns:a16="http://schemas.microsoft.com/office/drawing/2014/main" id="{E97E09B7-8247-B842-BF0D-862B97A9F7E9}"/>
              </a:ext>
            </a:extLst>
          </p:cNvPr>
          <p:cNvPicPr>
            <a:picLocks noChangeAspect="1"/>
          </p:cNvPicPr>
          <p:nvPr/>
        </p:nvPicPr>
        <p:blipFill>
          <a:blip r:embed="rId4"/>
          <a:stretch>
            <a:fillRect/>
          </a:stretch>
        </p:blipFill>
        <p:spPr>
          <a:xfrm>
            <a:off x="3292475" y="3166534"/>
            <a:ext cx="2559050" cy="1646693"/>
          </a:xfrm>
          <a:prstGeom prst="rect">
            <a:avLst/>
          </a:prstGeom>
        </p:spPr>
      </p:pic>
    </p:spTree>
    <p:custDataLst>
      <p:tags r:id="rId1"/>
    </p:custDataLst>
    <p:extLst>
      <p:ext uri="{BB962C8B-B14F-4D97-AF65-F5344CB8AC3E}">
        <p14:creationId xmlns:p14="http://schemas.microsoft.com/office/powerpoint/2010/main" val="327583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Remote Access</a:t>
            </a:r>
            <a:br>
              <a:rPr lang="en-US" dirty="0"/>
            </a:br>
            <a:r>
              <a:rPr lang="en-US" sz="2400" dirty="0"/>
              <a:t>Verify SSH is Operational (Cont.)</a:t>
            </a:r>
          </a:p>
        </p:txBody>
      </p:sp>
      <p:sp>
        <p:nvSpPr>
          <p:cNvPr id="5" name="Content Placeholder 4">
            <a:extLst>
              <a:ext uri="{FF2B5EF4-FFF2-40B4-BE49-F238E27FC236}">
                <a16:creationId xmlns:a16="http://schemas.microsoft.com/office/drawing/2014/main" id="{80A9B073-924A-0242-8F99-63230CBC4CFB}"/>
              </a:ext>
            </a:extLst>
          </p:cNvPr>
          <p:cNvSpPr>
            <a:spLocks noGrp="1"/>
          </p:cNvSpPr>
          <p:nvPr>
            <p:ph idx="1"/>
          </p:nvPr>
        </p:nvSpPr>
        <p:spPr>
          <a:xfrm>
            <a:off x="474662" y="731838"/>
            <a:ext cx="8280057" cy="572030"/>
          </a:xfrm>
        </p:spPr>
        <p:txBody>
          <a:bodyPr/>
          <a:lstStyle/>
          <a:p>
            <a:pPr marL="0" indent="0" algn="l"/>
            <a:r>
              <a:rPr lang="en-US" sz="1400" dirty="0">
                <a:solidFill>
                  <a:srgbClr val="000000"/>
                </a:solidFill>
              </a:rPr>
              <a:t>To display the version and configuration data for SSH on the device that you configured as an SSH server, use the </a:t>
            </a:r>
            <a:r>
              <a:rPr lang="en-US" sz="1400" b="1" dirty="0">
                <a:solidFill>
                  <a:srgbClr val="000000"/>
                </a:solidFill>
              </a:rPr>
              <a:t>show ip ssh</a:t>
            </a:r>
            <a:r>
              <a:rPr lang="en-US" sz="1400" dirty="0">
                <a:solidFill>
                  <a:srgbClr val="000000"/>
                </a:solidFill>
              </a:rPr>
              <a:t> command. In the example, SSH version 2 is enabled.</a:t>
            </a:r>
          </a:p>
        </p:txBody>
      </p:sp>
      <p:pic>
        <p:nvPicPr>
          <p:cNvPr id="8" name="Picture 7">
            <a:extLst>
              <a:ext uri="{FF2B5EF4-FFF2-40B4-BE49-F238E27FC236}">
                <a16:creationId xmlns:a16="http://schemas.microsoft.com/office/drawing/2014/main" id="{39175239-44C0-E24B-8A1B-A714DFD5139F}"/>
              </a:ext>
            </a:extLst>
          </p:cNvPr>
          <p:cNvPicPr>
            <a:picLocks noChangeAspect="1"/>
          </p:cNvPicPr>
          <p:nvPr/>
        </p:nvPicPr>
        <p:blipFill>
          <a:blip r:embed="rId4"/>
          <a:stretch>
            <a:fillRect/>
          </a:stretch>
        </p:blipFill>
        <p:spPr>
          <a:xfrm>
            <a:off x="567234" y="1463674"/>
            <a:ext cx="8009531" cy="2180109"/>
          </a:xfrm>
          <a:prstGeom prst="rect">
            <a:avLst/>
          </a:prstGeom>
        </p:spPr>
      </p:pic>
    </p:spTree>
    <p:custDataLst>
      <p:tags r:id="rId1"/>
    </p:custDataLst>
    <p:extLst>
      <p:ext uri="{BB962C8B-B14F-4D97-AF65-F5344CB8AC3E}">
        <p14:creationId xmlns:p14="http://schemas.microsoft.com/office/powerpoint/2010/main" val="97998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Remote Access</a:t>
            </a:r>
            <a:br>
              <a:rPr lang="en-US" dirty="0"/>
            </a:br>
            <a:r>
              <a:rPr lang="en-US" sz="2400" dirty="0"/>
              <a:t>Packet Tracer – Configure SSH</a:t>
            </a:r>
          </a:p>
        </p:txBody>
      </p:sp>
      <p:sp>
        <p:nvSpPr>
          <p:cNvPr id="5" name="Content Placeholder 4">
            <a:extLst>
              <a:ext uri="{FF2B5EF4-FFF2-40B4-BE49-F238E27FC236}">
                <a16:creationId xmlns:a16="http://schemas.microsoft.com/office/drawing/2014/main" id="{80A9B073-924A-0242-8F99-63230CBC4CFB}"/>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Packet Tracer, you will do the following:</a:t>
            </a:r>
          </a:p>
          <a:p>
            <a:pPr marL="285750" indent="-285750" algn="l">
              <a:buFont typeface="Arial" panose="020B0604020202020204" pitchFamily="34" charset="0"/>
              <a:buChar char="•"/>
            </a:pPr>
            <a:r>
              <a:rPr lang="en-US" sz="1800" dirty="0">
                <a:solidFill>
                  <a:srgbClr val="000000"/>
                </a:solidFill>
              </a:rPr>
              <a:t>Secure passwords</a:t>
            </a:r>
          </a:p>
          <a:p>
            <a:pPr marL="285750" indent="-285750" algn="l">
              <a:buFont typeface="Arial" panose="020B0604020202020204" pitchFamily="34" charset="0"/>
              <a:buChar char="•"/>
            </a:pPr>
            <a:r>
              <a:rPr lang="en-US" sz="1800" dirty="0">
                <a:solidFill>
                  <a:srgbClr val="000000"/>
                </a:solidFill>
              </a:rPr>
              <a:t>Encrypt communications</a:t>
            </a:r>
          </a:p>
          <a:p>
            <a:pPr marL="285750" indent="-285750" algn="l">
              <a:buFont typeface="Arial" panose="020B0604020202020204" pitchFamily="34" charset="0"/>
              <a:buChar char="•"/>
            </a:pPr>
            <a:r>
              <a:rPr lang="en-US" sz="1800" dirty="0">
                <a:solidFill>
                  <a:srgbClr val="000000"/>
                </a:solidFill>
              </a:rPr>
              <a:t>Verify SSH implementation</a:t>
            </a:r>
          </a:p>
        </p:txBody>
      </p:sp>
    </p:spTree>
    <p:custDataLst>
      <p:tags r:id="rId1"/>
    </p:custDataLst>
    <p:extLst>
      <p:ext uri="{BB962C8B-B14F-4D97-AF65-F5344CB8AC3E}">
        <p14:creationId xmlns:p14="http://schemas.microsoft.com/office/powerpoint/2010/main" val="1263723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 Basic Router Configuration</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a:t>
            </a:r>
            <a:br>
              <a:rPr lang="en-US" dirty="0"/>
            </a:br>
            <a:r>
              <a:rPr lang="en-US" sz="2400" dirty="0"/>
              <a:t>Configure Basic Router Settings</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8"/>
            <a:ext cx="8280057" cy="1130830"/>
          </a:xfrm>
        </p:spPr>
        <p:txBody>
          <a:bodyPr/>
          <a:lstStyle/>
          <a:p>
            <a:pPr marL="0" indent="0" algn="l"/>
            <a:r>
              <a:rPr lang="en-US" sz="1400" dirty="0">
                <a:solidFill>
                  <a:srgbClr val="000000"/>
                </a:solidFill>
              </a:rPr>
              <a:t>Cisco routers and Cisco switches have many similarities. They support a similar modal operating system, similar command structures, and many of the same commands. In addition, both devices have similar initial configuration steps. For example, the following configuration tasks should always be performed. Name the device to distinguish it from other routers and configure passwords, as shown in the example.</a:t>
            </a:r>
          </a:p>
        </p:txBody>
      </p:sp>
      <p:pic>
        <p:nvPicPr>
          <p:cNvPr id="5" name="Picture 4">
            <a:extLst>
              <a:ext uri="{FF2B5EF4-FFF2-40B4-BE49-F238E27FC236}">
                <a16:creationId xmlns:a16="http://schemas.microsoft.com/office/drawing/2014/main" id="{32E85DE4-7311-2846-9E2E-5F8A9349265C}"/>
              </a:ext>
            </a:extLst>
          </p:cNvPr>
          <p:cNvPicPr>
            <a:picLocks noChangeAspect="1"/>
          </p:cNvPicPr>
          <p:nvPr/>
        </p:nvPicPr>
        <p:blipFill>
          <a:blip r:embed="rId4"/>
          <a:stretch>
            <a:fillRect/>
          </a:stretch>
        </p:blipFill>
        <p:spPr>
          <a:xfrm>
            <a:off x="2074838" y="1818531"/>
            <a:ext cx="4994324" cy="2924604"/>
          </a:xfrm>
          <a:prstGeom prst="rect">
            <a:avLst/>
          </a:prstGeom>
        </p:spPr>
      </p:pic>
    </p:spTree>
    <p:custDataLst>
      <p:tags r:id="rId1"/>
    </p:custDataLst>
    <p:extLst>
      <p:ext uri="{BB962C8B-B14F-4D97-AF65-F5344CB8AC3E}">
        <p14:creationId xmlns:p14="http://schemas.microsoft.com/office/powerpoint/2010/main" val="1621563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a:t>
            </a:r>
            <a:br>
              <a:rPr lang="en-US" dirty="0"/>
            </a:br>
            <a:r>
              <a:rPr lang="en-US" sz="2400" dirty="0"/>
              <a:t>Configure Basic Router Settings (Cont.)</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7"/>
            <a:ext cx="8280057" cy="380271"/>
          </a:xfrm>
        </p:spPr>
        <p:txBody>
          <a:bodyPr/>
          <a:lstStyle/>
          <a:p>
            <a:pPr marL="0" indent="0" algn="l"/>
            <a:r>
              <a:rPr lang="en-US" sz="1600" dirty="0">
                <a:solidFill>
                  <a:srgbClr val="000000"/>
                </a:solidFill>
              </a:rPr>
              <a:t>Configure a banner to provide legal notification of unauthorized access, as shown in the example.</a:t>
            </a:r>
          </a:p>
        </p:txBody>
      </p:sp>
      <p:pic>
        <p:nvPicPr>
          <p:cNvPr id="7" name="Picture 6">
            <a:extLst>
              <a:ext uri="{FF2B5EF4-FFF2-40B4-BE49-F238E27FC236}">
                <a16:creationId xmlns:a16="http://schemas.microsoft.com/office/drawing/2014/main" id="{2B9C4215-DE29-6848-AA47-ED671F60F7B9}"/>
              </a:ext>
            </a:extLst>
          </p:cNvPr>
          <p:cNvPicPr>
            <a:picLocks noChangeAspect="1"/>
          </p:cNvPicPr>
          <p:nvPr/>
        </p:nvPicPr>
        <p:blipFill>
          <a:blip r:embed="rId4"/>
          <a:stretch>
            <a:fillRect/>
          </a:stretch>
        </p:blipFill>
        <p:spPr>
          <a:xfrm>
            <a:off x="474662" y="1463674"/>
            <a:ext cx="7706610" cy="750201"/>
          </a:xfrm>
          <a:prstGeom prst="rect">
            <a:avLst/>
          </a:prstGeom>
        </p:spPr>
      </p:pic>
      <p:sp>
        <p:nvSpPr>
          <p:cNvPr id="6" name="Content Placeholder 3">
            <a:extLst>
              <a:ext uri="{FF2B5EF4-FFF2-40B4-BE49-F238E27FC236}">
                <a16:creationId xmlns:a16="http://schemas.microsoft.com/office/drawing/2014/main" id="{18E0BADC-0760-8B49-B3BA-D78B059D3C28}"/>
              </a:ext>
            </a:extLst>
          </p:cNvPr>
          <p:cNvSpPr txBox="1">
            <a:spLocks/>
          </p:cNvSpPr>
          <p:nvPr/>
        </p:nvSpPr>
        <p:spPr>
          <a:xfrm>
            <a:off x="474662" y="2600582"/>
            <a:ext cx="8280057" cy="380271"/>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US" sz="1600" dirty="0">
                <a:solidFill>
                  <a:srgbClr val="000000"/>
                </a:solidFill>
              </a:rPr>
              <a:t>Save the changes on a router, as shown in the example.</a:t>
            </a:r>
          </a:p>
        </p:txBody>
      </p:sp>
      <p:pic>
        <p:nvPicPr>
          <p:cNvPr id="9" name="Picture 8">
            <a:extLst>
              <a:ext uri="{FF2B5EF4-FFF2-40B4-BE49-F238E27FC236}">
                <a16:creationId xmlns:a16="http://schemas.microsoft.com/office/drawing/2014/main" id="{60C8BC85-C55B-9C46-A198-51C98036076C}"/>
              </a:ext>
            </a:extLst>
          </p:cNvPr>
          <p:cNvPicPr>
            <a:picLocks noChangeAspect="1"/>
          </p:cNvPicPr>
          <p:nvPr/>
        </p:nvPicPr>
        <p:blipFill>
          <a:blip r:embed="rId5"/>
          <a:stretch>
            <a:fillRect/>
          </a:stretch>
        </p:blipFill>
        <p:spPr>
          <a:xfrm>
            <a:off x="474662" y="3055113"/>
            <a:ext cx="7706610" cy="1123881"/>
          </a:xfrm>
          <a:prstGeom prst="rect">
            <a:avLst/>
          </a:prstGeom>
        </p:spPr>
      </p:pic>
    </p:spTree>
    <p:custDataLst>
      <p:tags r:id="rId1"/>
    </p:custDataLst>
    <p:extLst>
      <p:ext uri="{BB962C8B-B14F-4D97-AF65-F5344CB8AC3E}">
        <p14:creationId xmlns:p14="http://schemas.microsoft.com/office/powerpoint/2010/main" val="2878507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4294967295"/>
          </p:nvPr>
        </p:nvSpPr>
        <p:spPr>
          <a:xfrm>
            <a:off x="145357" y="965201"/>
            <a:ext cx="8878570" cy="3643747"/>
          </a:xfrm>
          <a:prstGeom prst="rect">
            <a:avLst/>
          </a:prstGeo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a:t>
            </a:r>
            <a:br>
              <a:rPr lang="en-US" dirty="0"/>
            </a:br>
            <a:r>
              <a:rPr lang="en-US" sz="2400" dirty="0"/>
              <a:t>Dual Stack Topology</a:t>
            </a:r>
          </a:p>
        </p:txBody>
      </p:sp>
      <p:sp>
        <p:nvSpPr>
          <p:cNvPr id="5" name="Content Placeholder 4">
            <a:extLst>
              <a:ext uri="{FF2B5EF4-FFF2-40B4-BE49-F238E27FC236}">
                <a16:creationId xmlns:a16="http://schemas.microsoft.com/office/drawing/2014/main" id="{B78B242A-1FA9-0446-AB55-FDEF4EF9A3D7}"/>
              </a:ext>
            </a:extLst>
          </p:cNvPr>
          <p:cNvSpPr>
            <a:spLocks noGrp="1"/>
          </p:cNvSpPr>
          <p:nvPr>
            <p:ph idx="1"/>
          </p:nvPr>
        </p:nvSpPr>
        <p:spPr>
          <a:xfrm>
            <a:off x="474662" y="731837"/>
            <a:ext cx="8280057" cy="1065041"/>
          </a:xfrm>
        </p:spPr>
        <p:txBody>
          <a:bodyPr/>
          <a:lstStyle/>
          <a:p>
            <a:pPr marL="0" indent="0" algn="l"/>
            <a:r>
              <a:rPr lang="en-US" sz="1600" dirty="0">
                <a:solidFill>
                  <a:srgbClr val="000000"/>
                </a:solidFill>
              </a:rPr>
              <a:t>One distinguishing feature between switches and routers is the type of interfaces supported by each. For example, Layer 2 switches support LANs; therefore, they have multiple FastEthernet or Gigabit Ethernet ports. The dual stack topology in the figure is used to demonstrate the configuration of router IPv4 and IPv6 interfaces.</a:t>
            </a:r>
          </a:p>
        </p:txBody>
      </p:sp>
      <p:pic>
        <p:nvPicPr>
          <p:cNvPr id="10" name="Picture 9">
            <a:extLst>
              <a:ext uri="{FF2B5EF4-FFF2-40B4-BE49-F238E27FC236}">
                <a16:creationId xmlns:a16="http://schemas.microsoft.com/office/drawing/2014/main" id="{ED87934E-855C-8F4B-814B-6B39354E73E3}"/>
              </a:ext>
            </a:extLst>
          </p:cNvPr>
          <p:cNvPicPr>
            <a:picLocks noChangeAspect="1"/>
          </p:cNvPicPr>
          <p:nvPr/>
        </p:nvPicPr>
        <p:blipFill>
          <a:blip r:embed="rId4"/>
          <a:stretch>
            <a:fillRect/>
          </a:stretch>
        </p:blipFill>
        <p:spPr>
          <a:xfrm>
            <a:off x="1453807" y="1796878"/>
            <a:ext cx="6236386" cy="2933685"/>
          </a:xfrm>
          <a:prstGeom prst="rect">
            <a:avLst/>
          </a:prstGeom>
        </p:spPr>
      </p:pic>
    </p:spTree>
    <p:custDataLst>
      <p:tags r:id="rId1"/>
    </p:custDataLst>
    <p:extLst>
      <p:ext uri="{BB962C8B-B14F-4D97-AF65-F5344CB8AC3E}">
        <p14:creationId xmlns:p14="http://schemas.microsoft.com/office/powerpoint/2010/main" val="2681446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a:t>
            </a:r>
            <a:br>
              <a:rPr lang="en-US" dirty="0"/>
            </a:br>
            <a:r>
              <a:rPr lang="en-US" sz="2400" dirty="0"/>
              <a:t>Configure Router Interfaces</a:t>
            </a:r>
          </a:p>
        </p:txBody>
      </p:sp>
      <p:sp>
        <p:nvSpPr>
          <p:cNvPr id="4" name="Content Placeholder 3">
            <a:extLst>
              <a:ext uri="{FF2B5EF4-FFF2-40B4-BE49-F238E27FC236}">
                <a16:creationId xmlns:a16="http://schemas.microsoft.com/office/drawing/2014/main" id="{E8E2AB07-4AA0-0F40-B5CD-44A0A1474EE4}"/>
              </a:ext>
            </a:extLst>
          </p:cNvPr>
          <p:cNvSpPr>
            <a:spLocks noGrp="1"/>
          </p:cNvSpPr>
          <p:nvPr>
            <p:ph idx="1"/>
          </p:nvPr>
        </p:nvSpPr>
        <p:spPr>
          <a:xfrm>
            <a:off x="177800" y="731837"/>
            <a:ext cx="8576919" cy="3689897"/>
          </a:xfrm>
        </p:spPr>
        <p:txBody>
          <a:bodyPr/>
          <a:lstStyle/>
          <a:p>
            <a:pPr marL="0" indent="0" algn="l"/>
            <a:r>
              <a:rPr lang="en-US" sz="1500" dirty="0">
                <a:solidFill>
                  <a:srgbClr val="000000"/>
                </a:solidFill>
              </a:rPr>
              <a:t>Routers support LANs and WANs and can interconnect different types of networks; therefore, they support many types of interfaces. For example, G2 ISRs have one or two integrated Gigabit Ethernet interfaces and High-Speed WAN Interface Card (HWIC) slots to accommodate other types of network interfaces, including serial, DSL, and cable interfaces.</a:t>
            </a:r>
          </a:p>
          <a:p>
            <a:pPr marL="0" indent="0" algn="l"/>
            <a:endParaRPr lang="en-US" sz="1500" dirty="0">
              <a:solidFill>
                <a:srgbClr val="000000"/>
              </a:solidFill>
            </a:endParaRPr>
          </a:p>
          <a:p>
            <a:pPr marL="0" indent="0" algn="l"/>
            <a:r>
              <a:rPr lang="en-US" sz="1500" dirty="0">
                <a:solidFill>
                  <a:srgbClr val="000000"/>
                </a:solidFill>
              </a:rPr>
              <a:t>To be available, an interface must be:</a:t>
            </a:r>
          </a:p>
          <a:p>
            <a:pPr marL="358835" lvl="1" indent="-285750">
              <a:buFont typeface="Arial" panose="020B0604020202020204" pitchFamily="34" charset="0"/>
              <a:buChar char="•"/>
            </a:pPr>
            <a:r>
              <a:rPr lang="en-US" sz="1500" b="1" dirty="0">
                <a:solidFill>
                  <a:srgbClr val="000000"/>
                </a:solidFill>
              </a:rPr>
              <a:t>Configured with at least one IP address</a:t>
            </a:r>
            <a:r>
              <a:rPr lang="en-US" sz="1500" dirty="0">
                <a:solidFill>
                  <a:srgbClr val="000000"/>
                </a:solidFill>
              </a:rPr>
              <a:t> - Use the </a:t>
            </a:r>
            <a:r>
              <a:rPr lang="en-US" sz="1500" b="1" dirty="0">
                <a:solidFill>
                  <a:srgbClr val="000000"/>
                </a:solidFill>
              </a:rPr>
              <a:t>ip address</a:t>
            </a:r>
            <a:r>
              <a:rPr lang="en-US" sz="1500" dirty="0">
                <a:solidFill>
                  <a:srgbClr val="000000"/>
                </a:solidFill>
              </a:rPr>
              <a:t> </a:t>
            </a:r>
            <a:r>
              <a:rPr lang="en-US" sz="1500" i="1" dirty="0">
                <a:solidFill>
                  <a:srgbClr val="000000"/>
                </a:solidFill>
              </a:rPr>
              <a:t>ip-address subnet-mask</a:t>
            </a:r>
            <a:r>
              <a:rPr lang="en-US" sz="1500" dirty="0">
                <a:solidFill>
                  <a:srgbClr val="000000"/>
                </a:solidFill>
              </a:rPr>
              <a:t> and the </a:t>
            </a:r>
            <a:r>
              <a:rPr lang="en-US" sz="1500" b="1" dirty="0">
                <a:solidFill>
                  <a:srgbClr val="000000"/>
                </a:solidFill>
              </a:rPr>
              <a:t>ipv6 address</a:t>
            </a:r>
            <a:r>
              <a:rPr lang="en-US" sz="1500" dirty="0">
                <a:solidFill>
                  <a:srgbClr val="000000"/>
                </a:solidFill>
              </a:rPr>
              <a:t> </a:t>
            </a:r>
            <a:r>
              <a:rPr lang="en-US" sz="1500" i="1" dirty="0">
                <a:solidFill>
                  <a:srgbClr val="000000"/>
                </a:solidFill>
              </a:rPr>
              <a:t>ipv6-address/prefix</a:t>
            </a:r>
            <a:r>
              <a:rPr lang="en-US" sz="1500" dirty="0">
                <a:solidFill>
                  <a:srgbClr val="000000"/>
                </a:solidFill>
              </a:rPr>
              <a:t> interface configuration commands.</a:t>
            </a:r>
          </a:p>
          <a:p>
            <a:pPr marL="358835" lvl="1" indent="-285750">
              <a:buFont typeface="Arial" panose="020B0604020202020204" pitchFamily="34" charset="0"/>
              <a:buChar char="•"/>
            </a:pPr>
            <a:r>
              <a:rPr lang="en-US" sz="1500" b="1" dirty="0">
                <a:solidFill>
                  <a:srgbClr val="000000"/>
                </a:solidFill>
              </a:rPr>
              <a:t>Activated</a:t>
            </a:r>
            <a:r>
              <a:rPr lang="en-US" sz="1500" dirty="0">
                <a:solidFill>
                  <a:srgbClr val="000000"/>
                </a:solidFill>
              </a:rPr>
              <a:t> - By default, LAN and WAN interfaces are not activated (</a:t>
            </a:r>
            <a:r>
              <a:rPr lang="en-US" sz="1500" b="1" dirty="0">
                <a:solidFill>
                  <a:srgbClr val="000000"/>
                </a:solidFill>
              </a:rPr>
              <a:t>shutdown</a:t>
            </a:r>
            <a:r>
              <a:rPr lang="en-US" sz="1500" dirty="0">
                <a:solidFill>
                  <a:srgbClr val="000000"/>
                </a:solidFill>
              </a:rPr>
              <a:t>). To enable an interface, it must be activated using the </a:t>
            </a:r>
            <a:r>
              <a:rPr lang="en-US" sz="1500" b="1" dirty="0">
                <a:solidFill>
                  <a:srgbClr val="000000"/>
                </a:solidFill>
              </a:rPr>
              <a:t>no shutdown</a:t>
            </a:r>
            <a:r>
              <a:rPr lang="en-US" sz="1500" dirty="0">
                <a:solidFill>
                  <a:srgbClr val="000000"/>
                </a:solidFill>
              </a:rPr>
              <a:t> command. (This is similar to powering on the interface.) The interface must also be connected to another device (a hub, a switch, or another router) for the physical layer to be active.</a:t>
            </a:r>
          </a:p>
          <a:p>
            <a:pPr marL="358835" lvl="1" indent="-285750">
              <a:buFont typeface="Arial" panose="020B0604020202020204" pitchFamily="34" charset="0"/>
              <a:buChar char="•"/>
            </a:pPr>
            <a:r>
              <a:rPr lang="en-US" sz="1500" b="1" dirty="0">
                <a:solidFill>
                  <a:srgbClr val="000000"/>
                </a:solidFill>
              </a:rPr>
              <a:t>Description</a:t>
            </a:r>
            <a:r>
              <a:rPr lang="en-US" sz="1500" dirty="0">
                <a:solidFill>
                  <a:srgbClr val="000000"/>
                </a:solidFill>
              </a:rPr>
              <a:t> - Optionally, the interface could also be configured with a short description of up to 240 characters. It is good practice to configure a description on each interface. On production networks, the benefits of interface descriptions are quickly realized as they are helpful in troubleshooting and in identifying a third-party connection and contact information.</a:t>
            </a:r>
          </a:p>
          <a:p>
            <a:pPr marL="285750" indent="-28575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2610298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a:t>
            </a:r>
            <a:br>
              <a:rPr lang="en-US" dirty="0"/>
            </a:br>
            <a:r>
              <a:rPr lang="en-US" sz="2400" dirty="0"/>
              <a:t>Configure Router Interfaces (Cont.)</a:t>
            </a:r>
          </a:p>
        </p:txBody>
      </p:sp>
      <p:sp>
        <p:nvSpPr>
          <p:cNvPr id="5" name="Content Placeholder 4">
            <a:extLst>
              <a:ext uri="{FF2B5EF4-FFF2-40B4-BE49-F238E27FC236}">
                <a16:creationId xmlns:a16="http://schemas.microsoft.com/office/drawing/2014/main" id="{6E7B9D23-E8FA-324A-AF01-6B69D222DC2A}"/>
              </a:ext>
            </a:extLst>
          </p:cNvPr>
          <p:cNvSpPr>
            <a:spLocks noGrp="1"/>
          </p:cNvSpPr>
          <p:nvPr>
            <p:ph idx="1"/>
          </p:nvPr>
        </p:nvSpPr>
        <p:spPr>
          <a:xfrm>
            <a:off x="474662" y="731838"/>
            <a:ext cx="8280057" cy="346632"/>
          </a:xfrm>
        </p:spPr>
        <p:txBody>
          <a:bodyPr/>
          <a:lstStyle/>
          <a:p>
            <a:pPr algn="l"/>
            <a:r>
              <a:rPr lang="en-US" sz="1600" dirty="0">
                <a:solidFill>
                  <a:srgbClr val="000000"/>
                </a:solidFill>
              </a:rPr>
              <a:t>The example shows the configure for the interfaces on R1:</a:t>
            </a:r>
          </a:p>
        </p:txBody>
      </p:sp>
      <p:pic>
        <p:nvPicPr>
          <p:cNvPr id="7" name="Picture 6">
            <a:extLst>
              <a:ext uri="{FF2B5EF4-FFF2-40B4-BE49-F238E27FC236}">
                <a16:creationId xmlns:a16="http://schemas.microsoft.com/office/drawing/2014/main" id="{E57BC4C1-1CAB-7946-9EAA-E14ED0A0675C}"/>
              </a:ext>
            </a:extLst>
          </p:cNvPr>
          <p:cNvPicPr>
            <a:picLocks noChangeAspect="1"/>
          </p:cNvPicPr>
          <p:nvPr/>
        </p:nvPicPr>
        <p:blipFill>
          <a:blip r:embed="rId4"/>
          <a:stretch>
            <a:fillRect/>
          </a:stretch>
        </p:blipFill>
        <p:spPr>
          <a:xfrm>
            <a:off x="2213576" y="1078469"/>
            <a:ext cx="4508500" cy="3698721"/>
          </a:xfrm>
          <a:prstGeom prst="rect">
            <a:avLst/>
          </a:prstGeom>
        </p:spPr>
      </p:pic>
    </p:spTree>
    <p:custDataLst>
      <p:tags r:id="rId1"/>
    </p:custDataLst>
    <p:extLst>
      <p:ext uri="{BB962C8B-B14F-4D97-AF65-F5344CB8AC3E}">
        <p14:creationId xmlns:p14="http://schemas.microsoft.com/office/powerpoint/2010/main" val="212551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2788"/>
            <a:ext cx="8345488" cy="731837"/>
          </a:xfrm>
        </p:spPr>
        <p:txBody>
          <a:bodyPr/>
          <a:lstStyle/>
          <a:p>
            <a:r>
              <a:rPr lang="en-US" sz="1600" dirty="0"/>
              <a:t>Basic Router Configuration</a:t>
            </a:r>
            <a:br>
              <a:rPr lang="en-US" dirty="0"/>
            </a:br>
            <a:r>
              <a:rPr lang="en-US" sz="2400" dirty="0"/>
              <a:t>IPv4 Loopback Interfaces</a:t>
            </a:r>
          </a:p>
        </p:txBody>
      </p:sp>
      <p:sp>
        <p:nvSpPr>
          <p:cNvPr id="4" name="Content Placeholder 3">
            <a:extLst>
              <a:ext uri="{FF2B5EF4-FFF2-40B4-BE49-F238E27FC236}">
                <a16:creationId xmlns:a16="http://schemas.microsoft.com/office/drawing/2014/main" id="{46CB5C5D-EF93-0D45-9B86-2DBE246889A9}"/>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Another common configuration of Cisco IOS routers is enabling a loopback interface.</a:t>
            </a:r>
          </a:p>
          <a:p>
            <a:pPr marL="285750" indent="-285750" algn="l">
              <a:buFont typeface="Arial" panose="020B0604020202020204" pitchFamily="34" charset="0"/>
              <a:buChar char="•"/>
            </a:pPr>
            <a:r>
              <a:rPr lang="en-US" sz="1400" dirty="0">
                <a:solidFill>
                  <a:srgbClr val="000000"/>
                </a:solidFill>
              </a:rPr>
              <a:t>The loopback interface is a logical interface that is internal to the router. It is not assigned to a physical port and can never be connected to any other device. It is considered a software interface that is automatically placed in an “up” state, as long as the router is functioning.</a:t>
            </a:r>
          </a:p>
          <a:p>
            <a:pPr marL="285750" indent="-285750" algn="l">
              <a:buFont typeface="Arial" panose="020B0604020202020204" pitchFamily="34" charset="0"/>
              <a:buChar char="•"/>
            </a:pPr>
            <a:r>
              <a:rPr lang="en-US" sz="1400" dirty="0">
                <a:solidFill>
                  <a:srgbClr val="000000"/>
                </a:solidFill>
              </a:rPr>
              <a:t>The loopback interface is useful in testing and managing a Cisco IOS device because it ensures that at least one interface will always be available. For example, it can be used for testing purposes, such as testing internal routing processes, by emulating networks behind the router.</a:t>
            </a:r>
          </a:p>
          <a:p>
            <a:pPr marL="285750" indent="-285750" algn="l">
              <a:buFont typeface="Arial" panose="020B0604020202020204" pitchFamily="34" charset="0"/>
              <a:buChar char="•"/>
            </a:pPr>
            <a:r>
              <a:rPr lang="en-US" sz="1400" dirty="0">
                <a:solidFill>
                  <a:srgbClr val="000000"/>
                </a:solidFill>
              </a:rPr>
              <a:t>Loopback interfaces are also commonly used in lab environments to create additional interfaces. For example, you can create multiple loopback interfaces on a router to simulate more networks for configuration practice and testing purposes. The IPv4 address for each loopback interface must be unique and unused by any other interface. In this curriculum, we often use a loopback interface to simulate a link to the internet.</a:t>
            </a:r>
          </a:p>
          <a:p>
            <a:pPr marL="285750" indent="-285750" algn="l">
              <a:buFont typeface="Arial" panose="020B0604020202020204" pitchFamily="34" charset="0"/>
              <a:buChar char="•"/>
            </a:pPr>
            <a:r>
              <a:rPr lang="en-US" sz="1400" dirty="0">
                <a:solidFill>
                  <a:srgbClr val="000000"/>
                </a:solidFill>
              </a:rPr>
              <a:t>Enabling and assigning a loopback address is simple:</a:t>
            </a:r>
          </a:p>
          <a:p>
            <a:pPr marL="285750" indent="-285750" algn="l">
              <a:buFont typeface="Arial" panose="020B0604020202020204" pitchFamily="34" charset="0"/>
              <a:buChar char="•"/>
            </a:pPr>
            <a:endParaRPr lang="en-US" sz="1400" dirty="0">
              <a:solidFill>
                <a:srgbClr val="000000"/>
              </a:solidFill>
            </a:endParaRPr>
          </a:p>
        </p:txBody>
      </p:sp>
      <p:sp>
        <p:nvSpPr>
          <p:cNvPr id="6" name="Rectangle 5">
            <a:extLst>
              <a:ext uri="{FF2B5EF4-FFF2-40B4-BE49-F238E27FC236}">
                <a16:creationId xmlns:a16="http://schemas.microsoft.com/office/drawing/2014/main" id="{3A8F9620-2518-614C-8A4C-908B41892180}"/>
              </a:ext>
            </a:extLst>
          </p:cNvPr>
          <p:cNvSpPr/>
          <p:nvPr/>
        </p:nvSpPr>
        <p:spPr>
          <a:xfrm>
            <a:off x="945249" y="3826888"/>
            <a:ext cx="7809470" cy="584775"/>
          </a:xfrm>
          <a:prstGeom prst="rect">
            <a:avLst/>
          </a:prstGeom>
        </p:spPr>
        <p:txBody>
          <a:bodyPr wrap="square">
            <a:spAutoFit/>
          </a:bodyPr>
          <a:lstStyle/>
          <a:p>
            <a:r>
              <a:rPr lang="en-US" sz="1600" dirty="0">
                <a:solidFill>
                  <a:srgbClr val="58585B"/>
                </a:solidFill>
                <a:latin typeface="Courier New" panose="02070309020205020404" pitchFamily="49" charset="0"/>
                <a:cs typeface="Courier New" panose="02070309020205020404" pitchFamily="49" charset="0"/>
              </a:rPr>
              <a:t>Router(config)# </a:t>
            </a:r>
            <a:r>
              <a:rPr lang="en-US" sz="1600" b="1" dirty="0">
                <a:solidFill>
                  <a:srgbClr val="58585B"/>
                </a:solidFill>
                <a:latin typeface="Courier New" panose="02070309020205020404" pitchFamily="49" charset="0"/>
                <a:cs typeface="Courier New" panose="02070309020205020404" pitchFamily="49" charset="0"/>
              </a:rPr>
              <a:t>interface loopback</a:t>
            </a:r>
            <a:r>
              <a:rPr lang="en-US" sz="1600" dirty="0">
                <a:solidFill>
                  <a:srgbClr val="58585B"/>
                </a:solidFill>
                <a:latin typeface="Courier New" panose="02070309020205020404" pitchFamily="49" charset="0"/>
                <a:cs typeface="Courier New" panose="02070309020205020404" pitchFamily="49" charset="0"/>
              </a:rPr>
              <a:t> </a:t>
            </a:r>
            <a:r>
              <a:rPr lang="en-US" sz="1600" i="1" dirty="0">
                <a:solidFill>
                  <a:srgbClr val="58585B"/>
                </a:solidFill>
                <a:latin typeface="Courier New" panose="02070309020205020404" pitchFamily="49" charset="0"/>
                <a:cs typeface="Courier New" panose="02070309020205020404" pitchFamily="49" charset="0"/>
              </a:rPr>
              <a:t>number</a:t>
            </a:r>
            <a:r>
              <a:rPr lang="en-US" sz="1600" dirty="0">
                <a:solidFill>
                  <a:srgbClr val="58585B"/>
                </a:solidFill>
                <a:latin typeface="Courier New" panose="02070309020205020404" pitchFamily="49" charset="0"/>
                <a:cs typeface="Courier New" panose="02070309020205020404" pitchFamily="49" charset="0"/>
              </a:rPr>
              <a:t> </a:t>
            </a:r>
          </a:p>
          <a:p>
            <a:r>
              <a:rPr lang="en-US" sz="1600" dirty="0">
                <a:solidFill>
                  <a:srgbClr val="58585B"/>
                </a:solidFill>
                <a:latin typeface="Courier New" panose="02070309020205020404" pitchFamily="49" charset="0"/>
                <a:cs typeface="Courier New" panose="02070309020205020404" pitchFamily="49" charset="0"/>
              </a:rPr>
              <a:t>Router(config-if)# </a:t>
            </a:r>
            <a:r>
              <a:rPr lang="en-US" sz="1600" b="1" dirty="0">
                <a:solidFill>
                  <a:srgbClr val="58585B"/>
                </a:solidFill>
                <a:latin typeface="Courier New" panose="02070309020205020404" pitchFamily="49" charset="0"/>
                <a:cs typeface="Courier New" panose="02070309020205020404" pitchFamily="49" charset="0"/>
              </a:rPr>
              <a:t>ip address</a:t>
            </a:r>
            <a:r>
              <a:rPr lang="en-US" sz="1600" dirty="0">
                <a:solidFill>
                  <a:srgbClr val="58585B"/>
                </a:solidFill>
                <a:latin typeface="Courier New" panose="02070309020205020404" pitchFamily="49" charset="0"/>
                <a:cs typeface="Courier New" panose="02070309020205020404" pitchFamily="49" charset="0"/>
              </a:rPr>
              <a:t> </a:t>
            </a:r>
            <a:r>
              <a:rPr lang="en-US" sz="1600" i="1" dirty="0">
                <a:solidFill>
                  <a:srgbClr val="58585B"/>
                </a:solidFill>
                <a:latin typeface="Courier New" panose="02070309020205020404" pitchFamily="49" charset="0"/>
                <a:cs typeface="Courier New" panose="02070309020205020404" pitchFamily="49" charset="0"/>
              </a:rPr>
              <a:t>ip-address subnet-mask</a:t>
            </a:r>
            <a:r>
              <a:rPr lang="en-US" sz="1600" dirty="0">
                <a:solidFill>
                  <a:srgbClr val="58585B"/>
                </a:solidFill>
                <a:latin typeface="Courier New" panose="02070309020205020404" pitchFamily="49" charset="0"/>
                <a:cs typeface="Courier New" panose="02070309020205020404" pitchFamily="49" charset="0"/>
              </a:rPr>
              <a:t> </a:t>
            </a:r>
          </a:p>
        </p:txBody>
      </p:sp>
    </p:spTree>
    <p:custDataLst>
      <p:tags r:id="rId1"/>
    </p:custDataLst>
    <p:extLst>
      <p:ext uri="{BB962C8B-B14F-4D97-AF65-F5344CB8AC3E}">
        <p14:creationId xmlns:p14="http://schemas.microsoft.com/office/powerpoint/2010/main" val="4225783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2788"/>
            <a:ext cx="8345488" cy="731837"/>
          </a:xfrm>
        </p:spPr>
        <p:txBody>
          <a:bodyPr/>
          <a:lstStyle/>
          <a:p>
            <a:r>
              <a:rPr lang="en-US" sz="1600" dirty="0"/>
              <a:t>Basic Router Configuration</a:t>
            </a:r>
            <a:br>
              <a:rPr lang="en-US" dirty="0"/>
            </a:br>
            <a:r>
              <a:rPr lang="en-US" sz="2400" dirty="0"/>
              <a:t>Packet Tracer – Configure Router Interfaces</a:t>
            </a:r>
          </a:p>
        </p:txBody>
      </p:sp>
      <p:sp>
        <p:nvSpPr>
          <p:cNvPr id="5" name="Content Placeholder 4">
            <a:extLst>
              <a:ext uri="{FF2B5EF4-FFF2-40B4-BE49-F238E27FC236}">
                <a16:creationId xmlns:a16="http://schemas.microsoft.com/office/drawing/2014/main" id="{0B543044-20F2-334A-A87E-29C5013E6820}"/>
              </a:ext>
            </a:extLst>
          </p:cNvPr>
          <p:cNvSpPr>
            <a:spLocks noGrp="1"/>
          </p:cNvSpPr>
          <p:nvPr>
            <p:ph idx="1"/>
          </p:nvPr>
        </p:nvSpPr>
        <p:spPr>
          <a:xfrm>
            <a:off x="474662" y="734625"/>
            <a:ext cx="8280057" cy="3687109"/>
          </a:xfrm>
        </p:spPr>
        <p:txBody>
          <a:bodyPr/>
          <a:lstStyle/>
          <a:p>
            <a:pPr marL="0" indent="0" algn="l"/>
            <a:r>
              <a:rPr lang="en-US" sz="1800" dirty="0">
                <a:solidFill>
                  <a:srgbClr val="000000"/>
                </a:solidFill>
              </a:rPr>
              <a:t>In this Packet Tracer activity, you will do the following:</a:t>
            </a:r>
          </a:p>
          <a:p>
            <a:pPr marL="285750" indent="-285750" algn="l">
              <a:buFont typeface="Arial" panose="020B0604020202020204" pitchFamily="34" charset="0"/>
              <a:buChar char="•"/>
            </a:pPr>
            <a:r>
              <a:rPr lang="en-US" sz="1800" dirty="0">
                <a:solidFill>
                  <a:srgbClr val="000000"/>
                </a:solidFill>
              </a:rPr>
              <a:t>Configure IPv4 addressing and verify connectivity</a:t>
            </a:r>
          </a:p>
          <a:p>
            <a:pPr marL="285750" indent="-285750" algn="l">
              <a:buFont typeface="Arial" panose="020B0604020202020204" pitchFamily="34" charset="0"/>
              <a:buChar char="•"/>
            </a:pPr>
            <a:r>
              <a:rPr lang="en-US" sz="1800" dirty="0">
                <a:solidFill>
                  <a:srgbClr val="000000"/>
                </a:solidFill>
              </a:rPr>
              <a:t>Configure IPv6 addressing and verify connectivity</a:t>
            </a:r>
          </a:p>
        </p:txBody>
      </p:sp>
    </p:spTree>
    <p:custDataLst>
      <p:tags r:id="rId1"/>
    </p:custDataLst>
    <p:extLst>
      <p:ext uri="{BB962C8B-B14F-4D97-AF65-F5344CB8AC3E}">
        <p14:creationId xmlns:p14="http://schemas.microsoft.com/office/powerpoint/2010/main" val="209231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1.5 Verify Directly Connected Networks</a:t>
            </a:r>
          </a:p>
        </p:txBody>
      </p:sp>
    </p:spTree>
    <p:custDataLst>
      <p:tags r:id="rId1"/>
    </p:custDataLst>
    <p:extLst>
      <p:ext uri="{BB962C8B-B14F-4D97-AF65-F5344CB8AC3E}">
        <p14:creationId xmlns:p14="http://schemas.microsoft.com/office/powerpoint/2010/main" val="2732502007"/>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Interface Verification Commands</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There are several </a:t>
            </a:r>
            <a:r>
              <a:rPr lang="en-US" sz="1600" b="1" dirty="0">
                <a:solidFill>
                  <a:srgbClr val="000000"/>
                </a:solidFill>
              </a:rPr>
              <a:t>show</a:t>
            </a:r>
            <a:r>
              <a:rPr lang="en-US" sz="1600" dirty="0">
                <a:solidFill>
                  <a:srgbClr val="000000"/>
                </a:solidFill>
              </a:rPr>
              <a:t> commands that can be used to verify the operation and configuration of an interface. </a:t>
            </a:r>
          </a:p>
          <a:p>
            <a:pPr marL="285750" indent="-28575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The following commands are especially useful to quickly identify the status of an interface:</a:t>
            </a:r>
          </a:p>
          <a:p>
            <a:pPr marL="358835" lvl="1" indent="-285750">
              <a:buFont typeface="Arial" panose="020B0604020202020204" pitchFamily="34" charset="0"/>
              <a:buChar char="•"/>
            </a:pPr>
            <a:r>
              <a:rPr lang="en-US" sz="1600" b="1" dirty="0">
                <a:solidFill>
                  <a:srgbClr val="000000"/>
                </a:solidFill>
              </a:rPr>
              <a:t>show ip interface brief</a:t>
            </a:r>
            <a:r>
              <a:rPr lang="en-US" sz="1600" dirty="0">
                <a:solidFill>
                  <a:srgbClr val="000000"/>
                </a:solidFill>
              </a:rPr>
              <a:t> and </a:t>
            </a:r>
            <a:r>
              <a:rPr lang="en-US" sz="1600" b="1" dirty="0">
                <a:solidFill>
                  <a:srgbClr val="000000"/>
                </a:solidFill>
              </a:rPr>
              <a:t>show ipv6 interface brief</a:t>
            </a:r>
            <a:r>
              <a:rPr lang="en-US" sz="1600" dirty="0">
                <a:solidFill>
                  <a:srgbClr val="000000"/>
                </a:solidFill>
              </a:rPr>
              <a:t> - These display a summary for all interfaces including the IPv4 or IPv6 address of the interface and current operational status.</a:t>
            </a:r>
          </a:p>
          <a:p>
            <a:pPr marL="358835" lvl="1" indent="-285750">
              <a:buFont typeface="Arial" panose="020B0604020202020204" pitchFamily="34" charset="0"/>
              <a:buChar char="•"/>
            </a:pPr>
            <a:r>
              <a:rPr lang="en-US" sz="1600" b="1" dirty="0">
                <a:solidFill>
                  <a:srgbClr val="000000"/>
                </a:solidFill>
              </a:rPr>
              <a:t>show running-config interface</a:t>
            </a:r>
            <a:r>
              <a:rPr lang="en-US" sz="1600" dirty="0">
                <a:solidFill>
                  <a:srgbClr val="000000"/>
                </a:solidFill>
              </a:rPr>
              <a:t> </a:t>
            </a:r>
            <a:r>
              <a:rPr lang="en-US" sz="1600" i="1" dirty="0">
                <a:solidFill>
                  <a:srgbClr val="000000"/>
                </a:solidFill>
              </a:rPr>
              <a:t>interface-id</a:t>
            </a:r>
            <a:r>
              <a:rPr lang="en-US" sz="1600" dirty="0">
                <a:solidFill>
                  <a:srgbClr val="000000"/>
                </a:solidFill>
              </a:rPr>
              <a:t> - This displays the commands applied to the specified interface.</a:t>
            </a:r>
          </a:p>
          <a:p>
            <a:pPr marL="358835" lvl="1" indent="-285750">
              <a:buFont typeface="Arial" panose="020B0604020202020204" pitchFamily="34" charset="0"/>
              <a:buChar char="•"/>
            </a:pPr>
            <a:r>
              <a:rPr lang="en-US" sz="1600" b="1" dirty="0">
                <a:solidFill>
                  <a:srgbClr val="000000"/>
                </a:solidFill>
              </a:rPr>
              <a:t>show ip route</a:t>
            </a:r>
            <a:r>
              <a:rPr lang="en-US" sz="1600" dirty="0">
                <a:solidFill>
                  <a:srgbClr val="000000"/>
                </a:solidFill>
              </a:rPr>
              <a:t> and </a:t>
            </a:r>
            <a:r>
              <a:rPr lang="en-US" sz="1600" b="1" dirty="0">
                <a:solidFill>
                  <a:srgbClr val="000000"/>
                </a:solidFill>
              </a:rPr>
              <a:t>show ipv6 route</a:t>
            </a:r>
            <a:r>
              <a:rPr lang="en-US" sz="1600" dirty="0">
                <a:solidFill>
                  <a:srgbClr val="000000"/>
                </a:solidFill>
              </a:rPr>
              <a:t> - These display the contents of the IPv4 or IPv6 routing table stored in RAM. In Cisco IOS 15, active interfaces should appear in the routing table with two related entries identified by the code ‘</a:t>
            </a:r>
            <a:r>
              <a:rPr lang="en-US" sz="1600" b="1" dirty="0">
                <a:solidFill>
                  <a:srgbClr val="000000"/>
                </a:solidFill>
              </a:rPr>
              <a:t>C</a:t>
            </a:r>
            <a:r>
              <a:rPr lang="en-US" sz="1600" dirty="0">
                <a:solidFill>
                  <a:srgbClr val="000000"/>
                </a:solidFill>
              </a:rPr>
              <a:t>’ (Connected) or ‘</a:t>
            </a:r>
            <a:r>
              <a:rPr lang="en-US" sz="1600" b="1" dirty="0">
                <a:solidFill>
                  <a:srgbClr val="000000"/>
                </a:solidFill>
              </a:rPr>
              <a:t>L</a:t>
            </a:r>
            <a:r>
              <a:rPr lang="en-US" sz="1600" dirty="0">
                <a:solidFill>
                  <a:srgbClr val="000000"/>
                </a:solidFill>
              </a:rPr>
              <a:t>’ (Local). In previous IOS versions, only a single entry with the code ‘</a:t>
            </a:r>
            <a:r>
              <a:rPr lang="en-US" sz="1600" b="1" dirty="0">
                <a:solidFill>
                  <a:srgbClr val="000000"/>
                </a:solidFill>
              </a:rPr>
              <a:t>C</a:t>
            </a:r>
            <a:r>
              <a:rPr lang="en-US" sz="1600" dirty="0">
                <a:solidFill>
                  <a:srgbClr val="000000"/>
                </a:solidFill>
              </a:rPr>
              <a:t>’ will appear.</a:t>
            </a:r>
          </a:p>
          <a:p>
            <a:pPr marL="285750" indent="-28575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201492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Verify Interface Status</a:t>
            </a:r>
          </a:p>
        </p:txBody>
      </p:sp>
      <p:sp>
        <p:nvSpPr>
          <p:cNvPr id="7" name="Content Placeholder 6">
            <a:extLst>
              <a:ext uri="{FF2B5EF4-FFF2-40B4-BE49-F238E27FC236}">
                <a16:creationId xmlns:a16="http://schemas.microsoft.com/office/drawing/2014/main" id="{80BEA8E9-06EB-7842-A1CB-50BB5F01EC1B}"/>
              </a:ext>
            </a:extLst>
          </p:cNvPr>
          <p:cNvSpPr>
            <a:spLocks noGrp="1"/>
          </p:cNvSpPr>
          <p:nvPr>
            <p:ph idx="1"/>
          </p:nvPr>
        </p:nvSpPr>
        <p:spPr>
          <a:xfrm>
            <a:off x="0" y="731838"/>
            <a:ext cx="8754719" cy="997308"/>
          </a:xfrm>
        </p:spPr>
        <p:txBody>
          <a:bodyPr/>
          <a:lstStyle/>
          <a:p>
            <a:pPr marL="0" indent="0" algn="l"/>
            <a:r>
              <a:rPr lang="en-US" sz="1400" dirty="0">
                <a:solidFill>
                  <a:srgbClr val="000000"/>
                </a:solidFill>
              </a:rPr>
              <a:t>The output of the </a:t>
            </a:r>
            <a:r>
              <a:rPr lang="en-US" sz="1400" b="1" dirty="0">
                <a:solidFill>
                  <a:srgbClr val="000000"/>
                </a:solidFill>
              </a:rPr>
              <a:t>show ip interface brief</a:t>
            </a:r>
            <a:r>
              <a:rPr lang="en-US" sz="1400" dirty="0">
                <a:solidFill>
                  <a:srgbClr val="000000"/>
                </a:solidFill>
              </a:rPr>
              <a:t> and </a:t>
            </a:r>
            <a:r>
              <a:rPr lang="en-US" sz="1400" b="1" dirty="0">
                <a:solidFill>
                  <a:srgbClr val="000000"/>
                </a:solidFill>
              </a:rPr>
              <a:t>show ipv6 interface brief</a:t>
            </a:r>
            <a:r>
              <a:rPr lang="en-US" sz="1400" dirty="0">
                <a:solidFill>
                  <a:srgbClr val="000000"/>
                </a:solidFill>
              </a:rPr>
              <a:t> commands can be used to quickly reveal the status of all interfaces on the router. You can verify that the interfaces are active and operational as indicated by the Status of “up” and Protocol of “up”, as shown in the example. A different output would indicate a problem with either the configuration </a:t>
            </a:r>
            <a:r>
              <a:rPr lang="en-US" sz="1400" dirty="0"/>
              <a:t>or the cabling.</a:t>
            </a:r>
          </a:p>
        </p:txBody>
      </p:sp>
      <p:pic>
        <p:nvPicPr>
          <p:cNvPr id="9" name="Picture 8">
            <a:extLst>
              <a:ext uri="{FF2B5EF4-FFF2-40B4-BE49-F238E27FC236}">
                <a16:creationId xmlns:a16="http://schemas.microsoft.com/office/drawing/2014/main" id="{E5A03B9B-614C-8749-96BD-18A5DC3CF3C4}"/>
              </a:ext>
            </a:extLst>
          </p:cNvPr>
          <p:cNvPicPr>
            <a:picLocks noChangeAspect="1"/>
          </p:cNvPicPr>
          <p:nvPr/>
        </p:nvPicPr>
        <p:blipFill>
          <a:blip r:embed="rId4"/>
          <a:stretch>
            <a:fillRect/>
          </a:stretch>
        </p:blipFill>
        <p:spPr>
          <a:xfrm>
            <a:off x="1215080" y="1729145"/>
            <a:ext cx="6238917" cy="2803799"/>
          </a:xfrm>
          <a:prstGeom prst="rect">
            <a:avLst/>
          </a:prstGeom>
        </p:spPr>
      </p:pic>
    </p:spTree>
    <p:custDataLst>
      <p:tags r:id="rId1"/>
    </p:custDataLst>
    <p:extLst>
      <p:ext uri="{BB962C8B-B14F-4D97-AF65-F5344CB8AC3E}">
        <p14:creationId xmlns:p14="http://schemas.microsoft.com/office/powerpoint/2010/main" val="308603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Verify IPv6 Link Local and Multicast Addresses</a:t>
            </a:r>
          </a:p>
        </p:txBody>
      </p:sp>
      <p:sp>
        <p:nvSpPr>
          <p:cNvPr id="7" name="Content Placeholder 6">
            <a:extLst>
              <a:ext uri="{FF2B5EF4-FFF2-40B4-BE49-F238E27FC236}">
                <a16:creationId xmlns:a16="http://schemas.microsoft.com/office/drawing/2014/main" id="{80BEA8E9-06EB-7842-A1CB-50BB5F01EC1B}"/>
              </a:ext>
            </a:extLst>
          </p:cNvPr>
          <p:cNvSpPr>
            <a:spLocks noGrp="1"/>
          </p:cNvSpPr>
          <p:nvPr>
            <p:ph idx="1"/>
          </p:nvPr>
        </p:nvSpPr>
        <p:spPr>
          <a:xfrm>
            <a:off x="143934" y="731837"/>
            <a:ext cx="8610786" cy="2316163"/>
          </a:xfrm>
        </p:spPr>
        <p:txBody>
          <a:bodyPr/>
          <a:lstStyle/>
          <a:p>
            <a:pPr marL="0" indent="0" algn="l"/>
            <a:r>
              <a:rPr lang="en-US" sz="1500" dirty="0">
                <a:solidFill>
                  <a:srgbClr val="000000"/>
                </a:solidFill>
              </a:rPr>
              <a:t>The output of the </a:t>
            </a:r>
            <a:r>
              <a:rPr lang="en-US" sz="1500" b="1" dirty="0">
                <a:solidFill>
                  <a:srgbClr val="000000"/>
                </a:solidFill>
              </a:rPr>
              <a:t>show ipv6 interface brief</a:t>
            </a:r>
            <a:r>
              <a:rPr lang="en-US" sz="1500" dirty="0">
                <a:solidFill>
                  <a:srgbClr val="000000"/>
                </a:solidFill>
              </a:rPr>
              <a:t> command displays two configured IPv6 addresses per interface. One address is the IPv6 global unicast address that was manually entered. The other address, which begins with FE80, is the link-local unicast address for the interface. A link-local address is automatically added to an interface whenever a global unicast address is assigned. An IPv6 network interface is required to have a link-local address, but not necessarily a global unicast address.</a:t>
            </a:r>
          </a:p>
          <a:p>
            <a:pPr marL="0" indent="0" algn="l"/>
            <a:endParaRPr lang="en-US" sz="1500" dirty="0">
              <a:solidFill>
                <a:srgbClr val="000000"/>
              </a:solidFill>
            </a:endParaRPr>
          </a:p>
          <a:p>
            <a:pPr marL="0" indent="0" algn="l"/>
            <a:r>
              <a:rPr lang="en-US" sz="1500" dirty="0">
                <a:solidFill>
                  <a:srgbClr val="000000"/>
                </a:solidFill>
              </a:rPr>
              <a:t>The </a:t>
            </a:r>
            <a:r>
              <a:rPr lang="en-US" sz="1500" b="1" dirty="0">
                <a:solidFill>
                  <a:srgbClr val="000000"/>
                </a:solidFill>
              </a:rPr>
              <a:t>show ipv6 interface gigabitethernet 0/0/0 c</a:t>
            </a:r>
            <a:r>
              <a:rPr lang="en-US" sz="1500" dirty="0">
                <a:solidFill>
                  <a:srgbClr val="000000"/>
                </a:solidFill>
              </a:rPr>
              <a:t>ommand displays the interface status and all of the IPv6 addresses belonging to the interface. Along with the link local address and global unicast address, the output includes the multicast addresses assigned to the interface, beginning with prefix FF02, as shown in the example.</a:t>
            </a:r>
          </a:p>
          <a:p>
            <a:pPr marL="285750" indent="-285750" algn="l">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475F228F-096C-C543-AB35-79065289D0A9}"/>
              </a:ext>
            </a:extLst>
          </p:cNvPr>
          <p:cNvPicPr>
            <a:picLocks noChangeAspect="1"/>
          </p:cNvPicPr>
          <p:nvPr/>
        </p:nvPicPr>
        <p:blipFill>
          <a:blip r:embed="rId4"/>
          <a:stretch>
            <a:fillRect/>
          </a:stretch>
        </p:blipFill>
        <p:spPr>
          <a:xfrm>
            <a:off x="1473201" y="3389034"/>
            <a:ext cx="3860800" cy="1635932"/>
          </a:xfrm>
          <a:prstGeom prst="rect">
            <a:avLst/>
          </a:prstGeom>
        </p:spPr>
      </p:pic>
    </p:spTree>
    <p:custDataLst>
      <p:tags r:id="rId1"/>
    </p:custDataLst>
    <p:extLst>
      <p:ext uri="{BB962C8B-B14F-4D97-AF65-F5344CB8AC3E}">
        <p14:creationId xmlns:p14="http://schemas.microsoft.com/office/powerpoint/2010/main" val="333382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Verify Interface Configuration</a:t>
            </a:r>
          </a:p>
        </p:txBody>
      </p:sp>
      <p:sp>
        <p:nvSpPr>
          <p:cNvPr id="5" name="Content Placeholder 4">
            <a:extLst>
              <a:ext uri="{FF2B5EF4-FFF2-40B4-BE49-F238E27FC236}">
                <a16:creationId xmlns:a16="http://schemas.microsoft.com/office/drawing/2014/main" id="{63E13522-9F27-AC44-A78A-A02F6214C2A7}"/>
              </a:ext>
            </a:extLst>
          </p:cNvPr>
          <p:cNvSpPr>
            <a:spLocks noGrp="1"/>
          </p:cNvSpPr>
          <p:nvPr>
            <p:ph idx="1"/>
          </p:nvPr>
        </p:nvSpPr>
        <p:spPr>
          <a:xfrm>
            <a:off x="160868" y="731836"/>
            <a:ext cx="8593852" cy="1664231"/>
          </a:xfrm>
        </p:spPr>
        <p:txBody>
          <a:bodyPr/>
          <a:lstStyle/>
          <a:p>
            <a:pPr marL="0" indent="0" algn="l"/>
            <a:r>
              <a:rPr lang="en-US" sz="1400" dirty="0">
                <a:solidFill>
                  <a:srgbClr val="000000"/>
                </a:solidFill>
              </a:rPr>
              <a:t>The output of the </a:t>
            </a:r>
            <a:r>
              <a:rPr lang="en-US" sz="1400" b="1" dirty="0">
                <a:solidFill>
                  <a:srgbClr val="000000"/>
                </a:solidFill>
              </a:rPr>
              <a:t>show running-config interface</a:t>
            </a:r>
            <a:r>
              <a:rPr lang="en-US" sz="1400" dirty="0">
                <a:solidFill>
                  <a:srgbClr val="000000"/>
                </a:solidFill>
              </a:rPr>
              <a:t> command displays the current commands applied to the specified interface, as shown.</a:t>
            </a:r>
          </a:p>
          <a:p>
            <a:pPr marL="285750" indent="-285750" algn="l">
              <a:buFont typeface="Arial" panose="020B0604020202020204" pitchFamily="34" charset="0"/>
              <a:buChar char="•"/>
            </a:pPr>
            <a:endParaRPr lang="en-US" sz="1400" dirty="0">
              <a:solidFill>
                <a:srgbClr val="000000"/>
              </a:solidFill>
            </a:endParaRPr>
          </a:p>
          <a:p>
            <a:pPr marL="0" indent="0" algn="l"/>
            <a:r>
              <a:rPr lang="en-US" sz="1400" dirty="0">
                <a:solidFill>
                  <a:srgbClr val="000000"/>
                </a:solidFill>
              </a:rPr>
              <a:t>The following two commands are used to gather more detailed interface information:</a:t>
            </a:r>
          </a:p>
          <a:p>
            <a:pPr marL="358835" lvl="1" indent="-285750">
              <a:buFont typeface="Arial" panose="020B0604020202020204" pitchFamily="34" charset="0"/>
              <a:buChar char="•"/>
            </a:pPr>
            <a:r>
              <a:rPr lang="en-US" b="1" dirty="0">
                <a:solidFill>
                  <a:srgbClr val="000000"/>
                </a:solidFill>
              </a:rPr>
              <a:t>show interfaces</a:t>
            </a:r>
            <a:r>
              <a:rPr lang="en-US" dirty="0">
                <a:solidFill>
                  <a:srgbClr val="000000"/>
                </a:solidFill>
              </a:rPr>
              <a:t>- Displays interface information and packet flow count for all interfaces on the device.</a:t>
            </a:r>
          </a:p>
          <a:p>
            <a:pPr marL="358835" lvl="1" indent="-285750">
              <a:buFont typeface="Arial" panose="020B0604020202020204" pitchFamily="34" charset="0"/>
              <a:buChar char="•"/>
            </a:pPr>
            <a:r>
              <a:rPr lang="en-US" b="1" dirty="0">
                <a:solidFill>
                  <a:srgbClr val="000000"/>
                </a:solidFill>
              </a:rPr>
              <a:t>show ip interface</a:t>
            </a:r>
            <a:r>
              <a:rPr lang="en-US" dirty="0">
                <a:solidFill>
                  <a:srgbClr val="000000"/>
                </a:solidFill>
              </a:rPr>
              <a:t> and </a:t>
            </a:r>
            <a:r>
              <a:rPr lang="en-US" b="1" dirty="0">
                <a:solidFill>
                  <a:srgbClr val="000000"/>
                </a:solidFill>
              </a:rPr>
              <a:t>show ipv6 interface</a:t>
            </a:r>
            <a:r>
              <a:rPr lang="en-US" dirty="0">
                <a:solidFill>
                  <a:srgbClr val="000000"/>
                </a:solidFill>
              </a:rPr>
              <a:t> - Displays the IPv4 and IPv6 related information for all interfaces on a router..</a:t>
            </a:r>
          </a:p>
          <a:p>
            <a:pPr marL="285750" indent="-285750" algn="l">
              <a:buFont typeface="Arial" panose="020B0604020202020204" pitchFamily="34" charset="0"/>
              <a:buChar char="•"/>
            </a:pPr>
            <a:endParaRPr lang="en-US" sz="1400" dirty="0">
              <a:solidFill>
                <a:srgbClr val="000000"/>
              </a:solidFill>
            </a:endParaRPr>
          </a:p>
        </p:txBody>
      </p:sp>
      <p:pic>
        <p:nvPicPr>
          <p:cNvPr id="8" name="Picture 7">
            <a:extLst>
              <a:ext uri="{FF2B5EF4-FFF2-40B4-BE49-F238E27FC236}">
                <a16:creationId xmlns:a16="http://schemas.microsoft.com/office/drawing/2014/main" id="{2C424113-0656-7744-B208-D4831A36D640}"/>
              </a:ext>
            </a:extLst>
          </p:cNvPr>
          <p:cNvPicPr>
            <a:picLocks noChangeAspect="1"/>
          </p:cNvPicPr>
          <p:nvPr/>
        </p:nvPicPr>
        <p:blipFill>
          <a:blip r:embed="rId4"/>
          <a:stretch>
            <a:fillRect/>
          </a:stretch>
        </p:blipFill>
        <p:spPr>
          <a:xfrm>
            <a:off x="2263428" y="2396067"/>
            <a:ext cx="4617143" cy="2353398"/>
          </a:xfrm>
          <a:prstGeom prst="rect">
            <a:avLst/>
          </a:prstGeom>
        </p:spPr>
      </p:pic>
    </p:spTree>
    <p:custDataLst>
      <p:tags r:id="rId1"/>
    </p:custDataLst>
    <p:extLst>
      <p:ext uri="{BB962C8B-B14F-4D97-AF65-F5344CB8AC3E}">
        <p14:creationId xmlns:p14="http://schemas.microsoft.com/office/powerpoint/2010/main" val="3572219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Packet Tracer Physical Mode Activities</a:t>
            </a:r>
          </a:p>
        </p:txBody>
      </p:sp>
      <p:sp>
        <p:nvSpPr>
          <p:cNvPr id="4" name="Rectangle 34">
            <a:extLst>
              <a:ext uri="{FF2B5EF4-FFF2-40B4-BE49-F238E27FC236}">
                <a16:creationId xmlns:a16="http://schemas.microsoft.com/office/drawing/2014/main" id="{08FDDB5E-A0F2-A445-A3E2-506D151576AB}"/>
              </a:ext>
            </a:extLst>
          </p:cNvPr>
          <p:cNvSpPr txBox="1">
            <a:spLocks noChangeArrowheads="1"/>
          </p:cNvSpPr>
          <p:nvPr/>
        </p:nvSpPr>
        <p:spPr bwMode="auto">
          <a:xfrm>
            <a:off x="132715" y="982690"/>
            <a:ext cx="8878570" cy="3643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Bef>
                <a:spcPct val="30000"/>
              </a:spcBef>
              <a:buFont typeface="Arial" panose="020B0604020202020204" pitchFamily="34" charset="0"/>
              <a:buChar char="•"/>
            </a:pPr>
            <a:r>
              <a:rPr lang="en-US" dirty="0"/>
              <a:t>These activities are completed using Packet Tracer in Physical Mode. </a:t>
            </a:r>
          </a:p>
          <a:p>
            <a:pPr>
              <a:spcBef>
                <a:spcPct val="30000"/>
              </a:spcBef>
              <a:buFont typeface="Arial" panose="020B0604020202020204" pitchFamily="34" charset="0"/>
              <a:buChar char="•"/>
            </a:pPr>
            <a:r>
              <a:rPr lang="en-US" dirty="0"/>
              <a:t>They are designed to emulate the corresponding Labs. </a:t>
            </a:r>
          </a:p>
          <a:p>
            <a:pPr>
              <a:spcBef>
                <a:spcPct val="30000"/>
              </a:spcBef>
              <a:buFont typeface="Arial" panose="020B0604020202020204" pitchFamily="34" charset="0"/>
              <a:buChar char="•"/>
            </a:pPr>
            <a:r>
              <a:rPr lang="en-US" dirty="0"/>
              <a:t>They can be used instead of the lab when access to physical equipment is not possible. </a:t>
            </a:r>
          </a:p>
          <a:p>
            <a:pPr>
              <a:spcBef>
                <a:spcPct val="30000"/>
              </a:spcBef>
              <a:buFont typeface="Arial" panose="020B0604020202020204" pitchFamily="34" charset="0"/>
              <a:buChar char="•"/>
            </a:pPr>
            <a:r>
              <a:rPr lang="en-US" dirty="0"/>
              <a:t>Packet Tracer Physical Mode activities may not have as much scaffolding as the PT activities that immediately precede them.</a:t>
            </a:r>
          </a:p>
          <a:p>
            <a:pPr marL="0" indent="0">
              <a:spcBef>
                <a:spcPct val="30000"/>
              </a:spcBef>
              <a:buFont typeface="Wingdings" panose="05000000000000000000" pitchFamily="2" charset="2"/>
              <a:buNone/>
            </a:pPr>
            <a:endParaRPr lang="en-US" dirty="0"/>
          </a:p>
          <a:p>
            <a:pPr>
              <a:spcBef>
                <a:spcPct val="30000"/>
              </a:spcBef>
            </a:pPr>
            <a:endParaRPr lang="en-US" dirty="0"/>
          </a:p>
        </p:txBody>
      </p:sp>
    </p:spTree>
    <p:custDataLst>
      <p:tags r:id="rId1"/>
    </p:custDataLst>
    <p:extLst>
      <p:ext uri="{BB962C8B-B14F-4D97-AF65-F5344CB8AC3E}">
        <p14:creationId xmlns:p14="http://schemas.microsoft.com/office/powerpoint/2010/main" val="2278866781"/>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Verify Routes</a:t>
            </a:r>
          </a:p>
        </p:txBody>
      </p:sp>
      <p:sp>
        <p:nvSpPr>
          <p:cNvPr id="5" name="Content Placeholder 4">
            <a:extLst>
              <a:ext uri="{FF2B5EF4-FFF2-40B4-BE49-F238E27FC236}">
                <a16:creationId xmlns:a16="http://schemas.microsoft.com/office/drawing/2014/main" id="{63E13522-9F27-AC44-A78A-A02F6214C2A7}"/>
              </a:ext>
            </a:extLst>
          </p:cNvPr>
          <p:cNvSpPr>
            <a:spLocks noGrp="1"/>
          </p:cNvSpPr>
          <p:nvPr>
            <p:ph idx="1"/>
          </p:nvPr>
        </p:nvSpPr>
        <p:spPr>
          <a:xfrm>
            <a:off x="118533" y="731836"/>
            <a:ext cx="3761489" cy="3689897"/>
          </a:xfrm>
        </p:spPr>
        <p:txBody>
          <a:bodyPr/>
          <a:lstStyle/>
          <a:p>
            <a:pPr marL="0" indent="0" algn="l"/>
            <a:r>
              <a:rPr lang="en-US" sz="1600" dirty="0">
                <a:solidFill>
                  <a:srgbClr val="000000"/>
                </a:solidFill>
              </a:rPr>
              <a:t>The output of the </a:t>
            </a:r>
            <a:r>
              <a:rPr lang="en-US" sz="1600" b="1" dirty="0">
                <a:solidFill>
                  <a:srgbClr val="000000"/>
                </a:solidFill>
              </a:rPr>
              <a:t>show ip route</a:t>
            </a:r>
            <a:r>
              <a:rPr lang="en-US" sz="1600" dirty="0">
                <a:solidFill>
                  <a:srgbClr val="000000"/>
                </a:solidFill>
              </a:rPr>
              <a:t> and </a:t>
            </a:r>
            <a:r>
              <a:rPr lang="en-US" sz="1600" b="1" dirty="0">
                <a:solidFill>
                  <a:srgbClr val="000000"/>
                </a:solidFill>
              </a:rPr>
              <a:t>show ipv6 route</a:t>
            </a:r>
            <a:r>
              <a:rPr lang="en-US" sz="1600" dirty="0">
                <a:solidFill>
                  <a:srgbClr val="000000"/>
                </a:solidFill>
              </a:rPr>
              <a:t> commands reveal the three directly connected network entries and the three local host route interface entries, as shown in the example. </a:t>
            </a:r>
          </a:p>
          <a:p>
            <a:pPr marL="0" indent="0" algn="l"/>
            <a:endParaRPr lang="en-US" sz="1600" dirty="0">
              <a:solidFill>
                <a:srgbClr val="000000"/>
              </a:solidFill>
            </a:endParaRPr>
          </a:p>
          <a:p>
            <a:pPr marL="0" indent="0" algn="l"/>
            <a:r>
              <a:rPr lang="en-US" sz="1600" dirty="0">
                <a:solidFill>
                  <a:srgbClr val="000000"/>
                </a:solidFill>
              </a:rPr>
              <a:t>The local host route has an administrative distance of 0. It also has a /32 mask for IPv4, and a /128 mask for IPv6. The local host route is for routes on the router that owns the IP address. It is used to allow the router to process packets destined to that IP.</a:t>
            </a:r>
          </a:p>
          <a:p>
            <a:pPr marL="0" indent="0" algn="l"/>
            <a:endParaRPr lang="en-US" sz="1400" dirty="0">
              <a:solidFill>
                <a:srgbClr val="000000"/>
              </a:solidFill>
            </a:endParaRPr>
          </a:p>
        </p:txBody>
      </p:sp>
      <p:pic>
        <p:nvPicPr>
          <p:cNvPr id="4" name="Picture 3">
            <a:extLst>
              <a:ext uri="{FF2B5EF4-FFF2-40B4-BE49-F238E27FC236}">
                <a16:creationId xmlns:a16="http://schemas.microsoft.com/office/drawing/2014/main" id="{CD916253-8877-4842-989E-0DB15FEB2087}"/>
              </a:ext>
            </a:extLst>
          </p:cNvPr>
          <p:cNvPicPr>
            <a:picLocks noChangeAspect="1"/>
          </p:cNvPicPr>
          <p:nvPr/>
        </p:nvPicPr>
        <p:blipFill>
          <a:blip r:embed="rId4"/>
          <a:stretch>
            <a:fillRect/>
          </a:stretch>
        </p:blipFill>
        <p:spPr>
          <a:xfrm>
            <a:off x="4389439" y="510994"/>
            <a:ext cx="3956049" cy="4121511"/>
          </a:xfrm>
          <a:prstGeom prst="rect">
            <a:avLst/>
          </a:prstGeom>
        </p:spPr>
      </p:pic>
    </p:spTree>
    <p:custDataLst>
      <p:tags r:id="rId1"/>
    </p:custDataLst>
    <p:extLst>
      <p:ext uri="{BB962C8B-B14F-4D97-AF65-F5344CB8AC3E}">
        <p14:creationId xmlns:p14="http://schemas.microsoft.com/office/powerpoint/2010/main" val="1536804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Verify Routes (Cont.)</a:t>
            </a:r>
          </a:p>
        </p:txBody>
      </p:sp>
      <p:sp>
        <p:nvSpPr>
          <p:cNvPr id="5" name="Content Placeholder 4">
            <a:extLst>
              <a:ext uri="{FF2B5EF4-FFF2-40B4-BE49-F238E27FC236}">
                <a16:creationId xmlns:a16="http://schemas.microsoft.com/office/drawing/2014/main" id="{63E13522-9F27-AC44-A78A-A02F6214C2A7}"/>
              </a:ext>
            </a:extLst>
          </p:cNvPr>
          <p:cNvSpPr>
            <a:spLocks noGrp="1"/>
          </p:cNvSpPr>
          <p:nvPr>
            <p:ph idx="1"/>
          </p:nvPr>
        </p:nvSpPr>
        <p:spPr>
          <a:xfrm>
            <a:off x="474661" y="731836"/>
            <a:ext cx="3726635" cy="3689897"/>
          </a:xfrm>
        </p:spPr>
        <p:txBody>
          <a:bodyPr/>
          <a:lstStyle/>
          <a:p>
            <a:pPr marL="0" indent="0" algn="l"/>
            <a:r>
              <a:rPr lang="en-US" sz="1400" dirty="0">
                <a:solidFill>
                  <a:srgbClr val="000000"/>
                </a:solidFill>
              </a:rPr>
              <a:t>A ‘</a:t>
            </a:r>
            <a:r>
              <a:rPr lang="en-US" sz="1400" b="1" dirty="0">
                <a:solidFill>
                  <a:srgbClr val="000000"/>
                </a:solidFill>
              </a:rPr>
              <a:t>C</a:t>
            </a:r>
            <a:r>
              <a:rPr lang="en-US" sz="1400" dirty="0">
                <a:solidFill>
                  <a:srgbClr val="000000"/>
                </a:solidFill>
              </a:rPr>
              <a:t>’ next to a route within the routing table indicates that this is a directly connected network. When the router interface is configured with a global unicast address and is in the “up/up” state, the IPv6 prefix and prefix length are added to the IPv6 routing table as a connected route.</a:t>
            </a:r>
          </a:p>
          <a:p>
            <a:pPr marL="0" indent="0" algn="l"/>
            <a:endParaRPr lang="en-US" sz="1400" dirty="0">
              <a:solidFill>
                <a:srgbClr val="000000"/>
              </a:solidFill>
            </a:endParaRPr>
          </a:p>
          <a:p>
            <a:pPr marL="0" indent="0" algn="l"/>
            <a:r>
              <a:rPr lang="en-US" sz="1400" dirty="0">
                <a:solidFill>
                  <a:srgbClr val="000000"/>
                </a:solidFill>
              </a:rPr>
              <a:t>The IPv6 global unicast address applied to the interface is also installed in the routing table as a local route. The local route has a /128 prefix. Local routes are used by the routing table to efficiently process packets with the interface address of the router as the destination.</a:t>
            </a:r>
          </a:p>
          <a:p>
            <a:pPr marL="0" indent="0" algn="l"/>
            <a:endParaRPr lang="en-US" sz="1400" dirty="0">
              <a:solidFill>
                <a:srgbClr val="000000"/>
              </a:solidFill>
            </a:endParaRPr>
          </a:p>
        </p:txBody>
      </p:sp>
      <p:pic>
        <p:nvPicPr>
          <p:cNvPr id="4" name="Picture 3">
            <a:extLst>
              <a:ext uri="{FF2B5EF4-FFF2-40B4-BE49-F238E27FC236}">
                <a16:creationId xmlns:a16="http://schemas.microsoft.com/office/drawing/2014/main" id="{CD916253-8877-4842-989E-0DB15FEB2087}"/>
              </a:ext>
            </a:extLst>
          </p:cNvPr>
          <p:cNvPicPr>
            <a:picLocks noChangeAspect="1"/>
          </p:cNvPicPr>
          <p:nvPr/>
        </p:nvPicPr>
        <p:blipFill>
          <a:blip r:embed="rId4"/>
          <a:stretch>
            <a:fillRect/>
          </a:stretch>
        </p:blipFill>
        <p:spPr>
          <a:xfrm>
            <a:off x="4389439" y="510994"/>
            <a:ext cx="3956049" cy="4121511"/>
          </a:xfrm>
          <a:prstGeom prst="rect">
            <a:avLst/>
          </a:prstGeom>
        </p:spPr>
      </p:pic>
    </p:spTree>
    <p:custDataLst>
      <p:tags r:id="rId1"/>
    </p:custDataLst>
    <p:extLst>
      <p:ext uri="{BB962C8B-B14F-4D97-AF65-F5344CB8AC3E}">
        <p14:creationId xmlns:p14="http://schemas.microsoft.com/office/powerpoint/2010/main" val="116303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Filter Show Command Output</a:t>
            </a:r>
          </a:p>
        </p:txBody>
      </p:sp>
      <p:sp>
        <p:nvSpPr>
          <p:cNvPr id="6" name="Content Placeholder 5">
            <a:extLst>
              <a:ext uri="{FF2B5EF4-FFF2-40B4-BE49-F238E27FC236}">
                <a16:creationId xmlns:a16="http://schemas.microsoft.com/office/drawing/2014/main" id="{7F5D3F63-F59E-6547-9CBE-FF62F52F931D}"/>
              </a:ext>
            </a:extLst>
          </p:cNvPr>
          <p:cNvSpPr>
            <a:spLocks noGrp="1"/>
          </p:cNvSpPr>
          <p:nvPr>
            <p:ph idx="1"/>
          </p:nvPr>
        </p:nvSpPr>
        <p:spPr>
          <a:xfrm>
            <a:off x="160868" y="731837"/>
            <a:ext cx="8881532" cy="3831696"/>
          </a:xfrm>
        </p:spPr>
        <p:txBody>
          <a:bodyPr/>
          <a:lstStyle/>
          <a:p>
            <a:pPr marL="0" indent="0" algn="l"/>
            <a:r>
              <a:rPr lang="en-US" sz="1500" dirty="0">
                <a:solidFill>
                  <a:srgbClr val="000000"/>
                </a:solidFill>
              </a:rPr>
              <a:t>Commands that generate multiple screens of output are, by default, paused after 24 lines. At the end of the paused output, the --More-- text displays. Pressing </a:t>
            </a:r>
            <a:r>
              <a:rPr lang="en-US" sz="1500" b="1" dirty="0">
                <a:solidFill>
                  <a:srgbClr val="000000"/>
                </a:solidFill>
              </a:rPr>
              <a:t>Enter</a:t>
            </a:r>
            <a:r>
              <a:rPr lang="en-US" sz="1500" dirty="0">
                <a:solidFill>
                  <a:srgbClr val="000000"/>
                </a:solidFill>
              </a:rPr>
              <a:t> displays the next line and pressing the spacebar displays the next set of lines. Use the </a:t>
            </a:r>
            <a:r>
              <a:rPr lang="en-US" sz="1500" b="1" dirty="0">
                <a:solidFill>
                  <a:srgbClr val="000000"/>
                </a:solidFill>
              </a:rPr>
              <a:t>terminal length</a:t>
            </a:r>
            <a:r>
              <a:rPr lang="en-US" sz="1500" dirty="0">
                <a:solidFill>
                  <a:srgbClr val="000000"/>
                </a:solidFill>
              </a:rPr>
              <a:t> command to specify the number of lines to be displayed. A value of 0 (zero) prevents the router from pausing between screens of output.</a:t>
            </a:r>
          </a:p>
          <a:p>
            <a:pPr marL="0" indent="0" algn="l"/>
            <a:endParaRPr lang="en-US" sz="1500" dirty="0">
              <a:solidFill>
                <a:srgbClr val="000000"/>
              </a:solidFill>
            </a:endParaRPr>
          </a:p>
          <a:p>
            <a:pPr marL="0" indent="0" algn="l"/>
            <a:r>
              <a:rPr lang="en-US" sz="1500" dirty="0">
                <a:solidFill>
                  <a:srgbClr val="000000"/>
                </a:solidFill>
              </a:rPr>
              <a:t>Another very useful feature that improves the user experience in the CLI is the filtering of </a:t>
            </a:r>
            <a:r>
              <a:rPr lang="en-US" sz="1500" b="1" dirty="0">
                <a:solidFill>
                  <a:srgbClr val="000000"/>
                </a:solidFill>
              </a:rPr>
              <a:t>show</a:t>
            </a:r>
            <a:r>
              <a:rPr lang="en-US" sz="1500" dirty="0">
                <a:solidFill>
                  <a:srgbClr val="000000"/>
                </a:solidFill>
              </a:rPr>
              <a:t> output. Filtering commands can be used to display specific sections of output. To enable the filtering command, enter a pipe (</a:t>
            </a:r>
            <a:r>
              <a:rPr lang="en-US" sz="1500" b="1" dirty="0">
                <a:solidFill>
                  <a:srgbClr val="000000"/>
                </a:solidFill>
              </a:rPr>
              <a:t>|</a:t>
            </a:r>
            <a:r>
              <a:rPr lang="en-US" sz="1500" dirty="0">
                <a:solidFill>
                  <a:srgbClr val="000000"/>
                </a:solidFill>
              </a:rPr>
              <a:t>) character after the </a:t>
            </a:r>
            <a:r>
              <a:rPr lang="en-US" sz="1500" b="1" dirty="0">
                <a:solidFill>
                  <a:srgbClr val="000000"/>
                </a:solidFill>
              </a:rPr>
              <a:t>show</a:t>
            </a:r>
            <a:r>
              <a:rPr lang="en-US" sz="1500" dirty="0">
                <a:solidFill>
                  <a:srgbClr val="000000"/>
                </a:solidFill>
              </a:rPr>
              <a:t> command and then enter a filtering parameter and a filtering expression.</a:t>
            </a:r>
          </a:p>
          <a:p>
            <a:pPr marL="0" indent="0" algn="l"/>
            <a:endParaRPr lang="en-US" sz="1500" dirty="0">
              <a:solidFill>
                <a:srgbClr val="000000"/>
              </a:solidFill>
            </a:endParaRPr>
          </a:p>
          <a:p>
            <a:pPr marL="0" indent="0" algn="l"/>
            <a:r>
              <a:rPr lang="en-US" sz="1500" dirty="0">
                <a:solidFill>
                  <a:srgbClr val="000000"/>
                </a:solidFill>
              </a:rPr>
              <a:t>There are four filtering parameters that can be configured after the pipe:</a:t>
            </a:r>
          </a:p>
          <a:p>
            <a:pPr marL="358835" lvl="1" indent="-285750">
              <a:buFont typeface="Arial" panose="020B0604020202020204" pitchFamily="34" charset="0"/>
              <a:buChar char="•"/>
            </a:pPr>
            <a:r>
              <a:rPr lang="en-US" sz="1300" dirty="0">
                <a:solidFill>
                  <a:srgbClr val="000000"/>
                </a:solidFill>
              </a:rPr>
              <a:t>section - Shows the entire section that starts with the filtering expression.</a:t>
            </a:r>
          </a:p>
          <a:p>
            <a:pPr marL="358835" lvl="1" indent="-285750">
              <a:buFont typeface="Arial" panose="020B0604020202020204" pitchFamily="34" charset="0"/>
              <a:buChar char="•"/>
            </a:pPr>
            <a:r>
              <a:rPr lang="en-US" sz="1300" dirty="0">
                <a:solidFill>
                  <a:srgbClr val="000000"/>
                </a:solidFill>
              </a:rPr>
              <a:t>include - Includes all output lines that match the filtering expression.</a:t>
            </a:r>
          </a:p>
          <a:p>
            <a:pPr marL="358835" lvl="1" indent="-285750">
              <a:buFont typeface="Arial" panose="020B0604020202020204" pitchFamily="34" charset="0"/>
              <a:buChar char="•"/>
            </a:pPr>
            <a:r>
              <a:rPr lang="en-US" sz="1300" dirty="0">
                <a:solidFill>
                  <a:srgbClr val="000000"/>
                </a:solidFill>
              </a:rPr>
              <a:t>exclude - Excludes all output lines that match the filtering expression.</a:t>
            </a:r>
          </a:p>
          <a:p>
            <a:pPr marL="358835" lvl="1" indent="-285750">
              <a:buFont typeface="Arial" panose="020B0604020202020204" pitchFamily="34" charset="0"/>
              <a:buChar char="•"/>
            </a:pPr>
            <a:r>
              <a:rPr lang="en-US" sz="1300" dirty="0">
                <a:solidFill>
                  <a:srgbClr val="000000"/>
                </a:solidFill>
              </a:rPr>
              <a:t>begin - Shows all the output lines from a certain point, starting with the line that matches the filtering expression</a:t>
            </a:r>
          </a:p>
        </p:txBody>
      </p:sp>
    </p:spTree>
    <p:custDataLst>
      <p:tags r:id="rId1"/>
    </p:custDataLst>
    <p:extLst>
      <p:ext uri="{BB962C8B-B14F-4D97-AF65-F5344CB8AC3E}">
        <p14:creationId xmlns:p14="http://schemas.microsoft.com/office/powerpoint/2010/main" val="160556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Command History Feature</a:t>
            </a:r>
          </a:p>
        </p:txBody>
      </p:sp>
      <p:sp>
        <p:nvSpPr>
          <p:cNvPr id="4" name="Content Placeholder 3">
            <a:extLst>
              <a:ext uri="{FF2B5EF4-FFF2-40B4-BE49-F238E27FC236}">
                <a16:creationId xmlns:a16="http://schemas.microsoft.com/office/drawing/2014/main" id="{6914E7A0-3B39-A44F-B05D-D02FD6A061A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command history feature is useful because it temporarily stores the list of executed commands to be recalled.</a:t>
            </a:r>
          </a:p>
          <a:p>
            <a:pPr marL="285750" indent="-285750" algn="l">
              <a:buFont typeface="Arial" panose="020B0604020202020204" pitchFamily="34" charset="0"/>
              <a:buChar char="•"/>
            </a:pPr>
            <a:r>
              <a:rPr lang="en-US" sz="1600" dirty="0">
                <a:solidFill>
                  <a:srgbClr val="000000"/>
                </a:solidFill>
              </a:rPr>
              <a:t>To recall commands in the history buffer, press </a:t>
            </a:r>
            <a:r>
              <a:rPr lang="en-US" sz="1600" b="1" dirty="0">
                <a:solidFill>
                  <a:srgbClr val="000000"/>
                </a:solidFill>
              </a:rPr>
              <a:t>Ctrl</a:t>
            </a:r>
            <a:r>
              <a:rPr lang="en-US" sz="1600" dirty="0">
                <a:solidFill>
                  <a:srgbClr val="000000"/>
                </a:solidFill>
              </a:rPr>
              <a:t>+</a:t>
            </a:r>
            <a:r>
              <a:rPr lang="en-US" sz="1600" b="1" dirty="0">
                <a:solidFill>
                  <a:srgbClr val="000000"/>
                </a:solidFill>
              </a:rPr>
              <a:t>P</a:t>
            </a:r>
            <a:r>
              <a:rPr lang="en-US" sz="1600" dirty="0">
                <a:solidFill>
                  <a:srgbClr val="000000"/>
                </a:solidFill>
              </a:rPr>
              <a:t> or the </a:t>
            </a:r>
            <a:r>
              <a:rPr lang="en-US" sz="1600" b="1" dirty="0">
                <a:solidFill>
                  <a:srgbClr val="000000"/>
                </a:solidFill>
              </a:rPr>
              <a:t>Up Arrow</a:t>
            </a:r>
            <a:r>
              <a:rPr lang="en-US" sz="1600" dirty="0">
                <a:solidFill>
                  <a:srgbClr val="000000"/>
                </a:solidFill>
              </a:rPr>
              <a:t> key. The command output begins with the most recent command. Repeat the key sequence to recall successively older commands. To return to more recent commands in the history buffer, press </a:t>
            </a:r>
            <a:r>
              <a:rPr lang="en-US" sz="1600" b="1" dirty="0">
                <a:solidFill>
                  <a:srgbClr val="000000"/>
                </a:solidFill>
              </a:rPr>
              <a:t>Ctrl</a:t>
            </a:r>
            <a:r>
              <a:rPr lang="en-US" sz="1600" dirty="0">
                <a:solidFill>
                  <a:srgbClr val="000000"/>
                </a:solidFill>
              </a:rPr>
              <a:t>+</a:t>
            </a:r>
            <a:r>
              <a:rPr lang="en-US" sz="1600" b="1" dirty="0">
                <a:solidFill>
                  <a:srgbClr val="000000"/>
                </a:solidFill>
              </a:rPr>
              <a:t>N</a:t>
            </a:r>
            <a:r>
              <a:rPr lang="en-US" sz="1600" dirty="0">
                <a:solidFill>
                  <a:srgbClr val="000000"/>
                </a:solidFill>
              </a:rPr>
              <a:t> or the </a:t>
            </a:r>
            <a:r>
              <a:rPr lang="en-US" sz="1600" b="1" dirty="0">
                <a:solidFill>
                  <a:srgbClr val="000000"/>
                </a:solidFill>
              </a:rPr>
              <a:t>Down Arrow</a:t>
            </a:r>
            <a:r>
              <a:rPr lang="en-US" sz="1600" dirty="0">
                <a:solidFill>
                  <a:srgbClr val="000000"/>
                </a:solidFill>
              </a:rPr>
              <a:t> key. Repeat the key sequence to recall successively more recent commands.</a:t>
            </a:r>
          </a:p>
          <a:p>
            <a:pPr marL="285750" indent="-285750" algn="l">
              <a:buFont typeface="Arial" panose="020B0604020202020204" pitchFamily="34" charset="0"/>
              <a:buChar char="•"/>
            </a:pPr>
            <a:r>
              <a:rPr lang="en-US" sz="1600" dirty="0">
                <a:solidFill>
                  <a:srgbClr val="000000"/>
                </a:solidFill>
              </a:rPr>
              <a:t>By default, command history is enabled and the system captures the last 10 command lines in its history buffer. Use the </a:t>
            </a:r>
            <a:r>
              <a:rPr lang="en-US" sz="1600" b="1" dirty="0">
                <a:solidFill>
                  <a:srgbClr val="000000"/>
                </a:solidFill>
              </a:rPr>
              <a:t>show history</a:t>
            </a:r>
            <a:r>
              <a:rPr lang="en-US" sz="1600" dirty="0">
                <a:solidFill>
                  <a:srgbClr val="000000"/>
                </a:solidFill>
              </a:rPr>
              <a:t> privileged EXEC command to display the contents of the buffer.</a:t>
            </a:r>
          </a:p>
          <a:p>
            <a:pPr marL="285750" indent="-285750" algn="l">
              <a:buFont typeface="Arial" panose="020B0604020202020204" pitchFamily="34" charset="0"/>
              <a:buChar char="•"/>
            </a:pPr>
            <a:r>
              <a:rPr lang="en-US" sz="1600" dirty="0">
                <a:solidFill>
                  <a:srgbClr val="000000"/>
                </a:solidFill>
              </a:rPr>
              <a:t>It is also practical to increase the number of command lines that the history buffer records during the current terminal session only. Use the </a:t>
            </a:r>
            <a:r>
              <a:rPr lang="en-US" sz="1600" b="1" dirty="0">
                <a:solidFill>
                  <a:srgbClr val="000000"/>
                </a:solidFill>
              </a:rPr>
              <a:t>terminal history size</a:t>
            </a:r>
            <a:r>
              <a:rPr lang="en-US" sz="1600" dirty="0">
                <a:solidFill>
                  <a:srgbClr val="000000"/>
                </a:solidFill>
              </a:rPr>
              <a:t> user EXEC command to increase or decrease the size of the buffer.</a:t>
            </a:r>
          </a:p>
          <a:p>
            <a:pPr marL="285750" indent="-28575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2849135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Packet Tracer – Verify Directly Connected Networks</a:t>
            </a:r>
          </a:p>
        </p:txBody>
      </p:sp>
      <p:sp>
        <p:nvSpPr>
          <p:cNvPr id="5" name="Content Placeholder 4">
            <a:extLst>
              <a:ext uri="{FF2B5EF4-FFF2-40B4-BE49-F238E27FC236}">
                <a16:creationId xmlns:a16="http://schemas.microsoft.com/office/drawing/2014/main" id="{4305E49C-5B1C-4841-A94E-FFC2D9938AD4}"/>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Packet Tracer activity, you will complete the following objectives:</a:t>
            </a:r>
          </a:p>
          <a:p>
            <a:pPr marL="285750" indent="-285750" algn="l">
              <a:buFont typeface="Arial" panose="020B0604020202020204" pitchFamily="34" charset="0"/>
              <a:buChar char="•"/>
            </a:pPr>
            <a:r>
              <a:rPr lang="en-US" sz="1800" dirty="0">
                <a:solidFill>
                  <a:srgbClr val="000000"/>
                </a:solidFill>
              </a:rPr>
              <a:t>Verify IPv4 directly connected networks</a:t>
            </a:r>
          </a:p>
          <a:p>
            <a:pPr marL="285750" indent="-285750" algn="l">
              <a:buFont typeface="Arial" panose="020B0604020202020204" pitchFamily="34" charset="0"/>
              <a:buChar char="•"/>
            </a:pPr>
            <a:r>
              <a:rPr lang="en-US" sz="1800" dirty="0">
                <a:solidFill>
                  <a:srgbClr val="000000"/>
                </a:solidFill>
              </a:rPr>
              <a:t>Verify IPv6 directly connected networks</a:t>
            </a:r>
          </a:p>
          <a:p>
            <a:pPr marL="285750" indent="-285750" algn="l">
              <a:buFont typeface="Arial" panose="020B0604020202020204" pitchFamily="34" charset="0"/>
              <a:buChar char="•"/>
            </a:pPr>
            <a:r>
              <a:rPr lang="en-US" sz="1800" dirty="0">
                <a:solidFill>
                  <a:srgbClr val="000000"/>
                </a:solidFill>
              </a:rPr>
              <a:t>Troubleshoot connectivity issues</a:t>
            </a:r>
          </a:p>
        </p:txBody>
      </p:sp>
    </p:spTree>
    <p:custDataLst>
      <p:tags r:id="rId1"/>
    </p:custDataLst>
    <p:extLst>
      <p:ext uri="{BB962C8B-B14F-4D97-AF65-F5344CB8AC3E}">
        <p14:creationId xmlns:p14="http://schemas.microsoft.com/office/powerpoint/2010/main" val="388947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1.6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Packet Tracer – Implement a Small Network</a:t>
            </a:r>
          </a:p>
        </p:txBody>
      </p:sp>
      <p:sp>
        <p:nvSpPr>
          <p:cNvPr id="2" name="Content Placeholder 1">
            <a:extLst>
              <a:ext uri="{FF2B5EF4-FFF2-40B4-BE49-F238E27FC236}">
                <a16:creationId xmlns:a16="http://schemas.microsoft.com/office/drawing/2014/main" id="{0C71723D-3AA1-B042-A6C4-D6E89CEFCBA4}"/>
              </a:ext>
            </a:extLst>
          </p:cNvPr>
          <p:cNvSpPr>
            <a:spLocks noGrp="1"/>
          </p:cNvSpPr>
          <p:nvPr>
            <p:ph idx="4294967295"/>
          </p:nvPr>
        </p:nvSpPr>
        <p:spPr>
          <a:xfrm>
            <a:off x="144065" y="798944"/>
            <a:ext cx="8853286" cy="4155319"/>
          </a:xfrm>
          <a:prstGeom prst="rect">
            <a:avLst/>
          </a:prstGeom>
        </p:spPr>
        <p:txBody>
          <a:bodyPr/>
          <a:lstStyle/>
          <a:p>
            <a:pPr marL="0" indent="0">
              <a:buNone/>
            </a:pPr>
            <a:r>
              <a:rPr lang="en-US" sz="1800" dirty="0"/>
              <a:t>In this Packet Tracer activity, you will do the following:</a:t>
            </a:r>
          </a:p>
          <a:p>
            <a:pPr>
              <a:buFont typeface="Arial" panose="020B0604020202020204" pitchFamily="34" charset="0"/>
              <a:buChar char="•"/>
            </a:pPr>
            <a:r>
              <a:rPr lang="en-US" sz="1800" dirty="0"/>
              <a:t>Create a network topology</a:t>
            </a:r>
          </a:p>
          <a:p>
            <a:pPr>
              <a:buFont typeface="Arial" panose="020B0604020202020204" pitchFamily="34" charset="0"/>
              <a:buChar char="•"/>
            </a:pPr>
            <a:r>
              <a:rPr lang="en-US" sz="1800" dirty="0"/>
              <a:t>Configure devices and verify connectivity</a:t>
            </a:r>
          </a:p>
        </p:txBody>
      </p:sp>
    </p:spTree>
    <p:custDataLst>
      <p:tags r:id="rId1"/>
    </p:custDataLst>
    <p:extLst>
      <p:ext uri="{BB962C8B-B14F-4D97-AF65-F5344CB8AC3E}">
        <p14:creationId xmlns:p14="http://schemas.microsoft.com/office/powerpoint/2010/main" val="3489016705"/>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0" y="250714"/>
            <a:ext cx="9144000" cy="757551"/>
          </a:xfrm>
        </p:spPr>
        <p:txBody>
          <a:bodyPr/>
          <a:lstStyle/>
          <a:p>
            <a:r>
              <a:rPr lang="en-US" sz="1400" dirty="0">
                <a:latin typeface="Arial" charset="0"/>
              </a:rPr>
              <a:t>Module Practice and Quiz</a:t>
            </a:r>
            <a:br>
              <a:rPr lang="en-US" dirty="0">
                <a:latin typeface="Arial" charset="0"/>
              </a:rPr>
            </a:br>
            <a:r>
              <a:rPr lang="en-US" dirty="0">
                <a:latin typeface="Arial" charset="0"/>
              </a:rPr>
              <a:t>Packet Tracer – Configure Basic Router Settings – Physical Mode</a:t>
            </a:r>
            <a:br>
              <a:rPr lang="en-US" dirty="0">
                <a:latin typeface="Arial" charset="0"/>
              </a:rPr>
            </a:br>
            <a:r>
              <a:rPr lang="en-US" dirty="0">
                <a:latin typeface="Arial" charset="0"/>
              </a:rPr>
              <a:t>Lab– Configure Basic Router Settings</a:t>
            </a:r>
          </a:p>
        </p:txBody>
      </p:sp>
      <p:sp>
        <p:nvSpPr>
          <p:cNvPr id="2" name="Content Placeholder 1">
            <a:extLst>
              <a:ext uri="{FF2B5EF4-FFF2-40B4-BE49-F238E27FC236}">
                <a16:creationId xmlns:a16="http://schemas.microsoft.com/office/drawing/2014/main" id="{0C71723D-3AA1-B042-A6C4-D6E89CEFCBA4}"/>
              </a:ext>
            </a:extLst>
          </p:cNvPr>
          <p:cNvSpPr>
            <a:spLocks noGrp="1"/>
          </p:cNvSpPr>
          <p:nvPr>
            <p:ph idx="4294967295"/>
          </p:nvPr>
        </p:nvSpPr>
        <p:spPr>
          <a:xfrm>
            <a:off x="145357" y="1206569"/>
            <a:ext cx="8853286" cy="3541702"/>
          </a:xfrm>
          <a:prstGeom prst="rect">
            <a:avLst/>
          </a:prstGeom>
        </p:spPr>
        <p:txBody>
          <a:bodyPr/>
          <a:lstStyle/>
          <a:p>
            <a:pPr marL="0" indent="0">
              <a:buNone/>
            </a:pPr>
            <a:endParaRPr lang="en-US" sz="1600" dirty="0"/>
          </a:p>
          <a:p>
            <a:pPr marL="0" indent="0">
              <a:buNone/>
            </a:pPr>
            <a:r>
              <a:rPr lang="en-US" sz="1600" dirty="0"/>
              <a:t>In this Packet Tracer Physical Mode activity and in the Lab, you will complete the following objectives:</a:t>
            </a:r>
          </a:p>
          <a:p>
            <a:pPr>
              <a:buFont typeface="Arial" panose="020B0604020202020204" pitchFamily="34" charset="0"/>
              <a:buChar char="•"/>
            </a:pPr>
            <a:r>
              <a:rPr lang="en-US" sz="1600" dirty="0"/>
              <a:t>Set Up the Topology and Initialize Devices</a:t>
            </a:r>
          </a:p>
          <a:p>
            <a:pPr>
              <a:buFont typeface="Arial" panose="020B0604020202020204" pitchFamily="34" charset="0"/>
              <a:buChar char="•"/>
            </a:pPr>
            <a:r>
              <a:rPr lang="en-US" sz="1600" dirty="0"/>
              <a:t>Configure Devices and Verify Connectivity</a:t>
            </a:r>
          </a:p>
          <a:p>
            <a:pPr>
              <a:buFont typeface="Arial" panose="020B0604020202020204" pitchFamily="34" charset="0"/>
              <a:buChar char="•"/>
            </a:pPr>
            <a:r>
              <a:rPr lang="en-US" sz="1600" dirty="0"/>
              <a:t>Display Router Information</a:t>
            </a:r>
            <a:endParaRPr lang="en-US" dirty="0"/>
          </a:p>
        </p:txBody>
      </p:sp>
    </p:spTree>
    <p:custDataLst>
      <p:tags r:id="rId1"/>
    </p:custDataLst>
    <p:extLst>
      <p:ext uri="{BB962C8B-B14F-4D97-AF65-F5344CB8AC3E}">
        <p14:creationId xmlns:p14="http://schemas.microsoft.com/office/powerpoint/2010/main" val="2633635768"/>
      </p:ext>
    </p:extLst>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26478F0E-ADCD-F04A-887A-8C526049854D}"/>
              </a:ext>
            </a:extLst>
          </p:cNvPr>
          <p:cNvSpPr>
            <a:spLocks noGrp="1"/>
          </p:cNvSpPr>
          <p:nvPr>
            <p:ph idx="4294967295"/>
          </p:nvPr>
        </p:nvSpPr>
        <p:spPr>
          <a:xfrm>
            <a:off x="144065" y="798944"/>
            <a:ext cx="8853286" cy="4155319"/>
          </a:xfrm>
          <a:prstGeom prst="rect">
            <a:avLst/>
          </a:prstGeom>
        </p:spPr>
        <p:txBody>
          <a:bodyPr/>
          <a:lstStyle/>
          <a:p>
            <a:pPr>
              <a:spcBef>
                <a:spcPts val="0"/>
              </a:spcBef>
              <a:spcAft>
                <a:spcPts val="0"/>
              </a:spcAft>
              <a:buFont typeface="Arial" panose="020B0604020202020204" pitchFamily="34" charset="0"/>
              <a:buChar char="•"/>
            </a:pPr>
            <a:r>
              <a:rPr lang="en-US" dirty="0"/>
              <a:t>After a Cisco switch is powered on, it goes through a five-step boot sequence. </a:t>
            </a:r>
          </a:p>
          <a:p>
            <a:pPr>
              <a:spcBef>
                <a:spcPts val="0"/>
              </a:spcBef>
              <a:spcAft>
                <a:spcPts val="0"/>
              </a:spcAft>
              <a:buFont typeface="Arial" panose="020B0604020202020204" pitchFamily="34" charset="0"/>
              <a:buChar char="•"/>
            </a:pPr>
            <a:r>
              <a:rPr lang="en-US" dirty="0"/>
              <a:t>The BOOT environment variable is set using the boot system global configuration mode command. </a:t>
            </a:r>
          </a:p>
          <a:p>
            <a:pPr>
              <a:spcBef>
                <a:spcPts val="0"/>
              </a:spcBef>
              <a:spcAft>
                <a:spcPts val="0"/>
              </a:spcAft>
              <a:buFont typeface="Arial" panose="020B0604020202020204" pitchFamily="34" charset="0"/>
              <a:buChar char="•"/>
            </a:pPr>
            <a:r>
              <a:rPr lang="en-US" dirty="0"/>
              <a:t>Use the switch LEDs to monitor switch activity and performance: SYST, RPS, STAT, DUPLX, SPEED, and PoE. </a:t>
            </a:r>
          </a:p>
          <a:p>
            <a:pPr>
              <a:spcBef>
                <a:spcPts val="0"/>
              </a:spcBef>
              <a:spcAft>
                <a:spcPts val="0"/>
              </a:spcAft>
              <a:buFont typeface="Arial" panose="020B0604020202020204" pitchFamily="34" charset="0"/>
              <a:buChar char="•"/>
            </a:pPr>
            <a:r>
              <a:rPr lang="en-US" dirty="0"/>
              <a:t>The boot loader provides access into the switch if the operating system cannot be used because of missing or damaged system files. </a:t>
            </a:r>
          </a:p>
          <a:p>
            <a:pPr>
              <a:spcBef>
                <a:spcPts val="0"/>
              </a:spcBef>
              <a:spcAft>
                <a:spcPts val="0"/>
              </a:spcAft>
              <a:buFont typeface="Arial" panose="020B0604020202020204" pitchFamily="34" charset="0"/>
              <a:buChar char="•"/>
            </a:pPr>
            <a:r>
              <a:rPr lang="en-US" dirty="0"/>
              <a:t>To prepare a switch for remote management access, the switch must be configured with an IP address and a subnet mask. </a:t>
            </a:r>
          </a:p>
          <a:p>
            <a:pPr>
              <a:spcBef>
                <a:spcPts val="0"/>
              </a:spcBef>
              <a:spcAft>
                <a:spcPts val="0"/>
              </a:spcAft>
              <a:buFont typeface="Arial" panose="020B0604020202020204" pitchFamily="34" charset="0"/>
              <a:buChar char="•"/>
            </a:pPr>
            <a:r>
              <a:rPr lang="en-US" dirty="0"/>
              <a:t>To manage the switch from a remote network, the switch must be configured with a default gateway. </a:t>
            </a:r>
          </a:p>
          <a:p>
            <a:pPr>
              <a:spcBef>
                <a:spcPts val="0"/>
              </a:spcBef>
              <a:spcAft>
                <a:spcPts val="0"/>
              </a:spcAft>
              <a:buFont typeface="Arial" panose="020B0604020202020204" pitchFamily="34" charset="0"/>
              <a:buChar char="•"/>
            </a:pPr>
            <a:r>
              <a:rPr lang="en-US" dirty="0"/>
              <a:t>Full-duplex communication increases effective bandwidth by allowing both ends of a connection to transmit and receive data simultaneously. </a:t>
            </a:r>
          </a:p>
          <a:p>
            <a:pPr>
              <a:spcBef>
                <a:spcPts val="0"/>
              </a:spcBef>
              <a:spcAft>
                <a:spcPts val="0"/>
              </a:spcAft>
              <a:buFont typeface="Arial" panose="020B0604020202020204" pitchFamily="34" charset="0"/>
              <a:buChar char="•"/>
            </a:pPr>
            <a:r>
              <a:rPr lang="en-US" dirty="0"/>
              <a:t>Switch ports can be manually configured with specific duplex and speed settings. </a:t>
            </a:r>
          </a:p>
          <a:p>
            <a:pPr>
              <a:spcBef>
                <a:spcPts val="0"/>
              </a:spcBef>
              <a:spcAft>
                <a:spcPts val="0"/>
              </a:spcAft>
              <a:buFont typeface="Arial" panose="020B0604020202020204" pitchFamily="34" charset="0"/>
              <a:buChar char="•"/>
            </a:pPr>
            <a:r>
              <a:rPr lang="en-US" dirty="0"/>
              <a:t>Use autonegotiation when the speed and duplex settings of the device connecting to the port are unknown or may change. </a:t>
            </a:r>
          </a:p>
          <a:p>
            <a:pPr>
              <a:spcBef>
                <a:spcPts val="0"/>
              </a:spcBef>
              <a:spcAft>
                <a:spcPts val="0"/>
              </a:spcAft>
              <a:buFont typeface="Arial" panose="020B0604020202020204" pitchFamily="34" charset="0"/>
              <a:buChar char="•"/>
            </a:pPr>
            <a:r>
              <a:rPr lang="en-US" dirty="0"/>
              <a:t>When auto-MDIX is enabled, the interface automatically detects the required cable connection type (straight-through or crossover) and configures the connection appropriately. </a:t>
            </a:r>
          </a:p>
          <a:p>
            <a:pPr marL="0" indent="0">
              <a:spcBef>
                <a:spcPts val="0"/>
              </a:spcBef>
              <a:spcAft>
                <a:spcPts val="0"/>
              </a:spcAft>
              <a:buNone/>
            </a:pPr>
            <a:endParaRPr lang="en-US" sz="14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26478F0E-ADCD-F04A-887A-8C526049854D}"/>
              </a:ext>
            </a:extLst>
          </p:cNvPr>
          <p:cNvSpPr>
            <a:spLocks noGrp="1"/>
          </p:cNvSpPr>
          <p:nvPr>
            <p:ph idx="4294967295"/>
          </p:nvPr>
        </p:nvSpPr>
        <p:spPr>
          <a:xfrm>
            <a:off x="0" y="798944"/>
            <a:ext cx="9143999" cy="4155319"/>
          </a:xfrm>
          <a:prstGeom prst="rect">
            <a:avLst/>
          </a:prstGeom>
        </p:spPr>
        <p:txBody>
          <a:bodyPr/>
          <a:lstStyle/>
          <a:p>
            <a:pPr>
              <a:spcBef>
                <a:spcPts val="0"/>
              </a:spcBef>
              <a:spcAft>
                <a:spcPts val="0"/>
              </a:spcAft>
              <a:buFont typeface="Arial" panose="020B0604020202020204" pitchFamily="34" charset="0"/>
              <a:buChar char="•"/>
            </a:pPr>
            <a:r>
              <a:rPr lang="en-US" sz="1600" dirty="0"/>
              <a:t>There are several show commands to use when verifying switch configurations. </a:t>
            </a:r>
          </a:p>
          <a:p>
            <a:pPr>
              <a:spcBef>
                <a:spcPts val="0"/>
              </a:spcBef>
              <a:spcAft>
                <a:spcPts val="0"/>
              </a:spcAft>
              <a:buFont typeface="Arial" panose="020B0604020202020204" pitchFamily="34" charset="0"/>
              <a:buChar char="•"/>
            </a:pPr>
            <a:r>
              <a:rPr lang="en-US" sz="1600" dirty="0"/>
              <a:t>Telnet (using TCP port 23) is an older protocol that uses unsecure plaintext transmission of both the login authentication (username and password) and the data transmitted between the communicating devices. </a:t>
            </a:r>
          </a:p>
          <a:p>
            <a:pPr>
              <a:spcBef>
                <a:spcPts val="0"/>
              </a:spcBef>
              <a:spcAft>
                <a:spcPts val="0"/>
              </a:spcAft>
              <a:buFont typeface="Arial" panose="020B0604020202020204" pitchFamily="34" charset="0"/>
              <a:buChar char="•"/>
            </a:pPr>
            <a:r>
              <a:rPr lang="en-US" sz="1600" dirty="0"/>
              <a:t>SSH (using TCP port 22) provides security for remote connections by providing strong encryption when a device is authenticated (username and password) and also for the transmitted data between the communicating devices. </a:t>
            </a:r>
          </a:p>
          <a:p>
            <a:pPr>
              <a:spcBef>
                <a:spcPts val="0"/>
              </a:spcBef>
              <a:spcAft>
                <a:spcPts val="0"/>
              </a:spcAft>
              <a:buFont typeface="Arial" panose="020B0604020202020204" pitchFamily="34" charset="0"/>
              <a:buChar char="•"/>
            </a:pPr>
            <a:r>
              <a:rPr lang="en-US" sz="1600" dirty="0"/>
              <a:t>An IOS filename that includes the combination “k9” supports cryptographic features and capabilities. </a:t>
            </a:r>
          </a:p>
          <a:p>
            <a:pPr>
              <a:spcBef>
                <a:spcPts val="0"/>
              </a:spcBef>
              <a:spcAft>
                <a:spcPts val="0"/>
              </a:spcAft>
              <a:buFont typeface="Arial" panose="020B0604020202020204" pitchFamily="34" charset="0"/>
              <a:buChar char="•"/>
            </a:pPr>
            <a:r>
              <a:rPr lang="en-US" sz="1600" dirty="0"/>
              <a:t>To configure SSH you must verify that the switch supports it, configure the IP domain, generate RSA key pairs, configure use authentication, configure the VTY lines, and enable SSH version 2. </a:t>
            </a:r>
          </a:p>
          <a:p>
            <a:pPr>
              <a:spcBef>
                <a:spcPts val="0"/>
              </a:spcBef>
              <a:spcAft>
                <a:spcPts val="0"/>
              </a:spcAft>
              <a:buFont typeface="Arial" panose="020B0604020202020204" pitchFamily="34" charset="0"/>
              <a:buChar char="•"/>
            </a:pPr>
            <a:r>
              <a:rPr lang="en-US" sz="1600" dirty="0"/>
              <a:t>To verify that SSH is operational, use the show ip ssh command to display the version and configuration data for SSH on the device.</a:t>
            </a:r>
          </a:p>
          <a:p>
            <a:pPr>
              <a:spcBef>
                <a:spcPts val="0"/>
              </a:spcBef>
              <a:spcAft>
                <a:spcPts val="0"/>
              </a:spcAft>
              <a:buFont typeface="Arial" panose="020B0604020202020204" pitchFamily="34" charset="0"/>
              <a:buChar char="•"/>
            </a:pPr>
            <a:r>
              <a:rPr lang="en-US" sz="1600" dirty="0"/>
              <a:t>The following initial configuration tasks should always be performed: name the device to distinguish it from other routers and configure passwords, configure a banner to provide legal notification of unauthorized access, and save the changes on a router.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428000714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 Activities</a:t>
            </a:r>
          </a:p>
        </p:txBody>
      </p:sp>
      <p:sp>
        <p:nvSpPr>
          <p:cNvPr id="6147" name="Rectangle 34"/>
          <p:cNvSpPr>
            <a:spLocks noGrp="1" noChangeArrowheads="1"/>
          </p:cNvSpPr>
          <p:nvPr>
            <p:ph idx="4294967295"/>
          </p:nvPr>
        </p:nvSpPr>
        <p:spPr>
          <a:xfrm>
            <a:off x="144065" y="733629"/>
            <a:ext cx="8695135" cy="348414"/>
          </a:xfrm>
          <a:prstGeom prst="rect">
            <a:avLst/>
          </a:prstGeo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694713885"/>
              </p:ext>
            </p:extLst>
          </p:nvPr>
        </p:nvGraphicFramePr>
        <p:xfrm>
          <a:off x="457291" y="1082043"/>
          <a:ext cx="8229418" cy="3564642"/>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1.0.3</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r>
                        <a:rPr lang="en-US" sz="1100" dirty="0">
                          <a:solidFill>
                            <a:srgbClr val="000000"/>
                          </a:solidFill>
                        </a:rPr>
                        <a:t>Download and Install Packet Tracer</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2635094028"/>
                  </a:ext>
                </a:extLst>
              </a:tr>
              <a:tr h="350784">
                <a:tc>
                  <a:txBody>
                    <a:bodyPr/>
                    <a:lstStyle/>
                    <a:p>
                      <a:pPr algn="ctr"/>
                      <a:r>
                        <a:rPr lang="en-US" sz="1100" dirty="0">
                          <a:solidFill>
                            <a:srgbClr val="000000"/>
                          </a:solidFill>
                        </a:rPr>
                        <a:t>1.0.4</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r>
                        <a:rPr lang="en-US" sz="1100" dirty="0">
                          <a:solidFill>
                            <a:srgbClr val="000000"/>
                          </a:solidFill>
                        </a:rPr>
                        <a:t>Getting Started in Cisco Packet Tracer</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20782356"/>
                  </a:ext>
                </a:extLst>
              </a:tr>
              <a:tr h="350784">
                <a:tc>
                  <a:txBody>
                    <a:bodyPr/>
                    <a:lstStyle/>
                    <a:p>
                      <a:pPr algn="ctr"/>
                      <a:r>
                        <a:rPr lang="en-US" sz="1100" dirty="0">
                          <a:solidFill>
                            <a:srgbClr val="000000"/>
                          </a:solidFill>
                        </a:rPr>
                        <a:t>1.0.5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a:solidFill>
                            <a:srgbClr val="000000"/>
                          </a:solidFill>
                        </a:rPr>
                        <a:t>Packet Tracer Physical Mode</a:t>
                      </a:r>
                      <a:endParaRPr lang="en-US" sz="1100" dirty="0">
                        <a:solidFill>
                          <a:srgbClr val="000000"/>
                        </a:solidFill>
                      </a:endParaRPr>
                    </a:p>
                  </a:txBody>
                  <a:tcPr marL="68580" marR="68580" marT="34290" marB="34290" anchor="ctr"/>
                </a:tc>
                <a:tc>
                  <a:txBody>
                    <a:bodyPr/>
                    <a:lstStyle/>
                    <a:p>
                      <a:r>
                        <a:rPr lang="en-US" sz="1100" dirty="0">
                          <a:solidFill>
                            <a:srgbClr val="000000"/>
                          </a:solidFill>
                        </a:rPr>
                        <a:t>Logical and Physical Mode Exploration</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932021467"/>
                  </a:ext>
                </a:extLst>
              </a:tr>
              <a:tr h="350784">
                <a:tc>
                  <a:txBody>
                    <a:bodyPr/>
                    <a:lstStyle/>
                    <a:p>
                      <a:pPr algn="ctr"/>
                      <a:r>
                        <a:rPr lang="en-US" sz="1100" dirty="0">
                          <a:solidFill>
                            <a:srgbClr val="000000"/>
                          </a:solidFill>
                        </a:rPr>
                        <a:t>1.1.6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 Physical Mode</a:t>
                      </a:r>
                    </a:p>
                  </a:txBody>
                  <a:tcPr marL="68580" marR="68580" marT="34290" marB="34290" anchor="ctr"/>
                </a:tc>
                <a:tc>
                  <a:txBody>
                    <a:bodyPr/>
                    <a:lstStyle/>
                    <a:p>
                      <a:r>
                        <a:rPr lang="en-US" sz="1100" dirty="0">
                          <a:solidFill>
                            <a:srgbClr val="000000"/>
                          </a:solidFill>
                        </a:rPr>
                        <a:t>Packet Tracer - Basic Switch Configuration - Physical Mode</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794308759"/>
                  </a:ext>
                </a:extLst>
              </a:tr>
              <a:tr h="350784">
                <a:tc>
                  <a:txBody>
                    <a:bodyPr/>
                    <a:lstStyle/>
                    <a:p>
                      <a:pPr algn="ctr"/>
                      <a:r>
                        <a:rPr lang="en-US" sz="1100" dirty="0">
                          <a:solidFill>
                            <a:srgbClr val="000000"/>
                          </a:solidFill>
                        </a:rPr>
                        <a:t>1.1.6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r>
                        <a:rPr lang="en-US" sz="1100" dirty="0">
                          <a:solidFill>
                            <a:srgbClr val="000000"/>
                          </a:solidFill>
                        </a:rPr>
                        <a:t>Basic Switch Configuration</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1.2.9</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r>
                        <a:rPr lang="en-US" sz="1100" dirty="0">
                          <a:solidFill>
                            <a:srgbClr val="000000"/>
                          </a:solidFill>
                        </a:rPr>
                        <a:t>Configure Switch Ports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1.3.6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SSH</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1.4.2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Basic Router Settings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1.4.5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Router Interfaces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878631738"/>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26478F0E-ADCD-F04A-887A-8C526049854D}"/>
              </a:ext>
            </a:extLst>
          </p:cNvPr>
          <p:cNvSpPr>
            <a:spLocks noGrp="1"/>
          </p:cNvSpPr>
          <p:nvPr>
            <p:ph idx="4294967295"/>
          </p:nvPr>
        </p:nvSpPr>
        <p:spPr>
          <a:xfrm>
            <a:off x="144065" y="668868"/>
            <a:ext cx="8853286" cy="4285396"/>
          </a:xfrm>
          <a:prstGeom prst="rect">
            <a:avLst/>
          </a:prstGeom>
        </p:spPr>
        <p:txBody>
          <a:bodyPr/>
          <a:lstStyle/>
          <a:p>
            <a:pPr>
              <a:spcBef>
                <a:spcPts val="0"/>
              </a:spcBef>
              <a:spcAft>
                <a:spcPts val="0"/>
              </a:spcAft>
              <a:buFont typeface="Arial" panose="020B0604020202020204" pitchFamily="34" charset="0"/>
              <a:buChar char="•"/>
            </a:pPr>
            <a:r>
              <a:rPr lang="en-US" dirty="0"/>
              <a:t>One distinguishing feature between switches and routers is the type of interfaces supported by each. </a:t>
            </a:r>
          </a:p>
          <a:p>
            <a:pPr>
              <a:spcBef>
                <a:spcPts val="0"/>
              </a:spcBef>
              <a:spcAft>
                <a:spcPts val="0"/>
              </a:spcAft>
              <a:buFont typeface="Arial" panose="020B0604020202020204" pitchFamily="34" charset="0"/>
              <a:buChar char="•"/>
            </a:pPr>
            <a:r>
              <a:rPr lang="en-US" dirty="0"/>
              <a:t>Routers support LANs and WANs and can interconnect different types of networks; therefore, they support many types of interfaces. </a:t>
            </a:r>
          </a:p>
          <a:p>
            <a:pPr>
              <a:spcBef>
                <a:spcPts val="0"/>
              </a:spcBef>
              <a:spcAft>
                <a:spcPts val="0"/>
              </a:spcAft>
              <a:buFont typeface="Arial" panose="020B0604020202020204" pitchFamily="34" charset="0"/>
              <a:buChar char="•"/>
            </a:pPr>
            <a:r>
              <a:rPr lang="en-US" dirty="0"/>
              <a:t>The IPv4 loopback interface is a logical interface that is internal to the router. It is not assigned to a physical port and can never be connected to any other device.</a:t>
            </a:r>
          </a:p>
          <a:p>
            <a:pPr>
              <a:spcBef>
                <a:spcPts val="0"/>
              </a:spcBef>
              <a:spcAft>
                <a:spcPts val="0"/>
              </a:spcAft>
              <a:buFont typeface="Arial" panose="020B0604020202020204" pitchFamily="34" charset="0"/>
              <a:buChar char="•"/>
            </a:pPr>
            <a:r>
              <a:rPr lang="en-US" dirty="0"/>
              <a:t>Use the following commands to quickly identify the status of an interface: </a:t>
            </a:r>
          </a:p>
          <a:p>
            <a:pPr lvl="1">
              <a:spcBef>
                <a:spcPts val="0"/>
              </a:spcBef>
              <a:spcAft>
                <a:spcPts val="0"/>
              </a:spcAft>
              <a:buFont typeface="Arial" panose="020B0604020202020204" pitchFamily="34" charset="0"/>
              <a:buChar char="•"/>
            </a:pPr>
            <a:r>
              <a:rPr lang="en-US" b="1" dirty="0"/>
              <a:t>show ip interface brief </a:t>
            </a:r>
            <a:r>
              <a:rPr lang="en-US" dirty="0"/>
              <a:t>and </a:t>
            </a:r>
            <a:r>
              <a:rPr lang="en-US" b="1" dirty="0"/>
              <a:t>show ipv6 interface brief </a:t>
            </a:r>
            <a:r>
              <a:rPr lang="en-US" dirty="0"/>
              <a:t>to see summary all interfaces (IPv4 and IPv6 addresses and operational status), </a:t>
            </a:r>
          </a:p>
          <a:p>
            <a:pPr lvl="1">
              <a:spcBef>
                <a:spcPts val="0"/>
              </a:spcBef>
              <a:spcAft>
                <a:spcPts val="0"/>
              </a:spcAft>
              <a:buFont typeface="Arial" panose="020B0604020202020204" pitchFamily="34" charset="0"/>
              <a:buChar char="•"/>
            </a:pPr>
            <a:r>
              <a:rPr lang="en-US" b="1" dirty="0"/>
              <a:t>show running-config interface </a:t>
            </a:r>
            <a:r>
              <a:rPr lang="en-US" b="1" i="1" dirty="0"/>
              <a:t>interface-id</a:t>
            </a:r>
            <a:r>
              <a:rPr lang="en-US" b="1" dirty="0"/>
              <a:t> </a:t>
            </a:r>
            <a:r>
              <a:rPr lang="en-US" dirty="0"/>
              <a:t>to see the commands applied to a specified interface, and </a:t>
            </a:r>
          </a:p>
          <a:p>
            <a:pPr lvl="1">
              <a:spcBef>
                <a:spcPts val="0"/>
              </a:spcBef>
              <a:spcAft>
                <a:spcPts val="0"/>
              </a:spcAft>
              <a:buFont typeface="Arial" panose="020B0604020202020204" pitchFamily="34" charset="0"/>
              <a:buChar char="•"/>
            </a:pPr>
            <a:r>
              <a:rPr lang="en-US" b="1" dirty="0"/>
              <a:t>show ip route </a:t>
            </a:r>
            <a:r>
              <a:rPr lang="en-US" dirty="0"/>
              <a:t>and </a:t>
            </a:r>
            <a:r>
              <a:rPr lang="en-US" b="1" dirty="0"/>
              <a:t>show ipv6 route </a:t>
            </a:r>
            <a:r>
              <a:rPr lang="en-US" dirty="0"/>
              <a:t>to see the contents of the IPv4 or IPv6 routing table stored in RAM. </a:t>
            </a:r>
          </a:p>
          <a:p>
            <a:pPr>
              <a:spcBef>
                <a:spcPts val="0"/>
              </a:spcBef>
              <a:spcAft>
                <a:spcPts val="0"/>
              </a:spcAft>
              <a:buFont typeface="Arial" panose="020B0604020202020204" pitchFamily="34" charset="0"/>
              <a:buChar char="•"/>
            </a:pPr>
            <a:r>
              <a:rPr lang="en-US" dirty="0"/>
              <a:t>Filter show command output using the pipe (|) character. Use filter expressions: section, include, exclude, and begin. </a:t>
            </a:r>
          </a:p>
          <a:p>
            <a:pPr>
              <a:spcBef>
                <a:spcPts val="0"/>
              </a:spcBef>
              <a:spcAft>
                <a:spcPts val="0"/>
              </a:spcAft>
              <a:buFont typeface="Arial" panose="020B0604020202020204" pitchFamily="34" charset="0"/>
              <a:buChar char="•"/>
            </a:pPr>
            <a:r>
              <a:rPr lang="en-US" dirty="0"/>
              <a:t>By default, command history is enabled, and the system captures the last 10 command lines in its history buffer. </a:t>
            </a:r>
          </a:p>
          <a:p>
            <a:pPr>
              <a:spcBef>
                <a:spcPts val="0"/>
              </a:spcBef>
              <a:spcAft>
                <a:spcPts val="0"/>
              </a:spcAft>
              <a:buFont typeface="Arial" panose="020B0604020202020204" pitchFamily="34" charset="0"/>
              <a:buChar char="•"/>
            </a:pPr>
            <a:r>
              <a:rPr lang="en-US" dirty="0"/>
              <a:t>Use the </a:t>
            </a:r>
            <a:r>
              <a:rPr lang="en-US" b="1" dirty="0"/>
              <a:t>show history </a:t>
            </a:r>
            <a:r>
              <a:rPr lang="en-US" dirty="0"/>
              <a:t>privileged EXEC command to display the contents of the buffer.</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1019570262"/>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 Basic Device Configuration</a:t>
            </a:r>
            <a:br>
              <a:rPr lang="en-US" dirty="0">
                <a:latin typeface="Arial" charset="0"/>
              </a:rPr>
            </a:br>
            <a:r>
              <a:rPr lang="en-US" dirty="0">
                <a:latin typeface="Arial" charset="0"/>
              </a:rPr>
              <a:t>New Terms and Commands</a:t>
            </a:r>
          </a:p>
        </p:txBody>
      </p:sp>
      <p:sp>
        <p:nvSpPr>
          <p:cNvPr id="2" name="TextBox 1">
            <a:extLst>
              <a:ext uri="{FF2B5EF4-FFF2-40B4-BE49-F238E27FC236}">
                <a16:creationId xmlns:a16="http://schemas.microsoft.com/office/drawing/2014/main" id="{4C8F8F9F-C518-4AF0-B706-8775060114E7}"/>
              </a:ext>
            </a:extLst>
          </p:cNvPr>
          <p:cNvSpPr txBox="1"/>
          <p:nvPr/>
        </p:nvSpPr>
        <p:spPr>
          <a:xfrm>
            <a:off x="169334" y="731210"/>
            <a:ext cx="3852202" cy="4216539"/>
          </a:xfrm>
          <a:prstGeom prst="rect">
            <a:avLst/>
          </a:prstGeom>
          <a:noFill/>
        </p:spPr>
        <p:txBody>
          <a:bodyPr wrap="square" rtlCol="0">
            <a:spAutoFit/>
          </a:bodyPr>
          <a:lstStyle/>
          <a:p>
            <a:pPr marL="285750" indent="-285750">
              <a:buFont typeface="Arial" panose="020B0604020202020204" pitchFamily="34" charset="0"/>
              <a:buChar char="•"/>
            </a:pPr>
            <a:r>
              <a:rPr lang="en-US" sz="1400" b="1" dirty="0"/>
              <a:t>boot system flash</a:t>
            </a:r>
          </a:p>
          <a:p>
            <a:pPr marL="285750" indent="-285750">
              <a:buFont typeface="Arial" panose="020B0604020202020204" pitchFamily="34" charset="0"/>
              <a:buChar char="•"/>
            </a:pPr>
            <a:r>
              <a:rPr lang="en-US" sz="1400" dirty="0"/>
              <a:t>Power over Ethernet (PoE)</a:t>
            </a:r>
          </a:p>
          <a:p>
            <a:pPr marL="285750" indent="-285750">
              <a:buFont typeface="Arial" panose="020B0604020202020204" pitchFamily="34" charset="0"/>
              <a:buChar char="•"/>
            </a:pPr>
            <a:r>
              <a:rPr lang="en-US" sz="1400" b="1" dirty="0"/>
              <a:t>duplex</a:t>
            </a:r>
          </a:p>
          <a:p>
            <a:pPr marL="285750" indent="-285750">
              <a:buFont typeface="Arial" panose="020B0604020202020204" pitchFamily="34" charset="0"/>
              <a:buChar char="•"/>
            </a:pPr>
            <a:r>
              <a:rPr lang="en-US" sz="1400" b="1" dirty="0"/>
              <a:t>speed</a:t>
            </a:r>
          </a:p>
          <a:p>
            <a:pPr marL="285750" indent="-285750">
              <a:buFont typeface="Arial" panose="020B0604020202020204" pitchFamily="34" charset="0"/>
              <a:buChar char="•"/>
            </a:pPr>
            <a:r>
              <a:rPr lang="en-US" sz="1400" dirty="0"/>
              <a:t>auto-mdix</a:t>
            </a:r>
          </a:p>
          <a:p>
            <a:pPr marL="285750" indent="-285750">
              <a:buFont typeface="Arial" panose="020B0604020202020204" pitchFamily="34" charset="0"/>
              <a:buChar char="•"/>
            </a:pPr>
            <a:r>
              <a:rPr lang="en-US" sz="1400" b="1" dirty="0"/>
              <a:t>show controllers ethernet controller X</a:t>
            </a:r>
          </a:p>
          <a:p>
            <a:pPr marL="285750" indent="-285750">
              <a:buFont typeface="Arial" panose="020B0604020202020204" pitchFamily="34" charset="0"/>
              <a:buChar char="•"/>
            </a:pPr>
            <a:r>
              <a:rPr lang="en-US" sz="1400" b="1" dirty="0"/>
              <a:t>phy</a:t>
            </a:r>
          </a:p>
          <a:p>
            <a:pPr marL="285750" indent="-285750">
              <a:buFont typeface="Arial" panose="020B0604020202020204" pitchFamily="34" charset="0"/>
              <a:buChar char="•"/>
            </a:pPr>
            <a:r>
              <a:rPr lang="en-US" sz="1400" b="1" dirty="0"/>
              <a:t>show flash</a:t>
            </a:r>
          </a:p>
          <a:p>
            <a:pPr marL="285750" indent="-285750">
              <a:buFont typeface="Arial" panose="020B0604020202020204" pitchFamily="34" charset="0"/>
              <a:buChar char="•"/>
            </a:pPr>
            <a:r>
              <a:rPr lang="en-US" sz="1400" b="1" dirty="0"/>
              <a:t>show history</a:t>
            </a:r>
          </a:p>
          <a:p>
            <a:pPr marL="285750" indent="-285750">
              <a:buFont typeface="Arial" panose="020B0604020202020204" pitchFamily="34" charset="0"/>
              <a:buChar char="•"/>
            </a:pPr>
            <a:r>
              <a:rPr lang="en-US" sz="1400" b="1" dirty="0"/>
              <a:t>show ip ssh</a:t>
            </a:r>
          </a:p>
          <a:p>
            <a:pPr marL="285750" indent="-285750">
              <a:buFont typeface="Arial" panose="020B0604020202020204" pitchFamily="34" charset="0"/>
              <a:buChar char="•"/>
            </a:pPr>
            <a:r>
              <a:rPr lang="en-US" sz="1400" b="1" dirty="0"/>
              <a:t>ip ssh version 2</a:t>
            </a:r>
          </a:p>
          <a:p>
            <a:pPr marL="285750" indent="-285750">
              <a:buFont typeface="Arial" panose="020B0604020202020204" pitchFamily="34" charset="0"/>
              <a:buChar char="•"/>
            </a:pPr>
            <a:r>
              <a:rPr lang="en-US" sz="1400" dirty="0"/>
              <a:t>Loopback Interface</a:t>
            </a:r>
          </a:p>
          <a:p>
            <a:pPr marL="285750" indent="-285750">
              <a:buFont typeface="Arial" panose="020B0604020202020204" pitchFamily="34" charset="0"/>
              <a:buChar char="•"/>
            </a:pPr>
            <a:r>
              <a:rPr lang="en-US" sz="1400" b="1" dirty="0"/>
              <a:t>interface loopback x</a:t>
            </a:r>
          </a:p>
          <a:p>
            <a:pPr marL="285750" indent="-285750">
              <a:buFont typeface="Arial" panose="020B0604020202020204" pitchFamily="34" charset="0"/>
              <a:buChar char="•"/>
            </a:pPr>
            <a:r>
              <a:rPr lang="en-US" sz="1400" b="1" dirty="0"/>
              <a:t>include</a:t>
            </a:r>
          </a:p>
          <a:p>
            <a:pPr marL="285750" indent="-285750">
              <a:buFont typeface="Arial" panose="020B0604020202020204" pitchFamily="34" charset="0"/>
              <a:buChar char="•"/>
            </a:pPr>
            <a:r>
              <a:rPr lang="en-US" sz="1400" b="1" dirty="0"/>
              <a:t>exclude</a:t>
            </a:r>
          </a:p>
          <a:p>
            <a:pPr marL="285750" indent="-285750">
              <a:buFont typeface="Arial" panose="020B0604020202020204" pitchFamily="34" charset="0"/>
              <a:buChar char="•"/>
            </a:pPr>
            <a:r>
              <a:rPr lang="en-US" sz="1400" b="1" dirty="0"/>
              <a:t>section</a:t>
            </a:r>
          </a:p>
          <a:p>
            <a:pPr marL="285750" indent="-285750">
              <a:buFont typeface="Arial" panose="020B0604020202020204" pitchFamily="34" charset="0"/>
              <a:buChar char="•"/>
            </a:pPr>
            <a:r>
              <a:rPr lang="en-US" sz="1400" b="1" dirty="0"/>
              <a:t>show history</a:t>
            </a:r>
          </a:p>
          <a:p>
            <a:pPr marL="285750" indent="-285750">
              <a:buFont typeface="Arial" panose="020B0604020202020204" pitchFamily="34" charset="0"/>
              <a:buChar char="•"/>
            </a:pPr>
            <a:r>
              <a:rPr lang="en-US" sz="1400" b="1" dirty="0"/>
              <a:t>terminal history size</a:t>
            </a:r>
          </a:p>
          <a:p>
            <a:pPr marL="285750" indent="-285750">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 Activities (Cont.)</a:t>
            </a:r>
          </a:p>
        </p:txBody>
      </p:sp>
      <p:sp>
        <p:nvSpPr>
          <p:cNvPr id="6147" name="Rectangle 34"/>
          <p:cNvSpPr>
            <a:spLocks noGrp="1" noChangeArrowheads="1"/>
          </p:cNvSpPr>
          <p:nvPr>
            <p:ph idx="4294967295"/>
          </p:nvPr>
        </p:nvSpPr>
        <p:spPr>
          <a:xfrm>
            <a:off x="144065" y="733629"/>
            <a:ext cx="8695135" cy="348414"/>
          </a:xfrm>
          <a:prstGeom prst="rect">
            <a:avLst/>
          </a:prstGeo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928526698"/>
              </p:ext>
            </p:extLst>
          </p:nvPr>
        </p:nvGraphicFramePr>
        <p:xfrm>
          <a:off x="455999" y="1082042"/>
          <a:ext cx="8229418" cy="351156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1.4.7</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Router Interfaces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351384588"/>
                  </a:ext>
                </a:extLst>
              </a:tr>
              <a:tr h="350784">
                <a:tc>
                  <a:txBody>
                    <a:bodyPr/>
                    <a:lstStyle/>
                    <a:p>
                      <a:pPr algn="ctr"/>
                      <a:r>
                        <a:rPr lang="en-US" sz="1100" dirty="0">
                          <a:solidFill>
                            <a:srgbClr val="000000"/>
                          </a:solidFill>
                        </a:rPr>
                        <a:t>1.5.7</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Filter Show Command Output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477319591"/>
                  </a:ext>
                </a:extLst>
              </a:tr>
              <a:tr h="350784">
                <a:tc>
                  <a:txBody>
                    <a:bodyPr/>
                    <a:lstStyle/>
                    <a:p>
                      <a:pPr algn="ctr"/>
                      <a:r>
                        <a:rPr lang="en-US" sz="1100" dirty="0">
                          <a:solidFill>
                            <a:srgbClr val="000000"/>
                          </a:solidFill>
                        </a:rPr>
                        <a:t>1.5.9</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Command History Features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783577315"/>
                  </a:ext>
                </a:extLst>
              </a:tr>
              <a:tr h="350784">
                <a:tc>
                  <a:txBody>
                    <a:bodyPr/>
                    <a:lstStyle/>
                    <a:p>
                      <a:pPr algn="ctr"/>
                      <a:r>
                        <a:rPr lang="en-US" sz="1100" dirty="0">
                          <a:solidFill>
                            <a:srgbClr val="000000"/>
                          </a:solidFill>
                        </a:rPr>
                        <a:t>1.5.10</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r>
                        <a:rPr lang="en-US" sz="1100" dirty="0">
                          <a:solidFill>
                            <a:srgbClr val="000000"/>
                          </a:solidFill>
                        </a:rPr>
                        <a:t>Verify Directly Connected Networks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1.5.11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Verify Directly Connected Networks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1.6.1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Implement a Small Network</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1.6.2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 Physical Mode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 - Configure Basic Router Settings - Physical Mode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85428095"/>
                  </a:ext>
                </a:extLst>
              </a:tr>
              <a:tr h="350784">
                <a:tc>
                  <a:txBody>
                    <a:bodyPr/>
                    <a:lstStyle/>
                    <a:p>
                      <a:pPr algn="ctr"/>
                      <a:r>
                        <a:rPr lang="en-US" sz="1100" dirty="0">
                          <a:solidFill>
                            <a:srgbClr val="000000"/>
                          </a:solidFill>
                        </a:rPr>
                        <a:t>1.6.2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Basic Router Settings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1.6.4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Module Quiz</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Basic Device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1674772669"/>
                  </a:ext>
                </a:extLst>
              </a:tr>
            </a:tbl>
          </a:graphicData>
        </a:graphic>
      </p:graphicFrame>
    </p:spTree>
    <p:custDataLst>
      <p:tags r:id="rId1"/>
    </p:custDataLst>
    <p:extLst>
      <p:ext uri="{BB962C8B-B14F-4D97-AF65-F5344CB8AC3E}">
        <p14:creationId xmlns:p14="http://schemas.microsoft.com/office/powerpoint/2010/main" val="137341698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Best Practices</a:t>
            </a:r>
          </a:p>
        </p:txBody>
      </p:sp>
      <p:sp>
        <p:nvSpPr>
          <p:cNvPr id="11266" name="Rectangle 34"/>
          <p:cNvSpPr>
            <a:spLocks noGrp="1" noChangeArrowheads="1"/>
          </p:cNvSpPr>
          <p:nvPr>
            <p:ph idx="4294967295"/>
          </p:nvPr>
        </p:nvSpPr>
        <p:spPr>
          <a:xfrm>
            <a:off x="145357" y="684644"/>
            <a:ext cx="8853286" cy="4155319"/>
          </a:xfrm>
          <a:prstGeom prst="rect">
            <a:avLst/>
          </a:prstGeom>
        </p:spPr>
        <p:txBody>
          <a:bodyPr/>
          <a:lstStyle/>
          <a:p>
            <a:pPr marL="0" indent="0">
              <a:lnSpc>
                <a:spcPct val="85000"/>
              </a:lnSpc>
              <a:spcBef>
                <a:spcPct val="30000"/>
              </a:spcBef>
              <a:buNone/>
            </a:pPr>
            <a:r>
              <a:rPr lang="en-US" sz="1600" dirty="0"/>
              <a:t>Prior to teaching Module 1,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lnSpc>
                <a:spcPct val="85000"/>
              </a:lnSpc>
              <a:spcBef>
                <a:spcPct val="30000"/>
              </a:spcBef>
              <a:buNone/>
            </a:pPr>
            <a:r>
              <a:rPr lang="en-US" sz="1400" dirty="0"/>
              <a:t>Topic 1.1</a:t>
            </a:r>
          </a:p>
          <a:p>
            <a:pPr lvl="1">
              <a:lnSpc>
                <a:spcPct val="85000"/>
              </a:lnSpc>
              <a:spcBef>
                <a:spcPct val="30000"/>
              </a:spcBef>
            </a:pPr>
            <a:r>
              <a:rPr lang="en-US" sz="1200" dirty="0"/>
              <a:t>Ask the students or have a class discussion</a:t>
            </a:r>
          </a:p>
          <a:p>
            <a:pPr lvl="2">
              <a:lnSpc>
                <a:spcPct val="85000"/>
              </a:lnSpc>
              <a:spcBef>
                <a:spcPct val="30000"/>
              </a:spcBef>
            </a:pPr>
            <a:r>
              <a:rPr lang="en-US" sz="1100" dirty="0"/>
              <a:t>Why do you think it is important to have the ability to designate a different IOS to boot from?</a:t>
            </a:r>
          </a:p>
          <a:p>
            <a:pPr lvl="2">
              <a:lnSpc>
                <a:spcPct val="85000"/>
              </a:lnSpc>
              <a:spcBef>
                <a:spcPct val="30000"/>
              </a:spcBef>
            </a:pPr>
            <a:r>
              <a:rPr lang="en-US" sz="1100" dirty="0"/>
              <a:t>Why is having the ability to remotely manage a switch so critical?</a:t>
            </a:r>
          </a:p>
          <a:p>
            <a:pPr marL="0" indent="0">
              <a:lnSpc>
                <a:spcPct val="85000"/>
              </a:lnSpc>
              <a:spcBef>
                <a:spcPct val="30000"/>
              </a:spcBef>
              <a:buNone/>
            </a:pPr>
            <a:r>
              <a:rPr lang="en-US" sz="1400" dirty="0"/>
              <a:t>Topic 1.2</a:t>
            </a:r>
          </a:p>
          <a:p>
            <a:pPr lvl="1">
              <a:lnSpc>
                <a:spcPct val="85000"/>
              </a:lnSpc>
              <a:spcBef>
                <a:spcPct val="30000"/>
              </a:spcBef>
            </a:pPr>
            <a:r>
              <a:rPr lang="en-US" sz="1200" dirty="0"/>
              <a:t>Ask the students or have a class discussion</a:t>
            </a:r>
          </a:p>
          <a:p>
            <a:pPr lvl="2">
              <a:lnSpc>
                <a:spcPct val="85000"/>
              </a:lnSpc>
              <a:spcBef>
                <a:spcPct val="30000"/>
              </a:spcBef>
            </a:pPr>
            <a:r>
              <a:rPr lang="en-US" sz="1100" dirty="0"/>
              <a:t>When do you think you might see a half-duplex connection in modern networks?</a:t>
            </a:r>
          </a:p>
          <a:p>
            <a:pPr lvl="2">
              <a:lnSpc>
                <a:spcPct val="85000"/>
              </a:lnSpc>
              <a:spcBef>
                <a:spcPct val="30000"/>
              </a:spcBef>
            </a:pPr>
            <a:r>
              <a:rPr lang="en-US" sz="1100" dirty="0"/>
              <a:t>Why do you think half-duplex connections are supported by modern devices and operating systems?</a:t>
            </a:r>
          </a:p>
          <a:p>
            <a:pPr>
              <a:lnSpc>
                <a:spcPct val="85000"/>
              </a:lnSpc>
              <a:spcBef>
                <a:spcPct val="30000"/>
              </a:spcBef>
              <a:buFont typeface="Arial" panose="020B0604020202020204" pitchFamily="34" charset="0"/>
              <a:buChar char="•"/>
            </a:pPr>
            <a:endParaRPr lang="en-US" sz="16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12097</TotalTime>
  <Words>8945</Words>
  <Application>Microsoft Office PowerPoint</Application>
  <PresentationFormat>On-screen Show (16:9)</PresentationFormat>
  <Paragraphs>856</Paragraphs>
  <Slides>72</Slides>
  <Notes>70</Notes>
  <HiddenSlides>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72</vt:i4>
      </vt:variant>
    </vt:vector>
  </HeadingPairs>
  <TitlesOfParts>
    <vt:vector size="79" baseType="lpstr">
      <vt:lpstr>Arial</vt:lpstr>
      <vt:lpstr>Calibri</vt:lpstr>
      <vt:lpstr>CiscoSans</vt:lpstr>
      <vt:lpstr>CiscoSans ExtraLight</vt:lpstr>
      <vt:lpstr>Courier New</vt:lpstr>
      <vt:lpstr>Wingdings</vt:lpstr>
      <vt:lpstr>Default Theme</vt:lpstr>
      <vt:lpstr>Module 1: Basic Device Configuration</vt:lpstr>
      <vt:lpstr>Instructor Materials – Module 1 Planning Guide</vt:lpstr>
      <vt:lpstr>What to Expect in this Module</vt:lpstr>
      <vt:lpstr>What to Expect in this Module (Cont.)</vt:lpstr>
      <vt:lpstr>Check Your Understanding</vt:lpstr>
      <vt:lpstr>Packet Tracer Physical Mode Activities</vt:lpstr>
      <vt:lpstr>Module 1: Activities</vt:lpstr>
      <vt:lpstr>Module 1: Activities (Cont.)</vt:lpstr>
      <vt:lpstr>Module 1: Best Practices</vt:lpstr>
      <vt:lpstr>Module 1: Best Practices (Cont.)</vt:lpstr>
      <vt:lpstr>Module 1: Basic Device Configuration</vt:lpstr>
      <vt:lpstr>Module Objectives</vt:lpstr>
      <vt:lpstr>1.1 Configure a Switch with Initial Settings</vt:lpstr>
      <vt:lpstr>Configure a Switch with Initial Settings Switch Boot Sequence</vt:lpstr>
      <vt:lpstr>Configure a Switch with Initial Settings The boot system Command</vt:lpstr>
      <vt:lpstr>Configure a Switch with Initial Settings Switch LED Indicators</vt:lpstr>
      <vt:lpstr>Configure a Switch with Initial Settings Switch LED Indicators (Cont.)</vt:lpstr>
      <vt:lpstr>Configure a Switch with Initial Settings Recovering from a System Crash</vt:lpstr>
      <vt:lpstr>Configure a Switch with Initial Settings Switch Management Access</vt:lpstr>
      <vt:lpstr>Configure a Switch with Initial Settings Switch SVI Configuration Example</vt:lpstr>
      <vt:lpstr>Configure a Switch with Initial Settings Switch SVI Configuration Example (Cont.)</vt:lpstr>
      <vt:lpstr>Configure a Switch with Initial Settings Switch SVI Configuration Example (Cont.)</vt:lpstr>
      <vt:lpstr>Configure a Switch with Initial Settings Switch SVI Configuration Example (Cont.)</vt:lpstr>
      <vt:lpstr>Configure a Switch with Initial Settings Packet Tracer – Basic Switch Configuration – Physical Mode Lab – Basic Switch Configuration</vt:lpstr>
      <vt:lpstr>1.2 Configure Switch Ports</vt:lpstr>
      <vt:lpstr>Configure Switch Ports Duplex Communication</vt:lpstr>
      <vt:lpstr>Configure Switch Ports Configure Switch Ports at the Physical Layer</vt:lpstr>
      <vt:lpstr>Configure Switch Ports Configure Switch Ports at the Physical Layer (Cont.)</vt:lpstr>
      <vt:lpstr>Configure Switch Ports Auto-MDIX</vt:lpstr>
      <vt:lpstr>Configure Switch Ports Switch Verification Commands</vt:lpstr>
      <vt:lpstr>Configure Switch Ports Verify Switch Port Configuration</vt:lpstr>
      <vt:lpstr>Configure Switch Ports Verify Switch Port Configuration (Cont.)</vt:lpstr>
      <vt:lpstr>Configure Switch Ports Network Access Layer Issues</vt:lpstr>
      <vt:lpstr>Configure Switch Ports Network Access Layer Issues (Cont.)</vt:lpstr>
      <vt:lpstr>Configure Switch Ports Network Access Layer Issues (Cont.)</vt:lpstr>
      <vt:lpstr>Configure Switch Ports Interface Input and Output Errors</vt:lpstr>
      <vt:lpstr>Configure Switch Ports Interface Input and Output Errors (Cont.)</vt:lpstr>
      <vt:lpstr>Configure Switch Ports Troubleshooting Network Access Layer Issues</vt:lpstr>
      <vt:lpstr>1.3 Secure Remote Access</vt:lpstr>
      <vt:lpstr>Secure Remote Access Telnet Operation</vt:lpstr>
      <vt:lpstr>Secure Remote Access SSH Operation</vt:lpstr>
      <vt:lpstr>Secure Remote Access Verify the Switch Supports SSH</vt:lpstr>
      <vt:lpstr>Secure Remote Access Configure SSH</vt:lpstr>
      <vt:lpstr>Secure Remote Access Verify SSH is Operational</vt:lpstr>
      <vt:lpstr>Secure Remote Access Verify SSH is Operational (Cont.)</vt:lpstr>
      <vt:lpstr>Secure Remote Access Packet Tracer – Configure SSH</vt:lpstr>
      <vt:lpstr>1.4 Basic Router Configuration</vt:lpstr>
      <vt:lpstr>Basic Router Configuration Configure Basic Router Settings</vt:lpstr>
      <vt:lpstr>Basic Router Configuration Configure Basic Router Settings (Cont.)</vt:lpstr>
      <vt:lpstr>Basic Router Configuration Dual Stack Topology</vt:lpstr>
      <vt:lpstr>Basic Router Configuration Configure Router Interfaces</vt:lpstr>
      <vt:lpstr>Basic Router Configuration Configure Router Interfaces (Cont.)</vt:lpstr>
      <vt:lpstr>Basic Router Configuration IPv4 Loopback Interfaces</vt:lpstr>
      <vt:lpstr>Basic Router Configuration Packet Tracer – Configure Router Interfaces</vt:lpstr>
      <vt:lpstr>1.5 Verify Directly Connected Networks</vt:lpstr>
      <vt:lpstr>Verify Directly Connected Networks Interface Verification Commands</vt:lpstr>
      <vt:lpstr>Verify Directly Connected Networks Verify Interface Status</vt:lpstr>
      <vt:lpstr>Verify Directly Connected Networks Verify IPv6 Link Local and Multicast Addresses</vt:lpstr>
      <vt:lpstr>Verify Directly Connected Networks Verify Interface Configuration</vt:lpstr>
      <vt:lpstr>Verify Directly Connected Networks Verify Routes</vt:lpstr>
      <vt:lpstr>Verify Directly Connected Networks Verify Routes (Cont.)</vt:lpstr>
      <vt:lpstr>Verify Directly Connected Networks Filter Show Command Output</vt:lpstr>
      <vt:lpstr>Verify Directly Connected Networks Command History Feature</vt:lpstr>
      <vt:lpstr>Verify Directly Connected Networks Packet Tracer – Verify Directly Connected Networks</vt:lpstr>
      <vt:lpstr>1.6 Module Practice and Quiz</vt:lpstr>
      <vt:lpstr>Module Practice and Quiz Packet Tracer – Implement a Small Network</vt:lpstr>
      <vt:lpstr>Module Practice and Quiz Packet Tracer – Configure Basic Router Settings – Physical Mode Lab– Configure Basic Router Settings</vt:lpstr>
      <vt:lpstr>Module Practice and Quiz What Did I Learn In This Module?</vt:lpstr>
      <vt:lpstr>Module Practice and Quiz What Did I Learn In This Module? (Cont.)</vt:lpstr>
      <vt:lpstr>Module Practice and Quiz What Did I Learn In This Module? (Cont.)</vt:lpstr>
      <vt:lpstr>Module 1: Basic Device Configuration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Jane Gibbons -X (jagibbon - UNICON INC at Cisco)</cp:lastModifiedBy>
  <cp:revision>333</cp:revision>
  <dcterms:created xsi:type="dcterms:W3CDTF">2019-10-18T06:21:22Z</dcterms:created>
  <dcterms:modified xsi:type="dcterms:W3CDTF">2021-01-29T14:14:23Z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