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tags/tag21.xml" ContentType="application/vnd.openxmlformats-officedocument.presentationml.tags+xml"/>
  <Override PartName="/ppt/notesSlides/notesSlide46.xml" ContentType="application/vnd.openxmlformats-officedocument.presentationml.notesSlide+xml"/>
  <Override PartName="/ppt/tags/tag22.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730" r:id="rId3"/>
    <p:sldId id="1184" r:id="rId4"/>
    <p:sldId id="1071" r:id="rId5"/>
    <p:sldId id="1185" r:id="rId6"/>
    <p:sldId id="763" r:id="rId7"/>
    <p:sldId id="1052" r:id="rId8"/>
    <p:sldId id="1069" r:id="rId9"/>
    <p:sldId id="876" r:id="rId10"/>
    <p:sldId id="860" r:id="rId11"/>
    <p:sldId id="759" r:id="rId12"/>
    <p:sldId id="1108" r:id="rId13"/>
    <p:sldId id="1143" r:id="rId14"/>
    <p:sldId id="1141" r:id="rId15"/>
    <p:sldId id="1142" r:id="rId16"/>
    <p:sldId id="1144" r:id="rId17"/>
    <p:sldId id="1056" r:id="rId18"/>
    <p:sldId id="1145" r:id="rId19"/>
    <p:sldId id="1146" r:id="rId20"/>
    <p:sldId id="1147" r:id="rId21"/>
    <p:sldId id="1148" r:id="rId22"/>
    <p:sldId id="1149" r:id="rId23"/>
    <p:sldId id="1150" r:id="rId24"/>
    <p:sldId id="1103" r:id="rId25"/>
    <p:sldId id="1151" r:id="rId26"/>
    <p:sldId id="1152" r:id="rId27"/>
    <p:sldId id="1153" r:id="rId28"/>
    <p:sldId id="1104" r:id="rId29"/>
    <p:sldId id="1118" r:id="rId30"/>
    <p:sldId id="1154" r:id="rId31"/>
    <p:sldId id="1155" r:id="rId32"/>
    <p:sldId id="1139" r:id="rId33"/>
    <p:sldId id="1156" r:id="rId34"/>
    <p:sldId id="1157" r:id="rId35"/>
    <p:sldId id="1158" r:id="rId36"/>
    <p:sldId id="1159" r:id="rId37"/>
    <p:sldId id="1160" r:id="rId38"/>
    <p:sldId id="1161" r:id="rId39"/>
    <p:sldId id="1162" r:id="rId40"/>
    <p:sldId id="1163" r:id="rId41"/>
    <p:sldId id="1164" r:id="rId42"/>
    <p:sldId id="1165" r:id="rId43"/>
    <p:sldId id="1166" r:id="rId44"/>
    <p:sldId id="957" r:id="rId45"/>
    <p:sldId id="1138" r:id="rId46"/>
    <p:sldId id="1167" r:id="rId47"/>
    <p:sldId id="1168" r:id="rId48"/>
    <p:sldId id="87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75082" autoAdjust="0"/>
  </p:normalViewPr>
  <p:slideViewPr>
    <p:cSldViewPr snapToGrid="0" showGuides="1">
      <p:cViewPr varScale="1">
        <p:scale>
          <a:sx n="97" d="100"/>
          <a:sy n="97" d="100"/>
        </p:scale>
        <p:origin x="108" y="32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10.1.1 – Network Attacks Today</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10.1.2 – Network Security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8463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10.1.3 – Endpoint Protection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7416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10.1.4 – Cisco Email Security Appliance</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9058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10.1.5 – Cisco Web Security Appliance</a:t>
            </a:r>
          </a:p>
          <a:p>
            <a:r>
              <a:rPr lang="en-US" dirty="0"/>
              <a:t>10.1.6 – Check Your Understanding – Endpoint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00340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10.2.1 – Authentication with a Local Password</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91726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10.2.2 – AAA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1539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10.2.3 -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682175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10.2.4 - Authorization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51956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10.2.5 -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031285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10.2.6 – 802.1X</a:t>
            </a:r>
          </a:p>
          <a:p>
            <a:r>
              <a:rPr lang="en-US" dirty="0"/>
              <a:t>10.2.7 – Check Your Understanding – Access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874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634378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val="64125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val="2097969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10: LAN Security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LAN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vulnerabilities compromise LAN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0" dirty="0">
                          <a:solidFill>
                            <a:schemeClr val="bg1"/>
                          </a:solidFill>
                          <a:effectLst/>
                        </a:rPr>
                        <a:t>Endpoint Security</a:t>
                      </a:r>
                    </a:p>
                  </a:txBody>
                  <a:tcPr marL="47625" marR="47625" marT="47625" marB="47625" anchor="ctr">
                    <a:solidFill>
                      <a:schemeClr val="accent1"/>
                    </a:solidFill>
                  </a:tcPr>
                </a:tc>
                <a:tc>
                  <a:txBody>
                    <a:bodyPr/>
                    <a:lstStyle/>
                    <a:p>
                      <a:pPr fontAlgn="ctr"/>
                      <a:r>
                        <a:rPr lang="en-US" b="0" dirty="0">
                          <a:effectLst/>
                        </a:rPr>
                        <a:t>Explain how to use endpoint security to mitigate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0" dirty="0">
                          <a:solidFill>
                            <a:schemeClr val="bg1"/>
                          </a:solidFill>
                          <a:effectLst/>
                        </a:rPr>
                        <a:t>Access Control</a:t>
                      </a:r>
                    </a:p>
                  </a:txBody>
                  <a:tcPr marL="47625" marR="47625" marT="47625" marB="47625" anchor="ctr">
                    <a:solidFill>
                      <a:schemeClr val="accent1"/>
                    </a:solidFill>
                  </a:tcPr>
                </a:tc>
                <a:tc>
                  <a:txBody>
                    <a:bodyPr/>
                    <a:lstStyle/>
                    <a:p>
                      <a:pPr fontAlgn="ctr"/>
                      <a:r>
                        <a:rPr lang="en-US" b="0" dirty="0">
                          <a:effectLst/>
                        </a:rPr>
                        <a:t>Explain how AAA and 802.1x are used to authenticate LAN endpoints and devices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0" dirty="0">
                          <a:solidFill>
                            <a:schemeClr val="bg1"/>
                          </a:solidFill>
                          <a:effectLst/>
                        </a:rPr>
                        <a:t>Layer 2 Security Threats</a:t>
                      </a:r>
                    </a:p>
                  </a:txBody>
                  <a:tcPr marL="47625" marR="47625" marT="47625" marB="47625" anchor="ctr">
                    <a:solidFill>
                      <a:schemeClr val="accent1"/>
                    </a:solidFill>
                  </a:tcPr>
                </a:tc>
                <a:tc>
                  <a:txBody>
                    <a:bodyPr/>
                    <a:lstStyle/>
                    <a:p>
                      <a:pPr fontAlgn="ctr"/>
                      <a:r>
                        <a:rPr lang="en-US" b="0" dirty="0">
                          <a:effectLst/>
                        </a:rPr>
                        <a:t>Identify Layer 2 vulnerabilities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0" dirty="0">
                          <a:solidFill>
                            <a:schemeClr val="bg1"/>
                          </a:solidFill>
                          <a:effectLst/>
                        </a:rPr>
                        <a:t>MAC Address Table Attack</a:t>
                      </a:r>
                    </a:p>
                  </a:txBody>
                  <a:tcPr marL="47625" marR="47625" marT="47625" marB="47625" anchor="ctr">
                    <a:solidFill>
                      <a:schemeClr val="accent1"/>
                    </a:solidFill>
                  </a:tcPr>
                </a:tc>
                <a:tc>
                  <a:txBody>
                    <a:bodyPr/>
                    <a:lstStyle/>
                    <a:p>
                      <a:pPr fontAlgn="ctr"/>
                      <a:r>
                        <a:rPr lang="en-US" b="0" dirty="0">
                          <a:effectLst/>
                        </a:rPr>
                        <a:t>Explain how a MAC address table attack compromised LAN security</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0" dirty="0">
                          <a:solidFill>
                            <a:schemeClr val="bg1"/>
                          </a:solidFill>
                          <a:effectLst/>
                        </a:rPr>
                        <a:t>LAN Attacks</a:t>
                      </a:r>
                    </a:p>
                  </a:txBody>
                  <a:tcPr marL="47625" marR="47625" marT="47625" marB="47625" anchor="ctr">
                    <a:solidFill>
                      <a:schemeClr val="accent1"/>
                    </a:solidFill>
                  </a:tcPr>
                </a:tc>
                <a:tc>
                  <a:txBody>
                    <a:bodyPr/>
                    <a:lstStyle/>
                    <a:p>
                      <a:pPr fontAlgn="ctr"/>
                      <a:r>
                        <a:rPr lang="en-US" b="0" dirty="0">
                          <a:effectLst/>
                        </a:rPr>
                        <a:t>Explain how LAN attacks compromise LAN security</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Endpoint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Attacks Today</a:t>
            </a:r>
          </a:p>
        </p:txBody>
      </p:sp>
      <p:sp>
        <p:nvSpPr>
          <p:cNvPr id="5" name="Content Placeholder 4">
            <a:extLst>
              <a:ext uri="{FF2B5EF4-FFF2-40B4-BE49-F238E27FC236}">
                <a16:creationId xmlns:a16="http://schemas.microsoft.com/office/drawing/2014/main" id="{199AB72D-A10F-44DE-BB7A-39459EC642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news media commonly covers attacks on enterprise networks. Simply search the internet for “latest network attacks” to find up-to-date information on current attacks. Most likely, these attacks will involve one or more of the following:</a:t>
            </a:r>
          </a:p>
          <a:p>
            <a:pPr marL="415985" lvl="1" indent="-342900">
              <a:buFont typeface="Arial" panose="020B0604020202020204" pitchFamily="34" charset="0"/>
              <a:buChar char="•"/>
            </a:pPr>
            <a:r>
              <a:rPr lang="en-US" sz="1600" b="1" dirty="0">
                <a:solidFill>
                  <a:srgbClr val="000000"/>
                </a:solidFill>
              </a:rPr>
              <a:t>Distributed Denial of Service (DDoS)</a:t>
            </a:r>
            <a:r>
              <a:rPr lang="en-US" sz="1600" dirty="0">
                <a:solidFill>
                  <a:srgbClr val="000000"/>
                </a:solidFill>
              </a:rPr>
              <a:t> – This is a coordinated attack from many devices, called zombies, with the intention of degrading or halting public access to an organization’s website and resources.</a:t>
            </a:r>
          </a:p>
          <a:p>
            <a:pPr marL="415985" lvl="1" indent="-342900">
              <a:buFont typeface="Arial" panose="020B0604020202020204" pitchFamily="34" charset="0"/>
              <a:buChar char="•"/>
            </a:pPr>
            <a:r>
              <a:rPr lang="en-US" sz="1600" b="1" dirty="0">
                <a:solidFill>
                  <a:srgbClr val="000000"/>
                </a:solidFill>
              </a:rPr>
              <a:t>Data Breach</a:t>
            </a:r>
            <a:r>
              <a:rPr lang="en-US" sz="1600" dirty="0">
                <a:solidFill>
                  <a:srgbClr val="000000"/>
                </a:solidFill>
              </a:rPr>
              <a:t> – This is an attack in which an organization’s data servers or hosts are compromised to steal confidential information.</a:t>
            </a:r>
          </a:p>
          <a:p>
            <a:pPr marL="415985" lvl="1" indent="-342900">
              <a:buFont typeface="Arial" panose="020B0604020202020204" pitchFamily="34" charset="0"/>
              <a:buChar char="•"/>
            </a:pPr>
            <a:r>
              <a:rPr lang="en-US" sz="1600" b="1" dirty="0">
                <a:solidFill>
                  <a:srgbClr val="000000"/>
                </a:solidFill>
              </a:rPr>
              <a:t>Malware</a:t>
            </a:r>
            <a:r>
              <a:rPr lang="en-US" sz="1600" dirty="0">
                <a:solidFill>
                  <a:srgbClr val="000000"/>
                </a:solidFill>
              </a:rPr>
              <a:t> – This is an attack in which an organization’s hosts are infected with malicious software that cause a variety of problems. For example, ransomware such as WannaCry encrypts the data on a host and locks access to it until a ransom is paid.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Security Devices</a:t>
            </a:r>
          </a:p>
        </p:txBody>
      </p:sp>
      <p:sp>
        <p:nvSpPr>
          <p:cNvPr id="4" name="Content Placeholder 3">
            <a:extLst>
              <a:ext uri="{FF2B5EF4-FFF2-40B4-BE49-F238E27FC236}">
                <a16:creationId xmlns:a16="http://schemas.microsoft.com/office/drawing/2014/main" id="{1B47481C-BE29-4F04-A259-DA8BFDA30BF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Various network security devices are required to protect the network perimeter from outside access. These devices could include the following:</a:t>
            </a:r>
          </a:p>
          <a:p>
            <a:pPr marL="285750" indent="-285750" algn="l">
              <a:buFont typeface="Arial" panose="020B0604020202020204" pitchFamily="34" charset="0"/>
              <a:buChar char="•"/>
            </a:pPr>
            <a:r>
              <a:rPr lang="en-US" sz="1600" dirty="0">
                <a:solidFill>
                  <a:srgbClr val="000000"/>
                </a:solidFill>
              </a:rPr>
              <a:t>Virtual Private Network (VPN) enabled router - provides a secure connection to remote users across a public network and into the enterprise network. VPN services can be integrated into the firewall.</a:t>
            </a:r>
          </a:p>
          <a:p>
            <a:pPr marL="285750" indent="-285750" algn="l">
              <a:buFont typeface="Arial" panose="020B0604020202020204" pitchFamily="34" charset="0"/>
              <a:buChar char="•"/>
            </a:pPr>
            <a:r>
              <a:rPr lang="en-US" sz="1600" dirty="0">
                <a:solidFill>
                  <a:srgbClr val="000000"/>
                </a:solidFill>
              </a:rPr>
              <a:t>Next-Generation Firewall (NGFW) - provides stateful packet inspection, application visibility and control, a next-generation intrusion prevention system (NGIPS), advanced malware protection (AMP), and URL filtering.</a:t>
            </a:r>
          </a:p>
          <a:p>
            <a:pPr marL="285750" indent="-285750" algn="l">
              <a:buFont typeface="Arial" panose="020B0604020202020204" pitchFamily="34" charset="0"/>
              <a:buChar char="•"/>
            </a:pPr>
            <a:r>
              <a:rPr lang="en-US" sz="1600" dirty="0">
                <a:solidFill>
                  <a:srgbClr val="000000"/>
                </a:solidFill>
              </a:rPr>
              <a:t>Network Access Control (NAC) - includes authentication, authorization, and accounting (AAA) services. In larger enterprises, these services might be incorporated into an appliance that can manage access policies across a wide variety of users and device types. The Cisco Identity Services Engine (ISE) is an example of a NAC device.</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Endpoint Protection</a:t>
            </a:r>
          </a:p>
        </p:txBody>
      </p:sp>
      <p:sp>
        <p:nvSpPr>
          <p:cNvPr id="8" name="Content Placeholder 7">
            <a:extLst>
              <a:ext uri="{FF2B5EF4-FFF2-40B4-BE49-F238E27FC236}">
                <a16:creationId xmlns:a16="http://schemas.microsoft.com/office/drawing/2014/main" id="{F4949C1C-F141-477B-A2A9-5141BA42ED97}"/>
              </a:ext>
            </a:extLst>
          </p:cNvPr>
          <p:cNvSpPr>
            <a:spLocks noGrp="1"/>
          </p:cNvSpPr>
          <p:nvPr>
            <p:ph idx="1"/>
          </p:nvPr>
        </p:nvSpPr>
        <p:spPr>
          <a:xfrm>
            <a:off x="474662" y="731837"/>
            <a:ext cx="4014211" cy="3689897"/>
          </a:xfrm>
        </p:spPr>
        <p:txBody>
          <a:bodyPr/>
          <a:lstStyle/>
          <a:p>
            <a:pPr marL="342900" indent="-342900" algn="l">
              <a:buFont typeface="Arial" panose="020B0604020202020204" pitchFamily="34" charset="0"/>
              <a:buChar char="•"/>
            </a:pPr>
            <a:r>
              <a:rPr lang="en-US" sz="1500" dirty="0">
                <a:solidFill>
                  <a:srgbClr val="000000"/>
                </a:solidFill>
              </a:rPr>
              <a:t>Endpoints are hosts which commonly consist of laptops, desktops, servers, and IP phones, as well as employee-owned devices. Endpoints are particularly susceptible to malware-related attacks that originate through email or web browsing. </a:t>
            </a:r>
          </a:p>
          <a:p>
            <a:pPr marL="342900" indent="-342900" algn="l">
              <a:buFont typeface="Arial" panose="020B0604020202020204" pitchFamily="34" charset="0"/>
              <a:buChar char="•"/>
            </a:pPr>
            <a:r>
              <a:rPr lang="en-US" sz="1500" dirty="0">
                <a:solidFill>
                  <a:srgbClr val="000000"/>
                </a:solidFill>
              </a:rPr>
              <a:t>Endpoints have typically used traditional host-based security features, such as antivirus/antimalware, host-based firewalls, and host-based intrusion prevention systems (HIPSs). </a:t>
            </a:r>
          </a:p>
          <a:p>
            <a:pPr marL="342900" indent="-342900" algn="l">
              <a:buFont typeface="Arial" panose="020B0604020202020204" pitchFamily="34" charset="0"/>
              <a:buChar char="•"/>
            </a:pPr>
            <a:r>
              <a:rPr lang="en-US" sz="1500" dirty="0">
                <a:solidFill>
                  <a:srgbClr val="000000"/>
                </a:solidFill>
              </a:rPr>
              <a:t>Endpoints today are best protected by a combination of NAC, AMP software, an email security appliance (ESA), and a web security appliance (WSA). </a:t>
            </a:r>
          </a:p>
        </p:txBody>
      </p:sp>
      <p:pic>
        <p:nvPicPr>
          <p:cNvPr id="9" name="Picture 8">
            <a:extLst>
              <a:ext uri="{FF2B5EF4-FFF2-40B4-BE49-F238E27FC236}">
                <a16:creationId xmlns:a16="http://schemas.microsoft.com/office/drawing/2014/main" id="{398061EE-EF18-4FB7-BA04-AD5478D5782D}"/>
              </a:ext>
            </a:extLst>
          </p:cNvPr>
          <p:cNvPicPr>
            <a:picLocks noChangeAspect="1"/>
          </p:cNvPicPr>
          <p:nvPr/>
        </p:nvPicPr>
        <p:blipFill>
          <a:blip r:embed="rId3"/>
          <a:stretch>
            <a:fillRect/>
          </a:stretch>
        </p:blipFill>
        <p:spPr>
          <a:xfrm>
            <a:off x="4399967" y="1107337"/>
            <a:ext cx="4361124" cy="2707281"/>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Email Security Appliance</a:t>
            </a:r>
          </a:p>
        </p:txBody>
      </p:sp>
      <p:sp>
        <p:nvSpPr>
          <p:cNvPr id="4" name="Content Placeholder 3">
            <a:extLst>
              <a:ext uri="{FF2B5EF4-FFF2-40B4-BE49-F238E27FC236}">
                <a16:creationId xmlns:a16="http://schemas.microsoft.com/office/drawing/2014/main" id="{20CA0A23-B3F8-4AB8-86E1-DEAA911151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ESA device is designed to monitor Simple Mail Transfer Protocol (SMTP). The Cisco ESA is constantly updated by real-time feeds from the Cisco Talos, which detects and correlates threats and solutions by using a worldwide database monitoring system. This threat intelligence data is pulled by the Cisco ESA every three to five minutes. </a:t>
            </a:r>
          </a:p>
          <a:p>
            <a:pPr marL="0" indent="0" algn="l"/>
            <a:endParaRPr lang="en-US" sz="1600" dirty="0">
              <a:solidFill>
                <a:srgbClr val="000000"/>
              </a:solidFill>
            </a:endParaRPr>
          </a:p>
          <a:p>
            <a:pPr marL="0" indent="0" algn="l"/>
            <a:r>
              <a:rPr lang="en-US" sz="1600" dirty="0">
                <a:solidFill>
                  <a:srgbClr val="000000"/>
                </a:solidFill>
              </a:rPr>
              <a:t>These are some of the functions of the Cisco ESA:</a:t>
            </a:r>
          </a:p>
          <a:p>
            <a:pPr marL="358835" lvl="1" indent="-285750">
              <a:buFont typeface="Arial" panose="020B0604020202020204" pitchFamily="34" charset="0"/>
              <a:buChar char="•"/>
            </a:pPr>
            <a:r>
              <a:rPr lang="en-US" sz="1600" dirty="0">
                <a:solidFill>
                  <a:srgbClr val="000000"/>
                </a:solidFill>
              </a:rPr>
              <a:t>Block known threats</a:t>
            </a:r>
          </a:p>
          <a:p>
            <a:pPr marL="358835" lvl="1" indent="-285750">
              <a:buFont typeface="Arial" panose="020B0604020202020204" pitchFamily="34" charset="0"/>
              <a:buChar char="•"/>
            </a:pPr>
            <a:r>
              <a:rPr lang="en-US" sz="1600" dirty="0">
                <a:solidFill>
                  <a:srgbClr val="000000"/>
                </a:solidFill>
              </a:rPr>
              <a:t>Remediate against stealth malware that evaded initial detection</a:t>
            </a:r>
          </a:p>
          <a:p>
            <a:pPr marL="358835" lvl="1" indent="-285750">
              <a:buFont typeface="Arial" panose="020B0604020202020204" pitchFamily="34" charset="0"/>
              <a:buChar char="•"/>
            </a:pPr>
            <a:r>
              <a:rPr lang="en-US" sz="1600" dirty="0">
                <a:solidFill>
                  <a:srgbClr val="000000"/>
                </a:solidFill>
              </a:rPr>
              <a:t>Discard emails with bad links</a:t>
            </a:r>
          </a:p>
          <a:p>
            <a:pPr marL="358835" lvl="1" indent="-285750">
              <a:buFont typeface="Arial" panose="020B0604020202020204" pitchFamily="34" charset="0"/>
              <a:buChar char="•"/>
            </a:pPr>
            <a:r>
              <a:rPr lang="en-US" sz="1600" dirty="0">
                <a:solidFill>
                  <a:srgbClr val="000000"/>
                </a:solidFill>
              </a:rPr>
              <a:t>Block access to newly infected sites.</a:t>
            </a:r>
          </a:p>
          <a:p>
            <a:pPr marL="358835" lvl="1" indent="-285750">
              <a:buFont typeface="Arial" panose="020B0604020202020204" pitchFamily="34" charset="0"/>
              <a:buChar char="•"/>
            </a:pPr>
            <a:r>
              <a:rPr lang="en-US" sz="1600" dirty="0">
                <a:solidFill>
                  <a:srgbClr val="000000"/>
                </a:solidFill>
              </a:rPr>
              <a:t>Encrypt content in outgoing email to prevent data loss.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Web Security Appliance</a:t>
            </a:r>
          </a:p>
        </p:txBody>
      </p:sp>
      <p:sp>
        <p:nvSpPr>
          <p:cNvPr id="5" name="Content Placeholder 4">
            <a:extLst>
              <a:ext uri="{FF2B5EF4-FFF2-40B4-BE49-F238E27FC236}">
                <a16:creationId xmlns:a16="http://schemas.microsoft.com/office/drawing/2014/main" id="{A3D5E8D4-6382-47F5-BEAB-D7AFE6B0D40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Cisco Web Security Appliance (WSA) is a mitigation technology for web-based threats. It helps organizations address the challenges of securing and controlling web traffic. </a:t>
            </a:r>
          </a:p>
          <a:p>
            <a:pPr marL="285750" indent="-285750" algn="l">
              <a:buFont typeface="Arial" panose="020B0604020202020204" pitchFamily="34" charset="0"/>
              <a:buChar char="•"/>
            </a:pPr>
            <a:r>
              <a:rPr lang="en-US" sz="1600" dirty="0">
                <a:solidFill>
                  <a:srgbClr val="000000"/>
                </a:solidFill>
              </a:rPr>
              <a:t>The Cisco WSA combines advanced malware protection, application visibility and control, acceptable use policy controls, and reporting.</a:t>
            </a:r>
          </a:p>
          <a:p>
            <a:pPr marL="285750" indent="-285750" algn="l">
              <a:buFont typeface="Arial" panose="020B0604020202020204" pitchFamily="34" charset="0"/>
              <a:buChar char="•"/>
            </a:pPr>
            <a:r>
              <a:rPr lang="en-US" sz="1600" dirty="0">
                <a:solidFill>
                  <a:srgbClr val="000000"/>
                </a:solidFill>
              </a:rPr>
              <a:t>Cisco WSA provides complete control over how users access the internet. Certain features and applications, such as chat, messaging, video and audio, can be allowed, restricted with time and bandwidth limits, or blocked, according to the organization’s requirements. </a:t>
            </a:r>
          </a:p>
          <a:p>
            <a:pPr marL="285750" indent="-285750" algn="l">
              <a:buFont typeface="Arial" panose="020B0604020202020204" pitchFamily="34" charset="0"/>
              <a:buChar char="•"/>
            </a:pPr>
            <a:r>
              <a:rPr lang="en-US" sz="1600" dirty="0">
                <a:solidFill>
                  <a:srgbClr val="000000"/>
                </a:solidFill>
              </a:rPr>
              <a:t>The WSA can perform blacklisting of URLs, URL-filtering, malware scanning, URL categorization, Web application filtering, and encryption and decryption of web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Access Control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 with a Local Password</a:t>
            </a:r>
          </a:p>
        </p:txBody>
      </p:sp>
      <p:sp>
        <p:nvSpPr>
          <p:cNvPr id="4" name="Content Placeholder 3">
            <a:extLst>
              <a:ext uri="{FF2B5EF4-FFF2-40B4-BE49-F238E27FC236}">
                <a16:creationId xmlns:a16="http://schemas.microsoft.com/office/drawing/2014/main" id="{03C9973F-CE82-4083-8DDD-A0DA84502960}"/>
              </a:ext>
            </a:extLst>
          </p:cNvPr>
          <p:cNvSpPr>
            <a:spLocks noGrp="1"/>
          </p:cNvSpPr>
          <p:nvPr>
            <p:ph idx="1"/>
          </p:nvPr>
        </p:nvSpPr>
        <p:spPr>
          <a:xfrm>
            <a:off x="0" y="731092"/>
            <a:ext cx="8345488" cy="548323"/>
          </a:xfrm>
        </p:spPr>
        <p:txBody>
          <a:bodyPr/>
          <a:lstStyle/>
          <a:p>
            <a:pPr marL="0" indent="0" algn="l"/>
            <a:r>
              <a:rPr lang="en-US" sz="1600" dirty="0">
                <a:solidFill>
                  <a:srgbClr val="000000"/>
                </a:solidFill>
              </a:rPr>
              <a:t>Many types of authentication can be performed on networking devices, and each method offers varying levels of security. </a:t>
            </a:r>
          </a:p>
        </p:txBody>
      </p:sp>
      <p:sp>
        <p:nvSpPr>
          <p:cNvPr id="5" name="Content Placeholder 3">
            <a:extLst>
              <a:ext uri="{FF2B5EF4-FFF2-40B4-BE49-F238E27FC236}">
                <a16:creationId xmlns:a16="http://schemas.microsoft.com/office/drawing/2014/main" id="{72153A09-85FF-4ACB-8507-A7BA6E0BB06B}"/>
              </a:ext>
            </a:extLst>
          </p:cNvPr>
          <p:cNvSpPr txBox="1">
            <a:spLocks/>
          </p:cNvSpPr>
          <p:nvPr/>
        </p:nvSpPr>
        <p:spPr>
          <a:xfrm>
            <a:off x="0" y="132314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simplest method of remote access authentication is to configure a login and password combination on console, vty lines, and aux ports.</a:t>
            </a:r>
          </a:p>
          <a:p>
            <a:pPr marL="0" indent="0" algn="l"/>
            <a:endParaRPr lang="en-CA" sz="1600" dirty="0">
              <a:solidFill>
                <a:srgbClr val="000000"/>
              </a:solidFill>
            </a:endParaRPr>
          </a:p>
          <a:p>
            <a:pPr marL="0" indent="0" algn="l"/>
            <a:r>
              <a:rPr lang="en-CA" sz="1600" dirty="0">
                <a:solidFill>
                  <a:srgbClr val="000000"/>
                </a:solidFill>
              </a:rPr>
              <a:t>SSH is a more secure form of remote access:</a:t>
            </a:r>
          </a:p>
          <a:p>
            <a:pPr marL="244535" lvl="1" indent="-171450">
              <a:buFont typeface="Arial" panose="020B0604020202020204" pitchFamily="34" charset="0"/>
              <a:buChar char="•"/>
            </a:pPr>
            <a:r>
              <a:rPr lang="en-CA" dirty="0">
                <a:solidFill>
                  <a:srgbClr val="000000"/>
                </a:solidFill>
              </a:rPr>
              <a:t>It requires a username and a password.</a:t>
            </a:r>
          </a:p>
          <a:p>
            <a:pPr marL="244535" lvl="1" indent="-171450">
              <a:buFont typeface="Arial" panose="020B0604020202020204" pitchFamily="34" charset="0"/>
              <a:buChar char="•"/>
            </a:pPr>
            <a:r>
              <a:rPr lang="en-CA" dirty="0">
                <a:solidFill>
                  <a:srgbClr val="000000"/>
                </a:solidFill>
              </a:rPr>
              <a:t>The username and password can be authenticated locally.</a:t>
            </a:r>
          </a:p>
          <a:p>
            <a:pPr marL="171450" indent="-1714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local database method has some limitations:</a:t>
            </a:r>
          </a:p>
          <a:p>
            <a:pPr marL="244535" lvl="1" indent="-171450">
              <a:buFont typeface="Arial" panose="020B0604020202020204" pitchFamily="34" charset="0"/>
              <a:buChar char="•"/>
            </a:pPr>
            <a:r>
              <a:rPr lang="en-CA" dirty="0">
                <a:solidFill>
                  <a:srgbClr val="000000"/>
                </a:solidFill>
              </a:rPr>
              <a:t>User accounts must be configured locally on each device which is not scalable.</a:t>
            </a:r>
          </a:p>
          <a:p>
            <a:pPr marL="244535" lvl="1" indent="-171450">
              <a:buFont typeface="Arial" panose="020B0604020202020204" pitchFamily="34" charset="0"/>
              <a:buChar char="•"/>
            </a:pPr>
            <a:r>
              <a:rPr lang="en-CA" dirty="0">
                <a:solidFill>
                  <a:srgbClr val="000000"/>
                </a:solidFill>
              </a:rPr>
              <a:t>The method provides no fallback authentication method. </a:t>
            </a:r>
          </a:p>
        </p:txBody>
      </p:sp>
      <p:pic>
        <p:nvPicPr>
          <p:cNvPr id="2" name="Picture 1">
            <a:extLst>
              <a:ext uri="{FF2B5EF4-FFF2-40B4-BE49-F238E27FC236}">
                <a16:creationId xmlns:a16="http://schemas.microsoft.com/office/drawing/2014/main" id="{7FFDAF46-C269-4B44-A171-8A301B4C0045}"/>
              </a:ext>
            </a:extLst>
          </p:cNvPr>
          <p:cNvPicPr>
            <a:picLocks noChangeAspect="1"/>
          </p:cNvPicPr>
          <p:nvPr/>
        </p:nvPicPr>
        <p:blipFill>
          <a:blip r:embed="rId3"/>
          <a:stretch>
            <a:fillRect/>
          </a:stretch>
        </p:blipFill>
        <p:spPr>
          <a:xfrm>
            <a:off x="6783984" y="1443865"/>
            <a:ext cx="1981302" cy="552478"/>
          </a:xfrm>
          <a:prstGeom prst="rect">
            <a:avLst/>
          </a:prstGeom>
        </p:spPr>
      </p:pic>
      <p:pic>
        <p:nvPicPr>
          <p:cNvPr id="6" name="Picture 5">
            <a:extLst>
              <a:ext uri="{FF2B5EF4-FFF2-40B4-BE49-F238E27FC236}">
                <a16:creationId xmlns:a16="http://schemas.microsoft.com/office/drawing/2014/main" id="{D027A625-C943-4271-BCA2-3EC7E2E7D240}"/>
              </a:ext>
            </a:extLst>
          </p:cNvPr>
          <p:cNvPicPr>
            <a:picLocks noChangeAspect="1"/>
          </p:cNvPicPr>
          <p:nvPr/>
        </p:nvPicPr>
        <p:blipFill>
          <a:blip r:embed="rId4"/>
          <a:stretch>
            <a:fillRect/>
          </a:stretch>
        </p:blipFill>
        <p:spPr>
          <a:xfrm>
            <a:off x="5346192" y="2543175"/>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AAA Components</a:t>
            </a:r>
          </a:p>
        </p:txBody>
      </p:sp>
      <p:sp>
        <p:nvSpPr>
          <p:cNvPr id="5" name="Content Placeholder 4">
            <a:extLst>
              <a:ext uri="{FF2B5EF4-FFF2-40B4-BE49-F238E27FC236}">
                <a16:creationId xmlns:a16="http://schemas.microsoft.com/office/drawing/2014/main" id="{B87D6B45-365E-4860-9505-8F730D264C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stands for Authentication, Authorization, and Accounting, and provides the primary framework to set up access control on a network device. </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AAA is a way to control who is permitted to access a network (authenticate), what they can do while they are there (authorize), and to audit what actions they performed while accessing the network (accounting).</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10 Planning Guide</a:t>
            </a:r>
          </a:p>
        </p:txBody>
      </p:sp>
      <p:sp>
        <p:nvSpPr>
          <p:cNvPr id="4099" name="Rectangle 34"/>
          <p:cNvSpPr>
            <a:spLocks noGrp="1" noChangeArrowheads="1"/>
          </p:cNvSpPr>
          <p:nvPr>
            <p:ph idx="1"/>
          </p:nvPr>
        </p:nvSpPr>
        <p:spPr>
          <a:xfrm>
            <a:off x="145357" y="808180"/>
            <a:ext cx="8998642"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a:t>
            </a:r>
          </a:p>
        </p:txBody>
      </p:sp>
      <p:sp>
        <p:nvSpPr>
          <p:cNvPr id="4" name="Content Placeholder 3">
            <a:extLst>
              <a:ext uri="{FF2B5EF4-FFF2-40B4-BE49-F238E27FC236}">
                <a16:creationId xmlns:a16="http://schemas.microsoft.com/office/drawing/2014/main" id="{5C1F8BF2-0F01-40AC-9598-B0E7AEC1C8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Local and server-based are two common methods of implementing AAA authentication.</a:t>
            </a:r>
          </a:p>
          <a:p>
            <a:pPr marL="0" indent="0" algn="l"/>
            <a:endParaRPr lang="en-US" sz="1600" dirty="0">
              <a:solidFill>
                <a:srgbClr val="000000"/>
              </a:solidFill>
            </a:endParaRPr>
          </a:p>
          <a:p>
            <a:pPr marL="0" indent="0" algn="l"/>
            <a:r>
              <a:rPr lang="en-US" sz="1400" b="1" dirty="0">
                <a:solidFill>
                  <a:srgbClr val="000000"/>
                </a:solidFill>
              </a:rPr>
              <a:t>Local AAA Authentication: </a:t>
            </a:r>
          </a:p>
          <a:p>
            <a:pPr marL="342900" indent="-342900" algn="l">
              <a:buFont typeface="Arial" panose="020B0604020202020204" pitchFamily="34" charset="0"/>
              <a:buChar char="•"/>
            </a:pPr>
            <a:r>
              <a:rPr lang="en-US" sz="1400" dirty="0">
                <a:solidFill>
                  <a:srgbClr val="000000"/>
                </a:solidFill>
              </a:rPr>
              <a:t>Method stores usernames and passwords locally in a network device (e.g., Cisco router). </a:t>
            </a:r>
          </a:p>
          <a:p>
            <a:pPr marL="342900" indent="-342900" algn="l">
              <a:buFont typeface="Arial" panose="020B0604020202020204" pitchFamily="34" charset="0"/>
              <a:buChar char="•"/>
            </a:pPr>
            <a:r>
              <a:rPr lang="en-US" sz="1400" dirty="0">
                <a:solidFill>
                  <a:srgbClr val="000000"/>
                </a:solidFill>
              </a:rPr>
              <a:t>Users authenticate against the local database. </a:t>
            </a:r>
          </a:p>
          <a:p>
            <a:pPr marL="342900" indent="-342900" algn="l">
              <a:buFont typeface="Arial" panose="020B0604020202020204" pitchFamily="34" charset="0"/>
              <a:buChar char="•"/>
            </a:pPr>
            <a:r>
              <a:rPr lang="en-US" sz="1400" dirty="0">
                <a:solidFill>
                  <a:srgbClr val="000000"/>
                </a:solidFill>
              </a:rPr>
              <a:t>Local AAA is ideal for small networks.</a:t>
            </a:r>
          </a:p>
          <a:p>
            <a:pPr marL="342900" indent="-342900" algn="l">
              <a:buFont typeface="Arial" panose="020B0604020202020204" pitchFamily="34" charset="0"/>
              <a:buChar char="•"/>
            </a:pPr>
            <a:endParaRPr lang="en-US" sz="1400" b="1" dirty="0">
              <a:solidFill>
                <a:srgbClr val="000000"/>
              </a:solidFill>
            </a:endParaRPr>
          </a:p>
          <a:p>
            <a:pPr marL="0" indent="0" algn="l"/>
            <a:r>
              <a:rPr lang="en-US" sz="1400" b="1" dirty="0">
                <a:solidFill>
                  <a:srgbClr val="000000"/>
                </a:solidFill>
              </a:rPr>
              <a:t>Server-Based AAA Authentication: </a:t>
            </a:r>
          </a:p>
          <a:p>
            <a:pPr marL="342900" indent="-342900" algn="l">
              <a:buFont typeface="Arial" panose="020B0604020202020204" pitchFamily="34" charset="0"/>
              <a:buChar char="•"/>
            </a:pPr>
            <a:r>
              <a:rPr lang="en-US" sz="1400" dirty="0">
                <a:solidFill>
                  <a:srgbClr val="000000"/>
                </a:solidFill>
              </a:rPr>
              <a:t>With the server-based method, the router accesses a central AAA server. </a:t>
            </a:r>
          </a:p>
          <a:p>
            <a:pPr marL="342900" indent="-342900" algn="l">
              <a:buFont typeface="Arial" panose="020B0604020202020204" pitchFamily="34" charset="0"/>
              <a:buChar char="•"/>
            </a:pPr>
            <a:r>
              <a:rPr lang="en-US" sz="1400" dirty="0">
                <a:solidFill>
                  <a:srgbClr val="000000"/>
                </a:solidFill>
              </a:rPr>
              <a:t>The AAA server contains the usernames and password for all users. </a:t>
            </a:r>
          </a:p>
          <a:p>
            <a:pPr marL="342900" indent="-342900" algn="l">
              <a:buFont typeface="Arial" panose="020B0604020202020204" pitchFamily="34" charset="0"/>
              <a:buChar char="•"/>
            </a:pPr>
            <a:r>
              <a:rPr lang="en-US" sz="1400" dirty="0">
                <a:solidFill>
                  <a:srgbClr val="000000"/>
                </a:solidFill>
              </a:rPr>
              <a:t>The router uses either the Remote Authentication Dial-In User Service (RADIUS) or Terminal Access Controller Access Control System (TACACS+) protocols to communicate with the AAA server. </a:t>
            </a:r>
          </a:p>
          <a:p>
            <a:pPr marL="342900" indent="-342900" algn="l">
              <a:buFont typeface="Arial" panose="020B0604020202020204" pitchFamily="34" charset="0"/>
              <a:buChar char="•"/>
            </a:pPr>
            <a:r>
              <a:rPr lang="en-US" sz="1400" dirty="0">
                <a:solidFill>
                  <a:srgbClr val="000000"/>
                </a:solidFill>
              </a:rPr>
              <a:t>When there are multiple routers and switches, server-based AAA is more appropriate.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Authorization</a:t>
            </a:r>
          </a:p>
        </p:txBody>
      </p:sp>
      <p:sp>
        <p:nvSpPr>
          <p:cNvPr id="5" name="Content Placeholder 4">
            <a:extLst>
              <a:ext uri="{FF2B5EF4-FFF2-40B4-BE49-F238E27FC236}">
                <a16:creationId xmlns:a16="http://schemas.microsoft.com/office/drawing/2014/main" id="{785A9BEB-1AEA-4323-931E-5E8EE2F8240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AAA authorization is automatic and does not require users to perform additional steps after authentication.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governs what users can and cannot do on the network after they are authenticated.</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uses a set of attributes that describes the user’s access to the network. These attributes are used by the AAA server to determine privileges and restrictions for that user.</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Accounting</a:t>
            </a:r>
          </a:p>
        </p:txBody>
      </p:sp>
      <p:sp>
        <p:nvSpPr>
          <p:cNvPr id="4" name="Content Placeholder 3">
            <a:extLst>
              <a:ext uri="{FF2B5EF4-FFF2-40B4-BE49-F238E27FC236}">
                <a16:creationId xmlns:a16="http://schemas.microsoft.com/office/drawing/2014/main" id="{C9EDFD36-0218-4B82-A94F-2CA9410BD40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accounting collects and reports usage data. This data can be used for such purposes as auditing or billing. The collected data might include the start and stop connection times, executed commands, number of packets, and number of bytes.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primary use of accounting is to combine it with AAA authentication. </a:t>
            </a:r>
          </a:p>
          <a:p>
            <a:pPr marL="415985" lvl="1" indent="-342900">
              <a:buFont typeface="Arial" panose="020B0604020202020204" pitchFamily="34" charset="0"/>
              <a:buChar char="•"/>
            </a:pPr>
            <a:r>
              <a:rPr lang="en-US" sz="1600" dirty="0">
                <a:solidFill>
                  <a:srgbClr val="000000"/>
                </a:solidFill>
              </a:rPr>
              <a:t>The AAA server keeps a detailed log of exactly what the authenticated user does on the device, as shown in the figure. This includes all EXEC and configuration commands issued by the user. </a:t>
            </a:r>
          </a:p>
          <a:p>
            <a:pPr marL="415985" lvl="1" indent="-342900">
              <a:buFont typeface="Arial" panose="020B0604020202020204" pitchFamily="34" charset="0"/>
              <a:buChar char="•"/>
            </a:pPr>
            <a:r>
              <a:rPr lang="en-US" sz="1600" dirty="0">
                <a:solidFill>
                  <a:srgbClr val="000000"/>
                </a:solidFill>
              </a:rPr>
              <a:t>The log contains numerous data fields, including the username, the date and time, and the actual command that was entered by the user. This information is useful when troubleshooting devices. It also provides evidence for when individuals perform malicious acts.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802.1X</a:t>
            </a:r>
          </a:p>
        </p:txBody>
      </p:sp>
      <p:sp>
        <p:nvSpPr>
          <p:cNvPr id="5" name="Content Placeholder 4">
            <a:extLst>
              <a:ext uri="{FF2B5EF4-FFF2-40B4-BE49-F238E27FC236}">
                <a16:creationId xmlns:a16="http://schemas.microsoft.com/office/drawing/2014/main" id="{7EA7A140-A893-48D6-8A79-1E62F8D58780}"/>
              </a:ext>
            </a:extLst>
          </p:cNvPr>
          <p:cNvSpPr>
            <a:spLocks noGrp="1"/>
          </p:cNvSpPr>
          <p:nvPr>
            <p:ph idx="1"/>
          </p:nvPr>
        </p:nvSpPr>
        <p:spPr>
          <a:xfrm>
            <a:off x="0" y="731837"/>
            <a:ext cx="8754719" cy="2900515"/>
          </a:xfrm>
        </p:spPr>
        <p:txBody>
          <a:bodyPr/>
          <a:lstStyle/>
          <a:p>
            <a:pPr marL="0" indent="0" algn="l"/>
            <a:r>
              <a:rPr lang="en-US" sz="1400" dirty="0">
                <a:solidFill>
                  <a:srgbClr val="000000"/>
                </a:solidFill>
              </a:rPr>
              <a:t>The IEEE 802.1X standard is a port-based access control and authentication protocol. This protocol restricts unauthorized workstations from connecting to a LAN through publicly accessible switch ports. The authentication server authenticates each workstation that is connected to a switch port before making available any services offered by the switch or the LAN.</a:t>
            </a:r>
          </a:p>
          <a:p>
            <a:pPr marL="0" indent="0" algn="l"/>
            <a:endParaRPr lang="en-US" sz="1400" dirty="0">
              <a:solidFill>
                <a:srgbClr val="000000"/>
              </a:solidFill>
            </a:endParaRPr>
          </a:p>
          <a:p>
            <a:pPr marL="0" indent="0" algn="l"/>
            <a:r>
              <a:rPr lang="en-US" sz="1400" dirty="0">
                <a:solidFill>
                  <a:srgbClr val="000000"/>
                </a:solidFill>
              </a:rPr>
              <a:t>With 802.1X port-based authentication, the devices in the network have specific roles:</a:t>
            </a:r>
          </a:p>
          <a:p>
            <a:pPr marL="415985" lvl="1" indent="-342900">
              <a:buFont typeface="Arial" panose="020B0604020202020204" pitchFamily="34" charset="0"/>
              <a:buChar char="•"/>
            </a:pPr>
            <a:r>
              <a:rPr lang="en-US" sz="1200" b="1" dirty="0">
                <a:solidFill>
                  <a:srgbClr val="000000"/>
                </a:solidFill>
              </a:rPr>
              <a:t>Client (Supplicant)</a:t>
            </a:r>
            <a:r>
              <a:rPr lang="en-US" sz="1200" dirty="0">
                <a:solidFill>
                  <a:srgbClr val="000000"/>
                </a:solidFill>
              </a:rPr>
              <a:t> - This is a device running 802.1X-compliant client software, which is available for wired or wireless devices.</a:t>
            </a:r>
          </a:p>
          <a:p>
            <a:pPr marL="415985" lvl="1" indent="-342900">
              <a:buFont typeface="Arial" panose="020B0604020202020204" pitchFamily="34" charset="0"/>
              <a:buChar char="•"/>
            </a:pPr>
            <a:r>
              <a:rPr lang="en-US" sz="1200" b="1" dirty="0">
                <a:solidFill>
                  <a:srgbClr val="000000"/>
                </a:solidFill>
              </a:rPr>
              <a:t>Switch (Authenticator)</a:t>
            </a:r>
            <a:r>
              <a:rPr lang="en-US" sz="1200" dirty="0">
                <a:solidFill>
                  <a:srgbClr val="000000"/>
                </a:solidFill>
              </a:rPr>
              <a:t> –The switch acts as an intermediary between the client and the authentication server. It requests identifying information from the client, verifies that information with the authentication server, and relays a response to the client. Another device that could act as authenticator is a wireless access point.</a:t>
            </a:r>
          </a:p>
          <a:p>
            <a:pPr marL="415985" lvl="1" indent="-342900">
              <a:buFont typeface="Arial" panose="020B0604020202020204" pitchFamily="34" charset="0"/>
              <a:buChar char="•"/>
            </a:pPr>
            <a:r>
              <a:rPr lang="en-US" sz="1200" b="1" dirty="0">
                <a:solidFill>
                  <a:srgbClr val="000000"/>
                </a:solidFill>
              </a:rPr>
              <a:t>Authentication server</a:t>
            </a:r>
            <a:r>
              <a:rPr lang="en-US" sz="1200" dirty="0">
                <a:solidFill>
                  <a:srgbClr val="000000"/>
                </a:solidFill>
              </a:rPr>
              <a:t> –The server validates the identity of the client and notifies the switch or wireless access point that the client is or is not authorized to access the LAN and switch services.</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A84911CF-FD67-4279-BEC5-E3DCFECFE5B3}"/>
              </a:ext>
            </a:extLst>
          </p:cNvPr>
          <p:cNvPicPr>
            <a:picLocks noChangeAspect="1"/>
          </p:cNvPicPr>
          <p:nvPr/>
        </p:nvPicPr>
        <p:blipFill>
          <a:blip r:embed="rId3"/>
          <a:stretch>
            <a:fillRect/>
          </a:stretch>
        </p:blipFill>
        <p:spPr>
          <a:xfrm>
            <a:off x="1095375" y="3632352"/>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Layer 2 Security Threats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Layer 2 Vulnerabilities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3689897"/>
          </a:xfrm>
        </p:spPr>
        <p:txBody>
          <a:bodyPr/>
          <a:lstStyle/>
          <a:p>
            <a:pPr marL="0" indent="0" algn="l"/>
            <a:r>
              <a:rPr lang="en-US" sz="1500" dirty="0">
                <a:solidFill>
                  <a:srgbClr val="000000"/>
                </a:solidFill>
              </a:rPr>
              <a:t>Recall that the OSI reference model is divided into seven layers which work independently of each other. The figure shows the function of each layer and the core elements that can be exploited.</a:t>
            </a:r>
          </a:p>
          <a:p>
            <a:pPr marL="0" indent="0" algn="l"/>
            <a:endParaRPr lang="en-US" sz="1500" dirty="0">
              <a:solidFill>
                <a:srgbClr val="000000"/>
              </a:solidFill>
            </a:endParaRPr>
          </a:p>
          <a:p>
            <a:pPr marL="0" indent="0" algn="l"/>
            <a:r>
              <a:rPr lang="en-US" sz="1500" dirty="0">
                <a:solidFill>
                  <a:srgbClr val="000000"/>
                </a:solidFill>
              </a:rPr>
              <a:t>Network administrators routinely implement security solutions to protect the elements in Layer 3 up through Layer 7. They use VPNs, firewalls, and IPS devices to protect these elements. However, if Layer 2 is compromised, then all the layers above it are also affected. For example, if a threat actor with access to the internal network captured Layer 2 frames, then all the security implemented on the layers above would be useless. The threat actor could cause a lot of damage on the Layer 2 LAN networking infrastructure.</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rgbClr val="000000"/>
                </a:solidFill>
              </a:rPr>
              <a:t>Security is only as strong as the weakest link in the system, and Layer 2 is considered to be that weak link. This is because LANs were traditionally under the administrative control of a single organization. We inherently trusted all persons and devices connected to our LAN. Today, with BYOD and more sophisticated attacks, our LANs have become more vulnerable to penetration.</a:t>
            </a: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2343228638"/>
              </p:ext>
            </p:extLst>
          </p:nvPr>
        </p:nvGraphicFramePr>
        <p:xfrm>
          <a:off x="577273" y="1821180"/>
          <a:ext cx="7989454" cy="2691393"/>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val="1487031909"/>
                    </a:ext>
                  </a:extLst>
                </a:gridCol>
                <a:gridCol w="5495636">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Address Spoofing Attacks</a:t>
                      </a:r>
                      <a:endParaRPr lang="en-US" b="0" dirty="0">
                        <a:effectLst/>
                      </a:endParaRPr>
                    </a:p>
                  </a:txBody>
                  <a:tcPr marL="47625" marR="47625" marT="47625" marB="47625" anchor="ctr"/>
                </a:tc>
                <a:tc>
                  <a:txBody>
                    <a:bodyPr/>
                    <a:lstStyle/>
                    <a:p>
                      <a:pPr fontAlgn="ctr"/>
                      <a:r>
                        <a:rPr lang="en-US" b="0" dirty="0">
                          <a:effectLst/>
                        </a:rPr>
                        <a:t>Includes MAC address and IP address spoofing attacks.</a:t>
                      </a:r>
                    </a:p>
                  </a:txBody>
                  <a:tcPr marL="47625" marR="47625" marT="47625" marB="47625" anchor="ctr"/>
                </a:tc>
                <a:extLst>
                  <a:ext uri="{0D108BD9-81ED-4DB2-BD59-A6C34878D82A}">
                    <a16:rowId xmlns:a16="http://schemas.microsoft.com/office/drawing/2014/main" val="1219392657"/>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9" name="Rectangle 8">
            <a:extLst>
              <a:ext uri="{FF2B5EF4-FFF2-40B4-BE49-F238E27FC236}">
                <a16:creationId xmlns:a16="http://schemas.microsoft.com/office/drawing/2014/main" id="{D723C8E7-E6AC-4D8A-A0EF-09152327B461}"/>
              </a:ext>
            </a:extLst>
          </p:cNvPr>
          <p:cNvSpPr/>
          <p:nvPr/>
        </p:nvSpPr>
        <p:spPr>
          <a:xfrm>
            <a:off x="431800" y="2802630"/>
            <a:ext cx="8280400" cy="1708160"/>
          </a:xfrm>
          <a:prstGeom prst="rect">
            <a:avLst/>
          </a:prstGeom>
        </p:spPr>
        <p:txBody>
          <a:bodyPr wrap="square">
            <a:spAutoFit/>
          </a:bodyPr>
          <a:lstStyle/>
          <a:p>
            <a:r>
              <a:rPr lang="en-US" sz="1500" dirty="0">
                <a:solidFill>
                  <a:srgbClr val="000000"/>
                </a:solidFill>
                <a:latin typeface="+mn-lt"/>
              </a:rPr>
              <a:t>These Layer 2 solutions will not be effective if the management protocols are not secured. The following strategies are recommended:</a:t>
            </a:r>
          </a:p>
          <a:p>
            <a:pPr marL="285750" indent="-285750">
              <a:buFont typeface="Arial" panose="020B0604020202020204" pitchFamily="34" charset="0"/>
              <a:buChar char="•"/>
            </a:pPr>
            <a:r>
              <a:rPr lang="en-US" sz="1500" dirty="0">
                <a:solidFill>
                  <a:srgbClr val="000000"/>
                </a:solidFill>
                <a:latin typeface="+mn-lt"/>
              </a:rPr>
              <a:t>Always use secure variants of management protocols such as SSH, Secure Copy Protocol (SCP), Secure FTP (SFTP), and Secure Socket Layer/Transport Layer Security (SSL/TLS).</a:t>
            </a:r>
          </a:p>
          <a:p>
            <a:pPr marL="285750" indent="-285750">
              <a:buFont typeface="Arial" panose="020B0604020202020204" pitchFamily="34" charset="0"/>
              <a:buChar char="•"/>
            </a:pPr>
            <a:r>
              <a:rPr lang="en-US" sz="1500" dirty="0">
                <a:solidFill>
                  <a:srgbClr val="000000"/>
                </a:solidFill>
                <a:latin typeface="+mn-lt"/>
              </a:rPr>
              <a:t>Consider using out-of-band management network to manage devices.</a:t>
            </a:r>
          </a:p>
          <a:p>
            <a:pPr marL="285750" indent="-285750">
              <a:buFont typeface="Arial" panose="020B0604020202020204" pitchFamily="34" charset="0"/>
              <a:buChar char="•"/>
            </a:pPr>
            <a:r>
              <a:rPr lang="en-US" sz="1500" dirty="0">
                <a:solidFill>
                  <a:srgbClr val="000000"/>
                </a:solidFill>
                <a:latin typeface="+mn-lt"/>
              </a:rPr>
              <a:t>Use a dedicated management VLAN where nothing but management traffic resides.</a:t>
            </a:r>
          </a:p>
          <a:p>
            <a:pPr marL="285750" indent="-285750">
              <a:buFont typeface="Arial" panose="020B0604020202020204" pitchFamily="34" charset="0"/>
              <a:buChar char="•"/>
            </a:pPr>
            <a:r>
              <a:rPr lang="en-US" sz="1500" dirty="0">
                <a:solidFill>
                  <a:srgbClr val="000000"/>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MAC Address Table Attack</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1226989"/>
          </a:xfrm>
        </p:spPr>
        <p:txBody>
          <a:bodyPr/>
          <a:lstStyle/>
          <a:p>
            <a:pPr marL="0" indent="0" algn="l"/>
            <a:r>
              <a:rPr lang="en-US" sz="1600" dirty="0">
                <a:solidFill>
                  <a:srgbClr val="000000"/>
                </a:solidFill>
              </a:rPr>
              <a:t>Recall that to make forwarding decisions, a Layer 2 LAN switch builds a table based on the source MAC addresses in received frames. This is called a MAC address table.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2563292"/>
          </a:xfrm>
        </p:spPr>
        <p:txBody>
          <a:bodyPr/>
          <a:lstStyle/>
          <a:p>
            <a:pPr marL="0" indent="0" algn="l"/>
            <a:r>
              <a:rPr lang="en-US" sz="1600" dirty="0">
                <a:solidFill>
                  <a:srgbClr val="000000"/>
                </a:solidFill>
              </a:rPr>
              <a:t>All MAC tables have a fixed size and consequently, a switch can run out of resources in which to store MAC addresses. MAC address flooding attacks take advantage of this limitation by bombarding the switch with fake source MAC addresses until the switch MAC address table is full.</a:t>
            </a:r>
          </a:p>
          <a:p>
            <a:pPr marL="0" indent="0" algn="l"/>
            <a:r>
              <a:rPr lang="en-US" sz="1600" dirty="0">
                <a:solidFill>
                  <a:srgbClr val="000000"/>
                </a:solidFill>
              </a:rPr>
              <a:t>When this occurs, the switch treats the frame as an unknown unicast and begins to flood all incoming traffic out all ports on the same VLAN without referencing the MAC table. This condition now allows a threat actor to capture all of the frames sent from one host to another on the local LAN or local VLAN.</a:t>
            </a:r>
          </a:p>
          <a:p>
            <a:pPr marL="0" indent="0" algn="l"/>
            <a:r>
              <a:rPr lang="en-US" sz="1400" b="1" dirty="0">
                <a:solidFill>
                  <a:srgbClr val="000000"/>
                </a:solidFill>
              </a:rPr>
              <a:t>Note</a:t>
            </a:r>
            <a:r>
              <a:rPr lang="en-US" sz="1400" dirty="0">
                <a:solidFill>
                  <a:srgbClr val="000000"/>
                </a:solidFill>
              </a:rPr>
              <a:t>: Traffic is flooded only within the local LAN or VLAN. The threat actor can only capture traffic within the local LAN or VLAN to which the threat actor is connected.</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1624698" y="3327028"/>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What makes tools such as </a:t>
            </a:r>
            <a:r>
              <a:rPr lang="en-US" sz="1600" b="1" dirty="0">
                <a:solidFill>
                  <a:srgbClr val="000000"/>
                </a:solidFill>
              </a:rPr>
              <a:t>macof</a:t>
            </a:r>
            <a:r>
              <a:rPr lang="en-US" sz="1600" dirty="0">
                <a:solidFill>
                  <a:srgbClr val="000000"/>
                </a:solidFill>
              </a:rPr>
              <a:t> so dangerous is that an attacker can create a MAC table overflow attack very quickly. For instance, a Catalyst 6500 switch can store 132,000 MAC addresses in its MAC address table. A tool such as </a:t>
            </a:r>
            <a:r>
              <a:rPr lang="en-US" sz="1600" b="1" dirty="0">
                <a:solidFill>
                  <a:srgbClr val="000000"/>
                </a:solidFill>
              </a:rPr>
              <a:t>macof</a:t>
            </a:r>
            <a:r>
              <a:rPr lang="en-US" sz="1600" dirty="0">
                <a:solidFill>
                  <a:srgbClr val="000000"/>
                </a:solidFill>
              </a:rPr>
              <a:t> can flood a switch with up to 8,000 bogus frames per second; creating a MAC address table overflow attack in a matter of a few seconds.</a:t>
            </a:r>
          </a:p>
          <a:p>
            <a:pPr marL="0" indent="0" algn="l"/>
            <a:endParaRPr lang="en-US" sz="1600" dirty="0">
              <a:solidFill>
                <a:srgbClr val="000000"/>
              </a:solidFill>
            </a:endParaRPr>
          </a:p>
          <a:p>
            <a:pPr marL="0" indent="0" algn="l"/>
            <a:r>
              <a:rPr lang="en-US" sz="1600"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0" indent="0" algn="l"/>
            <a:endParaRPr lang="en-US" sz="1600" dirty="0">
              <a:solidFill>
                <a:srgbClr val="000000"/>
              </a:solidFill>
            </a:endParaRPr>
          </a:p>
          <a:p>
            <a:pPr marL="0" indent="0" algn="l"/>
            <a:r>
              <a:rPr lang="en-US" sz="1600" dirty="0">
                <a:solidFill>
                  <a:srgbClr val="000000"/>
                </a:solidFill>
              </a:rPr>
              <a:t>To mitigate MAC address table overflow attacks, network administrators must implement port security.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hopping attack enables traffic from one VLAN to be seen by another VLAN without the aid of a router. In a basic VLAN hopping attack, the threat actor configures a host to act like a switch to take advantage of the automatic trunking port feature enabled by default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double-tagged 802.1Q frame to the switch. The outer header has the VLAN tag of the threat actor, which is the same as the native VLAN 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first switch, which looks at the first 4-byte 802.1Q tag. The switch sees that the frame is destined for the native VLAN. The switch forwards the packet out all native VLAN ports after stripping the VLAN tag. The frame is not retagged because it is part of the native VLAN. At this point, the inner VLAN tag 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second switch which has no knowledge that it was supposed to be for the native VLAN. Native VLAN traffic is not tagged by the sending switch as specified in the 802.1Q specification. The second switch looks only at the inner 802.1Q tag that the threat actor inserted and sees that the frame is destined the target VLAN. The second switch sends the frame on to the target or floods it, depending on whether there is an existing MAC address table entry for the target.</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unidirectional and works only when the attacker is connected to a port residing in the same VLAN as the native VLAN 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000000"/>
                </a:solidFill>
              </a:rPr>
              <a:t>Disable trunking on all access ports.</a:t>
            </a:r>
          </a:p>
          <a:p>
            <a:pPr marL="415985" lvl="1" indent="-342900">
              <a:buFont typeface="Arial" panose="020B0604020202020204" pitchFamily="34" charset="0"/>
              <a:buChar char="•"/>
            </a:pPr>
            <a:r>
              <a:rPr lang="en-US" sz="1600" dirty="0">
                <a:solidFill>
                  <a:srgbClr val="000000"/>
                </a:solidFill>
              </a:rPr>
              <a:t>Disable auto trunking 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native VLAN 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a:r>
              <a:rPr lang="en-US" sz="16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DHCP starvation and DHCP spoofing. Both attacks are mitigated by implementing DHCP snooping.</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DoS for connecting clients. DHCP starvation attacks require an attack tool such as Gobbler. Gobbler has the ability to look at the entire scope of leasable IP addresses and tries to lease them all. Specifically, it creates DHCP discovery messages with bogus MAC addresses.</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rogue DHCP server is connected to the network and provides false IP configuration parameters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000000"/>
                </a:solidFill>
              </a:rPr>
              <a:t>Wrong default gateway</a:t>
            </a:r>
            <a:r>
              <a:rPr lang="en-US"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000000"/>
                </a:solidFill>
              </a:rPr>
              <a:t>Wrong DNS server</a:t>
            </a:r>
            <a:r>
              <a:rPr lang="en-US" dirty="0">
                <a:solidFill>
                  <a:srgbClr val="000000"/>
                </a:solidFill>
              </a:rPr>
              <a:t> - The rogue server provides an incorrect DNS server address pointing the user to a nefarious website.</a:t>
            </a:r>
          </a:p>
          <a:p>
            <a:pPr marL="489010" lvl="2" indent="-342900">
              <a:buFont typeface="Arial" panose="020B0604020202020204" pitchFamily="34" charset="0"/>
              <a:buChar char="•"/>
            </a:pPr>
            <a:r>
              <a:rPr lang="en-US" b="1" dirty="0">
                <a:solidFill>
                  <a:srgbClr val="000000"/>
                </a:solidFill>
              </a:rPr>
              <a:t>Wrong IP address</a:t>
            </a:r>
            <a:r>
              <a:rPr lang="en-US" dirty="0">
                <a:solidFill>
                  <a:srgbClr val="000000"/>
                </a:solidFill>
              </a:rPr>
              <a:t> - The rogue server provides an invalid IP address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unsolicited ARP Reply called a “gratuitous ARP”. 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spoofed MAC address 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IP address spoofing is when a threat actor hijacks a valid IP address of another device on the subnet or uses a random IP address. IP address spoofing is difficult to mitigate, especially when it is used inside a subnet in which the IP belongs.</a:t>
            </a:r>
          </a:p>
          <a:p>
            <a:pPr marL="285750" indent="-285750" algn="l">
              <a:buFont typeface="Arial" panose="020B0604020202020204" pitchFamily="34" charset="0"/>
              <a:buChar char="•"/>
            </a:pPr>
            <a:r>
              <a:rPr lang="en-US" sz="1600" dirty="0">
                <a:solidFill>
                  <a:srgbClr val="000000"/>
                </a:solidFill>
              </a:rPr>
              <a:t>MAC address spoofing attacks occur when the threat actors alter the MAC address of their host to match another known MAC address of a target host. The switch overwrites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mitigated by implementing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STP attack is mitigated by implementing BPDU Guard 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limit the use 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10: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546983233"/>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10.1.6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Endpoint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10.2.7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Access Control</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10.3.4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Layer 2 Security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10.5.1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VLAN and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10.5.6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ARP Attacks, STP Attacks, and CDP Reconnaissance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10.5.11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LAN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10.6.2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LAN Security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629717414"/>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38476"/>
          </a:xfrm>
        </p:spPr>
        <p:txBody>
          <a:bodyPr/>
          <a:lstStyle/>
          <a:p>
            <a:r>
              <a:rPr lang="en-US" dirty="0"/>
              <a:t>Module 10: Best Practices</a:t>
            </a:r>
          </a:p>
        </p:txBody>
      </p:sp>
      <p:sp>
        <p:nvSpPr>
          <p:cNvPr id="11266" name="Rectangle 34"/>
          <p:cNvSpPr>
            <a:spLocks noGrp="1" noChangeArrowheads="1"/>
          </p:cNvSpPr>
          <p:nvPr>
            <p:ph idx="1"/>
          </p:nvPr>
        </p:nvSpPr>
        <p:spPr>
          <a:xfrm>
            <a:off x="145357" y="579869"/>
            <a:ext cx="8853286" cy="4155319"/>
          </a:xfrm>
        </p:spPr>
        <p:txBody>
          <a:bodyPr/>
          <a:lstStyle/>
          <a:p>
            <a:pPr marL="0" indent="0">
              <a:lnSpc>
                <a:spcPct val="85000"/>
              </a:lnSpc>
              <a:spcBef>
                <a:spcPct val="30000"/>
              </a:spcBef>
              <a:buNone/>
            </a:pPr>
            <a:r>
              <a:rPr lang="en-US" sz="1600" dirty="0"/>
              <a:t>Prior to teaching Module 10,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10.1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another threat that you can think of?</a:t>
            </a:r>
          </a:p>
          <a:p>
            <a:pPr lvl="2">
              <a:lnSpc>
                <a:spcPct val="85000"/>
              </a:lnSpc>
              <a:spcBef>
                <a:spcPct val="30000"/>
              </a:spcBef>
            </a:pPr>
            <a:r>
              <a:rPr lang="en-US" sz="1600" dirty="0"/>
              <a:t>What methods do you employ to protect yourself against SPAM and phishing?</a:t>
            </a:r>
          </a:p>
          <a:p>
            <a:pPr marL="0" indent="0">
              <a:lnSpc>
                <a:spcPct val="85000"/>
              </a:lnSpc>
              <a:spcBef>
                <a:spcPct val="30000"/>
              </a:spcBef>
              <a:buNone/>
            </a:pPr>
            <a:r>
              <a:rPr lang="en-US" sz="1600" dirty="0"/>
              <a:t>Topic 10.2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think of an instance where using a local database would be preferable to using a centralized database?</a:t>
            </a:r>
          </a:p>
          <a:p>
            <a:pPr lvl="2">
              <a:lnSpc>
                <a:spcPct val="85000"/>
              </a:lnSpc>
              <a:spcBef>
                <a:spcPct val="30000"/>
              </a:spcBef>
            </a:pPr>
            <a:r>
              <a:rPr lang="en-US" sz="1600" dirty="0"/>
              <a:t>Why is layer 2 security so important?</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a:t>
            </a:r>
            <a:r>
              <a:rPr lang="en-US" dirty="0"/>
              <a:t> 10.3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configuration or process do you consider to be the cornerstone of layer 2 security?</a:t>
            </a:r>
          </a:p>
          <a:p>
            <a:pPr lvl="2">
              <a:lnSpc>
                <a:spcPct val="85000"/>
              </a:lnSpc>
              <a:spcBef>
                <a:spcPct val="30000"/>
              </a:spcBef>
            </a:pPr>
            <a:r>
              <a:rPr lang="en-US" sz="1500" dirty="0"/>
              <a:t>In what instances would a dedicated management VLAN be too cumbersome to implement?</a:t>
            </a:r>
          </a:p>
          <a:p>
            <a:pPr marL="0" indent="0">
              <a:lnSpc>
                <a:spcPct val="85000"/>
              </a:lnSpc>
              <a:spcBef>
                <a:spcPct val="30000"/>
              </a:spcBef>
              <a:buNone/>
            </a:pPr>
            <a:r>
              <a:rPr lang="en-US" sz="1400" dirty="0"/>
              <a:t>Topic</a:t>
            </a:r>
            <a:r>
              <a:rPr lang="en-US" dirty="0"/>
              <a:t> 10.4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Do you know of any other tools that could generate a MAC address flooding attack?</a:t>
            </a:r>
          </a:p>
          <a:p>
            <a:pPr lvl="2">
              <a:lnSpc>
                <a:spcPct val="85000"/>
              </a:lnSpc>
              <a:spcBef>
                <a:spcPct val="30000"/>
              </a:spcBef>
            </a:pPr>
            <a:r>
              <a:rPr lang="en-US" sz="1500" dirty="0"/>
              <a:t>What is the danger in the flooding of unknown unicast frames?</a:t>
            </a:r>
          </a:p>
          <a:p>
            <a:pPr marL="0" indent="0">
              <a:lnSpc>
                <a:spcPct val="85000"/>
              </a:lnSpc>
              <a:spcBef>
                <a:spcPct val="30000"/>
              </a:spcBef>
              <a:buNone/>
            </a:pPr>
            <a:r>
              <a:rPr lang="en-US" sz="1400"/>
              <a:t>Topic</a:t>
            </a:r>
            <a:r>
              <a:rPr lang="en-US"/>
              <a:t> </a:t>
            </a:r>
            <a:r>
              <a:rPr lang="en-US" dirty="0"/>
              <a:t>10.5</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configuration(s) could you implement to prevent unauthorized trunks, and thus VLAN Hopping attacks?</a:t>
            </a:r>
          </a:p>
          <a:p>
            <a:pPr lvl="2">
              <a:lnSpc>
                <a:spcPct val="85000"/>
              </a:lnSpc>
              <a:spcBef>
                <a:spcPct val="30000"/>
              </a:spcBef>
            </a:pPr>
            <a:r>
              <a:rPr lang="en-US" sz="1500" dirty="0"/>
              <a:t>Where in the network should a layer 2 discovery protocol be enabled?</a:t>
            </a:r>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LAN Security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4499</TotalTime>
  <Words>6212</Words>
  <Application>Microsoft Office PowerPoint</Application>
  <PresentationFormat>On-screen Show (16:9)</PresentationFormat>
  <Paragraphs>547</Paragraphs>
  <Slides>49</Slides>
  <Notes>47</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CiscoSans ExtraLight</vt:lpstr>
      <vt:lpstr>Wingdings</vt:lpstr>
      <vt:lpstr>Default Theme</vt:lpstr>
      <vt:lpstr>Module 10: LAN Security Concepts</vt:lpstr>
      <vt:lpstr>Instructor Materials – Module 10 Planning Guide</vt:lpstr>
      <vt:lpstr>What to Expect in this Module</vt:lpstr>
      <vt:lpstr>What to Expect in this Module (Cont.)</vt:lpstr>
      <vt:lpstr>Check Your Understanding</vt:lpstr>
      <vt:lpstr>Module 10: Activities</vt:lpstr>
      <vt:lpstr>Module 10: Best Practices</vt:lpstr>
      <vt:lpstr>Module 10: Best Practices (Cont.)</vt:lpstr>
      <vt:lpstr>Module 10: LAN Security Concepts</vt:lpstr>
      <vt:lpstr>Module Objectives</vt:lpstr>
      <vt:lpstr>10.1 Endpoint Security</vt:lpstr>
      <vt:lpstr>Endpoint Security Network Attacks Today</vt:lpstr>
      <vt:lpstr>Endpoint Security Network Security Devices</vt:lpstr>
      <vt:lpstr>Endpoint Security Endpoint Protection</vt:lpstr>
      <vt:lpstr>Endpoint Security Cisco Email Security Appliance</vt:lpstr>
      <vt:lpstr>Endpoint Security Cisco Web Security Appliance</vt:lpstr>
      <vt:lpstr>10.2 Access Control</vt:lpstr>
      <vt:lpstr>Access Control Authentication with a Local Password</vt:lpstr>
      <vt:lpstr>Access Control AAA Components</vt:lpstr>
      <vt:lpstr>Access Control Authentication</vt:lpstr>
      <vt:lpstr>Access Control Authorization</vt:lpstr>
      <vt:lpstr>Access Control Accounting</vt:lpstr>
      <vt:lpstr>Access Control 802.1X</vt:lpstr>
      <vt:lpstr>10.3 Layer 2 Security Threats</vt:lpstr>
      <vt:lpstr>Layer 2 Security Threats Layer 2 Vulnerabilities</vt:lpstr>
      <vt:lpstr>Layer 2 Security Threats Switch Attack Categories</vt:lpstr>
      <vt:lpstr>Layer 2 Security Threats Switch Attack Mitigation Techniques</vt:lpstr>
      <vt:lpstr>10.4 MAC Address Table Attack</vt:lpstr>
      <vt:lpstr>MAC Address Table Attack Switch Operation Review</vt:lpstr>
      <vt:lpstr>MAC Address Table Attack MAC Address Table Flooding</vt:lpstr>
      <vt:lpstr>MAC Address Table Attack MAC Address Table Attack Mitigation</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10.6 Module Practice and Quiz</vt:lpstr>
      <vt:lpstr>Module Practice and Quiz What Did I Learn In This Module?</vt:lpstr>
      <vt:lpstr>Module Practice and Quiz What Did I Learn In This Module? (Cont.)</vt:lpstr>
      <vt:lpstr>Module Practice and Quiz What Did I Learn In This Module? (Cont.)</vt:lpstr>
      <vt:lpstr>Module 10: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286</cp:revision>
  <dcterms:created xsi:type="dcterms:W3CDTF">2019-10-18T06:21:22Z</dcterms:created>
  <dcterms:modified xsi:type="dcterms:W3CDTF">2021-01-29T14:30:18Z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