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tags/tag20.xml" ContentType="application/vnd.openxmlformats-officedocument.presentationml.tags+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9"/>
  </p:notesMasterIdLst>
  <p:sldIdLst>
    <p:sldId id="513" r:id="rId2"/>
    <p:sldId id="730" r:id="rId3"/>
    <p:sldId id="1209" r:id="rId4"/>
    <p:sldId id="1071" r:id="rId5"/>
    <p:sldId id="1210" r:id="rId6"/>
    <p:sldId id="763" r:id="rId7"/>
    <p:sldId id="1052" r:id="rId8"/>
    <p:sldId id="1069" r:id="rId9"/>
    <p:sldId id="876" r:id="rId10"/>
    <p:sldId id="860" r:id="rId11"/>
    <p:sldId id="759" r:id="rId12"/>
    <p:sldId id="1108" r:id="rId13"/>
    <p:sldId id="1169" r:id="rId14"/>
    <p:sldId id="1170" r:id="rId15"/>
    <p:sldId id="1171" r:id="rId16"/>
    <p:sldId id="1172" r:id="rId17"/>
    <p:sldId id="1173" r:id="rId18"/>
    <p:sldId id="1174" r:id="rId19"/>
    <p:sldId id="1175" r:id="rId20"/>
    <p:sldId id="1176" r:id="rId21"/>
    <p:sldId id="1177" r:id="rId22"/>
    <p:sldId id="1178" r:id="rId23"/>
    <p:sldId id="1179" r:id="rId24"/>
    <p:sldId id="1180" r:id="rId25"/>
    <p:sldId id="1181" r:id="rId26"/>
    <p:sldId id="1182" r:id="rId27"/>
    <p:sldId id="1183" r:id="rId28"/>
    <p:sldId id="1184" r:id="rId29"/>
    <p:sldId id="1185" r:id="rId30"/>
    <p:sldId id="1186" r:id="rId31"/>
    <p:sldId id="1056" r:id="rId32"/>
    <p:sldId id="1187" r:id="rId33"/>
    <p:sldId id="1188" r:id="rId34"/>
    <p:sldId id="1103" r:id="rId35"/>
    <p:sldId id="1189" r:id="rId36"/>
    <p:sldId id="1190" r:id="rId37"/>
    <p:sldId id="1191" r:id="rId38"/>
    <p:sldId id="1192" r:id="rId39"/>
    <p:sldId id="1193" r:id="rId40"/>
    <p:sldId id="1104" r:id="rId41"/>
    <p:sldId id="1194" r:id="rId42"/>
    <p:sldId id="1195" r:id="rId43"/>
    <p:sldId id="1196" r:id="rId44"/>
    <p:sldId id="1197" r:id="rId45"/>
    <p:sldId id="1198" r:id="rId46"/>
    <p:sldId id="1139" r:id="rId47"/>
    <p:sldId id="1199" r:id="rId48"/>
    <p:sldId id="1200" r:id="rId49"/>
    <p:sldId id="1201" r:id="rId50"/>
    <p:sldId id="1203" r:id="rId51"/>
    <p:sldId id="957" r:id="rId52"/>
    <p:sldId id="1205" r:id="rId53"/>
    <p:sldId id="1206" r:id="rId54"/>
    <p:sldId id="1138" r:id="rId55"/>
    <p:sldId id="1207" r:id="rId56"/>
    <p:sldId id="874" r:id="rId57"/>
    <p:sldId id="291" r:id="rId58"/>
  </p:sldIdLst>
  <p:sldSz cx="9144000" cy="5143500" type="screen16x9"/>
  <p:notesSz cx="6858000" cy="9144000"/>
  <p:custDataLst>
    <p:tags r:id="rId6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78" autoAdjust="0"/>
    <p:restoredTop sz="75082" autoAdjust="0"/>
  </p:normalViewPr>
  <p:slideViewPr>
    <p:cSldViewPr snapToGrid="0" showGuides="1">
      <p:cViewPr varScale="1">
        <p:scale>
          <a:sx n="98" d="100"/>
          <a:sy n="98" d="100"/>
        </p:scale>
        <p:origin x="108" y="30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11: Switch Security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11.1.1 – Secure Unused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11.1.2 – Mitigate MAC Address Table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975047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769880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423576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194107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698641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039469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897619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781794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02865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75923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258286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353532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956815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821184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437120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467304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a:p>
            <a:r>
              <a:rPr lang="en-US" dirty="0"/>
              <a:t>11.1.9 – Syntax Checker – Implement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246370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11.1.10 – Packet Tracer – Implement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939861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r>
              <a:rPr lang="en-US" dirty="0"/>
              <a:t>11.2.1 – VLAN Attacks Review</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r>
              <a:rPr lang="en-US" dirty="0"/>
              <a:t>11.2.2 – Steps to Mitigate VLAN Hopping Attacks</a:t>
            </a:r>
          </a:p>
          <a:p>
            <a:r>
              <a:rPr lang="en-US" dirty="0"/>
              <a:t>11.2.3 – Syntax Checker – Mitigate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80855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11.3.1 – DHCP Attack Review</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11.3.2 – DHCP Snooping</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99411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11.3.3 – Steps to Implement DHCP Snooping</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39069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11.3 - Mitigate DHCP Attacks</a:t>
            </a:r>
          </a:p>
          <a:p>
            <a:r>
              <a:rPr lang="en-US" dirty="0"/>
              <a:t>11.3.4 - DHCP Snooping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33935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11.3 - Mitigate DHCP Attacks</a:t>
            </a:r>
          </a:p>
          <a:p>
            <a:r>
              <a:rPr lang="en-US" dirty="0"/>
              <a:t>11.3.4 - DHCP Snooping Configuration Example (Cont.)</a:t>
            </a:r>
          </a:p>
          <a:p>
            <a:r>
              <a:rPr lang="en-US" dirty="0"/>
              <a:t>11.3.5 – Syntax Checker – Mitigate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1739656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11.4.1 – Dynamic ARP Inspection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11.4.2 – DAI Implementation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9995829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2052038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72349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 (Cont.)</a:t>
            </a:r>
          </a:p>
          <a:p>
            <a:r>
              <a:rPr lang="en-US" dirty="0"/>
              <a:t>11.4.4 – Syntax Checker – Mitigate ARP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648137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11.5.1 – </a:t>
            </a:r>
            <a:r>
              <a:rPr lang="en-US" dirty="0" err="1"/>
              <a:t>PortFast</a:t>
            </a:r>
            <a:r>
              <a:rPr lang="en-US" dirty="0"/>
              <a: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660570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11.5.2 – Configure </a:t>
            </a:r>
            <a:r>
              <a:rPr lang="en-US" dirty="0" err="1"/>
              <a:t>PortFast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328977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11.5.2 – Configure </a:t>
            </a:r>
            <a:r>
              <a:rPr lang="en-US" dirty="0" err="1"/>
              <a:t>PortFast</a:t>
            </a:r>
            <a:r>
              <a:rPr lang="en-US" dirty="0"/>
              <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055681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11.5.3 – Configure BPDU Guard</a:t>
            </a:r>
          </a:p>
          <a:p>
            <a:r>
              <a:rPr lang="en-US" dirty="0"/>
              <a:t>11.5.4 – Syntax Checker – Mitigate STP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524310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11.6.1 – Packet Tracer – Switch Security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2601964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11.6.2 – Lab – Switch Security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28214013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11.6.3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11.6.3 – What Did I Learn In This Module? (Cont.)</a:t>
            </a:r>
          </a:p>
          <a:p>
            <a:r>
              <a:rPr lang="en-US" dirty="0"/>
              <a:t>11.6.4 – Module Quiz</a:t>
            </a:r>
          </a:p>
        </p:txBody>
      </p:sp>
    </p:spTree>
    <p:extLst>
      <p:ext uri="{BB962C8B-B14F-4D97-AF65-F5344CB8AC3E}">
        <p14:creationId xmlns:p14="http://schemas.microsoft.com/office/powerpoint/2010/main" val="24849768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11: Switch Security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11- Switch Security Configuration</a:t>
            </a:r>
          </a:p>
          <a:p>
            <a:pPr>
              <a:buFontTx/>
              <a:buNone/>
            </a:pPr>
            <a:r>
              <a:rPr lang="en-GB" dirty="0"/>
              <a:t>11.0- Introduction</a:t>
            </a:r>
          </a:p>
          <a:p>
            <a:pPr>
              <a:buFontTx/>
              <a:buNone/>
            </a:pPr>
            <a:r>
              <a:rPr lang="en-GB" dirty="0"/>
              <a:t>11.0.2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11: Switch Security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Switch Security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 security to mitigate LAN attacks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705733832"/>
              </p:ext>
            </p:extLst>
          </p:nvPr>
        </p:nvGraphicFramePr>
        <p:xfrm>
          <a:off x="323274" y="1556495"/>
          <a:ext cx="7896830" cy="267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Implement Port Security</a:t>
                      </a:r>
                    </a:p>
                  </a:txBody>
                  <a:tcPr marL="47625" marR="47625" marT="47625" marB="47625" anchor="ctr">
                    <a:solidFill>
                      <a:schemeClr val="accent1"/>
                    </a:solidFill>
                  </a:tcPr>
                </a:tc>
                <a:tc>
                  <a:txBody>
                    <a:bodyPr/>
                    <a:lstStyle/>
                    <a:p>
                      <a:pPr fontAlgn="ctr"/>
                      <a:r>
                        <a:rPr lang="en-US" b="0" dirty="0">
                          <a:effectLst/>
                        </a:rPr>
                        <a:t>Implement port security to mitigate MAC address table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Mitigate VLAN Attacks</a:t>
                      </a:r>
                    </a:p>
                  </a:txBody>
                  <a:tcPr marL="47625" marR="47625" marT="47625" marB="47625" anchor="ctr">
                    <a:solidFill>
                      <a:schemeClr val="accent1"/>
                    </a:solidFill>
                  </a:tcPr>
                </a:tc>
                <a:tc>
                  <a:txBody>
                    <a:bodyPr/>
                    <a:lstStyle/>
                    <a:p>
                      <a:pPr fontAlgn="ctr"/>
                      <a:r>
                        <a:rPr lang="en-US" b="0" dirty="0">
                          <a:effectLst/>
                        </a:rPr>
                        <a:t>Explain how to configure DTP and native VLAN to mitigate VLAN attacks.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Mitigate DHCP Attacks</a:t>
                      </a:r>
                    </a:p>
                  </a:txBody>
                  <a:tcPr marL="47625" marR="47625" marT="47625" marB="47625" anchor="ctr">
                    <a:solidFill>
                      <a:schemeClr val="accent1"/>
                    </a:solidFill>
                  </a:tcPr>
                </a:tc>
                <a:tc>
                  <a:txBody>
                    <a:bodyPr/>
                    <a:lstStyle/>
                    <a:p>
                      <a:pPr fontAlgn="ctr"/>
                      <a:r>
                        <a:rPr lang="en-US" b="0" dirty="0">
                          <a:effectLst/>
                        </a:rPr>
                        <a:t>Explain how to configure DHCP snooping to mitigate DHCP attacks.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Mitigate ARP Attacks</a:t>
                      </a:r>
                    </a:p>
                  </a:txBody>
                  <a:tcPr marL="47625" marR="47625" marT="47625" marB="47625" anchor="ctr">
                    <a:solidFill>
                      <a:schemeClr val="accent1"/>
                    </a:solidFill>
                  </a:tcPr>
                </a:tc>
                <a:tc>
                  <a:txBody>
                    <a:bodyPr/>
                    <a:lstStyle/>
                    <a:p>
                      <a:pPr fontAlgn="ctr"/>
                      <a:r>
                        <a:rPr lang="en-US" b="0" dirty="0">
                          <a:effectLst/>
                        </a:rPr>
                        <a:t>Explain how to configure ARP inspection to mitigate ARP attacks.</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Mitigate STP Attacks</a:t>
                      </a:r>
                    </a:p>
                  </a:txBody>
                  <a:tcPr marL="47625" marR="47625" marT="47625" marB="47625" anchor="ctr">
                    <a:solidFill>
                      <a:schemeClr val="accent1"/>
                    </a:solidFill>
                  </a:tcPr>
                </a:tc>
                <a:tc>
                  <a:txBody>
                    <a:bodyPr/>
                    <a:lstStyle/>
                    <a:p>
                      <a:pPr fontAlgn="ctr"/>
                      <a:r>
                        <a:rPr lang="en-US" b="0" dirty="0">
                          <a:effectLst/>
                        </a:rPr>
                        <a:t>Explain how to configure </a:t>
                      </a:r>
                      <a:r>
                        <a:rPr lang="en-US" b="0" dirty="0" err="1">
                          <a:effectLst/>
                        </a:rPr>
                        <a:t>PortFast</a:t>
                      </a:r>
                      <a:r>
                        <a:rPr lang="en-US" b="0" dirty="0">
                          <a:effectLst/>
                        </a:rPr>
                        <a:t> and BPDU Guard to mitigate STP Attacks.</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Implement Port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Secure Unused Ports</a:t>
            </a:r>
          </a:p>
        </p:txBody>
      </p:sp>
      <p:sp>
        <p:nvSpPr>
          <p:cNvPr id="4" name="Content Placeholder 3">
            <a:extLst>
              <a:ext uri="{FF2B5EF4-FFF2-40B4-BE49-F238E27FC236}">
                <a16:creationId xmlns:a16="http://schemas.microsoft.com/office/drawing/2014/main" id="{382616C7-B30A-40CC-929E-DD6EC0837DA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Layer 2 attacks are some of the easiest for hackers to deploy but these threats can also be mitigated with some common Layer 2 solutions.</a:t>
            </a:r>
          </a:p>
          <a:p>
            <a:pPr marL="342900" indent="-342900" algn="l">
              <a:buFont typeface="Arial" panose="020B0604020202020204" pitchFamily="34" charset="0"/>
              <a:buChar char="•"/>
            </a:pPr>
            <a:r>
              <a:rPr lang="en-US" sz="1600" dirty="0">
                <a:solidFill>
                  <a:srgbClr val="000000"/>
                </a:solidFill>
              </a:rPr>
              <a:t>All switch ports (interfaces) should be secured before the switch is deployed for production use. How a port is secured depends on its function.</a:t>
            </a:r>
          </a:p>
          <a:p>
            <a:pPr marL="342900" indent="-342900" algn="l">
              <a:buFont typeface="Arial" panose="020B0604020202020204" pitchFamily="34" charset="0"/>
              <a:buChar char="•"/>
            </a:pPr>
            <a:r>
              <a:rPr lang="en-US" sz="1600" dirty="0">
                <a:solidFill>
                  <a:srgbClr val="000000"/>
                </a:solidFill>
              </a:rPr>
              <a:t>A simple method that many administrators use to help secure the network from unauthorized access is to disable all unused ports on a switch. Navigate to each unused port and issue the Cisco IOS </a:t>
            </a:r>
            <a:r>
              <a:rPr lang="en-US" sz="1600" b="1" dirty="0">
                <a:solidFill>
                  <a:srgbClr val="000000"/>
                </a:solidFill>
              </a:rPr>
              <a:t>shutdown</a:t>
            </a:r>
            <a:r>
              <a:rPr lang="en-US" sz="1600" dirty="0">
                <a:solidFill>
                  <a:srgbClr val="000000"/>
                </a:solidFill>
              </a:rPr>
              <a:t> command. If a port must be reactivated at a later time, it can be enabled with the </a:t>
            </a:r>
            <a:r>
              <a:rPr lang="en-US" sz="1600" b="1" dirty="0">
                <a:solidFill>
                  <a:srgbClr val="000000"/>
                </a:solidFill>
              </a:rPr>
              <a:t>no shutdown</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To configure a range of ports, use the </a:t>
            </a:r>
            <a:r>
              <a:rPr lang="en-US" sz="1600" b="1" dirty="0">
                <a:solidFill>
                  <a:srgbClr val="000000"/>
                </a:solidFill>
              </a:rPr>
              <a:t>interface range</a:t>
            </a:r>
            <a:r>
              <a:rPr lang="en-US" sz="1600" dirty="0">
                <a:solidFill>
                  <a:srgbClr val="000000"/>
                </a:solidFill>
              </a:rPr>
              <a:t> command.</a:t>
            </a:r>
          </a:p>
        </p:txBody>
      </p:sp>
      <p:sp>
        <p:nvSpPr>
          <p:cNvPr id="8" name="Rectangle 3">
            <a:extLst>
              <a:ext uri="{FF2B5EF4-FFF2-40B4-BE49-F238E27FC236}">
                <a16:creationId xmlns:a16="http://schemas.microsoft.com/office/drawing/2014/main" id="{79DBF04D-30A4-4EEB-B7E2-7AB82D0B955C}"/>
              </a:ext>
            </a:extLst>
          </p:cNvPr>
          <p:cNvSpPr>
            <a:spLocks noChangeArrowheads="1"/>
          </p:cNvSpPr>
          <p:nvPr/>
        </p:nvSpPr>
        <p:spPr bwMode="auto">
          <a:xfrm>
            <a:off x="715818" y="3356316"/>
            <a:ext cx="7712363"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Switch(config)#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 range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type module/first-number – last-number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Mitigate MAC Address Table Attacks</a:t>
            </a:r>
          </a:p>
        </p:txBody>
      </p:sp>
      <p:sp>
        <p:nvSpPr>
          <p:cNvPr id="5" name="Content Placeholder 4">
            <a:extLst>
              <a:ext uri="{FF2B5EF4-FFF2-40B4-BE49-F238E27FC236}">
                <a16:creationId xmlns:a16="http://schemas.microsoft.com/office/drawing/2014/main" id="{2D2D89E2-D658-4941-8C21-72A164C1B29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simplest and most effective method to prevent MAC address table overflow attacks is to enable port security.</a:t>
            </a:r>
          </a:p>
          <a:p>
            <a:pPr marL="342900" indent="-342900" algn="l">
              <a:buFont typeface="Arial" panose="020B0604020202020204" pitchFamily="34" charset="0"/>
              <a:buChar char="•"/>
            </a:pPr>
            <a:r>
              <a:rPr lang="en-US" sz="1600" dirty="0">
                <a:solidFill>
                  <a:srgbClr val="000000"/>
                </a:solidFill>
              </a:rPr>
              <a:t>Port security limits the number of valid MAC addresses allowed on a port. It allows an administrator to manually configure MAC addresses for a port or to permit the switch to dynamically learn a limited number of MAC addresses. When a port configured with port security receives a frame, the source MAC address of the frame is compared to the list of secure source MAC addresses that were manually configured or dynamically learned on the port.</a:t>
            </a:r>
          </a:p>
          <a:p>
            <a:pPr marL="342900" indent="-342900" algn="l">
              <a:buFont typeface="Arial" panose="020B0604020202020204" pitchFamily="34" charset="0"/>
              <a:buChar char="•"/>
            </a:pPr>
            <a:r>
              <a:rPr lang="en-US" sz="1600" dirty="0">
                <a:solidFill>
                  <a:srgbClr val="000000"/>
                </a:solidFill>
              </a:rPr>
              <a:t>By limiting the number of permitted MAC addresses on a port to one, port security can be used to control unauthorized access to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03822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42240" y="731838"/>
            <a:ext cx="8612479" cy="2742882"/>
          </a:xfrm>
        </p:spPr>
        <p:txBody>
          <a:bodyPr/>
          <a:lstStyle/>
          <a:p>
            <a:pPr marL="0" indent="0" algn="l"/>
            <a:r>
              <a:rPr lang="en-US" sz="1600" dirty="0">
                <a:solidFill>
                  <a:srgbClr val="000000"/>
                </a:solidFill>
              </a:rPr>
              <a:t>Port security is enabled with the </a:t>
            </a:r>
            <a:r>
              <a:rPr lang="en-US" sz="1600" b="1" dirty="0">
                <a:solidFill>
                  <a:srgbClr val="000000"/>
                </a:solidFill>
              </a:rPr>
              <a:t>switchport port-security </a:t>
            </a:r>
            <a:r>
              <a:rPr lang="en-US" sz="1600" dirty="0">
                <a:solidFill>
                  <a:srgbClr val="000000"/>
                </a:solidFill>
              </a:rPr>
              <a:t>interface configuration command.</a:t>
            </a:r>
          </a:p>
          <a:p>
            <a:pPr marL="0" indent="0" algn="l"/>
            <a:endParaRPr lang="en-US" sz="1600" dirty="0">
              <a:solidFill>
                <a:srgbClr val="000000"/>
              </a:solidFill>
            </a:endParaRPr>
          </a:p>
          <a:p>
            <a:pPr marL="0" indent="0" algn="l"/>
            <a:r>
              <a:rPr lang="en-US" sz="1600" dirty="0">
                <a:solidFill>
                  <a:srgbClr val="000000"/>
                </a:solidFill>
              </a:rPr>
              <a:t>Notice in the example, the </a:t>
            </a:r>
            <a:r>
              <a:rPr lang="en-US" sz="1600" b="1" dirty="0">
                <a:solidFill>
                  <a:srgbClr val="000000"/>
                </a:solidFill>
              </a:rPr>
              <a:t>switchport port-security</a:t>
            </a:r>
            <a:r>
              <a:rPr lang="en-US" sz="1600" dirty="0">
                <a:solidFill>
                  <a:srgbClr val="000000"/>
                </a:solidFill>
              </a:rPr>
              <a:t> command was rejected. This is because port security can only be configured on manually configured access ports or manually configured trunk ports. By default, Layer 2 switch ports are set to dynamic auto (</a:t>
            </a:r>
            <a:r>
              <a:rPr lang="en-US" sz="1600" dirty="0" err="1">
                <a:solidFill>
                  <a:srgbClr val="000000"/>
                </a:solidFill>
              </a:rPr>
              <a:t>trunking</a:t>
            </a:r>
            <a:r>
              <a:rPr lang="en-US" sz="1600" dirty="0">
                <a:solidFill>
                  <a:srgbClr val="000000"/>
                </a:solidFill>
              </a:rPr>
              <a:t> on). Therefore, in the example, the port is configured with the </a:t>
            </a:r>
            <a:r>
              <a:rPr lang="en-US" sz="1600" b="1" dirty="0">
                <a:solidFill>
                  <a:srgbClr val="000000"/>
                </a:solidFill>
              </a:rPr>
              <a:t>switchport mode access</a:t>
            </a:r>
            <a:r>
              <a:rPr lang="en-US" sz="1600" dirty="0">
                <a:solidFill>
                  <a:srgbClr val="000000"/>
                </a:solidFill>
              </a:rPr>
              <a:t> interface configuration command.</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Trunk port security is beyond the scope of this course.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0B1C3E7-3B22-40C8-88E3-6C624E7025E2}"/>
              </a:ext>
            </a:extLst>
          </p:cNvPr>
          <p:cNvPicPr>
            <a:picLocks noChangeAspect="1"/>
          </p:cNvPicPr>
          <p:nvPr/>
        </p:nvPicPr>
        <p:blipFill>
          <a:blip r:embed="rId3"/>
          <a:stretch>
            <a:fillRect/>
          </a:stretch>
        </p:blipFill>
        <p:spPr>
          <a:xfrm>
            <a:off x="2384001" y="3474720"/>
            <a:ext cx="3313355" cy="1288129"/>
          </a:xfrm>
          <a:prstGeom prst="rect">
            <a:avLst/>
          </a:prstGeom>
        </p:spPr>
      </p:pic>
    </p:spTree>
    <p:extLst>
      <p:ext uri="{BB962C8B-B14F-4D97-AF65-F5344CB8AC3E}">
        <p14:creationId xmlns:p14="http://schemas.microsoft.com/office/powerpoint/2010/main" val="7837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 (Cont.)</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80975" y="731837"/>
            <a:ext cx="4982152" cy="3689897"/>
          </a:xfrm>
        </p:spPr>
        <p:txBody>
          <a:bodyPr/>
          <a:lstStyle/>
          <a:p>
            <a:pPr marL="0" indent="0" algn="l"/>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command to display the current port security settings for </a:t>
            </a:r>
            <a:r>
              <a:rPr lang="en-US" sz="1600" dirty="0" err="1">
                <a:solidFill>
                  <a:srgbClr val="000000"/>
                </a:solidFill>
              </a:rPr>
              <a:t>FastEthernet</a:t>
            </a:r>
            <a:r>
              <a:rPr lang="en-US" sz="1600" dirty="0">
                <a:solidFill>
                  <a:srgbClr val="000000"/>
                </a:solidFill>
              </a:rPr>
              <a:t> 0/1. </a:t>
            </a:r>
          </a:p>
          <a:p>
            <a:pPr marL="285750" indent="-285750" algn="l">
              <a:buFont typeface="Arial" panose="020B0604020202020204" pitchFamily="34" charset="0"/>
              <a:buChar char="•"/>
            </a:pPr>
            <a:r>
              <a:rPr lang="en-US" sz="1600" dirty="0">
                <a:solidFill>
                  <a:srgbClr val="000000"/>
                </a:solidFill>
              </a:rPr>
              <a:t>Notice how port security is enabled, the violation mode is shutdown, and how the maximum number of MAC addresses is 1. </a:t>
            </a:r>
          </a:p>
          <a:p>
            <a:pPr marL="285750" indent="-285750" algn="l">
              <a:buFont typeface="Arial" panose="020B0604020202020204" pitchFamily="34" charset="0"/>
              <a:buChar char="•"/>
            </a:pPr>
            <a:r>
              <a:rPr lang="en-US" sz="1600" dirty="0">
                <a:solidFill>
                  <a:srgbClr val="000000"/>
                </a:solidFill>
              </a:rPr>
              <a:t>If a device is connected to the port, the switch will automatically add the device’s MAC address as a secure MAC. In this example, no device is connected to the port.</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If an active port is configured with the </a:t>
            </a:r>
            <a:r>
              <a:rPr lang="en-US" sz="1400" b="1" dirty="0">
                <a:solidFill>
                  <a:srgbClr val="000000"/>
                </a:solidFill>
              </a:rPr>
              <a:t>switchport port-security</a:t>
            </a:r>
            <a:r>
              <a:rPr lang="en-US" sz="1400" dirty="0">
                <a:solidFill>
                  <a:srgbClr val="000000"/>
                </a:solidFill>
              </a:rPr>
              <a:t> command and more than one device is connected to that port, the port will transition to the error-disabled state. </a:t>
            </a:r>
          </a:p>
        </p:txBody>
      </p:sp>
      <p:pic>
        <p:nvPicPr>
          <p:cNvPr id="2" name="Picture 1">
            <a:extLst>
              <a:ext uri="{FF2B5EF4-FFF2-40B4-BE49-F238E27FC236}">
                <a16:creationId xmlns:a16="http://schemas.microsoft.com/office/drawing/2014/main" id="{D5159F29-431D-427E-A7E6-E14D2C9F6863}"/>
              </a:ext>
            </a:extLst>
          </p:cNvPr>
          <p:cNvPicPr>
            <a:picLocks noChangeAspect="1"/>
          </p:cNvPicPr>
          <p:nvPr/>
        </p:nvPicPr>
        <p:blipFill>
          <a:blip r:embed="rId3"/>
          <a:stretch>
            <a:fillRect/>
          </a:stretch>
        </p:blipFill>
        <p:spPr>
          <a:xfrm>
            <a:off x="5342304" y="1023073"/>
            <a:ext cx="3153492" cy="2568634"/>
          </a:xfrm>
          <a:prstGeom prst="rect">
            <a:avLst/>
          </a:prstGeom>
        </p:spPr>
      </p:pic>
    </p:spTree>
    <p:extLst>
      <p:ext uri="{BB962C8B-B14F-4D97-AF65-F5344CB8AC3E}">
        <p14:creationId xmlns:p14="http://schemas.microsoft.com/office/powerpoint/2010/main" val="143524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 (Cont.)</a:t>
            </a:r>
          </a:p>
        </p:txBody>
      </p:sp>
      <p:sp>
        <p:nvSpPr>
          <p:cNvPr id="6" name="Content Placeholder 5">
            <a:extLst>
              <a:ext uri="{FF2B5EF4-FFF2-40B4-BE49-F238E27FC236}">
                <a16:creationId xmlns:a16="http://schemas.microsoft.com/office/drawing/2014/main" id="{86403019-C51B-4716-9FDA-CCFD91083DF6}"/>
              </a:ext>
            </a:extLst>
          </p:cNvPr>
          <p:cNvSpPr>
            <a:spLocks noGrp="1"/>
          </p:cNvSpPr>
          <p:nvPr>
            <p:ph idx="1"/>
          </p:nvPr>
        </p:nvSpPr>
        <p:spPr>
          <a:xfrm>
            <a:off x="474662" y="731837"/>
            <a:ext cx="8280057" cy="626341"/>
          </a:xfrm>
        </p:spPr>
        <p:txBody>
          <a:bodyPr/>
          <a:lstStyle/>
          <a:p>
            <a:pPr marL="0" indent="0" algn="l"/>
            <a:r>
              <a:rPr lang="en-US" sz="1600" dirty="0">
                <a:solidFill>
                  <a:srgbClr val="000000"/>
                </a:solidFill>
              </a:rPr>
              <a:t>After port security is enabled, other port security specifics can be configured, as shown in the example.</a:t>
            </a:r>
          </a:p>
        </p:txBody>
      </p:sp>
      <p:pic>
        <p:nvPicPr>
          <p:cNvPr id="7" name="Picture 6">
            <a:extLst>
              <a:ext uri="{FF2B5EF4-FFF2-40B4-BE49-F238E27FC236}">
                <a16:creationId xmlns:a16="http://schemas.microsoft.com/office/drawing/2014/main" id="{C6887EAF-9C49-4900-9453-790AC819A57D}"/>
              </a:ext>
            </a:extLst>
          </p:cNvPr>
          <p:cNvPicPr>
            <a:picLocks noChangeAspect="1"/>
          </p:cNvPicPr>
          <p:nvPr/>
        </p:nvPicPr>
        <p:blipFill>
          <a:blip r:embed="rId3"/>
          <a:stretch>
            <a:fillRect/>
          </a:stretch>
        </p:blipFill>
        <p:spPr>
          <a:xfrm>
            <a:off x="2543896" y="1358178"/>
            <a:ext cx="3705225" cy="1762125"/>
          </a:xfrm>
          <a:prstGeom prst="rect">
            <a:avLst/>
          </a:prstGeom>
        </p:spPr>
      </p:pic>
    </p:spTree>
    <p:extLst>
      <p:ext uri="{BB962C8B-B14F-4D97-AF65-F5344CB8AC3E}">
        <p14:creationId xmlns:p14="http://schemas.microsoft.com/office/powerpoint/2010/main" val="127127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set the maximum number of MAC addresses allowed on a port, use the following command:</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600" dirty="0">
                <a:solidFill>
                  <a:srgbClr val="000000"/>
                </a:solidFill>
              </a:rPr>
              <a:t>The default port security value is 1. </a:t>
            </a:r>
          </a:p>
          <a:p>
            <a:pPr marL="285750" indent="-285750" algn="l">
              <a:buFont typeface="Arial" panose="020B0604020202020204" pitchFamily="34" charset="0"/>
              <a:buChar char="•"/>
            </a:pPr>
            <a:r>
              <a:rPr lang="en-US" sz="1600" dirty="0">
                <a:solidFill>
                  <a:srgbClr val="000000"/>
                </a:solidFill>
              </a:rPr>
              <a:t>The maximum number of secure MAC addresses that can be configured depends the switch and the IOS. </a:t>
            </a:r>
          </a:p>
          <a:p>
            <a:pPr marL="285750" indent="-285750" algn="l">
              <a:buFont typeface="Arial" panose="020B0604020202020204" pitchFamily="34" charset="0"/>
              <a:buChar char="•"/>
            </a:pPr>
            <a:r>
              <a:rPr lang="en-US" sz="1600" dirty="0">
                <a:solidFill>
                  <a:srgbClr val="000000"/>
                </a:solidFill>
              </a:rPr>
              <a:t>In this example, the maximum is 8192.</a:t>
            </a:r>
          </a:p>
        </p:txBody>
      </p:sp>
      <p:sp>
        <p:nvSpPr>
          <p:cNvPr id="8" name="Rectangle 2">
            <a:extLst>
              <a:ext uri="{FF2B5EF4-FFF2-40B4-BE49-F238E27FC236}">
                <a16:creationId xmlns:a16="http://schemas.microsoft.com/office/drawing/2014/main" id="{FC15DED5-1222-4C49-BA59-8695EE2DFA06}"/>
              </a:ext>
            </a:extLst>
          </p:cNvPr>
          <p:cNvSpPr>
            <a:spLocks noChangeArrowheads="1"/>
          </p:cNvSpPr>
          <p:nvPr/>
        </p:nvSpPr>
        <p:spPr bwMode="auto">
          <a:xfrm>
            <a:off x="1326095" y="1463674"/>
            <a:ext cx="6491810"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switchport port-security maximum </a:t>
            </a:r>
            <a:r>
              <a:rPr kumimoji="0" lang="en-US" altLang="en-US" sz="1400" b="0" i="1"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value</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9" name="Picture 8">
            <a:extLst>
              <a:ext uri="{FF2B5EF4-FFF2-40B4-BE49-F238E27FC236}">
                <a16:creationId xmlns:a16="http://schemas.microsoft.com/office/drawing/2014/main" id="{71B0FE21-7131-4D64-BC9A-5DF66DE135B4}"/>
              </a:ext>
            </a:extLst>
          </p:cNvPr>
          <p:cNvPicPr>
            <a:picLocks noChangeAspect="1"/>
          </p:cNvPicPr>
          <p:nvPr/>
        </p:nvPicPr>
        <p:blipFill>
          <a:blip r:embed="rId3"/>
          <a:stretch>
            <a:fillRect/>
          </a:stretch>
        </p:blipFill>
        <p:spPr>
          <a:xfrm>
            <a:off x="4614690" y="2706230"/>
            <a:ext cx="3958178" cy="1166810"/>
          </a:xfrm>
          <a:prstGeom prst="rect">
            <a:avLst/>
          </a:prstGeom>
        </p:spPr>
      </p:pic>
    </p:spTree>
    <p:extLst>
      <p:ext uri="{BB962C8B-B14F-4D97-AF65-F5344CB8AC3E}">
        <p14:creationId xmlns:p14="http://schemas.microsoft.com/office/powerpoint/2010/main" val="3255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1477963"/>
          </a:xfrm>
        </p:spPr>
        <p:txBody>
          <a:bodyPr/>
          <a:lstStyle/>
          <a:p>
            <a:pPr marL="0" indent="0" algn="l"/>
            <a:r>
              <a:rPr lang="en-US" sz="1600" dirty="0">
                <a:solidFill>
                  <a:srgbClr val="000000"/>
                </a:solidFill>
              </a:rPr>
              <a:t>The switch can be configured to learn about MAC addresses on a secure port in one of three ways:</a:t>
            </a:r>
          </a:p>
          <a:p>
            <a:pPr marL="0" indent="0" algn="l"/>
            <a:r>
              <a:rPr lang="en-US" sz="1600" b="1" dirty="0">
                <a:solidFill>
                  <a:srgbClr val="000000"/>
                </a:solidFill>
              </a:rPr>
              <a:t>1. Manually Configured: </a:t>
            </a:r>
            <a:r>
              <a:rPr lang="en-US" sz="1600" dirty="0">
                <a:solidFill>
                  <a:srgbClr val="000000"/>
                </a:solidFill>
              </a:rPr>
              <a:t>The administrator manually configures a static MAC address(es) by using the following command for each secure MAC address on the port:</a:t>
            </a:r>
          </a:p>
          <a:p>
            <a:pPr marL="342900" indent="-342900" algn="l">
              <a:buFont typeface="+mj-lt"/>
              <a:buAutoNum type="arabicPeriod"/>
            </a:pPr>
            <a:endParaRPr lang="en-US" sz="1400" dirty="0">
              <a:solidFill>
                <a:srgbClr val="000000"/>
              </a:solidFill>
            </a:endParaRPr>
          </a:p>
          <a:p>
            <a:pPr marL="342900" indent="-342900" algn="l">
              <a:buFont typeface="+mj-lt"/>
              <a:buAutoNum type="arabicPeriod"/>
            </a:pPr>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r>
              <a:rPr lang="en-US" sz="1400" dirty="0">
                <a:solidFill>
                  <a:srgbClr val="000000"/>
                </a:solidFill>
              </a:rPr>
              <a:t>       </a:t>
            </a:r>
          </a:p>
        </p:txBody>
      </p:sp>
      <p:sp>
        <p:nvSpPr>
          <p:cNvPr id="5" name="Rectangle 2">
            <a:extLst>
              <a:ext uri="{FF2B5EF4-FFF2-40B4-BE49-F238E27FC236}">
                <a16:creationId xmlns:a16="http://schemas.microsoft.com/office/drawing/2014/main" id="{EE6B0FD2-F3AB-4AA6-93AE-5885E708BAD1}"/>
              </a:ext>
            </a:extLst>
          </p:cNvPr>
          <p:cNvSpPr>
            <a:spLocks noChangeArrowheads="1"/>
          </p:cNvSpPr>
          <p:nvPr/>
        </p:nvSpPr>
        <p:spPr bwMode="auto">
          <a:xfrm>
            <a:off x="858982" y="1894260"/>
            <a:ext cx="7303281"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mac-address</a:t>
            </a: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58585B"/>
                </a:solidFill>
                <a:effectLst/>
                <a:latin typeface="Courier New" panose="02070309020205020404" pitchFamily="49" charset="0"/>
                <a:cs typeface="Courier New" panose="02070309020205020404" pitchFamily="49" charset="0"/>
              </a:rPr>
              <a:t>mac-address</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id="{7EDCC5F7-8CBD-4D14-B587-FEE45C93A1B5}"/>
              </a:ext>
            </a:extLst>
          </p:cNvPr>
          <p:cNvSpPr txBox="1"/>
          <p:nvPr/>
        </p:nvSpPr>
        <p:spPr>
          <a:xfrm>
            <a:off x="523703" y="2072561"/>
            <a:ext cx="8010698" cy="2339102"/>
          </a:xfrm>
          <a:prstGeom prst="rect">
            <a:avLst/>
          </a:prstGeom>
          <a:noFill/>
        </p:spPr>
        <p:txBody>
          <a:bodyPr wrap="square" rtlCol="0">
            <a:spAutoFit/>
          </a:bodyPr>
          <a:lstStyle/>
          <a:p>
            <a:r>
              <a:rPr lang="en-US" sz="1600" b="1" dirty="0">
                <a:solidFill>
                  <a:srgbClr val="000000"/>
                </a:solidFill>
              </a:rPr>
              <a:t>2. Dynamically Learned: </a:t>
            </a:r>
            <a:r>
              <a:rPr lang="en-US" sz="1600" dirty="0">
                <a:solidFill>
                  <a:srgbClr val="000000"/>
                </a:solidFill>
              </a:rPr>
              <a:t>When the </a:t>
            </a:r>
            <a:r>
              <a:rPr lang="en-US" sz="1600" b="1" dirty="0">
                <a:solidFill>
                  <a:srgbClr val="000000"/>
                </a:solidFill>
              </a:rPr>
              <a:t>switchport port-security</a:t>
            </a:r>
            <a:r>
              <a:rPr lang="en-US" sz="1600" dirty="0">
                <a:solidFill>
                  <a:srgbClr val="000000"/>
                </a:solidFill>
              </a:rPr>
              <a:t> command is entered, the current source MAC for the device connected to the port is automatically secured but is not added to the running configuration. If the switch is rebooted, the port will have to re-learn the device’s MAC address.</a:t>
            </a:r>
          </a:p>
          <a:p>
            <a:pPr marL="342900" indent="-342900">
              <a:buFont typeface="+mj-lt"/>
              <a:buAutoNum type="arabicPeriod"/>
            </a:pPr>
            <a:endParaRPr lang="en-US" sz="1600" dirty="0">
              <a:solidFill>
                <a:srgbClr val="000000"/>
              </a:solidFill>
            </a:endParaRPr>
          </a:p>
          <a:p>
            <a:r>
              <a:rPr lang="en-US" sz="1600" b="1" dirty="0">
                <a:solidFill>
                  <a:srgbClr val="000000"/>
                </a:solidFill>
              </a:rPr>
              <a:t>3. Dynamically Learned – Sticky: </a:t>
            </a:r>
            <a:r>
              <a:rPr lang="en-US" sz="1600" dirty="0">
                <a:solidFill>
                  <a:srgbClr val="000000"/>
                </a:solidFill>
              </a:rPr>
              <a:t>The administrator can enable the switch to dynamically learn the MAC address and “stick” them to the running configuration by using the following command:</a:t>
            </a:r>
          </a:p>
          <a:p>
            <a:endParaRPr lang="en-US" dirty="0"/>
          </a:p>
        </p:txBody>
      </p:sp>
      <p:sp>
        <p:nvSpPr>
          <p:cNvPr id="6" name="Rectangle 3">
            <a:extLst>
              <a:ext uri="{FF2B5EF4-FFF2-40B4-BE49-F238E27FC236}">
                <a16:creationId xmlns:a16="http://schemas.microsoft.com/office/drawing/2014/main" id="{DDE89190-47E4-4A23-8AE5-973E12F68E92}"/>
              </a:ext>
            </a:extLst>
          </p:cNvPr>
          <p:cNvSpPr>
            <a:spLocks noChangeArrowheads="1"/>
          </p:cNvSpPr>
          <p:nvPr/>
        </p:nvSpPr>
        <p:spPr bwMode="auto">
          <a:xfrm>
            <a:off x="1127484" y="4196219"/>
            <a:ext cx="6766276"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mac-address sticky</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CF7C2B72-C5BB-4FB2-8420-E07A3615E287}"/>
              </a:ext>
            </a:extLst>
          </p:cNvPr>
          <p:cNvSpPr txBox="1"/>
          <p:nvPr/>
        </p:nvSpPr>
        <p:spPr>
          <a:xfrm>
            <a:off x="723900" y="4411663"/>
            <a:ext cx="7896398" cy="584775"/>
          </a:xfrm>
          <a:prstGeom prst="rect">
            <a:avLst/>
          </a:prstGeom>
          <a:noFill/>
        </p:spPr>
        <p:txBody>
          <a:bodyPr wrap="square" rtlCol="0">
            <a:spAutoFit/>
          </a:bodyPr>
          <a:lstStyle/>
          <a:p>
            <a:r>
              <a:rPr lang="en-US" sz="1400" dirty="0">
                <a:solidFill>
                  <a:srgbClr val="000000"/>
                </a:solidFill>
              </a:rPr>
              <a:t>Saving the running configuration will commit the dynamically learned MAC address to NVRAM.</a:t>
            </a:r>
          </a:p>
          <a:p>
            <a:endParaRPr lang="en-US" dirty="0"/>
          </a:p>
        </p:txBody>
      </p:sp>
    </p:spTree>
    <p:extLst>
      <p:ext uri="{BB962C8B-B14F-4D97-AF65-F5344CB8AC3E}">
        <p14:creationId xmlns:p14="http://schemas.microsoft.com/office/powerpoint/2010/main" val="33875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200026" y="731837"/>
            <a:ext cx="3902828" cy="3848662"/>
          </a:xfrm>
        </p:spPr>
        <p:txBody>
          <a:bodyPr/>
          <a:lstStyle/>
          <a:p>
            <a:pPr marL="0" indent="0" algn="l"/>
            <a:r>
              <a:rPr lang="en-US" sz="1600" dirty="0">
                <a:solidFill>
                  <a:srgbClr val="000000"/>
                </a:solidFill>
              </a:rPr>
              <a:t>The example demonstrates a complete port security configuration for </a:t>
            </a:r>
            <a:r>
              <a:rPr lang="en-US" sz="1600" dirty="0" err="1">
                <a:solidFill>
                  <a:srgbClr val="000000"/>
                </a:solidFill>
              </a:rPr>
              <a:t>FastEthernet</a:t>
            </a:r>
            <a:r>
              <a:rPr lang="en-US" sz="1600" dirty="0">
                <a:solidFill>
                  <a:srgbClr val="000000"/>
                </a:solidFill>
              </a:rPr>
              <a:t> 0/1. </a:t>
            </a:r>
          </a:p>
          <a:p>
            <a:pPr marL="285750" indent="-285750" algn="l">
              <a:buFont typeface="Arial" panose="020B0604020202020204" pitchFamily="34" charset="0"/>
              <a:buChar char="•"/>
            </a:pPr>
            <a:r>
              <a:rPr lang="en-US" sz="1600" dirty="0">
                <a:solidFill>
                  <a:srgbClr val="000000"/>
                </a:solidFill>
              </a:rPr>
              <a:t>The administrator specifies a maximum of 4 MAC addresses, manually configures one secure MAC address, and then configures the port to dynamically learn additional secure MAC addresses up to the 4 secure MAC address maximum. </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and the </a:t>
            </a:r>
            <a:r>
              <a:rPr lang="en-US" sz="1600" b="1" dirty="0">
                <a:solidFill>
                  <a:srgbClr val="000000"/>
                </a:solidFill>
              </a:rPr>
              <a:t>show port-security address</a:t>
            </a:r>
            <a:r>
              <a:rPr lang="en-US" sz="1600" dirty="0">
                <a:solidFill>
                  <a:srgbClr val="000000"/>
                </a:solidFill>
              </a:rPr>
              <a:t> command to verify the configuration.</a:t>
            </a:r>
          </a:p>
        </p:txBody>
      </p:sp>
      <p:pic>
        <p:nvPicPr>
          <p:cNvPr id="2" name="Picture 1">
            <a:extLst>
              <a:ext uri="{FF2B5EF4-FFF2-40B4-BE49-F238E27FC236}">
                <a16:creationId xmlns:a16="http://schemas.microsoft.com/office/drawing/2014/main" id="{CEC3B8AF-B625-4EF6-B464-AFD5EBDD20BD}"/>
              </a:ext>
            </a:extLst>
          </p:cNvPr>
          <p:cNvPicPr>
            <a:picLocks noChangeAspect="1"/>
          </p:cNvPicPr>
          <p:nvPr/>
        </p:nvPicPr>
        <p:blipFill>
          <a:blip r:embed="rId3"/>
          <a:stretch>
            <a:fillRect/>
          </a:stretch>
        </p:blipFill>
        <p:spPr>
          <a:xfrm>
            <a:off x="4833130" y="573073"/>
            <a:ext cx="3628192" cy="4007426"/>
          </a:xfrm>
          <a:prstGeom prst="rect">
            <a:avLst/>
          </a:prstGeom>
        </p:spPr>
      </p:pic>
    </p:spTree>
    <p:extLst>
      <p:ext uri="{BB962C8B-B14F-4D97-AF65-F5344CB8AC3E}">
        <p14:creationId xmlns:p14="http://schemas.microsoft.com/office/powerpoint/2010/main" val="21184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11 Planning Guide</a:t>
            </a:r>
          </a:p>
        </p:txBody>
      </p:sp>
      <p:sp>
        <p:nvSpPr>
          <p:cNvPr id="4099" name="Rectangle 34"/>
          <p:cNvSpPr>
            <a:spLocks noGrp="1" noChangeArrowheads="1"/>
          </p:cNvSpPr>
          <p:nvPr>
            <p:ph idx="1"/>
          </p:nvPr>
        </p:nvSpPr>
        <p:spPr>
          <a:xfrm>
            <a:off x="145357" y="808180"/>
            <a:ext cx="8741468"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Aging</a:t>
            </a:r>
          </a:p>
        </p:txBody>
      </p:sp>
      <p:sp>
        <p:nvSpPr>
          <p:cNvPr id="6" name="Content Placeholder 5">
            <a:extLst>
              <a:ext uri="{FF2B5EF4-FFF2-40B4-BE49-F238E27FC236}">
                <a16:creationId xmlns:a16="http://schemas.microsoft.com/office/drawing/2014/main" id="{70A53D06-4CE6-4730-8896-BAD7B9BF63B6}"/>
              </a:ext>
            </a:extLst>
          </p:cNvPr>
          <p:cNvSpPr>
            <a:spLocks noGrp="1"/>
          </p:cNvSpPr>
          <p:nvPr>
            <p:ph idx="1"/>
          </p:nvPr>
        </p:nvSpPr>
        <p:spPr>
          <a:xfrm>
            <a:off x="474662" y="731837"/>
            <a:ext cx="8280057" cy="2963863"/>
          </a:xfrm>
        </p:spPr>
        <p:txBody>
          <a:bodyPr/>
          <a:lstStyle/>
          <a:p>
            <a:pPr marL="0" indent="0" algn="l"/>
            <a:r>
              <a:rPr lang="en-US" sz="1600" dirty="0">
                <a:solidFill>
                  <a:srgbClr val="000000"/>
                </a:solidFill>
              </a:rPr>
              <a:t>Port security aging can be used to set the aging time for static and dynamic secure addresses on a port and two types of aging are supported per port:</a:t>
            </a:r>
          </a:p>
          <a:p>
            <a:pPr marL="358835" lvl="1" indent="-285750">
              <a:buFont typeface="Arial" panose="020B0604020202020204" pitchFamily="34" charset="0"/>
              <a:buChar char="•"/>
            </a:pPr>
            <a:r>
              <a:rPr lang="en-US" b="1" dirty="0">
                <a:solidFill>
                  <a:srgbClr val="000000"/>
                </a:solidFill>
              </a:rPr>
              <a:t>Absolute</a:t>
            </a:r>
            <a:r>
              <a:rPr lang="en-US" dirty="0">
                <a:solidFill>
                  <a:srgbClr val="000000"/>
                </a:solidFill>
              </a:rPr>
              <a:t> - The secure addresses on the port are deleted after the specified aging time.</a:t>
            </a:r>
          </a:p>
          <a:p>
            <a:pPr marL="358835" lvl="1" indent="-285750">
              <a:buFont typeface="Arial" panose="020B0604020202020204" pitchFamily="34" charset="0"/>
              <a:buChar char="•"/>
            </a:pPr>
            <a:r>
              <a:rPr lang="en-US" b="1" dirty="0">
                <a:solidFill>
                  <a:srgbClr val="000000"/>
                </a:solidFill>
              </a:rPr>
              <a:t>Inactivity</a:t>
            </a:r>
            <a:r>
              <a:rPr lang="en-US" dirty="0">
                <a:solidFill>
                  <a:srgbClr val="000000"/>
                </a:solidFill>
              </a:rPr>
              <a:t> - The secure addresses on the port are deleted if they are inactive for a specified time.</a:t>
            </a:r>
          </a:p>
          <a:p>
            <a:pPr marL="285750" indent="-285750" algn="l">
              <a:buFont typeface="Arial" panose="020B0604020202020204" pitchFamily="34" charset="0"/>
              <a:buChar char="•"/>
            </a:pPr>
            <a:endParaRPr lang="en-US" sz="1400" dirty="0">
              <a:solidFill>
                <a:srgbClr val="000000"/>
              </a:solidFill>
            </a:endParaRPr>
          </a:p>
          <a:p>
            <a:pPr marL="0" indent="0" algn="l"/>
            <a:r>
              <a:rPr lang="en-US" sz="1600" dirty="0">
                <a:solidFill>
                  <a:srgbClr val="000000"/>
                </a:solidFill>
              </a:rPr>
              <a:t>Use aging to remove secure MAC addresses on a secure port without manually deleting the existing secure MAC addresses. </a:t>
            </a:r>
          </a:p>
          <a:p>
            <a:pPr marL="285750" indent="-285750" algn="l">
              <a:buFont typeface="Arial" panose="020B0604020202020204" pitchFamily="34" charset="0"/>
              <a:buChar char="•"/>
            </a:pPr>
            <a:r>
              <a:rPr lang="en-US" sz="1400" dirty="0">
                <a:solidFill>
                  <a:srgbClr val="000000"/>
                </a:solidFill>
              </a:rPr>
              <a:t>Aging of statically configured secure addresses can be enabled or disabled on a per-port basis.</a:t>
            </a:r>
          </a:p>
          <a:p>
            <a:pPr marL="285750" indent="-285750" algn="l">
              <a:buFont typeface="Arial" panose="020B0604020202020204" pitchFamily="34" charset="0"/>
              <a:buChar char="•"/>
            </a:pPr>
            <a:endParaRPr lang="en-US" sz="1400" dirty="0">
              <a:solidFill>
                <a:srgbClr val="000000"/>
              </a:solidFill>
            </a:endParaRPr>
          </a:p>
          <a:p>
            <a:pPr marL="0" indent="0" algn="l"/>
            <a:r>
              <a:rPr lang="en-US" sz="1600" dirty="0">
                <a:solidFill>
                  <a:srgbClr val="000000"/>
                </a:solidFill>
              </a:rPr>
              <a:t>Use the </a:t>
            </a:r>
            <a:r>
              <a:rPr lang="en-US" sz="1600" b="1" dirty="0">
                <a:solidFill>
                  <a:srgbClr val="000000"/>
                </a:solidFill>
              </a:rPr>
              <a:t>switchport port-security aging</a:t>
            </a:r>
            <a:r>
              <a:rPr lang="en-US" sz="1600" dirty="0">
                <a:solidFill>
                  <a:srgbClr val="000000"/>
                </a:solidFill>
              </a:rPr>
              <a:t> command to enable or disable static aging for the secure port, or to set the aging time or type.</a:t>
            </a:r>
          </a:p>
          <a:p>
            <a:pPr marL="285750" indent="-285750" algn="l">
              <a:buFont typeface="Arial" panose="020B0604020202020204" pitchFamily="34" charset="0"/>
              <a:buChar char="•"/>
            </a:pPr>
            <a:endParaRPr lang="en-US" sz="1400" dirty="0">
              <a:solidFill>
                <a:srgbClr val="000000"/>
              </a:solidFill>
            </a:endParaRPr>
          </a:p>
        </p:txBody>
      </p:sp>
      <p:sp>
        <p:nvSpPr>
          <p:cNvPr id="7" name="Rectangle 1">
            <a:extLst>
              <a:ext uri="{FF2B5EF4-FFF2-40B4-BE49-F238E27FC236}">
                <a16:creationId xmlns:a16="http://schemas.microsoft.com/office/drawing/2014/main" id="{C92F5141-7524-462C-A374-F5DFDF9C9839}"/>
              </a:ext>
            </a:extLst>
          </p:cNvPr>
          <p:cNvSpPr>
            <a:spLocks noChangeArrowheads="1"/>
          </p:cNvSpPr>
          <p:nvPr/>
        </p:nvSpPr>
        <p:spPr bwMode="auto">
          <a:xfrm>
            <a:off x="239293" y="3855133"/>
            <a:ext cx="8750793" cy="16927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aging</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static</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time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err="1">
                <a:ln>
                  <a:noFill/>
                </a:ln>
                <a:solidFill>
                  <a:srgbClr val="58585B"/>
                </a:solidFill>
                <a:effectLst/>
                <a:latin typeface="Courier New" panose="02070309020205020404" pitchFamily="49" charset="0"/>
                <a:cs typeface="Courier New" panose="02070309020205020404" pitchFamily="49" charset="0"/>
              </a:rPr>
              <a:t>time</a:t>
            </a:r>
            <a:r>
              <a:rPr kumimoji="0" lang="en-US" altLang="en-US" sz="1100" b="0" i="1"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type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absolute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inactivity</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68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Aging (Cont.)</a:t>
            </a:r>
          </a:p>
        </p:txBody>
      </p:sp>
      <p:sp>
        <p:nvSpPr>
          <p:cNvPr id="4" name="Content Placeholder 3">
            <a:extLst>
              <a:ext uri="{FF2B5EF4-FFF2-40B4-BE49-F238E27FC236}">
                <a16:creationId xmlns:a16="http://schemas.microsoft.com/office/drawing/2014/main" id="{F4AFE619-ADE8-4781-8006-1168D3CA8A53}"/>
              </a:ext>
            </a:extLst>
          </p:cNvPr>
          <p:cNvSpPr>
            <a:spLocks noGrp="1"/>
          </p:cNvSpPr>
          <p:nvPr>
            <p:ph idx="1"/>
          </p:nvPr>
        </p:nvSpPr>
        <p:spPr>
          <a:xfrm>
            <a:off x="474662" y="731837"/>
            <a:ext cx="3044393" cy="3689897"/>
          </a:xfrm>
        </p:spPr>
        <p:txBody>
          <a:bodyPr/>
          <a:lstStyle/>
          <a:p>
            <a:pPr marL="0" indent="0" algn="l"/>
            <a:r>
              <a:rPr lang="en-US" sz="1600" dirty="0">
                <a:solidFill>
                  <a:srgbClr val="000000"/>
                </a:solidFill>
              </a:rPr>
              <a:t>The example shows an administrator configuring the aging type to 10 minutes of inactivity.</a:t>
            </a:r>
          </a:p>
          <a:p>
            <a:pPr marL="0" indent="0" algn="l"/>
            <a:endParaRPr lang="en-US" sz="1600" dirty="0">
              <a:solidFill>
                <a:srgbClr val="000000"/>
              </a:solidFill>
            </a:endParaRPr>
          </a:p>
          <a:p>
            <a:pPr marL="0" indent="0" algn="l"/>
            <a:r>
              <a:rPr lang="en-US" sz="1600" dirty="0">
                <a:solidFill>
                  <a:srgbClr val="000000"/>
                </a:solidFill>
              </a:rPr>
              <a:t>The </a:t>
            </a:r>
            <a:r>
              <a:rPr lang="en-US" sz="1600" b="1" dirty="0">
                <a:solidFill>
                  <a:srgbClr val="000000"/>
                </a:solidFill>
              </a:rPr>
              <a:t>show port-security </a:t>
            </a:r>
            <a:r>
              <a:rPr lang="en-US" sz="1600" dirty="0">
                <a:solidFill>
                  <a:srgbClr val="000000"/>
                </a:solidFill>
              </a:rPr>
              <a:t>command confirms the changes.</a:t>
            </a:r>
            <a:r>
              <a:rPr lang="en-US" sz="1600" b="1" dirty="0">
                <a:solidFill>
                  <a:srgbClr val="000000"/>
                </a:solidFill>
              </a:rPr>
              <a:t> </a:t>
            </a:r>
            <a:r>
              <a:rPr lang="en-US" sz="1600" b="1" dirty="0"/>
              <a:t>interface</a:t>
            </a:r>
            <a:r>
              <a:rPr lang="en-US" sz="1600" dirty="0"/>
              <a:t> command to verify the configuration.</a:t>
            </a:r>
          </a:p>
        </p:txBody>
      </p:sp>
      <p:pic>
        <p:nvPicPr>
          <p:cNvPr id="5" name="Picture 4">
            <a:extLst>
              <a:ext uri="{FF2B5EF4-FFF2-40B4-BE49-F238E27FC236}">
                <a16:creationId xmlns:a16="http://schemas.microsoft.com/office/drawing/2014/main" id="{7109FAE2-0E5D-4B05-B999-5A0C0F5574C3}"/>
              </a:ext>
            </a:extLst>
          </p:cNvPr>
          <p:cNvPicPr>
            <a:picLocks noChangeAspect="1"/>
          </p:cNvPicPr>
          <p:nvPr/>
        </p:nvPicPr>
        <p:blipFill>
          <a:blip r:embed="rId3"/>
          <a:stretch>
            <a:fillRect/>
          </a:stretch>
        </p:blipFill>
        <p:spPr>
          <a:xfrm>
            <a:off x="3754438" y="764134"/>
            <a:ext cx="4914900" cy="3657600"/>
          </a:xfrm>
          <a:prstGeom prst="rect">
            <a:avLst/>
          </a:prstGeom>
        </p:spPr>
      </p:pic>
    </p:spTree>
    <p:extLst>
      <p:ext uri="{BB962C8B-B14F-4D97-AF65-F5344CB8AC3E}">
        <p14:creationId xmlns:p14="http://schemas.microsoft.com/office/powerpoint/2010/main" val="54954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Violation Modes</a:t>
            </a:r>
          </a:p>
        </p:txBody>
      </p:sp>
      <p:sp>
        <p:nvSpPr>
          <p:cNvPr id="6" name="Content Placeholder 5">
            <a:extLst>
              <a:ext uri="{FF2B5EF4-FFF2-40B4-BE49-F238E27FC236}">
                <a16:creationId xmlns:a16="http://schemas.microsoft.com/office/drawing/2014/main" id="{357C86E7-B5C8-4087-AB5E-299203C64742}"/>
              </a:ext>
            </a:extLst>
          </p:cNvPr>
          <p:cNvSpPr>
            <a:spLocks noGrp="1"/>
          </p:cNvSpPr>
          <p:nvPr>
            <p:ph idx="1"/>
          </p:nvPr>
        </p:nvSpPr>
        <p:spPr>
          <a:xfrm>
            <a:off x="474662" y="731837"/>
            <a:ext cx="8280057" cy="834691"/>
          </a:xfrm>
        </p:spPr>
        <p:txBody>
          <a:bodyPr/>
          <a:lstStyle/>
          <a:p>
            <a:pPr marL="0" indent="0" algn="l"/>
            <a:r>
              <a:rPr lang="en-US" sz="1600" dirty="0">
                <a:solidFill>
                  <a:srgbClr val="000000"/>
                </a:solidFill>
              </a:rPr>
              <a:t>If the MAC address of a device attached to a port differs from the list of secure addresses, then a port violation occurs and the port enters the error-disabled state.</a:t>
            </a:r>
          </a:p>
          <a:p>
            <a:pPr marL="285750" indent="-285750" algn="l">
              <a:buFont typeface="Arial" panose="020B0604020202020204" pitchFamily="34" charset="0"/>
              <a:buChar char="•"/>
            </a:pPr>
            <a:r>
              <a:rPr lang="en-US" sz="1400" dirty="0">
                <a:solidFill>
                  <a:srgbClr val="000000"/>
                </a:solidFill>
              </a:rPr>
              <a:t>To set the port security violation mode, use the following command:</a:t>
            </a:r>
          </a:p>
          <a:p>
            <a:pPr marL="285750" indent="-285750" algn="l">
              <a:buFont typeface="Arial" panose="020B0604020202020204" pitchFamily="34" charset="0"/>
              <a:buChar char="•"/>
            </a:pPr>
            <a:endParaRPr lang="en-US" sz="1400" dirty="0">
              <a:solidFill>
                <a:srgbClr val="000000"/>
              </a:solidFill>
            </a:endParaRPr>
          </a:p>
        </p:txBody>
      </p:sp>
      <p:sp>
        <p:nvSpPr>
          <p:cNvPr id="9" name="Rectangle 1">
            <a:extLst>
              <a:ext uri="{FF2B5EF4-FFF2-40B4-BE49-F238E27FC236}">
                <a16:creationId xmlns:a16="http://schemas.microsoft.com/office/drawing/2014/main" id="{72A00CD5-008D-45BC-9424-DBB739823FA3}"/>
              </a:ext>
            </a:extLst>
          </p:cNvPr>
          <p:cNvSpPr>
            <a:spLocks noChangeArrowheads="1"/>
          </p:cNvSpPr>
          <p:nvPr/>
        </p:nvSpPr>
        <p:spPr bwMode="auto">
          <a:xfrm>
            <a:off x="474662" y="1566528"/>
            <a:ext cx="7995779" cy="184666"/>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eaLnBrk="0" hangingPunct="0"/>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2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violation </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r>
              <a:rPr lang="en-US" altLang="en-US" sz="1200" b="1" dirty="0">
                <a:solidFill>
                  <a:srgbClr val="58585B"/>
                </a:solidFill>
                <a:latin typeface="Courier New" panose="02070309020205020404" pitchFamily="49" charset="0"/>
                <a:cs typeface="Courier New" panose="02070309020205020404" pitchFamily="49" charset="0"/>
              </a:rPr>
              <a:t>shutdown </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lang="en-US" altLang="en-US" sz="1200" b="1" dirty="0">
                <a:solidFill>
                  <a:srgbClr val="58585B"/>
                </a:solidFill>
                <a:latin typeface="Courier New" panose="02070309020205020404" pitchFamily="49" charset="0"/>
                <a:cs typeface="Courier New" panose="02070309020205020404" pitchFamily="49" charset="0"/>
              </a:rPr>
              <a:t>protect</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7" name="Table 7">
            <a:extLst>
              <a:ext uri="{FF2B5EF4-FFF2-40B4-BE49-F238E27FC236}">
                <a16:creationId xmlns:a16="http://schemas.microsoft.com/office/drawing/2014/main" id="{891CB371-A089-4AAE-AED8-2DEBBD6F70FD}"/>
              </a:ext>
            </a:extLst>
          </p:cNvPr>
          <p:cNvGraphicFramePr>
            <a:graphicFrameLocks noGrp="1"/>
          </p:cNvGraphicFramePr>
          <p:nvPr>
            <p:extLst>
              <p:ext uri="{D42A27DB-BD31-4B8C-83A1-F6EECF244321}">
                <p14:modId xmlns:p14="http://schemas.microsoft.com/office/powerpoint/2010/main" val="2136762266"/>
              </p:ext>
            </p:extLst>
          </p:nvPr>
        </p:nvGraphicFramePr>
        <p:xfrm>
          <a:off x="889146" y="2355352"/>
          <a:ext cx="7780192" cy="2165350"/>
        </p:xfrm>
        <a:graphic>
          <a:graphicData uri="http://schemas.openxmlformats.org/drawingml/2006/table">
            <a:tbl>
              <a:tblPr firstRow="1" bandRow="1">
                <a:tableStyleId>{5C22544A-7EE6-4342-B048-85BDC9FD1C3A}</a:tableStyleId>
              </a:tblPr>
              <a:tblGrid>
                <a:gridCol w="947274">
                  <a:extLst>
                    <a:ext uri="{9D8B030D-6E8A-4147-A177-3AD203B41FA5}">
                      <a16:colId xmlns:a16="http://schemas.microsoft.com/office/drawing/2014/main" val="433698142"/>
                    </a:ext>
                  </a:extLst>
                </a:gridCol>
                <a:gridCol w="6832918">
                  <a:extLst>
                    <a:ext uri="{9D8B030D-6E8A-4147-A177-3AD203B41FA5}">
                      <a16:colId xmlns:a16="http://schemas.microsoft.com/office/drawing/2014/main" val="2632883523"/>
                    </a:ext>
                  </a:extLst>
                </a:gridCol>
              </a:tblGrid>
              <a:tr h="370840">
                <a:tc>
                  <a:txBody>
                    <a:bodyPr/>
                    <a:lstStyle/>
                    <a:p>
                      <a:pPr algn="l" fontAlgn="ctr"/>
                      <a:r>
                        <a:rPr lang="en-US" sz="1100" dirty="0">
                          <a:effectLst/>
                        </a:rPr>
                        <a:t>Mode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1107387990"/>
                  </a:ext>
                </a:extLst>
              </a:tr>
              <a:tr h="370840">
                <a:tc>
                  <a:txBody>
                    <a:bodyPr/>
                    <a:lstStyle/>
                    <a:p>
                      <a:pPr fontAlgn="ctr"/>
                      <a:endParaRPr lang="en-US" sz="1100" b="0">
                        <a:effectLst/>
                      </a:endParaRPr>
                    </a:p>
                    <a:p>
                      <a:pPr rtl="0" fontAlgn="ctr"/>
                      <a:r>
                        <a:rPr lang="en-US" sz="1100" b="1">
                          <a:effectLst/>
                        </a:rPr>
                        <a:t>shutdown</a:t>
                      </a:r>
                      <a:endParaRPr lang="en-US" sz="1100" b="0">
                        <a:effectLst/>
                      </a:endParaRPr>
                    </a:p>
                    <a:p>
                      <a:pPr fontAlgn="ctr"/>
                      <a:r>
                        <a:rPr lang="en-US" sz="1100" b="0">
                          <a:effectLst/>
                        </a:rPr>
                        <a:t>(default)</a:t>
                      </a:r>
                    </a:p>
                  </a:txBody>
                  <a:tcPr marL="47625" marR="47625" marT="47625" marB="47625" anchor="ctr"/>
                </a:tc>
                <a:tc>
                  <a:txBody>
                    <a:bodyPr/>
                    <a:lstStyle/>
                    <a:p>
                      <a:pPr fontAlgn="ctr"/>
                      <a:r>
                        <a:rPr lang="en-US" sz="1100" b="0" dirty="0">
                          <a:effectLst/>
                        </a:rPr>
                        <a:t>The port transitions to the error-disabled state immediately, turns off the port LED, and sends a syslog message. It increments the violation counter. When a secure port is in the error-disabled state, an administrator must re-enable it by entering the </a:t>
                      </a:r>
                      <a:r>
                        <a:rPr lang="en-US" sz="1100" b="1" dirty="0">
                          <a:effectLst/>
                        </a:rPr>
                        <a:t>shutdown</a:t>
                      </a:r>
                      <a:r>
                        <a:rPr lang="en-US" sz="1100" b="0" dirty="0">
                          <a:effectLst/>
                        </a:rPr>
                        <a:t> and </a:t>
                      </a:r>
                      <a:r>
                        <a:rPr lang="en-US" sz="1100" b="1" dirty="0">
                          <a:effectLst/>
                        </a:rPr>
                        <a:t>no shutdown</a:t>
                      </a:r>
                      <a:r>
                        <a:rPr lang="en-US" sz="1100" b="0" dirty="0">
                          <a:effectLst/>
                        </a:rPr>
                        <a:t> commands.</a:t>
                      </a:r>
                    </a:p>
                  </a:txBody>
                  <a:tcPr marL="47625" marR="47625" marT="47625" marB="47625" anchor="ctr"/>
                </a:tc>
                <a:extLst>
                  <a:ext uri="{0D108BD9-81ED-4DB2-BD59-A6C34878D82A}">
                    <a16:rowId xmlns:a16="http://schemas.microsoft.com/office/drawing/2014/main" val="148355350"/>
                  </a:ext>
                </a:extLst>
              </a:tr>
              <a:tr h="370840">
                <a:tc>
                  <a:txBody>
                    <a:bodyPr/>
                    <a:lstStyle/>
                    <a:p>
                      <a:pPr fontAlgn="ctr"/>
                      <a:endParaRPr lang="en-US" sz="1100" b="0">
                        <a:effectLst/>
                      </a:endParaRPr>
                    </a:p>
                    <a:p>
                      <a:pPr rtl="0" fontAlgn="ctr"/>
                      <a:r>
                        <a:rPr lang="en-US" sz="1100" b="1">
                          <a:effectLst/>
                        </a:rPr>
                        <a:t>restrict</a:t>
                      </a:r>
                      <a:endParaRPr lang="en-US" sz="1100" b="0">
                        <a:effectLst/>
                      </a:endParaRPr>
                    </a:p>
                  </a:txBody>
                  <a:tcPr marL="47625" marR="47625" marT="47625" marB="47625" anchor="ctr"/>
                </a:tc>
                <a:tc>
                  <a:txBody>
                    <a:bodyPr/>
                    <a:lstStyle/>
                    <a:p>
                      <a:pPr fontAlgn="ctr"/>
                      <a:r>
                        <a:rPr lang="en-US" sz="1100" b="0">
                          <a:effectLst/>
                        </a:rPr>
                        <a:t>The port drops packets with unknown source addresses until you remove a sufficient number of secure MAC addresses to drop below the maximum value or increase the maximum value. This mode causes the Security Violation counter to increment and generates a syslog message.</a:t>
                      </a:r>
                    </a:p>
                  </a:txBody>
                  <a:tcPr marL="47625" marR="47625" marT="47625" marB="47625" anchor="ctr"/>
                </a:tc>
                <a:extLst>
                  <a:ext uri="{0D108BD9-81ED-4DB2-BD59-A6C34878D82A}">
                    <a16:rowId xmlns:a16="http://schemas.microsoft.com/office/drawing/2014/main" val="3144406471"/>
                  </a:ext>
                </a:extLst>
              </a:tr>
              <a:tr h="370840">
                <a:tc>
                  <a:txBody>
                    <a:bodyPr/>
                    <a:lstStyle/>
                    <a:p>
                      <a:pPr fontAlgn="ctr"/>
                      <a:endParaRPr lang="en-US" sz="1100" b="0" dirty="0">
                        <a:effectLst/>
                      </a:endParaRPr>
                    </a:p>
                    <a:p>
                      <a:pPr rtl="0" fontAlgn="ctr"/>
                      <a:r>
                        <a:rPr lang="en-US" sz="1100" b="1" dirty="0">
                          <a:effectLst/>
                        </a:rPr>
                        <a:t>protect</a:t>
                      </a:r>
                      <a:endParaRPr lang="en-US" sz="1100" b="0" dirty="0">
                        <a:effectLst/>
                      </a:endParaRPr>
                    </a:p>
                  </a:txBody>
                  <a:tcPr marL="47625" marR="47625" marT="47625" marB="47625" anchor="ctr"/>
                </a:tc>
                <a:tc>
                  <a:txBody>
                    <a:bodyPr/>
                    <a:lstStyle/>
                    <a:p>
                      <a:pPr fontAlgn="ctr"/>
                      <a:r>
                        <a:rPr lang="en-US" sz="1100" b="0" dirty="0">
                          <a:effectLst/>
                        </a:rPr>
                        <a:t>This is the least secure of the security violation modes. The port drops packets with unknown MAC source addresses until you remove a sufficient number of secure MAC addresses to drop below the maximum value or increase the maximum value. No syslog message is sent.</a:t>
                      </a:r>
                    </a:p>
                  </a:txBody>
                  <a:tcPr marL="47625" marR="47625" marT="47625" marB="47625" anchor="ctr"/>
                </a:tc>
                <a:extLst>
                  <a:ext uri="{0D108BD9-81ED-4DB2-BD59-A6C34878D82A}">
                    <a16:rowId xmlns:a16="http://schemas.microsoft.com/office/drawing/2014/main" val="1324108008"/>
                  </a:ext>
                </a:extLst>
              </a:tr>
            </a:tbl>
          </a:graphicData>
        </a:graphic>
      </p:graphicFrame>
      <p:sp>
        <p:nvSpPr>
          <p:cNvPr id="2" name="TextBox 1">
            <a:extLst>
              <a:ext uri="{FF2B5EF4-FFF2-40B4-BE49-F238E27FC236}">
                <a16:creationId xmlns:a16="http://schemas.microsoft.com/office/drawing/2014/main" id="{D1985A8C-C3A8-47BD-8F0B-15EF3254FF05}"/>
              </a:ext>
            </a:extLst>
          </p:cNvPr>
          <p:cNvSpPr txBox="1"/>
          <p:nvPr/>
        </p:nvSpPr>
        <p:spPr>
          <a:xfrm>
            <a:off x="474662" y="1639729"/>
            <a:ext cx="8420100" cy="861774"/>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000000"/>
              </a:solidFill>
            </a:endParaRPr>
          </a:p>
          <a:p>
            <a:r>
              <a:rPr lang="en-US" sz="1400" dirty="0">
                <a:solidFill>
                  <a:srgbClr val="000000"/>
                </a:solidFill>
              </a:rPr>
              <a:t>The following table shows how a switch reacts based on the configured violation mode.</a:t>
            </a:r>
          </a:p>
          <a:p>
            <a:endParaRPr lang="en-US" dirty="0"/>
          </a:p>
        </p:txBody>
      </p:sp>
    </p:spTree>
    <p:extLst>
      <p:ext uri="{BB962C8B-B14F-4D97-AF65-F5344CB8AC3E}">
        <p14:creationId xmlns:p14="http://schemas.microsoft.com/office/powerpoint/2010/main" val="225957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Violation Modes (Cont.)</a:t>
            </a:r>
          </a:p>
        </p:txBody>
      </p:sp>
      <p:sp>
        <p:nvSpPr>
          <p:cNvPr id="4" name="Content Placeholder 3">
            <a:extLst>
              <a:ext uri="{FF2B5EF4-FFF2-40B4-BE49-F238E27FC236}">
                <a16:creationId xmlns:a16="http://schemas.microsoft.com/office/drawing/2014/main" id="{1CAEB930-B26C-40CB-B179-5E7EC27B0835}"/>
              </a:ext>
            </a:extLst>
          </p:cNvPr>
          <p:cNvSpPr>
            <a:spLocks noGrp="1"/>
          </p:cNvSpPr>
          <p:nvPr>
            <p:ph idx="1"/>
          </p:nvPr>
        </p:nvSpPr>
        <p:spPr>
          <a:xfrm>
            <a:off x="474662" y="731837"/>
            <a:ext cx="3754438" cy="3689897"/>
          </a:xfrm>
        </p:spPr>
        <p:txBody>
          <a:bodyPr/>
          <a:lstStyle/>
          <a:p>
            <a:pPr marL="0" indent="0" algn="l"/>
            <a:r>
              <a:rPr lang="en-US" sz="1600" dirty="0">
                <a:solidFill>
                  <a:srgbClr val="000000"/>
                </a:solidFill>
              </a:rPr>
              <a:t>The example shows an administrator changing the security violation to “Restrict”. </a:t>
            </a:r>
          </a:p>
          <a:p>
            <a:pPr marL="0" indent="0" algn="l"/>
            <a:endParaRPr lang="en-US" sz="1600" dirty="0">
              <a:solidFill>
                <a:srgbClr val="000000"/>
              </a:solidFill>
            </a:endParaRPr>
          </a:p>
          <a:p>
            <a:pPr marL="0" indent="0" algn="l"/>
            <a:r>
              <a:rPr lang="en-US" sz="1600" dirty="0">
                <a:solidFill>
                  <a:srgbClr val="000000"/>
                </a:solidFill>
              </a:rPr>
              <a:t>The output of the </a:t>
            </a:r>
            <a:r>
              <a:rPr lang="en-US" sz="1600" b="1" dirty="0">
                <a:solidFill>
                  <a:srgbClr val="000000"/>
                </a:solidFill>
              </a:rPr>
              <a:t>show port-security interface</a:t>
            </a:r>
            <a:r>
              <a:rPr lang="en-US" sz="1600" dirty="0">
                <a:solidFill>
                  <a:srgbClr val="000000"/>
                </a:solidFill>
              </a:rPr>
              <a:t> command confirms that the change has been made.</a:t>
            </a:r>
          </a:p>
        </p:txBody>
      </p:sp>
      <p:pic>
        <p:nvPicPr>
          <p:cNvPr id="5" name="Picture 4">
            <a:extLst>
              <a:ext uri="{FF2B5EF4-FFF2-40B4-BE49-F238E27FC236}">
                <a16:creationId xmlns:a16="http://schemas.microsoft.com/office/drawing/2014/main" id="{490792D8-65E6-44D4-8DDC-ADE39D2ABC07}"/>
              </a:ext>
            </a:extLst>
          </p:cNvPr>
          <p:cNvPicPr>
            <a:picLocks noChangeAspect="1"/>
          </p:cNvPicPr>
          <p:nvPr/>
        </p:nvPicPr>
        <p:blipFill>
          <a:blip r:embed="rId3"/>
          <a:stretch>
            <a:fillRect/>
          </a:stretch>
        </p:blipFill>
        <p:spPr>
          <a:xfrm>
            <a:off x="4755237" y="660660"/>
            <a:ext cx="3980259" cy="3285935"/>
          </a:xfrm>
          <a:prstGeom prst="rect">
            <a:avLst/>
          </a:prstGeom>
        </p:spPr>
      </p:pic>
    </p:spTree>
    <p:extLst>
      <p:ext uri="{BB962C8B-B14F-4D97-AF65-F5344CB8AC3E}">
        <p14:creationId xmlns:p14="http://schemas.microsoft.com/office/powerpoint/2010/main" val="63735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Ports in error-disabled State</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474662" y="731838"/>
            <a:ext cx="8280057" cy="1697038"/>
          </a:xfrm>
        </p:spPr>
        <p:txBody>
          <a:bodyPr/>
          <a:lstStyle/>
          <a:p>
            <a:pPr marL="0" indent="0" algn="l"/>
            <a:r>
              <a:rPr lang="en-US" sz="1600" dirty="0">
                <a:solidFill>
                  <a:srgbClr val="000000"/>
                </a:solidFill>
              </a:rPr>
              <a:t>When a port is shutdown and placed in the error-disabled state, no traffic is sent or received on that port. </a:t>
            </a:r>
          </a:p>
          <a:p>
            <a:pPr marL="0" indent="0" algn="l"/>
            <a:r>
              <a:rPr lang="en-US" sz="1600" dirty="0">
                <a:solidFill>
                  <a:srgbClr val="000000"/>
                </a:solidFill>
              </a:rPr>
              <a:t>A series of port security related messages display on the console, as shown in the following example.</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The port protocol and link status are changed to down and the port LED is turned off.</a:t>
            </a:r>
          </a:p>
        </p:txBody>
      </p:sp>
      <p:pic>
        <p:nvPicPr>
          <p:cNvPr id="7" name="Picture 6">
            <a:extLst>
              <a:ext uri="{FF2B5EF4-FFF2-40B4-BE49-F238E27FC236}">
                <a16:creationId xmlns:a16="http://schemas.microsoft.com/office/drawing/2014/main" id="{B4543815-0277-4D17-90D9-138DA3032895}"/>
              </a:ext>
            </a:extLst>
          </p:cNvPr>
          <p:cNvPicPr>
            <a:picLocks noChangeAspect="1"/>
          </p:cNvPicPr>
          <p:nvPr/>
        </p:nvPicPr>
        <p:blipFill>
          <a:blip r:embed="rId3"/>
          <a:stretch>
            <a:fillRect/>
          </a:stretch>
        </p:blipFill>
        <p:spPr>
          <a:xfrm>
            <a:off x="1544896" y="2571750"/>
            <a:ext cx="6054207" cy="1295285"/>
          </a:xfrm>
          <a:prstGeom prst="rect">
            <a:avLst/>
          </a:prstGeom>
        </p:spPr>
      </p:pic>
    </p:spTree>
    <p:extLst>
      <p:ext uri="{BB962C8B-B14F-4D97-AF65-F5344CB8AC3E}">
        <p14:creationId xmlns:p14="http://schemas.microsoft.com/office/powerpoint/2010/main" val="336208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Ports in error-disabled State (Cont.)</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133350" y="731837"/>
            <a:ext cx="4528785" cy="3689897"/>
          </a:xfrm>
        </p:spPr>
        <p:txBody>
          <a:bodyPr/>
          <a:lstStyle/>
          <a:p>
            <a:pPr marL="285750" indent="-285750" algn="l">
              <a:buFont typeface="Arial" panose="020B0604020202020204" pitchFamily="34" charset="0"/>
              <a:buChar char="•"/>
            </a:pPr>
            <a:r>
              <a:rPr lang="en-US" sz="1600" dirty="0">
                <a:solidFill>
                  <a:srgbClr val="000000"/>
                </a:solidFill>
              </a:rPr>
              <a:t>In the example, the </a:t>
            </a:r>
            <a:r>
              <a:rPr lang="en-US" sz="1600" b="1" dirty="0">
                <a:solidFill>
                  <a:srgbClr val="000000"/>
                </a:solidFill>
              </a:rPr>
              <a:t>show interface</a:t>
            </a:r>
            <a:r>
              <a:rPr lang="en-US" sz="1600" dirty="0">
                <a:solidFill>
                  <a:srgbClr val="000000"/>
                </a:solidFill>
              </a:rPr>
              <a:t> command identifies the port status as </a:t>
            </a:r>
            <a:r>
              <a:rPr lang="en-US" sz="1600" b="1" dirty="0">
                <a:solidFill>
                  <a:srgbClr val="000000"/>
                </a:solidFill>
              </a:rPr>
              <a:t>err-disabled</a:t>
            </a:r>
            <a:r>
              <a:rPr lang="en-US" sz="1600" dirty="0">
                <a:solidFill>
                  <a:srgbClr val="000000"/>
                </a:solidFill>
              </a:rPr>
              <a:t>. The output of the </a:t>
            </a:r>
            <a:r>
              <a:rPr lang="en-US" sz="1600" b="1" dirty="0">
                <a:solidFill>
                  <a:srgbClr val="000000"/>
                </a:solidFill>
              </a:rPr>
              <a:t>show port-security interface</a:t>
            </a:r>
            <a:r>
              <a:rPr lang="en-US" sz="1600" dirty="0">
                <a:solidFill>
                  <a:srgbClr val="000000"/>
                </a:solidFill>
              </a:rPr>
              <a:t> command now shows the port status as </a:t>
            </a:r>
            <a:r>
              <a:rPr lang="en-US" sz="1600" b="1" dirty="0">
                <a:solidFill>
                  <a:srgbClr val="000000"/>
                </a:solidFill>
              </a:rPr>
              <a:t>secure-shutdown</a:t>
            </a:r>
            <a:r>
              <a:rPr lang="en-US" sz="1600" dirty="0">
                <a:solidFill>
                  <a:srgbClr val="000000"/>
                </a:solidFill>
              </a:rPr>
              <a:t>. The Security Violation counter increments by 1.</a:t>
            </a:r>
          </a:p>
          <a:p>
            <a:pPr marL="285750" indent="-285750" algn="l">
              <a:buFont typeface="Arial" panose="020B0604020202020204" pitchFamily="34" charset="0"/>
              <a:buChar char="•"/>
            </a:pPr>
            <a:r>
              <a:rPr lang="en-US" sz="1600" dirty="0">
                <a:solidFill>
                  <a:srgbClr val="000000"/>
                </a:solidFill>
              </a:rPr>
              <a:t>The administrator should determine what caused the security violation If an unauthorized device is connected to a secure port, the security threat is eliminated before re-enabling the port.</a:t>
            </a:r>
          </a:p>
          <a:p>
            <a:pPr marL="285750" indent="-285750" algn="l">
              <a:buFont typeface="Arial" panose="020B0604020202020204" pitchFamily="34" charset="0"/>
              <a:buChar char="•"/>
            </a:pPr>
            <a:r>
              <a:rPr lang="en-US" sz="1600" dirty="0">
                <a:solidFill>
                  <a:srgbClr val="000000"/>
                </a:solidFill>
              </a:rPr>
              <a:t>To re-enable the port, first use the </a:t>
            </a:r>
            <a:r>
              <a:rPr lang="en-US" sz="1600" b="1" dirty="0">
                <a:solidFill>
                  <a:srgbClr val="000000"/>
                </a:solidFill>
              </a:rPr>
              <a:t>shutdown</a:t>
            </a:r>
            <a:r>
              <a:rPr lang="en-US" sz="1600" dirty="0">
                <a:solidFill>
                  <a:srgbClr val="000000"/>
                </a:solidFill>
              </a:rPr>
              <a:t> command, then, use the </a:t>
            </a:r>
            <a:r>
              <a:rPr lang="en-US" sz="1600" b="1" dirty="0">
                <a:solidFill>
                  <a:srgbClr val="000000"/>
                </a:solidFill>
              </a:rPr>
              <a:t>no shutdown</a:t>
            </a:r>
            <a:r>
              <a:rPr lang="en-US" sz="1600" dirty="0">
                <a:solidFill>
                  <a:srgbClr val="000000"/>
                </a:solidFill>
              </a:rPr>
              <a:t> command. </a:t>
            </a:r>
          </a:p>
        </p:txBody>
      </p:sp>
      <p:pic>
        <p:nvPicPr>
          <p:cNvPr id="2" name="Picture 1">
            <a:extLst>
              <a:ext uri="{FF2B5EF4-FFF2-40B4-BE49-F238E27FC236}">
                <a16:creationId xmlns:a16="http://schemas.microsoft.com/office/drawing/2014/main" id="{BB381762-B658-4D28-B62B-9CC09293A1F6}"/>
              </a:ext>
            </a:extLst>
          </p:cNvPr>
          <p:cNvPicPr>
            <a:picLocks noChangeAspect="1"/>
          </p:cNvPicPr>
          <p:nvPr/>
        </p:nvPicPr>
        <p:blipFill>
          <a:blip r:embed="rId3"/>
          <a:stretch>
            <a:fillRect/>
          </a:stretch>
        </p:blipFill>
        <p:spPr>
          <a:xfrm>
            <a:off x="4664365" y="957607"/>
            <a:ext cx="4187473" cy="3003375"/>
          </a:xfrm>
          <a:prstGeom prst="rect">
            <a:avLst/>
          </a:prstGeom>
        </p:spPr>
      </p:pic>
    </p:spTree>
    <p:extLst>
      <p:ext uri="{BB962C8B-B14F-4D97-AF65-F5344CB8AC3E}">
        <p14:creationId xmlns:p14="http://schemas.microsoft.com/office/powerpoint/2010/main" val="82201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221640" y="731838"/>
            <a:ext cx="8533079" cy="1316038"/>
          </a:xfrm>
        </p:spPr>
        <p:txBody>
          <a:bodyPr/>
          <a:lstStyle/>
          <a:p>
            <a:pPr marL="0" indent="0" algn="l"/>
            <a:r>
              <a:rPr lang="en-US" sz="1600" dirty="0">
                <a:solidFill>
                  <a:srgbClr val="000000"/>
                </a:solidFill>
              </a:rPr>
              <a:t>After configuring port security on a switch, check each interface to verify that the port security is set correctly, and check to ensure that the static MAC addresses have been configured correctly.</a:t>
            </a:r>
          </a:p>
          <a:p>
            <a:pPr marL="0" indent="0" algn="l"/>
            <a:endParaRPr lang="en-US" sz="1600" dirty="0">
              <a:solidFill>
                <a:srgbClr val="000000"/>
              </a:solidFill>
            </a:endParaRPr>
          </a:p>
          <a:p>
            <a:pPr marL="0" indent="0" algn="l"/>
            <a:r>
              <a:rPr lang="en-US" sz="1600" dirty="0">
                <a:solidFill>
                  <a:srgbClr val="000000"/>
                </a:solidFill>
              </a:rPr>
              <a:t>To display port security settings for the switch, use the </a:t>
            </a:r>
            <a:r>
              <a:rPr lang="en-US" sz="1600" b="1" dirty="0">
                <a:solidFill>
                  <a:srgbClr val="000000"/>
                </a:solidFill>
              </a:rPr>
              <a:t>show port-security</a:t>
            </a:r>
            <a:r>
              <a:rPr lang="en-US" sz="1600" dirty="0">
                <a:solidFill>
                  <a:srgbClr val="000000"/>
                </a:solidFill>
              </a:rPr>
              <a:t> command. </a:t>
            </a:r>
          </a:p>
        </p:txBody>
      </p:sp>
      <p:sp>
        <p:nvSpPr>
          <p:cNvPr id="6" name="Content Placeholder 4">
            <a:extLst>
              <a:ext uri="{FF2B5EF4-FFF2-40B4-BE49-F238E27FC236}">
                <a16:creationId xmlns:a16="http://schemas.microsoft.com/office/drawing/2014/main" id="{E318649A-26AD-4A60-BC7A-9489848F18B1}"/>
              </a:ext>
            </a:extLst>
          </p:cNvPr>
          <p:cNvSpPr txBox="1">
            <a:spLocks/>
          </p:cNvSpPr>
          <p:nvPr/>
        </p:nvSpPr>
        <p:spPr>
          <a:xfrm>
            <a:off x="329881" y="2183447"/>
            <a:ext cx="4158298" cy="235426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 example indicates that all 24 interfaces are configured with the </a:t>
            </a:r>
            <a:r>
              <a:rPr lang="en-CA" sz="1600" b="1" dirty="0">
                <a:solidFill>
                  <a:srgbClr val="000000"/>
                </a:solidFill>
              </a:rPr>
              <a:t>switchport port-security</a:t>
            </a:r>
            <a:r>
              <a:rPr lang="en-CA" sz="1600" dirty="0">
                <a:solidFill>
                  <a:srgbClr val="000000"/>
                </a:solidFill>
              </a:rPr>
              <a:t> command because the maximum allowed is 1 and the violation mode is shutdown. </a:t>
            </a:r>
          </a:p>
          <a:p>
            <a:pPr marL="285750" indent="-285750" algn="l">
              <a:buFont typeface="Arial" panose="020B0604020202020204" pitchFamily="34" charset="0"/>
              <a:buChar char="•"/>
            </a:pPr>
            <a:r>
              <a:rPr lang="en-CA" sz="1600" dirty="0">
                <a:solidFill>
                  <a:srgbClr val="000000"/>
                </a:solidFill>
              </a:rPr>
              <a:t>No devices are connected, therefore, the </a:t>
            </a:r>
            <a:r>
              <a:rPr lang="en-CA" sz="1600" dirty="0" err="1">
                <a:solidFill>
                  <a:srgbClr val="000000"/>
                </a:solidFill>
              </a:rPr>
              <a:t>CurrentAddr</a:t>
            </a:r>
            <a:r>
              <a:rPr lang="en-CA" sz="1600" dirty="0">
                <a:solidFill>
                  <a:srgbClr val="000000"/>
                </a:solidFill>
              </a:rPr>
              <a:t> (Count) is 0 for each interface.</a:t>
            </a:r>
          </a:p>
          <a:p>
            <a:pPr marL="285750" indent="-285750" algn="l">
              <a:buFont typeface="Arial" panose="020B0604020202020204" pitchFamily="34" charset="0"/>
              <a:buChar char="•"/>
            </a:pPr>
            <a:endParaRPr lang="en-CA" sz="1400" dirty="0">
              <a:solidFill>
                <a:srgbClr val="000000"/>
              </a:solidFill>
            </a:endParaRPr>
          </a:p>
        </p:txBody>
      </p:sp>
      <p:pic>
        <p:nvPicPr>
          <p:cNvPr id="7" name="Picture 6">
            <a:extLst>
              <a:ext uri="{FF2B5EF4-FFF2-40B4-BE49-F238E27FC236}">
                <a16:creationId xmlns:a16="http://schemas.microsoft.com/office/drawing/2014/main" id="{BE7B108C-FC3C-4589-AC91-8A895FADE25D}"/>
              </a:ext>
            </a:extLst>
          </p:cNvPr>
          <p:cNvPicPr>
            <a:picLocks noChangeAspect="1"/>
          </p:cNvPicPr>
          <p:nvPr/>
        </p:nvPicPr>
        <p:blipFill>
          <a:blip r:embed="rId3"/>
          <a:stretch>
            <a:fillRect/>
          </a:stretch>
        </p:blipFill>
        <p:spPr>
          <a:xfrm>
            <a:off x="4655823" y="2328226"/>
            <a:ext cx="4230948" cy="2064703"/>
          </a:xfrm>
          <a:prstGeom prst="rect">
            <a:avLst/>
          </a:prstGeom>
        </p:spPr>
      </p:pic>
    </p:spTree>
    <p:extLst>
      <p:ext uri="{BB962C8B-B14F-4D97-AF65-F5344CB8AC3E}">
        <p14:creationId xmlns:p14="http://schemas.microsoft.com/office/powerpoint/2010/main" val="31232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731837"/>
            <a:ext cx="3284538" cy="3689897"/>
          </a:xfrm>
        </p:spPr>
        <p:txBody>
          <a:bodyPr/>
          <a:lstStyle/>
          <a:p>
            <a:pPr marL="0" indent="0" algn="l"/>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command to view details for a specific interface, as shown previously and in this example.</a:t>
            </a:r>
          </a:p>
        </p:txBody>
      </p:sp>
      <p:pic>
        <p:nvPicPr>
          <p:cNvPr id="2" name="Picture 1">
            <a:extLst>
              <a:ext uri="{FF2B5EF4-FFF2-40B4-BE49-F238E27FC236}">
                <a16:creationId xmlns:a16="http://schemas.microsoft.com/office/drawing/2014/main" id="{17AF24AE-476F-42C0-8EDA-4DC5762B049F}"/>
              </a:ext>
            </a:extLst>
          </p:cNvPr>
          <p:cNvPicPr>
            <a:picLocks noChangeAspect="1"/>
          </p:cNvPicPr>
          <p:nvPr/>
        </p:nvPicPr>
        <p:blipFill>
          <a:blip r:embed="rId3"/>
          <a:stretch>
            <a:fillRect/>
          </a:stretch>
        </p:blipFill>
        <p:spPr>
          <a:xfrm>
            <a:off x="4023519" y="1038225"/>
            <a:ext cx="4057650" cy="3067050"/>
          </a:xfrm>
          <a:prstGeom prst="rect">
            <a:avLst/>
          </a:prstGeom>
        </p:spPr>
      </p:pic>
    </p:spTree>
    <p:extLst>
      <p:ext uri="{BB962C8B-B14F-4D97-AF65-F5344CB8AC3E}">
        <p14:creationId xmlns:p14="http://schemas.microsoft.com/office/powerpoint/2010/main" val="14818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a:r>
              <a:rPr lang="en-US" sz="1600" dirty="0">
                <a:solidFill>
                  <a:srgbClr val="000000"/>
                </a:solidFill>
              </a:rPr>
              <a:t>To verify that MAC addresses are “sticking” to the configuration, use the </a:t>
            </a:r>
            <a:r>
              <a:rPr lang="en-US" sz="1600" b="1" dirty="0">
                <a:solidFill>
                  <a:srgbClr val="000000"/>
                </a:solidFill>
              </a:rPr>
              <a:t>show run</a:t>
            </a:r>
            <a:r>
              <a:rPr lang="en-US" sz="1600" dirty="0">
                <a:solidFill>
                  <a:srgbClr val="000000"/>
                </a:solidFill>
              </a:rPr>
              <a:t> command as shown in the example for </a:t>
            </a:r>
            <a:r>
              <a:rPr lang="en-US" sz="1600" dirty="0" err="1">
                <a:solidFill>
                  <a:srgbClr val="000000"/>
                </a:solidFill>
              </a:rPr>
              <a:t>FastEthernet</a:t>
            </a:r>
            <a:r>
              <a:rPr lang="en-US" sz="1600" dirty="0">
                <a:solidFill>
                  <a:srgbClr val="000000"/>
                </a:solidFill>
              </a:rPr>
              <a:t> 0/19.</a:t>
            </a:r>
          </a:p>
        </p:txBody>
      </p:sp>
      <p:pic>
        <p:nvPicPr>
          <p:cNvPr id="4" name="Picture 3">
            <a:extLst>
              <a:ext uri="{FF2B5EF4-FFF2-40B4-BE49-F238E27FC236}">
                <a16:creationId xmlns:a16="http://schemas.microsoft.com/office/drawing/2014/main" id="{86E12795-C168-4835-858E-236A55D82EAB}"/>
              </a:ext>
            </a:extLst>
          </p:cNvPr>
          <p:cNvPicPr>
            <a:picLocks noChangeAspect="1"/>
          </p:cNvPicPr>
          <p:nvPr/>
        </p:nvPicPr>
        <p:blipFill>
          <a:blip r:embed="rId3"/>
          <a:stretch>
            <a:fillRect/>
          </a:stretch>
        </p:blipFill>
        <p:spPr>
          <a:xfrm>
            <a:off x="3872923" y="1504950"/>
            <a:ext cx="4686300" cy="2133600"/>
          </a:xfrm>
          <a:prstGeom prst="rect">
            <a:avLst/>
          </a:prstGeom>
        </p:spPr>
      </p:pic>
    </p:spTree>
    <p:extLst>
      <p:ext uri="{BB962C8B-B14F-4D97-AF65-F5344CB8AC3E}">
        <p14:creationId xmlns:p14="http://schemas.microsoft.com/office/powerpoint/2010/main" val="1503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a:r>
              <a:rPr lang="en-US" sz="1600" dirty="0">
                <a:solidFill>
                  <a:srgbClr val="000000"/>
                </a:solidFill>
              </a:rPr>
              <a:t>To display all secure MAC addresses that are manually configured or dynamically learned on all switch interfaces, use the </a:t>
            </a:r>
            <a:r>
              <a:rPr lang="en-US" sz="1600" b="1" dirty="0">
                <a:solidFill>
                  <a:srgbClr val="000000"/>
                </a:solidFill>
              </a:rPr>
              <a:t>show port-security address</a:t>
            </a:r>
            <a:r>
              <a:rPr lang="en-US" sz="1600" dirty="0">
                <a:solidFill>
                  <a:srgbClr val="000000"/>
                </a:solidFill>
              </a:rPr>
              <a:t> command as shown in the example.</a:t>
            </a:r>
          </a:p>
        </p:txBody>
      </p:sp>
      <p:pic>
        <p:nvPicPr>
          <p:cNvPr id="2" name="Picture 1">
            <a:extLst>
              <a:ext uri="{FF2B5EF4-FFF2-40B4-BE49-F238E27FC236}">
                <a16:creationId xmlns:a16="http://schemas.microsoft.com/office/drawing/2014/main" id="{BF305B6F-6776-426A-A059-C8ED4818A388}"/>
              </a:ext>
            </a:extLst>
          </p:cNvPr>
          <p:cNvPicPr>
            <a:picLocks noChangeAspect="1"/>
          </p:cNvPicPr>
          <p:nvPr/>
        </p:nvPicPr>
        <p:blipFill>
          <a:blip r:embed="rId3"/>
          <a:stretch>
            <a:fillRect/>
          </a:stretch>
        </p:blipFill>
        <p:spPr>
          <a:xfrm>
            <a:off x="3693823" y="1403406"/>
            <a:ext cx="5229225" cy="2695575"/>
          </a:xfrm>
          <a:prstGeom prst="rect">
            <a:avLst/>
          </a:prstGeom>
        </p:spPr>
      </p:pic>
    </p:spTree>
    <p:extLst>
      <p:ext uri="{BB962C8B-B14F-4D97-AF65-F5344CB8AC3E}">
        <p14:creationId xmlns:p14="http://schemas.microsoft.com/office/powerpoint/2010/main" val="385268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Packet Tracer – Implement Port Security</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Configure Port Security</a:t>
            </a:r>
          </a:p>
          <a:p>
            <a:pPr marL="285750" indent="-285750" algn="l">
              <a:buFont typeface="Arial" panose="020B0604020202020204" pitchFamily="34" charset="0"/>
              <a:buChar char="•"/>
            </a:pPr>
            <a:r>
              <a:rPr lang="en-US" sz="1800" dirty="0">
                <a:solidFill>
                  <a:srgbClr val="000000"/>
                </a:solidFill>
              </a:rPr>
              <a:t>Part 2: Verify Port Security</a:t>
            </a:r>
          </a:p>
        </p:txBody>
      </p:sp>
    </p:spTree>
    <p:extLst>
      <p:ext uri="{BB962C8B-B14F-4D97-AF65-F5344CB8AC3E}">
        <p14:creationId xmlns:p14="http://schemas.microsoft.com/office/powerpoint/2010/main" val="70719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Mitigate VLAN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VLAN Attacks</a:t>
            </a:r>
            <a:br>
              <a:rPr lang="en-US" dirty="0"/>
            </a:br>
            <a:r>
              <a:rPr lang="en-US" sz="2400" dirty="0"/>
              <a:t>VLAN Attacks Review</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VLAN hopping attack can be launched in one of three ways:</a:t>
            </a:r>
          </a:p>
          <a:p>
            <a:pPr marL="285750" indent="-285750" algn="l">
              <a:buFont typeface="Arial" panose="020B0604020202020204" pitchFamily="34" charset="0"/>
              <a:buChar char="•"/>
            </a:pPr>
            <a:r>
              <a:rPr lang="en-US" sz="1600" dirty="0">
                <a:solidFill>
                  <a:srgbClr val="000000"/>
                </a:solidFill>
              </a:rPr>
              <a:t>Spoofing DTP messages from the attacking host to cause the switch to enter </a:t>
            </a:r>
            <a:r>
              <a:rPr lang="en-US" sz="1600" dirty="0" err="1">
                <a:solidFill>
                  <a:srgbClr val="000000"/>
                </a:solidFill>
              </a:rPr>
              <a:t>trunking</a:t>
            </a:r>
            <a:r>
              <a:rPr lang="en-US" sz="1600" dirty="0">
                <a:solidFill>
                  <a:srgbClr val="000000"/>
                </a:solidFill>
              </a:rPr>
              <a:t> mode. From here, the attacker can send traffic tagged with the target VLAN, and the switch then delivers the packets to the destination.</a:t>
            </a:r>
          </a:p>
          <a:p>
            <a:pPr marL="285750" indent="-285750" algn="l">
              <a:buFont typeface="Arial" panose="020B0604020202020204" pitchFamily="34" charset="0"/>
              <a:buChar char="•"/>
            </a:pPr>
            <a:r>
              <a:rPr lang="en-US" sz="1600" dirty="0">
                <a:solidFill>
                  <a:srgbClr val="000000"/>
                </a:solidFill>
              </a:rPr>
              <a:t>Introducing a rogue switch and enabling </a:t>
            </a:r>
            <a:r>
              <a:rPr lang="en-US" sz="1600" dirty="0" err="1">
                <a:solidFill>
                  <a:srgbClr val="000000"/>
                </a:solidFill>
              </a:rPr>
              <a:t>trunking</a:t>
            </a:r>
            <a:r>
              <a:rPr lang="en-US" sz="1600" dirty="0">
                <a:solidFill>
                  <a:srgbClr val="000000"/>
                </a:solidFill>
              </a:rPr>
              <a:t>. The attacker can then access all the VLANs on the victim switch from the rogue switch.</a:t>
            </a:r>
          </a:p>
          <a:p>
            <a:pPr marL="285750" indent="-285750" algn="l">
              <a:buFont typeface="Arial" panose="020B0604020202020204" pitchFamily="34" charset="0"/>
              <a:buChar char="•"/>
            </a:pPr>
            <a:r>
              <a:rPr lang="en-US" sz="1600" dirty="0">
                <a:solidFill>
                  <a:srgbClr val="000000"/>
                </a:solidFill>
              </a:rPr>
              <a:t>Another type of VLAN hopping attack is a double-tagging (or double-encapsulated) attack. This attack takes advantage of the way hardware on most switches operate.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VLAN Attacks</a:t>
            </a:r>
            <a:br>
              <a:rPr lang="en-US" dirty="0"/>
            </a:br>
            <a:r>
              <a:rPr lang="en-US" sz="2400" dirty="0"/>
              <a:t>Steps to Mitigate VLAN Hopping Attacks</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3" y="731837"/>
            <a:ext cx="4943158" cy="3689897"/>
          </a:xfrm>
        </p:spPr>
        <p:txBody>
          <a:bodyPr/>
          <a:lstStyle/>
          <a:p>
            <a:pPr marL="0" indent="0" algn="l"/>
            <a:r>
              <a:rPr lang="en-US" sz="1600" dirty="0">
                <a:solidFill>
                  <a:srgbClr val="000000"/>
                </a:solidFill>
              </a:rPr>
              <a:t>Use the following steps to mitigate VLAN hopping attacks:</a:t>
            </a:r>
          </a:p>
          <a:p>
            <a:pPr marL="73085" lvl="1" indent="0">
              <a:buNone/>
            </a:pPr>
            <a:r>
              <a:rPr lang="en-US" b="1" dirty="0">
                <a:solidFill>
                  <a:srgbClr val="000000"/>
                </a:solidFill>
              </a:rPr>
              <a:t>Step 1</a:t>
            </a:r>
            <a:r>
              <a:rPr lang="en-US" dirty="0">
                <a:solidFill>
                  <a:srgbClr val="000000"/>
                </a:solidFill>
              </a:rPr>
              <a:t>: Disable DTP (auto </a:t>
            </a:r>
            <a:r>
              <a:rPr lang="en-US" dirty="0" err="1">
                <a:solidFill>
                  <a:srgbClr val="000000"/>
                </a:solidFill>
              </a:rPr>
              <a:t>trunking</a:t>
            </a:r>
            <a:r>
              <a:rPr lang="en-US" dirty="0">
                <a:solidFill>
                  <a:srgbClr val="000000"/>
                </a:solidFill>
              </a:rPr>
              <a:t>) negotiations on non-</a:t>
            </a:r>
            <a:r>
              <a:rPr lang="en-US" dirty="0" err="1">
                <a:solidFill>
                  <a:srgbClr val="000000"/>
                </a:solidFill>
              </a:rPr>
              <a:t>trunking</a:t>
            </a:r>
            <a:r>
              <a:rPr lang="en-US" dirty="0">
                <a:solidFill>
                  <a:srgbClr val="000000"/>
                </a:solidFill>
              </a:rPr>
              <a:t> ports by using the </a:t>
            </a:r>
            <a:r>
              <a:rPr lang="en-US" b="1" dirty="0">
                <a:solidFill>
                  <a:srgbClr val="000000"/>
                </a:solidFill>
              </a:rPr>
              <a:t>switchport mode access</a:t>
            </a:r>
            <a:r>
              <a:rPr lang="en-US" dirty="0">
                <a:solidFill>
                  <a:srgbClr val="000000"/>
                </a:solidFill>
              </a:rPr>
              <a:t> interface configuration command.</a:t>
            </a:r>
          </a:p>
          <a:p>
            <a:pPr marL="73085" lvl="1" indent="0">
              <a:buNone/>
            </a:pPr>
            <a:r>
              <a:rPr lang="en-US" b="1" dirty="0">
                <a:solidFill>
                  <a:srgbClr val="000000"/>
                </a:solidFill>
              </a:rPr>
              <a:t>Step 2</a:t>
            </a:r>
            <a:r>
              <a:rPr lang="en-US" dirty="0">
                <a:solidFill>
                  <a:srgbClr val="000000"/>
                </a:solidFill>
              </a:rPr>
              <a:t>: Disable unused ports and put them in an unused VLAN.</a:t>
            </a:r>
          </a:p>
          <a:p>
            <a:pPr marL="73085" lvl="1" indent="0">
              <a:buNone/>
            </a:pPr>
            <a:r>
              <a:rPr lang="en-US" b="1" dirty="0">
                <a:solidFill>
                  <a:srgbClr val="000000"/>
                </a:solidFill>
              </a:rPr>
              <a:t>Step 3</a:t>
            </a:r>
            <a:r>
              <a:rPr lang="en-US" dirty="0">
                <a:solidFill>
                  <a:srgbClr val="000000"/>
                </a:solidFill>
              </a:rPr>
              <a:t>: Manually enable the trunk link on a </a:t>
            </a:r>
            <a:r>
              <a:rPr lang="en-US" dirty="0" err="1">
                <a:solidFill>
                  <a:srgbClr val="000000"/>
                </a:solidFill>
              </a:rPr>
              <a:t>trunking</a:t>
            </a:r>
            <a:r>
              <a:rPr lang="en-US" dirty="0">
                <a:solidFill>
                  <a:srgbClr val="000000"/>
                </a:solidFill>
              </a:rPr>
              <a:t> port by using the </a:t>
            </a:r>
            <a:r>
              <a:rPr lang="en-US" b="1" dirty="0">
                <a:solidFill>
                  <a:srgbClr val="000000"/>
                </a:solidFill>
              </a:rPr>
              <a:t>switchport mode trunk</a:t>
            </a:r>
            <a:r>
              <a:rPr lang="en-US" dirty="0">
                <a:solidFill>
                  <a:srgbClr val="000000"/>
                </a:solidFill>
              </a:rPr>
              <a:t> command.</a:t>
            </a:r>
          </a:p>
          <a:p>
            <a:pPr marL="73085" lvl="1" indent="0">
              <a:buNone/>
            </a:pPr>
            <a:r>
              <a:rPr lang="en-US" b="1" dirty="0">
                <a:solidFill>
                  <a:srgbClr val="000000"/>
                </a:solidFill>
              </a:rPr>
              <a:t>Step 4</a:t>
            </a:r>
            <a:r>
              <a:rPr lang="en-US" dirty="0">
                <a:solidFill>
                  <a:srgbClr val="000000"/>
                </a:solidFill>
              </a:rPr>
              <a:t>: Disable DTP (auto </a:t>
            </a:r>
            <a:r>
              <a:rPr lang="en-US" dirty="0" err="1">
                <a:solidFill>
                  <a:srgbClr val="000000"/>
                </a:solidFill>
              </a:rPr>
              <a:t>trunking</a:t>
            </a:r>
            <a:r>
              <a:rPr lang="en-US" dirty="0">
                <a:solidFill>
                  <a:srgbClr val="000000"/>
                </a:solidFill>
              </a:rPr>
              <a:t>) negotiations on </a:t>
            </a:r>
            <a:r>
              <a:rPr lang="en-US" dirty="0" err="1">
                <a:solidFill>
                  <a:srgbClr val="000000"/>
                </a:solidFill>
              </a:rPr>
              <a:t>trunking</a:t>
            </a:r>
            <a:r>
              <a:rPr lang="en-US" dirty="0">
                <a:solidFill>
                  <a:srgbClr val="000000"/>
                </a:solidFill>
              </a:rPr>
              <a:t> ports by using the </a:t>
            </a:r>
            <a:r>
              <a:rPr lang="en-US" b="1" dirty="0">
                <a:solidFill>
                  <a:srgbClr val="000000"/>
                </a:solidFill>
              </a:rPr>
              <a:t>switchport </a:t>
            </a:r>
            <a:r>
              <a:rPr lang="en-US" b="1" dirty="0" err="1">
                <a:solidFill>
                  <a:srgbClr val="000000"/>
                </a:solidFill>
              </a:rPr>
              <a:t>nonegotiate</a:t>
            </a:r>
            <a:r>
              <a:rPr lang="en-US" dirty="0">
                <a:solidFill>
                  <a:srgbClr val="000000"/>
                </a:solidFill>
              </a:rPr>
              <a:t> command.</a:t>
            </a:r>
          </a:p>
          <a:p>
            <a:pPr marL="73085" lvl="1" indent="0">
              <a:buNone/>
            </a:pPr>
            <a:r>
              <a:rPr lang="en-US" b="1" dirty="0">
                <a:solidFill>
                  <a:srgbClr val="000000"/>
                </a:solidFill>
              </a:rPr>
              <a:t>Step 5</a:t>
            </a:r>
            <a:r>
              <a:rPr lang="en-US" dirty="0">
                <a:solidFill>
                  <a:srgbClr val="000000"/>
                </a:solidFill>
              </a:rPr>
              <a:t>: Set the native VLAN to a VLAN other than VLAN 1 by using the </a:t>
            </a:r>
            <a:r>
              <a:rPr lang="en-US" b="1" dirty="0">
                <a:solidFill>
                  <a:srgbClr val="000000"/>
                </a:solidFill>
              </a:rPr>
              <a:t>switchport trunk native </a:t>
            </a:r>
            <a:r>
              <a:rPr lang="en-US" b="1" dirty="0" err="1">
                <a:solidFill>
                  <a:srgbClr val="000000"/>
                </a:solidFill>
              </a:rPr>
              <a:t>vlan</a:t>
            </a:r>
            <a:r>
              <a:rPr lang="en-US" dirty="0">
                <a:solidFill>
                  <a:srgbClr val="000000"/>
                </a:solidFill>
              </a:rPr>
              <a:t> </a:t>
            </a:r>
            <a:r>
              <a:rPr lang="en-US" i="1" dirty="0" err="1">
                <a:solidFill>
                  <a:srgbClr val="000000"/>
                </a:solidFill>
              </a:rPr>
              <a:t>vlan_number</a:t>
            </a:r>
            <a:r>
              <a:rPr lang="en-US"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4B283275-97C2-4347-915A-A6F661DCE292}"/>
              </a:ext>
            </a:extLst>
          </p:cNvPr>
          <p:cNvPicPr>
            <a:picLocks noChangeAspect="1"/>
          </p:cNvPicPr>
          <p:nvPr/>
        </p:nvPicPr>
        <p:blipFill>
          <a:blip r:embed="rId3"/>
          <a:stretch>
            <a:fillRect/>
          </a:stretch>
        </p:blipFill>
        <p:spPr>
          <a:xfrm>
            <a:off x="5619029" y="1400115"/>
            <a:ext cx="3346622" cy="2343270"/>
          </a:xfrm>
          <a:prstGeom prst="rect">
            <a:avLst/>
          </a:prstGeom>
        </p:spPr>
      </p:pic>
    </p:spTree>
    <p:extLst>
      <p:ext uri="{BB962C8B-B14F-4D97-AF65-F5344CB8AC3E}">
        <p14:creationId xmlns:p14="http://schemas.microsoft.com/office/powerpoint/2010/main" val="99702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Mitigate DHCP Attacks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Attack Review</a:t>
            </a:r>
          </a:p>
        </p:txBody>
      </p:sp>
      <p:sp>
        <p:nvSpPr>
          <p:cNvPr id="4" name="Content Placeholder 3">
            <a:extLst>
              <a:ext uri="{FF2B5EF4-FFF2-40B4-BE49-F238E27FC236}">
                <a16:creationId xmlns:a16="http://schemas.microsoft.com/office/drawing/2014/main" id="{0C58F69B-D5FE-8D40-85B1-1B48F21BF3A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goal of a DHCP starvation attack is to an attack tool such as Gobbler to create a Denial of Service (DoS) for connecting clients. </a:t>
            </a:r>
          </a:p>
          <a:p>
            <a:pPr marL="0" indent="0" algn="l"/>
            <a:endParaRPr lang="en-US" sz="1600" dirty="0">
              <a:solidFill>
                <a:srgbClr val="000000"/>
              </a:solidFill>
            </a:endParaRPr>
          </a:p>
          <a:p>
            <a:pPr marL="0" indent="0" algn="l"/>
            <a:r>
              <a:rPr lang="en-US" sz="1600" dirty="0">
                <a:solidFill>
                  <a:srgbClr val="000000"/>
                </a:solidFill>
              </a:rPr>
              <a:t>Recall that DHCP starvation attacks can be effectively mitigated by using port security because Gobbler uses a unique source MAC address for each DHCP request sent. However, mitigating DHCP spoofing attacks requires more protection. </a:t>
            </a:r>
          </a:p>
          <a:p>
            <a:pPr marL="0" indent="0" algn="l"/>
            <a:endParaRPr lang="en-US" sz="1600" dirty="0">
              <a:solidFill>
                <a:srgbClr val="000000"/>
              </a:solidFill>
            </a:endParaRPr>
          </a:p>
          <a:p>
            <a:pPr marL="0" indent="0" algn="l"/>
            <a:r>
              <a:rPr lang="en-US" sz="1600" dirty="0">
                <a:solidFill>
                  <a:srgbClr val="000000"/>
                </a:solidFill>
              </a:rPr>
              <a:t>Gobbler could be configured to use the actual interface MAC address as the source Ethernet address, but specify a different Ethernet address in the DHCP payload. This would render port security ineffective because the source MAC address would be legitimate.</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DHCP spoofing attacks can be mitigated by using DHCP snooping on trusted ports.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a:t>
            </a:r>
          </a:p>
        </p:txBody>
      </p:sp>
      <p:sp>
        <p:nvSpPr>
          <p:cNvPr id="5" name="Content Placeholder 4">
            <a:extLst>
              <a:ext uri="{FF2B5EF4-FFF2-40B4-BE49-F238E27FC236}">
                <a16:creationId xmlns:a16="http://schemas.microsoft.com/office/drawing/2014/main" id="{8C7F84D1-2945-D742-9064-CE0075D0E54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 snooping filters DHCP messages and rate-limits DHCP traffic on untrusted ports.</a:t>
            </a:r>
          </a:p>
          <a:p>
            <a:pPr marL="285750" indent="-285750" algn="l">
              <a:buFont typeface="Arial" panose="020B0604020202020204" pitchFamily="34" charset="0"/>
              <a:buChar char="•"/>
            </a:pPr>
            <a:r>
              <a:rPr lang="en-US" sz="1600" dirty="0">
                <a:solidFill>
                  <a:srgbClr val="000000"/>
                </a:solidFill>
              </a:rPr>
              <a:t>Devices under administrative control (e.g., switches, routers, and servers) are trusted sources. </a:t>
            </a:r>
          </a:p>
          <a:p>
            <a:pPr marL="285750" indent="-285750" algn="l">
              <a:buFont typeface="Arial" panose="020B0604020202020204" pitchFamily="34" charset="0"/>
              <a:buChar char="•"/>
            </a:pPr>
            <a:r>
              <a:rPr lang="en-US" sz="1600" dirty="0">
                <a:solidFill>
                  <a:srgbClr val="000000"/>
                </a:solidFill>
              </a:rPr>
              <a:t>Trusted interfaces (e.g., trunk links, server ports) must be explicitly configured as trusted.</a:t>
            </a:r>
          </a:p>
          <a:p>
            <a:pPr marL="285750" indent="-285750" algn="l">
              <a:buFont typeface="Arial" panose="020B0604020202020204" pitchFamily="34" charset="0"/>
              <a:buChar char="•"/>
            </a:pPr>
            <a:r>
              <a:rPr lang="en-US" sz="1600" dirty="0">
                <a:solidFill>
                  <a:srgbClr val="000000"/>
                </a:solidFill>
              </a:rPr>
              <a:t>Devices outside the network and all access ports are generally treated as untrusted sources.</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 DHCP table is built that includes the source MAC address of a device on an untrusted port and the IP address assigned by the DHCP server to that device. </a:t>
            </a:r>
          </a:p>
          <a:p>
            <a:pPr marL="285750" indent="-285750" algn="l">
              <a:buFont typeface="Arial" panose="020B0604020202020204" pitchFamily="34" charset="0"/>
              <a:buChar char="•"/>
            </a:pPr>
            <a:r>
              <a:rPr lang="en-US" sz="1600" dirty="0">
                <a:solidFill>
                  <a:srgbClr val="000000"/>
                </a:solidFill>
              </a:rPr>
              <a:t>The MAC address and IP address are bound together. </a:t>
            </a:r>
          </a:p>
          <a:p>
            <a:pPr marL="285750" indent="-285750" algn="l">
              <a:buFont typeface="Arial" panose="020B0604020202020204" pitchFamily="34" charset="0"/>
              <a:buChar char="•"/>
            </a:pPr>
            <a:r>
              <a:rPr lang="en-US" sz="1600" dirty="0">
                <a:solidFill>
                  <a:srgbClr val="000000"/>
                </a:solidFill>
              </a:rPr>
              <a:t>Therefore, this table is called the DHCP snooping binding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3041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Steps to Implement DHCP Snooping</a:t>
            </a:r>
          </a:p>
        </p:txBody>
      </p:sp>
      <p:sp>
        <p:nvSpPr>
          <p:cNvPr id="4" name="Content Placeholder 3">
            <a:extLst>
              <a:ext uri="{FF2B5EF4-FFF2-40B4-BE49-F238E27FC236}">
                <a16:creationId xmlns:a16="http://schemas.microsoft.com/office/drawing/2014/main" id="{5242A7CB-6D89-1245-97FB-53B3C507ED3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Use the following steps to enable DHCP snooping:</a:t>
            </a:r>
          </a:p>
          <a:p>
            <a:pPr marL="73085" lvl="1" indent="0">
              <a:buNone/>
            </a:pPr>
            <a:r>
              <a:rPr lang="en-US" sz="1600" b="1" dirty="0">
                <a:solidFill>
                  <a:srgbClr val="000000"/>
                </a:solidFill>
              </a:rPr>
              <a:t>Step 1</a:t>
            </a:r>
            <a:r>
              <a:rPr lang="en-US" sz="1600" dirty="0">
                <a:solidFill>
                  <a:srgbClr val="000000"/>
                </a:solidFill>
              </a:rPr>
              <a:t>. Enable DHCP snooping by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global configuration command.</a:t>
            </a:r>
          </a:p>
          <a:p>
            <a:pPr marL="73085" lvl="1" indent="0">
              <a:buNone/>
            </a:pPr>
            <a:r>
              <a:rPr lang="en-US" sz="1600" b="1" dirty="0">
                <a:solidFill>
                  <a:srgbClr val="000000"/>
                </a:solidFill>
              </a:rPr>
              <a:t>Step 2</a:t>
            </a:r>
            <a:r>
              <a:rPr lang="en-US" sz="1600" dirty="0">
                <a:solidFill>
                  <a:srgbClr val="000000"/>
                </a:solidFill>
              </a:rPr>
              <a:t>. On trusted ports,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 trust</a:t>
            </a:r>
            <a:r>
              <a:rPr lang="en-US" sz="1600" dirty="0">
                <a:solidFill>
                  <a:srgbClr val="000000"/>
                </a:solidFill>
              </a:rPr>
              <a:t> interface configuration command.</a:t>
            </a:r>
          </a:p>
          <a:p>
            <a:pPr marL="73085" lvl="1" indent="0">
              <a:buNone/>
            </a:pPr>
            <a:r>
              <a:rPr lang="en-US" sz="1600" b="1" dirty="0">
                <a:solidFill>
                  <a:srgbClr val="000000"/>
                </a:solidFill>
              </a:rPr>
              <a:t>Step 3</a:t>
            </a:r>
            <a:r>
              <a:rPr lang="en-US" sz="1600" dirty="0">
                <a:solidFill>
                  <a:srgbClr val="000000"/>
                </a:solidFill>
              </a:rPr>
              <a:t>: On untrusted interfaces, limit the number of DHCP discovery messages that can be received using the </a:t>
            </a:r>
            <a:r>
              <a:rPr lang="en-US" sz="1600" b="1" dirty="0">
                <a:solidFill>
                  <a:srgbClr val="000000"/>
                </a:solidFill>
              </a:rPr>
              <a:t>ip </a:t>
            </a:r>
            <a:r>
              <a:rPr lang="en-US" sz="1600" b="1" dirty="0" err="1">
                <a:solidFill>
                  <a:srgbClr val="000000"/>
                </a:solidFill>
              </a:rPr>
              <a:t>dhcp</a:t>
            </a:r>
            <a:r>
              <a:rPr lang="en-US" sz="1600" b="1" dirty="0">
                <a:solidFill>
                  <a:srgbClr val="000000"/>
                </a:solidFill>
              </a:rPr>
              <a:t> snooping limit rate</a:t>
            </a:r>
            <a:r>
              <a:rPr lang="en-US" sz="1600" dirty="0">
                <a:solidFill>
                  <a:srgbClr val="000000"/>
                </a:solidFill>
              </a:rPr>
              <a:t> </a:t>
            </a:r>
            <a:r>
              <a:rPr lang="en-US" sz="1600" i="1" dirty="0">
                <a:solidFill>
                  <a:srgbClr val="000000"/>
                </a:solidFill>
              </a:rPr>
              <a:t>packets-per-second </a:t>
            </a:r>
            <a:r>
              <a:rPr lang="en-US" sz="1600" dirty="0">
                <a:solidFill>
                  <a:srgbClr val="000000"/>
                </a:solidFill>
              </a:rPr>
              <a:t>interface configuration command.</a:t>
            </a:r>
          </a:p>
          <a:p>
            <a:pPr marL="73085" lvl="1" indent="0">
              <a:buNone/>
            </a:pPr>
            <a:r>
              <a:rPr lang="en-US" sz="1600" b="1" dirty="0">
                <a:solidFill>
                  <a:srgbClr val="000000"/>
                </a:solidFill>
              </a:rPr>
              <a:t>Step 4</a:t>
            </a:r>
            <a:r>
              <a:rPr lang="en-US" sz="1600" dirty="0">
                <a:solidFill>
                  <a:srgbClr val="000000"/>
                </a:solidFill>
              </a:rPr>
              <a:t>. Enable DHCP snooping by VLAN, or by a range of VLANs, by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a:t>
            </a:r>
            <a:r>
              <a:rPr lang="en-US" sz="1600" i="1" dirty="0" err="1">
                <a:solidFill>
                  <a:srgbClr val="000000"/>
                </a:solidFill>
              </a:rPr>
              <a:t>vlan</a:t>
            </a:r>
            <a:r>
              <a:rPr lang="en-US" sz="1600" dirty="0">
                <a:solidFill>
                  <a:srgbClr val="000000"/>
                </a:solidFill>
              </a:rPr>
              <a:t> global configuration command.</a:t>
            </a:r>
          </a:p>
          <a:p>
            <a:pPr marL="0" indent="0" algn="l"/>
            <a:endParaRPr lang="en-US" sz="1600" dirty="0">
              <a:solidFill>
                <a:srgbClr val="000000"/>
              </a:solidFill>
            </a:endParaRPr>
          </a:p>
        </p:txBody>
      </p:sp>
    </p:spTree>
    <p:extLst>
      <p:ext uri="{BB962C8B-B14F-4D97-AF65-F5344CB8AC3E}">
        <p14:creationId xmlns:p14="http://schemas.microsoft.com/office/powerpoint/2010/main" val="402639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 Configuration Example</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31838"/>
            <a:ext cx="8280057" cy="1529304"/>
          </a:xfrm>
        </p:spPr>
        <p:txBody>
          <a:bodyPr/>
          <a:lstStyle/>
          <a:p>
            <a:pPr marL="0" indent="0" algn="l"/>
            <a:r>
              <a:rPr lang="en-US" sz="1600" dirty="0">
                <a:solidFill>
                  <a:srgbClr val="000000"/>
                </a:solidFill>
              </a:rPr>
              <a:t>Refer to the DHCP snooping sample topology with trusted and untrusted ports. </a:t>
            </a:r>
          </a:p>
        </p:txBody>
      </p:sp>
      <p:pic>
        <p:nvPicPr>
          <p:cNvPr id="7" name="Picture 6">
            <a:extLst>
              <a:ext uri="{FF2B5EF4-FFF2-40B4-BE49-F238E27FC236}">
                <a16:creationId xmlns:a16="http://schemas.microsoft.com/office/drawing/2014/main" id="{DE88A6EC-215E-A144-91AA-892E1DB2DF8F}"/>
              </a:ext>
            </a:extLst>
          </p:cNvPr>
          <p:cNvPicPr>
            <a:picLocks noChangeAspect="1"/>
          </p:cNvPicPr>
          <p:nvPr/>
        </p:nvPicPr>
        <p:blipFill>
          <a:blip r:embed="rId3"/>
          <a:stretch>
            <a:fillRect/>
          </a:stretch>
        </p:blipFill>
        <p:spPr>
          <a:xfrm>
            <a:off x="2191334" y="1181714"/>
            <a:ext cx="5945547" cy="928301"/>
          </a:xfrm>
          <a:prstGeom prst="rect">
            <a:avLst/>
          </a:prstGeom>
        </p:spPr>
      </p:pic>
      <p:pic>
        <p:nvPicPr>
          <p:cNvPr id="9" name="Picture 8">
            <a:extLst>
              <a:ext uri="{FF2B5EF4-FFF2-40B4-BE49-F238E27FC236}">
                <a16:creationId xmlns:a16="http://schemas.microsoft.com/office/drawing/2014/main" id="{08DAE703-C19E-0A4E-A4F9-EFAB850B27A9}"/>
              </a:ext>
            </a:extLst>
          </p:cNvPr>
          <p:cNvPicPr>
            <a:picLocks noChangeAspect="1"/>
          </p:cNvPicPr>
          <p:nvPr/>
        </p:nvPicPr>
        <p:blipFill>
          <a:blip r:embed="rId4"/>
          <a:stretch>
            <a:fillRect/>
          </a:stretch>
        </p:blipFill>
        <p:spPr>
          <a:xfrm>
            <a:off x="917661" y="1181714"/>
            <a:ext cx="1130300" cy="787400"/>
          </a:xfrm>
          <a:prstGeom prst="rect">
            <a:avLst/>
          </a:prstGeom>
        </p:spPr>
      </p:pic>
      <p:sp>
        <p:nvSpPr>
          <p:cNvPr id="10" name="Rectangle 9">
            <a:extLst>
              <a:ext uri="{FF2B5EF4-FFF2-40B4-BE49-F238E27FC236}">
                <a16:creationId xmlns:a16="http://schemas.microsoft.com/office/drawing/2014/main" id="{F2F00749-AF3F-F642-A6CF-D035C4FE7873}"/>
              </a:ext>
            </a:extLst>
          </p:cNvPr>
          <p:cNvSpPr/>
          <p:nvPr/>
        </p:nvSpPr>
        <p:spPr>
          <a:xfrm>
            <a:off x="389281" y="2317725"/>
            <a:ext cx="4455684" cy="2062103"/>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DHCP snooping is first enabled on S1. </a:t>
            </a:r>
          </a:p>
          <a:p>
            <a:pPr marL="285750" indent="-285750">
              <a:buFont typeface="Arial" panose="020B0604020202020204" pitchFamily="34" charset="0"/>
              <a:buChar char="•"/>
            </a:pPr>
            <a:r>
              <a:rPr lang="en-US" sz="1600" dirty="0">
                <a:solidFill>
                  <a:srgbClr val="000000"/>
                </a:solidFill>
                <a:latin typeface="+mn-lt"/>
              </a:rPr>
              <a:t>The upstream interface to the DHCP server is explicitly trusted. </a:t>
            </a:r>
          </a:p>
          <a:p>
            <a:pPr marL="285750" indent="-285750">
              <a:buFont typeface="Arial" panose="020B0604020202020204" pitchFamily="34" charset="0"/>
              <a:buChar char="•"/>
            </a:pPr>
            <a:r>
              <a:rPr lang="en-US" sz="1600" dirty="0">
                <a:solidFill>
                  <a:srgbClr val="000000"/>
                </a:solidFill>
                <a:latin typeface="+mn-lt"/>
              </a:rPr>
              <a:t>F0/5 to F0/24 are untrusted and are, therefore, rate limited to six packets per second. </a:t>
            </a:r>
          </a:p>
          <a:p>
            <a:pPr marL="285750" indent="-285750">
              <a:buFont typeface="Arial" panose="020B0604020202020204" pitchFamily="34" charset="0"/>
              <a:buChar char="•"/>
            </a:pPr>
            <a:r>
              <a:rPr lang="en-US" sz="1600" dirty="0">
                <a:solidFill>
                  <a:srgbClr val="000000"/>
                </a:solidFill>
                <a:latin typeface="+mn-lt"/>
              </a:rPr>
              <a:t>Finally, DHCP snooping is enabled on VLANS 5, 10, 50, 51, and 52.</a:t>
            </a:r>
          </a:p>
        </p:txBody>
      </p:sp>
      <p:pic>
        <p:nvPicPr>
          <p:cNvPr id="12" name="Picture 11">
            <a:extLst>
              <a:ext uri="{FF2B5EF4-FFF2-40B4-BE49-F238E27FC236}">
                <a16:creationId xmlns:a16="http://schemas.microsoft.com/office/drawing/2014/main" id="{E2B4C735-B52B-ED4F-BA6D-D041D2D552E2}"/>
              </a:ext>
            </a:extLst>
          </p:cNvPr>
          <p:cNvPicPr>
            <a:picLocks noChangeAspect="1"/>
          </p:cNvPicPr>
          <p:nvPr/>
        </p:nvPicPr>
        <p:blipFill>
          <a:blip r:embed="rId5"/>
          <a:stretch>
            <a:fillRect/>
          </a:stretch>
        </p:blipFill>
        <p:spPr>
          <a:xfrm>
            <a:off x="4930346" y="2261141"/>
            <a:ext cx="3502058" cy="1815882"/>
          </a:xfrm>
          <a:prstGeom prst="rect">
            <a:avLst/>
          </a:prstGeom>
        </p:spPr>
      </p:pic>
    </p:spTree>
    <p:extLst>
      <p:ext uri="{BB962C8B-B14F-4D97-AF65-F5344CB8AC3E}">
        <p14:creationId xmlns:p14="http://schemas.microsoft.com/office/powerpoint/2010/main" val="16138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 Configuration Example (Cont.)</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46982"/>
            <a:ext cx="2916129" cy="3689897"/>
          </a:xfrm>
        </p:spPr>
        <p:txBody>
          <a:bodyPr/>
          <a:lstStyle/>
          <a:p>
            <a:pPr marL="0" indent="0" algn="l"/>
            <a:r>
              <a:rPr lang="en-US" sz="1600" dirty="0">
                <a:solidFill>
                  <a:srgbClr val="000000"/>
                </a:solidFill>
              </a:rPr>
              <a:t>Use the </a:t>
            </a:r>
            <a:r>
              <a:rPr lang="en-US" sz="1600" b="1" dirty="0">
                <a:solidFill>
                  <a:srgbClr val="000000"/>
                </a:solidFill>
              </a:rPr>
              <a:t>show ip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privileged EXEC command to verify DHCP snooping settings.</a:t>
            </a:r>
          </a:p>
          <a:p>
            <a:pPr marL="0" indent="0" algn="l"/>
            <a:endParaRPr lang="en-US" sz="1600" dirty="0">
              <a:solidFill>
                <a:srgbClr val="000000"/>
              </a:solidFill>
            </a:endParaRPr>
          </a:p>
          <a:p>
            <a:pPr marL="0" indent="0" algn="l"/>
            <a:r>
              <a:rPr lang="en-US" sz="1600" dirty="0">
                <a:solidFill>
                  <a:srgbClr val="000000"/>
                </a:solidFill>
              </a:rPr>
              <a:t>Use the </a:t>
            </a:r>
            <a:r>
              <a:rPr lang="en-US" sz="1600" b="1" dirty="0">
                <a:solidFill>
                  <a:srgbClr val="000000"/>
                </a:solidFill>
              </a:rPr>
              <a:t>show ip </a:t>
            </a:r>
            <a:r>
              <a:rPr lang="en-US" sz="1600" b="1" dirty="0" err="1">
                <a:solidFill>
                  <a:srgbClr val="000000"/>
                </a:solidFill>
              </a:rPr>
              <a:t>dhcp</a:t>
            </a:r>
            <a:r>
              <a:rPr lang="en-US" sz="1600" b="1" dirty="0">
                <a:solidFill>
                  <a:srgbClr val="000000"/>
                </a:solidFill>
              </a:rPr>
              <a:t> snooping binding</a:t>
            </a:r>
            <a:r>
              <a:rPr lang="en-US" sz="1600" dirty="0">
                <a:solidFill>
                  <a:srgbClr val="000000"/>
                </a:solidFill>
              </a:rPr>
              <a:t> command to view the clients that have received DHCP information.</a:t>
            </a:r>
          </a:p>
          <a:p>
            <a:pPr marL="0" indent="0" algn="l"/>
            <a:endParaRPr lang="en-US" sz="1600" dirty="0">
              <a:solidFill>
                <a:srgbClr val="000000"/>
              </a:solidFill>
            </a:endParaRPr>
          </a:p>
          <a:p>
            <a:pPr marL="0" indent="0" algn="l"/>
            <a:r>
              <a:rPr lang="en-US" sz="1400" b="1" dirty="0">
                <a:solidFill>
                  <a:srgbClr val="000000"/>
                </a:solidFill>
              </a:rPr>
              <a:t>Note</a:t>
            </a:r>
            <a:r>
              <a:rPr lang="en-US" sz="1400" dirty="0">
                <a:solidFill>
                  <a:srgbClr val="000000"/>
                </a:solidFill>
              </a:rPr>
              <a:t>: DHCP snooping is also required by Dynamic ARP Inspection (DAI).</a:t>
            </a:r>
          </a:p>
          <a:p>
            <a:pPr marL="0" indent="0" algn="l"/>
            <a:endParaRPr lang="en-US" sz="1600" dirty="0">
              <a:solidFill>
                <a:srgbClr val="000000"/>
              </a:solidFill>
            </a:endParaRPr>
          </a:p>
        </p:txBody>
      </p:sp>
      <p:pic>
        <p:nvPicPr>
          <p:cNvPr id="4" name="Picture 3">
            <a:extLst>
              <a:ext uri="{FF2B5EF4-FFF2-40B4-BE49-F238E27FC236}">
                <a16:creationId xmlns:a16="http://schemas.microsoft.com/office/drawing/2014/main" id="{7C26B0D8-0CFE-0C4C-B8D9-0ACFF42F2532}"/>
              </a:ext>
            </a:extLst>
          </p:cNvPr>
          <p:cNvPicPr>
            <a:picLocks noChangeAspect="1"/>
          </p:cNvPicPr>
          <p:nvPr/>
        </p:nvPicPr>
        <p:blipFill>
          <a:blip r:embed="rId3"/>
          <a:stretch>
            <a:fillRect/>
          </a:stretch>
        </p:blipFill>
        <p:spPr>
          <a:xfrm>
            <a:off x="3390791" y="731837"/>
            <a:ext cx="5429359" cy="3566029"/>
          </a:xfrm>
          <a:prstGeom prst="rect">
            <a:avLst/>
          </a:prstGeom>
        </p:spPr>
      </p:pic>
    </p:spTree>
    <p:extLst>
      <p:ext uri="{BB962C8B-B14F-4D97-AF65-F5344CB8AC3E}">
        <p14:creationId xmlns:p14="http://schemas.microsoft.com/office/powerpoint/2010/main" val="340817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Mitigate ARP Attacks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Dynamic ARP Inspection</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a typical ARP attack, a threat actor can send unsolicited ARP replies to other hosts on the subnet with the MAC Address of the threat actor and the IP address of the default gateway. To prevent ARP spoofing and the resulting ARP poisoning, a switch must ensure that only valid ARP Requests and Replies are relayed.</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Dynamic ARP inspection (DAI) requires DHCP snooping and helps prevent ARP attacks by:</a:t>
            </a:r>
          </a:p>
          <a:p>
            <a:pPr marL="358835" lvl="1" indent="-285750">
              <a:buFont typeface="Arial" panose="020B0604020202020204" pitchFamily="34" charset="0"/>
              <a:buChar char="•"/>
            </a:pPr>
            <a:r>
              <a:rPr lang="en-US" dirty="0">
                <a:solidFill>
                  <a:srgbClr val="000000"/>
                </a:solidFill>
              </a:rPr>
              <a:t>Not relaying invalid or gratuitous ARP Replies out to other ports in the same VLAN.</a:t>
            </a:r>
          </a:p>
          <a:p>
            <a:pPr marL="358835" lvl="1" indent="-285750">
              <a:buFont typeface="Arial" panose="020B0604020202020204" pitchFamily="34" charset="0"/>
              <a:buChar char="•"/>
            </a:pPr>
            <a:r>
              <a:rPr lang="en-US" dirty="0">
                <a:solidFill>
                  <a:srgbClr val="000000"/>
                </a:solidFill>
              </a:rPr>
              <a:t>Intercepting all ARP Requests and Replies on untrusted ports.</a:t>
            </a:r>
          </a:p>
          <a:p>
            <a:pPr marL="358835" lvl="1" indent="-285750">
              <a:buFont typeface="Arial" panose="020B0604020202020204" pitchFamily="34" charset="0"/>
              <a:buChar char="•"/>
            </a:pPr>
            <a:r>
              <a:rPr lang="en-US" dirty="0">
                <a:solidFill>
                  <a:srgbClr val="000000"/>
                </a:solidFill>
              </a:rPr>
              <a:t>Verifying each intercepted packet for a valid IP-to-MAC binding.</a:t>
            </a:r>
          </a:p>
          <a:p>
            <a:pPr marL="358835" lvl="1" indent="-285750">
              <a:buFont typeface="Arial" panose="020B0604020202020204" pitchFamily="34" charset="0"/>
              <a:buChar char="•"/>
            </a:pPr>
            <a:r>
              <a:rPr lang="en-US" dirty="0">
                <a:solidFill>
                  <a:srgbClr val="000000"/>
                </a:solidFill>
              </a:rPr>
              <a:t>Dropping and logging ARP Replies coming from invalid to prevent ARP poisoning.</a:t>
            </a:r>
          </a:p>
          <a:p>
            <a:pPr marL="358835" lvl="1" indent="-285750">
              <a:buFont typeface="Arial" panose="020B0604020202020204" pitchFamily="34" charset="0"/>
              <a:buChar char="•"/>
            </a:pPr>
            <a:r>
              <a:rPr lang="en-US" dirty="0">
                <a:solidFill>
                  <a:srgbClr val="000000"/>
                </a:solidFill>
              </a:rPr>
              <a:t>Error-disabling the interface if the configured DAI number of ARP packets is exceeded.</a:t>
            </a:r>
          </a:p>
          <a:p>
            <a:pPr marL="0" indent="0" algn="l"/>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Implementation Guidelines</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4381543" cy="3689897"/>
          </a:xfrm>
        </p:spPr>
        <p:txBody>
          <a:bodyPr/>
          <a:lstStyle/>
          <a:p>
            <a:pPr marL="0" indent="0" algn="l"/>
            <a:r>
              <a:rPr lang="en-US" sz="1600" dirty="0">
                <a:solidFill>
                  <a:srgbClr val="000000"/>
                </a:solidFill>
              </a:rPr>
              <a:t>To mitigate the chances of ARP spoofing and ARP poisoning, follow these DAI implementation guidelines:</a:t>
            </a:r>
          </a:p>
          <a:p>
            <a:pPr marL="285750" indent="-285750" algn="l">
              <a:buFont typeface="Arial" panose="020B0604020202020204" pitchFamily="34" charset="0"/>
              <a:buChar char="•"/>
            </a:pPr>
            <a:r>
              <a:rPr lang="en-US" sz="1600" dirty="0">
                <a:solidFill>
                  <a:srgbClr val="000000"/>
                </a:solidFill>
              </a:rPr>
              <a:t>Enable DHCP snooping globally.</a:t>
            </a:r>
          </a:p>
          <a:p>
            <a:pPr marL="285750" indent="-285750" algn="l">
              <a:buFont typeface="Arial" panose="020B0604020202020204" pitchFamily="34" charset="0"/>
              <a:buChar char="•"/>
            </a:pPr>
            <a:r>
              <a:rPr lang="en-US" sz="1600" dirty="0">
                <a:solidFill>
                  <a:srgbClr val="000000"/>
                </a:solidFill>
              </a:rPr>
              <a:t>Enable DHCP snooping on selected VLANs.</a:t>
            </a:r>
          </a:p>
          <a:p>
            <a:pPr marL="285750" indent="-285750" algn="l">
              <a:buFont typeface="Arial" panose="020B0604020202020204" pitchFamily="34" charset="0"/>
              <a:buChar char="•"/>
            </a:pPr>
            <a:r>
              <a:rPr lang="en-US" sz="1600" dirty="0">
                <a:solidFill>
                  <a:srgbClr val="000000"/>
                </a:solidFill>
              </a:rPr>
              <a:t>Enable DAI on selected VLANs.</a:t>
            </a:r>
          </a:p>
          <a:p>
            <a:pPr marL="285750" indent="-285750" algn="l">
              <a:buFont typeface="Arial" panose="020B0604020202020204" pitchFamily="34" charset="0"/>
              <a:buChar char="•"/>
            </a:pPr>
            <a:r>
              <a:rPr lang="en-US" sz="1600" dirty="0">
                <a:solidFill>
                  <a:srgbClr val="000000"/>
                </a:solidFill>
              </a:rPr>
              <a:t>Configure trusted interfaces for DHCP snooping and ARP inspection.</a:t>
            </a:r>
          </a:p>
          <a:p>
            <a:pPr marL="0" indent="0" algn="l"/>
            <a:r>
              <a:rPr lang="en-US" sz="1600" dirty="0">
                <a:solidFill>
                  <a:srgbClr val="000000"/>
                </a:solidFill>
              </a:rPr>
              <a:t>It is generally advisable to configure all access switch ports as untrusted and to configure all uplink ports that are connected to other switches as trusted.</a:t>
            </a: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B83BA0A-C7D6-714E-B942-4F954B9BB492}"/>
              </a:ext>
            </a:extLst>
          </p:cNvPr>
          <p:cNvPicPr>
            <a:picLocks noChangeAspect="1"/>
          </p:cNvPicPr>
          <p:nvPr/>
        </p:nvPicPr>
        <p:blipFill>
          <a:blip r:embed="rId3"/>
          <a:stretch>
            <a:fillRect/>
          </a:stretch>
        </p:blipFill>
        <p:spPr>
          <a:xfrm>
            <a:off x="4873065" y="851930"/>
            <a:ext cx="3796273" cy="3114589"/>
          </a:xfrm>
          <a:prstGeom prst="rect">
            <a:avLst/>
          </a:prstGeom>
        </p:spPr>
      </p:pic>
    </p:spTree>
    <p:extLst>
      <p:ext uri="{BB962C8B-B14F-4D97-AF65-F5344CB8AC3E}">
        <p14:creationId xmlns:p14="http://schemas.microsoft.com/office/powerpoint/2010/main" val="79921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3" y="731838"/>
            <a:ext cx="8194674" cy="268288"/>
          </a:xfrm>
        </p:spPr>
        <p:txBody>
          <a:bodyPr/>
          <a:lstStyle/>
          <a:p>
            <a:pPr marL="0" indent="0" algn="l"/>
            <a:r>
              <a:rPr lang="en-US" sz="1600" dirty="0">
                <a:solidFill>
                  <a:srgbClr val="000000"/>
                </a:solidFill>
              </a:rPr>
              <a:t>In the previous topology, S1 is connecting two users on VLAN 10. </a:t>
            </a:r>
          </a:p>
          <a:p>
            <a:pPr marL="285750" indent="-285750" algn="l">
              <a:buFont typeface="Arial" panose="020B0604020202020204" pitchFamily="34" charset="0"/>
              <a:buChar char="•"/>
            </a:pPr>
            <a:r>
              <a:rPr lang="en-US" sz="1600" dirty="0">
                <a:solidFill>
                  <a:srgbClr val="000000"/>
                </a:solidFill>
              </a:rPr>
              <a:t>DAI will be configured to mitigate against ARP spoofing and ARP poisoning attacks.</a:t>
            </a:r>
          </a:p>
        </p:txBody>
      </p:sp>
      <p:sp>
        <p:nvSpPr>
          <p:cNvPr id="6" name="Content Placeholder 4">
            <a:extLst>
              <a:ext uri="{FF2B5EF4-FFF2-40B4-BE49-F238E27FC236}">
                <a16:creationId xmlns:a16="http://schemas.microsoft.com/office/drawing/2014/main" id="{F253CBC2-84F9-4234-BD72-877A84D2FC04}"/>
              </a:ext>
            </a:extLst>
          </p:cNvPr>
          <p:cNvSpPr txBox="1">
            <a:spLocks/>
          </p:cNvSpPr>
          <p:nvPr/>
        </p:nvSpPr>
        <p:spPr>
          <a:xfrm>
            <a:off x="474663" y="1310641"/>
            <a:ext cx="4226878" cy="240029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DHCP snooping is enabled because DAI requires the DHCP snooping binding table to operate. </a:t>
            </a:r>
          </a:p>
          <a:p>
            <a:pPr marL="285750" indent="-285750" algn="l">
              <a:buFont typeface="Arial" panose="020B0604020202020204" pitchFamily="34" charset="0"/>
              <a:buChar char="•"/>
            </a:pPr>
            <a:r>
              <a:rPr lang="en-CA" sz="1600" dirty="0">
                <a:solidFill>
                  <a:srgbClr val="000000"/>
                </a:solidFill>
              </a:rPr>
              <a:t>Next, DHCP snooping and ARP inspection are enabled for the PCs on VLAN10. </a:t>
            </a:r>
          </a:p>
          <a:p>
            <a:pPr marL="285750" indent="-285750" algn="l">
              <a:buFont typeface="Arial" panose="020B0604020202020204" pitchFamily="34" charset="0"/>
              <a:buChar char="•"/>
            </a:pPr>
            <a:r>
              <a:rPr lang="en-CA" sz="1600" dirty="0">
                <a:solidFill>
                  <a:srgbClr val="000000"/>
                </a:solidFill>
              </a:rPr>
              <a:t>The uplink port to the router is trusted, and therefore, is configured as trusted for DHCP snooping and ARP inspection.</a:t>
            </a:r>
          </a:p>
          <a:p>
            <a:pPr marL="0" indent="0" algn="l"/>
            <a:endParaRPr lang="en-CA" sz="1400" dirty="0">
              <a:solidFill>
                <a:srgbClr val="000000"/>
              </a:solidFill>
            </a:endParaRPr>
          </a:p>
        </p:txBody>
      </p:sp>
      <p:pic>
        <p:nvPicPr>
          <p:cNvPr id="8" name="Picture 7">
            <a:extLst>
              <a:ext uri="{FF2B5EF4-FFF2-40B4-BE49-F238E27FC236}">
                <a16:creationId xmlns:a16="http://schemas.microsoft.com/office/drawing/2014/main" id="{FA07842E-B8BB-5647-83A0-EB23DF85624A}"/>
              </a:ext>
            </a:extLst>
          </p:cNvPr>
          <p:cNvPicPr>
            <a:picLocks noChangeAspect="1"/>
          </p:cNvPicPr>
          <p:nvPr/>
        </p:nvPicPr>
        <p:blipFill>
          <a:blip r:embed="rId3"/>
          <a:stretch>
            <a:fillRect/>
          </a:stretch>
        </p:blipFill>
        <p:spPr>
          <a:xfrm>
            <a:off x="4994574" y="1310641"/>
            <a:ext cx="3350914" cy="1509021"/>
          </a:xfrm>
          <a:prstGeom prst="rect">
            <a:avLst/>
          </a:prstGeom>
        </p:spPr>
      </p:pic>
    </p:spTree>
    <p:extLst>
      <p:ext uri="{BB962C8B-B14F-4D97-AF65-F5344CB8AC3E}">
        <p14:creationId xmlns:p14="http://schemas.microsoft.com/office/powerpoint/2010/main" val="34823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 (Cont.)</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DAI can also be configured to check for both destination or source MAC and IP addresses:</a:t>
            </a:r>
          </a:p>
          <a:p>
            <a:pPr marL="358835" lvl="1" indent="-285750">
              <a:buFont typeface="Arial" panose="020B0604020202020204" pitchFamily="34" charset="0"/>
              <a:buChar char="•"/>
            </a:pPr>
            <a:r>
              <a:rPr lang="en-US" sz="1600" b="1" dirty="0">
                <a:solidFill>
                  <a:srgbClr val="000000"/>
                </a:solidFill>
              </a:rPr>
              <a:t>Destination MAC</a:t>
            </a:r>
            <a:r>
              <a:rPr lang="en-US" sz="1600" dirty="0">
                <a:solidFill>
                  <a:srgbClr val="000000"/>
                </a:solidFill>
              </a:rPr>
              <a:t> - Checks the destination MAC address in the Ethernet header against the target MAC address in ARP body.</a:t>
            </a:r>
          </a:p>
          <a:p>
            <a:pPr marL="358835" lvl="1" indent="-285750">
              <a:buFont typeface="Arial" panose="020B0604020202020204" pitchFamily="34" charset="0"/>
              <a:buChar char="•"/>
            </a:pPr>
            <a:r>
              <a:rPr lang="en-US" sz="1600" b="1" dirty="0">
                <a:solidFill>
                  <a:srgbClr val="000000"/>
                </a:solidFill>
              </a:rPr>
              <a:t>Source MAC</a:t>
            </a:r>
            <a:r>
              <a:rPr lang="en-US" sz="1600" dirty="0">
                <a:solidFill>
                  <a:srgbClr val="000000"/>
                </a:solidFill>
              </a:rPr>
              <a:t> - Checks the source MAC address in the Ethernet header against the sender MAC address in the ARP body.</a:t>
            </a:r>
          </a:p>
          <a:p>
            <a:pPr marL="358835" lvl="1" indent="-285750">
              <a:buFont typeface="Arial" panose="020B0604020202020204" pitchFamily="34" charset="0"/>
              <a:buChar char="•"/>
            </a:pPr>
            <a:r>
              <a:rPr lang="en-US" sz="1600" b="1" dirty="0">
                <a:solidFill>
                  <a:srgbClr val="000000"/>
                </a:solidFill>
              </a:rPr>
              <a:t>IP address</a:t>
            </a:r>
            <a:r>
              <a:rPr lang="en-US" sz="1600" dirty="0">
                <a:solidFill>
                  <a:srgbClr val="000000"/>
                </a:solidFill>
              </a:rPr>
              <a:t> - Checks the ARP body for invalid and unexpected IP addresses including addresses 0.0.0.0, 255.255.255.255, and all IP multicast addresses.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76978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 (Cont.)</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486458" cy="1020763"/>
          </a:xfrm>
        </p:spPr>
        <p:txBody>
          <a:bodyPr/>
          <a:lstStyle/>
          <a:p>
            <a:pPr marL="0" indent="0" algn="l"/>
            <a:r>
              <a:rPr lang="en-US" sz="1600" dirty="0">
                <a:solidFill>
                  <a:srgbClr val="000000"/>
                </a:solidFill>
              </a:rPr>
              <a:t>The </a:t>
            </a:r>
            <a:r>
              <a:rPr lang="en-US" sz="1600" b="1" dirty="0">
                <a:solidFill>
                  <a:srgbClr val="000000"/>
                </a:solidFill>
              </a:rPr>
              <a:t>ip arp inspection validate </a:t>
            </a:r>
            <a:r>
              <a:rPr lang="en-US" sz="1600" dirty="0">
                <a:solidFill>
                  <a:srgbClr val="000000"/>
                </a:solidFill>
              </a:rPr>
              <a:t>{[</a:t>
            </a:r>
            <a:r>
              <a:rPr lang="en-US" sz="1600" b="1" dirty="0" err="1">
                <a:solidFill>
                  <a:srgbClr val="000000"/>
                </a:solidFill>
              </a:rPr>
              <a:t>src</a:t>
            </a:r>
            <a:r>
              <a:rPr lang="en-US" sz="1600" b="1" dirty="0">
                <a:solidFill>
                  <a:srgbClr val="000000"/>
                </a:solidFill>
              </a:rPr>
              <a:t>-mac</a:t>
            </a:r>
            <a:r>
              <a:rPr lang="en-US" sz="1600" dirty="0">
                <a:solidFill>
                  <a:srgbClr val="000000"/>
                </a:solidFill>
              </a:rPr>
              <a:t>] [</a:t>
            </a:r>
            <a:r>
              <a:rPr lang="en-US" sz="1600" b="1" dirty="0" err="1">
                <a:solidFill>
                  <a:srgbClr val="000000"/>
                </a:solidFill>
              </a:rPr>
              <a:t>dst</a:t>
            </a:r>
            <a:r>
              <a:rPr lang="en-US" sz="1600" b="1" dirty="0">
                <a:solidFill>
                  <a:srgbClr val="000000"/>
                </a:solidFill>
              </a:rPr>
              <a:t>-mac</a:t>
            </a:r>
            <a:r>
              <a:rPr lang="en-US" sz="1600" dirty="0">
                <a:solidFill>
                  <a:srgbClr val="000000"/>
                </a:solidFill>
              </a:rPr>
              <a:t>] [</a:t>
            </a:r>
            <a:r>
              <a:rPr lang="en-US" sz="1600" b="1" dirty="0">
                <a:solidFill>
                  <a:srgbClr val="000000"/>
                </a:solidFill>
              </a:rPr>
              <a:t>ip</a:t>
            </a:r>
            <a:r>
              <a:rPr lang="en-US" sz="1600" dirty="0">
                <a:solidFill>
                  <a:srgbClr val="000000"/>
                </a:solidFill>
              </a:rPr>
              <a:t>]} global configuration command is used to configure DAI to drop ARP packets when the IP addresses are invalid. </a:t>
            </a:r>
          </a:p>
          <a:p>
            <a:pPr marL="285750" indent="-285750" algn="l">
              <a:buFont typeface="Arial" panose="020B0604020202020204" pitchFamily="34" charset="0"/>
              <a:buChar char="•"/>
            </a:pPr>
            <a:r>
              <a:rPr lang="en-CA" sz="1600" dirty="0">
                <a:solidFill>
                  <a:srgbClr val="000000"/>
                </a:solidFill>
              </a:rPr>
              <a:t>It can be used when the MAC addresses in the body of the ARP packets do not match the addresses that are specified in the Ethernet header. </a:t>
            </a:r>
          </a:p>
          <a:p>
            <a:pPr marL="285750" indent="-285750" algn="l">
              <a:buFont typeface="Arial" panose="020B0604020202020204" pitchFamily="34" charset="0"/>
              <a:buChar char="•"/>
            </a:pPr>
            <a:r>
              <a:rPr lang="en-CA" sz="1600" dirty="0">
                <a:solidFill>
                  <a:srgbClr val="000000"/>
                </a:solidFill>
              </a:rPr>
              <a:t>Notice in the following example how only one command can be configured. </a:t>
            </a:r>
          </a:p>
          <a:p>
            <a:pPr marL="285750" indent="-285750" algn="l">
              <a:buFont typeface="Arial" panose="020B0604020202020204" pitchFamily="34" charset="0"/>
              <a:buChar char="•"/>
            </a:pPr>
            <a:endParaRPr lang="en-CA" sz="1400" dirty="0">
              <a:solidFill>
                <a:srgbClr val="000000"/>
              </a:solidFill>
            </a:endParaRPr>
          </a:p>
          <a:p>
            <a:pPr marL="0" indent="0" algn="l"/>
            <a:endParaRPr lang="en-US" sz="1400" dirty="0">
              <a:solidFill>
                <a:srgbClr val="000000"/>
              </a:solidFill>
            </a:endParaRPr>
          </a:p>
        </p:txBody>
      </p:sp>
      <p:sp>
        <p:nvSpPr>
          <p:cNvPr id="6" name="Content Placeholder 4">
            <a:extLst>
              <a:ext uri="{FF2B5EF4-FFF2-40B4-BE49-F238E27FC236}">
                <a16:creationId xmlns:a16="http://schemas.microsoft.com/office/drawing/2014/main" id="{E3B76157-5448-4D3A-8ED9-3915A794D611}"/>
              </a:ext>
            </a:extLst>
          </p:cNvPr>
          <p:cNvSpPr txBox="1">
            <a:spLocks/>
          </p:cNvSpPr>
          <p:nvPr/>
        </p:nvSpPr>
        <p:spPr>
          <a:xfrm>
            <a:off x="474662" y="2167890"/>
            <a:ext cx="4097338" cy="30196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Therefore, entering multiple </a:t>
            </a:r>
            <a:r>
              <a:rPr lang="en-CA" sz="1600" b="1" dirty="0">
                <a:solidFill>
                  <a:srgbClr val="000000"/>
                </a:solidFill>
              </a:rPr>
              <a:t>ip arp inspection validate</a:t>
            </a:r>
            <a:r>
              <a:rPr lang="en-CA" sz="1600" dirty="0">
                <a:solidFill>
                  <a:srgbClr val="000000"/>
                </a:solidFill>
              </a:rPr>
              <a:t> commands overwrites the previous command. </a:t>
            </a:r>
          </a:p>
          <a:p>
            <a:pPr marL="285750" indent="-285750" algn="l">
              <a:buFont typeface="Arial" panose="020B0604020202020204" pitchFamily="34" charset="0"/>
              <a:buChar char="•"/>
            </a:pPr>
            <a:r>
              <a:rPr lang="en-CA" sz="1600" dirty="0">
                <a:solidFill>
                  <a:srgbClr val="000000"/>
                </a:solidFill>
              </a:rPr>
              <a:t>To include more than one validation method, enter them on the same command line as shown in the output.</a:t>
            </a:r>
          </a:p>
          <a:p>
            <a:pPr marL="285750" indent="-285750" algn="l">
              <a:buFont typeface="Arial" panose="020B0604020202020204" pitchFamily="34" charset="0"/>
              <a:buChar char="•"/>
            </a:pPr>
            <a:endParaRPr lang="en-CA" sz="1400" dirty="0">
              <a:solidFill>
                <a:srgbClr val="000000"/>
              </a:solidFill>
            </a:endParaRPr>
          </a:p>
        </p:txBody>
      </p:sp>
      <p:pic>
        <p:nvPicPr>
          <p:cNvPr id="4" name="Picture 3">
            <a:extLst>
              <a:ext uri="{FF2B5EF4-FFF2-40B4-BE49-F238E27FC236}">
                <a16:creationId xmlns:a16="http://schemas.microsoft.com/office/drawing/2014/main" id="{504D14C8-E0DA-5340-82E7-06ABA5F2B81F}"/>
              </a:ext>
            </a:extLst>
          </p:cNvPr>
          <p:cNvPicPr>
            <a:picLocks noChangeAspect="1"/>
          </p:cNvPicPr>
          <p:nvPr/>
        </p:nvPicPr>
        <p:blipFill>
          <a:blip r:embed="rId3"/>
          <a:stretch>
            <a:fillRect/>
          </a:stretch>
        </p:blipFill>
        <p:spPr>
          <a:xfrm>
            <a:off x="4767532" y="2103120"/>
            <a:ext cx="3998055" cy="2217103"/>
          </a:xfrm>
          <a:prstGeom prst="rect">
            <a:avLst/>
          </a:prstGeom>
        </p:spPr>
      </p:pic>
    </p:spTree>
    <p:extLst>
      <p:ext uri="{BB962C8B-B14F-4D97-AF65-F5344CB8AC3E}">
        <p14:creationId xmlns:p14="http://schemas.microsoft.com/office/powerpoint/2010/main" val="283271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Mitigate STP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dirty="0"/>
            </a:br>
            <a:r>
              <a:rPr lang="en-US" sz="2400" dirty="0" err="1"/>
              <a:t>PortFast</a:t>
            </a:r>
            <a:r>
              <a:rPr lang="en-US" sz="2400" dirty="0"/>
              <a:t> and BPDU Guard</a:t>
            </a:r>
          </a:p>
        </p:txBody>
      </p:sp>
      <p:sp>
        <p:nvSpPr>
          <p:cNvPr id="6" name="Content Placeholder 5">
            <a:extLst>
              <a:ext uri="{FF2B5EF4-FFF2-40B4-BE49-F238E27FC236}">
                <a16:creationId xmlns:a16="http://schemas.microsoft.com/office/drawing/2014/main" id="{65FC0057-C4C5-284D-BE0F-69850418000A}"/>
              </a:ext>
            </a:extLst>
          </p:cNvPr>
          <p:cNvSpPr>
            <a:spLocks noGrp="1"/>
          </p:cNvSpPr>
          <p:nvPr>
            <p:ph idx="1"/>
          </p:nvPr>
        </p:nvSpPr>
        <p:spPr>
          <a:xfrm>
            <a:off x="431971" y="731837"/>
            <a:ext cx="8280057" cy="3702253"/>
          </a:xfrm>
        </p:spPr>
        <p:txBody>
          <a:bodyPr/>
          <a:lstStyle/>
          <a:p>
            <a:pPr marL="0" indent="0" algn="l"/>
            <a:r>
              <a:rPr lang="en-US" sz="1600" dirty="0">
                <a:solidFill>
                  <a:srgbClr val="000000"/>
                </a:solidFill>
              </a:rPr>
              <a:t>Recall that network attackers can manipulate the Spanning Tree Protocol (STP) to conduct an attack by spoofing the root bridge and changing the topology of a network. </a:t>
            </a:r>
          </a:p>
          <a:p>
            <a:pPr marL="0" indent="0" algn="l"/>
            <a:r>
              <a:rPr lang="en-US" sz="1600" dirty="0">
                <a:solidFill>
                  <a:srgbClr val="000000"/>
                </a:solidFill>
              </a:rPr>
              <a:t>To mitigate STP attacks, use PortFast and Bridge Protocol Data Unit (BPDU) Guard:</a:t>
            </a:r>
            <a:endParaRPr lang="en-US" sz="1600" b="1" dirty="0">
              <a:solidFill>
                <a:srgbClr val="000000"/>
              </a:solidFill>
            </a:endParaRPr>
          </a:p>
          <a:p>
            <a:pPr marL="73085" lvl="1" indent="0">
              <a:buNone/>
            </a:pPr>
            <a:r>
              <a:rPr lang="en-US" sz="1600" b="1" dirty="0">
                <a:solidFill>
                  <a:srgbClr val="000000"/>
                </a:solidFill>
              </a:rPr>
              <a:t>PortFast</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PortFast immediately brings a port to the forwarding state from a blocking state, bypassing the listening and learning states. </a:t>
            </a:r>
          </a:p>
          <a:p>
            <a:pPr marL="415985" lvl="1" indent="-342900">
              <a:buFont typeface="Arial" panose="020B0604020202020204" pitchFamily="34" charset="0"/>
              <a:buChar char="•"/>
            </a:pPr>
            <a:r>
              <a:rPr lang="en-US" sz="1600" dirty="0">
                <a:solidFill>
                  <a:srgbClr val="000000"/>
                </a:solidFill>
              </a:rPr>
              <a:t>Apply to all end-user access ports. </a:t>
            </a:r>
          </a:p>
          <a:p>
            <a:pPr marL="73085" lvl="1" indent="0">
              <a:buNone/>
            </a:pPr>
            <a:endParaRPr lang="en-US" sz="1600" b="1" dirty="0">
              <a:solidFill>
                <a:srgbClr val="000000"/>
              </a:solidFill>
            </a:endParaRPr>
          </a:p>
          <a:p>
            <a:pPr marL="73085" lvl="1" indent="0">
              <a:buNone/>
            </a:pPr>
            <a:r>
              <a:rPr lang="en-US" sz="1600" b="1" dirty="0">
                <a:solidFill>
                  <a:srgbClr val="000000"/>
                </a:solidFill>
              </a:rPr>
              <a:t>BPDU Guard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BPDU guard immediately error disables a port that receives a BPDU. </a:t>
            </a:r>
          </a:p>
          <a:p>
            <a:pPr marL="415985" lvl="1" indent="-342900">
              <a:buFont typeface="Arial" panose="020B0604020202020204" pitchFamily="34" charset="0"/>
              <a:buChar char="•"/>
            </a:pPr>
            <a:r>
              <a:rPr lang="en-US" sz="1600" dirty="0">
                <a:solidFill>
                  <a:srgbClr val="000000"/>
                </a:solidFill>
              </a:rPr>
              <a:t>Like PortFast, BPDU guard should only be configured on interfaces attached to end devices.</a:t>
            </a:r>
          </a:p>
          <a:p>
            <a:pPr marL="342900" indent="-342900" algn="l">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97048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a:t>
            </a:r>
            <a:r>
              <a:rPr lang="en-US" sz="2400" dirty="0" err="1"/>
              <a:t>PortFast</a:t>
            </a:r>
            <a:endParaRPr lang="en-US" sz="2400" dirty="0"/>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8"/>
            <a:ext cx="8280057" cy="1310640"/>
          </a:xfrm>
        </p:spPr>
        <p:txBody>
          <a:bodyPr/>
          <a:lstStyle/>
          <a:p>
            <a:pPr marL="0" indent="0" algn="l"/>
            <a:r>
              <a:rPr lang="en-US" sz="1600" dirty="0">
                <a:solidFill>
                  <a:srgbClr val="000000"/>
                </a:solidFill>
              </a:rPr>
              <a:t>PortFast bypasses the STP listening and learning states to minimize the time that access ports must wait for STP to converge. </a:t>
            </a:r>
          </a:p>
          <a:p>
            <a:pPr marL="342900" indent="-342900" algn="l">
              <a:buFont typeface="Arial" panose="020B0604020202020204" pitchFamily="34" charset="0"/>
              <a:buChar char="•"/>
            </a:pPr>
            <a:r>
              <a:rPr lang="en-US" sz="1600" dirty="0">
                <a:solidFill>
                  <a:srgbClr val="000000"/>
                </a:solidFill>
              </a:rPr>
              <a:t>Only enable PortFast on access ports.</a:t>
            </a:r>
          </a:p>
          <a:p>
            <a:pPr marL="342900" indent="-342900" algn="l">
              <a:buFont typeface="Arial" panose="020B0604020202020204" pitchFamily="34" charset="0"/>
              <a:buChar char="•"/>
            </a:pPr>
            <a:r>
              <a:rPr lang="en-US" sz="1600" dirty="0">
                <a:solidFill>
                  <a:srgbClr val="000000"/>
                </a:solidFill>
              </a:rPr>
              <a:t>PortFast on inter switch links can create a spanning-tree loop.</a:t>
            </a:r>
          </a:p>
        </p:txBody>
      </p:sp>
      <p:sp>
        <p:nvSpPr>
          <p:cNvPr id="6" name="Content Placeholder 3">
            <a:extLst>
              <a:ext uri="{FF2B5EF4-FFF2-40B4-BE49-F238E27FC236}">
                <a16:creationId xmlns:a16="http://schemas.microsoft.com/office/drawing/2014/main" id="{E0ABB6FA-1C8E-47DF-91D1-289FB4659956}"/>
              </a:ext>
            </a:extLst>
          </p:cNvPr>
          <p:cNvSpPr txBox="1">
            <a:spLocks/>
          </p:cNvSpPr>
          <p:nvPr/>
        </p:nvSpPr>
        <p:spPr>
          <a:xfrm>
            <a:off x="474663" y="2042477"/>
            <a:ext cx="4257358" cy="222472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PortFast can be enabled:</a:t>
            </a:r>
          </a:p>
          <a:p>
            <a:pPr marL="285750" indent="-285750" algn="l">
              <a:buFont typeface="Arial" panose="020B0604020202020204" pitchFamily="34" charset="0"/>
              <a:buChar char="•"/>
            </a:pPr>
            <a:r>
              <a:rPr lang="en-CA" sz="1600" b="1" dirty="0">
                <a:solidFill>
                  <a:srgbClr val="000000"/>
                </a:solidFill>
              </a:rPr>
              <a:t>On an interface </a:t>
            </a:r>
            <a:r>
              <a:rPr lang="en-CA" sz="1600" dirty="0">
                <a:solidFill>
                  <a:srgbClr val="000000"/>
                </a:solidFill>
              </a:rPr>
              <a:t>– Use the </a:t>
            </a:r>
            <a:r>
              <a:rPr lang="en-CA" sz="1600" b="1" dirty="0">
                <a:solidFill>
                  <a:srgbClr val="000000"/>
                </a:solidFill>
              </a:rPr>
              <a:t>spanning-tree </a:t>
            </a:r>
            <a:r>
              <a:rPr lang="en-CA" sz="1600" b="1" dirty="0" err="1">
                <a:solidFill>
                  <a:srgbClr val="000000"/>
                </a:solidFill>
              </a:rPr>
              <a:t>portfast</a:t>
            </a:r>
            <a:r>
              <a:rPr lang="en-CA" sz="1600" dirty="0">
                <a:solidFill>
                  <a:srgbClr val="000000"/>
                </a:solidFill>
              </a:rPr>
              <a:t> interface configuration command. </a:t>
            </a:r>
          </a:p>
          <a:p>
            <a:pPr marL="285750" indent="-285750" algn="l">
              <a:buFont typeface="Arial" panose="020B0604020202020204" pitchFamily="34" charset="0"/>
              <a:buChar char="•"/>
            </a:pPr>
            <a:r>
              <a:rPr lang="en-CA" sz="1600" b="1" dirty="0">
                <a:solidFill>
                  <a:srgbClr val="000000"/>
                </a:solidFill>
              </a:rPr>
              <a:t>Globally</a:t>
            </a:r>
            <a:r>
              <a:rPr lang="en-CA" sz="1600" dirty="0">
                <a:solidFill>
                  <a:srgbClr val="000000"/>
                </a:solidFill>
              </a:rPr>
              <a:t> – Use the </a:t>
            </a:r>
            <a:r>
              <a:rPr lang="en-CA" sz="1600" b="1" dirty="0">
                <a:solidFill>
                  <a:srgbClr val="000000"/>
                </a:solidFill>
              </a:rPr>
              <a:t>spanning-tree </a:t>
            </a:r>
            <a:r>
              <a:rPr lang="en-CA" sz="1600" b="1" dirty="0" err="1">
                <a:solidFill>
                  <a:srgbClr val="000000"/>
                </a:solidFill>
              </a:rPr>
              <a:t>portfast</a:t>
            </a:r>
            <a:r>
              <a:rPr lang="en-CA" sz="1600" b="1" dirty="0">
                <a:solidFill>
                  <a:srgbClr val="000000"/>
                </a:solidFill>
              </a:rPr>
              <a:t> default</a:t>
            </a:r>
            <a:r>
              <a:rPr lang="en-CA" sz="1600" dirty="0">
                <a:solidFill>
                  <a:srgbClr val="000000"/>
                </a:solidFill>
              </a:rPr>
              <a:t> global configuration command to enable PortFast on all access ports.</a:t>
            </a:r>
          </a:p>
          <a:p>
            <a:pPr marL="342900" indent="-342900" algn="l">
              <a:buFont typeface="Arial" panose="020B0604020202020204" pitchFamily="34" charset="0"/>
              <a:buChar char="•"/>
            </a:pPr>
            <a:endParaRPr lang="en-CA"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5" name="Picture 4">
            <a:extLst>
              <a:ext uri="{FF2B5EF4-FFF2-40B4-BE49-F238E27FC236}">
                <a16:creationId xmlns:a16="http://schemas.microsoft.com/office/drawing/2014/main" id="{4140213E-AD93-4F68-86B7-32BF6D95CD59}"/>
              </a:ext>
            </a:extLst>
          </p:cNvPr>
          <p:cNvPicPr>
            <a:picLocks noChangeAspect="1"/>
          </p:cNvPicPr>
          <p:nvPr/>
        </p:nvPicPr>
        <p:blipFill>
          <a:blip r:embed="rId3"/>
          <a:stretch>
            <a:fillRect/>
          </a:stretch>
        </p:blipFill>
        <p:spPr>
          <a:xfrm>
            <a:off x="5001676" y="2042477"/>
            <a:ext cx="3753043" cy="1911448"/>
          </a:xfrm>
          <a:prstGeom prst="rect">
            <a:avLst/>
          </a:prstGeom>
        </p:spPr>
      </p:pic>
    </p:spTree>
    <p:extLst>
      <p:ext uri="{BB962C8B-B14F-4D97-AF65-F5344CB8AC3E}">
        <p14:creationId xmlns:p14="http://schemas.microsoft.com/office/powerpoint/2010/main" val="42633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a:t>
            </a:r>
            <a:r>
              <a:rPr lang="en-US" sz="2400" dirty="0" err="1"/>
              <a:t>PortFast</a:t>
            </a:r>
            <a:r>
              <a:rPr lang="en-US" sz="2400" dirty="0"/>
              <a:t> (Cont.)</a:t>
            </a:r>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7"/>
            <a:ext cx="8120698" cy="3689897"/>
          </a:xfrm>
        </p:spPr>
        <p:txBody>
          <a:bodyPr/>
          <a:lstStyle/>
          <a:p>
            <a:pPr marL="0" indent="0" algn="l"/>
            <a:r>
              <a:rPr lang="en-US" sz="1600" dirty="0">
                <a:solidFill>
                  <a:srgbClr val="000000"/>
                </a:solidFill>
              </a:rPr>
              <a:t>To verify whether PortFast is enabled globally you can use either the:</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show running-config | begin span</a:t>
            </a:r>
            <a:r>
              <a:rPr lang="en-US" sz="1400" dirty="0">
                <a:solidFill>
                  <a:srgbClr val="000000"/>
                </a:solidFill>
              </a:rPr>
              <a:t> command </a:t>
            </a:r>
          </a:p>
          <a:p>
            <a:pPr marL="285750" indent="-285750" algn="l">
              <a:buFont typeface="Arial" panose="020B0604020202020204" pitchFamily="34" charset="0"/>
              <a:buChar char="•"/>
            </a:pPr>
            <a:r>
              <a:rPr lang="en-US" sz="1400" b="1" dirty="0">
                <a:solidFill>
                  <a:srgbClr val="000000"/>
                </a:solidFill>
              </a:rPr>
              <a:t>show spanning-tree summary</a:t>
            </a:r>
            <a:r>
              <a:rPr lang="en-US" sz="1400" dirty="0">
                <a:solidFill>
                  <a:srgbClr val="000000"/>
                </a:solidFill>
              </a:rPr>
              <a:t> command</a:t>
            </a:r>
            <a:endParaRPr lang="en-US" sz="1600" dirty="0">
              <a:solidFill>
                <a:srgbClr val="000000"/>
              </a:solidFill>
            </a:endParaRPr>
          </a:p>
          <a:p>
            <a:pPr marL="0" indent="0" algn="l"/>
            <a:endParaRPr lang="en-US" sz="1600" dirty="0">
              <a:solidFill>
                <a:srgbClr val="000000"/>
              </a:solidFill>
            </a:endParaRPr>
          </a:p>
          <a:p>
            <a:pPr marL="0" indent="0" algn="l"/>
            <a:r>
              <a:rPr lang="en-US" sz="1400" dirty="0">
                <a:solidFill>
                  <a:srgbClr val="000000"/>
                </a:solidFill>
              </a:rPr>
              <a:t>To verify if PortFast is enabled an interface, use the </a:t>
            </a:r>
            <a:r>
              <a:rPr lang="en-US" sz="1400" b="1" dirty="0">
                <a:solidFill>
                  <a:srgbClr val="000000"/>
                </a:solidFill>
              </a:rPr>
              <a:t>show running-config interface </a:t>
            </a:r>
            <a:r>
              <a:rPr lang="en-US" sz="1400" i="1" dirty="0">
                <a:solidFill>
                  <a:srgbClr val="000000"/>
                </a:solidFill>
              </a:rPr>
              <a:t>type/number </a:t>
            </a:r>
            <a:r>
              <a:rPr lang="en-US" sz="1400" dirty="0">
                <a:solidFill>
                  <a:srgbClr val="000000"/>
                </a:solidFill>
              </a:rPr>
              <a:t>command. </a:t>
            </a:r>
          </a:p>
          <a:p>
            <a:pPr marL="0" indent="0" algn="l"/>
            <a:endParaRPr lang="en-US" sz="1400" dirty="0">
              <a:solidFill>
                <a:srgbClr val="000000"/>
              </a:solidFill>
            </a:endParaRPr>
          </a:p>
          <a:p>
            <a:pPr marL="0" indent="0" algn="l"/>
            <a:r>
              <a:rPr lang="en-US" sz="1400" dirty="0">
                <a:solidFill>
                  <a:srgbClr val="000000"/>
                </a:solidFill>
              </a:rPr>
              <a:t>The show </a:t>
            </a:r>
            <a:r>
              <a:rPr lang="en-US" sz="1400" b="1" dirty="0">
                <a:solidFill>
                  <a:srgbClr val="000000"/>
                </a:solidFill>
              </a:rPr>
              <a:t>spanning-tree interface </a:t>
            </a:r>
            <a:r>
              <a:rPr lang="en-US" sz="1400" i="1" dirty="0">
                <a:solidFill>
                  <a:srgbClr val="000000"/>
                </a:solidFill>
              </a:rPr>
              <a:t>type/number </a:t>
            </a:r>
            <a:r>
              <a:rPr lang="en-US" sz="1400" b="1" dirty="0">
                <a:solidFill>
                  <a:srgbClr val="000000"/>
                </a:solidFill>
              </a:rPr>
              <a:t>detail</a:t>
            </a:r>
            <a:r>
              <a:rPr lang="en-US" sz="1400" dirty="0">
                <a:solidFill>
                  <a:srgbClr val="000000"/>
                </a:solidFill>
              </a:rPr>
              <a:t> command can also be used for verification.</a:t>
            </a:r>
          </a:p>
        </p:txBody>
      </p:sp>
    </p:spTree>
    <p:extLst>
      <p:ext uri="{BB962C8B-B14F-4D97-AF65-F5344CB8AC3E}">
        <p14:creationId xmlns:p14="http://schemas.microsoft.com/office/powerpoint/2010/main" val="237372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BPDU Guard</a:t>
            </a:r>
          </a:p>
        </p:txBody>
      </p:sp>
      <p:sp>
        <p:nvSpPr>
          <p:cNvPr id="6" name="Content Placeholder 5">
            <a:extLst>
              <a:ext uri="{FF2B5EF4-FFF2-40B4-BE49-F238E27FC236}">
                <a16:creationId xmlns:a16="http://schemas.microsoft.com/office/drawing/2014/main" id="{797BF870-B116-964B-8319-6DEA2EC18A45}"/>
              </a:ext>
            </a:extLst>
          </p:cNvPr>
          <p:cNvSpPr>
            <a:spLocks noGrp="1"/>
          </p:cNvSpPr>
          <p:nvPr>
            <p:ph idx="1"/>
          </p:nvPr>
        </p:nvSpPr>
        <p:spPr>
          <a:xfrm>
            <a:off x="474662" y="731837"/>
            <a:ext cx="8280057" cy="1439863"/>
          </a:xfrm>
        </p:spPr>
        <p:txBody>
          <a:bodyPr/>
          <a:lstStyle/>
          <a:p>
            <a:pPr marL="0" indent="0" algn="l"/>
            <a:r>
              <a:rPr lang="en-US" sz="1400" dirty="0">
                <a:solidFill>
                  <a:srgbClr val="000000"/>
                </a:solidFill>
              </a:rPr>
              <a:t>An access port could receive an unexpected BPDUs accidentally or because a user connected an unauthorized switch to the access port.</a:t>
            </a:r>
          </a:p>
          <a:p>
            <a:pPr marL="285750" indent="-285750" algn="l">
              <a:buFont typeface="Arial" panose="020B0604020202020204" pitchFamily="34" charset="0"/>
              <a:buChar char="•"/>
            </a:pPr>
            <a:r>
              <a:rPr lang="en-US" sz="1400" dirty="0">
                <a:solidFill>
                  <a:srgbClr val="000000"/>
                </a:solidFill>
              </a:rPr>
              <a:t>If a BPDU is received on a BPDU Guard enabled access port, the port is put into error-disabled state. </a:t>
            </a:r>
          </a:p>
          <a:p>
            <a:pPr marL="285750" indent="-285750" algn="l">
              <a:buFont typeface="Arial" panose="020B0604020202020204" pitchFamily="34" charset="0"/>
              <a:buChar char="•"/>
            </a:pPr>
            <a:r>
              <a:rPr lang="en-US" sz="1400" dirty="0">
                <a:solidFill>
                  <a:srgbClr val="000000"/>
                </a:solidFill>
              </a:rPr>
              <a:t>This means the port is shut down and must be manually re-enabled or automatically recovered through the </a:t>
            </a:r>
            <a:r>
              <a:rPr lang="en-US" sz="1400" b="1" dirty="0">
                <a:solidFill>
                  <a:srgbClr val="000000"/>
                </a:solidFill>
              </a:rPr>
              <a:t>errdisable recovery cause </a:t>
            </a:r>
            <a:r>
              <a:rPr lang="en-US" sz="1400" b="1" dirty="0" err="1">
                <a:solidFill>
                  <a:srgbClr val="000000"/>
                </a:solidFill>
              </a:rPr>
              <a:t>psecure_violation</a:t>
            </a:r>
            <a:r>
              <a:rPr lang="en-US" sz="1400" dirty="0">
                <a:solidFill>
                  <a:srgbClr val="000000"/>
                </a:solidFill>
              </a:rPr>
              <a:t> global command.</a:t>
            </a:r>
          </a:p>
        </p:txBody>
      </p:sp>
      <p:sp>
        <p:nvSpPr>
          <p:cNvPr id="5" name="Content Placeholder 3">
            <a:extLst>
              <a:ext uri="{FF2B5EF4-FFF2-40B4-BE49-F238E27FC236}">
                <a16:creationId xmlns:a16="http://schemas.microsoft.com/office/drawing/2014/main" id="{FC532A87-3944-4C97-A223-9033B81A4236}"/>
              </a:ext>
            </a:extLst>
          </p:cNvPr>
          <p:cNvSpPr txBox="1">
            <a:spLocks/>
          </p:cNvSpPr>
          <p:nvPr/>
        </p:nvSpPr>
        <p:spPr>
          <a:xfrm>
            <a:off x="474662" y="2247900"/>
            <a:ext cx="4874577" cy="201930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BPDU Guard can be enabled:</a:t>
            </a:r>
          </a:p>
          <a:p>
            <a:pPr marL="285750" indent="-285750" algn="l">
              <a:buFont typeface="Arial" panose="020B0604020202020204" pitchFamily="34" charset="0"/>
              <a:buChar char="•"/>
            </a:pPr>
            <a:r>
              <a:rPr lang="en-CA" sz="1400" b="1" dirty="0">
                <a:solidFill>
                  <a:srgbClr val="000000"/>
                </a:solidFill>
              </a:rPr>
              <a:t>On an interface </a:t>
            </a:r>
            <a:r>
              <a:rPr lang="en-CA" sz="1400" dirty="0">
                <a:solidFill>
                  <a:srgbClr val="000000"/>
                </a:solidFill>
              </a:rPr>
              <a:t>– Use the </a:t>
            </a:r>
            <a:r>
              <a:rPr lang="en-CA" sz="1400" b="1" dirty="0">
                <a:solidFill>
                  <a:srgbClr val="000000"/>
                </a:solidFill>
              </a:rPr>
              <a:t>spanning-tree </a:t>
            </a:r>
            <a:r>
              <a:rPr lang="en-CA" sz="1400" b="1" dirty="0" err="1">
                <a:solidFill>
                  <a:srgbClr val="000000"/>
                </a:solidFill>
              </a:rPr>
              <a:t>bpduguard</a:t>
            </a:r>
            <a:r>
              <a:rPr lang="en-CA" sz="1400" b="1" dirty="0">
                <a:solidFill>
                  <a:srgbClr val="000000"/>
                </a:solidFill>
              </a:rPr>
              <a:t> enable </a:t>
            </a:r>
            <a:r>
              <a:rPr lang="en-CA" sz="1400" dirty="0">
                <a:solidFill>
                  <a:srgbClr val="000000"/>
                </a:solidFill>
              </a:rPr>
              <a:t>interface configuration command. </a:t>
            </a:r>
          </a:p>
          <a:p>
            <a:pPr marL="285750" indent="-285750" algn="l">
              <a:buFont typeface="Arial" panose="020B0604020202020204" pitchFamily="34" charset="0"/>
              <a:buChar char="•"/>
            </a:pPr>
            <a:r>
              <a:rPr lang="en-CA" sz="1400" b="1" dirty="0">
                <a:solidFill>
                  <a:srgbClr val="000000"/>
                </a:solidFill>
              </a:rPr>
              <a:t>Globally</a:t>
            </a:r>
            <a:r>
              <a:rPr lang="en-CA" sz="1400" dirty="0">
                <a:solidFill>
                  <a:srgbClr val="000000"/>
                </a:solidFill>
              </a:rPr>
              <a:t> – Use the </a:t>
            </a:r>
            <a:r>
              <a:rPr lang="en-CA" sz="1400" b="1" dirty="0">
                <a:solidFill>
                  <a:srgbClr val="000000"/>
                </a:solidFill>
              </a:rPr>
              <a:t>spanning-tree </a:t>
            </a:r>
            <a:r>
              <a:rPr lang="en-CA" sz="1400" b="1" dirty="0" err="1">
                <a:solidFill>
                  <a:srgbClr val="000000"/>
                </a:solidFill>
              </a:rPr>
              <a:t>portfast</a:t>
            </a:r>
            <a:r>
              <a:rPr lang="en-CA" sz="1400" b="1" dirty="0">
                <a:solidFill>
                  <a:srgbClr val="000000"/>
                </a:solidFill>
              </a:rPr>
              <a:t> </a:t>
            </a:r>
            <a:r>
              <a:rPr lang="en-CA" sz="1400" b="1" dirty="0" err="1">
                <a:solidFill>
                  <a:srgbClr val="000000"/>
                </a:solidFill>
              </a:rPr>
              <a:t>bpduguard</a:t>
            </a:r>
            <a:r>
              <a:rPr lang="en-CA" sz="1400" b="1" dirty="0">
                <a:solidFill>
                  <a:srgbClr val="000000"/>
                </a:solidFill>
              </a:rPr>
              <a:t> default</a:t>
            </a:r>
            <a:r>
              <a:rPr lang="en-CA" sz="1400" dirty="0">
                <a:solidFill>
                  <a:srgbClr val="000000"/>
                </a:solidFill>
              </a:rPr>
              <a:t> global configuration command to enable BPDU Guard on all access ports.</a:t>
            </a:r>
          </a:p>
          <a:p>
            <a:pPr marL="285750" indent="-28575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2" name="Picture 1">
            <a:extLst>
              <a:ext uri="{FF2B5EF4-FFF2-40B4-BE49-F238E27FC236}">
                <a16:creationId xmlns:a16="http://schemas.microsoft.com/office/drawing/2014/main" id="{8E3F4A26-FB15-408B-BECA-EC19798B1FF1}"/>
              </a:ext>
            </a:extLst>
          </p:cNvPr>
          <p:cNvPicPr>
            <a:picLocks noChangeAspect="1"/>
          </p:cNvPicPr>
          <p:nvPr/>
        </p:nvPicPr>
        <p:blipFill>
          <a:blip r:embed="rId3"/>
          <a:stretch>
            <a:fillRect/>
          </a:stretch>
        </p:blipFill>
        <p:spPr>
          <a:xfrm>
            <a:off x="5864631" y="2247900"/>
            <a:ext cx="2794144" cy="2508379"/>
          </a:xfrm>
          <a:prstGeom prst="rect">
            <a:avLst/>
          </a:prstGeom>
        </p:spPr>
      </p:pic>
    </p:spTree>
    <p:extLst>
      <p:ext uri="{BB962C8B-B14F-4D97-AF65-F5344CB8AC3E}">
        <p14:creationId xmlns:p14="http://schemas.microsoft.com/office/powerpoint/2010/main" val="39990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Packet Tracer – Switch Security Configuration</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a:t>
            </a:r>
          </a:p>
          <a:p>
            <a:pPr marL="342900" indent="-342900" algn="l">
              <a:buFont typeface="Arial" panose="020B0604020202020204" pitchFamily="34" charset="0"/>
              <a:buChar char="•"/>
            </a:pPr>
            <a:r>
              <a:rPr lang="en-US" sz="1800" dirty="0">
                <a:solidFill>
                  <a:srgbClr val="000000"/>
                </a:solidFill>
              </a:rPr>
              <a:t>Secure unused ports</a:t>
            </a:r>
          </a:p>
          <a:p>
            <a:pPr marL="342900" indent="-342900" algn="l">
              <a:buFont typeface="Arial" panose="020B0604020202020204" pitchFamily="34" charset="0"/>
              <a:buChar char="•"/>
            </a:pPr>
            <a:r>
              <a:rPr lang="en-US" sz="1800" dirty="0">
                <a:solidFill>
                  <a:srgbClr val="000000"/>
                </a:solidFill>
              </a:rPr>
              <a:t>Implement port security</a:t>
            </a:r>
          </a:p>
          <a:p>
            <a:pPr marL="342900" indent="-342900" algn="l">
              <a:buFont typeface="Arial" panose="020B0604020202020204" pitchFamily="34" charset="0"/>
              <a:buChar char="•"/>
            </a:pPr>
            <a:r>
              <a:rPr lang="en-US" sz="1800" dirty="0">
                <a:solidFill>
                  <a:srgbClr val="000000"/>
                </a:solidFill>
              </a:rPr>
              <a:t>Mitigate VLAN hopping attacks</a:t>
            </a:r>
          </a:p>
          <a:p>
            <a:pPr marL="342900" indent="-342900" algn="l">
              <a:buFont typeface="Arial" panose="020B0604020202020204" pitchFamily="34" charset="0"/>
              <a:buChar char="•"/>
            </a:pPr>
            <a:r>
              <a:rPr lang="en-US" sz="1800" dirty="0">
                <a:solidFill>
                  <a:srgbClr val="000000"/>
                </a:solidFill>
              </a:rPr>
              <a:t>Mitigate DHCP attacks</a:t>
            </a:r>
          </a:p>
          <a:p>
            <a:pPr marL="342900" indent="-342900" algn="l">
              <a:buFont typeface="Arial" panose="020B0604020202020204" pitchFamily="34" charset="0"/>
              <a:buChar char="•"/>
            </a:pPr>
            <a:r>
              <a:rPr lang="en-US" sz="1800" dirty="0">
                <a:solidFill>
                  <a:srgbClr val="000000"/>
                </a:solidFill>
              </a:rPr>
              <a:t>Mitigate ARP attacks</a:t>
            </a:r>
          </a:p>
          <a:p>
            <a:pPr marL="342900" indent="-342900" algn="l">
              <a:buFont typeface="Arial" panose="020B0604020202020204" pitchFamily="34" charset="0"/>
              <a:buChar char="•"/>
            </a:pPr>
            <a:r>
              <a:rPr lang="en-US" sz="1800" dirty="0">
                <a:solidFill>
                  <a:srgbClr val="000000"/>
                </a:solidFill>
              </a:rPr>
              <a:t>Mitigate STP attacks</a:t>
            </a:r>
          </a:p>
          <a:p>
            <a:pPr marL="342900" indent="-342900" algn="l">
              <a:buFont typeface="Arial" panose="020B0604020202020204" pitchFamily="34" charset="0"/>
              <a:buChar char="•"/>
            </a:pPr>
            <a:r>
              <a:rPr lang="en-US" sz="1800" dirty="0">
                <a:solidFill>
                  <a:srgbClr val="000000"/>
                </a:solidFill>
              </a:rPr>
              <a:t>Verify the switch security configuration</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Lab – Switch Security Configuration</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a:t>
            </a:r>
          </a:p>
          <a:p>
            <a:pPr marL="342900" indent="-342900" algn="l">
              <a:buFont typeface="Arial" panose="020B0604020202020204" pitchFamily="34" charset="0"/>
              <a:buChar char="•"/>
            </a:pPr>
            <a:r>
              <a:rPr lang="en-US" sz="1800" dirty="0">
                <a:solidFill>
                  <a:srgbClr val="000000"/>
                </a:solidFill>
              </a:rPr>
              <a:t>Secure unused ports</a:t>
            </a:r>
          </a:p>
          <a:p>
            <a:pPr marL="342900" indent="-342900" algn="l">
              <a:buFont typeface="Arial" panose="020B0604020202020204" pitchFamily="34" charset="0"/>
              <a:buChar char="•"/>
            </a:pPr>
            <a:r>
              <a:rPr lang="en-US" sz="1800" dirty="0">
                <a:solidFill>
                  <a:srgbClr val="000000"/>
                </a:solidFill>
              </a:rPr>
              <a:t>Implement port security</a:t>
            </a:r>
          </a:p>
          <a:p>
            <a:pPr marL="342900" indent="-342900" algn="l">
              <a:buFont typeface="Arial" panose="020B0604020202020204" pitchFamily="34" charset="0"/>
              <a:buChar char="•"/>
            </a:pPr>
            <a:r>
              <a:rPr lang="en-US" sz="1800" dirty="0">
                <a:solidFill>
                  <a:srgbClr val="000000"/>
                </a:solidFill>
              </a:rPr>
              <a:t>Mitigate VLAN hopping attacks</a:t>
            </a:r>
          </a:p>
          <a:p>
            <a:pPr marL="342900" indent="-342900" algn="l">
              <a:buFont typeface="Arial" panose="020B0604020202020204" pitchFamily="34" charset="0"/>
              <a:buChar char="•"/>
            </a:pPr>
            <a:r>
              <a:rPr lang="en-US" sz="1800" dirty="0">
                <a:solidFill>
                  <a:srgbClr val="000000"/>
                </a:solidFill>
              </a:rPr>
              <a:t>Mitigate DHCP attacks</a:t>
            </a:r>
          </a:p>
          <a:p>
            <a:pPr marL="342900" indent="-342900" algn="l">
              <a:buFont typeface="Arial" panose="020B0604020202020204" pitchFamily="34" charset="0"/>
              <a:buChar char="•"/>
            </a:pPr>
            <a:r>
              <a:rPr lang="en-US" sz="1800" dirty="0">
                <a:solidFill>
                  <a:srgbClr val="000000"/>
                </a:solidFill>
              </a:rPr>
              <a:t>Mitigate ARP attacks</a:t>
            </a:r>
          </a:p>
          <a:p>
            <a:pPr marL="342900" indent="-342900" algn="l">
              <a:buFont typeface="Arial" panose="020B0604020202020204" pitchFamily="34" charset="0"/>
              <a:buChar char="•"/>
            </a:pPr>
            <a:r>
              <a:rPr lang="en-US" sz="1800" dirty="0">
                <a:solidFill>
                  <a:srgbClr val="000000"/>
                </a:solidFill>
              </a:rPr>
              <a:t>Mitigate STP attacks</a:t>
            </a:r>
          </a:p>
          <a:p>
            <a:pPr marL="342900" indent="-342900" algn="l">
              <a:buFont typeface="Arial" panose="020B0604020202020204" pitchFamily="34" charset="0"/>
              <a:buChar char="•"/>
            </a:pPr>
            <a:r>
              <a:rPr lang="en-US" sz="1800" dirty="0">
                <a:solidFill>
                  <a:srgbClr val="000000"/>
                </a:solidFill>
              </a:rPr>
              <a:t>Verify the switch security configuration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188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a:buFont typeface="Arial" panose="020B0604020202020204" pitchFamily="34" charset="0"/>
              <a:buChar char="•"/>
            </a:pPr>
            <a:r>
              <a:rPr lang="en-US" sz="1600" dirty="0"/>
              <a:t>All switch ports (interfaces) should be secured before the switch is deployed for production use. </a:t>
            </a:r>
          </a:p>
          <a:p>
            <a:pPr>
              <a:buFont typeface="Arial" panose="020B0604020202020204" pitchFamily="34" charset="0"/>
              <a:buChar char="•"/>
            </a:pPr>
            <a:r>
              <a:rPr lang="en-US" sz="1600" dirty="0"/>
              <a:t>By default, Layer 2 switch ports are set to dynamic auto (</a:t>
            </a:r>
            <a:r>
              <a:rPr lang="en-US" sz="1600" dirty="0" err="1"/>
              <a:t>trunking</a:t>
            </a:r>
            <a:r>
              <a:rPr lang="en-US" sz="1600" dirty="0"/>
              <a:t> on). </a:t>
            </a:r>
          </a:p>
          <a:p>
            <a:pPr>
              <a:buFont typeface="Arial" panose="020B0604020202020204" pitchFamily="34" charset="0"/>
              <a:buChar char="•"/>
            </a:pPr>
            <a:r>
              <a:rPr lang="en-US" sz="1600" dirty="0"/>
              <a:t>The simplest and most effective method to prevent MAC address table overflow attacks is to enable port security. </a:t>
            </a:r>
          </a:p>
          <a:p>
            <a:pPr>
              <a:buFont typeface="Arial" panose="020B0604020202020204" pitchFamily="34" charset="0"/>
              <a:buChar char="•"/>
            </a:pPr>
            <a:r>
              <a:rPr lang="en-US" sz="1600" dirty="0"/>
              <a:t>The switch can be configured to learn about MAC addresses on a secure port in one of three ways: manually configured, dynamically learned, and dynamically learned – sticky. </a:t>
            </a:r>
          </a:p>
          <a:p>
            <a:pPr>
              <a:buFont typeface="Arial" panose="020B0604020202020204" pitchFamily="34" charset="0"/>
              <a:buChar char="•"/>
            </a:pPr>
            <a:r>
              <a:rPr lang="en-US" sz="1600" dirty="0"/>
              <a:t>If the MAC address of a device attached to the port differs from the list of secure addresses, then a port violation occurs. By default, the port enters the error-disabled state. When a port is placed in the error-disabled state, no traffic is sent or received on that port. </a:t>
            </a:r>
          </a:p>
          <a:p>
            <a:pPr>
              <a:buFont typeface="Arial" panose="020B0604020202020204" pitchFamily="34" charset="0"/>
              <a:buChar char="•"/>
            </a:pPr>
            <a:r>
              <a:rPr lang="en-US" sz="1600" dirty="0"/>
              <a:t>Mitigate VLAN Hopping attacks by disabling DTP negotiations, disabling unused ports, manually setting trunking where required, and using a native VLAN other than VLAN 1.</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a:buFont typeface="Arial" panose="020B0604020202020204" pitchFamily="34" charset="0"/>
              <a:buChar char="•"/>
            </a:pPr>
            <a:r>
              <a:rPr lang="en-US" sz="1600" dirty="0"/>
              <a:t>The goal of a DHCP starvation attack is to create a Denial of Service (DoS) for connecting clients. DHCP spoofing attacks can be mitigated by using DHCP snooping on trusted ports. </a:t>
            </a:r>
          </a:p>
          <a:p>
            <a:pPr>
              <a:buFont typeface="Arial" panose="020B0604020202020204" pitchFamily="34" charset="0"/>
              <a:buChar char="•"/>
            </a:pPr>
            <a:r>
              <a:rPr lang="en-US" sz="1600" dirty="0"/>
              <a:t>DHCP snooping determines whether DHCP messages are from an administratively-configured trusted or untrusted source. It then filters DHCP messages and rate-limits DHCP traffic from untrusted sources. </a:t>
            </a:r>
          </a:p>
          <a:p>
            <a:pPr>
              <a:buFont typeface="Arial" panose="020B0604020202020204" pitchFamily="34" charset="0"/>
              <a:buChar char="•"/>
            </a:pPr>
            <a:r>
              <a:rPr lang="en-US" sz="1600" dirty="0"/>
              <a:t>Dynamic ARP inspection (DAI) requires DHCP snooping and helps prevent ARP attacks by verifying ARP traffic. </a:t>
            </a:r>
          </a:p>
          <a:p>
            <a:pPr>
              <a:buFont typeface="Arial" panose="020B0604020202020204" pitchFamily="34" charset="0"/>
              <a:buChar char="•"/>
            </a:pPr>
            <a:r>
              <a:rPr lang="en-US" sz="1600" dirty="0"/>
              <a:t>Implement Dynamic ARP Inspection to mitigate ARP spoofing and ARP poisoning.</a:t>
            </a:r>
          </a:p>
          <a:p>
            <a:pPr>
              <a:buFont typeface="Arial" panose="020B0604020202020204" pitchFamily="34" charset="0"/>
              <a:buChar char="•"/>
            </a:pPr>
            <a:r>
              <a:rPr lang="en-US" sz="1600" dirty="0"/>
              <a:t>To mitigate Spanning Tree Protocol (STP) manipulation attacks, use </a:t>
            </a:r>
            <a:r>
              <a:rPr lang="en-US" sz="1600" dirty="0" err="1"/>
              <a:t>PortFast</a:t>
            </a:r>
            <a:r>
              <a:rPr lang="en-US" sz="1600" dirty="0"/>
              <a:t> and Bridge Protocol Data Unit (BPDU) Guard.</a:t>
            </a:r>
          </a:p>
          <a:p>
            <a:endParaRPr lang="en-US" sz="1600" dirty="0"/>
          </a:p>
        </p:txBody>
      </p:sp>
    </p:spTree>
    <p:custDataLst>
      <p:tags r:id="rId1"/>
    </p:custDataLst>
    <p:extLst>
      <p:ext uri="{BB962C8B-B14F-4D97-AF65-F5344CB8AC3E}">
        <p14:creationId xmlns:p14="http://schemas.microsoft.com/office/powerpoint/2010/main" val="97093746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502411" y="732269"/>
            <a:ext cx="4069589" cy="3934981"/>
          </a:xfrm>
          <a:ln>
            <a:solidFill>
              <a:srgbClr val="000000"/>
            </a:solidFill>
          </a:ln>
        </p:spPr>
        <p:txBody>
          <a:bodyPr/>
          <a:lstStyle/>
          <a:p>
            <a:pPr>
              <a:buFont typeface="Arial" panose="020B0604020202020204" pitchFamily="34" charset="0"/>
              <a:buChar char="•"/>
            </a:pPr>
            <a:r>
              <a:rPr lang="en-US" sz="1200" b="1" dirty="0"/>
              <a:t>interface range</a:t>
            </a:r>
          </a:p>
          <a:p>
            <a:pPr>
              <a:buFont typeface="Arial" panose="020B0604020202020204" pitchFamily="34" charset="0"/>
              <a:buChar char="•"/>
            </a:pPr>
            <a:r>
              <a:rPr lang="en-US" sz="1200" b="1" dirty="0"/>
              <a:t>switchport port-security</a:t>
            </a:r>
          </a:p>
          <a:p>
            <a:pPr>
              <a:buFont typeface="Arial" panose="020B0604020202020204" pitchFamily="34" charset="0"/>
              <a:buChar char="•"/>
            </a:pPr>
            <a:r>
              <a:rPr lang="en-US" sz="1200" b="1" dirty="0"/>
              <a:t>switchport port-security interface</a:t>
            </a:r>
          </a:p>
          <a:p>
            <a:pPr>
              <a:buFont typeface="Arial" panose="020B0604020202020204" pitchFamily="34" charset="0"/>
              <a:buChar char="•"/>
            </a:pPr>
            <a:r>
              <a:rPr lang="en-US" sz="1200" b="1" dirty="0"/>
              <a:t>switchport port-security maximum</a:t>
            </a:r>
          </a:p>
          <a:p>
            <a:pPr>
              <a:buFont typeface="Arial" panose="020B0604020202020204" pitchFamily="34" charset="0"/>
              <a:buChar char="•"/>
            </a:pPr>
            <a:r>
              <a:rPr lang="en-US" sz="1200" b="1" dirty="0"/>
              <a:t>switchport port-security mac-address</a:t>
            </a:r>
          </a:p>
          <a:p>
            <a:pPr>
              <a:buFont typeface="Arial" panose="020B0604020202020204" pitchFamily="34" charset="0"/>
              <a:buChar char="•"/>
            </a:pPr>
            <a:r>
              <a:rPr lang="en-US" sz="1200" b="1" dirty="0"/>
              <a:t>switchport port-security mac-address sticky</a:t>
            </a:r>
          </a:p>
          <a:p>
            <a:pPr>
              <a:buFont typeface="Arial" panose="020B0604020202020204" pitchFamily="34" charset="0"/>
              <a:buChar char="•"/>
            </a:pPr>
            <a:r>
              <a:rPr lang="en-US" sz="1200" b="1" dirty="0"/>
              <a:t>switchport port-security aging time #</a:t>
            </a:r>
          </a:p>
          <a:p>
            <a:pPr>
              <a:buFont typeface="Arial" panose="020B0604020202020204" pitchFamily="34" charset="0"/>
              <a:buChar char="•"/>
            </a:pPr>
            <a:r>
              <a:rPr lang="en-US" sz="1200" b="1" dirty="0"/>
              <a:t>switchport port-security aging type </a:t>
            </a:r>
          </a:p>
          <a:p>
            <a:pPr>
              <a:buFont typeface="Arial" panose="020B0604020202020204" pitchFamily="34" charset="0"/>
              <a:buChar char="•"/>
            </a:pPr>
            <a:r>
              <a:rPr lang="en-US" sz="1200" b="1" dirty="0"/>
              <a:t>switchport port-security violation</a:t>
            </a:r>
          </a:p>
          <a:p>
            <a:pPr>
              <a:buFont typeface="Arial" panose="020B0604020202020204" pitchFamily="34" charset="0"/>
              <a:buChar char="•"/>
            </a:pPr>
            <a:r>
              <a:rPr lang="en-US" sz="1200" b="1" dirty="0"/>
              <a:t>show switchport port-security</a:t>
            </a:r>
          </a:p>
          <a:p>
            <a:pPr>
              <a:buFont typeface="Arial" panose="020B0604020202020204" pitchFamily="34" charset="0"/>
              <a:buChar char="•"/>
            </a:pPr>
            <a:r>
              <a:rPr lang="en-US" sz="1200" b="1" dirty="0"/>
              <a:t>switchport mode </a:t>
            </a:r>
            <a:r>
              <a:rPr lang="en-US" sz="1200" b="1" dirty="0" err="1"/>
              <a:t>access|trunk</a:t>
            </a:r>
            <a:endParaRPr lang="en-US" sz="1200" b="1" dirty="0"/>
          </a:p>
          <a:p>
            <a:pPr>
              <a:buFont typeface="Arial" panose="020B0604020202020204" pitchFamily="34" charset="0"/>
              <a:buChar char="•"/>
            </a:pPr>
            <a:r>
              <a:rPr lang="en-US" sz="1200" b="1" dirty="0"/>
              <a:t>switchport </a:t>
            </a:r>
            <a:r>
              <a:rPr lang="en-US" sz="1200" b="1" dirty="0" err="1"/>
              <a:t>nonegotiate</a:t>
            </a:r>
            <a:endParaRPr lang="en-US" sz="1200" b="1" dirty="0"/>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4572000" y="732268"/>
            <a:ext cx="4069589" cy="39349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switchport trunk native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limit rate</a:t>
            </a:r>
          </a:p>
          <a:p>
            <a:pPr>
              <a:buFont typeface="Arial" panose="020B0604020202020204" pitchFamily="34" charset="0"/>
              <a:buChar char="•"/>
            </a:pPr>
            <a:r>
              <a:rPr lang="en-US" sz="1200" b="1" dirty="0"/>
              <a:t>show </a:t>
            </a:r>
            <a:r>
              <a:rPr lang="en-US" sz="1200" b="1" dirty="0" err="1"/>
              <a:t>ip</a:t>
            </a:r>
            <a:r>
              <a:rPr lang="en-US" sz="1200" b="1" dirty="0"/>
              <a:t> </a:t>
            </a:r>
            <a:r>
              <a:rPr lang="en-US" sz="1200" b="1" dirty="0" err="1"/>
              <a:t>dhcp</a:t>
            </a:r>
            <a:r>
              <a:rPr lang="en-US" sz="1200" b="1" dirty="0"/>
              <a:t> snooping</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trust</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trust</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validate</a:t>
            </a:r>
          </a:p>
          <a:p>
            <a:pPr>
              <a:buFont typeface="Arial" panose="020B0604020202020204" pitchFamily="34" charset="0"/>
              <a:buChar char="•"/>
            </a:pPr>
            <a:r>
              <a:rPr lang="en-US" sz="1200" b="1" dirty="0"/>
              <a:t>spanning-tree </a:t>
            </a:r>
            <a:r>
              <a:rPr lang="en-US" sz="1200" b="1" dirty="0" err="1"/>
              <a:t>portfast</a:t>
            </a:r>
            <a:r>
              <a:rPr lang="en-US" sz="1200" b="1" dirty="0"/>
              <a:t> {default}</a:t>
            </a:r>
          </a:p>
          <a:p>
            <a:pPr>
              <a:buFont typeface="Arial" panose="020B0604020202020204" pitchFamily="34" charset="0"/>
              <a:buChar char="•"/>
            </a:pPr>
            <a:r>
              <a:rPr lang="en-US" sz="1200" b="1" dirty="0"/>
              <a:t>spanning-tree </a:t>
            </a:r>
            <a:r>
              <a:rPr lang="en-US" sz="1200" b="1" dirty="0" err="1"/>
              <a:t>bpduguard</a:t>
            </a:r>
            <a:r>
              <a:rPr lang="en-US" sz="1200" b="1" dirty="0"/>
              <a:t> enable</a:t>
            </a:r>
          </a:p>
          <a:p>
            <a:pPr>
              <a:buFont typeface="Arial" panose="020B0604020202020204" pitchFamily="34" charset="0"/>
              <a:buChar char="•"/>
            </a:pPr>
            <a:r>
              <a:rPr lang="en-US" sz="1200" b="1" dirty="0"/>
              <a:t>spanning-tree </a:t>
            </a:r>
            <a:r>
              <a:rPr lang="en-US" sz="1200" b="1" dirty="0" err="1"/>
              <a:t>porfast</a:t>
            </a:r>
            <a:r>
              <a:rPr lang="en-US" sz="1200" b="1" dirty="0"/>
              <a:t> </a:t>
            </a:r>
            <a:r>
              <a:rPr lang="en-US" sz="1200" b="1" dirty="0" err="1"/>
              <a:t>bpduguard</a:t>
            </a:r>
            <a:r>
              <a:rPr lang="en-US" sz="1200" b="1" dirty="0"/>
              <a:t> default</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11: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45323607"/>
              </p:ext>
            </p:extLst>
          </p:nvPr>
        </p:nvGraphicFramePr>
        <p:xfrm>
          <a:off x="455999" y="1082042"/>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11.1.9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Implement Port Security</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11.1.10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Implement Port Security</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11.2.3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VLAN Hopping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11.3.5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DHCP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11.4.4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ARP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STP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11.6.1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Security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Security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11.6.4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Security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a:ea typeface="+mn-ea"/>
                          <a:cs typeface="+mn-cs"/>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40172124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a:t>
            </a:r>
          </a:p>
        </p:txBody>
      </p:sp>
      <p:sp>
        <p:nvSpPr>
          <p:cNvPr id="11266" name="Rectangle 34"/>
          <p:cNvSpPr>
            <a:spLocks noGrp="1" noChangeArrowheads="1"/>
          </p:cNvSpPr>
          <p:nvPr>
            <p:ph idx="1"/>
          </p:nvPr>
        </p:nvSpPr>
        <p:spPr>
          <a:xfrm>
            <a:off x="145357" y="646544"/>
            <a:ext cx="8853286" cy="4155319"/>
          </a:xfrm>
        </p:spPr>
        <p:txBody>
          <a:bodyPr/>
          <a:lstStyle/>
          <a:p>
            <a:pPr marL="0" indent="0">
              <a:lnSpc>
                <a:spcPct val="85000"/>
              </a:lnSpc>
              <a:spcBef>
                <a:spcPct val="30000"/>
              </a:spcBef>
              <a:buNone/>
            </a:pPr>
            <a:r>
              <a:rPr lang="en-US" sz="1600" dirty="0"/>
              <a:t>Prior to teaching Module 11,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11.1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might port security cause problems for legitimate users?</a:t>
            </a:r>
          </a:p>
          <a:p>
            <a:pPr lvl="2">
              <a:lnSpc>
                <a:spcPct val="85000"/>
              </a:lnSpc>
              <a:spcBef>
                <a:spcPct val="30000"/>
              </a:spcBef>
            </a:pPr>
            <a:r>
              <a:rPr lang="en-US" sz="1600" dirty="0"/>
              <a:t>What port security violation mode seems to be the most effective for general deployment and why?</a:t>
            </a:r>
          </a:p>
          <a:p>
            <a:pPr marL="0" indent="0">
              <a:lnSpc>
                <a:spcPct val="85000"/>
              </a:lnSpc>
              <a:spcBef>
                <a:spcPct val="30000"/>
              </a:spcBef>
              <a:buNone/>
            </a:pPr>
            <a:r>
              <a:rPr lang="en-US" sz="1600" dirty="0"/>
              <a:t>Topic 11.2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there a downside to configuring ports as static access or static trunk?</a:t>
            </a:r>
          </a:p>
          <a:p>
            <a:pPr lvl="2">
              <a:lnSpc>
                <a:spcPct val="85000"/>
              </a:lnSpc>
              <a:spcBef>
                <a:spcPct val="30000"/>
              </a:spcBef>
            </a:pPr>
            <a:r>
              <a:rPr lang="en-US" sz="1600" dirty="0"/>
              <a:t>What benefit do you think is provided by designating an organization-wide native VLAN?</a:t>
            </a:r>
          </a:p>
          <a:p>
            <a:pPr>
              <a:lnSpc>
                <a:spcPct val="85000"/>
              </a:lnSpc>
              <a:spcBef>
                <a:spcPct val="30000"/>
              </a:spcBef>
              <a:buFont typeface="Arial" panose="020B0604020202020204" pitchFamily="34" charset="0"/>
              <a:buChar char="•"/>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 11.3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How could DHCP Snooping negatively impact a user who is authorized to connect to the LAN?</a:t>
            </a:r>
          </a:p>
          <a:p>
            <a:pPr lvl="2">
              <a:lnSpc>
                <a:spcPct val="85000"/>
              </a:lnSpc>
              <a:spcBef>
                <a:spcPct val="30000"/>
              </a:spcBef>
            </a:pPr>
            <a:r>
              <a:rPr lang="en-US" sz="1400" dirty="0"/>
              <a:t>What is it about the data that DHCP Snooping collects that is so foundational to other LAN security mechanisms?</a:t>
            </a:r>
          </a:p>
          <a:p>
            <a:pPr marL="0" indent="0">
              <a:lnSpc>
                <a:spcPct val="85000"/>
              </a:lnSpc>
              <a:spcBef>
                <a:spcPct val="30000"/>
              </a:spcBef>
              <a:buNone/>
            </a:pPr>
            <a:r>
              <a:rPr lang="en-US" sz="1400" dirty="0"/>
              <a:t>Topic 11.4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cold happen if another device pretends to be the default gateway in a LAN?</a:t>
            </a:r>
          </a:p>
          <a:p>
            <a:pPr lvl="2">
              <a:lnSpc>
                <a:spcPct val="85000"/>
              </a:lnSpc>
              <a:spcBef>
                <a:spcPct val="30000"/>
              </a:spcBef>
            </a:pPr>
            <a:r>
              <a:rPr lang="en-US" sz="1400" dirty="0"/>
              <a:t>Why do you think ports facing upstream are typically configured as trusted for Dynamic ARP Inspection?</a:t>
            </a:r>
          </a:p>
          <a:p>
            <a:pPr marL="0" indent="0">
              <a:lnSpc>
                <a:spcPct val="85000"/>
              </a:lnSpc>
              <a:spcBef>
                <a:spcPct val="30000"/>
              </a:spcBef>
              <a:buNone/>
            </a:pPr>
            <a:r>
              <a:rPr lang="en-US" sz="1400"/>
              <a:t>Topic </a:t>
            </a:r>
            <a:r>
              <a:rPr lang="en-US" sz="1400" dirty="0"/>
              <a:t>11.5</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benefit does </a:t>
            </a:r>
            <a:r>
              <a:rPr lang="en-US" sz="1400" dirty="0" err="1"/>
              <a:t>PortFast</a:t>
            </a:r>
            <a:r>
              <a:rPr lang="en-US" sz="1400" dirty="0"/>
              <a:t> provide to the ordinary connected user?</a:t>
            </a:r>
          </a:p>
          <a:p>
            <a:pPr lvl="2">
              <a:lnSpc>
                <a:spcPct val="85000"/>
              </a:lnSpc>
              <a:spcBef>
                <a:spcPct val="30000"/>
              </a:spcBef>
            </a:pPr>
            <a:r>
              <a:rPr lang="en-US" sz="1400" dirty="0"/>
              <a:t>Why does </a:t>
            </a:r>
            <a:r>
              <a:rPr lang="en-US" sz="1400" dirty="0" err="1"/>
              <a:t>PortFast</a:t>
            </a:r>
            <a:r>
              <a:rPr lang="en-US" sz="1400" dirty="0"/>
              <a:t> not error-disable an interface where it receives a spanning-tree BPDU?</a:t>
            </a:r>
          </a:p>
          <a:p>
            <a:pPr marL="261937" lvl="2" indent="0">
              <a:lnSpc>
                <a:spcPct val="85000"/>
              </a:lnSpc>
              <a:spcBef>
                <a:spcPct val="30000"/>
              </a:spcBef>
              <a:buNone/>
            </a:pPr>
            <a:endParaRPr lang="en-US" sz="1400" dirty="0"/>
          </a:p>
          <a:p>
            <a:pPr lvl="2">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11: Switch Security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4867</TotalTime>
  <Words>5606</Words>
  <Application>Microsoft Office PowerPoint</Application>
  <PresentationFormat>On-screen Show (16:9)</PresentationFormat>
  <Paragraphs>626</Paragraphs>
  <Slides>57</Slides>
  <Notes>55</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CiscoSans ExtraLight</vt:lpstr>
      <vt:lpstr>Courier New</vt:lpstr>
      <vt:lpstr>Wingdings</vt:lpstr>
      <vt:lpstr>Default Theme</vt:lpstr>
      <vt:lpstr>Module 11: Switch Security Configuration</vt:lpstr>
      <vt:lpstr>Instructor Materials – Module 11 Planning Guide</vt:lpstr>
      <vt:lpstr>What to Expect in this Module</vt:lpstr>
      <vt:lpstr>What to Expect in this Module (Cont.)</vt:lpstr>
      <vt:lpstr>Check Your Understanding</vt:lpstr>
      <vt:lpstr>Module 11: Activities</vt:lpstr>
      <vt:lpstr>Module 11: Best Practices</vt:lpstr>
      <vt:lpstr>Module 11: Best Practices (Cont.)</vt:lpstr>
      <vt:lpstr>Module 11: Switch Security Configuration</vt:lpstr>
      <vt:lpstr>Module Objectives</vt:lpstr>
      <vt:lpstr>11.1 Implement Port Security</vt:lpstr>
      <vt:lpstr>Implement Port Security Secure Unused Ports</vt:lpstr>
      <vt:lpstr>Implement Port Security Mitigate MAC Address Table Attacks</vt:lpstr>
      <vt:lpstr>Implement Port Security Enable Port Security</vt:lpstr>
      <vt:lpstr>Implement Port Security Enable Port Security (Cont.)</vt:lpstr>
      <vt:lpstr>Implement Port Security Enable Port Security (Cont.)</vt:lpstr>
      <vt:lpstr>Implement Port Security Limit and Learn MAC Addresses</vt:lpstr>
      <vt:lpstr>Implement Port Security Limit and Learn MAC Addresses (Cont.)</vt:lpstr>
      <vt:lpstr>Implement Port Security Limit and Learn MAC Addresses (Cont.)</vt:lpstr>
      <vt:lpstr>Implement Port Security Port Security Aging</vt:lpstr>
      <vt:lpstr>Implement Port Security Port Security Aging (Cont.)</vt:lpstr>
      <vt:lpstr>Implement Port Security Port Security Violation Modes</vt:lpstr>
      <vt:lpstr>Implement Port Security Port Security Violation Modes (Cont.)</vt:lpstr>
      <vt:lpstr>Implement Port Security Ports in error-disabled State</vt:lpstr>
      <vt:lpstr>Implement Port Security Ports in error-disabled State (Cont.)</vt:lpstr>
      <vt:lpstr>Implement Port Security Verify Port Security</vt:lpstr>
      <vt:lpstr>Implement Port Security Verify Port Security (Cont.)</vt:lpstr>
      <vt:lpstr>Implement Port Security Verify Port Security (Cont.)</vt:lpstr>
      <vt:lpstr>Implement Port Security Verify Port Security (Cont.)</vt:lpstr>
      <vt:lpstr>Implement Port Security Packet Tracer – Implement Port Security</vt:lpstr>
      <vt:lpstr>11.2 Mitigate VLAN Attacks</vt:lpstr>
      <vt:lpstr>Mitigate VLAN Attacks VLAN Attacks Review</vt:lpstr>
      <vt:lpstr>Mitigate VLAN Attacks Steps to Mitigate VLAN Hopping Attacks</vt:lpstr>
      <vt:lpstr>11.3 Mitigate DHCP Attacks</vt:lpstr>
      <vt:lpstr>Mitigate DHCP Attacks DHCP Attack Review</vt:lpstr>
      <vt:lpstr>Mitigate DHCP Attacks DHCP Snooping</vt:lpstr>
      <vt:lpstr>Mitigate DHCP Attacks Steps to Implement DHCP Snooping</vt:lpstr>
      <vt:lpstr>Mitigate DHCP Attacks DHCP Snooping Configuration Example</vt:lpstr>
      <vt:lpstr>Mitigate DHCP Attacks DHCP Snooping Configuration Example (Cont.)</vt:lpstr>
      <vt:lpstr>11.4 Mitigate ARP Attacks</vt:lpstr>
      <vt:lpstr>Mitigate ARP Attacks Dynamic ARP Inspection</vt:lpstr>
      <vt:lpstr>Mitigate ARP Attacks DAI Implementation Guidelines</vt:lpstr>
      <vt:lpstr>Mitigate ARP Attacks DAI Configuration Example</vt:lpstr>
      <vt:lpstr>Mitigate ARP Attacks DAI Configuration Example (Cont.)</vt:lpstr>
      <vt:lpstr>Mitigate ARP Attacks DAI Configuration Example (Cont.)</vt:lpstr>
      <vt:lpstr>11.5 Mitigate STP Attacks</vt:lpstr>
      <vt:lpstr>Mitigate STP Attacks PortFast and BPDU Guard</vt:lpstr>
      <vt:lpstr>Mitigate STP Attacks Configure PortFast</vt:lpstr>
      <vt:lpstr>Mitigate STP Attacks Configure PortFast (Cont.)</vt:lpstr>
      <vt:lpstr>Mitigate STP Attacks Configure BPDU Guard</vt:lpstr>
      <vt:lpstr>11.6 Module Practice and Quiz</vt:lpstr>
      <vt:lpstr>Module Practice and Quiz Packet Tracer – Switch Security Configuration</vt:lpstr>
      <vt:lpstr>Module Practice and Quiz Lab – Switch Security Configuration</vt:lpstr>
      <vt:lpstr>Module Practice and Quiz What Did I Learn In This Module?</vt:lpstr>
      <vt:lpstr>Module Practice and Quiz What Did I Learn In This Module? (Cont.)</vt:lpstr>
      <vt:lpstr>Module 11: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314</cp:revision>
  <dcterms:created xsi:type="dcterms:W3CDTF">2019-10-18T06:21:22Z</dcterms:created>
  <dcterms:modified xsi:type="dcterms:W3CDTF">2021-01-29T14:31:29Z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