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4.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6.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7.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8.xml" ContentType="application/vnd.openxmlformats-officedocument.presentationml.tags+xml"/>
  <Override PartName="/ppt/notesSlides/notesSlide46.xml" ContentType="application/vnd.openxmlformats-officedocument.presentationml.notesSlide+xml"/>
  <Override PartName="/ppt/tags/tag19.xml" ContentType="application/vnd.openxmlformats-officedocument.presentationml.tags+xml"/>
  <Override PartName="/ppt/notesSlides/notesSlide47.xml" ContentType="application/vnd.openxmlformats-officedocument.presentationml.notesSlide+xml"/>
  <Override PartName="/ppt/tags/tag20.xml" ContentType="application/vnd.openxmlformats-officedocument.presentationml.tags+xml"/>
  <Override PartName="/ppt/notesSlides/notesSlide48.xml" ContentType="application/vnd.openxmlformats-officedocument.presentationml.notesSlide+xml"/>
  <Override PartName="/ppt/tags/tag21.xml" ContentType="application/vnd.openxmlformats-officedocument.presentationml.tags+xml"/>
  <Override PartName="/ppt/notesSlides/notesSlide49.xml" ContentType="application/vnd.openxmlformats-officedocument.presentationml.notesSlide+xml"/>
  <Override PartName="/ppt/tags/tag22.xml" ContentType="application/vnd.openxmlformats-officedocument.presentationml.tags+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4"/>
  </p:notesMasterIdLst>
  <p:sldIdLst>
    <p:sldId id="513" r:id="rId2"/>
    <p:sldId id="1209" r:id="rId3"/>
    <p:sldId id="1297" r:id="rId4"/>
    <p:sldId id="1071" r:id="rId5"/>
    <p:sldId id="1298" r:id="rId6"/>
    <p:sldId id="763" r:id="rId7"/>
    <p:sldId id="1052" r:id="rId8"/>
    <p:sldId id="1069" r:id="rId9"/>
    <p:sldId id="876" r:id="rId10"/>
    <p:sldId id="860" r:id="rId11"/>
    <p:sldId id="759" r:id="rId12"/>
    <p:sldId id="1108" r:id="rId13"/>
    <p:sldId id="1271" r:id="rId14"/>
    <p:sldId id="1272" r:id="rId15"/>
    <p:sldId id="1273" r:id="rId16"/>
    <p:sldId id="1274" r:id="rId17"/>
    <p:sldId id="1275" r:id="rId18"/>
    <p:sldId id="1276" r:id="rId19"/>
    <p:sldId id="1056" r:id="rId20"/>
    <p:sldId id="1187" r:id="rId21"/>
    <p:sldId id="1277" r:id="rId22"/>
    <p:sldId id="1278" r:id="rId23"/>
    <p:sldId id="1279" r:id="rId24"/>
    <p:sldId id="1280" r:id="rId25"/>
    <p:sldId id="1281" r:id="rId26"/>
    <p:sldId id="1282" r:id="rId27"/>
    <p:sldId id="1283" r:id="rId28"/>
    <p:sldId id="1103" r:id="rId29"/>
    <p:sldId id="1189" r:id="rId30"/>
    <p:sldId id="1284" r:id="rId31"/>
    <p:sldId id="1285" r:id="rId32"/>
    <p:sldId id="1286" r:id="rId33"/>
    <p:sldId id="1287" r:id="rId34"/>
    <p:sldId id="1104" r:id="rId35"/>
    <p:sldId id="1194" r:id="rId36"/>
    <p:sldId id="1288" r:id="rId37"/>
    <p:sldId id="1289" r:id="rId38"/>
    <p:sldId id="1269" r:id="rId39"/>
    <p:sldId id="1264" r:id="rId40"/>
    <p:sldId id="1290" r:id="rId41"/>
    <p:sldId id="1291" r:id="rId42"/>
    <p:sldId id="1292" r:id="rId43"/>
    <p:sldId id="1293" r:id="rId44"/>
    <p:sldId id="1294" r:id="rId45"/>
    <p:sldId id="957" r:id="rId46"/>
    <p:sldId id="1205" r:id="rId47"/>
    <p:sldId id="1270" r:id="rId48"/>
    <p:sldId id="1138" r:id="rId49"/>
    <p:sldId id="1295" r:id="rId50"/>
    <p:sldId id="1296" r:id="rId51"/>
    <p:sldId id="874" r:id="rId52"/>
    <p:sldId id="291" r:id="rId53"/>
  </p:sldIdLst>
  <p:sldSz cx="9144000" cy="5143500" type="screen16x9"/>
  <p:notesSz cx="6858000" cy="9144000"/>
  <p:custDataLst>
    <p:tags r:id="rId5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1"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James Riedmueller" initials="JR" lastIdx="4" clrIdx="5">
    <p:extLst>
      <p:ext uri="{19B8F6BF-5375-455C-9EA6-DF929625EA0E}">
        <p15:presenceInfo xmlns:p15="http://schemas.microsoft.com/office/powerpoint/2012/main" userId="S::james.riedmueller@janusresearch.com::b99d3b23-48e9-4972-b41f-686df6a8cf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116" autoAdjust="0"/>
    <p:restoredTop sz="86275" autoAdjust="0"/>
  </p:normalViewPr>
  <p:slideViewPr>
    <p:cSldViewPr snapToGrid="0" showGuides="1">
      <p:cViewPr varScale="1">
        <p:scale>
          <a:sx n="91" d="100"/>
          <a:sy n="91" d="100"/>
        </p:scale>
        <p:origin x="114" y="70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Switching, Routing, and Wireless Essentials v7.0 (SRWE)</a:t>
            </a:r>
          </a:p>
          <a:p>
            <a:pPr>
              <a:buFontTx/>
              <a:buNone/>
            </a:pPr>
            <a:r>
              <a:rPr lang="en-US" b="0" dirty="0"/>
              <a:t>Module 15: IP Static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15.1.1 - Type of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15.1.2 - </a:t>
            </a:r>
            <a:r>
              <a:rPr lang="en-US" sz="1200" dirty="0"/>
              <a:t>Next-Hop Options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063318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15.1.3 - </a:t>
            </a:r>
            <a:r>
              <a:rPr lang="en-US" sz="1200" dirty="0"/>
              <a:t>IPv4 Static Route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4272497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15.1.4 - </a:t>
            </a:r>
            <a:r>
              <a:rPr lang="en-US" sz="1200" dirty="0"/>
              <a:t>IPv6 Static Route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535835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15.1.5 - </a:t>
            </a:r>
            <a:r>
              <a:rPr lang="en-US" sz="1200" dirty="0"/>
              <a:t>Dual-Stack Topology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107944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15.1.6 - </a:t>
            </a:r>
            <a:r>
              <a:rPr lang="en-US" sz="1200" dirty="0"/>
              <a:t>IPv4 Starting Routing Tables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865696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15.1.7 - </a:t>
            </a:r>
            <a:r>
              <a:rPr lang="en-US" sz="1200" dirty="0"/>
              <a:t>IPv6 Starting Routing Tables</a:t>
            </a:r>
          </a:p>
          <a:p>
            <a:r>
              <a:rPr lang="en-US" sz="1200" dirty="0"/>
              <a:t>15.1.8 - Check Your Understanding - Static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910751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15.2.1 - IPv4 Next-Hop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15.2.2 - IPv6 Next-Hop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164778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15.2.3 - </a:t>
            </a:r>
            <a:r>
              <a:rPr lang="en-US" sz="1200" dirty="0"/>
              <a:t>IPv4 Directly Connected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10863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15.2.4 - </a:t>
            </a:r>
            <a:r>
              <a:rPr lang="en-US" sz="1200" dirty="0"/>
              <a:t>IPv6 Directly Connected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527371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15.2.5 - </a:t>
            </a:r>
            <a:r>
              <a:rPr lang="en-US" sz="1200" dirty="0"/>
              <a:t>IPv4 Fully Specified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948695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15.2.6 - </a:t>
            </a:r>
            <a:r>
              <a:rPr lang="en-US" sz="1200" dirty="0"/>
              <a:t>IPv6 Fully Specified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123480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15.2.6 - </a:t>
            </a:r>
            <a:r>
              <a:rPr lang="en-US" sz="1200" dirty="0"/>
              <a:t>IPv6 Fully Specified Static Route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493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15.2.7 - Verify a Static Route</a:t>
            </a:r>
          </a:p>
          <a:p>
            <a:r>
              <a:rPr lang="en-US" dirty="0"/>
              <a:t>15.2.8 - Syntax Checker - Configure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9717545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15.3.1 - Default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15.3.1 - Default Static 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41659215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15.3.2 - Configure a Default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119051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15.3.3 - Verify a Default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5324719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 </a:t>
            </a:r>
          </a:p>
          <a:p>
            <a:r>
              <a:rPr lang="en-US" dirty="0"/>
              <a:t>15.3.3 - Verify a Default Static Route (Cont.)</a:t>
            </a:r>
          </a:p>
          <a:p>
            <a:r>
              <a:rPr lang="en-US" dirty="0"/>
              <a:t>15.3.4 - Syntax Checker - Configure Default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055305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r>
              <a:rPr lang="en-US" dirty="0"/>
              <a:t>15.4.1 - Floating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r>
              <a:rPr lang="en-US" dirty="0"/>
              <a:t>15.4.2 - </a:t>
            </a:r>
            <a:r>
              <a:rPr lang="en-US" sz="1200" dirty="0"/>
              <a:t>Configure IPv4 and IPv6 Floating Static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41577281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r>
              <a:rPr lang="en-US" dirty="0"/>
              <a:t>15.4.3 - </a:t>
            </a:r>
            <a:r>
              <a:rPr lang="en-US" sz="1200" dirty="0"/>
              <a:t>Test the Floating Static Routes</a:t>
            </a:r>
          </a:p>
          <a:p>
            <a:r>
              <a:rPr lang="en-US" sz="1200" dirty="0"/>
              <a:t>15.4.4 - Syntax Checker - Configure Floating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7427886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9858620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15.5.1 - Host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2878498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15.5.2- </a:t>
            </a:r>
            <a:r>
              <a:rPr lang="en-US" sz="1200" dirty="0"/>
              <a:t>Automatically Installed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4825383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15.5.3- </a:t>
            </a:r>
            <a:r>
              <a:rPr lang="en-US" sz="1200" dirty="0"/>
              <a:t>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546884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15.5.4 - Configure </a:t>
            </a:r>
            <a:r>
              <a:rPr lang="en-US" sz="1200" dirty="0"/>
              <a:t>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431761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15.5.5 - Verify </a:t>
            </a:r>
            <a:r>
              <a:rPr lang="en-US" sz="1200" dirty="0"/>
              <a:t>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353775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15.5.6 - </a:t>
            </a:r>
            <a:r>
              <a:rPr lang="en-US" sz="1200" dirty="0"/>
              <a:t>Configure IPv6 Static Host Route with Link-Local Next-Hop</a:t>
            </a:r>
          </a:p>
          <a:p>
            <a:r>
              <a:rPr lang="en-US" sz="1200" dirty="0"/>
              <a:t>15.5.7 - Syntax Checker - Configure 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6917115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15.6 - Module Practice and Quiz</a:t>
            </a:r>
          </a:p>
          <a:p>
            <a:r>
              <a:rPr lang="en-US" dirty="0"/>
              <a:t>15.6.1 - Packet Tracer - Configure IPv4 and IPv6 Static and Default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2601964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15.6 - Module Practice and Quiz</a:t>
            </a:r>
          </a:p>
          <a:p>
            <a:r>
              <a:rPr lang="en-US" dirty="0"/>
              <a:t>15.6.2 - Lab- Configure IPv4 and IPv6 Static and Default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33014327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15 - IP Static Routing</a:t>
            </a:r>
          </a:p>
          <a:p>
            <a:r>
              <a:rPr lang="en-US" dirty="0"/>
              <a:t>15.6 - Module Practice and Quiz</a:t>
            </a:r>
          </a:p>
          <a:p>
            <a:r>
              <a:rPr lang="en-US" dirty="0"/>
              <a:t>15.6.2 -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15 - IP Static Routing</a:t>
            </a:r>
          </a:p>
          <a:p>
            <a:r>
              <a:rPr lang="en-US" dirty="0"/>
              <a:t>15.6 - Module Practice and Quiz</a:t>
            </a:r>
          </a:p>
          <a:p>
            <a:r>
              <a:rPr lang="en-US" dirty="0"/>
              <a:t>15.6.2 - What Did I Learn In This Module? (Cont.)</a:t>
            </a:r>
          </a:p>
        </p:txBody>
      </p:sp>
    </p:spTree>
    <p:extLst>
      <p:ext uri="{BB962C8B-B14F-4D97-AF65-F5344CB8AC3E}">
        <p14:creationId xmlns:p14="http://schemas.microsoft.com/office/powerpoint/2010/main" val="11846252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15 - IP Static Routing</a:t>
            </a:r>
          </a:p>
          <a:p>
            <a:r>
              <a:rPr lang="en-US" dirty="0"/>
              <a:t>15.6 - Module Practice and Quiz</a:t>
            </a:r>
          </a:p>
          <a:p>
            <a:r>
              <a:rPr lang="en-US" dirty="0"/>
              <a:t>15.6.2 - What Did I Learn In This Module?</a:t>
            </a:r>
          </a:p>
          <a:p>
            <a:r>
              <a:rPr lang="en-US" dirty="0"/>
              <a:t>15.6.3 - Module Quiz - IP Static Routing</a:t>
            </a:r>
          </a:p>
        </p:txBody>
      </p:sp>
    </p:spTree>
    <p:extLst>
      <p:ext uri="{BB962C8B-B14F-4D97-AF65-F5344CB8AC3E}">
        <p14:creationId xmlns:p14="http://schemas.microsoft.com/office/powerpoint/2010/main" val="31230871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Switching, Routing, and Wireless Essentials v7.0 (SRWE)</a:t>
            </a:r>
          </a:p>
          <a:p>
            <a:pPr>
              <a:buFontTx/>
              <a:buNone/>
            </a:pPr>
            <a:r>
              <a:rPr lang="en-US" b="0" dirty="0"/>
              <a:t>Module 15: IP Static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15- IP Static Routing</a:t>
            </a:r>
          </a:p>
          <a:p>
            <a:pPr>
              <a:buFontTx/>
              <a:buNone/>
            </a:pPr>
            <a:r>
              <a:rPr lang="en-GB" dirty="0"/>
              <a:t>15.0 – Introduction</a:t>
            </a:r>
          </a:p>
          <a:p>
            <a:pPr>
              <a:buFontTx/>
              <a:buNone/>
            </a:pPr>
            <a:r>
              <a:rPr lang="en-GB" dirty="0"/>
              <a:t>15.0.2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15: IP Static Routing</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545913" cy="902174"/>
          </a:xfrm>
        </p:spPr>
        <p:txBody>
          <a:bodyPr/>
          <a:lstStyle/>
          <a:p>
            <a:pPr>
              <a:spcBef>
                <a:spcPts val="0"/>
              </a:spcBef>
            </a:pPr>
            <a:r>
              <a:rPr lang="en-US" dirty="0">
                <a:solidFill>
                  <a:schemeClr val="accent5">
                    <a:lumMod val="40000"/>
                    <a:lumOff val="60000"/>
                  </a:schemeClr>
                </a:solidFill>
              </a:rPr>
              <a:t>Switching, Routing, and Wireless Essentials v7.0</a:t>
            </a:r>
          </a:p>
          <a:p>
            <a:pPr>
              <a:spcBef>
                <a:spcPts val="0"/>
              </a:spcBef>
            </a:pPr>
            <a:r>
              <a:rPr lang="en-US" dirty="0">
                <a:solidFill>
                  <a:schemeClr val="accent5">
                    <a:lumMod val="40000"/>
                    <a:lumOff val="60000"/>
                  </a:schemeClr>
                </a:solidFill>
              </a:rPr>
              <a:t>(SRWE)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5357" y="673109"/>
            <a:ext cx="8853286" cy="75755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ea typeface="Calibri" panose="020F0502020204030204" pitchFamily="34" charset="0"/>
                <a:cs typeface="Calibri" panose="020F0502020204030204" pitchFamily="34" charset="0"/>
              </a:rPr>
              <a:t>IP Static Routing</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a:t>
            </a:r>
            <a:r>
              <a:rPr lang="en-US" sz="1600" dirty="0"/>
              <a:t>Configure IPv4 and IPv6 static routes.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631556624"/>
              </p:ext>
            </p:extLst>
          </p:nvPr>
        </p:nvGraphicFramePr>
        <p:xfrm>
          <a:off x="323274" y="1556495"/>
          <a:ext cx="7896830" cy="2678430"/>
        </p:xfrm>
        <a:graphic>
          <a:graphicData uri="http://schemas.openxmlformats.org/drawingml/2006/table">
            <a:tbl>
              <a:tblPr firstRow="1" bandRow="1">
                <a:tableStyleId>{5C22544A-7EE6-4342-B048-85BDC9FD1C3A}</a:tableStyleId>
              </a:tblPr>
              <a:tblGrid>
                <a:gridCol w="2595417">
                  <a:extLst>
                    <a:ext uri="{9D8B030D-6E8A-4147-A177-3AD203B41FA5}">
                      <a16:colId xmlns:a16="http://schemas.microsoft.com/office/drawing/2014/main" val="2579019526"/>
                    </a:ext>
                  </a:extLst>
                </a:gridCol>
                <a:gridCol w="5301413">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Static Routes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the command syntax for static routes.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Configure IP Static Routes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IPv4 and IPv6 static routes.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Configure IP Default Static Routes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IPv4 and IPv6 default static routes.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Configure Floating Static Routes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a floating static route to provide a backup connection.</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1" dirty="0">
                          <a:solidFill>
                            <a:schemeClr val="bg1"/>
                          </a:solidFill>
                          <a:effectLst/>
                        </a:rPr>
                        <a:t>Configure Static Host Routes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IPv4 and IPv6 static host routes that direct traffic to a specific host.</a:t>
                      </a:r>
                    </a:p>
                  </a:txBody>
                  <a:tcPr marL="47625" marR="47625" marT="47625" marB="47625" anchor="ctr"/>
                </a:tc>
                <a:extLst>
                  <a:ext uri="{0D108BD9-81ED-4DB2-BD59-A6C34878D82A}">
                    <a16:rowId xmlns:a16="http://schemas.microsoft.com/office/drawing/2014/main" val="361647342"/>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15.1 Static Routes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Types of Static Routes</a:t>
            </a:r>
          </a:p>
        </p:txBody>
      </p:sp>
      <p:sp>
        <p:nvSpPr>
          <p:cNvPr id="4" name="Content Placeholder 3">
            <a:extLst>
              <a:ext uri="{FF2B5EF4-FFF2-40B4-BE49-F238E27FC236}">
                <a16:creationId xmlns:a16="http://schemas.microsoft.com/office/drawing/2014/main" id="{E680852E-0C35-4F4B-9A4F-6CBBD0823BA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Static routes are commonly implemented on a network. This is true even when there is a dynamic routing protocol configured. </a:t>
            </a:r>
          </a:p>
          <a:p>
            <a:pPr marL="0" indent="0" algn="l"/>
            <a:endParaRPr lang="en-US" sz="1600" dirty="0">
              <a:solidFill>
                <a:srgbClr val="000000"/>
              </a:solidFill>
            </a:endParaRPr>
          </a:p>
          <a:p>
            <a:pPr marL="0" indent="0" algn="l"/>
            <a:r>
              <a:rPr lang="en-US" sz="1600" dirty="0">
                <a:solidFill>
                  <a:srgbClr val="000000"/>
                </a:solidFill>
              </a:rPr>
              <a:t>Static routes can be configured for IPv4 and IPv6. Both protocols support the following types of static routes:</a:t>
            </a:r>
          </a:p>
          <a:p>
            <a:pPr marL="415985" lvl="1" indent="-342900">
              <a:buFont typeface="Arial" panose="020B0604020202020204" pitchFamily="34" charset="0"/>
              <a:buChar char="•"/>
            </a:pPr>
            <a:r>
              <a:rPr lang="en-US" sz="1600" dirty="0">
                <a:solidFill>
                  <a:srgbClr val="000000"/>
                </a:solidFill>
              </a:rPr>
              <a:t>Standard static route</a:t>
            </a:r>
          </a:p>
          <a:p>
            <a:pPr marL="415985" lvl="1" indent="-342900">
              <a:buFont typeface="Arial" panose="020B0604020202020204" pitchFamily="34" charset="0"/>
              <a:buChar char="•"/>
            </a:pPr>
            <a:r>
              <a:rPr lang="en-US" sz="1600" dirty="0">
                <a:solidFill>
                  <a:srgbClr val="000000"/>
                </a:solidFill>
              </a:rPr>
              <a:t>Default static route</a:t>
            </a:r>
          </a:p>
          <a:p>
            <a:pPr marL="415985" lvl="1" indent="-342900">
              <a:buFont typeface="Arial" panose="020B0604020202020204" pitchFamily="34" charset="0"/>
              <a:buChar char="•"/>
            </a:pPr>
            <a:r>
              <a:rPr lang="en-US" sz="1600" dirty="0">
                <a:solidFill>
                  <a:srgbClr val="000000"/>
                </a:solidFill>
              </a:rPr>
              <a:t>Floating static route</a:t>
            </a:r>
          </a:p>
          <a:p>
            <a:pPr marL="415985" lvl="1" indent="-342900">
              <a:buFont typeface="Arial" panose="020B0604020202020204" pitchFamily="34" charset="0"/>
              <a:buChar char="•"/>
            </a:pPr>
            <a:r>
              <a:rPr lang="en-US" sz="1600" dirty="0">
                <a:solidFill>
                  <a:srgbClr val="000000"/>
                </a:solidFill>
              </a:rPr>
              <a:t>Summary static route</a:t>
            </a:r>
          </a:p>
          <a:p>
            <a:pPr marL="0" indent="0" algn="l"/>
            <a:endParaRPr lang="en-US" sz="1600" dirty="0">
              <a:solidFill>
                <a:srgbClr val="000000"/>
              </a:solidFill>
            </a:endParaRPr>
          </a:p>
          <a:p>
            <a:pPr marL="0" indent="0" algn="l"/>
            <a:r>
              <a:rPr lang="en-US" sz="1600" dirty="0">
                <a:solidFill>
                  <a:srgbClr val="000000"/>
                </a:solidFill>
              </a:rPr>
              <a:t>Static routes are configured using the </a:t>
            </a:r>
            <a:r>
              <a:rPr lang="en-US" sz="1600" b="1" dirty="0">
                <a:solidFill>
                  <a:srgbClr val="000000"/>
                </a:solidFill>
              </a:rPr>
              <a:t>ip route</a:t>
            </a:r>
            <a:r>
              <a:rPr lang="en-US" sz="1600" dirty="0">
                <a:solidFill>
                  <a:srgbClr val="000000"/>
                </a:solidFill>
              </a:rPr>
              <a:t> and </a:t>
            </a:r>
            <a:r>
              <a:rPr lang="en-US" sz="1600" b="1" dirty="0">
                <a:solidFill>
                  <a:srgbClr val="000000"/>
                </a:solidFill>
              </a:rPr>
              <a:t>ipv6 route</a:t>
            </a:r>
            <a:r>
              <a:rPr lang="en-US" sz="1600" dirty="0">
                <a:solidFill>
                  <a:srgbClr val="000000"/>
                </a:solidFill>
              </a:rPr>
              <a:t> global configuration commands.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Next-Hop Options</a:t>
            </a:r>
          </a:p>
        </p:txBody>
      </p:sp>
      <p:sp>
        <p:nvSpPr>
          <p:cNvPr id="5" name="Content Placeholder 4">
            <a:extLst>
              <a:ext uri="{FF2B5EF4-FFF2-40B4-BE49-F238E27FC236}">
                <a16:creationId xmlns:a16="http://schemas.microsoft.com/office/drawing/2014/main" id="{00DB5D64-E56C-5149-8528-9CCE82CF7D8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configuring a static route, the next hop can be identified by an IP address, exit interface, or both. How the destination is specified creates one of the three following types of static route:</a:t>
            </a:r>
          </a:p>
          <a:p>
            <a:pPr marL="415985" lvl="1" indent="-342900">
              <a:buFont typeface="Arial" panose="020B0604020202020204" pitchFamily="34" charset="0"/>
              <a:buChar char="•"/>
            </a:pPr>
            <a:r>
              <a:rPr lang="en-US" sz="1600" b="1" dirty="0">
                <a:solidFill>
                  <a:srgbClr val="000000"/>
                </a:solidFill>
              </a:rPr>
              <a:t>Next-hop route</a:t>
            </a:r>
            <a:r>
              <a:rPr lang="en-US" sz="1600" dirty="0">
                <a:solidFill>
                  <a:srgbClr val="000000"/>
                </a:solidFill>
              </a:rPr>
              <a:t> - Only the next-hop IP address is specified</a:t>
            </a:r>
          </a:p>
          <a:p>
            <a:pPr marL="415985" lvl="1" indent="-342900">
              <a:buFont typeface="Arial" panose="020B0604020202020204" pitchFamily="34" charset="0"/>
              <a:buChar char="•"/>
            </a:pPr>
            <a:r>
              <a:rPr lang="en-US" sz="1600" b="1" dirty="0">
                <a:solidFill>
                  <a:srgbClr val="000000"/>
                </a:solidFill>
              </a:rPr>
              <a:t>Directly connected static route</a:t>
            </a:r>
            <a:r>
              <a:rPr lang="en-US" sz="1600" dirty="0">
                <a:solidFill>
                  <a:srgbClr val="000000"/>
                </a:solidFill>
              </a:rPr>
              <a:t> - Only the router exit interface is specified</a:t>
            </a:r>
          </a:p>
          <a:p>
            <a:pPr marL="415985" lvl="1" indent="-342900">
              <a:buFont typeface="Arial" panose="020B0604020202020204" pitchFamily="34" charset="0"/>
              <a:buChar char="•"/>
            </a:pPr>
            <a:r>
              <a:rPr lang="en-US" sz="1600" b="1" dirty="0">
                <a:solidFill>
                  <a:srgbClr val="000000"/>
                </a:solidFill>
              </a:rPr>
              <a:t>Fully specified static route</a:t>
            </a:r>
            <a:r>
              <a:rPr lang="en-US" sz="1600" dirty="0">
                <a:solidFill>
                  <a:srgbClr val="000000"/>
                </a:solidFill>
              </a:rPr>
              <a:t> - The next-hop IP address and exit interface are specified</a:t>
            </a:r>
          </a:p>
        </p:txBody>
      </p:sp>
    </p:spTree>
    <p:extLst>
      <p:ext uri="{BB962C8B-B14F-4D97-AF65-F5344CB8AC3E}">
        <p14:creationId xmlns:p14="http://schemas.microsoft.com/office/powerpoint/2010/main" val="252423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IPv4 Static Route Command</a:t>
            </a:r>
          </a:p>
        </p:txBody>
      </p:sp>
      <p:sp>
        <p:nvSpPr>
          <p:cNvPr id="4" name="Content Placeholder 3">
            <a:extLst>
              <a:ext uri="{FF2B5EF4-FFF2-40B4-BE49-F238E27FC236}">
                <a16:creationId xmlns:a16="http://schemas.microsoft.com/office/drawing/2014/main" id="{427BB757-ABE3-5B4A-BEBC-4C90901838E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IPv4 static routes are configured using the following global configuration command:</a:t>
            </a:r>
          </a:p>
          <a:p>
            <a:pPr marL="0" indent="0" algn="l"/>
            <a:endParaRPr lang="en-US" sz="1600" dirty="0">
              <a:solidFill>
                <a:srgbClr val="000000"/>
              </a:solidFill>
            </a:endParaRPr>
          </a:p>
          <a:p>
            <a:pPr marL="0" indent="0" algn="l"/>
            <a:r>
              <a:rPr lang="en-US" sz="1600" b="1" dirty="0">
                <a:solidFill>
                  <a:srgbClr val="000000"/>
                </a:solidFill>
                <a:latin typeface="Courier New" panose="02070309020205020404" pitchFamily="49" charset="0"/>
                <a:cs typeface="Courier New" panose="02070309020205020404" pitchFamily="49" charset="0"/>
              </a:rPr>
              <a:t>Router(config)# ip route </a:t>
            </a:r>
            <a:r>
              <a:rPr lang="en-US" sz="1600" i="1" dirty="0">
                <a:solidFill>
                  <a:srgbClr val="000000"/>
                </a:solidFill>
                <a:latin typeface="Courier New" panose="02070309020205020404" pitchFamily="49" charset="0"/>
                <a:cs typeface="Courier New" panose="02070309020205020404" pitchFamily="49" charset="0"/>
              </a:rPr>
              <a:t>network-address subnet-mask </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ip-address </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exit-intf</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ip-address</a:t>
            </a:r>
            <a:r>
              <a:rPr lang="en-US" sz="1600" dirty="0">
                <a:solidFill>
                  <a:srgbClr val="000000"/>
                </a:solidFill>
                <a:latin typeface="Courier New" panose="02070309020205020404" pitchFamily="49" charset="0"/>
                <a:cs typeface="Courier New" panose="02070309020205020404" pitchFamily="49" charset="0"/>
              </a:rPr>
              <a:t>]} [distance]</a:t>
            </a:r>
            <a:endParaRPr lang="en-US" sz="1600" dirty="0">
              <a:solidFill>
                <a:srgbClr val="000000"/>
              </a:solidFill>
            </a:endParaRP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Either the </a:t>
            </a:r>
            <a:r>
              <a:rPr lang="en-US" sz="1600" i="1" dirty="0">
                <a:solidFill>
                  <a:srgbClr val="000000"/>
                </a:solidFill>
              </a:rPr>
              <a:t>ip-address</a:t>
            </a:r>
            <a:r>
              <a:rPr lang="en-US" sz="1600" dirty="0">
                <a:solidFill>
                  <a:srgbClr val="000000"/>
                </a:solidFill>
              </a:rPr>
              <a:t>, </a:t>
            </a:r>
            <a:r>
              <a:rPr lang="en-US" sz="1600" i="1" dirty="0">
                <a:solidFill>
                  <a:srgbClr val="000000"/>
                </a:solidFill>
              </a:rPr>
              <a:t>exit-intf,</a:t>
            </a:r>
            <a:r>
              <a:rPr lang="en-US" sz="1600" dirty="0">
                <a:solidFill>
                  <a:srgbClr val="000000"/>
                </a:solidFill>
              </a:rPr>
              <a:t> or the </a:t>
            </a:r>
            <a:r>
              <a:rPr lang="en-US" sz="1600" i="1" dirty="0">
                <a:solidFill>
                  <a:srgbClr val="000000"/>
                </a:solidFill>
              </a:rPr>
              <a:t>ip-address</a:t>
            </a:r>
            <a:r>
              <a:rPr lang="en-US" sz="1600" dirty="0">
                <a:solidFill>
                  <a:srgbClr val="000000"/>
                </a:solidFill>
              </a:rPr>
              <a:t> and </a:t>
            </a:r>
            <a:r>
              <a:rPr lang="en-US" sz="1600" i="1" dirty="0">
                <a:solidFill>
                  <a:srgbClr val="000000"/>
                </a:solidFill>
              </a:rPr>
              <a:t>exit-intf</a:t>
            </a:r>
            <a:r>
              <a:rPr lang="en-US" sz="1600" dirty="0">
                <a:solidFill>
                  <a:srgbClr val="000000"/>
                </a:solidFill>
              </a:rPr>
              <a:t> parameters must be configured.</a:t>
            </a:r>
          </a:p>
          <a:p>
            <a:pPr marL="0" indent="0" algn="l"/>
            <a:endParaRPr lang="en-US" sz="1600" dirty="0">
              <a:solidFill>
                <a:srgbClr val="000000"/>
              </a:solidFill>
            </a:endParaRPr>
          </a:p>
        </p:txBody>
      </p:sp>
    </p:spTree>
    <p:extLst>
      <p:ext uri="{BB962C8B-B14F-4D97-AF65-F5344CB8AC3E}">
        <p14:creationId xmlns:p14="http://schemas.microsoft.com/office/powerpoint/2010/main" val="222833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IPv6 Static Route Command</a:t>
            </a:r>
          </a:p>
        </p:txBody>
      </p:sp>
      <p:sp>
        <p:nvSpPr>
          <p:cNvPr id="4" name="Content Placeholder 3">
            <a:extLst>
              <a:ext uri="{FF2B5EF4-FFF2-40B4-BE49-F238E27FC236}">
                <a16:creationId xmlns:a16="http://schemas.microsoft.com/office/drawing/2014/main" id="{427BB757-ABE3-5B4A-BEBC-4C90901838E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IPv6 static routes are configured using the following global configuration command:</a:t>
            </a:r>
          </a:p>
          <a:p>
            <a:pPr marL="0" indent="0" algn="l"/>
            <a:endParaRPr lang="en-US" sz="1600" dirty="0">
              <a:solidFill>
                <a:srgbClr val="000000"/>
              </a:solidFill>
            </a:endParaRPr>
          </a:p>
          <a:p>
            <a:pPr marL="0" indent="0" algn="l"/>
            <a:r>
              <a:rPr lang="en-US" sz="1600" b="1" dirty="0">
                <a:solidFill>
                  <a:srgbClr val="000000"/>
                </a:solidFill>
                <a:latin typeface="Courier New" panose="02070309020205020404" pitchFamily="49" charset="0"/>
                <a:cs typeface="Courier New" panose="02070309020205020404" pitchFamily="49" charset="0"/>
              </a:rPr>
              <a:t>Router(config)# ipv6 route </a:t>
            </a:r>
            <a:r>
              <a:rPr lang="en-US" sz="1600" i="1" dirty="0">
                <a:solidFill>
                  <a:srgbClr val="000000"/>
                </a:solidFill>
                <a:latin typeface="Courier New" panose="02070309020205020404" pitchFamily="49" charset="0"/>
                <a:cs typeface="Courier New" panose="02070309020205020404" pitchFamily="49" charset="0"/>
              </a:rPr>
              <a:t>ipv6-prefix/prefix-length </a:t>
            </a:r>
            <a:r>
              <a:rPr lang="en-US" sz="1600" dirty="0">
                <a:solidFill>
                  <a:srgbClr val="000000"/>
                </a:solidFill>
                <a:latin typeface="Courier New" panose="02070309020205020404" pitchFamily="49" charset="0"/>
                <a:cs typeface="Courier New" panose="02070309020205020404" pitchFamily="49" charset="0"/>
              </a:rPr>
              <a:t>{</a:t>
            </a:r>
            <a:r>
              <a:rPr lang="en-US" sz="1600" i="1" dirty="0">
                <a:solidFill>
                  <a:srgbClr val="000000"/>
                </a:solidFill>
                <a:latin typeface="Courier New" panose="02070309020205020404" pitchFamily="49" charset="0"/>
                <a:cs typeface="Courier New" panose="02070309020205020404" pitchFamily="49" charset="0"/>
              </a:rPr>
              <a:t>ipv6-address </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exit-intf</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ipv6-address</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distance</a:t>
            </a:r>
            <a:r>
              <a:rPr lang="en-US" sz="1600" dirty="0">
                <a:solidFill>
                  <a:srgbClr val="000000"/>
                </a:solidFill>
                <a:latin typeface="Courier New" panose="02070309020205020404" pitchFamily="49" charset="0"/>
                <a:cs typeface="Courier New" panose="02070309020205020404" pitchFamily="49" charset="0"/>
              </a:rPr>
              <a:t>]</a:t>
            </a:r>
          </a:p>
          <a:p>
            <a:pPr marL="0" indent="0" algn="l"/>
            <a:endParaRPr lang="en-US" sz="1600" dirty="0">
              <a:solidFill>
                <a:srgbClr val="000000"/>
              </a:solidFill>
            </a:endParaRPr>
          </a:p>
          <a:p>
            <a:pPr marL="0" indent="0" algn="l"/>
            <a:r>
              <a:rPr lang="en-US" sz="1600" dirty="0">
                <a:solidFill>
                  <a:srgbClr val="000000"/>
                </a:solidFill>
              </a:rPr>
              <a:t>Most of parameters are identical to the IPv4 version of the command.</a:t>
            </a:r>
          </a:p>
          <a:p>
            <a:pPr marL="0" indent="0" algn="l"/>
            <a:endParaRPr lang="en-US" sz="1600" dirty="0">
              <a:solidFill>
                <a:srgbClr val="000000"/>
              </a:solidFill>
            </a:endParaRPr>
          </a:p>
        </p:txBody>
      </p:sp>
    </p:spTree>
    <p:extLst>
      <p:ext uri="{BB962C8B-B14F-4D97-AF65-F5344CB8AC3E}">
        <p14:creationId xmlns:p14="http://schemas.microsoft.com/office/powerpoint/2010/main" val="212828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Dual-Stack Topology</a:t>
            </a:r>
          </a:p>
        </p:txBody>
      </p:sp>
      <p:sp>
        <p:nvSpPr>
          <p:cNvPr id="5" name="Content Placeholder 4">
            <a:extLst>
              <a:ext uri="{FF2B5EF4-FFF2-40B4-BE49-F238E27FC236}">
                <a16:creationId xmlns:a16="http://schemas.microsoft.com/office/drawing/2014/main" id="{DA263C3E-248B-C448-A19A-F1E905FEFE14}"/>
              </a:ext>
            </a:extLst>
          </p:cNvPr>
          <p:cNvSpPr>
            <a:spLocks noGrp="1"/>
          </p:cNvSpPr>
          <p:nvPr>
            <p:ph idx="1"/>
          </p:nvPr>
        </p:nvSpPr>
        <p:spPr>
          <a:xfrm>
            <a:off x="474662" y="731838"/>
            <a:ext cx="8280057" cy="669124"/>
          </a:xfrm>
        </p:spPr>
        <p:txBody>
          <a:bodyPr/>
          <a:lstStyle/>
          <a:p>
            <a:pPr marL="0" indent="0" algn="l"/>
            <a:r>
              <a:rPr lang="en-US" sz="1600" dirty="0">
                <a:solidFill>
                  <a:srgbClr val="000000"/>
                </a:solidFill>
              </a:rPr>
              <a:t>The figure shows a dual-stack network topology. Currently, no static routes are configured for either IPv4 or IPv6.</a:t>
            </a:r>
          </a:p>
        </p:txBody>
      </p:sp>
      <p:pic>
        <p:nvPicPr>
          <p:cNvPr id="7" name="Picture 6">
            <a:extLst>
              <a:ext uri="{FF2B5EF4-FFF2-40B4-BE49-F238E27FC236}">
                <a16:creationId xmlns:a16="http://schemas.microsoft.com/office/drawing/2014/main" id="{34D2682A-BA5F-8B45-ABAD-A5D56985140B}"/>
              </a:ext>
            </a:extLst>
          </p:cNvPr>
          <p:cNvPicPr>
            <a:picLocks noChangeAspect="1"/>
          </p:cNvPicPr>
          <p:nvPr/>
        </p:nvPicPr>
        <p:blipFill>
          <a:blip r:embed="rId3"/>
          <a:stretch>
            <a:fillRect/>
          </a:stretch>
        </p:blipFill>
        <p:spPr>
          <a:xfrm>
            <a:off x="1566931" y="1281150"/>
            <a:ext cx="6010137" cy="3439706"/>
          </a:xfrm>
          <a:prstGeom prst="rect">
            <a:avLst/>
          </a:prstGeom>
        </p:spPr>
      </p:pic>
    </p:spTree>
    <p:extLst>
      <p:ext uri="{BB962C8B-B14F-4D97-AF65-F5344CB8AC3E}">
        <p14:creationId xmlns:p14="http://schemas.microsoft.com/office/powerpoint/2010/main" val="286299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IPv4 Starting Routing Tables</a:t>
            </a:r>
          </a:p>
        </p:txBody>
      </p:sp>
      <p:sp>
        <p:nvSpPr>
          <p:cNvPr id="5" name="Content Placeholder 4">
            <a:extLst>
              <a:ext uri="{FF2B5EF4-FFF2-40B4-BE49-F238E27FC236}">
                <a16:creationId xmlns:a16="http://schemas.microsoft.com/office/drawing/2014/main" id="{DA263C3E-248B-C448-A19A-F1E905FEFE14}"/>
              </a:ext>
            </a:extLst>
          </p:cNvPr>
          <p:cNvSpPr>
            <a:spLocks noGrp="1"/>
          </p:cNvSpPr>
          <p:nvPr>
            <p:ph idx="1"/>
          </p:nvPr>
        </p:nvSpPr>
        <p:spPr>
          <a:xfrm>
            <a:off x="474662" y="731837"/>
            <a:ext cx="8280057" cy="995363"/>
          </a:xfrm>
        </p:spPr>
        <p:txBody>
          <a:bodyPr/>
          <a:lstStyle/>
          <a:p>
            <a:pPr marL="342900" indent="-342900" algn="l">
              <a:buFont typeface="Arial" panose="020B0604020202020204" pitchFamily="34" charset="0"/>
              <a:buChar char="•"/>
            </a:pPr>
            <a:r>
              <a:rPr lang="en-US" sz="1600" dirty="0">
                <a:solidFill>
                  <a:srgbClr val="000000"/>
                </a:solidFill>
              </a:rPr>
              <a:t>Each router has entries only for directly connected networks and associated local addresses.</a:t>
            </a:r>
          </a:p>
          <a:p>
            <a:pPr marL="342900" indent="-342900" algn="l">
              <a:buFont typeface="Arial" panose="020B0604020202020204" pitchFamily="34" charset="0"/>
              <a:buChar char="•"/>
            </a:pPr>
            <a:r>
              <a:rPr lang="en-US" sz="1600" dirty="0">
                <a:solidFill>
                  <a:srgbClr val="000000"/>
                </a:solidFill>
              </a:rPr>
              <a:t>R1 can ping R2, but cannot ping the R3 LAN</a:t>
            </a:r>
          </a:p>
        </p:txBody>
      </p:sp>
      <p:sp>
        <p:nvSpPr>
          <p:cNvPr id="6" name="TextBox 5">
            <a:extLst>
              <a:ext uri="{FF2B5EF4-FFF2-40B4-BE49-F238E27FC236}">
                <a16:creationId xmlns:a16="http://schemas.microsoft.com/office/drawing/2014/main" id="{CD39965C-C098-D542-B99B-4E5B6245A3BC}"/>
              </a:ext>
            </a:extLst>
          </p:cNvPr>
          <p:cNvSpPr txBox="1"/>
          <p:nvPr/>
        </p:nvSpPr>
        <p:spPr>
          <a:xfrm>
            <a:off x="308665" y="1850065"/>
            <a:ext cx="8446054" cy="2677656"/>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R1# </a:t>
            </a:r>
            <a:r>
              <a:rPr lang="en-US" sz="1050" b="1" dirty="0">
                <a:solidFill>
                  <a:srgbClr val="FFFF00"/>
                </a:solidFill>
                <a:latin typeface="Courier New" panose="02070309020205020404" pitchFamily="49" charset="0"/>
                <a:cs typeface="Courier New" panose="02070309020205020404" pitchFamily="49" charset="0"/>
              </a:rPr>
              <a:t>show ip route | begin Gateway </a:t>
            </a:r>
          </a:p>
          <a:p>
            <a:r>
              <a:rPr lang="en-US" sz="1050" dirty="0">
                <a:solidFill>
                  <a:schemeClr val="bg1"/>
                </a:solidFill>
                <a:latin typeface="Courier New" panose="02070309020205020404" pitchFamily="49" charset="0"/>
                <a:cs typeface="Courier New" panose="02070309020205020404" pitchFamily="49" charset="0"/>
              </a:rPr>
              <a:t>Gateway of last resort is not set </a:t>
            </a:r>
          </a:p>
          <a:p>
            <a:r>
              <a:rPr lang="en-US" sz="1050" dirty="0">
                <a:solidFill>
                  <a:schemeClr val="bg1"/>
                </a:solidFill>
                <a:latin typeface="Courier New" panose="02070309020205020404" pitchFamily="49" charset="0"/>
                <a:cs typeface="Courier New" panose="02070309020205020404" pitchFamily="49" charset="0"/>
              </a:rPr>
              <a:t>    172.16.0.0/16 is variably subnetted, 4 subnets, 2 masks </a:t>
            </a:r>
          </a:p>
          <a:p>
            <a:r>
              <a:rPr lang="en-US" sz="1050" dirty="0">
                <a:solidFill>
                  <a:schemeClr val="bg1"/>
                </a:solidFill>
                <a:latin typeface="Courier New" panose="02070309020205020404" pitchFamily="49" charset="0"/>
                <a:cs typeface="Courier New" panose="02070309020205020404" pitchFamily="49" charset="0"/>
              </a:rPr>
              <a:t>C 	172.16.2.0/24 is directly connected, Serial0/1/0 </a:t>
            </a:r>
          </a:p>
          <a:p>
            <a:r>
              <a:rPr lang="en-US" sz="1050" dirty="0">
                <a:solidFill>
                  <a:schemeClr val="bg1"/>
                </a:solidFill>
                <a:latin typeface="Courier New" panose="02070309020205020404" pitchFamily="49" charset="0"/>
                <a:cs typeface="Courier New" panose="02070309020205020404" pitchFamily="49" charset="0"/>
              </a:rPr>
              <a:t>L 	172.16.2.1/32 is directly connected, Serial0/1/0 </a:t>
            </a:r>
          </a:p>
          <a:p>
            <a:r>
              <a:rPr lang="en-US" sz="1050" dirty="0">
                <a:solidFill>
                  <a:schemeClr val="bg1"/>
                </a:solidFill>
                <a:latin typeface="Courier New" panose="02070309020205020404" pitchFamily="49" charset="0"/>
                <a:cs typeface="Courier New" panose="02070309020205020404" pitchFamily="49" charset="0"/>
              </a:rPr>
              <a:t>C 	172.16.3.0/24 is directly connected, GigabitEthernet0/0/0 </a:t>
            </a:r>
          </a:p>
          <a:p>
            <a:r>
              <a:rPr lang="en-US" sz="1050" dirty="0">
                <a:solidFill>
                  <a:schemeClr val="bg1"/>
                </a:solidFill>
                <a:latin typeface="Courier New" panose="02070309020205020404" pitchFamily="49" charset="0"/>
                <a:cs typeface="Courier New" panose="02070309020205020404" pitchFamily="49" charset="0"/>
              </a:rPr>
              <a:t>L 	172.16.3.1/32 is directly connected, GigabitEthernet0/0/0 </a:t>
            </a:r>
          </a:p>
          <a:p>
            <a:r>
              <a:rPr lang="en-US" sz="1050" dirty="0">
                <a:solidFill>
                  <a:schemeClr val="bg1"/>
                </a:solidFill>
                <a:latin typeface="Courier New" panose="02070309020205020404" pitchFamily="49" charset="0"/>
                <a:cs typeface="Courier New" panose="02070309020205020404" pitchFamily="49" charset="0"/>
              </a:rPr>
              <a:t>R1#</a:t>
            </a:r>
          </a:p>
          <a:p>
            <a:r>
              <a:rPr lang="en-US" sz="1050" dirty="0">
                <a:solidFill>
                  <a:schemeClr val="bg1"/>
                </a:solidFill>
                <a:latin typeface="Courier New" panose="02070309020205020404" pitchFamily="49" charset="0"/>
                <a:cs typeface="Courier New" panose="02070309020205020404" pitchFamily="49" charset="0"/>
              </a:rPr>
              <a:t>R1# </a:t>
            </a:r>
            <a:r>
              <a:rPr lang="en-US" sz="1050" b="1" dirty="0">
                <a:solidFill>
                  <a:srgbClr val="FFFF00"/>
                </a:solidFill>
                <a:latin typeface="Courier New" panose="02070309020205020404" pitchFamily="49" charset="0"/>
                <a:cs typeface="Courier New" panose="02070309020205020404" pitchFamily="49" charset="0"/>
              </a:rPr>
              <a:t>ping 172.16.2.2 </a:t>
            </a:r>
          </a:p>
          <a:p>
            <a:r>
              <a:rPr lang="en-US" sz="1050" dirty="0">
                <a:solidFill>
                  <a:schemeClr val="bg1"/>
                </a:solidFill>
                <a:latin typeface="Courier New" panose="02070309020205020404" pitchFamily="49" charset="0"/>
                <a:cs typeface="Courier New" panose="02070309020205020404" pitchFamily="49" charset="0"/>
              </a:rPr>
              <a:t>Type escape sequence to abort. Sending 5, 100-byte ICMP Echos to 172.16.2.2, timeout is 2 seconds: </a:t>
            </a:r>
          </a:p>
          <a:p>
            <a:r>
              <a:rPr lang="en-US" sz="1050" dirty="0">
                <a:solidFill>
                  <a:schemeClr val="bg1"/>
                </a:solidFill>
                <a:latin typeface="Courier New" panose="02070309020205020404" pitchFamily="49" charset="0"/>
                <a:cs typeface="Courier New" panose="02070309020205020404" pitchFamily="49" charset="0"/>
              </a:rPr>
              <a:t>!!!!!</a:t>
            </a:r>
          </a:p>
          <a:p>
            <a:r>
              <a:rPr lang="en-US" sz="1050" dirty="0">
                <a:solidFill>
                  <a:schemeClr val="bg1"/>
                </a:solidFill>
                <a:latin typeface="Courier New" panose="02070309020205020404" pitchFamily="49" charset="0"/>
                <a:cs typeface="Courier New" panose="02070309020205020404" pitchFamily="49" charset="0"/>
              </a:rPr>
              <a:t>Success rate is 100 percent (5/5)</a:t>
            </a:r>
          </a:p>
          <a:p>
            <a:r>
              <a:rPr lang="en-US" sz="1050" dirty="0">
                <a:solidFill>
                  <a:schemeClr val="bg1"/>
                </a:solidFill>
                <a:latin typeface="Courier New" panose="02070309020205020404" pitchFamily="49" charset="0"/>
                <a:cs typeface="Courier New" panose="02070309020205020404" pitchFamily="49" charset="0"/>
              </a:rPr>
              <a:t>R1# </a:t>
            </a:r>
            <a:r>
              <a:rPr lang="en-US" sz="1050" b="1" dirty="0">
                <a:solidFill>
                  <a:srgbClr val="FFFF00"/>
                </a:solidFill>
                <a:latin typeface="Courier New" panose="02070309020205020404" pitchFamily="49" charset="0"/>
                <a:cs typeface="Courier New" panose="02070309020205020404" pitchFamily="49" charset="0"/>
              </a:rPr>
              <a:t>ping 192.168.2.1 </a:t>
            </a:r>
          </a:p>
          <a:p>
            <a:r>
              <a:rPr lang="en-US" sz="1050" dirty="0">
                <a:solidFill>
                  <a:schemeClr val="bg1"/>
                </a:solidFill>
                <a:latin typeface="Courier New" panose="02070309020205020404" pitchFamily="49" charset="0"/>
                <a:cs typeface="Courier New" panose="02070309020205020404" pitchFamily="49" charset="0"/>
              </a:rPr>
              <a:t>Type escape sequence to abort. Sending 5, 100-byte ICMP Echos to 192.168.2.1, timeout is 2 seconds: ..... </a:t>
            </a:r>
          </a:p>
          <a:p>
            <a:r>
              <a:rPr lang="en-US" sz="1050" dirty="0">
                <a:solidFill>
                  <a:schemeClr val="bg1"/>
                </a:solidFill>
                <a:latin typeface="Courier New" panose="02070309020205020404" pitchFamily="49" charset="0"/>
                <a:cs typeface="Courier New" panose="02070309020205020404" pitchFamily="49" charset="0"/>
              </a:rPr>
              <a:t>Success rate is 0 percent (0/5)</a:t>
            </a:r>
          </a:p>
        </p:txBody>
      </p:sp>
    </p:spTree>
    <p:extLst>
      <p:ext uri="{BB962C8B-B14F-4D97-AF65-F5344CB8AC3E}">
        <p14:creationId xmlns:p14="http://schemas.microsoft.com/office/powerpoint/2010/main" val="313951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IPv6 Starting Routing Tables</a:t>
            </a:r>
          </a:p>
        </p:txBody>
      </p:sp>
      <p:sp>
        <p:nvSpPr>
          <p:cNvPr id="5" name="Content Placeholder 4">
            <a:extLst>
              <a:ext uri="{FF2B5EF4-FFF2-40B4-BE49-F238E27FC236}">
                <a16:creationId xmlns:a16="http://schemas.microsoft.com/office/drawing/2014/main" id="{DA263C3E-248B-C448-A19A-F1E905FEFE14}"/>
              </a:ext>
            </a:extLst>
          </p:cNvPr>
          <p:cNvSpPr>
            <a:spLocks noGrp="1"/>
          </p:cNvSpPr>
          <p:nvPr>
            <p:ph idx="1"/>
          </p:nvPr>
        </p:nvSpPr>
        <p:spPr>
          <a:xfrm>
            <a:off x="474662" y="731837"/>
            <a:ext cx="8280057" cy="500063"/>
          </a:xfrm>
        </p:spPr>
        <p:txBody>
          <a:bodyPr/>
          <a:lstStyle/>
          <a:p>
            <a:pPr marL="342900" indent="-342900" algn="l">
              <a:buFont typeface="Arial" panose="020B0604020202020204" pitchFamily="34" charset="0"/>
              <a:buChar char="•"/>
            </a:pPr>
            <a:r>
              <a:rPr lang="en-US" sz="1400" dirty="0">
                <a:solidFill>
                  <a:srgbClr val="000000"/>
                </a:solidFill>
              </a:rPr>
              <a:t>Each router has entries only for directly connected networks and associated local addresses.</a:t>
            </a:r>
          </a:p>
          <a:p>
            <a:pPr marL="342900" indent="-342900" algn="l">
              <a:buFont typeface="Arial" panose="020B0604020202020204" pitchFamily="34" charset="0"/>
              <a:buChar char="•"/>
            </a:pPr>
            <a:r>
              <a:rPr lang="en-US" sz="1400" dirty="0">
                <a:solidFill>
                  <a:srgbClr val="000000"/>
                </a:solidFill>
              </a:rPr>
              <a:t>R1 can ping R2, but cannot ping the R3 LAN.</a:t>
            </a:r>
          </a:p>
        </p:txBody>
      </p:sp>
      <p:sp>
        <p:nvSpPr>
          <p:cNvPr id="6" name="TextBox 5">
            <a:extLst>
              <a:ext uri="{FF2B5EF4-FFF2-40B4-BE49-F238E27FC236}">
                <a16:creationId xmlns:a16="http://schemas.microsoft.com/office/drawing/2014/main" id="{CD39965C-C098-D542-B99B-4E5B6245A3BC}"/>
              </a:ext>
            </a:extLst>
          </p:cNvPr>
          <p:cNvSpPr txBox="1"/>
          <p:nvPr/>
        </p:nvSpPr>
        <p:spPr>
          <a:xfrm>
            <a:off x="391663" y="1346715"/>
            <a:ext cx="8446054" cy="3477875"/>
          </a:xfrm>
          <a:prstGeom prst="rect">
            <a:avLst/>
          </a:prstGeom>
          <a:solidFill>
            <a:srgbClr val="000000"/>
          </a:solidFill>
        </p:spPr>
        <p:txBody>
          <a:bodyPr wrap="square" rtlCol="0">
            <a:spAutoFit/>
          </a:bodyPr>
          <a:lstStyle/>
          <a:p>
            <a:r>
              <a:rPr lang="en-US" sz="1000" dirty="0">
                <a:solidFill>
                  <a:schemeClr val="bg1"/>
                </a:solidFill>
                <a:latin typeface="Courier New" panose="02070309020205020404" pitchFamily="49" charset="0"/>
                <a:cs typeface="Courier New" panose="02070309020205020404" pitchFamily="49" charset="0"/>
              </a:rPr>
              <a:t>R1# </a:t>
            </a:r>
            <a:r>
              <a:rPr lang="en-US" sz="1000" b="1" dirty="0">
                <a:solidFill>
                  <a:srgbClr val="FFFF00"/>
                </a:solidFill>
                <a:latin typeface="Courier New" panose="02070309020205020404" pitchFamily="49" charset="0"/>
                <a:cs typeface="Courier New" panose="02070309020205020404" pitchFamily="49" charset="0"/>
              </a:rPr>
              <a:t>show ipv6 route | begin C </a:t>
            </a:r>
          </a:p>
          <a:p>
            <a:r>
              <a:rPr lang="en-US" sz="1000" dirty="0">
                <a:solidFill>
                  <a:schemeClr val="bg1"/>
                </a:solidFill>
                <a:latin typeface="Courier New" panose="02070309020205020404" pitchFamily="49" charset="0"/>
                <a:cs typeface="Courier New" panose="02070309020205020404" pitchFamily="49" charset="0"/>
              </a:rPr>
              <a:t>C 2001:DB8:ACAD:2::/64 [0/0] </a:t>
            </a:r>
          </a:p>
          <a:p>
            <a:r>
              <a:rPr lang="en-US" sz="1000" dirty="0">
                <a:solidFill>
                  <a:schemeClr val="bg1"/>
                </a:solidFill>
                <a:latin typeface="Courier New" panose="02070309020205020404" pitchFamily="49" charset="0"/>
                <a:cs typeface="Courier New" panose="02070309020205020404" pitchFamily="49" charset="0"/>
              </a:rPr>
              <a:t>	via Serial0/1/0, directly connected </a:t>
            </a:r>
          </a:p>
          <a:p>
            <a:r>
              <a:rPr lang="en-US" sz="1000" dirty="0">
                <a:solidFill>
                  <a:schemeClr val="bg1"/>
                </a:solidFill>
                <a:latin typeface="Courier New" panose="02070309020205020404" pitchFamily="49" charset="0"/>
                <a:cs typeface="Courier New" panose="02070309020205020404" pitchFamily="49" charset="0"/>
              </a:rPr>
              <a:t>L 2001:DB8:ACAD:2::1/128 [0/0] </a:t>
            </a:r>
          </a:p>
          <a:p>
            <a:r>
              <a:rPr lang="en-US" sz="1000" dirty="0">
                <a:solidFill>
                  <a:schemeClr val="bg1"/>
                </a:solidFill>
                <a:latin typeface="Courier New" panose="02070309020205020404" pitchFamily="49" charset="0"/>
                <a:cs typeface="Courier New" panose="02070309020205020404" pitchFamily="49" charset="0"/>
              </a:rPr>
              <a:t>	via Serial0/1/0, receive </a:t>
            </a:r>
          </a:p>
          <a:p>
            <a:r>
              <a:rPr lang="en-US" sz="1000" dirty="0">
                <a:solidFill>
                  <a:schemeClr val="bg1"/>
                </a:solidFill>
                <a:latin typeface="Courier New" panose="02070309020205020404" pitchFamily="49" charset="0"/>
                <a:cs typeface="Courier New" panose="02070309020205020404" pitchFamily="49" charset="0"/>
              </a:rPr>
              <a:t>C 2001:DB8:ACAD:3::/64 [0/0] </a:t>
            </a:r>
          </a:p>
          <a:p>
            <a:r>
              <a:rPr lang="en-US" sz="1000" dirty="0">
                <a:solidFill>
                  <a:schemeClr val="bg1"/>
                </a:solidFill>
                <a:latin typeface="Courier New" panose="02070309020205020404" pitchFamily="49" charset="0"/>
                <a:cs typeface="Courier New" panose="02070309020205020404" pitchFamily="49" charset="0"/>
              </a:rPr>
              <a:t>	via GigabitEthernet0/0/0, directly connected </a:t>
            </a:r>
          </a:p>
          <a:p>
            <a:r>
              <a:rPr lang="en-US" sz="1000" dirty="0">
                <a:solidFill>
                  <a:schemeClr val="bg1"/>
                </a:solidFill>
                <a:latin typeface="Courier New" panose="02070309020205020404" pitchFamily="49" charset="0"/>
                <a:cs typeface="Courier New" panose="02070309020205020404" pitchFamily="49" charset="0"/>
              </a:rPr>
              <a:t>L 2001:DB8:ACAD:3::1/128 [0/0] </a:t>
            </a:r>
          </a:p>
          <a:p>
            <a:r>
              <a:rPr lang="en-US" sz="1000" dirty="0">
                <a:solidFill>
                  <a:schemeClr val="bg1"/>
                </a:solidFill>
                <a:latin typeface="Courier New" panose="02070309020205020404" pitchFamily="49" charset="0"/>
                <a:cs typeface="Courier New" panose="02070309020205020404" pitchFamily="49" charset="0"/>
              </a:rPr>
              <a:t>	via GigabitEthernet0/0/0, receive </a:t>
            </a:r>
          </a:p>
          <a:p>
            <a:r>
              <a:rPr lang="en-US" sz="1000" dirty="0">
                <a:solidFill>
                  <a:schemeClr val="bg1"/>
                </a:solidFill>
                <a:latin typeface="Courier New" panose="02070309020205020404" pitchFamily="49" charset="0"/>
                <a:cs typeface="Courier New" panose="02070309020205020404" pitchFamily="49" charset="0"/>
              </a:rPr>
              <a:t>L FF00::/8 [0/0] </a:t>
            </a:r>
          </a:p>
          <a:p>
            <a:r>
              <a:rPr lang="en-US" sz="1000" dirty="0">
                <a:solidFill>
                  <a:schemeClr val="bg1"/>
                </a:solidFill>
                <a:latin typeface="Courier New" panose="02070309020205020404" pitchFamily="49" charset="0"/>
                <a:cs typeface="Courier New" panose="02070309020205020404" pitchFamily="49" charset="0"/>
              </a:rPr>
              <a:t>	via Null0, receive </a:t>
            </a:r>
          </a:p>
          <a:p>
            <a:r>
              <a:rPr lang="en-US" sz="1000" dirty="0">
                <a:solidFill>
                  <a:schemeClr val="bg1"/>
                </a:solidFill>
                <a:latin typeface="Courier New" panose="02070309020205020404" pitchFamily="49" charset="0"/>
                <a:cs typeface="Courier New" panose="02070309020205020404" pitchFamily="49" charset="0"/>
              </a:rPr>
              <a:t>R1#</a:t>
            </a:r>
          </a:p>
          <a:p>
            <a:r>
              <a:rPr lang="en-US" sz="1000" dirty="0">
                <a:solidFill>
                  <a:schemeClr val="bg1"/>
                </a:solidFill>
                <a:latin typeface="Courier New" panose="02070309020205020404" pitchFamily="49" charset="0"/>
                <a:cs typeface="Courier New" panose="02070309020205020404" pitchFamily="49" charset="0"/>
              </a:rPr>
              <a:t>R1# </a:t>
            </a:r>
            <a:r>
              <a:rPr lang="en-US" sz="1000" b="1" dirty="0">
                <a:solidFill>
                  <a:srgbClr val="FFFF00"/>
                </a:solidFill>
                <a:latin typeface="Courier New" panose="02070309020205020404" pitchFamily="49" charset="0"/>
                <a:cs typeface="Courier New" panose="02070309020205020404" pitchFamily="49" charset="0"/>
              </a:rPr>
              <a:t>ping 2001:db8:acad:2::2 </a:t>
            </a:r>
          </a:p>
          <a:p>
            <a:r>
              <a:rPr lang="en-US" sz="1000" dirty="0">
                <a:solidFill>
                  <a:schemeClr val="bg1"/>
                </a:solidFill>
                <a:latin typeface="Courier New" panose="02070309020205020404" pitchFamily="49" charset="0"/>
                <a:cs typeface="Courier New" panose="02070309020205020404" pitchFamily="49" charset="0"/>
              </a:rPr>
              <a:t>Type escape sequence to abort. </a:t>
            </a:r>
          </a:p>
          <a:p>
            <a:r>
              <a:rPr lang="en-US" sz="1000" dirty="0">
                <a:solidFill>
                  <a:schemeClr val="bg1"/>
                </a:solidFill>
                <a:latin typeface="Courier New" panose="02070309020205020404" pitchFamily="49" charset="0"/>
                <a:cs typeface="Courier New" panose="02070309020205020404" pitchFamily="49" charset="0"/>
              </a:rPr>
              <a:t>Sending 5, 100-byte ICMP Echos to 2001:DB8:ACAD:2::2, timeout is 2 seconds: </a:t>
            </a:r>
          </a:p>
          <a:p>
            <a:r>
              <a:rPr lang="en-US" sz="1000" dirty="0">
                <a:solidFill>
                  <a:schemeClr val="bg1"/>
                </a:solidFill>
                <a:latin typeface="Courier New" panose="02070309020205020404" pitchFamily="49" charset="0"/>
                <a:cs typeface="Courier New" panose="02070309020205020404" pitchFamily="49" charset="0"/>
              </a:rPr>
              <a:t>!!!!! </a:t>
            </a:r>
          </a:p>
          <a:p>
            <a:r>
              <a:rPr lang="en-US" sz="1000" dirty="0">
                <a:solidFill>
                  <a:schemeClr val="bg1"/>
                </a:solidFill>
                <a:latin typeface="Courier New" panose="02070309020205020404" pitchFamily="49" charset="0"/>
                <a:cs typeface="Courier New" panose="02070309020205020404" pitchFamily="49" charset="0"/>
              </a:rPr>
              <a:t>Success rate is 100 percent (5/5), round-trip min/avg/max = 2/2/3 ms)</a:t>
            </a:r>
          </a:p>
          <a:p>
            <a:r>
              <a:rPr lang="en-US" sz="1000" dirty="0">
                <a:solidFill>
                  <a:schemeClr val="bg1"/>
                </a:solidFill>
                <a:latin typeface="Courier New" panose="02070309020205020404" pitchFamily="49" charset="0"/>
                <a:cs typeface="Courier New" panose="02070309020205020404" pitchFamily="49" charset="0"/>
              </a:rPr>
              <a:t>R1# </a:t>
            </a:r>
            <a:r>
              <a:rPr lang="en-US" sz="1000" b="1" dirty="0">
                <a:solidFill>
                  <a:srgbClr val="FFFF00"/>
                </a:solidFill>
                <a:latin typeface="Courier New" panose="02070309020205020404" pitchFamily="49" charset="0"/>
                <a:cs typeface="Courier New" panose="02070309020205020404" pitchFamily="49" charset="0"/>
              </a:rPr>
              <a:t>ping 2001:DB8:cafe:2::1 </a:t>
            </a:r>
          </a:p>
          <a:p>
            <a:r>
              <a:rPr lang="en-US" sz="1000" dirty="0">
                <a:solidFill>
                  <a:schemeClr val="bg1"/>
                </a:solidFill>
                <a:latin typeface="Courier New" panose="02070309020205020404" pitchFamily="49" charset="0"/>
                <a:cs typeface="Courier New" panose="02070309020205020404" pitchFamily="49" charset="0"/>
              </a:rPr>
              <a:t>Type escape sequence to abort. </a:t>
            </a:r>
          </a:p>
          <a:p>
            <a:r>
              <a:rPr lang="en-US" sz="1000" dirty="0">
                <a:solidFill>
                  <a:schemeClr val="bg1"/>
                </a:solidFill>
                <a:latin typeface="Courier New" panose="02070309020205020404" pitchFamily="49" charset="0"/>
                <a:cs typeface="Courier New" panose="02070309020205020404" pitchFamily="49" charset="0"/>
              </a:rPr>
              <a:t>Sending 5, 100-byte ICMP Echos to 2001:DB8:CAFE:2::1, timeout is 2 seconds: </a:t>
            </a:r>
          </a:p>
          <a:p>
            <a:r>
              <a:rPr lang="en-US" sz="1000" dirty="0">
                <a:solidFill>
                  <a:schemeClr val="bg1"/>
                </a:solidFill>
                <a:latin typeface="Courier New" panose="02070309020205020404" pitchFamily="49" charset="0"/>
                <a:cs typeface="Courier New" panose="02070309020205020404" pitchFamily="49" charset="0"/>
              </a:rPr>
              <a:t>% No valid route for destination </a:t>
            </a:r>
          </a:p>
          <a:p>
            <a:r>
              <a:rPr lang="en-US" sz="1000" dirty="0">
                <a:solidFill>
                  <a:schemeClr val="bg1"/>
                </a:solidFill>
                <a:latin typeface="Courier New" panose="02070309020205020404" pitchFamily="49" charset="0"/>
                <a:cs typeface="Courier New" panose="02070309020205020404" pitchFamily="49" charset="0"/>
              </a:rPr>
              <a:t>Success rate is 0 percent (0/1)</a:t>
            </a:r>
          </a:p>
        </p:txBody>
      </p:sp>
    </p:spTree>
    <p:extLst>
      <p:ext uri="{BB962C8B-B14F-4D97-AF65-F5344CB8AC3E}">
        <p14:creationId xmlns:p14="http://schemas.microsoft.com/office/powerpoint/2010/main" val="130336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15.2 Configure IP Static Routes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15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62546906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IPv4 Next-Hop Static Route</a:t>
            </a:r>
          </a:p>
        </p:txBody>
      </p:sp>
      <p:sp>
        <p:nvSpPr>
          <p:cNvPr id="5" name="Content Placeholder 4">
            <a:extLst>
              <a:ext uri="{FF2B5EF4-FFF2-40B4-BE49-F238E27FC236}">
                <a16:creationId xmlns:a16="http://schemas.microsoft.com/office/drawing/2014/main" id="{4BA9E5ED-E1E8-1F49-B254-BB794D88EC0A}"/>
              </a:ext>
            </a:extLst>
          </p:cNvPr>
          <p:cNvSpPr>
            <a:spLocks noGrp="1"/>
          </p:cNvSpPr>
          <p:nvPr>
            <p:ph idx="1"/>
          </p:nvPr>
        </p:nvSpPr>
        <p:spPr>
          <a:xfrm>
            <a:off x="474662" y="731838"/>
            <a:ext cx="8280057" cy="1947568"/>
          </a:xfrm>
        </p:spPr>
        <p:txBody>
          <a:bodyPr/>
          <a:lstStyle/>
          <a:p>
            <a:pPr marL="0" indent="0" algn="l"/>
            <a:r>
              <a:rPr lang="en-US" sz="1600" dirty="0">
                <a:solidFill>
                  <a:srgbClr val="000000"/>
                </a:solidFill>
              </a:rPr>
              <a:t>In a next-hop static route, only the next-hop IP address is specified. The exit interface is derived from the next hop. For example, three next-hop IPv4 static routes are configured on R1 using the IP address of the next hop, R2.</a:t>
            </a:r>
          </a:p>
          <a:p>
            <a:pPr marL="217548" lvl="3" indent="0">
              <a:buNone/>
            </a:pPr>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172.16.1.0 255.255.255.0 172.16.2.2 </a:t>
            </a:r>
          </a:p>
          <a:p>
            <a:pPr marL="217548" lvl="3" indent="0">
              <a:buNone/>
            </a:pPr>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192.168.1.0 255.255.255.0 172.16.2.2 </a:t>
            </a:r>
          </a:p>
          <a:p>
            <a:pPr marL="217548" lvl="3" indent="0">
              <a:buNone/>
            </a:pPr>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192.168.2.0 255.255.255.0 172.16.2.2</a:t>
            </a:r>
            <a:endParaRPr lang="en-US" sz="1600" b="1" dirty="0">
              <a:solidFill>
                <a:srgbClr val="000000"/>
              </a:solidFill>
            </a:endParaRPr>
          </a:p>
          <a:p>
            <a:pPr marL="0" indent="0" algn="l"/>
            <a:r>
              <a:rPr lang="en-US" sz="1600" dirty="0">
                <a:solidFill>
                  <a:srgbClr val="000000"/>
                </a:solidFill>
              </a:rPr>
              <a:t>The resulting routing table entries on R1:</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02DD7322-928D-4D28-9EE1-E0AB67BFEE64}"/>
              </a:ext>
            </a:extLst>
          </p:cNvPr>
          <p:cNvPicPr>
            <a:picLocks noChangeAspect="1"/>
          </p:cNvPicPr>
          <p:nvPr/>
        </p:nvPicPr>
        <p:blipFill>
          <a:blip r:embed="rId3"/>
          <a:stretch>
            <a:fillRect/>
          </a:stretch>
        </p:blipFill>
        <p:spPr>
          <a:xfrm>
            <a:off x="1701006" y="2679406"/>
            <a:ext cx="4943475" cy="1943100"/>
          </a:xfrm>
          <a:prstGeom prst="rect">
            <a:avLst/>
          </a:prstGeom>
        </p:spPr>
      </p:pic>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Next-Hop Static Route</a:t>
            </a:r>
          </a:p>
        </p:txBody>
      </p:sp>
      <p:sp>
        <p:nvSpPr>
          <p:cNvPr id="5" name="Content Placeholder 4">
            <a:extLst>
              <a:ext uri="{FF2B5EF4-FFF2-40B4-BE49-F238E27FC236}">
                <a16:creationId xmlns:a16="http://schemas.microsoft.com/office/drawing/2014/main" id="{4BA9E5ED-E1E8-1F49-B254-BB794D88EC0A}"/>
              </a:ext>
            </a:extLst>
          </p:cNvPr>
          <p:cNvSpPr>
            <a:spLocks noGrp="1"/>
          </p:cNvSpPr>
          <p:nvPr>
            <p:ph idx="1"/>
          </p:nvPr>
        </p:nvSpPr>
        <p:spPr>
          <a:xfrm>
            <a:off x="174813" y="731837"/>
            <a:ext cx="4751148" cy="3102743"/>
          </a:xfrm>
        </p:spPr>
        <p:txBody>
          <a:bodyPr/>
          <a:lstStyle/>
          <a:p>
            <a:pPr algn="l"/>
            <a:r>
              <a:rPr lang="en-US" sz="1200" dirty="0">
                <a:solidFill>
                  <a:srgbClr val="000000"/>
                </a:solidFill>
              </a:rPr>
              <a:t>The commands to configure R1 with the IPv6 static routes to the three remote networks are as follows:</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unicast-routing </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route 2001:db8:acad:1::/64 2001:db8:acad:2::2 </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route 2001:db8:cafe:1::/64 2001:db8:acad:2::2 </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route 2001:db8:cafe:2::/64 2001:db8:acad:2::2</a:t>
            </a:r>
          </a:p>
          <a:p>
            <a:pPr algn="l"/>
            <a:endParaRPr lang="en-US" sz="1200" dirty="0">
              <a:solidFill>
                <a:srgbClr val="000000"/>
              </a:solidFill>
            </a:endParaRPr>
          </a:p>
          <a:p>
            <a:pPr algn="l"/>
            <a:r>
              <a:rPr lang="en-US" sz="1200" dirty="0">
                <a:solidFill>
                  <a:srgbClr val="000000"/>
                </a:solidFill>
              </a:rPr>
              <a:t>The routing table for R1 now has routes to the three remote IPv6 networks.</a:t>
            </a:r>
          </a:p>
          <a:p>
            <a:pPr marL="0" indent="0" algn="l"/>
            <a:endParaRPr lang="en-US" sz="1200" dirty="0">
              <a:solidFill>
                <a:srgbClr val="000000"/>
              </a:solidFill>
            </a:endParaRPr>
          </a:p>
        </p:txBody>
      </p:sp>
      <p:pic>
        <p:nvPicPr>
          <p:cNvPr id="4" name="Picture 3">
            <a:extLst>
              <a:ext uri="{FF2B5EF4-FFF2-40B4-BE49-F238E27FC236}">
                <a16:creationId xmlns:a16="http://schemas.microsoft.com/office/drawing/2014/main" id="{AC02D90A-A2E4-4F55-8079-1418E1104189}"/>
              </a:ext>
            </a:extLst>
          </p:cNvPr>
          <p:cNvPicPr>
            <a:picLocks noChangeAspect="1"/>
          </p:cNvPicPr>
          <p:nvPr/>
        </p:nvPicPr>
        <p:blipFill>
          <a:blip r:embed="rId3"/>
          <a:stretch>
            <a:fillRect/>
          </a:stretch>
        </p:blipFill>
        <p:spPr>
          <a:xfrm>
            <a:off x="4925961" y="906809"/>
            <a:ext cx="4043226" cy="3545195"/>
          </a:xfrm>
          <a:prstGeom prst="rect">
            <a:avLst/>
          </a:prstGeom>
        </p:spPr>
      </p:pic>
    </p:spTree>
    <p:extLst>
      <p:ext uri="{BB962C8B-B14F-4D97-AF65-F5344CB8AC3E}">
        <p14:creationId xmlns:p14="http://schemas.microsoft.com/office/powerpoint/2010/main" val="152995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IPv4 Directly Connected Static Route</a:t>
            </a:r>
          </a:p>
        </p:txBody>
      </p:sp>
      <p:sp>
        <p:nvSpPr>
          <p:cNvPr id="6" name="Content Placeholder 5">
            <a:extLst>
              <a:ext uri="{FF2B5EF4-FFF2-40B4-BE49-F238E27FC236}">
                <a16:creationId xmlns:a16="http://schemas.microsoft.com/office/drawing/2014/main" id="{41539DD7-C4D8-E54C-95DD-4D96BF093D3B}"/>
              </a:ext>
            </a:extLst>
          </p:cNvPr>
          <p:cNvSpPr>
            <a:spLocks noGrp="1"/>
          </p:cNvSpPr>
          <p:nvPr>
            <p:ph idx="1"/>
          </p:nvPr>
        </p:nvSpPr>
        <p:spPr>
          <a:xfrm>
            <a:off x="474662" y="731837"/>
            <a:ext cx="8280057" cy="2170983"/>
          </a:xfrm>
        </p:spPr>
        <p:txBody>
          <a:bodyPr/>
          <a:lstStyle/>
          <a:p>
            <a:pPr marL="0" indent="0" algn="l"/>
            <a:r>
              <a:rPr lang="en-US" sz="1600" dirty="0">
                <a:solidFill>
                  <a:srgbClr val="000000"/>
                </a:solidFill>
              </a:rPr>
              <a:t>When configuring a static route, another option is to use the exit interface to specify the next-hop address.  Three directly connected IPv4 static routes are configured on R1 using the exit interface.</a:t>
            </a:r>
          </a:p>
          <a:p>
            <a:pPr marL="73085" lvl="1" indent="0">
              <a:buNone/>
            </a:pPr>
            <a:r>
              <a:rPr lang="en-US" b="1" dirty="0">
                <a:solidFill>
                  <a:srgbClr val="000000"/>
                </a:solidFill>
              </a:rPr>
              <a:t>Note</a:t>
            </a:r>
            <a:r>
              <a:rPr lang="en-US" dirty="0">
                <a:solidFill>
                  <a:srgbClr val="000000"/>
                </a:solidFill>
              </a:rPr>
              <a:t>: Using a next-hop address is generally recommended. Directly connected static routes should only be used with point-to-point serial interfaces.  </a:t>
            </a:r>
          </a:p>
          <a:p>
            <a:pPr marL="73085" lvl="1" indent="0">
              <a:buNone/>
            </a:pPr>
            <a:r>
              <a:rPr lang="en-US" b="1" dirty="0">
                <a:solidFill>
                  <a:srgbClr val="000000"/>
                </a:solidFill>
                <a:latin typeface="Courier New" panose="02070309020205020404" pitchFamily="49" charset="0"/>
                <a:cs typeface="Courier New" panose="02070309020205020404" pitchFamily="49" charset="0"/>
              </a:rPr>
              <a:t>R1(config)# ip route 172.16.1.0 255.255.255.0 s0/1/0 </a:t>
            </a:r>
          </a:p>
          <a:p>
            <a:pPr marL="73085" lvl="1" indent="0">
              <a:buNone/>
            </a:pPr>
            <a:r>
              <a:rPr lang="en-US" b="1" dirty="0">
                <a:solidFill>
                  <a:srgbClr val="000000"/>
                </a:solidFill>
                <a:latin typeface="Courier New" panose="02070309020205020404" pitchFamily="49" charset="0"/>
                <a:cs typeface="Courier New" panose="02070309020205020404" pitchFamily="49" charset="0"/>
              </a:rPr>
              <a:t>R1(config)# ip route 192.168.1.0 255.255.255.0 s0/1/0 </a:t>
            </a:r>
          </a:p>
          <a:p>
            <a:pPr marL="73085" lvl="1" indent="0">
              <a:buNone/>
            </a:pPr>
            <a:r>
              <a:rPr lang="en-US" b="1" dirty="0">
                <a:solidFill>
                  <a:srgbClr val="000000"/>
                </a:solidFill>
                <a:latin typeface="Courier New" panose="02070309020205020404" pitchFamily="49" charset="0"/>
                <a:cs typeface="Courier New" panose="02070309020205020404" pitchFamily="49" charset="0"/>
              </a:rPr>
              <a:t>R1(config)# ip route 192.168.2.0 255.255.255.0 s0/1/0</a:t>
            </a:r>
          </a:p>
        </p:txBody>
      </p:sp>
      <p:pic>
        <p:nvPicPr>
          <p:cNvPr id="2" name="Picture 1">
            <a:extLst>
              <a:ext uri="{FF2B5EF4-FFF2-40B4-BE49-F238E27FC236}">
                <a16:creationId xmlns:a16="http://schemas.microsoft.com/office/drawing/2014/main" id="{47DA537A-45BF-4C79-8B63-1FD702789359}"/>
              </a:ext>
            </a:extLst>
          </p:cNvPr>
          <p:cNvPicPr>
            <a:picLocks noChangeAspect="1"/>
          </p:cNvPicPr>
          <p:nvPr/>
        </p:nvPicPr>
        <p:blipFill>
          <a:blip r:embed="rId3"/>
          <a:stretch>
            <a:fillRect/>
          </a:stretch>
        </p:blipFill>
        <p:spPr>
          <a:xfrm>
            <a:off x="1710531" y="2902820"/>
            <a:ext cx="4924425" cy="1933575"/>
          </a:xfrm>
          <a:prstGeom prst="rect">
            <a:avLst/>
          </a:prstGeom>
        </p:spPr>
      </p:pic>
    </p:spTree>
    <p:extLst>
      <p:ext uri="{BB962C8B-B14F-4D97-AF65-F5344CB8AC3E}">
        <p14:creationId xmlns:p14="http://schemas.microsoft.com/office/powerpoint/2010/main" val="317002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Directly Connected Static Route</a:t>
            </a:r>
          </a:p>
        </p:txBody>
      </p:sp>
      <p:sp>
        <p:nvSpPr>
          <p:cNvPr id="6" name="Content Placeholder 5">
            <a:extLst>
              <a:ext uri="{FF2B5EF4-FFF2-40B4-BE49-F238E27FC236}">
                <a16:creationId xmlns:a16="http://schemas.microsoft.com/office/drawing/2014/main" id="{41539DD7-C4D8-E54C-95DD-4D96BF093D3B}"/>
              </a:ext>
            </a:extLst>
          </p:cNvPr>
          <p:cNvSpPr>
            <a:spLocks noGrp="1"/>
          </p:cNvSpPr>
          <p:nvPr>
            <p:ph idx="1"/>
          </p:nvPr>
        </p:nvSpPr>
        <p:spPr>
          <a:xfrm>
            <a:off x="474662" y="731837"/>
            <a:ext cx="4195661" cy="3689897"/>
          </a:xfrm>
        </p:spPr>
        <p:txBody>
          <a:bodyPr/>
          <a:lstStyle/>
          <a:p>
            <a:pPr marL="0" indent="0" algn="l"/>
            <a:r>
              <a:rPr lang="en-US" sz="1200" dirty="0">
                <a:solidFill>
                  <a:srgbClr val="000000"/>
                </a:solidFill>
              </a:rPr>
              <a:t>In the example, three directly connected IPv6 static routes are configured on R1 using the exit interface.</a:t>
            </a:r>
          </a:p>
          <a:p>
            <a:pPr marL="73085" lvl="1" indent="0">
              <a:buNone/>
            </a:pPr>
            <a:r>
              <a:rPr lang="en-US" sz="1200" b="1" dirty="0">
                <a:solidFill>
                  <a:srgbClr val="000000"/>
                </a:solidFill>
              </a:rPr>
              <a:t>Note</a:t>
            </a:r>
            <a:r>
              <a:rPr lang="en-US" sz="1200" dirty="0">
                <a:solidFill>
                  <a:srgbClr val="000000"/>
                </a:solidFill>
              </a:rPr>
              <a:t>: Using a next-hop address is generally recommended. Directly connected static routes should only be used with point-to-point serial interfaces.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a:r>
              <a:rPr lang="en-US" sz="1200" b="1" dirty="0">
                <a:solidFill>
                  <a:srgbClr val="000000"/>
                </a:solidFill>
                <a:latin typeface="Courier New" panose="02070309020205020404" pitchFamily="49" charset="0"/>
                <a:cs typeface="Courier New" panose="02070309020205020404" pitchFamily="49" charset="0"/>
              </a:rPr>
              <a:t>R1(config)# ipv6 route 2001:db8:acad:1::/64 s0/1/0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a:r>
              <a:rPr lang="en-US" sz="1200" b="1" dirty="0">
                <a:solidFill>
                  <a:srgbClr val="000000"/>
                </a:solidFill>
                <a:latin typeface="Courier New" panose="02070309020205020404" pitchFamily="49" charset="0"/>
                <a:cs typeface="Courier New" panose="02070309020205020404" pitchFamily="49" charset="0"/>
              </a:rPr>
              <a:t>R1(config)# ipv6 route 2001:db8:cafe:1::/64 s0/1/0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a:r>
              <a:rPr lang="en-US" sz="1200" b="1" dirty="0">
                <a:solidFill>
                  <a:srgbClr val="000000"/>
                </a:solidFill>
                <a:latin typeface="Courier New" panose="02070309020205020404" pitchFamily="49" charset="0"/>
                <a:cs typeface="Courier New" panose="02070309020205020404" pitchFamily="49" charset="0"/>
              </a:rPr>
              <a:t>R1(config)# ipv6 route 2001:db8:cafe:2::/64 s0/1/0</a:t>
            </a:r>
          </a:p>
        </p:txBody>
      </p:sp>
      <p:pic>
        <p:nvPicPr>
          <p:cNvPr id="2" name="Picture 1">
            <a:extLst>
              <a:ext uri="{FF2B5EF4-FFF2-40B4-BE49-F238E27FC236}">
                <a16:creationId xmlns:a16="http://schemas.microsoft.com/office/drawing/2014/main" id="{AB40A619-85C4-45E4-8C9E-6BE4AFE6B1AC}"/>
              </a:ext>
            </a:extLst>
          </p:cNvPr>
          <p:cNvPicPr>
            <a:picLocks noChangeAspect="1"/>
          </p:cNvPicPr>
          <p:nvPr/>
        </p:nvPicPr>
        <p:blipFill>
          <a:blip r:embed="rId3"/>
          <a:stretch>
            <a:fillRect/>
          </a:stretch>
        </p:blipFill>
        <p:spPr>
          <a:xfrm>
            <a:off x="4832340" y="814506"/>
            <a:ext cx="4072749" cy="3689897"/>
          </a:xfrm>
          <a:prstGeom prst="rect">
            <a:avLst/>
          </a:prstGeom>
        </p:spPr>
      </p:pic>
    </p:spTree>
    <p:extLst>
      <p:ext uri="{BB962C8B-B14F-4D97-AF65-F5344CB8AC3E}">
        <p14:creationId xmlns:p14="http://schemas.microsoft.com/office/powerpoint/2010/main" val="380152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IPv4 Fully Specified Static Route</a:t>
            </a:r>
          </a:p>
        </p:txBody>
      </p:sp>
      <p:sp>
        <p:nvSpPr>
          <p:cNvPr id="4" name="Content Placeholder 3">
            <a:extLst>
              <a:ext uri="{FF2B5EF4-FFF2-40B4-BE49-F238E27FC236}">
                <a16:creationId xmlns:a16="http://schemas.microsoft.com/office/drawing/2014/main" id="{A1B3A1D6-9974-8A46-939A-73A094DD0B93}"/>
              </a:ext>
            </a:extLst>
          </p:cNvPr>
          <p:cNvSpPr>
            <a:spLocks noGrp="1"/>
          </p:cNvSpPr>
          <p:nvPr>
            <p:ph idx="1"/>
          </p:nvPr>
        </p:nvSpPr>
        <p:spPr>
          <a:xfrm>
            <a:off x="474662" y="731837"/>
            <a:ext cx="3507403" cy="3689897"/>
          </a:xfrm>
        </p:spPr>
        <p:txBody>
          <a:bodyPr/>
          <a:lstStyle/>
          <a:p>
            <a:pPr marL="285750" indent="-285750" algn="l">
              <a:buFont typeface="Arial" panose="020B0604020202020204" pitchFamily="34" charset="0"/>
              <a:buChar char="•"/>
            </a:pPr>
            <a:r>
              <a:rPr lang="en-US" sz="1400" dirty="0">
                <a:solidFill>
                  <a:srgbClr val="000000"/>
                </a:solidFill>
              </a:rPr>
              <a:t>In a fully specified static route, both the exit interface and the next-hop IP address are specified. This form of static route is used when the exit interface is a multi-access interface and it is necessary to explicitly identify the next hop. The next hop must be directly connected to the specified exit interface. Using an exit interface is optional, however it is necessary to use a next-hop address.</a:t>
            </a:r>
          </a:p>
          <a:p>
            <a:pPr marL="285750" indent="-285750" algn="l">
              <a:buFont typeface="Arial" panose="020B0604020202020204" pitchFamily="34" charset="0"/>
              <a:buChar char="•"/>
            </a:pPr>
            <a:r>
              <a:rPr lang="en-US" sz="1400" dirty="0">
                <a:solidFill>
                  <a:srgbClr val="000000"/>
                </a:solidFill>
              </a:rPr>
              <a:t>It is recommended that when the exit interface is an Ethernet network, that the static route includes a next-hop address. You can also use a fully specified static route that includes both the exit interface and the next-hop address.</a:t>
            </a:r>
          </a:p>
        </p:txBody>
      </p:sp>
      <p:pic>
        <p:nvPicPr>
          <p:cNvPr id="2" name="Picture 1">
            <a:extLst>
              <a:ext uri="{FF2B5EF4-FFF2-40B4-BE49-F238E27FC236}">
                <a16:creationId xmlns:a16="http://schemas.microsoft.com/office/drawing/2014/main" id="{CB01257C-609F-4591-9958-99A06010DFFB}"/>
              </a:ext>
            </a:extLst>
          </p:cNvPr>
          <p:cNvPicPr>
            <a:picLocks noChangeAspect="1"/>
          </p:cNvPicPr>
          <p:nvPr/>
        </p:nvPicPr>
        <p:blipFill>
          <a:blip r:embed="rId3"/>
          <a:stretch>
            <a:fillRect/>
          </a:stretch>
        </p:blipFill>
        <p:spPr>
          <a:xfrm>
            <a:off x="3957791" y="1316451"/>
            <a:ext cx="4909676" cy="492556"/>
          </a:xfrm>
          <a:prstGeom prst="rect">
            <a:avLst/>
          </a:prstGeom>
        </p:spPr>
      </p:pic>
      <p:pic>
        <p:nvPicPr>
          <p:cNvPr id="5" name="Picture 4">
            <a:extLst>
              <a:ext uri="{FF2B5EF4-FFF2-40B4-BE49-F238E27FC236}">
                <a16:creationId xmlns:a16="http://schemas.microsoft.com/office/drawing/2014/main" id="{A20DCA52-C7FA-47B4-B199-4B14B00BCCAD}"/>
              </a:ext>
            </a:extLst>
          </p:cNvPr>
          <p:cNvPicPr>
            <a:picLocks noChangeAspect="1"/>
          </p:cNvPicPr>
          <p:nvPr/>
        </p:nvPicPr>
        <p:blipFill>
          <a:blip r:embed="rId4"/>
          <a:stretch>
            <a:fillRect/>
          </a:stretch>
        </p:blipFill>
        <p:spPr>
          <a:xfrm>
            <a:off x="3957791" y="2174925"/>
            <a:ext cx="4933950" cy="1914525"/>
          </a:xfrm>
          <a:prstGeom prst="rect">
            <a:avLst/>
          </a:prstGeom>
        </p:spPr>
      </p:pic>
    </p:spTree>
    <p:extLst>
      <p:ext uri="{BB962C8B-B14F-4D97-AF65-F5344CB8AC3E}">
        <p14:creationId xmlns:p14="http://schemas.microsoft.com/office/powerpoint/2010/main" val="146065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Fully Specified Static Route</a:t>
            </a:r>
          </a:p>
        </p:txBody>
      </p:sp>
      <p:sp>
        <p:nvSpPr>
          <p:cNvPr id="4" name="Content Placeholder 3">
            <a:extLst>
              <a:ext uri="{FF2B5EF4-FFF2-40B4-BE49-F238E27FC236}">
                <a16:creationId xmlns:a16="http://schemas.microsoft.com/office/drawing/2014/main" id="{A1B3A1D6-9974-8A46-939A-73A094DD0B93}"/>
              </a:ext>
            </a:extLst>
          </p:cNvPr>
          <p:cNvSpPr>
            <a:spLocks noGrp="1"/>
          </p:cNvSpPr>
          <p:nvPr>
            <p:ph idx="1"/>
          </p:nvPr>
        </p:nvSpPr>
        <p:spPr>
          <a:xfrm>
            <a:off x="155448" y="731837"/>
            <a:ext cx="8599271" cy="1545019"/>
          </a:xfrm>
        </p:spPr>
        <p:txBody>
          <a:bodyPr/>
          <a:lstStyle/>
          <a:p>
            <a:pPr marL="0" indent="0" algn="l"/>
            <a:r>
              <a:rPr lang="en-US" sz="1500" dirty="0">
                <a:solidFill>
                  <a:srgbClr val="000000"/>
                </a:solidFill>
              </a:rPr>
              <a:t>In a fully specified static route, both the exit interface and the next-hop IPV6 address are specified. </a:t>
            </a:r>
          </a:p>
          <a:p>
            <a:pPr marL="0" indent="0" algn="l"/>
            <a:r>
              <a:rPr lang="en-US" sz="1500" dirty="0">
                <a:solidFill>
                  <a:srgbClr val="000000"/>
                </a:solidFill>
              </a:rPr>
              <a:t>There is a situation in IPv6 when a fully specified static route must be used. If the IPv6 static route uses an IPv6 link-local address as the next-hop address, use a fully specified static route. The figure shows an example of a fully specified IPv6 static route using an IPv6 link-local address as the next-hop address.</a:t>
            </a:r>
          </a:p>
        </p:txBody>
      </p:sp>
      <p:pic>
        <p:nvPicPr>
          <p:cNvPr id="5" name="Picture 4">
            <a:extLst>
              <a:ext uri="{FF2B5EF4-FFF2-40B4-BE49-F238E27FC236}">
                <a16:creationId xmlns:a16="http://schemas.microsoft.com/office/drawing/2014/main" id="{81DB22C3-C393-9842-A14D-FA4E08E50BA2}"/>
              </a:ext>
            </a:extLst>
          </p:cNvPr>
          <p:cNvPicPr>
            <a:picLocks noChangeAspect="1"/>
          </p:cNvPicPr>
          <p:nvPr/>
        </p:nvPicPr>
        <p:blipFill>
          <a:blip r:embed="rId3"/>
          <a:stretch>
            <a:fillRect/>
          </a:stretch>
        </p:blipFill>
        <p:spPr>
          <a:xfrm>
            <a:off x="1427173" y="2276856"/>
            <a:ext cx="6055820" cy="2412330"/>
          </a:xfrm>
          <a:prstGeom prst="rect">
            <a:avLst/>
          </a:prstGeom>
        </p:spPr>
      </p:pic>
    </p:spTree>
    <p:extLst>
      <p:ext uri="{BB962C8B-B14F-4D97-AF65-F5344CB8AC3E}">
        <p14:creationId xmlns:p14="http://schemas.microsoft.com/office/powerpoint/2010/main" val="224427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Fully Specified Static Route (Cont.)</a:t>
            </a:r>
          </a:p>
        </p:txBody>
      </p:sp>
      <p:sp>
        <p:nvSpPr>
          <p:cNvPr id="4" name="Content Placeholder 3">
            <a:extLst>
              <a:ext uri="{FF2B5EF4-FFF2-40B4-BE49-F238E27FC236}">
                <a16:creationId xmlns:a16="http://schemas.microsoft.com/office/drawing/2014/main" id="{A1B3A1D6-9974-8A46-939A-73A094DD0B93}"/>
              </a:ext>
            </a:extLst>
          </p:cNvPr>
          <p:cNvSpPr>
            <a:spLocks noGrp="1"/>
          </p:cNvSpPr>
          <p:nvPr>
            <p:ph idx="1"/>
          </p:nvPr>
        </p:nvSpPr>
        <p:spPr>
          <a:xfrm>
            <a:off x="474662" y="731837"/>
            <a:ext cx="8280057" cy="1839913"/>
          </a:xfrm>
        </p:spPr>
        <p:txBody>
          <a:bodyPr/>
          <a:lstStyle/>
          <a:p>
            <a:pPr marL="0" indent="0" algn="l"/>
            <a:r>
              <a:rPr lang="en-US" sz="1600" dirty="0">
                <a:solidFill>
                  <a:srgbClr val="000000"/>
                </a:solidFill>
              </a:rPr>
              <a:t>The reason a fully specified static route must be used is because IPv6 link-local addresses are not contained in the IPv6 routing table. Link-local addresses are only unique on a given link or network. The next-hop link-local address may be a valid address on multiple networks connected to the router. Therefore, it is necessary that the exit interface be included.</a:t>
            </a:r>
          </a:p>
          <a:p>
            <a:pPr marL="0" indent="0" algn="l"/>
            <a:r>
              <a:rPr lang="en-US" sz="1600" dirty="0">
                <a:solidFill>
                  <a:srgbClr val="000000"/>
                </a:solidFill>
              </a:rPr>
              <a:t>The following example shows the IPv6 routing table entry for this route. Notice that both the next-hop link-local address and the exit interface are included.</a:t>
            </a:r>
          </a:p>
        </p:txBody>
      </p:sp>
      <p:pic>
        <p:nvPicPr>
          <p:cNvPr id="5" name="Picture 4">
            <a:extLst>
              <a:ext uri="{FF2B5EF4-FFF2-40B4-BE49-F238E27FC236}">
                <a16:creationId xmlns:a16="http://schemas.microsoft.com/office/drawing/2014/main" id="{ECD061FE-D904-471D-9A41-0823F7F35F2D}"/>
              </a:ext>
            </a:extLst>
          </p:cNvPr>
          <p:cNvPicPr>
            <a:picLocks noChangeAspect="1"/>
          </p:cNvPicPr>
          <p:nvPr/>
        </p:nvPicPr>
        <p:blipFill>
          <a:blip r:embed="rId3"/>
          <a:stretch>
            <a:fillRect/>
          </a:stretch>
        </p:blipFill>
        <p:spPr>
          <a:xfrm>
            <a:off x="1223194" y="2827380"/>
            <a:ext cx="6697612" cy="952413"/>
          </a:xfrm>
          <a:prstGeom prst="rect">
            <a:avLst/>
          </a:prstGeom>
        </p:spPr>
      </p:pic>
    </p:spTree>
    <p:extLst>
      <p:ext uri="{BB962C8B-B14F-4D97-AF65-F5344CB8AC3E}">
        <p14:creationId xmlns:p14="http://schemas.microsoft.com/office/powerpoint/2010/main" val="140499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Verify a Static Route</a:t>
            </a:r>
          </a:p>
        </p:txBody>
      </p:sp>
      <p:sp>
        <p:nvSpPr>
          <p:cNvPr id="6" name="Content Placeholder 5">
            <a:extLst>
              <a:ext uri="{FF2B5EF4-FFF2-40B4-BE49-F238E27FC236}">
                <a16:creationId xmlns:a16="http://schemas.microsoft.com/office/drawing/2014/main" id="{E1E644DF-58C1-2B46-BECC-8654CBC52FF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Along with </a:t>
            </a:r>
            <a:r>
              <a:rPr lang="en-US" sz="1600" b="1" dirty="0">
                <a:solidFill>
                  <a:srgbClr val="000000"/>
                </a:solidFill>
              </a:rPr>
              <a:t>show ip route</a:t>
            </a:r>
            <a:r>
              <a:rPr lang="en-US" sz="1600" dirty="0">
                <a:solidFill>
                  <a:srgbClr val="000000"/>
                </a:solidFill>
              </a:rPr>
              <a:t>, </a:t>
            </a:r>
            <a:r>
              <a:rPr lang="en-US" sz="1600" b="1" dirty="0">
                <a:solidFill>
                  <a:srgbClr val="000000"/>
                </a:solidFill>
              </a:rPr>
              <a:t>show ipv6 route</a:t>
            </a:r>
            <a:r>
              <a:rPr lang="en-US" sz="1600" dirty="0">
                <a:solidFill>
                  <a:srgbClr val="000000"/>
                </a:solidFill>
              </a:rPr>
              <a:t>, </a:t>
            </a:r>
            <a:r>
              <a:rPr lang="en-US" sz="1600" b="1" dirty="0">
                <a:solidFill>
                  <a:srgbClr val="000000"/>
                </a:solidFill>
              </a:rPr>
              <a:t>ping</a:t>
            </a:r>
            <a:r>
              <a:rPr lang="en-US" sz="1600" dirty="0">
                <a:solidFill>
                  <a:srgbClr val="000000"/>
                </a:solidFill>
              </a:rPr>
              <a:t> and </a:t>
            </a:r>
            <a:r>
              <a:rPr lang="en-US" sz="1600" b="1" dirty="0">
                <a:solidFill>
                  <a:srgbClr val="000000"/>
                </a:solidFill>
              </a:rPr>
              <a:t>traceroute</a:t>
            </a:r>
            <a:r>
              <a:rPr lang="en-US" sz="1600" dirty="0">
                <a:solidFill>
                  <a:srgbClr val="000000"/>
                </a:solidFill>
              </a:rPr>
              <a:t>, other useful commands to verify static routes include the following:</a:t>
            </a:r>
          </a:p>
          <a:p>
            <a:pPr marL="342900" indent="-342900" algn="l">
              <a:buFont typeface="Arial" panose="020B0604020202020204" pitchFamily="34" charset="0"/>
              <a:buChar char="•"/>
            </a:pPr>
            <a:r>
              <a:rPr lang="en-US" sz="1600" b="1" dirty="0">
                <a:solidFill>
                  <a:srgbClr val="000000"/>
                </a:solidFill>
              </a:rPr>
              <a:t>show ip route static</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ip route</a:t>
            </a:r>
            <a:r>
              <a:rPr lang="en-US" sz="1600" dirty="0">
                <a:solidFill>
                  <a:srgbClr val="000000"/>
                </a:solidFill>
              </a:rPr>
              <a:t> </a:t>
            </a:r>
            <a:r>
              <a:rPr lang="en-US" sz="1600" i="1" dirty="0">
                <a:solidFill>
                  <a:srgbClr val="000000"/>
                </a:solidFill>
              </a:rPr>
              <a:t>network</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running-config | section ip route</a:t>
            </a:r>
            <a:endParaRPr lang="en-US" sz="1600" dirty="0">
              <a:solidFill>
                <a:srgbClr val="000000"/>
              </a:solidFill>
            </a:endParaRPr>
          </a:p>
          <a:p>
            <a:pPr marL="0" indent="0" algn="l"/>
            <a:r>
              <a:rPr lang="en-US" sz="1600" dirty="0">
                <a:solidFill>
                  <a:srgbClr val="000000"/>
                </a:solidFill>
              </a:rPr>
              <a:t>Replace </a:t>
            </a:r>
            <a:r>
              <a:rPr lang="en-US" sz="1600" b="1" dirty="0">
                <a:solidFill>
                  <a:srgbClr val="000000"/>
                </a:solidFill>
              </a:rPr>
              <a:t>ip</a:t>
            </a:r>
            <a:r>
              <a:rPr lang="en-US" sz="1600" dirty="0">
                <a:solidFill>
                  <a:srgbClr val="000000"/>
                </a:solidFill>
              </a:rPr>
              <a:t> with </a:t>
            </a:r>
            <a:r>
              <a:rPr lang="en-US" sz="1600" b="1" dirty="0">
                <a:solidFill>
                  <a:srgbClr val="000000"/>
                </a:solidFill>
              </a:rPr>
              <a:t>ipv6</a:t>
            </a:r>
            <a:r>
              <a:rPr lang="en-US" sz="1600" dirty="0">
                <a:solidFill>
                  <a:srgbClr val="000000"/>
                </a:solidFill>
              </a:rPr>
              <a:t> for the IPv6 versions of the 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61546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15.3 Configure IP Default Static Routes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Default Static Route</a:t>
            </a:r>
          </a:p>
        </p:txBody>
      </p:sp>
      <p:sp>
        <p:nvSpPr>
          <p:cNvPr id="4" name="Content Placeholder 3">
            <a:extLst>
              <a:ext uri="{FF2B5EF4-FFF2-40B4-BE49-F238E27FC236}">
                <a16:creationId xmlns:a16="http://schemas.microsoft.com/office/drawing/2014/main" id="{DB16F15B-633E-EB44-A9B8-C3A884F158BC}"/>
              </a:ext>
            </a:extLst>
          </p:cNvPr>
          <p:cNvSpPr>
            <a:spLocks noGrp="1"/>
          </p:cNvSpPr>
          <p:nvPr>
            <p:ph idx="1"/>
          </p:nvPr>
        </p:nvSpPr>
        <p:spPr>
          <a:xfrm>
            <a:off x="173736" y="731837"/>
            <a:ext cx="4398264" cy="3689897"/>
          </a:xfrm>
        </p:spPr>
        <p:txBody>
          <a:bodyPr/>
          <a:lstStyle/>
          <a:p>
            <a:pPr marL="342900" indent="-342900" algn="l">
              <a:buFont typeface="Arial" panose="020B0604020202020204" pitchFamily="34" charset="0"/>
              <a:buChar char="•"/>
            </a:pPr>
            <a:r>
              <a:rPr lang="en-US" sz="1600" dirty="0">
                <a:solidFill>
                  <a:srgbClr val="000000"/>
                </a:solidFill>
              </a:rPr>
              <a:t>A default route is a static route that matches all packets. A single default route represents any network that is not in the routing table.</a:t>
            </a:r>
          </a:p>
          <a:p>
            <a:pPr marL="342900" indent="-342900" algn="l">
              <a:buFont typeface="Arial" panose="020B0604020202020204" pitchFamily="34" charset="0"/>
              <a:buChar char="•"/>
            </a:pPr>
            <a:r>
              <a:rPr lang="en-US" sz="1600" dirty="0">
                <a:solidFill>
                  <a:srgbClr val="000000"/>
                </a:solidFill>
              </a:rPr>
              <a:t>Routers commonly use default routes that are either configured locally or learned from another router. The default route is used as the Gateway of Last Resort.</a:t>
            </a:r>
          </a:p>
          <a:p>
            <a:pPr marL="342900" indent="-342900" algn="l">
              <a:buFont typeface="Arial" panose="020B0604020202020204" pitchFamily="34" charset="0"/>
              <a:buChar char="•"/>
            </a:pPr>
            <a:r>
              <a:rPr lang="en-US" sz="1600" dirty="0">
                <a:solidFill>
                  <a:srgbClr val="000000"/>
                </a:solidFill>
              </a:rPr>
              <a:t>Default static routes are commonly used when connecting an edge router to a service provider network, or a stub router (a router with only one upstream neighbor router).</a:t>
            </a:r>
          </a:p>
          <a:p>
            <a:pPr marL="342900" indent="-342900" algn="l">
              <a:buFont typeface="Arial" panose="020B0604020202020204" pitchFamily="34" charset="0"/>
              <a:buChar char="•"/>
            </a:pPr>
            <a:r>
              <a:rPr lang="en-US" sz="1600" dirty="0">
                <a:solidFill>
                  <a:srgbClr val="000000"/>
                </a:solidFill>
              </a:rPr>
              <a:t>The figure shows a typical default static route scenario.</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08823548-BB5E-7541-BBC1-988EA196F674}"/>
              </a:ext>
            </a:extLst>
          </p:cNvPr>
          <p:cNvPicPr>
            <a:picLocks noChangeAspect="1"/>
          </p:cNvPicPr>
          <p:nvPr/>
        </p:nvPicPr>
        <p:blipFill>
          <a:blip r:embed="rId3"/>
          <a:stretch>
            <a:fillRect/>
          </a:stretch>
        </p:blipFill>
        <p:spPr>
          <a:xfrm>
            <a:off x="4711598" y="1020726"/>
            <a:ext cx="4258666" cy="2587254"/>
          </a:xfrm>
          <a:prstGeom prst="rect">
            <a:avLst/>
          </a:prstGeom>
        </p:spPr>
      </p:pic>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394767603"/>
              </p:ext>
            </p:extLst>
          </p:nvPr>
        </p:nvGraphicFramePr>
        <p:xfrm>
          <a:off x="291944" y="1338063"/>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Default Static Route (Cont.)</a:t>
            </a:r>
          </a:p>
        </p:txBody>
      </p:sp>
      <p:sp>
        <p:nvSpPr>
          <p:cNvPr id="5" name="Content Placeholder 4">
            <a:extLst>
              <a:ext uri="{FF2B5EF4-FFF2-40B4-BE49-F238E27FC236}">
                <a16:creationId xmlns:a16="http://schemas.microsoft.com/office/drawing/2014/main" id="{82B9265D-C7F0-FC46-8B8D-512F48B21150}"/>
              </a:ext>
            </a:extLst>
          </p:cNvPr>
          <p:cNvSpPr>
            <a:spLocks noGrp="1"/>
          </p:cNvSpPr>
          <p:nvPr>
            <p:ph idx="1"/>
          </p:nvPr>
        </p:nvSpPr>
        <p:spPr>
          <a:xfrm>
            <a:off x="73152" y="731837"/>
            <a:ext cx="9006840" cy="3689897"/>
          </a:xfrm>
        </p:spPr>
        <p:txBody>
          <a:bodyPr/>
          <a:lstStyle/>
          <a:p>
            <a:pPr marL="0" indent="0" algn="l"/>
            <a:r>
              <a:rPr lang="en-US" sz="1600" b="1" dirty="0">
                <a:solidFill>
                  <a:srgbClr val="000000"/>
                </a:solidFill>
              </a:rPr>
              <a:t>IPv4 Default Static Route: </a:t>
            </a:r>
            <a:r>
              <a:rPr lang="en-US" sz="1600" dirty="0">
                <a:solidFill>
                  <a:srgbClr val="000000"/>
                </a:solidFill>
              </a:rPr>
              <a:t>The command syntax for an IPv4 default static route is similar to any other IPv4 static route, except that the network address is </a:t>
            </a:r>
            <a:r>
              <a:rPr lang="en-US" sz="1600" b="1" dirty="0">
                <a:solidFill>
                  <a:srgbClr val="000000"/>
                </a:solidFill>
              </a:rPr>
              <a:t>0.0.0.0</a:t>
            </a:r>
            <a:r>
              <a:rPr lang="en-US" sz="1600" dirty="0">
                <a:solidFill>
                  <a:srgbClr val="000000"/>
                </a:solidFill>
              </a:rPr>
              <a:t> and the subnet mask is </a:t>
            </a:r>
            <a:r>
              <a:rPr lang="en-US" sz="1600" b="1" dirty="0">
                <a:solidFill>
                  <a:srgbClr val="000000"/>
                </a:solidFill>
              </a:rPr>
              <a:t>0.0.0.0</a:t>
            </a:r>
            <a:r>
              <a:rPr lang="en-US" sz="1600" dirty="0">
                <a:solidFill>
                  <a:srgbClr val="000000"/>
                </a:solidFill>
              </a:rPr>
              <a:t>. The 0.0.0.0 0.0.0.0 in the route will match any network address.</a:t>
            </a:r>
          </a:p>
          <a:p>
            <a:pPr marL="0" indent="0" algn="l"/>
            <a:endParaRPr lang="en-US" sz="1600" dirty="0">
              <a:solidFill>
                <a:srgbClr val="000000"/>
              </a:solidFill>
            </a:endParaRPr>
          </a:p>
          <a:p>
            <a:pPr marL="0" indent="0" algn="l"/>
            <a:r>
              <a:rPr lang="en-US" sz="1600" b="1" dirty="0">
                <a:solidFill>
                  <a:srgbClr val="000000"/>
                </a:solidFill>
              </a:rPr>
              <a:t>Note</a:t>
            </a:r>
            <a:r>
              <a:rPr lang="en-US" sz="1600" dirty="0">
                <a:solidFill>
                  <a:srgbClr val="000000"/>
                </a:solidFill>
              </a:rPr>
              <a:t>: An IPv4 default static route is commonly referred to as a quad-zero route.</a:t>
            </a:r>
          </a:p>
          <a:p>
            <a:pPr marL="0" indent="0" algn="l"/>
            <a:endParaRPr lang="en-US" sz="1600" dirty="0">
              <a:solidFill>
                <a:srgbClr val="000000"/>
              </a:solidFill>
            </a:endParaRPr>
          </a:p>
          <a:p>
            <a:pPr marL="0" indent="0" algn="l"/>
            <a:r>
              <a:rPr lang="en-US" sz="1600" dirty="0">
                <a:solidFill>
                  <a:srgbClr val="000000"/>
                </a:solidFill>
              </a:rPr>
              <a:t>The basic command syntax for an IPv4 default static route is as follows:</a:t>
            </a:r>
          </a:p>
          <a:p>
            <a:pPr marL="0" indent="0" algn="l"/>
            <a:r>
              <a:rPr lang="en-US" sz="1600" dirty="0">
                <a:solidFill>
                  <a:srgbClr val="000000"/>
                </a:solidFill>
                <a:latin typeface="Courier New" panose="02070309020205020404" pitchFamily="49" charset="0"/>
                <a:cs typeface="Courier New" panose="02070309020205020404" pitchFamily="49" charset="0"/>
              </a:rPr>
              <a:t>Router(config)# </a:t>
            </a:r>
            <a:r>
              <a:rPr lang="en-US" sz="1600" b="1" dirty="0">
                <a:solidFill>
                  <a:srgbClr val="000000"/>
                </a:solidFill>
                <a:latin typeface="Courier New" panose="02070309020205020404" pitchFamily="49" charset="0"/>
                <a:cs typeface="Courier New" panose="02070309020205020404" pitchFamily="49" charset="0"/>
              </a:rPr>
              <a:t>ip route 0.0.0.0 0.0.0.0 {ip-address | exit-intf}</a:t>
            </a:r>
          </a:p>
          <a:p>
            <a:pPr marL="0" indent="0" algn="l"/>
            <a:endParaRPr lang="en-US" sz="1600" b="1" dirty="0">
              <a:solidFill>
                <a:srgbClr val="000000"/>
              </a:solidFill>
            </a:endParaRPr>
          </a:p>
          <a:p>
            <a:pPr marL="0" indent="0" algn="l"/>
            <a:r>
              <a:rPr lang="en-US" sz="1600" b="1" dirty="0">
                <a:solidFill>
                  <a:srgbClr val="000000"/>
                </a:solidFill>
              </a:rPr>
              <a:t>IPv6 Default Static Route: </a:t>
            </a:r>
            <a:r>
              <a:rPr lang="en-US" sz="1600" dirty="0">
                <a:solidFill>
                  <a:srgbClr val="000000"/>
                </a:solidFill>
              </a:rPr>
              <a:t>The command syntax for an IPv6 default static route is similar to any other IPv6 static route, except that the ipv6-prefix/prefix-length is </a:t>
            </a:r>
            <a:r>
              <a:rPr lang="en-US" sz="1600" b="1" dirty="0">
                <a:solidFill>
                  <a:srgbClr val="000000"/>
                </a:solidFill>
              </a:rPr>
              <a:t>::/0</a:t>
            </a:r>
            <a:r>
              <a:rPr lang="en-US" sz="1600" dirty="0">
                <a:solidFill>
                  <a:srgbClr val="000000"/>
                </a:solidFill>
              </a:rPr>
              <a:t>, which matches all routes.</a:t>
            </a:r>
          </a:p>
          <a:p>
            <a:pPr marL="0" indent="0" algn="l"/>
            <a:endParaRPr lang="en-US" sz="1600" dirty="0">
              <a:solidFill>
                <a:srgbClr val="000000"/>
              </a:solidFill>
            </a:endParaRPr>
          </a:p>
          <a:p>
            <a:pPr marL="0" indent="0" algn="l"/>
            <a:r>
              <a:rPr lang="en-US" sz="1600" dirty="0">
                <a:solidFill>
                  <a:srgbClr val="000000"/>
                </a:solidFill>
              </a:rPr>
              <a:t>The basic command syntax for an IPv6 default static route is as follows:</a:t>
            </a:r>
          </a:p>
          <a:p>
            <a:pPr marL="0" indent="0" algn="l"/>
            <a:r>
              <a:rPr lang="en-US" sz="1600" dirty="0">
                <a:solidFill>
                  <a:srgbClr val="000000"/>
                </a:solidFill>
                <a:latin typeface="Courier New" panose="02070309020205020404" pitchFamily="49" charset="0"/>
                <a:cs typeface="Courier New" panose="02070309020205020404" pitchFamily="49" charset="0"/>
              </a:rPr>
              <a:t>Router(config)# </a:t>
            </a:r>
            <a:r>
              <a:rPr lang="en-US" sz="1600" b="1" dirty="0">
                <a:solidFill>
                  <a:srgbClr val="000000"/>
                </a:solidFill>
                <a:latin typeface="Courier New" panose="02070309020205020404" pitchFamily="49" charset="0"/>
                <a:cs typeface="Courier New" panose="02070309020205020404" pitchFamily="49" charset="0"/>
              </a:rPr>
              <a:t>ipv6 route ::/0 {ipv6-address | exit-intf}</a:t>
            </a:r>
          </a:p>
          <a:p>
            <a:pPr marL="0" indent="0" algn="l"/>
            <a:endParaRPr lang="en-US" sz="1600" dirty="0">
              <a:solidFill>
                <a:srgbClr val="000000"/>
              </a:solidFill>
            </a:endParaRPr>
          </a:p>
        </p:txBody>
      </p:sp>
    </p:spTree>
    <p:extLst>
      <p:ext uri="{BB962C8B-B14F-4D97-AF65-F5344CB8AC3E}">
        <p14:creationId xmlns:p14="http://schemas.microsoft.com/office/powerpoint/2010/main" val="124698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Configure a Default Static Route</a:t>
            </a:r>
          </a:p>
        </p:txBody>
      </p:sp>
      <p:sp>
        <p:nvSpPr>
          <p:cNvPr id="4" name="Content Placeholder 3">
            <a:extLst>
              <a:ext uri="{FF2B5EF4-FFF2-40B4-BE49-F238E27FC236}">
                <a16:creationId xmlns:a16="http://schemas.microsoft.com/office/drawing/2014/main" id="{77B4316A-CD2D-A04E-A2AE-7032BE8C4F3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example shows an IPv4 default static route configured on R1. With the configuration shown in the example, any packets not matching more specific route entries are forwarded to R2 at 172.16.2.2.</a:t>
            </a:r>
          </a:p>
          <a:p>
            <a:pPr marL="0" indent="0" algn="l"/>
            <a:endParaRPr lang="en-US" sz="1600" dirty="0">
              <a:solidFill>
                <a:srgbClr val="000000"/>
              </a:solidFill>
            </a:endParaRPr>
          </a:p>
          <a:p>
            <a:pPr marL="0" indent="0" algn="l"/>
            <a:r>
              <a:rPr lang="en-US" sz="1600" dirty="0">
                <a:solidFill>
                  <a:srgbClr val="000000"/>
                </a:solidFill>
                <a:latin typeface="Courier New" panose="02070309020205020404" pitchFamily="49" charset="0"/>
                <a:cs typeface="Courier New" panose="02070309020205020404" pitchFamily="49" charset="0"/>
              </a:rPr>
              <a:t>R1(config)# </a:t>
            </a:r>
            <a:r>
              <a:rPr lang="en-US" sz="1600" b="1" dirty="0">
                <a:solidFill>
                  <a:srgbClr val="000000"/>
                </a:solidFill>
                <a:latin typeface="Courier New" panose="02070309020205020404" pitchFamily="49" charset="0"/>
                <a:cs typeface="Courier New" panose="02070309020205020404" pitchFamily="49" charset="0"/>
              </a:rPr>
              <a:t>ip route 0.0.0.0 0.0.0.0 172.16.2.2</a:t>
            </a:r>
          </a:p>
          <a:p>
            <a:pPr marL="0" indent="0" algn="l"/>
            <a:endParaRPr lang="en-US" sz="1600" dirty="0">
              <a:solidFill>
                <a:srgbClr val="000000"/>
              </a:solidFill>
            </a:endParaRPr>
          </a:p>
          <a:p>
            <a:pPr marL="0" indent="0" algn="l"/>
            <a:r>
              <a:rPr lang="en-US" sz="1600" dirty="0">
                <a:solidFill>
                  <a:srgbClr val="000000"/>
                </a:solidFill>
              </a:rPr>
              <a:t>An IPv6 default static route is configured in similar fashion. With this configuration any packets not matching more specific IPv6 route entries are forwarded to R2 at 2001:db8:acad:2::2</a:t>
            </a:r>
          </a:p>
          <a:p>
            <a:pPr marL="0" indent="0" algn="l"/>
            <a:endParaRPr lang="en-US" sz="1600" dirty="0">
              <a:solidFill>
                <a:srgbClr val="000000"/>
              </a:solidFill>
            </a:endParaRPr>
          </a:p>
          <a:p>
            <a:pPr marL="0" indent="0" algn="l"/>
            <a:r>
              <a:rPr lang="en-US" sz="1600" dirty="0">
                <a:solidFill>
                  <a:srgbClr val="000000"/>
                </a:solidFill>
                <a:latin typeface="Courier New" panose="02070309020205020404" pitchFamily="49" charset="0"/>
                <a:cs typeface="Courier New" panose="02070309020205020404" pitchFamily="49" charset="0"/>
              </a:rPr>
              <a:t>R1(config)# </a:t>
            </a:r>
            <a:r>
              <a:rPr lang="en-US" sz="1600" b="1" dirty="0">
                <a:solidFill>
                  <a:srgbClr val="000000"/>
                </a:solidFill>
                <a:latin typeface="Courier New" panose="02070309020205020404" pitchFamily="49" charset="0"/>
                <a:cs typeface="Courier New" panose="02070309020205020404" pitchFamily="49" charset="0"/>
              </a:rPr>
              <a:t>ipv6 route ::/0 2001:db8:acad:2::2</a:t>
            </a:r>
          </a:p>
          <a:p>
            <a:pPr marL="0" indent="0" algn="l"/>
            <a:endParaRPr lang="en-US" sz="1600" dirty="0">
              <a:solidFill>
                <a:srgbClr val="000000"/>
              </a:solidFill>
            </a:endParaRPr>
          </a:p>
        </p:txBody>
      </p:sp>
    </p:spTree>
    <p:extLst>
      <p:ext uri="{BB962C8B-B14F-4D97-AF65-F5344CB8AC3E}">
        <p14:creationId xmlns:p14="http://schemas.microsoft.com/office/powerpoint/2010/main" val="363923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Verify a Default Static Route</a:t>
            </a:r>
          </a:p>
        </p:txBody>
      </p:sp>
      <p:sp>
        <p:nvSpPr>
          <p:cNvPr id="5" name="Content Placeholder 4">
            <a:extLst>
              <a:ext uri="{FF2B5EF4-FFF2-40B4-BE49-F238E27FC236}">
                <a16:creationId xmlns:a16="http://schemas.microsoft.com/office/drawing/2014/main" id="{8C7798FF-94B0-634B-8048-11F3DC057FCD}"/>
              </a:ext>
            </a:extLst>
          </p:cNvPr>
          <p:cNvSpPr>
            <a:spLocks noGrp="1"/>
          </p:cNvSpPr>
          <p:nvPr>
            <p:ph idx="1"/>
          </p:nvPr>
        </p:nvSpPr>
        <p:spPr>
          <a:xfrm>
            <a:off x="0" y="585533"/>
            <a:ext cx="9144000" cy="1901952"/>
          </a:xfrm>
        </p:spPr>
        <p:txBody>
          <a:bodyPr/>
          <a:lstStyle/>
          <a:p>
            <a:pPr marL="0" indent="0" algn="l"/>
            <a:r>
              <a:rPr lang="en-US" sz="1400" dirty="0">
                <a:solidFill>
                  <a:srgbClr val="000000"/>
                </a:solidFill>
              </a:rPr>
              <a:t>The </a:t>
            </a:r>
            <a:r>
              <a:rPr lang="en-US" sz="1400" b="1" dirty="0">
                <a:solidFill>
                  <a:srgbClr val="000000"/>
                </a:solidFill>
              </a:rPr>
              <a:t>show ip route static</a:t>
            </a:r>
            <a:r>
              <a:rPr lang="en-US" sz="1400" dirty="0">
                <a:solidFill>
                  <a:srgbClr val="000000"/>
                </a:solidFill>
              </a:rPr>
              <a:t> command output from R1 displays the contents of the static routes in the routing table. Note the asterisk (*) next to the route with code ‘S’. The asterisk indicates that this static route is a candidate default route, which is why it is selected as the Gateway of Last Resort.</a:t>
            </a:r>
          </a:p>
          <a:p>
            <a:pPr marL="0" indent="0" algn="l"/>
            <a:endParaRPr lang="en-US" sz="1400" dirty="0">
              <a:solidFill>
                <a:srgbClr val="000000"/>
              </a:solidFill>
            </a:endParaRPr>
          </a:p>
          <a:p>
            <a:pPr marL="0" indent="0" algn="l"/>
            <a:r>
              <a:rPr lang="en-US" sz="1400" dirty="0">
                <a:solidFill>
                  <a:srgbClr val="000000"/>
                </a:solidFill>
              </a:rPr>
              <a:t>Notice that the static default route configuration uses the /0 mask for IPv4 default routes. Remember that the IPv4 subnet mask in a routing table determines how many bits must match between the destination IP address of the packet and the route in the routing table. A /0 mask indicates that none of the bits are required to match. As long as a more specific match does not exist, the default static route matches all packets.</a:t>
            </a:r>
          </a:p>
          <a:p>
            <a:pPr marL="285750" indent="-285750" algn="l">
              <a:buFont typeface="Arial" panose="020B0604020202020204" pitchFamily="34" charset="0"/>
              <a:buChar char="•"/>
            </a:pPr>
            <a:endParaRPr lang="en-US" sz="1200" dirty="0">
              <a:solidFill>
                <a:srgbClr val="000000"/>
              </a:solidFill>
            </a:endParaRPr>
          </a:p>
        </p:txBody>
      </p:sp>
      <p:pic>
        <p:nvPicPr>
          <p:cNvPr id="2" name="Picture 1">
            <a:extLst>
              <a:ext uri="{FF2B5EF4-FFF2-40B4-BE49-F238E27FC236}">
                <a16:creationId xmlns:a16="http://schemas.microsoft.com/office/drawing/2014/main" id="{BCD3111D-4763-475C-8D38-8BCA867B95E7}"/>
              </a:ext>
            </a:extLst>
          </p:cNvPr>
          <p:cNvPicPr>
            <a:picLocks noChangeAspect="1"/>
          </p:cNvPicPr>
          <p:nvPr/>
        </p:nvPicPr>
        <p:blipFill>
          <a:blip r:embed="rId3"/>
          <a:stretch>
            <a:fillRect/>
          </a:stretch>
        </p:blipFill>
        <p:spPr>
          <a:xfrm>
            <a:off x="1799139" y="2487485"/>
            <a:ext cx="4747210" cy="2215365"/>
          </a:xfrm>
          <a:prstGeom prst="rect">
            <a:avLst/>
          </a:prstGeom>
        </p:spPr>
      </p:pic>
    </p:spTree>
    <p:extLst>
      <p:ext uri="{BB962C8B-B14F-4D97-AF65-F5344CB8AC3E}">
        <p14:creationId xmlns:p14="http://schemas.microsoft.com/office/powerpoint/2010/main" val="215674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Verify a Default Static Route (Cont.)</a:t>
            </a:r>
          </a:p>
        </p:txBody>
      </p:sp>
      <p:sp>
        <p:nvSpPr>
          <p:cNvPr id="5" name="Content Placeholder 4">
            <a:extLst>
              <a:ext uri="{FF2B5EF4-FFF2-40B4-BE49-F238E27FC236}">
                <a16:creationId xmlns:a16="http://schemas.microsoft.com/office/drawing/2014/main" id="{8C7798FF-94B0-634B-8048-11F3DC057FCD}"/>
              </a:ext>
            </a:extLst>
          </p:cNvPr>
          <p:cNvSpPr>
            <a:spLocks noGrp="1"/>
          </p:cNvSpPr>
          <p:nvPr>
            <p:ph idx="1"/>
          </p:nvPr>
        </p:nvSpPr>
        <p:spPr>
          <a:xfrm>
            <a:off x="91440" y="731837"/>
            <a:ext cx="8663279" cy="1839913"/>
          </a:xfrm>
        </p:spPr>
        <p:txBody>
          <a:bodyPr/>
          <a:lstStyle/>
          <a:p>
            <a:pPr marL="0" indent="0" algn="l"/>
            <a:r>
              <a:rPr lang="en-US" sz="1500" dirty="0">
                <a:solidFill>
                  <a:srgbClr val="000000"/>
                </a:solidFill>
              </a:rPr>
              <a:t>This example shows the </a:t>
            </a:r>
            <a:r>
              <a:rPr lang="en-US" sz="1500" b="1" dirty="0">
                <a:solidFill>
                  <a:srgbClr val="000000"/>
                </a:solidFill>
              </a:rPr>
              <a:t>show ipv6 route static</a:t>
            </a:r>
            <a:r>
              <a:rPr lang="en-US" sz="1500" dirty="0">
                <a:solidFill>
                  <a:srgbClr val="000000"/>
                </a:solidFill>
              </a:rPr>
              <a:t> command output to display the contents of the routing table.</a:t>
            </a:r>
          </a:p>
          <a:p>
            <a:pPr marL="0" indent="0" algn="l"/>
            <a:endParaRPr lang="en-US" sz="1500" dirty="0">
              <a:solidFill>
                <a:srgbClr val="000000"/>
              </a:solidFill>
            </a:endParaRPr>
          </a:p>
          <a:p>
            <a:pPr marL="0" indent="0" algn="l"/>
            <a:r>
              <a:rPr lang="en-US" sz="1500" dirty="0">
                <a:solidFill>
                  <a:srgbClr val="000000"/>
                </a:solidFill>
              </a:rPr>
              <a:t>Notice that the static default route configuration uses the ::/0 prefix for IPv6 default routes. Remember that the IPv6 prefix-length in a routing table determines how many bits must match between the destination IP address of the packet and the route in the routing table. A ::/0 prefix indicates that none of the bits are required to match. As long as a more specific match does not exist, the default static route matches all packets.</a:t>
            </a:r>
          </a:p>
        </p:txBody>
      </p:sp>
      <p:pic>
        <p:nvPicPr>
          <p:cNvPr id="2" name="Picture 1">
            <a:extLst>
              <a:ext uri="{FF2B5EF4-FFF2-40B4-BE49-F238E27FC236}">
                <a16:creationId xmlns:a16="http://schemas.microsoft.com/office/drawing/2014/main" id="{75837C25-1B9F-49BD-A6B4-29B74334A1CE}"/>
              </a:ext>
            </a:extLst>
          </p:cNvPr>
          <p:cNvPicPr>
            <a:picLocks noChangeAspect="1"/>
          </p:cNvPicPr>
          <p:nvPr/>
        </p:nvPicPr>
        <p:blipFill>
          <a:blip r:embed="rId3"/>
          <a:stretch>
            <a:fillRect/>
          </a:stretch>
        </p:blipFill>
        <p:spPr>
          <a:xfrm>
            <a:off x="1508760" y="2800350"/>
            <a:ext cx="5113874" cy="2159743"/>
          </a:xfrm>
          <a:prstGeom prst="rect">
            <a:avLst/>
          </a:prstGeom>
        </p:spPr>
      </p:pic>
    </p:spTree>
    <p:extLst>
      <p:ext uri="{BB962C8B-B14F-4D97-AF65-F5344CB8AC3E}">
        <p14:creationId xmlns:p14="http://schemas.microsoft.com/office/powerpoint/2010/main" val="329979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15.4 Configure Floating Static Routes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Floating Static Routes</a:t>
            </a:r>
            <a:br>
              <a:rPr lang="en-US" dirty="0"/>
            </a:br>
            <a:r>
              <a:rPr lang="en-US" sz="2400" dirty="0"/>
              <a:t>Floating Static Routes</a:t>
            </a:r>
          </a:p>
        </p:txBody>
      </p:sp>
      <p:sp>
        <p:nvSpPr>
          <p:cNvPr id="5" name="Content Placeholder 4">
            <a:extLst>
              <a:ext uri="{FF2B5EF4-FFF2-40B4-BE49-F238E27FC236}">
                <a16:creationId xmlns:a16="http://schemas.microsoft.com/office/drawing/2014/main" id="{9E0B2E6D-33A2-4140-8AFA-87A0B2C93ED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Another type of static route is a floating static route. Floating static routes are static routes that are used to provide a backup path to a primary static or dynamic route. The floating static route is only used when the primary route is not available.</a:t>
            </a:r>
          </a:p>
          <a:p>
            <a:pPr marL="342900" indent="-342900" algn="l">
              <a:buFont typeface="Arial" panose="020B0604020202020204" pitchFamily="34" charset="0"/>
              <a:buChar char="•"/>
            </a:pPr>
            <a:r>
              <a:rPr lang="en-US" sz="1600" dirty="0">
                <a:solidFill>
                  <a:srgbClr val="000000"/>
                </a:solidFill>
              </a:rPr>
              <a:t>To accomplish this, the floating static route is configured with a higher administrative distance than the primary route. The administrative distance represents the trustworthiness of a route. If multiple paths to the destination exist, the router will choose the path with the lowest administrative distance.</a:t>
            </a:r>
          </a:p>
          <a:p>
            <a:pPr marL="342900" indent="-342900" algn="l">
              <a:buFont typeface="Arial" panose="020B0604020202020204" pitchFamily="34" charset="0"/>
              <a:buChar char="•"/>
            </a:pPr>
            <a:r>
              <a:rPr lang="en-US" sz="1600" dirty="0">
                <a:solidFill>
                  <a:srgbClr val="000000"/>
                </a:solidFill>
              </a:rPr>
              <a:t>By default, static routes have an administrative distance of 1, making them preferable to routes learned from dynamic routing protocols. </a:t>
            </a:r>
          </a:p>
          <a:p>
            <a:pPr marL="342900" indent="-342900" algn="l">
              <a:buFont typeface="Arial" panose="020B0604020202020204" pitchFamily="34" charset="0"/>
              <a:buChar char="•"/>
            </a:pPr>
            <a:r>
              <a:rPr lang="en-US" sz="1600" dirty="0">
                <a:solidFill>
                  <a:srgbClr val="000000"/>
                </a:solidFill>
              </a:rPr>
              <a:t>The administrative distance of a static route can be increased to make the route less desirable than that of another static route or a route learned through a dynamic routing protocol. In this way, the static route “floats” and is not used when the route with the better administrative distance is active. </a:t>
            </a: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Floating Static Routes</a:t>
            </a:r>
            <a:br>
              <a:rPr lang="en-US" dirty="0"/>
            </a:br>
            <a:r>
              <a:rPr lang="en-US" sz="2400" dirty="0"/>
              <a:t>Configure IPv4 and IPv6 Floating Static Routes</a:t>
            </a:r>
          </a:p>
        </p:txBody>
      </p:sp>
      <p:sp>
        <p:nvSpPr>
          <p:cNvPr id="4" name="Content Placeholder 3">
            <a:extLst>
              <a:ext uri="{FF2B5EF4-FFF2-40B4-BE49-F238E27FC236}">
                <a16:creationId xmlns:a16="http://schemas.microsoft.com/office/drawing/2014/main" id="{ED25F9F5-250D-8543-A186-C975F97AA783}"/>
              </a:ext>
            </a:extLst>
          </p:cNvPr>
          <p:cNvSpPr>
            <a:spLocks noGrp="1"/>
          </p:cNvSpPr>
          <p:nvPr>
            <p:ph idx="1"/>
          </p:nvPr>
        </p:nvSpPr>
        <p:spPr>
          <a:xfrm>
            <a:off x="474662" y="731837"/>
            <a:ext cx="8280057" cy="1839913"/>
          </a:xfrm>
        </p:spPr>
        <p:txBody>
          <a:bodyPr/>
          <a:lstStyle/>
          <a:p>
            <a:pPr marL="0" indent="0" algn="l"/>
            <a:r>
              <a:rPr lang="en-US" sz="1400" dirty="0">
                <a:solidFill>
                  <a:srgbClr val="000000"/>
                </a:solidFill>
              </a:rPr>
              <a:t>The commands to configure default and floating IP default routes are as follows:</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0" indent="0" algn="l"/>
            <a:r>
              <a:rPr lang="en-US" sz="1400" dirty="0">
                <a:solidFill>
                  <a:srgbClr val="000000"/>
                </a:solidFill>
              </a:rPr>
              <a:t>The </a:t>
            </a:r>
            <a:r>
              <a:rPr lang="en-US" sz="1400" b="1" dirty="0">
                <a:solidFill>
                  <a:srgbClr val="000000"/>
                </a:solidFill>
              </a:rPr>
              <a:t>show ip route</a:t>
            </a:r>
            <a:r>
              <a:rPr lang="en-US" sz="1400" dirty="0">
                <a:solidFill>
                  <a:srgbClr val="000000"/>
                </a:solidFill>
              </a:rPr>
              <a:t> and </a:t>
            </a:r>
            <a:r>
              <a:rPr lang="en-US" sz="1400" b="1" dirty="0">
                <a:solidFill>
                  <a:srgbClr val="000000"/>
                </a:solidFill>
              </a:rPr>
              <a:t>show ipv6 route</a:t>
            </a:r>
            <a:r>
              <a:rPr lang="en-US" sz="1400" dirty="0">
                <a:solidFill>
                  <a:srgbClr val="000000"/>
                </a:solidFill>
              </a:rPr>
              <a:t> output verifies that the default routes to R2 are installed in the routing table. Note that the IPv4 floating static route to R3 is not present in the routing table.</a:t>
            </a:r>
            <a:br>
              <a:rPr lang="en-US" sz="1400" dirty="0">
                <a:solidFill>
                  <a:srgbClr val="000000"/>
                </a:solidFill>
              </a:rPr>
            </a:b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
        <p:nvSpPr>
          <p:cNvPr id="7" name="Rectangle 6">
            <a:extLst>
              <a:ext uri="{FF2B5EF4-FFF2-40B4-BE49-F238E27FC236}">
                <a16:creationId xmlns:a16="http://schemas.microsoft.com/office/drawing/2014/main" id="{CB563299-0F86-F946-8EB7-9A085FAB5D53}"/>
              </a:ext>
            </a:extLst>
          </p:cNvPr>
          <p:cNvSpPr/>
          <p:nvPr/>
        </p:nvSpPr>
        <p:spPr>
          <a:xfrm>
            <a:off x="1478995" y="986620"/>
            <a:ext cx="5602288" cy="954107"/>
          </a:xfrm>
          <a:prstGeom prst="rect">
            <a:avLst/>
          </a:prstGeom>
        </p:spPr>
        <p:txBody>
          <a:bodyPr wrap="square">
            <a:spAutoFit/>
          </a:bodyPr>
          <a:lstStyle/>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0.0.0.0 0.0.0.0 172.16.2.2 </a:t>
            </a:r>
          </a:p>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0.0.0.0 0.0.0.0 10.10.10.2 5 </a:t>
            </a:r>
          </a:p>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ipv6 route ::/0 2001:db8:acad:2::2 </a:t>
            </a:r>
          </a:p>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ipv6 route ::/0 2001:db8:feed:10::2 5</a:t>
            </a:r>
          </a:p>
        </p:txBody>
      </p:sp>
      <p:pic>
        <p:nvPicPr>
          <p:cNvPr id="2" name="Picture 1">
            <a:extLst>
              <a:ext uri="{FF2B5EF4-FFF2-40B4-BE49-F238E27FC236}">
                <a16:creationId xmlns:a16="http://schemas.microsoft.com/office/drawing/2014/main" id="{FD1E6FD8-390F-4F15-B4CE-28D0C5B9E393}"/>
              </a:ext>
            </a:extLst>
          </p:cNvPr>
          <p:cNvPicPr>
            <a:picLocks noChangeAspect="1"/>
          </p:cNvPicPr>
          <p:nvPr/>
        </p:nvPicPr>
        <p:blipFill>
          <a:blip r:embed="rId3"/>
          <a:stretch>
            <a:fillRect/>
          </a:stretch>
        </p:blipFill>
        <p:spPr>
          <a:xfrm>
            <a:off x="1894860" y="2673197"/>
            <a:ext cx="4781818" cy="1846004"/>
          </a:xfrm>
          <a:prstGeom prst="rect">
            <a:avLst/>
          </a:prstGeom>
        </p:spPr>
      </p:pic>
    </p:spTree>
    <p:extLst>
      <p:ext uri="{BB962C8B-B14F-4D97-AF65-F5344CB8AC3E}">
        <p14:creationId xmlns:p14="http://schemas.microsoft.com/office/powerpoint/2010/main" val="313080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Floating Static Routes</a:t>
            </a:r>
            <a:br>
              <a:rPr lang="en-US" dirty="0"/>
            </a:br>
            <a:r>
              <a:rPr lang="en-US" sz="2400" dirty="0"/>
              <a:t>Test the Floating Static Routes</a:t>
            </a:r>
          </a:p>
        </p:txBody>
      </p:sp>
      <p:sp>
        <p:nvSpPr>
          <p:cNvPr id="6" name="TextBox 5">
            <a:extLst>
              <a:ext uri="{FF2B5EF4-FFF2-40B4-BE49-F238E27FC236}">
                <a16:creationId xmlns:a16="http://schemas.microsoft.com/office/drawing/2014/main" id="{702A0B2C-8089-3C46-94CB-069C6F7F4E31}"/>
              </a:ext>
            </a:extLst>
          </p:cNvPr>
          <p:cNvSpPr txBox="1"/>
          <p:nvPr/>
        </p:nvSpPr>
        <p:spPr>
          <a:xfrm>
            <a:off x="323757" y="845862"/>
            <a:ext cx="4079215"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What would happen if R2 failed? To simulate this, R2 shuts down both of its serial interfaces.</a:t>
            </a:r>
          </a:p>
          <a:p>
            <a:pPr marL="285750" indent="-285750">
              <a:buFont typeface="Arial" panose="020B0604020202020204" pitchFamily="34" charset="0"/>
              <a:buChar char="•"/>
            </a:pPr>
            <a:r>
              <a:rPr lang="en-US" sz="1600" dirty="0"/>
              <a:t>R1 automatically generates syslog messages for the link going down.</a:t>
            </a:r>
          </a:p>
          <a:p>
            <a:pPr marL="285750" indent="-285750">
              <a:buFont typeface="Arial" panose="020B0604020202020204" pitchFamily="34" charset="0"/>
              <a:buChar char="•"/>
            </a:pPr>
            <a:r>
              <a:rPr lang="en-US" sz="1600" dirty="0"/>
              <a:t>A look at R1’s routing table would show the secondary route being used.</a:t>
            </a:r>
          </a:p>
        </p:txBody>
      </p:sp>
      <p:pic>
        <p:nvPicPr>
          <p:cNvPr id="9" name="Content Placeholder 8">
            <a:extLst>
              <a:ext uri="{FF2B5EF4-FFF2-40B4-BE49-F238E27FC236}">
                <a16:creationId xmlns:a16="http://schemas.microsoft.com/office/drawing/2014/main" id="{6B552708-0FF8-EE45-98A7-E7F054AD061F}"/>
              </a:ext>
            </a:extLst>
          </p:cNvPr>
          <p:cNvPicPr>
            <a:picLocks noGrp="1" noChangeAspect="1"/>
          </p:cNvPicPr>
          <p:nvPr>
            <p:ph idx="1"/>
          </p:nvPr>
        </p:nvPicPr>
        <p:blipFill>
          <a:blip r:embed="rId3"/>
          <a:stretch>
            <a:fillRect/>
          </a:stretch>
        </p:blipFill>
        <p:spPr>
          <a:xfrm>
            <a:off x="4572000" y="396032"/>
            <a:ext cx="4158073" cy="2379737"/>
          </a:xfrm>
          <a:prstGeom prst="rect">
            <a:avLst/>
          </a:prstGeom>
        </p:spPr>
      </p:pic>
      <p:pic>
        <p:nvPicPr>
          <p:cNvPr id="2" name="Picture 1">
            <a:extLst>
              <a:ext uri="{FF2B5EF4-FFF2-40B4-BE49-F238E27FC236}">
                <a16:creationId xmlns:a16="http://schemas.microsoft.com/office/drawing/2014/main" id="{3D4887FA-1176-44AC-842E-1D12478B3922}"/>
              </a:ext>
            </a:extLst>
          </p:cNvPr>
          <p:cNvPicPr>
            <a:picLocks noChangeAspect="1"/>
          </p:cNvPicPr>
          <p:nvPr/>
        </p:nvPicPr>
        <p:blipFill>
          <a:blip r:embed="rId4"/>
          <a:stretch>
            <a:fillRect/>
          </a:stretch>
        </p:blipFill>
        <p:spPr>
          <a:xfrm>
            <a:off x="1860103" y="2980029"/>
            <a:ext cx="5085737" cy="1683473"/>
          </a:xfrm>
          <a:prstGeom prst="rect">
            <a:avLst/>
          </a:prstGeom>
        </p:spPr>
      </p:pic>
    </p:spTree>
    <p:extLst>
      <p:ext uri="{BB962C8B-B14F-4D97-AF65-F5344CB8AC3E}">
        <p14:creationId xmlns:p14="http://schemas.microsoft.com/office/powerpoint/2010/main" val="70675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15.5 Configure Static Host Routes</a:t>
            </a:r>
          </a:p>
        </p:txBody>
      </p:sp>
    </p:spTree>
    <p:custDataLst>
      <p:tags r:id="rId1"/>
    </p:custDataLst>
    <p:extLst>
      <p:ext uri="{BB962C8B-B14F-4D97-AF65-F5344CB8AC3E}">
        <p14:creationId xmlns:p14="http://schemas.microsoft.com/office/powerpoint/2010/main" val="1884944389"/>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dirty="0"/>
            </a:br>
            <a:r>
              <a:rPr lang="en-US" sz="2400" dirty="0"/>
              <a:t>Host Routes</a:t>
            </a:r>
          </a:p>
        </p:txBody>
      </p:sp>
      <p:sp>
        <p:nvSpPr>
          <p:cNvPr id="4" name="Content Placeholder 3">
            <a:extLst>
              <a:ext uri="{FF2B5EF4-FFF2-40B4-BE49-F238E27FC236}">
                <a16:creationId xmlns:a16="http://schemas.microsoft.com/office/drawing/2014/main" id="{FDF26061-7CD5-7945-961D-8DBCB81EBE2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host route is an IPv4 address with a 32-bit mask, or an IPv6 address with a 128-bit mask. The following shows the three ways a host route can be added to the routing table:</a:t>
            </a:r>
          </a:p>
          <a:p>
            <a:pPr marL="342900" indent="-342900" algn="l">
              <a:buFont typeface="Arial" panose="020B0604020202020204" pitchFamily="34" charset="0"/>
              <a:buChar char="•"/>
            </a:pPr>
            <a:r>
              <a:rPr lang="en-US" sz="1600" dirty="0">
                <a:solidFill>
                  <a:srgbClr val="000000"/>
                </a:solidFill>
              </a:rPr>
              <a:t>Automatically installed when an IP address is configured on the router</a:t>
            </a:r>
          </a:p>
          <a:p>
            <a:pPr marL="342900" indent="-342900" algn="l">
              <a:buFont typeface="Arial" panose="020B0604020202020204" pitchFamily="34" charset="0"/>
              <a:buChar char="•"/>
            </a:pPr>
            <a:r>
              <a:rPr lang="en-US" sz="1600" dirty="0">
                <a:solidFill>
                  <a:srgbClr val="000000"/>
                </a:solidFill>
              </a:rPr>
              <a:t>Configured as a static host route</a:t>
            </a:r>
          </a:p>
          <a:p>
            <a:pPr marL="342900" indent="-342900" algn="l">
              <a:buFont typeface="Arial" panose="020B0604020202020204" pitchFamily="34" charset="0"/>
              <a:buChar char="•"/>
            </a:pPr>
            <a:r>
              <a:rPr lang="en-US" sz="1600" dirty="0">
                <a:solidFill>
                  <a:srgbClr val="000000"/>
                </a:solidFill>
              </a:rPr>
              <a:t>Host route automatically obtained through other methods (discussed in later courses)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512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Automatically Installed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Cisco IOS automatically installs a host route, also known as a local host route, when an interface address is configured on the router. A host route allows for a more efficient process for packets that are directed to the router itself, rather than for packet forwarding. </a:t>
            </a:r>
          </a:p>
          <a:p>
            <a:pPr marL="342900" indent="-342900" algn="l">
              <a:buFont typeface="Arial" panose="020B0604020202020204" pitchFamily="34" charset="0"/>
              <a:buChar char="•"/>
            </a:pPr>
            <a:r>
              <a:rPr lang="en-US" sz="1600" dirty="0">
                <a:solidFill>
                  <a:srgbClr val="000000"/>
                </a:solidFill>
              </a:rPr>
              <a:t>This is in addition to the connected route, designated with a </a:t>
            </a:r>
            <a:r>
              <a:rPr lang="en-US" sz="1600" b="1" dirty="0">
                <a:solidFill>
                  <a:srgbClr val="000000"/>
                </a:solidFill>
              </a:rPr>
              <a:t>C</a:t>
            </a:r>
            <a:r>
              <a:rPr lang="en-US" sz="1600" dirty="0">
                <a:solidFill>
                  <a:srgbClr val="000000"/>
                </a:solidFill>
              </a:rPr>
              <a:t> in the routing table for the network address of the interface.</a:t>
            </a:r>
          </a:p>
          <a:p>
            <a:pPr marL="342900" indent="-342900" algn="l">
              <a:buFont typeface="Arial" panose="020B0604020202020204" pitchFamily="34" charset="0"/>
              <a:buChar char="•"/>
            </a:pPr>
            <a:r>
              <a:rPr lang="en-US" sz="1600" dirty="0">
                <a:solidFill>
                  <a:srgbClr val="000000"/>
                </a:solidFill>
              </a:rPr>
              <a:t>The local routes are marked with </a:t>
            </a:r>
            <a:r>
              <a:rPr lang="en-US" sz="1600" b="1" dirty="0">
                <a:solidFill>
                  <a:srgbClr val="000000"/>
                </a:solidFill>
              </a:rPr>
              <a:t>L</a:t>
            </a:r>
            <a:r>
              <a:rPr lang="en-US" sz="1600" dirty="0">
                <a:solidFill>
                  <a:srgbClr val="000000"/>
                </a:solidFill>
              </a:rPr>
              <a:t> in the output of the routing table.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8781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Static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1115251"/>
          </a:xfrm>
        </p:spPr>
        <p:txBody>
          <a:bodyPr/>
          <a:lstStyle/>
          <a:p>
            <a:pPr marL="0" indent="0" algn="l"/>
            <a:r>
              <a:rPr lang="en-US" sz="1600" dirty="0">
                <a:solidFill>
                  <a:srgbClr val="000000"/>
                </a:solidFill>
              </a:rPr>
              <a:t>A host route can be a manually configured static route to direct traffic to a specific destination device, such as the server shown in the figure. The static route uses a destination IP address and a 255.255.255.255 (/32) mask for IPv4 host routes, and a /128 prefix length for IPv6 host routes.</a:t>
            </a:r>
          </a:p>
        </p:txBody>
      </p:sp>
      <p:pic>
        <p:nvPicPr>
          <p:cNvPr id="4" name="Picture 3">
            <a:extLst>
              <a:ext uri="{FF2B5EF4-FFF2-40B4-BE49-F238E27FC236}">
                <a16:creationId xmlns:a16="http://schemas.microsoft.com/office/drawing/2014/main" id="{82EA4509-4060-514C-BF00-3EDCFC302DB5}"/>
              </a:ext>
            </a:extLst>
          </p:cNvPr>
          <p:cNvPicPr>
            <a:picLocks noChangeAspect="1"/>
          </p:cNvPicPr>
          <p:nvPr/>
        </p:nvPicPr>
        <p:blipFill>
          <a:blip r:embed="rId3"/>
          <a:stretch>
            <a:fillRect/>
          </a:stretch>
        </p:blipFill>
        <p:spPr>
          <a:xfrm>
            <a:off x="1554347" y="2052102"/>
            <a:ext cx="6035306" cy="2040103"/>
          </a:xfrm>
          <a:prstGeom prst="rect">
            <a:avLst/>
          </a:prstGeom>
        </p:spPr>
      </p:pic>
    </p:spTree>
    <p:extLst>
      <p:ext uri="{BB962C8B-B14F-4D97-AF65-F5344CB8AC3E}">
        <p14:creationId xmlns:p14="http://schemas.microsoft.com/office/powerpoint/2010/main" val="104193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Configure Static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example shows the IPv4 and IPv6 static host route configuration on the Branch router to access the server.</a:t>
            </a:r>
          </a:p>
          <a:p>
            <a:pPr marL="0" indent="0" algn="l"/>
            <a:endParaRPr lang="en-US" sz="1600" dirty="0">
              <a:solidFill>
                <a:srgbClr val="000000"/>
              </a:solidFill>
            </a:endParaRP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Branch(config)# </a:t>
            </a:r>
            <a:r>
              <a:rPr lang="en-US" sz="1400" b="1" dirty="0">
                <a:solidFill>
                  <a:srgbClr val="000000"/>
                </a:solidFill>
                <a:latin typeface="Courier New" panose="02070309020205020404" pitchFamily="49" charset="0"/>
                <a:cs typeface="Courier New" panose="02070309020205020404" pitchFamily="49" charset="0"/>
              </a:rPr>
              <a:t>ip route 209.165.200.238 255.255.255.255 198.51.100.2</a:t>
            </a: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Branch(config)# </a:t>
            </a:r>
            <a:r>
              <a:rPr lang="en-US" sz="1400" b="1" dirty="0">
                <a:solidFill>
                  <a:srgbClr val="000000"/>
                </a:solidFill>
                <a:latin typeface="Courier New" panose="02070309020205020404" pitchFamily="49" charset="0"/>
                <a:cs typeface="Courier New" panose="02070309020205020404" pitchFamily="49" charset="0"/>
              </a:rPr>
              <a:t>ipv6 route 2001:db8:acad:2::238/128 2001:db8:acad:1::2</a:t>
            </a: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Branch(config)# </a:t>
            </a:r>
            <a:r>
              <a:rPr lang="en-US" sz="1400" b="1" dirty="0">
                <a:solidFill>
                  <a:srgbClr val="000000"/>
                </a:solidFill>
                <a:latin typeface="Courier New" panose="02070309020205020404" pitchFamily="49" charset="0"/>
                <a:cs typeface="Courier New" panose="02070309020205020404" pitchFamily="49" charset="0"/>
              </a:rPr>
              <a:t>exit </a:t>
            </a: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a:t>
            </a:r>
          </a:p>
        </p:txBody>
      </p:sp>
    </p:spTree>
    <p:extLst>
      <p:ext uri="{BB962C8B-B14F-4D97-AF65-F5344CB8AC3E}">
        <p14:creationId xmlns:p14="http://schemas.microsoft.com/office/powerpoint/2010/main" val="333147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Verify Static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322263"/>
          </a:xfrm>
        </p:spPr>
        <p:txBody>
          <a:bodyPr/>
          <a:lstStyle/>
          <a:p>
            <a:pPr marL="0" indent="0" algn="l"/>
            <a:r>
              <a:rPr lang="en-US" sz="1600" dirty="0">
                <a:solidFill>
                  <a:srgbClr val="000000"/>
                </a:solidFill>
              </a:rPr>
              <a:t>A review of both the IPv4 and IPv6 route tables verifies that the routes are active.</a:t>
            </a:r>
            <a:endParaRPr lang="en-US" sz="1600" b="1" dirty="0">
              <a:solidFill>
                <a:srgbClr val="000000"/>
              </a:solidFill>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FBDCE70A-C6E1-4729-92F0-BDC10723DB6A}"/>
              </a:ext>
            </a:extLst>
          </p:cNvPr>
          <p:cNvPicPr>
            <a:picLocks noChangeAspect="1"/>
          </p:cNvPicPr>
          <p:nvPr/>
        </p:nvPicPr>
        <p:blipFill>
          <a:blip r:embed="rId3"/>
          <a:stretch>
            <a:fillRect/>
          </a:stretch>
        </p:blipFill>
        <p:spPr>
          <a:xfrm>
            <a:off x="1945711" y="1156519"/>
            <a:ext cx="5252577" cy="3417339"/>
          </a:xfrm>
          <a:prstGeom prst="rect">
            <a:avLst/>
          </a:prstGeom>
        </p:spPr>
      </p:pic>
    </p:spTree>
    <p:extLst>
      <p:ext uri="{BB962C8B-B14F-4D97-AF65-F5344CB8AC3E}">
        <p14:creationId xmlns:p14="http://schemas.microsoft.com/office/powerpoint/2010/main" val="363848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Configure IPv6 Static Host Route with Link-Local Next-Hop</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8"/>
            <a:ext cx="8280057" cy="1325562"/>
          </a:xfrm>
        </p:spPr>
        <p:txBody>
          <a:bodyPr/>
          <a:lstStyle/>
          <a:p>
            <a:pPr marL="0" indent="0" algn="l"/>
            <a:r>
              <a:rPr lang="en-US" sz="1600" dirty="0">
                <a:solidFill>
                  <a:srgbClr val="000000"/>
                </a:solidFill>
              </a:rPr>
              <a:t>For IPv6 static routes, the next-hop address can be the link-local address of the adjacent router. However, you must specify an interface type and an interface number when using a link-local address as the next hop, as shown in the example. First, the original IPv6 static host route is removed, then a fully specified route configured with the IPv6 address of the server and the IPv6 link-local address of the ISP router.</a:t>
            </a:r>
            <a:endParaRPr lang="en-US" sz="1600" b="1" dirty="0">
              <a:solidFill>
                <a:srgbClr val="000000"/>
              </a:solidFill>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A1BF8A9D-C4F4-4E95-AB3D-4B9D1768F3F6}"/>
              </a:ext>
            </a:extLst>
          </p:cNvPr>
          <p:cNvPicPr>
            <a:picLocks noChangeAspect="1"/>
          </p:cNvPicPr>
          <p:nvPr/>
        </p:nvPicPr>
        <p:blipFill>
          <a:blip r:embed="rId3"/>
          <a:stretch>
            <a:fillRect/>
          </a:stretch>
        </p:blipFill>
        <p:spPr>
          <a:xfrm>
            <a:off x="1329715" y="2150431"/>
            <a:ext cx="6484570" cy="2271303"/>
          </a:xfrm>
          <a:prstGeom prst="rect">
            <a:avLst/>
          </a:prstGeom>
        </p:spPr>
      </p:pic>
    </p:spTree>
    <p:extLst>
      <p:ext uri="{BB962C8B-B14F-4D97-AF65-F5344CB8AC3E}">
        <p14:creationId xmlns:p14="http://schemas.microsoft.com/office/powerpoint/2010/main" val="92052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15.6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95693"/>
            <a:ext cx="8345488" cy="731837"/>
          </a:xfrm>
        </p:spPr>
        <p:txBody>
          <a:bodyPr/>
          <a:lstStyle/>
          <a:p>
            <a:r>
              <a:rPr lang="en-US" sz="1600" dirty="0"/>
              <a:t>Module Practice and Quiz</a:t>
            </a:r>
            <a:br>
              <a:rPr lang="en-US" sz="1600" dirty="0"/>
            </a:br>
            <a:r>
              <a:rPr lang="en-US" sz="2400" dirty="0"/>
              <a:t>Packet Tracer – Configure IPv4 and IPv6 Static and Default Routes</a:t>
            </a:r>
          </a:p>
        </p:txBody>
      </p:sp>
      <p:sp>
        <p:nvSpPr>
          <p:cNvPr id="5" name="Content Placeholder 4">
            <a:extLst>
              <a:ext uri="{FF2B5EF4-FFF2-40B4-BE49-F238E27FC236}">
                <a16:creationId xmlns:a16="http://schemas.microsoft.com/office/drawing/2014/main" id="{79130D30-1A9D-D644-8924-A5D0D167798F}"/>
              </a:ext>
            </a:extLst>
          </p:cNvPr>
          <p:cNvSpPr>
            <a:spLocks noGrp="1"/>
          </p:cNvSpPr>
          <p:nvPr>
            <p:ph idx="1"/>
          </p:nvPr>
        </p:nvSpPr>
        <p:spPr>
          <a:xfrm>
            <a:off x="474662" y="946298"/>
            <a:ext cx="8280057" cy="3475436"/>
          </a:xfrm>
        </p:spPr>
        <p:txBody>
          <a:bodyPr/>
          <a:lstStyle/>
          <a:p>
            <a:pPr marL="0" indent="0" algn="l"/>
            <a:r>
              <a:rPr lang="en-US" sz="1800" dirty="0">
                <a:solidFill>
                  <a:srgbClr val="000000"/>
                </a:solidFill>
              </a:rPr>
              <a:t>In this Packet Tracer, you will do the following:</a:t>
            </a:r>
          </a:p>
          <a:p>
            <a:pPr marL="0" indent="0" algn="l"/>
            <a:endParaRPr lang="en-US" sz="1800" dirty="0">
              <a:solidFill>
                <a:srgbClr val="000000"/>
              </a:solidFill>
            </a:endParaRPr>
          </a:p>
          <a:p>
            <a:pPr marL="342900" indent="-342900" algn="l">
              <a:buFont typeface="Arial" panose="020B0604020202020204" pitchFamily="34" charset="0"/>
              <a:buChar char="•"/>
            </a:pPr>
            <a:r>
              <a:rPr lang="en-US" sz="1800" dirty="0">
                <a:solidFill>
                  <a:srgbClr val="000000"/>
                </a:solidFill>
              </a:rPr>
              <a:t>Configure IPv4 Static and floating static default routers</a:t>
            </a:r>
          </a:p>
          <a:p>
            <a:pPr marL="342900" indent="-342900" algn="l">
              <a:buFont typeface="Arial" panose="020B0604020202020204" pitchFamily="34" charset="0"/>
              <a:buChar char="•"/>
            </a:pPr>
            <a:r>
              <a:rPr lang="en-US" sz="1800" dirty="0">
                <a:solidFill>
                  <a:srgbClr val="000000"/>
                </a:solidFill>
              </a:rPr>
              <a:t>Configure IPv6 static and floating static default routes</a:t>
            </a:r>
          </a:p>
          <a:p>
            <a:pPr marL="342900" indent="-342900" algn="l">
              <a:buFont typeface="Arial" panose="020B0604020202020204" pitchFamily="34" charset="0"/>
              <a:buChar char="•"/>
            </a:pPr>
            <a:r>
              <a:rPr lang="en-US" sz="1800" dirty="0">
                <a:solidFill>
                  <a:srgbClr val="000000"/>
                </a:solidFill>
              </a:rPr>
              <a:t>ConfigureIPv4 static and floating static routes to internal LANs</a:t>
            </a:r>
          </a:p>
          <a:p>
            <a:pPr marL="342900" indent="-342900" algn="l">
              <a:buFont typeface="Arial" panose="020B0604020202020204" pitchFamily="34" charset="0"/>
              <a:buChar char="•"/>
            </a:pPr>
            <a:r>
              <a:rPr lang="en-US" sz="1800" dirty="0">
                <a:solidFill>
                  <a:srgbClr val="000000"/>
                </a:solidFill>
              </a:rPr>
              <a:t>Configure IPv6 static and floating static routes to the internal LANS</a:t>
            </a:r>
          </a:p>
          <a:p>
            <a:pPr marL="342900" indent="-342900" algn="l">
              <a:buFont typeface="Arial" panose="020B0604020202020204" pitchFamily="34" charset="0"/>
              <a:buChar char="•"/>
            </a:pPr>
            <a:r>
              <a:rPr lang="en-US" sz="1800" dirty="0">
                <a:solidFill>
                  <a:srgbClr val="000000"/>
                </a:solidFill>
              </a:rPr>
              <a:t>Configure IPv4 host routes</a:t>
            </a:r>
          </a:p>
          <a:p>
            <a:pPr marL="342900" indent="-342900" algn="l">
              <a:buFont typeface="Arial" panose="020B0604020202020204" pitchFamily="34" charset="0"/>
              <a:buChar char="•"/>
            </a:pPr>
            <a:r>
              <a:rPr lang="en-US" sz="1800" dirty="0">
                <a:solidFill>
                  <a:srgbClr val="000000"/>
                </a:solidFill>
              </a:rPr>
              <a:t>Configure IPv6 host routes</a:t>
            </a:r>
          </a:p>
        </p:txBody>
      </p:sp>
    </p:spTree>
    <p:extLst>
      <p:ext uri="{BB962C8B-B14F-4D97-AF65-F5344CB8AC3E}">
        <p14:creationId xmlns:p14="http://schemas.microsoft.com/office/powerpoint/2010/main" val="64965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sz="1600" dirty="0"/>
            </a:br>
            <a:r>
              <a:rPr lang="en-US" sz="2400" dirty="0"/>
              <a:t>Lab - Configure IPv4 and IPv6 Static and Default Routes</a:t>
            </a:r>
          </a:p>
        </p:txBody>
      </p:sp>
      <p:sp>
        <p:nvSpPr>
          <p:cNvPr id="5" name="Content Placeholder 4">
            <a:extLst>
              <a:ext uri="{FF2B5EF4-FFF2-40B4-BE49-F238E27FC236}">
                <a16:creationId xmlns:a16="http://schemas.microsoft.com/office/drawing/2014/main" id="{79130D30-1A9D-D644-8924-A5D0D167798F}"/>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lab, you will complete the following objectives:</a:t>
            </a:r>
          </a:p>
          <a:p>
            <a:pPr marL="342900" indent="-342900" algn="l">
              <a:buFont typeface="Arial" panose="020B0604020202020204" pitchFamily="34" charset="0"/>
              <a:buChar char="•"/>
            </a:pPr>
            <a:r>
              <a:rPr lang="en-US" sz="1800" dirty="0">
                <a:solidFill>
                  <a:srgbClr val="000000"/>
                </a:solidFill>
              </a:rPr>
              <a:t>Build the Network and Configure Basic Device Settings</a:t>
            </a:r>
          </a:p>
          <a:p>
            <a:pPr marL="342900" indent="-342900" algn="l">
              <a:buFont typeface="Arial" panose="020B0604020202020204" pitchFamily="34" charset="0"/>
              <a:buChar char="•"/>
            </a:pPr>
            <a:r>
              <a:rPr lang="en-US" sz="1800" dirty="0">
                <a:solidFill>
                  <a:srgbClr val="000000"/>
                </a:solidFill>
              </a:rPr>
              <a:t>Configure and Verify IP and IPv6 Addressing on R1 and R2</a:t>
            </a:r>
          </a:p>
          <a:p>
            <a:pPr marL="342900" indent="-342900" algn="l">
              <a:buFont typeface="Arial" panose="020B0604020202020204" pitchFamily="34" charset="0"/>
              <a:buChar char="•"/>
            </a:pPr>
            <a:r>
              <a:rPr lang="en-US" sz="1800" dirty="0">
                <a:solidFill>
                  <a:srgbClr val="000000"/>
                </a:solidFill>
              </a:rPr>
              <a:t>Configure and Verify Static and Default Routing for IPv4 on R1 and R2</a:t>
            </a:r>
          </a:p>
          <a:p>
            <a:pPr marL="342900" indent="-342900" algn="l">
              <a:buFont typeface="Arial" panose="020B0604020202020204" pitchFamily="34" charset="0"/>
              <a:buChar char="•"/>
            </a:pPr>
            <a:r>
              <a:rPr lang="en-US" sz="1800" dirty="0">
                <a:solidFill>
                  <a:srgbClr val="000000"/>
                </a:solidFill>
              </a:rPr>
              <a:t>Configure and Verify Static and Default Routing for IPv6 on R1 and R2</a:t>
            </a:r>
            <a:br>
              <a:rPr lang="en-US" sz="1600" dirty="0">
                <a:solidFill>
                  <a:srgbClr val="000000"/>
                </a:solidFill>
              </a:rPr>
            </a:br>
            <a:endParaRPr lang="en-US" sz="1600" dirty="0">
              <a:solidFill>
                <a:srgbClr val="000000"/>
              </a:solidFill>
            </a:endParaRPr>
          </a:p>
        </p:txBody>
      </p:sp>
    </p:spTree>
    <p:extLst>
      <p:ext uri="{BB962C8B-B14F-4D97-AF65-F5344CB8AC3E}">
        <p14:creationId xmlns:p14="http://schemas.microsoft.com/office/powerpoint/2010/main" val="122650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4BBBA220-DF56-2545-AAF3-1EA9660F29C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Static routes can be configured for IPv4 and IPv6. Both protocols support the following types of static routes: standard static route, default static route, floating static route, and summary static route. </a:t>
            </a:r>
          </a:p>
          <a:p>
            <a:pPr>
              <a:spcBef>
                <a:spcPts val="0"/>
              </a:spcBef>
              <a:spcAft>
                <a:spcPts val="0"/>
              </a:spcAft>
              <a:buFont typeface="Arial" panose="020B0604020202020204" pitchFamily="34" charset="0"/>
              <a:buChar char="•"/>
            </a:pPr>
            <a:r>
              <a:rPr lang="en-US" sz="1400" dirty="0"/>
              <a:t>When configuring a static route, the next hop can be identified by an IP address, exit interface, or both. How the destination is specified creates one of the three following types of static route: next-hop, directly connected, and fully specified. </a:t>
            </a:r>
          </a:p>
          <a:p>
            <a:pPr>
              <a:spcBef>
                <a:spcPts val="0"/>
              </a:spcBef>
              <a:spcAft>
                <a:spcPts val="0"/>
              </a:spcAft>
              <a:buFont typeface="Arial" panose="020B0604020202020204" pitchFamily="34" charset="0"/>
              <a:buChar char="•"/>
            </a:pPr>
            <a:r>
              <a:rPr lang="en-US" sz="1400" dirty="0"/>
              <a:t>IPv4 static routes are configured using the following global configuration command: ip route network-address subnet-mask { ip-address | exit-intf [ip=address] } [distance]. </a:t>
            </a:r>
          </a:p>
          <a:p>
            <a:pPr>
              <a:spcBef>
                <a:spcPts val="0"/>
              </a:spcBef>
              <a:spcAft>
                <a:spcPts val="0"/>
              </a:spcAft>
              <a:buFont typeface="Arial" panose="020B0604020202020204" pitchFamily="34" charset="0"/>
              <a:buChar char="•"/>
            </a:pPr>
            <a:r>
              <a:rPr lang="en-US" sz="1400" dirty="0"/>
              <a:t>IPv6 static routes are configured using the following global configuration command: ipv6 route ipv6-prefix/prefix-length { ipv6-address | exit-intf [ipv6-address]} [distance]. </a:t>
            </a:r>
          </a:p>
          <a:p>
            <a:pPr>
              <a:spcBef>
                <a:spcPts val="0"/>
              </a:spcBef>
              <a:spcAft>
                <a:spcPts val="0"/>
              </a:spcAft>
              <a:buFont typeface="Arial" panose="020B0604020202020204" pitchFamily="34" charset="0"/>
              <a:buChar char="•"/>
            </a:pPr>
            <a:r>
              <a:rPr lang="en-US" sz="1400" dirty="0"/>
              <a:t>In a next-hop static route, only the next-hop IP address is specified. The exit interface is derived from the next hop. </a:t>
            </a:r>
          </a:p>
          <a:p>
            <a:pPr>
              <a:spcBef>
                <a:spcPts val="0"/>
              </a:spcBef>
              <a:spcAft>
                <a:spcPts val="0"/>
              </a:spcAft>
              <a:buFont typeface="Arial" panose="020B0604020202020204" pitchFamily="34" charset="0"/>
              <a:buChar char="•"/>
            </a:pPr>
            <a:r>
              <a:rPr lang="en-US" sz="1400" dirty="0"/>
              <a:t>When configuring a static route, another option is to use the exit interface to specify the next-hop address. Directly connected static routes should only be used with point-to-point serial interfaces. </a:t>
            </a:r>
          </a:p>
          <a:p>
            <a:pPr>
              <a:spcBef>
                <a:spcPts val="0"/>
              </a:spcBef>
              <a:spcAft>
                <a:spcPts val="0"/>
              </a:spcAft>
              <a:buFont typeface="Arial" panose="020B0604020202020204" pitchFamily="34" charset="0"/>
              <a:buChar char="•"/>
            </a:pPr>
            <a:r>
              <a:rPr lang="en-US" sz="1400" dirty="0"/>
              <a:t>In a fully specified static route, both the exit interface and the next-hop IP address are specified. This form of static route is used when the exit interface is a multi-access interface and it is necessary to explicitly identify the next hop. The next hop must be directly connected to the specified exit interface. </a:t>
            </a:r>
          </a:p>
          <a:p>
            <a:pPr>
              <a:spcBef>
                <a:spcPts val="0"/>
              </a:spcBef>
              <a:spcAft>
                <a:spcPts val="0"/>
              </a:spcAft>
              <a:buFont typeface="Arial" panose="020B0604020202020204" pitchFamily="34" charset="0"/>
              <a:buChar char="•"/>
            </a:pPr>
            <a:r>
              <a:rPr lang="en-US" sz="1400" dirty="0"/>
              <a:t>In a fully specified IPv6 static route, both the exit interface and the next-hop IPv6 address are specified.</a:t>
            </a:r>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4BBBA220-DF56-2545-AAF3-1EA9660F29C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A default route is a static route that matches all packets. </a:t>
            </a:r>
          </a:p>
          <a:p>
            <a:pPr>
              <a:spcBef>
                <a:spcPts val="0"/>
              </a:spcBef>
              <a:spcAft>
                <a:spcPts val="0"/>
              </a:spcAft>
              <a:buFont typeface="Arial" panose="020B0604020202020204" pitchFamily="34" charset="0"/>
              <a:buChar char="•"/>
            </a:pPr>
            <a:r>
              <a:rPr lang="en-US" sz="1400" dirty="0"/>
              <a:t>Default static routes are commonly used when connecting an edge router to a service provider network, and a stub router.</a:t>
            </a:r>
          </a:p>
          <a:p>
            <a:pPr>
              <a:spcBef>
                <a:spcPts val="0"/>
              </a:spcBef>
              <a:spcAft>
                <a:spcPts val="0"/>
              </a:spcAft>
              <a:buFont typeface="Arial" panose="020B0604020202020204" pitchFamily="34" charset="0"/>
              <a:buChar char="•"/>
            </a:pPr>
            <a:r>
              <a:rPr lang="en-US" sz="1400" dirty="0"/>
              <a:t>The command syntax for an IPv4 default static route is similar to any other IPv4 static route, except that the network address is 0.0.0.0 and the subnet mask is 0.0.0.0. </a:t>
            </a:r>
          </a:p>
          <a:p>
            <a:pPr>
              <a:spcBef>
                <a:spcPts val="0"/>
              </a:spcBef>
              <a:spcAft>
                <a:spcPts val="0"/>
              </a:spcAft>
              <a:buFont typeface="Arial" panose="020B0604020202020204" pitchFamily="34" charset="0"/>
              <a:buChar char="•"/>
            </a:pPr>
            <a:r>
              <a:rPr lang="en-US" sz="1400" dirty="0"/>
              <a:t>The command syntax for an IPv6 default static route is similar to any other IPv6 static route, except that the ipv6-prefix/prefix-length is ::/0, which matches all routes. </a:t>
            </a:r>
          </a:p>
          <a:p>
            <a:pPr>
              <a:spcBef>
                <a:spcPts val="0"/>
              </a:spcBef>
              <a:spcAft>
                <a:spcPts val="0"/>
              </a:spcAft>
              <a:buFont typeface="Arial" panose="020B0604020202020204" pitchFamily="34" charset="0"/>
              <a:buChar char="•"/>
            </a:pPr>
            <a:r>
              <a:rPr lang="en-US" sz="1400" dirty="0"/>
              <a:t>Floating static routes are static routes that are used to provide a backup path to a primary static or dynamic route in the event of a link failure. </a:t>
            </a:r>
          </a:p>
          <a:p>
            <a:pPr>
              <a:spcBef>
                <a:spcPts val="0"/>
              </a:spcBef>
              <a:spcAft>
                <a:spcPts val="0"/>
              </a:spcAft>
              <a:buFont typeface="Arial" panose="020B0604020202020204" pitchFamily="34" charset="0"/>
              <a:buChar char="•"/>
            </a:pPr>
            <a:r>
              <a:rPr lang="en-US" sz="1400" dirty="0"/>
              <a:t>The floating static route is configured with a higher administrative distance than the primary route. By default, static routes have an administrative distance of 1, making them preferable to routes learned from dynamic routing protocols. </a:t>
            </a:r>
          </a:p>
          <a:p>
            <a:pPr>
              <a:spcBef>
                <a:spcPts val="0"/>
              </a:spcBef>
              <a:spcAft>
                <a:spcPts val="0"/>
              </a:spcAft>
              <a:buFont typeface="Arial" panose="020B0604020202020204" pitchFamily="34" charset="0"/>
              <a:buChar char="•"/>
            </a:pPr>
            <a:r>
              <a:rPr lang="en-US" sz="1400" dirty="0"/>
              <a:t>IP floating static routes are configured by using the distance argument to specify an administrative distance. </a:t>
            </a:r>
          </a:p>
          <a:p>
            <a:pPr>
              <a:spcBef>
                <a:spcPts val="0"/>
              </a:spcBef>
              <a:spcAft>
                <a:spcPts val="0"/>
              </a:spcAft>
              <a:buFont typeface="Arial" panose="020B0604020202020204" pitchFamily="34" charset="0"/>
              <a:buChar char="•"/>
            </a:pPr>
            <a:r>
              <a:rPr lang="en-US" sz="1400" dirty="0"/>
              <a:t>A host route is an IPv4 address with a 32-bit mask or an IPv6 address with a 128-bit mask.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7684477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66771946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4BBBA220-DF56-2545-AAF3-1EA9660F29C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There are three ways a host route can be added to the routing table: automatically installed when an IP address is configured on the router, configured as a static host route, or automatically obtained through other methods not covered in this module. </a:t>
            </a:r>
          </a:p>
          <a:p>
            <a:pPr>
              <a:spcBef>
                <a:spcPts val="0"/>
              </a:spcBef>
              <a:spcAft>
                <a:spcPts val="0"/>
              </a:spcAft>
              <a:buFont typeface="Arial" panose="020B0604020202020204" pitchFamily="34" charset="0"/>
              <a:buChar char="•"/>
            </a:pPr>
            <a:r>
              <a:rPr lang="en-US" sz="1400" dirty="0"/>
              <a:t>Cisco IOS automatically installs a host route, also known as a local host route, when an interface address is configured on the router. </a:t>
            </a:r>
          </a:p>
          <a:p>
            <a:pPr>
              <a:spcBef>
                <a:spcPts val="0"/>
              </a:spcBef>
              <a:spcAft>
                <a:spcPts val="0"/>
              </a:spcAft>
              <a:buFont typeface="Arial" panose="020B0604020202020204" pitchFamily="34" charset="0"/>
              <a:buChar char="•"/>
            </a:pPr>
            <a:r>
              <a:rPr lang="en-US" sz="1400" dirty="0"/>
              <a:t>A host route can be a manually configured static route to direct traffic to a specific destination device. </a:t>
            </a:r>
          </a:p>
          <a:p>
            <a:pPr>
              <a:spcBef>
                <a:spcPts val="0"/>
              </a:spcBef>
              <a:spcAft>
                <a:spcPts val="0"/>
              </a:spcAft>
              <a:buFont typeface="Arial" panose="020B0604020202020204" pitchFamily="34" charset="0"/>
              <a:buChar char="•"/>
            </a:pPr>
            <a:r>
              <a:rPr lang="en-US" sz="1400" dirty="0"/>
              <a:t>For IPv6 static routes, the next-hop address can be the link-local address of the adjacent router; however, you must specify an interface type and an interface number when using a link-local address as the next hop. To do this, the original IPv6 static host route is removed, then a fully specified route is configured with the IPv6 address of the server and the IPv6 link-local address of the ISP router.</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541674059"/>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15: IP Static Routing</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24BC69AB-46D4-B341-AA9E-B6E1189E5BDD}"/>
              </a:ext>
            </a:extLst>
          </p:cNvPr>
          <p:cNvSpPr>
            <a:spLocks noGrp="1"/>
          </p:cNvSpPr>
          <p:nvPr>
            <p:ph idx="1"/>
          </p:nvPr>
        </p:nvSpPr>
        <p:spPr/>
        <p:txBody>
          <a:bodyPr/>
          <a:lstStyle/>
          <a:p>
            <a:pPr>
              <a:spcBef>
                <a:spcPts val="0"/>
              </a:spcBef>
              <a:spcAft>
                <a:spcPts val="0"/>
              </a:spcAft>
            </a:pPr>
            <a:r>
              <a:rPr lang="en-US" sz="1200" dirty="0"/>
              <a:t>static route</a:t>
            </a:r>
          </a:p>
          <a:p>
            <a:pPr>
              <a:spcBef>
                <a:spcPts val="0"/>
              </a:spcBef>
              <a:spcAft>
                <a:spcPts val="0"/>
              </a:spcAft>
            </a:pPr>
            <a:r>
              <a:rPr lang="en-US" sz="1200" dirty="0"/>
              <a:t>default static route</a:t>
            </a:r>
          </a:p>
          <a:p>
            <a:pPr>
              <a:spcBef>
                <a:spcPts val="0"/>
              </a:spcBef>
              <a:spcAft>
                <a:spcPts val="0"/>
              </a:spcAft>
            </a:pPr>
            <a:r>
              <a:rPr lang="en-US" sz="1200" dirty="0"/>
              <a:t>floating static route</a:t>
            </a:r>
          </a:p>
          <a:p>
            <a:pPr>
              <a:spcBef>
                <a:spcPts val="0"/>
              </a:spcBef>
              <a:spcAft>
                <a:spcPts val="0"/>
              </a:spcAft>
            </a:pPr>
            <a:r>
              <a:rPr lang="en-US" sz="1200" dirty="0"/>
              <a:t>summary static route</a:t>
            </a:r>
          </a:p>
          <a:p>
            <a:pPr>
              <a:spcBef>
                <a:spcPts val="0"/>
              </a:spcBef>
              <a:spcAft>
                <a:spcPts val="0"/>
              </a:spcAft>
            </a:pPr>
            <a:r>
              <a:rPr lang="en-US" sz="1200" dirty="0"/>
              <a:t>next-hop route</a:t>
            </a:r>
          </a:p>
          <a:p>
            <a:pPr>
              <a:spcBef>
                <a:spcPts val="0"/>
              </a:spcBef>
              <a:spcAft>
                <a:spcPts val="0"/>
              </a:spcAft>
            </a:pPr>
            <a:r>
              <a:rPr lang="en-US" sz="1200" dirty="0"/>
              <a:t>directly connected static route</a:t>
            </a:r>
          </a:p>
          <a:p>
            <a:pPr>
              <a:spcBef>
                <a:spcPts val="0"/>
              </a:spcBef>
              <a:spcAft>
                <a:spcPts val="0"/>
              </a:spcAft>
            </a:pPr>
            <a:r>
              <a:rPr lang="en-US" sz="1200" dirty="0"/>
              <a:t>Fully specified static route</a:t>
            </a:r>
          </a:p>
          <a:p>
            <a:pPr>
              <a:spcBef>
                <a:spcPts val="0"/>
              </a:spcBef>
              <a:spcAft>
                <a:spcPts val="0"/>
              </a:spcAft>
            </a:pPr>
            <a:r>
              <a:rPr lang="en-US" sz="1200" b="1" dirty="0">
                <a:latin typeface="Courier New" panose="02070309020205020404" pitchFamily="49" charset="0"/>
                <a:cs typeface="Courier New" panose="02070309020205020404" pitchFamily="49" charset="0"/>
              </a:rPr>
              <a:t>ip route network-address subnet-mask { ip-address | exit-intf [ip-address]} [distance]</a:t>
            </a:r>
          </a:p>
          <a:p>
            <a:pPr>
              <a:spcBef>
                <a:spcPts val="0"/>
              </a:spcBef>
              <a:spcAft>
                <a:spcPts val="0"/>
              </a:spcAft>
            </a:pPr>
            <a:r>
              <a:rPr lang="en-US" sz="1200" b="1" dirty="0">
                <a:latin typeface="Courier New" panose="02070309020205020404" pitchFamily="49" charset="0"/>
                <a:cs typeface="Courier New" panose="02070309020205020404" pitchFamily="49" charset="0"/>
              </a:rPr>
              <a:t>ipv6 route ipv6-prefix/prefix-length {ipv6-address | exit-intf [ipv6-address]} [distance]</a:t>
            </a:r>
          </a:p>
          <a:p>
            <a:pPr>
              <a:spcBef>
                <a:spcPts val="0"/>
              </a:spcBef>
              <a:spcAft>
                <a:spcPts val="0"/>
              </a:spcAft>
            </a:pPr>
            <a:r>
              <a:rPr lang="en-US" sz="1200" b="1" dirty="0">
                <a:latin typeface="Courier New" panose="02070309020205020404" pitchFamily="49" charset="0"/>
                <a:cs typeface="Courier New" panose="02070309020205020404" pitchFamily="49" charset="0"/>
              </a:rPr>
              <a:t>show ip route static</a:t>
            </a:r>
          </a:p>
          <a:p>
            <a:pPr>
              <a:spcBef>
                <a:spcPts val="0"/>
              </a:spcBef>
              <a:spcAft>
                <a:spcPts val="0"/>
              </a:spcAft>
            </a:pPr>
            <a:r>
              <a:rPr lang="en-US" sz="1200" b="1" dirty="0">
                <a:latin typeface="Courier New" panose="02070309020205020404" pitchFamily="49" charset="0"/>
                <a:cs typeface="Courier New" panose="02070309020205020404" pitchFamily="49" charset="0"/>
              </a:rPr>
              <a:t>show ipv6 route static</a:t>
            </a:r>
          </a:p>
          <a:p>
            <a:pPr>
              <a:spcBef>
                <a:spcPts val="0"/>
              </a:spcBef>
              <a:spcAft>
                <a:spcPts val="0"/>
              </a:spcAft>
            </a:pPr>
            <a:r>
              <a:rPr lang="en-US" sz="1200" dirty="0"/>
              <a:t>quad-zero route</a:t>
            </a:r>
          </a:p>
          <a:p>
            <a:pPr>
              <a:spcBef>
                <a:spcPts val="0"/>
              </a:spcBef>
              <a:spcAft>
                <a:spcPts val="0"/>
              </a:spcAft>
            </a:pPr>
            <a:r>
              <a:rPr lang="en-US" sz="1200" b="1" dirty="0">
                <a:latin typeface="Courier New" panose="02070309020205020404" pitchFamily="49" charset="0"/>
                <a:cs typeface="Courier New" panose="02070309020205020404" pitchFamily="49" charset="0"/>
              </a:rPr>
              <a:t>ip route 0.0.0.0 0.0.0.0 {ip-address | exit-intf}</a:t>
            </a:r>
          </a:p>
          <a:p>
            <a:pPr>
              <a:spcBef>
                <a:spcPts val="0"/>
              </a:spcBef>
              <a:spcAft>
                <a:spcPts val="0"/>
              </a:spcAft>
            </a:pPr>
            <a:r>
              <a:rPr lang="en-US" sz="1200" b="1" dirty="0">
                <a:latin typeface="Courier New" panose="02070309020205020404" pitchFamily="49" charset="0"/>
                <a:cs typeface="Courier New" panose="02070309020205020404" pitchFamily="49" charset="0"/>
              </a:rPr>
              <a:t>ipv6 route ::/0 {ipv6-address | exit-intf}</a:t>
            </a:r>
          </a:p>
          <a:p>
            <a:pPr>
              <a:spcBef>
                <a:spcPts val="0"/>
              </a:spcBef>
              <a:spcAft>
                <a:spcPts val="0"/>
              </a:spcAft>
            </a:pPr>
            <a:r>
              <a:rPr lang="en-US" sz="1200" dirty="0"/>
              <a:t>host route</a:t>
            </a:r>
          </a:p>
          <a:p>
            <a:pPr>
              <a:spcBef>
                <a:spcPts val="0"/>
              </a:spcBef>
              <a:spcAft>
                <a:spcPts val="0"/>
              </a:spcAft>
            </a:pPr>
            <a:r>
              <a:rPr lang="en-US" sz="1200" dirty="0"/>
              <a:t>local host route</a:t>
            </a:r>
          </a:p>
          <a:p>
            <a:pPr>
              <a:spcBef>
                <a:spcPts val="0"/>
              </a:spcBef>
              <a:spcAft>
                <a:spcPts val="0"/>
              </a:spcAft>
            </a:pPr>
            <a:r>
              <a:rPr lang="en-US" sz="1200" dirty="0"/>
              <a:t>static host route</a:t>
            </a:r>
          </a:p>
          <a:p>
            <a:pPr>
              <a:spcBef>
                <a:spcPts val="0"/>
              </a:spcBef>
              <a:spcAft>
                <a:spcPts val="0"/>
              </a:spcAft>
            </a:pPr>
            <a:endParaRPr lang="en-US" sz="12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15: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74441167"/>
              </p:ext>
            </p:extLst>
          </p:nvPr>
        </p:nvGraphicFramePr>
        <p:xfrm>
          <a:off x="455999" y="108204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15.1.8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Static Routes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15.2.8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Configure Static Routes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15.3.4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Default Static Routes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15.4.4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Floating Static Route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15.5.7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Static Host Routes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15.6.1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IPv4 and IPv6 Static and Default Routes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15.6.2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IPv4 and IPv6 Static and Default Routes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15.6.4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IP Static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rial"/>
                          <a:ea typeface="+mn-ea"/>
                          <a:cs typeface="+mn-cs"/>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85318483"/>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15: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dirty="0"/>
              <a:t>Prior to teaching Module 15,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600" dirty="0"/>
              <a:t>Topic 15.1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Why are static routes a necessity in modern networks?</a:t>
            </a:r>
          </a:p>
          <a:p>
            <a:pPr lvl="2">
              <a:lnSpc>
                <a:spcPct val="85000"/>
              </a:lnSpc>
              <a:spcBef>
                <a:spcPct val="30000"/>
              </a:spcBef>
            </a:pPr>
            <a:r>
              <a:rPr lang="en-US" sz="1600" dirty="0"/>
              <a:t>What is the drawback to using static routes in your network?</a:t>
            </a:r>
          </a:p>
          <a:p>
            <a:pPr marL="0" indent="0">
              <a:lnSpc>
                <a:spcPct val="85000"/>
              </a:lnSpc>
              <a:spcBef>
                <a:spcPct val="30000"/>
              </a:spcBef>
              <a:buNone/>
            </a:pPr>
            <a:r>
              <a:rPr lang="en-US" sz="1600" dirty="0"/>
              <a:t>Topic 15.2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Have the students develop analogies to help explain the different types of static routes.</a:t>
            </a:r>
          </a:p>
          <a:p>
            <a:pPr lvl="2">
              <a:lnSpc>
                <a:spcPct val="85000"/>
              </a:lnSpc>
              <a:spcBef>
                <a:spcPct val="30000"/>
              </a:spcBef>
            </a:pPr>
            <a:r>
              <a:rPr lang="en-US" sz="1600" dirty="0"/>
              <a:t>Have the students develop an analogy to illustrate the need for a fully specified static route.</a:t>
            </a:r>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15: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600" dirty="0"/>
              <a:t>Topic 15.3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Is a default route the default or the last resort?</a:t>
            </a:r>
          </a:p>
          <a:p>
            <a:pPr lvl="2">
              <a:lnSpc>
                <a:spcPct val="85000"/>
              </a:lnSpc>
              <a:spcBef>
                <a:spcPct val="30000"/>
              </a:spcBef>
            </a:pPr>
            <a:r>
              <a:rPr lang="en-US" sz="1600" dirty="0"/>
              <a:t>Have the students explain the significance of the 0-bit mask used with default routes.</a:t>
            </a:r>
          </a:p>
          <a:p>
            <a:pPr marL="0" indent="0">
              <a:lnSpc>
                <a:spcPct val="85000"/>
              </a:lnSpc>
              <a:spcBef>
                <a:spcPct val="30000"/>
              </a:spcBef>
              <a:buNone/>
            </a:pPr>
            <a:r>
              <a:rPr lang="en-US" sz="1600" dirty="0"/>
              <a:t>Topic 15.4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Is there value to a floating static route when the local router has only one path out of the network?</a:t>
            </a:r>
          </a:p>
          <a:p>
            <a:pPr marL="0" indent="0">
              <a:lnSpc>
                <a:spcPct val="85000"/>
              </a:lnSpc>
              <a:spcBef>
                <a:spcPct val="30000"/>
              </a:spcBef>
              <a:buNone/>
            </a:pPr>
            <a:r>
              <a:rPr lang="en-US" sz="1600" dirty="0"/>
              <a:t>Topic 15.5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benefit do local host routes provide to the IOS?</a:t>
            </a:r>
          </a:p>
          <a:p>
            <a:pPr lvl="2">
              <a:lnSpc>
                <a:spcPct val="85000"/>
              </a:lnSpc>
              <a:spcBef>
                <a:spcPct val="30000"/>
              </a:spcBef>
            </a:pPr>
            <a:r>
              <a:rPr lang="en-US" sz="1600" dirty="0"/>
              <a:t>Can you think of a situation where a static host route might be the tool you need to solve a routing problem?</a:t>
            </a:r>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3613405" cy="902174"/>
          </a:xfrm>
        </p:spPr>
        <p:txBody>
          <a:bodyPr/>
          <a:lstStyle/>
          <a:p>
            <a:pPr>
              <a:spcBef>
                <a:spcPts val="0"/>
              </a:spcBef>
            </a:pPr>
            <a:r>
              <a:rPr lang="en-US" dirty="0">
                <a:solidFill>
                  <a:schemeClr val="accent5">
                    <a:lumMod val="40000"/>
                    <a:lumOff val="60000"/>
                  </a:schemeClr>
                </a:solidFill>
              </a:rPr>
              <a:t>Switching, Routing, and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15: IP Static Routing</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5135</TotalTime>
  <Words>5532</Words>
  <Application>Microsoft Office PowerPoint</Application>
  <PresentationFormat>On-screen Show (16:9)</PresentationFormat>
  <Paragraphs>572</Paragraphs>
  <Slides>52</Slides>
  <Notes>50</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CiscoSans ExtraLight</vt:lpstr>
      <vt:lpstr>Courier New</vt:lpstr>
      <vt:lpstr>Wingdings</vt:lpstr>
      <vt:lpstr>Default Theme</vt:lpstr>
      <vt:lpstr>Module 15: IP Static Routing</vt:lpstr>
      <vt:lpstr>Instructor Materials – Module 15 Planning Guide</vt:lpstr>
      <vt:lpstr>What to Expect in this Module</vt:lpstr>
      <vt:lpstr>What to Expect in this Module (Cont.)</vt:lpstr>
      <vt:lpstr>Check Your Understanding</vt:lpstr>
      <vt:lpstr>Module 15: Activities</vt:lpstr>
      <vt:lpstr>Module 15: Best Practices</vt:lpstr>
      <vt:lpstr>Module 15: Best Practices (Cont.)</vt:lpstr>
      <vt:lpstr>Module 15: IP Static Routing</vt:lpstr>
      <vt:lpstr>Module Objectives</vt:lpstr>
      <vt:lpstr>15.1 Static Routes</vt:lpstr>
      <vt:lpstr>Static Routes Types of Static Routes</vt:lpstr>
      <vt:lpstr>Static Routes Next-Hop Options</vt:lpstr>
      <vt:lpstr>Static Routes IPv4 Static Route Command</vt:lpstr>
      <vt:lpstr>Static Routes IPv6 Static Route Command</vt:lpstr>
      <vt:lpstr>Static Routes Dual-Stack Topology</vt:lpstr>
      <vt:lpstr>Static Routes IPv4 Starting Routing Tables</vt:lpstr>
      <vt:lpstr>Static Routes IPv6 Starting Routing Tables</vt:lpstr>
      <vt:lpstr>15.2 Configure IP Static Routes</vt:lpstr>
      <vt:lpstr>Configure IP Static Routes IPv4 Next-Hop Static Route</vt:lpstr>
      <vt:lpstr>Configure IP Static Routes IPv6 Next-Hop Static Route</vt:lpstr>
      <vt:lpstr>Configure IP Static Routes IPv4 Directly Connected Static Route</vt:lpstr>
      <vt:lpstr>Configure IP Static Routes IPv6 Directly Connected Static Route</vt:lpstr>
      <vt:lpstr>Configure IP Static Routes IPv4 Fully Specified Static Route</vt:lpstr>
      <vt:lpstr>Configure IP Static Routes IPv6 Fully Specified Static Route</vt:lpstr>
      <vt:lpstr>Configure IP Static Routes IPv6 Fully Specified Static Route (Cont.)</vt:lpstr>
      <vt:lpstr>Configure IP Static Routes Verify a Static Route</vt:lpstr>
      <vt:lpstr>15.3 Configure IP Default Static Routes</vt:lpstr>
      <vt:lpstr>Configure IP Default Static Routes Default Static Route</vt:lpstr>
      <vt:lpstr>Configure IP Default Static Routes Default Static Route (Cont.)</vt:lpstr>
      <vt:lpstr>Configure IP Default Static Routes Configure a Default Static Route</vt:lpstr>
      <vt:lpstr>Configure IP Default Static Routes Verify a Default Static Route</vt:lpstr>
      <vt:lpstr>Configure IP Default Static Routes Verify a Default Static Route (Cont.)</vt:lpstr>
      <vt:lpstr>15.4 Configure Floating Static Routes</vt:lpstr>
      <vt:lpstr>Configure Floating Static Routes Floating Static Routes</vt:lpstr>
      <vt:lpstr>Configure Floating Static Routes Configure IPv4 and IPv6 Floating Static Routes</vt:lpstr>
      <vt:lpstr>Configure Floating Static Routes Test the Floating Static Routes</vt:lpstr>
      <vt:lpstr>15.5 Configure Static Host Routes</vt:lpstr>
      <vt:lpstr>Configure Static Host Routes Host Routes</vt:lpstr>
      <vt:lpstr>Configure Static Host Routes Automatically Installed Host Routes</vt:lpstr>
      <vt:lpstr>Configure Static Host Routes Static Host Routes</vt:lpstr>
      <vt:lpstr>Configure Static Host Routes Configure Static Host Routes</vt:lpstr>
      <vt:lpstr>Configure Static Host Routes Verify Static Host Routes</vt:lpstr>
      <vt:lpstr>Configure Static Host Routes Configure IPv6 Static Host Route with Link-Local Next-Hop</vt:lpstr>
      <vt:lpstr>15.6 Module Practice and Quiz</vt:lpstr>
      <vt:lpstr>Module Practice and Quiz Packet Tracer – Configure IPv4 and IPv6 Static and Default Routes</vt:lpstr>
      <vt:lpstr>Module Practice and Quiz Lab - Configure IPv4 and IPv6 Static and Default Routes</vt:lpstr>
      <vt:lpstr>Module Practice and Quiz What Did I Learn In This Module?</vt:lpstr>
      <vt:lpstr>Module Practice and Quiz What Did I Learn In This Module? (Cont.)</vt:lpstr>
      <vt:lpstr>Module Practice and Quiz What Did I Learn In This Module? (Cont.)</vt:lpstr>
      <vt:lpstr>Module 15: IP Static Routing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Jane Gibbons -X (jagibbon - UNICON INC at Cisco)</cp:lastModifiedBy>
  <cp:revision>355</cp:revision>
  <dcterms:created xsi:type="dcterms:W3CDTF">2019-10-18T06:21:22Z</dcterms:created>
  <dcterms:modified xsi:type="dcterms:W3CDTF">2021-01-29T14:35:22Z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