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4.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tags/tag16.xml" ContentType="application/vnd.openxmlformats-officedocument.presentationml.tags+xml"/>
  <Override PartName="/ppt/notesSlides/notesSlide21.xml" ContentType="application/vnd.openxmlformats-officedocument.presentationml.notesSlide+xml"/>
  <Override PartName="/ppt/tags/tag17.xml" ContentType="application/vnd.openxmlformats-officedocument.presentationml.tags+xml"/>
  <Override PartName="/ppt/notesSlides/notesSlide22.xml" ContentType="application/vnd.openxmlformats-officedocument.presentationml.notesSlide+xml"/>
  <Override PartName="/ppt/tags/tag18.xml" ContentType="application/vnd.openxmlformats-officedocument.presentationml.tags+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27"/>
  </p:notesMasterIdLst>
  <p:sldIdLst>
    <p:sldId id="513" r:id="rId2"/>
    <p:sldId id="730" r:id="rId3"/>
    <p:sldId id="1272" r:id="rId4"/>
    <p:sldId id="1071" r:id="rId5"/>
    <p:sldId id="1273" r:id="rId6"/>
    <p:sldId id="1072" r:id="rId7"/>
    <p:sldId id="763" r:id="rId8"/>
    <p:sldId id="1052" r:id="rId9"/>
    <p:sldId id="876" r:id="rId10"/>
    <p:sldId id="1096" r:id="rId11"/>
    <p:sldId id="759" r:id="rId12"/>
    <p:sldId id="1054" r:id="rId13"/>
    <p:sldId id="1159" r:id="rId14"/>
    <p:sldId id="1160" r:id="rId15"/>
    <p:sldId id="1056" r:id="rId16"/>
    <p:sldId id="1103" r:id="rId17"/>
    <p:sldId id="1104" r:id="rId18"/>
    <p:sldId id="1106" r:id="rId19"/>
    <p:sldId id="957" r:id="rId20"/>
    <p:sldId id="1155" r:id="rId21"/>
    <p:sldId id="1156" r:id="rId22"/>
    <p:sldId id="958" r:id="rId23"/>
    <p:sldId id="1157" r:id="rId24"/>
    <p:sldId id="1158" r:id="rId25"/>
    <p:sldId id="291" r:id="rId26"/>
  </p:sldIdLst>
  <p:sldSz cx="9144000" cy="5143500" type="screen16x9"/>
  <p:notesSz cx="6858000" cy="9144000"/>
  <p:custDataLst>
    <p:tags r:id="rId28"/>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FE8FB"/>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77285" autoAdjust="0"/>
  </p:normalViewPr>
  <p:slideViewPr>
    <p:cSldViewPr snapToGrid="0" showGuides="1">
      <p:cViewPr varScale="1">
        <p:scale>
          <a:sx n="111" d="100"/>
          <a:sy n="111" d="100"/>
        </p:scale>
        <p:origin x="126" y="162"/>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1/29/2021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lvl="0" defTabSz="457200" fontAlgn="auto">
              <a:lnSpc>
                <a:spcPct val="100000"/>
              </a:lnSpc>
              <a:spcBef>
                <a:spcPts val="0"/>
              </a:spcBef>
              <a:spcAft>
                <a:spcPts val="0"/>
              </a:spcAft>
              <a:buClrTx/>
              <a:buSzTx/>
              <a:defRPr/>
            </a:pPr>
            <a:r>
              <a:rPr lang="en-US" dirty="0">
                <a:solidFill>
                  <a:schemeClr val="accent5">
                    <a:lumMod val="40000"/>
                    <a:lumOff val="60000"/>
                  </a:schemeClr>
                </a:solidFill>
              </a:rPr>
              <a:t>Switching, Routing and Wireless Essentials v7.0 (SRWE)</a:t>
            </a:r>
          </a:p>
          <a:p>
            <a:pPr>
              <a:buFontTx/>
              <a:buNone/>
            </a:pPr>
            <a:r>
              <a:rPr lang="en-US" dirty="0">
                <a:solidFill>
                  <a:schemeClr val="accent5">
                    <a:lumMod val="40000"/>
                    <a:lumOff val="60000"/>
                  </a:schemeClr>
                </a:solidFill>
              </a:rPr>
              <a:t>Module 16: </a:t>
            </a:r>
            <a:r>
              <a:rPr lang="en-CA" dirty="0">
                <a:solidFill>
                  <a:schemeClr val="accent5">
                    <a:lumMod val="40000"/>
                    <a:lumOff val="60000"/>
                  </a:schemeClr>
                </a:solidFill>
              </a:rPr>
              <a:t>Troubleshoot Static and Default Routes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16</a:t>
            </a:r>
            <a:r>
              <a:rPr lang="en-US" sz="1200" baseline="0" dirty="0">
                <a:solidFill>
                  <a:schemeClr val="accent5">
                    <a:lumMod val="40000"/>
                    <a:lumOff val="60000"/>
                  </a:schemeClr>
                </a:solidFill>
              </a:rPr>
              <a:t> – </a:t>
            </a:r>
            <a:r>
              <a:rPr lang="en-CA" sz="1200" dirty="0">
                <a:solidFill>
                  <a:schemeClr val="accent5">
                    <a:lumMod val="40000"/>
                    <a:lumOff val="60000"/>
                  </a:schemeClr>
                </a:solidFill>
              </a:rPr>
              <a:t>Troubleshoot Static and Default Routes</a:t>
            </a:r>
            <a:endParaRPr lang="en-US" dirty="0"/>
          </a:p>
          <a:p>
            <a:r>
              <a:rPr lang="en-CA" dirty="0"/>
              <a:t>16.1 – Packet Processing with Static Routes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16.1.1 – </a:t>
            </a:r>
            <a:r>
              <a:rPr lang="en-CA" sz="1200" b="0" i="0" kern="1200" dirty="0">
                <a:solidFill>
                  <a:schemeClr val="tx1"/>
                </a:solidFill>
                <a:effectLst/>
                <a:latin typeface="+mn-lt"/>
                <a:ea typeface="+mn-ea"/>
                <a:cs typeface="+mn-cs"/>
              </a:rPr>
              <a:t>Static Routes and Packet Forwarding</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16</a:t>
            </a:r>
            <a:r>
              <a:rPr lang="en-US" sz="1200" baseline="0" dirty="0">
                <a:solidFill>
                  <a:schemeClr val="accent5">
                    <a:lumMod val="40000"/>
                    <a:lumOff val="60000"/>
                  </a:schemeClr>
                </a:solidFill>
              </a:rPr>
              <a:t> – </a:t>
            </a:r>
            <a:r>
              <a:rPr lang="en-CA" sz="1200" dirty="0">
                <a:solidFill>
                  <a:schemeClr val="accent5">
                    <a:lumMod val="40000"/>
                    <a:lumOff val="60000"/>
                  </a:schemeClr>
                </a:solidFill>
              </a:rPr>
              <a:t>Troubleshoot Static and Default Routes</a:t>
            </a:r>
            <a:endParaRPr lang="en-US" dirty="0"/>
          </a:p>
          <a:p>
            <a:r>
              <a:rPr lang="en-CA" dirty="0"/>
              <a:t>16.1 – Packet Processing with Static Routes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16.1.1 – </a:t>
            </a:r>
            <a:r>
              <a:rPr lang="en-CA" sz="1200" b="0" i="0" kern="1200" dirty="0">
                <a:solidFill>
                  <a:schemeClr val="tx1"/>
                </a:solidFill>
                <a:effectLst/>
                <a:latin typeface="+mn-lt"/>
                <a:ea typeface="+mn-ea"/>
                <a:cs typeface="+mn-cs"/>
              </a:rPr>
              <a:t>Static Routes and Packet Forwarding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350075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16</a:t>
            </a:r>
            <a:r>
              <a:rPr lang="en-US" sz="1200" baseline="0" dirty="0">
                <a:solidFill>
                  <a:schemeClr val="accent5">
                    <a:lumMod val="40000"/>
                    <a:lumOff val="60000"/>
                  </a:schemeClr>
                </a:solidFill>
              </a:rPr>
              <a:t> – </a:t>
            </a:r>
            <a:r>
              <a:rPr lang="en-CA" sz="1200" dirty="0">
                <a:solidFill>
                  <a:schemeClr val="accent5">
                    <a:lumMod val="40000"/>
                    <a:lumOff val="60000"/>
                  </a:schemeClr>
                </a:solidFill>
              </a:rPr>
              <a:t>Troubleshoot Static and Default Routes</a:t>
            </a:r>
            <a:endParaRPr lang="en-US" dirty="0"/>
          </a:p>
          <a:p>
            <a:r>
              <a:rPr lang="en-CA" dirty="0"/>
              <a:t>16.1 – Packet Processing with Static Routes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16.1.1 – </a:t>
            </a:r>
            <a:r>
              <a:rPr lang="en-CA" sz="1200" b="0" i="0" kern="1200" dirty="0">
                <a:solidFill>
                  <a:schemeClr val="tx1"/>
                </a:solidFill>
                <a:effectLst/>
                <a:latin typeface="+mn-lt"/>
                <a:ea typeface="+mn-ea"/>
                <a:cs typeface="+mn-cs"/>
              </a:rPr>
              <a:t>Static Routes and Packet Forwarding (Cont.)</a:t>
            </a:r>
          </a:p>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16.1.2</a:t>
            </a:r>
            <a:r>
              <a:rPr lang="en-US" dirty="0"/>
              <a:t> – </a:t>
            </a:r>
            <a:r>
              <a:rPr lang="en-CA" sz="1200" b="0" i="0" kern="1200" dirty="0">
                <a:solidFill>
                  <a:schemeClr val="tx1"/>
                </a:solidFill>
                <a:effectLst/>
                <a:latin typeface="+mn-lt"/>
                <a:ea typeface="+mn-ea"/>
                <a:cs typeface="+mn-cs"/>
              </a:rPr>
              <a:t>Check Your Understanding - Packet Processing with Static Routes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CA"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3021554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a:t>
            </a:r>
            <a:r>
              <a:rPr lang="en-CA" dirty="0"/>
              <a:t>Troubleshoot Static and Default Routes</a:t>
            </a:r>
            <a:endParaRPr lang="en-US" dirty="0"/>
          </a:p>
          <a:p>
            <a:r>
              <a:rPr lang="en-US" dirty="0"/>
              <a:t>16.2 – </a:t>
            </a:r>
            <a:r>
              <a:rPr lang="en-CA" dirty="0"/>
              <a:t>Troubleshoot IPv4 Static and Default Route Configuration</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16 – Troubleshoot Static and Default Routes</a:t>
            </a:r>
          </a:p>
          <a:p>
            <a:r>
              <a:rPr lang="en-CA" dirty="0"/>
              <a:t>16.2 – Troubleshoot IPv4 Static and Default Route Configuration</a:t>
            </a:r>
          </a:p>
          <a:p>
            <a:r>
              <a:rPr lang="en-US" dirty="0"/>
              <a:t>16.2.1 – Network Changes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24491579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16 – Troubleshoot Static and Default Routes</a:t>
            </a:r>
          </a:p>
          <a:p>
            <a:r>
              <a:rPr lang="en-CA" dirty="0"/>
              <a:t>16.2 – Troubleshoot IPv4 Static and Default Route Configuration</a:t>
            </a:r>
          </a:p>
          <a:p>
            <a:r>
              <a:rPr lang="en-US" dirty="0"/>
              <a:t>16.2.2 – Common Troubleshooting Commands</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30190846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16 – Troubleshoot Static and Default Routes</a:t>
            </a:r>
          </a:p>
          <a:p>
            <a:r>
              <a:rPr lang="en-CA" dirty="0"/>
              <a:t>16.2 – Troubleshoot IPv4 Static and Default Route Configuration</a:t>
            </a:r>
          </a:p>
          <a:p>
            <a:r>
              <a:rPr lang="en-US" dirty="0"/>
              <a:t>16.2.3 –</a:t>
            </a:r>
            <a:r>
              <a:rPr lang="en-CA" sz="1200" b="0" i="0" kern="1200" dirty="0">
                <a:solidFill>
                  <a:schemeClr val="tx1"/>
                </a:solidFill>
                <a:effectLst/>
                <a:latin typeface="+mn-lt"/>
                <a:ea typeface="+mn-ea"/>
                <a:cs typeface="+mn-cs"/>
              </a:rPr>
              <a:t>Solve a Connectivity Problem</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16.2.4 – </a:t>
            </a:r>
            <a:r>
              <a:rPr lang="en-CA" sz="1200" b="0" i="0" kern="1200" dirty="0">
                <a:solidFill>
                  <a:schemeClr val="tx1"/>
                </a:solidFill>
                <a:effectLst/>
                <a:latin typeface="+mn-lt"/>
                <a:ea typeface="+mn-ea"/>
                <a:cs typeface="+mn-cs"/>
              </a:rPr>
              <a:t>Syntax Checker - Troubleshoot IPv4 Static and Default Routes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CA" sz="1200" b="0" i="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CA"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29389940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a:t>
            </a:r>
            <a:r>
              <a:rPr lang="en-CA" dirty="0"/>
              <a:t>Troubleshoot Static and Default Routes</a:t>
            </a:r>
            <a:endParaRPr lang="en-US" dirty="0"/>
          </a:p>
          <a:p>
            <a:r>
              <a:rPr lang="en-US" dirty="0"/>
              <a:t>16.3 -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a:t>
            </a:r>
            <a:r>
              <a:rPr lang="en-CA" dirty="0"/>
              <a:t>Troubleshoot Static and Default Routes</a:t>
            </a:r>
            <a:endParaRPr lang="en-US" dirty="0"/>
          </a:p>
          <a:p>
            <a:r>
              <a:rPr lang="en-US" dirty="0"/>
              <a:t>16.3 -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16.3.1 – </a:t>
            </a:r>
            <a:r>
              <a:rPr lang="en-CA" dirty="0"/>
              <a:t>Packet Tracer – </a:t>
            </a:r>
            <a:r>
              <a:rPr lang="en-CA" sz="1200" b="0" i="0" kern="1200" dirty="0">
                <a:solidFill>
                  <a:schemeClr val="tx1"/>
                </a:solidFill>
                <a:effectLst/>
                <a:latin typeface="+mn-lt"/>
                <a:ea typeface="+mn-ea"/>
                <a:cs typeface="+mn-cs"/>
              </a:rPr>
              <a:t>Troubleshoot Static and Default Routes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2994776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a:t>
            </a:r>
            <a:r>
              <a:rPr lang="en-CA" dirty="0"/>
              <a:t>Troubleshoot Static and Default Routes</a:t>
            </a:r>
            <a:endParaRPr lang="en-US" dirty="0"/>
          </a:p>
          <a:p>
            <a:r>
              <a:rPr lang="en-US" dirty="0"/>
              <a:t>16.3 - Module Practice and Quiz</a:t>
            </a:r>
          </a:p>
          <a:p>
            <a:r>
              <a:rPr lang="en-US" dirty="0"/>
              <a:t>16.3.2 – PTPT and Lab - </a:t>
            </a:r>
            <a:r>
              <a:rPr lang="en-CA" sz="1200" b="0" i="0" kern="1200" dirty="0">
                <a:solidFill>
                  <a:schemeClr val="tx1"/>
                </a:solidFill>
                <a:effectLst/>
                <a:latin typeface="+mn-lt"/>
                <a:ea typeface="+mn-ea"/>
                <a:cs typeface="+mn-cs"/>
              </a:rPr>
              <a:t>Troubleshoot Static and Default Routes</a:t>
            </a:r>
          </a:p>
          <a:p>
            <a:br>
              <a:rPr lang="en-CA"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700420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22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16 – </a:t>
            </a:r>
            <a:r>
              <a:rPr lang="en-CA" dirty="0"/>
              <a:t>Troubleshoot Static and Default Routes</a:t>
            </a:r>
            <a:endParaRPr lang="en-US" dirty="0"/>
          </a:p>
          <a:p>
            <a:r>
              <a:rPr lang="en-US" dirty="0"/>
              <a:t>16.3 - Module Practice and Quiz</a:t>
            </a:r>
          </a:p>
          <a:p>
            <a:r>
              <a:rPr lang="en-US" dirty="0"/>
              <a:t>16.3.3 – What did I learn in this module?</a:t>
            </a:r>
          </a:p>
        </p:txBody>
      </p:sp>
    </p:spTree>
    <p:extLst>
      <p:ext uri="{BB962C8B-B14F-4D97-AF65-F5344CB8AC3E}">
        <p14:creationId xmlns:p14="http://schemas.microsoft.com/office/powerpoint/2010/main" val="14768241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23</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16 – </a:t>
            </a:r>
            <a:r>
              <a:rPr lang="en-CA" dirty="0"/>
              <a:t>Troubleshoot Static and Default Routes</a:t>
            </a:r>
            <a:endParaRPr lang="en-US" dirty="0"/>
          </a:p>
          <a:p>
            <a:r>
              <a:rPr lang="en-US" dirty="0"/>
              <a:t>16.3 - Module Practice and Quiz</a:t>
            </a:r>
          </a:p>
          <a:p>
            <a:r>
              <a:rPr lang="en-US" dirty="0"/>
              <a:t>16.3.3 – What did I learn in this module? (Cont.)</a:t>
            </a:r>
          </a:p>
        </p:txBody>
      </p:sp>
    </p:spTree>
    <p:extLst>
      <p:ext uri="{BB962C8B-B14F-4D97-AF65-F5344CB8AC3E}">
        <p14:creationId xmlns:p14="http://schemas.microsoft.com/office/powerpoint/2010/main" val="27115259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24</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16 – </a:t>
            </a:r>
            <a:r>
              <a:rPr lang="en-CA" dirty="0"/>
              <a:t>Troubleshoot Static and Default Routes</a:t>
            </a:r>
            <a:endParaRPr lang="en-US" dirty="0"/>
          </a:p>
          <a:p>
            <a:r>
              <a:rPr lang="en-US" dirty="0"/>
              <a:t>16.3 - Module Practice and Quiz</a:t>
            </a:r>
          </a:p>
          <a:p>
            <a:r>
              <a:rPr lang="en-US" dirty="0"/>
              <a:t>16.3.3 – What did I learn in this module? (Cont.)</a:t>
            </a:r>
          </a:p>
          <a:p>
            <a:r>
              <a:rPr lang="en-US" dirty="0"/>
              <a:t>16.3.4 – Module Quiz – Troubleshoot Static and Default Routes</a:t>
            </a:r>
          </a:p>
        </p:txBody>
      </p:sp>
    </p:spTree>
    <p:extLst>
      <p:ext uri="{BB962C8B-B14F-4D97-AF65-F5344CB8AC3E}">
        <p14:creationId xmlns:p14="http://schemas.microsoft.com/office/powerpoint/2010/main" val="9988450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6</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697717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7</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lvl="0" defTabSz="457200" fontAlgn="auto">
              <a:lnSpc>
                <a:spcPct val="100000"/>
              </a:lnSpc>
              <a:spcBef>
                <a:spcPts val="0"/>
              </a:spcBef>
              <a:spcAft>
                <a:spcPts val="0"/>
              </a:spcAft>
              <a:buClrTx/>
              <a:buSzTx/>
              <a:defRPr/>
            </a:pPr>
            <a:r>
              <a:rPr lang="en-US" dirty="0">
                <a:solidFill>
                  <a:schemeClr val="accent5">
                    <a:lumMod val="40000"/>
                    <a:lumOff val="60000"/>
                  </a:schemeClr>
                </a:solidFill>
              </a:rPr>
              <a:t>Switching, Routing and Wireless Essentials v7.0 (SRWE)</a:t>
            </a:r>
          </a:p>
          <a:p>
            <a:r>
              <a:rPr lang="en-US" dirty="0">
                <a:solidFill>
                  <a:schemeClr val="accent5">
                    <a:lumMod val="40000"/>
                    <a:lumOff val="60000"/>
                  </a:schemeClr>
                </a:solidFill>
              </a:rPr>
              <a:t>Module 16: </a:t>
            </a:r>
            <a:r>
              <a:rPr lang="en-CA" dirty="0">
                <a:solidFill>
                  <a:schemeClr val="accent5">
                    <a:lumMod val="40000"/>
                    <a:lumOff val="60000"/>
                  </a:schemeClr>
                </a:solidFill>
              </a:rPr>
              <a:t>Troubleshoot Static and Default Routes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10</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dirty="0">
                <a:solidFill>
                  <a:schemeClr val="accent5">
                    <a:lumMod val="40000"/>
                    <a:lumOff val="60000"/>
                  </a:schemeClr>
                </a:solidFill>
              </a:rPr>
              <a:t>16</a:t>
            </a:r>
            <a:r>
              <a:rPr lang="en-US" sz="1200" baseline="0" dirty="0">
                <a:solidFill>
                  <a:schemeClr val="accent5">
                    <a:lumMod val="40000"/>
                    <a:lumOff val="60000"/>
                  </a:schemeClr>
                </a:solidFill>
              </a:rPr>
              <a:t> – </a:t>
            </a:r>
            <a:r>
              <a:rPr lang="en-CA" sz="1200" dirty="0">
                <a:solidFill>
                  <a:schemeClr val="accent5">
                    <a:lumMod val="40000"/>
                    <a:lumOff val="60000"/>
                  </a:schemeClr>
                </a:solidFill>
              </a:rPr>
              <a:t>Troubleshoot Static and Default Routes</a:t>
            </a:r>
            <a:endParaRPr lang="en-US" dirty="0"/>
          </a:p>
          <a:p>
            <a:pPr>
              <a:buFontTx/>
              <a:buNone/>
            </a:pPr>
            <a:r>
              <a:rPr lang="en-US" sz="1200" b="0" dirty="0"/>
              <a:t>16.0 – Introduction</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16.0.2 – </a:t>
            </a:r>
            <a:r>
              <a:rPr lang="en-US" sz="1200" kern="1200" dirty="0">
                <a:solidFill>
                  <a:schemeClr val="tx1"/>
                </a:solidFill>
                <a:latin typeface="+mn-lt"/>
                <a:ea typeface="+mn-ea"/>
                <a:cs typeface="+mn-cs"/>
              </a:rPr>
              <a:t>What</a:t>
            </a:r>
            <a:r>
              <a:rPr lang="en-US" sz="1200" kern="1200" baseline="0" dirty="0">
                <a:solidFill>
                  <a:schemeClr val="tx1"/>
                </a:solidFill>
                <a:latin typeface="+mn-lt"/>
                <a:ea typeface="+mn-ea"/>
                <a:cs typeface="+mn-cs"/>
              </a:rPr>
              <a:t> will I learn to do in this module?</a:t>
            </a:r>
            <a:endParaRPr lang="en-US" sz="1200" kern="1200" dirty="0">
              <a:solidFill>
                <a:schemeClr val="tx1"/>
              </a:solidFill>
              <a:latin typeface="Arial" charset="0"/>
              <a:ea typeface="ＭＳ Ｐゴシック" charset="0"/>
              <a:cs typeface="ＭＳ Ｐゴシック" charset="0"/>
            </a:endParaRPr>
          </a:p>
          <a:p>
            <a:pPr>
              <a:buFontTx/>
              <a:buNone/>
            </a:pPr>
            <a:endParaRPr lang="en-GB" dirty="0"/>
          </a:p>
        </p:txBody>
      </p:sp>
    </p:spTree>
    <p:extLst>
      <p:ext uri="{BB962C8B-B14F-4D97-AF65-F5344CB8AC3E}">
        <p14:creationId xmlns:p14="http://schemas.microsoft.com/office/powerpoint/2010/main" val="1734445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16</a:t>
            </a:r>
            <a:r>
              <a:rPr lang="en-US" sz="1200" baseline="0" dirty="0">
                <a:solidFill>
                  <a:schemeClr val="accent5">
                    <a:lumMod val="40000"/>
                    <a:lumOff val="60000"/>
                  </a:schemeClr>
                </a:solidFill>
              </a:rPr>
              <a:t> – </a:t>
            </a:r>
            <a:r>
              <a:rPr lang="en-CA" sz="1200" dirty="0">
                <a:solidFill>
                  <a:schemeClr val="accent5">
                    <a:lumMod val="40000"/>
                    <a:lumOff val="60000"/>
                  </a:schemeClr>
                </a:solidFill>
              </a:rPr>
              <a:t>Troubleshoot Static and Default Routes</a:t>
            </a:r>
            <a:endParaRPr lang="en-US" dirty="0"/>
          </a:p>
          <a:p>
            <a:pPr>
              <a:buFontTx/>
              <a:buNone/>
            </a:pPr>
            <a:r>
              <a:rPr lang="en-US" sz="1200" b="0" dirty="0"/>
              <a:t>16.1 – </a:t>
            </a:r>
            <a:r>
              <a:rPr lang="en-CA" dirty="0"/>
              <a:t>Packet Processing with Static Routes</a:t>
            </a:r>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625529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706724" y="4741653"/>
            <a:ext cx="2818802" cy="154518"/>
          </a:xfrm>
          <a:prstGeom prst="rect">
            <a:avLst/>
          </a:prstGeom>
          <a:noFill/>
          <a:ln w="9525">
            <a:noFill/>
            <a:miter lim="800000"/>
            <a:headEnd/>
            <a:tailEnd/>
          </a:ln>
          <a:effectLst/>
        </p:spPr>
        <p:txBody>
          <a:bodyPr wrap="square"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2019, 2021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0.xml"/><Relationship Id="rId1" Type="http://schemas.openxmlformats.org/officeDocument/2006/relationships/tags" Target="../tags/tag1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16: </a:t>
            </a:r>
            <a:r>
              <a:rPr lang="en-CA" dirty="0">
                <a:solidFill>
                  <a:schemeClr val="accent5">
                    <a:lumMod val="40000"/>
                    <a:lumOff val="60000"/>
                  </a:schemeClr>
                </a:solidFill>
              </a:rPr>
              <a:t>Troubleshoot Static and Default Routes</a:t>
            </a:r>
            <a:endParaRPr lang="en-US" dirty="0">
              <a:solidFill>
                <a:schemeClr val="accent5">
                  <a:lumMod val="40000"/>
                  <a:lumOff val="60000"/>
                </a:schemeClr>
              </a:solidFill>
            </a:endParaRP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6" y="3809526"/>
            <a:ext cx="3448079" cy="902174"/>
          </a:xfrm>
        </p:spPr>
        <p:txBody>
          <a:bodyPr/>
          <a:lstStyle/>
          <a:p>
            <a:pPr lvl="0" defTabSz="457200" fontAlgn="auto">
              <a:lnSpc>
                <a:spcPct val="100000"/>
              </a:lnSpc>
              <a:spcBef>
                <a:spcPts val="0"/>
              </a:spcBef>
              <a:spcAft>
                <a:spcPts val="0"/>
              </a:spcAft>
              <a:buClrTx/>
              <a:buSzTx/>
              <a:defRPr/>
            </a:pPr>
            <a:r>
              <a:rPr lang="en-US" dirty="0">
                <a:solidFill>
                  <a:schemeClr val="accent5">
                    <a:lumMod val="40000"/>
                    <a:lumOff val="60000"/>
                  </a:schemeClr>
                </a:solidFill>
              </a:rPr>
              <a:t>Switching, Routing and Wireless Essentials v7.0 (SRWE)</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169682" y="769893"/>
            <a:ext cx="880463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CA"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Troubleshoot Static and Default Routes</a:t>
            </a:r>
            <a:endPar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lvl="0" defTabSz="914400" eaLnBrk="0" hangingPunct="0"/>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a:t>
            </a:r>
            <a:r>
              <a:rPr lang="en-CA" altLang="en-US" sz="1600" dirty="0">
                <a:latin typeface="+mn-lt"/>
                <a:ea typeface="Calibri" panose="020F0502020204030204" pitchFamily="34" charset="0"/>
                <a:cs typeface="Calibri" panose="020F0502020204030204" pitchFamily="34" charset="0"/>
              </a:rPr>
              <a:t>Troubleshoot static and default route configurations.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E974E1EB-2DBE-496F-B0B0-6C44227DA401}"/>
              </a:ext>
            </a:extLst>
          </p:cNvPr>
          <p:cNvGraphicFramePr>
            <a:graphicFrameLocks noGrp="1"/>
          </p:cNvGraphicFramePr>
          <p:nvPr>
            <p:extLst>
              <p:ext uri="{D42A27DB-BD31-4B8C-83A1-F6EECF244321}">
                <p14:modId xmlns:p14="http://schemas.microsoft.com/office/powerpoint/2010/main" val="1705319320"/>
              </p:ext>
            </p:extLst>
          </p:nvPr>
        </p:nvGraphicFramePr>
        <p:xfrm>
          <a:off x="407549" y="1736541"/>
          <a:ext cx="8328900" cy="1335027"/>
        </p:xfrm>
        <a:graphic>
          <a:graphicData uri="http://schemas.openxmlformats.org/drawingml/2006/table">
            <a:tbl>
              <a:tblPr firstRow="1" firstCol="1" bandRow="1">
                <a:tableStyleId>{5C22544A-7EE6-4342-B048-85BDC9FD1C3A}</a:tableStyleId>
              </a:tblPr>
              <a:tblGrid>
                <a:gridCol w="4120000">
                  <a:extLst>
                    <a:ext uri="{9D8B030D-6E8A-4147-A177-3AD203B41FA5}">
                      <a16:colId xmlns:a16="http://schemas.microsoft.com/office/drawing/2014/main" val="1523797708"/>
                    </a:ext>
                  </a:extLst>
                </a:gridCol>
                <a:gridCol w="4208900">
                  <a:extLst>
                    <a:ext uri="{9D8B030D-6E8A-4147-A177-3AD203B41FA5}">
                      <a16:colId xmlns:a16="http://schemas.microsoft.com/office/drawing/2014/main" val="2750207184"/>
                    </a:ext>
                  </a:extLst>
                </a:gridCol>
              </a:tblGrid>
              <a:tr h="216347">
                <a:tc>
                  <a:txBody>
                    <a:bodyPr/>
                    <a:lstStyle/>
                    <a:p>
                      <a:pPr marL="0" marR="0">
                        <a:lnSpc>
                          <a:spcPct val="107000"/>
                        </a:lnSpc>
                        <a:spcBef>
                          <a:spcPts val="0"/>
                        </a:spcBef>
                        <a:spcAft>
                          <a:spcPts val="0"/>
                        </a:spcAft>
                      </a:pPr>
                      <a:r>
                        <a:rPr lang="en-US" sz="1200" dirty="0">
                          <a:effectLst/>
                        </a:rPr>
                        <a:t>Topic Title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Topic Objective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559340">
                <a:tc>
                  <a:txBody>
                    <a:bodyPr/>
                    <a:lstStyle/>
                    <a:p>
                      <a:pPr marL="0" marR="0">
                        <a:lnSpc>
                          <a:spcPct val="107000"/>
                        </a:lnSpc>
                        <a:spcBef>
                          <a:spcPts val="0"/>
                        </a:spcBef>
                        <a:spcAft>
                          <a:spcPts val="0"/>
                        </a:spcAft>
                      </a:pPr>
                      <a:r>
                        <a:rPr lang="en-CA" sz="1200" dirty="0">
                          <a:effectLst/>
                          <a:latin typeface="+mn-lt"/>
                          <a:ea typeface="Calibri" panose="020F0502020204030204" pitchFamily="34" charset="0"/>
                          <a:cs typeface="Times New Roman" panose="02020603050405020304" pitchFamily="18" charset="0"/>
                        </a:rPr>
                        <a:t>Packet Processing with Static Routes</a:t>
                      </a:r>
                      <a:r>
                        <a:rPr lang="en-US" sz="1200" dirty="0">
                          <a:effectLst/>
                          <a:latin typeface="+mn-lt"/>
                          <a:ea typeface="Calibri" panose="020F0502020204030204" pitchFamily="34" charset="0"/>
                          <a:cs typeface="Times New Roman" panose="02020603050405020304" pitchFamily="18" charset="0"/>
                        </a:rPr>
                        <a:t> </a:t>
                      </a:r>
                    </a:p>
                  </a:txBody>
                  <a:tcPr marL="68580" marR="68580" marT="0" marB="0"/>
                </a:tc>
                <a:tc>
                  <a:txBody>
                    <a:bodyPr/>
                    <a:lstStyle/>
                    <a:p>
                      <a:pPr marL="0" marR="0">
                        <a:lnSpc>
                          <a:spcPct val="107000"/>
                        </a:lnSpc>
                        <a:spcBef>
                          <a:spcPts val="0"/>
                        </a:spcBef>
                        <a:spcAft>
                          <a:spcPts val="0"/>
                        </a:spcAft>
                      </a:pPr>
                      <a:r>
                        <a:rPr lang="en-CA" sz="1200" kern="1200" dirty="0">
                          <a:solidFill>
                            <a:srgbClr val="000000"/>
                          </a:solidFill>
                          <a:effectLst/>
                          <a:latin typeface="+mn-lt"/>
                          <a:ea typeface="+mn-ea"/>
                          <a:cs typeface="+mn-cs"/>
                        </a:rPr>
                        <a:t>Explain how a router processes packets when a static route is configured.</a:t>
                      </a:r>
                      <a:endParaRPr lang="en-US" sz="12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1646858405"/>
                  </a:ext>
                </a:extLst>
              </a:tr>
              <a:tr h="559340">
                <a:tc>
                  <a:txBody>
                    <a:bodyPr/>
                    <a:lstStyle/>
                    <a:p>
                      <a:pPr marL="0" marR="0">
                        <a:lnSpc>
                          <a:spcPct val="107000"/>
                        </a:lnSpc>
                        <a:spcBef>
                          <a:spcPts val="0"/>
                        </a:spcBef>
                        <a:spcAft>
                          <a:spcPts val="0"/>
                        </a:spcAft>
                      </a:pPr>
                      <a:r>
                        <a:rPr lang="en-CA" sz="1200" dirty="0">
                          <a:effectLst/>
                          <a:latin typeface="+mn-lt"/>
                          <a:ea typeface="Calibri" panose="020F0502020204030204" pitchFamily="34" charset="0"/>
                          <a:cs typeface="Times New Roman" panose="02020603050405020304" pitchFamily="18" charset="0"/>
                        </a:rPr>
                        <a:t>Troubleshoot IPv4 Static and Default Route Configuration</a:t>
                      </a:r>
                      <a:endParaRPr lang="en-US" sz="12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CA" sz="1200" kern="1200" dirty="0">
                          <a:solidFill>
                            <a:srgbClr val="000000"/>
                          </a:solidFill>
                          <a:effectLst/>
                          <a:latin typeface="+mn-lt"/>
                          <a:ea typeface="+mn-ea"/>
                          <a:cs typeface="+mn-cs"/>
                        </a:rPr>
                        <a:t>Troubleshoot common static and default route configuration issues.</a:t>
                      </a:r>
                      <a:endParaRPr lang="en-US" sz="12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1435904258"/>
                  </a:ext>
                </a:extLst>
              </a:tr>
            </a:tbl>
          </a:graphicData>
        </a:graphic>
      </p:graphicFrame>
    </p:spTree>
    <p:custDataLst>
      <p:tags r:id="rId1"/>
    </p:custDataLst>
    <p:extLst>
      <p:ext uri="{BB962C8B-B14F-4D97-AF65-F5344CB8AC3E}">
        <p14:creationId xmlns:p14="http://schemas.microsoft.com/office/powerpoint/2010/main" val="945709179"/>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16.1 </a:t>
            </a:r>
            <a:r>
              <a:rPr lang="en-CA" dirty="0">
                <a:solidFill>
                  <a:schemeClr val="accent5">
                    <a:lumMod val="40000"/>
                    <a:lumOff val="60000"/>
                  </a:schemeClr>
                </a:solidFill>
              </a:rPr>
              <a:t>Packet Processing with Static Routes</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Packet Processing with Static Routes</a:t>
            </a:r>
            <a:br>
              <a:rPr lang="en-US" dirty="0"/>
            </a:br>
            <a:r>
              <a:rPr lang="en-CA" sz="2400" dirty="0"/>
              <a:t>Static Routes and Packet Forwarding</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5464332" cy="153043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p>
            <a:pPr marL="182563" indent="-166688" algn="l" defTabSz="684213" fontAlgn="base">
              <a:spcBef>
                <a:spcPts val="300"/>
              </a:spcBef>
              <a:spcAft>
                <a:spcPts val="300"/>
              </a:spcAft>
              <a:buClr>
                <a:schemeClr val="tx2"/>
              </a:buClr>
              <a:buSzPct val="90000"/>
              <a:buFont typeface="Arial" panose="020B0604020202020204" pitchFamily="34" charset="0"/>
              <a:buChar char="•"/>
            </a:pPr>
            <a:r>
              <a:rPr lang="en-CA" sz="1600" dirty="0">
                <a:solidFill>
                  <a:srgbClr val="000000"/>
                </a:solidFill>
              </a:rPr>
              <a:t>PC1 addresses a packet to PC3 and sends it to the default gateway address.</a:t>
            </a:r>
          </a:p>
          <a:p>
            <a:pPr marL="182563" indent="-166688" algn="l" defTabSz="684213" fontAlgn="base">
              <a:spcBef>
                <a:spcPts val="300"/>
              </a:spcBef>
              <a:spcAft>
                <a:spcPts val="300"/>
              </a:spcAft>
              <a:buClr>
                <a:schemeClr val="tx2"/>
              </a:buClr>
              <a:buSzPct val="90000"/>
              <a:buFont typeface="Arial" panose="020B0604020202020204" pitchFamily="34" charset="0"/>
              <a:buChar char="•"/>
            </a:pPr>
            <a:r>
              <a:rPr lang="en-CA" sz="1600" dirty="0">
                <a:solidFill>
                  <a:srgbClr val="000000"/>
                </a:solidFill>
              </a:rPr>
              <a:t>When the packet arrives on the R1 G0/0/0 interface, R1 decapsulates the packet and searches the routing table for a matching destination network entry.</a:t>
            </a:r>
          </a:p>
        </p:txBody>
      </p:sp>
      <p:sp>
        <p:nvSpPr>
          <p:cNvPr id="8" name="Content Placeholder 3">
            <a:extLst>
              <a:ext uri="{FF2B5EF4-FFF2-40B4-BE49-F238E27FC236}">
                <a16:creationId xmlns:a16="http://schemas.microsoft.com/office/drawing/2014/main" id="{04E33590-2B40-4C86-B3A2-E0B0D4C7E807}"/>
              </a:ext>
            </a:extLst>
          </p:cNvPr>
          <p:cNvSpPr txBox="1">
            <a:spLocks/>
          </p:cNvSpPr>
          <p:nvPr/>
        </p:nvSpPr>
        <p:spPr>
          <a:xfrm>
            <a:off x="431971" y="2680138"/>
            <a:ext cx="8470291" cy="189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15875" indent="0" algn="l" defTabSz="684213" fontAlgn="base">
              <a:spcBef>
                <a:spcPts val="300"/>
              </a:spcBef>
              <a:spcAft>
                <a:spcPts val="300"/>
              </a:spcAft>
              <a:buClr>
                <a:schemeClr val="tx2"/>
              </a:buClr>
              <a:buSzPct val="90000"/>
            </a:pPr>
            <a:r>
              <a:rPr lang="en-CA" sz="1600" dirty="0">
                <a:solidFill>
                  <a:srgbClr val="000000"/>
                </a:solidFill>
              </a:rPr>
              <a:t>If the destination IP address:</a:t>
            </a:r>
          </a:p>
          <a:p>
            <a:pPr marL="371475" lvl="1" indent="-166688">
              <a:lnSpc>
                <a:spcPct val="100000"/>
              </a:lnSpc>
              <a:spcBef>
                <a:spcPts val="300"/>
              </a:spcBef>
              <a:spcAft>
                <a:spcPts val="300"/>
              </a:spcAft>
              <a:buFont typeface="Arial" panose="020B0604020202020204" pitchFamily="34" charset="0"/>
              <a:buChar char="•"/>
            </a:pPr>
            <a:r>
              <a:rPr lang="en-CA" dirty="0">
                <a:solidFill>
                  <a:srgbClr val="000000"/>
                </a:solidFill>
              </a:rPr>
              <a:t>Matches a static route entry, R1 will use the static route to identify the next-hop IP address or exit interface.</a:t>
            </a:r>
          </a:p>
          <a:p>
            <a:pPr marL="371475" lvl="1" indent="-166688">
              <a:lnSpc>
                <a:spcPct val="100000"/>
              </a:lnSpc>
              <a:spcBef>
                <a:spcPts val="300"/>
              </a:spcBef>
              <a:spcAft>
                <a:spcPts val="300"/>
              </a:spcAft>
              <a:buFont typeface="Arial" panose="020B0604020202020204" pitchFamily="34" charset="0"/>
              <a:buChar char="•"/>
            </a:pPr>
            <a:r>
              <a:rPr lang="en-CA" dirty="0">
                <a:solidFill>
                  <a:srgbClr val="000000"/>
                </a:solidFill>
              </a:rPr>
              <a:t>Does not match a specific route to the destination network, then R1 will use the default static route (if configured).</a:t>
            </a:r>
          </a:p>
          <a:p>
            <a:pPr marL="371475" lvl="1" indent="-166688">
              <a:lnSpc>
                <a:spcPct val="100000"/>
              </a:lnSpc>
              <a:spcBef>
                <a:spcPts val="300"/>
              </a:spcBef>
              <a:spcAft>
                <a:spcPts val="300"/>
              </a:spcAft>
              <a:buFont typeface="Arial" panose="020B0604020202020204" pitchFamily="34" charset="0"/>
              <a:buChar char="•"/>
            </a:pPr>
            <a:r>
              <a:rPr lang="en-CA" dirty="0">
                <a:solidFill>
                  <a:srgbClr val="000000"/>
                </a:solidFill>
              </a:rPr>
              <a:t>Does not match a route table entry, then R1 will drop the packet and send an ICMP message back to the source (i.e., PC1).</a:t>
            </a:r>
          </a:p>
        </p:txBody>
      </p:sp>
      <p:pic>
        <p:nvPicPr>
          <p:cNvPr id="5" name="Picture 4">
            <a:extLst>
              <a:ext uri="{FF2B5EF4-FFF2-40B4-BE49-F238E27FC236}">
                <a16:creationId xmlns:a16="http://schemas.microsoft.com/office/drawing/2014/main" id="{63866CAD-0BAB-49EB-BE6F-BB98C953FC0F}"/>
              </a:ext>
            </a:extLst>
          </p:cNvPr>
          <p:cNvPicPr>
            <a:picLocks noChangeAspect="1"/>
          </p:cNvPicPr>
          <p:nvPr/>
        </p:nvPicPr>
        <p:blipFill>
          <a:blip r:embed="rId3"/>
          <a:stretch>
            <a:fillRect/>
          </a:stretch>
        </p:blipFill>
        <p:spPr>
          <a:xfrm>
            <a:off x="5618375" y="715781"/>
            <a:ext cx="3377424" cy="1964357"/>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Packet Processing with Static Routes</a:t>
            </a:r>
            <a:br>
              <a:rPr lang="en-US" dirty="0"/>
            </a:br>
            <a:r>
              <a:rPr lang="en-CA" sz="2400" dirty="0"/>
              <a:t>Static Routes and Packet Forwarding (Cont.)</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5054429" cy="372709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p>
            <a:pPr marL="15875" indent="0" algn="l" defTabSz="684213" fontAlgn="base">
              <a:spcBef>
                <a:spcPts val="300"/>
              </a:spcBef>
              <a:spcAft>
                <a:spcPts val="300"/>
              </a:spcAft>
              <a:buClr>
                <a:schemeClr val="tx2"/>
              </a:buClr>
              <a:buSzPct val="90000"/>
            </a:pPr>
            <a:r>
              <a:rPr lang="en-CA" sz="1600" dirty="0">
                <a:solidFill>
                  <a:srgbClr val="000000"/>
                </a:solidFill>
              </a:rPr>
              <a:t>Assuming R1 matched a routing table entry, it encapsulates the packet in a new frame and forwards it out of interface S0/1/0 to R2. </a:t>
            </a:r>
          </a:p>
          <a:p>
            <a:pPr marL="182563" indent="-166688" algn="l" defTabSz="684213" fontAlgn="base">
              <a:spcBef>
                <a:spcPts val="300"/>
              </a:spcBef>
              <a:spcAft>
                <a:spcPts val="300"/>
              </a:spcAft>
              <a:buClr>
                <a:schemeClr val="tx2"/>
              </a:buClr>
              <a:buSzPct val="90000"/>
              <a:buFont typeface="Arial" panose="020B0604020202020204" pitchFamily="34" charset="0"/>
              <a:buChar char="•"/>
            </a:pPr>
            <a:r>
              <a:rPr lang="en-CA" sz="1600" dirty="0">
                <a:solidFill>
                  <a:srgbClr val="000000"/>
                </a:solidFill>
              </a:rPr>
              <a:t>R2 receives the packet on its S0/1/0 interface.</a:t>
            </a:r>
          </a:p>
          <a:p>
            <a:pPr marL="182563" indent="-166688" algn="l" defTabSz="684213" fontAlgn="base">
              <a:spcBef>
                <a:spcPts val="300"/>
              </a:spcBef>
              <a:spcAft>
                <a:spcPts val="300"/>
              </a:spcAft>
              <a:buClr>
                <a:schemeClr val="tx2"/>
              </a:buClr>
              <a:buSzPct val="90000"/>
              <a:buFont typeface="Arial" panose="020B0604020202020204" pitchFamily="34" charset="0"/>
              <a:buChar char="•"/>
            </a:pPr>
            <a:r>
              <a:rPr lang="en-CA" sz="1600" dirty="0">
                <a:solidFill>
                  <a:srgbClr val="000000"/>
                </a:solidFill>
              </a:rPr>
              <a:t>It decapsulates and processes the packet the same way R1 did.</a:t>
            </a:r>
          </a:p>
          <a:p>
            <a:pPr marL="182563" indent="-166688" algn="l" defTabSz="684213" fontAlgn="base">
              <a:spcBef>
                <a:spcPts val="300"/>
              </a:spcBef>
              <a:spcAft>
                <a:spcPts val="300"/>
              </a:spcAft>
              <a:buClr>
                <a:schemeClr val="tx2"/>
              </a:buClr>
              <a:buSzPct val="90000"/>
              <a:buFont typeface="Arial" panose="020B0604020202020204" pitchFamily="34" charset="0"/>
              <a:buChar char="•"/>
            </a:pPr>
            <a:r>
              <a:rPr lang="en-CA" sz="1600" dirty="0">
                <a:solidFill>
                  <a:srgbClr val="000000"/>
                </a:solidFill>
              </a:rPr>
              <a:t>When R2 finds a match in the routing table, it uses the identified next-hop IP address or exit interface and sends the packet out of its interface S0/1/1 towards R3.</a:t>
            </a:r>
          </a:p>
          <a:p>
            <a:pPr marL="15875" indent="0" algn="l" defTabSz="684213" fontAlgn="base">
              <a:spcBef>
                <a:spcPts val="300"/>
              </a:spcBef>
              <a:spcAft>
                <a:spcPts val="300"/>
              </a:spcAft>
              <a:buClr>
                <a:schemeClr val="tx2"/>
              </a:buClr>
              <a:buSzPct val="90000"/>
            </a:pPr>
            <a:endParaRPr lang="en-US" sz="1600" dirty="0">
              <a:solidFill>
                <a:srgbClr val="000000"/>
              </a:solidFill>
            </a:endParaRPr>
          </a:p>
        </p:txBody>
      </p:sp>
      <p:sp>
        <p:nvSpPr>
          <p:cNvPr id="8" name="Content Placeholder 3">
            <a:extLst>
              <a:ext uri="{FF2B5EF4-FFF2-40B4-BE49-F238E27FC236}">
                <a16:creationId xmlns:a16="http://schemas.microsoft.com/office/drawing/2014/main" id="{E56E7CDA-6F13-4DF1-BCD1-299A7BB9DD65}"/>
              </a:ext>
            </a:extLst>
          </p:cNvPr>
          <p:cNvSpPr txBox="1">
            <a:spLocks/>
          </p:cNvSpPr>
          <p:nvPr/>
        </p:nvSpPr>
        <p:spPr>
          <a:xfrm>
            <a:off x="431971" y="3018448"/>
            <a:ext cx="8470291" cy="951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182563" indent="-166688" algn="l" defTabSz="684213" fontAlgn="base">
              <a:spcBef>
                <a:spcPts val="300"/>
              </a:spcBef>
              <a:spcAft>
                <a:spcPts val="300"/>
              </a:spcAft>
              <a:buClr>
                <a:schemeClr val="tx2"/>
              </a:buClr>
              <a:buSzPct val="90000"/>
              <a:buFont typeface="Arial" panose="020B0604020202020204" pitchFamily="34" charset="0"/>
              <a:buChar char="•"/>
            </a:pPr>
            <a:endParaRPr lang="en-CA" sz="1600" dirty="0">
              <a:solidFill>
                <a:srgbClr val="000000"/>
              </a:solidFill>
            </a:endParaRPr>
          </a:p>
        </p:txBody>
      </p:sp>
      <p:pic>
        <p:nvPicPr>
          <p:cNvPr id="6" name="Picture 5">
            <a:extLst>
              <a:ext uri="{FF2B5EF4-FFF2-40B4-BE49-F238E27FC236}">
                <a16:creationId xmlns:a16="http://schemas.microsoft.com/office/drawing/2014/main" id="{C4C5A040-7E14-4570-B49B-A4A0DA33D3F5}"/>
              </a:ext>
            </a:extLst>
          </p:cNvPr>
          <p:cNvPicPr>
            <a:picLocks noChangeAspect="1"/>
          </p:cNvPicPr>
          <p:nvPr/>
        </p:nvPicPr>
        <p:blipFill>
          <a:blip r:embed="rId3"/>
          <a:stretch>
            <a:fillRect/>
          </a:stretch>
        </p:blipFill>
        <p:spPr>
          <a:xfrm>
            <a:off x="5318005" y="928988"/>
            <a:ext cx="3677794" cy="1964357"/>
          </a:xfrm>
          <a:prstGeom prst="rect">
            <a:avLst/>
          </a:prstGeom>
        </p:spPr>
      </p:pic>
    </p:spTree>
    <p:extLst>
      <p:ext uri="{BB962C8B-B14F-4D97-AF65-F5344CB8AC3E}">
        <p14:creationId xmlns:p14="http://schemas.microsoft.com/office/powerpoint/2010/main" val="180456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Packet Processing with Static Routes</a:t>
            </a:r>
            <a:br>
              <a:rPr lang="en-US" dirty="0"/>
            </a:br>
            <a:r>
              <a:rPr lang="en-CA" sz="2400" dirty="0"/>
              <a:t>Static Routes and Packet Forwarding (Cont.)</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21535" y="793627"/>
            <a:ext cx="4982061" cy="229170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p>
            <a:pPr marL="182563" indent="-166688" algn="l" defTabSz="684213" fontAlgn="base">
              <a:spcBef>
                <a:spcPts val="300"/>
              </a:spcBef>
              <a:spcAft>
                <a:spcPts val="300"/>
              </a:spcAft>
              <a:buClr>
                <a:schemeClr val="tx2"/>
              </a:buClr>
              <a:buSzPct val="90000"/>
              <a:buFont typeface="Arial" panose="020B0604020202020204" pitchFamily="34" charset="0"/>
              <a:buChar char="•"/>
            </a:pPr>
            <a:r>
              <a:rPr lang="en-CA" sz="1600" dirty="0">
                <a:solidFill>
                  <a:srgbClr val="000000"/>
                </a:solidFill>
              </a:rPr>
              <a:t>R3 receives the packet, decapsulates it, and searches the routing table for a match.</a:t>
            </a:r>
          </a:p>
          <a:p>
            <a:pPr marL="182563" indent="-166688" algn="l" defTabSz="684213" fontAlgn="base">
              <a:spcBef>
                <a:spcPts val="300"/>
              </a:spcBef>
              <a:spcAft>
                <a:spcPts val="300"/>
              </a:spcAft>
              <a:buClr>
                <a:schemeClr val="tx2"/>
              </a:buClr>
              <a:buSzPct val="90000"/>
              <a:buFont typeface="Arial" panose="020B0604020202020204" pitchFamily="34" charset="0"/>
              <a:buChar char="•"/>
            </a:pPr>
            <a:r>
              <a:rPr lang="en-CA" sz="1600" dirty="0">
                <a:solidFill>
                  <a:srgbClr val="000000"/>
                </a:solidFill>
              </a:rPr>
              <a:t>The destination IP address of PC3 matches the directly connected G0/0/0 interface. Therefore, R3 searches the ARP table for the Layer 2 MAC address of PC3. </a:t>
            </a:r>
          </a:p>
          <a:p>
            <a:pPr marL="182563" indent="-166688" algn="l" defTabSz="684213" fontAlgn="base">
              <a:spcBef>
                <a:spcPts val="300"/>
              </a:spcBef>
              <a:spcAft>
                <a:spcPts val="300"/>
              </a:spcAft>
              <a:buClr>
                <a:schemeClr val="tx2"/>
              </a:buClr>
              <a:buSzPct val="90000"/>
              <a:buFont typeface="Arial" panose="020B0604020202020204" pitchFamily="34" charset="0"/>
              <a:buChar char="•"/>
            </a:pPr>
            <a:r>
              <a:rPr lang="en-CA" sz="1600" dirty="0">
                <a:solidFill>
                  <a:srgbClr val="000000"/>
                </a:solidFill>
              </a:rPr>
              <a:t>If no ARP entry exists, then R3 sends an ARP request out of the G0/0/0 interface.</a:t>
            </a:r>
            <a:endParaRPr lang="en-US" sz="1600" dirty="0">
              <a:solidFill>
                <a:srgbClr val="000000"/>
              </a:solidFill>
            </a:endParaRPr>
          </a:p>
        </p:txBody>
      </p:sp>
      <p:sp>
        <p:nvSpPr>
          <p:cNvPr id="8" name="Content Placeholder 3">
            <a:extLst>
              <a:ext uri="{FF2B5EF4-FFF2-40B4-BE49-F238E27FC236}">
                <a16:creationId xmlns:a16="http://schemas.microsoft.com/office/drawing/2014/main" id="{6A2FD246-52EE-4FB7-B7A8-5CEB80981715}"/>
              </a:ext>
            </a:extLst>
          </p:cNvPr>
          <p:cNvSpPr txBox="1">
            <a:spLocks/>
          </p:cNvSpPr>
          <p:nvPr/>
        </p:nvSpPr>
        <p:spPr>
          <a:xfrm>
            <a:off x="431970" y="3147127"/>
            <a:ext cx="8345488" cy="1674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182563" indent="-166688" algn="l" defTabSz="684213" fontAlgn="base">
              <a:spcBef>
                <a:spcPts val="300"/>
              </a:spcBef>
              <a:spcAft>
                <a:spcPts val="300"/>
              </a:spcAft>
              <a:buClr>
                <a:schemeClr val="tx2"/>
              </a:buClr>
              <a:buSzPct val="90000"/>
              <a:buFont typeface="Arial" panose="020B0604020202020204" pitchFamily="34" charset="0"/>
              <a:buChar char="•"/>
            </a:pPr>
            <a:r>
              <a:rPr lang="en-CA" sz="1600" dirty="0">
                <a:solidFill>
                  <a:srgbClr val="000000"/>
                </a:solidFill>
              </a:rPr>
              <a:t>PC3 responds with an ARP reply containing its MAC address.</a:t>
            </a:r>
          </a:p>
          <a:p>
            <a:pPr marL="182563" indent="-166688" algn="l" defTabSz="684213" fontAlgn="base">
              <a:spcBef>
                <a:spcPts val="300"/>
              </a:spcBef>
              <a:spcAft>
                <a:spcPts val="300"/>
              </a:spcAft>
              <a:buClr>
                <a:schemeClr val="tx2"/>
              </a:buClr>
              <a:buSzPct val="90000"/>
              <a:buFont typeface="Arial" panose="020B0604020202020204" pitchFamily="34" charset="0"/>
              <a:buChar char="•"/>
            </a:pPr>
            <a:r>
              <a:rPr lang="en-CA" sz="1600" dirty="0">
                <a:solidFill>
                  <a:srgbClr val="000000"/>
                </a:solidFill>
              </a:rPr>
              <a:t>R3 encapsulates the packet in a new frame and uses the PC3 MAC address as the destination MAC address and the G0/0/0 MAC address as the source MAC address.</a:t>
            </a:r>
          </a:p>
          <a:p>
            <a:pPr marL="182563" indent="-166688" algn="l" defTabSz="684213" fontAlgn="base">
              <a:spcBef>
                <a:spcPts val="300"/>
              </a:spcBef>
              <a:spcAft>
                <a:spcPts val="300"/>
              </a:spcAft>
              <a:buClr>
                <a:schemeClr val="tx2"/>
              </a:buClr>
              <a:buSzPct val="90000"/>
              <a:buFont typeface="Arial" panose="020B0604020202020204" pitchFamily="34" charset="0"/>
              <a:buChar char="•"/>
            </a:pPr>
            <a:r>
              <a:rPr lang="en-CA" sz="1600" dirty="0">
                <a:solidFill>
                  <a:srgbClr val="000000"/>
                </a:solidFill>
              </a:rPr>
              <a:t>The frame is forwarded out of interface G0/0/0 and PC3 receives and processes it accordingly.</a:t>
            </a:r>
          </a:p>
          <a:p>
            <a:pPr marL="182563" indent="-166688" algn="l" defTabSz="684213" fontAlgn="base">
              <a:spcBef>
                <a:spcPts val="300"/>
              </a:spcBef>
              <a:spcAft>
                <a:spcPts val="300"/>
              </a:spcAft>
              <a:buClr>
                <a:schemeClr val="tx2"/>
              </a:buClr>
              <a:buSzPct val="90000"/>
              <a:buFont typeface="Arial" panose="020B0604020202020204" pitchFamily="34" charset="0"/>
              <a:buChar char="•"/>
            </a:pPr>
            <a:endParaRPr lang="en-CA" sz="1600" dirty="0">
              <a:solidFill>
                <a:srgbClr val="000000"/>
              </a:solidFill>
            </a:endParaRPr>
          </a:p>
        </p:txBody>
      </p:sp>
      <p:pic>
        <p:nvPicPr>
          <p:cNvPr id="7" name="Picture 6">
            <a:extLst>
              <a:ext uri="{FF2B5EF4-FFF2-40B4-BE49-F238E27FC236}">
                <a16:creationId xmlns:a16="http://schemas.microsoft.com/office/drawing/2014/main" id="{F361A382-C7FF-4DA1-A15B-FF1323ED9EAF}"/>
              </a:ext>
            </a:extLst>
          </p:cNvPr>
          <p:cNvPicPr>
            <a:picLocks noChangeAspect="1"/>
          </p:cNvPicPr>
          <p:nvPr/>
        </p:nvPicPr>
        <p:blipFill>
          <a:blip r:embed="rId3"/>
          <a:stretch>
            <a:fillRect/>
          </a:stretch>
        </p:blipFill>
        <p:spPr>
          <a:xfrm>
            <a:off x="5318005" y="928988"/>
            <a:ext cx="3677794" cy="1964357"/>
          </a:xfrm>
          <a:prstGeom prst="rect">
            <a:avLst/>
          </a:prstGeom>
        </p:spPr>
      </p:pic>
    </p:spTree>
    <p:extLst>
      <p:ext uri="{BB962C8B-B14F-4D97-AF65-F5344CB8AC3E}">
        <p14:creationId xmlns:p14="http://schemas.microsoft.com/office/powerpoint/2010/main" val="2403921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16.2 </a:t>
            </a:r>
            <a:r>
              <a:rPr lang="en-CA" dirty="0">
                <a:solidFill>
                  <a:schemeClr val="accent5">
                    <a:lumMod val="40000"/>
                    <a:lumOff val="60000"/>
                  </a:schemeClr>
                </a:solidFill>
              </a:rPr>
              <a:t>Troubleshoot IPv4 Static and Default Route Configuration</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 IPv4 Static and Default Route Configuration</a:t>
            </a:r>
            <a:br>
              <a:rPr lang="en-US" dirty="0"/>
            </a:br>
            <a:r>
              <a:rPr lang="en-US" sz="2400" dirty="0"/>
              <a:t>Network Changes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Networks fail for a number of reasons:</a:t>
            </a:r>
          </a:p>
          <a:p>
            <a:pPr marL="342900" indent="-342900" algn="l">
              <a:buFont typeface="Arial" panose="020B0604020202020204" pitchFamily="34" charset="0"/>
              <a:buChar char="•"/>
            </a:pPr>
            <a:r>
              <a:rPr lang="en-CA" sz="1600" dirty="0">
                <a:solidFill>
                  <a:srgbClr val="000000"/>
                </a:solidFill>
              </a:rPr>
              <a:t>An interface can fail</a:t>
            </a:r>
          </a:p>
          <a:p>
            <a:pPr marL="342900" indent="-342900" algn="l">
              <a:buFont typeface="Arial" panose="020B0604020202020204" pitchFamily="34" charset="0"/>
              <a:buChar char="•"/>
            </a:pPr>
            <a:r>
              <a:rPr lang="en-CA" sz="1600" dirty="0">
                <a:solidFill>
                  <a:srgbClr val="000000"/>
                </a:solidFill>
              </a:rPr>
              <a:t>A service provider drops a connection</a:t>
            </a:r>
          </a:p>
          <a:p>
            <a:pPr marL="342900" indent="-342900" algn="l">
              <a:buFont typeface="Arial" panose="020B0604020202020204" pitchFamily="34" charset="0"/>
              <a:buChar char="•"/>
            </a:pPr>
            <a:r>
              <a:rPr lang="en-CA" sz="1600" dirty="0">
                <a:solidFill>
                  <a:srgbClr val="000000"/>
                </a:solidFill>
              </a:rPr>
              <a:t>Links can become oversaturated</a:t>
            </a:r>
          </a:p>
          <a:p>
            <a:pPr marL="342900" indent="-342900" algn="l">
              <a:buFont typeface="Arial" panose="020B0604020202020204" pitchFamily="34" charset="0"/>
              <a:buChar char="•"/>
            </a:pPr>
            <a:r>
              <a:rPr lang="en-CA" sz="1600" dirty="0">
                <a:solidFill>
                  <a:srgbClr val="000000"/>
                </a:solidFill>
              </a:rPr>
              <a:t>An administrator may enter a wrong configuration.</a:t>
            </a:r>
          </a:p>
          <a:p>
            <a:pPr marL="342900" indent="-34290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Network administrators are responsible for pinpointing and solving the problem. </a:t>
            </a:r>
          </a:p>
          <a:p>
            <a:pPr marL="0" indent="0" algn="l"/>
            <a:endParaRPr lang="en-CA" sz="1600" dirty="0">
              <a:solidFill>
                <a:srgbClr val="000000"/>
              </a:solidFill>
            </a:endParaRPr>
          </a:p>
          <a:p>
            <a:pPr marL="0" indent="0" algn="l"/>
            <a:r>
              <a:rPr lang="en-CA" sz="1600" dirty="0">
                <a:solidFill>
                  <a:srgbClr val="000000"/>
                </a:solidFill>
              </a:rPr>
              <a:t>To efficiently find and solve these issues, it is advantageous to be intimately familiar with tools to help isolate routing problems quickly.</a:t>
            </a:r>
            <a:endParaRPr lang="en-US" sz="1600" dirty="0">
              <a:solidFill>
                <a:srgbClr val="000000"/>
              </a:solidFill>
            </a:endParaRPr>
          </a:p>
        </p:txBody>
      </p:sp>
    </p:spTree>
    <p:extLst>
      <p:ext uri="{BB962C8B-B14F-4D97-AF65-F5344CB8AC3E}">
        <p14:creationId xmlns:p14="http://schemas.microsoft.com/office/powerpoint/2010/main" val="287255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 IPv4 Static and Default Route Configuration</a:t>
            </a:r>
            <a:br>
              <a:rPr lang="en-US" dirty="0"/>
            </a:br>
            <a:r>
              <a:rPr lang="en-US" sz="2400" dirty="0"/>
              <a:t>Common Troubleshooting Commands</a:t>
            </a:r>
          </a:p>
        </p:txBody>
      </p:sp>
      <p:graphicFrame>
        <p:nvGraphicFramePr>
          <p:cNvPr id="2" name="Table 1">
            <a:extLst>
              <a:ext uri="{FF2B5EF4-FFF2-40B4-BE49-F238E27FC236}">
                <a16:creationId xmlns:a16="http://schemas.microsoft.com/office/drawing/2014/main" id="{B73E4837-7A3B-4797-BFB6-6F7F910E2136}"/>
              </a:ext>
            </a:extLst>
          </p:cNvPr>
          <p:cNvGraphicFramePr>
            <a:graphicFrameLocks noGrp="1"/>
          </p:cNvGraphicFramePr>
          <p:nvPr>
            <p:extLst>
              <p:ext uri="{D42A27DB-BD31-4B8C-83A1-F6EECF244321}">
                <p14:modId xmlns:p14="http://schemas.microsoft.com/office/powerpoint/2010/main" val="1602188198"/>
              </p:ext>
            </p:extLst>
          </p:nvPr>
        </p:nvGraphicFramePr>
        <p:xfrm>
          <a:off x="798511" y="855419"/>
          <a:ext cx="7913517" cy="3609827"/>
        </p:xfrm>
        <a:graphic>
          <a:graphicData uri="http://schemas.openxmlformats.org/drawingml/2006/table">
            <a:tbl>
              <a:tblPr firstRow="1" bandRow="1">
                <a:tableStyleId>{5C22544A-7EE6-4342-B048-85BDC9FD1C3A}</a:tableStyleId>
              </a:tblPr>
              <a:tblGrid>
                <a:gridCol w="2733598">
                  <a:extLst>
                    <a:ext uri="{9D8B030D-6E8A-4147-A177-3AD203B41FA5}">
                      <a16:colId xmlns:a16="http://schemas.microsoft.com/office/drawing/2014/main" val="142654838"/>
                    </a:ext>
                  </a:extLst>
                </a:gridCol>
                <a:gridCol w="5179919">
                  <a:extLst>
                    <a:ext uri="{9D8B030D-6E8A-4147-A177-3AD203B41FA5}">
                      <a16:colId xmlns:a16="http://schemas.microsoft.com/office/drawing/2014/main" val="3001336057"/>
                    </a:ext>
                  </a:extLst>
                </a:gridCol>
              </a:tblGrid>
              <a:tr h="258267">
                <a:tc>
                  <a:txBody>
                    <a:bodyPr/>
                    <a:lstStyle/>
                    <a:p>
                      <a:r>
                        <a:rPr lang="en-US" sz="1400" dirty="0"/>
                        <a:t>Command</a:t>
                      </a:r>
                      <a:endParaRPr lang="en-CA" sz="1400" dirty="0"/>
                    </a:p>
                  </a:txBody>
                  <a:tcPr/>
                </a:tc>
                <a:tc>
                  <a:txBody>
                    <a:bodyPr/>
                    <a:lstStyle/>
                    <a:p>
                      <a:r>
                        <a:rPr lang="en-US" sz="1400" dirty="0"/>
                        <a:t>Description</a:t>
                      </a:r>
                      <a:endParaRPr lang="en-CA" sz="1400" dirty="0"/>
                    </a:p>
                  </a:txBody>
                  <a:tcPr/>
                </a:tc>
                <a:extLst>
                  <a:ext uri="{0D108BD9-81ED-4DB2-BD59-A6C34878D82A}">
                    <a16:rowId xmlns:a16="http://schemas.microsoft.com/office/drawing/2014/main" val="888108213"/>
                  </a:ext>
                </a:extLst>
              </a:tr>
              <a:tr h="715715">
                <a:tc>
                  <a:txBody>
                    <a:bodyPr/>
                    <a:lstStyle/>
                    <a:p>
                      <a:r>
                        <a:rPr lang="en-US" sz="1400" b="1" dirty="0">
                          <a:solidFill>
                            <a:srgbClr val="000000"/>
                          </a:solidFill>
                          <a:latin typeface="Courier New" panose="02070309020205020404" pitchFamily="49" charset="0"/>
                          <a:cs typeface="Courier New" panose="02070309020205020404" pitchFamily="49" charset="0"/>
                        </a:rPr>
                        <a:t>ping</a:t>
                      </a:r>
                      <a:endParaRPr lang="en-CA" sz="1400" b="1" dirty="0">
                        <a:solidFill>
                          <a:srgbClr val="000000"/>
                        </a:solidFill>
                        <a:latin typeface="Courier New" panose="02070309020205020404" pitchFamily="49" charset="0"/>
                        <a:cs typeface="Courier New" panose="02070309020205020404" pitchFamily="49" charset="0"/>
                      </a:endParaRPr>
                    </a:p>
                  </a:txBody>
                  <a:tcPr/>
                </a:tc>
                <a:tc>
                  <a:txBody>
                    <a:bodyPr/>
                    <a:lstStyle/>
                    <a:p>
                      <a:pPr marL="171450" indent="-171450" algn="l" defTabSz="685777" rtl="0" eaLnBrk="1" latinLnBrk="0" hangingPunct="1">
                        <a:buFont typeface="Arial" panose="020B0604020202020204" pitchFamily="34" charset="0"/>
                        <a:buChar char="•"/>
                      </a:pPr>
                      <a:r>
                        <a:rPr lang="en-US" sz="1400" kern="1200" dirty="0">
                          <a:solidFill>
                            <a:srgbClr val="000000"/>
                          </a:solidFill>
                          <a:latin typeface="+mn-lt"/>
                          <a:ea typeface="+mn-ea"/>
                          <a:cs typeface="+mn-cs"/>
                        </a:rPr>
                        <a:t>Verify Layer 3 connectivity to destination.</a:t>
                      </a:r>
                    </a:p>
                    <a:p>
                      <a:pPr marL="171450" indent="-171450" algn="l" defTabSz="685777" rtl="0" eaLnBrk="1" latinLnBrk="0" hangingPunct="1">
                        <a:buFont typeface="Arial" panose="020B0604020202020204" pitchFamily="34" charset="0"/>
                        <a:buChar char="•"/>
                      </a:pPr>
                      <a:r>
                        <a:rPr lang="en-US" sz="1400" kern="1200" dirty="0">
                          <a:solidFill>
                            <a:srgbClr val="000000"/>
                          </a:solidFill>
                          <a:latin typeface="+mn-lt"/>
                          <a:ea typeface="+mn-ea"/>
                          <a:cs typeface="+mn-cs"/>
                        </a:rPr>
                        <a:t>Extended pings provide additional options.</a:t>
                      </a:r>
                      <a:endParaRPr lang="en-CA" sz="1400" kern="1200" dirty="0">
                        <a:solidFill>
                          <a:srgbClr val="000000"/>
                        </a:solidFill>
                        <a:latin typeface="+mn-lt"/>
                        <a:ea typeface="+mn-ea"/>
                        <a:cs typeface="+mn-cs"/>
                      </a:endParaRPr>
                    </a:p>
                  </a:txBody>
                  <a:tcPr/>
                </a:tc>
                <a:extLst>
                  <a:ext uri="{0D108BD9-81ED-4DB2-BD59-A6C34878D82A}">
                    <a16:rowId xmlns:a16="http://schemas.microsoft.com/office/drawing/2014/main" val="3483992816"/>
                  </a:ext>
                </a:extLst>
              </a:tr>
              <a:tr h="563136">
                <a:tc>
                  <a:txBody>
                    <a:bodyPr/>
                    <a:lstStyle/>
                    <a:p>
                      <a:r>
                        <a:rPr lang="en-US" sz="1400" b="1" dirty="0">
                          <a:solidFill>
                            <a:srgbClr val="000000"/>
                          </a:solidFill>
                          <a:latin typeface="Courier New" panose="02070309020205020404" pitchFamily="49" charset="0"/>
                          <a:cs typeface="Courier New" panose="02070309020205020404" pitchFamily="49" charset="0"/>
                        </a:rPr>
                        <a:t>traceroute</a:t>
                      </a:r>
                      <a:endParaRPr lang="en-CA" sz="1400" b="1" dirty="0">
                        <a:solidFill>
                          <a:srgbClr val="000000"/>
                        </a:solidFill>
                        <a:latin typeface="Courier New" panose="02070309020205020404" pitchFamily="49" charset="0"/>
                        <a:cs typeface="Courier New" panose="02070309020205020404" pitchFamily="49" charset="0"/>
                      </a:endParaRPr>
                    </a:p>
                  </a:txBody>
                  <a:tcPr/>
                </a:tc>
                <a:tc>
                  <a:txBody>
                    <a:bodyPr/>
                    <a:lstStyle/>
                    <a:p>
                      <a:pPr marL="171450" indent="-171450" algn="l" defTabSz="685777" rtl="0" eaLnBrk="1" latinLnBrk="0" hangingPunct="1">
                        <a:buFont typeface="Arial" panose="020B0604020202020204" pitchFamily="34" charset="0"/>
                        <a:buChar char="•"/>
                      </a:pPr>
                      <a:r>
                        <a:rPr lang="en-US" sz="1400" kern="1200" dirty="0">
                          <a:solidFill>
                            <a:srgbClr val="000000"/>
                          </a:solidFill>
                          <a:latin typeface="+mn-lt"/>
                          <a:ea typeface="+mn-ea"/>
                          <a:cs typeface="+mn-cs"/>
                        </a:rPr>
                        <a:t>Verify path to destination network.</a:t>
                      </a:r>
                    </a:p>
                    <a:p>
                      <a:pPr marL="171450" indent="-171450" algn="l" defTabSz="685777" rtl="0" eaLnBrk="1" latinLnBrk="0" hangingPunct="1">
                        <a:buFont typeface="Arial" panose="020B0604020202020204" pitchFamily="34" charset="0"/>
                        <a:buChar char="•"/>
                      </a:pPr>
                      <a:r>
                        <a:rPr lang="en-US" sz="1400" kern="1200" dirty="0">
                          <a:solidFill>
                            <a:srgbClr val="000000"/>
                          </a:solidFill>
                          <a:latin typeface="+mn-lt"/>
                          <a:ea typeface="+mn-ea"/>
                          <a:cs typeface="+mn-cs"/>
                        </a:rPr>
                        <a:t>It uses ICMP echo reply messages to determine the hops to the destination.</a:t>
                      </a:r>
                      <a:endParaRPr lang="en-CA" sz="1400" kern="1200" dirty="0">
                        <a:solidFill>
                          <a:srgbClr val="000000"/>
                        </a:solidFill>
                        <a:latin typeface="+mn-lt"/>
                        <a:ea typeface="+mn-ea"/>
                        <a:cs typeface="+mn-cs"/>
                      </a:endParaRPr>
                    </a:p>
                  </a:txBody>
                  <a:tcPr/>
                </a:tc>
                <a:extLst>
                  <a:ext uri="{0D108BD9-81ED-4DB2-BD59-A6C34878D82A}">
                    <a16:rowId xmlns:a16="http://schemas.microsoft.com/office/drawing/2014/main" val="2404510817"/>
                  </a:ext>
                </a:extLst>
              </a:tr>
              <a:tr h="563136">
                <a:tc>
                  <a:txBody>
                    <a:bodyPr/>
                    <a:lstStyle/>
                    <a:p>
                      <a:r>
                        <a:rPr lang="en-US" sz="1400" b="1" dirty="0">
                          <a:solidFill>
                            <a:srgbClr val="000000"/>
                          </a:solidFill>
                          <a:latin typeface="Courier New" panose="02070309020205020404" pitchFamily="49" charset="0"/>
                          <a:cs typeface="Courier New" panose="02070309020205020404" pitchFamily="49" charset="0"/>
                        </a:rPr>
                        <a:t>show ip route</a:t>
                      </a:r>
                      <a:endParaRPr lang="en-CA" sz="1400" b="1" dirty="0">
                        <a:solidFill>
                          <a:srgbClr val="000000"/>
                        </a:solidFill>
                        <a:latin typeface="Courier New" panose="02070309020205020404" pitchFamily="49" charset="0"/>
                        <a:cs typeface="Courier New" panose="02070309020205020404" pitchFamily="49" charset="0"/>
                      </a:endParaRPr>
                    </a:p>
                  </a:txBody>
                  <a:tcPr/>
                </a:tc>
                <a:tc>
                  <a:txBody>
                    <a:bodyPr/>
                    <a:lstStyle/>
                    <a:p>
                      <a:pPr marL="171450" indent="-171450" algn="l" defTabSz="685777" rtl="0" eaLnBrk="1" latinLnBrk="0" hangingPunct="1">
                        <a:buFont typeface="Arial" panose="020B0604020202020204" pitchFamily="34" charset="0"/>
                        <a:buChar char="•"/>
                      </a:pPr>
                      <a:r>
                        <a:rPr lang="en-US" sz="1400" kern="1200" dirty="0">
                          <a:solidFill>
                            <a:srgbClr val="000000"/>
                          </a:solidFill>
                          <a:latin typeface="+mn-lt"/>
                          <a:ea typeface="+mn-ea"/>
                          <a:cs typeface="+mn-cs"/>
                        </a:rPr>
                        <a:t>Displays the routing table.</a:t>
                      </a:r>
                    </a:p>
                    <a:p>
                      <a:pPr marL="171450" indent="-171450" algn="l" defTabSz="685777" rtl="0" eaLnBrk="1" latinLnBrk="0" hangingPunct="1">
                        <a:buFont typeface="Arial" panose="020B0604020202020204" pitchFamily="34" charset="0"/>
                        <a:buChar char="•"/>
                      </a:pPr>
                      <a:r>
                        <a:rPr lang="en-US" sz="1400" kern="1200" dirty="0">
                          <a:solidFill>
                            <a:srgbClr val="000000"/>
                          </a:solidFill>
                          <a:latin typeface="+mn-lt"/>
                          <a:ea typeface="+mn-ea"/>
                          <a:cs typeface="+mn-cs"/>
                        </a:rPr>
                        <a:t>Used to verify route entries for destination IP addresses.</a:t>
                      </a:r>
                      <a:endParaRPr lang="en-CA" sz="1400" kern="1200" dirty="0">
                        <a:solidFill>
                          <a:srgbClr val="000000"/>
                        </a:solidFill>
                        <a:latin typeface="+mn-lt"/>
                        <a:ea typeface="+mn-ea"/>
                        <a:cs typeface="+mn-cs"/>
                      </a:endParaRPr>
                    </a:p>
                  </a:txBody>
                  <a:tcPr/>
                </a:tc>
                <a:extLst>
                  <a:ext uri="{0D108BD9-81ED-4DB2-BD59-A6C34878D82A}">
                    <a16:rowId xmlns:a16="http://schemas.microsoft.com/office/drawing/2014/main" val="2805360840"/>
                  </a:ext>
                </a:extLst>
              </a:tr>
              <a:tr h="563136">
                <a:tc>
                  <a:txBody>
                    <a:bodyPr/>
                    <a:lstStyle/>
                    <a:p>
                      <a:r>
                        <a:rPr lang="en-US" sz="1400" b="1" dirty="0">
                          <a:solidFill>
                            <a:srgbClr val="000000"/>
                          </a:solidFill>
                          <a:latin typeface="Courier New" panose="02070309020205020404" pitchFamily="49" charset="0"/>
                          <a:cs typeface="Courier New" panose="02070309020205020404" pitchFamily="49" charset="0"/>
                        </a:rPr>
                        <a:t>show ip interface brief</a:t>
                      </a:r>
                      <a:endParaRPr lang="en-CA" sz="1400" b="1" dirty="0">
                        <a:solidFill>
                          <a:srgbClr val="000000"/>
                        </a:solidFill>
                        <a:latin typeface="Courier New" panose="02070309020205020404" pitchFamily="49" charset="0"/>
                        <a:cs typeface="Courier New" panose="02070309020205020404" pitchFamily="49" charset="0"/>
                      </a:endParaRPr>
                    </a:p>
                  </a:txBody>
                  <a:tcPr/>
                </a:tc>
                <a:tc>
                  <a:txBody>
                    <a:bodyPr/>
                    <a:lstStyle/>
                    <a:p>
                      <a:pPr marL="171450" indent="-171450" algn="l" defTabSz="685777" rtl="0" eaLnBrk="1" latinLnBrk="0" hangingPunct="1">
                        <a:buFont typeface="Arial" panose="020B0604020202020204" pitchFamily="34" charset="0"/>
                        <a:buChar char="•"/>
                      </a:pPr>
                      <a:r>
                        <a:rPr lang="en-US" sz="1400" kern="1200" dirty="0">
                          <a:solidFill>
                            <a:srgbClr val="000000"/>
                          </a:solidFill>
                          <a:latin typeface="+mn-lt"/>
                          <a:ea typeface="+mn-ea"/>
                          <a:cs typeface="+mn-cs"/>
                        </a:rPr>
                        <a:t>Displays the status of device interfaces.</a:t>
                      </a:r>
                    </a:p>
                    <a:p>
                      <a:pPr marL="171450" indent="-171450" algn="l" defTabSz="685777" rtl="0" eaLnBrk="1" latinLnBrk="0" hangingPunct="1">
                        <a:buFont typeface="Arial" panose="020B0604020202020204" pitchFamily="34" charset="0"/>
                        <a:buChar char="•"/>
                      </a:pPr>
                      <a:r>
                        <a:rPr lang="en-US" sz="1400" kern="1200" dirty="0">
                          <a:solidFill>
                            <a:srgbClr val="000000"/>
                          </a:solidFill>
                          <a:latin typeface="+mn-lt"/>
                          <a:ea typeface="+mn-ea"/>
                          <a:cs typeface="+mn-cs"/>
                        </a:rPr>
                        <a:t>Used to verify the operational status and IP address of an interface.</a:t>
                      </a:r>
                      <a:endParaRPr lang="en-CA" sz="1400" kern="1200" dirty="0">
                        <a:solidFill>
                          <a:srgbClr val="000000"/>
                        </a:solidFill>
                        <a:latin typeface="+mn-lt"/>
                        <a:ea typeface="+mn-ea"/>
                        <a:cs typeface="+mn-cs"/>
                      </a:endParaRPr>
                    </a:p>
                  </a:txBody>
                  <a:tcPr/>
                </a:tc>
                <a:extLst>
                  <a:ext uri="{0D108BD9-81ED-4DB2-BD59-A6C34878D82A}">
                    <a16:rowId xmlns:a16="http://schemas.microsoft.com/office/drawing/2014/main" val="1271990834"/>
                  </a:ext>
                </a:extLst>
              </a:tr>
              <a:tr h="563136">
                <a:tc>
                  <a:txBody>
                    <a:bodyPr/>
                    <a:lstStyle/>
                    <a:p>
                      <a:r>
                        <a:rPr lang="en-US" sz="1400" b="1" dirty="0">
                          <a:solidFill>
                            <a:srgbClr val="000000"/>
                          </a:solidFill>
                          <a:latin typeface="Courier New" panose="02070309020205020404" pitchFamily="49" charset="0"/>
                          <a:cs typeface="Courier New" panose="02070309020205020404" pitchFamily="49" charset="0"/>
                        </a:rPr>
                        <a:t>show cdp neighbors</a:t>
                      </a:r>
                      <a:endParaRPr lang="en-CA" sz="1400" b="1" dirty="0">
                        <a:solidFill>
                          <a:srgbClr val="000000"/>
                        </a:solidFill>
                        <a:latin typeface="Courier New" panose="02070309020205020404" pitchFamily="49" charset="0"/>
                        <a:cs typeface="Courier New" panose="02070309020205020404" pitchFamily="49" charset="0"/>
                      </a:endParaRPr>
                    </a:p>
                  </a:txBody>
                  <a:tcPr/>
                </a:tc>
                <a:tc>
                  <a:txBody>
                    <a:bodyPr/>
                    <a:lstStyle/>
                    <a:p>
                      <a:pPr marL="171450" indent="-171450" algn="l" defTabSz="685777" rtl="0" eaLnBrk="1" latinLnBrk="0" hangingPunct="1">
                        <a:buFont typeface="Arial" panose="020B0604020202020204" pitchFamily="34" charset="0"/>
                        <a:buChar char="•"/>
                      </a:pPr>
                      <a:r>
                        <a:rPr lang="en-CA" sz="1400" kern="1200" dirty="0">
                          <a:solidFill>
                            <a:srgbClr val="000000"/>
                          </a:solidFill>
                          <a:latin typeface="+mn-lt"/>
                          <a:ea typeface="+mn-ea"/>
                          <a:cs typeface="+mn-cs"/>
                        </a:rPr>
                        <a:t>Displays a list of directly connected Cisco devices.</a:t>
                      </a:r>
                    </a:p>
                    <a:p>
                      <a:pPr marL="171450" indent="-171450" algn="l" defTabSz="685777" rtl="0" eaLnBrk="1" latinLnBrk="0" hangingPunct="1">
                        <a:buFont typeface="Arial" panose="020B0604020202020204" pitchFamily="34" charset="0"/>
                        <a:buChar char="•"/>
                      </a:pPr>
                      <a:r>
                        <a:rPr lang="en-CA" sz="1400" kern="1200" dirty="0">
                          <a:solidFill>
                            <a:srgbClr val="000000"/>
                          </a:solidFill>
                          <a:latin typeface="+mn-lt"/>
                          <a:ea typeface="+mn-ea"/>
                          <a:cs typeface="+mn-cs"/>
                        </a:rPr>
                        <a:t>Also used to validate Layer 1 and 2 connectivity.</a:t>
                      </a:r>
                    </a:p>
                  </a:txBody>
                  <a:tcPr/>
                </a:tc>
                <a:extLst>
                  <a:ext uri="{0D108BD9-81ED-4DB2-BD59-A6C34878D82A}">
                    <a16:rowId xmlns:a16="http://schemas.microsoft.com/office/drawing/2014/main" val="1469579584"/>
                  </a:ext>
                </a:extLst>
              </a:tr>
            </a:tbl>
          </a:graphicData>
        </a:graphic>
      </p:graphicFrame>
    </p:spTree>
    <p:extLst>
      <p:ext uri="{BB962C8B-B14F-4D97-AF65-F5344CB8AC3E}">
        <p14:creationId xmlns:p14="http://schemas.microsoft.com/office/powerpoint/2010/main" val="116613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 IPv4 Static and Default Route Configuration</a:t>
            </a:r>
            <a:br>
              <a:rPr lang="en-US" dirty="0"/>
            </a:br>
            <a:r>
              <a:rPr lang="en-US" sz="2400" dirty="0"/>
              <a:t>Solve a Connectivity Problem</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5022898" cy="1716331"/>
          </a:xfrm>
        </p:spPr>
        <p:txBody>
          <a:bodyPr/>
          <a:lstStyle/>
          <a:p>
            <a:pPr marL="0" indent="0" algn="l"/>
            <a:r>
              <a:rPr lang="en-US" sz="1600" dirty="0">
                <a:solidFill>
                  <a:srgbClr val="000000"/>
                </a:solidFill>
              </a:rPr>
              <a:t>Connectivity from PC1 to PC3 fails.</a:t>
            </a:r>
          </a:p>
          <a:p>
            <a:pPr marL="342900" indent="-342900" algn="l">
              <a:buFont typeface="Arial" panose="020B0604020202020204" pitchFamily="34" charset="0"/>
              <a:buChar char="•"/>
            </a:pPr>
            <a:r>
              <a:rPr lang="en-US" sz="1400" dirty="0">
                <a:solidFill>
                  <a:srgbClr val="000000"/>
                </a:solidFill>
              </a:rPr>
              <a:t>Extended pings from the R1 G0/0/0 interface to PC3 fail.</a:t>
            </a:r>
          </a:p>
          <a:p>
            <a:pPr marL="342900" indent="-342900" algn="l">
              <a:buFont typeface="Arial" panose="020B0604020202020204" pitchFamily="34" charset="0"/>
              <a:buChar char="•"/>
            </a:pPr>
            <a:r>
              <a:rPr lang="en-US" sz="1400" dirty="0">
                <a:solidFill>
                  <a:srgbClr val="000000"/>
                </a:solidFill>
              </a:rPr>
              <a:t>Pings from R1 (i.e., S0/1/0 interface) to R2 are successful.</a:t>
            </a:r>
          </a:p>
          <a:p>
            <a:pPr marL="342900" indent="-342900" algn="l">
              <a:buFont typeface="Arial" panose="020B0604020202020204" pitchFamily="34" charset="0"/>
              <a:buChar char="•"/>
            </a:pPr>
            <a:r>
              <a:rPr lang="en-US" sz="1400" dirty="0">
                <a:solidFill>
                  <a:srgbClr val="000000"/>
                </a:solidFill>
              </a:rPr>
              <a:t>Pings from R1 (i.e., S0/1/0 interface) to R3 are successful.</a:t>
            </a:r>
          </a:p>
        </p:txBody>
      </p:sp>
      <p:sp>
        <p:nvSpPr>
          <p:cNvPr id="10" name="Content Placeholder 3">
            <a:extLst>
              <a:ext uri="{FF2B5EF4-FFF2-40B4-BE49-F238E27FC236}">
                <a16:creationId xmlns:a16="http://schemas.microsoft.com/office/drawing/2014/main" id="{2283DF60-4C91-485F-BDD1-7A4CB657C5F3}"/>
              </a:ext>
            </a:extLst>
          </p:cNvPr>
          <p:cNvSpPr txBox="1">
            <a:spLocks/>
          </p:cNvSpPr>
          <p:nvPr/>
        </p:nvSpPr>
        <p:spPr>
          <a:xfrm>
            <a:off x="369217" y="2695332"/>
            <a:ext cx="4024415" cy="1716331"/>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R2 routing table reveals the problem and the incorrect static route is removed.</a:t>
            </a:r>
          </a:p>
          <a:p>
            <a:pPr marL="342900" indent="-342900" algn="l">
              <a:buFont typeface="Arial" panose="020B0604020202020204" pitchFamily="34" charset="0"/>
              <a:buChar char="•"/>
            </a:pPr>
            <a:r>
              <a:rPr lang="en-CA" sz="1600" dirty="0">
                <a:solidFill>
                  <a:srgbClr val="000000"/>
                </a:solidFill>
              </a:rPr>
              <a:t>A new static route solves the problem.</a:t>
            </a:r>
          </a:p>
          <a:p>
            <a:pPr marL="415985" lvl="1" indent="-342900">
              <a:buFont typeface="Arial" panose="020B0604020202020204" pitchFamily="34" charset="0"/>
              <a:buChar char="•"/>
            </a:pPr>
            <a:r>
              <a:rPr lang="en-CA" sz="1000" b="1" dirty="0">
                <a:solidFill>
                  <a:srgbClr val="000000"/>
                </a:solidFill>
                <a:latin typeface="Courier New" panose="02070309020205020404" pitchFamily="49" charset="0"/>
                <a:cs typeface="Courier New" panose="02070309020205020404" pitchFamily="49" charset="0"/>
              </a:rPr>
              <a:t>ip route 172.16.3.0 255.255.255.0 172.16.2.1</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p:txBody>
      </p:sp>
      <p:pic>
        <p:nvPicPr>
          <p:cNvPr id="2" name="Picture 1">
            <a:extLst>
              <a:ext uri="{FF2B5EF4-FFF2-40B4-BE49-F238E27FC236}">
                <a16:creationId xmlns:a16="http://schemas.microsoft.com/office/drawing/2014/main" id="{912C72D6-6017-493F-8258-1217F22A31AD}"/>
              </a:ext>
            </a:extLst>
          </p:cNvPr>
          <p:cNvPicPr>
            <a:picLocks noChangeAspect="1"/>
          </p:cNvPicPr>
          <p:nvPr/>
        </p:nvPicPr>
        <p:blipFill>
          <a:blip r:embed="rId3"/>
          <a:stretch>
            <a:fillRect/>
          </a:stretch>
        </p:blipFill>
        <p:spPr>
          <a:xfrm>
            <a:off x="5454869" y="802869"/>
            <a:ext cx="3327108" cy="1768881"/>
          </a:xfrm>
          <a:prstGeom prst="rect">
            <a:avLst/>
          </a:prstGeom>
        </p:spPr>
      </p:pic>
      <p:sp>
        <p:nvSpPr>
          <p:cNvPr id="9" name="Content Placeholder 3">
            <a:extLst>
              <a:ext uri="{FF2B5EF4-FFF2-40B4-BE49-F238E27FC236}">
                <a16:creationId xmlns:a16="http://schemas.microsoft.com/office/drawing/2014/main" id="{6AAD1D6D-89D0-4094-8B66-34FB3D28F74F}"/>
              </a:ext>
            </a:extLst>
          </p:cNvPr>
          <p:cNvSpPr txBox="1">
            <a:spLocks/>
          </p:cNvSpPr>
          <p:nvPr/>
        </p:nvSpPr>
        <p:spPr>
          <a:xfrm>
            <a:off x="4330262" y="2686456"/>
            <a:ext cx="4707960" cy="1883588"/>
          </a:xfrm>
          <a:prstGeom prst="rect">
            <a:avLst/>
          </a:prstGeom>
          <a:ln>
            <a:solidFill>
              <a:srgbClr val="000000"/>
            </a:solidFill>
          </a:ln>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l">
              <a:spcBef>
                <a:spcPts val="0"/>
              </a:spcBef>
            </a:pPr>
            <a:r>
              <a:rPr lang="en-CA" sz="900" dirty="0">
                <a:solidFill>
                  <a:srgbClr val="000000"/>
                </a:solidFill>
                <a:latin typeface="Courier New" panose="02070309020205020404" pitchFamily="49" charset="0"/>
                <a:cs typeface="Courier New" panose="02070309020205020404" pitchFamily="49" charset="0"/>
              </a:rPr>
              <a:t>R2# </a:t>
            </a:r>
            <a:r>
              <a:rPr lang="en-CA" sz="900" b="1" dirty="0">
                <a:solidFill>
                  <a:srgbClr val="000000"/>
                </a:solidFill>
                <a:latin typeface="Courier New" panose="02070309020205020404" pitchFamily="49" charset="0"/>
                <a:cs typeface="Courier New" panose="02070309020205020404" pitchFamily="49" charset="0"/>
              </a:rPr>
              <a:t>show ip route | begin Gateway</a:t>
            </a:r>
          </a:p>
          <a:p>
            <a:pPr algn="l">
              <a:spcBef>
                <a:spcPts val="0"/>
              </a:spcBef>
            </a:pPr>
            <a:r>
              <a:rPr lang="en-CA" sz="900" dirty="0">
                <a:solidFill>
                  <a:srgbClr val="000000"/>
                </a:solidFill>
                <a:latin typeface="Courier New" panose="02070309020205020404" pitchFamily="49" charset="0"/>
                <a:cs typeface="Courier New" panose="02070309020205020404" pitchFamily="49" charset="0"/>
              </a:rPr>
              <a:t>Gateway of last resort is not set</a:t>
            </a:r>
          </a:p>
          <a:p>
            <a:pPr algn="l">
              <a:spcBef>
                <a:spcPts val="0"/>
              </a:spcBef>
            </a:pPr>
            <a:r>
              <a:rPr lang="en-CA" sz="900" dirty="0">
                <a:solidFill>
                  <a:srgbClr val="000000"/>
                </a:solidFill>
                <a:latin typeface="Courier New" panose="02070309020205020404" pitchFamily="49" charset="0"/>
                <a:cs typeface="Courier New" panose="02070309020205020404" pitchFamily="49" charset="0"/>
              </a:rPr>
              <a:t>      172.16.0.0/16 is variably subnetted, 5 subnets, 2 masks </a:t>
            </a:r>
          </a:p>
          <a:p>
            <a:pPr algn="l">
              <a:spcBef>
                <a:spcPts val="0"/>
              </a:spcBef>
            </a:pPr>
            <a:r>
              <a:rPr lang="en-CA" sz="900" dirty="0">
                <a:solidFill>
                  <a:srgbClr val="000000"/>
                </a:solidFill>
                <a:latin typeface="Courier New" panose="02070309020205020404" pitchFamily="49" charset="0"/>
                <a:cs typeface="Courier New" panose="02070309020205020404" pitchFamily="49" charset="0"/>
              </a:rPr>
              <a:t>C	     172.16.1.0/24 is directly connected, GigabitEthernet0/0/0</a:t>
            </a:r>
          </a:p>
          <a:p>
            <a:pPr algn="l">
              <a:spcBef>
                <a:spcPts val="0"/>
              </a:spcBef>
            </a:pPr>
            <a:r>
              <a:rPr lang="en-CA" sz="900" dirty="0">
                <a:solidFill>
                  <a:srgbClr val="000000"/>
                </a:solidFill>
                <a:latin typeface="Courier New" panose="02070309020205020404" pitchFamily="49" charset="0"/>
                <a:cs typeface="Courier New" panose="02070309020205020404" pitchFamily="49" charset="0"/>
              </a:rPr>
              <a:t>L        172.16.1.1/32 is directly connected, GigabitEthernet0/0/0</a:t>
            </a:r>
          </a:p>
          <a:p>
            <a:pPr algn="l">
              <a:spcBef>
                <a:spcPts val="0"/>
              </a:spcBef>
            </a:pPr>
            <a:r>
              <a:rPr lang="en-CA" sz="900" dirty="0">
                <a:solidFill>
                  <a:srgbClr val="000000"/>
                </a:solidFill>
                <a:latin typeface="Courier New" panose="02070309020205020404" pitchFamily="49" charset="0"/>
                <a:cs typeface="Courier New" panose="02070309020205020404" pitchFamily="49" charset="0"/>
              </a:rPr>
              <a:t>C        172.16.2.0/24 is directly connected, Serial0/l/0</a:t>
            </a:r>
          </a:p>
          <a:p>
            <a:pPr algn="l">
              <a:spcBef>
                <a:spcPts val="0"/>
              </a:spcBef>
            </a:pPr>
            <a:r>
              <a:rPr lang="en-CA" sz="900" dirty="0">
                <a:solidFill>
                  <a:srgbClr val="000000"/>
                </a:solidFill>
                <a:latin typeface="Courier New" panose="02070309020205020404" pitchFamily="49" charset="0"/>
                <a:cs typeface="Courier New" panose="02070309020205020404" pitchFamily="49" charset="0"/>
              </a:rPr>
              <a:t>L        172.16.2.2/32 is directly connected, Serial0/l/0</a:t>
            </a:r>
          </a:p>
          <a:p>
            <a:pPr algn="l">
              <a:spcBef>
                <a:spcPts val="0"/>
              </a:spcBef>
            </a:pPr>
            <a:r>
              <a:rPr lang="en-US" sz="900" dirty="0">
                <a:solidFill>
                  <a:srgbClr val="000000"/>
                </a:solidFill>
                <a:highlight>
                  <a:srgbClr val="FFFF00"/>
                </a:highlight>
                <a:latin typeface="Courier New" panose="02070309020205020404" pitchFamily="49" charset="0"/>
                <a:cs typeface="Courier New" panose="02070309020205020404" pitchFamily="49" charset="0"/>
              </a:rPr>
              <a:t>S        172.16.3.0/24 [1/0] via 192.168.1.1</a:t>
            </a:r>
          </a:p>
          <a:p>
            <a:pPr algn="l">
              <a:spcBef>
                <a:spcPts val="0"/>
              </a:spcBef>
            </a:pPr>
            <a:r>
              <a:rPr lang="en-CA" sz="900" dirty="0">
                <a:solidFill>
                  <a:srgbClr val="000000"/>
                </a:solidFill>
                <a:latin typeface="Courier New" panose="02070309020205020404" pitchFamily="49" charset="0"/>
                <a:cs typeface="Courier New" panose="02070309020205020404" pitchFamily="49" charset="0"/>
              </a:rPr>
              <a:t>      192.168.1.0/24 is variably subnetted, 2 subnets, 2 masks </a:t>
            </a:r>
          </a:p>
          <a:p>
            <a:pPr algn="l">
              <a:spcBef>
                <a:spcPts val="0"/>
              </a:spcBef>
            </a:pPr>
            <a:r>
              <a:rPr lang="en-CA" sz="900" dirty="0">
                <a:solidFill>
                  <a:srgbClr val="000000"/>
                </a:solidFill>
                <a:latin typeface="Courier New" panose="02070309020205020404" pitchFamily="49" charset="0"/>
                <a:cs typeface="Courier New" panose="02070309020205020404" pitchFamily="49" charset="0"/>
              </a:rPr>
              <a:t>C        192.168.1.0/24 is directly connected, Serial0/1/1</a:t>
            </a:r>
          </a:p>
          <a:p>
            <a:pPr algn="l">
              <a:spcBef>
                <a:spcPts val="0"/>
              </a:spcBef>
            </a:pPr>
            <a:r>
              <a:rPr lang="en-CA" sz="900" dirty="0">
                <a:solidFill>
                  <a:srgbClr val="000000"/>
                </a:solidFill>
                <a:latin typeface="Courier New" panose="02070309020205020404" pitchFamily="49" charset="0"/>
                <a:cs typeface="Courier New" panose="02070309020205020404" pitchFamily="49" charset="0"/>
              </a:rPr>
              <a:t>L        192.168.1.2/32 is directly connected, Serial0/1/1</a:t>
            </a:r>
          </a:p>
          <a:p>
            <a:pPr algn="l">
              <a:spcBef>
                <a:spcPts val="0"/>
              </a:spcBef>
            </a:pPr>
            <a:r>
              <a:rPr lang="pt-BR" sz="900" dirty="0">
                <a:solidFill>
                  <a:srgbClr val="000000"/>
                </a:solidFill>
                <a:latin typeface="Courier New" panose="02070309020205020404" pitchFamily="49" charset="0"/>
                <a:cs typeface="Courier New" panose="02070309020205020404" pitchFamily="49" charset="0"/>
              </a:rPr>
              <a:t>S     192.168.2.0/24 [1/0] via 192.168.1.1 </a:t>
            </a:r>
          </a:p>
          <a:p>
            <a:pPr algn="l">
              <a:spcBef>
                <a:spcPts val="0"/>
              </a:spcBef>
            </a:pPr>
            <a:r>
              <a:rPr lang="pt-BR" sz="900" dirty="0">
                <a:solidFill>
                  <a:srgbClr val="000000"/>
                </a:solidFill>
                <a:latin typeface="Courier New" panose="02070309020205020404" pitchFamily="49" charset="0"/>
                <a:cs typeface="Courier New" panose="02070309020205020404" pitchFamily="49" charset="0"/>
              </a:rPr>
              <a:t>R2#</a:t>
            </a:r>
            <a:endParaRPr lang="en-CA" sz="900" dirty="0">
              <a:solidFill>
                <a:srgbClr val="000000"/>
              </a:solidFill>
              <a:latin typeface="Courier New" panose="02070309020205020404" pitchFamily="49" charset="0"/>
              <a:cs typeface="Courier New" panose="02070309020205020404" pitchFamily="49" charset="0"/>
            </a:endParaRPr>
          </a:p>
          <a:p>
            <a:pPr marL="342900" indent="-342900" algn="l">
              <a:spcBef>
                <a:spcPts val="0"/>
              </a:spcBef>
              <a:buFont typeface="Arial" panose="020B0604020202020204" pitchFamily="34" charset="0"/>
              <a:buChar char="•"/>
            </a:pPr>
            <a:endParaRPr lang="en-CA" sz="900" dirty="0">
              <a:solidFill>
                <a:srgbClr val="000000"/>
              </a:solidFill>
              <a:latin typeface="Courier New" panose="02070309020205020404" pitchFamily="49" charset="0"/>
              <a:cs typeface="Courier New" panose="02070309020205020404" pitchFamily="49" charset="0"/>
            </a:endParaRPr>
          </a:p>
          <a:p>
            <a:pPr marL="342900" indent="-342900" algn="l">
              <a:spcBef>
                <a:spcPts val="0"/>
              </a:spcBef>
              <a:buFont typeface="Arial" panose="020B0604020202020204" pitchFamily="34" charset="0"/>
              <a:buChar char="•"/>
            </a:pPr>
            <a:endParaRPr lang="en-CA" sz="900"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8558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16.3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16 Planning Guide</a:t>
            </a:r>
          </a:p>
        </p:txBody>
      </p:sp>
      <p:sp>
        <p:nvSpPr>
          <p:cNvPr id="4099" name="Rectangle 34"/>
          <p:cNvSpPr>
            <a:spLocks noGrp="1" noChangeArrowheads="1"/>
          </p:cNvSpPr>
          <p:nvPr>
            <p:ph idx="1"/>
          </p:nvPr>
        </p:nvSpPr>
        <p:spPr>
          <a:xfrm>
            <a:off x="145357" y="808179"/>
            <a:ext cx="8433035" cy="3773247"/>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buFont typeface="Arial" panose="020B0604020202020204" pitchFamily="34" charset="0"/>
              <a:buChar char="•"/>
            </a:pPr>
            <a:r>
              <a:rPr lang="en-CA" dirty="0"/>
              <a:t>Information to help you become familiar with the module</a:t>
            </a:r>
          </a:p>
          <a:p>
            <a:pPr lvl="1">
              <a:buFont typeface="Arial" panose="020B0604020202020204" pitchFamily="34" charset="0"/>
              <a:buChar char="•"/>
            </a:pPr>
            <a:r>
              <a:rPr lang="en-CA" dirty="0"/>
              <a:t>Teaching aids</a:t>
            </a:r>
          </a:p>
          <a:p>
            <a:pPr>
              <a:buFont typeface="Arial" panose="020B0604020202020204" pitchFamily="34" charset="0"/>
              <a:buChar char="•"/>
            </a:pPr>
            <a:r>
              <a:rPr lang="en-CA" dirty="0"/>
              <a:t>Instructor Class Presentation</a:t>
            </a:r>
          </a:p>
          <a:p>
            <a:pPr lvl="1"/>
            <a:r>
              <a:rPr lang="en-CA" dirty="0"/>
              <a:t>Optional slides that you can use in the classroom</a:t>
            </a:r>
          </a:p>
          <a:p>
            <a:pPr lvl="1"/>
            <a:r>
              <a:rPr lang="en-CA" dirty="0"/>
              <a:t>Begins on slide # 9</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9144000" cy="731837"/>
          </a:xfrm>
        </p:spPr>
        <p:txBody>
          <a:bodyPr/>
          <a:lstStyle/>
          <a:p>
            <a:r>
              <a:rPr lang="en-CA" sz="1600" dirty="0"/>
              <a:t>Structured Design</a:t>
            </a:r>
            <a:br>
              <a:rPr lang="en-US" dirty="0"/>
            </a:br>
            <a:r>
              <a:rPr lang="en-CA" sz="2300" dirty="0"/>
              <a:t>Packet Tracer – Troubleshoot Static and Default Routes</a:t>
            </a:r>
            <a:endParaRPr lang="en-US" sz="23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In this activity you will troubleshoot and static and default routes and repair any errors that you find.</a:t>
            </a:r>
          </a:p>
          <a:p>
            <a:pPr marL="415985" lvl="1" indent="-342900">
              <a:buFont typeface="Arial" panose="020B0604020202020204" pitchFamily="34" charset="0"/>
              <a:buChar char="•"/>
            </a:pPr>
            <a:r>
              <a:rPr lang="en-CA" sz="1600" dirty="0">
                <a:solidFill>
                  <a:srgbClr val="000000"/>
                </a:solidFill>
              </a:rPr>
              <a:t>Troubleshoot IPv4 static routes.</a:t>
            </a:r>
          </a:p>
          <a:p>
            <a:pPr marL="415985" lvl="1" indent="-342900">
              <a:buFont typeface="Arial" panose="020B0604020202020204" pitchFamily="34" charset="0"/>
              <a:buChar char="•"/>
            </a:pPr>
            <a:r>
              <a:rPr lang="en-CA" sz="1600" dirty="0">
                <a:solidFill>
                  <a:srgbClr val="000000"/>
                </a:solidFill>
              </a:rPr>
              <a:t>Troubleshoot IPv6 static routes.</a:t>
            </a:r>
          </a:p>
          <a:p>
            <a:pPr marL="415985" lvl="1" indent="-342900">
              <a:buFont typeface="Arial" panose="020B0604020202020204" pitchFamily="34" charset="0"/>
              <a:buChar char="•"/>
            </a:pPr>
            <a:r>
              <a:rPr lang="en-CA" sz="1600" dirty="0">
                <a:solidFill>
                  <a:srgbClr val="000000"/>
                </a:solidFill>
              </a:rPr>
              <a:t>Configure IPv4 static routes.</a:t>
            </a:r>
          </a:p>
          <a:p>
            <a:pPr marL="415985" lvl="1" indent="-342900">
              <a:buFont typeface="Arial" panose="020B0604020202020204" pitchFamily="34" charset="0"/>
              <a:buChar char="•"/>
            </a:pPr>
            <a:r>
              <a:rPr lang="en-CA" sz="1600" dirty="0">
                <a:solidFill>
                  <a:srgbClr val="000000"/>
                </a:solidFill>
              </a:rPr>
              <a:t>Configure IPv4 default routes.</a:t>
            </a:r>
          </a:p>
          <a:p>
            <a:pPr marL="415985" lvl="1" indent="-342900">
              <a:buFont typeface="Arial" panose="020B0604020202020204" pitchFamily="34" charset="0"/>
              <a:buChar char="•"/>
            </a:pPr>
            <a:r>
              <a:rPr lang="en-CA" sz="1600" dirty="0">
                <a:solidFill>
                  <a:srgbClr val="000000"/>
                </a:solidFill>
              </a:rPr>
              <a:t>Configure IPv6 static routes.</a:t>
            </a:r>
          </a:p>
        </p:txBody>
      </p:sp>
    </p:spTree>
    <p:extLst>
      <p:ext uri="{BB962C8B-B14F-4D97-AF65-F5344CB8AC3E}">
        <p14:creationId xmlns:p14="http://schemas.microsoft.com/office/powerpoint/2010/main" val="2556431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228784"/>
            <a:ext cx="8345488" cy="731837"/>
          </a:xfrm>
        </p:spPr>
        <p:txBody>
          <a:bodyPr/>
          <a:lstStyle/>
          <a:p>
            <a:r>
              <a:rPr lang="en-CA" sz="1600" dirty="0"/>
              <a:t>Structured Design</a:t>
            </a:r>
            <a:br>
              <a:rPr lang="en-US" dirty="0"/>
            </a:br>
            <a:r>
              <a:rPr lang="en-CA" sz="2400" dirty="0"/>
              <a:t>Packet Tracer – Troubleshoot Static and Default Routes – Physical Mode</a:t>
            </a:r>
            <a:br>
              <a:rPr lang="en-CA" sz="2400" dirty="0"/>
            </a:br>
            <a:r>
              <a:rPr lang="en-CA" sz="2400" dirty="0"/>
              <a:t>Lab - Troubleshoot Static and Default Routes</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1474851"/>
            <a:ext cx="8280057" cy="3073946"/>
          </a:xfrm>
        </p:spPr>
        <p:txBody>
          <a:bodyPr/>
          <a:lstStyle/>
          <a:p>
            <a:pPr marL="0" indent="0" algn="l"/>
            <a:r>
              <a:rPr lang="en-CA" sz="1600" dirty="0">
                <a:solidFill>
                  <a:srgbClr val="000000"/>
                </a:solidFill>
              </a:rPr>
              <a:t>In this Packet Tracer Physical Mode activity and in the Lab, you will complete the following objectives:</a:t>
            </a:r>
          </a:p>
          <a:p>
            <a:pPr marL="415985" lvl="1" indent="-342900">
              <a:buFont typeface="Arial" panose="020B0604020202020204" pitchFamily="34" charset="0"/>
              <a:buChar char="•"/>
            </a:pPr>
            <a:r>
              <a:rPr lang="en-CA" sz="1600" dirty="0">
                <a:solidFill>
                  <a:srgbClr val="000000"/>
                </a:solidFill>
              </a:rPr>
              <a:t>Evaluate Network Operation</a:t>
            </a:r>
          </a:p>
          <a:p>
            <a:pPr marL="415985" lvl="1" indent="-342900">
              <a:buFont typeface="Arial" panose="020B0604020202020204" pitchFamily="34" charset="0"/>
              <a:buChar char="•"/>
            </a:pPr>
            <a:r>
              <a:rPr lang="en-CA" sz="1600" dirty="0">
                <a:solidFill>
                  <a:srgbClr val="000000"/>
                </a:solidFill>
              </a:rPr>
              <a:t>Gather Information, Create an Action Plan, and Implement Corrections</a:t>
            </a:r>
          </a:p>
        </p:txBody>
      </p:sp>
    </p:spTree>
    <p:extLst>
      <p:ext uri="{BB962C8B-B14F-4D97-AF65-F5344CB8AC3E}">
        <p14:creationId xmlns:p14="http://schemas.microsoft.com/office/powerpoint/2010/main" val="1575232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182563" indent="-166688">
              <a:spcBef>
                <a:spcPts val="300"/>
              </a:spcBef>
              <a:spcAft>
                <a:spcPts val="300"/>
              </a:spcAft>
              <a:buFont typeface="Arial" panose="020B0604020202020204" pitchFamily="34" charset="0"/>
              <a:buChar char="•"/>
            </a:pPr>
            <a:r>
              <a:rPr lang="en-CA" sz="1600" dirty="0"/>
              <a:t>A host sends a packet to another host and sends it to the default gateway address.</a:t>
            </a:r>
          </a:p>
          <a:p>
            <a:pPr marL="182563" indent="-166688">
              <a:spcBef>
                <a:spcPts val="300"/>
              </a:spcBef>
              <a:spcAft>
                <a:spcPts val="300"/>
              </a:spcAft>
              <a:buFont typeface="Arial" panose="020B0604020202020204" pitchFamily="34" charset="0"/>
              <a:buChar char="•"/>
            </a:pPr>
            <a:r>
              <a:rPr lang="en-CA" sz="1600" dirty="0"/>
              <a:t>When the packet arrives on a router interface, it decapsulates the packet and searches the routing table for a matching destination network entry.</a:t>
            </a:r>
          </a:p>
          <a:p>
            <a:pPr marL="182563" indent="-166688">
              <a:spcBef>
                <a:spcPts val="300"/>
              </a:spcBef>
              <a:spcAft>
                <a:spcPts val="300"/>
              </a:spcAft>
              <a:buFont typeface="Arial" panose="020B0604020202020204" pitchFamily="34" charset="0"/>
              <a:buChar char="•"/>
            </a:pPr>
            <a:r>
              <a:rPr lang="en-CA" sz="1600" dirty="0"/>
              <a:t>If the destination IP address:</a:t>
            </a:r>
          </a:p>
          <a:p>
            <a:pPr marL="371475" lvl="1" indent="-166688">
              <a:buFont typeface="Arial" panose="020B0604020202020204" pitchFamily="34" charset="0"/>
              <a:buChar char="•"/>
            </a:pPr>
            <a:r>
              <a:rPr lang="en-CA" dirty="0"/>
              <a:t>Matches a static route entry, the router will use the static route to identify the next hop IP address or exit interface.</a:t>
            </a:r>
          </a:p>
          <a:p>
            <a:pPr marL="371475" lvl="1" indent="-166688">
              <a:buFont typeface="Arial" panose="020B0604020202020204" pitchFamily="34" charset="0"/>
              <a:buChar char="•"/>
            </a:pPr>
            <a:r>
              <a:rPr lang="en-CA" dirty="0"/>
              <a:t>Does not match a specific route to the destination network, then the router will use the default static route (if configured).</a:t>
            </a:r>
          </a:p>
          <a:p>
            <a:pPr marL="371475" lvl="1" indent="-166688">
              <a:buFont typeface="Arial" panose="020B0604020202020204" pitchFamily="34" charset="0"/>
              <a:buChar char="•"/>
            </a:pPr>
            <a:r>
              <a:rPr lang="en-CA" dirty="0"/>
              <a:t>Does not match a route table entry, then the router will drop the packet and send an ICMP message back to the source.</a:t>
            </a:r>
          </a:p>
          <a:p>
            <a:pPr marL="182563" indent="-166688">
              <a:spcBef>
                <a:spcPts val="300"/>
              </a:spcBef>
              <a:spcAft>
                <a:spcPts val="300"/>
              </a:spcAft>
              <a:buFont typeface="Arial" panose="020B0604020202020204" pitchFamily="34" charset="0"/>
              <a:buChar char="•"/>
            </a:pPr>
            <a:r>
              <a:rPr lang="en-CA" sz="1600" dirty="0"/>
              <a:t>If the router matched a routing table entry, then the router encapsulates the packet and forwards it out of the appropriate interface. </a:t>
            </a:r>
          </a:p>
          <a:p>
            <a:pPr marL="182563" indent="-166688">
              <a:spcBef>
                <a:spcPts val="300"/>
              </a:spcBef>
              <a:spcAft>
                <a:spcPts val="300"/>
              </a:spcAft>
              <a:buFont typeface="Arial" panose="020B0604020202020204" pitchFamily="34" charset="0"/>
              <a:buChar char="•"/>
            </a:pPr>
            <a:r>
              <a:rPr lang="en-CA" sz="1600" dirty="0"/>
              <a:t>The packet is forwarded from router to router until it reaches its destination network.</a:t>
            </a:r>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182563" indent="-166688">
              <a:spcBef>
                <a:spcPts val="300"/>
              </a:spcBef>
              <a:spcAft>
                <a:spcPts val="300"/>
              </a:spcAft>
              <a:buFont typeface="Arial" panose="020B0604020202020204" pitchFamily="34" charset="0"/>
              <a:buChar char="•"/>
            </a:pPr>
            <a:r>
              <a:rPr lang="en-CA" sz="1600" dirty="0"/>
              <a:t>When the packet reaches the destination network, that router will search the routing table for a match.</a:t>
            </a:r>
          </a:p>
          <a:p>
            <a:pPr marL="182563" indent="-166688">
              <a:spcBef>
                <a:spcPts val="300"/>
              </a:spcBef>
              <a:spcAft>
                <a:spcPts val="300"/>
              </a:spcAft>
              <a:buFont typeface="Arial" panose="020B0604020202020204" pitchFamily="34" charset="0"/>
              <a:buChar char="•"/>
            </a:pPr>
            <a:r>
              <a:rPr lang="en-CA" sz="1600" dirty="0"/>
              <a:t>When the destination IP address matches a directly connected Ethernet interface, the router searches the ARP table for the Layer 2 MAC address of the destination IP address. </a:t>
            </a:r>
            <a:endParaRPr lang="en-US" sz="1600" dirty="0"/>
          </a:p>
          <a:p>
            <a:pPr marL="182563" indent="-166688">
              <a:spcBef>
                <a:spcPts val="300"/>
              </a:spcBef>
              <a:spcAft>
                <a:spcPts val="300"/>
              </a:spcAft>
              <a:buFont typeface="Arial" panose="020B0604020202020204" pitchFamily="34" charset="0"/>
              <a:buChar char="•"/>
            </a:pPr>
            <a:r>
              <a:rPr lang="en-CA" sz="1600" dirty="0"/>
              <a:t>If no ARP entry exists, the router sends an ARP request out of the Ethernet interface</a:t>
            </a:r>
          </a:p>
          <a:p>
            <a:pPr marL="182563" indent="-166688">
              <a:spcBef>
                <a:spcPts val="300"/>
              </a:spcBef>
              <a:spcAft>
                <a:spcPts val="300"/>
              </a:spcAft>
              <a:buFont typeface="Arial" panose="020B0604020202020204" pitchFamily="34" charset="0"/>
              <a:buChar char="•"/>
            </a:pPr>
            <a:r>
              <a:rPr lang="en-CA" sz="1600" dirty="0"/>
              <a:t>The destination host responds with an ARP reply containing its MAC address.</a:t>
            </a:r>
          </a:p>
          <a:p>
            <a:pPr marL="182563" indent="-166688">
              <a:spcBef>
                <a:spcPts val="300"/>
              </a:spcBef>
              <a:spcAft>
                <a:spcPts val="300"/>
              </a:spcAft>
              <a:buFont typeface="Arial" panose="020B0604020202020204" pitchFamily="34" charset="0"/>
              <a:buChar char="•"/>
            </a:pPr>
            <a:r>
              <a:rPr lang="en-CA" sz="1600" dirty="0"/>
              <a:t>The router then encapsulates the packet in a new frame. It uses the MAC address of the destination host as the frame destination MAC address, and the MAC address of the router Ethernet interface as the source MAC address in the frame.</a:t>
            </a:r>
          </a:p>
          <a:p>
            <a:pPr marL="182563" indent="-166688">
              <a:spcBef>
                <a:spcPts val="300"/>
              </a:spcBef>
              <a:spcAft>
                <a:spcPts val="300"/>
              </a:spcAft>
              <a:buFont typeface="Arial" panose="020B0604020202020204" pitchFamily="34" charset="0"/>
              <a:buChar char="•"/>
            </a:pPr>
            <a:r>
              <a:rPr lang="en-CA" sz="1600" dirty="0"/>
              <a:t>The frame is forwarded out of the appropriate interface.</a:t>
            </a:r>
          </a:p>
          <a:p>
            <a:pPr marL="182563" indent="-166688">
              <a:spcBef>
                <a:spcPts val="300"/>
              </a:spcBef>
              <a:spcAft>
                <a:spcPts val="300"/>
              </a:spcAft>
              <a:buFont typeface="Arial" panose="020B0604020202020204" pitchFamily="34" charset="0"/>
              <a:buChar char="•"/>
            </a:pPr>
            <a:r>
              <a:rPr lang="en-CA" sz="1600" dirty="0"/>
              <a:t>The packet arrives on the network interface card (NIC) interface of destination host and is processed accordingly.</a:t>
            </a:r>
            <a:endParaRPr lang="en-US" sz="1600" dirty="0"/>
          </a:p>
        </p:txBody>
      </p:sp>
    </p:spTree>
    <p:custDataLst>
      <p:tags r:id="rId1"/>
    </p:custDataLst>
    <p:extLst>
      <p:ext uri="{BB962C8B-B14F-4D97-AF65-F5344CB8AC3E}">
        <p14:creationId xmlns:p14="http://schemas.microsoft.com/office/powerpoint/2010/main" val="2045065826"/>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15875" indent="0">
              <a:spcBef>
                <a:spcPts val="300"/>
              </a:spcBef>
              <a:spcAft>
                <a:spcPts val="300"/>
              </a:spcAft>
              <a:buNone/>
            </a:pPr>
            <a:r>
              <a:rPr lang="en-CA" sz="1600" dirty="0"/>
              <a:t>Common IOS troubleshooting commands to troubleshoot IPv4 Static and default routes include:</a:t>
            </a:r>
          </a:p>
          <a:p>
            <a:pPr marL="182563" indent="-166688">
              <a:spcBef>
                <a:spcPts val="300"/>
              </a:spcBef>
              <a:spcAft>
                <a:spcPts val="300"/>
              </a:spcAft>
              <a:buFont typeface="Arial" panose="020B0604020202020204" pitchFamily="34" charset="0"/>
              <a:buChar char="•"/>
            </a:pPr>
            <a:r>
              <a:rPr lang="en-CA" sz="1400" b="1" dirty="0"/>
              <a:t>ping</a:t>
            </a:r>
          </a:p>
          <a:p>
            <a:pPr marL="182563" indent="-166688">
              <a:spcBef>
                <a:spcPts val="300"/>
              </a:spcBef>
              <a:spcAft>
                <a:spcPts val="300"/>
              </a:spcAft>
              <a:buFont typeface="Arial" panose="020B0604020202020204" pitchFamily="34" charset="0"/>
              <a:buChar char="•"/>
            </a:pPr>
            <a:r>
              <a:rPr lang="en-CA" sz="1400" b="1" dirty="0"/>
              <a:t>traceroute</a:t>
            </a:r>
          </a:p>
          <a:p>
            <a:pPr marL="182563" indent="-166688">
              <a:spcBef>
                <a:spcPts val="300"/>
              </a:spcBef>
              <a:spcAft>
                <a:spcPts val="300"/>
              </a:spcAft>
              <a:buFont typeface="Arial" panose="020B0604020202020204" pitchFamily="34" charset="0"/>
              <a:buChar char="•"/>
            </a:pPr>
            <a:r>
              <a:rPr lang="en-CA" sz="1400" b="1" dirty="0"/>
              <a:t>show ip route</a:t>
            </a:r>
          </a:p>
          <a:p>
            <a:pPr marL="182563" indent="-166688">
              <a:spcBef>
                <a:spcPts val="300"/>
              </a:spcBef>
              <a:spcAft>
                <a:spcPts val="300"/>
              </a:spcAft>
              <a:buFont typeface="Arial" panose="020B0604020202020204" pitchFamily="34" charset="0"/>
              <a:buChar char="•"/>
            </a:pPr>
            <a:r>
              <a:rPr lang="en-CA" sz="1400" b="1" dirty="0"/>
              <a:t>show ip interface brief</a:t>
            </a:r>
          </a:p>
          <a:p>
            <a:pPr marL="182563" indent="-166688">
              <a:spcBef>
                <a:spcPts val="300"/>
              </a:spcBef>
              <a:spcAft>
                <a:spcPts val="300"/>
              </a:spcAft>
              <a:buFont typeface="Arial" panose="020B0604020202020204" pitchFamily="34" charset="0"/>
              <a:buChar char="•"/>
            </a:pPr>
            <a:r>
              <a:rPr lang="en-CA" sz="1400" b="1" dirty="0"/>
              <a:t>show cdp neighbors detail</a:t>
            </a:r>
            <a:endParaRPr lang="en-US" sz="1400" b="1" dirty="0"/>
          </a:p>
        </p:txBody>
      </p:sp>
    </p:spTree>
    <p:custDataLst>
      <p:tags r:id="rId1"/>
    </p:custDataLst>
    <p:extLst>
      <p:ext uri="{BB962C8B-B14F-4D97-AF65-F5344CB8AC3E}">
        <p14:creationId xmlns:p14="http://schemas.microsoft.com/office/powerpoint/2010/main" val="4271908604"/>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pic>
        <p:nvPicPr>
          <p:cNvPr id="7" name="Content Placeholder 6">
            <a:extLst>
              <a:ext uri="{FF2B5EF4-FFF2-40B4-BE49-F238E27FC236}">
                <a16:creationId xmlns:a16="http://schemas.microsoft.com/office/drawing/2014/main" id="{E324666C-3201-43CB-A1C1-6D2CD4DC9CE2}"/>
              </a:ext>
            </a:extLst>
          </p:cNvPr>
          <p:cNvPicPr>
            <a:picLocks noGrp="1" noChangeAspect="1"/>
          </p:cNvPicPr>
          <p:nvPr>
            <p:ph idx="1"/>
          </p:nvPr>
        </p:nvPicPr>
        <p:blipFill>
          <a:blip r:embed="rId3"/>
          <a:stretch>
            <a:fillRect/>
          </a:stretch>
        </p:blipFill>
        <p:spPr>
          <a:xfrm>
            <a:off x="217057" y="1318913"/>
            <a:ext cx="8632684" cy="2505673"/>
          </a:xfrm>
          <a:prstGeom prst="rect">
            <a:avLst/>
          </a:prstGeom>
        </p:spPr>
      </p:pic>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dirty="0"/>
              <a:t>Check Your Understanding activities </a:t>
            </a:r>
            <a:r>
              <a:rPr lang="en-US" b="1" i="1" dirty="0"/>
              <a:t>do not </a:t>
            </a:r>
            <a:r>
              <a:rPr lang="en-US" dirty="0"/>
              <a:t>affect student grades.</a:t>
            </a:r>
          </a:p>
          <a:p>
            <a:pPr>
              <a:spcBef>
                <a:spcPct val="30000"/>
              </a:spcBef>
              <a:buFont typeface="Arial" panose="020B0604020202020204" pitchFamily="34" charset="0"/>
              <a:buChar char="•"/>
            </a:pPr>
            <a:r>
              <a:rPr lang="en-US"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05438309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Packet Tracer Physical Mode Activities</a:t>
            </a:r>
          </a:p>
        </p:txBody>
      </p:sp>
      <p:sp>
        <p:nvSpPr>
          <p:cNvPr id="4" name="Rectangle 34">
            <a:extLst>
              <a:ext uri="{FF2B5EF4-FFF2-40B4-BE49-F238E27FC236}">
                <a16:creationId xmlns:a16="http://schemas.microsoft.com/office/drawing/2014/main" id="{08FDDB5E-A0F2-A445-A3E2-506D151576AB}"/>
              </a:ext>
            </a:extLst>
          </p:cNvPr>
          <p:cNvSpPr txBox="1">
            <a:spLocks noChangeArrowheads="1"/>
          </p:cNvSpPr>
          <p:nvPr/>
        </p:nvSpPr>
        <p:spPr bwMode="auto">
          <a:xfrm>
            <a:off x="132715" y="982690"/>
            <a:ext cx="8878570" cy="3643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Bef>
                <a:spcPct val="30000"/>
              </a:spcBef>
              <a:buFont typeface="Arial" panose="020B0604020202020204" pitchFamily="34" charset="0"/>
              <a:buChar char="•"/>
            </a:pPr>
            <a:r>
              <a:rPr lang="en-US" dirty="0"/>
              <a:t>These activities are completed using Packet Tracer in Physical Mode. </a:t>
            </a:r>
          </a:p>
          <a:p>
            <a:pPr>
              <a:spcBef>
                <a:spcPct val="30000"/>
              </a:spcBef>
              <a:buFont typeface="Arial" panose="020B0604020202020204" pitchFamily="34" charset="0"/>
              <a:buChar char="•"/>
            </a:pPr>
            <a:r>
              <a:rPr lang="en-US" dirty="0"/>
              <a:t>They are designed to emulate the corresponding Labs. </a:t>
            </a:r>
          </a:p>
          <a:p>
            <a:pPr>
              <a:spcBef>
                <a:spcPct val="30000"/>
              </a:spcBef>
              <a:buFont typeface="Arial" panose="020B0604020202020204" pitchFamily="34" charset="0"/>
              <a:buChar char="•"/>
            </a:pPr>
            <a:r>
              <a:rPr lang="en-US" dirty="0"/>
              <a:t>They can be used instead of the lab when access to physical equipment is not possible. </a:t>
            </a:r>
          </a:p>
          <a:p>
            <a:pPr>
              <a:spcBef>
                <a:spcPct val="30000"/>
              </a:spcBef>
              <a:buFont typeface="Arial" panose="020B0604020202020204" pitchFamily="34" charset="0"/>
              <a:buChar char="•"/>
            </a:pPr>
            <a:r>
              <a:rPr lang="en-US" dirty="0"/>
              <a:t>Packet Tracer Physical Mode activities may not have as much scaffolding as the PT activities that immediately precede them.</a:t>
            </a:r>
          </a:p>
          <a:p>
            <a:pPr marL="0" indent="0">
              <a:spcBef>
                <a:spcPct val="30000"/>
              </a:spcBef>
              <a:buFont typeface="Wingdings" panose="05000000000000000000" pitchFamily="2" charset="2"/>
              <a:buNone/>
            </a:pPr>
            <a:endParaRPr lang="en-US" dirty="0"/>
          </a:p>
          <a:p>
            <a:pPr>
              <a:spcBef>
                <a:spcPct val="30000"/>
              </a:spcBef>
            </a:pPr>
            <a:endParaRPr lang="en-US" dirty="0"/>
          </a:p>
        </p:txBody>
      </p:sp>
    </p:spTree>
    <p:custDataLst>
      <p:tags r:id="rId1"/>
    </p:custDataLst>
    <p:extLst>
      <p:ext uri="{BB962C8B-B14F-4D97-AF65-F5344CB8AC3E}">
        <p14:creationId xmlns:p14="http://schemas.microsoft.com/office/powerpoint/2010/main" val="2278866781"/>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r>
              <a:rPr lang="en-US" dirty="0"/>
              <a:t>Module 16: Activities</a:t>
            </a:r>
          </a:p>
        </p:txBody>
      </p:sp>
      <p:sp>
        <p:nvSpPr>
          <p:cNvPr id="6147" name="Rectangle 34"/>
          <p:cNvSpPr>
            <a:spLocks noGrp="1" noChangeArrowheads="1"/>
          </p:cNvSpPr>
          <p:nvPr>
            <p:ph idx="1"/>
          </p:nvPr>
        </p:nvSpPr>
        <p:spPr>
          <a:xfrm>
            <a:off x="144065" y="798945"/>
            <a:ext cx="8853286" cy="322846"/>
          </a:xfrm>
        </p:spPr>
        <p:txBody>
          <a:bodyPr/>
          <a:lstStyle/>
          <a:p>
            <a:r>
              <a:rPr lang="en-US" dirty="0"/>
              <a:t>What activities are associated with this module?</a:t>
            </a:r>
          </a:p>
          <a:p>
            <a:endParaRPr lang="en-US" dirty="0"/>
          </a:p>
          <a:p>
            <a:endParaRPr lang="en-US" dirty="0"/>
          </a:p>
          <a:p>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647984412"/>
              </p:ext>
            </p:extLst>
          </p:nvPr>
        </p:nvGraphicFramePr>
        <p:xfrm>
          <a:off x="455999" y="1240256"/>
          <a:ext cx="8229418" cy="2459214"/>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t>16.1.2</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r>
                        <a:rPr lang="en-CA" sz="1100" dirty="0"/>
                        <a:t>Packet Processing with Static Routes</a:t>
                      </a:r>
                      <a:endParaRPr lang="en-US" sz="1100" dirty="0"/>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t>16.2.4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CA" sz="1100" dirty="0"/>
                        <a:t>Troubleshoot IPv4 Static and Default Routes</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t>16.3.1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58585B"/>
                          </a:solidFill>
                          <a:effectLst/>
                          <a:uLnTx/>
                          <a:uFillTx/>
                          <a:latin typeface="Arial"/>
                          <a:ea typeface="+mn-ea"/>
                          <a:cs typeface="+mn-cs"/>
                        </a:rPr>
                        <a:t>Packet Tracer</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CA" sz="1100" dirty="0"/>
                        <a:t>Troubleshoot Static and Default Routes</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dirty="0"/>
                        <a:t>16.3.2</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Packet Tracer Physical Mode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Packet Tracer – Troubleshoot Static and Default Routes – Physical Mode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58585B"/>
                          </a:solidFill>
                          <a:effectLst/>
                          <a:uLnTx/>
                          <a:uFillTx/>
                          <a:latin typeface="Arial"/>
                          <a:ea typeface="+mn-ea"/>
                          <a:cs typeface="+mn-cs"/>
                        </a:rPr>
                        <a:t>Recommended</a:t>
                      </a:r>
                    </a:p>
                  </a:txBody>
                  <a:tcPr marL="68580" marR="68580" marT="34290" marB="34290" anchor="ctr"/>
                </a:tc>
                <a:extLst>
                  <a:ext uri="{0D108BD9-81ED-4DB2-BD59-A6C34878D82A}">
                    <a16:rowId xmlns:a16="http://schemas.microsoft.com/office/drawing/2014/main" val="512356708"/>
                  </a:ext>
                </a:extLst>
              </a:tr>
              <a:tr h="350784">
                <a:tc>
                  <a:txBody>
                    <a:bodyPr/>
                    <a:lstStyle/>
                    <a:p>
                      <a:pPr algn="ctr"/>
                      <a:r>
                        <a:rPr lang="en-US" sz="1100" dirty="0"/>
                        <a:t>16.3.2</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58585B"/>
                          </a:solidFill>
                          <a:effectLst/>
                          <a:uLnTx/>
                          <a:uFillTx/>
                          <a:latin typeface="Arial"/>
                          <a:ea typeface="+mn-ea"/>
                          <a:cs typeface="+mn-cs"/>
                        </a:rPr>
                        <a:t>Lab</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CA" sz="1100" dirty="0"/>
                        <a:t>Troubleshoot Static and Default Routes</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r h="350784">
                <a:tc>
                  <a:txBody>
                    <a:bodyPr/>
                    <a:lstStyle/>
                    <a:p>
                      <a:pPr algn="ctr"/>
                      <a:r>
                        <a:rPr lang="en-US" sz="1100" dirty="0"/>
                        <a:t>16.3.4</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Module Quiz</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Troubleshoot Static and Default Routes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58585B"/>
                          </a:solidFill>
                          <a:effectLst/>
                          <a:uLnTx/>
                          <a:uFillTx/>
                          <a:latin typeface="Arial"/>
                          <a:ea typeface="+mn-ea"/>
                          <a:cs typeface="+mn-cs"/>
                        </a:rPr>
                        <a:t>Recommended</a:t>
                      </a:r>
                    </a:p>
                  </a:txBody>
                  <a:tcPr marL="68580" marR="68580" marT="34290" marB="34290" anchor="ctr"/>
                </a:tc>
                <a:extLst>
                  <a:ext uri="{0D108BD9-81ED-4DB2-BD59-A6C34878D82A}">
                    <a16:rowId xmlns:a16="http://schemas.microsoft.com/office/drawing/2014/main" val="909407840"/>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16: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400" dirty="0"/>
              <a:t>Prior to teaching Module 16, the instructor should:</a:t>
            </a:r>
          </a:p>
          <a:p>
            <a:pPr eaLnBrk="1" hangingPunct="1">
              <a:lnSpc>
                <a:spcPct val="85000"/>
              </a:lnSpc>
              <a:spcBef>
                <a:spcPct val="30000"/>
              </a:spcBef>
              <a:buFont typeface="Arial" panose="020B0604020202020204" pitchFamily="34" charset="0"/>
              <a:buChar char="•"/>
            </a:pPr>
            <a:r>
              <a:rPr lang="en-US" sz="1400" dirty="0"/>
              <a:t>Review the activities and assessments for this module.</a:t>
            </a:r>
          </a:p>
          <a:p>
            <a:pPr eaLnBrk="1" hangingPunct="1">
              <a:lnSpc>
                <a:spcPct val="85000"/>
              </a:lnSpc>
              <a:spcBef>
                <a:spcPct val="30000"/>
              </a:spcBef>
              <a:buFont typeface="Arial" panose="020B0604020202020204" pitchFamily="34" charset="0"/>
              <a:buChar char="•"/>
            </a:pPr>
            <a:r>
              <a:rPr lang="en-US" sz="1400" dirty="0"/>
              <a:t>Try to include as many questions as possible to keep students engaged during classroom presentation.</a:t>
            </a:r>
          </a:p>
          <a:p>
            <a:pPr>
              <a:lnSpc>
                <a:spcPct val="85000"/>
              </a:lnSpc>
              <a:spcBef>
                <a:spcPct val="30000"/>
              </a:spcBef>
              <a:buFont typeface="Arial" panose="020B0604020202020204" pitchFamily="34" charset="0"/>
              <a:buChar char="•"/>
            </a:pPr>
            <a:r>
              <a:rPr lang="en-US" sz="1400" dirty="0"/>
              <a:t>After this Module, the Routing Concepts and Configuration Exam is available, covering Modules 14-16</a:t>
            </a:r>
          </a:p>
          <a:p>
            <a:pPr marL="0" indent="0" eaLnBrk="1" hangingPunct="1">
              <a:lnSpc>
                <a:spcPct val="85000"/>
              </a:lnSpc>
              <a:spcBef>
                <a:spcPct val="30000"/>
              </a:spcBef>
              <a:buNone/>
            </a:pPr>
            <a:r>
              <a:rPr lang="en-US" sz="1400" dirty="0"/>
              <a:t>Topic 16.1</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What kinds of problems do you think an incorrectly configured static route create?</a:t>
            </a:r>
          </a:p>
          <a:p>
            <a:pPr lvl="2">
              <a:lnSpc>
                <a:spcPct val="85000"/>
              </a:lnSpc>
              <a:spcBef>
                <a:spcPct val="30000"/>
              </a:spcBef>
            </a:pPr>
            <a:r>
              <a:rPr lang="en-US" sz="1400" dirty="0"/>
              <a:t>What kind of configuration errors can be caused by configuring a static route?</a:t>
            </a:r>
          </a:p>
          <a:p>
            <a:pPr marL="0" indent="0">
              <a:lnSpc>
                <a:spcPct val="85000"/>
              </a:lnSpc>
              <a:spcBef>
                <a:spcPct val="30000"/>
              </a:spcBef>
              <a:buNone/>
            </a:pPr>
            <a:r>
              <a:rPr lang="en-US" sz="1400" dirty="0"/>
              <a:t>Topic 16.2</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Given a topology, can you explain how a packet travels from source to destination?</a:t>
            </a:r>
          </a:p>
          <a:p>
            <a:pPr lvl="2">
              <a:lnSpc>
                <a:spcPct val="85000"/>
              </a:lnSpc>
              <a:spcBef>
                <a:spcPct val="30000"/>
              </a:spcBef>
            </a:pPr>
            <a:r>
              <a:rPr lang="en-US" sz="1400" dirty="0"/>
              <a:t>Which commands would help you solve a static route problem?</a:t>
            </a:r>
          </a:p>
          <a:p>
            <a:pPr eaLnBrk="1" hangingPunct="1">
              <a:lnSpc>
                <a:spcPct val="85000"/>
              </a:lnSpc>
              <a:spcBef>
                <a:spcPct val="30000"/>
              </a:spcBef>
            </a:pPr>
            <a:endParaRPr lang="en-US" sz="1400" dirty="0"/>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58416" cy="1080143"/>
          </a:xfrm>
        </p:spPr>
        <p:txBody>
          <a:bodyPr/>
          <a:lstStyle/>
          <a:p>
            <a:r>
              <a:rPr lang="en-US" sz="4400" dirty="0">
                <a:solidFill>
                  <a:schemeClr val="accent5">
                    <a:lumMod val="40000"/>
                    <a:lumOff val="60000"/>
                  </a:schemeClr>
                </a:solidFill>
              </a:rPr>
              <a:t>Module 16: </a:t>
            </a:r>
            <a:r>
              <a:rPr lang="en-CA" sz="4400" dirty="0">
                <a:solidFill>
                  <a:schemeClr val="accent5">
                    <a:lumMod val="40000"/>
                    <a:lumOff val="60000"/>
                  </a:schemeClr>
                </a:solidFill>
              </a:rPr>
              <a:t>Troubleshoot Static and Default Routes</a:t>
            </a:r>
            <a:endParaRPr lang="en-US" sz="4400" dirty="0">
              <a:solidFill>
                <a:schemeClr val="accent5">
                  <a:lumMod val="40000"/>
                  <a:lumOff val="60000"/>
                </a:schemeClr>
              </a:solidFill>
            </a:endParaRPr>
          </a:p>
        </p:txBody>
      </p:sp>
      <p:sp>
        <p:nvSpPr>
          <p:cNvPr id="7" name="Subtitle 6"/>
          <p:cNvSpPr>
            <a:spLocks noGrp="1"/>
          </p:cNvSpPr>
          <p:nvPr>
            <p:ph type="subTitle" idx="1"/>
          </p:nvPr>
        </p:nvSpPr>
        <p:spPr>
          <a:xfrm>
            <a:off x="469497" y="3809526"/>
            <a:ext cx="2368954" cy="902174"/>
          </a:xfrm>
        </p:spPr>
        <p:txBody>
          <a:bodyPr/>
          <a:lstStyle/>
          <a:p>
            <a:pPr lvl="0" defTabSz="457200" fontAlgn="auto">
              <a:lnSpc>
                <a:spcPct val="100000"/>
              </a:lnSpc>
              <a:spcBef>
                <a:spcPts val="0"/>
              </a:spcBef>
              <a:spcAft>
                <a:spcPts val="0"/>
              </a:spcAft>
              <a:buClrTx/>
              <a:buSzTx/>
              <a:defRPr/>
            </a:pPr>
            <a:r>
              <a:rPr lang="en-US" dirty="0">
                <a:solidFill>
                  <a:schemeClr val="accent5">
                    <a:lumMod val="40000"/>
                    <a:lumOff val="60000"/>
                  </a:schemeClr>
                </a:solidFill>
              </a:rPr>
              <a:t>Switching, Routing and Wireless Essentials v7.0 (SRWE)</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10450</TotalTime>
  <Words>2351</Words>
  <Application>Microsoft Office PowerPoint</Application>
  <PresentationFormat>On-screen Show (16:9)</PresentationFormat>
  <Paragraphs>286</Paragraphs>
  <Slides>25</Slides>
  <Notes>23</Notes>
  <HiddenSlides>7</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CiscoSans ExtraLight</vt:lpstr>
      <vt:lpstr>Courier New</vt:lpstr>
      <vt:lpstr>Wingdings</vt:lpstr>
      <vt:lpstr>Default Theme</vt:lpstr>
      <vt:lpstr>Module 16: Troubleshoot Static and Default Routes</vt:lpstr>
      <vt:lpstr>Instructor Materials – Module 16 Planning Guide</vt:lpstr>
      <vt:lpstr>What to Expect in this Module</vt:lpstr>
      <vt:lpstr>What to Expect in this Module (Cont.)</vt:lpstr>
      <vt:lpstr>Check Your Understanding</vt:lpstr>
      <vt:lpstr>Packet Tracer Physical Mode Activities</vt:lpstr>
      <vt:lpstr>Module 16: Activities</vt:lpstr>
      <vt:lpstr>Module 16: Best Practices</vt:lpstr>
      <vt:lpstr>Module 16: Troubleshoot Static and Default Routes</vt:lpstr>
      <vt:lpstr>Module Objectives</vt:lpstr>
      <vt:lpstr>16.1 Packet Processing with Static Routes</vt:lpstr>
      <vt:lpstr>Packet Processing with Static Routes Static Routes and Packet Forwarding</vt:lpstr>
      <vt:lpstr>Packet Processing with Static Routes Static Routes and Packet Forwarding (Cont.)</vt:lpstr>
      <vt:lpstr>Packet Processing with Static Routes Static Routes and Packet Forwarding (Cont.)</vt:lpstr>
      <vt:lpstr>16.2 Troubleshoot IPv4 Static and Default Route Configuration</vt:lpstr>
      <vt:lpstr>Troubleshoot IPv4 Static and Default Route Configuration Network Changes</vt:lpstr>
      <vt:lpstr>Troubleshoot IPv4 Static and Default Route Configuration Common Troubleshooting Commands</vt:lpstr>
      <vt:lpstr>Troubleshoot IPv4 Static and Default Route Configuration Solve a Connectivity Problem</vt:lpstr>
      <vt:lpstr>16.3 Module Practice and Quiz</vt:lpstr>
      <vt:lpstr>Structured Design Packet Tracer – Troubleshoot Static and Default Routes</vt:lpstr>
      <vt:lpstr>Structured Design Packet Tracer – Troubleshoot Static and Default Routes – Physical Mode Lab - Troubleshoot Static and Default Routes</vt:lpstr>
      <vt:lpstr>Module Practice and Quiz What did I learn in this module?</vt:lpstr>
      <vt:lpstr>Module Practice and Quiz What did I learn in this module? (Cont.)</vt:lpstr>
      <vt:lpstr>Module Practice and Quiz What did I learn in this module? (Cont.)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Jane Gibbons -X (jagibbon - UNICON INC at Cisco)</cp:lastModifiedBy>
  <cp:revision>310</cp:revision>
  <dcterms:created xsi:type="dcterms:W3CDTF">2019-10-18T06:21:22Z</dcterms:created>
  <dcterms:modified xsi:type="dcterms:W3CDTF">2021-01-29T14:37:24Z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