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4.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1123" r:id="rId3"/>
    <p:sldId id="1159" r:id="rId4"/>
    <p:sldId id="1160" r:id="rId5"/>
    <p:sldId id="1053" r:id="rId6"/>
    <p:sldId id="1161" r:id="rId7"/>
    <p:sldId id="924" r:id="rId8"/>
    <p:sldId id="1054" r:id="rId9"/>
    <p:sldId id="1124" r:id="rId10"/>
    <p:sldId id="1156" r:id="rId11"/>
    <p:sldId id="1157" r:id="rId12"/>
    <p:sldId id="1158" r:id="rId13"/>
    <p:sldId id="876" r:id="rId14"/>
    <p:sldId id="925" r:id="rId15"/>
    <p:sldId id="759" r:id="rId16"/>
    <p:sldId id="628" r:id="rId17"/>
    <p:sldId id="926" r:id="rId18"/>
    <p:sldId id="1059" r:id="rId19"/>
    <p:sldId id="1149" r:id="rId20"/>
    <p:sldId id="1148" r:id="rId21"/>
    <p:sldId id="1060" r:id="rId22"/>
    <p:sldId id="927" r:id="rId23"/>
    <p:sldId id="788" r:id="rId24"/>
    <p:sldId id="1070" r:id="rId25"/>
    <p:sldId id="1071" r:id="rId26"/>
    <p:sldId id="1131" r:id="rId27"/>
    <p:sldId id="1132" r:id="rId28"/>
    <p:sldId id="1133" r:id="rId29"/>
    <p:sldId id="1134" r:id="rId30"/>
    <p:sldId id="1130" r:id="rId31"/>
    <p:sldId id="886" r:id="rId32"/>
    <p:sldId id="936" r:id="rId33"/>
    <p:sldId id="1072" r:id="rId34"/>
    <p:sldId id="1074" r:id="rId35"/>
    <p:sldId id="1075" r:id="rId36"/>
    <p:sldId id="1076" r:id="rId37"/>
    <p:sldId id="1136" r:id="rId38"/>
    <p:sldId id="1137" r:id="rId39"/>
    <p:sldId id="1138" r:id="rId40"/>
    <p:sldId id="1139" r:id="rId41"/>
    <p:sldId id="1140" r:id="rId42"/>
    <p:sldId id="1135" r:id="rId43"/>
    <p:sldId id="942" r:id="rId44"/>
    <p:sldId id="957" r:id="rId45"/>
    <p:sldId id="1078" r:id="rId46"/>
    <p:sldId id="1080" r:id="rId47"/>
    <p:sldId id="1079" r:id="rId48"/>
    <p:sldId id="1150" r:id="rId49"/>
    <p:sldId id="1081" r:id="rId50"/>
    <p:sldId id="1142" r:id="rId51"/>
    <p:sldId id="952" r:id="rId52"/>
    <p:sldId id="966" r:id="rId53"/>
    <p:sldId id="1082" r:id="rId54"/>
    <p:sldId id="1083" r:id="rId55"/>
    <p:sldId id="1085" r:id="rId56"/>
    <p:sldId id="1086" r:id="rId57"/>
    <p:sldId id="980" r:id="rId58"/>
    <p:sldId id="1151" r:id="rId59"/>
    <p:sldId id="1152" r:id="rId60"/>
    <p:sldId id="1143" r:id="rId61"/>
    <p:sldId id="1144" r:id="rId62"/>
    <p:sldId id="1154" r:id="rId63"/>
    <p:sldId id="1155" r:id="rId64"/>
    <p:sldId id="1147"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1" autoAdjust="0"/>
    <p:restoredTop sz="84965" autoAdjust="0"/>
  </p:normalViewPr>
  <p:slideViewPr>
    <p:cSldViewPr snapToGrid="0" showGuides="1">
      <p:cViewPr varScale="1">
        <p:scale>
          <a:sx n="94" d="100"/>
          <a:sy n="94" d="100"/>
        </p:scale>
        <p:origin x="126" y="62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12</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a:t>
            </a:r>
            <a:r>
              <a:rPr lang="en-US" dirty="0">
                <a:solidFill>
                  <a:schemeClr val="accent5">
                    <a:lumMod val="40000"/>
                    <a:lumOff val="60000"/>
                  </a:schemeClr>
                </a:solidFill>
              </a:rPr>
              <a:t>Overview of 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sz="1200" kern="1200" baseline="0" dirty="0">
                <a:solidFill>
                  <a:schemeClr val="tx1"/>
                </a:solidFill>
                <a:latin typeface="+mn-lt"/>
                <a:ea typeface="+mn-ea"/>
                <a:cs typeface="+mn-cs"/>
              </a:rPr>
              <a:t> </a:t>
            </a:r>
            <a:r>
              <a:rPr lang="en-US" altLang="en-US" dirty="0"/>
              <a:t>VLAN Definitions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3.1.2</a:t>
            </a:r>
            <a:r>
              <a:rPr lang="en-US" baseline="0" dirty="0">
                <a:latin typeface="Arial" charset="0"/>
              </a:rPr>
              <a:t> </a:t>
            </a:r>
            <a:r>
              <a:rPr lang="en-US" sz="1200" b="0" dirty="0"/>
              <a:t>–</a:t>
            </a:r>
            <a:r>
              <a:rPr lang="en-US" altLang="en-US" dirty="0"/>
              <a:t>  Benefits of a VLAN Design</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 Packet Tracer – Who Hears the Broadcast?</a:t>
            </a:r>
          </a:p>
          <a:p>
            <a:pPr>
              <a:lnSpc>
                <a:spcPct val="80000"/>
              </a:lnSpc>
              <a:buFontTx/>
              <a:buNone/>
            </a:pPr>
            <a:r>
              <a:rPr lang="en-US" dirty="0"/>
              <a:t>3.1.5 </a:t>
            </a:r>
            <a:r>
              <a:rPr lang="en-US" sz="1200" dirty="0">
                <a:effectLst/>
              </a:rPr>
              <a:t>– Check Your Understanding – </a:t>
            </a:r>
            <a:r>
              <a:rPr lang="en-US" altLang="en-US" sz="1200" dirty="0"/>
              <a:t>Overview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 Defining VLAN Trunks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 Networks without VLANs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Networks with VLANs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Identification with a Tag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Native VLANs and 802.1Q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Verification Example</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Investigate a VLAN Implementation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3.2.9</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VLANs in a Multi-Switch Environment</a:t>
            </a:r>
            <a:r>
              <a:rPr lang="en-US" sz="1200" dirty="0">
                <a:effectLst/>
              </a:rPr>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Ranges on Catalyst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fr-FR" sz="1200" b="0" dirty="0"/>
              <a:t>3 – VLANs</a:t>
            </a:r>
          </a:p>
          <a:p>
            <a:pPr>
              <a:buFontTx/>
              <a:buNone/>
            </a:pPr>
            <a:r>
              <a:rPr lang="fr-FR" sz="1200" b="0" dirty="0"/>
              <a:t>3.3 – VLAN Configuration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Verify VLAN Information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3.3.9</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Change VLAN Port Membership</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3.3.10</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Delete VLANs</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3.3.11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Syntax Checker – VLAN Configuration</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VLAN Configuration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3.4.1</a:t>
            </a:r>
            <a:r>
              <a:rPr lang="en-US" baseline="0" dirty="0"/>
              <a:t> – </a:t>
            </a:r>
            <a:r>
              <a:rPr lang="en-US" altLang="en-US" dirty="0"/>
              <a:t>Trunk Configuration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3.4.2</a:t>
            </a:r>
            <a:r>
              <a:rPr lang="en-US" baseline="0" dirty="0"/>
              <a:t> – </a:t>
            </a:r>
            <a:r>
              <a:rPr lang="en-US" altLang="en-US" dirty="0"/>
              <a:t>Trunk Configuration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3.4.3</a:t>
            </a:r>
            <a:r>
              <a:rPr lang="en-US" baseline="0" dirty="0"/>
              <a:t> – </a:t>
            </a:r>
            <a:r>
              <a:rPr lang="en-US" altLang="en-US" dirty="0"/>
              <a:t>Verify Trunk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3.4.5</a:t>
            </a:r>
            <a:r>
              <a:rPr lang="en-US" baseline="0" dirty="0"/>
              <a:t> – </a:t>
            </a:r>
            <a:r>
              <a:rPr lang="en-US" altLang="en-US" dirty="0"/>
              <a:t>Packet Tracer – Configure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3.4.6</a:t>
            </a:r>
            <a:r>
              <a:rPr lang="en-US" baseline="0" dirty="0"/>
              <a:t> – PTPM and </a:t>
            </a:r>
            <a:r>
              <a:rPr lang="en-US" altLang="en-US" dirty="0"/>
              <a:t>Lab – Configure VLANs and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3.5.1 – </a:t>
            </a:r>
            <a:r>
              <a:rPr lang="en-US" altLang="en-US" dirty="0"/>
              <a:t>Introduction to DTP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3.5.2 – </a:t>
            </a:r>
            <a:r>
              <a:rPr lang="en-US" altLang="en-US" dirty="0"/>
              <a:t>Negotiated Interface Modes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3.5.3 – </a:t>
            </a:r>
            <a:r>
              <a:rPr lang="en-US" altLang="en-US" sz="1200" dirty="0"/>
              <a:t>Results of a DTP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3.5.4 – </a:t>
            </a:r>
            <a:r>
              <a:rPr lang="en-US" altLang="en-US" sz="1200" dirty="0"/>
              <a:t>Verify DTP Mode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3.5.5 – </a:t>
            </a:r>
            <a:r>
              <a:rPr lang="en-US" altLang="en-US" dirty="0"/>
              <a:t>Packet Tracer – Configure DTP</a:t>
            </a:r>
            <a:endParaRPr lang="en-US" dirty="0">
              <a:latin typeface="Arial" charset="0"/>
            </a:endParaRPr>
          </a:p>
          <a:p>
            <a:pPr>
              <a:buFontTx/>
              <a:buNone/>
            </a:pPr>
            <a:r>
              <a:rPr lang="en-US" dirty="0"/>
              <a:t>3.5.6 </a:t>
            </a:r>
            <a:r>
              <a:rPr lang="en-US" sz="1200" dirty="0">
                <a:effectLst/>
              </a:rPr>
              <a:t>– Check Your Understanding –</a:t>
            </a:r>
            <a:r>
              <a:rPr lang="en-US" sz="1200" baseline="0" dirty="0">
                <a:effectLst/>
              </a:rPr>
              <a:t> </a:t>
            </a:r>
            <a:r>
              <a:rPr lang="en-US" dirty="0">
                <a:solidFill>
                  <a:schemeClr val="accent5">
                    <a:lumMod val="40000"/>
                    <a:lumOff val="60000"/>
                  </a:schemeClr>
                </a:solidFill>
              </a:rPr>
              <a:t>Dynamic Trunking Protocol</a:t>
            </a: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3.6.1</a:t>
            </a:r>
            <a:r>
              <a:rPr lang="en-US" baseline="0" dirty="0">
                <a:latin typeface="Arial" charset="0"/>
              </a:rPr>
              <a:t> </a:t>
            </a:r>
            <a:r>
              <a:rPr lang="en-US" baseline="0" dirty="0"/>
              <a:t>– </a:t>
            </a:r>
            <a:r>
              <a:rPr lang="en-US" altLang="en-US" dirty="0"/>
              <a:t>Packet Tracer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3.6.2</a:t>
            </a:r>
            <a:r>
              <a:rPr lang="en-US" baseline="0" dirty="0">
                <a:latin typeface="Arial" charset="0"/>
              </a:rPr>
              <a:t> </a:t>
            </a:r>
            <a:r>
              <a:rPr lang="en-US" baseline="0" dirty="0"/>
              <a:t>– </a:t>
            </a:r>
            <a:r>
              <a:rPr lang="en-US" altLang="en-US" dirty="0"/>
              <a:t>Lab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 (Cont.)</a:t>
            </a:r>
          </a:p>
          <a:p>
            <a:pPr>
              <a:lnSpc>
                <a:spcPct val="80000"/>
              </a:lnSpc>
              <a:buFontTx/>
              <a:buNone/>
            </a:pPr>
            <a:r>
              <a:rPr lang="en-US" dirty="0"/>
              <a:t>3.6.4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62</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2729227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63</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4902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84627" y="4741653"/>
            <a:ext cx="2840899"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VLANs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 (Cont.)</a:t>
            </a:r>
          </a:p>
          <a:p>
            <a:pPr lvl="1"/>
            <a:r>
              <a:rPr lang="en-US" sz="1600" dirty="0"/>
              <a:t>Voice traffic is some of the most sensitive traffic we have in regards to QoS compared to data traffic.</a:t>
            </a:r>
          </a:p>
          <a:p>
            <a:pPr lvl="1"/>
            <a:r>
              <a:rPr lang="en-US" sz="1600" dirty="0"/>
              <a:t>Also explaining how a VoIP phone boots up may help the class understand why voice and data traffic are separated. When CDP tells the phone what VLAN it is on the phone will tag its traffic for DHCP and request an IP address, but the DHCP server has some critical information to pass onto the phone.  Option 150 from the DHCP server tells the VoIP phone where the TFTP server is located.  The TFTP server has the firmware of the phone. This firmware tells the phone what functions it can do, like transfer calls, park calls, do conference calls, but more importantly what the buttons on the phone will do; for instance the phone number(s) associated to the phone, what are the speed dials, etc. The phone will actually fail to boot if it receives an IP for the data network instead of for voice. </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9010132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120316" y="685800"/>
            <a:ext cx="8867273" cy="3814011"/>
          </a:xfrm>
        </p:spPr>
        <p:txBody>
          <a:bodyPr/>
          <a:lstStyle/>
          <a:p>
            <a:pPr marL="0" indent="0">
              <a:buNone/>
            </a:pPr>
            <a:r>
              <a:rPr lang="en-US" sz="1600" dirty="0"/>
              <a:t>Topic 3.3</a:t>
            </a:r>
          </a:p>
          <a:p>
            <a:pPr lvl="1"/>
            <a:r>
              <a:rPr lang="en-US" sz="1600" dirty="0"/>
              <a:t>Have the class tell you the difference between extended and normal VLANs.</a:t>
            </a:r>
          </a:p>
          <a:p>
            <a:pPr lvl="1"/>
            <a:r>
              <a:rPr lang="en-US" sz="1600" dirty="0"/>
              <a:t>Have the class create both types of VLANs in Packet Tracer. You may need them to put the switch into VTP transparent mode to create the extended VLANs.</a:t>
            </a:r>
          </a:p>
          <a:p>
            <a:pPr marL="0" indent="0">
              <a:lnSpc>
                <a:spcPct val="85000"/>
              </a:lnSpc>
              <a:spcBef>
                <a:spcPct val="30000"/>
              </a:spcBef>
              <a:buNone/>
            </a:pPr>
            <a:r>
              <a:rPr lang="en-US" sz="1600" dirty="0"/>
              <a:t>Topic 3.4</a:t>
            </a:r>
          </a:p>
          <a:p>
            <a:pPr lvl="1">
              <a:lnSpc>
                <a:spcPct val="85000"/>
              </a:lnSpc>
              <a:spcBef>
                <a:spcPct val="30000"/>
              </a:spcBef>
            </a:pPr>
            <a:r>
              <a:rPr lang="en-US" sz="1600" dirty="0"/>
              <a:t>Have the class create a trunk in Packet Tracer between two switches.  Have them change the native VLAN and see if they start receiving CDP error messages.</a:t>
            </a:r>
          </a:p>
          <a:p>
            <a:pPr lvl="1">
              <a:lnSpc>
                <a:spcPct val="85000"/>
              </a:lnSpc>
              <a:spcBef>
                <a:spcPct val="30000"/>
              </a:spcBef>
            </a:pPr>
            <a:r>
              <a:rPr lang="en-US" sz="1600" dirty="0"/>
              <a:t>One practice good practice is to use the range command and shutdown all interfaces on all switches before beginning the labs.  This will help trunks to come up cleanly and without CDP errors.  Just remind the students to bring up all interfaces as they configure them for use.</a:t>
            </a:r>
          </a:p>
          <a:p>
            <a:pPr marL="0" indent="0">
              <a:lnSpc>
                <a:spcPct val="85000"/>
              </a:lnSpc>
              <a:spcBef>
                <a:spcPct val="30000"/>
              </a:spcBef>
              <a:buNone/>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483212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0" y="685800"/>
            <a:ext cx="9144000" cy="4107098"/>
          </a:xfrm>
        </p:spPr>
        <p:txBody>
          <a:bodyPr/>
          <a:lstStyle/>
          <a:p>
            <a:pPr marL="0" indent="0">
              <a:lnSpc>
                <a:spcPct val="85000"/>
              </a:lnSpc>
              <a:spcBef>
                <a:spcPct val="30000"/>
              </a:spcBef>
              <a:buNone/>
            </a:pPr>
            <a:endParaRPr lang="en-US" sz="1600" dirty="0"/>
          </a:p>
          <a:p>
            <a:pPr marL="0" indent="0">
              <a:lnSpc>
                <a:spcPct val="85000"/>
              </a:lnSpc>
              <a:spcBef>
                <a:spcPct val="30000"/>
              </a:spcBef>
              <a:buNone/>
            </a:pPr>
            <a:r>
              <a:rPr lang="en-US" sz="1600" dirty="0"/>
              <a:t>Topic 3.5</a:t>
            </a:r>
          </a:p>
          <a:p>
            <a:pPr lvl="1">
              <a:lnSpc>
                <a:spcPct val="85000"/>
              </a:lnSpc>
              <a:spcBef>
                <a:spcPct val="30000"/>
              </a:spcBef>
              <a:buFont typeface="Arial" panose="020B0604020202020204" pitchFamily="34" charset="0"/>
              <a:buChar char="•"/>
            </a:pPr>
            <a:r>
              <a:rPr lang="en-US" sz="1600" dirty="0"/>
              <a:t>Explain the importance the importance of DTP issues and why Cisco recommends that we make a trunk or an access interface statically on one or the other with use of DTP.</a:t>
            </a:r>
          </a:p>
          <a:p>
            <a:pPr lvl="1">
              <a:lnSpc>
                <a:spcPct val="85000"/>
              </a:lnSpc>
              <a:spcBef>
                <a:spcPct val="30000"/>
              </a:spcBef>
              <a:buFont typeface="Arial" panose="020B0604020202020204" pitchFamily="34" charset="0"/>
              <a:buChar char="•"/>
            </a:pPr>
            <a:r>
              <a:rPr lang="en-US" sz="1600" dirty="0"/>
              <a:t>Emphasize to the class that trunk and access configurations each side of a link will have no communications. </a:t>
            </a:r>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7684792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a:t>
            </a:r>
            <a:r>
              <a:rPr lang="en-US" sz="4800" dirty="0">
                <a:solidFill>
                  <a:schemeClr val="accent5">
                    <a:lumMod val="40000"/>
                    <a:lumOff val="60000"/>
                  </a:schemeClr>
                </a:solidFill>
              </a:rPr>
              <a:t>VLANs</a:t>
            </a:r>
            <a:endParaRPr lang="en-US" sz="46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46304" y="705374"/>
            <a:ext cx="8769026" cy="889134"/>
          </a:xfrm>
        </p:spPr>
        <p:txBody>
          <a:bodyPr/>
          <a:lstStyle/>
          <a:p>
            <a:pPr marL="0" indent="0">
              <a:spcBef>
                <a:spcPct val="30000"/>
              </a:spcBef>
              <a:buNone/>
            </a:pPr>
            <a:r>
              <a:rPr lang="en-US" b="1" dirty="0"/>
              <a:t>Module Title: </a:t>
            </a:r>
            <a:r>
              <a:rPr lang="en-US" dirty="0"/>
              <a:t>Protocols and Models</a:t>
            </a:r>
          </a:p>
          <a:p>
            <a:pPr marL="0" indent="0">
              <a:spcBef>
                <a:spcPct val="30000"/>
              </a:spcBef>
              <a:buNone/>
            </a:pPr>
            <a:r>
              <a:rPr lang="en-US" b="1" dirty="0"/>
              <a:t>Module Objective: </a:t>
            </a:r>
            <a:r>
              <a:rPr lang="en-US" dirty="0"/>
              <a:t>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79241"/>
              </p:ext>
            </p:extLst>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r>
                        <a:rPr lang="en-US" b="1" dirty="0"/>
                        <a:t>Overview of VLANs</a:t>
                      </a:r>
                      <a:endParaRPr lang="en-US" dirty="0"/>
                    </a:p>
                  </a:txBody>
                  <a:tcPr anchor="ctr"/>
                </a:tc>
                <a:tc>
                  <a:txBody>
                    <a:bodyPr/>
                    <a:lstStyle/>
                    <a:p>
                      <a:r>
                        <a:rPr lang="en-US" dirty="0"/>
                        <a:t>Explain the purpose of VLANs in a switched network.</a:t>
                      </a:r>
                    </a:p>
                  </a:txBody>
                  <a:tcPr anchor="ctr"/>
                </a:tc>
                <a:extLst>
                  <a:ext uri="{0D108BD9-81ED-4DB2-BD59-A6C34878D82A}">
                    <a16:rowId xmlns:a16="http://schemas.microsoft.com/office/drawing/2014/main" val="10001"/>
                  </a:ext>
                </a:extLst>
              </a:tr>
              <a:tr h="372332">
                <a:tc>
                  <a:txBody>
                    <a:bodyPr/>
                    <a:lstStyle/>
                    <a:p>
                      <a:r>
                        <a:rPr lang="en-US" b="1" dirty="0"/>
                        <a:t>VLANs in a Multi-Switched Environment</a:t>
                      </a:r>
                      <a:endParaRPr lang="en-US" dirty="0"/>
                    </a:p>
                  </a:txBody>
                  <a:tcPr anchor="ctr"/>
                </a:tc>
                <a:tc>
                  <a:txBody>
                    <a:bodyPr/>
                    <a:lstStyle/>
                    <a:p>
                      <a:r>
                        <a:rPr lang="en-US" dirty="0"/>
                        <a:t>Explain how a switch forwards frames based on VLAN configuration in a multi-switch environment.</a:t>
                      </a:r>
                    </a:p>
                  </a:txBody>
                  <a:tcPr anchor="ctr"/>
                </a:tc>
                <a:extLst>
                  <a:ext uri="{0D108BD9-81ED-4DB2-BD59-A6C34878D82A}">
                    <a16:rowId xmlns:a16="http://schemas.microsoft.com/office/drawing/2014/main" val="10002"/>
                  </a:ext>
                </a:extLst>
              </a:tr>
              <a:tr h="372332">
                <a:tc>
                  <a:txBody>
                    <a:bodyPr/>
                    <a:lstStyle/>
                    <a:p>
                      <a:r>
                        <a:rPr lang="en-US" b="1" dirty="0"/>
                        <a:t>VLAN Configuration</a:t>
                      </a:r>
                      <a:endParaRPr lang="en-US" dirty="0"/>
                    </a:p>
                  </a:txBody>
                  <a:tcPr anchor="ctr"/>
                </a:tc>
                <a:tc>
                  <a:txBody>
                    <a:bodyPr/>
                    <a:lstStyle/>
                    <a:p>
                      <a:r>
                        <a:rPr lang="en-US" dirty="0"/>
                        <a:t>Configure a switch port to be assigned to a VLAN based on requirements.</a:t>
                      </a:r>
                    </a:p>
                  </a:txBody>
                  <a:tcPr anchor="ctr"/>
                </a:tc>
                <a:extLst>
                  <a:ext uri="{0D108BD9-81ED-4DB2-BD59-A6C34878D82A}">
                    <a16:rowId xmlns:a16="http://schemas.microsoft.com/office/drawing/2014/main" val="10003"/>
                  </a:ext>
                </a:extLst>
              </a:tr>
              <a:tr h="558498">
                <a:tc>
                  <a:txBody>
                    <a:bodyPr/>
                    <a:lstStyle/>
                    <a:p>
                      <a:r>
                        <a:rPr lang="en-US" b="1" dirty="0"/>
                        <a:t>VLAN Trunks</a:t>
                      </a:r>
                      <a:endParaRPr lang="en-US" dirty="0"/>
                    </a:p>
                  </a:txBody>
                  <a:tcPr anchor="ctr"/>
                </a:tc>
                <a:tc>
                  <a:txBody>
                    <a:bodyPr/>
                    <a:lstStyle/>
                    <a:p>
                      <a:r>
                        <a:rPr lang="en-US" dirty="0"/>
                        <a:t>Configure a trunk port on a LAN switch.</a:t>
                      </a:r>
                    </a:p>
                  </a:txBody>
                  <a:tcPr anchor="ctr"/>
                </a:tc>
                <a:extLst>
                  <a:ext uri="{0D108BD9-81ED-4DB2-BD59-A6C34878D82A}">
                    <a16:rowId xmlns:a16="http://schemas.microsoft.com/office/drawing/2014/main" val="10004"/>
                  </a:ext>
                </a:extLst>
              </a:tr>
              <a:tr h="558498">
                <a:tc>
                  <a:txBody>
                    <a:bodyPr/>
                    <a:lstStyle/>
                    <a:p>
                      <a:r>
                        <a:rPr lang="en-US" b="1" dirty="0"/>
                        <a:t>Dynamic Trunking Protocol</a:t>
                      </a:r>
                      <a:endParaRPr lang="en-US" dirty="0"/>
                    </a:p>
                  </a:txBody>
                  <a:tcPr anchor="ctr"/>
                </a:tc>
                <a:tc>
                  <a:txBody>
                    <a:bodyPr/>
                    <a:lstStyle/>
                    <a:p>
                      <a:r>
                        <a:rPr lang="en-US" dirty="0"/>
                        <a:t>Configure Dynamic Trunking Protocol (DTP).</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Overview of VLANs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r>
              <a:rPr lang="en-US" altLang="en-US" sz="1600" dirty="0"/>
              <a:t>Overview of VLANs</a:t>
            </a:r>
            <a:br>
              <a:rPr lang="en-US" altLang="en-US" dirty="0"/>
            </a:br>
            <a:r>
              <a:rPr lang="en-US" altLang="en-US" dirty="0"/>
              <a:t>VLAN Definitions</a:t>
            </a:r>
          </a:p>
        </p:txBody>
      </p:sp>
      <p:sp>
        <p:nvSpPr>
          <p:cNvPr id="2" name="Content Placeholder 1"/>
          <p:cNvSpPr>
            <a:spLocks noGrp="1"/>
          </p:cNvSpPr>
          <p:nvPr>
            <p:ph idx="1"/>
          </p:nvPr>
        </p:nvSpPr>
        <p:spPr>
          <a:xfrm>
            <a:off x="4210546" y="605969"/>
            <a:ext cx="4767079" cy="4112335"/>
          </a:xfrm>
        </p:spPr>
        <p:txBody>
          <a:bodyPr/>
          <a:lstStyle/>
          <a:p>
            <a:pPr marL="0" indent="0">
              <a:buNone/>
            </a:pPr>
            <a:r>
              <a:rPr lang="en-US" sz="1600" dirty="0"/>
              <a:t>VLANs are logical connections with other similar devices.</a:t>
            </a:r>
          </a:p>
          <a:p>
            <a:pPr marL="0" indent="0">
              <a:buNone/>
            </a:pPr>
            <a:r>
              <a:rPr lang="en-US" sz="1600" dirty="0"/>
              <a:t>Placing devices into various VLANs have the following characteristics:</a:t>
            </a:r>
          </a:p>
          <a:p>
            <a:pPr lvl="1">
              <a:buFont typeface="Arial" panose="020B0604020202020204" pitchFamily="34" charset="0"/>
              <a:buChar char="•"/>
            </a:pPr>
            <a:r>
              <a:rPr lang="en-US" sz="1600" dirty="0"/>
              <a:t>Provides segmentation of the various groups of devices on the same switches</a:t>
            </a:r>
          </a:p>
          <a:p>
            <a:pPr lvl="1">
              <a:buFont typeface="Arial" panose="020B0604020202020204" pitchFamily="34" charset="0"/>
              <a:buChar char="•"/>
            </a:pPr>
            <a:r>
              <a:rPr lang="en-US" sz="1600" dirty="0"/>
              <a:t>Provide organization that is more manageable</a:t>
            </a:r>
          </a:p>
          <a:p>
            <a:pPr lvl="3">
              <a:buFont typeface="Arial" panose="020B0604020202020204" pitchFamily="34" charset="0"/>
              <a:buChar char="•"/>
            </a:pPr>
            <a:r>
              <a:rPr lang="en-US" sz="1600" dirty="0"/>
              <a:t>Broadcasts, multicasts and unicasts are isolated in the individual VLAN</a:t>
            </a:r>
          </a:p>
          <a:p>
            <a:pPr lvl="3">
              <a:buFont typeface="Arial" panose="020B0604020202020204" pitchFamily="34" charset="0"/>
              <a:buChar char="•"/>
            </a:pPr>
            <a:r>
              <a:rPr lang="en-US" sz="1600" dirty="0"/>
              <a:t>Each VLAN will have its own unique range of IP addressing</a:t>
            </a:r>
          </a:p>
          <a:p>
            <a:pPr lvl="3">
              <a:buFont typeface="Arial" panose="020B0604020202020204" pitchFamily="34" charset="0"/>
              <a:buChar char="•"/>
            </a:pPr>
            <a:r>
              <a:rPr lang="en-US" sz="1600" dirty="0"/>
              <a:t>Smaller broadcast domains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1326642"/>
            <a:ext cx="4033875" cy="250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r>
              <a:rPr lang="en-US" altLang="en-US" sz="1600" dirty="0"/>
              <a:t>Overview of VLANs</a:t>
            </a:r>
            <a:br>
              <a:rPr lang="en-US" altLang="en-US" dirty="0"/>
            </a:br>
            <a:r>
              <a:rPr lang="en-US" altLang="en-US" dirty="0"/>
              <a:t>Benefits of a VLAN Design</a:t>
            </a:r>
          </a:p>
        </p:txBody>
      </p:sp>
      <p:sp>
        <p:nvSpPr>
          <p:cNvPr id="8195" name="Rectangle 6"/>
          <p:cNvSpPr>
            <a:spLocks noGrp="1" noChangeArrowheads="1"/>
          </p:cNvSpPr>
          <p:nvPr>
            <p:ph idx="1"/>
          </p:nvPr>
        </p:nvSpPr>
        <p:spPr>
          <a:xfrm>
            <a:off x="0" y="1273183"/>
            <a:ext cx="3761591" cy="458613"/>
          </a:xfrm>
        </p:spPr>
        <p:txBody>
          <a:bodyPr/>
          <a:lstStyle/>
          <a:p>
            <a:pPr marL="0" indent="0">
              <a:buNone/>
            </a:pPr>
            <a:r>
              <a:rPr lang="en-US" sz="1800" dirty="0"/>
              <a:t>Benefits of using VLANs are as follows: </a:t>
            </a:r>
            <a:endParaRPr lang="en-US"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133737953"/>
              </p:ext>
            </p:extLst>
          </p:nvPr>
        </p:nvGraphicFramePr>
        <p:xfrm>
          <a:off x="448056" y="2029967"/>
          <a:ext cx="8046720" cy="2793604"/>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r>
                        <a:rPr lang="en-US" dirty="0"/>
                        <a:t>Benefits</a:t>
                      </a:r>
                    </a:p>
                  </a:txBody>
                  <a:tcPr/>
                </a:tc>
                <a:tc>
                  <a:txBody>
                    <a:bodyPr/>
                    <a:lstStyle/>
                    <a:p>
                      <a:r>
                        <a:rPr lang="en-US" dirty="0"/>
                        <a:t>Description</a:t>
                      </a:r>
                    </a:p>
                  </a:txBody>
                  <a:tcPr/>
                </a:tc>
                <a:extLst>
                  <a:ext uri="{0D108BD9-81ED-4DB2-BD59-A6C34878D82A}">
                    <a16:rowId xmlns:a16="http://schemas.microsoft.com/office/drawing/2014/main" val="10000"/>
                  </a:ext>
                </a:extLst>
              </a:tr>
              <a:tr h="353569">
                <a:tc>
                  <a:txBody>
                    <a:bodyPr/>
                    <a:lstStyle/>
                    <a:p>
                      <a:r>
                        <a:rPr lang="en-US" dirty="0"/>
                        <a:t>Smaller Broadcast</a:t>
                      </a:r>
                      <a:r>
                        <a:rPr lang="en-US" baseline="0" dirty="0"/>
                        <a:t> Domains</a:t>
                      </a:r>
                      <a:endParaRPr lang="en-US" dirty="0"/>
                    </a:p>
                  </a:txBody>
                  <a:tcPr/>
                </a:tc>
                <a:tc>
                  <a:txBody>
                    <a:bodyPr/>
                    <a:lstStyle/>
                    <a:p>
                      <a:r>
                        <a:rPr lang="en-US" dirty="0"/>
                        <a:t>Dividing</a:t>
                      </a:r>
                      <a:r>
                        <a:rPr lang="en-US" baseline="0" dirty="0"/>
                        <a:t> the LAN reduces the number of broadcast domains</a:t>
                      </a:r>
                      <a:endParaRPr lang="en-US" dirty="0"/>
                    </a:p>
                  </a:txBody>
                  <a:tcPr/>
                </a:tc>
                <a:extLst>
                  <a:ext uri="{0D108BD9-81ED-4DB2-BD59-A6C34878D82A}">
                    <a16:rowId xmlns:a16="http://schemas.microsoft.com/office/drawing/2014/main" val="10001"/>
                  </a:ext>
                </a:extLst>
              </a:tr>
              <a:tr h="310896">
                <a:tc>
                  <a:txBody>
                    <a:bodyPr/>
                    <a:lstStyle/>
                    <a:p>
                      <a:r>
                        <a:rPr lang="en-US" dirty="0"/>
                        <a:t>Improved</a:t>
                      </a:r>
                      <a:r>
                        <a:rPr lang="en-US" baseline="0" dirty="0"/>
                        <a:t> Security</a:t>
                      </a:r>
                      <a:endParaRPr lang="en-US" dirty="0"/>
                    </a:p>
                  </a:txBody>
                  <a:tcPr/>
                </a:tc>
                <a:tc>
                  <a:txBody>
                    <a:bodyPr/>
                    <a:lstStyle/>
                    <a:p>
                      <a:r>
                        <a:rPr lang="en-US" dirty="0"/>
                        <a:t>Only users</a:t>
                      </a:r>
                      <a:r>
                        <a:rPr lang="en-US" baseline="0" dirty="0"/>
                        <a:t> in the same VLAN can communicate together</a:t>
                      </a:r>
                      <a:endParaRPr lang="en-US" dirty="0"/>
                    </a:p>
                  </a:txBody>
                  <a:tcPr/>
                </a:tc>
                <a:extLst>
                  <a:ext uri="{0D108BD9-81ED-4DB2-BD59-A6C34878D82A}">
                    <a16:rowId xmlns:a16="http://schemas.microsoft.com/office/drawing/2014/main" val="10002"/>
                  </a:ext>
                </a:extLst>
              </a:tr>
              <a:tr h="530352">
                <a:tc>
                  <a:txBody>
                    <a:bodyPr/>
                    <a:lstStyle/>
                    <a:p>
                      <a:r>
                        <a:rPr lang="en-US" dirty="0"/>
                        <a:t>Improved IT Efficiency</a:t>
                      </a:r>
                    </a:p>
                  </a:txBody>
                  <a:tcPr/>
                </a:tc>
                <a:tc>
                  <a:txBody>
                    <a:bodyPr/>
                    <a:lstStyle/>
                    <a:p>
                      <a:r>
                        <a:rPr lang="en-US" dirty="0"/>
                        <a:t>VLANs can group devices with similar requirements, e.g. faculty vs. students</a:t>
                      </a:r>
                    </a:p>
                  </a:txBody>
                  <a:tcPr/>
                </a:tc>
                <a:extLst>
                  <a:ext uri="{0D108BD9-81ED-4DB2-BD59-A6C34878D82A}">
                    <a16:rowId xmlns:a16="http://schemas.microsoft.com/office/drawing/2014/main" val="10003"/>
                  </a:ext>
                </a:extLst>
              </a:tr>
              <a:tr h="298590">
                <a:tc>
                  <a:txBody>
                    <a:bodyPr/>
                    <a:lstStyle/>
                    <a:p>
                      <a:r>
                        <a:rPr lang="en-US" dirty="0"/>
                        <a:t>Reduced Cost</a:t>
                      </a:r>
                    </a:p>
                  </a:txBody>
                  <a:tcPr/>
                </a:tc>
                <a:tc>
                  <a:txBody>
                    <a:bodyPr/>
                    <a:lstStyle/>
                    <a:p>
                      <a:r>
                        <a:rPr lang="en-US" dirty="0"/>
                        <a:t>One</a:t>
                      </a:r>
                      <a:r>
                        <a:rPr lang="en-US" baseline="0" dirty="0"/>
                        <a:t> switch can support multiple groups or VLANs</a:t>
                      </a:r>
                      <a:endParaRPr lang="en-US" dirty="0"/>
                    </a:p>
                  </a:txBody>
                  <a:tcPr/>
                </a:tc>
                <a:extLst>
                  <a:ext uri="{0D108BD9-81ED-4DB2-BD59-A6C34878D82A}">
                    <a16:rowId xmlns:a16="http://schemas.microsoft.com/office/drawing/2014/main" val="10004"/>
                  </a:ext>
                </a:extLst>
              </a:tr>
              <a:tr h="316992">
                <a:tc>
                  <a:txBody>
                    <a:bodyPr/>
                    <a:lstStyle/>
                    <a:p>
                      <a:r>
                        <a:rPr lang="en-US" dirty="0"/>
                        <a:t>Better Performance</a:t>
                      </a:r>
                    </a:p>
                  </a:txBody>
                  <a:tcPr/>
                </a:tc>
                <a:tc>
                  <a:txBody>
                    <a:bodyPr/>
                    <a:lstStyle/>
                    <a:p>
                      <a:r>
                        <a:rPr lang="en-US" dirty="0"/>
                        <a:t>Small broadcast domains</a:t>
                      </a:r>
                      <a:r>
                        <a:rPr lang="en-US" baseline="0" dirty="0"/>
                        <a:t> reduce traffic, improving bandwidth</a:t>
                      </a:r>
                      <a:endParaRPr lang="en-US" dirty="0"/>
                    </a:p>
                  </a:txBody>
                  <a:tcPr/>
                </a:tc>
                <a:extLst>
                  <a:ext uri="{0D108BD9-81ED-4DB2-BD59-A6C34878D82A}">
                    <a16:rowId xmlns:a16="http://schemas.microsoft.com/office/drawing/2014/main" val="10005"/>
                  </a:ext>
                </a:extLst>
              </a:tr>
              <a:tr h="507604">
                <a:tc>
                  <a:txBody>
                    <a:bodyPr/>
                    <a:lstStyle/>
                    <a:p>
                      <a:r>
                        <a:rPr lang="en-US" dirty="0"/>
                        <a:t>Simpler</a:t>
                      </a:r>
                      <a:r>
                        <a:rPr lang="en-US" baseline="0" dirty="0"/>
                        <a:t> Management</a:t>
                      </a:r>
                      <a:endParaRPr lang="en-US" dirty="0"/>
                    </a:p>
                  </a:txBody>
                  <a:tcPr/>
                </a:tc>
                <a:tc>
                  <a:txBody>
                    <a:bodyPr/>
                    <a:lstStyle/>
                    <a:p>
                      <a:r>
                        <a:rPr lang="en-US" dirty="0"/>
                        <a:t>Similar groups will need similar applications</a:t>
                      </a:r>
                      <a:r>
                        <a:rPr lang="en-US" baseline="0" dirty="0"/>
                        <a:t> and other network resources</a:t>
                      </a:r>
                      <a:endParaRPr lang="en-US" dirty="0"/>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r>
              <a:rPr lang="en-US" altLang="en-US" sz="1600" dirty="0"/>
              <a:t>Overview of VLANs</a:t>
            </a:r>
            <a:br>
              <a:rPr lang="en-US" altLang="en-US" dirty="0"/>
            </a:br>
            <a:r>
              <a:rPr lang="en-US" altLang="en-US" dirty="0"/>
              <a:t>Types of VLANs</a:t>
            </a:r>
          </a:p>
        </p:txBody>
      </p:sp>
      <p:sp>
        <p:nvSpPr>
          <p:cNvPr id="8195" name="Rectangle 6"/>
          <p:cNvSpPr>
            <a:spLocks noGrp="1" noChangeArrowheads="1"/>
          </p:cNvSpPr>
          <p:nvPr>
            <p:ph idx="1"/>
          </p:nvPr>
        </p:nvSpPr>
        <p:spPr>
          <a:xfrm>
            <a:off x="133753" y="820921"/>
            <a:ext cx="3213687" cy="3869951"/>
          </a:xfrm>
        </p:spPr>
        <p:txBody>
          <a:bodyPr/>
          <a:lstStyle/>
          <a:p>
            <a:pPr marL="0" indent="0">
              <a:buNone/>
            </a:pPr>
            <a:r>
              <a:rPr lang="en-US" sz="1600" dirty="0"/>
              <a:t>Default VLAN</a:t>
            </a:r>
          </a:p>
          <a:p>
            <a:pPr marL="0" indent="0">
              <a:buNone/>
            </a:pPr>
            <a:r>
              <a:rPr lang="en-US" sz="1600" dirty="0"/>
              <a:t>   VLAN 1 is the following: </a:t>
            </a:r>
          </a:p>
          <a:p>
            <a:pPr lvl="1">
              <a:buFont typeface="Arial" panose="020B0604020202020204" pitchFamily="34" charset="0"/>
              <a:buChar char="•"/>
            </a:pPr>
            <a:r>
              <a:rPr lang="en-US" sz="1600" dirty="0"/>
              <a:t>The default VLAN</a:t>
            </a:r>
          </a:p>
          <a:p>
            <a:pPr lvl="1">
              <a:buFont typeface="Arial" panose="020B0604020202020204" pitchFamily="34" charset="0"/>
              <a:buChar char="•"/>
            </a:pPr>
            <a:r>
              <a:rPr lang="en-US" sz="1600" dirty="0"/>
              <a:t>The default Native VLAN</a:t>
            </a:r>
          </a:p>
          <a:p>
            <a:pPr lvl="1">
              <a:buFont typeface="Arial" panose="020B0604020202020204" pitchFamily="34" charset="0"/>
              <a:buChar char="•"/>
            </a:pPr>
            <a:r>
              <a:rPr lang="en-US" sz="1600" dirty="0"/>
              <a:t>The default Management VLAN</a:t>
            </a:r>
          </a:p>
          <a:p>
            <a:pPr lvl="1">
              <a:buFont typeface="Arial" panose="020B0604020202020204" pitchFamily="34" charset="0"/>
              <a:buChar char="•"/>
            </a:pPr>
            <a:r>
              <a:rPr lang="en-US" sz="1600" dirty="0"/>
              <a:t>Cannot be deleted or renamed</a:t>
            </a:r>
          </a:p>
          <a:p>
            <a:pPr marL="142875" lvl="1" indent="0">
              <a:buNone/>
            </a:pPr>
            <a:endParaRPr lang="en-US" sz="1600" dirty="0"/>
          </a:p>
          <a:p>
            <a:pPr marL="142875" lvl="1" indent="0">
              <a:buNone/>
            </a:pPr>
            <a:r>
              <a:rPr lang="en-US" sz="1600" b="1" dirty="0"/>
              <a:t>Note</a:t>
            </a:r>
            <a:r>
              <a:rPr lang="en-US" sz="1600" dirty="0"/>
              <a:t>: While we cannot delete VLAN1 Cisco will recommend that we assign these default features to other VLANs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683761"/>
            <a:ext cx="8873087" cy="3997967"/>
          </a:xfrm>
        </p:spPr>
        <p:txBody>
          <a:bodyPr/>
          <a:lstStyle/>
          <a:p>
            <a:pPr marL="0" indent="0">
              <a:buNone/>
            </a:pPr>
            <a:r>
              <a:rPr lang="en-US" sz="1600" b="1" dirty="0"/>
              <a:t>Data VLAN </a:t>
            </a:r>
          </a:p>
          <a:p>
            <a:pPr>
              <a:buFont typeface="Arial" panose="020B0604020202020204" pitchFamily="34" charset="0"/>
              <a:buChar char="•"/>
            </a:pPr>
            <a:r>
              <a:rPr lang="en-US" sz="1600" dirty="0"/>
              <a:t>Dedicated to user-generated traffic (email and web traffic). </a:t>
            </a:r>
          </a:p>
          <a:p>
            <a:pPr>
              <a:buFont typeface="Arial" panose="020B0604020202020204" pitchFamily="34" charset="0"/>
              <a:buChar char="•"/>
            </a:pPr>
            <a:r>
              <a:rPr lang="en-US" sz="1600" dirty="0"/>
              <a:t>VLAN 1 is the default data VLAN because all interfaces are assigned to this VLAN.</a:t>
            </a:r>
          </a:p>
          <a:p>
            <a:pPr marL="0" indent="0">
              <a:buNone/>
            </a:pPr>
            <a:r>
              <a:rPr lang="en-US" sz="1600" b="1" dirty="0"/>
              <a:t>Native VLAN</a:t>
            </a:r>
          </a:p>
          <a:p>
            <a:pPr>
              <a:buFont typeface="Arial" panose="020B0604020202020204" pitchFamily="34" charset="0"/>
              <a:buChar char="•"/>
            </a:pPr>
            <a:r>
              <a:rPr lang="en-US" sz="1600" dirty="0"/>
              <a:t>This is used for trunk links only. </a:t>
            </a:r>
          </a:p>
          <a:p>
            <a:pPr>
              <a:buFont typeface="Arial" panose="020B0604020202020204" pitchFamily="34" charset="0"/>
              <a:buChar char="•"/>
            </a:pPr>
            <a:r>
              <a:rPr lang="en-US" sz="1600" dirty="0"/>
              <a:t>All frames are tagged on an 802.1Q trunk link except for those on the native VLAN. </a:t>
            </a:r>
          </a:p>
          <a:p>
            <a:pPr marL="0" indent="0">
              <a:buNone/>
            </a:pPr>
            <a:r>
              <a:rPr lang="en-US" sz="1600" b="1" dirty="0"/>
              <a:t>Management VLAN </a:t>
            </a:r>
          </a:p>
          <a:p>
            <a:pPr>
              <a:buFont typeface="Arial" panose="020B0604020202020204" pitchFamily="34" charset="0"/>
              <a:buChar char="•"/>
            </a:pPr>
            <a:r>
              <a:rPr lang="en-US" sz="1600" dirty="0"/>
              <a:t>This is used for SSH/Telnet VTY traffic and should not be carried with end user traffic.</a:t>
            </a:r>
          </a:p>
          <a:p>
            <a:pPr>
              <a:buFont typeface="Arial" panose="020B0604020202020204" pitchFamily="34" charset="0"/>
              <a:buChar char="•"/>
            </a:pPr>
            <a:r>
              <a:rPr lang="en-US" sz="1600" dirty="0"/>
              <a:t>Typically, the VLAN that is the SVI for the Layer 2 switch.  </a:t>
            </a:r>
          </a:p>
          <a:p>
            <a:pPr>
              <a:buFont typeface="Arial" panose="020B0604020202020204" pitchFamily="34" charset="0"/>
              <a:buChar char="•"/>
            </a:pPr>
            <a:endParaRPr lang="en-US" sz="1600" dirty="0"/>
          </a:p>
          <a:p>
            <a:pPr marL="0" indent="0">
              <a:buNone/>
            </a:pPr>
            <a:r>
              <a:rPr lang="en-US" sz="1600" dirty="0"/>
              <a:t>   </a:t>
            </a:r>
          </a:p>
        </p:txBody>
      </p:sp>
    </p:spTree>
    <p:extLst>
      <p:ext uri="{BB962C8B-B14F-4D97-AF65-F5344CB8AC3E}">
        <p14:creationId xmlns:p14="http://schemas.microsoft.com/office/powerpoint/2010/main" val="7925027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79"/>
            <a:ext cx="8433035" cy="3836009"/>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a:t>
            </a:r>
            <a:r>
              <a:rPr lang="en-CA" sz="1600"/>
              <a:t># 13</a:t>
            </a:r>
            <a:endParaRPr lang="en-CA" sz="1600"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894073"/>
            <a:ext cx="4657703" cy="3723647"/>
          </a:xfrm>
        </p:spPr>
        <p:txBody>
          <a:bodyPr/>
          <a:lstStyle/>
          <a:p>
            <a:pPr marL="0" indent="0">
              <a:buNone/>
            </a:pPr>
            <a:r>
              <a:rPr lang="en-US" sz="1600" b="1" dirty="0"/>
              <a:t>Voice VLAN  </a:t>
            </a:r>
          </a:p>
          <a:p>
            <a:pPr lvl="1">
              <a:buFont typeface="Arial" panose="020B0604020202020204" pitchFamily="34" charset="0"/>
              <a:buChar char="•"/>
            </a:pPr>
            <a:r>
              <a:rPr lang="en-US" sz="1600" dirty="0"/>
              <a:t>A separate VLAN is required because Voice traffic requires:</a:t>
            </a:r>
          </a:p>
          <a:p>
            <a:pPr lvl="3">
              <a:buFont typeface="Arial" panose="020B0604020202020204" pitchFamily="34" charset="0"/>
              <a:buChar char="•"/>
            </a:pPr>
            <a:r>
              <a:rPr lang="en-US" sz="1600" dirty="0"/>
              <a:t>Assured bandwidth</a:t>
            </a:r>
          </a:p>
          <a:p>
            <a:pPr lvl="3">
              <a:buFont typeface="Arial" panose="020B0604020202020204" pitchFamily="34" charset="0"/>
              <a:buChar char="•"/>
            </a:pPr>
            <a:r>
              <a:rPr lang="en-US" sz="1600" dirty="0"/>
              <a:t>High QoS priority</a:t>
            </a:r>
          </a:p>
          <a:p>
            <a:pPr lvl="3">
              <a:buFont typeface="Arial" panose="020B0604020202020204" pitchFamily="34" charset="0"/>
              <a:buChar char="•"/>
            </a:pPr>
            <a:r>
              <a:rPr lang="en-US" sz="1600" dirty="0"/>
              <a:t>Ability to avoid congestion</a:t>
            </a:r>
          </a:p>
          <a:p>
            <a:pPr lvl="3">
              <a:buFont typeface="Arial" panose="020B0604020202020204" pitchFamily="34" charset="0"/>
              <a:buChar char="•"/>
            </a:pPr>
            <a:r>
              <a:rPr lang="en-US" sz="1600" dirty="0"/>
              <a:t>Delay less that 150 ms from source to destination</a:t>
            </a:r>
          </a:p>
          <a:p>
            <a:pPr lvl="1">
              <a:buFont typeface="Arial" panose="020B0604020202020204" pitchFamily="34" charset="0"/>
              <a:buChar char="•"/>
            </a:pPr>
            <a:r>
              <a:rPr lang="en-US" sz="1600" dirty="0"/>
              <a:t>The entire network must be designed to support voice.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76" y="923544"/>
            <a:ext cx="3777162" cy="30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4866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Packet Tracer – Who Hears the Broadcast?</a:t>
            </a:r>
          </a:p>
        </p:txBody>
      </p:sp>
      <p:sp>
        <p:nvSpPr>
          <p:cNvPr id="8195" name="Rectangle 6"/>
          <p:cNvSpPr>
            <a:spLocks noGrp="1" noChangeArrowheads="1"/>
          </p:cNvSpPr>
          <p:nvPr>
            <p:ph idx="1"/>
          </p:nvPr>
        </p:nvSpPr>
        <p:spPr>
          <a:xfrm>
            <a:off x="100858" y="858445"/>
            <a:ext cx="8853286" cy="2390081"/>
          </a:xfrm>
        </p:spPr>
        <p:txBody>
          <a:bodyPr/>
          <a:lstStyle/>
          <a:p>
            <a:pPr marL="0" indent="0">
              <a:spcBef>
                <a:spcPts val="0"/>
              </a:spcBef>
              <a:spcAft>
                <a:spcPts val="0"/>
              </a:spcAft>
              <a:buNone/>
            </a:pPr>
            <a:r>
              <a:rPr lang="en-US" sz="1800" dirty="0"/>
              <a:t>In this Packet Tracer activity, you will do the following:</a:t>
            </a:r>
          </a:p>
          <a:p>
            <a:pPr marL="0" indent="0">
              <a:spcBef>
                <a:spcPts val="0"/>
              </a:spcBef>
              <a:spcAft>
                <a:spcPts val="0"/>
              </a:spcAft>
              <a:buNone/>
            </a:pPr>
            <a:endParaRPr lang="en-US" sz="1800" dirty="0"/>
          </a:p>
          <a:p>
            <a:pPr marL="285750" lvl="1" indent="-285750">
              <a:spcBef>
                <a:spcPts val="600"/>
              </a:spcBef>
              <a:spcAft>
                <a:spcPts val="600"/>
              </a:spcAft>
              <a:buSzPct val="90000"/>
              <a:buFont typeface="Arial" panose="020B0604020202020204" pitchFamily="34" charset="0"/>
              <a:buChar char="•"/>
            </a:pPr>
            <a:r>
              <a:rPr lang="en-US" sz="1800" dirty="0"/>
              <a:t>Observe Broadcast Traffic in a VLAN Implementation</a:t>
            </a:r>
          </a:p>
          <a:p>
            <a:pPr marL="285750" lvl="1" indent="-285750">
              <a:spcBef>
                <a:spcPts val="600"/>
              </a:spcBef>
              <a:spcAft>
                <a:spcPts val="600"/>
              </a:spcAft>
              <a:buSzPct val="90000"/>
              <a:buFont typeface="Arial" panose="020B0604020202020204" pitchFamily="34" charset="0"/>
              <a:buChar char="•"/>
            </a:pPr>
            <a:r>
              <a:rPr lang="en-US" sz="1800" dirty="0"/>
              <a:t>Complete Review Questions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VLANs in a </a:t>
            </a:r>
            <a:br>
              <a:rPr lang="en-US" dirty="0">
                <a:solidFill>
                  <a:schemeClr val="accent5">
                    <a:lumMod val="40000"/>
                    <a:lumOff val="60000"/>
                  </a:schemeClr>
                </a:solidFill>
              </a:rPr>
            </a:br>
            <a:r>
              <a:rPr lang="en-US" dirty="0">
                <a:solidFill>
                  <a:schemeClr val="accent5">
                    <a:lumMod val="40000"/>
                    <a:lumOff val="60000"/>
                  </a:schemeClr>
                </a:solidFill>
              </a:rPr>
              <a:t>Multi-Switched Environment</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VLANs in a Multi-Switched Environment</a:t>
            </a:r>
            <a:br>
              <a:rPr lang="en-US" altLang="en-US" dirty="0"/>
            </a:br>
            <a:r>
              <a:rPr lang="en-US" altLang="en-US" dirty="0"/>
              <a:t>Defining VLAN Trunks</a:t>
            </a:r>
          </a:p>
        </p:txBody>
      </p:sp>
      <p:sp>
        <p:nvSpPr>
          <p:cNvPr id="8195" name="Rectangle 6"/>
          <p:cNvSpPr>
            <a:spLocks noGrp="1" noChangeArrowheads="1"/>
          </p:cNvSpPr>
          <p:nvPr>
            <p:ph idx="1"/>
          </p:nvPr>
        </p:nvSpPr>
        <p:spPr>
          <a:xfrm>
            <a:off x="246742" y="798945"/>
            <a:ext cx="3785762" cy="3827919"/>
          </a:xfrm>
        </p:spPr>
        <p:txBody>
          <a:bodyPr/>
          <a:lstStyle/>
          <a:p>
            <a:pPr marL="0" indent="0">
              <a:buNone/>
            </a:pPr>
            <a:r>
              <a:rPr lang="en-US" altLang="en-US" sz="1600" dirty="0"/>
              <a:t>A trunk is a point-to-point link between two network devices.</a:t>
            </a:r>
          </a:p>
          <a:p>
            <a:pPr marL="0" indent="0">
              <a:buNone/>
            </a:pPr>
            <a:r>
              <a:rPr lang="en-US" altLang="en-US" sz="1600" dirty="0"/>
              <a:t>Cisco trunk functions:</a:t>
            </a:r>
          </a:p>
          <a:p>
            <a:pPr>
              <a:buFont typeface="Arial" panose="020B0604020202020204" pitchFamily="34" charset="0"/>
              <a:buChar char="•"/>
            </a:pPr>
            <a:r>
              <a:rPr lang="en-US" altLang="en-US" sz="1600" dirty="0"/>
              <a:t>Allow more than one VLAN</a:t>
            </a:r>
          </a:p>
          <a:p>
            <a:pPr>
              <a:buFont typeface="Arial" panose="020B0604020202020204" pitchFamily="34" charset="0"/>
              <a:buChar char="•"/>
            </a:pPr>
            <a:r>
              <a:rPr lang="en-US" altLang="en-US" sz="1600" dirty="0"/>
              <a:t>Extend the VLAN across the entire network</a:t>
            </a:r>
          </a:p>
          <a:p>
            <a:pPr>
              <a:buFont typeface="Arial" panose="020B0604020202020204" pitchFamily="34" charset="0"/>
              <a:buChar char="•"/>
            </a:pPr>
            <a:r>
              <a:rPr lang="en-US" altLang="en-US" sz="1600" dirty="0"/>
              <a:t>By default, supports all VLANs</a:t>
            </a:r>
          </a:p>
          <a:p>
            <a:pPr>
              <a:buFont typeface="Arial" panose="020B0604020202020204" pitchFamily="34" charset="0"/>
              <a:buChar char="•"/>
            </a:pPr>
            <a:r>
              <a:rPr lang="en-US" altLang="en-US" sz="1600" dirty="0"/>
              <a:t>Supports 802.1Q trunking</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1327641"/>
            <a:ext cx="4718800" cy="248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r>
              <a:rPr lang="en-US" altLang="en-US" sz="1600" dirty="0"/>
              <a:t>VLANs in a Multi-Switched Environment</a:t>
            </a:r>
            <a:br>
              <a:rPr lang="en-US" altLang="en-US" dirty="0"/>
            </a:br>
            <a:r>
              <a:rPr lang="en-US" altLang="en-US" dirty="0"/>
              <a:t>Networks without VLANs</a:t>
            </a:r>
          </a:p>
        </p:txBody>
      </p:sp>
      <p:sp>
        <p:nvSpPr>
          <p:cNvPr id="8195" name="Rectangle 6"/>
          <p:cNvSpPr>
            <a:spLocks noGrp="1" noChangeArrowheads="1"/>
          </p:cNvSpPr>
          <p:nvPr>
            <p:ph idx="1"/>
          </p:nvPr>
        </p:nvSpPr>
        <p:spPr>
          <a:xfrm>
            <a:off x="261256" y="856343"/>
            <a:ext cx="8526128" cy="755889"/>
          </a:xfrm>
        </p:spPr>
        <p:txBody>
          <a:bodyPr/>
          <a:lstStyle/>
          <a:p>
            <a:pPr marL="0" indent="0">
              <a:buNone/>
            </a:pPr>
            <a:r>
              <a:rPr lang="en-US" altLang="ja-JP" sz="1600" dirty="0"/>
              <a:t>Without VLANs, all devices connected to the switches will receive all unicast, multicast, and broadcast traffic.</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985" y="1923401"/>
            <a:ext cx="4637831" cy="278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VLANs in a Multi-Switched Environment</a:t>
            </a:r>
            <a:br>
              <a:rPr lang="en-US" altLang="en-US" dirty="0"/>
            </a:br>
            <a:r>
              <a:rPr lang="en-US" altLang="en-US" dirty="0"/>
              <a:t>Networks with VLANs</a:t>
            </a:r>
          </a:p>
        </p:txBody>
      </p:sp>
      <p:sp>
        <p:nvSpPr>
          <p:cNvPr id="8195" name="Rectangle 6"/>
          <p:cNvSpPr>
            <a:spLocks noGrp="1" noChangeArrowheads="1"/>
          </p:cNvSpPr>
          <p:nvPr>
            <p:ph idx="1"/>
          </p:nvPr>
        </p:nvSpPr>
        <p:spPr>
          <a:xfrm>
            <a:off x="203200" y="986971"/>
            <a:ext cx="8712199" cy="768677"/>
          </a:xfrm>
        </p:spPr>
        <p:txBody>
          <a:bodyPr/>
          <a:lstStyle/>
          <a:p>
            <a:pPr marL="0" indent="0">
              <a:buNone/>
            </a:pPr>
            <a:r>
              <a:rPr lang="en-US" altLang="ja-JP" sz="1600" dirty="0"/>
              <a:t>With VLANs, unicast, multicast, and broadcast traffic is confined to a VLAN. Without a Layer 3 device to connect the VLANs, devices in different VLANs cannot communicate.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9" y="1709928"/>
            <a:ext cx="5231599"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r>
              <a:rPr lang="en-US" altLang="en-US" sz="1600" dirty="0"/>
              <a:t>VLANs in a Multi-Switched Environment</a:t>
            </a:r>
            <a:br>
              <a:rPr lang="en-US" altLang="en-US" dirty="0"/>
            </a:br>
            <a:r>
              <a:rPr lang="en-US" altLang="en-US" dirty="0"/>
              <a:t>VLAN Identification with a Tag</a:t>
            </a:r>
          </a:p>
        </p:txBody>
      </p:sp>
      <p:sp>
        <p:nvSpPr>
          <p:cNvPr id="8195" name="Rectangle 6"/>
          <p:cNvSpPr>
            <a:spLocks noGrp="1" noChangeArrowheads="1"/>
          </p:cNvSpPr>
          <p:nvPr>
            <p:ph idx="1"/>
          </p:nvPr>
        </p:nvSpPr>
        <p:spPr>
          <a:xfrm>
            <a:off x="175768" y="804090"/>
            <a:ext cx="5307394" cy="1811093"/>
          </a:xfrm>
        </p:spPr>
        <p:txBody>
          <a:bodyPr/>
          <a:lstStyle/>
          <a:p>
            <a:pPr>
              <a:buFont typeface="Arial" panose="020B0604020202020204" pitchFamily="34" charset="0"/>
              <a:buChar char="•"/>
            </a:pPr>
            <a:r>
              <a:rPr lang="en-US" sz="1600" dirty="0"/>
              <a:t>The IEEE 802.1Q header is 4 Bytes</a:t>
            </a:r>
          </a:p>
          <a:p>
            <a:pPr>
              <a:buFont typeface="Arial" panose="020B0604020202020204" pitchFamily="34" charset="0"/>
              <a:buChar char="•"/>
            </a:pPr>
            <a:r>
              <a:rPr lang="en-US" altLang="ja-JP" sz="1600" dirty="0"/>
              <a:t>When the tag is created the FCS must be recalculated.</a:t>
            </a:r>
          </a:p>
          <a:p>
            <a:pPr>
              <a:buFont typeface="Arial" panose="020B0604020202020204" pitchFamily="34" charset="0"/>
              <a:buChar char="•"/>
            </a:pPr>
            <a:r>
              <a:rPr lang="en-US" altLang="ja-JP" sz="1600" dirty="0"/>
              <a:t>When sent to end devices, this tag must be removed and the FCS recalculated back to its original number.</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844360972"/>
              </p:ext>
            </p:extLst>
          </p:nvPr>
        </p:nvGraphicFramePr>
        <p:xfrm>
          <a:off x="265177" y="2702307"/>
          <a:ext cx="8686800" cy="1811422"/>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02463">
                <a:tc>
                  <a:txBody>
                    <a:bodyPr/>
                    <a:lstStyle/>
                    <a:p>
                      <a:r>
                        <a:rPr lang="en-US" sz="1400" dirty="0"/>
                        <a:t>802.1Q VLAN Tag Field</a:t>
                      </a:r>
                    </a:p>
                  </a:txBody>
                  <a:tcPr/>
                </a:tc>
                <a:tc>
                  <a:txBody>
                    <a:bodyPr/>
                    <a:lstStyle/>
                    <a:p>
                      <a:r>
                        <a:rPr lang="en-US" sz="1400" dirty="0"/>
                        <a:t>Function</a:t>
                      </a:r>
                    </a:p>
                  </a:txBody>
                  <a:tcPr/>
                </a:tc>
                <a:extLst>
                  <a:ext uri="{0D108BD9-81ED-4DB2-BD59-A6C34878D82A}">
                    <a16:rowId xmlns:a16="http://schemas.microsoft.com/office/drawing/2014/main" val="10000"/>
                  </a:ext>
                </a:extLst>
              </a:tr>
              <a:tr h="323562">
                <a:tc>
                  <a:txBody>
                    <a:bodyPr/>
                    <a:lstStyle/>
                    <a:p>
                      <a:r>
                        <a:rPr lang="en-US" sz="1400" b="1" dirty="0"/>
                        <a:t>Type</a:t>
                      </a:r>
                      <a:endParaRPr lang="en-US" sz="1400" dirty="0"/>
                    </a:p>
                  </a:txBody>
                  <a:tcPr/>
                </a:tc>
                <a:tc>
                  <a:txBody>
                    <a:bodyPr/>
                    <a:lstStyle/>
                    <a:p>
                      <a:pPr marL="285750" indent="-285750">
                        <a:buFont typeface="Arial" panose="020B0604020202020204" pitchFamily="34" charset="0"/>
                        <a:buChar char="•"/>
                      </a:pPr>
                      <a:r>
                        <a:rPr lang="en-US" sz="1400" dirty="0"/>
                        <a:t>2-Byte field</a:t>
                      </a:r>
                      <a:r>
                        <a:rPr lang="en-US" sz="1400" baseline="0" dirty="0"/>
                        <a:t> with hexadecimal 0x8100</a:t>
                      </a:r>
                      <a:endParaRPr lang="en-US" sz="1400" dirty="0"/>
                    </a:p>
                    <a:p>
                      <a:pPr marL="285750" indent="-285750">
                        <a:buFont typeface="Arial" panose="020B0604020202020204" pitchFamily="34" charset="0"/>
                        <a:buChar char="•"/>
                      </a:pPr>
                      <a:r>
                        <a:rPr lang="en-US" sz="1400" dirty="0"/>
                        <a:t>This is referred to as Tag Protocol ID (TPID)</a:t>
                      </a:r>
                    </a:p>
                  </a:txBody>
                  <a:tcPr/>
                </a:tc>
                <a:extLst>
                  <a:ext uri="{0D108BD9-81ED-4DB2-BD59-A6C34878D82A}">
                    <a16:rowId xmlns:a16="http://schemas.microsoft.com/office/drawing/2014/main" val="10001"/>
                  </a:ext>
                </a:extLst>
              </a:tr>
              <a:tr h="333828">
                <a:tc>
                  <a:txBody>
                    <a:bodyPr/>
                    <a:lstStyle/>
                    <a:p>
                      <a:r>
                        <a:rPr lang="en-US" sz="1400" b="1" dirty="0"/>
                        <a:t>User</a:t>
                      </a:r>
                      <a:r>
                        <a:rPr lang="en-US" sz="1400" b="1" baseline="0" dirty="0"/>
                        <a:t> Priority</a:t>
                      </a:r>
                      <a:endParaRPr lang="en-US" sz="1400" dirty="0"/>
                    </a:p>
                  </a:txBody>
                  <a:tcPr/>
                </a:tc>
                <a:tc>
                  <a:txBody>
                    <a:bodyPr/>
                    <a:lstStyle/>
                    <a:p>
                      <a:pPr marL="285750" indent="-285750">
                        <a:buFont typeface="Arial" panose="020B0604020202020204" pitchFamily="34" charset="0"/>
                        <a:buChar char="•"/>
                      </a:pPr>
                      <a:r>
                        <a:rPr lang="en-US" sz="1400" dirty="0"/>
                        <a:t>3-bit value</a:t>
                      </a:r>
                      <a:r>
                        <a:rPr lang="en-US" sz="1400" baseline="0" dirty="0"/>
                        <a:t> that supports </a:t>
                      </a:r>
                      <a:endParaRPr lang="en-US" sz="1400" dirty="0"/>
                    </a:p>
                  </a:txBody>
                  <a:tcPr/>
                </a:tc>
                <a:extLst>
                  <a:ext uri="{0D108BD9-81ED-4DB2-BD59-A6C34878D82A}">
                    <a16:rowId xmlns:a16="http://schemas.microsoft.com/office/drawing/2014/main" val="10002"/>
                  </a:ext>
                </a:extLst>
              </a:tr>
              <a:tr h="335320">
                <a:tc>
                  <a:txBody>
                    <a:bodyPr/>
                    <a:lstStyle/>
                    <a:p>
                      <a:r>
                        <a:rPr lang="en-US" sz="1400" b="1" dirty="0"/>
                        <a:t>Canonical</a:t>
                      </a:r>
                      <a:r>
                        <a:rPr lang="en-US" sz="1400" b="1" baseline="0" dirty="0"/>
                        <a:t> Format Identifier (CFI)</a:t>
                      </a:r>
                      <a:endParaRPr lang="en-US" sz="1400" dirty="0"/>
                    </a:p>
                  </a:txBody>
                  <a:tcPr/>
                </a:tc>
                <a:tc>
                  <a:txBody>
                    <a:bodyPr/>
                    <a:lstStyle/>
                    <a:p>
                      <a:pPr marL="285750" indent="-285750">
                        <a:buFont typeface="Arial" panose="020B0604020202020204" pitchFamily="34" charset="0"/>
                        <a:buChar char="•"/>
                      </a:pPr>
                      <a:r>
                        <a:rPr lang="en-US" sz="1400" dirty="0"/>
                        <a:t>1-bit</a:t>
                      </a:r>
                      <a:r>
                        <a:rPr lang="en-US" sz="1400" baseline="0" dirty="0"/>
                        <a:t> value that can support token ring frames on Ethernet</a:t>
                      </a:r>
                      <a:endParaRPr lang="en-US" sz="1400" dirty="0"/>
                    </a:p>
                  </a:txBody>
                  <a:tcPr/>
                </a:tc>
                <a:extLst>
                  <a:ext uri="{0D108BD9-81ED-4DB2-BD59-A6C34878D82A}">
                    <a16:rowId xmlns:a16="http://schemas.microsoft.com/office/drawing/2014/main" val="10003"/>
                  </a:ext>
                </a:extLst>
              </a:tr>
              <a:tr h="319314">
                <a:tc>
                  <a:txBody>
                    <a:bodyPr/>
                    <a:lstStyle/>
                    <a:p>
                      <a:r>
                        <a:rPr lang="en-US" sz="1400" b="1" dirty="0"/>
                        <a:t>VLAN ID (VID)</a:t>
                      </a:r>
                      <a:endParaRPr lang="en-US" sz="1400" dirty="0"/>
                    </a:p>
                  </a:txBody>
                  <a:tcPr/>
                </a:tc>
                <a:tc>
                  <a:txBody>
                    <a:bodyPr/>
                    <a:lstStyle/>
                    <a:p>
                      <a:pPr marL="285750" indent="-285750">
                        <a:buFont typeface="Arial" panose="020B0604020202020204" pitchFamily="34" charset="0"/>
                        <a:buChar char="•"/>
                      </a:pPr>
                      <a:r>
                        <a:rPr lang="en-US" sz="1400" dirty="0"/>
                        <a:t>12-bit VLAN</a:t>
                      </a:r>
                      <a:r>
                        <a:rPr lang="en-US" sz="1400" baseline="0" dirty="0"/>
                        <a:t> identifier that can support up to 4096 VLANs</a:t>
                      </a:r>
                      <a:endParaRPr lang="en-US" sz="1400" dirty="0"/>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2" y="149893"/>
            <a:ext cx="3660838"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2532739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r>
              <a:rPr lang="en-US" altLang="en-US" sz="1600" dirty="0"/>
              <a:t>VLANs in a Multi-Switched Environment</a:t>
            </a:r>
            <a:br>
              <a:rPr lang="en-US" altLang="en-US" dirty="0"/>
            </a:br>
            <a:r>
              <a:rPr lang="en-US" altLang="en-US" dirty="0"/>
              <a:t>Native VLANs and 802.1Q Tagging</a:t>
            </a:r>
          </a:p>
        </p:txBody>
      </p:sp>
      <p:sp>
        <p:nvSpPr>
          <p:cNvPr id="8195" name="Rectangle 6"/>
          <p:cNvSpPr>
            <a:spLocks noGrp="1" noChangeArrowheads="1"/>
          </p:cNvSpPr>
          <p:nvPr>
            <p:ph idx="1"/>
          </p:nvPr>
        </p:nvSpPr>
        <p:spPr>
          <a:xfrm>
            <a:off x="203201" y="986970"/>
            <a:ext cx="4572000" cy="3414045"/>
          </a:xfrm>
        </p:spPr>
        <p:txBody>
          <a:bodyPr/>
          <a:lstStyle/>
          <a:p>
            <a:pPr marL="0" indent="0">
              <a:buNone/>
            </a:pPr>
            <a:r>
              <a:rPr lang="en-US" sz="1600" dirty="0"/>
              <a:t>802.1Q trunk basics:</a:t>
            </a:r>
          </a:p>
          <a:p>
            <a:pPr>
              <a:buFont typeface="Arial" panose="020B0604020202020204" pitchFamily="34" charset="0"/>
              <a:buChar char="•"/>
            </a:pPr>
            <a:r>
              <a:rPr lang="en-US" sz="1600" dirty="0"/>
              <a:t>Tagging is typically done on all VLANs.</a:t>
            </a:r>
          </a:p>
          <a:p>
            <a:pPr>
              <a:buFont typeface="Arial" panose="020B0604020202020204" pitchFamily="34" charset="0"/>
              <a:buChar char="•"/>
            </a:pPr>
            <a:r>
              <a:rPr lang="en-US" altLang="ja-JP" sz="1600" dirty="0"/>
              <a:t>The use of a native VLAN was designed for legacy use, like the hub in the example.</a:t>
            </a:r>
          </a:p>
          <a:p>
            <a:pPr>
              <a:buFont typeface="Arial" panose="020B0604020202020204" pitchFamily="34" charset="0"/>
              <a:buChar char="•"/>
            </a:pPr>
            <a:r>
              <a:rPr lang="en-US" altLang="ja-JP" sz="1600" dirty="0"/>
              <a:t>Unless changed, VLAN1 is the native VLAN.</a:t>
            </a:r>
          </a:p>
          <a:p>
            <a:pPr>
              <a:buFont typeface="Arial" panose="020B0604020202020204" pitchFamily="34" charset="0"/>
              <a:buChar char="•"/>
            </a:pPr>
            <a:r>
              <a:rPr lang="en-US" altLang="ja-JP" sz="1600" dirty="0"/>
              <a:t>Both ends of a trunk link must be configured with the same native VLAN.</a:t>
            </a:r>
          </a:p>
          <a:p>
            <a:pPr>
              <a:buFont typeface="Arial" panose="020B0604020202020204" pitchFamily="34" charset="0"/>
              <a:buChar char="•"/>
            </a:pPr>
            <a:r>
              <a:rPr lang="en-US" altLang="ja-JP" sz="1600" dirty="0"/>
              <a:t>Each trunk is configured separately, so it is possible to have a different native VLANs on separate trunks.</a:t>
            </a:r>
            <a:endParaRPr lang="en-US" altLang="ja-JP"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789" y="1317324"/>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0874074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r>
              <a:rPr lang="en-US" altLang="en-US" sz="1600" dirty="0"/>
              <a:t>VLANs in a Multi-Switched Environment</a:t>
            </a:r>
            <a:br>
              <a:rPr lang="en-US" altLang="en-US" dirty="0"/>
            </a:br>
            <a:r>
              <a:rPr lang="en-US" altLang="en-US" dirty="0"/>
              <a:t>Voice VLAN Tagging</a:t>
            </a:r>
          </a:p>
        </p:txBody>
      </p:sp>
      <p:sp>
        <p:nvSpPr>
          <p:cNvPr id="8195" name="Rectangle 6"/>
          <p:cNvSpPr>
            <a:spLocks noGrp="1" noChangeArrowheads="1"/>
          </p:cNvSpPr>
          <p:nvPr>
            <p:ph idx="1"/>
          </p:nvPr>
        </p:nvSpPr>
        <p:spPr>
          <a:xfrm>
            <a:off x="203199" y="986970"/>
            <a:ext cx="5054601" cy="2044988"/>
          </a:xfrm>
        </p:spPr>
        <p:txBody>
          <a:bodyPr/>
          <a:lstStyle/>
          <a:p>
            <a:pPr marL="0" indent="0">
              <a:buNone/>
            </a:pPr>
            <a:r>
              <a:rPr lang="en-US" sz="1600" dirty="0"/>
              <a:t>The VoIP phone is a three port switch:</a:t>
            </a:r>
            <a:endParaRPr lang="en-US" altLang="ja-JP" dirty="0"/>
          </a:p>
          <a:p>
            <a:pPr>
              <a:buFont typeface="Arial" panose="020B0604020202020204" pitchFamily="34" charset="0"/>
              <a:buChar char="•"/>
            </a:pPr>
            <a:r>
              <a:rPr lang="en-US" altLang="ja-JP" sz="1400" dirty="0"/>
              <a:t>The switch will use CDP  to inform the phone of the Voice VLAN.</a:t>
            </a:r>
          </a:p>
          <a:p>
            <a:pPr>
              <a:buFont typeface="Arial" panose="020B0604020202020204" pitchFamily="34" charset="0"/>
              <a:buChar char="•"/>
            </a:pPr>
            <a:r>
              <a:rPr lang="en-US" altLang="ja-JP" sz="1400" dirty="0"/>
              <a:t>The phone will tag its own traffic (Voice) and can set Cost of Service (CoS). CoS is QoS for layer 2.</a:t>
            </a:r>
          </a:p>
          <a:p>
            <a:pPr>
              <a:buFont typeface="Arial" panose="020B0604020202020204" pitchFamily="34" charset="0"/>
              <a:buChar char="•"/>
            </a:pPr>
            <a:r>
              <a:rPr lang="en-US" altLang="ja-JP" sz="1400" dirty="0"/>
              <a:t>The phone may or may not tag frames from the PC.</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774510986"/>
              </p:ext>
            </p:extLst>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r>
                        <a:rPr lang="en-US" sz="1600" dirty="0"/>
                        <a:t>Traffic</a:t>
                      </a:r>
                    </a:p>
                  </a:txBody>
                  <a:tcPr/>
                </a:tc>
                <a:tc>
                  <a:txBody>
                    <a:bodyPr/>
                    <a:lstStyle/>
                    <a:p>
                      <a:r>
                        <a:rPr lang="en-US" sz="1600" dirty="0"/>
                        <a:t>Tagging Function</a:t>
                      </a:r>
                    </a:p>
                  </a:txBody>
                  <a:tcPr/>
                </a:tc>
                <a:extLst>
                  <a:ext uri="{0D108BD9-81ED-4DB2-BD59-A6C34878D82A}">
                    <a16:rowId xmlns:a16="http://schemas.microsoft.com/office/drawing/2014/main" val="10000"/>
                  </a:ext>
                </a:extLst>
              </a:tr>
              <a:tr h="323562">
                <a:tc>
                  <a:txBody>
                    <a:bodyPr/>
                    <a:lstStyle/>
                    <a:p>
                      <a:r>
                        <a:rPr lang="en-US" sz="1400" dirty="0"/>
                        <a:t>Voice VLAN</a:t>
                      </a:r>
                    </a:p>
                  </a:txBody>
                  <a:tcPr/>
                </a:tc>
                <a:tc>
                  <a:txBody>
                    <a:bodyPr/>
                    <a:lstStyle/>
                    <a:p>
                      <a:pPr marL="0" indent="0">
                        <a:buFont typeface="Arial" panose="020B0604020202020204" pitchFamily="34" charset="0"/>
                        <a:buNone/>
                      </a:pPr>
                      <a:r>
                        <a:rPr lang="en-US" sz="1400" dirty="0"/>
                        <a:t>tagged with an appropriate Layer 2 class of service (CoS) priority value</a:t>
                      </a:r>
                    </a:p>
                  </a:txBody>
                  <a:tcPr/>
                </a:tc>
                <a:extLst>
                  <a:ext uri="{0D108BD9-81ED-4DB2-BD59-A6C34878D82A}">
                    <a16:rowId xmlns:a16="http://schemas.microsoft.com/office/drawing/2014/main" val="10001"/>
                  </a:ext>
                </a:extLst>
              </a:tr>
              <a:tr h="333828">
                <a:tc>
                  <a:txBody>
                    <a:bodyPr/>
                    <a:lstStyle/>
                    <a:p>
                      <a:r>
                        <a:rPr lang="en-US" sz="1400" dirty="0"/>
                        <a:t>Access VLAN</a:t>
                      </a:r>
                    </a:p>
                  </a:txBody>
                  <a:tcPr/>
                </a:tc>
                <a:tc>
                  <a:txBody>
                    <a:bodyPr/>
                    <a:lstStyle/>
                    <a:p>
                      <a:pPr marL="0" indent="0">
                        <a:buFont typeface="Arial" panose="020B0604020202020204" pitchFamily="34" charset="0"/>
                        <a:buNone/>
                      </a:pPr>
                      <a:r>
                        <a:rPr lang="en-US" sz="1400" dirty="0"/>
                        <a:t>can also be tagged with a Layer 2 CoS priority value</a:t>
                      </a:r>
                    </a:p>
                  </a:txBody>
                  <a:tcPr/>
                </a:tc>
                <a:extLst>
                  <a:ext uri="{0D108BD9-81ED-4DB2-BD59-A6C34878D82A}">
                    <a16:rowId xmlns:a16="http://schemas.microsoft.com/office/drawing/2014/main" val="10002"/>
                  </a:ext>
                </a:extLst>
              </a:tr>
              <a:tr h="335320">
                <a:tc>
                  <a:txBody>
                    <a:bodyPr/>
                    <a:lstStyle/>
                    <a:p>
                      <a:r>
                        <a:rPr lang="en-US" sz="1400" dirty="0"/>
                        <a:t>Access VLAN</a:t>
                      </a:r>
                    </a:p>
                  </a:txBody>
                  <a:tcPr/>
                </a:tc>
                <a:tc>
                  <a:txBody>
                    <a:bodyPr/>
                    <a:lstStyle/>
                    <a:p>
                      <a:r>
                        <a:rPr lang="en-US" sz="1400" dirty="0"/>
                        <a:t>is not tagged (no Layer 2 CoS priority value)</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274" y="503544"/>
            <a:ext cx="3578571" cy="23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2624653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r>
              <a:rPr lang="en-US" altLang="en-US" sz="1600" dirty="0"/>
              <a:t>VLANs in a Multi-Switched Environment</a:t>
            </a:r>
            <a:br>
              <a:rPr lang="en-US" altLang="en-US" dirty="0"/>
            </a:br>
            <a:r>
              <a:rPr lang="en-US" altLang="en-US" dirty="0"/>
              <a:t>Voice VLAN Verification Example</a:t>
            </a:r>
          </a:p>
        </p:txBody>
      </p:sp>
      <p:sp>
        <p:nvSpPr>
          <p:cNvPr id="8195" name="Rectangle 6"/>
          <p:cNvSpPr>
            <a:spLocks noGrp="1" noChangeArrowheads="1"/>
          </p:cNvSpPr>
          <p:nvPr>
            <p:ph idx="1"/>
          </p:nvPr>
        </p:nvSpPr>
        <p:spPr>
          <a:xfrm>
            <a:off x="203200" y="986971"/>
            <a:ext cx="8212253" cy="990512"/>
          </a:xfrm>
        </p:spPr>
        <p:txBody>
          <a:bodyPr/>
          <a:lstStyle/>
          <a:p>
            <a:pPr marL="0" indent="0">
              <a:buNone/>
            </a:pPr>
            <a:r>
              <a:rPr lang="en-US" altLang="ja-JP" sz="1600" dirty="0"/>
              <a:t>The </a:t>
            </a:r>
            <a:r>
              <a:rPr lang="en-US" altLang="ja-JP" sz="1600" b="1" dirty="0"/>
              <a:t>show interfaces fa0/18 switchport </a:t>
            </a:r>
            <a:r>
              <a:rPr lang="en-US" altLang="ja-JP" sz="1600" dirty="0"/>
              <a:t>command can show us both data and voice VLANs assigned to the 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003" y="1977483"/>
            <a:ext cx="5898730" cy="241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3608214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r>
              <a:rPr lang="en-US" altLang="en-US" sz="1600" dirty="0"/>
              <a:t>VLANs in a Multi-Switched Environment</a:t>
            </a:r>
            <a:br>
              <a:rPr lang="en-US" altLang="en-US" dirty="0"/>
            </a:br>
            <a:r>
              <a:rPr lang="en-US" altLang="en-US" dirty="0"/>
              <a:t>Packet Tracer – Investigate a VLAN Implementation</a:t>
            </a:r>
          </a:p>
        </p:txBody>
      </p:sp>
      <p:sp>
        <p:nvSpPr>
          <p:cNvPr id="8195" name="Rectangle 6"/>
          <p:cNvSpPr>
            <a:spLocks noGrp="1" noChangeArrowheads="1"/>
          </p:cNvSpPr>
          <p:nvPr>
            <p:ph idx="1"/>
          </p:nvPr>
        </p:nvSpPr>
        <p:spPr>
          <a:xfrm>
            <a:off x="203201" y="986970"/>
            <a:ext cx="8673170" cy="3057206"/>
          </a:xfrm>
        </p:spPr>
        <p:txBody>
          <a:bodyPr/>
          <a:lstStyle/>
          <a:p>
            <a:pPr marL="0" indent="0">
              <a:buNone/>
            </a:pPr>
            <a:r>
              <a:rPr lang="en-US" sz="1800" dirty="0"/>
              <a:t>In this Packet Tracer activity, you will:</a:t>
            </a:r>
          </a:p>
          <a:p>
            <a:pPr>
              <a:buFont typeface="Arial" panose="020B0604020202020204" pitchFamily="34" charset="0"/>
              <a:buChar char="•"/>
            </a:pPr>
            <a:r>
              <a:rPr lang="en-US" sz="1800" dirty="0"/>
              <a:t>Part 1: Observe Broadcast Traffic in a VLAN Implementation</a:t>
            </a:r>
          </a:p>
          <a:p>
            <a:pPr>
              <a:buFont typeface="Arial" panose="020B0604020202020204" pitchFamily="34" charset="0"/>
              <a:buChar char="•"/>
            </a:pPr>
            <a:r>
              <a:rPr lang="en-US" sz="1800" dirty="0"/>
              <a:t>Part 2: Observe Broadcast Traffic without VLANs</a:t>
            </a:r>
          </a:p>
          <a:p>
            <a:pPr marL="0" indent="0">
              <a:buNone/>
            </a:pPr>
            <a:endParaRPr lang="en-US" altLang="ja-JP" dirty="0"/>
          </a:p>
        </p:txBody>
      </p:sp>
    </p:spTree>
    <p:custDataLst>
      <p:tags r:id="rId1"/>
    </p:custDataLst>
    <p:extLst>
      <p:ext uri="{BB962C8B-B14F-4D97-AF65-F5344CB8AC3E}">
        <p14:creationId xmlns:p14="http://schemas.microsoft.com/office/powerpoint/2010/main" val="404786302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VLAN Configuration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r>
              <a:rPr lang="en-US" altLang="en-US" sz="1600" dirty="0"/>
              <a:t>VLAN Configuration</a:t>
            </a:r>
            <a:br>
              <a:rPr lang="en-US" altLang="en-US" dirty="0"/>
            </a:br>
            <a:r>
              <a:rPr lang="en-US" altLang="en-US" dirty="0"/>
              <a:t>VLAN Ranges on Catalyst Switches</a:t>
            </a:r>
            <a:endParaRPr lang="en-CA" altLang="en-US" dirty="0"/>
          </a:p>
        </p:txBody>
      </p:sp>
      <p:sp>
        <p:nvSpPr>
          <p:cNvPr id="13315" name="Content Placeholder 2"/>
          <p:cNvSpPr>
            <a:spLocks noGrp="1"/>
          </p:cNvSpPr>
          <p:nvPr>
            <p:ph idx="1"/>
          </p:nvPr>
        </p:nvSpPr>
        <p:spPr>
          <a:xfrm>
            <a:off x="116633" y="1200665"/>
            <a:ext cx="4738831" cy="627520"/>
          </a:xfrm>
        </p:spPr>
        <p:txBody>
          <a:bodyPr/>
          <a:lstStyle/>
          <a:p>
            <a:pPr marL="142875" lvl="1" indent="0">
              <a:buNone/>
            </a:pPr>
            <a:r>
              <a:rPr lang="en-CA" altLang="en-US" sz="1600" dirty="0"/>
              <a:t>Catalyst switches 2960 and 3650 support over 4000 VLANs.</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716399969"/>
              </p:ext>
            </p:extLst>
          </p:nvPr>
        </p:nvGraphicFramePr>
        <p:xfrm>
          <a:off x="365760" y="2192590"/>
          <a:ext cx="8595360" cy="243332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r>
                        <a:rPr lang="en-US" dirty="0"/>
                        <a:t>Normal</a:t>
                      </a:r>
                      <a:r>
                        <a:rPr lang="en-US" baseline="0" dirty="0"/>
                        <a:t> Range VLAN 1 – 1005 </a:t>
                      </a:r>
                      <a:endParaRPr lang="en-US" dirty="0"/>
                    </a:p>
                  </a:txBody>
                  <a:tcPr/>
                </a:tc>
                <a:tc>
                  <a:txBody>
                    <a:bodyPr/>
                    <a:lstStyle/>
                    <a:p>
                      <a:r>
                        <a:rPr lang="en-US" dirty="0"/>
                        <a:t>Extended Range VLAN</a:t>
                      </a:r>
                      <a:r>
                        <a:rPr lang="en-US" baseline="0" dirty="0"/>
                        <a:t> 1006 - 4095</a:t>
                      </a:r>
                      <a:endParaRPr lang="en-US" dirty="0"/>
                    </a:p>
                  </a:txBody>
                  <a:tcPr/>
                </a:tc>
                <a:extLst>
                  <a:ext uri="{0D108BD9-81ED-4DB2-BD59-A6C34878D82A}">
                    <a16:rowId xmlns:a16="http://schemas.microsoft.com/office/drawing/2014/main" val="10000"/>
                  </a:ext>
                </a:extLst>
              </a:tr>
              <a:tr h="370840">
                <a:tc>
                  <a:txBody>
                    <a:bodyPr/>
                    <a:lstStyle/>
                    <a:p>
                      <a:r>
                        <a:rPr lang="en-US" sz="1600" dirty="0"/>
                        <a:t>Used in Small to Medium sized businesses</a:t>
                      </a:r>
                    </a:p>
                  </a:txBody>
                  <a:tcPr/>
                </a:tc>
                <a:tc>
                  <a:txBody>
                    <a:bodyPr/>
                    <a:lstStyle/>
                    <a:p>
                      <a:r>
                        <a:rPr lang="en-US" sz="1600" dirty="0"/>
                        <a:t>Used by Service Providers</a:t>
                      </a:r>
                    </a:p>
                  </a:txBody>
                  <a:tcPr/>
                </a:tc>
                <a:extLst>
                  <a:ext uri="{0D108BD9-81ED-4DB2-BD59-A6C34878D82A}">
                    <a16:rowId xmlns:a16="http://schemas.microsoft.com/office/drawing/2014/main" val="10001"/>
                  </a:ext>
                </a:extLst>
              </a:tr>
              <a:tr h="370840">
                <a:tc>
                  <a:txBody>
                    <a:bodyPr/>
                    <a:lstStyle/>
                    <a:p>
                      <a:r>
                        <a:rPr lang="en-US" sz="1600" dirty="0"/>
                        <a:t>1002 – 1005 are reserved for legacy VLANs</a:t>
                      </a:r>
                    </a:p>
                  </a:txBody>
                  <a:tcPr/>
                </a:tc>
                <a:tc>
                  <a:txBody>
                    <a:bodyPr/>
                    <a:lstStyle/>
                    <a:p>
                      <a:r>
                        <a:rPr lang="en-US" sz="1600" dirty="0"/>
                        <a:t>Are</a:t>
                      </a:r>
                      <a:r>
                        <a:rPr lang="en-US" sz="1600" baseline="0" dirty="0"/>
                        <a:t> in Running-Config</a:t>
                      </a:r>
                      <a:endParaRPr lang="en-US" sz="1600" dirty="0"/>
                    </a:p>
                  </a:txBody>
                  <a:tcPr/>
                </a:tc>
                <a:extLst>
                  <a:ext uri="{0D108BD9-81ED-4DB2-BD59-A6C34878D82A}">
                    <a16:rowId xmlns:a16="http://schemas.microsoft.com/office/drawing/2014/main" val="10002"/>
                  </a:ext>
                </a:extLst>
              </a:tr>
              <a:tr h="370840">
                <a:tc>
                  <a:txBody>
                    <a:bodyPr/>
                    <a:lstStyle/>
                    <a:p>
                      <a:r>
                        <a:rPr lang="en-US" sz="1600" dirty="0"/>
                        <a:t>1, 1002 – 1005 are auto created</a:t>
                      </a:r>
                      <a:r>
                        <a:rPr lang="en-US" sz="1600" baseline="0" dirty="0"/>
                        <a:t> and cannot be deleted</a:t>
                      </a:r>
                      <a:endParaRPr lang="en-US" sz="1600" dirty="0"/>
                    </a:p>
                  </a:txBody>
                  <a:tcPr/>
                </a:tc>
                <a:tc>
                  <a:txBody>
                    <a:bodyPr/>
                    <a:lstStyle/>
                    <a:p>
                      <a:r>
                        <a:rPr lang="en-US" sz="1600" dirty="0"/>
                        <a:t>Supports fewer</a:t>
                      </a:r>
                      <a:r>
                        <a:rPr lang="en-US" sz="1600" baseline="0" dirty="0"/>
                        <a:t> VLAN features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Stored in the vlan.dat</a:t>
                      </a:r>
                      <a:r>
                        <a:rPr lang="en-US" sz="1600" baseline="0" dirty="0"/>
                        <a:t> file in flash</a:t>
                      </a:r>
                      <a:endParaRPr lang="en-US" sz="1600" dirty="0"/>
                    </a:p>
                  </a:txBody>
                  <a:tcPr/>
                </a:tc>
                <a:tc>
                  <a:txBody>
                    <a:bodyPr/>
                    <a:lstStyle/>
                    <a:p>
                      <a:r>
                        <a:rPr lang="en-US" sz="1600" dirty="0"/>
                        <a:t>Requires VTP configurations</a:t>
                      </a:r>
                    </a:p>
                  </a:txBody>
                  <a:tcPr/>
                </a:tc>
                <a:extLst>
                  <a:ext uri="{0D108BD9-81ED-4DB2-BD59-A6C34878D82A}">
                    <a16:rowId xmlns:a16="http://schemas.microsoft.com/office/drawing/2014/main" val="10004"/>
                  </a:ext>
                </a:extLst>
              </a:tr>
              <a:tr h="370840">
                <a:tc>
                  <a:txBody>
                    <a:bodyPr/>
                    <a:lstStyle/>
                    <a:p>
                      <a:r>
                        <a:rPr lang="en-US" sz="1600" dirty="0"/>
                        <a:t>VTP can synchronize between switches</a:t>
                      </a: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784" y="118872"/>
            <a:ext cx="3831336" cy="2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Creation Commands</a:t>
            </a:r>
            <a:endParaRPr lang="en-CA" altLang="en-US" dirty="0"/>
          </a:p>
        </p:txBody>
      </p:sp>
      <p:sp>
        <p:nvSpPr>
          <p:cNvPr id="13315" name="Content Placeholder 2"/>
          <p:cNvSpPr>
            <a:spLocks noGrp="1"/>
          </p:cNvSpPr>
          <p:nvPr>
            <p:ph idx="1"/>
          </p:nvPr>
        </p:nvSpPr>
        <p:spPr>
          <a:xfrm>
            <a:off x="124426" y="791746"/>
            <a:ext cx="8178325" cy="688137"/>
          </a:xfrm>
        </p:spPr>
        <p:txBody>
          <a:bodyPr/>
          <a:lstStyle/>
          <a:p>
            <a:pPr marL="142875" lvl="1" indent="0">
              <a:buNone/>
            </a:pPr>
            <a:r>
              <a:rPr lang="en-CA" altLang="en-US" sz="1600" dirty="0"/>
              <a:t>VLAN details are stored in the vlan.dat file. You create VLANs in the </a:t>
            </a:r>
            <a:r>
              <a:rPr lang="en-CA" altLang="en-US" sz="1600"/>
              <a:t>global configuration mode</a:t>
            </a:r>
            <a:r>
              <a:rPr lang="en-CA" altLang="en-US" sz="1600" dirty="0"/>
              <a:t>.</a:t>
            </a:r>
          </a:p>
        </p:txBody>
      </p:sp>
      <p:graphicFrame>
        <p:nvGraphicFramePr>
          <p:cNvPr id="2" name="Table 1"/>
          <p:cNvGraphicFramePr>
            <a:graphicFrameLocks noGrp="1"/>
          </p:cNvGraphicFramePr>
          <p:nvPr>
            <p:extLst>
              <p:ext uri="{D42A27DB-BD31-4B8C-83A1-F6EECF244321}">
                <p14:modId xmlns:p14="http://schemas.microsoft.com/office/powerpoint/2010/main" val="1274911033"/>
              </p:ext>
            </p:extLst>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r>
                        <a:rPr lang="en-US" sz="1600" dirty="0"/>
                        <a:t>Task</a:t>
                      </a:r>
                    </a:p>
                  </a:txBody>
                  <a:tcPr/>
                </a:tc>
                <a:tc>
                  <a:txBody>
                    <a:bodyPr/>
                    <a:lstStyle/>
                    <a:p>
                      <a:r>
                        <a:rPr lang="en-US" sz="1600" dirty="0"/>
                        <a:t>IOS Command</a:t>
                      </a:r>
                    </a:p>
                  </a:txBody>
                  <a:tcP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Create a VLAN with a valid ID number.</a:t>
                      </a:r>
                    </a:p>
                  </a:txBody>
                  <a:tcPr anchor="ctr"/>
                </a:tc>
                <a:tc>
                  <a:txBody>
                    <a:bodyPr/>
                    <a:lstStyle/>
                    <a:p>
                      <a:pPr rtl="0"/>
                      <a:r>
                        <a:rPr lang="en-US" sz="1600" dirty="0"/>
                        <a:t>Switch(config)# </a:t>
                      </a:r>
                      <a:r>
                        <a:rPr lang="en-US" sz="1600" b="1" dirty="0"/>
                        <a:t>vlan</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Specify a unique name to identify the VLAN.</a:t>
                      </a:r>
                    </a:p>
                  </a:txBody>
                  <a:tcPr anchor="ctr"/>
                </a:tc>
                <a:tc>
                  <a:txBody>
                    <a:bodyPr/>
                    <a:lstStyle/>
                    <a:p>
                      <a:pPr rtl="0"/>
                      <a:r>
                        <a:rPr lang="en-US" sz="1600" dirty="0"/>
                        <a:t>Switch(config-vlan)# </a:t>
                      </a:r>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185420">
                <a:tc>
                  <a:txBody>
                    <a:bodyPr/>
                    <a:lstStyle/>
                    <a:p>
                      <a:r>
                        <a:rPr lang="en-US" sz="1600" dirty="0"/>
                        <a:t>Return to the privileged EXEC mode.</a:t>
                      </a:r>
                    </a:p>
                  </a:txBody>
                  <a:tcPr anchor="ctr"/>
                </a:tc>
                <a:tc>
                  <a:txBody>
                    <a:bodyPr/>
                    <a:lstStyle/>
                    <a:p>
                      <a:r>
                        <a:rPr lang="en-US" sz="1600" dirty="0"/>
                        <a:t>Switch(config-vlan)# </a:t>
                      </a:r>
                      <a:r>
                        <a:rPr lang="en-US" sz="1600" b="1" dirty="0"/>
                        <a:t>end</a:t>
                      </a:r>
                      <a:endParaRPr lang="en-US" sz="1600" dirty="0"/>
                    </a:p>
                  </a:txBody>
                  <a:tcPr anchor="ctr"/>
                </a:tc>
                <a:extLst>
                  <a:ext uri="{0D108BD9-81ED-4DB2-BD59-A6C34878D82A}">
                    <a16:rowId xmlns:a16="http://schemas.microsoft.com/office/drawing/2014/main" val="10004"/>
                  </a:ext>
                </a:extLst>
              </a:tr>
              <a:tr h="18542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163026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r>
              <a:rPr lang="en-US" altLang="en-US" sz="1600" dirty="0"/>
              <a:t>VLAN Configuration</a:t>
            </a:r>
            <a:br>
              <a:rPr lang="en-US" altLang="en-US" dirty="0"/>
            </a:br>
            <a:r>
              <a:rPr lang="en-US" altLang="en-US" dirty="0"/>
              <a:t>VLAN Creation Example</a:t>
            </a:r>
            <a:endParaRPr lang="en-CA" altLang="en-US" dirty="0"/>
          </a:p>
        </p:txBody>
      </p:sp>
      <p:sp>
        <p:nvSpPr>
          <p:cNvPr id="13315" name="Content Placeholder 2"/>
          <p:cNvSpPr>
            <a:spLocks noGrp="1"/>
          </p:cNvSpPr>
          <p:nvPr>
            <p:ph idx="1"/>
          </p:nvPr>
        </p:nvSpPr>
        <p:spPr>
          <a:xfrm>
            <a:off x="61788" y="1401347"/>
            <a:ext cx="4416684" cy="1939261"/>
          </a:xfrm>
        </p:spPr>
        <p:txBody>
          <a:bodyPr/>
          <a:lstStyle/>
          <a:p>
            <a:pPr>
              <a:buFont typeface="Arial" panose="020B0604020202020204" pitchFamily="34" charset="0"/>
              <a:buChar char="•"/>
            </a:pPr>
            <a:r>
              <a:rPr lang="en-US" sz="1800" dirty="0"/>
              <a:t>If the Student PC is going to be in VLAN 20, we will create the VLAN first and then name it.</a:t>
            </a:r>
          </a:p>
          <a:p>
            <a:pPr>
              <a:buFont typeface="Arial" panose="020B0604020202020204" pitchFamily="34" charset="0"/>
              <a:buChar char="•"/>
            </a:pPr>
            <a:r>
              <a:rPr lang="en-US" sz="1800" dirty="0"/>
              <a:t>If you do not name it, the Cisco IOS will give it a default name of vlan and the four digit number of the VLAN. E.g. vlan0020 for VLAN 20.</a:t>
            </a:r>
          </a:p>
        </p:txBody>
      </p:sp>
      <p:graphicFrame>
        <p:nvGraphicFramePr>
          <p:cNvPr id="2" name="Table 1"/>
          <p:cNvGraphicFramePr>
            <a:graphicFrameLocks noGrp="1"/>
          </p:cNvGraphicFramePr>
          <p:nvPr>
            <p:extLst>
              <p:ext uri="{D42A27DB-BD31-4B8C-83A1-F6EECF244321}">
                <p14:modId xmlns:p14="http://schemas.microsoft.com/office/powerpoint/2010/main" val="844636462"/>
              </p:ext>
            </p:extLst>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vlan 20</a:t>
                      </a:r>
                    </a:p>
                  </a:txBody>
                  <a:tcPr/>
                </a:tc>
                <a:extLst>
                  <a:ext uri="{0D108BD9-81ED-4DB2-BD59-A6C34878D82A}">
                    <a16:rowId xmlns:a16="http://schemas.microsoft.com/office/drawing/2014/main" val="10002"/>
                  </a:ext>
                </a:extLst>
              </a:tr>
              <a:tr h="370840">
                <a:tc>
                  <a:txBody>
                    <a:bodyPr/>
                    <a:lstStyle/>
                    <a:p>
                      <a:r>
                        <a:rPr lang="en-US" sz="1600" dirty="0"/>
                        <a:t>S1(config-vlan)#</a:t>
                      </a:r>
                    </a:p>
                  </a:txBody>
                  <a:tcPr/>
                </a:tc>
                <a:tc>
                  <a:txBody>
                    <a:bodyPr/>
                    <a:lstStyle/>
                    <a:p>
                      <a:r>
                        <a:rPr lang="en-US" sz="1600" dirty="0"/>
                        <a:t>name student</a:t>
                      </a:r>
                    </a:p>
                  </a:txBody>
                  <a:tcPr/>
                </a:tc>
                <a:extLst>
                  <a:ext uri="{0D108BD9-81ED-4DB2-BD59-A6C34878D82A}">
                    <a16:rowId xmlns:a16="http://schemas.microsoft.com/office/drawing/2014/main" val="10003"/>
                  </a:ext>
                </a:extLst>
              </a:tr>
              <a:tr h="370840">
                <a:tc>
                  <a:txBody>
                    <a:bodyPr/>
                    <a:lstStyle/>
                    <a:p>
                      <a:r>
                        <a:rPr lang="en-US" sz="1600" dirty="0"/>
                        <a:t>S1(config-vlan)#</a:t>
                      </a:r>
                    </a:p>
                  </a:txBody>
                  <a:tcPr/>
                </a:tc>
                <a:tc>
                  <a:txBody>
                    <a:bodyPr/>
                    <a:lstStyle/>
                    <a:p>
                      <a:r>
                        <a:rPr lang="en-US" sz="1600" dirty="0"/>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Commands</a:t>
            </a:r>
            <a:endParaRPr lang="en-CA" altLang="en-US" dirty="0"/>
          </a:p>
        </p:txBody>
      </p:sp>
      <p:sp>
        <p:nvSpPr>
          <p:cNvPr id="13315" name="Content Placeholder 2"/>
          <p:cNvSpPr>
            <a:spLocks noGrp="1"/>
          </p:cNvSpPr>
          <p:nvPr>
            <p:ph idx="1"/>
          </p:nvPr>
        </p:nvSpPr>
        <p:spPr>
          <a:xfrm>
            <a:off x="176260" y="896522"/>
            <a:ext cx="8583692" cy="596998"/>
          </a:xfrm>
        </p:spPr>
        <p:txBody>
          <a:bodyPr/>
          <a:lstStyle/>
          <a:p>
            <a:pPr marL="0" indent="0">
              <a:buNone/>
            </a:pPr>
            <a:r>
              <a:rPr lang="en-US" sz="1800" dirty="0"/>
              <a:t>Once the VLAN is created, we can then assign it to the correct interfaces.</a:t>
            </a:r>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1146011380"/>
              </p:ext>
            </p:extLst>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r>
                        <a:rPr lang="en-US" sz="1600" dirty="0"/>
                        <a:t>Task </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dirty="0"/>
                        <a:t>Enter global configuration mode.</a:t>
                      </a:r>
                    </a:p>
                  </a:txBody>
                  <a:tcPr anchor="ctr"/>
                </a:tc>
                <a:tc>
                  <a:txBody>
                    <a:bodyPr/>
                    <a:lstStyle/>
                    <a:p>
                      <a:pPr rtl="0"/>
                      <a:r>
                        <a:rPr lang="en-US" dirty="0"/>
                        <a:t>Switch# </a:t>
                      </a:r>
                      <a:r>
                        <a:rPr lang="en-US" b="1" dirty="0"/>
                        <a:t>configure terminal</a:t>
                      </a:r>
                      <a:endParaRPr lang="en-US" dirty="0">
                        <a:effectLst/>
                      </a:endParaRPr>
                    </a:p>
                  </a:txBody>
                  <a:tcPr anchor="ctr"/>
                </a:tc>
                <a:extLst>
                  <a:ext uri="{0D108BD9-81ED-4DB2-BD59-A6C34878D82A}">
                    <a16:rowId xmlns:a16="http://schemas.microsoft.com/office/drawing/2014/main" val="10001"/>
                  </a:ext>
                </a:extLst>
              </a:tr>
              <a:tr h="370840">
                <a:tc>
                  <a:txBody>
                    <a:bodyPr/>
                    <a:lstStyle/>
                    <a:p>
                      <a:r>
                        <a:rPr lang="en-US" dirty="0"/>
                        <a:t>Enter interface configuration mode.</a:t>
                      </a:r>
                    </a:p>
                  </a:txBody>
                  <a:tcPr anchor="ctr"/>
                </a:tc>
                <a:tc>
                  <a:txBody>
                    <a:bodyPr/>
                    <a:lstStyle/>
                    <a:p>
                      <a:pPr rtl="0"/>
                      <a:r>
                        <a:rPr lang="en-US" dirty="0"/>
                        <a:t>Switch(config)# </a:t>
                      </a:r>
                      <a:r>
                        <a:rPr lang="en-US" b="1" dirty="0"/>
                        <a:t>interface </a:t>
                      </a:r>
                      <a:r>
                        <a:rPr lang="en-US" i="1" dirty="0"/>
                        <a:t>interface-id</a:t>
                      </a:r>
                      <a:endParaRPr lang="en-US" dirty="0">
                        <a:effectLst/>
                      </a:endParaRPr>
                    </a:p>
                  </a:txBody>
                  <a:tcPr anchor="ctr"/>
                </a:tc>
                <a:extLst>
                  <a:ext uri="{0D108BD9-81ED-4DB2-BD59-A6C34878D82A}">
                    <a16:rowId xmlns:a16="http://schemas.microsoft.com/office/drawing/2014/main" val="10002"/>
                  </a:ext>
                </a:extLst>
              </a:tr>
              <a:tr h="370840">
                <a:tc>
                  <a:txBody>
                    <a:bodyPr/>
                    <a:lstStyle/>
                    <a:p>
                      <a:r>
                        <a:rPr lang="en-US" dirty="0"/>
                        <a:t>Set the port to access mode.</a:t>
                      </a:r>
                    </a:p>
                  </a:txBody>
                  <a:tcPr anchor="ctr"/>
                </a:tc>
                <a:tc>
                  <a:txBody>
                    <a:bodyPr/>
                    <a:lstStyle/>
                    <a:p>
                      <a:pPr rtl="0"/>
                      <a:r>
                        <a:rPr lang="en-US" dirty="0"/>
                        <a:t>Switch(config-if)# </a:t>
                      </a:r>
                      <a:r>
                        <a:rPr lang="en-US" b="1" dirty="0"/>
                        <a:t>switchport mode access</a:t>
                      </a:r>
                      <a:endParaRPr lang="en-US" dirty="0">
                        <a:effectLst/>
                      </a:endParaRPr>
                    </a:p>
                  </a:txBody>
                  <a:tcPr anchor="ctr"/>
                </a:tc>
                <a:extLst>
                  <a:ext uri="{0D108BD9-81ED-4DB2-BD59-A6C34878D82A}">
                    <a16:rowId xmlns:a16="http://schemas.microsoft.com/office/drawing/2014/main" val="10003"/>
                  </a:ext>
                </a:extLst>
              </a:tr>
              <a:tr h="370840">
                <a:tc>
                  <a:txBody>
                    <a:bodyPr/>
                    <a:lstStyle/>
                    <a:p>
                      <a:r>
                        <a:rPr lang="en-US" dirty="0"/>
                        <a:t>Assign the port to a VLAN.</a:t>
                      </a:r>
                    </a:p>
                  </a:txBody>
                  <a:tcPr anchor="ctr"/>
                </a:tc>
                <a:tc>
                  <a:txBody>
                    <a:bodyPr/>
                    <a:lstStyle/>
                    <a:p>
                      <a:pPr rtl="0"/>
                      <a:r>
                        <a:rPr lang="en-US" dirty="0"/>
                        <a:t>Switch(config-if)# </a:t>
                      </a:r>
                      <a:r>
                        <a:rPr lang="en-US" b="1" dirty="0"/>
                        <a:t>switchport access vlan</a:t>
                      </a:r>
                      <a:r>
                        <a:rPr lang="en-US" dirty="0"/>
                        <a:t> </a:t>
                      </a:r>
                      <a:r>
                        <a:rPr lang="en-US" i="1" dirty="0"/>
                        <a:t>vlan-id</a:t>
                      </a:r>
                      <a:endParaRPr lang="en-US" dirty="0">
                        <a:effectLst/>
                      </a:endParaRPr>
                    </a:p>
                  </a:txBody>
                  <a:tcPr anchor="ctr"/>
                </a:tc>
                <a:extLst>
                  <a:ext uri="{0D108BD9-81ED-4DB2-BD59-A6C34878D82A}">
                    <a16:rowId xmlns:a16="http://schemas.microsoft.com/office/drawing/2014/main" val="10004"/>
                  </a:ext>
                </a:extLst>
              </a:tr>
              <a:tr h="370840">
                <a:tc>
                  <a:txBody>
                    <a:bodyPr/>
                    <a:lstStyle/>
                    <a:p>
                      <a:r>
                        <a:rPr lang="en-US" dirty="0"/>
                        <a:t>Return to the privileged EXEC mode.</a:t>
                      </a:r>
                    </a:p>
                  </a:txBody>
                  <a:tcPr anchor="ctr"/>
                </a:tc>
                <a:tc>
                  <a:txBody>
                    <a:bodyPr/>
                    <a:lstStyle/>
                    <a:p>
                      <a:r>
                        <a:rPr lang="en-US" dirty="0"/>
                        <a:t>Switch(config-if)# </a:t>
                      </a:r>
                      <a:r>
                        <a:rPr lang="en-US" b="1" dirty="0"/>
                        <a:t>end</a:t>
                      </a:r>
                      <a:endParaRPr 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Example</a:t>
            </a:r>
            <a:endParaRPr lang="en-CA" altLang="en-US" dirty="0"/>
          </a:p>
        </p:txBody>
      </p:sp>
      <p:sp>
        <p:nvSpPr>
          <p:cNvPr id="13315" name="Content Placeholder 2"/>
          <p:cNvSpPr>
            <a:spLocks noGrp="1"/>
          </p:cNvSpPr>
          <p:nvPr>
            <p:ph idx="1"/>
          </p:nvPr>
        </p:nvSpPr>
        <p:spPr>
          <a:xfrm>
            <a:off x="123574" y="867946"/>
            <a:ext cx="4361340" cy="2942054"/>
          </a:xfrm>
        </p:spPr>
        <p:txBody>
          <a:bodyPr/>
          <a:lstStyle/>
          <a:p>
            <a:pPr marL="0" indent="0">
              <a:buNone/>
            </a:pPr>
            <a:r>
              <a:rPr lang="en-US" altLang="en-US" sz="1800" dirty="0"/>
              <a:t>We can assign the VLAN to the port interface.</a:t>
            </a:r>
          </a:p>
          <a:p>
            <a:pPr>
              <a:buFont typeface="Arial" panose="020B0604020202020204" pitchFamily="34" charset="0"/>
              <a:buChar char="•"/>
            </a:pPr>
            <a:r>
              <a:rPr lang="en-US" altLang="en-US" sz="1800" dirty="0"/>
              <a:t>Once the device is assigned the VLAN, then the end device will need the IP address information for that VLAN</a:t>
            </a:r>
          </a:p>
          <a:p>
            <a:pPr>
              <a:buFont typeface="Arial" panose="020B0604020202020204" pitchFamily="34" charset="0"/>
              <a:buChar char="•"/>
            </a:pPr>
            <a:r>
              <a:rPr lang="en-US" altLang="en-US" sz="1800" dirty="0"/>
              <a:t>Here, Student PC receives 172.17.20.22</a:t>
            </a:r>
            <a:endParaRPr lang="en-CA" alt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538620947"/>
              </p:ext>
            </p:extLst>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Interface</a:t>
                      </a:r>
                      <a:r>
                        <a:rPr lang="en-US" sz="1600" baseline="0" dirty="0"/>
                        <a:t> fa0/18</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mode</a:t>
                      </a:r>
                      <a:r>
                        <a:rPr lang="en-US" sz="1600" baseline="0" dirty="0"/>
                        <a:t> access</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access vlan 20</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VLANs</a:t>
            </a:r>
            <a:endParaRPr lang="en-CA" altLang="en-US" dirty="0"/>
          </a:p>
        </p:txBody>
      </p:sp>
      <p:sp>
        <p:nvSpPr>
          <p:cNvPr id="13315" name="Content Placeholder 2"/>
          <p:cNvSpPr>
            <a:spLocks noGrp="1"/>
          </p:cNvSpPr>
          <p:nvPr>
            <p:ph idx="1"/>
          </p:nvPr>
        </p:nvSpPr>
        <p:spPr>
          <a:xfrm>
            <a:off x="123574" y="867946"/>
            <a:ext cx="3965826" cy="2891254"/>
          </a:xfrm>
        </p:spPr>
        <p:txBody>
          <a:bodyPr/>
          <a:lstStyle/>
          <a:p>
            <a:pPr marL="0" indent="0">
              <a:buNone/>
            </a:pPr>
            <a:r>
              <a:rPr lang="en-US" sz="1800" dirty="0"/>
              <a:t>An access port may only be assigned to one data VLAN. </a:t>
            </a:r>
            <a:r>
              <a:rPr lang="en-US" altLang="en-US" sz="1800" dirty="0"/>
              <a:t>However it may also be assigned to one Voice VLAN for when a phone and an end device are off of the same switchport.</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65" y="1152144"/>
            <a:ext cx="4222849" cy="268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95369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 Example</a:t>
            </a:r>
            <a:endParaRPr lang="en-CA" altLang="en-US" dirty="0"/>
          </a:p>
        </p:txBody>
      </p:sp>
      <p:sp>
        <p:nvSpPr>
          <p:cNvPr id="13315" name="Content Placeholder 2"/>
          <p:cNvSpPr>
            <a:spLocks noGrp="1"/>
          </p:cNvSpPr>
          <p:nvPr>
            <p:ph idx="1"/>
          </p:nvPr>
        </p:nvSpPr>
        <p:spPr>
          <a:xfrm>
            <a:off x="123574" y="867946"/>
            <a:ext cx="4558916" cy="3512030"/>
          </a:xfrm>
        </p:spPr>
        <p:txBody>
          <a:bodyPr/>
          <a:lstStyle/>
          <a:p>
            <a:pPr>
              <a:buFont typeface="Arial" panose="020B0604020202020204" pitchFamily="34" charset="0"/>
              <a:buChar char="•"/>
            </a:pPr>
            <a:r>
              <a:rPr lang="en-US" sz="1600" dirty="0"/>
              <a:t>We will want to create and name both Voice and Data VLANs.</a:t>
            </a:r>
          </a:p>
          <a:p>
            <a:pPr>
              <a:buFont typeface="Arial" panose="020B0604020202020204" pitchFamily="34" charset="0"/>
              <a:buChar char="•"/>
            </a:pPr>
            <a:r>
              <a:rPr lang="en-CA" altLang="en-US" sz="1600" dirty="0"/>
              <a:t>In addition to assigning the data VLAN, we will also assign the Voice VLAN and turn on QoS for the voice traffic to the interface.</a:t>
            </a:r>
          </a:p>
          <a:p>
            <a:pPr>
              <a:buFont typeface="Arial" panose="020B0604020202020204" pitchFamily="34" charset="0"/>
              <a:buChar char="•"/>
            </a:pPr>
            <a:r>
              <a:rPr lang="en-CA" altLang="en-US" sz="1600" dirty="0"/>
              <a:t>The newer catalyst switch will automatically create the VLAN, if it does not already exist, when it is assigned to an interface.</a:t>
            </a:r>
          </a:p>
          <a:p>
            <a:pPr marL="0" indent="0">
              <a:buNone/>
            </a:pPr>
            <a:r>
              <a:rPr lang="en-CA" altLang="en-US" sz="1600" b="1" dirty="0"/>
              <a:t>Note</a:t>
            </a:r>
            <a:r>
              <a:rPr lang="en-CA" altLang="en-US" sz="1600" dirty="0"/>
              <a:t>: QoS is beyond the scope of this course. Here we do show the use of the </a:t>
            </a:r>
            <a:r>
              <a:rPr lang="en-US" sz="1600" b="1" dirty="0"/>
              <a:t>mls qos trust [cos | device cisco-phone | dscp | ip-precedence] </a:t>
            </a:r>
            <a:r>
              <a:rPr lang="en-US" sz="1600" dirty="0"/>
              <a:t>command.</a:t>
            </a:r>
            <a:endParaRPr lang="en-CA" altLang="en-US" sz="1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02" y="996315"/>
            <a:ext cx="4076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02" y="3367278"/>
            <a:ext cx="4076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85830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r>
              <a:rPr lang="en-US" altLang="en-US" sz="1600" dirty="0"/>
              <a:t>VLAN Configuration</a:t>
            </a:r>
            <a:br>
              <a:rPr lang="en-US" altLang="en-US" dirty="0"/>
            </a:br>
            <a:r>
              <a:rPr lang="en-US" altLang="en-US" dirty="0"/>
              <a:t>Verify VLAN Information</a:t>
            </a:r>
            <a:endParaRPr lang="en-CA" altLang="en-US" dirty="0"/>
          </a:p>
        </p:txBody>
      </p:sp>
      <p:sp>
        <p:nvSpPr>
          <p:cNvPr id="13315" name="Content Placeholder 2"/>
          <p:cNvSpPr>
            <a:spLocks noGrp="1"/>
          </p:cNvSpPr>
          <p:nvPr>
            <p:ph idx="1"/>
          </p:nvPr>
        </p:nvSpPr>
        <p:spPr>
          <a:xfrm>
            <a:off x="123574" y="867946"/>
            <a:ext cx="3552314" cy="1518638"/>
          </a:xfrm>
        </p:spPr>
        <p:txBody>
          <a:bodyPr/>
          <a:lstStyle/>
          <a:p>
            <a:pPr marL="0" indent="0">
              <a:buNone/>
            </a:pPr>
            <a:r>
              <a:rPr lang="en-US" sz="1600" dirty="0"/>
              <a:t>Use the </a:t>
            </a:r>
            <a:r>
              <a:rPr lang="en-US" sz="1600" b="1" dirty="0"/>
              <a:t>show vlan </a:t>
            </a:r>
            <a:r>
              <a:rPr lang="en-US" sz="1600" dirty="0"/>
              <a:t>command. The complete syntax is: </a:t>
            </a:r>
          </a:p>
          <a:p>
            <a:pPr marL="0" indent="0">
              <a:buNone/>
            </a:pPr>
            <a:r>
              <a:rPr lang="en-US" sz="1600" b="1" dirty="0"/>
              <a:t>show vlan [brief</a:t>
            </a:r>
            <a:r>
              <a:rPr lang="en-US" sz="1600" dirty="0"/>
              <a:t> | </a:t>
            </a:r>
            <a:r>
              <a:rPr lang="en-US" sz="1600" b="1" dirty="0"/>
              <a:t>id</a:t>
            </a:r>
            <a:r>
              <a:rPr lang="en-US" sz="1600" dirty="0"/>
              <a:t> </a:t>
            </a:r>
            <a:r>
              <a:rPr lang="en-US" sz="1600" i="1" dirty="0"/>
              <a:t>vlan-id</a:t>
            </a:r>
            <a:r>
              <a:rPr lang="en-US" sz="1600" dirty="0"/>
              <a:t> | </a:t>
            </a:r>
            <a:r>
              <a:rPr lang="en-US" sz="1600" b="1" dirty="0"/>
              <a:t>name</a:t>
            </a:r>
            <a:r>
              <a:rPr lang="en-US" sz="1600" dirty="0"/>
              <a:t> </a:t>
            </a:r>
            <a:r>
              <a:rPr lang="en-US" sz="1600" i="1" dirty="0"/>
              <a:t>vlan-name</a:t>
            </a:r>
            <a:r>
              <a:rPr lang="en-US" sz="1600" dirty="0"/>
              <a:t> | </a:t>
            </a:r>
            <a:r>
              <a:rPr lang="en-US" sz="1600" b="1" dirty="0"/>
              <a:t>summary</a:t>
            </a:r>
            <a:r>
              <a:rPr lang="en-US" sz="1600" dirty="0"/>
              <a:t>]</a:t>
            </a:r>
            <a:endParaRPr lang="en-CA" alt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1451748"/>
              </p:ext>
            </p:extLst>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r>
                        <a:rPr lang="en-US" sz="1600" dirty="0">
                          <a:effectLst/>
                        </a:rPr>
                        <a:t>Task</a:t>
                      </a:r>
                    </a:p>
                  </a:txBody>
                  <a:tcPr anchor="ctr"/>
                </a:tc>
                <a:tc>
                  <a:txBody>
                    <a:bodyPr/>
                    <a:lstStyle/>
                    <a:p>
                      <a:r>
                        <a:rPr lang="en-US" sz="1600" dirty="0"/>
                        <a:t>Command Option</a:t>
                      </a:r>
                    </a:p>
                  </a:txBody>
                  <a:tcPr anchor="ctr"/>
                </a:tc>
                <a:extLst>
                  <a:ext uri="{0D108BD9-81ED-4DB2-BD59-A6C34878D82A}">
                    <a16:rowId xmlns:a16="http://schemas.microsoft.com/office/drawing/2014/main" val="10000"/>
                  </a:ext>
                </a:extLst>
              </a:tr>
              <a:tr h="370840">
                <a:tc>
                  <a:txBody>
                    <a:bodyPr/>
                    <a:lstStyle/>
                    <a:p>
                      <a:r>
                        <a:rPr lang="en-US" sz="1600" dirty="0"/>
                        <a:t>Display VLAN name, status, and its ports one VLAN per line.</a:t>
                      </a:r>
                    </a:p>
                  </a:txBody>
                  <a:tcPr anchor="ctr"/>
                </a:tc>
                <a:tc>
                  <a:txBody>
                    <a:bodyPr/>
                    <a:lstStyle/>
                    <a:p>
                      <a:pPr rtl="0"/>
                      <a:r>
                        <a:rPr lang="en-US" sz="1600" b="1" dirty="0"/>
                        <a:t>brief</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Display information about the identified VLAN ID number. </a:t>
                      </a:r>
                    </a:p>
                  </a:txBody>
                  <a:tcPr anchor="ctr"/>
                </a:tc>
                <a:tc>
                  <a:txBody>
                    <a:bodyPr/>
                    <a:lstStyle/>
                    <a:p>
                      <a:pPr rtl="0"/>
                      <a:r>
                        <a:rPr lang="en-US" sz="1600" b="1" dirty="0"/>
                        <a:t>id</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Display information about the identified VLAN name. The </a:t>
                      </a:r>
                      <a:r>
                        <a:rPr lang="en-US" sz="1600" i="1" dirty="0"/>
                        <a:t>vlan-name</a:t>
                      </a:r>
                      <a:r>
                        <a:rPr lang="en-US" sz="1600" dirty="0"/>
                        <a:t> is an ASCII string from 1 to 32 characters.</a:t>
                      </a:r>
                    </a:p>
                  </a:txBody>
                  <a:tcPr anchor="ctr"/>
                </a:tc>
                <a:tc>
                  <a:txBody>
                    <a:bodyPr/>
                    <a:lstStyle/>
                    <a:p>
                      <a:pPr rtl="0"/>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Display VLAN summary information.</a:t>
                      </a:r>
                    </a:p>
                  </a:txBody>
                  <a:tcPr anchor="ctr"/>
                </a:tc>
                <a:tc>
                  <a:txBody>
                    <a:bodyPr/>
                    <a:lstStyle/>
                    <a:p>
                      <a:r>
                        <a:rPr lang="en-US" sz="1600" b="1" dirty="0"/>
                        <a:t>summary</a:t>
                      </a:r>
                      <a:endParaRPr lang="en-US" sz="1600" dirty="0"/>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69" y="164592"/>
            <a:ext cx="5045393" cy="74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9" y="1082744"/>
            <a:ext cx="5045393" cy="133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3894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EEA9B61F-B79A-4CB2-A824-73EF9375D84F}"/>
              </a:ext>
            </a:extLst>
          </p:cNvPr>
          <p:cNvPicPr>
            <a:picLocks noGrp="1" noChangeAspect="1"/>
          </p:cNvPicPr>
          <p:nvPr>
            <p:ph idx="1"/>
          </p:nvPr>
        </p:nvPicPr>
        <p:blipFill>
          <a:blip r:embed="rId3"/>
          <a:stretch>
            <a:fillRect/>
          </a:stretch>
        </p:blipFill>
        <p:spPr>
          <a:xfrm>
            <a:off x="254864" y="1623714"/>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604517" cy="757551"/>
          </a:xfrm>
        </p:spPr>
        <p:txBody>
          <a:bodyPr/>
          <a:lstStyle/>
          <a:p>
            <a:r>
              <a:rPr lang="en-US" altLang="en-US" sz="1600" dirty="0"/>
              <a:t>VLAN Configuration</a:t>
            </a:r>
            <a:br>
              <a:rPr lang="en-US" altLang="en-US" dirty="0"/>
            </a:br>
            <a:r>
              <a:rPr lang="en-US" altLang="en-US" dirty="0"/>
              <a:t>Change VLAN Port Membership</a:t>
            </a:r>
            <a:endParaRPr lang="en-CA" altLang="en-US" dirty="0"/>
          </a:p>
        </p:txBody>
      </p:sp>
      <p:sp>
        <p:nvSpPr>
          <p:cNvPr id="13315" name="Content Placeholder 2"/>
          <p:cNvSpPr>
            <a:spLocks noGrp="1"/>
          </p:cNvSpPr>
          <p:nvPr>
            <p:ph idx="1"/>
          </p:nvPr>
        </p:nvSpPr>
        <p:spPr>
          <a:xfrm>
            <a:off x="121589" y="1062680"/>
            <a:ext cx="4361340" cy="2890238"/>
          </a:xfrm>
        </p:spPr>
        <p:txBody>
          <a:bodyPr/>
          <a:lstStyle/>
          <a:p>
            <a:pPr marL="0" indent="0">
              <a:buNone/>
            </a:pPr>
            <a:r>
              <a:rPr lang="en-US" sz="1600" dirty="0"/>
              <a:t>There are a number of ways to change VLAN membership:</a:t>
            </a:r>
          </a:p>
          <a:p>
            <a:pPr>
              <a:buFont typeface="Arial" panose="020B0604020202020204" pitchFamily="34" charset="0"/>
              <a:buChar char="•"/>
            </a:pPr>
            <a:r>
              <a:rPr lang="en-CA" altLang="en-US" sz="1600" dirty="0"/>
              <a:t>re-enter </a:t>
            </a:r>
            <a:r>
              <a:rPr lang="en-US" sz="1600" b="1" dirty="0"/>
              <a:t>switchport access vlan</a:t>
            </a:r>
            <a:r>
              <a:rPr lang="en-US" sz="1600" dirty="0"/>
              <a:t> </a:t>
            </a:r>
            <a:r>
              <a:rPr lang="en-US" sz="1600" i="1" dirty="0"/>
              <a:t>vlan-id </a:t>
            </a:r>
            <a:r>
              <a:rPr lang="en-US" sz="1600" dirty="0"/>
              <a:t>command</a:t>
            </a:r>
          </a:p>
          <a:p>
            <a:pPr>
              <a:buFont typeface="Arial" panose="020B0604020202020204" pitchFamily="34" charset="0"/>
              <a:buChar char="•"/>
            </a:pPr>
            <a:r>
              <a:rPr lang="en-US" sz="1600" dirty="0"/>
              <a:t>use the </a:t>
            </a:r>
            <a:r>
              <a:rPr lang="en-US" sz="1600" b="1" dirty="0"/>
              <a:t>no switchport access vlan </a:t>
            </a:r>
            <a:r>
              <a:rPr lang="en-US" sz="1600" dirty="0"/>
              <a:t>to place interface back in VLAN 1</a:t>
            </a:r>
          </a:p>
          <a:p>
            <a:pPr marL="0" indent="0">
              <a:buNone/>
            </a:pPr>
            <a:r>
              <a:rPr lang="en-US" altLang="en-US" sz="1600" dirty="0"/>
              <a:t>Use the </a:t>
            </a:r>
            <a:r>
              <a:rPr lang="en-US" altLang="en-US" sz="1600" b="1" dirty="0"/>
              <a:t>show vlan brief </a:t>
            </a:r>
            <a:r>
              <a:rPr lang="en-US" altLang="en-US" sz="1600" dirty="0"/>
              <a:t>or the </a:t>
            </a:r>
            <a:r>
              <a:rPr lang="en-US" altLang="en-US" sz="1600" b="1" dirty="0"/>
              <a:t>show interface fa0/18 switchport</a:t>
            </a:r>
            <a:r>
              <a:rPr lang="en-US" altLang="en-US" sz="1600" dirty="0"/>
              <a:t> commands to verify the correct VLAN association.</a:t>
            </a:r>
            <a:endParaRPr lang="en-CA" alt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26" y="188595"/>
            <a:ext cx="4370509" cy="266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392" y="2962529"/>
            <a:ext cx="3914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5564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Delete VLANs</a:t>
            </a:r>
            <a:endParaRPr lang="en-CA" altLang="en-US" dirty="0"/>
          </a:p>
        </p:txBody>
      </p:sp>
      <p:sp>
        <p:nvSpPr>
          <p:cNvPr id="13315" name="Content Placeholder 2"/>
          <p:cNvSpPr>
            <a:spLocks noGrp="1"/>
          </p:cNvSpPr>
          <p:nvPr>
            <p:ph idx="1"/>
          </p:nvPr>
        </p:nvSpPr>
        <p:spPr>
          <a:xfrm>
            <a:off x="123574" y="867946"/>
            <a:ext cx="8672954" cy="2588485"/>
          </a:xfrm>
        </p:spPr>
        <p:txBody>
          <a:bodyPr/>
          <a:lstStyle/>
          <a:p>
            <a:pPr marL="0" indent="0">
              <a:buNone/>
            </a:pPr>
            <a:r>
              <a:rPr lang="en-US" sz="1600" dirty="0"/>
              <a:t>Delete VLANs with the </a:t>
            </a:r>
            <a:r>
              <a:rPr lang="en-US" sz="1600" b="1" dirty="0"/>
              <a:t>no vlan </a:t>
            </a:r>
            <a:r>
              <a:rPr lang="en-US" sz="1600" i="1" dirty="0"/>
              <a:t>vlan-id</a:t>
            </a:r>
            <a:r>
              <a:rPr lang="en-US" sz="1600" u="sng" dirty="0"/>
              <a:t> </a:t>
            </a:r>
            <a:r>
              <a:rPr lang="en-US" sz="1600" dirty="0"/>
              <a:t>command.</a:t>
            </a:r>
          </a:p>
          <a:p>
            <a:pPr marL="0" indent="0">
              <a:buNone/>
            </a:pPr>
            <a:r>
              <a:rPr lang="en-US" sz="1600" b="1" dirty="0"/>
              <a:t>Caution</a:t>
            </a:r>
            <a:r>
              <a:rPr lang="en-US" sz="1600" dirty="0"/>
              <a:t>: Before deleting a VLAN, reassign all member ports to a different VLAN.</a:t>
            </a:r>
          </a:p>
          <a:p>
            <a:pPr>
              <a:buFont typeface="Arial" panose="020B0604020202020204" pitchFamily="34" charset="0"/>
              <a:buChar char="•"/>
            </a:pPr>
            <a:r>
              <a:rPr lang="en-CA" altLang="en-US" sz="1600" dirty="0"/>
              <a:t>Delete all VLANs with the </a:t>
            </a:r>
            <a:r>
              <a:rPr lang="en-CA" altLang="en-US" sz="1600" b="1" dirty="0"/>
              <a:t>delete flash:vlan.dat </a:t>
            </a:r>
            <a:r>
              <a:rPr lang="en-CA" altLang="en-US" sz="1600" dirty="0"/>
              <a:t>or </a:t>
            </a:r>
            <a:r>
              <a:rPr lang="en-CA" altLang="en-US" sz="1600" b="1" dirty="0"/>
              <a:t>delete vlan.dat </a:t>
            </a:r>
            <a:r>
              <a:rPr lang="en-CA" altLang="en-US" sz="1600" dirty="0"/>
              <a:t>commands.</a:t>
            </a:r>
          </a:p>
          <a:p>
            <a:pPr>
              <a:buFont typeface="Arial" panose="020B0604020202020204" pitchFamily="34" charset="0"/>
              <a:buChar char="•"/>
            </a:pPr>
            <a:r>
              <a:rPr lang="en-CA" altLang="en-US" sz="1600" dirty="0"/>
              <a:t>Reload the switch when deleting all VLANs.</a:t>
            </a:r>
          </a:p>
          <a:p>
            <a:pPr marL="0" indent="0">
              <a:buNone/>
            </a:pPr>
            <a:r>
              <a:rPr lang="en-CA" altLang="en-US" sz="1600" b="1" dirty="0"/>
              <a:t>Note</a:t>
            </a:r>
            <a:r>
              <a:rPr lang="en-CA" altLang="en-US" sz="1600" dirty="0"/>
              <a:t>: To restore to factory default – unplug all data cables, erase the startup-configuration and delete the vlan.dat file, then reload the device.</a:t>
            </a:r>
          </a:p>
        </p:txBody>
      </p:sp>
    </p:spTree>
    <p:extLst>
      <p:ext uri="{BB962C8B-B14F-4D97-AF65-F5344CB8AC3E}">
        <p14:creationId xmlns:p14="http://schemas.microsoft.com/office/powerpoint/2010/main" val="287114973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Packet Tracer – VLAN Configuration</a:t>
            </a:r>
            <a:endParaRPr lang="en-CA" altLang="en-US" dirty="0"/>
          </a:p>
        </p:txBody>
      </p:sp>
      <p:sp>
        <p:nvSpPr>
          <p:cNvPr id="13315" name="Content Placeholder 2"/>
          <p:cNvSpPr>
            <a:spLocks noGrp="1"/>
          </p:cNvSpPr>
          <p:nvPr>
            <p:ph idx="1"/>
          </p:nvPr>
        </p:nvSpPr>
        <p:spPr>
          <a:xfrm>
            <a:off x="123574" y="867946"/>
            <a:ext cx="7950578" cy="1765525"/>
          </a:xfrm>
        </p:spPr>
        <p:txBody>
          <a:bodyPr/>
          <a:lstStyle/>
          <a:p>
            <a:pPr marL="0" indent="0">
              <a:buNone/>
            </a:pPr>
            <a:r>
              <a:rPr lang="en-US" sz="1600" dirty="0"/>
              <a:t>In this Packet Tracer activity, you will perform the following:</a:t>
            </a:r>
          </a:p>
          <a:p>
            <a:pPr lvl="1"/>
            <a:r>
              <a:rPr lang="en-US" sz="1600" dirty="0"/>
              <a:t>Verify the Default VLAN Configuration</a:t>
            </a:r>
          </a:p>
          <a:p>
            <a:pPr lvl="1"/>
            <a:r>
              <a:rPr lang="en-US" sz="1600" dirty="0"/>
              <a:t>Configure VLANs</a:t>
            </a:r>
          </a:p>
          <a:p>
            <a:pPr lvl="1"/>
            <a:r>
              <a:rPr lang="en-US" sz="1600" dirty="0"/>
              <a:t>Assign VLANs to Ports</a:t>
            </a:r>
          </a:p>
        </p:txBody>
      </p:sp>
    </p:spTree>
    <p:extLst>
      <p:ext uri="{BB962C8B-B14F-4D97-AF65-F5344CB8AC3E}">
        <p14:creationId xmlns:p14="http://schemas.microsoft.com/office/powerpoint/2010/main" val="35921243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VLAN Trunks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r>
              <a:rPr lang="en-US" altLang="en-US" sz="1600" dirty="0"/>
              <a:t>VLAN Trunks</a:t>
            </a:r>
            <a:br>
              <a:rPr lang="en-US" altLang="en-US" sz="1600" dirty="0"/>
            </a:br>
            <a:r>
              <a:rPr lang="en-US" altLang="en-US" dirty="0"/>
              <a:t>Trunk Configuration Commands</a:t>
            </a:r>
          </a:p>
        </p:txBody>
      </p:sp>
      <p:sp>
        <p:nvSpPr>
          <p:cNvPr id="55299" name="Rectangle 3"/>
          <p:cNvSpPr>
            <a:spLocks noGrp="1" noChangeArrowheads="1"/>
          </p:cNvSpPr>
          <p:nvPr>
            <p:ph type="body" idx="1"/>
          </p:nvPr>
        </p:nvSpPr>
        <p:spPr>
          <a:xfrm>
            <a:off x="201168" y="872067"/>
            <a:ext cx="8805672" cy="563541"/>
          </a:xfrm>
        </p:spPr>
        <p:txBody>
          <a:bodyPr/>
          <a:lstStyle/>
          <a:p>
            <a:pPr marL="0" indent="0">
              <a:buNone/>
            </a:pPr>
            <a:r>
              <a:rPr lang="en-US" sz="1600" dirty="0"/>
              <a:t>Configure and verify VLAN trunks. </a:t>
            </a:r>
            <a:r>
              <a:rPr lang="en-US" altLang="en-US" sz="1600" dirty="0"/>
              <a:t>Trunks are layer 2 and carry traffic for all VLANs.</a:t>
            </a:r>
          </a:p>
        </p:txBody>
      </p:sp>
      <p:graphicFrame>
        <p:nvGraphicFramePr>
          <p:cNvPr id="2" name="Table 1"/>
          <p:cNvGraphicFramePr>
            <a:graphicFrameLocks noGrp="1"/>
          </p:cNvGraphicFramePr>
          <p:nvPr>
            <p:extLst>
              <p:ext uri="{D42A27DB-BD31-4B8C-83A1-F6EECF244321}">
                <p14:modId xmlns:p14="http://schemas.microsoft.com/office/powerpoint/2010/main" val="783497885"/>
              </p:ext>
            </p:extLst>
          </p:nvPr>
        </p:nvGraphicFramePr>
        <p:xfrm>
          <a:off x="182880" y="1573022"/>
          <a:ext cx="8759952" cy="301244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r>
                        <a:rPr lang="en-US" sz="1600" b="1" dirty="0">
                          <a:effectLst/>
                        </a:rPr>
                        <a:t>Task</a:t>
                      </a:r>
                      <a:endParaRPr lang="en-US" sz="1600" dirty="0">
                        <a:effectLst/>
                      </a:endParaRPr>
                    </a:p>
                  </a:txBody>
                  <a:tcPr anchor="ctr"/>
                </a:tc>
                <a:tc>
                  <a:txBody>
                    <a:bodyPr/>
                    <a:lstStyle/>
                    <a:p>
                      <a:r>
                        <a:rPr lang="en-US" sz="1600" b="1" dirty="0"/>
                        <a:t>IOS Command</a:t>
                      </a:r>
                      <a:endParaRPr lang="en-US" sz="1600" dirty="0"/>
                    </a:p>
                  </a:txBody>
                  <a:tcPr anchor="ct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Enter interface configuration mode.</a:t>
                      </a:r>
                    </a:p>
                  </a:txBody>
                  <a:tcPr anchor="ctr"/>
                </a:tc>
                <a:tc>
                  <a:txBody>
                    <a:bodyPr/>
                    <a:lstStyle/>
                    <a:p>
                      <a:pPr rtl="0"/>
                      <a:r>
                        <a:rPr lang="en-US" sz="1600" dirty="0"/>
                        <a:t>Switch(config)# </a:t>
                      </a:r>
                      <a:r>
                        <a:rPr lang="en-US" sz="1600" b="1" dirty="0"/>
                        <a:t>interface </a:t>
                      </a:r>
                      <a:r>
                        <a:rPr lang="en-US" sz="1600" i="1" dirty="0"/>
                        <a:t>interface-id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Set the port to permanent trunking mode.</a:t>
                      </a:r>
                    </a:p>
                  </a:txBody>
                  <a:tcPr anchor="ctr"/>
                </a:tc>
                <a:tc>
                  <a:txBody>
                    <a:bodyPr/>
                    <a:lstStyle/>
                    <a:p>
                      <a:pPr rtl="0"/>
                      <a:r>
                        <a:rPr lang="en-US" sz="1600" dirty="0"/>
                        <a:t>Switch(config-if)# </a:t>
                      </a:r>
                      <a:r>
                        <a:rPr lang="en-US" sz="1600" b="1" dirty="0"/>
                        <a:t>switchport mode trunk</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Sets the native VLAN to something other than VLAN 1.</a:t>
                      </a:r>
                    </a:p>
                  </a:txBody>
                  <a:tcPr anchor="ctr"/>
                </a:tc>
                <a:tc>
                  <a:txBody>
                    <a:bodyPr/>
                    <a:lstStyle/>
                    <a:p>
                      <a:pPr rtl="0"/>
                      <a:r>
                        <a:rPr lang="en-US" sz="1600" dirty="0"/>
                        <a:t>Switch(config-if)# </a:t>
                      </a:r>
                      <a:r>
                        <a:rPr lang="en-US" sz="1600" b="1" dirty="0"/>
                        <a:t>switchport trunk native vlan </a:t>
                      </a:r>
                      <a:r>
                        <a:rPr lang="en-US" sz="1600" i="1" dirty="0"/>
                        <a:t>vlan-id</a:t>
                      </a:r>
                      <a:endParaRPr lang="en-US" sz="1600" dirty="0">
                        <a:effectLst/>
                      </a:endParaRPr>
                    </a:p>
                  </a:txBody>
                  <a:tcPr anchor="ctr"/>
                </a:tc>
                <a:extLst>
                  <a:ext uri="{0D108BD9-81ED-4DB2-BD59-A6C34878D82A}">
                    <a16:rowId xmlns:a16="http://schemas.microsoft.com/office/drawing/2014/main" val="10004"/>
                  </a:ext>
                </a:extLst>
              </a:tr>
              <a:tr h="370840">
                <a:tc>
                  <a:txBody>
                    <a:bodyPr/>
                    <a:lstStyle/>
                    <a:p>
                      <a:r>
                        <a:rPr lang="en-US" sz="1600" dirty="0"/>
                        <a:t>Specify the list of VLANs to be allowed on the trunk link.</a:t>
                      </a:r>
                    </a:p>
                  </a:txBody>
                  <a:tcPr anchor="ctr"/>
                </a:tc>
                <a:tc>
                  <a:txBody>
                    <a:bodyPr/>
                    <a:lstStyle/>
                    <a:p>
                      <a:pPr rtl="0"/>
                      <a:r>
                        <a:rPr lang="en-US" sz="1600" dirty="0"/>
                        <a:t>Switch(config-if)# </a:t>
                      </a:r>
                      <a:r>
                        <a:rPr lang="en-US" sz="1600" b="1" dirty="0"/>
                        <a:t>switchport trunk allowed vlan </a:t>
                      </a:r>
                      <a:r>
                        <a:rPr lang="en-US" sz="1600" i="1" dirty="0"/>
                        <a:t>vlan-list</a:t>
                      </a:r>
                      <a:endParaRPr lang="en-US" sz="1600" dirty="0">
                        <a:effectLst/>
                      </a:endParaRPr>
                    </a:p>
                  </a:txBody>
                  <a:tcPr anchor="ctr"/>
                </a:tc>
                <a:extLst>
                  <a:ext uri="{0D108BD9-81ED-4DB2-BD59-A6C34878D82A}">
                    <a16:rowId xmlns:a16="http://schemas.microsoft.com/office/drawing/2014/main" val="10005"/>
                  </a:ext>
                </a:extLst>
              </a:tr>
              <a:tr h="370840">
                <a:tc>
                  <a:txBody>
                    <a:bodyPr/>
                    <a:lstStyle/>
                    <a:p>
                      <a:r>
                        <a:rPr lang="en-US" sz="1600" dirty="0"/>
                        <a:t>Return to the privileged EXEC mode.</a:t>
                      </a:r>
                    </a:p>
                  </a:txBody>
                  <a:tcPr anchor="ctr"/>
                </a:tc>
                <a:tc>
                  <a:txBody>
                    <a:bodyPr/>
                    <a:lstStyle/>
                    <a:p>
                      <a:r>
                        <a:rPr lang="en-US" sz="1600" dirty="0"/>
                        <a:t>Switch(config-if)# </a:t>
                      </a:r>
                      <a:r>
                        <a:rPr lang="en-US" sz="1600" b="1" dirty="0"/>
                        <a:t>end</a:t>
                      </a:r>
                      <a:endParaRPr lang="en-US" sz="16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083076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r>
              <a:rPr lang="en-US" altLang="en-US" sz="1600" dirty="0"/>
              <a:t>VLAN Trunks</a:t>
            </a:r>
            <a:br>
              <a:rPr lang="en-US" altLang="en-US" sz="1600" dirty="0"/>
            </a:br>
            <a:r>
              <a:rPr lang="en-US" altLang="en-US" dirty="0"/>
              <a:t>Trunk Configuration Example</a:t>
            </a:r>
          </a:p>
        </p:txBody>
      </p:sp>
      <p:sp>
        <p:nvSpPr>
          <p:cNvPr id="55299" name="Rectangle 3"/>
          <p:cNvSpPr>
            <a:spLocks noGrp="1" noChangeArrowheads="1"/>
          </p:cNvSpPr>
          <p:nvPr>
            <p:ph type="body" idx="1"/>
          </p:nvPr>
        </p:nvSpPr>
        <p:spPr>
          <a:xfrm>
            <a:off x="0" y="796595"/>
            <a:ext cx="4398264" cy="1672285"/>
          </a:xfrm>
        </p:spPr>
        <p:txBody>
          <a:bodyPr/>
          <a:lstStyle/>
          <a:p>
            <a:pPr marL="0" indent="0">
              <a:buNone/>
            </a:pPr>
            <a:r>
              <a:rPr lang="en-US" sz="1600" dirty="0"/>
              <a:t>The subnets associated with each VLAN are:</a:t>
            </a:r>
          </a:p>
          <a:p>
            <a:pPr lvl="1"/>
            <a:r>
              <a:rPr lang="en-US" sz="1600" dirty="0"/>
              <a:t>VLAN 10 - Faculty/Staff - 172.17.10.0/24</a:t>
            </a:r>
          </a:p>
          <a:p>
            <a:pPr lvl="1"/>
            <a:r>
              <a:rPr lang="en-US" sz="1600" dirty="0"/>
              <a:t>VLAN 20 - Students - 172.17.20.0/24</a:t>
            </a:r>
          </a:p>
          <a:p>
            <a:pPr lvl="1"/>
            <a:r>
              <a:rPr lang="en-US" sz="1600" dirty="0"/>
              <a:t>VLAN 30 - Guests - 172.17.30.0/24</a:t>
            </a:r>
          </a:p>
          <a:p>
            <a:pPr lvl="1"/>
            <a:r>
              <a:rPr lang="en-US" sz="1600" dirty="0"/>
              <a:t>VLAN 99 - Native - 172.17.99.0/24</a:t>
            </a:r>
          </a:p>
        </p:txBody>
      </p:sp>
      <p:sp>
        <p:nvSpPr>
          <p:cNvPr id="3" name="Rectangle 4"/>
          <p:cNvSpPr txBox="1"/>
          <p:nvPr/>
        </p:nvSpPr>
        <p:spPr>
          <a:xfrm>
            <a:off x="109728" y="2569464"/>
            <a:ext cx="3136392" cy="2062103"/>
          </a:xfrm>
          <a:prstGeom prst="rect">
            <a:avLst/>
          </a:prstGeom>
          <a:noFill/>
        </p:spPr>
        <p:txBody>
          <a:bodyPr wrap="square" rtlCol="0">
            <a:spAutoFit/>
          </a:bodyPr>
          <a:lstStyle/>
          <a:p>
            <a:r>
              <a:rPr lang="en-US" sz="1600" dirty="0">
                <a:solidFill>
                  <a:srgbClr val="000000"/>
                </a:solidFill>
              </a:rPr>
              <a:t>F0/1 port on S1 is configured as a trunk port.</a:t>
            </a:r>
          </a:p>
          <a:p>
            <a:endParaRPr lang="en-US" sz="1600" dirty="0">
              <a:solidFill>
                <a:srgbClr val="000000"/>
              </a:solidFill>
            </a:endParaRPr>
          </a:p>
          <a:p>
            <a:r>
              <a:rPr lang="en-US" sz="1600" b="1" dirty="0">
                <a:solidFill>
                  <a:srgbClr val="000000"/>
                </a:solidFill>
              </a:rPr>
              <a:t>Note</a:t>
            </a:r>
            <a:r>
              <a:rPr lang="en-US" sz="1600" dirty="0">
                <a:solidFill>
                  <a:srgbClr val="000000"/>
                </a:solidFill>
              </a:rPr>
              <a:t>: This assumes a 2960 switch using 802.1q tagging. Layer 3 switches require the encapsulation to be configured before the trunk mode. </a:t>
            </a:r>
          </a:p>
        </p:txBody>
      </p:sp>
      <p:graphicFrame>
        <p:nvGraphicFramePr>
          <p:cNvPr id="2" name="Table 1"/>
          <p:cNvGraphicFramePr>
            <a:graphicFrameLocks noGrp="1"/>
          </p:cNvGraphicFramePr>
          <p:nvPr>
            <p:extLst>
              <p:ext uri="{D42A27DB-BD31-4B8C-83A1-F6EECF244321}">
                <p14:modId xmlns:p14="http://schemas.microsoft.com/office/powerpoint/2010/main" val="1464695307"/>
              </p:ext>
            </p:extLst>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S1(config)#</a:t>
                      </a:r>
                    </a:p>
                  </a:txBody>
                  <a:tcPr/>
                </a:tc>
                <a:tc>
                  <a:txBody>
                    <a:bodyPr/>
                    <a:lstStyle/>
                    <a:p>
                      <a:r>
                        <a:rPr lang="en-US" sz="1600" dirty="0"/>
                        <a:t>Interface</a:t>
                      </a:r>
                      <a:r>
                        <a:rPr lang="en-US" sz="1600" baseline="0" dirty="0"/>
                        <a:t> fa0/1</a:t>
                      </a:r>
                      <a:endParaRPr lang="en-US" sz="1600" dirty="0"/>
                    </a:p>
                  </a:txBody>
                  <a:tcPr/>
                </a:tc>
                <a:extLst>
                  <a:ext uri="{0D108BD9-81ED-4DB2-BD59-A6C34878D82A}">
                    <a16:rowId xmlns:a16="http://schemas.microsoft.com/office/drawing/2014/main" val="10001"/>
                  </a:ext>
                </a:extLst>
              </a:tr>
              <a:tr h="370840">
                <a:tc>
                  <a:txBody>
                    <a:bodyPr/>
                    <a:lstStyle/>
                    <a:p>
                      <a:r>
                        <a:rPr lang="en-US" sz="1600" dirty="0"/>
                        <a:t>S1(config-if)#</a:t>
                      </a:r>
                    </a:p>
                  </a:txBody>
                  <a:tcPr/>
                </a:tc>
                <a:tc>
                  <a:txBody>
                    <a:bodyPr/>
                    <a:lstStyle/>
                    <a:p>
                      <a:r>
                        <a:rPr lang="en-US" sz="1600" dirty="0"/>
                        <a:t>Switchport mode</a:t>
                      </a:r>
                      <a:r>
                        <a:rPr lang="en-US" sz="1600" baseline="0" dirty="0"/>
                        <a:t> trunk</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a:t>
                      </a:r>
                      <a:r>
                        <a:rPr lang="en-US" sz="1600" baseline="0" dirty="0"/>
                        <a:t>trunk native vlan 99</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trunk allowed vlan 10,20,30,99</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r>
              <a:rPr lang="en-US" altLang="en-US" sz="1600" dirty="0"/>
              <a:t>VLAN Trunks</a:t>
            </a:r>
            <a:br>
              <a:rPr lang="en-US" altLang="en-US" sz="1600" dirty="0"/>
            </a:br>
            <a:r>
              <a:rPr lang="en-US" altLang="en-US" dirty="0"/>
              <a:t>Verify Trunk Configuration</a:t>
            </a:r>
          </a:p>
        </p:txBody>
      </p:sp>
      <p:sp>
        <p:nvSpPr>
          <p:cNvPr id="55299" name="Rectangle 3"/>
          <p:cNvSpPr>
            <a:spLocks noGrp="1" noChangeArrowheads="1"/>
          </p:cNvSpPr>
          <p:nvPr>
            <p:ph type="body" idx="1"/>
          </p:nvPr>
        </p:nvSpPr>
        <p:spPr>
          <a:xfrm>
            <a:off x="113464" y="828130"/>
            <a:ext cx="4401766" cy="3672114"/>
          </a:xfrm>
        </p:spPr>
        <p:txBody>
          <a:bodyPr/>
          <a:lstStyle/>
          <a:p>
            <a:pPr marL="0" indent="0">
              <a:buNone/>
            </a:pPr>
            <a:r>
              <a:rPr lang="en-US" sz="1600" dirty="0"/>
              <a:t>Set the trunk mode and native vlan.</a:t>
            </a:r>
          </a:p>
          <a:p>
            <a:pPr marL="0" indent="0">
              <a:buNone/>
            </a:pPr>
            <a:r>
              <a:rPr lang="en-US" sz="1600" dirty="0"/>
              <a:t>Notice </a:t>
            </a:r>
            <a:r>
              <a:rPr lang="en-US" sz="1600" b="1" dirty="0"/>
              <a:t>sh int fa0/1 switchport </a:t>
            </a:r>
            <a:r>
              <a:rPr lang="en-US" sz="1600" dirty="0"/>
              <a:t>command:</a:t>
            </a:r>
          </a:p>
          <a:p>
            <a:pPr>
              <a:buFont typeface="Arial" panose="020B0604020202020204" pitchFamily="34" charset="0"/>
              <a:buChar char="•"/>
            </a:pPr>
            <a:r>
              <a:rPr lang="en-US" sz="1600" dirty="0"/>
              <a:t>Is set to trunk administratively</a:t>
            </a:r>
          </a:p>
          <a:p>
            <a:pPr>
              <a:buFont typeface="Arial" panose="020B0604020202020204" pitchFamily="34" charset="0"/>
              <a:buChar char="•"/>
            </a:pPr>
            <a:r>
              <a:rPr lang="en-US" sz="1600" dirty="0"/>
              <a:t>Is set as trunk operationally (functioning)</a:t>
            </a:r>
          </a:p>
          <a:p>
            <a:pPr>
              <a:buFont typeface="Arial" panose="020B0604020202020204" pitchFamily="34" charset="0"/>
              <a:buChar char="•"/>
            </a:pPr>
            <a:r>
              <a:rPr lang="en-US" sz="1600" dirty="0"/>
              <a:t>Encapsulation is dot1q</a:t>
            </a:r>
          </a:p>
          <a:p>
            <a:pPr>
              <a:buFont typeface="Arial" panose="020B0604020202020204" pitchFamily="34" charset="0"/>
              <a:buChar char="•"/>
            </a:pPr>
            <a:r>
              <a:rPr lang="en-US" sz="1600" dirty="0"/>
              <a:t>Native VLAN set to VLAN 99 </a:t>
            </a:r>
          </a:p>
          <a:p>
            <a:pPr>
              <a:buFont typeface="Arial" panose="020B0604020202020204" pitchFamily="34" charset="0"/>
              <a:buChar char="•"/>
            </a:pPr>
            <a:r>
              <a:rPr lang="en-US" sz="1600" dirty="0"/>
              <a:t>All VLANs created on the switch will pass traffic on this trunk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30" y="504016"/>
            <a:ext cx="4445889" cy="418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a:t>
            </a:r>
          </a:p>
        </p:txBody>
      </p:sp>
      <p:sp>
        <p:nvSpPr>
          <p:cNvPr id="55299" name="Rectangle 3"/>
          <p:cNvSpPr>
            <a:spLocks noGrp="1" noChangeArrowheads="1"/>
          </p:cNvSpPr>
          <p:nvPr>
            <p:ph type="body" idx="1"/>
          </p:nvPr>
        </p:nvSpPr>
        <p:spPr>
          <a:xfrm>
            <a:off x="116115" y="821051"/>
            <a:ext cx="4236429" cy="2260477"/>
          </a:xfrm>
        </p:spPr>
        <p:txBody>
          <a:bodyPr/>
          <a:lstStyle/>
          <a:p>
            <a:pPr>
              <a:buFont typeface="Arial" panose="020B0604020202020204" pitchFamily="34" charset="0"/>
              <a:buChar char="•"/>
            </a:pPr>
            <a:r>
              <a:rPr lang="en-US" sz="1800" dirty="0"/>
              <a:t>Reset the default trunk settings with the no command.</a:t>
            </a:r>
          </a:p>
          <a:p>
            <a:pPr lvl="1">
              <a:buFont typeface="Arial" panose="020B0604020202020204" pitchFamily="34" charset="0"/>
              <a:buChar char="•"/>
            </a:pPr>
            <a:r>
              <a:rPr lang="en-US" sz="1700" dirty="0"/>
              <a:t>All VLANs allowed to pass traffic</a:t>
            </a:r>
          </a:p>
          <a:p>
            <a:pPr lvl="1">
              <a:buFont typeface="Arial" panose="020B0604020202020204" pitchFamily="34" charset="0"/>
              <a:buChar char="•"/>
            </a:pPr>
            <a:r>
              <a:rPr lang="en-US" sz="1700" dirty="0"/>
              <a:t>Native VLAN = VLAN 1</a:t>
            </a:r>
          </a:p>
          <a:p>
            <a:pPr>
              <a:buFont typeface="Arial" panose="020B0604020202020204" pitchFamily="34" charset="0"/>
              <a:buChar char="•"/>
            </a:pPr>
            <a:r>
              <a:rPr lang="en-US" sz="1800" dirty="0"/>
              <a:t>Verify the default settings with a     </a:t>
            </a:r>
            <a:r>
              <a:rPr lang="en-US" sz="1800" b="1" dirty="0"/>
              <a:t>sh int fa0/1 switchport </a:t>
            </a:r>
            <a:r>
              <a:rPr lang="en-US" sz="1800" dirty="0"/>
              <a:t>command.</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 y="3225927"/>
            <a:ext cx="4196334" cy="11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853630"/>
            <a:ext cx="4587210" cy="378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 (Cont.)</a:t>
            </a:r>
          </a:p>
        </p:txBody>
      </p:sp>
      <p:sp>
        <p:nvSpPr>
          <p:cNvPr id="55299" name="Rectangle 3"/>
          <p:cNvSpPr>
            <a:spLocks noGrp="1" noChangeArrowheads="1"/>
          </p:cNvSpPr>
          <p:nvPr>
            <p:ph type="body" idx="1"/>
          </p:nvPr>
        </p:nvSpPr>
        <p:spPr>
          <a:xfrm>
            <a:off x="1" y="821051"/>
            <a:ext cx="4663440" cy="3794491"/>
          </a:xfrm>
        </p:spPr>
        <p:txBody>
          <a:bodyPr/>
          <a:lstStyle/>
          <a:p>
            <a:pPr marL="0" indent="0">
              <a:buNone/>
            </a:pPr>
            <a:r>
              <a:rPr lang="en-US" sz="1600" dirty="0"/>
              <a:t>Reset the trunk to an access mode with the </a:t>
            </a:r>
            <a:r>
              <a:rPr lang="en-US" sz="1600" b="1" dirty="0"/>
              <a:t>switchport mode access </a:t>
            </a:r>
            <a:r>
              <a:rPr lang="en-US" sz="1600" dirty="0"/>
              <a:t>command:</a:t>
            </a:r>
          </a:p>
          <a:p>
            <a:pPr lvl="1">
              <a:buFont typeface="Arial" panose="020B0604020202020204" pitchFamily="34" charset="0"/>
              <a:buChar char="•"/>
            </a:pPr>
            <a:r>
              <a:rPr lang="en-US" sz="1600" dirty="0"/>
              <a:t>Is set to an access interface administratively</a:t>
            </a:r>
          </a:p>
          <a:p>
            <a:pPr lvl="1">
              <a:buFont typeface="Arial" panose="020B0604020202020204" pitchFamily="34" charset="0"/>
              <a:buChar char="•"/>
            </a:pPr>
            <a:r>
              <a:rPr lang="en-US" sz="1600" dirty="0"/>
              <a:t>Is set as an access interface operationally (functioning)</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2"/>
            <a:ext cx="4335018"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90525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Packet Tracer – Configure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r>
              <a:rPr lang="en-US" sz="1800" dirty="0"/>
              <a:t>Verify VLANs</a:t>
            </a:r>
          </a:p>
          <a:p>
            <a:pPr lvl="1"/>
            <a:r>
              <a:rPr lang="en-US" sz="1800" dirty="0"/>
              <a:t>Configure Trunks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333487"/>
            <a:ext cx="9144000" cy="757551"/>
          </a:xfrm>
        </p:spPr>
        <p:txBody>
          <a:bodyPr/>
          <a:lstStyle/>
          <a:p>
            <a:r>
              <a:rPr lang="en-US" altLang="en-US" sz="1600" dirty="0"/>
              <a:t>VLAN Trunks</a:t>
            </a:r>
            <a:br>
              <a:rPr lang="en-US" altLang="en-US" sz="1600" dirty="0"/>
            </a:br>
            <a:r>
              <a:rPr lang="en-US" altLang="en-US" dirty="0"/>
              <a:t>Packet Tracer – Configure VLANs and Trunking – Physical Mode</a:t>
            </a:r>
            <a:br>
              <a:rPr lang="en-US" altLang="en-US" dirty="0"/>
            </a:br>
            <a:r>
              <a:rPr lang="en-US" altLang="en-US" dirty="0"/>
              <a:t>Lab – Configure VLANs and Trunking</a:t>
            </a:r>
          </a:p>
        </p:txBody>
      </p:sp>
      <p:sp>
        <p:nvSpPr>
          <p:cNvPr id="55299" name="Rectangle 3"/>
          <p:cNvSpPr>
            <a:spLocks noGrp="1" noChangeArrowheads="1"/>
          </p:cNvSpPr>
          <p:nvPr>
            <p:ph type="body" idx="1"/>
          </p:nvPr>
        </p:nvSpPr>
        <p:spPr>
          <a:xfrm>
            <a:off x="179459" y="1584845"/>
            <a:ext cx="8785081" cy="3794491"/>
          </a:xfrm>
        </p:spPr>
        <p:txBody>
          <a:bodyPr/>
          <a:lstStyle/>
          <a:p>
            <a:pPr marL="0" indent="0">
              <a:buNone/>
            </a:pPr>
            <a:r>
              <a:rPr lang="en-US" sz="1800" dirty="0"/>
              <a:t>In this Packet Tracer Physical Mode activity and in the Lab, you will complete the following objectives:</a:t>
            </a:r>
          </a:p>
          <a:p>
            <a:pPr lvl="1">
              <a:buFont typeface="Arial" panose="020B0604020202020204" pitchFamily="34" charset="0"/>
              <a:buChar char="•"/>
            </a:pPr>
            <a:r>
              <a:rPr lang="en-US" sz="1800" dirty="0"/>
              <a:t>Build the Network and Configure Basic Device Settings</a:t>
            </a:r>
          </a:p>
          <a:p>
            <a:pPr lvl="1">
              <a:buFont typeface="Arial" panose="020B0604020202020204" pitchFamily="34" charset="0"/>
              <a:buChar char="•"/>
            </a:pPr>
            <a:r>
              <a:rPr lang="en-US" sz="1800" dirty="0"/>
              <a:t>Create VLANs and Assign Switch Ports</a:t>
            </a:r>
          </a:p>
          <a:p>
            <a:pPr lvl="1">
              <a:buFont typeface="Arial" panose="020B0604020202020204" pitchFamily="34" charset="0"/>
              <a:buChar char="•"/>
            </a:pPr>
            <a:r>
              <a:rPr lang="en-US" sz="1800" dirty="0"/>
              <a:t>Maintain VLAN Port Assignments and the VLAN Database</a:t>
            </a:r>
          </a:p>
          <a:p>
            <a:pPr lvl="1">
              <a:buFont typeface="Arial" panose="020B0604020202020204" pitchFamily="34" charset="0"/>
              <a:buChar char="•"/>
            </a:pPr>
            <a:r>
              <a:rPr lang="en-US" sz="1800" dirty="0"/>
              <a:t>Configure an 802.1Q Trunk Between the Switches</a:t>
            </a:r>
          </a:p>
          <a:p>
            <a:pPr lvl="1">
              <a:buFont typeface="Arial" panose="020B0604020202020204" pitchFamily="34" charset="0"/>
              <a:buChar char="•"/>
            </a:pPr>
            <a:r>
              <a:rPr lang="en-US" sz="1800" dirty="0"/>
              <a:t>Delete the VLAN Database (In the Lab only.)</a:t>
            </a:r>
          </a:p>
        </p:txBody>
      </p:sp>
    </p:spTree>
    <p:extLst>
      <p:ext uri="{BB962C8B-B14F-4D97-AF65-F5344CB8AC3E}">
        <p14:creationId xmlns:p14="http://schemas.microsoft.com/office/powerpoint/2010/main" val="146707354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Dynamic Trunking Protocol</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Introduction to DTP</a:t>
            </a:r>
            <a:endParaRPr lang="en-CA" altLang="en-US" dirty="0"/>
          </a:p>
        </p:txBody>
      </p:sp>
      <p:sp>
        <p:nvSpPr>
          <p:cNvPr id="13315" name="Content Placeholder 2"/>
          <p:cNvSpPr>
            <a:spLocks noGrp="1"/>
          </p:cNvSpPr>
          <p:nvPr>
            <p:ph idx="1"/>
          </p:nvPr>
        </p:nvSpPr>
        <p:spPr>
          <a:xfrm>
            <a:off x="265176" y="832105"/>
            <a:ext cx="8787385" cy="2651760"/>
          </a:xfrm>
        </p:spPr>
        <p:txBody>
          <a:bodyPr/>
          <a:lstStyle/>
          <a:p>
            <a:pPr marL="0" indent="0">
              <a:buNone/>
            </a:pPr>
            <a:r>
              <a:rPr lang="en-US" sz="1600" dirty="0"/>
              <a:t>Dynamic Trunking Protocol (DTP) is a proprietary Cisco protocol.</a:t>
            </a:r>
            <a:endParaRPr lang="en-CA" altLang="en-US" sz="1600" dirty="0"/>
          </a:p>
          <a:p>
            <a:pPr marL="0" indent="0">
              <a:buNone/>
            </a:pPr>
            <a:r>
              <a:rPr lang="en-US" sz="1600" dirty="0"/>
              <a:t>DTP characteristics are as follows:</a:t>
            </a:r>
          </a:p>
          <a:p>
            <a:pPr lvl="1">
              <a:buFont typeface="Arial" panose="020B0604020202020204" pitchFamily="34" charset="0"/>
              <a:buChar char="•"/>
            </a:pPr>
            <a:r>
              <a:rPr lang="en-US" sz="1600" dirty="0"/>
              <a:t>On by default on Catalyst 2960 and 2950 switches</a:t>
            </a:r>
          </a:p>
          <a:p>
            <a:pPr lvl="1">
              <a:buFont typeface="Arial" panose="020B0604020202020204" pitchFamily="34" charset="0"/>
              <a:buChar char="•"/>
            </a:pPr>
            <a:r>
              <a:rPr lang="en-US" sz="1600" dirty="0"/>
              <a:t>Dynamic-auto is default on the 2960 and 2950 switches</a:t>
            </a:r>
          </a:p>
          <a:p>
            <a:pPr lvl="1">
              <a:buFont typeface="Arial" panose="020B0604020202020204" pitchFamily="34" charset="0"/>
              <a:buChar char="•"/>
            </a:pPr>
            <a:r>
              <a:rPr lang="en-US" sz="1600" dirty="0"/>
              <a:t>May be turned off with the nonegotiate command</a:t>
            </a:r>
          </a:p>
          <a:p>
            <a:pPr lvl="1">
              <a:buFont typeface="Arial" panose="020B0604020202020204" pitchFamily="34" charset="0"/>
              <a:buChar char="•"/>
            </a:pPr>
            <a:r>
              <a:rPr lang="en-US" sz="1600" dirty="0"/>
              <a:t>May be turned back on by setting the interface to dynamic-auto</a:t>
            </a:r>
          </a:p>
          <a:p>
            <a:pPr lvl="1">
              <a:buFont typeface="Arial" panose="020B0604020202020204" pitchFamily="34" charset="0"/>
              <a:buChar char="•"/>
            </a:pPr>
            <a:r>
              <a:rPr lang="en-US" sz="1600" dirty="0"/>
              <a:t>Setting a switch to a static trunk or static access will avoid negotiation issues with the </a:t>
            </a:r>
            <a:r>
              <a:rPr lang="en-US" sz="1600" b="1" dirty="0"/>
              <a:t>switchport mode trunk </a:t>
            </a:r>
            <a:r>
              <a:rPr lang="en-US" sz="1600" dirty="0"/>
              <a:t>or the </a:t>
            </a:r>
            <a:r>
              <a:rPr lang="en-US" sz="1600" b="1" dirty="0"/>
              <a:t>switchport mode access </a:t>
            </a:r>
            <a:r>
              <a:rPr lang="en-US" sz="1600" dirty="0"/>
              <a:t>commands.</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59" y="3566160"/>
            <a:ext cx="39147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059" y="4223385"/>
            <a:ext cx="39147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Negotiated Interface Modes</a:t>
            </a:r>
            <a:endParaRPr lang="en-CA" altLang="en-US" dirty="0"/>
          </a:p>
        </p:txBody>
      </p:sp>
      <p:sp>
        <p:nvSpPr>
          <p:cNvPr id="13315" name="Content Placeholder 2"/>
          <p:cNvSpPr>
            <a:spLocks noGrp="1"/>
          </p:cNvSpPr>
          <p:nvPr>
            <p:ph idx="1"/>
          </p:nvPr>
        </p:nvSpPr>
        <p:spPr>
          <a:xfrm>
            <a:off x="128016" y="866834"/>
            <a:ext cx="8853715" cy="801256"/>
          </a:xfrm>
        </p:spPr>
        <p:txBody>
          <a:bodyPr/>
          <a:lstStyle/>
          <a:p>
            <a:pPr marL="0" indent="0">
              <a:buNone/>
            </a:pPr>
            <a:r>
              <a:rPr lang="en-US" sz="1600" dirty="0"/>
              <a:t>The </a:t>
            </a:r>
            <a:r>
              <a:rPr lang="en-US" sz="1600" b="1" dirty="0"/>
              <a:t>switchport mode</a:t>
            </a:r>
            <a:r>
              <a:rPr lang="en-US" sz="1600" dirty="0"/>
              <a:t> command has additional options.</a:t>
            </a:r>
          </a:p>
          <a:p>
            <a:pPr marL="0" indent="0">
              <a:buNone/>
            </a:pPr>
            <a:r>
              <a:rPr lang="en-US" altLang="en-US" sz="1600" dirty="0"/>
              <a:t>Use the </a:t>
            </a:r>
            <a:r>
              <a:rPr lang="en-US" sz="1600" b="1" dirty="0"/>
              <a:t>switchport nonegotiate</a:t>
            </a:r>
            <a:r>
              <a:rPr lang="en-US" sz="1600" dirty="0"/>
              <a:t> interface configuration command to stop DTP negotiation.</a:t>
            </a:r>
            <a:endParaRPr lang="en-CA" altLang="en-US" sz="1600"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3844752828"/>
              </p:ext>
            </p:extLst>
          </p:nvPr>
        </p:nvGraphicFramePr>
        <p:xfrm>
          <a:off x="128016" y="174675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r>
                        <a:rPr lang="en-US" b="1" dirty="0"/>
                        <a:t>Option</a:t>
                      </a:r>
                      <a:endParaRPr lang="en-US" dirty="0"/>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10000"/>
                  </a:ext>
                </a:extLst>
              </a:tr>
              <a:tr h="370840">
                <a:tc>
                  <a:txBody>
                    <a:bodyPr/>
                    <a:lstStyle/>
                    <a:p>
                      <a:pPr rtl="0"/>
                      <a:r>
                        <a:rPr lang="en-US" sz="1600" b="1" dirty="0"/>
                        <a:t>access</a:t>
                      </a:r>
                      <a:endParaRPr lang="en-US" sz="1600" dirty="0">
                        <a:effectLst/>
                      </a:endParaRPr>
                    </a:p>
                  </a:txBody>
                  <a:tcPr anchor="ctr"/>
                </a:tc>
                <a:tc>
                  <a:txBody>
                    <a:bodyPr/>
                    <a:lstStyle/>
                    <a:p>
                      <a:pPr>
                        <a:buFont typeface="Arial"/>
                        <a:buNone/>
                      </a:pPr>
                      <a:r>
                        <a:rPr lang="en-US" sz="1600" dirty="0"/>
                        <a:t>Permanent access mode and negotiates to convert the neighboring link into an</a:t>
                      </a:r>
                      <a:r>
                        <a:rPr lang="en-US" sz="1600" baseline="0" dirty="0"/>
                        <a:t> access</a:t>
                      </a:r>
                      <a:r>
                        <a:rPr lang="en-US" sz="1600" dirty="0"/>
                        <a:t> link</a:t>
                      </a:r>
                    </a:p>
                  </a:txBody>
                  <a:tcPr anchor="ctr"/>
                </a:tc>
                <a:extLst>
                  <a:ext uri="{0D108BD9-81ED-4DB2-BD59-A6C34878D82A}">
                    <a16:rowId xmlns:a16="http://schemas.microsoft.com/office/drawing/2014/main" val="10001"/>
                  </a:ext>
                </a:extLst>
              </a:tr>
              <a:tr h="370840">
                <a:tc>
                  <a:txBody>
                    <a:bodyPr/>
                    <a:lstStyle/>
                    <a:p>
                      <a:pPr rtl="0"/>
                      <a:r>
                        <a:rPr lang="en-US" sz="1600" b="1" dirty="0"/>
                        <a:t>dynamic auto</a:t>
                      </a:r>
                      <a:endParaRPr lang="en-US" sz="1600" dirty="0">
                        <a:effectLst/>
                      </a:endParaRPr>
                    </a:p>
                  </a:txBody>
                  <a:tcPr anchor="ctr"/>
                </a:tc>
                <a:tc>
                  <a:txBody>
                    <a:bodyPr/>
                    <a:lstStyle/>
                    <a:p>
                      <a:pPr>
                        <a:buFont typeface="Arial"/>
                        <a:buNone/>
                      </a:pPr>
                      <a:r>
                        <a:rPr lang="en-US" sz="1600" dirty="0"/>
                        <a:t>Will becomes a trunk interface if the neighboring interface is set to trunk or desirable mode</a:t>
                      </a:r>
                    </a:p>
                  </a:txBody>
                  <a:tcPr anchor="ctr"/>
                </a:tc>
                <a:extLst>
                  <a:ext uri="{0D108BD9-81ED-4DB2-BD59-A6C34878D82A}">
                    <a16:rowId xmlns:a16="http://schemas.microsoft.com/office/drawing/2014/main" val="10002"/>
                  </a:ext>
                </a:extLst>
              </a:tr>
              <a:tr h="370840">
                <a:tc>
                  <a:txBody>
                    <a:bodyPr/>
                    <a:lstStyle/>
                    <a:p>
                      <a:pPr rtl="0"/>
                      <a:r>
                        <a:rPr lang="en-US" sz="1600" b="1" dirty="0"/>
                        <a:t>dynamic desirable</a:t>
                      </a:r>
                      <a:endParaRPr lang="en-US" sz="1600" dirty="0">
                        <a:effectLst/>
                      </a:endParaRPr>
                    </a:p>
                  </a:txBody>
                  <a:tcPr anchor="ctr"/>
                </a:tc>
                <a:tc>
                  <a:txBody>
                    <a:bodyPr/>
                    <a:lstStyle/>
                    <a:p>
                      <a:pPr>
                        <a:buFont typeface="Arial"/>
                        <a:buNone/>
                      </a:pPr>
                      <a:r>
                        <a:rPr lang="en-US" sz="1600" dirty="0"/>
                        <a:t>Actively seeks</a:t>
                      </a:r>
                      <a:r>
                        <a:rPr lang="en-US" sz="1600" baseline="0" dirty="0"/>
                        <a:t> to become a trunk by negotiating with other auto or desirable interfaces</a:t>
                      </a:r>
                      <a:endParaRPr lang="en-US" sz="1600" dirty="0"/>
                    </a:p>
                  </a:txBody>
                  <a:tcPr anchor="ctr"/>
                </a:tc>
                <a:extLst>
                  <a:ext uri="{0D108BD9-81ED-4DB2-BD59-A6C34878D82A}">
                    <a16:rowId xmlns:a16="http://schemas.microsoft.com/office/drawing/2014/main" val="10003"/>
                  </a:ext>
                </a:extLst>
              </a:tr>
              <a:tr h="370840">
                <a:tc>
                  <a:txBody>
                    <a:bodyPr/>
                    <a:lstStyle/>
                    <a:p>
                      <a:pPr rtl="0"/>
                      <a:r>
                        <a:rPr lang="en-US" sz="1600" b="1" dirty="0"/>
                        <a:t>trunk</a:t>
                      </a:r>
                      <a:endParaRPr lang="en-US" sz="1600" dirty="0">
                        <a:effectLst/>
                      </a:endParaRPr>
                    </a:p>
                  </a:txBody>
                  <a:tcPr anchor="ctr"/>
                </a:tc>
                <a:tc>
                  <a:txBody>
                    <a:bodyPr/>
                    <a:lstStyle/>
                    <a:p>
                      <a:pPr>
                        <a:buFont typeface="Arial"/>
                        <a:buNone/>
                      </a:pPr>
                      <a:r>
                        <a:rPr lang="en-US" sz="1600" dirty="0"/>
                        <a:t>Permanent trunking mode and negotiates to convert the neighboring link into a trunk link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86606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Results of a DTP Configuration</a:t>
            </a:r>
            <a:endParaRPr lang="en-CA" altLang="en-US" sz="2400" dirty="0"/>
          </a:p>
        </p:txBody>
      </p:sp>
      <p:sp>
        <p:nvSpPr>
          <p:cNvPr id="2" name="Content Placeholder 1"/>
          <p:cNvSpPr>
            <a:spLocks noGrp="1"/>
          </p:cNvSpPr>
          <p:nvPr>
            <p:ph idx="1"/>
          </p:nvPr>
        </p:nvSpPr>
        <p:spPr>
          <a:xfrm>
            <a:off x="145357" y="1042752"/>
            <a:ext cx="8853286" cy="515115"/>
          </a:xfrm>
        </p:spPr>
        <p:txBody>
          <a:bodyPr/>
          <a:lstStyle/>
          <a:p>
            <a:pPr marL="0" indent="0">
              <a:buNone/>
            </a:pPr>
            <a:r>
              <a:rPr lang="en-US" sz="1600" dirty="0"/>
              <a:t>DTP configuration options are as follows:</a:t>
            </a:r>
          </a:p>
        </p:txBody>
      </p:sp>
      <p:graphicFrame>
        <p:nvGraphicFramePr>
          <p:cNvPr id="11" name="Content Placeholder 7"/>
          <p:cNvGraphicFramePr>
            <a:graphicFrameLocks/>
          </p:cNvGraphicFramePr>
          <p:nvPr>
            <p:extLst>
              <p:ext uri="{D42A27DB-BD31-4B8C-83A1-F6EECF244321}">
                <p14:modId xmlns:p14="http://schemas.microsoft.com/office/powerpoint/2010/main" val="2244831063"/>
              </p:ext>
            </p:extLst>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r>
                        <a:rPr lang="en-US" sz="1600" b="1" dirty="0">
                          <a:effectLst/>
                        </a:rPr>
                        <a:t>Dynamic Auto</a:t>
                      </a:r>
                      <a:endParaRPr lang="en-US" sz="1600" dirty="0">
                        <a:effectLst/>
                      </a:endParaRPr>
                    </a:p>
                  </a:txBody>
                  <a:tcPr anchor="ctr"/>
                </a:tc>
                <a:tc>
                  <a:txBody>
                    <a:bodyPr/>
                    <a:lstStyle/>
                    <a:p>
                      <a:r>
                        <a:rPr lang="en-US" sz="1600" b="1" dirty="0">
                          <a:effectLst/>
                        </a:rPr>
                        <a:t>Dynamic Desirable</a:t>
                      </a:r>
                      <a:endParaRPr lang="en-US" sz="1600" dirty="0">
                        <a:effectLst/>
                      </a:endParaRPr>
                    </a:p>
                  </a:txBody>
                  <a:tcPr anchor="ctr"/>
                </a:tc>
                <a:tc>
                  <a:txBody>
                    <a:bodyPr/>
                    <a:lstStyle/>
                    <a:p>
                      <a:r>
                        <a:rPr lang="en-US" sz="1600" b="1" dirty="0">
                          <a:effectLst/>
                        </a:rPr>
                        <a:t>Trunk</a:t>
                      </a:r>
                      <a:endParaRPr lang="en-US" sz="1600" dirty="0">
                        <a:effectLst/>
                      </a:endParaRPr>
                    </a:p>
                  </a:txBody>
                  <a:tcPr anchor="ctr"/>
                </a:tc>
                <a:tc>
                  <a:txBody>
                    <a:bodyPr/>
                    <a:lstStyle/>
                    <a:p>
                      <a:r>
                        <a:rPr lang="en-US" sz="1600" b="1" dirty="0">
                          <a:effectLst/>
                        </a:rPr>
                        <a:t>Access</a:t>
                      </a:r>
                      <a:endParaRPr lang="en-US" sz="1600" dirty="0">
                        <a:effectLst/>
                      </a:endParaRPr>
                    </a:p>
                  </a:txBody>
                  <a:tcPr anchor="ctr"/>
                </a:tc>
                <a:extLst>
                  <a:ext uri="{0D108BD9-81ED-4DB2-BD59-A6C34878D82A}">
                    <a16:rowId xmlns:a16="http://schemas.microsoft.com/office/drawing/2014/main" val="10000"/>
                  </a:ext>
                </a:extLst>
              </a:tr>
              <a:tr h="370840">
                <a:tc>
                  <a:txBody>
                    <a:bodyPr/>
                    <a:lstStyle/>
                    <a:p>
                      <a:r>
                        <a:rPr lang="en-US" sz="1600" b="1" dirty="0"/>
                        <a:t>Dynamic Auto</a:t>
                      </a:r>
                      <a:endParaRPr lang="en-US" sz="1600" dirty="0"/>
                    </a:p>
                  </a:txBody>
                  <a:tcPr anchor="ctr"/>
                </a:tc>
                <a:tc>
                  <a:txBody>
                    <a:bodyPr/>
                    <a:lstStyle/>
                    <a:p>
                      <a:r>
                        <a:rPr lang="en-US" sz="1600" dirty="0"/>
                        <a:t>Access</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1"/>
                  </a:ext>
                </a:extLst>
              </a:tr>
              <a:tr h="370840">
                <a:tc>
                  <a:txBody>
                    <a:bodyPr/>
                    <a:lstStyle/>
                    <a:p>
                      <a:r>
                        <a:rPr lang="en-US" sz="1600" b="1" dirty="0"/>
                        <a:t>Dynamic Desirable</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2"/>
                  </a:ext>
                </a:extLst>
              </a:tr>
              <a:tr h="370840">
                <a:tc>
                  <a:txBody>
                    <a:bodyPr/>
                    <a:lstStyle/>
                    <a:p>
                      <a:r>
                        <a:rPr lang="en-US" sz="1600" b="1" dirty="0"/>
                        <a:t>Trunk</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Limited connectivity</a:t>
                      </a:r>
                    </a:p>
                  </a:txBody>
                  <a:tcPr anchor="ctr"/>
                </a:tc>
                <a:extLst>
                  <a:ext uri="{0D108BD9-81ED-4DB2-BD59-A6C34878D82A}">
                    <a16:rowId xmlns:a16="http://schemas.microsoft.com/office/drawing/2014/main" val="10003"/>
                  </a:ext>
                </a:extLst>
              </a:tr>
              <a:tr h="370840">
                <a:tc>
                  <a:txBody>
                    <a:bodyPr/>
                    <a:lstStyle/>
                    <a:p>
                      <a:r>
                        <a:rPr lang="en-US" sz="1600" b="1" dirty="0"/>
                        <a:t>Access</a:t>
                      </a:r>
                      <a:endParaRPr lang="en-US" sz="1600" dirty="0"/>
                    </a:p>
                  </a:txBody>
                  <a:tcPr anchor="ctr"/>
                </a:tc>
                <a:tc>
                  <a:txBody>
                    <a:bodyPr/>
                    <a:lstStyle/>
                    <a:p>
                      <a:r>
                        <a:rPr lang="en-US" sz="1600" dirty="0"/>
                        <a:t>Access</a:t>
                      </a:r>
                    </a:p>
                  </a:txBody>
                  <a:tcPr anchor="ctr"/>
                </a:tc>
                <a:tc>
                  <a:txBody>
                    <a:bodyPr/>
                    <a:lstStyle/>
                    <a:p>
                      <a:r>
                        <a:rPr lang="en-US" sz="1600" dirty="0"/>
                        <a:t>Access</a:t>
                      </a:r>
                    </a:p>
                  </a:txBody>
                  <a:tcPr anchor="ctr"/>
                </a:tc>
                <a:tc>
                  <a:txBody>
                    <a:bodyPr/>
                    <a:lstStyle/>
                    <a:p>
                      <a:r>
                        <a:rPr lang="en-US" sz="1600" dirty="0"/>
                        <a:t>Limited connectivity</a:t>
                      </a:r>
                    </a:p>
                  </a:txBody>
                  <a:tcPr anchor="ctr"/>
                </a:tc>
                <a:tc>
                  <a:txBody>
                    <a:bodyPr/>
                    <a:lstStyle/>
                    <a:p>
                      <a:r>
                        <a:rPr lang="en-US" sz="1600" dirty="0"/>
                        <a:t>Access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Verify DTP Mode</a:t>
            </a:r>
            <a:endParaRPr lang="en-CA" altLang="en-US" sz="2400" dirty="0"/>
          </a:p>
        </p:txBody>
      </p:sp>
      <p:sp>
        <p:nvSpPr>
          <p:cNvPr id="3" name="Content Placeholder 2"/>
          <p:cNvSpPr>
            <a:spLocks noGrp="1"/>
          </p:cNvSpPr>
          <p:nvPr>
            <p:ph idx="1"/>
          </p:nvPr>
        </p:nvSpPr>
        <p:spPr>
          <a:xfrm>
            <a:off x="181356" y="985647"/>
            <a:ext cx="3896059" cy="2942877"/>
          </a:xfrm>
        </p:spPr>
        <p:txBody>
          <a:bodyPr/>
          <a:lstStyle/>
          <a:p>
            <a:pPr marL="0" indent="0">
              <a:buNone/>
            </a:pPr>
            <a:r>
              <a:rPr lang="en-US" dirty="0"/>
              <a:t>The default DTP configuration is dependent on the Cisco IOS version and platform.</a:t>
            </a:r>
          </a:p>
          <a:p>
            <a:r>
              <a:rPr lang="en-US" dirty="0"/>
              <a:t>Use the </a:t>
            </a:r>
            <a:r>
              <a:rPr lang="en-US" b="1" dirty="0"/>
              <a:t>show dtp interface </a:t>
            </a:r>
            <a:r>
              <a:rPr lang="en-US" dirty="0"/>
              <a:t>command to determine the current DTP mode.</a:t>
            </a:r>
          </a:p>
          <a:p>
            <a:r>
              <a:rPr lang="en-US" dirty="0"/>
              <a:t>Best practice recommends that the interfaces be set to access or trunk and to turnoff DTP</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44" y="985647"/>
            <a:ext cx="4648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11304"/>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Packet Tracer – Configure DTP</a:t>
            </a:r>
            <a:endParaRPr lang="en-CA" altLang="en-US" dirty="0"/>
          </a:p>
        </p:txBody>
      </p:sp>
      <p:sp>
        <p:nvSpPr>
          <p:cNvPr id="13315" name="Content Placeholder 2"/>
          <p:cNvSpPr>
            <a:spLocks noGrp="1"/>
          </p:cNvSpPr>
          <p:nvPr>
            <p:ph idx="1"/>
          </p:nvPr>
        </p:nvSpPr>
        <p:spPr>
          <a:xfrm>
            <a:off x="329184" y="875526"/>
            <a:ext cx="8814816" cy="3323113"/>
          </a:xfrm>
        </p:spPr>
        <p:txBody>
          <a:bodyPr/>
          <a:lstStyle/>
          <a:p>
            <a:pPr marL="0" indent="0">
              <a:buNone/>
            </a:pPr>
            <a:r>
              <a:rPr lang="en-US" sz="1800" dirty="0"/>
              <a:t>In this Packet Tracer activity, you will perform the following:</a:t>
            </a:r>
          </a:p>
          <a:p>
            <a:pPr>
              <a:buFont typeface="Arial" panose="020B0604020202020204" pitchFamily="34" charset="0"/>
              <a:buChar char="•"/>
            </a:pPr>
            <a:r>
              <a:rPr lang="en-US" sz="1800" dirty="0"/>
              <a:t>Configure static trunking </a:t>
            </a:r>
          </a:p>
          <a:p>
            <a:pPr>
              <a:buFont typeface="Arial" panose="020B0604020202020204" pitchFamily="34" charset="0"/>
              <a:buChar char="•"/>
            </a:pPr>
            <a:r>
              <a:rPr lang="en-US" sz="1800" dirty="0"/>
              <a:t>Configure and verify DTP </a:t>
            </a:r>
          </a:p>
          <a:p>
            <a:pPr marL="0" indent="0">
              <a:buNone/>
            </a:pPr>
            <a:endParaRPr lang="en-CA" altLang="en-US" dirty="0"/>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Module Practice and Quiz </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Packet Tracer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buFont typeface="Arial" panose="020B0604020202020204" pitchFamily="34" charset="0"/>
              <a:buChar char="•"/>
            </a:pPr>
            <a:r>
              <a:rPr lang="en-US" sz="1800" dirty="0"/>
              <a:t>Configure VLANs</a:t>
            </a:r>
          </a:p>
          <a:p>
            <a:pPr lvl="1">
              <a:buFont typeface="Arial" panose="020B0604020202020204" pitchFamily="34" charset="0"/>
              <a:buChar char="•"/>
            </a:pPr>
            <a:r>
              <a:rPr lang="en-US" sz="1800" dirty="0"/>
              <a:t>Assign Ports to VLANs</a:t>
            </a:r>
          </a:p>
          <a:p>
            <a:pPr lvl="1">
              <a:buFont typeface="Arial" panose="020B0604020202020204" pitchFamily="34" charset="0"/>
              <a:buChar char="•"/>
            </a:pPr>
            <a:r>
              <a:rPr lang="en-US" sz="1800" dirty="0"/>
              <a:t>Configure Static Trunking</a:t>
            </a:r>
          </a:p>
          <a:p>
            <a:pPr lvl="1">
              <a:buFont typeface="Arial" panose="020B0604020202020204" pitchFamily="34" charset="0"/>
              <a:buChar char="•"/>
            </a:pPr>
            <a:r>
              <a:rPr lang="en-US" sz="1800" dirty="0"/>
              <a:t>Configure Dynamic Trunking</a:t>
            </a:r>
          </a:p>
        </p:txBody>
      </p:sp>
    </p:spTree>
    <p:extLst>
      <p:ext uri="{BB962C8B-B14F-4D97-AF65-F5344CB8AC3E}">
        <p14:creationId xmlns:p14="http://schemas.microsoft.com/office/powerpoint/2010/main" val="306616602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Lab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r>
              <a:rPr lang="en-US" sz="1800" dirty="0"/>
              <a:t>Build the Network and Configure Basic Device Settings</a:t>
            </a:r>
          </a:p>
          <a:p>
            <a:pPr lvl="1"/>
            <a:r>
              <a:rPr lang="en-US" sz="1800" dirty="0"/>
              <a:t>Create VLANs and Assign Switch Ports</a:t>
            </a:r>
          </a:p>
          <a:p>
            <a:pPr lvl="1"/>
            <a:r>
              <a:rPr lang="en-US" sz="1800" dirty="0"/>
              <a:t>Configure an 802.1Q Trunk between the Switches</a:t>
            </a:r>
          </a:p>
        </p:txBody>
      </p:sp>
    </p:spTree>
    <p:extLst>
      <p:ext uri="{BB962C8B-B14F-4D97-AF65-F5344CB8AC3E}">
        <p14:creationId xmlns:p14="http://schemas.microsoft.com/office/powerpoint/2010/main" val="7194430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78824" cy="3780050"/>
          </a:xfrm>
        </p:spPr>
        <p:txBody>
          <a:bodyPr/>
          <a:lstStyle/>
          <a:p>
            <a:pPr lvl="2"/>
            <a:r>
              <a:rPr lang="en-US" sz="1800" dirty="0"/>
              <a:t>VLANs are based on logical instead of physical connections.</a:t>
            </a:r>
          </a:p>
          <a:p>
            <a:pPr lvl="2"/>
            <a:r>
              <a:rPr lang="en-US" sz="1800" dirty="0"/>
              <a:t>VLANs can segment networks based on function, team, or application.</a:t>
            </a:r>
          </a:p>
          <a:p>
            <a:pPr lvl="2"/>
            <a:r>
              <a:rPr lang="en-US" sz="1800" dirty="0"/>
              <a:t>Each VLAN is considered a separate logical network.</a:t>
            </a:r>
            <a:endParaRPr lang="en-US" sz="1800" b="1" dirty="0"/>
          </a:p>
          <a:p>
            <a:pPr lvl="2"/>
            <a:r>
              <a:rPr lang="en-US" sz="1800" dirty="0"/>
              <a:t>A trunk is a point-to-point link that carries more than one VLAN. </a:t>
            </a:r>
          </a:p>
          <a:p>
            <a:pPr lvl="2"/>
            <a:r>
              <a:rPr lang="en-US" sz="1800" dirty="0"/>
              <a:t>VLAN tag fields include the type, user priority, CFI and VID.</a:t>
            </a:r>
          </a:p>
          <a:p>
            <a:pPr lvl="2"/>
            <a:r>
              <a:rPr lang="en-US" sz="1800" dirty="0"/>
              <a:t>A separate voice VLAN is required to support VoIP.</a:t>
            </a:r>
            <a:endParaRPr lang="en-US" sz="1800" b="1" dirty="0"/>
          </a:p>
          <a:p>
            <a:pPr lvl="2"/>
            <a:r>
              <a:rPr lang="en-US" sz="1800" dirty="0"/>
              <a:t>Normal range VLAN configurations are stored in the vlan.dat file in flash.</a:t>
            </a:r>
          </a:p>
          <a:p>
            <a:pPr lvl="2"/>
            <a:r>
              <a:rPr lang="en-US" sz="1800" dirty="0"/>
              <a:t>An access port can belong to one data VLAN at a time, but may also have a Voice VLAN.</a:t>
            </a:r>
          </a:p>
        </p:txBody>
      </p:sp>
    </p:spTree>
    <p:extLst>
      <p:ext uri="{BB962C8B-B14F-4D97-AF65-F5344CB8AC3E}">
        <p14:creationId xmlns:p14="http://schemas.microsoft.com/office/powerpoint/2010/main" val="1710489231"/>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lvl="2"/>
            <a:r>
              <a:rPr lang="en-US" sz="1800" dirty="0"/>
              <a:t>A trunk is a Layer 2 link between two switches that carries traffic for all VLANs.</a:t>
            </a:r>
          </a:p>
          <a:p>
            <a:pPr lvl="2"/>
            <a:r>
              <a:rPr lang="en-US" sz="1800" dirty="0"/>
              <a:t>Trunks will need tagging for the various VLANs, typically 802.1q .</a:t>
            </a:r>
          </a:p>
          <a:p>
            <a:pPr lvl="2"/>
            <a:r>
              <a:rPr lang="en-US" sz="1800" dirty="0"/>
              <a:t>IEEE 802.1q tagging makes provision for one native VLAN that will remain untagged.</a:t>
            </a:r>
          </a:p>
          <a:p>
            <a:pPr lvl="2"/>
            <a:r>
              <a:rPr lang="en-US" sz="1800" dirty="0"/>
              <a:t>An interface can be set to trunking or nontrunking.</a:t>
            </a:r>
          </a:p>
          <a:p>
            <a:pPr lvl="2"/>
            <a:r>
              <a:rPr lang="en-US" sz="1800" dirty="0"/>
              <a:t>Trunk negotiation is managed by the Dynamic Trunking Protocol (DTP).</a:t>
            </a:r>
          </a:p>
          <a:p>
            <a:pPr lvl="2"/>
            <a:r>
              <a:rPr lang="en-US" sz="1800" dirty="0"/>
              <a:t>DTP is a Cisco proprietary protocol that manages trunk negotiations.</a:t>
            </a:r>
          </a:p>
        </p:txBody>
      </p:sp>
    </p:spTree>
    <p:extLst>
      <p:ext uri="{BB962C8B-B14F-4D97-AF65-F5344CB8AC3E}">
        <p14:creationId xmlns:p14="http://schemas.microsoft.com/office/powerpoint/2010/main" val="371734303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523661684"/>
              </p:ext>
            </p:extLst>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731093094"/>
                    </a:ext>
                  </a:extLst>
                </a:gridCol>
                <a:gridCol w="423644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Logical broadcast domain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Data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Default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Native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Management VLAN</a:t>
                      </a:r>
                    </a:p>
                    <a:p>
                      <a:pPr marL="173038" indent="-173038">
                        <a:spcBef>
                          <a:spcPts val="200"/>
                        </a:spcBef>
                        <a:spcAft>
                          <a:spcPts val="200"/>
                        </a:spcAft>
                        <a:buFont typeface="Arial" panose="020B0604020202020204" pitchFamily="34" charset="0"/>
                        <a:buChar char="•"/>
                      </a:pPr>
                      <a:r>
                        <a:rPr lang="en-US" sz="1600" b="1" dirty="0">
                          <a:solidFill>
                            <a:schemeClr val="tx1"/>
                          </a:solidFill>
                          <a:latin typeface="+mn-lt"/>
                        </a:rPr>
                        <a:t>show vlan brief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Voice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Trunk</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Segmentation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IEEE 802.1Q</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Tagging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Canonical Format Identifier (CFI)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User Priority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VLAN 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Type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a:t>
                      </a:r>
                      <a:r>
                        <a:rPr lang="en-US" sz="1600" b="1" kern="1200" dirty="0">
                          <a:solidFill>
                            <a:schemeClr val="tx1"/>
                          </a:solidFill>
                          <a:latin typeface="+mn-lt"/>
                          <a:ea typeface="+mn-ea"/>
                          <a:cs typeface="+mn-cs"/>
                        </a:rPr>
                        <a:t> switchport</a:t>
                      </a:r>
                    </a:p>
                    <a:p>
                      <a:pPr marL="285750" indent="-285750" algn="l" defTabSz="685777"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052626069"/>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733747967"/>
              </p:ext>
            </p:extLst>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73487">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Normal Range VLANs</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Extended Range VLANs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dirty="0">
                          <a:solidFill>
                            <a:schemeClr val="tx1"/>
                          </a:solidFill>
                          <a:latin typeface="+mn-lt"/>
                        </a:rPr>
                        <a:t>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name </a:t>
                      </a:r>
                      <a:r>
                        <a:rPr lang="en-US" sz="1600" b="0" i="1" kern="1200" dirty="0">
                          <a:solidFill>
                            <a:schemeClr val="tx1"/>
                          </a:solidFill>
                          <a:latin typeface="+mn-lt"/>
                          <a:ea typeface="+mn-ea"/>
                          <a:cs typeface="+mn-cs"/>
                        </a:rPr>
                        <a:t>vlan-name</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access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interface range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delete vlan.dat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 summary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allowed vlan </a:t>
                      </a:r>
                      <a:r>
                        <a:rPr lang="en-US" sz="1600" b="0" i="1" kern="1200" dirty="0">
                          <a:solidFill>
                            <a:schemeClr val="tx1"/>
                          </a:solidFill>
                          <a:latin typeface="+mn-lt"/>
                          <a:ea typeface="+mn-ea"/>
                          <a:cs typeface="+mn-cs"/>
                        </a:rPr>
                        <a:t>vlan_list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native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no switchport trunk native vlan</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show interfaces switchport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int_id </a:t>
                      </a:r>
                      <a:r>
                        <a:rPr lang="en-US" sz="1600" b="1" kern="1200" dirty="0">
                          <a:solidFill>
                            <a:schemeClr val="tx1"/>
                          </a:solidFill>
                          <a:latin typeface="+mn-lt"/>
                          <a:ea typeface="+mn-ea"/>
                          <a:cs typeface="+mn-cs"/>
                        </a:rPr>
                        <a:t>trunk</a:t>
                      </a:r>
                    </a:p>
                    <a:p>
                      <a:pPr marL="0" indent="0" algn="l" defTabSz="685777"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5492598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3957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0" y="497876"/>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843460664"/>
              </p:ext>
            </p:extLst>
          </p:nvPr>
        </p:nvGraphicFramePr>
        <p:xfrm>
          <a:off x="369488" y="846290"/>
          <a:ext cx="8229418" cy="377712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rPr>
                        <a:t>Who Hears the Broadcast?</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Overview</a:t>
                      </a:r>
                      <a:r>
                        <a:rPr lang="en-US" sz="1100" b="0" baseline="0" dirty="0">
                          <a:solidFill>
                            <a:schemeClr val="tx1"/>
                          </a:solidFill>
                        </a:rPr>
                        <a:t> of </a:t>
                      </a:r>
                      <a:r>
                        <a:rPr lang="en-US" sz="1100" dirty="0">
                          <a:solidFill>
                            <a:schemeClr val="tx1"/>
                          </a:solidFill>
                        </a:rPr>
                        <a:t>VLANs</a:t>
                      </a:r>
                      <a:endParaRPr lang="en-GB" sz="1100" b="0" dirty="0">
                        <a:solidFill>
                          <a:schemeClr val="tx1"/>
                        </a:solidFill>
                      </a:endParaRP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solidFill>
                            <a:schemeClr val="tx1"/>
                          </a:solidFill>
                        </a:rPr>
                        <a:t>Investigate a VLAN Implementation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VLANs in a Multi-Switched Environment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a:t>
                      </a:r>
                      <a:r>
                        <a:rPr lang="en-US" sz="1100" baseline="0" dirty="0"/>
                        <a:t> Checker</a:t>
                      </a:r>
                      <a:endParaRPr lang="en-US" sz="1100" dirty="0"/>
                    </a:p>
                  </a:txBody>
                  <a:tcPr marL="68580" marR="68580" marT="34290" marB="34290" anchor="ctr"/>
                </a:tc>
                <a:tc>
                  <a:txBody>
                    <a:bodyPr/>
                    <a:lstStyle/>
                    <a:p>
                      <a:r>
                        <a:rPr lang="en-US" sz="1100" dirty="0">
                          <a:solidFill>
                            <a:schemeClr val="tx1"/>
                          </a:solidFill>
                        </a:rPr>
                        <a:t>VLAN Configuration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3.3.12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VLAN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Configure Trunks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Packet Tracer – Configure VLANs and Trunking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943012274"/>
                  </a:ext>
                </a:extLst>
              </a:tr>
              <a:tr h="236179">
                <a:tc>
                  <a:txBody>
                    <a:bodyPr/>
                    <a:lstStyle/>
                    <a:p>
                      <a:pPr algn="ctr"/>
                      <a:r>
                        <a:rPr lang="en-US" sz="1100" dirty="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VLANs</a:t>
                      </a:r>
                      <a:r>
                        <a:rPr lang="en-US" sz="1100" baseline="0" dirty="0">
                          <a:solidFill>
                            <a:schemeClr val="tx1"/>
                          </a:solidFill>
                        </a:rPr>
                        <a:t> and Trunking</a:t>
                      </a:r>
                      <a:endParaRPr lang="en-US" sz="110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3.5.5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DTP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Dynamic Trunking Protocol</a:t>
                      </a:r>
                      <a:endParaRPr lang="en-US" sz="1100" b="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6179">
                <a:tc>
                  <a:txBody>
                    <a:bodyPr/>
                    <a:lstStyle/>
                    <a:p>
                      <a:pPr algn="ctr"/>
                      <a:r>
                        <a:rPr lang="en-US" sz="1100" dirty="0"/>
                        <a:t>3.6.2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12"/>
                  </a:ext>
                </a:extLst>
              </a:tr>
              <a:tr h="236179">
                <a:tc>
                  <a:txBody>
                    <a:bodyPr/>
                    <a:lstStyle/>
                    <a:p>
                      <a:pPr algn="ctr"/>
                      <a:r>
                        <a:rPr lang="en-US" sz="1100" dirty="0"/>
                        <a:t>3.6.4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VLANs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880414824"/>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69422" y="757989"/>
            <a:ext cx="8853286" cy="3826042"/>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3.1</a:t>
            </a:r>
          </a:p>
          <a:p>
            <a:pPr lvl="1"/>
            <a:r>
              <a:rPr lang="en-US" sz="1600" dirty="0"/>
              <a:t>Ask the class if they know what a VLAN is. A helpful analogy is that VLANs are like multiple classes being conducted in one large common area.  Layer 2 VLANs are like walls that can be built around the groups. However, layer 2 cannot create doors. We will see layer 3 help us with this. Layer 2 can create broadcast domains, but cannot route traffic between these groups because layer 2 does not understand the IP addressing of each group.</a:t>
            </a:r>
          </a:p>
          <a:p>
            <a:pPr lvl="1"/>
            <a:r>
              <a:rPr lang="en-US" sz="1600" dirty="0"/>
              <a:t>Explain that VLAN 1 is the default everything VLAN.  The reason for this is that the switch is designed to function by default with out extra configuration. This is not best practice, but it can do this. We can buy a switch, plug it in and it will function fine passing LAN traffic. </a:t>
            </a:r>
          </a:p>
          <a:p>
            <a:pPr marL="142875" lvl="1" indent="0">
              <a:buNone/>
            </a:pPr>
            <a:endParaRPr lang="en-US"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08312"/>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006516"/>
          </a:xfrm>
        </p:spPr>
        <p:txBody>
          <a:bodyPr/>
          <a:lstStyle/>
          <a:p>
            <a:pPr marL="0" lvl="0" indent="0">
              <a:buNone/>
            </a:pPr>
            <a:r>
              <a:rPr lang="en-US" sz="1600" dirty="0"/>
              <a:t>Topic 3.2</a:t>
            </a:r>
          </a:p>
          <a:p>
            <a:pPr lvl="1"/>
            <a:r>
              <a:rPr lang="en-US" sz="1600" dirty="0"/>
              <a:t>Discuss the importance trunks compared to the legacy way of connecting. The legacy way connected access ports for each VLAN between the switches. Obviously this could consume a lot of ports.</a:t>
            </a:r>
          </a:p>
          <a:p>
            <a:pPr lvl="1"/>
            <a:r>
              <a:rPr lang="en-US" sz="1600" dirty="0"/>
              <a:t>Tagging is critical for trunking to work. Many years ago Cisco supported isl trunking, dot1q is preferred on todays network for many reasons, one of the biggest reasons is because dot1q supports QoS and isl does not.</a:t>
            </a:r>
          </a:p>
          <a:p>
            <a:pPr lvl="1"/>
            <a:r>
              <a:rPr lang="en-US" sz="1600" dirty="0"/>
              <a:t>Ask the class why Voice VLAN is tied to an access interface and not a trunk. There are several reasons for this. Back in 2005 a VoIP was connected to a trunk interface. Back then we did not have port-security, which requires the end device to be connected to an access interface. Also understanding why the phone should be traffic should be separated from the data traffic. First, UDP and TCP traffic do not mix well because of TCP starvation. This is where TCP gets dropped when our buffers get full because it will be resent, but then cuts it traffic in half. UDP takes more bandwidth and repeats the cycle (TCP is dropped again and cuts it half by another half) until there is almost no TCP traffic. </a:t>
            </a:r>
          </a:p>
        </p:txBody>
      </p:sp>
    </p:spTree>
    <p:extLst>
      <p:ext uri="{BB962C8B-B14F-4D97-AF65-F5344CB8AC3E}">
        <p14:creationId xmlns:p14="http://schemas.microsoft.com/office/powerpoint/2010/main" val="29613997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21071</TotalTime>
  <Words>5234</Words>
  <Application>Microsoft Office PowerPoint</Application>
  <PresentationFormat>On-screen Show (16:9)</PresentationFormat>
  <Paragraphs>806</Paragraphs>
  <Slides>64</Slides>
  <Notes>61</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CiscoSans ExtraLight</vt:lpstr>
      <vt:lpstr>Wingdings</vt:lpstr>
      <vt:lpstr>Default Theme</vt:lpstr>
      <vt:lpstr>Module 3: VLANs</vt:lpstr>
      <vt:lpstr>Instructor Materials – Module 3 Planning Guide</vt:lpstr>
      <vt:lpstr>What to Expect in this Module</vt:lpstr>
      <vt:lpstr>What to Expect in this Module (Cont.)</vt:lpstr>
      <vt:lpstr>Check Your Understanding</vt:lpstr>
      <vt:lpstr>Packet Tracer Physical Mode Activities</vt:lpstr>
      <vt:lpstr>Module 3: Activities</vt:lpstr>
      <vt:lpstr>Module 3: Best Practices (Cont.)</vt:lpstr>
      <vt:lpstr>Module 3: Best Practices (Cont.)</vt:lpstr>
      <vt:lpstr>Module 3: Best Practices (Cont.)</vt:lpstr>
      <vt:lpstr>Module 3: Best Practices (Cont.)</vt:lpstr>
      <vt:lpstr>Module 3: Best Practices (Cont.)</vt:lpstr>
      <vt:lpstr>Module 3: VLANs</vt:lpstr>
      <vt:lpstr>Module Objectives</vt:lpstr>
      <vt:lpstr>3.1 Overview of VLANs</vt:lpstr>
      <vt:lpstr>Overview of VLANs VLAN Definitions</vt:lpstr>
      <vt:lpstr>Overview of VLANs Benefits of a VLAN Design</vt:lpstr>
      <vt:lpstr>Overview of VLANs Types of VLANs</vt:lpstr>
      <vt:lpstr>Overview of VLANs Types of VLANs (Cont.)</vt:lpstr>
      <vt:lpstr>Overview of VLANs Types of VLANs (Cont.)</vt:lpstr>
      <vt:lpstr>Overview of VLANs Packet Tracer – Who Hears the Broadcast?</vt:lpstr>
      <vt:lpstr>3.2 VLANs in a  Multi-Switched Environment</vt:lpstr>
      <vt:lpstr>VLANs in a Multi-Switched Environment Defining VLAN Trunks</vt:lpstr>
      <vt:lpstr>VLANs in a Multi-Switched Environment Networks without VLANs</vt:lpstr>
      <vt:lpstr>VLANs in a Multi-Switched Environment Networks with VLANs</vt:lpstr>
      <vt:lpstr>VLANs in a Multi-Switched Environment VLAN Identification with a Tag</vt:lpstr>
      <vt:lpstr>VLANs in a Multi-Switched Environment Native VLANs and 802.1Q Tagging</vt:lpstr>
      <vt:lpstr>VLANs in a Multi-Switched Environment Voice VLAN Tagging</vt:lpstr>
      <vt:lpstr>VLANs in a Multi-Switched Environment Voice VLAN Verification Example</vt:lpstr>
      <vt:lpstr>VLANs in a Multi-Switched Environment Packet Tracer – Investigate a VLAN Implementation</vt:lpstr>
      <vt:lpstr>3.3 VLAN Configuration</vt:lpstr>
      <vt:lpstr>VLAN Configuration VLAN Ranges on Catalyst Switches</vt:lpstr>
      <vt:lpstr>VLAN Configuration VLAN Creation Commands</vt:lpstr>
      <vt:lpstr>VLAN Configuration VLAN Creation Example</vt:lpstr>
      <vt:lpstr>VLAN Configuration VLAN Port Assignment Commands</vt:lpstr>
      <vt:lpstr>VLAN Configuration VLAN Port Assignment Example</vt:lpstr>
      <vt:lpstr>VLAN Configuration Data and Voice VLANs</vt:lpstr>
      <vt:lpstr>VLAN Configuration Data and Voice VLAN Example</vt:lpstr>
      <vt:lpstr>VLAN Configuration Verify VLAN Information</vt:lpstr>
      <vt:lpstr>VLAN Configuration Change VLAN Port Membership</vt:lpstr>
      <vt:lpstr>VLAN Configuration Delete VLANs</vt:lpstr>
      <vt:lpstr>VLAN Configuration Packet Tracer – VLAN Configuration</vt:lpstr>
      <vt:lpstr>3.4 VLAN Trunks</vt:lpstr>
      <vt:lpstr>VLAN Trunks Trunk Configuration Commands</vt:lpstr>
      <vt:lpstr>VLAN Trunks Trunk Configuration Example</vt:lpstr>
      <vt:lpstr>VLAN Trunks Verify Trunk Configuration</vt:lpstr>
      <vt:lpstr>VLAN Trunks Reset the Trunk to the Default State</vt:lpstr>
      <vt:lpstr>VLAN Trunks Reset the Trunk to the Default State (Cont.)</vt:lpstr>
      <vt:lpstr>VLAN Trunks Packet Tracer – Configure Trunks</vt:lpstr>
      <vt:lpstr>VLAN Trunks Packet Tracer – Configure VLANs and Trunking – Physical Mode Lab – Configure VLANs and Trunking</vt:lpstr>
      <vt:lpstr>3.5 Dynamic Trunking Protocol</vt:lpstr>
      <vt:lpstr>Dynamic Trunking Protocol Introduction to DTP</vt:lpstr>
      <vt:lpstr>Dynamic Trunking Protocol Negotiated Interface Modes</vt:lpstr>
      <vt:lpstr>Dynamic Trunking Protocol Results of a DTP Configuration</vt:lpstr>
      <vt:lpstr>Dynamic Trunking Protocol Verify DTP Mode</vt:lpstr>
      <vt:lpstr>Dynamic Trunking Protocol Packet Tracer – Configure DTP</vt:lpstr>
      <vt:lpstr>3.6 Module Practice and Quiz </vt:lpstr>
      <vt:lpstr>Module Practice and Quiz Packet Tracer – Implement VLANs and Trunking</vt:lpstr>
      <vt:lpstr>Module Practice and Quiz Lab – Implement VLANs and Trunking</vt:lpstr>
      <vt:lpstr>Module Practice and Quiz What did I learn in this module?</vt:lpstr>
      <vt:lpstr>Module Practice and Quiz What did I learn in this module? (Cont.)</vt:lpstr>
      <vt:lpstr>Module Practice and Quiz New Terms and Commands</vt:lpstr>
      <vt:lpstr>Module Practice and Quiz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Jane Gibbons -X (jagibbon - UNICON INC at Cisco)</cp:lastModifiedBy>
  <cp:revision>1066</cp:revision>
  <dcterms:created xsi:type="dcterms:W3CDTF">2016-08-22T22:27:36Z</dcterms:created>
  <dcterms:modified xsi:type="dcterms:W3CDTF">2021-01-29T14:22:47Z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