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6.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7.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18.xml" ContentType="application/vnd.openxmlformats-officedocument.presentationml.tags+xml"/>
  <Override PartName="/ppt/notesSlides/notesSlide45.xml" ContentType="application/vnd.openxmlformats-officedocument.presentationml.notesSlide+xml"/>
  <Override PartName="/ppt/tags/tag19.xml" ContentType="application/vnd.openxmlformats-officedocument.presentationml.tags+xml"/>
  <Override PartName="/ppt/notesSlides/notesSlide46.xml" ContentType="application/vnd.openxmlformats-officedocument.presentationml.notesSlide+xml"/>
  <Override PartName="/ppt/tags/tag20.xml" ContentType="application/vnd.openxmlformats-officedocument.presentationml.tags+xml"/>
  <Override PartName="/ppt/notesSlides/notesSlide47.xml" ContentType="application/vnd.openxmlformats-officedocument.presentationml.notesSlide+xml"/>
  <Override PartName="/ppt/tags/tag21.xml" ContentType="application/vnd.openxmlformats-officedocument.presentationml.tags+xml"/>
  <Override PartName="/ppt/notesSlides/notesSlide48.xml" ContentType="application/vnd.openxmlformats-officedocument.presentationml.notesSlide+xml"/>
  <Override PartName="/ppt/tags/tag22.xml" ContentType="application/vnd.openxmlformats-officedocument.presentationml.tags+xml"/>
  <Override PartName="/ppt/notesSlides/notesSlide49.xml" ContentType="application/vnd.openxmlformats-officedocument.presentationml.notesSlide+xml"/>
  <Override PartName="/ppt/tags/tag23.xml" ContentType="application/vnd.openxmlformats-officedocument.presentationml.tags+xml"/>
  <Override PartName="/ppt/notesSlides/notesSlide50.xml" ContentType="application/vnd.openxmlformats-officedocument.presentationml.notesSlide+xml"/>
  <Override PartName="/ppt/tags/tag24.xml" ContentType="application/vnd.openxmlformats-officedocument.presentationml.tags+xml"/>
  <Override PartName="/ppt/notesSlides/notesSlide51.xml" ContentType="application/vnd.openxmlformats-officedocument.presentationml.notesSlide+xml"/>
  <Override PartName="/ppt/tags/tag25.xml" ContentType="application/vnd.openxmlformats-officedocument.presentationml.tags+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6"/>
  </p:notesMasterIdLst>
  <p:sldIdLst>
    <p:sldId id="513" r:id="rId2"/>
    <p:sldId id="730" r:id="rId3"/>
    <p:sldId id="1070" r:id="rId4"/>
    <p:sldId id="1071" r:id="rId5"/>
    <p:sldId id="1053" r:id="rId6"/>
    <p:sldId id="1072" r:id="rId7"/>
    <p:sldId id="763" r:id="rId8"/>
    <p:sldId id="1224" r:id="rId9"/>
    <p:sldId id="1052" r:id="rId10"/>
    <p:sldId id="1069" r:id="rId11"/>
    <p:sldId id="876" r:id="rId12"/>
    <p:sldId id="860" r:id="rId13"/>
    <p:sldId id="759" r:id="rId14"/>
    <p:sldId id="1108" r:id="rId15"/>
    <p:sldId id="1225" r:id="rId16"/>
    <p:sldId id="1226" r:id="rId17"/>
    <p:sldId id="1227" r:id="rId18"/>
    <p:sldId id="1228" r:id="rId19"/>
    <p:sldId id="1103" r:id="rId20"/>
    <p:sldId id="1172" r:id="rId21"/>
    <p:sldId id="1230" r:id="rId22"/>
    <p:sldId id="1231" r:id="rId23"/>
    <p:sldId id="1232" r:id="rId24"/>
    <p:sldId id="1233" r:id="rId25"/>
    <p:sldId id="1234" r:id="rId26"/>
    <p:sldId id="1235" r:id="rId27"/>
    <p:sldId id="1236" r:id="rId28"/>
    <p:sldId id="1237" r:id="rId29"/>
    <p:sldId id="1171" r:id="rId30"/>
    <p:sldId id="1173" r:id="rId31"/>
    <p:sldId id="1238" r:id="rId32"/>
    <p:sldId id="1239" r:id="rId33"/>
    <p:sldId id="1240" r:id="rId34"/>
    <p:sldId id="1241" r:id="rId35"/>
    <p:sldId id="1242" r:id="rId36"/>
    <p:sldId id="1243" r:id="rId37"/>
    <p:sldId id="1244" r:id="rId38"/>
    <p:sldId id="1104" r:id="rId39"/>
    <p:sldId id="1174" r:id="rId40"/>
    <p:sldId id="1245" r:id="rId41"/>
    <p:sldId id="1246" r:id="rId42"/>
    <p:sldId id="1247" r:id="rId43"/>
    <p:sldId id="1248" r:id="rId44"/>
    <p:sldId id="1249" r:id="rId45"/>
    <p:sldId id="1250" r:id="rId46"/>
    <p:sldId id="1251" r:id="rId47"/>
    <p:sldId id="957" r:id="rId48"/>
    <p:sldId id="1176" r:id="rId49"/>
    <p:sldId id="1177" r:id="rId50"/>
    <p:sldId id="1138" r:id="rId51"/>
    <p:sldId id="1252" r:id="rId52"/>
    <p:sldId id="1253" r:id="rId53"/>
    <p:sldId id="874" r:id="rId54"/>
    <p:sldId id="291" r:id="rId55"/>
  </p:sldIdLst>
  <p:sldSz cx="9144000" cy="5143500" type="screen16x9"/>
  <p:notesSz cx="6858000" cy="9144000"/>
  <p:custDataLst>
    <p:tags r:id="rId57"/>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05" autoAdjust="0"/>
    <p:restoredTop sz="81317" autoAdjust="0"/>
  </p:normalViewPr>
  <p:slideViewPr>
    <p:cSldViewPr snapToGrid="0" showGuides="1">
      <p:cViewPr varScale="1">
        <p:scale>
          <a:sx n="92" d="100"/>
          <a:sy n="92" d="100"/>
        </p:scale>
        <p:origin x="120" y="56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12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gs" Target="tags/tag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br>
              <a:rPr lang="en-US" dirty="0"/>
            </a:br>
            <a:r>
              <a:rPr lang="en-US" dirty="0"/>
              <a:t>Switching, Routing and Wireless Essentials v7.0 (SRWE)</a:t>
            </a:r>
          </a:p>
          <a:p>
            <a:r>
              <a:rPr lang="en-US" dirty="0"/>
              <a:t>Module 4: Inter-VLAN Routing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Inter-VLAN Routing</a:t>
            </a:r>
          </a:p>
          <a:p>
            <a:r>
              <a:rPr lang="en-US" dirty="0"/>
              <a:t>4.1 – Inter-VLAN Routing Operation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4.1 – Inter-VLAN Routing Operation</a:t>
            </a:r>
          </a:p>
          <a:p>
            <a:r>
              <a:rPr lang="en-US" dirty="0"/>
              <a:t>4.1.1 - What is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4.1 – Inter-VLAN Routing Operation</a:t>
            </a:r>
          </a:p>
          <a:p>
            <a:r>
              <a:rPr lang="en-US" dirty="0"/>
              <a:t>4.1.2 – Legacy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851080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4.1 – Inter-VLAN Routing Operation</a:t>
            </a:r>
          </a:p>
          <a:p>
            <a:r>
              <a:rPr lang="en-US" dirty="0"/>
              <a:t>4.1.3 – Router-on-a-Stick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65840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4.1 – Inter-VLAN Routing Operation</a:t>
            </a:r>
          </a:p>
          <a:p>
            <a:r>
              <a:rPr lang="en-US" dirty="0"/>
              <a:t>4.1.4 - Inter-VLAN Routing on a Layer 3 Switch</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588727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4.1 – Inter-VLAN Routing Operation</a:t>
            </a:r>
          </a:p>
          <a:p>
            <a:r>
              <a:rPr lang="en-US" dirty="0"/>
              <a:t>4.1.4 - Inter-VLAN Routing on a Layer 3 Switch (Cont.)</a:t>
            </a:r>
          </a:p>
          <a:p>
            <a:r>
              <a:rPr lang="en-US" dirty="0"/>
              <a:t>4.1.5 – Check Your Understanding – Inter-VLAN Routing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816926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Inter-VLAN Routing</a:t>
            </a:r>
          </a:p>
          <a:p>
            <a:r>
              <a:rPr lang="en-US" dirty="0"/>
              <a:t>4.2 – Router-on-a-Stick Inter-VLAN Routing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4.2.1 – Router-on-a-Stick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729660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4.2.2 – S1 VLAN and Trunking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448683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4.2.3 – S2 VLAN and Trunking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413068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4.2.4 – R1 Subinterface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3008461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4.2.4 – R1 Subinterface Configuration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7839804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4.2.5 – </a:t>
            </a:r>
            <a:r>
              <a:rPr lang="en-US" sz="1200" dirty="0"/>
              <a:t>Verify Connectivity Between PC1 and PC2</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6465613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4.2.6 – </a:t>
            </a:r>
            <a:r>
              <a:rPr lang="en-US" sz="1200" dirty="0"/>
              <a:t>Router-on-a-Stick Inter-VLAN Routing Verification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8406990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4.2.7 – Packet Tracer – Configure Router-on-a-Stick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8847534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4.2.8 – Lab– Configure Router-on-a-Stick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462090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Inter-VLAN Routing</a:t>
            </a:r>
          </a:p>
          <a:p>
            <a:r>
              <a:rPr lang="en-US" dirty="0"/>
              <a:t>4.3 – Inter-VLAN Routing using Layer 3 Switches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9684803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4.3.1 – Layer 3 Switch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40211151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4.3.2 – Layer 3 Switch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3095514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4.3.3 – Layer 3 Switch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6574274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4.3.4 – Layer 3 Switch Inter-VLAN Routing Verification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331314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4.3.5 - Routing on a Layer 3 Switch</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9387158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4.3.6 - Routing Scenario on a Layer 3 Switch</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1808121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4.3.7 – Routing Configuration on a Layer 3 Switch</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41604159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4.3.7 – Packet Tracer – Configure Layer 3 Switch and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40735614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Inter-VLAN Routing</a:t>
            </a:r>
          </a:p>
          <a:p>
            <a:r>
              <a:rPr lang="en-US" dirty="0"/>
              <a:t>4.4 – Troubleshoot Inter-VLAN Routing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4.4.1 – Common Inter-VLAN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5272117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4.4.2 – Troubleshoot Inter-VLAN Routing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36506312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4.4.3 – Missing VLANs</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1788980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6</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6977174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4.4.4 – Switch Trunk Port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0933165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4.4.5 – Switch Access Port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26732772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4.4.6 – Router Configuration Issues</a:t>
            </a:r>
          </a:p>
          <a:p>
            <a:r>
              <a:rPr lang="en-US" dirty="0"/>
              <a:t>4.4.7 – Check Your Understanding – Troubleshoot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18258975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4.4.8 – Packet Tracer – Troubleshoot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12508645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4.4 - Troubleshoot Inter-VLAN Routing</a:t>
            </a:r>
          </a:p>
          <a:p>
            <a:r>
              <a:rPr lang="en-US" dirty="0"/>
              <a:t>4.4.9 – PTPM and Lab – Troubleshoot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19920789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Inter-VLAN Routing</a:t>
            </a:r>
          </a:p>
          <a:p>
            <a:r>
              <a:rPr lang="en-US" dirty="0"/>
              <a:t>4.5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 – Inter-VLAN Routing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4.5.1 – Packet Tracer – Inter-VLAN Routing Challenge</a:t>
            </a:r>
          </a:p>
        </p:txBody>
      </p:sp>
    </p:spTree>
    <p:extLst>
      <p:ext uri="{BB962C8B-B14F-4D97-AF65-F5344CB8AC3E}">
        <p14:creationId xmlns:p14="http://schemas.microsoft.com/office/powerpoint/2010/main" val="11037894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 – Inter-VLAN Routing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4.5.2 – Lab – Implement Inter-VLAN Routing</a:t>
            </a:r>
          </a:p>
        </p:txBody>
      </p:sp>
    </p:spTree>
    <p:extLst>
      <p:ext uri="{BB962C8B-B14F-4D97-AF65-F5344CB8AC3E}">
        <p14:creationId xmlns:p14="http://schemas.microsoft.com/office/powerpoint/2010/main" val="6509424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 – Inter-VLAN Routing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4.5.3 – What Did I Learn In This Module?</a:t>
            </a:r>
          </a:p>
        </p:txBody>
      </p:sp>
    </p:spTree>
    <p:extLst>
      <p:ext uri="{BB962C8B-B14F-4D97-AF65-F5344CB8AC3E}">
        <p14:creationId xmlns:p14="http://schemas.microsoft.com/office/powerpoint/2010/main" val="25279157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 – Inter-VLAN Routing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4.5.3 – What Did I Learn In This Module? (Cont.)</a:t>
            </a:r>
          </a:p>
        </p:txBody>
      </p:sp>
    </p:spTree>
    <p:extLst>
      <p:ext uri="{BB962C8B-B14F-4D97-AF65-F5344CB8AC3E}">
        <p14:creationId xmlns:p14="http://schemas.microsoft.com/office/powerpoint/2010/main" val="1746011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7</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 – Inter-VLAN Routing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4.5.3 – What Did I Learn In This Module?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4.5.4 – Module Quiz – Inter-VLAN Routing</a:t>
            </a:r>
          </a:p>
        </p:txBody>
      </p:sp>
    </p:spTree>
    <p:extLst>
      <p:ext uri="{BB962C8B-B14F-4D97-AF65-F5344CB8AC3E}">
        <p14:creationId xmlns:p14="http://schemas.microsoft.com/office/powerpoint/2010/main" val="10641024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53</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8</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4224090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10</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Switching, Routing and Wireless Essentials v7.0 (SRWE)</a:t>
            </a:r>
          </a:p>
          <a:p>
            <a:r>
              <a:rPr lang="en-US" dirty="0"/>
              <a:t>Module 4: Inter-VLAN Routing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508118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693144" y="4741653"/>
            <a:ext cx="2832382"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2021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0.xml"/><Relationship Id="rId1" Type="http://schemas.openxmlformats.org/officeDocument/2006/relationships/tags" Target="../tags/tag2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4: Inter-VLAN Routing</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a:t>Topic </a:t>
            </a:r>
            <a:r>
              <a:rPr lang="en-US" sz="1600" dirty="0"/>
              <a:t>4.3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is the biggest savings you can see with using a Layer 3 Switch as an Inter-VLAN Router?</a:t>
            </a:r>
          </a:p>
          <a:p>
            <a:pPr lvl="2">
              <a:lnSpc>
                <a:spcPct val="85000"/>
              </a:lnSpc>
              <a:spcBef>
                <a:spcPct val="30000"/>
              </a:spcBef>
            </a:pPr>
            <a:r>
              <a:rPr lang="en-US" sz="1600" dirty="0"/>
              <a:t>What is the impact of the no switchport command?</a:t>
            </a:r>
          </a:p>
          <a:p>
            <a:pPr marL="0" indent="0">
              <a:lnSpc>
                <a:spcPct val="85000"/>
              </a:lnSpc>
              <a:spcBef>
                <a:spcPct val="30000"/>
              </a:spcBef>
              <a:buNone/>
            </a:pPr>
            <a:r>
              <a:rPr lang="en-US" sz="1600" dirty="0"/>
              <a:t>Topic 4.4</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do you think is the most common cause of errors in the implementation of Inter-VLAN Routing?</a:t>
            </a:r>
          </a:p>
          <a:p>
            <a:pPr lvl="2">
              <a:lnSpc>
                <a:spcPct val="85000"/>
              </a:lnSpc>
              <a:spcBef>
                <a:spcPct val="30000"/>
              </a:spcBef>
            </a:pPr>
            <a:r>
              <a:rPr lang="en-US" sz="1600" dirty="0"/>
              <a:t>Given all the moving parts, what kind of Inter-VLAN Routing do you think lends itself to the lowest number of implementation errors?</a:t>
            </a:r>
          </a:p>
          <a:p>
            <a:pPr>
              <a:lnSpc>
                <a:spcPct val="85000"/>
              </a:lnSpc>
              <a:spcBef>
                <a:spcPct val="30000"/>
              </a:spcBef>
            </a:pPr>
            <a:endParaRPr lang="en-US" sz="1600" dirty="0"/>
          </a:p>
          <a:p>
            <a:pPr eaLnBrk="1" hangingPunct="1">
              <a:lnSpc>
                <a:spcPct val="85000"/>
              </a:lnSpc>
              <a:spcBef>
                <a:spcPct val="30000"/>
              </a:spcBef>
            </a:pPr>
            <a:endParaRPr lang="en-US" sz="1200" dirty="0"/>
          </a:p>
          <a:p>
            <a:pPr marL="630238" lvl="2" indent="-214313">
              <a:buFont typeface="Arial" panose="020B0604020202020204" pitchFamily="34" charset="0"/>
              <a:buChar char="•"/>
            </a:pPr>
            <a:endParaRPr lang="en-US" sz="1050" dirty="0"/>
          </a:p>
          <a:p>
            <a:pPr marL="630238" lvl="2" indent="-214313">
              <a:buFont typeface="Arial" panose="020B0604020202020204" pitchFamily="34" charset="0"/>
              <a:buChar char="•"/>
            </a:pPr>
            <a:endParaRPr lang="en-US" dirty="0"/>
          </a:p>
          <a:p>
            <a:pPr eaLnBrk="1" hangingPunct="1">
              <a:lnSpc>
                <a:spcPct val="85000"/>
              </a:lnSpc>
              <a:spcBef>
                <a:spcPct val="30000"/>
              </a:spcBef>
            </a:pPr>
            <a:endParaRPr lang="en-US" sz="1200" b="1" dirty="0">
              <a:solidFill>
                <a:srgbClr val="FF0000"/>
              </a:solidFill>
            </a:endParaRPr>
          </a:p>
          <a:p>
            <a:pPr eaLnBrk="1" hangingPunct="1">
              <a:lnSpc>
                <a:spcPct val="85000"/>
              </a:lnSpc>
              <a:spcBef>
                <a:spcPct val="30000"/>
              </a:spcBef>
            </a:pPr>
            <a:endParaRPr lang="en-US" sz="12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4: Inter-VLAN Routing</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Inter-VLAN Routing</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Troubleshoot inter-VLAN routing on Layer 3 devices</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1608422423"/>
              </p:ext>
            </p:extLst>
          </p:nvPr>
        </p:nvGraphicFramePr>
        <p:xfrm>
          <a:off x="655782" y="1732166"/>
          <a:ext cx="7555085" cy="230759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Inter-VLAN Routing Operation</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Describe options for configuring inter-VLAN routing.</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Router-on-a-Stick Inter-VLAN Routing</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router-on-a-stick inter-VLAN routing.</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Inter-VLAN Routing using Layer 3 Switches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inter-VLAN routing using Layer 3 switching.</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1" dirty="0">
                          <a:solidFill>
                            <a:schemeClr val="bg1"/>
                          </a:solidFill>
                          <a:effectLst/>
                        </a:rPr>
                        <a:t>Troubleshoot Inter-VLAN Routing</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Troubleshoot common inter-VLAN configuration issues.</a:t>
                      </a:r>
                    </a:p>
                  </a:txBody>
                  <a:tcPr marL="47625" marR="47625" marT="47625" marB="47625" anchor="ctr"/>
                </a:tc>
                <a:extLst>
                  <a:ext uri="{0D108BD9-81ED-4DB2-BD59-A6C34878D82A}">
                    <a16:rowId xmlns:a16="http://schemas.microsoft.com/office/drawing/2014/main" val="313480994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4.1 Inter-VLAN Routing Operation</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Operation</a:t>
            </a:r>
            <a:br>
              <a:rPr lang="en-US" dirty="0"/>
            </a:br>
            <a:r>
              <a:rPr lang="en-US" sz="2400" dirty="0"/>
              <a:t>What is Inter-VLAN Routing?</a:t>
            </a:r>
          </a:p>
        </p:txBody>
      </p:sp>
      <p:sp>
        <p:nvSpPr>
          <p:cNvPr id="5" name="Content Placeholder 4">
            <a:extLst>
              <a:ext uri="{FF2B5EF4-FFF2-40B4-BE49-F238E27FC236}">
                <a16:creationId xmlns:a16="http://schemas.microsoft.com/office/drawing/2014/main" id="{88A9C66E-E200-0744-A063-593632BE68AD}"/>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VLANs are used to segment switched Layer 2 networks for a variety of reasons. Regardless of the reason, hosts in one VLAN cannot communicate with hosts in another VLAN unless there is a router or a Layer 3 switch to provide routing services.</a:t>
            </a:r>
          </a:p>
          <a:p>
            <a:pPr marL="0" indent="0" algn="l"/>
            <a:endParaRPr lang="en-US" sz="1400" dirty="0">
              <a:solidFill>
                <a:srgbClr val="000000"/>
              </a:solidFill>
            </a:endParaRPr>
          </a:p>
          <a:p>
            <a:pPr marL="0" indent="0" algn="l"/>
            <a:r>
              <a:rPr lang="en-US" sz="1400" dirty="0">
                <a:solidFill>
                  <a:srgbClr val="000000"/>
                </a:solidFill>
              </a:rPr>
              <a:t>Inter-VLAN routing is the process of forwarding network traffic from one VLAN to another VLAN.</a:t>
            </a:r>
          </a:p>
          <a:p>
            <a:pPr marL="0" indent="0" algn="l"/>
            <a:endParaRPr lang="en-US" sz="1400" dirty="0">
              <a:solidFill>
                <a:srgbClr val="000000"/>
              </a:solidFill>
            </a:endParaRPr>
          </a:p>
          <a:p>
            <a:pPr marL="0" indent="0" algn="l"/>
            <a:r>
              <a:rPr lang="en-US" sz="1400" dirty="0">
                <a:solidFill>
                  <a:srgbClr val="000000"/>
                </a:solidFill>
              </a:rPr>
              <a:t>There are three inter-VLAN routing options:</a:t>
            </a:r>
          </a:p>
          <a:p>
            <a:pPr marL="358835" lvl="1" indent="-285750">
              <a:buFont typeface="Arial" panose="020B0604020202020204" pitchFamily="34" charset="0"/>
              <a:buChar char="•"/>
            </a:pPr>
            <a:r>
              <a:rPr lang="en-US" b="1" dirty="0">
                <a:solidFill>
                  <a:srgbClr val="000000"/>
                </a:solidFill>
              </a:rPr>
              <a:t>Legacy Inter-VLAN routing</a:t>
            </a:r>
            <a:r>
              <a:rPr lang="en-US" dirty="0">
                <a:solidFill>
                  <a:srgbClr val="000000"/>
                </a:solidFill>
              </a:rPr>
              <a:t> - This is a legacy solution. It does not scale well.</a:t>
            </a:r>
          </a:p>
          <a:p>
            <a:pPr marL="358835" lvl="1" indent="-285750">
              <a:buFont typeface="Arial" panose="020B0604020202020204" pitchFamily="34" charset="0"/>
              <a:buChar char="•"/>
            </a:pPr>
            <a:r>
              <a:rPr lang="en-US" b="1" dirty="0">
                <a:solidFill>
                  <a:srgbClr val="000000"/>
                </a:solidFill>
              </a:rPr>
              <a:t>Router-on-a-Stick</a:t>
            </a:r>
            <a:r>
              <a:rPr lang="en-US" dirty="0">
                <a:solidFill>
                  <a:srgbClr val="000000"/>
                </a:solidFill>
              </a:rPr>
              <a:t> - This is an acceptable solution for a small to medium-sized network.</a:t>
            </a:r>
          </a:p>
          <a:p>
            <a:pPr marL="358835" lvl="1" indent="-285750">
              <a:buFont typeface="Arial" panose="020B0604020202020204" pitchFamily="34" charset="0"/>
              <a:buChar char="•"/>
            </a:pPr>
            <a:r>
              <a:rPr lang="en-US" b="1" dirty="0">
                <a:solidFill>
                  <a:srgbClr val="000000"/>
                </a:solidFill>
              </a:rPr>
              <a:t>Layer 3 switch using switched virtual interfaces (SVIs)</a:t>
            </a:r>
            <a:r>
              <a:rPr lang="en-US" dirty="0">
                <a:solidFill>
                  <a:srgbClr val="000000"/>
                </a:solidFill>
              </a:rPr>
              <a:t> - This is the most scalable solution for medium to large organizations.</a:t>
            </a:r>
          </a:p>
          <a:p>
            <a:pPr marL="0" indent="0" algn="l"/>
            <a:endParaRPr lang="en-US" sz="14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Operation</a:t>
            </a:r>
            <a:br>
              <a:rPr lang="en-US" dirty="0"/>
            </a:br>
            <a:r>
              <a:rPr lang="en-US" sz="2400" dirty="0"/>
              <a:t>Legacy Inter-VLAN Routing</a:t>
            </a:r>
          </a:p>
        </p:txBody>
      </p:sp>
      <p:sp>
        <p:nvSpPr>
          <p:cNvPr id="4" name="Content Placeholder 3">
            <a:extLst>
              <a:ext uri="{FF2B5EF4-FFF2-40B4-BE49-F238E27FC236}">
                <a16:creationId xmlns:a16="http://schemas.microsoft.com/office/drawing/2014/main" id="{EEC262F2-F016-904F-A7D1-E53C0815C6A2}"/>
              </a:ext>
            </a:extLst>
          </p:cNvPr>
          <p:cNvSpPr>
            <a:spLocks noGrp="1"/>
          </p:cNvSpPr>
          <p:nvPr>
            <p:ph idx="1"/>
          </p:nvPr>
        </p:nvSpPr>
        <p:spPr>
          <a:xfrm>
            <a:off x="474662" y="731837"/>
            <a:ext cx="8280057" cy="1839913"/>
          </a:xfrm>
        </p:spPr>
        <p:txBody>
          <a:bodyPr/>
          <a:lstStyle/>
          <a:p>
            <a:pPr marL="342900" indent="-342900" algn="l">
              <a:buFont typeface="Arial" panose="020B0604020202020204" pitchFamily="34" charset="0"/>
              <a:buChar char="•"/>
            </a:pPr>
            <a:r>
              <a:rPr lang="en-US" sz="1400" dirty="0">
                <a:solidFill>
                  <a:srgbClr val="000000"/>
                </a:solidFill>
              </a:rPr>
              <a:t>The first inter-VLAN routing solution relied on using a router with multiple Ethernet interfaces. Each router interface was connected to a switch port in different VLANs. The router interfaces served as the default gateways to the local hosts on the VLAN subnet.</a:t>
            </a:r>
          </a:p>
          <a:p>
            <a:pPr marL="342900" indent="-342900" algn="l">
              <a:buFont typeface="Arial" panose="020B0604020202020204" pitchFamily="34" charset="0"/>
              <a:buChar char="•"/>
            </a:pPr>
            <a:r>
              <a:rPr lang="en-US" sz="1400" dirty="0">
                <a:solidFill>
                  <a:srgbClr val="000000"/>
                </a:solidFill>
              </a:rPr>
              <a:t>Legacy inter-VLAN routing using physical interfaces works, but it has a significant limitation. It is not reasonably scalable because routers have a limited number of physical interfaces. Requiring one physical router interface per VLAN quickly exhausts the physical interface capacity of a router.</a:t>
            </a:r>
          </a:p>
          <a:p>
            <a:pPr marL="342900" indent="-342900" algn="l">
              <a:buFont typeface="Arial" panose="020B0604020202020204" pitchFamily="34" charset="0"/>
              <a:buChar char="•"/>
            </a:pPr>
            <a:r>
              <a:rPr lang="en-US" sz="1400" b="1" dirty="0">
                <a:solidFill>
                  <a:srgbClr val="000000"/>
                </a:solidFill>
              </a:rPr>
              <a:t>Note</a:t>
            </a:r>
            <a:r>
              <a:rPr lang="en-US" sz="1400" dirty="0">
                <a:solidFill>
                  <a:srgbClr val="000000"/>
                </a:solidFill>
              </a:rPr>
              <a:t>: This method of inter-VLAN routing is no longer implemented in switched networks and is included for explanation purposes only.</a:t>
            </a:r>
          </a:p>
        </p:txBody>
      </p:sp>
      <p:pic>
        <p:nvPicPr>
          <p:cNvPr id="7" name="Picture 6">
            <a:extLst>
              <a:ext uri="{FF2B5EF4-FFF2-40B4-BE49-F238E27FC236}">
                <a16:creationId xmlns:a16="http://schemas.microsoft.com/office/drawing/2014/main" id="{4C68F331-22AB-E84A-B6A1-B8209A49DF1E}"/>
              </a:ext>
            </a:extLst>
          </p:cNvPr>
          <p:cNvPicPr>
            <a:picLocks noChangeAspect="1"/>
          </p:cNvPicPr>
          <p:nvPr/>
        </p:nvPicPr>
        <p:blipFill>
          <a:blip r:embed="rId3"/>
          <a:stretch>
            <a:fillRect/>
          </a:stretch>
        </p:blipFill>
        <p:spPr>
          <a:xfrm>
            <a:off x="2426389" y="2666246"/>
            <a:ext cx="3704587" cy="2023802"/>
          </a:xfrm>
          <a:prstGeom prst="rect">
            <a:avLst/>
          </a:prstGeom>
        </p:spPr>
      </p:pic>
    </p:spTree>
    <p:extLst>
      <p:ext uri="{BB962C8B-B14F-4D97-AF65-F5344CB8AC3E}">
        <p14:creationId xmlns:p14="http://schemas.microsoft.com/office/powerpoint/2010/main" val="161414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Operation</a:t>
            </a:r>
            <a:br>
              <a:rPr lang="en-US" dirty="0"/>
            </a:br>
            <a:r>
              <a:rPr lang="en-US" sz="2400" dirty="0"/>
              <a:t>Router-on-a-Stick Inter-VLAN Routing</a:t>
            </a:r>
          </a:p>
        </p:txBody>
      </p:sp>
      <p:sp>
        <p:nvSpPr>
          <p:cNvPr id="5" name="Content Placeholder 4">
            <a:extLst>
              <a:ext uri="{FF2B5EF4-FFF2-40B4-BE49-F238E27FC236}">
                <a16:creationId xmlns:a16="http://schemas.microsoft.com/office/drawing/2014/main" id="{70F2F6A6-80F2-8246-91BE-81A444BD4CE2}"/>
              </a:ext>
            </a:extLst>
          </p:cNvPr>
          <p:cNvSpPr>
            <a:spLocks noGrp="1"/>
          </p:cNvSpPr>
          <p:nvPr>
            <p:ph idx="1"/>
          </p:nvPr>
        </p:nvSpPr>
        <p:spPr>
          <a:xfrm>
            <a:off x="133004" y="731837"/>
            <a:ext cx="8621715" cy="3689897"/>
          </a:xfrm>
        </p:spPr>
        <p:txBody>
          <a:bodyPr/>
          <a:lstStyle/>
          <a:p>
            <a:pPr marL="0" indent="0" algn="l"/>
            <a:r>
              <a:rPr lang="en-US" sz="1400" dirty="0">
                <a:solidFill>
                  <a:srgbClr val="000000"/>
                </a:solidFill>
              </a:rPr>
              <a:t>The ‘router-on-a-stick’ inter-VLAN routing method overcomes the limitation of the legacy inter-VLAN routing method. It only requires one physical Ethernet interface to route traffic between multiple VLANs on a network.</a:t>
            </a:r>
          </a:p>
          <a:p>
            <a:pPr marL="285750" indent="-285750" algn="l">
              <a:buFont typeface="Arial" panose="020B0604020202020204" pitchFamily="34" charset="0"/>
              <a:buChar char="•"/>
            </a:pPr>
            <a:r>
              <a:rPr lang="en-US" sz="1400" dirty="0">
                <a:solidFill>
                  <a:srgbClr val="000000"/>
                </a:solidFill>
              </a:rPr>
              <a:t>A Cisco IOS router Ethernet interface is configured as an 802.1Q trunk and connected to a trunk port on a Layer 2 switch. Specifically, the router interface is configured using subinterfaces to identify routable VLANs.</a:t>
            </a:r>
          </a:p>
          <a:p>
            <a:pPr marL="285750" indent="-285750" algn="l">
              <a:buFont typeface="Arial" panose="020B0604020202020204" pitchFamily="34" charset="0"/>
              <a:buChar char="•"/>
            </a:pPr>
            <a:r>
              <a:rPr lang="en-US" sz="1400" dirty="0">
                <a:solidFill>
                  <a:srgbClr val="000000"/>
                </a:solidFill>
              </a:rPr>
              <a:t>The configured subinterfaces are software-based virtual interfaces. Each is associated with a single physical Ethernet interface. Subinterfaces are configured in software on a router. Each subinterface is independently configured with an IP address and VLAN assignment. Subinterfaces are configured for different subnets that correspond to their VLAN assignment. This facilitates logical routing.</a:t>
            </a:r>
          </a:p>
          <a:p>
            <a:pPr marL="285750" indent="-285750" algn="l">
              <a:buFont typeface="Arial" panose="020B0604020202020204" pitchFamily="34" charset="0"/>
              <a:buChar char="•"/>
            </a:pPr>
            <a:r>
              <a:rPr lang="en-US" sz="1400" dirty="0">
                <a:solidFill>
                  <a:srgbClr val="000000"/>
                </a:solidFill>
              </a:rPr>
              <a:t>When VLAN-tagged traffic enters the router interface, it is forwarded to the VLAN </a:t>
            </a:r>
            <a:r>
              <a:rPr lang="en-US" sz="1400" dirty="0" err="1">
                <a:solidFill>
                  <a:srgbClr val="000000"/>
                </a:solidFill>
              </a:rPr>
              <a:t>subinterface</a:t>
            </a:r>
            <a:r>
              <a:rPr lang="en-US" sz="1400" dirty="0">
                <a:solidFill>
                  <a:srgbClr val="000000"/>
                </a:solidFill>
              </a:rPr>
              <a:t>. After a routing decision is made based on the destination IP network address, the router determines the exit interface for the traffic. If the exit interface is configured as an 802.1q </a:t>
            </a:r>
            <a:r>
              <a:rPr lang="en-US" sz="1400" dirty="0" err="1">
                <a:solidFill>
                  <a:srgbClr val="000000"/>
                </a:solidFill>
              </a:rPr>
              <a:t>subinterface</a:t>
            </a:r>
            <a:r>
              <a:rPr lang="en-US" sz="1400" dirty="0">
                <a:solidFill>
                  <a:srgbClr val="000000"/>
                </a:solidFill>
              </a:rPr>
              <a:t>, the data frames are VLAN-tagged with the new VLAN and sent back out the physical interface</a:t>
            </a:r>
          </a:p>
          <a:p>
            <a:pPr marL="0" indent="0" algn="l"/>
            <a:r>
              <a:rPr lang="en-US" sz="1400" b="1" dirty="0">
                <a:solidFill>
                  <a:srgbClr val="000000"/>
                </a:solidFill>
              </a:rPr>
              <a:t>Note</a:t>
            </a:r>
            <a:r>
              <a:rPr lang="en-US" sz="1400" dirty="0">
                <a:solidFill>
                  <a:srgbClr val="000000"/>
                </a:solidFill>
              </a:rPr>
              <a:t>: The router-on-a-stick method of inter-VLAN routing does not scale beyond 50 VLANs</a:t>
            </a:r>
            <a:r>
              <a:rPr lang="en-US" sz="1600" dirty="0">
                <a:solidFill>
                  <a:srgbClr val="000000"/>
                </a:solidFill>
              </a:rPr>
              <a:t>.</a:t>
            </a:r>
          </a:p>
        </p:txBody>
      </p:sp>
    </p:spTree>
    <p:extLst>
      <p:ext uri="{BB962C8B-B14F-4D97-AF65-F5344CB8AC3E}">
        <p14:creationId xmlns:p14="http://schemas.microsoft.com/office/powerpoint/2010/main" val="16828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Operation</a:t>
            </a:r>
            <a:br>
              <a:rPr lang="en-US" dirty="0"/>
            </a:br>
            <a:r>
              <a:rPr lang="en-US" sz="2400" dirty="0"/>
              <a:t>Inter-VLAN Routing on a Layer 3 Switch</a:t>
            </a:r>
          </a:p>
        </p:txBody>
      </p:sp>
      <p:sp>
        <p:nvSpPr>
          <p:cNvPr id="4" name="Content Placeholder 3">
            <a:extLst>
              <a:ext uri="{FF2B5EF4-FFF2-40B4-BE49-F238E27FC236}">
                <a16:creationId xmlns:a16="http://schemas.microsoft.com/office/drawing/2014/main" id="{48826254-EE24-7943-9316-7EFCA38FE816}"/>
              </a:ext>
            </a:extLst>
          </p:cNvPr>
          <p:cNvSpPr>
            <a:spLocks noGrp="1"/>
          </p:cNvSpPr>
          <p:nvPr>
            <p:ph idx="1"/>
          </p:nvPr>
        </p:nvSpPr>
        <p:spPr>
          <a:xfrm>
            <a:off x="474662" y="731838"/>
            <a:ext cx="8280057" cy="1337626"/>
          </a:xfrm>
        </p:spPr>
        <p:txBody>
          <a:bodyPr/>
          <a:lstStyle/>
          <a:p>
            <a:pPr marL="0" indent="0" algn="l"/>
            <a:r>
              <a:rPr lang="en-US" sz="1400" dirty="0">
                <a:solidFill>
                  <a:srgbClr val="000000"/>
                </a:solidFill>
              </a:rPr>
              <a:t>The modern method of performing inter-VLAN routing is to use Layer 3 switches and switched virtual interfaces (SVI). An SVI is a virtual interface that is configured on a Layer 3 switch, as shown in the figure.</a:t>
            </a:r>
          </a:p>
          <a:p>
            <a:pPr marL="0" indent="0" algn="l"/>
            <a:endParaRPr lang="en-US" sz="1400" b="1" dirty="0">
              <a:solidFill>
                <a:srgbClr val="000000"/>
              </a:solidFill>
            </a:endParaRPr>
          </a:p>
          <a:p>
            <a:pPr marL="0" indent="0" algn="l"/>
            <a:r>
              <a:rPr lang="en-US" sz="1400" b="1" dirty="0">
                <a:solidFill>
                  <a:srgbClr val="000000"/>
                </a:solidFill>
              </a:rPr>
              <a:t>Note</a:t>
            </a:r>
            <a:r>
              <a:rPr lang="en-US" sz="1400" dirty="0">
                <a:solidFill>
                  <a:srgbClr val="000000"/>
                </a:solidFill>
              </a:rPr>
              <a:t>: A Layer 3 switch is also called a multilayer switch as it operates at Layer 2 and Layer 3. However, in this course we use the term Layer 3 switch.</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25B6DF6E-1A76-DA43-AD91-742D3B35BFA4}"/>
              </a:ext>
            </a:extLst>
          </p:cNvPr>
          <p:cNvPicPr>
            <a:picLocks noChangeAspect="1"/>
          </p:cNvPicPr>
          <p:nvPr/>
        </p:nvPicPr>
        <p:blipFill>
          <a:blip r:embed="rId3"/>
          <a:stretch>
            <a:fillRect/>
          </a:stretch>
        </p:blipFill>
        <p:spPr>
          <a:xfrm>
            <a:off x="2470150" y="2268969"/>
            <a:ext cx="4203700" cy="2501900"/>
          </a:xfrm>
          <a:prstGeom prst="rect">
            <a:avLst/>
          </a:prstGeom>
        </p:spPr>
      </p:pic>
    </p:spTree>
    <p:extLst>
      <p:ext uri="{BB962C8B-B14F-4D97-AF65-F5344CB8AC3E}">
        <p14:creationId xmlns:p14="http://schemas.microsoft.com/office/powerpoint/2010/main" val="3838940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Operation</a:t>
            </a:r>
            <a:br>
              <a:rPr lang="en-US" dirty="0"/>
            </a:br>
            <a:r>
              <a:rPr lang="en-US" sz="2400" dirty="0"/>
              <a:t>Inter-VLAN Routing on a Layer 3 Switch (Cont.)</a:t>
            </a:r>
          </a:p>
        </p:txBody>
      </p:sp>
      <p:sp>
        <p:nvSpPr>
          <p:cNvPr id="5" name="Content Placeholder 4">
            <a:extLst>
              <a:ext uri="{FF2B5EF4-FFF2-40B4-BE49-F238E27FC236}">
                <a16:creationId xmlns:a16="http://schemas.microsoft.com/office/drawing/2014/main" id="{3AA16A1B-27DD-E847-9D2D-EC7E3FD04156}"/>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Inter-VLAN SVIs are created the same way that the management VLAN interface is configured. The SVI is created for a VLAN that exists on the switch. Although virtual, the SVI performs the same functions for the VLAN as a router interface would. Specifically, it provides Layer 3 processing for packets that are sent to or from all switch ports associated with that VLAN.</a:t>
            </a:r>
          </a:p>
          <a:p>
            <a:pPr marL="0" indent="0" algn="l"/>
            <a:endParaRPr lang="en-US" sz="1400" dirty="0">
              <a:solidFill>
                <a:srgbClr val="000000"/>
              </a:solidFill>
            </a:endParaRPr>
          </a:p>
          <a:p>
            <a:pPr marL="0" indent="0" algn="l"/>
            <a:r>
              <a:rPr lang="en-US" sz="1400" dirty="0">
                <a:solidFill>
                  <a:srgbClr val="000000"/>
                </a:solidFill>
              </a:rPr>
              <a:t>The following are advantages of using Layer 3 switches for inter-VLAN routing:</a:t>
            </a:r>
          </a:p>
          <a:p>
            <a:pPr marL="415985" lvl="1" indent="-342900">
              <a:buFont typeface="Arial" panose="020B0604020202020204" pitchFamily="34" charset="0"/>
              <a:buChar char="•"/>
            </a:pPr>
            <a:r>
              <a:rPr lang="en-US" dirty="0">
                <a:solidFill>
                  <a:srgbClr val="000000"/>
                </a:solidFill>
              </a:rPr>
              <a:t>They are much faster than router-on-a-stick because everything is hardware switched and routed.</a:t>
            </a:r>
          </a:p>
          <a:p>
            <a:pPr marL="415985" lvl="1" indent="-342900">
              <a:buFont typeface="Arial" panose="020B0604020202020204" pitchFamily="34" charset="0"/>
              <a:buChar char="•"/>
            </a:pPr>
            <a:r>
              <a:rPr lang="en-US" dirty="0">
                <a:solidFill>
                  <a:srgbClr val="000000"/>
                </a:solidFill>
              </a:rPr>
              <a:t>There is no need for external links from the switch to the router for routing.</a:t>
            </a:r>
          </a:p>
          <a:p>
            <a:pPr marL="415985" lvl="1" indent="-342900">
              <a:buFont typeface="Arial" panose="020B0604020202020204" pitchFamily="34" charset="0"/>
              <a:buChar char="•"/>
            </a:pPr>
            <a:r>
              <a:rPr lang="en-US" dirty="0">
                <a:solidFill>
                  <a:srgbClr val="000000"/>
                </a:solidFill>
              </a:rPr>
              <a:t>They are not limited to one link because Layer 2 EtherChannels can be used as trunk links between the switches to increase bandwidth.</a:t>
            </a:r>
          </a:p>
          <a:p>
            <a:pPr marL="415985" lvl="1" indent="-342900">
              <a:buFont typeface="Arial" panose="020B0604020202020204" pitchFamily="34" charset="0"/>
              <a:buChar char="•"/>
            </a:pPr>
            <a:r>
              <a:rPr lang="en-US" dirty="0">
                <a:solidFill>
                  <a:srgbClr val="000000"/>
                </a:solidFill>
              </a:rPr>
              <a:t>Latency is much lower because data does not need to leave the switch in order to be routed to a different network.</a:t>
            </a:r>
          </a:p>
          <a:p>
            <a:pPr marL="415985" lvl="1" indent="-342900">
              <a:buFont typeface="Arial" panose="020B0604020202020204" pitchFamily="34" charset="0"/>
              <a:buChar char="•"/>
            </a:pPr>
            <a:r>
              <a:rPr lang="en-US" dirty="0">
                <a:solidFill>
                  <a:srgbClr val="000000"/>
                </a:solidFill>
              </a:rPr>
              <a:t>They more commonly deployed in a campus LAN than routers.</a:t>
            </a:r>
          </a:p>
          <a:p>
            <a:pPr marL="342900" indent="-342900" algn="l">
              <a:buFont typeface="Arial" panose="020B0604020202020204" pitchFamily="34" charset="0"/>
              <a:buChar char="•"/>
            </a:pPr>
            <a:r>
              <a:rPr lang="en-US" sz="1400" dirty="0">
                <a:solidFill>
                  <a:srgbClr val="000000"/>
                </a:solidFill>
              </a:rPr>
              <a:t>The only disadvantage is that Layer 3 switches are more expensive.</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07351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4.2 Router-on-a-Stick Inter-VLAN Routing</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4 Planning Guide</a:t>
            </a:r>
          </a:p>
        </p:txBody>
      </p:sp>
      <p:sp>
        <p:nvSpPr>
          <p:cNvPr id="4099" name="Rectangle 34"/>
          <p:cNvSpPr>
            <a:spLocks noGrp="1" noChangeArrowheads="1"/>
          </p:cNvSpPr>
          <p:nvPr>
            <p:ph idx="1"/>
          </p:nvPr>
        </p:nvSpPr>
        <p:spPr>
          <a:xfrm>
            <a:off x="145357" y="808180"/>
            <a:ext cx="8325312" cy="3193936"/>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a:t>
            </a:r>
            <a:r>
              <a:rPr lang="en-CA"/>
              <a:t># 11</a:t>
            </a:r>
            <a:endParaRPr lang="en-CA" dirty="0"/>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br>
              <a:rPr lang="en-US" dirty="0"/>
            </a:br>
            <a:r>
              <a:rPr lang="en-US" sz="2400" dirty="0"/>
              <a:t>Router-on-a-Stick Scenario</a:t>
            </a:r>
          </a:p>
        </p:txBody>
      </p:sp>
      <p:sp>
        <p:nvSpPr>
          <p:cNvPr id="5" name="Content Placeholder 4">
            <a:extLst>
              <a:ext uri="{FF2B5EF4-FFF2-40B4-BE49-F238E27FC236}">
                <a16:creationId xmlns:a16="http://schemas.microsoft.com/office/drawing/2014/main" id="{AD030DC4-1A05-F245-A1D3-947A824F51CC}"/>
              </a:ext>
            </a:extLst>
          </p:cNvPr>
          <p:cNvSpPr>
            <a:spLocks noGrp="1"/>
          </p:cNvSpPr>
          <p:nvPr>
            <p:ph idx="1"/>
          </p:nvPr>
        </p:nvSpPr>
        <p:spPr>
          <a:xfrm>
            <a:off x="323850" y="731837"/>
            <a:ext cx="5288213" cy="3689897"/>
          </a:xfrm>
        </p:spPr>
        <p:txBody>
          <a:bodyPr/>
          <a:lstStyle/>
          <a:p>
            <a:pPr marL="342900" indent="-342900" algn="l">
              <a:buFont typeface="Arial" panose="020B0604020202020204" pitchFamily="34" charset="0"/>
              <a:buChar char="•"/>
            </a:pPr>
            <a:r>
              <a:rPr lang="en-US" sz="1400" dirty="0">
                <a:solidFill>
                  <a:srgbClr val="000000"/>
                </a:solidFill>
              </a:rPr>
              <a:t>In the figure, the R1 GigabitEthernet 0/0/1 interface is connected to the S1 FastEthernet 0/5 port. The S1 FastEthernet 0/1 port is connected to the S2 FastEthernet 0/1 port. These are trunk links that are required to forward traffic within and between VLANs.</a:t>
            </a:r>
          </a:p>
          <a:p>
            <a:pPr marL="342900" indent="-342900" algn="l">
              <a:buFont typeface="Arial" panose="020B0604020202020204" pitchFamily="34" charset="0"/>
              <a:buChar char="•"/>
            </a:pPr>
            <a:r>
              <a:rPr lang="en-US" sz="1400" dirty="0">
                <a:solidFill>
                  <a:srgbClr val="000000"/>
                </a:solidFill>
              </a:rPr>
              <a:t>To route between VLANs, the R1 GigabitEthernet 0/0/1 interface is logically divided into three subinterfaces, as shown in the table. The table also shows the three VLANs that will be configured on the switches.</a:t>
            </a:r>
          </a:p>
          <a:p>
            <a:pPr marL="342900" indent="-342900" algn="l">
              <a:buFont typeface="Arial" panose="020B0604020202020204" pitchFamily="34" charset="0"/>
              <a:buChar char="•"/>
            </a:pPr>
            <a:r>
              <a:rPr lang="en-US" sz="1400" dirty="0">
                <a:solidFill>
                  <a:srgbClr val="000000"/>
                </a:solidFill>
              </a:rPr>
              <a:t>Assume that R1, S1, and S2 have initial basic configurations. Currently, PC1 and PC2 cannot </a:t>
            </a:r>
            <a:r>
              <a:rPr lang="en-US" sz="1400" b="1" dirty="0">
                <a:solidFill>
                  <a:srgbClr val="000000"/>
                </a:solidFill>
              </a:rPr>
              <a:t>ping</a:t>
            </a:r>
            <a:r>
              <a:rPr lang="en-US" sz="1400" dirty="0">
                <a:solidFill>
                  <a:srgbClr val="000000"/>
                </a:solidFill>
              </a:rPr>
              <a:t> each other because they are on separate networks. Only S1 and S2 can </a:t>
            </a:r>
            <a:r>
              <a:rPr lang="en-US" sz="1400" b="1" dirty="0">
                <a:solidFill>
                  <a:srgbClr val="000000"/>
                </a:solidFill>
              </a:rPr>
              <a:t>ping</a:t>
            </a:r>
            <a:r>
              <a:rPr lang="en-US" sz="1400" dirty="0">
                <a:solidFill>
                  <a:srgbClr val="000000"/>
                </a:solidFill>
              </a:rPr>
              <a:t> each other, but they but are unreachable by PC1 or PC2 because they are also on different networks.</a:t>
            </a:r>
          </a:p>
          <a:p>
            <a:pPr marL="342900" indent="-342900" algn="l">
              <a:buFont typeface="Arial" panose="020B0604020202020204" pitchFamily="34" charset="0"/>
              <a:buChar char="•"/>
            </a:pPr>
            <a:r>
              <a:rPr lang="en-US" sz="1400" dirty="0">
                <a:solidFill>
                  <a:srgbClr val="000000"/>
                </a:solidFill>
              </a:rPr>
              <a:t>To enable devices to ping each other, the switches must be configured with VLANs and trunking, and the router must be configured for inter-VLAN routing.</a:t>
            </a:r>
          </a:p>
          <a:p>
            <a:pPr marL="342900" indent="-342900" algn="l">
              <a:buFont typeface="Arial" panose="020B0604020202020204" pitchFamily="34" charset="0"/>
              <a:buChar char="•"/>
            </a:pPr>
            <a:endParaRPr lang="en-US" sz="1400" dirty="0">
              <a:solidFill>
                <a:srgbClr val="000000"/>
              </a:solidFill>
            </a:endParaRPr>
          </a:p>
        </p:txBody>
      </p:sp>
      <p:graphicFrame>
        <p:nvGraphicFramePr>
          <p:cNvPr id="6" name="Table 5">
            <a:extLst>
              <a:ext uri="{FF2B5EF4-FFF2-40B4-BE49-F238E27FC236}">
                <a16:creationId xmlns:a16="http://schemas.microsoft.com/office/drawing/2014/main" id="{3C52B408-540D-0241-BBC9-5AFB70668F1F}"/>
              </a:ext>
            </a:extLst>
          </p:cNvPr>
          <p:cNvGraphicFramePr>
            <a:graphicFrameLocks noGrp="1"/>
          </p:cNvGraphicFramePr>
          <p:nvPr>
            <p:extLst>
              <p:ext uri="{D42A27DB-BD31-4B8C-83A1-F6EECF244321}">
                <p14:modId xmlns:p14="http://schemas.microsoft.com/office/powerpoint/2010/main" val="678230208"/>
              </p:ext>
            </p:extLst>
          </p:nvPr>
        </p:nvGraphicFramePr>
        <p:xfrm>
          <a:off x="5719106" y="3423683"/>
          <a:ext cx="2994000" cy="1306892"/>
        </p:xfrm>
        <a:graphic>
          <a:graphicData uri="http://schemas.openxmlformats.org/drawingml/2006/table">
            <a:tbl>
              <a:tblPr firstRow="1" bandRow="1">
                <a:tableStyleId>{5C22544A-7EE6-4342-B048-85BDC9FD1C3A}</a:tableStyleId>
              </a:tblPr>
              <a:tblGrid>
                <a:gridCol w="1145004">
                  <a:extLst>
                    <a:ext uri="{9D8B030D-6E8A-4147-A177-3AD203B41FA5}">
                      <a16:colId xmlns:a16="http://schemas.microsoft.com/office/drawing/2014/main" val="2537369461"/>
                    </a:ext>
                  </a:extLst>
                </a:gridCol>
                <a:gridCol w="538661">
                  <a:extLst>
                    <a:ext uri="{9D8B030D-6E8A-4147-A177-3AD203B41FA5}">
                      <a16:colId xmlns:a16="http://schemas.microsoft.com/office/drawing/2014/main" val="26083547"/>
                    </a:ext>
                  </a:extLst>
                </a:gridCol>
                <a:gridCol w="1310335">
                  <a:extLst>
                    <a:ext uri="{9D8B030D-6E8A-4147-A177-3AD203B41FA5}">
                      <a16:colId xmlns:a16="http://schemas.microsoft.com/office/drawing/2014/main" val="225096973"/>
                    </a:ext>
                  </a:extLst>
                </a:gridCol>
              </a:tblGrid>
              <a:tr h="326723">
                <a:tc>
                  <a:txBody>
                    <a:bodyPr/>
                    <a:lstStyle/>
                    <a:p>
                      <a:pPr algn="l" fontAlgn="ctr"/>
                      <a:r>
                        <a:rPr lang="en-US" sz="1200" b="1" dirty="0">
                          <a:effectLst/>
                        </a:rPr>
                        <a:t>Subinterface</a:t>
                      </a:r>
                      <a:endParaRPr lang="en-US" sz="1200" dirty="0">
                        <a:effectLst/>
                      </a:endParaRPr>
                    </a:p>
                  </a:txBody>
                  <a:tcPr marL="47625" marR="47625" marT="47625" marB="47625" anchor="ctr"/>
                </a:tc>
                <a:tc>
                  <a:txBody>
                    <a:bodyPr/>
                    <a:lstStyle/>
                    <a:p>
                      <a:pPr algn="l" fontAlgn="ctr"/>
                      <a:r>
                        <a:rPr lang="en-US" sz="1200" b="1" dirty="0">
                          <a:effectLst/>
                        </a:rPr>
                        <a:t>VLAN</a:t>
                      </a:r>
                      <a:endParaRPr lang="en-US" sz="1200" dirty="0">
                        <a:effectLst/>
                      </a:endParaRPr>
                    </a:p>
                  </a:txBody>
                  <a:tcPr marL="47625" marR="47625" marT="47625" marB="47625" anchor="ctr"/>
                </a:tc>
                <a:tc>
                  <a:txBody>
                    <a:bodyPr/>
                    <a:lstStyle/>
                    <a:p>
                      <a:pPr algn="l" fontAlgn="ctr"/>
                      <a:r>
                        <a:rPr lang="en-US" sz="1200" b="1" dirty="0">
                          <a:effectLst/>
                        </a:rPr>
                        <a:t>IP Address</a:t>
                      </a:r>
                      <a:endParaRPr lang="en-US" sz="1200" dirty="0">
                        <a:effectLst/>
                      </a:endParaRPr>
                    </a:p>
                  </a:txBody>
                  <a:tcPr marL="47625" marR="47625" marT="47625" marB="47625" anchor="ctr"/>
                </a:tc>
                <a:extLst>
                  <a:ext uri="{0D108BD9-81ED-4DB2-BD59-A6C34878D82A}">
                    <a16:rowId xmlns:a16="http://schemas.microsoft.com/office/drawing/2014/main" val="3852578632"/>
                  </a:ext>
                </a:extLst>
              </a:tr>
              <a:tr h="326723">
                <a:tc>
                  <a:txBody>
                    <a:bodyPr/>
                    <a:lstStyle/>
                    <a:p>
                      <a:pPr fontAlgn="ctr"/>
                      <a:r>
                        <a:rPr lang="en-US" sz="1200" b="0" dirty="0">
                          <a:effectLst/>
                        </a:rPr>
                        <a:t>G0/0/1.10</a:t>
                      </a:r>
                    </a:p>
                  </a:txBody>
                  <a:tcPr marL="47625" marR="47625" marT="47625" marB="47625" anchor="ctr"/>
                </a:tc>
                <a:tc>
                  <a:txBody>
                    <a:bodyPr/>
                    <a:lstStyle/>
                    <a:p>
                      <a:pPr fontAlgn="ctr"/>
                      <a:r>
                        <a:rPr lang="en-US" sz="1200" b="0" dirty="0">
                          <a:effectLst/>
                        </a:rPr>
                        <a:t>10</a:t>
                      </a:r>
                    </a:p>
                  </a:txBody>
                  <a:tcPr marL="47625" marR="47625" marT="47625" marB="47625" anchor="ctr"/>
                </a:tc>
                <a:tc>
                  <a:txBody>
                    <a:bodyPr/>
                    <a:lstStyle/>
                    <a:p>
                      <a:pPr fontAlgn="ctr"/>
                      <a:r>
                        <a:rPr lang="en-US" sz="1200" b="0" dirty="0">
                          <a:effectLst/>
                        </a:rPr>
                        <a:t>192.168.10.1/24</a:t>
                      </a:r>
                    </a:p>
                  </a:txBody>
                  <a:tcPr marL="47625" marR="47625" marT="47625" marB="47625" anchor="ctr"/>
                </a:tc>
                <a:extLst>
                  <a:ext uri="{0D108BD9-81ED-4DB2-BD59-A6C34878D82A}">
                    <a16:rowId xmlns:a16="http://schemas.microsoft.com/office/drawing/2014/main" val="2387607961"/>
                  </a:ext>
                </a:extLst>
              </a:tr>
              <a:tr h="326723">
                <a:tc>
                  <a:txBody>
                    <a:bodyPr/>
                    <a:lstStyle/>
                    <a:p>
                      <a:pPr fontAlgn="ctr"/>
                      <a:r>
                        <a:rPr lang="en-US" sz="1200" b="0" dirty="0">
                          <a:effectLst/>
                        </a:rPr>
                        <a:t>G0/0/1.20</a:t>
                      </a:r>
                    </a:p>
                  </a:txBody>
                  <a:tcPr marL="47625" marR="47625" marT="47625" marB="47625" anchor="ctr"/>
                </a:tc>
                <a:tc>
                  <a:txBody>
                    <a:bodyPr/>
                    <a:lstStyle/>
                    <a:p>
                      <a:pPr fontAlgn="ctr"/>
                      <a:r>
                        <a:rPr lang="en-US" sz="1200" b="0" dirty="0">
                          <a:effectLst/>
                        </a:rPr>
                        <a:t>20</a:t>
                      </a:r>
                    </a:p>
                  </a:txBody>
                  <a:tcPr marL="47625" marR="47625" marT="47625" marB="47625" anchor="ctr"/>
                </a:tc>
                <a:tc>
                  <a:txBody>
                    <a:bodyPr/>
                    <a:lstStyle/>
                    <a:p>
                      <a:pPr fontAlgn="ctr"/>
                      <a:r>
                        <a:rPr lang="en-US" sz="1200" b="0" dirty="0">
                          <a:effectLst/>
                        </a:rPr>
                        <a:t>192.168.20.1/24</a:t>
                      </a:r>
                    </a:p>
                  </a:txBody>
                  <a:tcPr marL="47625" marR="47625" marT="47625" marB="47625" anchor="ctr"/>
                </a:tc>
                <a:extLst>
                  <a:ext uri="{0D108BD9-81ED-4DB2-BD59-A6C34878D82A}">
                    <a16:rowId xmlns:a16="http://schemas.microsoft.com/office/drawing/2014/main" val="2807812519"/>
                  </a:ext>
                </a:extLst>
              </a:tr>
              <a:tr h="326723">
                <a:tc>
                  <a:txBody>
                    <a:bodyPr/>
                    <a:lstStyle/>
                    <a:p>
                      <a:pPr fontAlgn="ctr"/>
                      <a:r>
                        <a:rPr lang="en-US" sz="1200" b="0" dirty="0">
                          <a:effectLst/>
                        </a:rPr>
                        <a:t>G0/0/1.30</a:t>
                      </a:r>
                    </a:p>
                  </a:txBody>
                  <a:tcPr marL="47625" marR="47625" marT="47625" marB="47625" anchor="ctr"/>
                </a:tc>
                <a:tc>
                  <a:txBody>
                    <a:bodyPr/>
                    <a:lstStyle/>
                    <a:p>
                      <a:pPr fontAlgn="ctr"/>
                      <a:r>
                        <a:rPr lang="en-US" sz="1200" b="0" dirty="0">
                          <a:effectLst/>
                        </a:rPr>
                        <a:t>99</a:t>
                      </a:r>
                    </a:p>
                  </a:txBody>
                  <a:tcPr marL="47625" marR="47625" marT="47625" marB="47625" anchor="ctr"/>
                </a:tc>
                <a:tc>
                  <a:txBody>
                    <a:bodyPr/>
                    <a:lstStyle/>
                    <a:p>
                      <a:pPr fontAlgn="ctr"/>
                      <a:r>
                        <a:rPr lang="en-US" sz="1200" b="0" dirty="0">
                          <a:effectLst/>
                        </a:rPr>
                        <a:t>192.168.99.1/24</a:t>
                      </a:r>
                    </a:p>
                  </a:txBody>
                  <a:tcPr marL="47625" marR="47625" marT="47625" marB="47625" anchor="ctr"/>
                </a:tc>
                <a:extLst>
                  <a:ext uri="{0D108BD9-81ED-4DB2-BD59-A6C34878D82A}">
                    <a16:rowId xmlns:a16="http://schemas.microsoft.com/office/drawing/2014/main" val="761456729"/>
                  </a:ext>
                </a:extLst>
              </a:tr>
            </a:tbl>
          </a:graphicData>
        </a:graphic>
      </p:graphicFrame>
      <p:pic>
        <p:nvPicPr>
          <p:cNvPr id="8" name="Picture 7">
            <a:extLst>
              <a:ext uri="{FF2B5EF4-FFF2-40B4-BE49-F238E27FC236}">
                <a16:creationId xmlns:a16="http://schemas.microsoft.com/office/drawing/2014/main" id="{98836081-C83E-3545-81F8-FACEAC8AB6A8}"/>
              </a:ext>
            </a:extLst>
          </p:cNvPr>
          <p:cNvPicPr>
            <a:picLocks noChangeAspect="1"/>
          </p:cNvPicPr>
          <p:nvPr/>
        </p:nvPicPr>
        <p:blipFill>
          <a:blip r:embed="rId3"/>
          <a:stretch>
            <a:fillRect/>
          </a:stretch>
        </p:blipFill>
        <p:spPr>
          <a:xfrm>
            <a:off x="5612063" y="599151"/>
            <a:ext cx="3208087" cy="2743759"/>
          </a:xfrm>
          <a:prstGeom prst="rect">
            <a:avLst/>
          </a:prstGeom>
        </p:spPr>
      </p:pic>
    </p:spTree>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br>
              <a:rPr lang="en-US" dirty="0"/>
            </a:br>
            <a:r>
              <a:rPr lang="en-US" sz="2400" dirty="0"/>
              <a:t>S1 VLAN and Trunking Configuration</a:t>
            </a:r>
          </a:p>
        </p:txBody>
      </p:sp>
      <p:sp>
        <p:nvSpPr>
          <p:cNvPr id="4" name="Content Placeholder 3">
            <a:extLst>
              <a:ext uri="{FF2B5EF4-FFF2-40B4-BE49-F238E27FC236}">
                <a16:creationId xmlns:a16="http://schemas.microsoft.com/office/drawing/2014/main" id="{A204EDD0-0F2F-A94F-AFC5-165ECF2B5ED7}"/>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Complete the following steps to configure S1 with VLANs and trunking:</a:t>
            </a:r>
          </a:p>
          <a:p>
            <a:pPr marL="342900" indent="-342900" algn="l">
              <a:buFont typeface="Arial" panose="020B0604020202020204" pitchFamily="34" charset="0"/>
              <a:buChar char="•"/>
            </a:pPr>
            <a:r>
              <a:rPr lang="en-US" sz="1800" b="1" dirty="0">
                <a:solidFill>
                  <a:srgbClr val="000000"/>
                </a:solidFill>
              </a:rPr>
              <a:t>Step 1</a:t>
            </a:r>
            <a:r>
              <a:rPr lang="en-US" sz="1800" dirty="0">
                <a:solidFill>
                  <a:srgbClr val="000000"/>
                </a:solidFill>
              </a:rPr>
              <a:t>. Create and name the VLANs.</a:t>
            </a:r>
          </a:p>
          <a:p>
            <a:pPr marL="342900" indent="-342900" algn="l">
              <a:buFont typeface="Arial" panose="020B0604020202020204" pitchFamily="34" charset="0"/>
              <a:buChar char="•"/>
            </a:pPr>
            <a:r>
              <a:rPr lang="en-US" sz="1800" b="1" dirty="0">
                <a:solidFill>
                  <a:srgbClr val="000000"/>
                </a:solidFill>
              </a:rPr>
              <a:t>Step 2</a:t>
            </a:r>
            <a:r>
              <a:rPr lang="en-US" sz="1800" dirty="0">
                <a:solidFill>
                  <a:srgbClr val="000000"/>
                </a:solidFill>
              </a:rPr>
              <a:t>. Create the management interface.</a:t>
            </a:r>
          </a:p>
          <a:p>
            <a:pPr marL="342900" indent="-342900" algn="l">
              <a:buFont typeface="Arial" panose="020B0604020202020204" pitchFamily="34" charset="0"/>
              <a:buChar char="•"/>
            </a:pPr>
            <a:r>
              <a:rPr lang="en-US" sz="1800" b="1" dirty="0">
                <a:solidFill>
                  <a:srgbClr val="000000"/>
                </a:solidFill>
              </a:rPr>
              <a:t>Step 3</a:t>
            </a:r>
            <a:r>
              <a:rPr lang="en-US" sz="1800" dirty="0">
                <a:solidFill>
                  <a:srgbClr val="000000"/>
                </a:solidFill>
              </a:rPr>
              <a:t>. Configure access ports.</a:t>
            </a:r>
          </a:p>
          <a:p>
            <a:pPr marL="342900" indent="-342900" algn="l">
              <a:buFont typeface="Arial" panose="020B0604020202020204" pitchFamily="34" charset="0"/>
              <a:buChar char="•"/>
            </a:pPr>
            <a:r>
              <a:rPr lang="en-US" sz="1800" b="1" dirty="0">
                <a:solidFill>
                  <a:srgbClr val="000000"/>
                </a:solidFill>
              </a:rPr>
              <a:t>Step 4</a:t>
            </a:r>
            <a:r>
              <a:rPr lang="en-US" sz="1800" dirty="0">
                <a:solidFill>
                  <a:srgbClr val="000000"/>
                </a:solidFill>
              </a:rPr>
              <a:t>. Configure trunking ports.</a:t>
            </a:r>
          </a:p>
          <a:p>
            <a:pPr marL="0" indent="0" algn="l"/>
            <a:endParaRPr lang="en-US" sz="1400" dirty="0">
              <a:solidFill>
                <a:srgbClr val="000000"/>
              </a:solidFill>
            </a:endParaRPr>
          </a:p>
        </p:txBody>
      </p:sp>
    </p:spTree>
    <p:extLst>
      <p:ext uri="{BB962C8B-B14F-4D97-AF65-F5344CB8AC3E}">
        <p14:creationId xmlns:p14="http://schemas.microsoft.com/office/powerpoint/2010/main" val="438944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br>
              <a:rPr lang="en-US" dirty="0"/>
            </a:br>
            <a:r>
              <a:rPr lang="en-US" sz="2400" dirty="0"/>
              <a:t>S2 VLAN and Trunking Configuration</a:t>
            </a:r>
          </a:p>
        </p:txBody>
      </p:sp>
      <p:sp>
        <p:nvSpPr>
          <p:cNvPr id="8" name="Content Placeholder 3">
            <a:extLst>
              <a:ext uri="{FF2B5EF4-FFF2-40B4-BE49-F238E27FC236}">
                <a16:creationId xmlns:a16="http://schemas.microsoft.com/office/drawing/2014/main" id="{F6E984A6-047E-7448-8157-DB9CC1B0D3FF}"/>
              </a:ext>
            </a:extLst>
          </p:cNvPr>
          <p:cNvSpPr txBox="1">
            <a:spLocks/>
          </p:cNvSpPr>
          <p:nvPr/>
        </p:nvSpPr>
        <p:spPr>
          <a:xfrm>
            <a:off x="474662" y="731837"/>
            <a:ext cx="2736371" cy="368989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US" sz="1800" dirty="0">
                <a:solidFill>
                  <a:srgbClr val="000000"/>
                </a:solidFill>
              </a:rPr>
              <a:t>The configuration for S2 is similar to S1.</a:t>
            </a:r>
          </a:p>
          <a:p>
            <a:pPr marL="342900" indent="-342900" algn="l">
              <a:buFont typeface="Arial" panose="020B0604020202020204" pitchFamily="34" charset="0"/>
              <a:buChar char="•"/>
            </a:pPr>
            <a:endParaRPr lang="en-US" sz="1400" dirty="0">
              <a:solidFill>
                <a:srgbClr val="000000"/>
              </a:solidFill>
            </a:endParaRPr>
          </a:p>
        </p:txBody>
      </p:sp>
      <p:pic>
        <p:nvPicPr>
          <p:cNvPr id="7" name="Content Placeholder 6">
            <a:extLst>
              <a:ext uri="{FF2B5EF4-FFF2-40B4-BE49-F238E27FC236}">
                <a16:creationId xmlns:a16="http://schemas.microsoft.com/office/drawing/2014/main" id="{3EAA7067-45CF-2749-B90B-FCC2ECF58402}"/>
              </a:ext>
            </a:extLst>
          </p:cNvPr>
          <p:cNvPicPr>
            <a:picLocks noGrp="1" noChangeAspect="1"/>
          </p:cNvPicPr>
          <p:nvPr>
            <p:ph idx="1"/>
          </p:nvPr>
        </p:nvPicPr>
        <p:blipFill>
          <a:blip r:embed="rId3"/>
          <a:stretch>
            <a:fillRect/>
          </a:stretch>
        </p:blipFill>
        <p:spPr>
          <a:xfrm>
            <a:off x="3335116" y="731837"/>
            <a:ext cx="5245358" cy="4029547"/>
          </a:xfrm>
        </p:spPr>
      </p:pic>
    </p:spTree>
    <p:extLst>
      <p:ext uri="{BB962C8B-B14F-4D97-AF65-F5344CB8AC3E}">
        <p14:creationId xmlns:p14="http://schemas.microsoft.com/office/powerpoint/2010/main" val="3908701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br>
              <a:rPr lang="en-US" dirty="0"/>
            </a:br>
            <a:r>
              <a:rPr lang="en-US" sz="2400" dirty="0"/>
              <a:t>R1 Subinterface Configuration</a:t>
            </a:r>
          </a:p>
        </p:txBody>
      </p:sp>
      <p:sp>
        <p:nvSpPr>
          <p:cNvPr id="4" name="Content Placeholder 3">
            <a:extLst>
              <a:ext uri="{FF2B5EF4-FFF2-40B4-BE49-F238E27FC236}">
                <a16:creationId xmlns:a16="http://schemas.microsoft.com/office/drawing/2014/main" id="{C4D7E7F4-4AD6-094C-9754-2F2E6B3E23DF}"/>
              </a:ext>
            </a:extLst>
          </p:cNvPr>
          <p:cNvSpPr>
            <a:spLocks noGrp="1"/>
          </p:cNvSpPr>
          <p:nvPr>
            <p:ph idx="1"/>
          </p:nvPr>
        </p:nvSpPr>
        <p:spPr>
          <a:xfrm>
            <a:off x="474662" y="731837"/>
            <a:ext cx="8280057" cy="3689897"/>
          </a:xfrm>
        </p:spPr>
        <p:txBody>
          <a:bodyPr/>
          <a:lstStyle/>
          <a:p>
            <a:pPr marL="0" indent="0" algn="l"/>
            <a:r>
              <a:rPr lang="en-US" sz="1500" dirty="0">
                <a:solidFill>
                  <a:srgbClr val="000000"/>
                </a:solidFill>
              </a:rPr>
              <a:t>The router-on-a-stick method requires you to create a subinterface for each VLAN to be routed. A subinterface is created using the </a:t>
            </a:r>
            <a:r>
              <a:rPr lang="en-US" sz="1500" b="1" dirty="0">
                <a:solidFill>
                  <a:srgbClr val="000000"/>
                </a:solidFill>
              </a:rPr>
              <a:t>interface</a:t>
            </a:r>
            <a:r>
              <a:rPr lang="en-US" sz="1500" dirty="0">
                <a:solidFill>
                  <a:srgbClr val="000000"/>
                </a:solidFill>
              </a:rPr>
              <a:t> </a:t>
            </a:r>
            <a:r>
              <a:rPr lang="en-US" sz="1500" i="1" dirty="0">
                <a:solidFill>
                  <a:srgbClr val="000000"/>
                </a:solidFill>
              </a:rPr>
              <a:t>interface_id subinterface_id</a:t>
            </a:r>
            <a:r>
              <a:rPr lang="en-US" sz="1500" dirty="0">
                <a:solidFill>
                  <a:srgbClr val="000000"/>
                </a:solidFill>
              </a:rPr>
              <a:t> global configuration mode command. The subinterface syntax is the physical interface followed by a period and a subinterface number. Although not required, it is customary to match the subinterface number with the VLAN number.</a:t>
            </a:r>
          </a:p>
          <a:p>
            <a:pPr marL="0" indent="0" algn="l"/>
            <a:r>
              <a:rPr lang="en-US" sz="1500" dirty="0">
                <a:solidFill>
                  <a:srgbClr val="000000"/>
                </a:solidFill>
              </a:rPr>
              <a:t>Each subinterface is then configured with the following two commands:</a:t>
            </a:r>
          </a:p>
          <a:p>
            <a:pPr marL="415985" lvl="1" indent="-342900">
              <a:buFont typeface="Arial" panose="020B0604020202020204" pitchFamily="34" charset="0"/>
              <a:buChar char="•"/>
            </a:pPr>
            <a:r>
              <a:rPr lang="en-US" sz="1500" b="1" dirty="0">
                <a:solidFill>
                  <a:srgbClr val="000000"/>
                </a:solidFill>
              </a:rPr>
              <a:t>encapsulation dot1q</a:t>
            </a:r>
            <a:r>
              <a:rPr lang="en-US" sz="1500" dirty="0">
                <a:solidFill>
                  <a:srgbClr val="000000"/>
                </a:solidFill>
              </a:rPr>
              <a:t> </a:t>
            </a:r>
            <a:r>
              <a:rPr lang="en-US" sz="1500" i="1" dirty="0">
                <a:solidFill>
                  <a:srgbClr val="000000"/>
                </a:solidFill>
              </a:rPr>
              <a:t>vlan_id</a:t>
            </a:r>
            <a:r>
              <a:rPr lang="en-US" sz="1500" dirty="0">
                <a:solidFill>
                  <a:srgbClr val="000000"/>
                </a:solidFill>
              </a:rPr>
              <a:t> </a:t>
            </a:r>
            <a:r>
              <a:rPr lang="en-US" sz="1500" b="1" dirty="0">
                <a:solidFill>
                  <a:srgbClr val="000000"/>
                </a:solidFill>
              </a:rPr>
              <a:t>[native]</a:t>
            </a:r>
            <a:r>
              <a:rPr lang="en-US" sz="1500" dirty="0">
                <a:solidFill>
                  <a:srgbClr val="000000"/>
                </a:solidFill>
              </a:rPr>
              <a:t> - This command configures the subinterface to respond to 802.1Q encapsulated traffic from the specified </a:t>
            </a:r>
            <a:r>
              <a:rPr lang="en-US" sz="1500" i="1" dirty="0">
                <a:solidFill>
                  <a:srgbClr val="000000"/>
                </a:solidFill>
              </a:rPr>
              <a:t>vlan-id</a:t>
            </a:r>
            <a:r>
              <a:rPr lang="en-US" sz="1500" dirty="0">
                <a:solidFill>
                  <a:srgbClr val="000000"/>
                </a:solidFill>
              </a:rPr>
              <a:t>. The </a:t>
            </a:r>
            <a:r>
              <a:rPr lang="en-US" sz="1500" b="1" dirty="0">
                <a:solidFill>
                  <a:srgbClr val="000000"/>
                </a:solidFill>
              </a:rPr>
              <a:t>native</a:t>
            </a:r>
            <a:r>
              <a:rPr lang="en-US" sz="1500" dirty="0">
                <a:solidFill>
                  <a:srgbClr val="000000"/>
                </a:solidFill>
              </a:rPr>
              <a:t> keyword option is only appended to set the native VLAN to something other than VLAN 1.</a:t>
            </a:r>
          </a:p>
          <a:p>
            <a:pPr marL="415985" lvl="1" indent="-342900">
              <a:buFont typeface="Arial" panose="020B0604020202020204" pitchFamily="34" charset="0"/>
              <a:buChar char="•"/>
            </a:pPr>
            <a:r>
              <a:rPr lang="en-US" sz="1500" b="1" dirty="0">
                <a:solidFill>
                  <a:srgbClr val="000000"/>
                </a:solidFill>
              </a:rPr>
              <a:t>ip address</a:t>
            </a:r>
            <a:r>
              <a:rPr lang="en-US" sz="1500" dirty="0">
                <a:solidFill>
                  <a:srgbClr val="000000"/>
                </a:solidFill>
              </a:rPr>
              <a:t> </a:t>
            </a:r>
            <a:r>
              <a:rPr lang="en-US" sz="1500" i="1" dirty="0">
                <a:solidFill>
                  <a:srgbClr val="000000"/>
                </a:solidFill>
              </a:rPr>
              <a:t>ip-address subnet-mask</a:t>
            </a:r>
            <a:r>
              <a:rPr lang="en-US" sz="1500" dirty="0">
                <a:solidFill>
                  <a:srgbClr val="000000"/>
                </a:solidFill>
              </a:rPr>
              <a:t> - This command configures the IPv4 address of the subinterface. This address typically serves as the default gateway for the identified VLAN.</a:t>
            </a:r>
          </a:p>
          <a:p>
            <a:pPr marL="0" indent="0" algn="l"/>
            <a:r>
              <a:rPr lang="en-US" sz="1500" dirty="0">
                <a:solidFill>
                  <a:srgbClr val="000000"/>
                </a:solidFill>
              </a:rPr>
              <a:t>Repeat the process for each VLAN to be routed. Each router subinterface must be assigned an IP address on a unique subnet for routing to occur. When all subinterfaces have been created, enable the physical interface using the </a:t>
            </a:r>
            <a:r>
              <a:rPr lang="en-US" sz="1500" b="1" dirty="0">
                <a:solidFill>
                  <a:srgbClr val="000000"/>
                </a:solidFill>
              </a:rPr>
              <a:t>no shutdown</a:t>
            </a:r>
            <a:r>
              <a:rPr lang="en-US" sz="1500" dirty="0">
                <a:solidFill>
                  <a:srgbClr val="000000"/>
                </a:solidFill>
              </a:rPr>
              <a:t> interface configuration command. If the physical interface is disabled, all subinterfaces are disabled.</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86350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br>
              <a:rPr lang="en-US" dirty="0"/>
            </a:br>
            <a:r>
              <a:rPr lang="en-US" sz="2400" dirty="0"/>
              <a:t>R1 Subinterface Configuration (Cont.)</a:t>
            </a:r>
          </a:p>
        </p:txBody>
      </p:sp>
      <p:sp>
        <p:nvSpPr>
          <p:cNvPr id="5" name="Content Placeholder 4">
            <a:extLst>
              <a:ext uri="{FF2B5EF4-FFF2-40B4-BE49-F238E27FC236}">
                <a16:creationId xmlns:a16="http://schemas.microsoft.com/office/drawing/2014/main" id="{861CEB27-A4CE-B749-99FA-8DFD3A75B4B7}"/>
              </a:ext>
            </a:extLst>
          </p:cNvPr>
          <p:cNvSpPr>
            <a:spLocks noGrp="1"/>
          </p:cNvSpPr>
          <p:nvPr>
            <p:ph idx="1"/>
          </p:nvPr>
        </p:nvSpPr>
        <p:spPr>
          <a:xfrm>
            <a:off x="474662" y="731837"/>
            <a:ext cx="2715105" cy="3689897"/>
          </a:xfrm>
        </p:spPr>
        <p:txBody>
          <a:bodyPr/>
          <a:lstStyle/>
          <a:p>
            <a:pPr marL="0" indent="0" algn="l"/>
            <a:r>
              <a:rPr lang="en-US" sz="1400" dirty="0">
                <a:solidFill>
                  <a:srgbClr val="000000"/>
                </a:solidFill>
              </a:rPr>
              <a:t>In the configuration, the R1 G0/0/1 subinterfaces are configured for VLANs 10, 20, and 99.</a:t>
            </a:r>
          </a:p>
        </p:txBody>
      </p:sp>
      <p:pic>
        <p:nvPicPr>
          <p:cNvPr id="7" name="Picture 6">
            <a:extLst>
              <a:ext uri="{FF2B5EF4-FFF2-40B4-BE49-F238E27FC236}">
                <a16:creationId xmlns:a16="http://schemas.microsoft.com/office/drawing/2014/main" id="{96E31D89-19A4-3F46-8691-F3CD10799A33}"/>
              </a:ext>
            </a:extLst>
          </p:cNvPr>
          <p:cNvPicPr>
            <a:picLocks noChangeAspect="1"/>
          </p:cNvPicPr>
          <p:nvPr/>
        </p:nvPicPr>
        <p:blipFill>
          <a:blip r:embed="rId3"/>
          <a:stretch>
            <a:fillRect/>
          </a:stretch>
        </p:blipFill>
        <p:spPr>
          <a:xfrm>
            <a:off x="3270262" y="628741"/>
            <a:ext cx="5549888" cy="4028144"/>
          </a:xfrm>
          <a:prstGeom prst="rect">
            <a:avLst/>
          </a:prstGeom>
        </p:spPr>
      </p:pic>
    </p:spTree>
    <p:extLst>
      <p:ext uri="{BB962C8B-B14F-4D97-AF65-F5344CB8AC3E}">
        <p14:creationId xmlns:p14="http://schemas.microsoft.com/office/powerpoint/2010/main" val="338290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br>
              <a:rPr lang="en-US" dirty="0"/>
            </a:br>
            <a:r>
              <a:rPr lang="en-US" sz="2400" dirty="0"/>
              <a:t>Verify Connectivity Between PC1 and PC2</a:t>
            </a:r>
          </a:p>
        </p:txBody>
      </p:sp>
      <p:sp>
        <p:nvSpPr>
          <p:cNvPr id="4" name="Content Placeholder 3">
            <a:extLst>
              <a:ext uri="{FF2B5EF4-FFF2-40B4-BE49-F238E27FC236}">
                <a16:creationId xmlns:a16="http://schemas.microsoft.com/office/drawing/2014/main" id="{0A7C7C9F-3E18-2349-B878-153A3AD7E721}"/>
              </a:ext>
            </a:extLst>
          </p:cNvPr>
          <p:cNvSpPr>
            <a:spLocks noGrp="1"/>
          </p:cNvSpPr>
          <p:nvPr>
            <p:ph idx="1"/>
          </p:nvPr>
        </p:nvSpPr>
        <p:spPr>
          <a:xfrm>
            <a:off x="474662" y="731837"/>
            <a:ext cx="3916585" cy="3689897"/>
          </a:xfrm>
        </p:spPr>
        <p:txBody>
          <a:bodyPr/>
          <a:lstStyle/>
          <a:p>
            <a:pPr marL="0" indent="0" algn="l"/>
            <a:r>
              <a:rPr lang="en-US" sz="1400" dirty="0">
                <a:solidFill>
                  <a:srgbClr val="000000"/>
                </a:solidFill>
              </a:rPr>
              <a:t>The router-on-a-stick configuration is complete after the switch trunk and the router subinterfaces have been configured. The configuration can be verified from the hosts, router, and switch.</a:t>
            </a:r>
          </a:p>
          <a:p>
            <a:pPr marL="0" indent="0" algn="l"/>
            <a:endParaRPr lang="en-US" sz="1400" dirty="0">
              <a:solidFill>
                <a:srgbClr val="000000"/>
              </a:solidFill>
            </a:endParaRPr>
          </a:p>
          <a:p>
            <a:pPr marL="0" indent="0" algn="l"/>
            <a:r>
              <a:rPr lang="en-US" sz="1400" dirty="0">
                <a:solidFill>
                  <a:srgbClr val="000000"/>
                </a:solidFill>
              </a:rPr>
              <a:t>From a host, verify connectivity to a host in another VLAN using the </a:t>
            </a:r>
            <a:r>
              <a:rPr lang="en-US" sz="1400" b="1" dirty="0">
                <a:solidFill>
                  <a:srgbClr val="000000"/>
                </a:solidFill>
              </a:rPr>
              <a:t>ping</a:t>
            </a:r>
            <a:r>
              <a:rPr lang="en-US" sz="1400" dirty="0">
                <a:solidFill>
                  <a:srgbClr val="000000"/>
                </a:solidFill>
              </a:rPr>
              <a:t> command. It is a good idea to first verify the current host IP configuration using the </a:t>
            </a:r>
            <a:r>
              <a:rPr lang="en-US" sz="1400" b="1" dirty="0">
                <a:solidFill>
                  <a:srgbClr val="000000"/>
                </a:solidFill>
              </a:rPr>
              <a:t>ipconfig</a:t>
            </a:r>
            <a:r>
              <a:rPr lang="en-US" sz="1400" dirty="0">
                <a:solidFill>
                  <a:srgbClr val="000000"/>
                </a:solidFill>
              </a:rPr>
              <a:t> Windows host command.</a:t>
            </a:r>
          </a:p>
          <a:p>
            <a:pPr marL="0" indent="0" algn="l"/>
            <a:endParaRPr lang="en-US" sz="1400" dirty="0">
              <a:solidFill>
                <a:srgbClr val="000000"/>
              </a:solidFill>
            </a:endParaRPr>
          </a:p>
          <a:p>
            <a:pPr marL="0" indent="0" algn="l"/>
            <a:r>
              <a:rPr lang="en-US" sz="1400" dirty="0">
                <a:solidFill>
                  <a:srgbClr val="000000"/>
                </a:solidFill>
              </a:rPr>
              <a:t>Next, use </a:t>
            </a:r>
            <a:r>
              <a:rPr lang="en-US" sz="1400" b="1" dirty="0">
                <a:solidFill>
                  <a:srgbClr val="000000"/>
                </a:solidFill>
              </a:rPr>
              <a:t>ping</a:t>
            </a:r>
            <a:r>
              <a:rPr lang="en-US" sz="1400" dirty="0">
                <a:solidFill>
                  <a:srgbClr val="000000"/>
                </a:solidFill>
              </a:rPr>
              <a:t> to verify connectivity with PC2 and S1, as shown in the figure. The </a:t>
            </a:r>
            <a:r>
              <a:rPr lang="en-US" sz="1400" b="1" dirty="0">
                <a:solidFill>
                  <a:srgbClr val="000000"/>
                </a:solidFill>
              </a:rPr>
              <a:t>ping</a:t>
            </a:r>
            <a:r>
              <a:rPr lang="en-US" sz="1400" dirty="0">
                <a:solidFill>
                  <a:srgbClr val="000000"/>
                </a:solidFill>
              </a:rPr>
              <a:t> output successfully confirms inter-VLAN routing is operating.</a:t>
            </a:r>
          </a:p>
        </p:txBody>
      </p:sp>
      <p:pic>
        <p:nvPicPr>
          <p:cNvPr id="8" name="Picture 7">
            <a:extLst>
              <a:ext uri="{FF2B5EF4-FFF2-40B4-BE49-F238E27FC236}">
                <a16:creationId xmlns:a16="http://schemas.microsoft.com/office/drawing/2014/main" id="{9B85462F-D8E7-1F47-8D1C-344B77964F53}"/>
              </a:ext>
            </a:extLst>
          </p:cNvPr>
          <p:cNvPicPr>
            <a:picLocks noChangeAspect="1"/>
          </p:cNvPicPr>
          <p:nvPr/>
        </p:nvPicPr>
        <p:blipFill>
          <a:blip r:embed="rId3"/>
          <a:stretch>
            <a:fillRect/>
          </a:stretch>
        </p:blipFill>
        <p:spPr>
          <a:xfrm>
            <a:off x="4621359" y="818704"/>
            <a:ext cx="4078121" cy="3645593"/>
          </a:xfrm>
          <a:prstGeom prst="rect">
            <a:avLst/>
          </a:prstGeom>
        </p:spPr>
      </p:pic>
    </p:spTree>
    <p:extLst>
      <p:ext uri="{BB962C8B-B14F-4D97-AF65-F5344CB8AC3E}">
        <p14:creationId xmlns:p14="http://schemas.microsoft.com/office/powerpoint/2010/main" val="298166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br>
              <a:rPr lang="en-US" dirty="0"/>
            </a:br>
            <a:r>
              <a:rPr lang="en-US" sz="2400" dirty="0"/>
              <a:t>Router-on-a-Stick Inter-VLAN Routing Verification</a:t>
            </a:r>
          </a:p>
        </p:txBody>
      </p:sp>
      <p:sp>
        <p:nvSpPr>
          <p:cNvPr id="5" name="Content Placeholder 4">
            <a:extLst>
              <a:ext uri="{FF2B5EF4-FFF2-40B4-BE49-F238E27FC236}">
                <a16:creationId xmlns:a16="http://schemas.microsoft.com/office/drawing/2014/main" id="{41330F21-B1D2-BF4C-A256-C78C26751DFA}"/>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addition to using </a:t>
            </a:r>
            <a:r>
              <a:rPr lang="en-US" sz="1800" b="1" dirty="0">
                <a:solidFill>
                  <a:srgbClr val="000000"/>
                </a:solidFill>
              </a:rPr>
              <a:t>ping</a:t>
            </a:r>
            <a:r>
              <a:rPr lang="en-US" sz="1800" dirty="0">
                <a:solidFill>
                  <a:srgbClr val="000000"/>
                </a:solidFill>
              </a:rPr>
              <a:t> between devices, the following </a:t>
            </a:r>
            <a:r>
              <a:rPr lang="en-US" sz="1800" b="1" dirty="0">
                <a:solidFill>
                  <a:srgbClr val="000000"/>
                </a:solidFill>
              </a:rPr>
              <a:t>show</a:t>
            </a:r>
            <a:r>
              <a:rPr lang="en-US" sz="1800" dirty="0">
                <a:solidFill>
                  <a:srgbClr val="000000"/>
                </a:solidFill>
              </a:rPr>
              <a:t> commands can be used to verify and troubleshoot the router-on-a-stick configuration.</a:t>
            </a:r>
          </a:p>
          <a:p>
            <a:pPr marL="342900" indent="-342900" algn="l">
              <a:buFont typeface="Arial" panose="020B0604020202020204" pitchFamily="34" charset="0"/>
              <a:buChar char="•"/>
            </a:pPr>
            <a:r>
              <a:rPr lang="en-US" sz="1800" b="1" dirty="0">
                <a:solidFill>
                  <a:srgbClr val="000000"/>
                </a:solidFill>
              </a:rPr>
              <a:t>show ip route</a:t>
            </a:r>
            <a:endParaRPr lang="en-US" sz="1800" dirty="0">
              <a:solidFill>
                <a:srgbClr val="000000"/>
              </a:solidFill>
            </a:endParaRPr>
          </a:p>
          <a:p>
            <a:pPr marL="342900" indent="-342900" algn="l">
              <a:buFont typeface="Arial" panose="020B0604020202020204" pitchFamily="34" charset="0"/>
              <a:buChar char="•"/>
            </a:pPr>
            <a:r>
              <a:rPr lang="en-US" sz="1800" b="1" dirty="0">
                <a:solidFill>
                  <a:srgbClr val="000000"/>
                </a:solidFill>
              </a:rPr>
              <a:t>show ip interface brief</a:t>
            </a:r>
            <a:endParaRPr lang="en-US" sz="1800" dirty="0">
              <a:solidFill>
                <a:srgbClr val="000000"/>
              </a:solidFill>
            </a:endParaRPr>
          </a:p>
          <a:p>
            <a:pPr marL="342900" indent="-342900" algn="l">
              <a:buFont typeface="Arial" panose="020B0604020202020204" pitchFamily="34" charset="0"/>
              <a:buChar char="•"/>
            </a:pPr>
            <a:r>
              <a:rPr lang="en-US" sz="1800" b="1" dirty="0">
                <a:solidFill>
                  <a:srgbClr val="000000"/>
                </a:solidFill>
              </a:rPr>
              <a:t>show interfaces</a:t>
            </a:r>
            <a:endParaRPr lang="en-US" sz="1800" dirty="0">
              <a:solidFill>
                <a:srgbClr val="000000"/>
              </a:solidFill>
            </a:endParaRPr>
          </a:p>
          <a:p>
            <a:pPr marL="342900" indent="-342900" algn="l">
              <a:buFont typeface="Arial" panose="020B0604020202020204" pitchFamily="34" charset="0"/>
              <a:buChar char="•"/>
            </a:pPr>
            <a:r>
              <a:rPr lang="en-US" sz="1800" b="1" dirty="0">
                <a:solidFill>
                  <a:srgbClr val="000000"/>
                </a:solidFill>
              </a:rPr>
              <a:t>show interfaces trunk</a:t>
            </a:r>
            <a:endParaRPr lang="en-US" sz="18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488024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63798"/>
            <a:ext cx="8345488" cy="731837"/>
          </a:xfrm>
        </p:spPr>
        <p:txBody>
          <a:bodyPr/>
          <a:lstStyle/>
          <a:p>
            <a:r>
              <a:rPr lang="en-US" sz="1600" dirty="0"/>
              <a:t>Router-on-a-Stick Inter-VLAN Routing</a:t>
            </a:r>
            <a:br>
              <a:rPr lang="en-US" dirty="0"/>
            </a:br>
            <a:r>
              <a:rPr lang="en-US" sz="2400" dirty="0"/>
              <a:t>Packet Tracer– Configure Router-on-a-Stick Inter-VLAN Routing</a:t>
            </a:r>
          </a:p>
        </p:txBody>
      </p:sp>
      <p:sp>
        <p:nvSpPr>
          <p:cNvPr id="5" name="Content Placeholder 4">
            <a:extLst>
              <a:ext uri="{FF2B5EF4-FFF2-40B4-BE49-F238E27FC236}">
                <a16:creationId xmlns:a16="http://schemas.microsoft.com/office/drawing/2014/main" id="{41330F21-B1D2-BF4C-A256-C78C26751DFA}"/>
              </a:ext>
            </a:extLst>
          </p:cNvPr>
          <p:cNvSpPr>
            <a:spLocks noGrp="1"/>
          </p:cNvSpPr>
          <p:nvPr>
            <p:ph idx="1"/>
          </p:nvPr>
        </p:nvSpPr>
        <p:spPr>
          <a:xfrm>
            <a:off x="474662" y="978195"/>
            <a:ext cx="8280057" cy="3443539"/>
          </a:xfrm>
        </p:spPr>
        <p:txBody>
          <a:bodyPr/>
          <a:lstStyle/>
          <a:p>
            <a:pPr marL="0" indent="0" algn="l"/>
            <a:r>
              <a:rPr lang="en-US" sz="1400" dirty="0">
                <a:solidFill>
                  <a:srgbClr val="000000"/>
                </a:solidFill>
              </a:rPr>
              <a:t>In this Packet Tracer, you will complete the following objectives:</a:t>
            </a:r>
          </a:p>
          <a:p>
            <a:pPr marL="285750" indent="-285750" algn="l">
              <a:buFont typeface="Arial" panose="020B0604020202020204" pitchFamily="34" charset="0"/>
              <a:buChar char="•"/>
            </a:pPr>
            <a:r>
              <a:rPr lang="en-US" sz="1400" dirty="0">
                <a:solidFill>
                  <a:srgbClr val="000000"/>
                </a:solidFill>
              </a:rPr>
              <a:t>Part 1: Add VLANs to a Switch</a:t>
            </a:r>
          </a:p>
          <a:p>
            <a:pPr marL="285750" indent="-285750" algn="l">
              <a:buFont typeface="Arial" panose="020B0604020202020204" pitchFamily="34" charset="0"/>
              <a:buChar char="•"/>
            </a:pPr>
            <a:r>
              <a:rPr lang="en-US" sz="1400" dirty="0">
                <a:solidFill>
                  <a:srgbClr val="000000"/>
                </a:solidFill>
              </a:rPr>
              <a:t>Part 2: Configure Subinterfaces</a:t>
            </a:r>
          </a:p>
          <a:p>
            <a:pPr marL="285750" indent="-285750" algn="l">
              <a:buFont typeface="Arial" panose="020B0604020202020204" pitchFamily="34" charset="0"/>
              <a:buChar char="•"/>
            </a:pPr>
            <a:r>
              <a:rPr lang="en-US" sz="1400" dirty="0">
                <a:solidFill>
                  <a:srgbClr val="000000"/>
                </a:solidFill>
              </a:rPr>
              <a:t>Part 3: Test connectivity with Inter-VLAN Routing</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720986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63798"/>
            <a:ext cx="8345488" cy="731837"/>
          </a:xfrm>
        </p:spPr>
        <p:txBody>
          <a:bodyPr/>
          <a:lstStyle/>
          <a:p>
            <a:r>
              <a:rPr lang="en-US" sz="1600" dirty="0"/>
              <a:t>Router-on-a-Stick Inter-VLAN Routing</a:t>
            </a:r>
            <a:br>
              <a:rPr lang="en-US" dirty="0"/>
            </a:br>
            <a:r>
              <a:rPr lang="en-US" sz="2400" dirty="0"/>
              <a:t>Lab – Configure Router-on-a-Stick Inter-VLAN Routing</a:t>
            </a:r>
          </a:p>
        </p:txBody>
      </p:sp>
      <p:sp>
        <p:nvSpPr>
          <p:cNvPr id="5" name="Content Placeholder 4">
            <a:extLst>
              <a:ext uri="{FF2B5EF4-FFF2-40B4-BE49-F238E27FC236}">
                <a16:creationId xmlns:a16="http://schemas.microsoft.com/office/drawing/2014/main" id="{41330F21-B1D2-BF4C-A256-C78C26751DFA}"/>
              </a:ext>
            </a:extLst>
          </p:cNvPr>
          <p:cNvSpPr>
            <a:spLocks noGrp="1"/>
          </p:cNvSpPr>
          <p:nvPr>
            <p:ph idx="1"/>
          </p:nvPr>
        </p:nvSpPr>
        <p:spPr>
          <a:xfrm>
            <a:off x="474662" y="978195"/>
            <a:ext cx="8280057" cy="3443539"/>
          </a:xfrm>
        </p:spPr>
        <p:txBody>
          <a:bodyPr/>
          <a:lstStyle/>
          <a:p>
            <a:pPr marL="0" indent="0"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Build the Network and Configure Basic Device Settings</a:t>
            </a:r>
          </a:p>
          <a:p>
            <a:pPr marL="342900" indent="-342900" algn="l">
              <a:buFont typeface="Arial" panose="020B0604020202020204" pitchFamily="34" charset="0"/>
              <a:buChar char="•"/>
            </a:pPr>
            <a:r>
              <a:rPr lang="en-US" dirty="0">
                <a:solidFill>
                  <a:srgbClr val="000000"/>
                </a:solidFill>
              </a:rPr>
              <a:t>Part 2: Configure Switches with VLANs and Trunking</a:t>
            </a:r>
          </a:p>
          <a:p>
            <a:pPr marL="342900" indent="-342900" algn="l">
              <a:buFont typeface="Arial" panose="020B0604020202020204" pitchFamily="34" charset="0"/>
              <a:buChar char="•"/>
            </a:pPr>
            <a:r>
              <a:rPr lang="en-US" dirty="0">
                <a:solidFill>
                  <a:srgbClr val="000000"/>
                </a:solidFill>
              </a:rPr>
              <a:t>Part 3: Configure Trunk-Based Inter-VLAN Routing</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630084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4.3 Inter-VLAN Routing using Layer 3 Switches</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br>
              <a:rPr lang="en-US" dirty="0"/>
            </a:br>
            <a:r>
              <a:rPr lang="en-US" sz="2400" dirty="0"/>
              <a:t>Layer 3 Switch Inter-VLAN Routing</a:t>
            </a:r>
          </a:p>
        </p:txBody>
      </p:sp>
      <p:sp>
        <p:nvSpPr>
          <p:cNvPr id="6" name="Content Placeholder 5">
            <a:extLst>
              <a:ext uri="{FF2B5EF4-FFF2-40B4-BE49-F238E27FC236}">
                <a16:creationId xmlns:a16="http://schemas.microsoft.com/office/drawing/2014/main" id="{527A7547-D335-B140-B7E0-0DED20AE568E}"/>
              </a:ext>
            </a:extLst>
          </p:cNvPr>
          <p:cNvSpPr>
            <a:spLocks noGrp="1"/>
          </p:cNvSpPr>
          <p:nvPr>
            <p:ph idx="1"/>
          </p:nvPr>
        </p:nvSpPr>
        <p:spPr>
          <a:xfrm>
            <a:off x="474662" y="731837"/>
            <a:ext cx="8280057" cy="3689897"/>
          </a:xfrm>
        </p:spPr>
        <p:txBody>
          <a:bodyPr/>
          <a:lstStyle/>
          <a:p>
            <a:pPr marL="0" indent="0" algn="l"/>
            <a:r>
              <a:rPr lang="en-US" sz="1500" dirty="0">
                <a:solidFill>
                  <a:srgbClr val="000000"/>
                </a:solidFill>
              </a:rPr>
              <a:t>Inter-VLAN routing using the router-on-a-stick method is simple to implement for a small to medium-sized organization. However, a large enterprise requires a faster, much more scalable method to provide inter-VLAN routing.</a:t>
            </a:r>
          </a:p>
          <a:p>
            <a:pPr marL="0" indent="0" algn="l"/>
            <a:endParaRPr lang="en-US" sz="1500" dirty="0">
              <a:solidFill>
                <a:srgbClr val="000000"/>
              </a:solidFill>
            </a:endParaRPr>
          </a:p>
          <a:p>
            <a:pPr marL="0" indent="0" algn="l"/>
            <a:r>
              <a:rPr lang="en-US" sz="1500" dirty="0">
                <a:solidFill>
                  <a:srgbClr val="000000"/>
                </a:solidFill>
              </a:rPr>
              <a:t>Enterprise campus LANs use Layer 3 switches to provide inter-VLAN routing. Layer 3 switches use hardware-based switching to achieve higher-packet processing rates than routers. Layer 3 switches are also commonly implemented in enterprise distribution layer wiring closets.</a:t>
            </a:r>
          </a:p>
          <a:p>
            <a:pPr marL="0" indent="0" algn="l"/>
            <a:endParaRPr lang="en-US" sz="1500" dirty="0">
              <a:solidFill>
                <a:srgbClr val="000000"/>
              </a:solidFill>
            </a:endParaRPr>
          </a:p>
          <a:p>
            <a:pPr marL="0" indent="0" algn="l"/>
            <a:r>
              <a:rPr lang="en-US" sz="1500" dirty="0">
                <a:solidFill>
                  <a:srgbClr val="000000"/>
                </a:solidFill>
              </a:rPr>
              <a:t>Capabilities of a Layer 3 switch include the ability to do the following:</a:t>
            </a:r>
          </a:p>
          <a:p>
            <a:pPr marL="415985" lvl="1" indent="-342900">
              <a:buFont typeface="Arial" panose="020B0604020202020204" pitchFamily="34" charset="0"/>
              <a:buChar char="•"/>
            </a:pPr>
            <a:r>
              <a:rPr lang="en-US" sz="1500" dirty="0">
                <a:solidFill>
                  <a:srgbClr val="000000"/>
                </a:solidFill>
              </a:rPr>
              <a:t>Route from one VLAN to another using multiple switched virtual interfaces (SVIs).</a:t>
            </a:r>
          </a:p>
          <a:p>
            <a:pPr marL="415985" lvl="1" indent="-342900">
              <a:buFont typeface="Arial" panose="020B0604020202020204" pitchFamily="34" charset="0"/>
              <a:buChar char="•"/>
            </a:pPr>
            <a:r>
              <a:rPr lang="en-US" sz="1500" dirty="0">
                <a:solidFill>
                  <a:srgbClr val="000000"/>
                </a:solidFill>
              </a:rPr>
              <a:t>Convert a Layer 2 switchport to a Layer 3 interface (i.e., a routed port). A routed port is similar to a physical interface on a Cisco IOS router.</a:t>
            </a:r>
          </a:p>
          <a:p>
            <a:pPr marL="415985" lvl="1" indent="-342900">
              <a:buFont typeface="Arial" panose="020B0604020202020204" pitchFamily="34" charset="0"/>
              <a:buChar char="•"/>
            </a:pPr>
            <a:r>
              <a:rPr lang="en-US" sz="1500" dirty="0">
                <a:solidFill>
                  <a:srgbClr val="000000"/>
                </a:solidFill>
              </a:rPr>
              <a:t>To provide inter-VLAN routing, Layer 3 switches use SVIs. SVIs are configured using the same </a:t>
            </a:r>
            <a:r>
              <a:rPr lang="en-US" sz="1500" b="1" dirty="0">
                <a:solidFill>
                  <a:srgbClr val="000000"/>
                </a:solidFill>
              </a:rPr>
              <a:t>interface vlan</a:t>
            </a:r>
            <a:r>
              <a:rPr lang="en-US" sz="1500" dirty="0">
                <a:solidFill>
                  <a:srgbClr val="000000"/>
                </a:solidFill>
              </a:rPr>
              <a:t> </a:t>
            </a:r>
            <a:r>
              <a:rPr lang="en-US" sz="1500" i="1" dirty="0">
                <a:solidFill>
                  <a:srgbClr val="000000"/>
                </a:solidFill>
              </a:rPr>
              <a:t>vlan-id</a:t>
            </a:r>
            <a:r>
              <a:rPr lang="en-US" sz="1500" dirty="0">
                <a:solidFill>
                  <a:srgbClr val="000000"/>
                </a:solidFill>
              </a:rPr>
              <a:t> command used to create the management SVI on a Layer 2 switch. A Layer 3 SVI must be created for each of the routable VLANs.</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br>
              <a:rPr lang="en-US" dirty="0"/>
            </a:br>
            <a:r>
              <a:rPr lang="en-US" sz="2400" dirty="0"/>
              <a:t>Layer 3 Switch Scenario</a:t>
            </a:r>
          </a:p>
        </p:txBody>
      </p:sp>
      <p:sp>
        <p:nvSpPr>
          <p:cNvPr id="8" name="Rectangle 7">
            <a:extLst>
              <a:ext uri="{FF2B5EF4-FFF2-40B4-BE49-F238E27FC236}">
                <a16:creationId xmlns:a16="http://schemas.microsoft.com/office/drawing/2014/main" id="{F6B4CA7F-BDD6-D141-A5B9-E7D11B35E7F2}"/>
              </a:ext>
            </a:extLst>
          </p:cNvPr>
          <p:cNvSpPr/>
          <p:nvPr/>
        </p:nvSpPr>
        <p:spPr>
          <a:xfrm>
            <a:off x="372140" y="1150862"/>
            <a:ext cx="3197630" cy="2308324"/>
          </a:xfrm>
          <a:prstGeom prst="rect">
            <a:avLst/>
          </a:prstGeom>
        </p:spPr>
        <p:txBody>
          <a:bodyPr wrap="square">
            <a:spAutoFit/>
          </a:bodyPr>
          <a:lstStyle/>
          <a:p>
            <a:r>
              <a:rPr lang="en-US" dirty="0">
                <a:solidFill>
                  <a:srgbClr val="000000"/>
                </a:solidFill>
                <a:latin typeface="+mn-lt"/>
              </a:rPr>
              <a:t>In the figure, the Layer 3 switch, D1, is connected to two hosts on different VLANs. PC1 is in VLAN 10 and PC2 is in VLAN 20, as shown. The Layer 3 switch will provide inter-VLAN routing services to the two hosts.</a:t>
            </a:r>
          </a:p>
        </p:txBody>
      </p:sp>
      <p:pic>
        <p:nvPicPr>
          <p:cNvPr id="7" name="Content Placeholder 6">
            <a:extLst>
              <a:ext uri="{FF2B5EF4-FFF2-40B4-BE49-F238E27FC236}">
                <a16:creationId xmlns:a16="http://schemas.microsoft.com/office/drawing/2014/main" id="{F200AF4B-9C61-394A-8EBD-1788F103620A}"/>
              </a:ext>
            </a:extLst>
          </p:cNvPr>
          <p:cNvPicPr>
            <a:picLocks noGrp="1" noChangeAspect="1"/>
          </p:cNvPicPr>
          <p:nvPr>
            <p:ph idx="1"/>
          </p:nvPr>
        </p:nvPicPr>
        <p:blipFill>
          <a:blip r:embed="rId3"/>
          <a:stretch>
            <a:fillRect/>
          </a:stretch>
        </p:blipFill>
        <p:spPr>
          <a:xfrm>
            <a:off x="3569770" y="731837"/>
            <a:ext cx="4775718" cy="3689350"/>
          </a:xfrm>
        </p:spPr>
      </p:pic>
    </p:spTree>
    <p:extLst>
      <p:ext uri="{BB962C8B-B14F-4D97-AF65-F5344CB8AC3E}">
        <p14:creationId xmlns:p14="http://schemas.microsoft.com/office/powerpoint/2010/main" val="3224786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br>
              <a:rPr lang="en-US" dirty="0"/>
            </a:br>
            <a:r>
              <a:rPr lang="en-US" sz="2400" dirty="0"/>
              <a:t>Layer 3 Switch Configuration</a:t>
            </a:r>
          </a:p>
        </p:txBody>
      </p:sp>
      <p:sp>
        <p:nvSpPr>
          <p:cNvPr id="4" name="Content Placeholder 3">
            <a:extLst>
              <a:ext uri="{FF2B5EF4-FFF2-40B4-BE49-F238E27FC236}">
                <a16:creationId xmlns:a16="http://schemas.microsoft.com/office/drawing/2014/main" id="{E1DB1600-FC68-DC40-94DE-015293322B10}"/>
              </a:ext>
            </a:extLst>
          </p:cNvPr>
          <p:cNvSpPr>
            <a:spLocks noGrp="1"/>
          </p:cNvSpPr>
          <p:nvPr>
            <p:ph idx="1"/>
          </p:nvPr>
        </p:nvSpPr>
        <p:spPr>
          <a:xfrm>
            <a:off x="474663" y="731837"/>
            <a:ext cx="5033002" cy="3689897"/>
          </a:xfrm>
        </p:spPr>
        <p:txBody>
          <a:bodyPr/>
          <a:lstStyle/>
          <a:p>
            <a:pPr marL="0" indent="0" algn="l"/>
            <a:r>
              <a:rPr lang="en-US" sz="1400" dirty="0">
                <a:solidFill>
                  <a:srgbClr val="000000"/>
                </a:solidFill>
              </a:rPr>
              <a:t>Complete the following steps to configure S1 with VLANs and trunking:</a:t>
            </a:r>
          </a:p>
          <a:p>
            <a:pPr marL="342900" indent="-342900" algn="l">
              <a:buFont typeface="Arial" panose="020B0604020202020204" pitchFamily="34" charset="0"/>
              <a:buChar char="•"/>
            </a:pPr>
            <a:r>
              <a:rPr lang="en-US" sz="1400" b="1" dirty="0">
                <a:solidFill>
                  <a:srgbClr val="000000"/>
                </a:solidFill>
              </a:rPr>
              <a:t>Step 1</a:t>
            </a:r>
            <a:r>
              <a:rPr lang="en-US" sz="1400" dirty="0">
                <a:solidFill>
                  <a:srgbClr val="000000"/>
                </a:solidFill>
              </a:rPr>
              <a:t>. Create the VLANs. In the example, VLANs 10 and 20 are used.</a:t>
            </a:r>
          </a:p>
          <a:p>
            <a:pPr marL="342900" indent="-342900" algn="l">
              <a:buFont typeface="Arial" panose="020B0604020202020204" pitchFamily="34" charset="0"/>
              <a:buChar char="•"/>
            </a:pPr>
            <a:r>
              <a:rPr lang="en-US" sz="1400" b="1" dirty="0">
                <a:solidFill>
                  <a:srgbClr val="000000"/>
                </a:solidFill>
              </a:rPr>
              <a:t>Step 2</a:t>
            </a:r>
            <a:r>
              <a:rPr lang="en-US" sz="1400" dirty="0">
                <a:solidFill>
                  <a:srgbClr val="000000"/>
                </a:solidFill>
              </a:rPr>
              <a:t>. Create the SVI VLAN interfaces. The IP address configured will serve as the default gateway for hosts in the respective VLAN.</a:t>
            </a:r>
          </a:p>
          <a:p>
            <a:pPr marL="342900" indent="-342900" algn="l">
              <a:buFont typeface="Arial" panose="020B0604020202020204" pitchFamily="34" charset="0"/>
              <a:buChar char="•"/>
            </a:pPr>
            <a:r>
              <a:rPr lang="en-US" sz="1400" b="1" dirty="0">
                <a:solidFill>
                  <a:srgbClr val="000000"/>
                </a:solidFill>
              </a:rPr>
              <a:t>Step 3</a:t>
            </a:r>
            <a:r>
              <a:rPr lang="en-US" sz="1400" dirty="0">
                <a:solidFill>
                  <a:srgbClr val="000000"/>
                </a:solidFill>
              </a:rPr>
              <a:t>. Configure access ports. Assign the appropriate port to the required VLAN.</a:t>
            </a:r>
          </a:p>
          <a:p>
            <a:pPr marL="342900" indent="-342900" algn="l">
              <a:buFont typeface="Arial" panose="020B0604020202020204" pitchFamily="34" charset="0"/>
              <a:buChar char="•"/>
            </a:pPr>
            <a:r>
              <a:rPr lang="en-US" sz="1400" b="1" dirty="0">
                <a:solidFill>
                  <a:srgbClr val="000000"/>
                </a:solidFill>
              </a:rPr>
              <a:t>Step 4</a:t>
            </a:r>
            <a:r>
              <a:rPr lang="en-US" sz="1400" dirty="0">
                <a:solidFill>
                  <a:srgbClr val="000000"/>
                </a:solidFill>
              </a:rPr>
              <a:t>. Enable IP routing.</a:t>
            </a:r>
            <a:r>
              <a:rPr lang="en-US" dirty="0">
                <a:solidFill>
                  <a:srgbClr val="000000"/>
                </a:solidFill>
              </a:rPr>
              <a:t> </a:t>
            </a:r>
            <a:r>
              <a:rPr lang="en-US" sz="1400" dirty="0">
                <a:solidFill>
                  <a:srgbClr val="000000"/>
                </a:solidFill>
              </a:rPr>
              <a:t>Issue the </a:t>
            </a:r>
            <a:r>
              <a:rPr lang="en-US" sz="1400" b="1" dirty="0">
                <a:solidFill>
                  <a:srgbClr val="000000"/>
                </a:solidFill>
              </a:rPr>
              <a:t>ip routing</a:t>
            </a:r>
            <a:r>
              <a:rPr lang="en-US" sz="1400" dirty="0">
                <a:solidFill>
                  <a:srgbClr val="000000"/>
                </a:solidFill>
              </a:rPr>
              <a:t> global configuration command to allow traffic to be exchanged between VLANs 10 and 20. This command must be configured to enable inter-VAN routing on a Layer 3 switch for IPv4.</a:t>
            </a:r>
          </a:p>
          <a:p>
            <a:pPr marL="342900" indent="-342900" algn="l">
              <a:buFont typeface="Arial" panose="020B0604020202020204" pitchFamily="34" charset="0"/>
              <a:buChar char="•"/>
            </a:pPr>
            <a:endParaRPr lang="en-US" sz="1400" dirty="0">
              <a:solidFill>
                <a:srgbClr val="000000"/>
              </a:solidFill>
            </a:endParaRPr>
          </a:p>
        </p:txBody>
      </p:sp>
      <p:pic>
        <p:nvPicPr>
          <p:cNvPr id="9" name="Content Placeholder 6">
            <a:extLst>
              <a:ext uri="{FF2B5EF4-FFF2-40B4-BE49-F238E27FC236}">
                <a16:creationId xmlns:a16="http://schemas.microsoft.com/office/drawing/2014/main" id="{45BAC85C-7253-2642-B45C-B3B741677002}"/>
              </a:ext>
            </a:extLst>
          </p:cNvPr>
          <p:cNvPicPr>
            <a:picLocks noChangeAspect="1"/>
          </p:cNvPicPr>
          <p:nvPr/>
        </p:nvPicPr>
        <p:blipFill>
          <a:blip r:embed="rId3"/>
          <a:stretch>
            <a:fillRect/>
          </a:stretch>
        </p:blipFill>
        <p:spPr>
          <a:xfrm>
            <a:off x="5341121" y="1286189"/>
            <a:ext cx="3328216" cy="2571122"/>
          </a:xfrm>
          <a:prstGeom prst="rect">
            <a:avLst/>
          </a:prstGeom>
        </p:spPr>
      </p:pic>
    </p:spTree>
    <p:extLst>
      <p:ext uri="{BB962C8B-B14F-4D97-AF65-F5344CB8AC3E}">
        <p14:creationId xmlns:p14="http://schemas.microsoft.com/office/powerpoint/2010/main" val="1196851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br>
              <a:rPr lang="en-US" dirty="0"/>
            </a:br>
            <a:r>
              <a:rPr lang="en-US" sz="2400" dirty="0"/>
              <a:t>Layer 3 Switch Inter-VLAN Routing Verification</a:t>
            </a:r>
          </a:p>
        </p:txBody>
      </p:sp>
      <p:sp>
        <p:nvSpPr>
          <p:cNvPr id="5" name="Content Placeholder 4">
            <a:extLst>
              <a:ext uri="{FF2B5EF4-FFF2-40B4-BE49-F238E27FC236}">
                <a16:creationId xmlns:a16="http://schemas.microsoft.com/office/drawing/2014/main" id="{CE8DE5B7-FE89-524B-80C4-04C2BB9E6598}"/>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Inter-VLAN routing using a Layer 3 switch is simpler to configure than the router-on-a-stick method. After the configuration is complete, the configuration can be verified by testing connectivity between the hosts.</a:t>
            </a:r>
          </a:p>
          <a:p>
            <a:pPr marL="342900" indent="-342900" algn="l">
              <a:buFont typeface="Arial" panose="020B0604020202020204" pitchFamily="34" charset="0"/>
              <a:buChar char="•"/>
            </a:pPr>
            <a:r>
              <a:rPr lang="en-US" sz="1600" dirty="0">
                <a:solidFill>
                  <a:srgbClr val="000000"/>
                </a:solidFill>
              </a:rPr>
              <a:t>From a host, verify connectivity to a host in another VLAN using the </a:t>
            </a:r>
            <a:r>
              <a:rPr lang="en-US" sz="1600" b="1" dirty="0">
                <a:solidFill>
                  <a:srgbClr val="000000"/>
                </a:solidFill>
              </a:rPr>
              <a:t>ping</a:t>
            </a:r>
            <a:r>
              <a:rPr lang="en-US" sz="1600" dirty="0">
                <a:solidFill>
                  <a:srgbClr val="000000"/>
                </a:solidFill>
              </a:rPr>
              <a:t> command. It is a good idea to first verify the current host IP configuration using the </a:t>
            </a:r>
            <a:r>
              <a:rPr lang="en-US" sz="1600" b="1" dirty="0">
                <a:solidFill>
                  <a:srgbClr val="000000"/>
                </a:solidFill>
              </a:rPr>
              <a:t>ipconfig</a:t>
            </a:r>
            <a:r>
              <a:rPr lang="en-US" sz="1600" dirty="0">
                <a:solidFill>
                  <a:srgbClr val="000000"/>
                </a:solidFill>
              </a:rPr>
              <a:t> Windows host command. </a:t>
            </a:r>
          </a:p>
          <a:p>
            <a:pPr marL="342900" indent="-342900" algn="l">
              <a:buFont typeface="Arial" panose="020B0604020202020204" pitchFamily="34" charset="0"/>
              <a:buChar char="•"/>
            </a:pPr>
            <a:r>
              <a:rPr lang="en-US" sz="1600" dirty="0">
                <a:solidFill>
                  <a:srgbClr val="000000"/>
                </a:solidFill>
              </a:rPr>
              <a:t>Next, verify connectivity with PC2 using the </a:t>
            </a:r>
            <a:r>
              <a:rPr lang="en-US" sz="1600" b="1" dirty="0">
                <a:solidFill>
                  <a:srgbClr val="000000"/>
                </a:solidFill>
              </a:rPr>
              <a:t>ping</a:t>
            </a:r>
            <a:r>
              <a:rPr lang="en-US" sz="1600" dirty="0">
                <a:solidFill>
                  <a:srgbClr val="000000"/>
                </a:solidFill>
              </a:rPr>
              <a:t> Windows host command. The successful </a:t>
            </a:r>
            <a:r>
              <a:rPr lang="en-US" sz="1600" b="1" dirty="0">
                <a:solidFill>
                  <a:srgbClr val="000000"/>
                </a:solidFill>
              </a:rPr>
              <a:t>ping</a:t>
            </a:r>
            <a:r>
              <a:rPr lang="en-US" sz="1600" dirty="0">
                <a:solidFill>
                  <a:srgbClr val="000000"/>
                </a:solidFill>
              </a:rPr>
              <a:t> output confirms inter-VLAN routing is operating.</a:t>
            </a:r>
          </a:p>
        </p:txBody>
      </p:sp>
    </p:spTree>
    <p:extLst>
      <p:ext uri="{BB962C8B-B14F-4D97-AF65-F5344CB8AC3E}">
        <p14:creationId xmlns:p14="http://schemas.microsoft.com/office/powerpoint/2010/main" val="215235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br>
              <a:rPr lang="en-US" dirty="0"/>
            </a:br>
            <a:r>
              <a:rPr lang="en-US" sz="2400" dirty="0"/>
              <a:t>Routing on a Layer 3 Switch</a:t>
            </a:r>
          </a:p>
        </p:txBody>
      </p:sp>
      <p:sp>
        <p:nvSpPr>
          <p:cNvPr id="5" name="Content Placeholder 4">
            <a:extLst>
              <a:ext uri="{FF2B5EF4-FFF2-40B4-BE49-F238E27FC236}">
                <a16:creationId xmlns:a16="http://schemas.microsoft.com/office/drawing/2014/main" id="{CE8DE5B7-FE89-524B-80C4-04C2BB9E6598}"/>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If VLANs are to be reachable by other Layer 3 devices, then they must be advertised using static or dynamic routing. To enable routing on a Layer 3 switch, a routed port must be configured.</a:t>
            </a:r>
          </a:p>
          <a:p>
            <a:pPr marL="0" indent="0" algn="l"/>
            <a:endParaRPr lang="en-US" sz="1600" dirty="0">
              <a:solidFill>
                <a:srgbClr val="000000"/>
              </a:solidFill>
            </a:endParaRPr>
          </a:p>
          <a:p>
            <a:pPr marL="0" indent="0" algn="l"/>
            <a:r>
              <a:rPr lang="en-US" sz="1600" dirty="0">
                <a:solidFill>
                  <a:srgbClr val="000000"/>
                </a:solidFill>
              </a:rPr>
              <a:t>A routed port is created on a Layer 3 switch by disabling the switchport feature on a Layer 2 port that is connected to another Layer 3 device. Specifically, configuring the </a:t>
            </a:r>
            <a:r>
              <a:rPr lang="en-US" sz="1600" b="1" dirty="0">
                <a:solidFill>
                  <a:srgbClr val="000000"/>
                </a:solidFill>
              </a:rPr>
              <a:t>no switchport</a:t>
            </a:r>
            <a:r>
              <a:rPr lang="en-US" sz="1600" dirty="0">
                <a:solidFill>
                  <a:srgbClr val="000000"/>
                </a:solidFill>
              </a:rPr>
              <a:t> interface configuration command on a Layer 2 port converts it into a Layer 3 interface. Then the interface can be configured with an IPv4 configuration to connect to a router or another Layer 3 switch.</a:t>
            </a:r>
          </a:p>
        </p:txBody>
      </p:sp>
    </p:spTree>
    <p:extLst>
      <p:ext uri="{BB962C8B-B14F-4D97-AF65-F5344CB8AC3E}">
        <p14:creationId xmlns:p14="http://schemas.microsoft.com/office/powerpoint/2010/main" val="375607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br>
              <a:rPr lang="en-US" dirty="0"/>
            </a:br>
            <a:r>
              <a:rPr lang="en-US" sz="2400" dirty="0"/>
              <a:t>Routing Scenario on a Layer 3 Switch</a:t>
            </a:r>
          </a:p>
        </p:txBody>
      </p:sp>
      <p:sp>
        <p:nvSpPr>
          <p:cNvPr id="4" name="Content Placeholder 3">
            <a:extLst>
              <a:ext uri="{FF2B5EF4-FFF2-40B4-BE49-F238E27FC236}">
                <a16:creationId xmlns:a16="http://schemas.microsoft.com/office/drawing/2014/main" id="{6FBE907D-22DC-CE46-9701-6E6F9EB3262C}"/>
              </a:ext>
            </a:extLst>
          </p:cNvPr>
          <p:cNvSpPr>
            <a:spLocks noGrp="1"/>
          </p:cNvSpPr>
          <p:nvPr>
            <p:ph idx="1"/>
          </p:nvPr>
        </p:nvSpPr>
        <p:spPr>
          <a:xfrm>
            <a:off x="474663" y="731837"/>
            <a:ext cx="4097338" cy="3689897"/>
          </a:xfrm>
        </p:spPr>
        <p:txBody>
          <a:bodyPr/>
          <a:lstStyle/>
          <a:p>
            <a:pPr marL="0" indent="0" algn="l"/>
            <a:r>
              <a:rPr lang="en-US" sz="1400" dirty="0">
                <a:solidFill>
                  <a:srgbClr val="000000"/>
                </a:solidFill>
              </a:rPr>
              <a:t>In the figure, the previously configured D1 Layer 3 switch is now connected to R1. R1 and D1 are both in an Open Shortest Path First (OSPF) routing protocol domain. Assume inter-VLAN has been successfully implemented on D1. The G0/0/1 interface of R1 has also been configured and enabled. Additionally, R1 is using OSPF to advertise its two networks, 10.10.10.0/24 and 10.20.20.0/24.</a:t>
            </a:r>
          </a:p>
          <a:p>
            <a:pPr marL="0" indent="0" algn="l"/>
            <a:endParaRPr lang="en-US" sz="1400" dirty="0">
              <a:solidFill>
                <a:srgbClr val="000000"/>
              </a:solidFill>
            </a:endParaRPr>
          </a:p>
          <a:p>
            <a:pPr marL="0" indent="0" algn="l"/>
            <a:r>
              <a:rPr lang="en-US" sz="1400" b="1" dirty="0">
                <a:solidFill>
                  <a:srgbClr val="000000"/>
                </a:solidFill>
              </a:rPr>
              <a:t>Note</a:t>
            </a:r>
            <a:r>
              <a:rPr lang="en-US" sz="1400" dirty="0">
                <a:solidFill>
                  <a:srgbClr val="000000"/>
                </a:solidFill>
              </a:rPr>
              <a:t>: OSPF routing configuration is covered in another course. In this module, OSPF configuration commands will be given to you in all activities and assessments. It is not required that you understand the configuration in order to enable OSPF routing on the Layer 3 switch.</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3E91F2CC-3A1B-9547-A7F6-E740EF8DDA72}"/>
              </a:ext>
            </a:extLst>
          </p:cNvPr>
          <p:cNvPicPr>
            <a:picLocks noChangeAspect="1"/>
          </p:cNvPicPr>
          <p:nvPr/>
        </p:nvPicPr>
        <p:blipFill>
          <a:blip r:embed="rId3"/>
          <a:stretch>
            <a:fillRect/>
          </a:stretch>
        </p:blipFill>
        <p:spPr>
          <a:xfrm>
            <a:off x="4486697" y="1233377"/>
            <a:ext cx="4475664" cy="2341230"/>
          </a:xfrm>
          <a:prstGeom prst="rect">
            <a:avLst/>
          </a:prstGeom>
        </p:spPr>
      </p:pic>
    </p:spTree>
    <p:extLst>
      <p:ext uri="{BB962C8B-B14F-4D97-AF65-F5344CB8AC3E}">
        <p14:creationId xmlns:p14="http://schemas.microsoft.com/office/powerpoint/2010/main" val="4286208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br>
              <a:rPr lang="en-US" dirty="0"/>
            </a:br>
            <a:r>
              <a:rPr lang="en-US" sz="2400" dirty="0"/>
              <a:t>Routing Configuration on a Layer 3 Switch</a:t>
            </a:r>
          </a:p>
        </p:txBody>
      </p:sp>
      <p:sp>
        <p:nvSpPr>
          <p:cNvPr id="5" name="Content Placeholder 4">
            <a:extLst>
              <a:ext uri="{FF2B5EF4-FFF2-40B4-BE49-F238E27FC236}">
                <a16:creationId xmlns:a16="http://schemas.microsoft.com/office/drawing/2014/main" id="{6A2B5FC7-C385-2B42-B85D-E691E00BE075}"/>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Complete the following steps to configure D1 to route with R1:</a:t>
            </a:r>
          </a:p>
          <a:p>
            <a:pPr marL="342900" indent="-342900" algn="l">
              <a:buFont typeface="Arial" panose="020B0604020202020204" pitchFamily="34" charset="0"/>
              <a:buChar char="•"/>
            </a:pPr>
            <a:r>
              <a:rPr lang="en-US" sz="1400" b="1" dirty="0">
                <a:solidFill>
                  <a:srgbClr val="000000"/>
                </a:solidFill>
              </a:rPr>
              <a:t>Step 1</a:t>
            </a:r>
            <a:r>
              <a:rPr lang="en-US" sz="1400" dirty="0">
                <a:solidFill>
                  <a:srgbClr val="000000"/>
                </a:solidFill>
              </a:rPr>
              <a:t>. Configure the routed port. Use the </a:t>
            </a:r>
            <a:r>
              <a:rPr lang="en-US" sz="1400" b="1" dirty="0">
                <a:solidFill>
                  <a:srgbClr val="000000"/>
                </a:solidFill>
              </a:rPr>
              <a:t>no switchport </a:t>
            </a:r>
            <a:r>
              <a:rPr lang="en-US" sz="1400" dirty="0">
                <a:solidFill>
                  <a:srgbClr val="000000"/>
                </a:solidFill>
              </a:rPr>
              <a:t>command to convert the port to a routed port, then assign an IP address and subnet mask. Enable the port.</a:t>
            </a:r>
          </a:p>
          <a:p>
            <a:pPr marL="342900" indent="-342900" algn="l">
              <a:buFont typeface="Arial" panose="020B0604020202020204" pitchFamily="34" charset="0"/>
              <a:buChar char="•"/>
            </a:pPr>
            <a:r>
              <a:rPr lang="en-US" sz="1400" b="1" dirty="0">
                <a:solidFill>
                  <a:srgbClr val="000000"/>
                </a:solidFill>
              </a:rPr>
              <a:t>Step 2</a:t>
            </a:r>
            <a:r>
              <a:rPr lang="en-US" sz="1400" dirty="0">
                <a:solidFill>
                  <a:srgbClr val="000000"/>
                </a:solidFill>
              </a:rPr>
              <a:t>. Enable routing. Use the </a:t>
            </a:r>
            <a:r>
              <a:rPr lang="en-US" sz="1400" b="1" dirty="0">
                <a:solidFill>
                  <a:srgbClr val="000000"/>
                </a:solidFill>
              </a:rPr>
              <a:t>ip routing </a:t>
            </a:r>
            <a:r>
              <a:rPr lang="en-US" sz="1400" dirty="0">
                <a:solidFill>
                  <a:srgbClr val="000000"/>
                </a:solidFill>
              </a:rPr>
              <a:t>global configuration command to enable routing.</a:t>
            </a:r>
          </a:p>
          <a:p>
            <a:pPr marL="342900" indent="-342900" algn="l">
              <a:buFont typeface="Arial" panose="020B0604020202020204" pitchFamily="34" charset="0"/>
              <a:buChar char="•"/>
            </a:pPr>
            <a:r>
              <a:rPr lang="en-US" sz="1400" b="1" dirty="0">
                <a:solidFill>
                  <a:srgbClr val="000000"/>
                </a:solidFill>
              </a:rPr>
              <a:t>Step 3</a:t>
            </a:r>
            <a:r>
              <a:rPr lang="en-US" sz="1400" dirty="0">
                <a:solidFill>
                  <a:srgbClr val="000000"/>
                </a:solidFill>
              </a:rPr>
              <a:t>. Configure routing. Use an appropriate routing method. In this example, Single-Area OSPFv2 is configured</a:t>
            </a:r>
          </a:p>
          <a:p>
            <a:pPr marL="342900" indent="-342900" algn="l">
              <a:buFont typeface="Arial" panose="020B0604020202020204" pitchFamily="34" charset="0"/>
              <a:buChar char="•"/>
            </a:pPr>
            <a:r>
              <a:rPr lang="en-US" sz="1400" b="1" dirty="0">
                <a:solidFill>
                  <a:srgbClr val="000000"/>
                </a:solidFill>
              </a:rPr>
              <a:t>Step 4</a:t>
            </a:r>
            <a:r>
              <a:rPr lang="en-US" sz="1400" dirty="0">
                <a:solidFill>
                  <a:srgbClr val="000000"/>
                </a:solidFill>
              </a:rPr>
              <a:t>. Verify routing. Use the </a:t>
            </a:r>
            <a:r>
              <a:rPr lang="en-US" sz="1400" b="1" dirty="0">
                <a:solidFill>
                  <a:srgbClr val="000000"/>
                </a:solidFill>
              </a:rPr>
              <a:t>show ip route </a:t>
            </a:r>
            <a:r>
              <a:rPr lang="en-US" sz="1400" dirty="0">
                <a:solidFill>
                  <a:srgbClr val="000000"/>
                </a:solidFill>
              </a:rPr>
              <a:t>command.</a:t>
            </a:r>
          </a:p>
          <a:p>
            <a:pPr marL="342900" indent="-342900" algn="l">
              <a:buFont typeface="Arial" panose="020B0604020202020204" pitchFamily="34" charset="0"/>
              <a:buChar char="•"/>
            </a:pPr>
            <a:r>
              <a:rPr lang="en-US" sz="1400" b="1" dirty="0">
                <a:solidFill>
                  <a:srgbClr val="000000"/>
                </a:solidFill>
              </a:rPr>
              <a:t>Step 5</a:t>
            </a:r>
            <a:r>
              <a:rPr lang="en-US" sz="1400" dirty="0">
                <a:solidFill>
                  <a:srgbClr val="000000"/>
                </a:solidFill>
              </a:rPr>
              <a:t>. Verify connectivity. Use the </a:t>
            </a:r>
            <a:r>
              <a:rPr lang="en-US" sz="1400" b="1" dirty="0">
                <a:solidFill>
                  <a:srgbClr val="000000"/>
                </a:solidFill>
              </a:rPr>
              <a:t>ping </a:t>
            </a:r>
            <a:r>
              <a:rPr lang="en-US" sz="1400" dirty="0">
                <a:solidFill>
                  <a:srgbClr val="000000"/>
                </a:solidFill>
              </a:rPr>
              <a:t>command to verify reachability.</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52402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17520"/>
            <a:ext cx="8345488" cy="731837"/>
          </a:xfrm>
        </p:spPr>
        <p:txBody>
          <a:bodyPr/>
          <a:lstStyle/>
          <a:p>
            <a:r>
              <a:rPr lang="en-US" sz="1600" dirty="0"/>
              <a:t>Inter-VLAN Routing using Layer 3 Switches</a:t>
            </a:r>
            <a:br>
              <a:rPr lang="en-US" dirty="0"/>
            </a:br>
            <a:r>
              <a:rPr lang="en-US" sz="2400" dirty="0"/>
              <a:t>Packet Tracer – Configure Layer 3 Switching and inter-VLAN Routing</a:t>
            </a:r>
          </a:p>
        </p:txBody>
      </p:sp>
      <p:sp>
        <p:nvSpPr>
          <p:cNvPr id="4" name="Content Placeholder 3">
            <a:extLst>
              <a:ext uri="{FF2B5EF4-FFF2-40B4-BE49-F238E27FC236}">
                <a16:creationId xmlns:a16="http://schemas.microsoft.com/office/drawing/2014/main" id="{DE6F4BC0-DF4D-5F46-8881-7FE2E0F45747}"/>
              </a:ext>
            </a:extLst>
          </p:cNvPr>
          <p:cNvSpPr>
            <a:spLocks noGrp="1"/>
          </p:cNvSpPr>
          <p:nvPr>
            <p:ph idx="1"/>
          </p:nvPr>
        </p:nvSpPr>
        <p:spPr>
          <a:xfrm>
            <a:off x="283073" y="1037333"/>
            <a:ext cx="8280057" cy="3549864"/>
          </a:xfrm>
        </p:spPr>
        <p:txBody>
          <a:bodyPr/>
          <a:lstStyle/>
          <a:p>
            <a:pPr marL="0" indent="0" algn="l"/>
            <a:r>
              <a:rPr lang="en-US" sz="1800" dirty="0">
                <a:solidFill>
                  <a:srgbClr val="000000"/>
                </a:solidFill>
              </a:rPr>
              <a:t>In this Packet Tracer, you will complete the following objectives:</a:t>
            </a:r>
          </a:p>
          <a:p>
            <a:pPr marL="285750" indent="-285750" algn="l">
              <a:buFont typeface="Arial" panose="020B0604020202020204" pitchFamily="34" charset="0"/>
              <a:buChar char="•"/>
            </a:pPr>
            <a:r>
              <a:rPr lang="en-US" sz="1800" dirty="0">
                <a:solidFill>
                  <a:srgbClr val="000000"/>
                </a:solidFill>
              </a:rPr>
              <a:t>Part 1: Configure Layer 3 Switching</a:t>
            </a:r>
          </a:p>
          <a:p>
            <a:pPr marL="285750" indent="-285750" algn="l">
              <a:buFont typeface="Arial" panose="020B0604020202020204" pitchFamily="34" charset="0"/>
              <a:buChar char="•"/>
            </a:pPr>
            <a:r>
              <a:rPr lang="en-US" sz="1800" dirty="0">
                <a:solidFill>
                  <a:srgbClr val="000000"/>
                </a:solidFill>
              </a:rPr>
              <a:t>Part 2: Configure Inter-VLAN Routing</a:t>
            </a:r>
          </a:p>
          <a:p>
            <a:pPr marL="285750" indent="-285750" algn="l">
              <a:buFont typeface="Arial" panose="020B0604020202020204" pitchFamily="34" charset="0"/>
              <a:buChar char="•"/>
            </a:pPr>
            <a:r>
              <a:rPr lang="en-US" sz="1800" dirty="0">
                <a:solidFill>
                  <a:srgbClr val="000000"/>
                </a:solidFill>
              </a:rPr>
              <a:t>Part 3: Configure IPv6 Inter-VLAN Routing</a:t>
            </a:r>
          </a:p>
          <a:p>
            <a:pPr marL="0" indent="0" algn="l"/>
            <a:endParaRPr lang="en-US" sz="1600" dirty="0">
              <a:solidFill>
                <a:srgbClr val="000000"/>
              </a:solidFill>
            </a:endParaRPr>
          </a:p>
        </p:txBody>
      </p:sp>
    </p:spTree>
    <p:extLst>
      <p:ext uri="{BB962C8B-B14F-4D97-AF65-F5344CB8AC3E}">
        <p14:creationId xmlns:p14="http://schemas.microsoft.com/office/powerpoint/2010/main" val="274348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4.4 Troubleshoot Inter-VLAN Routing</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br>
              <a:rPr lang="en-US" dirty="0"/>
            </a:br>
            <a:r>
              <a:rPr lang="en-US" sz="2400" dirty="0"/>
              <a:t>Common Inter-VLAN Issues</a:t>
            </a:r>
          </a:p>
        </p:txBody>
      </p:sp>
      <p:sp>
        <p:nvSpPr>
          <p:cNvPr id="8" name="Content Placeholder 7">
            <a:extLst>
              <a:ext uri="{FF2B5EF4-FFF2-40B4-BE49-F238E27FC236}">
                <a16:creationId xmlns:a16="http://schemas.microsoft.com/office/drawing/2014/main" id="{87FF55C3-C76C-9F46-AE63-C8A154747E76}"/>
              </a:ext>
            </a:extLst>
          </p:cNvPr>
          <p:cNvSpPr>
            <a:spLocks noGrp="1"/>
          </p:cNvSpPr>
          <p:nvPr>
            <p:ph idx="1"/>
          </p:nvPr>
        </p:nvSpPr>
        <p:spPr>
          <a:xfrm>
            <a:off x="474662" y="731838"/>
            <a:ext cx="8280057" cy="960378"/>
          </a:xfrm>
        </p:spPr>
        <p:txBody>
          <a:bodyPr/>
          <a:lstStyle/>
          <a:p>
            <a:pPr marL="0" indent="0" algn="l"/>
            <a:r>
              <a:rPr lang="en-US" sz="1400" dirty="0">
                <a:solidFill>
                  <a:srgbClr val="000000"/>
                </a:solidFill>
              </a:rPr>
              <a:t>There are a number of reasons why an inter-VAN configuration may not work. All are related to connectivity issues. First, check the physical layer to resolve any issues where a cable might be connected to the wrong port. If the connections are correct, then use the list in the table for other common reasons why inter-VLAN connectivity may fail.</a:t>
            </a:r>
          </a:p>
        </p:txBody>
      </p:sp>
      <p:graphicFrame>
        <p:nvGraphicFramePr>
          <p:cNvPr id="2" name="Table 1">
            <a:extLst>
              <a:ext uri="{FF2B5EF4-FFF2-40B4-BE49-F238E27FC236}">
                <a16:creationId xmlns:a16="http://schemas.microsoft.com/office/drawing/2014/main" id="{78EB83A5-D0D7-764A-A699-034467777164}"/>
              </a:ext>
            </a:extLst>
          </p:cNvPr>
          <p:cNvGraphicFramePr>
            <a:graphicFrameLocks noGrp="1"/>
          </p:cNvGraphicFramePr>
          <p:nvPr>
            <p:extLst>
              <p:ext uri="{D42A27DB-BD31-4B8C-83A1-F6EECF244321}">
                <p14:modId xmlns:p14="http://schemas.microsoft.com/office/powerpoint/2010/main" val="1035335464"/>
              </p:ext>
            </p:extLst>
          </p:nvPr>
        </p:nvGraphicFramePr>
        <p:xfrm>
          <a:off x="474662" y="1692215"/>
          <a:ext cx="7776204" cy="2946400"/>
        </p:xfrm>
        <a:graphic>
          <a:graphicData uri="http://schemas.openxmlformats.org/drawingml/2006/table">
            <a:tbl>
              <a:tblPr firstRow="1" bandRow="1">
                <a:tableStyleId>{5C22544A-7EE6-4342-B048-85BDC9FD1C3A}</a:tableStyleId>
              </a:tblPr>
              <a:tblGrid>
                <a:gridCol w="1907032">
                  <a:extLst>
                    <a:ext uri="{9D8B030D-6E8A-4147-A177-3AD203B41FA5}">
                      <a16:colId xmlns:a16="http://schemas.microsoft.com/office/drawing/2014/main" val="3444611650"/>
                    </a:ext>
                  </a:extLst>
                </a:gridCol>
                <a:gridCol w="3508744">
                  <a:extLst>
                    <a:ext uri="{9D8B030D-6E8A-4147-A177-3AD203B41FA5}">
                      <a16:colId xmlns:a16="http://schemas.microsoft.com/office/drawing/2014/main" val="3664335541"/>
                    </a:ext>
                  </a:extLst>
                </a:gridCol>
                <a:gridCol w="2360428">
                  <a:extLst>
                    <a:ext uri="{9D8B030D-6E8A-4147-A177-3AD203B41FA5}">
                      <a16:colId xmlns:a16="http://schemas.microsoft.com/office/drawing/2014/main" val="98388774"/>
                    </a:ext>
                  </a:extLst>
                </a:gridCol>
              </a:tblGrid>
              <a:tr h="370840">
                <a:tc>
                  <a:txBody>
                    <a:bodyPr/>
                    <a:lstStyle/>
                    <a:p>
                      <a:pPr algn="l" fontAlgn="ctr"/>
                      <a:r>
                        <a:rPr lang="en-US" sz="1200" b="1" dirty="0">
                          <a:effectLst/>
                        </a:rPr>
                        <a:t>Issue Type</a:t>
                      </a:r>
                      <a:endParaRPr lang="en-US" sz="1200" dirty="0">
                        <a:effectLst/>
                      </a:endParaRPr>
                    </a:p>
                  </a:txBody>
                  <a:tcPr marL="47625" marR="47625" marT="47625" marB="47625" anchor="ctr"/>
                </a:tc>
                <a:tc>
                  <a:txBody>
                    <a:bodyPr/>
                    <a:lstStyle/>
                    <a:p>
                      <a:pPr algn="l" fontAlgn="ctr"/>
                      <a:r>
                        <a:rPr lang="en-US" sz="1200" b="1" dirty="0">
                          <a:effectLst/>
                        </a:rPr>
                        <a:t>How to Fix</a:t>
                      </a:r>
                      <a:endParaRPr lang="en-US" sz="1200" dirty="0">
                        <a:effectLst/>
                      </a:endParaRPr>
                    </a:p>
                  </a:txBody>
                  <a:tcPr marL="47625" marR="47625" marT="47625" marB="47625" anchor="ctr"/>
                </a:tc>
                <a:tc>
                  <a:txBody>
                    <a:bodyPr/>
                    <a:lstStyle/>
                    <a:p>
                      <a:pPr algn="l" fontAlgn="ctr"/>
                      <a:r>
                        <a:rPr lang="en-US" sz="1200" b="1" dirty="0">
                          <a:effectLst/>
                        </a:rPr>
                        <a:t>How to Verify</a:t>
                      </a:r>
                      <a:endParaRPr lang="en-US" sz="1200" dirty="0">
                        <a:effectLst/>
                      </a:endParaRPr>
                    </a:p>
                  </a:txBody>
                  <a:tcPr marL="47625" marR="47625" marT="47625" marB="47625" anchor="ctr"/>
                </a:tc>
                <a:extLst>
                  <a:ext uri="{0D108BD9-81ED-4DB2-BD59-A6C34878D82A}">
                    <a16:rowId xmlns:a16="http://schemas.microsoft.com/office/drawing/2014/main" val="778780134"/>
                  </a:ext>
                </a:extLst>
              </a:tr>
              <a:tr h="370840">
                <a:tc>
                  <a:txBody>
                    <a:bodyPr/>
                    <a:lstStyle/>
                    <a:p>
                      <a:pPr fontAlgn="ctr"/>
                      <a:r>
                        <a:rPr lang="en-US" sz="1200" b="0" dirty="0">
                          <a:effectLst/>
                        </a:rPr>
                        <a:t>Missing VLANs</a:t>
                      </a:r>
                    </a:p>
                  </a:txBody>
                  <a:tcPr marL="47625" marR="47625" marT="47625" marB="47625" anchor="ctr"/>
                </a:tc>
                <a:tc>
                  <a:txBody>
                    <a:bodyPr/>
                    <a:lstStyle/>
                    <a:p>
                      <a:pPr fontAlgn="ctr">
                        <a:buFont typeface="Arial" panose="020B0604020202020204" pitchFamily="34" charset="0"/>
                        <a:buChar char="•"/>
                      </a:pPr>
                      <a:r>
                        <a:rPr lang="en-US" sz="1200" b="0" dirty="0">
                          <a:effectLst/>
                        </a:rPr>
                        <a:t>Create (or re-create) the VLAN if it does not exist.</a:t>
                      </a:r>
                    </a:p>
                    <a:p>
                      <a:pPr fontAlgn="ctr">
                        <a:buFont typeface="Arial" panose="020B0604020202020204" pitchFamily="34" charset="0"/>
                        <a:buChar char="•"/>
                      </a:pPr>
                      <a:r>
                        <a:rPr lang="en-US" sz="1200" b="0" dirty="0">
                          <a:effectLst/>
                        </a:rPr>
                        <a:t>Ensure host port is assigned to the correct VLAN.</a:t>
                      </a:r>
                    </a:p>
                  </a:txBody>
                  <a:tcPr marL="47625" marR="47625" marT="47625" marB="47625" anchor="ctr"/>
                </a:tc>
                <a:tc>
                  <a:txBody>
                    <a:bodyPr/>
                    <a:lstStyle/>
                    <a:p>
                      <a:pPr rtl="0" fontAlgn="ctr"/>
                      <a:r>
                        <a:rPr lang="en-US" sz="1200" b="1" dirty="0">
                          <a:effectLst/>
                        </a:rPr>
                        <a:t>show vlan [brief]</a:t>
                      </a:r>
                      <a:br>
                        <a:rPr lang="en-US" sz="1200" b="0" dirty="0">
                          <a:effectLst/>
                        </a:rPr>
                      </a:br>
                      <a:r>
                        <a:rPr lang="en-US" sz="1200" b="1" dirty="0">
                          <a:effectLst/>
                        </a:rPr>
                        <a:t>show interfaces switchport</a:t>
                      </a:r>
                      <a:br>
                        <a:rPr lang="en-US" sz="1200" b="0" dirty="0">
                          <a:effectLst/>
                        </a:rPr>
                      </a:br>
                      <a:r>
                        <a:rPr lang="en-US" sz="1200" b="1" dirty="0">
                          <a:effectLst/>
                        </a:rPr>
                        <a:t>ping</a:t>
                      </a:r>
                      <a:endParaRPr lang="en-US" sz="1200" b="0" dirty="0">
                        <a:effectLst/>
                      </a:endParaRPr>
                    </a:p>
                  </a:txBody>
                  <a:tcPr marL="47625" marR="47625" marT="47625" marB="47625" anchor="ctr"/>
                </a:tc>
                <a:extLst>
                  <a:ext uri="{0D108BD9-81ED-4DB2-BD59-A6C34878D82A}">
                    <a16:rowId xmlns:a16="http://schemas.microsoft.com/office/drawing/2014/main" val="3833033599"/>
                  </a:ext>
                </a:extLst>
              </a:tr>
              <a:tr h="370840">
                <a:tc>
                  <a:txBody>
                    <a:bodyPr/>
                    <a:lstStyle/>
                    <a:p>
                      <a:pPr fontAlgn="ctr"/>
                      <a:r>
                        <a:rPr lang="en-US" sz="1200" b="0" dirty="0">
                          <a:effectLst/>
                        </a:rPr>
                        <a:t>Switch Trunk Port Issues</a:t>
                      </a:r>
                    </a:p>
                  </a:txBody>
                  <a:tcPr marL="47625" marR="47625" marT="47625" marB="47625" anchor="ctr"/>
                </a:tc>
                <a:tc>
                  <a:txBody>
                    <a:bodyPr/>
                    <a:lstStyle/>
                    <a:p>
                      <a:pPr fontAlgn="ctr">
                        <a:buFont typeface="Arial" panose="020B0604020202020204" pitchFamily="34" charset="0"/>
                        <a:buChar char="•"/>
                      </a:pPr>
                      <a:r>
                        <a:rPr lang="en-US" sz="1200" b="0" dirty="0">
                          <a:effectLst/>
                        </a:rPr>
                        <a:t>Ensure trunks are configured correctly.</a:t>
                      </a:r>
                    </a:p>
                    <a:p>
                      <a:pPr fontAlgn="ctr">
                        <a:buFont typeface="Arial" panose="020B0604020202020204" pitchFamily="34" charset="0"/>
                        <a:buChar char="•"/>
                      </a:pPr>
                      <a:r>
                        <a:rPr lang="en-US" sz="1200" b="0" dirty="0">
                          <a:effectLst/>
                        </a:rPr>
                        <a:t>Ensure port is a trunk port and enabled.</a:t>
                      </a:r>
                    </a:p>
                  </a:txBody>
                  <a:tcPr marL="47625" marR="47625" marT="47625" marB="47625" anchor="ctr"/>
                </a:tc>
                <a:tc>
                  <a:txBody>
                    <a:bodyPr/>
                    <a:lstStyle/>
                    <a:p>
                      <a:pPr rtl="0" fontAlgn="ctr"/>
                      <a:r>
                        <a:rPr lang="en-US" sz="1200" b="1" dirty="0">
                          <a:effectLst/>
                        </a:rPr>
                        <a:t>show interface trunk</a:t>
                      </a:r>
                      <a:br>
                        <a:rPr lang="en-US" sz="1200" b="0" dirty="0">
                          <a:effectLst/>
                        </a:rPr>
                      </a:br>
                      <a:r>
                        <a:rPr lang="en-US" sz="1200" b="1" dirty="0">
                          <a:effectLst/>
                        </a:rPr>
                        <a:t>show running-config</a:t>
                      </a:r>
                      <a:endParaRPr lang="en-US" sz="1200" b="0" dirty="0">
                        <a:effectLst/>
                      </a:endParaRPr>
                    </a:p>
                  </a:txBody>
                  <a:tcPr marL="47625" marR="47625" marT="47625" marB="47625" anchor="ctr"/>
                </a:tc>
                <a:extLst>
                  <a:ext uri="{0D108BD9-81ED-4DB2-BD59-A6C34878D82A}">
                    <a16:rowId xmlns:a16="http://schemas.microsoft.com/office/drawing/2014/main" val="3645173122"/>
                  </a:ext>
                </a:extLst>
              </a:tr>
              <a:tr h="370840">
                <a:tc>
                  <a:txBody>
                    <a:bodyPr/>
                    <a:lstStyle/>
                    <a:p>
                      <a:pPr fontAlgn="ctr"/>
                      <a:r>
                        <a:rPr lang="en-US" sz="1200" b="0" dirty="0">
                          <a:effectLst/>
                        </a:rPr>
                        <a:t>Switch Access Port Issues</a:t>
                      </a:r>
                    </a:p>
                  </a:txBody>
                  <a:tcPr marL="47625" marR="47625" marT="47625" marB="47625" anchor="ctr"/>
                </a:tc>
                <a:tc>
                  <a:txBody>
                    <a:bodyPr/>
                    <a:lstStyle/>
                    <a:p>
                      <a:pPr fontAlgn="ctr">
                        <a:buFont typeface="Arial" panose="020B0604020202020204" pitchFamily="34" charset="0"/>
                        <a:buChar char="•"/>
                      </a:pPr>
                      <a:r>
                        <a:rPr lang="en-US" sz="1200" b="0" dirty="0">
                          <a:effectLst/>
                        </a:rPr>
                        <a:t>Assign correct VLAN to access port.</a:t>
                      </a:r>
                    </a:p>
                    <a:p>
                      <a:pPr fontAlgn="ctr">
                        <a:buFont typeface="Arial" panose="020B0604020202020204" pitchFamily="34" charset="0"/>
                        <a:buChar char="•"/>
                      </a:pPr>
                      <a:r>
                        <a:rPr lang="en-US" sz="1200" b="0" dirty="0">
                          <a:effectLst/>
                        </a:rPr>
                        <a:t>Ensure port is an access port and enabled.</a:t>
                      </a:r>
                    </a:p>
                    <a:p>
                      <a:pPr fontAlgn="ctr">
                        <a:buFont typeface="Arial" panose="020B0604020202020204" pitchFamily="34" charset="0"/>
                        <a:buChar char="•"/>
                      </a:pPr>
                      <a:r>
                        <a:rPr lang="en-US" sz="1200" b="0" dirty="0">
                          <a:effectLst/>
                        </a:rPr>
                        <a:t>Host is incorrectly configured in the wrong subnet.</a:t>
                      </a:r>
                    </a:p>
                  </a:txBody>
                  <a:tcPr marL="47625" marR="47625" marT="47625" marB="47625" anchor="ctr"/>
                </a:tc>
                <a:tc>
                  <a:txBody>
                    <a:bodyPr/>
                    <a:lstStyle/>
                    <a:p>
                      <a:pPr rtl="0" fontAlgn="ctr"/>
                      <a:r>
                        <a:rPr lang="en-US" sz="1200" b="1" dirty="0">
                          <a:effectLst/>
                        </a:rPr>
                        <a:t>show interfaces switchport</a:t>
                      </a:r>
                      <a:br>
                        <a:rPr lang="en-US" sz="1200" b="0" dirty="0">
                          <a:effectLst/>
                        </a:rPr>
                      </a:br>
                      <a:r>
                        <a:rPr lang="en-US" sz="1200" b="1" dirty="0">
                          <a:effectLst/>
                        </a:rPr>
                        <a:t>show running-config interface</a:t>
                      </a:r>
                      <a:br>
                        <a:rPr lang="en-US" sz="1200" b="0" dirty="0">
                          <a:effectLst/>
                        </a:rPr>
                      </a:br>
                      <a:r>
                        <a:rPr lang="en-US" sz="1200" b="1" dirty="0">
                          <a:effectLst/>
                        </a:rPr>
                        <a:t>ipconfig</a:t>
                      </a:r>
                      <a:endParaRPr lang="en-US" sz="1200" b="0" dirty="0">
                        <a:effectLst/>
                      </a:endParaRPr>
                    </a:p>
                  </a:txBody>
                  <a:tcPr marL="47625" marR="47625" marT="47625" marB="47625" anchor="ctr"/>
                </a:tc>
                <a:extLst>
                  <a:ext uri="{0D108BD9-81ED-4DB2-BD59-A6C34878D82A}">
                    <a16:rowId xmlns:a16="http://schemas.microsoft.com/office/drawing/2014/main" val="1924430848"/>
                  </a:ext>
                </a:extLst>
              </a:tr>
              <a:tr h="370840">
                <a:tc>
                  <a:txBody>
                    <a:bodyPr/>
                    <a:lstStyle/>
                    <a:p>
                      <a:pPr fontAlgn="ctr"/>
                      <a:r>
                        <a:rPr lang="en-US" sz="1200" b="0" dirty="0">
                          <a:effectLst/>
                        </a:rPr>
                        <a:t>Router Configuration Issues</a:t>
                      </a:r>
                    </a:p>
                  </a:txBody>
                  <a:tcPr marL="47625" marR="47625" marT="47625" marB="47625" anchor="ctr"/>
                </a:tc>
                <a:tc>
                  <a:txBody>
                    <a:bodyPr/>
                    <a:lstStyle/>
                    <a:p>
                      <a:pPr fontAlgn="ctr">
                        <a:buFont typeface="Arial" panose="020B0604020202020204" pitchFamily="34" charset="0"/>
                        <a:buChar char="•"/>
                      </a:pPr>
                      <a:r>
                        <a:rPr lang="en-US" sz="1200" b="0" dirty="0">
                          <a:effectLst/>
                        </a:rPr>
                        <a:t>Router subinterface IPv4 address is incorrectly configured.</a:t>
                      </a:r>
                    </a:p>
                    <a:p>
                      <a:pPr fontAlgn="ctr">
                        <a:buFont typeface="Arial" panose="020B0604020202020204" pitchFamily="34" charset="0"/>
                        <a:buChar char="•"/>
                      </a:pPr>
                      <a:r>
                        <a:rPr lang="en-US" sz="1200" b="0" dirty="0">
                          <a:effectLst/>
                        </a:rPr>
                        <a:t>Router subinterface is assigned to the VLAN ID.</a:t>
                      </a:r>
                    </a:p>
                  </a:txBody>
                  <a:tcPr marL="47625" marR="47625" marT="47625" marB="47625" anchor="ctr"/>
                </a:tc>
                <a:tc>
                  <a:txBody>
                    <a:bodyPr/>
                    <a:lstStyle/>
                    <a:p>
                      <a:pPr fontAlgn="ctr"/>
                      <a:r>
                        <a:rPr lang="en-US" sz="1200" b="1" dirty="0">
                          <a:effectLst/>
                        </a:rPr>
                        <a:t>show ip interface brief</a:t>
                      </a:r>
                      <a:br>
                        <a:rPr lang="en-US" sz="1200" b="0" dirty="0">
                          <a:effectLst/>
                        </a:rPr>
                      </a:br>
                      <a:r>
                        <a:rPr lang="en-US" sz="1200" b="1" dirty="0">
                          <a:effectLst/>
                        </a:rPr>
                        <a:t>show interfaces</a:t>
                      </a:r>
                      <a:endParaRPr lang="en-US" sz="1200" b="0" dirty="0">
                        <a:effectLst/>
                      </a:endParaRPr>
                    </a:p>
                  </a:txBody>
                  <a:tcPr marL="47625" marR="47625" marT="47625" marB="47625" anchor="ctr"/>
                </a:tc>
                <a:extLst>
                  <a:ext uri="{0D108BD9-81ED-4DB2-BD59-A6C34878D82A}">
                    <a16:rowId xmlns:a16="http://schemas.microsoft.com/office/drawing/2014/main" val="686722580"/>
                  </a:ext>
                </a:extLst>
              </a:tr>
            </a:tbl>
          </a:graphicData>
        </a:graphic>
      </p:graphicFrame>
    </p:spTree>
    <p:extLst>
      <p:ext uri="{BB962C8B-B14F-4D97-AF65-F5344CB8AC3E}">
        <p14:creationId xmlns:p14="http://schemas.microsoft.com/office/powerpoint/2010/main" val="1621563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pic>
        <p:nvPicPr>
          <p:cNvPr id="7" name="Content Placeholder 6">
            <a:extLst>
              <a:ext uri="{FF2B5EF4-FFF2-40B4-BE49-F238E27FC236}">
                <a16:creationId xmlns:a16="http://schemas.microsoft.com/office/drawing/2014/main" id="{072B5938-8113-4624-82B7-834D49E108EF}"/>
              </a:ext>
            </a:extLst>
          </p:cNvPr>
          <p:cNvPicPr>
            <a:picLocks noGrp="1" noChangeAspect="1"/>
          </p:cNvPicPr>
          <p:nvPr>
            <p:ph idx="1"/>
          </p:nvPr>
        </p:nvPicPr>
        <p:blipFill>
          <a:blip r:embed="rId3"/>
          <a:stretch>
            <a:fillRect/>
          </a:stretch>
        </p:blipFill>
        <p:spPr>
          <a:xfrm>
            <a:off x="217057" y="1426201"/>
            <a:ext cx="8632684" cy="2505673"/>
          </a:xfrm>
          <a:prstGeom prst="rect">
            <a:avLst/>
          </a:prstGeom>
        </p:spPr>
      </p:pic>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br>
              <a:rPr lang="en-US" dirty="0"/>
            </a:br>
            <a:r>
              <a:rPr lang="en-US" sz="2400" dirty="0"/>
              <a:t>Troubleshoot Inter-VLAN Routing Scenario</a:t>
            </a:r>
          </a:p>
        </p:txBody>
      </p:sp>
      <p:sp>
        <p:nvSpPr>
          <p:cNvPr id="5" name="Content Placeholder 4">
            <a:extLst>
              <a:ext uri="{FF2B5EF4-FFF2-40B4-BE49-F238E27FC236}">
                <a16:creationId xmlns:a16="http://schemas.microsoft.com/office/drawing/2014/main" id="{2CA6C124-9D8D-ED4E-8A18-2317D9C90B50}"/>
              </a:ext>
            </a:extLst>
          </p:cNvPr>
          <p:cNvSpPr>
            <a:spLocks noGrp="1"/>
          </p:cNvSpPr>
          <p:nvPr>
            <p:ph idx="1"/>
          </p:nvPr>
        </p:nvSpPr>
        <p:spPr>
          <a:xfrm>
            <a:off x="141316" y="1031358"/>
            <a:ext cx="3931981" cy="1083192"/>
          </a:xfrm>
        </p:spPr>
        <p:txBody>
          <a:bodyPr/>
          <a:lstStyle/>
          <a:p>
            <a:pPr marL="0" indent="0" algn="l"/>
            <a:r>
              <a:rPr lang="en-US" sz="1400" dirty="0">
                <a:solidFill>
                  <a:srgbClr val="000000"/>
                </a:solidFill>
              </a:rPr>
              <a:t>Examples of some of these inter-VLAN routing problems will now be covered in more detail. This topology will be used for all of these issues.</a:t>
            </a:r>
          </a:p>
          <a:p>
            <a:pPr marL="0" indent="0" algn="l"/>
            <a:endParaRPr lang="en-US" sz="1400" b="1" dirty="0">
              <a:solidFill>
                <a:srgbClr val="000000"/>
              </a:solidFill>
            </a:endParaRPr>
          </a:p>
        </p:txBody>
      </p:sp>
      <p:graphicFrame>
        <p:nvGraphicFramePr>
          <p:cNvPr id="11" name="Table 10">
            <a:extLst>
              <a:ext uri="{FF2B5EF4-FFF2-40B4-BE49-F238E27FC236}">
                <a16:creationId xmlns:a16="http://schemas.microsoft.com/office/drawing/2014/main" id="{4B7E334E-9723-7447-9243-5333D300CF41}"/>
              </a:ext>
            </a:extLst>
          </p:cNvPr>
          <p:cNvGraphicFramePr>
            <a:graphicFrameLocks noGrp="1"/>
          </p:cNvGraphicFramePr>
          <p:nvPr>
            <p:extLst>
              <p:ext uri="{D42A27DB-BD31-4B8C-83A1-F6EECF244321}">
                <p14:modId xmlns:p14="http://schemas.microsoft.com/office/powerpoint/2010/main" val="2879973362"/>
              </p:ext>
            </p:extLst>
          </p:nvPr>
        </p:nvGraphicFramePr>
        <p:xfrm>
          <a:off x="474662" y="2366815"/>
          <a:ext cx="3499137" cy="1854200"/>
        </p:xfrm>
        <a:graphic>
          <a:graphicData uri="http://schemas.openxmlformats.org/drawingml/2006/table">
            <a:tbl>
              <a:tblPr firstRow="1" bandRow="1">
                <a:tableStyleId>{5C22544A-7EE6-4342-B048-85BDC9FD1C3A}</a:tableStyleId>
              </a:tblPr>
              <a:tblGrid>
                <a:gridCol w="1258445">
                  <a:extLst>
                    <a:ext uri="{9D8B030D-6E8A-4147-A177-3AD203B41FA5}">
                      <a16:colId xmlns:a16="http://schemas.microsoft.com/office/drawing/2014/main" val="1064177793"/>
                    </a:ext>
                  </a:extLst>
                </a:gridCol>
                <a:gridCol w="648586">
                  <a:extLst>
                    <a:ext uri="{9D8B030D-6E8A-4147-A177-3AD203B41FA5}">
                      <a16:colId xmlns:a16="http://schemas.microsoft.com/office/drawing/2014/main" val="133967715"/>
                    </a:ext>
                  </a:extLst>
                </a:gridCol>
                <a:gridCol w="1592106">
                  <a:extLst>
                    <a:ext uri="{9D8B030D-6E8A-4147-A177-3AD203B41FA5}">
                      <a16:colId xmlns:a16="http://schemas.microsoft.com/office/drawing/2014/main" val="2509370421"/>
                    </a:ext>
                  </a:extLst>
                </a:gridCol>
              </a:tblGrid>
              <a:tr h="370840">
                <a:tc gridSpan="3">
                  <a:txBody>
                    <a:bodyPr/>
                    <a:lstStyle/>
                    <a:p>
                      <a:r>
                        <a:rPr lang="en-US" dirty="0"/>
                        <a:t>Router R1 Subinterfaces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949119035"/>
                  </a:ext>
                </a:extLst>
              </a:tr>
              <a:tr h="370840">
                <a:tc>
                  <a:txBody>
                    <a:bodyPr/>
                    <a:lstStyle/>
                    <a:p>
                      <a:pPr algn="l" fontAlgn="ctr"/>
                      <a:r>
                        <a:rPr lang="en-US" b="1" dirty="0">
                          <a:effectLst/>
                        </a:rPr>
                        <a:t>Subinterface</a:t>
                      </a:r>
                      <a:endParaRPr lang="en-US" dirty="0">
                        <a:effectLst/>
                      </a:endParaRPr>
                    </a:p>
                  </a:txBody>
                  <a:tcPr marL="47625" marR="47625" marT="47625" marB="47625" anchor="ctr"/>
                </a:tc>
                <a:tc>
                  <a:txBody>
                    <a:bodyPr/>
                    <a:lstStyle/>
                    <a:p>
                      <a:pPr algn="l" fontAlgn="ctr"/>
                      <a:r>
                        <a:rPr lang="en-US" b="1" dirty="0">
                          <a:effectLst/>
                        </a:rPr>
                        <a:t>VLAN</a:t>
                      </a:r>
                      <a:endParaRPr lang="en-US" dirty="0">
                        <a:effectLst/>
                      </a:endParaRPr>
                    </a:p>
                  </a:txBody>
                  <a:tcPr marL="47625" marR="47625" marT="47625" marB="47625" anchor="ctr"/>
                </a:tc>
                <a:tc>
                  <a:txBody>
                    <a:bodyPr/>
                    <a:lstStyle/>
                    <a:p>
                      <a:pPr algn="l" fontAlgn="ctr"/>
                      <a:r>
                        <a:rPr lang="en-US" b="1" dirty="0">
                          <a:effectLst/>
                        </a:rPr>
                        <a:t>IP Address</a:t>
                      </a:r>
                      <a:endParaRPr lang="en-US" dirty="0">
                        <a:effectLst/>
                      </a:endParaRPr>
                    </a:p>
                  </a:txBody>
                  <a:tcPr marL="47625" marR="47625" marT="47625" marB="47625" anchor="ctr"/>
                </a:tc>
                <a:extLst>
                  <a:ext uri="{0D108BD9-81ED-4DB2-BD59-A6C34878D82A}">
                    <a16:rowId xmlns:a16="http://schemas.microsoft.com/office/drawing/2014/main" val="3554507810"/>
                  </a:ext>
                </a:extLst>
              </a:tr>
              <a:tr h="370840">
                <a:tc>
                  <a:txBody>
                    <a:bodyPr/>
                    <a:lstStyle/>
                    <a:p>
                      <a:pPr fontAlgn="ctr"/>
                      <a:r>
                        <a:rPr lang="en-US" b="0" dirty="0">
                          <a:effectLst/>
                        </a:rPr>
                        <a:t>G0/0/0.10</a:t>
                      </a:r>
                    </a:p>
                  </a:txBody>
                  <a:tcPr marL="47625" marR="47625" marT="47625" marB="47625" anchor="ctr"/>
                </a:tc>
                <a:tc>
                  <a:txBody>
                    <a:bodyPr/>
                    <a:lstStyle/>
                    <a:p>
                      <a:pPr fontAlgn="ctr"/>
                      <a:r>
                        <a:rPr lang="en-US" b="0" dirty="0">
                          <a:effectLst/>
                        </a:rPr>
                        <a:t>10</a:t>
                      </a:r>
                    </a:p>
                  </a:txBody>
                  <a:tcPr marL="47625" marR="47625" marT="47625" marB="47625" anchor="ctr"/>
                </a:tc>
                <a:tc>
                  <a:txBody>
                    <a:bodyPr/>
                    <a:lstStyle/>
                    <a:p>
                      <a:pPr fontAlgn="ctr"/>
                      <a:r>
                        <a:rPr lang="en-US" b="0" dirty="0">
                          <a:effectLst/>
                        </a:rPr>
                        <a:t>192.168.10.1/24</a:t>
                      </a:r>
                    </a:p>
                  </a:txBody>
                  <a:tcPr marL="47625" marR="47625" marT="47625" marB="47625" anchor="ctr"/>
                </a:tc>
                <a:extLst>
                  <a:ext uri="{0D108BD9-81ED-4DB2-BD59-A6C34878D82A}">
                    <a16:rowId xmlns:a16="http://schemas.microsoft.com/office/drawing/2014/main" val="1414935362"/>
                  </a:ext>
                </a:extLst>
              </a:tr>
              <a:tr h="370840">
                <a:tc>
                  <a:txBody>
                    <a:bodyPr/>
                    <a:lstStyle/>
                    <a:p>
                      <a:pPr fontAlgn="ctr"/>
                      <a:r>
                        <a:rPr lang="en-US" b="0" dirty="0">
                          <a:effectLst/>
                        </a:rPr>
                        <a:t>G0/0/0.20</a:t>
                      </a:r>
                    </a:p>
                  </a:txBody>
                  <a:tcPr marL="47625" marR="47625" marT="47625" marB="47625" anchor="ctr"/>
                </a:tc>
                <a:tc>
                  <a:txBody>
                    <a:bodyPr/>
                    <a:lstStyle/>
                    <a:p>
                      <a:pPr fontAlgn="ctr"/>
                      <a:r>
                        <a:rPr lang="en-US" b="0" dirty="0">
                          <a:effectLst/>
                        </a:rPr>
                        <a:t>20</a:t>
                      </a:r>
                    </a:p>
                  </a:txBody>
                  <a:tcPr marL="47625" marR="47625" marT="47625" marB="47625" anchor="ctr"/>
                </a:tc>
                <a:tc>
                  <a:txBody>
                    <a:bodyPr/>
                    <a:lstStyle/>
                    <a:p>
                      <a:pPr fontAlgn="ctr"/>
                      <a:r>
                        <a:rPr lang="en-US" b="0" dirty="0">
                          <a:effectLst/>
                        </a:rPr>
                        <a:t>192.168.20.1/24</a:t>
                      </a:r>
                    </a:p>
                  </a:txBody>
                  <a:tcPr marL="47625" marR="47625" marT="47625" marB="47625" anchor="ctr"/>
                </a:tc>
                <a:extLst>
                  <a:ext uri="{0D108BD9-81ED-4DB2-BD59-A6C34878D82A}">
                    <a16:rowId xmlns:a16="http://schemas.microsoft.com/office/drawing/2014/main" val="3004946458"/>
                  </a:ext>
                </a:extLst>
              </a:tr>
              <a:tr h="370840">
                <a:tc>
                  <a:txBody>
                    <a:bodyPr/>
                    <a:lstStyle/>
                    <a:p>
                      <a:pPr fontAlgn="ctr"/>
                      <a:r>
                        <a:rPr lang="en-US" b="0" dirty="0">
                          <a:effectLst/>
                        </a:rPr>
                        <a:t>G0/0/0.30</a:t>
                      </a:r>
                    </a:p>
                  </a:txBody>
                  <a:tcPr marL="47625" marR="47625" marT="47625" marB="47625" anchor="ctr"/>
                </a:tc>
                <a:tc>
                  <a:txBody>
                    <a:bodyPr/>
                    <a:lstStyle/>
                    <a:p>
                      <a:pPr fontAlgn="ctr"/>
                      <a:r>
                        <a:rPr lang="en-US" b="0" dirty="0">
                          <a:effectLst/>
                        </a:rPr>
                        <a:t>99</a:t>
                      </a:r>
                    </a:p>
                  </a:txBody>
                  <a:tcPr marL="47625" marR="47625" marT="47625" marB="47625" anchor="ctr"/>
                </a:tc>
                <a:tc>
                  <a:txBody>
                    <a:bodyPr/>
                    <a:lstStyle/>
                    <a:p>
                      <a:pPr fontAlgn="ctr"/>
                      <a:r>
                        <a:rPr lang="en-US" b="0" dirty="0">
                          <a:effectLst/>
                        </a:rPr>
                        <a:t>192.168.99.1/24</a:t>
                      </a:r>
                    </a:p>
                  </a:txBody>
                  <a:tcPr marL="47625" marR="47625" marT="47625" marB="47625" anchor="ctr"/>
                </a:tc>
                <a:extLst>
                  <a:ext uri="{0D108BD9-81ED-4DB2-BD59-A6C34878D82A}">
                    <a16:rowId xmlns:a16="http://schemas.microsoft.com/office/drawing/2014/main" val="3357790694"/>
                  </a:ext>
                </a:extLst>
              </a:tr>
            </a:tbl>
          </a:graphicData>
        </a:graphic>
      </p:graphicFrame>
      <p:pic>
        <p:nvPicPr>
          <p:cNvPr id="10" name="Picture 9">
            <a:extLst>
              <a:ext uri="{FF2B5EF4-FFF2-40B4-BE49-F238E27FC236}">
                <a16:creationId xmlns:a16="http://schemas.microsoft.com/office/drawing/2014/main" id="{C9FE3784-2A30-B644-805D-7B4D8F94E2B2}"/>
              </a:ext>
            </a:extLst>
          </p:cNvPr>
          <p:cNvPicPr>
            <a:picLocks noChangeAspect="1"/>
          </p:cNvPicPr>
          <p:nvPr/>
        </p:nvPicPr>
        <p:blipFill>
          <a:blip r:embed="rId3"/>
          <a:stretch>
            <a:fillRect/>
          </a:stretch>
        </p:blipFill>
        <p:spPr>
          <a:xfrm>
            <a:off x="4315792" y="726800"/>
            <a:ext cx="3499138" cy="3942691"/>
          </a:xfrm>
          <a:prstGeom prst="rect">
            <a:avLst/>
          </a:prstGeom>
        </p:spPr>
      </p:pic>
    </p:spTree>
    <p:extLst>
      <p:ext uri="{BB962C8B-B14F-4D97-AF65-F5344CB8AC3E}">
        <p14:creationId xmlns:p14="http://schemas.microsoft.com/office/powerpoint/2010/main" val="455086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br>
              <a:rPr lang="en-US" dirty="0"/>
            </a:br>
            <a:r>
              <a:rPr lang="en-US" sz="2400" dirty="0"/>
              <a:t>Missing VLANs</a:t>
            </a:r>
          </a:p>
        </p:txBody>
      </p:sp>
      <p:sp>
        <p:nvSpPr>
          <p:cNvPr id="4" name="Content Placeholder 3">
            <a:extLst>
              <a:ext uri="{FF2B5EF4-FFF2-40B4-BE49-F238E27FC236}">
                <a16:creationId xmlns:a16="http://schemas.microsoft.com/office/drawing/2014/main" id="{43D1E904-51FB-AE4A-A175-2BD635783D6D}"/>
              </a:ext>
            </a:extLst>
          </p:cNvPr>
          <p:cNvSpPr>
            <a:spLocks noGrp="1"/>
          </p:cNvSpPr>
          <p:nvPr>
            <p:ph idx="1"/>
          </p:nvPr>
        </p:nvSpPr>
        <p:spPr>
          <a:xfrm>
            <a:off x="0" y="731837"/>
            <a:ext cx="4247803" cy="3689897"/>
          </a:xfrm>
        </p:spPr>
        <p:txBody>
          <a:bodyPr/>
          <a:lstStyle/>
          <a:p>
            <a:pPr marL="0" indent="0" algn="l"/>
            <a:r>
              <a:rPr lang="en-US" sz="1500" dirty="0">
                <a:solidFill>
                  <a:srgbClr val="000000"/>
                </a:solidFill>
              </a:rPr>
              <a:t>An inter-VLAN connectivity issue could be caused by a missing VLAN. The VLAN could be missing if it was not created, it was accidently deleted, or it is not allowed on the trunk link.</a:t>
            </a:r>
          </a:p>
          <a:p>
            <a:pPr marL="0" indent="0" algn="l"/>
            <a:endParaRPr lang="en-US" sz="1500" dirty="0">
              <a:solidFill>
                <a:srgbClr val="000000"/>
              </a:solidFill>
            </a:endParaRPr>
          </a:p>
          <a:p>
            <a:pPr marL="0" indent="0" algn="l"/>
            <a:r>
              <a:rPr lang="en-US" sz="1500" dirty="0">
                <a:solidFill>
                  <a:srgbClr val="000000"/>
                </a:solidFill>
              </a:rPr>
              <a:t>When a VLAN is deleted, any ports assigned to that VLAN become inactive. They remain associated with the VLAN (and thus inactive) until you assign them to a new VLAN or recreate the missing VLAN. Recreating the missing VLAN would automatically reassign the hosts to it.</a:t>
            </a:r>
          </a:p>
          <a:p>
            <a:pPr marL="0" indent="0" algn="l"/>
            <a:endParaRPr lang="en-US" sz="1500" dirty="0">
              <a:solidFill>
                <a:srgbClr val="000000"/>
              </a:solidFill>
            </a:endParaRPr>
          </a:p>
          <a:p>
            <a:pPr marL="0" indent="0" algn="l"/>
            <a:r>
              <a:rPr lang="en-US" sz="1500" dirty="0">
                <a:solidFill>
                  <a:srgbClr val="000000"/>
                </a:solidFill>
              </a:rPr>
              <a:t>Use the </a:t>
            </a:r>
            <a:r>
              <a:rPr lang="en-US" sz="1500" b="1" dirty="0">
                <a:solidFill>
                  <a:srgbClr val="000000"/>
                </a:solidFill>
              </a:rPr>
              <a:t>show interface</a:t>
            </a:r>
            <a:r>
              <a:rPr lang="en-US" sz="1500" dirty="0">
                <a:solidFill>
                  <a:srgbClr val="000000"/>
                </a:solidFill>
              </a:rPr>
              <a:t> </a:t>
            </a:r>
            <a:r>
              <a:rPr lang="en-US" sz="1500" i="1" dirty="0">
                <a:solidFill>
                  <a:srgbClr val="000000"/>
                </a:solidFill>
              </a:rPr>
              <a:t>interface-id</a:t>
            </a:r>
            <a:r>
              <a:rPr lang="en-US" sz="1500" dirty="0">
                <a:solidFill>
                  <a:srgbClr val="000000"/>
                </a:solidFill>
              </a:rPr>
              <a:t> </a:t>
            </a:r>
            <a:r>
              <a:rPr lang="en-US" sz="1500" b="1" dirty="0">
                <a:solidFill>
                  <a:srgbClr val="000000"/>
                </a:solidFill>
              </a:rPr>
              <a:t>switchport</a:t>
            </a:r>
            <a:r>
              <a:rPr lang="en-US" sz="1500" dirty="0">
                <a:solidFill>
                  <a:srgbClr val="000000"/>
                </a:solidFill>
              </a:rPr>
              <a:t> command to verify the VLAN membership of the port.</a:t>
            </a:r>
          </a:p>
        </p:txBody>
      </p:sp>
      <p:pic>
        <p:nvPicPr>
          <p:cNvPr id="7" name="Picture 6">
            <a:extLst>
              <a:ext uri="{FF2B5EF4-FFF2-40B4-BE49-F238E27FC236}">
                <a16:creationId xmlns:a16="http://schemas.microsoft.com/office/drawing/2014/main" id="{08B19872-2E37-FA49-BC68-9D1DAFF1C51B}"/>
              </a:ext>
            </a:extLst>
          </p:cNvPr>
          <p:cNvPicPr>
            <a:picLocks noChangeAspect="1"/>
          </p:cNvPicPr>
          <p:nvPr/>
        </p:nvPicPr>
        <p:blipFill>
          <a:blip r:embed="rId3"/>
          <a:stretch>
            <a:fillRect/>
          </a:stretch>
        </p:blipFill>
        <p:spPr>
          <a:xfrm>
            <a:off x="4247803" y="1040085"/>
            <a:ext cx="4508500" cy="3073400"/>
          </a:xfrm>
          <a:prstGeom prst="rect">
            <a:avLst/>
          </a:prstGeom>
        </p:spPr>
      </p:pic>
    </p:spTree>
    <p:extLst>
      <p:ext uri="{BB962C8B-B14F-4D97-AF65-F5344CB8AC3E}">
        <p14:creationId xmlns:p14="http://schemas.microsoft.com/office/powerpoint/2010/main" val="3882272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br>
              <a:rPr lang="en-US" dirty="0"/>
            </a:br>
            <a:r>
              <a:rPr lang="en-US" sz="2400" dirty="0"/>
              <a:t>Switch Trunk Port Issues</a:t>
            </a:r>
          </a:p>
        </p:txBody>
      </p:sp>
      <p:sp>
        <p:nvSpPr>
          <p:cNvPr id="5" name="Content Placeholder 4">
            <a:extLst>
              <a:ext uri="{FF2B5EF4-FFF2-40B4-BE49-F238E27FC236}">
                <a16:creationId xmlns:a16="http://schemas.microsoft.com/office/drawing/2014/main" id="{AFC1BFF7-A6AE-E44B-8FB1-E7A3710468E3}"/>
              </a:ext>
            </a:extLst>
          </p:cNvPr>
          <p:cNvSpPr>
            <a:spLocks noGrp="1"/>
          </p:cNvSpPr>
          <p:nvPr>
            <p:ph idx="1"/>
          </p:nvPr>
        </p:nvSpPr>
        <p:spPr>
          <a:xfrm>
            <a:off x="215535" y="582209"/>
            <a:ext cx="8555214" cy="1637290"/>
          </a:xfrm>
        </p:spPr>
        <p:txBody>
          <a:bodyPr/>
          <a:lstStyle/>
          <a:p>
            <a:pPr marL="0" indent="0" algn="l"/>
            <a:r>
              <a:rPr lang="en-US" sz="1600" dirty="0">
                <a:solidFill>
                  <a:srgbClr val="000000"/>
                </a:solidFill>
              </a:rPr>
              <a:t>Another issue for inter-VLAN routing includes misconfigured switch ports. In a legacy inter-VLAN solution, this could be caused when the connecting router port is not assigned to the correct VLAN.</a:t>
            </a:r>
          </a:p>
          <a:p>
            <a:pPr marL="0" indent="0" algn="l"/>
            <a:r>
              <a:rPr lang="en-US" sz="1600" dirty="0">
                <a:solidFill>
                  <a:srgbClr val="000000"/>
                </a:solidFill>
              </a:rPr>
              <a:t>However, with a router-on-a-stick solution, the most common cause is a misconfigured trunk port.</a:t>
            </a:r>
          </a:p>
          <a:p>
            <a:pPr marL="342900" indent="-342900" algn="l">
              <a:buFont typeface="Arial" panose="020B0604020202020204" pitchFamily="34" charset="0"/>
              <a:buChar char="•"/>
            </a:pPr>
            <a:r>
              <a:rPr lang="en-US" sz="1600" dirty="0">
                <a:solidFill>
                  <a:srgbClr val="000000"/>
                </a:solidFill>
              </a:rPr>
              <a:t>Verify that the port connecting to the router is correctly configured as a trunk link using the </a:t>
            </a:r>
            <a:r>
              <a:rPr lang="en-US" sz="1600" b="1" dirty="0">
                <a:solidFill>
                  <a:srgbClr val="000000"/>
                </a:solidFill>
              </a:rPr>
              <a:t>show interface trunk</a:t>
            </a:r>
            <a:r>
              <a:rPr lang="en-US" sz="1600" dirty="0">
                <a:solidFill>
                  <a:srgbClr val="000000"/>
                </a:solidFill>
              </a:rPr>
              <a:t> command.</a:t>
            </a:r>
          </a:p>
          <a:p>
            <a:pPr marL="342900" indent="-342900" algn="l">
              <a:buFont typeface="Arial" panose="020B0604020202020204" pitchFamily="34" charset="0"/>
              <a:buChar char="•"/>
            </a:pPr>
            <a:r>
              <a:rPr lang="en-US" sz="1600" dirty="0">
                <a:solidFill>
                  <a:srgbClr val="000000"/>
                </a:solidFill>
              </a:rPr>
              <a:t>If that port is missing from the output, examine the configuration of the port with the </a:t>
            </a:r>
            <a:r>
              <a:rPr lang="en-US" sz="1600" b="1" dirty="0">
                <a:solidFill>
                  <a:srgbClr val="000000"/>
                </a:solidFill>
              </a:rPr>
              <a:t>show running-config interface X</a:t>
            </a:r>
            <a:r>
              <a:rPr lang="en-US" sz="1600" dirty="0">
                <a:solidFill>
                  <a:srgbClr val="000000"/>
                </a:solidFill>
              </a:rPr>
              <a:t> command to see how the port is configured.</a:t>
            </a:r>
          </a:p>
        </p:txBody>
      </p:sp>
      <p:pic>
        <p:nvPicPr>
          <p:cNvPr id="8" name="Picture 7">
            <a:extLst>
              <a:ext uri="{FF2B5EF4-FFF2-40B4-BE49-F238E27FC236}">
                <a16:creationId xmlns:a16="http://schemas.microsoft.com/office/drawing/2014/main" id="{21061775-9A68-8143-B96C-E5F6ED67C25D}"/>
              </a:ext>
            </a:extLst>
          </p:cNvPr>
          <p:cNvPicPr>
            <a:picLocks noChangeAspect="1"/>
          </p:cNvPicPr>
          <p:nvPr/>
        </p:nvPicPr>
        <p:blipFill>
          <a:blip r:embed="rId3"/>
          <a:stretch>
            <a:fillRect/>
          </a:stretch>
        </p:blipFill>
        <p:spPr>
          <a:xfrm>
            <a:off x="1088968" y="3064479"/>
            <a:ext cx="4737868" cy="1839295"/>
          </a:xfrm>
          <a:prstGeom prst="rect">
            <a:avLst/>
          </a:prstGeom>
        </p:spPr>
      </p:pic>
    </p:spTree>
    <p:extLst>
      <p:ext uri="{BB962C8B-B14F-4D97-AF65-F5344CB8AC3E}">
        <p14:creationId xmlns:p14="http://schemas.microsoft.com/office/powerpoint/2010/main" val="22086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br>
              <a:rPr lang="en-US" dirty="0"/>
            </a:br>
            <a:r>
              <a:rPr lang="en-US" sz="2400" dirty="0"/>
              <a:t>Switch Access Port Issues</a:t>
            </a:r>
          </a:p>
        </p:txBody>
      </p:sp>
      <p:sp>
        <p:nvSpPr>
          <p:cNvPr id="4" name="Content Placeholder 3">
            <a:extLst>
              <a:ext uri="{FF2B5EF4-FFF2-40B4-BE49-F238E27FC236}">
                <a16:creationId xmlns:a16="http://schemas.microsoft.com/office/drawing/2014/main" id="{08E29960-FBF1-9A41-B350-216A4605762D}"/>
              </a:ext>
            </a:extLst>
          </p:cNvPr>
          <p:cNvSpPr>
            <a:spLocks noGrp="1"/>
          </p:cNvSpPr>
          <p:nvPr>
            <p:ph idx="1"/>
          </p:nvPr>
        </p:nvSpPr>
        <p:spPr>
          <a:xfrm>
            <a:off x="474663" y="731837"/>
            <a:ext cx="3927476" cy="3689897"/>
          </a:xfrm>
        </p:spPr>
        <p:txBody>
          <a:bodyPr/>
          <a:lstStyle/>
          <a:p>
            <a:pPr marL="0" indent="0" algn="l"/>
            <a:r>
              <a:rPr lang="en-US" sz="1400" dirty="0">
                <a:solidFill>
                  <a:srgbClr val="000000"/>
                </a:solidFill>
              </a:rPr>
              <a:t>When a problem is suspected with a switch access port configuration, use verification commands to examine the configuration and identify the problem.</a:t>
            </a:r>
          </a:p>
          <a:p>
            <a:pPr marL="0" indent="0" algn="l"/>
            <a:endParaRPr lang="en-US" sz="1400" dirty="0">
              <a:solidFill>
                <a:srgbClr val="000000"/>
              </a:solidFill>
            </a:endParaRPr>
          </a:p>
          <a:p>
            <a:pPr marL="0" indent="0" algn="l"/>
            <a:r>
              <a:rPr lang="en-US" sz="1400" dirty="0">
                <a:solidFill>
                  <a:srgbClr val="000000"/>
                </a:solidFill>
              </a:rPr>
              <a:t>A common indicator of this issue is the PC having the correct address configuration (IP Address, Subnet Mask, Default Gateway), but being unable to ping its default gateway.</a:t>
            </a:r>
          </a:p>
          <a:p>
            <a:pPr marL="342900" indent="-342900" algn="l">
              <a:buFont typeface="Arial" panose="020B0604020202020204" pitchFamily="34" charset="0"/>
              <a:buChar char="•"/>
            </a:pPr>
            <a:r>
              <a:rPr lang="en-US" sz="1400" dirty="0">
                <a:solidFill>
                  <a:srgbClr val="000000"/>
                </a:solidFill>
              </a:rPr>
              <a:t>Use the </a:t>
            </a:r>
            <a:r>
              <a:rPr lang="en-US" sz="1400" b="1" dirty="0">
                <a:solidFill>
                  <a:srgbClr val="000000"/>
                </a:solidFill>
              </a:rPr>
              <a:t>show vlan brief</a:t>
            </a:r>
            <a:r>
              <a:rPr lang="en-US" sz="1400" dirty="0">
                <a:solidFill>
                  <a:srgbClr val="000000"/>
                </a:solidFill>
              </a:rPr>
              <a:t>, </a:t>
            </a:r>
            <a:r>
              <a:rPr lang="en-US" sz="1400" b="1" dirty="0">
                <a:solidFill>
                  <a:srgbClr val="000000"/>
                </a:solidFill>
              </a:rPr>
              <a:t>show interface X switchport</a:t>
            </a:r>
            <a:r>
              <a:rPr lang="en-US" sz="1400" dirty="0">
                <a:solidFill>
                  <a:srgbClr val="000000"/>
                </a:solidFill>
              </a:rPr>
              <a:t> or </a:t>
            </a:r>
            <a:r>
              <a:rPr lang="en-US" sz="1400" b="1" dirty="0">
                <a:solidFill>
                  <a:srgbClr val="000000"/>
                </a:solidFill>
              </a:rPr>
              <a:t>show running-config interface X</a:t>
            </a:r>
            <a:r>
              <a:rPr lang="en-US" sz="1400" dirty="0">
                <a:solidFill>
                  <a:srgbClr val="000000"/>
                </a:solidFill>
              </a:rPr>
              <a:t> command to verify the interface VLAN assignment.</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2464A65E-F98A-3D4F-91C8-CD5294D4EFEB}"/>
              </a:ext>
            </a:extLst>
          </p:cNvPr>
          <p:cNvPicPr>
            <a:picLocks noChangeAspect="1"/>
          </p:cNvPicPr>
          <p:nvPr/>
        </p:nvPicPr>
        <p:blipFill>
          <a:blip r:embed="rId3"/>
          <a:stretch>
            <a:fillRect/>
          </a:stretch>
        </p:blipFill>
        <p:spPr>
          <a:xfrm>
            <a:off x="4402138" y="1154385"/>
            <a:ext cx="4267200" cy="2844800"/>
          </a:xfrm>
          <a:prstGeom prst="rect">
            <a:avLst/>
          </a:prstGeom>
        </p:spPr>
      </p:pic>
    </p:spTree>
    <p:extLst>
      <p:ext uri="{BB962C8B-B14F-4D97-AF65-F5344CB8AC3E}">
        <p14:creationId xmlns:p14="http://schemas.microsoft.com/office/powerpoint/2010/main" val="1421378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br>
              <a:rPr lang="en-US" dirty="0"/>
            </a:br>
            <a:r>
              <a:rPr lang="en-US" sz="2400" dirty="0"/>
              <a:t>Router Configuration Issues</a:t>
            </a:r>
          </a:p>
        </p:txBody>
      </p:sp>
      <p:sp>
        <p:nvSpPr>
          <p:cNvPr id="5" name="Content Placeholder 4">
            <a:extLst>
              <a:ext uri="{FF2B5EF4-FFF2-40B4-BE49-F238E27FC236}">
                <a16:creationId xmlns:a16="http://schemas.microsoft.com/office/drawing/2014/main" id="{38060389-7B7A-A047-A84B-97A55B8404DB}"/>
              </a:ext>
            </a:extLst>
          </p:cNvPr>
          <p:cNvSpPr>
            <a:spLocks noGrp="1"/>
          </p:cNvSpPr>
          <p:nvPr>
            <p:ph idx="1"/>
          </p:nvPr>
        </p:nvSpPr>
        <p:spPr>
          <a:xfrm>
            <a:off x="474662" y="731838"/>
            <a:ext cx="8280057" cy="2160992"/>
          </a:xfrm>
        </p:spPr>
        <p:txBody>
          <a:bodyPr/>
          <a:lstStyle/>
          <a:p>
            <a:pPr marL="0" indent="0" algn="l"/>
            <a:r>
              <a:rPr lang="en-US" sz="1600" dirty="0">
                <a:solidFill>
                  <a:srgbClr val="000000"/>
                </a:solidFill>
              </a:rPr>
              <a:t>Router-on-a-stick configuration problems are usually related to subinterface misconfigurations.</a:t>
            </a:r>
          </a:p>
          <a:p>
            <a:pPr marL="342900" indent="-342900" algn="l">
              <a:buFont typeface="Arial" panose="020B0604020202020204" pitchFamily="34" charset="0"/>
              <a:buChar char="•"/>
            </a:pPr>
            <a:r>
              <a:rPr lang="en-US" sz="1600" dirty="0">
                <a:solidFill>
                  <a:srgbClr val="000000"/>
                </a:solidFill>
              </a:rPr>
              <a:t>Verify the subinterface status using the </a:t>
            </a:r>
            <a:r>
              <a:rPr lang="en-US" sz="1600" b="1" dirty="0">
                <a:solidFill>
                  <a:srgbClr val="000000"/>
                </a:solidFill>
              </a:rPr>
              <a:t>show ip interface brief</a:t>
            </a:r>
            <a:r>
              <a:rPr lang="en-US" sz="1600" dirty="0">
                <a:solidFill>
                  <a:srgbClr val="000000"/>
                </a:solidFill>
              </a:rPr>
              <a:t> command. </a:t>
            </a:r>
          </a:p>
          <a:p>
            <a:pPr marL="342900" indent="-342900" algn="l">
              <a:buFont typeface="Arial" panose="020B0604020202020204" pitchFamily="34" charset="0"/>
              <a:buChar char="•"/>
            </a:pPr>
            <a:r>
              <a:rPr lang="en-US" sz="1600" dirty="0">
                <a:solidFill>
                  <a:srgbClr val="000000"/>
                </a:solidFill>
              </a:rPr>
              <a:t>Verify which VLANs each of the subinterfaces is on. To do so, the </a:t>
            </a:r>
            <a:r>
              <a:rPr lang="en-US" sz="1600" b="1" dirty="0">
                <a:solidFill>
                  <a:srgbClr val="000000"/>
                </a:solidFill>
              </a:rPr>
              <a:t>show interfaces</a:t>
            </a:r>
            <a:r>
              <a:rPr lang="en-US" sz="1600" dirty="0">
                <a:solidFill>
                  <a:srgbClr val="000000"/>
                </a:solidFill>
              </a:rPr>
              <a:t> command is useful but it generates a great deal of additional unrequired output. The command output can be reduced using IOS command filters. In this example, use the </a:t>
            </a:r>
            <a:r>
              <a:rPr lang="en-US" sz="1600" b="1" dirty="0">
                <a:solidFill>
                  <a:srgbClr val="000000"/>
                </a:solidFill>
              </a:rPr>
              <a:t>include</a:t>
            </a:r>
            <a:r>
              <a:rPr lang="en-US" sz="1600" dirty="0">
                <a:solidFill>
                  <a:srgbClr val="000000"/>
                </a:solidFill>
              </a:rPr>
              <a:t> keyword to identify that only lines containing the letters “Gig” or “802.1Q” </a:t>
            </a:r>
          </a:p>
        </p:txBody>
      </p:sp>
      <p:pic>
        <p:nvPicPr>
          <p:cNvPr id="8" name="Picture 7">
            <a:extLst>
              <a:ext uri="{FF2B5EF4-FFF2-40B4-BE49-F238E27FC236}">
                <a16:creationId xmlns:a16="http://schemas.microsoft.com/office/drawing/2014/main" id="{8AC0CAD4-2B98-F44D-BF1B-CBA1A1BFC7F5}"/>
              </a:ext>
            </a:extLst>
          </p:cNvPr>
          <p:cNvPicPr>
            <a:picLocks noChangeAspect="1"/>
          </p:cNvPicPr>
          <p:nvPr/>
        </p:nvPicPr>
        <p:blipFill>
          <a:blip r:embed="rId3"/>
          <a:stretch>
            <a:fillRect/>
          </a:stretch>
        </p:blipFill>
        <p:spPr>
          <a:xfrm>
            <a:off x="1746250" y="2892830"/>
            <a:ext cx="4289946" cy="1851081"/>
          </a:xfrm>
          <a:prstGeom prst="rect">
            <a:avLst/>
          </a:prstGeom>
        </p:spPr>
      </p:pic>
    </p:spTree>
    <p:extLst>
      <p:ext uri="{BB962C8B-B14F-4D97-AF65-F5344CB8AC3E}">
        <p14:creationId xmlns:p14="http://schemas.microsoft.com/office/powerpoint/2010/main" val="136634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 Inter-VLAN Routing</a:t>
            </a:r>
            <a:br>
              <a:rPr lang="en-US" dirty="0"/>
            </a:br>
            <a:r>
              <a:rPr lang="en-US" sz="2400" dirty="0"/>
              <a:t>Packet Tracer – Troubleshoot Inter-VLAN Routing</a:t>
            </a:r>
          </a:p>
        </p:txBody>
      </p:sp>
      <p:sp>
        <p:nvSpPr>
          <p:cNvPr id="4" name="Content Placeholder 3">
            <a:extLst>
              <a:ext uri="{FF2B5EF4-FFF2-40B4-BE49-F238E27FC236}">
                <a16:creationId xmlns:a16="http://schemas.microsoft.com/office/drawing/2014/main" id="{0139989B-53BC-1147-AC0C-A73989E4EB8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activity, you will complete the following objectives:</a:t>
            </a:r>
          </a:p>
          <a:p>
            <a:pPr marL="342900" indent="-342900" algn="l">
              <a:buFont typeface="Arial" panose="020B0604020202020204" pitchFamily="34" charset="0"/>
              <a:buChar char="•"/>
            </a:pPr>
            <a:r>
              <a:rPr lang="en-US" sz="1600" dirty="0">
                <a:solidFill>
                  <a:srgbClr val="000000"/>
                </a:solidFill>
              </a:rPr>
              <a:t>Part 1: Locate Network Problems</a:t>
            </a:r>
          </a:p>
          <a:p>
            <a:pPr marL="342900" indent="-342900" algn="l">
              <a:buFont typeface="Arial" panose="020B0604020202020204" pitchFamily="34" charset="0"/>
              <a:buChar char="•"/>
            </a:pPr>
            <a:r>
              <a:rPr lang="en-US" sz="1600" dirty="0">
                <a:solidFill>
                  <a:srgbClr val="000000"/>
                </a:solidFill>
              </a:rPr>
              <a:t>Part 2: Implement the Solution</a:t>
            </a:r>
          </a:p>
          <a:p>
            <a:pPr marL="342900" indent="-342900" algn="l">
              <a:buFont typeface="Arial" panose="020B0604020202020204" pitchFamily="34" charset="0"/>
              <a:buChar char="•"/>
            </a:pPr>
            <a:r>
              <a:rPr lang="en-US" sz="1600" dirty="0">
                <a:solidFill>
                  <a:srgbClr val="000000"/>
                </a:solidFill>
              </a:rPr>
              <a:t>Part 3: Verify Network Connectivity</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834172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20634"/>
            <a:ext cx="8345488" cy="731837"/>
          </a:xfrm>
        </p:spPr>
        <p:txBody>
          <a:bodyPr/>
          <a:lstStyle/>
          <a:p>
            <a:r>
              <a:rPr lang="en-US" sz="1600" dirty="0"/>
              <a:t>Troubleshoot Inter-VLAN Routing</a:t>
            </a:r>
            <a:br>
              <a:rPr lang="en-US" dirty="0"/>
            </a:br>
            <a:r>
              <a:rPr lang="en-US" sz="2400" dirty="0"/>
              <a:t>Packet Tracer – Troubleshoot Inter-VLAN Routing- Physical Mode</a:t>
            </a:r>
            <a:br>
              <a:rPr lang="en-US" sz="2400" dirty="0"/>
            </a:br>
            <a:r>
              <a:rPr lang="en-US" sz="2400" dirty="0"/>
              <a:t>Lab – Troubleshoot Inter-VLAN Routing</a:t>
            </a:r>
          </a:p>
        </p:txBody>
      </p:sp>
      <p:sp>
        <p:nvSpPr>
          <p:cNvPr id="4" name="Content Placeholder 3">
            <a:extLst>
              <a:ext uri="{FF2B5EF4-FFF2-40B4-BE49-F238E27FC236}">
                <a16:creationId xmlns:a16="http://schemas.microsoft.com/office/drawing/2014/main" id="{0139989B-53BC-1147-AC0C-A73989E4EB82}"/>
              </a:ext>
            </a:extLst>
          </p:cNvPr>
          <p:cNvSpPr>
            <a:spLocks noGrp="1"/>
          </p:cNvSpPr>
          <p:nvPr>
            <p:ph idx="1"/>
          </p:nvPr>
        </p:nvSpPr>
        <p:spPr>
          <a:xfrm>
            <a:off x="431971" y="1622486"/>
            <a:ext cx="8280057" cy="3689897"/>
          </a:xfrm>
        </p:spPr>
        <p:txBody>
          <a:bodyPr/>
          <a:lstStyle/>
          <a:p>
            <a:pPr marL="0" indent="0" algn="l"/>
            <a:r>
              <a:rPr lang="en-US" sz="1600" dirty="0">
                <a:solidFill>
                  <a:srgbClr val="000000"/>
                </a:solidFill>
              </a:rPr>
              <a:t>In this Packet Tracer Physical Mode activity, you will complete the following objectives:</a:t>
            </a:r>
          </a:p>
          <a:p>
            <a:pPr marL="285750" indent="-285750" algn="l">
              <a:buFont typeface="Arial" panose="020B0604020202020204" pitchFamily="34" charset="0"/>
              <a:buChar char="•"/>
            </a:pPr>
            <a:r>
              <a:rPr lang="en-US" sz="1600" dirty="0">
                <a:solidFill>
                  <a:srgbClr val="000000"/>
                </a:solidFill>
              </a:rPr>
              <a:t>Evaluate Network Operation</a:t>
            </a:r>
          </a:p>
          <a:p>
            <a:pPr marL="285750" indent="-285750" algn="l">
              <a:buFont typeface="Arial" panose="020B0604020202020204" pitchFamily="34" charset="0"/>
              <a:buChar char="•"/>
            </a:pPr>
            <a:r>
              <a:rPr lang="en-US" sz="1600" dirty="0">
                <a:solidFill>
                  <a:srgbClr val="000000"/>
                </a:solidFill>
              </a:rPr>
              <a:t>Gather Information, Create an Action Plan, and Implement Corrections</a:t>
            </a:r>
          </a:p>
          <a:p>
            <a:pPr marL="0" indent="0" algn="l"/>
            <a:endParaRPr lang="en-US" sz="1600" dirty="0">
              <a:solidFill>
                <a:srgbClr val="000000"/>
              </a:solidFill>
            </a:endParaRPr>
          </a:p>
          <a:p>
            <a:pPr marL="0" indent="0" algn="l"/>
            <a:r>
              <a:rPr lang="en-US" sz="1600" dirty="0">
                <a:solidFill>
                  <a:srgbClr val="000000"/>
                </a:solidFill>
              </a:rPr>
              <a:t>In this Lab, you will complete the following objectives:</a:t>
            </a:r>
          </a:p>
          <a:p>
            <a:pPr marL="342900" indent="-342900" algn="l">
              <a:buFont typeface="Arial" panose="020B0604020202020204" pitchFamily="34" charset="0"/>
              <a:buChar char="•"/>
            </a:pPr>
            <a:r>
              <a:rPr lang="en-US" sz="1600" dirty="0">
                <a:solidFill>
                  <a:srgbClr val="000000"/>
                </a:solidFill>
              </a:rPr>
              <a:t>Part 1: Build the Network and Load Device Configurations</a:t>
            </a:r>
          </a:p>
          <a:p>
            <a:pPr marL="342900" indent="-342900" algn="l">
              <a:buFont typeface="Arial" panose="020B0604020202020204" pitchFamily="34" charset="0"/>
              <a:buChar char="•"/>
            </a:pPr>
            <a:r>
              <a:rPr lang="en-US" sz="1600" dirty="0">
                <a:solidFill>
                  <a:srgbClr val="000000"/>
                </a:solidFill>
              </a:rPr>
              <a:t>Part 2: Troubleshoot the Inter-VLAN Routing Configuration</a:t>
            </a:r>
          </a:p>
          <a:p>
            <a:pPr marL="342900" indent="-342900" algn="l">
              <a:buFont typeface="Arial" panose="020B0604020202020204" pitchFamily="34" charset="0"/>
              <a:buChar char="•"/>
            </a:pPr>
            <a:r>
              <a:rPr lang="en-US" sz="1600" dirty="0">
                <a:solidFill>
                  <a:srgbClr val="000000"/>
                </a:solidFill>
              </a:rPr>
              <a:t>Part 3: Verify VLAN Configuration, Port Assignment and Trunking</a:t>
            </a:r>
          </a:p>
          <a:p>
            <a:pPr marL="342900" indent="-342900" algn="l">
              <a:buFont typeface="Arial" panose="020B0604020202020204" pitchFamily="34" charset="0"/>
              <a:buChar char="•"/>
            </a:pPr>
            <a:r>
              <a:rPr lang="en-US" sz="1600" dirty="0">
                <a:solidFill>
                  <a:srgbClr val="000000"/>
                </a:solidFill>
              </a:rPr>
              <a:t>Part 4: Test Layer 3 Connectivity</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45744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4.5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Packet Tracer – Inter-VLAN Routing Challenge</a:t>
            </a:r>
          </a:p>
        </p:txBody>
      </p:sp>
      <p:sp>
        <p:nvSpPr>
          <p:cNvPr id="3" name="Content Placeholder 2">
            <a:extLst>
              <a:ext uri="{FF2B5EF4-FFF2-40B4-BE49-F238E27FC236}">
                <a16:creationId xmlns:a16="http://schemas.microsoft.com/office/drawing/2014/main" id="{6D32C538-4DE1-7D49-8EBA-04BBF60FC694}"/>
              </a:ext>
            </a:extLst>
          </p:cNvPr>
          <p:cNvSpPr>
            <a:spLocks noGrp="1"/>
          </p:cNvSpPr>
          <p:nvPr>
            <p:ph idx="1"/>
          </p:nvPr>
        </p:nvSpPr>
        <p:spPr/>
        <p:txBody>
          <a:bodyPr/>
          <a:lstStyle/>
          <a:p>
            <a:pPr marL="0" indent="0">
              <a:buNone/>
            </a:pPr>
            <a:r>
              <a:rPr lang="en-US" dirty="0"/>
              <a:t>In this Packet Tracer activity, you will demonstrate and reinforce your ability to implement inter-VLAN routing, including configuring IP addresses, VLANs, trunking, and subinterfaces.</a:t>
            </a:r>
          </a:p>
        </p:txBody>
      </p:sp>
    </p:spTree>
    <p:custDataLst>
      <p:tags r:id="rId1"/>
    </p:custDataLst>
    <p:extLst>
      <p:ext uri="{BB962C8B-B14F-4D97-AF65-F5344CB8AC3E}">
        <p14:creationId xmlns:p14="http://schemas.microsoft.com/office/powerpoint/2010/main" val="3489016705"/>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Lab– Implement Inter-VLAN Routing</a:t>
            </a:r>
          </a:p>
        </p:txBody>
      </p:sp>
      <p:sp>
        <p:nvSpPr>
          <p:cNvPr id="3" name="Content Placeholder 2">
            <a:extLst>
              <a:ext uri="{FF2B5EF4-FFF2-40B4-BE49-F238E27FC236}">
                <a16:creationId xmlns:a16="http://schemas.microsoft.com/office/drawing/2014/main" id="{C976B288-6319-7C4B-B9FB-E36968D4BC98}"/>
              </a:ext>
            </a:extLst>
          </p:cNvPr>
          <p:cNvSpPr>
            <a:spLocks noGrp="1"/>
          </p:cNvSpPr>
          <p:nvPr>
            <p:ph idx="1"/>
          </p:nvPr>
        </p:nvSpPr>
        <p:spPr/>
        <p:txBody>
          <a:bodyPr/>
          <a:lstStyle/>
          <a:p>
            <a:pPr marL="0" indent="0">
              <a:buNone/>
            </a:pPr>
            <a:r>
              <a:rPr lang="en-US" dirty="0"/>
              <a:t>In this lab, you will complete the following objectives:</a:t>
            </a:r>
          </a:p>
          <a:p>
            <a:r>
              <a:rPr lang="en-US" dirty="0"/>
              <a:t>Part 1: Build the Network and Configure Basic Device Settings</a:t>
            </a:r>
          </a:p>
          <a:p>
            <a:r>
              <a:rPr lang="en-US" dirty="0"/>
              <a:t>Part 2: Create VLANs and Assign Switch Ports</a:t>
            </a:r>
          </a:p>
          <a:p>
            <a:r>
              <a:rPr lang="en-US" dirty="0"/>
              <a:t>Part 3: Configure an 802.1Q Trunk between the Switches</a:t>
            </a:r>
          </a:p>
          <a:p>
            <a:r>
              <a:rPr lang="en-US" dirty="0"/>
              <a:t>Part 4: Configure Inter-VLAN Routing on the S1 Switch</a:t>
            </a:r>
          </a:p>
          <a:p>
            <a:r>
              <a:rPr lang="en-US" dirty="0"/>
              <a:t>Part 5: Verify Inter-VLAN Routing is Working</a:t>
            </a:r>
          </a:p>
          <a:p>
            <a:endParaRPr lang="en-US" dirty="0"/>
          </a:p>
        </p:txBody>
      </p:sp>
    </p:spTree>
    <p:custDataLst>
      <p:tags r:id="rId1"/>
    </p:custDataLst>
    <p:extLst>
      <p:ext uri="{BB962C8B-B14F-4D97-AF65-F5344CB8AC3E}">
        <p14:creationId xmlns:p14="http://schemas.microsoft.com/office/powerpoint/2010/main" val="263363576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4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400" dirty="0"/>
              <a:t>Check Your Understanding activities </a:t>
            </a:r>
            <a:r>
              <a:rPr lang="en-US" sz="1400" b="1" i="1" dirty="0"/>
              <a:t>do not </a:t>
            </a:r>
            <a:r>
              <a:rPr lang="en-US" sz="1400" dirty="0"/>
              <a:t>affect student grades.</a:t>
            </a:r>
          </a:p>
          <a:p>
            <a:pPr>
              <a:spcBef>
                <a:spcPct val="30000"/>
              </a:spcBef>
              <a:buFont typeface="Arial" panose="020B0604020202020204" pitchFamily="34" charset="0"/>
              <a:buChar char="•"/>
            </a:pPr>
            <a:r>
              <a:rPr lang="en-US" sz="14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3DAE3C7F-29F0-E642-900F-4B11D89F74B0}"/>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Inter-VLAN routing is the process of forwarding network traffic from one VLAN to another VLAN. </a:t>
            </a:r>
          </a:p>
          <a:p>
            <a:pPr>
              <a:spcBef>
                <a:spcPts val="0"/>
              </a:spcBef>
              <a:spcAft>
                <a:spcPts val="0"/>
              </a:spcAft>
              <a:buFont typeface="Arial" panose="020B0604020202020204" pitchFamily="34" charset="0"/>
              <a:buChar char="•"/>
            </a:pPr>
            <a:r>
              <a:rPr lang="en-US" sz="1400" dirty="0"/>
              <a:t>Three options include legacy, router-on-a-stick, and Layer 3 switch using SVIs. </a:t>
            </a:r>
          </a:p>
          <a:p>
            <a:pPr>
              <a:spcBef>
                <a:spcPts val="0"/>
              </a:spcBef>
              <a:spcAft>
                <a:spcPts val="0"/>
              </a:spcAft>
              <a:buFont typeface="Arial" panose="020B0604020202020204" pitchFamily="34" charset="0"/>
              <a:buChar char="•"/>
            </a:pPr>
            <a:r>
              <a:rPr lang="en-US" sz="1400" dirty="0"/>
              <a:t>To configure a switch with VLANs and trunking, complete the following steps: create and name the VLANs, create the management interface, configure access ports, and configure trunking ports. </a:t>
            </a:r>
          </a:p>
          <a:p>
            <a:pPr>
              <a:spcBef>
                <a:spcPts val="0"/>
              </a:spcBef>
              <a:spcAft>
                <a:spcPts val="0"/>
              </a:spcAft>
              <a:buFont typeface="Arial" panose="020B0604020202020204" pitchFamily="34" charset="0"/>
              <a:buChar char="•"/>
            </a:pPr>
            <a:r>
              <a:rPr lang="en-US" sz="1400" dirty="0"/>
              <a:t>The router-on-a-stick method requires a subinterface to be created for each VLAN to be routed. A subinterface is created using the </a:t>
            </a:r>
            <a:r>
              <a:rPr lang="en-US" sz="1400" b="1" dirty="0"/>
              <a:t>interface interface_id subinterface_id </a:t>
            </a:r>
            <a:r>
              <a:rPr lang="en-US" sz="1400" dirty="0"/>
              <a:t>global configuration mode command. </a:t>
            </a:r>
          </a:p>
          <a:p>
            <a:pPr>
              <a:spcBef>
                <a:spcPts val="0"/>
              </a:spcBef>
              <a:spcAft>
                <a:spcPts val="0"/>
              </a:spcAft>
              <a:buFont typeface="Arial" panose="020B0604020202020204" pitchFamily="34" charset="0"/>
              <a:buChar char="•"/>
            </a:pPr>
            <a:r>
              <a:rPr lang="en-US" sz="1400" dirty="0"/>
              <a:t>Each router subinterface must be assigned an IP address on a unique subnet for routing to occur. When all subinterfaces have been created, the physical interface must be enabled using the no shutdown interface configuration command. </a:t>
            </a:r>
          </a:p>
          <a:p>
            <a:pPr>
              <a:spcBef>
                <a:spcPts val="0"/>
              </a:spcBef>
              <a:spcAft>
                <a:spcPts val="0"/>
              </a:spcAft>
              <a:buFont typeface="Arial" panose="020B0604020202020204" pitchFamily="34" charset="0"/>
              <a:buChar char="•"/>
            </a:pPr>
            <a:r>
              <a:rPr lang="en-US" sz="1400" dirty="0"/>
              <a:t>Enterprise campus LANs use Layer 3 switches to provide inter-VLAN routing. Layer 3 switches use hardware-based switching to achieve higher-packet processing rates than routers. </a:t>
            </a:r>
          </a:p>
          <a:p>
            <a:pPr>
              <a:spcBef>
                <a:spcPts val="0"/>
              </a:spcBef>
              <a:spcAft>
                <a:spcPts val="0"/>
              </a:spcAft>
              <a:buFont typeface="Arial" panose="020B0604020202020204" pitchFamily="34" charset="0"/>
              <a:buChar char="•"/>
            </a:pPr>
            <a:r>
              <a:rPr lang="en-US" sz="1400" dirty="0"/>
              <a:t>Capabilities of a Layer 3 switch include routing from one VLAN to another using multiple switched virtual interfaces (SVIs) and converting a Layer 2 switchport to a Layer 3 interface (i.e., a routed port). </a:t>
            </a:r>
          </a:p>
          <a:p>
            <a:pPr>
              <a:spcBef>
                <a:spcPts val="0"/>
              </a:spcBef>
              <a:spcAft>
                <a:spcPts val="0"/>
              </a:spcAft>
              <a:buFont typeface="Arial" panose="020B0604020202020204" pitchFamily="34" charset="0"/>
              <a:buChar char="•"/>
            </a:pPr>
            <a:r>
              <a:rPr lang="en-US" sz="1400" dirty="0"/>
              <a:t>To provide inter-VLAN routing, Layer 3 switches use SVIs. SVIs are configured using the same </a:t>
            </a:r>
            <a:r>
              <a:rPr lang="en-US" sz="1400" b="1" dirty="0"/>
              <a:t>interface vlan vlan-id </a:t>
            </a:r>
            <a:r>
              <a:rPr lang="en-US" sz="1400" dirty="0"/>
              <a:t>command used to create the management SVI on a Layer 2 switch.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3DAE3C7F-29F0-E642-900F-4B11D89F74B0}"/>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To configure a switch with VLANS and trunking, complete the following steps: create the VLANS, create the SVI VLAN interfaces, configure access ports, and enable IP routing. </a:t>
            </a:r>
          </a:p>
          <a:p>
            <a:pPr>
              <a:spcBef>
                <a:spcPts val="0"/>
              </a:spcBef>
              <a:spcAft>
                <a:spcPts val="0"/>
              </a:spcAft>
              <a:buFont typeface="Arial" panose="020B0604020202020204" pitchFamily="34" charset="0"/>
              <a:buChar char="•"/>
            </a:pPr>
            <a:r>
              <a:rPr lang="en-US" sz="1400" dirty="0"/>
              <a:t>To enable routing on a Layer 3 switch, a routed port must be configured. A routed port is created on a Layer 3 switch by disabling the switchport feature on a Layer 2 port that is connected to another Layer 3 device. The interface can be configured with an IPv4 configuration to connect to a router or another Layer 3 switch. </a:t>
            </a:r>
          </a:p>
          <a:p>
            <a:pPr>
              <a:spcBef>
                <a:spcPts val="0"/>
              </a:spcBef>
              <a:spcAft>
                <a:spcPts val="0"/>
              </a:spcAft>
              <a:buFont typeface="Arial" panose="020B0604020202020204" pitchFamily="34" charset="0"/>
              <a:buChar char="•"/>
            </a:pPr>
            <a:r>
              <a:rPr lang="en-US" sz="1400" dirty="0"/>
              <a:t>To configure a Layer 3 switch to route with a router, follow these steps: configure the routed port, enable routing, configure routing, verify routing, and verify connectivity.</a:t>
            </a:r>
          </a:p>
          <a:p>
            <a:pPr>
              <a:spcBef>
                <a:spcPts val="0"/>
              </a:spcBef>
              <a:spcAft>
                <a:spcPts val="0"/>
              </a:spcAft>
              <a:buFont typeface="Arial" panose="020B0604020202020204" pitchFamily="34" charset="0"/>
              <a:buChar char="•"/>
            </a:pPr>
            <a:r>
              <a:rPr lang="en-US" sz="1400" dirty="0"/>
              <a:t>There are a number of reasons why an inter-VAN configuration may not work. All are related to connectivity issues such as missing VLANs, switch trunk port issues, switch access port issues, and router configuration issues. </a:t>
            </a:r>
          </a:p>
          <a:p>
            <a:pPr>
              <a:spcBef>
                <a:spcPts val="0"/>
              </a:spcBef>
              <a:spcAft>
                <a:spcPts val="0"/>
              </a:spcAft>
              <a:buFont typeface="Arial" panose="020B0604020202020204" pitchFamily="34" charset="0"/>
              <a:buChar char="•"/>
            </a:pPr>
            <a:r>
              <a:rPr lang="en-US" sz="1400" dirty="0"/>
              <a:t>A VLAN could be missing if it was not created, it was accidently deleted, or it is not allowed on the trunk link. </a:t>
            </a:r>
          </a:p>
          <a:p>
            <a:pPr>
              <a:spcBef>
                <a:spcPts val="0"/>
              </a:spcBef>
              <a:spcAft>
                <a:spcPts val="0"/>
              </a:spcAft>
              <a:buFont typeface="Arial" panose="020B0604020202020204" pitchFamily="34" charset="0"/>
              <a:buChar char="•"/>
            </a:pPr>
            <a:r>
              <a:rPr lang="en-US" sz="1400" dirty="0"/>
              <a:t>Another issue for inter-VLAN routing includes misconfigured switch ports. </a:t>
            </a:r>
          </a:p>
          <a:p>
            <a:pPr>
              <a:spcBef>
                <a:spcPts val="0"/>
              </a:spcBef>
              <a:spcAft>
                <a:spcPts val="0"/>
              </a:spcAft>
              <a:buFont typeface="Arial" panose="020B0604020202020204" pitchFamily="34" charset="0"/>
              <a:buChar char="•"/>
            </a:pPr>
            <a:r>
              <a:rPr lang="en-US" sz="1400" dirty="0"/>
              <a:t>In a legacy inter-VLAN solution, a misconfigured switch port could be caused when the connecting router port is not assigned to the correct VLAN.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1920091034"/>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3DAE3C7F-29F0-E642-900F-4B11D89F74B0}"/>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With a router-on-a-stick solution, the most common cause is a misconfigured trunk port. </a:t>
            </a:r>
          </a:p>
          <a:p>
            <a:pPr>
              <a:spcBef>
                <a:spcPts val="0"/>
              </a:spcBef>
              <a:spcAft>
                <a:spcPts val="0"/>
              </a:spcAft>
              <a:buFont typeface="Arial" panose="020B0604020202020204" pitchFamily="34" charset="0"/>
              <a:buChar char="•"/>
            </a:pPr>
            <a:r>
              <a:rPr lang="en-US" sz="1400" dirty="0"/>
              <a:t>When a problem is suspected with a switch access port configuration, use</a:t>
            </a:r>
            <a:r>
              <a:rPr lang="en-US" sz="1400" b="1" dirty="0"/>
              <a:t> ping </a:t>
            </a:r>
            <a:r>
              <a:rPr lang="en-US" sz="1400" dirty="0"/>
              <a:t>and </a:t>
            </a:r>
            <a:r>
              <a:rPr lang="en-US" sz="1400" b="1" dirty="0"/>
              <a:t>show interfaces interface-id switchport</a:t>
            </a:r>
            <a:r>
              <a:rPr lang="en-US" sz="1400" dirty="0"/>
              <a:t> commands to identify the problem. </a:t>
            </a:r>
          </a:p>
          <a:p>
            <a:pPr>
              <a:spcBef>
                <a:spcPts val="0"/>
              </a:spcBef>
              <a:spcAft>
                <a:spcPts val="0"/>
              </a:spcAft>
              <a:buFont typeface="Arial" panose="020B0604020202020204" pitchFamily="34" charset="0"/>
              <a:buChar char="•"/>
            </a:pPr>
            <a:r>
              <a:rPr lang="en-US" sz="1400" dirty="0"/>
              <a:t>Router configuration problems with router-on-a-stick configurations are usually related to subinterface misconfigurations. Verify the subinterface status using the </a:t>
            </a:r>
            <a:r>
              <a:rPr lang="en-US" sz="1400" b="1" dirty="0"/>
              <a:t>show ip interface brief </a:t>
            </a:r>
            <a:r>
              <a:rPr lang="en-US" sz="1400" dirty="0"/>
              <a:t>command.</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386902292"/>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4: Basic Device Configuration</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44065" y="798944"/>
            <a:ext cx="4662713" cy="4155319"/>
          </a:xfrm>
        </p:spPr>
        <p:txBody>
          <a:bodyPr/>
          <a:lstStyle/>
          <a:p>
            <a:r>
              <a:rPr lang="en-US" sz="1100" dirty="0"/>
              <a:t>Inter-VLAN Routing</a:t>
            </a:r>
          </a:p>
          <a:p>
            <a:r>
              <a:rPr lang="en-US" sz="1100" dirty="0"/>
              <a:t>Router-on-a-Stick</a:t>
            </a:r>
          </a:p>
          <a:p>
            <a:r>
              <a:rPr lang="en-US" sz="1100" b="1" dirty="0"/>
              <a:t>encapsulation dot1q X [ native ]</a:t>
            </a:r>
            <a:endParaRPr lang="en-US" sz="1100" dirty="0"/>
          </a:p>
          <a:p>
            <a:r>
              <a:rPr lang="en-US" sz="1100" b="1" dirty="0"/>
              <a:t>no switchport</a:t>
            </a:r>
            <a:endParaRPr lang="en-US" sz="1100" dirty="0"/>
          </a:p>
          <a:p>
            <a:r>
              <a:rPr lang="en-US" sz="1100" b="1" dirty="0"/>
              <a:t>router ospf</a:t>
            </a:r>
            <a:endParaRPr lang="en-US" sz="1100" dirty="0"/>
          </a:p>
          <a:p>
            <a:r>
              <a:rPr lang="en-US" sz="1100" b="1" dirty="0"/>
              <a:t>ip routing</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Packet Tracer Physical Mode Activities</a:t>
            </a:r>
          </a:p>
        </p:txBody>
      </p:sp>
      <p:sp>
        <p:nvSpPr>
          <p:cNvPr id="4" name="Rectangle 34">
            <a:extLst>
              <a:ext uri="{FF2B5EF4-FFF2-40B4-BE49-F238E27FC236}">
                <a16:creationId xmlns:a16="http://schemas.microsoft.com/office/drawing/2014/main" id="{08FDDB5E-A0F2-A445-A3E2-506D151576AB}"/>
              </a:ext>
            </a:extLst>
          </p:cNvPr>
          <p:cNvSpPr txBox="1">
            <a:spLocks noChangeArrowheads="1"/>
          </p:cNvSpPr>
          <p:nvPr/>
        </p:nvSpPr>
        <p:spPr bwMode="auto">
          <a:xfrm>
            <a:off x="132715" y="982690"/>
            <a:ext cx="8878570" cy="3643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Bef>
                <a:spcPct val="30000"/>
              </a:spcBef>
              <a:buFont typeface="Arial" panose="020B0604020202020204" pitchFamily="34" charset="0"/>
              <a:buChar char="•"/>
            </a:pPr>
            <a:r>
              <a:rPr lang="en-US" dirty="0"/>
              <a:t>These activities are completed using Packet Tracer in Physical Mode. </a:t>
            </a:r>
          </a:p>
          <a:p>
            <a:pPr>
              <a:spcBef>
                <a:spcPct val="30000"/>
              </a:spcBef>
              <a:buFont typeface="Arial" panose="020B0604020202020204" pitchFamily="34" charset="0"/>
              <a:buChar char="•"/>
            </a:pPr>
            <a:r>
              <a:rPr lang="en-US" dirty="0"/>
              <a:t>They are designed to emulate the corresponding Labs. </a:t>
            </a:r>
          </a:p>
          <a:p>
            <a:pPr>
              <a:spcBef>
                <a:spcPct val="30000"/>
              </a:spcBef>
              <a:buFont typeface="Arial" panose="020B0604020202020204" pitchFamily="34" charset="0"/>
              <a:buChar char="•"/>
            </a:pPr>
            <a:r>
              <a:rPr lang="en-US" dirty="0"/>
              <a:t>They can be used instead of the lab when access to physical equipment is not possible. </a:t>
            </a:r>
          </a:p>
          <a:p>
            <a:pPr>
              <a:spcBef>
                <a:spcPct val="30000"/>
              </a:spcBef>
              <a:buFont typeface="Arial" panose="020B0604020202020204" pitchFamily="34" charset="0"/>
              <a:buChar char="•"/>
            </a:pPr>
            <a:r>
              <a:rPr lang="en-US" dirty="0"/>
              <a:t>Packet Tracer Physical Mode activities may not have as much scaffolding as the PT activities that immediately precede them.</a:t>
            </a:r>
          </a:p>
          <a:p>
            <a:pPr marL="0" indent="0">
              <a:spcBef>
                <a:spcPct val="30000"/>
              </a:spcBef>
              <a:buFont typeface="Wingdings" panose="05000000000000000000" pitchFamily="2" charset="2"/>
              <a:buNone/>
            </a:pPr>
            <a:endParaRPr lang="en-US" dirty="0"/>
          </a:p>
          <a:p>
            <a:pPr>
              <a:spcBef>
                <a:spcPct val="30000"/>
              </a:spcBef>
            </a:pPr>
            <a:endParaRPr lang="en-US" dirty="0"/>
          </a:p>
        </p:txBody>
      </p:sp>
    </p:spTree>
    <p:custDataLst>
      <p:tags r:id="rId1"/>
    </p:custDataLst>
    <p:extLst>
      <p:ext uri="{BB962C8B-B14F-4D97-AF65-F5344CB8AC3E}">
        <p14:creationId xmlns:p14="http://schemas.microsoft.com/office/powerpoint/2010/main" val="227886678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4: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600064971"/>
              </p:ext>
            </p:extLst>
          </p:nvPr>
        </p:nvGraphicFramePr>
        <p:xfrm>
          <a:off x="455999" y="1082042"/>
          <a:ext cx="8229418" cy="3160782"/>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4.1.5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Inter-VLAN Routing Operations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4.2.7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r>
                        <a:rPr lang="en-US" sz="1100" dirty="0">
                          <a:solidFill>
                            <a:srgbClr val="000000"/>
                          </a:solidFill>
                        </a:rPr>
                        <a:t>Configure Router-on-a-Stick Inter-VLAN Routing</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4.2.8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dk1"/>
                          </a:solidFill>
                          <a:effectLst/>
                          <a:latin typeface="+mn-lt"/>
                          <a:ea typeface="+mn-ea"/>
                          <a:cs typeface="+mn-cs"/>
                        </a:rPr>
                        <a:t>Configuring 802.1Q Trunk-Based Inter-VLAN Routing</a:t>
                      </a:r>
                      <a:endParaRPr lang="en-US" sz="1100" dirty="0">
                        <a:solidFill>
                          <a:srgbClr val="000000"/>
                        </a:solidFill>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4.3.8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Layer 3 Switching and inter-VLAN Routing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4.4.7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Troubleshoot Inter-VLAN Routing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4.4.8</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Troubleshoot Inter-VLAN Routing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4.4.9</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 Physical Mode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 – Troubleshoot Inter-VLAN Routing – Physical Mode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2647145514"/>
                  </a:ext>
                </a:extLst>
              </a:tr>
              <a:tr h="350784">
                <a:tc>
                  <a:txBody>
                    <a:bodyPr/>
                    <a:lstStyle/>
                    <a:p>
                      <a:pPr algn="ctr"/>
                      <a:r>
                        <a:rPr lang="en-US" sz="1100" dirty="0">
                          <a:solidFill>
                            <a:srgbClr val="000000"/>
                          </a:solidFill>
                        </a:rPr>
                        <a:t>4.4.9</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Troubleshoot Inter-VLAN Routing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4: Activities (Cont.)</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4005335605"/>
              </p:ext>
            </p:extLst>
          </p:nvPr>
        </p:nvGraphicFramePr>
        <p:xfrm>
          <a:off x="455999" y="1082042"/>
          <a:ext cx="8229418" cy="135378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4.5.1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Inter-VLAN Routing Challenge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r h="350784">
                <a:tc>
                  <a:txBody>
                    <a:bodyPr/>
                    <a:lstStyle/>
                    <a:p>
                      <a:pPr algn="ctr"/>
                      <a:r>
                        <a:rPr lang="en-US" sz="1100" dirty="0">
                          <a:solidFill>
                            <a:srgbClr val="000000"/>
                          </a:solidFill>
                        </a:rPr>
                        <a:t>4.5.2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Implement Inter-VLAN Routing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2419803572"/>
                  </a:ext>
                </a:extLst>
              </a:tr>
              <a:tr h="350784">
                <a:tc>
                  <a:txBody>
                    <a:bodyPr/>
                    <a:lstStyle/>
                    <a:p>
                      <a:pPr algn="ctr"/>
                      <a:r>
                        <a:rPr lang="en-US" sz="1100" dirty="0">
                          <a:solidFill>
                            <a:srgbClr val="000000"/>
                          </a:solidFill>
                        </a:rPr>
                        <a:t>4.5.4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Module Quiz</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Inter-VLAN Routing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2423976348"/>
                  </a:ext>
                </a:extLst>
              </a:tr>
            </a:tbl>
          </a:graphicData>
        </a:graphic>
      </p:graphicFrame>
    </p:spTree>
    <p:custDataLst>
      <p:tags r:id="rId1"/>
    </p:custDataLst>
    <p:extLst>
      <p:ext uri="{BB962C8B-B14F-4D97-AF65-F5344CB8AC3E}">
        <p14:creationId xmlns:p14="http://schemas.microsoft.com/office/powerpoint/2010/main" val="396173550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Best Practices</a:t>
            </a:r>
          </a:p>
        </p:txBody>
      </p:sp>
      <p:sp>
        <p:nvSpPr>
          <p:cNvPr id="11266" name="Rectangle 34"/>
          <p:cNvSpPr>
            <a:spLocks noGrp="1" noChangeArrowheads="1"/>
          </p:cNvSpPr>
          <p:nvPr>
            <p:ph idx="1"/>
          </p:nvPr>
        </p:nvSpPr>
        <p:spPr>
          <a:xfrm>
            <a:off x="145358" y="612131"/>
            <a:ext cx="8853286" cy="4155319"/>
          </a:xfrm>
        </p:spPr>
        <p:txBody>
          <a:bodyPr/>
          <a:lstStyle/>
          <a:p>
            <a:pPr marL="0" indent="0">
              <a:lnSpc>
                <a:spcPct val="85000"/>
              </a:lnSpc>
              <a:spcBef>
                <a:spcPct val="30000"/>
              </a:spcBef>
              <a:buNone/>
            </a:pPr>
            <a:r>
              <a:rPr lang="en-US" sz="1400" dirty="0"/>
              <a:t>Prior to teaching Module 4, the instructor should:</a:t>
            </a:r>
          </a:p>
          <a:p>
            <a:pPr>
              <a:lnSpc>
                <a:spcPct val="85000"/>
              </a:lnSpc>
              <a:spcBef>
                <a:spcPct val="30000"/>
              </a:spcBef>
              <a:buFont typeface="Arial" panose="020B0604020202020204" pitchFamily="34" charset="0"/>
              <a:buChar char="•"/>
            </a:pPr>
            <a:r>
              <a:rPr lang="en-US" sz="1400" dirty="0"/>
              <a:t>Review the activities and assessments for this module.</a:t>
            </a:r>
          </a:p>
          <a:p>
            <a:pPr>
              <a:lnSpc>
                <a:spcPct val="85000"/>
              </a:lnSpc>
              <a:spcBef>
                <a:spcPct val="30000"/>
              </a:spcBef>
              <a:buFont typeface="Arial" panose="020B0604020202020204" pitchFamily="34" charset="0"/>
              <a:buChar char="•"/>
            </a:pPr>
            <a:r>
              <a:rPr lang="en-US" sz="1400" dirty="0"/>
              <a:t>Try to include as many questions as possible to keep students engaged during classroom presentation.</a:t>
            </a:r>
          </a:p>
          <a:p>
            <a:pPr>
              <a:lnSpc>
                <a:spcPct val="85000"/>
              </a:lnSpc>
              <a:spcBef>
                <a:spcPct val="30000"/>
              </a:spcBef>
              <a:buFont typeface="Arial" panose="020B0604020202020204" pitchFamily="34" charset="0"/>
              <a:buChar char="•"/>
            </a:pPr>
            <a:r>
              <a:rPr lang="en-US" sz="1400" dirty="0"/>
              <a:t>After this Module, the </a:t>
            </a:r>
            <a:r>
              <a:rPr lang="en-US" dirty="0"/>
              <a:t>Switching Concepts, VLANs, and </a:t>
            </a:r>
            <a:r>
              <a:rPr lang="en-US" dirty="0" err="1"/>
              <a:t>InterVLAN</a:t>
            </a:r>
            <a:r>
              <a:rPr lang="en-US" dirty="0"/>
              <a:t> Routing</a:t>
            </a:r>
            <a:r>
              <a:rPr lang="en-US" sz="1400" dirty="0"/>
              <a:t> Exam is available, covering Modules 1-4.</a:t>
            </a:r>
          </a:p>
          <a:p>
            <a:pPr marL="0" indent="0">
              <a:lnSpc>
                <a:spcPct val="85000"/>
              </a:lnSpc>
              <a:spcBef>
                <a:spcPct val="30000"/>
              </a:spcBef>
              <a:buNone/>
            </a:pPr>
            <a:r>
              <a:rPr lang="en-US" sz="1400" dirty="0"/>
              <a:t>Topic 4.1</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What do you think is a contributor to the limit on the number of VLANs supported by Router-on-a-Stick Inter-VLAN Routing?</a:t>
            </a:r>
          </a:p>
          <a:p>
            <a:pPr lvl="2">
              <a:lnSpc>
                <a:spcPct val="85000"/>
              </a:lnSpc>
              <a:spcBef>
                <a:spcPct val="30000"/>
              </a:spcBef>
            </a:pPr>
            <a:r>
              <a:rPr lang="en-US" sz="1400" dirty="0"/>
              <a:t>What do you think the difference is between a router loopback interface and a router subinterface?</a:t>
            </a:r>
          </a:p>
          <a:p>
            <a:pPr marL="0" indent="0">
              <a:lnSpc>
                <a:spcPct val="85000"/>
              </a:lnSpc>
              <a:spcBef>
                <a:spcPct val="30000"/>
              </a:spcBef>
              <a:buNone/>
            </a:pPr>
            <a:r>
              <a:rPr lang="en-US" sz="1400" dirty="0"/>
              <a:t>Topic 4.2</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What do you think the primary benefit provided by Router-on-a-stick as opposed to Legacy Inter-VLAN Routing?</a:t>
            </a:r>
          </a:p>
          <a:p>
            <a:pPr lvl="2">
              <a:lnSpc>
                <a:spcPct val="85000"/>
              </a:lnSpc>
              <a:spcBef>
                <a:spcPct val="30000"/>
              </a:spcBef>
            </a:pPr>
            <a:r>
              <a:rPr lang="en-US" sz="1400" dirty="0"/>
              <a:t>How does the router handle designation of the Native VLAN?</a:t>
            </a:r>
          </a:p>
          <a:p>
            <a:pPr marL="0" indent="0">
              <a:lnSpc>
                <a:spcPct val="85000"/>
              </a:lnSpc>
              <a:spcBef>
                <a:spcPct val="30000"/>
              </a:spcBef>
              <a:buNone/>
            </a:pPr>
            <a:endParaRPr lang="en-US" dirty="0"/>
          </a:p>
          <a:p>
            <a:pPr marL="0" indent="0" eaLnBrk="1" hangingPunct="1">
              <a:lnSpc>
                <a:spcPct val="85000"/>
              </a:lnSpc>
              <a:spcBef>
                <a:spcPct val="30000"/>
              </a:spcBef>
              <a:buNone/>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4954</TotalTime>
  <Words>5561</Words>
  <Application>Microsoft Office PowerPoint</Application>
  <PresentationFormat>On-screen Show (16:9)</PresentationFormat>
  <Paragraphs>562</Paragraphs>
  <Slides>54</Slides>
  <Notes>52</Notes>
  <HiddenSlides>10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CiscoSans ExtraLight</vt:lpstr>
      <vt:lpstr>Wingdings</vt:lpstr>
      <vt:lpstr>Default Theme</vt:lpstr>
      <vt:lpstr>Module 4: Inter-VLAN Routing</vt:lpstr>
      <vt:lpstr>Instructor Materials – Module 4 Planning Guide</vt:lpstr>
      <vt:lpstr>What to Expect in this Module</vt:lpstr>
      <vt:lpstr>What to Expect in this Module (Cont.)</vt:lpstr>
      <vt:lpstr>Check Your Understanding</vt:lpstr>
      <vt:lpstr>Packet Tracer Physical Mode Activities</vt:lpstr>
      <vt:lpstr>Module 4: Activities</vt:lpstr>
      <vt:lpstr>Module 4: Activities (Cont.)</vt:lpstr>
      <vt:lpstr>Module 4: Best Practices</vt:lpstr>
      <vt:lpstr>Module 4: Best Practices (Cont.)</vt:lpstr>
      <vt:lpstr>Module 4: Inter-VLAN Routing</vt:lpstr>
      <vt:lpstr>Module Objectives</vt:lpstr>
      <vt:lpstr>4.1 Inter-VLAN Routing Operation</vt:lpstr>
      <vt:lpstr>Inter-VLAN Routing Operation What is Inter-VLAN Routing?</vt:lpstr>
      <vt:lpstr>Inter-VLAN Routing Operation Legacy Inter-VLAN Routing</vt:lpstr>
      <vt:lpstr>Inter-VLAN Routing Operation Router-on-a-Stick Inter-VLAN Routing</vt:lpstr>
      <vt:lpstr>Inter-VLAN Routing Operation Inter-VLAN Routing on a Layer 3 Switch</vt:lpstr>
      <vt:lpstr>Inter-VLAN Routing Operation Inter-VLAN Routing on a Layer 3 Switch (Cont.)</vt:lpstr>
      <vt:lpstr>4.2 Router-on-a-Stick Inter-VLAN Routing</vt:lpstr>
      <vt:lpstr>Router-on-a-Stick Inter-VLAN Routing Router-on-a-Stick Scenario</vt:lpstr>
      <vt:lpstr>Router-on-a-Stick Inter-VLAN Routing S1 VLAN and Trunking Configuration</vt:lpstr>
      <vt:lpstr>Router-on-a-Stick Inter-VLAN Routing S2 VLAN and Trunking Configuration</vt:lpstr>
      <vt:lpstr>Router-on-a-Stick Inter-VLAN Routing R1 Subinterface Configuration</vt:lpstr>
      <vt:lpstr>Router-on-a-Stick Inter-VLAN Routing R1 Subinterface Configuration (Cont.)</vt:lpstr>
      <vt:lpstr>Router-on-a-Stick Inter-VLAN Routing Verify Connectivity Between PC1 and PC2</vt:lpstr>
      <vt:lpstr>Router-on-a-Stick Inter-VLAN Routing Router-on-a-Stick Inter-VLAN Routing Verification</vt:lpstr>
      <vt:lpstr>Router-on-a-Stick Inter-VLAN Routing Packet Tracer– Configure Router-on-a-Stick Inter-VLAN Routing</vt:lpstr>
      <vt:lpstr>Router-on-a-Stick Inter-VLAN Routing Lab – Configure Router-on-a-Stick Inter-VLAN Routing</vt:lpstr>
      <vt:lpstr>4.3 Inter-VLAN Routing using Layer 3 Switches</vt:lpstr>
      <vt:lpstr>Inter-VLAN Routing using Layer 3 Switches Layer 3 Switch Inter-VLAN Routing</vt:lpstr>
      <vt:lpstr>Inter-VLAN Routing using Layer 3 Switches Layer 3 Switch Scenario</vt:lpstr>
      <vt:lpstr>Inter-VLAN Routing using Layer 3 Switches Layer 3 Switch Configuration</vt:lpstr>
      <vt:lpstr>Inter-VLAN Routing using Layer 3 Switches Layer 3 Switch Inter-VLAN Routing Verification</vt:lpstr>
      <vt:lpstr>Inter-VLAN Routing using Layer 3 Switches Routing on a Layer 3 Switch</vt:lpstr>
      <vt:lpstr>Inter-VLAN Routing using Layer 3 Switches Routing Scenario on a Layer 3 Switch</vt:lpstr>
      <vt:lpstr>Inter-VLAN Routing using Layer 3 Switches Routing Configuration on a Layer 3 Switch</vt:lpstr>
      <vt:lpstr>Inter-VLAN Routing using Layer 3 Switches Packet Tracer – Configure Layer 3 Switching and inter-VLAN Routing</vt:lpstr>
      <vt:lpstr>4.4 Troubleshoot Inter-VLAN Routing</vt:lpstr>
      <vt:lpstr>Troubleshoot Inter-VLAN Routing Common Inter-VLAN Issues</vt:lpstr>
      <vt:lpstr>Troubleshoot Inter-VLAN Routing Troubleshoot Inter-VLAN Routing Scenario</vt:lpstr>
      <vt:lpstr>Troubleshoot Inter-VLAN Routing Missing VLANs</vt:lpstr>
      <vt:lpstr>Troubleshoot Inter-VLAN Routing Switch Trunk Port Issues</vt:lpstr>
      <vt:lpstr>Troubleshoot Inter-VLAN Routing Switch Access Port Issues</vt:lpstr>
      <vt:lpstr>Troubleshoot Inter-VLAN Routing Router Configuration Issues</vt:lpstr>
      <vt:lpstr>Troubleshoot Inter-VLAN Routing Packet Tracer – Troubleshoot Inter-VLAN Routing</vt:lpstr>
      <vt:lpstr>Troubleshoot Inter-VLAN Routing Packet Tracer – Troubleshoot Inter-VLAN Routing- Physical Mode Lab – Troubleshoot Inter-VLAN Routing</vt:lpstr>
      <vt:lpstr>4.5 Module Practice and Quiz</vt:lpstr>
      <vt:lpstr>Module Practice and Quiz Packet Tracer – Inter-VLAN Routing Challenge</vt:lpstr>
      <vt:lpstr>Module Practice and Quiz Lab– Implement Inter-VLAN Routing</vt:lpstr>
      <vt:lpstr>Module Practice and Quiz What Did I Learn In This Module?</vt:lpstr>
      <vt:lpstr>Module Practice and Quiz What Did I Learn In This Module? (Cont.)</vt:lpstr>
      <vt:lpstr>Module Practice and Quiz What Did I Learn In This Module? (Cont.)</vt:lpstr>
      <vt:lpstr>Module 4: Basic Device Configuration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Jane Gibbons -X (jagibbon - UNICON INC at Cisco)</cp:lastModifiedBy>
  <cp:revision>342</cp:revision>
  <dcterms:created xsi:type="dcterms:W3CDTF">2019-10-18T06:21:22Z</dcterms:created>
  <dcterms:modified xsi:type="dcterms:W3CDTF">2021-01-29T14:23:54Z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