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730" r:id="rId3"/>
    <p:sldId id="1070" r:id="rId4"/>
    <p:sldId id="1071" r:id="rId5"/>
    <p:sldId id="1206" r:id="rId6"/>
    <p:sldId id="763" r:id="rId7"/>
    <p:sldId id="1052" r:id="rId8"/>
    <p:sldId id="1069" r:id="rId9"/>
    <p:sldId id="876" r:id="rId10"/>
    <p:sldId id="860" r:id="rId11"/>
    <p:sldId id="759" r:id="rId12"/>
    <p:sldId id="1108" r:id="rId13"/>
    <p:sldId id="1174" r:id="rId14"/>
    <p:sldId id="1175" r:id="rId15"/>
    <p:sldId id="1176" r:id="rId16"/>
    <p:sldId id="1177" r:id="rId17"/>
    <p:sldId id="1178" r:id="rId18"/>
    <p:sldId id="1179" r:id="rId19"/>
    <p:sldId id="1180" r:id="rId20"/>
    <p:sldId id="1181" r:id="rId21"/>
    <p:sldId id="1182" r:id="rId22"/>
    <p:sldId id="1103" r:id="rId23"/>
    <p:sldId id="1172" r:id="rId24"/>
    <p:sldId id="1183" r:id="rId25"/>
    <p:sldId id="1184" r:id="rId26"/>
    <p:sldId id="1185" r:id="rId27"/>
    <p:sldId id="1186" r:id="rId28"/>
    <p:sldId id="1187" r:id="rId29"/>
    <p:sldId id="1188" r:id="rId30"/>
    <p:sldId id="1189" r:id="rId31"/>
    <p:sldId id="1190" r:id="rId32"/>
    <p:sldId id="1191" r:id="rId33"/>
    <p:sldId id="1192" r:id="rId34"/>
    <p:sldId id="1193" r:id="rId35"/>
    <p:sldId id="1194" r:id="rId36"/>
    <p:sldId id="1195" r:id="rId37"/>
    <p:sldId id="1196" r:id="rId38"/>
    <p:sldId id="1197" r:id="rId39"/>
    <p:sldId id="1171" r:id="rId40"/>
    <p:sldId id="1173" r:id="rId41"/>
    <p:sldId id="1198" r:id="rId42"/>
    <p:sldId id="1199" r:id="rId43"/>
    <p:sldId id="1200" r:id="rId44"/>
    <p:sldId id="1201" r:id="rId45"/>
    <p:sldId id="1202" r:id="rId46"/>
    <p:sldId id="1203" r:id="rId47"/>
    <p:sldId id="957" r:id="rId48"/>
    <p:sldId id="1138" r:id="rId49"/>
    <p:sldId id="1204" r:id="rId50"/>
    <p:sldId id="120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6683" autoAdjust="0"/>
  </p:normalViewPr>
  <p:slideViewPr>
    <p:cSldViewPr snapToGrid="0" showGuides="1">
      <p:cViewPr varScale="1">
        <p:scale>
          <a:sx n="107" d="100"/>
          <a:sy n="107" d="100"/>
        </p:scale>
        <p:origin x="132" y="46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0372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94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val="249523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2019  </a:t>
            </a:r>
            <a:r>
              <a:rPr lang="en-US" sz="600" dirty="0">
                <a:solidFill>
                  <a:schemeClr val="accent3">
                    <a:lumMod val="85000"/>
                  </a:schemeClr>
                </a:solidFill>
                <a:latin typeface="+mn-lt"/>
                <a:ea typeface="+mn-ea"/>
                <a:cs typeface="CiscoSans Thin"/>
              </a:rPr>
              <a:t>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STP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common problems in a redundant, L2 switched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Rapid PVST+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l">
              <a:buFont typeface="Arial" panose="020B0604020202020204" pitchFamily="34" charset="0"/>
              <a:buChar char="•"/>
            </a:pPr>
            <a:r>
              <a:rPr lang="en-US" sz="1400" dirty="0">
                <a:solidFill>
                  <a:srgbClr val="000000"/>
                </a:solidFill>
              </a:rPr>
              <a:t>Ethernet LANs require a loop-free topology with a single path 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000000"/>
                </a:solidFill>
              </a:rPr>
              <a:t>Spanning Tree Protocol (STP)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342900" indent="-342900" algn="l">
              <a:buFont typeface="Arial" panose="020B0604020202020204" pitchFamily="34" charset="0"/>
              <a:buChar char="•"/>
            </a:pPr>
            <a:r>
              <a:rPr lang="en-US" sz="14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400" dirty="0">
                <a:solidFill>
                  <a:srgbClr val="000000"/>
                </a:solidFill>
              </a:rPr>
              <a:t>Without STP enabled, Layer 2 loops can form, causing broadcast, multicast and unknown unicast frames to loop endlessly. This can bring down a network quickly. </a:t>
            </a:r>
          </a:p>
          <a:p>
            <a:pPr marL="342900" indent="-342900" algn="l">
              <a:buFont typeface="Arial" panose="020B0604020202020204" pitchFamily="34" charset="0"/>
              <a:buChar char="•"/>
            </a:pPr>
            <a:r>
              <a:rPr lang="en-US" sz="14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l">
              <a:buFont typeface="Arial" panose="020B0604020202020204" pitchFamily="34" charset="0"/>
              <a:buChar char="•"/>
            </a:pPr>
            <a:r>
              <a:rPr lang="en-US" sz="1400" dirty="0">
                <a:solidFill>
                  <a:srgbClr val="000000"/>
                </a:solidFill>
              </a:rPr>
              <a:t>An unknown unicast frame is when the switch does not have the destination MAC address in its MAC address table and must forward the frame out all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400" dirty="0">
                <a:solidFill>
                  <a:srgbClr val="000000"/>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342900" indent="-342900" algn="l">
              <a:buFont typeface="Arial" panose="020B0604020202020204" pitchFamily="34" charset="0"/>
              <a:buChar char="•"/>
            </a:pPr>
            <a:r>
              <a:rPr lang="en-US" sz="14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4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400" dirty="0">
                <a:solidFill>
                  <a:srgbClr val="000000"/>
                </a:solidFill>
              </a:rPr>
              <a:t>To prevent these issues from occurring in a redundant network, some type of spanning tree must be enabled on the switches. Spanning tree is enabled, by default, on Cisco switches to prevent Layer 2 loops 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342900" indent="-342900" algn="l">
              <a:buFont typeface="Arial" panose="020B0604020202020204" pitchFamily="34" charset="0"/>
              <a:buChar char="•"/>
            </a:pPr>
            <a:r>
              <a:rPr lang="en-US" sz="1400" dirty="0">
                <a:solidFill>
                  <a:srgbClr val="000000"/>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How does the STA create a loop-free topology?</a:t>
            </a:r>
          </a:p>
          <a:p>
            <a:pPr marL="285750" indent="-285750" algn="l">
              <a:buFont typeface="Arial" panose="020B0604020202020204" pitchFamily="34" charset="0"/>
              <a:buChar char="•"/>
            </a:pPr>
            <a:r>
              <a:rPr lang="en-US" sz="1400" dirty="0">
                <a:solidFill>
                  <a:srgbClr val="000000"/>
                </a:solidFill>
              </a:rPr>
              <a:t>Selecting a Root Bridge: This bridge (switch) is the reference point for the entire network to build a spanning tree around.</a:t>
            </a:r>
          </a:p>
          <a:p>
            <a:pPr marL="285750" indent="-285750" algn="l">
              <a:buFont typeface="Arial" panose="020B0604020202020204" pitchFamily="34" charset="0"/>
              <a:buChar char="•"/>
            </a:pPr>
            <a:r>
              <a:rPr lang="en-US" sz="14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400" dirty="0">
                <a:solidFill>
                  <a:srgbClr val="000000"/>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400" dirty="0">
                <a:solidFill>
                  <a:srgbClr val="000000"/>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80"/>
            <a:ext cx="8915516"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Using the STA, STP builds a loop-free topology in a four-step process:</a:t>
            </a:r>
          </a:p>
          <a:p>
            <a:pPr marL="415985" lvl="1" indent="-342900">
              <a:buFont typeface="+mj-lt"/>
              <a:buAutoNum type="arabicPeriod"/>
            </a:pPr>
            <a:r>
              <a:rPr lang="en-US" dirty="0">
                <a:solidFill>
                  <a:srgbClr val="000000"/>
                </a:solidFill>
              </a:rPr>
              <a:t>Elect the root bridge.</a:t>
            </a:r>
          </a:p>
          <a:p>
            <a:pPr marL="415985" lvl="1" indent="-342900">
              <a:buFont typeface="+mj-lt"/>
              <a:buAutoNum type="arabicPeriod"/>
            </a:pPr>
            <a:r>
              <a:rPr lang="en-US" dirty="0">
                <a:solidFill>
                  <a:srgbClr val="000000"/>
                </a:solidFill>
              </a:rPr>
              <a:t>Elect the root ports.</a:t>
            </a:r>
          </a:p>
          <a:p>
            <a:pPr marL="415985" lvl="1" indent="-342900">
              <a:buFont typeface="+mj-lt"/>
              <a:buAutoNum type="arabicPeriod"/>
            </a:pPr>
            <a:r>
              <a:rPr lang="en-US" dirty="0">
                <a:solidFill>
                  <a:srgbClr val="000000"/>
                </a:solidFill>
              </a:rPr>
              <a:t>Elect designated ports.</a:t>
            </a:r>
          </a:p>
          <a:p>
            <a:pPr marL="415985" lvl="1" indent="-342900">
              <a:buFont typeface="+mj-lt"/>
              <a:buAutoNum type="arabicPeriod"/>
            </a:pPr>
            <a:r>
              <a:rPr lang="en-US" dirty="0">
                <a:solidFill>
                  <a:srgbClr val="000000"/>
                </a:solidFill>
              </a:rPr>
              <a:t>Elect alternate (blocked) ports.</a:t>
            </a:r>
          </a:p>
          <a:p>
            <a:pPr marL="342900" indent="-342900" algn="l">
              <a:buFont typeface="Arial" panose="020B0604020202020204" pitchFamily="34" charset="0"/>
              <a:buChar char="•"/>
            </a:pPr>
            <a:r>
              <a:rPr lang="en-US" sz="14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4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4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b="1" dirty="0">
                <a:solidFill>
                  <a:srgbClr val="000000"/>
                </a:solidFill>
              </a:rPr>
              <a:t>Bridge Priority: </a:t>
            </a:r>
            <a:r>
              <a:rPr lang="en-US" sz="14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l">
              <a:buFont typeface="Arial" panose="020B0604020202020204" pitchFamily="34" charset="0"/>
              <a:buChar char="•"/>
            </a:pPr>
            <a:r>
              <a:rPr lang="en-US" sz="1400" b="1" dirty="0">
                <a:solidFill>
                  <a:srgbClr val="000000"/>
                </a:solidFill>
              </a:rPr>
              <a:t>Extended System ID: </a:t>
            </a:r>
            <a:r>
              <a:rPr lang="en-US" sz="1400" dirty="0">
                <a:solidFill>
                  <a:srgbClr val="000000"/>
                </a:solidFill>
              </a:rPr>
              <a:t>The extended system ID value is a decimal value added to the bridge priority value in the BID to identify the VLAN for this BPDU.</a:t>
            </a:r>
          </a:p>
          <a:p>
            <a:pPr marL="342900" indent="-342900" algn="l">
              <a:buFont typeface="Arial" panose="020B0604020202020204" pitchFamily="34" charset="0"/>
              <a:buChar char="•"/>
            </a:pPr>
            <a:r>
              <a:rPr lang="en-US" sz="1400" b="1" dirty="0">
                <a:solidFill>
                  <a:srgbClr val="000000"/>
                </a:solidFill>
              </a:rPr>
              <a:t>MAC address: </a:t>
            </a:r>
            <a:r>
              <a:rPr lang="en-US" sz="14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a:buFont typeface="Arial" panose="020B0604020202020204" pitchFamily="34" charset="0"/>
              <a:buChar char="•"/>
            </a:pPr>
            <a:r>
              <a:rPr lang="en-US" sz="12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l">
              <a:buFont typeface="Arial" panose="020B0604020202020204" pitchFamily="34" charset="0"/>
              <a:buChar char="•"/>
            </a:pPr>
            <a:r>
              <a:rPr lang="en-US" sz="12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l">
              <a:buFont typeface="Arial" panose="020B0604020202020204" pitchFamily="34" charset="0"/>
              <a:buChar char="•"/>
            </a:pPr>
            <a:r>
              <a:rPr lang="en-US" sz="12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a:buFont typeface="Arial" panose="020B0604020202020204" pitchFamily="34" charset="0"/>
              <a:buChar char="•"/>
            </a:pPr>
            <a:r>
              <a:rPr lang="en-US" sz="1200" dirty="0">
                <a:solidFill>
                  <a:srgbClr val="000000"/>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342900" indent="-342900" algn="l">
              <a:buFont typeface="Arial" panose="020B0604020202020204" pitchFamily="34" charset="0"/>
              <a:buChar char="•"/>
            </a:pPr>
            <a:r>
              <a:rPr lang="en-US" sz="12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a:buFont typeface="Arial" panose="020B0604020202020204" pitchFamily="34" charset="0"/>
              <a:buChar cha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a:buFont typeface="Arial" panose="020B0604020202020204" pitchFamily="34" charset="0"/>
              <a:buChar char="•"/>
            </a:pPr>
            <a:r>
              <a:rPr lang="en-US" sz="12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600" dirty="0">
              <a:solidFill>
                <a:srgbClr val="000000"/>
              </a:solidFill>
            </a:endParaRPr>
          </a:p>
          <a:p>
            <a:pPr algn="l">
              <a:buFont typeface="Arial" panose="020B0604020202020204" pitchFamily="34" charset="0"/>
              <a:buChar char="•"/>
            </a:pPr>
            <a:r>
              <a:rPr lang="en-US" sz="1200" dirty="0">
                <a:solidFill>
                  <a:srgbClr val="000000"/>
                </a:solidFill>
              </a:rPr>
              <a:t>When a switch receives the BPDU, it adds the ingress port cost of the segment to determine its internal root path cost.</a:t>
            </a:r>
          </a:p>
          <a:p>
            <a:pPr algn="l">
              <a:buFont typeface="Arial" panose="020B0604020202020204" pitchFamily="34" charset="0"/>
              <a:buChar char="•"/>
            </a:pPr>
            <a:r>
              <a:rPr lang="en-US" sz="12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3780760205"/>
              </p:ext>
            </p:extLst>
          </p:nvPr>
        </p:nvGraphicFramePr>
        <p:xfrm>
          <a:off x="2572545" y="2896579"/>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a:buFont typeface="Arial" panose="020B0604020202020204" pitchFamily="34" charset="0"/>
              <a:buChar char="•"/>
            </a:pPr>
            <a:r>
              <a:rPr lang="en-US" sz="12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l">
              <a:buFont typeface="Arial" panose="020B0604020202020204" pitchFamily="34" charset="0"/>
              <a:buChar char="•"/>
            </a:pPr>
            <a:r>
              <a:rPr lang="en-US" sz="12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a:buFont typeface="Arial" panose="020B0604020202020204" pitchFamily="34" charset="0"/>
              <a:buChar char="•"/>
            </a:pPr>
            <a:r>
              <a:rPr lang="en-US" sz="12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l">
              <a:buFont typeface="Arial" panose="020B0604020202020204" pitchFamily="34" charset="0"/>
              <a:buChar char="•"/>
            </a:pPr>
            <a:r>
              <a:rPr lang="en-US" sz="1200" dirty="0">
                <a:solidFill>
                  <a:srgbClr val="000000"/>
                </a:solidFill>
              </a:rPr>
              <a:t>What is not a root port or a designated port becomes an alternate or blocked port. </a:t>
            </a:r>
          </a:p>
          <a:p>
            <a:pPr marL="342900" indent="-342900" algn="l">
              <a:buFont typeface="Arial" panose="020B0604020202020204" pitchFamily="34" charset="0"/>
              <a:buChar char="•"/>
            </a:pPr>
            <a:r>
              <a:rPr lang="en-US" sz="1200" dirty="0">
                <a:solidFill>
                  <a:srgbClr val="000000"/>
                </a:solidFill>
              </a:rPr>
              <a:t>All ports on the root bridge are designated ports.</a:t>
            </a:r>
          </a:p>
          <a:p>
            <a:pPr marL="342900" indent="-342900" algn="l">
              <a:buFont typeface="Arial" panose="020B0604020202020204" pitchFamily="34" charset="0"/>
              <a:buChar char="•"/>
            </a:pPr>
            <a:r>
              <a:rPr lang="en-US" sz="1200" dirty="0">
                <a:solidFill>
                  <a:srgbClr val="000000"/>
                </a:solidFill>
              </a:rPr>
              <a:t>If one end of a segment is a root port, the other end is a designated port.</a:t>
            </a:r>
          </a:p>
          <a:p>
            <a:pPr marL="342900" indent="-342900" algn="l">
              <a:buFont typeface="Arial" panose="020B0604020202020204" pitchFamily="34" charset="0"/>
              <a:buChar char="•"/>
            </a:pPr>
            <a:r>
              <a:rPr lang="en-US" sz="1200" dirty="0">
                <a:solidFill>
                  <a:srgbClr val="000000"/>
                </a:solidFill>
              </a:rPr>
              <a:t>All ports attached to end devices are designated ports.</a:t>
            </a:r>
          </a:p>
          <a:p>
            <a:pPr marL="342900" indent="-342900" algn="l">
              <a:buFont typeface="Arial" panose="020B0604020202020204" pitchFamily="34" charset="0"/>
              <a:buChar char="•"/>
            </a:pPr>
            <a:r>
              <a:rPr lang="en-US" sz="12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a:r>
              <a:rPr lang="en-US" sz="1400" dirty="0">
                <a:solidFill>
                  <a:srgbClr val="000000"/>
                </a:solidFill>
              </a:rPr>
              <a:t>If a port is not a root port or a designated port, then it becomes an alternate (or backup) port. 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400" dirty="0">
                <a:solidFill>
                  <a:srgbClr val="000000"/>
                </a:solidFill>
              </a:rPr>
              <a:t>Lowest sender BID</a:t>
            </a:r>
          </a:p>
          <a:p>
            <a:pPr marL="342900" indent="-342900" algn="l">
              <a:buFont typeface="Arial" panose="020B0604020202020204" pitchFamily="34" charset="0"/>
              <a:buChar char="•"/>
            </a:pPr>
            <a:r>
              <a:rPr lang="en-US" sz="1400" dirty="0">
                <a:solidFill>
                  <a:srgbClr val="000000"/>
                </a:solidFill>
              </a:rPr>
              <a:t>Lowest sender port priority</a:t>
            </a:r>
          </a:p>
          <a:p>
            <a:pPr marL="342900" indent="-342900" algn="l">
              <a:buFont typeface="Arial" panose="020B0604020202020204" pitchFamily="34" charset="0"/>
              <a:buChar char="•"/>
            </a:pPr>
            <a:r>
              <a:rPr lang="en-US" sz="1400" dirty="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10924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000000"/>
                </a:solidFill>
              </a:rPr>
              <a:t>Lowest Sender Port Priority: </a:t>
            </a:r>
            <a:r>
              <a:rPr lang="en-US" sz="1400" dirty="0">
                <a:solidFill>
                  <a:srgbClr val="000000"/>
                </a:solidFill>
              </a:rPr>
              <a:t>This topology has two switches which are connected with two equal-cost paths between them. S1 is the root bridge, so both of its ports are designated ports.</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equal. So the first step is a tie.</a:t>
            </a:r>
          </a:p>
          <a:p>
            <a:pPr marL="342900" indent="-342900" algn="l">
              <a:buFont typeface="Arial" panose="020B0604020202020204" pitchFamily="34" charset="0"/>
              <a:buChar char="•"/>
            </a:pPr>
            <a:r>
              <a:rPr lang="en-US" sz="14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2855221"/>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4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STP convergence requires three timers, as follows:</a:t>
            </a:r>
          </a:p>
          <a:p>
            <a:pPr marL="342900" indent="-342900" algn="l">
              <a:buFont typeface="Arial" panose="020B0604020202020204" pitchFamily="34" charset="0"/>
              <a:buChar char="•"/>
            </a:pPr>
            <a:r>
              <a:rPr lang="en-US" sz="1400" b="1" dirty="0">
                <a:solidFill>
                  <a:srgbClr val="000000"/>
                </a:solidFill>
              </a:rPr>
              <a:t>Hello Timer</a:t>
            </a:r>
            <a:r>
              <a:rPr lang="en-US" sz="1400" dirty="0">
                <a:solidFill>
                  <a:srgbClr val="000000"/>
                </a:solidFill>
              </a:rPr>
              <a:t> -The hello time is the interval between BPDUs. The default is 2 seconds but can be modified to between 1 and 10 seconds.</a:t>
            </a:r>
          </a:p>
          <a:p>
            <a:pPr marL="342900" indent="-342900" algn="l">
              <a:buFont typeface="Arial" panose="020B0604020202020204" pitchFamily="34" charset="0"/>
              <a:buChar char="•"/>
            </a:pPr>
            <a:r>
              <a:rPr lang="en-US" sz="1400" b="1" dirty="0">
                <a:solidFill>
                  <a:srgbClr val="000000"/>
                </a:solidFill>
              </a:rPr>
              <a:t>Forward Delay Timer</a:t>
            </a:r>
            <a:r>
              <a:rPr lang="en-US" sz="1400" dirty="0">
                <a:solidFill>
                  <a:srgbClr val="000000"/>
                </a:solidFill>
              </a:rPr>
              <a:t> -The forward delay is the time that is spent in the listening and learning state. The default is 15 seconds but can be modified to between 4 and 30 seconds.</a:t>
            </a:r>
          </a:p>
          <a:p>
            <a:pPr marL="342900" indent="-342900" algn="l">
              <a:buFont typeface="Arial" panose="020B0604020202020204" pitchFamily="34" charset="0"/>
              <a:buChar char="•"/>
            </a:pPr>
            <a:r>
              <a:rPr lang="en-US" sz="1400" b="1" dirty="0">
                <a:solidFill>
                  <a:srgbClr val="000000"/>
                </a:solidFill>
              </a:rPr>
              <a:t>Max Age Timer</a:t>
            </a:r>
            <a:r>
              <a:rPr lang="en-US" sz="1400" dirty="0">
                <a:solidFill>
                  <a:srgbClr val="000000"/>
                </a:solidFill>
              </a:rPr>
              <a:t> -The max age is the maximum length of time that a switch waits before attempting to change the STP topology. The default is 20 seconds but can be modified to between 6 and 40 seconds.</a:t>
            </a:r>
          </a:p>
          <a:p>
            <a:pPr marL="0" indent="0" algn="l"/>
            <a:r>
              <a:rPr lang="en-US" sz="1400" b="1" dirty="0">
                <a:solidFill>
                  <a:srgbClr val="000000"/>
                </a:solidFill>
              </a:rPr>
              <a:t>Note</a:t>
            </a:r>
            <a:r>
              <a:rPr lang="en-US" sz="14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a:r>
              <a:rPr lang="en-US" sz="1200" dirty="0">
                <a:solidFill>
                  <a:srgbClr val="000000"/>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1748152"/>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a:buFont typeface="Arial" panose="020B0604020202020204" pitchFamily="34" charset="0"/>
              <a:buChar char="•"/>
            </a:pPr>
            <a:r>
              <a:rPr lang="en-US" sz="1400" dirty="0">
                <a:solidFill>
                  <a:srgbClr val="000000"/>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342900" indent="-342900" algn="l">
              <a:buFont typeface="Arial" panose="020B0604020202020204" pitchFamily="34" charset="0"/>
              <a:buChar char="•"/>
            </a:pPr>
            <a:r>
              <a:rPr lang="en-US" sz="1400" dirty="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a:buFont typeface="Arial" panose="020B0604020202020204" pitchFamily="34" charset="0"/>
              <a:buChar char="•"/>
            </a:pPr>
            <a:r>
              <a:rPr lang="en-US" sz="14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400" dirty="0">
                <a:solidFill>
                  <a:srgbClr val="000000"/>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r>
              <a:rPr lang="en-US" sz="12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115260"/>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r>
              <a:rPr lang="en-US" sz="12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11526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l">
              <a:buFont typeface="Arial" panose="020B0604020202020204" pitchFamily="34" charset="0"/>
              <a:buChar char="•"/>
            </a:pPr>
            <a:r>
              <a:rPr lang="en-US" sz="1400" dirty="0">
                <a:solidFill>
                  <a:srgbClr val="000000"/>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342900" indent="-342900" algn="l">
              <a:buFont typeface="Arial" panose="020B0604020202020204" pitchFamily="34" charset="0"/>
              <a:buChar char="•"/>
            </a:pPr>
            <a:r>
              <a:rPr lang="en-US" sz="1400" dirty="0">
                <a:solidFill>
                  <a:srgbClr val="000000"/>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4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4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400" dirty="0">
                <a:solidFill>
                  <a:srgbClr val="000000"/>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a:spcBef>
                <a:spcPct val="30000"/>
              </a:spcBef>
              <a:buFont typeface="Arial" panose="020B0604020202020204" pitchFamily="34" charset="0"/>
              <a:buChar char="•"/>
            </a:pP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6082000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57984451"/>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Observe STP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Investigate STP Loop Prevention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Purpose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STP Operations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Evolution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5.4.2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1609483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r>
              <a:rPr lang="en-US" sz="1400" dirty="0"/>
              <a:t>.</a:t>
            </a:r>
          </a:p>
          <a:p>
            <a:pPr>
              <a:lnSpc>
                <a:spcPct val="85000"/>
              </a:lnSpc>
              <a:spcBef>
                <a:spcPct val="30000"/>
              </a:spcBef>
              <a:buFont typeface="Arial" panose="020B0604020202020204" pitchFamily="34" charset="0"/>
              <a:buChar char="•"/>
            </a:pPr>
            <a:endParaRPr lang="en-US" sz="1400" dirty="0"/>
          </a:p>
          <a:p>
            <a:pPr marL="0" indent="0">
              <a:lnSpc>
                <a:spcPct val="85000"/>
              </a:lnSpc>
              <a:spcBef>
                <a:spcPct val="30000"/>
              </a:spcBef>
              <a:buNone/>
            </a:pPr>
            <a:r>
              <a:rPr lang="en-US" sz="1600" dirty="0"/>
              <a:t>Topic 5.1</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Do you think the threat of broadcast storms is still present, given modern switching technology?</a:t>
            </a:r>
          </a:p>
          <a:p>
            <a:pPr lvl="2">
              <a:lnSpc>
                <a:spcPct val="85000"/>
              </a:lnSpc>
              <a:spcBef>
                <a:spcPct val="30000"/>
              </a:spcBef>
            </a:pPr>
            <a:r>
              <a:rPr lang="en-US" sz="1600" dirty="0"/>
              <a:t>Search the Internet for </a:t>
            </a:r>
            <a:r>
              <a:rPr lang="en-US" sz="1600" dirty="0" err="1"/>
              <a:t>Radia</a:t>
            </a:r>
            <a:r>
              <a:rPr lang="en-US" sz="1600" dirty="0"/>
              <a:t> Perlman’s poem “</a:t>
            </a:r>
            <a:r>
              <a:rPr lang="en-US" sz="1600" dirty="0" err="1"/>
              <a:t>Algoryme</a:t>
            </a:r>
            <a:r>
              <a:rPr lang="en-US" sz="1600" dirty="0"/>
              <a:t>” and read it. Do you think it describes the Spanning Tree Algorithm very well?</a:t>
            </a:r>
          </a:p>
          <a:p>
            <a:pPr>
              <a:lnSpc>
                <a:spcPct val="85000"/>
              </a:lnSpc>
              <a:spcBef>
                <a:spcPct val="30000"/>
              </a:spcBef>
              <a:buFont typeface="Arial" panose="020B0604020202020204" pitchFamily="34" charset="0"/>
              <a:buChar char="•"/>
            </a:pPr>
            <a:endParaRPr lang="en-US" sz="1400"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5.2</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How appropriate do you think the standard Spanning Tree timers are for today’s switched networks?</a:t>
            </a:r>
          </a:p>
          <a:p>
            <a:pPr lvl="2">
              <a:lnSpc>
                <a:spcPct val="85000"/>
              </a:lnSpc>
              <a:spcBef>
                <a:spcPct val="30000"/>
              </a:spcBef>
            </a:pPr>
            <a:r>
              <a:rPr lang="en-US" sz="1600" dirty="0"/>
              <a:t>How much complexity does Per-VLAN Spanning Tree add to the network?</a:t>
            </a:r>
          </a:p>
          <a:p>
            <a:pPr marL="0" indent="0">
              <a:lnSpc>
                <a:spcPct val="85000"/>
              </a:lnSpc>
              <a:spcBef>
                <a:spcPct val="30000"/>
              </a:spcBef>
              <a:buNone/>
            </a:pPr>
            <a:r>
              <a:rPr lang="en-US" sz="1600"/>
              <a:t>Topic </a:t>
            </a:r>
            <a:r>
              <a:rPr lang="en-US" sz="1600" dirty="0"/>
              <a:t>5.3</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From your perspective, what significant advantage does RSTP provide over STP?</a:t>
            </a:r>
          </a:p>
          <a:p>
            <a:pPr lvl="2">
              <a:lnSpc>
                <a:spcPct val="85000"/>
              </a:lnSpc>
              <a:spcBef>
                <a:spcPct val="30000"/>
              </a:spcBef>
            </a:pPr>
            <a:r>
              <a:rPr lang="en-US" sz="1600" dirty="0"/>
              <a:t>PortFast allows a port to go into forwarding mode immediately. Who benefits the most from this capability?</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5377</TotalTime>
  <Words>6978</Words>
  <Application>Microsoft Office PowerPoint</Application>
  <PresentationFormat>On-screen Show (16:9)</PresentationFormat>
  <Paragraphs>528</Paragraphs>
  <Slides>52</Slides>
  <Notes>50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CiscoSans ExtraLight</vt:lpstr>
      <vt:lpstr>Wingdings</vt:lpstr>
      <vt:lpstr>Default Theme</vt:lpstr>
      <vt:lpstr>Module 5: STP Concepts</vt:lpstr>
      <vt:lpstr>Instructor Materials – Module 5 Planning Guide</vt:lpstr>
      <vt:lpstr>What to Expect in this Module</vt:lpstr>
      <vt:lpstr>What to Expect in this Module (Cont.)</vt:lpstr>
      <vt:lpstr>Check Your Understanding</vt:lpstr>
      <vt:lpstr>Module 5: Activities</vt:lpstr>
      <vt:lpstr>Module 5: Best Practices</vt:lpstr>
      <vt:lpstr>Module 5: Best Practices (Cont.)</vt:lpstr>
      <vt:lpstr>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362</cp:revision>
  <dcterms:created xsi:type="dcterms:W3CDTF">2019-10-18T06:21:22Z</dcterms:created>
  <dcterms:modified xsi:type="dcterms:W3CDTF">2021-01-29T14:24:59Z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