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513" r:id="rId2"/>
    <p:sldId id="730" r:id="rId3"/>
    <p:sldId id="1070" r:id="rId4"/>
    <p:sldId id="1071" r:id="rId5"/>
    <p:sldId id="1053" r:id="rId6"/>
    <p:sldId id="763" r:id="rId7"/>
    <p:sldId id="1052" r:id="rId8"/>
    <p:sldId id="1197" r:id="rId9"/>
    <p:sldId id="876" r:id="rId10"/>
    <p:sldId id="860" r:id="rId11"/>
    <p:sldId id="759" r:id="rId12"/>
    <p:sldId id="1108" r:id="rId13"/>
    <p:sldId id="1176" r:id="rId14"/>
    <p:sldId id="1177" r:id="rId15"/>
    <p:sldId id="1178" r:id="rId16"/>
    <p:sldId id="1179" r:id="rId17"/>
    <p:sldId id="1180" r:id="rId18"/>
    <p:sldId id="1181" r:id="rId19"/>
    <p:sldId id="1182" r:id="rId20"/>
    <p:sldId id="1183" r:id="rId21"/>
    <p:sldId id="1184" r:id="rId22"/>
    <p:sldId id="1103" r:id="rId23"/>
    <p:sldId id="1172" r:id="rId24"/>
    <p:sldId id="1185" r:id="rId25"/>
    <p:sldId id="1186" r:id="rId26"/>
    <p:sldId id="1187" r:id="rId27"/>
    <p:sldId id="1171" r:id="rId28"/>
    <p:sldId id="1173" r:id="rId29"/>
    <p:sldId id="1188" r:id="rId30"/>
    <p:sldId id="1189" r:id="rId31"/>
    <p:sldId id="1190" r:id="rId32"/>
    <p:sldId id="1191" r:id="rId33"/>
    <p:sldId id="1192" r:id="rId34"/>
    <p:sldId id="1193" r:id="rId35"/>
    <p:sldId id="1194" r:id="rId36"/>
    <p:sldId id="957" r:id="rId37"/>
    <p:sldId id="1138" r:id="rId38"/>
    <p:sldId id="1174" r:id="rId39"/>
    <p:sldId id="1175" r:id="rId40"/>
    <p:sldId id="1195" r:id="rId41"/>
    <p:sldId id="1196" r:id="rId42"/>
    <p:sldId id="874"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683" autoAdjust="0"/>
  </p:normalViewPr>
  <p:slideViewPr>
    <p:cSldViewPr snapToGrid="0" showGuides="1">
      <p:cViewPr varScale="1">
        <p:scale>
          <a:sx n="100" d="100"/>
          <a:sy n="100" d="100"/>
        </p:scale>
        <p:origin x="72" y="51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16535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6.2.4 – Packet Tracer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67228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6.3.4 – </a:t>
            </a:r>
            <a:r>
              <a:rPr lang="en-US" sz="1200" dirty="0"/>
              <a:t>Packet Tracer – Troubleshoot EtherChannel</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6742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6.4.1 – Packet Tracer – Implement EtherChannel</a:t>
            </a:r>
          </a:p>
        </p:txBody>
      </p:sp>
    </p:spTree>
    <p:extLst>
      <p:ext uri="{BB962C8B-B14F-4D97-AF65-F5344CB8AC3E}">
        <p14:creationId xmlns:p14="http://schemas.microsoft.com/office/powerpoint/2010/main" val="2527915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6.4.2 – Lab – Implement EtherChannel</a:t>
            </a:r>
          </a:p>
        </p:txBody>
      </p:sp>
    </p:spTree>
    <p:extLst>
      <p:ext uri="{BB962C8B-B14F-4D97-AF65-F5344CB8AC3E}">
        <p14:creationId xmlns:p14="http://schemas.microsoft.com/office/powerpoint/2010/main" val="1466095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p:txBody>
      </p:sp>
    </p:spTree>
    <p:extLst>
      <p:ext uri="{BB962C8B-B14F-4D97-AF65-F5344CB8AC3E}">
        <p14:creationId xmlns:p14="http://schemas.microsoft.com/office/powerpoint/2010/main" val="165263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6.4.4 – Module Quiz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9515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6.0 – Introduction</a:t>
            </a:r>
          </a:p>
          <a:p>
            <a:pPr>
              <a:buFontTx/>
              <a:buNone/>
            </a:pPr>
            <a:r>
              <a:rPr lang="en-GB" dirty="0"/>
              <a:t>6.0.2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6: EtherChannel</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Troubleshoot EtherChannel on switched links.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EtherChannel technology.</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EtherChannel.</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There are scenarios in which more bandwidth or redundancy between devices is needed than what can be provided by a single link. Multiple links could be connected between devices to increase bandwidth. However, Spanning Tree Protocol (STP), which is enabled on Layer 2 devices like Cisco switches by default, will block redundant links to prevent switching loops.</a:t>
            </a:r>
          </a:p>
          <a:p>
            <a:pPr marL="342900" indent="-342900" algn="l">
              <a:buFont typeface="Arial" panose="020B0604020202020204" pitchFamily="34" charset="0"/>
              <a:buChar char="•"/>
            </a:pPr>
            <a:r>
              <a:rPr lang="en-US" sz="1600" dirty="0">
                <a:solidFill>
                  <a:srgbClr val="000000"/>
                </a:solidFill>
              </a:rPr>
              <a:t>A link aggregation technology is needed that allows redundant links between devices that will not be blocked by STP. That technology is known as EtherChannel.</a:t>
            </a:r>
          </a:p>
          <a:p>
            <a:pPr marL="342900" indent="-342900" algn="l">
              <a:buFont typeface="Arial" panose="020B0604020202020204" pitchFamily="34" charset="0"/>
              <a:buChar char="•"/>
            </a:pPr>
            <a:r>
              <a:rPr lang="en-US" sz="1600" dirty="0">
                <a:solidFill>
                  <a:srgbClr val="000000"/>
                </a:solidFill>
              </a:rPr>
              <a:t>EtherChannel is a link aggregation technology that groups multiple physical Ethernet links together into one single logical link. It is used to provide fault-tolerance, load sharing, increased bandwidth, and redundancy between switches, routers, and servers.</a:t>
            </a:r>
          </a:p>
          <a:p>
            <a:pPr marL="342900" indent="-342900" algn="l">
              <a:buFont typeface="Arial" panose="020B0604020202020204" pitchFamily="34" charset="0"/>
              <a:buChar char="•"/>
            </a:pPr>
            <a:r>
              <a:rPr lang="en-US" sz="1600" dirty="0">
                <a:solidFill>
                  <a:srgbClr val="000000"/>
                </a:solidFill>
              </a:rPr>
              <a:t>EtherChannel technology makes it possible to combine the number of physical links between the switches to increase the overall speed of switch-to-switch communication.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a:r>
              <a:rPr lang="en-US" sz="1600" dirty="0">
                <a:solidFill>
                  <a:srgbClr val="000000"/>
                </a:solidFill>
              </a:rPr>
              <a:t>EtherChannel technology was originally developed by Cisco as a LAN switch-to-switch technique of grouping several Fast Ethernet or Gigabit Ethernet ports into one logical channel. </a:t>
            </a:r>
          </a:p>
          <a:p>
            <a:pPr marL="0" indent="0" algn="l"/>
            <a:endParaRPr lang="en-US" sz="1600" dirty="0">
              <a:solidFill>
                <a:srgbClr val="000000"/>
              </a:solidFill>
            </a:endParaRPr>
          </a:p>
          <a:p>
            <a:pPr marL="0" indent="0" algn="l"/>
            <a:r>
              <a:rPr lang="en-US" sz="1600" dirty="0">
                <a:solidFill>
                  <a:srgbClr val="000000"/>
                </a:solidFill>
              </a:rPr>
              <a:t>When an EtherChannel is configured, the resulting virtual interface is called a port channel.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a:r>
              <a:rPr lang="en-US" sz="1600" dirty="0">
                <a:solidFill>
                  <a:srgbClr val="000000"/>
                </a:solidFill>
              </a:rPr>
              <a:t>EtherChannel technology has many advantages, including the following</a:t>
            </a:r>
            <a:r>
              <a:rPr lang="en-US" sz="1400" dirty="0">
                <a:solidFill>
                  <a:srgbClr val="000000"/>
                </a:solidFill>
              </a:rPr>
              <a:t>:</a:t>
            </a:r>
          </a:p>
          <a:p>
            <a:pPr marL="342900" indent="-342900" algn="l">
              <a:buFont typeface="Arial" panose="020B0604020202020204" pitchFamily="34" charset="0"/>
              <a:buChar char="•"/>
            </a:pPr>
            <a:r>
              <a:rPr lang="en-US" sz="1600" dirty="0">
                <a:solidFill>
                  <a:srgbClr val="000000"/>
                </a:solidFill>
              </a:rPr>
              <a:t>Most configuration tasks can be done on the EtherChannel interface instead of on each individual port, ensuring configuration consistency throughout the links.</a:t>
            </a:r>
          </a:p>
          <a:p>
            <a:pPr marL="342900" indent="-342900" algn="l">
              <a:buFont typeface="Arial" panose="020B0604020202020204" pitchFamily="34" charset="0"/>
              <a:buChar char="•"/>
            </a:pPr>
            <a:r>
              <a:rPr lang="en-US" sz="1600" dirty="0">
                <a:solidFill>
                  <a:srgbClr val="000000"/>
                </a:solidFill>
              </a:rPr>
              <a:t>EtherChannel relies on existing switch ports. There is no need to upgrade the link to a faster and more expensive connection to have more bandwidth.</a:t>
            </a:r>
          </a:p>
          <a:p>
            <a:pPr marL="342900" indent="-342900" algn="l">
              <a:buFont typeface="Arial" panose="020B0604020202020204" pitchFamily="34" charset="0"/>
              <a:buChar char="•"/>
            </a:pPr>
            <a:r>
              <a:rPr lang="en-US" sz="1600" dirty="0">
                <a:solidFill>
                  <a:srgbClr val="000000"/>
                </a:solidFill>
              </a:rPr>
              <a:t>Load balancing takes place between links that are part of the same EtherChannel. </a:t>
            </a:r>
          </a:p>
          <a:p>
            <a:pPr marL="342900" indent="-342900" algn="l">
              <a:buFont typeface="Arial" panose="020B0604020202020204" pitchFamily="34" charset="0"/>
              <a:buChar char="•"/>
            </a:pPr>
            <a:r>
              <a:rPr lang="en-US" sz="1600" dirty="0">
                <a:solidFill>
                  <a:srgbClr val="000000"/>
                </a:solidFill>
              </a:rPr>
              <a:t>EtherChannel creates an aggregation that is seen as one logical link. When several EtherChannel bundles exist between two switches, STP may block one of the bundles to prevent switching loops. When STP blocks one of the redundant links, it blocks the entire EtherChannel. This blocks all the ports belonging to that EtherChannel link. Where there is only one EtherChannel link, all physical links in the EtherChannel are active because STP sees only one (logical) link.</a:t>
            </a:r>
          </a:p>
          <a:p>
            <a:pPr marL="342900" indent="-342900" algn="l">
              <a:buFont typeface="Arial" panose="020B0604020202020204" pitchFamily="34" charset="0"/>
              <a:buChar char="•"/>
            </a:pPr>
            <a:r>
              <a:rPr lang="en-US" sz="1600" dirty="0">
                <a:solidFill>
                  <a:srgbClr val="000000"/>
                </a:solidFill>
              </a:rPr>
              <a:t>EtherChannel provides redundancy because the overall link is seen as one logical connection.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Interface types cannot be mixed. For example, Fast Ethernet and Gigabit Ethernet cannot be mixed within a single EtherChannel.</a:t>
            </a:r>
          </a:p>
          <a:p>
            <a:pPr marL="342900" indent="-342900" algn="l">
              <a:buFont typeface="Arial" panose="020B0604020202020204" pitchFamily="34" charset="0"/>
              <a:buChar char="•"/>
            </a:pPr>
            <a:r>
              <a:rPr lang="en-US" sz="1600" dirty="0">
                <a:solidFill>
                  <a:srgbClr val="000000"/>
                </a:solidFill>
              </a:rPr>
              <a:t>Currently each EtherChannel can consist of up to eight compatibly-configured Ethernet ports. EtherChannel provides full-duplex bandwidth up to 800 Mbps (Fast EtherChannel) or 8 Gbps (Gigabit EtherChannel) between one switch and another switch or host.</a:t>
            </a:r>
          </a:p>
          <a:p>
            <a:pPr marL="342900" indent="-342900" algn="l">
              <a:buFont typeface="Arial" panose="020B0604020202020204" pitchFamily="34" charset="0"/>
              <a:buChar char="•"/>
            </a:pPr>
            <a:r>
              <a:rPr lang="en-US" sz="1600" dirty="0">
                <a:solidFill>
                  <a:srgbClr val="000000"/>
                </a:solidFill>
              </a:rPr>
              <a:t>The Cisco Catalyst 2960 Layer 2 switch currently supports up to six EtherChannels. </a:t>
            </a:r>
          </a:p>
          <a:p>
            <a:pPr marL="342900" indent="-342900" algn="l">
              <a:buFont typeface="Arial" panose="020B0604020202020204" pitchFamily="34" charset="0"/>
              <a:buChar char="•"/>
            </a:pPr>
            <a:r>
              <a:rPr lang="en-US" sz="1600" dirty="0">
                <a:solidFill>
                  <a:srgbClr val="000000"/>
                </a:solidFill>
              </a:rPr>
              <a:t>The individual EtherChannel group member port configuration must be consistent on both devices. If the physical ports of one side are configured as trunks, the physical ports of the other side must also be configured as trunks within the same native VLAN. Additionally, all ports in each EtherChannel link must be configured as Layer 2 ports.</a:t>
            </a:r>
          </a:p>
          <a:p>
            <a:pPr marL="342900" indent="-342900" algn="l">
              <a:buFont typeface="Arial" panose="020B0604020202020204" pitchFamily="34" charset="0"/>
              <a:buChar char="•"/>
            </a:pPr>
            <a:r>
              <a:rPr lang="en-US" sz="1600" dirty="0">
                <a:solidFill>
                  <a:srgbClr val="000000"/>
                </a:solidFill>
              </a:rPr>
              <a:t>Each EtherChannel has a logical port channel interface. A configuration applied to the port channel interface affects all physical interfaces that are assigned to that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EtherChannels can be formed through negotiation using one of two protocols, Port Aggregation Protocol (PAgP) or Link Aggregation Control Protocol (LACP). These protocols allow ports with similar characteristics to form a channel through dynamic negotiation with adjoining switches.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It is also possible to configure a static or unconditional EtherChannel without PAgP or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PAgP (pronounced “Pag - P”) is a Cisco-proprietary protocol that aids in the automatic creation of EtherChannel links. When an EtherChannel link is configured using PAgP, PAgP packets are sent between EtherChannel-capable ports to negotiate the forming of a channel. When PAgP identifies matched Ethernet links, it groups the links into an EtherChannel. The EtherChannel is then added to the spanning tree as a single port.</a:t>
            </a:r>
          </a:p>
          <a:p>
            <a:pPr marL="0" indent="0" algn="l"/>
            <a:endParaRPr lang="en-US" sz="1400" dirty="0">
              <a:solidFill>
                <a:srgbClr val="000000"/>
              </a:solidFill>
            </a:endParaRPr>
          </a:p>
          <a:p>
            <a:pPr marL="0" indent="0" algn="l"/>
            <a:r>
              <a:rPr lang="en-US" sz="1400" dirty="0">
                <a:solidFill>
                  <a:srgbClr val="000000"/>
                </a:solidFill>
              </a:rPr>
              <a:t>When enabled, PAgP also manages the EtherChannel. PAgP packets are sent every 30 seconds. PAgP checks for configuration consistency and manages link additions and failures between two switches. It ensures that when an EtherChannel is created, all ports have the same type of configuration.</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In EtherChannel, it is mandatory that all ports have the same speed, duplex setting, and VLAN information. Any port modification after the creation of the channel also changes all other channel ports.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3689897"/>
          </a:xfrm>
        </p:spPr>
        <p:txBody>
          <a:bodyPr/>
          <a:lstStyle/>
          <a:p>
            <a:pPr marL="0" indent="0" algn="l"/>
            <a:r>
              <a:rPr lang="en-US" sz="14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PAgP. Interfaces configured in the on mode do not exchange PAgP packets.</a:t>
            </a:r>
          </a:p>
          <a:p>
            <a:pPr marL="415985" lvl="1" indent="-342900">
              <a:buFont typeface="Arial" panose="020B0604020202020204" pitchFamily="34" charset="0"/>
              <a:buChar char="•"/>
            </a:pPr>
            <a:r>
              <a:rPr lang="en-US" b="1" dirty="0">
                <a:solidFill>
                  <a:srgbClr val="000000"/>
                </a:solidFill>
              </a:rPr>
              <a:t>PAgP desirable</a:t>
            </a:r>
            <a:r>
              <a:rPr lang="en-US" dirty="0">
                <a:solidFill>
                  <a:srgbClr val="000000"/>
                </a:solidFill>
              </a:rPr>
              <a:t> - This PAgP mode places an interface in an active negotiating state in which the interface initiates negotiations with other interfaces by sending PAgP packets.</a:t>
            </a:r>
          </a:p>
          <a:p>
            <a:pPr marL="415985" lvl="1" indent="-342900">
              <a:buFont typeface="Arial" panose="020B0604020202020204" pitchFamily="34" charset="0"/>
              <a:buChar char="•"/>
            </a:pPr>
            <a:r>
              <a:rPr lang="en-US" b="1" dirty="0">
                <a:solidFill>
                  <a:srgbClr val="000000"/>
                </a:solidFill>
              </a:rPr>
              <a:t>PAgP auto</a:t>
            </a:r>
            <a:r>
              <a:rPr lang="en-US" dirty="0">
                <a:solidFill>
                  <a:srgbClr val="000000"/>
                </a:solidFill>
              </a:rPr>
              <a:t> - This PAgP mode places an interface in a passive negotiating state in which the interface responds to the PAgP packets that it receives but does not initiate PAgP negotiation.</a:t>
            </a:r>
          </a:p>
          <a:p>
            <a:pPr marL="0" indent="0" algn="l"/>
            <a:r>
              <a:rPr lang="en-US" sz="1400" dirty="0">
                <a:solidFill>
                  <a:srgbClr val="000000"/>
                </a:solidFill>
              </a:rPr>
              <a:t>The modes must be compatible on each side. If one side is configured to be in auto mode, it is placed in a passive state, waiting for the other side to initiate the EtherChannel negotiation. If the other side is also set to auto, the negotiation never starts and the EtherChannel does not form. If all modes are disabled by using the </a:t>
            </a:r>
            <a:r>
              <a:rPr lang="en-US" sz="1400" b="1" dirty="0">
                <a:solidFill>
                  <a:srgbClr val="000000"/>
                </a:solidFill>
              </a:rPr>
              <a:t>no</a:t>
            </a:r>
            <a:r>
              <a:rPr lang="en-US" sz="1400" dirty="0">
                <a:solidFill>
                  <a:srgbClr val="000000"/>
                </a:solidFill>
              </a:rPr>
              <a:t> command, or if no mode is configured, then the EtherChannel is disabled. The on mode manually places the interface in an EtherChannel, without any negotiation. It works only if the other side is also set to on. If the other side is set to negotiate parameters through PAgP, no EtherChannel forms, because the side that is set to on mode does not negotiate. No negotiation between the two switches means there is no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r>
              <a:rPr lang="en-US" sz="1200" dirty="0">
                <a:solidFill>
                  <a:srgbClr val="000000"/>
                </a:solidFill>
                <a:latin typeface="CiscoSans"/>
              </a:rPr>
              <a:t>The table shows the various combination of PAgP modes on S1 and S2 and the resulting channel establishment outcome.</a:t>
            </a:r>
            <a:endParaRPr lang="en-US" sz="1200"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On</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Desirable/Auto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6 Planning Guide</a:t>
            </a:r>
          </a:p>
        </p:txBody>
      </p:sp>
      <p:sp>
        <p:nvSpPr>
          <p:cNvPr id="4099" name="Rectangle 34"/>
          <p:cNvSpPr>
            <a:spLocks noGrp="1" noChangeArrowheads="1"/>
          </p:cNvSpPr>
          <p:nvPr>
            <p:ph idx="1"/>
          </p:nvPr>
        </p:nvSpPr>
        <p:spPr>
          <a:xfrm>
            <a:off x="145357" y="808179"/>
            <a:ext cx="8483254" cy="374719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LACP is part of an IEEE specification (802.3ad) that allows several physical ports to be bundled to form a single logical channel. LACP allows a switch to negotiate an automatic bundle by sending LACP packets to the other switch. It performs a function similar to PAgP with Cisco EtherChannel. Because LACP is an IEEE standard, it can be used to facilitate EtherChannels in multivendor environments. On Cisco devices, both protocols are supported.</a:t>
            </a:r>
          </a:p>
          <a:p>
            <a:pPr marL="0" indent="0" algn="l"/>
            <a:endParaRPr lang="en-US" sz="1400" b="1" dirty="0">
              <a:solidFill>
                <a:srgbClr val="000000"/>
              </a:solidFill>
            </a:endParaRPr>
          </a:p>
          <a:p>
            <a:pPr marL="0" indent="0" algn="l"/>
            <a:r>
              <a:rPr lang="en-US" sz="14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LACP. Interfaces configured in the on mode do not exchange LACP packets.</a:t>
            </a:r>
          </a:p>
          <a:p>
            <a:pPr marL="415985" lvl="1" indent="-342900">
              <a:buFont typeface="Arial" panose="020B0604020202020204" pitchFamily="34" charset="0"/>
              <a:buChar char="•"/>
            </a:pPr>
            <a:r>
              <a:rPr lang="en-US" b="1" dirty="0">
                <a:solidFill>
                  <a:srgbClr val="000000"/>
                </a:solidFill>
              </a:rPr>
              <a:t>LACP active</a:t>
            </a:r>
            <a:r>
              <a:rPr lang="en-US" dirty="0">
                <a:solidFill>
                  <a:srgbClr val="000000"/>
                </a:solidFill>
              </a:rPr>
              <a:t> - This LACP mode places a port in an active negotiating state. In this state, the port initiates negotiations with other ports by sending LACP packets.</a:t>
            </a:r>
          </a:p>
          <a:p>
            <a:pPr marL="415985" lvl="1" indent="-342900">
              <a:buFont typeface="Arial" panose="020B0604020202020204" pitchFamily="34" charset="0"/>
              <a:buChar char="•"/>
            </a:pPr>
            <a:r>
              <a:rPr lang="en-US" b="1" dirty="0">
                <a:solidFill>
                  <a:srgbClr val="000000"/>
                </a:solidFill>
              </a:rPr>
              <a:t>LACP passive</a:t>
            </a:r>
            <a:r>
              <a:rPr lang="en-US" dirty="0">
                <a:solidFill>
                  <a:srgbClr val="000000"/>
                </a:solidFill>
              </a:rPr>
              <a:t> - This LACP mode places a port in a passive negotiating state. In this state, the port responds to the LACP packets that it receives but does not 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Active/Passive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6.2 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following guidelines and restrictions are useful for configuring EtherChannel:</a:t>
            </a:r>
          </a:p>
          <a:p>
            <a:pPr marL="342900" indent="-342900" algn="l">
              <a:buFont typeface="Arial" panose="020B0604020202020204" pitchFamily="34" charset="0"/>
              <a:buChar char="•"/>
            </a:pPr>
            <a:r>
              <a:rPr lang="en-US" sz="1600" b="1" dirty="0">
                <a:solidFill>
                  <a:srgbClr val="000000"/>
                </a:solidFill>
              </a:rPr>
              <a:t>EtherChannel support</a:t>
            </a:r>
            <a:r>
              <a:rPr lang="en-US" sz="1600" dirty="0">
                <a:solidFill>
                  <a:srgbClr val="000000"/>
                </a:solidFill>
              </a:rPr>
              <a:t> - All Ethernet interfaces must support EtherChannel with no requirement that interfaces be physically contiguous.</a:t>
            </a:r>
          </a:p>
          <a:p>
            <a:pPr marL="342900" indent="-342900" algn="l">
              <a:buFont typeface="Arial" panose="020B0604020202020204" pitchFamily="34" charset="0"/>
              <a:buChar char="•"/>
            </a:pPr>
            <a:r>
              <a:rPr lang="en-US" sz="1600" b="1" dirty="0">
                <a:solidFill>
                  <a:srgbClr val="000000"/>
                </a:solidFill>
              </a:rPr>
              <a:t>Speed and duplex</a:t>
            </a:r>
            <a:r>
              <a:rPr lang="en-US" sz="1600" dirty="0">
                <a:solidFill>
                  <a:srgbClr val="000000"/>
                </a:solidFill>
              </a:rPr>
              <a:t> - Configure all interfaces in an EtherChannel to operate at the same speed and in the same duplex mode.</a:t>
            </a:r>
          </a:p>
          <a:p>
            <a:pPr marL="342900" indent="-342900" algn="l">
              <a:buFont typeface="Arial" panose="020B0604020202020204" pitchFamily="34" charset="0"/>
              <a:buChar char="•"/>
            </a:pPr>
            <a:r>
              <a:rPr lang="en-US" sz="1600" b="1" dirty="0">
                <a:solidFill>
                  <a:srgbClr val="000000"/>
                </a:solidFill>
              </a:rPr>
              <a:t>VLAN match</a:t>
            </a:r>
            <a:r>
              <a:rPr lang="en-US" sz="1600" dirty="0">
                <a:solidFill>
                  <a:srgbClr val="000000"/>
                </a:solidFill>
              </a:rPr>
              <a:t> - All interfaces in the EtherChannel bundle must be assigned to the same VLAN or be configured as a trunk (shown in the figure).</a:t>
            </a:r>
          </a:p>
          <a:p>
            <a:pPr marL="342900" indent="-342900" algn="l">
              <a:buFont typeface="Arial" panose="020B0604020202020204" pitchFamily="34" charset="0"/>
              <a:buChar char="•"/>
            </a:pPr>
            <a:r>
              <a:rPr lang="en-US" sz="1600" b="1" dirty="0">
                <a:solidFill>
                  <a:srgbClr val="000000"/>
                </a:solidFill>
              </a:rPr>
              <a:t>Range of VLANs</a:t>
            </a:r>
            <a:r>
              <a:rPr lang="en-US" sz="1600" dirty="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l">
              <a:buFont typeface="Arial" panose="020B0604020202020204" pitchFamily="34" charset="0"/>
              <a:buChar char="•"/>
            </a:pPr>
            <a:r>
              <a:rPr lang="en-US" sz="1500" dirty="0">
                <a:solidFill>
                  <a:srgbClr val="000000"/>
                </a:solidFill>
              </a:rPr>
              <a:t>If these settings must be changed, configure them in port channel interface configuration mode. Any configuration that is applied to the port channel interface also affects individual interfaces. However, configurations that are applied to the individual interfaces do not affect the port channel interface. Therefore, making configuration changes to an interface that is part of an EtherChannel link may cause interface compatibility issues.</a:t>
            </a:r>
          </a:p>
          <a:p>
            <a:pPr marL="342900" indent="-342900" algn="l">
              <a:buFont typeface="Arial" panose="020B0604020202020204" pitchFamily="34" charset="0"/>
              <a:buChar char="•"/>
            </a:pPr>
            <a:r>
              <a:rPr lang="en-US" sz="1500" dirty="0">
                <a:solidFill>
                  <a:srgbClr val="000000"/>
                </a:solidFill>
              </a:rPr>
              <a:t>The port channel can be configured in access mode, trunk mode (most common), or on a routed port.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286501" y="2838508"/>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a:r>
              <a:rPr lang="en-US" sz="1600" dirty="0">
                <a:solidFill>
                  <a:srgbClr val="000000"/>
                </a:solidFill>
              </a:rPr>
              <a:t>Configuring EtherChannel with LACP requires the following three steps:</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Specify the interfaces that compose the EtherChannel group using the </a:t>
            </a:r>
            <a:r>
              <a:rPr lang="en-US" sz="1400" b="1" dirty="0">
                <a:solidFill>
                  <a:srgbClr val="000000"/>
                </a:solidFill>
              </a:rPr>
              <a:t>interface range</a:t>
            </a:r>
            <a:r>
              <a:rPr lang="en-US" sz="1400" dirty="0">
                <a:solidFill>
                  <a:srgbClr val="000000"/>
                </a:solidFill>
              </a:rPr>
              <a:t> </a:t>
            </a:r>
            <a:r>
              <a:rPr lang="en-US" sz="1400" i="1" dirty="0">
                <a:solidFill>
                  <a:srgbClr val="000000"/>
                </a:solidFill>
              </a:rPr>
              <a:t>interface</a:t>
            </a:r>
            <a:r>
              <a:rPr lang="en-US" sz="1400" dirty="0">
                <a:solidFill>
                  <a:srgbClr val="000000"/>
                </a:solidFill>
              </a:rPr>
              <a:t> global configuration mode command. The </a:t>
            </a:r>
            <a:r>
              <a:rPr lang="en-US" sz="1400" b="1" dirty="0">
                <a:solidFill>
                  <a:srgbClr val="000000"/>
                </a:solidFill>
              </a:rPr>
              <a:t>range</a:t>
            </a:r>
            <a:r>
              <a:rPr lang="en-US" sz="1400" dirty="0">
                <a:solidFill>
                  <a:srgbClr val="000000"/>
                </a:solidFill>
              </a:rPr>
              <a:t> keyword allows you to select several interfaces and configure them all together.</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port channel 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l">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enter port channel interface configuration mode using the </a:t>
            </a:r>
            <a:r>
              <a:rPr lang="en-US" sz="1400" b="1" dirty="0">
                <a:solidFill>
                  <a:srgbClr val="000000"/>
                </a:solidFill>
              </a:rPr>
              <a:t>interface port-channel</a:t>
            </a:r>
            <a:r>
              <a:rPr lang="en-US" sz="1400" dirty="0">
                <a:solidFill>
                  <a:srgbClr val="000000"/>
                </a:solidFill>
              </a:rPr>
              <a:t> command, followed by the interface identifier. In the example, S1 is configured with an LACP EtherChannel. The port channel is configured as a trunk interface 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Packet Tracer – Configure EtherChannel</a:t>
            </a:r>
          </a:p>
        </p:txBody>
      </p:sp>
      <p:sp>
        <p:nvSpPr>
          <p:cNvPr id="5" name="Content Placeholder 4">
            <a:extLst>
              <a:ext uri="{FF2B5EF4-FFF2-40B4-BE49-F238E27FC236}">
                <a16:creationId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Basic Switch Settings</a:t>
            </a:r>
          </a:p>
          <a:p>
            <a:pPr marL="285750" indent="-285750" algn="l">
              <a:buFont typeface="Arial" panose="020B0604020202020204" pitchFamily="34" charset="0"/>
              <a:buChar char="•"/>
            </a:pPr>
            <a:r>
              <a:rPr lang="en-US" sz="1800" dirty="0">
                <a:solidFill>
                  <a:srgbClr val="000000"/>
                </a:solidFill>
              </a:rPr>
              <a:t>Configure an EtherChannel with Cisco PAgP</a:t>
            </a:r>
          </a:p>
          <a:p>
            <a:pPr marL="285750" indent="-285750" algn="l">
              <a:buFont typeface="Arial" panose="020B0604020202020204" pitchFamily="34" charset="0"/>
              <a:buChar char="•"/>
            </a:pPr>
            <a:r>
              <a:rPr lang="en-US" sz="1800" dirty="0">
                <a:solidFill>
                  <a:srgbClr val="000000"/>
                </a:solidFill>
              </a:rPr>
              <a:t>Configure and 802.3ad EtherChannel</a:t>
            </a:r>
          </a:p>
          <a:p>
            <a:pPr marL="285750" indent="-285750" algn="l">
              <a:buFont typeface="Arial" panose="020B0604020202020204" pitchFamily="34" charset="0"/>
              <a:buChar char="•"/>
            </a:pPr>
            <a:r>
              <a:rPr lang="en-US" sz="1800" dirty="0">
                <a:solidFill>
                  <a:srgbClr val="000000"/>
                </a:solidFill>
              </a:rPr>
              <a:t>Configure a Redundant EtherChannel Link</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6.3 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port-channel</a:t>
            </a:r>
            <a:r>
              <a:rPr lang="en-US" sz="1600" dirty="0">
                <a:solidFill>
                  <a:srgbClr val="000000"/>
                </a:solidFill>
              </a:rPr>
              <a:t> command displays the general status of the port channel interface.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summary</a:t>
            </a:r>
            <a:r>
              <a:rPr lang="en-US" sz="1600" dirty="0">
                <a:solidFill>
                  <a:srgbClr val="000000"/>
                </a:solidFill>
              </a:rPr>
              <a:t> command displays one line of information per port channel.</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port-channel</a:t>
            </a:r>
            <a:r>
              <a:rPr lang="en-US" sz="1600" dirty="0">
                <a:solidFill>
                  <a:srgbClr val="000000"/>
                </a:solidFill>
              </a:rPr>
              <a:t> command displays information about a specific port channel interface.</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etherchannel</a:t>
            </a:r>
            <a:r>
              <a:rPr lang="en-US" sz="16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All interfaces within an EtherChannel must have the same configuration of speed and duplex mode, native and allowed VLANs on trunks, and access VLAN on access ports. Ensuring these configurations will significantly reduce network problems related to EtherChannel. Common EtherChannel issues include the following:</a:t>
            </a:r>
          </a:p>
          <a:p>
            <a:pPr marL="415985" lvl="1" indent="-342900">
              <a:buFont typeface="Arial" panose="020B0604020202020204" pitchFamily="34" charset="0"/>
              <a:buChar char="•"/>
            </a:pPr>
            <a:r>
              <a:rPr lang="en-US" sz="1600" dirty="0">
                <a:solidFill>
                  <a:srgbClr val="000000"/>
                </a:solidFill>
              </a:rPr>
              <a:t>Assigned ports in the EtherChannel are not part of the same VLAN, or not configured as trunks. Ports with different native VLANs cannot form an EtherChannel.</a:t>
            </a:r>
          </a:p>
          <a:p>
            <a:pPr marL="415985" lvl="1" indent="-342900">
              <a:buFont typeface="Arial" panose="020B0604020202020204" pitchFamily="34" charset="0"/>
              <a:buChar char="•"/>
            </a:pPr>
            <a:r>
              <a:rPr lang="en-US" sz="1600" dirty="0">
                <a:solidFill>
                  <a:srgbClr val="000000"/>
                </a:solidFill>
              </a:rPr>
              <a:t>Trunking was configured on some of the ports that make up the EtherChannel, but not all of them. It is not recommended that you configure trunking mode on individual ports that make up the EtherChannel. When configuring a trunk on an EtherChannel, verify the trunking mode on the EtherChannel.</a:t>
            </a:r>
          </a:p>
          <a:p>
            <a:pPr marL="415985" lvl="1" indent="-342900">
              <a:buFont typeface="Arial" panose="020B0604020202020204" pitchFamily="34" charset="0"/>
              <a:buChar char="•"/>
            </a:pPr>
            <a:r>
              <a:rPr lang="en-US" sz="1600" dirty="0">
                <a:solidFill>
                  <a:srgbClr val="000000"/>
                </a:solidFill>
              </a:rPr>
              <a:t>If the allowed range of VLANs is not the same,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buFont typeface="Arial" panose="020B0604020202020204" pitchFamily="34" charset="0"/>
              <a:buChar char="•"/>
            </a:pPr>
            <a:r>
              <a:rPr lang="en-US" sz="1600" dirty="0">
                <a:solidFill>
                  <a:srgbClr val="000000"/>
                </a:solidFill>
              </a:rPr>
              <a:t>The dynamic negotiation options for PAgP and LACP are not compatibly configured on both ends of the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In the figure, interfaces F0/1 and F0/2 on switches S1 and S2 are connected with an EtherChannel. However, the EtherChannel is not operational.</a:t>
            </a:r>
          </a:p>
          <a:p>
            <a:pPr marL="0" indent="0" algn="l"/>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a:r>
              <a:rPr lang="en-US" sz="1600" b="1" dirty="0">
                <a:solidFill>
                  <a:srgbClr val="000000"/>
                </a:solidFill>
              </a:rPr>
              <a:t>Step 1. View the EtherChannel Summary Information: </a:t>
            </a:r>
            <a:r>
              <a:rPr lang="en-US" sz="1600" dirty="0">
                <a:solidFill>
                  <a:srgbClr val="000000"/>
                </a:solidFill>
              </a:rPr>
              <a:t>The output of the </a:t>
            </a:r>
            <a:r>
              <a:rPr lang="en-US" sz="1600" b="1" dirty="0">
                <a:solidFill>
                  <a:srgbClr val="000000"/>
                </a:solidFill>
              </a:rPr>
              <a:t>show etherchannel summary</a:t>
            </a:r>
            <a:r>
              <a:rPr lang="en-US" sz="1600" dirty="0">
                <a:solidFill>
                  <a:srgbClr val="000000"/>
                </a:solidFill>
              </a:rPr>
              <a:t> command indicates that the EtherChannel is down.</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a:r>
              <a:rPr lang="en-US" sz="1600" b="1" dirty="0">
                <a:solidFill>
                  <a:srgbClr val="000000"/>
                </a:solidFill>
              </a:rPr>
              <a:t>Step 2. View Port Channel Configuration: </a:t>
            </a:r>
            <a:r>
              <a:rPr lang="en-US" sz="1600" dirty="0">
                <a:solidFill>
                  <a:srgbClr val="000000"/>
                </a:solidFill>
              </a:rPr>
              <a:t>In the </a:t>
            </a:r>
            <a:r>
              <a:rPr lang="en-US" sz="1600" b="1" dirty="0">
                <a:solidFill>
                  <a:srgbClr val="000000"/>
                </a:solidFill>
              </a:rPr>
              <a:t>show run | begin interface port-channel</a:t>
            </a:r>
            <a:r>
              <a:rPr lang="en-US" sz="1600" dirty="0">
                <a:solidFill>
                  <a:srgbClr val="000000"/>
                </a:solidFill>
              </a:rPr>
              <a:t> output, more detailed output indicates that there are incompatible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a:r>
              <a:rPr lang="en-US" sz="1600" b="1" dirty="0">
                <a:solidFill>
                  <a:srgbClr val="000000"/>
                </a:solidFill>
              </a:rPr>
              <a:t>Step 3: Correct the Misconfiguration: </a:t>
            </a:r>
            <a:r>
              <a:rPr lang="en-US" sz="1600" dirty="0">
                <a:solidFill>
                  <a:srgbClr val="000000"/>
                </a:solidFill>
              </a:rPr>
              <a:t>To correct the issue, the PAgP mode on the EtherChannel is changed to desirable.</a:t>
            </a:r>
          </a:p>
          <a:p>
            <a:pPr marL="0" indent="0" algn="l"/>
            <a:r>
              <a:rPr lang="en-US" sz="1600" b="1" dirty="0">
                <a:solidFill>
                  <a:srgbClr val="000000"/>
                </a:solidFill>
              </a:rPr>
              <a:t>Note</a:t>
            </a:r>
            <a:r>
              <a:rPr lang="en-US" sz="1600" dirty="0">
                <a:solidFill>
                  <a:srgbClr val="000000"/>
                </a:solidFill>
              </a:rPr>
              <a:t>: EtherChannel and STP must interoperate. For this reason, the order in which EtherChannel-related commands are entered is important, which is why you see interface Port-Channel 1 removed and then re-added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571750"/>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a:r>
              <a:rPr lang="en-US" sz="1600" b="1" dirty="0">
                <a:solidFill>
                  <a:srgbClr val="000000"/>
                </a:solidFill>
              </a:rPr>
              <a:t>Step 4. Verify EtherChannel is Operational: </a:t>
            </a:r>
            <a:r>
              <a:rPr lang="en-US" sz="1600" dirty="0">
                <a:solidFill>
                  <a:srgbClr val="000000"/>
                </a:solidFill>
              </a:rPr>
              <a:t>The EtherChannel is now active as verified by the output of the </a:t>
            </a:r>
            <a:r>
              <a:rPr lang="en-US" sz="1600" b="1" dirty="0">
                <a:solidFill>
                  <a:srgbClr val="000000"/>
                </a:solidFill>
              </a:rPr>
              <a:t>show etherchannel summary</a:t>
            </a:r>
            <a:r>
              <a:rPr lang="en-US" sz="1600" dirty="0">
                <a:solidFill>
                  <a:srgbClr val="000000"/>
                </a:solidFill>
              </a:rPr>
              <a:t> command.</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a:t>
            </a:r>
          </a:p>
          <a:p>
            <a:pPr marL="285750" indent="-285750" algn="l">
              <a:buFont typeface="Arial" panose="020B0604020202020204" pitchFamily="34" charset="0"/>
              <a:buChar char="•"/>
            </a:pPr>
            <a:r>
              <a:rPr lang="en-US" sz="1800" dirty="0">
                <a:solidFill>
                  <a:srgbClr val="000000"/>
                </a:solidFill>
              </a:rPr>
              <a:t>Examine the Physical Layer and Correct Switch Port Mode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EtherChannel</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marL="0" indent="0">
              <a:buNone/>
            </a:pPr>
            <a:r>
              <a:rPr lang="en-US" sz="1800" dirty="0"/>
              <a:t>In this Packet Tracer, you will complete the following:</a:t>
            </a:r>
          </a:p>
          <a:p>
            <a:pPr>
              <a:buFont typeface="Arial" panose="020B0604020202020204" pitchFamily="34" charset="0"/>
              <a:buChar char="•"/>
            </a:pPr>
            <a:r>
              <a:rPr lang="en-US" sz="1800" dirty="0"/>
              <a:t>Build the Network</a:t>
            </a:r>
          </a:p>
          <a:p>
            <a:pPr>
              <a:buFont typeface="Arial" panose="020B0604020202020204" pitchFamily="34" charset="0"/>
              <a:buChar char="•"/>
            </a:pPr>
            <a:r>
              <a:rPr lang="en-US" sz="1800" dirty="0"/>
              <a:t>Configure EtherChannel</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EtherChannel</a:t>
            </a:r>
          </a:p>
        </p:txBody>
      </p:sp>
      <p:sp>
        <p:nvSpPr>
          <p:cNvPr id="7" name="Rectangle 6">
            <a:extLst>
              <a:ext uri="{FF2B5EF4-FFF2-40B4-BE49-F238E27FC236}">
                <a16:creationId xmlns:a16="http://schemas.microsoft.com/office/drawing/2014/main" id="{F356F0A0-ABF5-4966-8D7D-E0DC2EA39AA8}"/>
              </a:ext>
            </a:extLst>
          </p:cNvPr>
          <p:cNvSpPr/>
          <p:nvPr/>
        </p:nvSpPr>
        <p:spPr>
          <a:xfrm>
            <a:off x="480848" y="904986"/>
            <a:ext cx="8040414" cy="1754326"/>
          </a:xfrm>
          <a:prstGeom prst="rect">
            <a:avLst/>
          </a:prstGeom>
        </p:spPr>
        <p:txBody>
          <a:bodyPr wrap="square">
            <a:spAutoFit/>
          </a:bodyPr>
          <a:lstStyle/>
          <a:p>
            <a:r>
              <a:rPr lang="en-US" dirty="0">
                <a:solidFill>
                  <a:srgbClr val="000000"/>
                </a:solidFill>
              </a:rPr>
              <a:t>In this lab, you will complete the following objectives:</a:t>
            </a: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Part 1: Build the Network and Configure Basic Device Settings</a:t>
            </a:r>
          </a:p>
          <a:p>
            <a:pPr marL="285750" indent="-285750">
              <a:buFont typeface="Arial" panose="020B0604020202020204" pitchFamily="34" charset="0"/>
              <a:buChar char="•"/>
            </a:pPr>
            <a:r>
              <a:rPr lang="en-US" dirty="0">
                <a:solidFill>
                  <a:srgbClr val="000000"/>
                </a:solidFill>
              </a:rPr>
              <a:t>Part 2: Create VLANs and Assign Switch Ports</a:t>
            </a:r>
          </a:p>
          <a:p>
            <a:pPr marL="285750" indent="-285750">
              <a:buFont typeface="Arial" panose="020B0604020202020204" pitchFamily="34" charset="0"/>
              <a:buChar char="•"/>
            </a:pPr>
            <a:r>
              <a:rPr lang="en-US" dirty="0">
                <a:solidFill>
                  <a:srgbClr val="000000"/>
                </a:solidFill>
              </a:rPr>
              <a:t>Part 3: Configure 802.1Q Trunks between the Switches</a:t>
            </a:r>
          </a:p>
          <a:p>
            <a:pPr marL="285750" indent="-285750">
              <a:buFont typeface="Arial" panose="020B0604020202020204" pitchFamily="34" charset="0"/>
              <a:buChar char="•"/>
            </a:pPr>
            <a:r>
              <a:rPr lang="en-US" dirty="0">
                <a:solidFill>
                  <a:srgbClr val="000000"/>
                </a:solidFill>
              </a:rPr>
              <a:t>Part 4: Implement and Verify an EtherChannel between the switches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5357" y="712679"/>
            <a:ext cx="8853286" cy="4155319"/>
          </a:xfrm>
        </p:spPr>
        <p:txBody>
          <a:bodyPr/>
          <a:lstStyle/>
          <a:p>
            <a:pPr>
              <a:spcBef>
                <a:spcPts val="0"/>
              </a:spcBef>
              <a:spcAft>
                <a:spcPts val="0"/>
              </a:spcAft>
              <a:buFont typeface="Arial" panose="020B0604020202020204" pitchFamily="34" charset="0"/>
              <a:buChar char="•"/>
            </a:pPr>
            <a:r>
              <a:rPr lang="en-US"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dirty="0"/>
              <a:t>EtherChannels can be formed through negotiation using one of two protocols, PAgP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dirty="0"/>
              <a:t>When an EtherChannel link is configured using Cisco-proprietary PAgP, PAgP packets are sent between EtherChannel-capable ports to negotiate the forming of a channel. Modes for PAgP are On, PAgP desirable, and PAgP auto. </a:t>
            </a:r>
          </a:p>
          <a:p>
            <a:pPr>
              <a:spcBef>
                <a:spcPts val="0"/>
              </a:spcBef>
              <a:spcAft>
                <a:spcPts val="0"/>
              </a:spcAft>
              <a:buFont typeface="Arial" panose="020B0604020202020204" pitchFamily="34" charset="0"/>
              <a:buChar char="•"/>
            </a:pPr>
            <a:r>
              <a:rPr lang="en-US" dirty="0"/>
              <a:t>LACP performs a function similar to PAgP with Cisco EtherChannel. Because LACP is an IEEE standard, it can be used to facilitate EtherChannels in multivendor environments. Modes for LACP are On, LACP active, and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trunking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etherchannel summary</a:t>
            </a:r>
            <a:r>
              <a:rPr lang="en-US" sz="1600" dirty="0"/>
              <a:t>, </a:t>
            </a:r>
            <a:r>
              <a:rPr lang="en-US" sz="1600" b="1" dirty="0"/>
              <a:t>show etherchannel port-channel</a:t>
            </a:r>
            <a:r>
              <a:rPr lang="en-US" sz="1600" dirty="0"/>
              <a:t>, and </a:t>
            </a:r>
            <a:r>
              <a:rPr lang="en-US" sz="1600" b="1" dirty="0"/>
              <a:t>show interfaces 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a:t>Trunking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PAgP is set to the auto or desirable mode.</a:t>
            </a:r>
          </a:p>
          <a:p>
            <a:pPr lvl="1">
              <a:spcBef>
                <a:spcPts val="0"/>
              </a:spcBef>
              <a:spcAft>
                <a:spcPts val="0"/>
              </a:spcAft>
              <a:buFont typeface="Arial" panose="020B0604020202020204" pitchFamily="34" charset="0"/>
              <a:buChar char="•"/>
            </a:pPr>
            <a:r>
              <a:rPr lang="en-US" sz="1600" dirty="0"/>
              <a:t>The dynamic negotiation options for PAgP and LACP are not compatibly configured on both ends of the 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6: EtherChannel</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609056"/>
            <a:ext cx="4703064" cy="4155319"/>
          </a:xfrm>
        </p:spPr>
        <p:txBody>
          <a:bodyPr/>
          <a:lstStyle/>
          <a:p>
            <a:pPr>
              <a:spcBef>
                <a:spcPts val="0"/>
              </a:spcBef>
              <a:spcAft>
                <a:spcPts val="0"/>
              </a:spcAft>
              <a:buFont typeface="Arial" panose="020B0604020202020204" pitchFamily="34" charset="0"/>
              <a:buChar char="•"/>
            </a:pPr>
            <a:r>
              <a:rPr lang="en-US" sz="1600" dirty="0"/>
              <a:t>Link Aggregation</a:t>
            </a:r>
          </a:p>
          <a:p>
            <a:pPr>
              <a:spcBef>
                <a:spcPts val="0"/>
              </a:spcBef>
              <a:spcAft>
                <a:spcPts val="0"/>
              </a:spcAft>
              <a:buFont typeface="Arial" panose="020B0604020202020204" pitchFamily="34" charset="0"/>
              <a:buChar char="•"/>
            </a:pPr>
            <a:r>
              <a:rPr lang="en-US" sz="1600" dirty="0"/>
              <a:t>EtherChannel</a:t>
            </a:r>
          </a:p>
          <a:p>
            <a:pPr>
              <a:spcBef>
                <a:spcPts val="0"/>
              </a:spcBef>
              <a:spcAft>
                <a:spcPts val="0"/>
              </a:spcAft>
              <a:buFont typeface="Arial" panose="020B0604020202020204" pitchFamily="34" charset="0"/>
              <a:buChar char="•"/>
            </a:pPr>
            <a:r>
              <a:rPr lang="en-US" sz="1600" dirty="0"/>
              <a:t>Port Channel</a:t>
            </a:r>
          </a:p>
          <a:p>
            <a:pPr>
              <a:spcBef>
                <a:spcPts val="0"/>
              </a:spcBef>
              <a:spcAft>
                <a:spcPts val="0"/>
              </a:spcAft>
              <a:buFont typeface="Arial" panose="020B0604020202020204" pitchFamily="34" charset="0"/>
              <a:buChar char="•"/>
            </a:pPr>
            <a:r>
              <a:rPr lang="en-US" sz="1600" dirty="0"/>
              <a:t>Port Aggregation Protocol (PAgP)</a:t>
            </a:r>
          </a:p>
          <a:p>
            <a:pPr>
              <a:spcBef>
                <a:spcPts val="0"/>
              </a:spcBef>
              <a:spcAft>
                <a:spcPts val="0"/>
              </a:spcAft>
              <a:buFont typeface="Arial" panose="020B0604020202020204" pitchFamily="34" charset="0"/>
              <a:buChar char="•"/>
            </a:pPr>
            <a:r>
              <a:rPr lang="en-US" sz="1600" dirty="0"/>
              <a:t>Link Aggregation Control Protocol (LACP)</a:t>
            </a:r>
          </a:p>
          <a:p>
            <a:pPr>
              <a:spcBef>
                <a:spcPts val="0"/>
              </a:spcBef>
              <a:spcAft>
                <a:spcPts val="0"/>
              </a:spcAft>
              <a:buFont typeface="Arial" panose="020B0604020202020204" pitchFamily="34" charset="0"/>
              <a:buChar char="•"/>
            </a:pPr>
            <a:r>
              <a:rPr lang="en-US" sz="1600" dirty="0"/>
              <a:t>PAgP desirable</a:t>
            </a:r>
          </a:p>
          <a:p>
            <a:pPr>
              <a:spcBef>
                <a:spcPts val="0"/>
              </a:spcBef>
              <a:spcAft>
                <a:spcPts val="0"/>
              </a:spcAft>
              <a:buFont typeface="Arial" panose="020B0604020202020204" pitchFamily="34" charset="0"/>
              <a:buChar char="•"/>
            </a:pPr>
            <a:r>
              <a:rPr lang="en-US" sz="1600" dirty="0"/>
              <a:t>PAgP auto</a:t>
            </a:r>
          </a:p>
          <a:p>
            <a:pPr>
              <a:spcBef>
                <a:spcPts val="0"/>
              </a:spcBef>
              <a:spcAft>
                <a:spcPts val="0"/>
              </a:spcAft>
              <a:buFont typeface="Arial" panose="020B0604020202020204" pitchFamily="34" charset="0"/>
              <a:buChar char="•"/>
            </a:pPr>
            <a:r>
              <a:rPr lang="en-US" sz="1600" dirty="0"/>
              <a:t>LACP active</a:t>
            </a:r>
          </a:p>
          <a:p>
            <a:pPr>
              <a:spcBef>
                <a:spcPts val="0"/>
              </a:spcBef>
              <a:spcAft>
                <a:spcPts val="0"/>
              </a:spcAft>
              <a:buFont typeface="Arial" panose="020B0604020202020204" pitchFamily="34" charset="0"/>
              <a:buChar char="•"/>
            </a:pPr>
            <a:r>
              <a:rPr lang="en-US" sz="1600" dirty="0"/>
              <a:t>LACP passive</a:t>
            </a:r>
          </a:p>
          <a:p>
            <a:pPr>
              <a:spcBef>
                <a:spcPts val="0"/>
              </a:spcBef>
              <a:spcAft>
                <a:spcPts val="0"/>
              </a:spcAft>
              <a:buFont typeface="Arial" panose="020B0604020202020204" pitchFamily="34" charset="0"/>
              <a:buChar char="•"/>
            </a:pPr>
            <a:r>
              <a:rPr lang="en-US" sz="1600" b="1" dirty="0"/>
              <a:t>channel-group </a:t>
            </a:r>
            <a:r>
              <a:rPr lang="en-US" sz="1600" b="1" i="1" dirty="0"/>
              <a:t>X</a:t>
            </a:r>
            <a:r>
              <a:rPr lang="en-US" sz="1600" b="1" dirty="0"/>
              <a:t> mode [ desirable | auto | active | passive ]</a:t>
            </a:r>
          </a:p>
          <a:p>
            <a:pPr>
              <a:spcBef>
                <a:spcPts val="0"/>
              </a:spcBef>
              <a:spcAft>
                <a:spcPts val="0"/>
              </a:spcAft>
              <a:buFont typeface="Arial" panose="020B0604020202020204" pitchFamily="34" charset="0"/>
              <a:buChar char="•"/>
            </a:pPr>
            <a:r>
              <a:rPr lang="en-US" sz="1600" b="1" dirty="0"/>
              <a:t>interface port-channel </a:t>
            </a:r>
            <a:r>
              <a:rPr lang="en-US" sz="1600" b="1" i="1" dirty="0"/>
              <a:t>X</a:t>
            </a:r>
          </a:p>
          <a:p>
            <a:pPr>
              <a:spcBef>
                <a:spcPts val="0"/>
              </a:spcBef>
              <a:spcAft>
                <a:spcPts val="0"/>
              </a:spcAft>
              <a:buFont typeface="Arial" panose="020B0604020202020204" pitchFamily="34" charset="0"/>
              <a:buChar char="•"/>
            </a:pPr>
            <a:r>
              <a:rPr lang="en-US" sz="1600" b="1" dirty="0"/>
              <a:t>show interfaces port-channel</a:t>
            </a:r>
          </a:p>
          <a:p>
            <a:pPr>
              <a:spcBef>
                <a:spcPts val="0"/>
              </a:spcBef>
              <a:spcAft>
                <a:spcPts val="0"/>
              </a:spcAft>
              <a:buFont typeface="Arial" panose="020B0604020202020204" pitchFamily="34" charset="0"/>
              <a:buChar char="•"/>
            </a:pPr>
            <a:r>
              <a:rPr lang="en-US" sz="1600" b="1" dirty="0"/>
              <a:t>show etherchannel summary</a:t>
            </a:r>
          </a:p>
          <a:p>
            <a:pPr>
              <a:spcBef>
                <a:spcPts val="0"/>
              </a:spcBef>
              <a:spcAft>
                <a:spcPts val="0"/>
              </a:spcAft>
              <a:buFont typeface="Arial" panose="020B0604020202020204" pitchFamily="34" charset="0"/>
              <a:buChar char="•"/>
            </a:pPr>
            <a:r>
              <a:rPr lang="en-US" sz="1600" b="1" dirty="0"/>
              <a:t>show etherchannel port-channel</a:t>
            </a:r>
          </a:p>
          <a:p>
            <a:pPr>
              <a:spcBef>
                <a:spcPts val="0"/>
              </a:spcBef>
              <a:spcAft>
                <a:spcPts val="0"/>
              </a:spcAft>
              <a:buFont typeface="Arial" panose="020B0604020202020204" pitchFamily="34" charset="0"/>
              <a:buChar char="•"/>
            </a:pPr>
            <a:r>
              <a:rPr lang="en-US" sz="1600" b="1" dirty="0"/>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6: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85522828"/>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6.1.10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EtherChannel Operation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6.2.3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EtherChannel</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6.4.1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6.4.2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6.4.4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mn-ea"/>
                          <a:cs typeface="+mn-cs"/>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77740802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6,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Redundant Networks Exam is available, covering Modules 5-6.</a:t>
            </a:r>
          </a:p>
          <a:p>
            <a:pPr marL="0" indent="0">
              <a:lnSpc>
                <a:spcPct val="85000"/>
              </a:lnSpc>
              <a:spcBef>
                <a:spcPct val="30000"/>
              </a:spcBef>
              <a:buNone/>
            </a:pPr>
            <a:r>
              <a:rPr lang="en-US" sz="1600" dirty="0"/>
              <a:t>Topic 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purpose behind EtherChannel negotiation protocols?</a:t>
            </a:r>
          </a:p>
          <a:p>
            <a:pPr lvl="2">
              <a:lnSpc>
                <a:spcPct val="85000"/>
              </a:lnSpc>
              <a:spcBef>
                <a:spcPct val="30000"/>
              </a:spcBef>
            </a:pPr>
            <a:r>
              <a:rPr lang="en-US" sz="1600" dirty="0"/>
              <a:t>What is the difference between LACP and PAgP in terms of the number of interfaces that may be bundled into a group?</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instance might you configure an EtherChannel bundle in access mode?</a:t>
            </a:r>
          </a:p>
          <a:p>
            <a:pPr lvl="2">
              <a:lnSpc>
                <a:spcPct val="85000"/>
              </a:lnSpc>
              <a:spcBef>
                <a:spcPct val="30000"/>
              </a:spcBef>
            </a:pPr>
            <a:r>
              <a:rPr lang="en-US" sz="1600" dirty="0"/>
              <a:t>Why do you think configuration changes must be done under the port-channel interface for existing port-channel groups?</a:t>
            </a:r>
          </a:p>
          <a:p>
            <a:pPr marL="0" indent="0">
              <a:lnSpc>
                <a:spcPct val="85000"/>
              </a:lnSpc>
              <a:spcBef>
                <a:spcPct val="30000"/>
              </a:spcBef>
              <a:buNone/>
            </a:pPr>
            <a:r>
              <a:rPr lang="en-US" sz="1600"/>
              <a:t>Topic </a:t>
            </a:r>
            <a:r>
              <a:rPr lang="en-US" sz="1600" dirty="0"/>
              <a:t>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the protocols DTP and EtherChannel be confused?</a:t>
            </a:r>
          </a:p>
          <a:p>
            <a:pPr lvl="2">
              <a:lnSpc>
                <a:spcPct val="85000"/>
              </a:lnSpc>
              <a:spcBef>
                <a:spcPct val="30000"/>
              </a:spcBef>
            </a:pPr>
            <a:r>
              <a:rPr lang="en-US" sz="1600" dirty="0"/>
              <a:t>What are some configuration settings that might cause a channel group not to successfully come up?</a:t>
            </a:r>
          </a:p>
          <a:p>
            <a:pPr lvl="1">
              <a:lnSpc>
                <a:spcPct val="85000"/>
              </a:lnSpc>
              <a:spcBef>
                <a:spcPct val="30000"/>
              </a:spcBef>
            </a:pPr>
            <a:endParaRPr lang="en-US" sz="1600"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7888370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EtherChannel</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5349</TotalTime>
  <Words>4471</Words>
  <Application>Microsoft Office PowerPoint</Application>
  <PresentationFormat>On-screen Show (16:9)</PresentationFormat>
  <Paragraphs>450</Paragraphs>
  <Slides>43</Slides>
  <Notes>41</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CiscoSans</vt:lpstr>
      <vt:lpstr>CiscoSans ExtraLight</vt:lpstr>
      <vt:lpstr>Wingdings</vt:lpstr>
      <vt:lpstr>Default Theme</vt:lpstr>
      <vt:lpstr>Module 6: EtherChannel</vt:lpstr>
      <vt:lpstr>Instructor Materials – Module 6 Planning Guide</vt:lpstr>
      <vt:lpstr>What to Expect in this Module</vt:lpstr>
      <vt:lpstr>What to Expect in this Module (Cont.)</vt:lpstr>
      <vt:lpstr>Check Your Understanding</vt:lpstr>
      <vt:lpstr>Module 6: Activities</vt:lpstr>
      <vt:lpstr>Module 6: Best Practices</vt:lpstr>
      <vt:lpstr>Module 6: Best Practices (Cont.)</vt:lpstr>
      <vt:lpstr>Module 6: EtherChannel</vt:lpstr>
      <vt:lpstr>Module Objectives</vt:lpstr>
      <vt:lpstr>6.1 EtherChannel Operation</vt:lpstr>
      <vt:lpstr>EtherChannel Operation Link Aggregation</vt:lpstr>
      <vt:lpstr>EtherChannel Operation EtherChannel</vt:lpstr>
      <vt:lpstr>EtherChannel Operation Advantages of EtherChannel</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6.2 Configure EtherChannel</vt:lpstr>
      <vt:lpstr>Configure EtherChannel Configuration Guidelines</vt:lpstr>
      <vt:lpstr>Configure EtherChannel Configuration Guidelines (Cont.)</vt:lpstr>
      <vt:lpstr>Configure EtherChannel LACP Configuration Example</vt:lpstr>
      <vt:lpstr>Configure EtherChannel Packet Tracer – Configure EtherChannel</vt:lpstr>
      <vt:lpstr>6.3 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Packet Tracer – Troubleshoot EtherChannel</vt:lpstr>
      <vt:lpstr>6.4 Module Practice and Quiz</vt:lpstr>
      <vt:lpstr>Module Practice and Quiz Packet Tracer – Implement EtherChannel</vt:lpstr>
      <vt:lpstr>Module Practice and Quiz Lab – Implement EtherChannel</vt:lpstr>
      <vt:lpstr>Module Practice and Quiz What Did I Learn In This Module?</vt:lpstr>
      <vt:lpstr>Module Practice and Quiz What Did I Learn In This Module? (Cont.)</vt:lpstr>
      <vt:lpstr>Module Practice and Quiz What Did I Learn In This Module? (Cont.)</vt:lpstr>
      <vt:lpstr>Module 6: EtherChannel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368</cp:revision>
  <dcterms:created xsi:type="dcterms:W3CDTF">2019-10-18T06:21:22Z</dcterms:created>
  <dcterms:modified xsi:type="dcterms:W3CDTF">2021-01-29T14:26:08Z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