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handoutMasterIdLst>
    <p:handoutMasterId r:id="rId26"/>
  </p:handoutMasterIdLst>
  <p:sldIdLst>
    <p:sldId id="256" r:id="rId2"/>
    <p:sldId id="258" r:id="rId3"/>
    <p:sldId id="259" r:id="rId4"/>
    <p:sldId id="291" r:id="rId5"/>
    <p:sldId id="287" r:id="rId6"/>
    <p:sldId id="263" r:id="rId7"/>
    <p:sldId id="288" r:id="rId8"/>
    <p:sldId id="289" r:id="rId9"/>
    <p:sldId id="290" r:id="rId10"/>
    <p:sldId id="261" r:id="rId11"/>
    <p:sldId id="267" r:id="rId12"/>
    <p:sldId id="269" r:id="rId13"/>
    <p:sldId id="270" r:id="rId14"/>
    <p:sldId id="268" r:id="rId15"/>
    <p:sldId id="271" r:id="rId16"/>
    <p:sldId id="266" r:id="rId17"/>
    <p:sldId id="272" r:id="rId18"/>
    <p:sldId id="293" r:id="rId19"/>
    <p:sldId id="294" r:id="rId20"/>
    <p:sldId id="296" r:id="rId21"/>
    <p:sldId id="265"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0000"/>
    <a:srgbClr val="CC0000"/>
    <a:srgbClr val="CC3300"/>
    <a:srgbClr val="993300"/>
    <a:srgbClr val="AFB931"/>
    <a:srgbClr val="FF3300"/>
    <a:srgbClr val="000099"/>
    <a:srgbClr val="660033"/>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6" autoAdjust="0"/>
    <p:restoredTop sz="93416" autoAdjust="0"/>
  </p:normalViewPr>
  <p:slideViewPr>
    <p:cSldViewPr>
      <p:cViewPr varScale="1">
        <p:scale>
          <a:sx n="69" d="100"/>
          <a:sy n="69" d="100"/>
        </p:scale>
        <p:origin x="964"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ức" userId="9576a2d3b4f8e80c" providerId="LiveId" clId="{44C8470C-D536-49CB-A485-AA1368953453}"/>
    <pc:docChg chg="delSld">
      <pc:chgData name="Đức" userId="9576a2d3b4f8e80c" providerId="LiveId" clId="{44C8470C-D536-49CB-A485-AA1368953453}" dt="2024-01-28T02:05:20.458" v="0" actId="47"/>
      <pc:docMkLst>
        <pc:docMk/>
      </pc:docMkLst>
      <pc:sldChg chg="del">
        <pc:chgData name="Đức" userId="9576a2d3b4f8e80c" providerId="LiveId" clId="{44C8470C-D536-49CB-A485-AA1368953453}" dt="2024-01-28T02:05:20.458" v="0" actId="47"/>
        <pc:sldMkLst>
          <pc:docMk/>
          <pc:sldMk cId="651816262" sldId="29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6236B-AD5D-4CCD-B8BF-0785C7B5206E}"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en-US"/>
        </a:p>
      </dgm:t>
    </dgm:pt>
    <dgm:pt modelId="{476FC493-6952-4505-A457-D454CCD153B5}">
      <dgm:prSet phldrT="[Text]" custT="1"/>
      <dgm:spPr/>
      <dgm:t>
        <a:bodyPr/>
        <a:lstStyle/>
        <a:p>
          <a:pPr algn="l"/>
          <a:r>
            <a:rPr lang="en-US" sz="2400" dirty="0">
              <a:latin typeface="Times New Roman" pitchFamily="18" charset="0"/>
              <a:cs typeface="Times New Roman" pitchFamily="18" charset="0"/>
            </a:rPr>
            <a:t>TỔNG QUAN VỀ ĐỀ TÀI</a:t>
          </a:r>
        </a:p>
      </dgm:t>
    </dgm:pt>
    <dgm:pt modelId="{FDF91382-64B9-4D27-BEEC-431B6A25AD6F}" type="parTrans" cxnId="{1153C5CD-8739-473E-9EE7-EB9AE0E85515}">
      <dgm:prSet/>
      <dgm:spPr/>
      <dgm:t>
        <a:bodyPr/>
        <a:lstStyle/>
        <a:p>
          <a:pPr algn="ctr"/>
          <a:endParaRPr lang="en-US"/>
        </a:p>
      </dgm:t>
    </dgm:pt>
    <dgm:pt modelId="{495BBA76-68DB-46F0-8828-27CC127438A1}" type="sibTrans" cxnId="{1153C5CD-8739-473E-9EE7-EB9AE0E85515}">
      <dgm:prSet/>
      <dgm:spPr/>
      <dgm:t>
        <a:bodyPr/>
        <a:lstStyle/>
        <a:p>
          <a:pPr algn="ctr"/>
          <a:endParaRPr lang="en-US"/>
        </a:p>
      </dgm:t>
    </dgm:pt>
    <dgm:pt modelId="{89FC43CF-7D6B-4FDB-BA11-D389D6DA19E9}">
      <dgm:prSet phldrT="[Text]" custT="1"/>
      <dgm:spPr/>
      <dgm:t>
        <a:bodyPr/>
        <a:lstStyle/>
        <a:p>
          <a:pPr algn="l"/>
          <a:r>
            <a:rPr lang="en-US" sz="2400" dirty="0">
              <a:latin typeface="Times New Roman" pitchFamily="18" charset="0"/>
              <a:cs typeface="Times New Roman" pitchFamily="18" charset="0"/>
            </a:rPr>
            <a:t>CƠ SỞ LÝ THUYẾT</a:t>
          </a:r>
        </a:p>
      </dgm:t>
    </dgm:pt>
    <dgm:pt modelId="{28C5185B-FB70-4EC1-AE84-623D3B7A2E3E}" type="parTrans" cxnId="{A9A0682A-2BED-4833-8955-E792E7582302}">
      <dgm:prSet/>
      <dgm:spPr/>
      <dgm:t>
        <a:bodyPr/>
        <a:lstStyle/>
        <a:p>
          <a:pPr algn="ctr"/>
          <a:endParaRPr lang="en-US"/>
        </a:p>
      </dgm:t>
    </dgm:pt>
    <dgm:pt modelId="{ECA64373-0D88-4FEF-8567-9EE7762E3F71}" type="sibTrans" cxnId="{A9A0682A-2BED-4833-8955-E792E7582302}">
      <dgm:prSet/>
      <dgm:spPr/>
      <dgm:t>
        <a:bodyPr/>
        <a:lstStyle/>
        <a:p>
          <a:pPr algn="ctr"/>
          <a:endParaRPr lang="en-US"/>
        </a:p>
      </dgm:t>
    </dgm:pt>
    <dgm:pt modelId="{1CCE9BA6-11DB-411B-AFB3-0358E3C68E8A}">
      <dgm:prSet phldrT="[Text]" custT="1"/>
      <dgm:spPr/>
      <dgm:t>
        <a:bodyPr/>
        <a:lstStyle/>
        <a:p>
          <a:pPr algn="l"/>
          <a:r>
            <a:rPr lang="en-US" sz="2400" dirty="0">
              <a:latin typeface="Times New Roman" pitchFamily="18" charset="0"/>
              <a:cs typeface="Times New Roman" pitchFamily="18" charset="0"/>
            </a:rPr>
            <a:t>CÀI ĐẶT MÔ HÌNH</a:t>
          </a:r>
        </a:p>
      </dgm:t>
    </dgm:pt>
    <dgm:pt modelId="{C2A8A978-830C-4CE5-A177-8D7E0734E6C2}" type="parTrans" cxnId="{49D26974-C14E-446F-BCCF-9FA74657A950}">
      <dgm:prSet/>
      <dgm:spPr/>
      <dgm:t>
        <a:bodyPr/>
        <a:lstStyle/>
        <a:p>
          <a:pPr algn="ctr"/>
          <a:endParaRPr lang="en-US"/>
        </a:p>
      </dgm:t>
    </dgm:pt>
    <dgm:pt modelId="{C23D6B20-50E3-4F4D-8CF1-44EF28DDF8BA}" type="sibTrans" cxnId="{49D26974-C14E-446F-BCCF-9FA74657A950}">
      <dgm:prSet/>
      <dgm:spPr/>
      <dgm:t>
        <a:bodyPr/>
        <a:lstStyle/>
        <a:p>
          <a:pPr algn="ctr"/>
          <a:endParaRPr lang="en-US"/>
        </a:p>
      </dgm:t>
    </dgm:pt>
    <dgm:pt modelId="{4B7F3B64-15DE-484A-B998-C3B3169083CD}">
      <dgm:prSet phldrT="[Text]" custT="1"/>
      <dgm:spPr/>
      <dgm:t>
        <a:bodyPr/>
        <a:lstStyle/>
        <a:p>
          <a:pPr algn="l"/>
          <a:r>
            <a:rPr lang="en-US" sz="2400" dirty="0">
              <a:latin typeface="Times New Roman" pitchFamily="18" charset="0"/>
              <a:cs typeface="Times New Roman" pitchFamily="18" charset="0"/>
            </a:rPr>
            <a:t>KẾT LUẬN</a:t>
          </a:r>
        </a:p>
      </dgm:t>
    </dgm:pt>
    <dgm:pt modelId="{89B6D32C-A2E5-4105-BC56-0CC641D6186F}" type="parTrans" cxnId="{E72B2C1E-F37D-491E-B707-8FA9A0680AD7}">
      <dgm:prSet/>
      <dgm:spPr/>
      <dgm:t>
        <a:bodyPr/>
        <a:lstStyle/>
        <a:p>
          <a:pPr algn="ctr"/>
          <a:endParaRPr lang="en-US"/>
        </a:p>
      </dgm:t>
    </dgm:pt>
    <dgm:pt modelId="{C676EE55-737F-4BF5-9150-81B225B53F6D}" type="sibTrans" cxnId="{E72B2C1E-F37D-491E-B707-8FA9A0680AD7}">
      <dgm:prSet/>
      <dgm:spPr/>
      <dgm:t>
        <a:bodyPr/>
        <a:lstStyle/>
        <a:p>
          <a:pPr algn="ctr"/>
          <a:endParaRPr lang="en-US"/>
        </a:p>
      </dgm:t>
    </dgm:pt>
    <dgm:pt modelId="{0B692942-649B-49E9-A321-BEC4D09AF027}">
      <dgm:prSet phldrT="[Text]" custT="1"/>
      <dgm:spPr/>
      <dgm:t>
        <a:bodyPr/>
        <a:lstStyle/>
        <a:p>
          <a:pPr algn="l"/>
          <a:r>
            <a:rPr lang="en-US" sz="2400" dirty="0">
              <a:latin typeface="Times New Roman" pitchFamily="18" charset="0"/>
              <a:cs typeface="Times New Roman" pitchFamily="18" charset="0"/>
            </a:rPr>
            <a:t>KẾT QUẢ THỰC NGHIỆM</a:t>
          </a:r>
        </a:p>
      </dgm:t>
    </dgm:pt>
    <dgm:pt modelId="{06045477-40DF-4228-8B8D-239BB2866AFC}" type="parTrans" cxnId="{66DB4158-618C-46D1-A2E5-88B5DA92EAA9}">
      <dgm:prSet/>
      <dgm:spPr/>
      <dgm:t>
        <a:bodyPr/>
        <a:lstStyle/>
        <a:p>
          <a:pPr algn="ctr"/>
          <a:endParaRPr lang="en-US"/>
        </a:p>
      </dgm:t>
    </dgm:pt>
    <dgm:pt modelId="{7BCA187A-D453-4D2C-9516-12EC2D955E0A}" type="sibTrans" cxnId="{66DB4158-618C-46D1-A2E5-88B5DA92EAA9}">
      <dgm:prSet/>
      <dgm:spPr/>
      <dgm:t>
        <a:bodyPr/>
        <a:lstStyle/>
        <a:p>
          <a:pPr algn="ctr"/>
          <a:endParaRPr lang="en-US"/>
        </a:p>
      </dgm:t>
    </dgm:pt>
    <dgm:pt modelId="{35578168-E8CF-4C18-B5AD-27D2CE473970}" type="pres">
      <dgm:prSet presAssocID="{2FD6236B-AD5D-4CCD-B8BF-0785C7B5206E}" presName="linearFlow" presStyleCnt="0">
        <dgm:presLayoutVars>
          <dgm:dir/>
          <dgm:resizeHandles val="exact"/>
        </dgm:presLayoutVars>
      </dgm:prSet>
      <dgm:spPr/>
    </dgm:pt>
    <dgm:pt modelId="{372F8306-9BF0-4881-B96B-05B2A39BBD77}" type="pres">
      <dgm:prSet presAssocID="{476FC493-6952-4505-A457-D454CCD153B5}" presName="composite" presStyleCnt="0"/>
      <dgm:spPr/>
    </dgm:pt>
    <dgm:pt modelId="{80852B80-6CC7-457E-8134-81F779E44B42}" type="pres">
      <dgm:prSet presAssocID="{476FC493-6952-4505-A457-D454CCD153B5}" presName="imgShp" presStyleLbl="fgImgPlace1" presStyleIdx="0" presStyleCnt="5"/>
      <dgm:spPr>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3000" r="-13000"/>
          </a:stretch>
        </a:blipFill>
      </dgm:spPr>
    </dgm:pt>
    <dgm:pt modelId="{43B22320-2702-4675-9233-93F819AACA01}" type="pres">
      <dgm:prSet presAssocID="{476FC493-6952-4505-A457-D454CCD153B5}" presName="txShp" presStyleLbl="node1" presStyleIdx="0" presStyleCnt="5">
        <dgm:presLayoutVars>
          <dgm:bulletEnabled val="1"/>
        </dgm:presLayoutVars>
      </dgm:prSet>
      <dgm:spPr/>
    </dgm:pt>
    <dgm:pt modelId="{039BA014-8D74-4163-8C63-0F76FE796805}" type="pres">
      <dgm:prSet presAssocID="{495BBA76-68DB-46F0-8828-27CC127438A1}" presName="spacing" presStyleCnt="0"/>
      <dgm:spPr/>
    </dgm:pt>
    <dgm:pt modelId="{7C500C99-E03B-4054-97FD-04DD4480EE22}" type="pres">
      <dgm:prSet presAssocID="{89FC43CF-7D6B-4FDB-BA11-D389D6DA19E9}" presName="composite" presStyleCnt="0"/>
      <dgm:spPr/>
    </dgm:pt>
    <dgm:pt modelId="{81DBF803-1EE9-4BB7-8DE0-BB6A137AD6BF}" type="pres">
      <dgm:prSet presAssocID="{89FC43CF-7D6B-4FDB-BA11-D389D6DA19E9}" presName="imgShp" presStyleLbl="fgImgPlace1" presStyleIdx="1" presStyleCnt="5"/>
      <dgm:spPr>
        <a:blipFill>
          <a:blip xmlns:r="http://schemas.openxmlformats.org/officeDocument/2006/relationships" r:embed="rId2" cstate="print">
            <a:duotone>
              <a:schemeClr val="accent2">
                <a:hueOff val="495847"/>
                <a:satOff val="-1374"/>
                <a:lumOff val="630"/>
                <a:alphaOff val="0"/>
                <a:shade val="20000"/>
                <a:satMod val="200000"/>
              </a:schemeClr>
              <a:schemeClr val="accent2">
                <a:hueOff val="495847"/>
                <a:satOff val="-1374"/>
                <a:lumOff val="630"/>
                <a:alphaOff val="0"/>
                <a:tint val="12000"/>
                <a:satMod val="190000"/>
              </a:schemeClr>
            </a:duotone>
            <a:extLst>
              <a:ext uri="{28A0092B-C50C-407E-A947-70E740481C1C}">
                <a14:useLocalDpi xmlns:a14="http://schemas.microsoft.com/office/drawing/2010/main" val="0"/>
              </a:ext>
            </a:extLst>
          </a:blip>
          <a:srcRect/>
          <a:stretch>
            <a:fillRect l="-20000" r="-20000"/>
          </a:stretch>
        </a:blipFill>
      </dgm:spPr>
    </dgm:pt>
    <dgm:pt modelId="{4DC293E1-0A87-4A25-8EF2-84636D9DFAA7}" type="pres">
      <dgm:prSet presAssocID="{89FC43CF-7D6B-4FDB-BA11-D389D6DA19E9}" presName="txShp" presStyleLbl="node1" presStyleIdx="1" presStyleCnt="5">
        <dgm:presLayoutVars>
          <dgm:bulletEnabled val="1"/>
        </dgm:presLayoutVars>
      </dgm:prSet>
      <dgm:spPr/>
    </dgm:pt>
    <dgm:pt modelId="{C91C5D87-9DBA-45F4-B1BE-2AC78137B0BC}" type="pres">
      <dgm:prSet presAssocID="{ECA64373-0D88-4FEF-8567-9EE7762E3F71}" presName="spacing" presStyleCnt="0"/>
      <dgm:spPr/>
    </dgm:pt>
    <dgm:pt modelId="{D5B0D13C-7E99-47B4-932D-105E888F8271}" type="pres">
      <dgm:prSet presAssocID="{1CCE9BA6-11DB-411B-AFB3-0358E3C68E8A}" presName="composite" presStyleCnt="0"/>
      <dgm:spPr/>
    </dgm:pt>
    <dgm:pt modelId="{727F9308-3D88-4121-8BE4-54801AD58423}" type="pres">
      <dgm:prSet presAssocID="{1CCE9BA6-11DB-411B-AFB3-0358E3C68E8A}" presName="imgShp" presStyleLbl="fgImgPlace1" presStyleIdx="2" presStyleCnt="5"/>
      <dgm:spPr>
        <a:blipFill>
          <a:blip xmlns:r="http://schemas.openxmlformats.org/officeDocument/2006/relationships" r:embed="rId3">
            <a:duotone>
              <a:schemeClr val="accent2">
                <a:hueOff val="991693"/>
                <a:satOff val="-2747"/>
                <a:lumOff val="1260"/>
                <a:alphaOff val="0"/>
                <a:shade val="20000"/>
                <a:satMod val="200000"/>
              </a:schemeClr>
              <a:schemeClr val="accent2">
                <a:hueOff val="991693"/>
                <a:satOff val="-2747"/>
                <a:lumOff val="1260"/>
                <a:alphaOff val="0"/>
                <a:tint val="12000"/>
                <a:satMod val="190000"/>
              </a:schemeClr>
            </a:duotone>
            <a:extLst>
              <a:ext uri="{28A0092B-C50C-407E-A947-70E740481C1C}">
                <a14:useLocalDpi xmlns:a14="http://schemas.microsoft.com/office/drawing/2010/main" val="0"/>
              </a:ext>
            </a:extLst>
          </a:blip>
          <a:srcRect/>
          <a:stretch>
            <a:fillRect l="-13000" r="-13000"/>
          </a:stretch>
        </a:blipFill>
      </dgm:spPr>
    </dgm:pt>
    <dgm:pt modelId="{BD1124C7-B0CE-4677-9ED4-96FC3FA08A50}" type="pres">
      <dgm:prSet presAssocID="{1CCE9BA6-11DB-411B-AFB3-0358E3C68E8A}" presName="txShp" presStyleLbl="node1" presStyleIdx="2" presStyleCnt="5" custLinFactNeighborX="-735" custLinFactNeighborY="-1669">
        <dgm:presLayoutVars>
          <dgm:bulletEnabled val="1"/>
        </dgm:presLayoutVars>
      </dgm:prSet>
      <dgm:spPr/>
    </dgm:pt>
    <dgm:pt modelId="{9DAF7FFD-B629-43D1-AF6F-02BBD06AE41A}" type="pres">
      <dgm:prSet presAssocID="{C23D6B20-50E3-4F4D-8CF1-44EF28DDF8BA}" presName="spacing" presStyleCnt="0"/>
      <dgm:spPr/>
    </dgm:pt>
    <dgm:pt modelId="{B4F006DC-3DD4-46E1-92EE-93077655765C}" type="pres">
      <dgm:prSet presAssocID="{0B692942-649B-49E9-A321-BEC4D09AF027}" presName="composite" presStyleCnt="0"/>
      <dgm:spPr/>
    </dgm:pt>
    <dgm:pt modelId="{8697F803-BDA4-447C-A436-D93FED2A7480}" type="pres">
      <dgm:prSet presAssocID="{0B692942-649B-49E9-A321-BEC4D09AF027}" presName="imgShp" presStyleLbl="fgImgPlace1" presStyleIdx="3" presStyleCnt="5"/>
      <dgm:spPr>
        <a:blipFill>
          <a:blip xmlns:r="http://schemas.openxmlformats.org/officeDocument/2006/relationships" r:embed="rId4" cstate="print">
            <a:duotone>
              <a:schemeClr val="accent2">
                <a:hueOff val="1487540"/>
                <a:satOff val="-4121"/>
                <a:lumOff val="1891"/>
                <a:alphaOff val="0"/>
                <a:shade val="20000"/>
                <a:satMod val="200000"/>
              </a:schemeClr>
              <a:schemeClr val="accent2">
                <a:hueOff val="1487540"/>
                <a:satOff val="-4121"/>
                <a:lumOff val="1891"/>
                <a:alphaOff val="0"/>
                <a:tint val="12000"/>
                <a:satMod val="190000"/>
              </a:schemeClr>
            </a:duotone>
            <a:extLst>
              <a:ext uri="{28A0092B-C50C-407E-A947-70E740481C1C}">
                <a14:useLocalDpi xmlns:a14="http://schemas.microsoft.com/office/drawing/2010/main" val="0"/>
              </a:ext>
            </a:extLst>
          </a:blip>
          <a:srcRect/>
          <a:stretch>
            <a:fillRect l="-14000" r="-14000"/>
          </a:stretch>
        </a:blipFill>
      </dgm:spPr>
    </dgm:pt>
    <dgm:pt modelId="{E53772DF-318A-4F6E-B995-757149DBBC57}" type="pres">
      <dgm:prSet presAssocID="{0B692942-649B-49E9-A321-BEC4D09AF027}" presName="txShp" presStyleLbl="node1" presStyleIdx="3" presStyleCnt="5">
        <dgm:presLayoutVars>
          <dgm:bulletEnabled val="1"/>
        </dgm:presLayoutVars>
      </dgm:prSet>
      <dgm:spPr/>
    </dgm:pt>
    <dgm:pt modelId="{409D9AA1-2A25-4E57-A826-53C35A1FCD59}" type="pres">
      <dgm:prSet presAssocID="{7BCA187A-D453-4D2C-9516-12EC2D955E0A}" presName="spacing" presStyleCnt="0"/>
      <dgm:spPr/>
    </dgm:pt>
    <dgm:pt modelId="{98F51088-0993-4204-B616-D0AEE5B86A6B}" type="pres">
      <dgm:prSet presAssocID="{4B7F3B64-15DE-484A-B998-C3B3169083CD}" presName="composite" presStyleCnt="0"/>
      <dgm:spPr/>
    </dgm:pt>
    <dgm:pt modelId="{4E873FD4-4B43-482E-983E-90F90546DB0F}" type="pres">
      <dgm:prSet presAssocID="{4B7F3B64-15DE-484A-B998-C3B3169083CD}" presName="imgShp" presStyleLbl="fgImgPlace1" presStyleIdx="4" presStyleCnt="5"/>
      <dgm:spPr>
        <a:blipFill>
          <a:blip xmlns:r="http://schemas.openxmlformats.org/officeDocument/2006/relationships" r:embed="rId5" cstate="print">
            <a:duotone>
              <a:schemeClr val="accent2">
                <a:hueOff val="1983387"/>
                <a:satOff val="-5494"/>
                <a:lumOff val="2521"/>
                <a:alphaOff val="0"/>
                <a:shade val="20000"/>
                <a:satMod val="200000"/>
              </a:schemeClr>
              <a:schemeClr val="accent2">
                <a:hueOff val="1983387"/>
                <a:satOff val="-5494"/>
                <a:lumOff val="2521"/>
                <a:alphaOff val="0"/>
                <a:tint val="12000"/>
                <a:satMod val="190000"/>
              </a:schemeClr>
            </a:duotone>
            <a:extLst>
              <a:ext uri="{28A0092B-C50C-407E-A947-70E740481C1C}">
                <a14:useLocalDpi xmlns:a14="http://schemas.microsoft.com/office/drawing/2010/main" val="0"/>
              </a:ext>
            </a:extLst>
          </a:blip>
          <a:srcRect/>
          <a:stretch>
            <a:fillRect l="-12000" r="-12000"/>
          </a:stretch>
        </a:blipFill>
      </dgm:spPr>
    </dgm:pt>
    <dgm:pt modelId="{3D655769-309E-47AB-9E93-8EE0FCF348B3}" type="pres">
      <dgm:prSet presAssocID="{4B7F3B64-15DE-484A-B998-C3B3169083CD}" presName="txShp" presStyleLbl="node1" presStyleIdx="4" presStyleCnt="5">
        <dgm:presLayoutVars>
          <dgm:bulletEnabled val="1"/>
        </dgm:presLayoutVars>
      </dgm:prSet>
      <dgm:spPr/>
    </dgm:pt>
  </dgm:ptLst>
  <dgm:cxnLst>
    <dgm:cxn modelId="{9FA58B0C-C547-4005-BA6A-FE43D335098A}" type="presOf" srcId="{4B7F3B64-15DE-484A-B998-C3B3169083CD}" destId="{3D655769-309E-47AB-9E93-8EE0FCF348B3}" srcOrd="0" destOrd="0" presId="urn:microsoft.com/office/officeart/2005/8/layout/vList3"/>
    <dgm:cxn modelId="{E72B2C1E-F37D-491E-B707-8FA9A0680AD7}" srcId="{2FD6236B-AD5D-4CCD-B8BF-0785C7B5206E}" destId="{4B7F3B64-15DE-484A-B998-C3B3169083CD}" srcOrd="4" destOrd="0" parTransId="{89B6D32C-A2E5-4105-BC56-0CC641D6186F}" sibTransId="{C676EE55-737F-4BF5-9150-81B225B53F6D}"/>
    <dgm:cxn modelId="{A9A0682A-2BED-4833-8955-E792E7582302}" srcId="{2FD6236B-AD5D-4CCD-B8BF-0785C7B5206E}" destId="{89FC43CF-7D6B-4FDB-BA11-D389D6DA19E9}" srcOrd="1" destOrd="0" parTransId="{28C5185B-FB70-4EC1-AE84-623D3B7A2E3E}" sibTransId="{ECA64373-0D88-4FEF-8567-9EE7762E3F71}"/>
    <dgm:cxn modelId="{B9CB9045-FD3C-42EC-B4BE-0983C7BFDF68}" type="presOf" srcId="{2FD6236B-AD5D-4CCD-B8BF-0785C7B5206E}" destId="{35578168-E8CF-4C18-B5AD-27D2CE473970}" srcOrd="0" destOrd="0" presId="urn:microsoft.com/office/officeart/2005/8/layout/vList3"/>
    <dgm:cxn modelId="{49D26974-C14E-446F-BCCF-9FA74657A950}" srcId="{2FD6236B-AD5D-4CCD-B8BF-0785C7B5206E}" destId="{1CCE9BA6-11DB-411B-AFB3-0358E3C68E8A}" srcOrd="2" destOrd="0" parTransId="{C2A8A978-830C-4CE5-A177-8D7E0734E6C2}" sibTransId="{C23D6B20-50E3-4F4D-8CF1-44EF28DDF8BA}"/>
    <dgm:cxn modelId="{66DB4158-618C-46D1-A2E5-88B5DA92EAA9}" srcId="{2FD6236B-AD5D-4CCD-B8BF-0785C7B5206E}" destId="{0B692942-649B-49E9-A321-BEC4D09AF027}" srcOrd="3" destOrd="0" parTransId="{06045477-40DF-4228-8B8D-239BB2866AFC}" sibTransId="{7BCA187A-D453-4D2C-9516-12EC2D955E0A}"/>
    <dgm:cxn modelId="{4A609881-8108-4023-8739-FCCB45A93846}" type="presOf" srcId="{1CCE9BA6-11DB-411B-AFB3-0358E3C68E8A}" destId="{BD1124C7-B0CE-4677-9ED4-96FC3FA08A50}" srcOrd="0" destOrd="0" presId="urn:microsoft.com/office/officeart/2005/8/layout/vList3"/>
    <dgm:cxn modelId="{1153C5CD-8739-473E-9EE7-EB9AE0E85515}" srcId="{2FD6236B-AD5D-4CCD-B8BF-0785C7B5206E}" destId="{476FC493-6952-4505-A457-D454CCD153B5}" srcOrd="0" destOrd="0" parTransId="{FDF91382-64B9-4D27-BEEC-431B6A25AD6F}" sibTransId="{495BBA76-68DB-46F0-8828-27CC127438A1}"/>
    <dgm:cxn modelId="{67D2F9F2-8B20-483B-B3D2-1DEADD6B4531}" type="presOf" srcId="{0B692942-649B-49E9-A321-BEC4D09AF027}" destId="{E53772DF-318A-4F6E-B995-757149DBBC57}" srcOrd="0" destOrd="0" presId="urn:microsoft.com/office/officeart/2005/8/layout/vList3"/>
    <dgm:cxn modelId="{635728F9-55DA-4355-BE19-03830FADA282}" type="presOf" srcId="{89FC43CF-7D6B-4FDB-BA11-D389D6DA19E9}" destId="{4DC293E1-0A87-4A25-8EF2-84636D9DFAA7}" srcOrd="0" destOrd="0" presId="urn:microsoft.com/office/officeart/2005/8/layout/vList3"/>
    <dgm:cxn modelId="{5A3384FB-7DDB-4D7E-85BE-F4F981296B7C}" type="presOf" srcId="{476FC493-6952-4505-A457-D454CCD153B5}" destId="{43B22320-2702-4675-9233-93F819AACA01}" srcOrd="0" destOrd="0" presId="urn:microsoft.com/office/officeart/2005/8/layout/vList3"/>
    <dgm:cxn modelId="{6F0C7DB4-447B-43F3-B0A7-A85DE2900FDF}" type="presParOf" srcId="{35578168-E8CF-4C18-B5AD-27D2CE473970}" destId="{372F8306-9BF0-4881-B96B-05B2A39BBD77}" srcOrd="0" destOrd="0" presId="urn:microsoft.com/office/officeart/2005/8/layout/vList3"/>
    <dgm:cxn modelId="{1FF901D0-D61C-48DC-A86F-17B58581D49E}" type="presParOf" srcId="{372F8306-9BF0-4881-B96B-05B2A39BBD77}" destId="{80852B80-6CC7-457E-8134-81F779E44B42}" srcOrd="0" destOrd="0" presId="urn:microsoft.com/office/officeart/2005/8/layout/vList3"/>
    <dgm:cxn modelId="{293899AF-9553-4607-B4FF-D675C945C1B0}" type="presParOf" srcId="{372F8306-9BF0-4881-B96B-05B2A39BBD77}" destId="{43B22320-2702-4675-9233-93F819AACA01}" srcOrd="1" destOrd="0" presId="urn:microsoft.com/office/officeart/2005/8/layout/vList3"/>
    <dgm:cxn modelId="{7E49DC92-50CB-4E0B-B41A-4C8444DBD838}" type="presParOf" srcId="{35578168-E8CF-4C18-B5AD-27D2CE473970}" destId="{039BA014-8D74-4163-8C63-0F76FE796805}" srcOrd="1" destOrd="0" presId="urn:microsoft.com/office/officeart/2005/8/layout/vList3"/>
    <dgm:cxn modelId="{329E928F-2F47-4B50-A1FE-3FAD100B4BB2}" type="presParOf" srcId="{35578168-E8CF-4C18-B5AD-27D2CE473970}" destId="{7C500C99-E03B-4054-97FD-04DD4480EE22}" srcOrd="2" destOrd="0" presId="urn:microsoft.com/office/officeart/2005/8/layout/vList3"/>
    <dgm:cxn modelId="{E87C32EA-AFFB-476B-A140-4E8FDFA14DFF}" type="presParOf" srcId="{7C500C99-E03B-4054-97FD-04DD4480EE22}" destId="{81DBF803-1EE9-4BB7-8DE0-BB6A137AD6BF}" srcOrd="0" destOrd="0" presId="urn:microsoft.com/office/officeart/2005/8/layout/vList3"/>
    <dgm:cxn modelId="{336FE5BE-815C-44FA-92DB-7BBB4ABDE0B6}" type="presParOf" srcId="{7C500C99-E03B-4054-97FD-04DD4480EE22}" destId="{4DC293E1-0A87-4A25-8EF2-84636D9DFAA7}" srcOrd="1" destOrd="0" presId="urn:microsoft.com/office/officeart/2005/8/layout/vList3"/>
    <dgm:cxn modelId="{73CFAF5A-8BB1-4B91-9913-2A34EA08F3DA}" type="presParOf" srcId="{35578168-E8CF-4C18-B5AD-27D2CE473970}" destId="{C91C5D87-9DBA-45F4-B1BE-2AC78137B0BC}" srcOrd="3" destOrd="0" presId="urn:microsoft.com/office/officeart/2005/8/layout/vList3"/>
    <dgm:cxn modelId="{5CF21C8B-BE71-434C-89A1-9CA8CFB3DEE2}" type="presParOf" srcId="{35578168-E8CF-4C18-B5AD-27D2CE473970}" destId="{D5B0D13C-7E99-47B4-932D-105E888F8271}" srcOrd="4" destOrd="0" presId="urn:microsoft.com/office/officeart/2005/8/layout/vList3"/>
    <dgm:cxn modelId="{2C975A0F-85A4-4FB9-B14F-4E3157E28D92}" type="presParOf" srcId="{D5B0D13C-7E99-47B4-932D-105E888F8271}" destId="{727F9308-3D88-4121-8BE4-54801AD58423}" srcOrd="0" destOrd="0" presId="urn:microsoft.com/office/officeart/2005/8/layout/vList3"/>
    <dgm:cxn modelId="{384C1FE6-FB0C-46C2-8123-D8E89EDE41F6}" type="presParOf" srcId="{D5B0D13C-7E99-47B4-932D-105E888F8271}" destId="{BD1124C7-B0CE-4677-9ED4-96FC3FA08A50}" srcOrd="1" destOrd="0" presId="urn:microsoft.com/office/officeart/2005/8/layout/vList3"/>
    <dgm:cxn modelId="{F44B5777-D34A-4D84-B623-F80653BF1C60}" type="presParOf" srcId="{35578168-E8CF-4C18-B5AD-27D2CE473970}" destId="{9DAF7FFD-B629-43D1-AF6F-02BBD06AE41A}" srcOrd="5" destOrd="0" presId="urn:microsoft.com/office/officeart/2005/8/layout/vList3"/>
    <dgm:cxn modelId="{FE384084-F064-45F5-809E-56C24CAB32A6}" type="presParOf" srcId="{35578168-E8CF-4C18-B5AD-27D2CE473970}" destId="{B4F006DC-3DD4-46E1-92EE-93077655765C}" srcOrd="6" destOrd="0" presId="urn:microsoft.com/office/officeart/2005/8/layout/vList3"/>
    <dgm:cxn modelId="{718D1195-85E3-4BFD-97EF-E205D7D6B4DA}" type="presParOf" srcId="{B4F006DC-3DD4-46E1-92EE-93077655765C}" destId="{8697F803-BDA4-447C-A436-D93FED2A7480}" srcOrd="0" destOrd="0" presId="urn:microsoft.com/office/officeart/2005/8/layout/vList3"/>
    <dgm:cxn modelId="{26182668-57A5-4A8E-9C95-EBD93A2D5F82}" type="presParOf" srcId="{B4F006DC-3DD4-46E1-92EE-93077655765C}" destId="{E53772DF-318A-4F6E-B995-757149DBBC57}" srcOrd="1" destOrd="0" presId="urn:microsoft.com/office/officeart/2005/8/layout/vList3"/>
    <dgm:cxn modelId="{55E4DD64-95C3-459B-A305-6E859195CC09}" type="presParOf" srcId="{35578168-E8CF-4C18-B5AD-27D2CE473970}" destId="{409D9AA1-2A25-4E57-A826-53C35A1FCD59}" srcOrd="7" destOrd="0" presId="urn:microsoft.com/office/officeart/2005/8/layout/vList3"/>
    <dgm:cxn modelId="{096AFA63-D6EA-45AD-9E65-A8467BF5DC55}" type="presParOf" srcId="{35578168-E8CF-4C18-B5AD-27D2CE473970}" destId="{98F51088-0993-4204-B616-D0AEE5B86A6B}" srcOrd="8" destOrd="0" presId="urn:microsoft.com/office/officeart/2005/8/layout/vList3"/>
    <dgm:cxn modelId="{2203CCBD-76D1-4085-9601-6F3D66531A3F}" type="presParOf" srcId="{98F51088-0993-4204-B616-D0AEE5B86A6B}" destId="{4E873FD4-4B43-482E-983E-90F90546DB0F}" srcOrd="0" destOrd="0" presId="urn:microsoft.com/office/officeart/2005/8/layout/vList3"/>
    <dgm:cxn modelId="{56145C60-5C30-430C-9D3B-3604C56C8E24}" type="presParOf" srcId="{98F51088-0993-4204-B616-D0AEE5B86A6B}" destId="{3D655769-309E-47AB-9E93-8EE0FCF348B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1A0C296-BBDC-4D8B-8583-B4AB76BE861D}" type="doc">
      <dgm:prSet loTypeId="urn:microsoft.com/office/officeart/2005/8/layout/hierarchy3" loCatId="list" qsTypeId="urn:microsoft.com/office/officeart/2005/8/quickstyle/simple2" qsCatId="simple" csTypeId="urn:microsoft.com/office/officeart/2005/8/colors/accent0_1" csCatId="mainScheme" phldr="1"/>
      <dgm:spPr/>
      <dgm:t>
        <a:bodyPr/>
        <a:lstStyle/>
        <a:p>
          <a:endParaRPr lang="en-US"/>
        </a:p>
      </dgm:t>
    </dgm:pt>
    <dgm:pt modelId="{F835301D-4DCD-4B22-8722-1F8FCD52A03F}">
      <dgm:prSet phldrT="[Text]" custT="1"/>
      <dgm:spPr/>
      <dgm:t>
        <a:bodyPr/>
        <a:lstStyle/>
        <a:p>
          <a:pPr>
            <a:lnSpc>
              <a:spcPct val="100000"/>
            </a:lnSpc>
          </a:pPr>
          <a:r>
            <a:rPr lang="en-US" sz="2000" b="1" dirty="0" err="1">
              <a:latin typeface="Times New Roman" pitchFamily="18" charset="0"/>
              <a:cs typeface="Times New Roman" pitchFamily="18" charset="0"/>
            </a:rPr>
            <a:t>Kết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quả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đạt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được</a:t>
          </a:r>
          <a:endParaRPr lang="en-US" sz="2000" b="1" dirty="0">
            <a:latin typeface="Times New Roman" pitchFamily="18" charset="0"/>
            <a:cs typeface="Times New Roman" pitchFamily="18" charset="0"/>
          </a:endParaRPr>
        </a:p>
      </dgm:t>
    </dgm:pt>
    <dgm:pt modelId="{74CE24E6-41D7-4DEF-88FC-64590CB8ADE8}" type="parTrans" cxnId="{08407F34-272D-472A-87B8-71C9CE43F38C}">
      <dgm:prSet/>
      <dgm:spPr/>
      <dgm:t>
        <a:bodyPr/>
        <a:lstStyle/>
        <a:p>
          <a:endParaRPr lang="en-US"/>
        </a:p>
      </dgm:t>
    </dgm:pt>
    <dgm:pt modelId="{783BB019-FE2A-4A0B-BE14-ACCF09CC4CB8}" type="sibTrans" cxnId="{08407F34-272D-472A-87B8-71C9CE43F38C}">
      <dgm:prSet/>
      <dgm:spPr/>
      <dgm:t>
        <a:bodyPr/>
        <a:lstStyle/>
        <a:p>
          <a:endParaRPr lang="en-US"/>
        </a:p>
      </dgm:t>
    </dgm:pt>
    <dgm:pt modelId="{B5D6CCC9-464E-44B3-8089-102A4B8BCB25}">
      <dgm:prSet phldrT="[Text]" custT="1"/>
      <dgm:spPr/>
      <dgm:t>
        <a:bodyPr/>
        <a:lstStyle/>
        <a:p>
          <a:pPr algn="l"/>
          <a:r>
            <a:rPr lang="en-US" sz="1600" dirty="0" err="1">
              <a:latin typeface="Times New Roman" pitchFamily="18" charset="0"/>
              <a:cs typeface="Times New Roman" pitchFamily="18" charset="0"/>
            </a:rPr>
            <a:t>Nghiên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cứu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ứng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phá</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dữ</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liệu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để</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dự</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báo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thời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tiết</a:t>
          </a:r>
          <a:endParaRPr lang="en-US" sz="1600" dirty="0">
            <a:latin typeface="Times New Roman" pitchFamily="18" charset="0"/>
            <a:cs typeface="Times New Roman" pitchFamily="18" charset="0"/>
          </a:endParaRPr>
        </a:p>
      </dgm:t>
    </dgm:pt>
    <dgm:pt modelId="{1ADE94B6-C3C0-423A-AFC8-29CA5B300421}" type="parTrans" cxnId="{4BC3A7EE-0727-4F8C-BE13-49B8D0523DA8}">
      <dgm:prSet/>
      <dgm:spPr/>
      <dgm:t>
        <a:bodyPr/>
        <a:lstStyle/>
        <a:p>
          <a:endParaRPr lang="en-US"/>
        </a:p>
      </dgm:t>
    </dgm:pt>
    <dgm:pt modelId="{131BBB90-72AC-41B6-B335-E0E6A35D1573}" type="sibTrans" cxnId="{4BC3A7EE-0727-4F8C-BE13-49B8D0523DA8}">
      <dgm:prSet/>
      <dgm:spPr/>
      <dgm:t>
        <a:bodyPr/>
        <a:lstStyle/>
        <a:p>
          <a:endParaRPr lang="en-US"/>
        </a:p>
      </dgm:t>
    </dgm:pt>
    <dgm:pt modelId="{79834603-C91B-4119-851D-7A4CB37AB4BD}">
      <dgm:prSet phldrT="[Text]" custT="1"/>
      <dgm:spPr/>
      <dgm:t>
        <a:bodyPr/>
        <a:lstStyle/>
        <a:p>
          <a:pPr algn="l"/>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hiểu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cài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đặt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mô</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hình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dự</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báo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thời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tiết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thành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công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trên</a:t>
          </a:r>
          <a:r>
            <a:rPr lang="en-US" sz="1600" dirty="0">
              <a:latin typeface="Times New Roman" pitchFamily="18" charset="0"/>
              <a:cs typeface="Times New Roman" pitchFamily="18" charset="0"/>
            </a:rPr>
            <a:t> python.</a:t>
          </a:r>
        </a:p>
      </dgm:t>
    </dgm:pt>
    <dgm:pt modelId="{8A6607F7-6111-4A82-A213-F60995856AF5}" type="parTrans" cxnId="{B9B7F4EE-B5C8-42C7-9C31-A572CDADF167}">
      <dgm:prSet/>
      <dgm:spPr/>
      <dgm:t>
        <a:bodyPr/>
        <a:lstStyle/>
        <a:p>
          <a:endParaRPr lang="en-US"/>
        </a:p>
      </dgm:t>
    </dgm:pt>
    <dgm:pt modelId="{CCD6838F-3778-47BC-88B4-97A515389A53}" type="sibTrans" cxnId="{B9B7F4EE-B5C8-42C7-9C31-A572CDADF167}">
      <dgm:prSet/>
      <dgm:spPr/>
      <dgm:t>
        <a:bodyPr/>
        <a:lstStyle/>
        <a:p>
          <a:endParaRPr lang="en-US"/>
        </a:p>
      </dgm:t>
    </dgm:pt>
    <dgm:pt modelId="{D89675B6-A9EC-4CA8-9100-E1714C92A3DD}">
      <dgm:prSet phldrT="[Text]" custT="1"/>
      <dgm:spPr/>
      <dgm:t>
        <a:bodyPr/>
        <a:lstStyle/>
        <a:p>
          <a:pPr>
            <a:lnSpc>
              <a:spcPct val="100000"/>
            </a:lnSpc>
          </a:pPr>
          <a:r>
            <a:rPr lang="en-US" sz="2000" b="1" dirty="0" err="1">
              <a:latin typeface="Times New Roman" pitchFamily="18" charset="0"/>
              <a:cs typeface="Times New Roman" pitchFamily="18" charset="0"/>
            </a:rPr>
            <a:t>Hướng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phát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triển</a:t>
          </a:r>
          <a:endParaRPr lang="en-US" sz="2000" b="1" dirty="0">
            <a:latin typeface="Times New Roman" pitchFamily="18" charset="0"/>
            <a:cs typeface="Times New Roman" pitchFamily="18" charset="0"/>
          </a:endParaRPr>
        </a:p>
      </dgm:t>
    </dgm:pt>
    <dgm:pt modelId="{4E5C6A64-548B-46B2-BA52-ACCD7C417D35}" type="parTrans" cxnId="{18EAE068-C344-4C34-B37A-3368F318967E}">
      <dgm:prSet/>
      <dgm:spPr/>
      <dgm:t>
        <a:bodyPr/>
        <a:lstStyle/>
        <a:p>
          <a:endParaRPr lang="en-US"/>
        </a:p>
      </dgm:t>
    </dgm:pt>
    <dgm:pt modelId="{9C2CF53A-C3E2-4CCB-8D00-AB85CFCF6F8A}" type="sibTrans" cxnId="{18EAE068-C344-4C34-B37A-3368F318967E}">
      <dgm:prSet/>
      <dgm:spPr/>
      <dgm:t>
        <a:bodyPr/>
        <a:lstStyle/>
        <a:p>
          <a:endParaRPr lang="en-US"/>
        </a:p>
      </dgm:t>
    </dgm:pt>
    <dgm:pt modelId="{FA375296-06A8-4694-A1D0-80AAAFD97A2C}">
      <dgm:prSet phldrT="[Text]" custT="1"/>
      <dgm:spPr/>
      <dgm:t>
        <a:bodyPr/>
        <a:lstStyle/>
        <a:p>
          <a:pPr algn="l"/>
          <a:r>
            <a:rPr lang="en-US" sz="1600" dirty="0" err="1">
              <a:latin typeface="Times New Roman" pitchFamily="18" charset="0"/>
              <a:cs typeface="Times New Roman" pitchFamily="18" charset="0"/>
            </a:rPr>
            <a:t>Tiếp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tục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nghiên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cứu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bài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toán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các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phương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pháp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khác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nhau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thập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thêm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dữ</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liệu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số</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lượng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lớn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các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trường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tin </a:t>
          </a:r>
          <a:r>
            <a:rPr lang="en-US" sz="1600" dirty="0" err="1">
              <a:latin typeface="Times New Roman" pitchFamily="18" charset="0"/>
              <a:cs typeface="Times New Roman" pitchFamily="18" charset="0"/>
            </a:rPr>
            <a:t>đa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dạng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hơn</a:t>
          </a:r>
          <a:r>
            <a:rPr lang="en-US" sz="1600" dirty="0">
              <a:latin typeface="Times New Roman" pitchFamily="18" charset="0"/>
              <a:cs typeface="Times New Roman" pitchFamily="18" charset="0"/>
            </a:rPr>
            <a:t>.</a:t>
          </a:r>
        </a:p>
      </dgm:t>
    </dgm:pt>
    <dgm:pt modelId="{5130ECB1-5361-4C11-9442-30E7D5A81EA9}" type="parTrans" cxnId="{D02CAEE0-8685-4A1C-A8D0-1C8094AC9795}">
      <dgm:prSet/>
      <dgm:spPr/>
      <dgm:t>
        <a:bodyPr/>
        <a:lstStyle/>
        <a:p>
          <a:endParaRPr lang="en-US"/>
        </a:p>
      </dgm:t>
    </dgm:pt>
    <dgm:pt modelId="{F7B01689-4C19-4765-AB40-05F4BC47160B}" type="sibTrans" cxnId="{D02CAEE0-8685-4A1C-A8D0-1C8094AC9795}">
      <dgm:prSet/>
      <dgm:spPr/>
      <dgm:t>
        <a:bodyPr/>
        <a:lstStyle/>
        <a:p>
          <a:endParaRPr lang="en-US"/>
        </a:p>
      </dgm:t>
    </dgm:pt>
    <dgm:pt modelId="{143BABF0-3936-4E81-B81E-07530683D8D9}">
      <dgm:prSet phldrT="[Text]" custT="1"/>
      <dgm:spPr/>
      <dgm:t>
        <a:bodyPr/>
        <a:lstStyle/>
        <a:p>
          <a:pPr algn="l"/>
          <a:r>
            <a:rPr lang="en-US" sz="1600" dirty="0" err="1">
              <a:latin typeface="Times New Roman" pitchFamily="18" charset="0"/>
              <a:cs typeface="Times New Roman" pitchFamily="18" charset="0"/>
            </a:rPr>
            <a:t>Thêm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chức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năng</a:t>
          </a:r>
          <a:r>
            <a:rPr lang="en-US" sz="1600" dirty="0">
              <a:latin typeface="Times New Roman" pitchFamily="18" charset="0"/>
              <a:cs typeface="Times New Roman" pitchFamily="18" charset="0"/>
            </a:rPr>
            <a:t> Export </a:t>
          </a:r>
          <a:r>
            <a:rPr lang="en-US" sz="1600" dirty="0" err="1">
              <a:latin typeface="Times New Roman" pitchFamily="18" charset="0"/>
              <a:cs typeface="Times New Roman" pitchFamily="18" charset="0"/>
            </a:rPr>
            <a:t>kết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quả</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a:t>
          </a:r>
          <a:r>
            <a:rPr lang="en-US" sz="1600" dirty="0">
              <a:latin typeface="Times New Roman" pitchFamily="18" charset="0"/>
              <a:cs typeface="Times New Roman" pitchFamily="18" charset="0"/>
            </a:rPr>
            <a:t> file </a:t>
          </a:r>
          <a:r>
            <a:rPr lang="en-US" sz="1600" dirty="0" err="1">
              <a:latin typeface="Times New Roman" pitchFamily="18" charset="0"/>
              <a:cs typeface="Times New Roman" pitchFamily="18" charset="0"/>
            </a:rPr>
            <a:t>excel.Cải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thiện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diện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của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ứng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triển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trên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môi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trường</a:t>
          </a:r>
          <a:r>
            <a:rPr lang="en-US" sz="1600" dirty="0">
              <a:latin typeface="Times New Roman" pitchFamily="18" charset="0"/>
              <a:cs typeface="Times New Roman" pitchFamily="18" charset="0"/>
            </a:rPr>
            <a:t> website</a:t>
          </a:r>
        </a:p>
      </dgm:t>
    </dgm:pt>
    <dgm:pt modelId="{741AD3BF-06EA-41DC-9EA0-C753FBC26AA0}" type="parTrans" cxnId="{E1FDE6BD-1A25-4947-800E-256785DC8949}">
      <dgm:prSet/>
      <dgm:spPr/>
      <dgm:t>
        <a:bodyPr/>
        <a:lstStyle/>
        <a:p>
          <a:endParaRPr lang="en-US"/>
        </a:p>
      </dgm:t>
    </dgm:pt>
    <dgm:pt modelId="{87E8BD57-4ABC-4BF5-89DF-DE208E486B02}" type="sibTrans" cxnId="{E1FDE6BD-1A25-4947-800E-256785DC8949}">
      <dgm:prSet/>
      <dgm:spPr/>
      <dgm:t>
        <a:bodyPr/>
        <a:lstStyle/>
        <a:p>
          <a:endParaRPr lang="en-US"/>
        </a:p>
      </dgm:t>
    </dgm:pt>
    <dgm:pt modelId="{B16B37AC-BD50-4415-BF57-3FF594FD0FF9}">
      <dgm:prSet phldrT="[Text]" custT="1"/>
      <dgm:spPr/>
      <dgm:t>
        <a:bodyPr/>
        <a:lstStyle/>
        <a:p>
          <a:r>
            <a:rPr lang="en-US" sz="1800" b="1" dirty="0" err="1">
              <a:latin typeface="Times New Roman" pitchFamily="18" charset="0"/>
              <a:cs typeface="Times New Roman" pitchFamily="18" charset="0"/>
            </a:rPr>
            <a:t>Hạn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chế</a:t>
          </a:r>
          <a:endParaRPr lang="en-US" sz="1800" b="1" dirty="0">
            <a:latin typeface="Times New Roman" pitchFamily="18" charset="0"/>
            <a:cs typeface="Times New Roman" pitchFamily="18" charset="0"/>
          </a:endParaRPr>
        </a:p>
      </dgm:t>
    </dgm:pt>
    <dgm:pt modelId="{B35409F9-A53F-44FE-B2B3-452ED8801A63}" type="parTrans" cxnId="{6D6E89E5-5678-4049-A37F-32D074A159F2}">
      <dgm:prSet/>
      <dgm:spPr/>
      <dgm:t>
        <a:bodyPr/>
        <a:lstStyle/>
        <a:p>
          <a:endParaRPr lang="en-US"/>
        </a:p>
      </dgm:t>
    </dgm:pt>
    <dgm:pt modelId="{0C11B03E-EF53-4F9D-9A6D-F512BD50335C}" type="sibTrans" cxnId="{6D6E89E5-5678-4049-A37F-32D074A159F2}">
      <dgm:prSet/>
      <dgm:spPr/>
      <dgm:t>
        <a:bodyPr/>
        <a:lstStyle/>
        <a:p>
          <a:endParaRPr lang="en-US"/>
        </a:p>
      </dgm:t>
    </dgm:pt>
    <dgm:pt modelId="{6A5028D3-56EF-4023-A932-4C0B48E084F8}">
      <dgm:prSet custT="1"/>
      <dgm:spPr/>
      <dgm:t>
        <a:bodyPr/>
        <a:lstStyle/>
        <a:p>
          <a:pPr algn="l">
            <a:lnSpc>
              <a:spcPct val="100000"/>
            </a:lnSpc>
          </a:pP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đất</a:t>
          </a:r>
          <a:r>
            <a:rPr lang="en-US" sz="1600" dirty="0">
              <a:latin typeface="Times New Roman" panose="02020603050405020304" pitchFamily="18" charset="0"/>
              <a:cs typeface="Times New Roman" panose="02020603050405020304" pitchFamily="18" charset="0"/>
            </a:rPr>
            <a:t>,.. hay </a:t>
          </a:r>
          <a:r>
            <a:rPr lang="en-US" sz="1600" dirty="0" err="1">
              <a:latin typeface="Times New Roman" panose="02020603050405020304" pitchFamily="18" charset="0"/>
              <a:cs typeface="Times New Roman" panose="02020603050405020304" pitchFamily="18" charset="0"/>
            </a:rPr>
            <a:t>thậm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a:t>
          </a:r>
        </a:p>
      </dgm:t>
    </dgm:pt>
    <dgm:pt modelId="{C30EBC2E-6ED6-4A2F-8249-631914B4539D}" type="parTrans" cxnId="{7712C0A4-6C48-422B-A481-DBEE6AF9200A}">
      <dgm:prSet/>
      <dgm:spPr/>
      <dgm:t>
        <a:bodyPr/>
        <a:lstStyle/>
        <a:p>
          <a:endParaRPr lang="en-US"/>
        </a:p>
      </dgm:t>
    </dgm:pt>
    <dgm:pt modelId="{A3178B33-F6D4-4486-8E2D-EACB1AF7A5AD}" type="sibTrans" cxnId="{7712C0A4-6C48-422B-A481-DBEE6AF9200A}">
      <dgm:prSet/>
      <dgm:spPr/>
      <dgm:t>
        <a:bodyPr/>
        <a:lstStyle/>
        <a:p>
          <a:endParaRPr lang="en-US"/>
        </a:p>
      </dgm:t>
    </dgm:pt>
    <dgm:pt modelId="{11342F8C-3CF9-452B-8D06-B69BDC8D3A8F}" type="pres">
      <dgm:prSet presAssocID="{31A0C296-BBDC-4D8B-8583-B4AB76BE861D}" presName="diagram" presStyleCnt="0">
        <dgm:presLayoutVars>
          <dgm:chPref val="1"/>
          <dgm:dir/>
          <dgm:animOne val="branch"/>
          <dgm:animLvl val="lvl"/>
          <dgm:resizeHandles/>
        </dgm:presLayoutVars>
      </dgm:prSet>
      <dgm:spPr/>
    </dgm:pt>
    <dgm:pt modelId="{63B34CCE-EBB6-45C4-A762-557865F8A43B}" type="pres">
      <dgm:prSet presAssocID="{F835301D-4DCD-4B22-8722-1F8FCD52A03F}" presName="root" presStyleCnt="0"/>
      <dgm:spPr/>
    </dgm:pt>
    <dgm:pt modelId="{5874CF58-1F00-4DEF-B519-9EC7B20C65A1}" type="pres">
      <dgm:prSet presAssocID="{F835301D-4DCD-4B22-8722-1F8FCD52A03F}" presName="rootComposite" presStyleCnt="0"/>
      <dgm:spPr/>
    </dgm:pt>
    <dgm:pt modelId="{5C352EFD-23C3-4892-AF37-BAD1F8FD79C6}" type="pres">
      <dgm:prSet presAssocID="{F835301D-4DCD-4B22-8722-1F8FCD52A03F}" presName="rootText" presStyleLbl="node1" presStyleIdx="0" presStyleCnt="3" custScaleX="56172" custScaleY="64535" custLinFactNeighborX="-51222" custLinFactNeighborY="-21"/>
      <dgm:spPr/>
    </dgm:pt>
    <dgm:pt modelId="{EB2B6773-77D7-4CA4-9AE1-2B63E870649D}" type="pres">
      <dgm:prSet presAssocID="{F835301D-4DCD-4B22-8722-1F8FCD52A03F}" presName="rootConnector" presStyleLbl="node1" presStyleIdx="0" presStyleCnt="3"/>
      <dgm:spPr/>
    </dgm:pt>
    <dgm:pt modelId="{6DCB3A23-DD13-4305-8ED6-95F20A5CAC1E}" type="pres">
      <dgm:prSet presAssocID="{F835301D-4DCD-4B22-8722-1F8FCD52A03F}" presName="childShape" presStyleCnt="0"/>
      <dgm:spPr/>
    </dgm:pt>
    <dgm:pt modelId="{5AABB77E-A2EF-434F-BC65-7E4EBEF3DA2D}" type="pres">
      <dgm:prSet presAssocID="{1ADE94B6-C3C0-423A-AFC8-29CA5B300421}" presName="Name13" presStyleLbl="parChTrans1D2" presStyleIdx="0" presStyleCnt="5"/>
      <dgm:spPr/>
    </dgm:pt>
    <dgm:pt modelId="{AEB5B8B4-C8C4-43DD-BF73-FC70B07162E5}" type="pres">
      <dgm:prSet presAssocID="{B5D6CCC9-464E-44B3-8089-102A4B8BCB25}" presName="childText" presStyleLbl="bgAcc1" presStyleIdx="0" presStyleCnt="5" custScaleX="88242" custScaleY="95208" custLinFactNeighborX="1498" custLinFactNeighborY="3084">
        <dgm:presLayoutVars>
          <dgm:bulletEnabled val="1"/>
        </dgm:presLayoutVars>
      </dgm:prSet>
      <dgm:spPr/>
    </dgm:pt>
    <dgm:pt modelId="{FD1EF1B0-7059-4D47-9507-A6A07253848C}" type="pres">
      <dgm:prSet presAssocID="{8A6607F7-6111-4A82-A213-F60995856AF5}" presName="Name13" presStyleLbl="parChTrans1D2" presStyleIdx="1" presStyleCnt="5"/>
      <dgm:spPr/>
    </dgm:pt>
    <dgm:pt modelId="{A815DA92-CDDB-4A6F-A52D-FA705851F405}" type="pres">
      <dgm:prSet presAssocID="{79834603-C91B-4119-851D-7A4CB37AB4BD}" presName="childText" presStyleLbl="bgAcc1" presStyleIdx="1" presStyleCnt="5" custScaleX="88242" custScaleY="98299" custLinFactNeighborX="1498" custLinFactNeighborY="-2229">
        <dgm:presLayoutVars>
          <dgm:bulletEnabled val="1"/>
        </dgm:presLayoutVars>
      </dgm:prSet>
      <dgm:spPr/>
    </dgm:pt>
    <dgm:pt modelId="{51F6AFA5-1AAE-4420-909E-650423E3EB3A}" type="pres">
      <dgm:prSet presAssocID="{D89675B6-A9EC-4CA8-9100-E1714C92A3DD}" presName="root" presStyleCnt="0"/>
      <dgm:spPr/>
    </dgm:pt>
    <dgm:pt modelId="{3F0E10C6-3EED-449D-810D-2823CC3FA22D}" type="pres">
      <dgm:prSet presAssocID="{D89675B6-A9EC-4CA8-9100-E1714C92A3DD}" presName="rootComposite" presStyleCnt="0"/>
      <dgm:spPr/>
    </dgm:pt>
    <dgm:pt modelId="{548EC0E8-BC36-44AA-AF22-3E42F29BCAF0}" type="pres">
      <dgm:prSet presAssocID="{D89675B6-A9EC-4CA8-9100-E1714C92A3DD}" presName="rootText" presStyleLbl="node1" presStyleIdx="1" presStyleCnt="3" custScaleX="50371" custScaleY="61085" custLinFactNeighborX="86428" custLinFactNeighborY="-192"/>
      <dgm:spPr/>
    </dgm:pt>
    <dgm:pt modelId="{8DEA710B-BE4F-4CF8-81E0-FD100196C4C7}" type="pres">
      <dgm:prSet presAssocID="{D89675B6-A9EC-4CA8-9100-E1714C92A3DD}" presName="rootConnector" presStyleLbl="node1" presStyleIdx="1" presStyleCnt="3"/>
      <dgm:spPr/>
    </dgm:pt>
    <dgm:pt modelId="{85280C7B-23E9-4674-9261-4FF513631578}" type="pres">
      <dgm:prSet presAssocID="{D89675B6-A9EC-4CA8-9100-E1714C92A3DD}" presName="childShape" presStyleCnt="0"/>
      <dgm:spPr/>
    </dgm:pt>
    <dgm:pt modelId="{E3FC15E8-7EDB-4F55-87CB-5086A0E9F95E}" type="pres">
      <dgm:prSet presAssocID="{5130ECB1-5361-4C11-9442-30E7D5A81EA9}" presName="Name13" presStyleLbl="parChTrans1D2" presStyleIdx="2" presStyleCnt="5"/>
      <dgm:spPr/>
    </dgm:pt>
    <dgm:pt modelId="{AAFFF320-4CB9-4903-A36D-344D0183EEAC}" type="pres">
      <dgm:prSet presAssocID="{FA375296-06A8-4694-A1D0-80AAAFD97A2C}" presName="childText" presStyleLbl="bgAcc1" presStyleIdx="2" presStyleCnt="5" custScaleX="97599" custScaleY="102785" custLinFactX="10827" custLinFactNeighborX="100000" custLinFactNeighborY="-4361">
        <dgm:presLayoutVars>
          <dgm:bulletEnabled val="1"/>
        </dgm:presLayoutVars>
      </dgm:prSet>
      <dgm:spPr/>
    </dgm:pt>
    <dgm:pt modelId="{0412A2B2-EDA8-47E5-A7CB-ADBECCCE47BC}" type="pres">
      <dgm:prSet presAssocID="{741AD3BF-06EA-41DC-9EA0-C753FBC26AA0}" presName="Name13" presStyleLbl="parChTrans1D2" presStyleIdx="3" presStyleCnt="5"/>
      <dgm:spPr/>
    </dgm:pt>
    <dgm:pt modelId="{BCBBE55E-FC4E-47B0-A1D7-778D196CB3AB}" type="pres">
      <dgm:prSet presAssocID="{143BABF0-3936-4E81-B81E-07530683D8D9}" presName="childText" presStyleLbl="bgAcc1" presStyleIdx="3" presStyleCnt="5" custScaleX="97833" custLinFactX="10710" custLinFactNeighborX="100000" custLinFactNeighborY="-15845">
        <dgm:presLayoutVars>
          <dgm:bulletEnabled val="1"/>
        </dgm:presLayoutVars>
      </dgm:prSet>
      <dgm:spPr/>
    </dgm:pt>
    <dgm:pt modelId="{3F29E352-E102-4F8E-BEE3-1835E422AA2D}" type="pres">
      <dgm:prSet presAssocID="{B16B37AC-BD50-4415-BF57-3FF594FD0FF9}" presName="root" presStyleCnt="0"/>
      <dgm:spPr/>
    </dgm:pt>
    <dgm:pt modelId="{3EA5D982-EDF9-4A73-AB0A-6C784BF6DDFA}" type="pres">
      <dgm:prSet presAssocID="{B16B37AC-BD50-4415-BF57-3FF594FD0FF9}" presName="rootComposite" presStyleCnt="0"/>
      <dgm:spPr/>
    </dgm:pt>
    <dgm:pt modelId="{CF1E4FD8-402D-431B-B305-4BF0DCA50668}" type="pres">
      <dgm:prSet presAssocID="{B16B37AC-BD50-4415-BF57-3FF594FD0FF9}" presName="rootText" presStyleLbl="node1" presStyleIdx="2" presStyleCnt="3" custScaleX="48342" custScaleY="64895" custLinFactX="-11200" custLinFactNeighborX="-100000" custLinFactNeighborY="2701"/>
      <dgm:spPr/>
    </dgm:pt>
    <dgm:pt modelId="{2A12C70D-7572-43E2-9032-A4B9B282B4A5}" type="pres">
      <dgm:prSet presAssocID="{B16B37AC-BD50-4415-BF57-3FF594FD0FF9}" presName="rootConnector" presStyleLbl="node1" presStyleIdx="2" presStyleCnt="3"/>
      <dgm:spPr/>
    </dgm:pt>
    <dgm:pt modelId="{C86201AA-7BDD-47D6-A658-A00C8652BD89}" type="pres">
      <dgm:prSet presAssocID="{B16B37AC-BD50-4415-BF57-3FF594FD0FF9}" presName="childShape" presStyleCnt="0"/>
      <dgm:spPr/>
    </dgm:pt>
    <dgm:pt modelId="{D428FD96-DCBD-46AA-9FE5-F1DCBA146A01}" type="pres">
      <dgm:prSet presAssocID="{C30EBC2E-6ED6-4A2F-8249-631914B4539D}" presName="Name13" presStyleLbl="parChTrans1D2" presStyleIdx="4" presStyleCnt="5"/>
      <dgm:spPr/>
    </dgm:pt>
    <dgm:pt modelId="{A319DA8C-8476-4A17-BE63-C3097FD74C51}" type="pres">
      <dgm:prSet presAssocID="{6A5028D3-56EF-4023-A932-4C0B48E084F8}" presName="childText" presStyleLbl="bgAcc1" presStyleIdx="4" presStyleCnt="5" custScaleX="96288" custScaleY="166094" custLinFactX="-34680" custLinFactNeighborX="-100000" custLinFactNeighborY="7719">
        <dgm:presLayoutVars>
          <dgm:bulletEnabled val="1"/>
        </dgm:presLayoutVars>
      </dgm:prSet>
      <dgm:spPr/>
    </dgm:pt>
  </dgm:ptLst>
  <dgm:cxnLst>
    <dgm:cxn modelId="{3021342E-5DE4-44E3-B124-59142D4E87F9}" type="presOf" srcId="{C30EBC2E-6ED6-4A2F-8249-631914B4539D}" destId="{D428FD96-DCBD-46AA-9FE5-F1DCBA146A01}" srcOrd="0" destOrd="0" presId="urn:microsoft.com/office/officeart/2005/8/layout/hierarchy3"/>
    <dgm:cxn modelId="{3C6CF431-51D6-41CB-A9C8-6847DE2556BE}" type="presOf" srcId="{B16B37AC-BD50-4415-BF57-3FF594FD0FF9}" destId="{2A12C70D-7572-43E2-9032-A4B9B282B4A5}" srcOrd="1" destOrd="0" presId="urn:microsoft.com/office/officeart/2005/8/layout/hierarchy3"/>
    <dgm:cxn modelId="{08407F34-272D-472A-87B8-71C9CE43F38C}" srcId="{31A0C296-BBDC-4D8B-8583-B4AB76BE861D}" destId="{F835301D-4DCD-4B22-8722-1F8FCD52A03F}" srcOrd="0" destOrd="0" parTransId="{74CE24E6-41D7-4DEF-88FC-64590CB8ADE8}" sibTransId="{783BB019-FE2A-4A0B-BE14-ACCF09CC4CB8}"/>
    <dgm:cxn modelId="{E353CA3A-342B-4FE6-A834-6CF94214404C}" type="presOf" srcId="{FA375296-06A8-4694-A1D0-80AAAFD97A2C}" destId="{AAFFF320-4CB9-4903-A36D-344D0183EEAC}" srcOrd="0" destOrd="0" presId="urn:microsoft.com/office/officeart/2005/8/layout/hierarchy3"/>
    <dgm:cxn modelId="{69E2B63C-7C88-428E-90A7-AC0B380B3FE0}" type="presOf" srcId="{741AD3BF-06EA-41DC-9EA0-C753FBC26AA0}" destId="{0412A2B2-EDA8-47E5-A7CB-ADBECCCE47BC}" srcOrd="0" destOrd="0" presId="urn:microsoft.com/office/officeart/2005/8/layout/hierarchy3"/>
    <dgm:cxn modelId="{D0459347-1DFD-4DE8-8203-BA4DE10F67DB}" type="presOf" srcId="{143BABF0-3936-4E81-B81E-07530683D8D9}" destId="{BCBBE55E-FC4E-47B0-A1D7-778D196CB3AB}" srcOrd="0" destOrd="0" presId="urn:microsoft.com/office/officeart/2005/8/layout/hierarchy3"/>
    <dgm:cxn modelId="{18EAE068-C344-4C34-B37A-3368F318967E}" srcId="{31A0C296-BBDC-4D8B-8583-B4AB76BE861D}" destId="{D89675B6-A9EC-4CA8-9100-E1714C92A3DD}" srcOrd="1" destOrd="0" parTransId="{4E5C6A64-548B-46B2-BA52-ACCD7C417D35}" sibTransId="{9C2CF53A-C3E2-4CCB-8D00-AB85CFCF6F8A}"/>
    <dgm:cxn modelId="{2EC84350-A1BD-4748-88CE-E45B3CD356EE}" type="presOf" srcId="{F835301D-4DCD-4B22-8722-1F8FCD52A03F}" destId="{EB2B6773-77D7-4CA4-9AE1-2B63E870649D}" srcOrd="1" destOrd="0" presId="urn:microsoft.com/office/officeart/2005/8/layout/hierarchy3"/>
    <dgm:cxn modelId="{CAACD551-4694-489A-B238-27AB97689C1D}" type="presOf" srcId="{79834603-C91B-4119-851D-7A4CB37AB4BD}" destId="{A815DA92-CDDB-4A6F-A52D-FA705851F405}" srcOrd="0" destOrd="0" presId="urn:microsoft.com/office/officeart/2005/8/layout/hierarchy3"/>
    <dgm:cxn modelId="{68E5C376-357C-4360-AD33-B4E4CD80AF75}" type="presOf" srcId="{31A0C296-BBDC-4D8B-8583-B4AB76BE861D}" destId="{11342F8C-3CF9-452B-8D06-B69BDC8D3A8F}" srcOrd="0" destOrd="0" presId="urn:microsoft.com/office/officeart/2005/8/layout/hierarchy3"/>
    <dgm:cxn modelId="{96D9B677-E7A3-4C3B-BD41-FC388DCB27CD}" type="presOf" srcId="{F835301D-4DCD-4B22-8722-1F8FCD52A03F}" destId="{5C352EFD-23C3-4892-AF37-BAD1F8FD79C6}" srcOrd="0" destOrd="0" presId="urn:microsoft.com/office/officeart/2005/8/layout/hierarchy3"/>
    <dgm:cxn modelId="{F067ED78-8F67-4EA5-A637-CDE159A1F150}" type="presOf" srcId="{B5D6CCC9-464E-44B3-8089-102A4B8BCB25}" destId="{AEB5B8B4-C8C4-43DD-BF73-FC70B07162E5}" srcOrd="0" destOrd="0" presId="urn:microsoft.com/office/officeart/2005/8/layout/hierarchy3"/>
    <dgm:cxn modelId="{90516688-233B-4EFD-9F30-6D772C016A0B}" type="presOf" srcId="{5130ECB1-5361-4C11-9442-30E7D5A81EA9}" destId="{E3FC15E8-7EDB-4F55-87CB-5086A0E9F95E}" srcOrd="0" destOrd="0" presId="urn:microsoft.com/office/officeart/2005/8/layout/hierarchy3"/>
    <dgm:cxn modelId="{6D7CF98C-13A8-44F2-8293-93B4495C3908}" type="presOf" srcId="{D89675B6-A9EC-4CA8-9100-E1714C92A3DD}" destId="{8DEA710B-BE4F-4CF8-81E0-FD100196C4C7}" srcOrd="1" destOrd="0" presId="urn:microsoft.com/office/officeart/2005/8/layout/hierarchy3"/>
    <dgm:cxn modelId="{7712C0A4-6C48-422B-A481-DBEE6AF9200A}" srcId="{B16B37AC-BD50-4415-BF57-3FF594FD0FF9}" destId="{6A5028D3-56EF-4023-A932-4C0B48E084F8}" srcOrd="0" destOrd="0" parTransId="{C30EBC2E-6ED6-4A2F-8249-631914B4539D}" sibTransId="{A3178B33-F6D4-4486-8E2D-EACB1AF7A5AD}"/>
    <dgm:cxn modelId="{F58832A7-CF15-4AD3-8975-9ED1CA3F8A64}" type="presOf" srcId="{D89675B6-A9EC-4CA8-9100-E1714C92A3DD}" destId="{548EC0E8-BC36-44AA-AF22-3E42F29BCAF0}" srcOrd="0" destOrd="0" presId="urn:microsoft.com/office/officeart/2005/8/layout/hierarchy3"/>
    <dgm:cxn modelId="{E1FDE6BD-1A25-4947-800E-256785DC8949}" srcId="{D89675B6-A9EC-4CA8-9100-E1714C92A3DD}" destId="{143BABF0-3936-4E81-B81E-07530683D8D9}" srcOrd="1" destOrd="0" parTransId="{741AD3BF-06EA-41DC-9EA0-C753FBC26AA0}" sibTransId="{87E8BD57-4ABC-4BF5-89DF-DE208E486B02}"/>
    <dgm:cxn modelId="{01E5EFBD-ADAB-4F68-AC33-1E61BABB1625}" type="presOf" srcId="{6A5028D3-56EF-4023-A932-4C0B48E084F8}" destId="{A319DA8C-8476-4A17-BE63-C3097FD74C51}" srcOrd="0" destOrd="0" presId="urn:microsoft.com/office/officeart/2005/8/layout/hierarchy3"/>
    <dgm:cxn modelId="{D02CAEE0-8685-4A1C-A8D0-1C8094AC9795}" srcId="{D89675B6-A9EC-4CA8-9100-E1714C92A3DD}" destId="{FA375296-06A8-4694-A1D0-80AAAFD97A2C}" srcOrd="0" destOrd="0" parTransId="{5130ECB1-5361-4C11-9442-30E7D5A81EA9}" sibTransId="{F7B01689-4C19-4765-AB40-05F4BC47160B}"/>
    <dgm:cxn modelId="{1B710CE5-CD2E-4961-BCBE-E3EBCE543E08}" type="presOf" srcId="{1ADE94B6-C3C0-423A-AFC8-29CA5B300421}" destId="{5AABB77E-A2EF-434F-BC65-7E4EBEF3DA2D}" srcOrd="0" destOrd="0" presId="urn:microsoft.com/office/officeart/2005/8/layout/hierarchy3"/>
    <dgm:cxn modelId="{6D6E89E5-5678-4049-A37F-32D074A159F2}" srcId="{31A0C296-BBDC-4D8B-8583-B4AB76BE861D}" destId="{B16B37AC-BD50-4415-BF57-3FF594FD0FF9}" srcOrd="2" destOrd="0" parTransId="{B35409F9-A53F-44FE-B2B3-452ED8801A63}" sibTransId="{0C11B03E-EF53-4F9D-9A6D-F512BD50335C}"/>
    <dgm:cxn modelId="{7B910DEA-3028-4906-AB41-081CFCD29B66}" type="presOf" srcId="{B16B37AC-BD50-4415-BF57-3FF594FD0FF9}" destId="{CF1E4FD8-402D-431B-B305-4BF0DCA50668}" srcOrd="0" destOrd="0" presId="urn:microsoft.com/office/officeart/2005/8/layout/hierarchy3"/>
    <dgm:cxn modelId="{4BC3A7EE-0727-4F8C-BE13-49B8D0523DA8}" srcId="{F835301D-4DCD-4B22-8722-1F8FCD52A03F}" destId="{B5D6CCC9-464E-44B3-8089-102A4B8BCB25}" srcOrd="0" destOrd="0" parTransId="{1ADE94B6-C3C0-423A-AFC8-29CA5B300421}" sibTransId="{131BBB90-72AC-41B6-B335-E0E6A35D1573}"/>
    <dgm:cxn modelId="{B9B7F4EE-B5C8-42C7-9C31-A572CDADF167}" srcId="{F835301D-4DCD-4B22-8722-1F8FCD52A03F}" destId="{79834603-C91B-4119-851D-7A4CB37AB4BD}" srcOrd="1" destOrd="0" parTransId="{8A6607F7-6111-4A82-A213-F60995856AF5}" sibTransId="{CCD6838F-3778-47BC-88B4-97A515389A53}"/>
    <dgm:cxn modelId="{95BC10F2-C087-4460-9D0C-54CB29EDFECA}" type="presOf" srcId="{8A6607F7-6111-4A82-A213-F60995856AF5}" destId="{FD1EF1B0-7059-4D47-9507-A6A07253848C}" srcOrd="0" destOrd="0" presId="urn:microsoft.com/office/officeart/2005/8/layout/hierarchy3"/>
    <dgm:cxn modelId="{3620A278-7F97-4B83-8E8C-A2A6CABA5FE4}" type="presParOf" srcId="{11342F8C-3CF9-452B-8D06-B69BDC8D3A8F}" destId="{63B34CCE-EBB6-45C4-A762-557865F8A43B}" srcOrd="0" destOrd="0" presId="urn:microsoft.com/office/officeart/2005/8/layout/hierarchy3"/>
    <dgm:cxn modelId="{6A0C73A9-17F3-4500-9E3B-941F7CE71FBB}" type="presParOf" srcId="{63B34CCE-EBB6-45C4-A762-557865F8A43B}" destId="{5874CF58-1F00-4DEF-B519-9EC7B20C65A1}" srcOrd="0" destOrd="0" presId="urn:microsoft.com/office/officeart/2005/8/layout/hierarchy3"/>
    <dgm:cxn modelId="{6B73A797-D479-4574-8DBA-5E7521C5F391}" type="presParOf" srcId="{5874CF58-1F00-4DEF-B519-9EC7B20C65A1}" destId="{5C352EFD-23C3-4892-AF37-BAD1F8FD79C6}" srcOrd="0" destOrd="0" presId="urn:microsoft.com/office/officeart/2005/8/layout/hierarchy3"/>
    <dgm:cxn modelId="{26A6A1BE-0BBB-4E62-ACB2-09D7AF8E1446}" type="presParOf" srcId="{5874CF58-1F00-4DEF-B519-9EC7B20C65A1}" destId="{EB2B6773-77D7-4CA4-9AE1-2B63E870649D}" srcOrd="1" destOrd="0" presId="urn:microsoft.com/office/officeart/2005/8/layout/hierarchy3"/>
    <dgm:cxn modelId="{174C2820-BB7E-4F06-B0B2-F8F495750B3E}" type="presParOf" srcId="{63B34CCE-EBB6-45C4-A762-557865F8A43B}" destId="{6DCB3A23-DD13-4305-8ED6-95F20A5CAC1E}" srcOrd="1" destOrd="0" presId="urn:microsoft.com/office/officeart/2005/8/layout/hierarchy3"/>
    <dgm:cxn modelId="{E7C61EEA-39FD-4E0E-8680-2D594161707F}" type="presParOf" srcId="{6DCB3A23-DD13-4305-8ED6-95F20A5CAC1E}" destId="{5AABB77E-A2EF-434F-BC65-7E4EBEF3DA2D}" srcOrd="0" destOrd="0" presId="urn:microsoft.com/office/officeart/2005/8/layout/hierarchy3"/>
    <dgm:cxn modelId="{B615705E-A55A-4B06-A902-2B0089B7B8A4}" type="presParOf" srcId="{6DCB3A23-DD13-4305-8ED6-95F20A5CAC1E}" destId="{AEB5B8B4-C8C4-43DD-BF73-FC70B07162E5}" srcOrd="1" destOrd="0" presId="urn:microsoft.com/office/officeart/2005/8/layout/hierarchy3"/>
    <dgm:cxn modelId="{7809B7AE-B101-4758-A38F-2FE94BE05F2F}" type="presParOf" srcId="{6DCB3A23-DD13-4305-8ED6-95F20A5CAC1E}" destId="{FD1EF1B0-7059-4D47-9507-A6A07253848C}" srcOrd="2" destOrd="0" presId="urn:microsoft.com/office/officeart/2005/8/layout/hierarchy3"/>
    <dgm:cxn modelId="{D43FD25B-3C36-4D58-ABF4-6CA7F0BDA5D3}" type="presParOf" srcId="{6DCB3A23-DD13-4305-8ED6-95F20A5CAC1E}" destId="{A815DA92-CDDB-4A6F-A52D-FA705851F405}" srcOrd="3" destOrd="0" presId="urn:microsoft.com/office/officeart/2005/8/layout/hierarchy3"/>
    <dgm:cxn modelId="{05CDCCCD-129E-4466-9546-36493625B6B4}" type="presParOf" srcId="{11342F8C-3CF9-452B-8D06-B69BDC8D3A8F}" destId="{51F6AFA5-1AAE-4420-909E-650423E3EB3A}" srcOrd="1" destOrd="0" presId="urn:microsoft.com/office/officeart/2005/8/layout/hierarchy3"/>
    <dgm:cxn modelId="{9C9966D9-C998-4257-A32F-F78A0990DF57}" type="presParOf" srcId="{51F6AFA5-1AAE-4420-909E-650423E3EB3A}" destId="{3F0E10C6-3EED-449D-810D-2823CC3FA22D}" srcOrd="0" destOrd="0" presId="urn:microsoft.com/office/officeart/2005/8/layout/hierarchy3"/>
    <dgm:cxn modelId="{581C1217-6A84-47D3-A345-C1606133DD86}" type="presParOf" srcId="{3F0E10C6-3EED-449D-810D-2823CC3FA22D}" destId="{548EC0E8-BC36-44AA-AF22-3E42F29BCAF0}" srcOrd="0" destOrd="0" presId="urn:microsoft.com/office/officeart/2005/8/layout/hierarchy3"/>
    <dgm:cxn modelId="{C2B850AA-E239-43D4-A21F-EF8AA900693C}" type="presParOf" srcId="{3F0E10C6-3EED-449D-810D-2823CC3FA22D}" destId="{8DEA710B-BE4F-4CF8-81E0-FD100196C4C7}" srcOrd="1" destOrd="0" presId="urn:microsoft.com/office/officeart/2005/8/layout/hierarchy3"/>
    <dgm:cxn modelId="{F6CCF348-9511-4EF5-BA7C-1B8D1DB0981E}" type="presParOf" srcId="{51F6AFA5-1AAE-4420-909E-650423E3EB3A}" destId="{85280C7B-23E9-4674-9261-4FF513631578}" srcOrd="1" destOrd="0" presId="urn:microsoft.com/office/officeart/2005/8/layout/hierarchy3"/>
    <dgm:cxn modelId="{185E36CB-63A4-43A4-AA9E-12E6D910449B}" type="presParOf" srcId="{85280C7B-23E9-4674-9261-4FF513631578}" destId="{E3FC15E8-7EDB-4F55-87CB-5086A0E9F95E}" srcOrd="0" destOrd="0" presId="urn:microsoft.com/office/officeart/2005/8/layout/hierarchy3"/>
    <dgm:cxn modelId="{7A07A74E-6774-407E-8944-6CA20FA58963}" type="presParOf" srcId="{85280C7B-23E9-4674-9261-4FF513631578}" destId="{AAFFF320-4CB9-4903-A36D-344D0183EEAC}" srcOrd="1" destOrd="0" presId="urn:microsoft.com/office/officeart/2005/8/layout/hierarchy3"/>
    <dgm:cxn modelId="{3F83A4EB-6149-4931-B0DD-CE92A7517BCA}" type="presParOf" srcId="{85280C7B-23E9-4674-9261-4FF513631578}" destId="{0412A2B2-EDA8-47E5-A7CB-ADBECCCE47BC}" srcOrd="2" destOrd="0" presId="urn:microsoft.com/office/officeart/2005/8/layout/hierarchy3"/>
    <dgm:cxn modelId="{25F537D0-6E37-4C6F-8478-F7A17249AAF8}" type="presParOf" srcId="{85280C7B-23E9-4674-9261-4FF513631578}" destId="{BCBBE55E-FC4E-47B0-A1D7-778D196CB3AB}" srcOrd="3" destOrd="0" presId="urn:microsoft.com/office/officeart/2005/8/layout/hierarchy3"/>
    <dgm:cxn modelId="{39CB6CE5-304A-4A6A-87FF-8136C1E5EF92}" type="presParOf" srcId="{11342F8C-3CF9-452B-8D06-B69BDC8D3A8F}" destId="{3F29E352-E102-4F8E-BEE3-1835E422AA2D}" srcOrd="2" destOrd="0" presId="urn:microsoft.com/office/officeart/2005/8/layout/hierarchy3"/>
    <dgm:cxn modelId="{F0701EC7-404F-4846-A3E8-D19B15A3BE40}" type="presParOf" srcId="{3F29E352-E102-4F8E-BEE3-1835E422AA2D}" destId="{3EA5D982-EDF9-4A73-AB0A-6C784BF6DDFA}" srcOrd="0" destOrd="0" presId="urn:microsoft.com/office/officeart/2005/8/layout/hierarchy3"/>
    <dgm:cxn modelId="{CB3D678B-FFED-4A46-A1FD-2670B4C20F76}" type="presParOf" srcId="{3EA5D982-EDF9-4A73-AB0A-6C784BF6DDFA}" destId="{CF1E4FD8-402D-431B-B305-4BF0DCA50668}" srcOrd="0" destOrd="0" presId="urn:microsoft.com/office/officeart/2005/8/layout/hierarchy3"/>
    <dgm:cxn modelId="{0AB3C974-A8F8-46B7-8D7A-22F68CD49DBE}" type="presParOf" srcId="{3EA5D982-EDF9-4A73-AB0A-6C784BF6DDFA}" destId="{2A12C70D-7572-43E2-9032-A4B9B282B4A5}" srcOrd="1" destOrd="0" presId="urn:microsoft.com/office/officeart/2005/8/layout/hierarchy3"/>
    <dgm:cxn modelId="{54280785-D83E-49AB-A825-B56441EB810B}" type="presParOf" srcId="{3F29E352-E102-4F8E-BEE3-1835E422AA2D}" destId="{C86201AA-7BDD-47D6-A658-A00C8652BD89}" srcOrd="1" destOrd="0" presId="urn:microsoft.com/office/officeart/2005/8/layout/hierarchy3"/>
    <dgm:cxn modelId="{5AD3C818-F663-4081-9B6B-DCB16C8CD775}" type="presParOf" srcId="{C86201AA-7BDD-47D6-A658-A00C8652BD89}" destId="{D428FD96-DCBD-46AA-9FE5-F1DCBA146A01}" srcOrd="0" destOrd="0" presId="urn:microsoft.com/office/officeart/2005/8/layout/hierarchy3"/>
    <dgm:cxn modelId="{37F1BB97-A4AF-4E8A-A912-17530EE57962}" type="presParOf" srcId="{C86201AA-7BDD-47D6-A658-A00C8652BD89}" destId="{A319DA8C-8476-4A17-BE63-C3097FD74C5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22320-2702-4675-9233-93F819AACA01}">
      <dsp:nvSpPr>
        <dsp:cNvPr id="0" name=""/>
        <dsp:cNvSpPr/>
      </dsp:nvSpPr>
      <dsp:spPr>
        <a:xfrm rot="10800000">
          <a:off x="1486224" y="2288"/>
          <a:ext cx="5168646" cy="737391"/>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TỔNG QUAN VỀ ĐỀ TÀI</a:t>
          </a:r>
        </a:p>
      </dsp:txBody>
      <dsp:txXfrm rot="10800000">
        <a:off x="1670572" y="2288"/>
        <a:ext cx="4984298" cy="737391"/>
      </dsp:txXfrm>
    </dsp:sp>
    <dsp:sp modelId="{80852B80-6CC7-457E-8134-81F779E44B42}">
      <dsp:nvSpPr>
        <dsp:cNvPr id="0" name=""/>
        <dsp:cNvSpPr/>
      </dsp:nvSpPr>
      <dsp:spPr>
        <a:xfrm>
          <a:off x="1117529" y="2288"/>
          <a:ext cx="737391" cy="737391"/>
        </a:xfrm>
        <a:prstGeom prst="ellipse">
          <a:avLst/>
        </a:prstGeom>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293E1-0A87-4A25-8EF2-84636D9DFAA7}">
      <dsp:nvSpPr>
        <dsp:cNvPr id="0" name=""/>
        <dsp:cNvSpPr/>
      </dsp:nvSpPr>
      <dsp:spPr>
        <a:xfrm rot="10800000">
          <a:off x="1486224" y="959796"/>
          <a:ext cx="5168646" cy="737391"/>
        </a:xfrm>
        <a:prstGeom prst="homePlate">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CƠ SỞ LÝ THUYẾT</a:t>
          </a:r>
        </a:p>
      </dsp:txBody>
      <dsp:txXfrm rot="10800000">
        <a:off x="1670572" y="959796"/>
        <a:ext cx="4984298" cy="737391"/>
      </dsp:txXfrm>
    </dsp:sp>
    <dsp:sp modelId="{81DBF803-1EE9-4BB7-8DE0-BB6A137AD6BF}">
      <dsp:nvSpPr>
        <dsp:cNvPr id="0" name=""/>
        <dsp:cNvSpPr/>
      </dsp:nvSpPr>
      <dsp:spPr>
        <a:xfrm>
          <a:off x="1117529" y="959796"/>
          <a:ext cx="737391" cy="737391"/>
        </a:xfrm>
        <a:prstGeom prst="ellipse">
          <a:avLst/>
        </a:prstGeom>
        <a:blipFill>
          <a:blip xmlns:r="http://schemas.openxmlformats.org/officeDocument/2006/relationships" r:embed="rId2" cstate="print">
            <a:duotone>
              <a:schemeClr val="accent2">
                <a:hueOff val="495847"/>
                <a:satOff val="-1374"/>
                <a:lumOff val="630"/>
                <a:alphaOff val="0"/>
                <a:shade val="20000"/>
                <a:satMod val="200000"/>
              </a:schemeClr>
              <a:schemeClr val="accent2">
                <a:hueOff val="495847"/>
                <a:satOff val="-1374"/>
                <a:lumOff val="630"/>
                <a:alphaOff val="0"/>
                <a:tint val="12000"/>
                <a:satMod val="190000"/>
              </a:schemeClr>
            </a:duotone>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1124C7-B0CE-4677-9ED4-96FC3FA08A50}">
      <dsp:nvSpPr>
        <dsp:cNvPr id="0" name=""/>
        <dsp:cNvSpPr/>
      </dsp:nvSpPr>
      <dsp:spPr>
        <a:xfrm rot="10800000">
          <a:off x="1448235" y="1904997"/>
          <a:ext cx="5168646" cy="737391"/>
        </a:xfrm>
        <a:prstGeom prst="homePlate">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CÀI ĐẶT MÔ HÌNH</a:t>
          </a:r>
        </a:p>
      </dsp:txBody>
      <dsp:txXfrm rot="10800000">
        <a:off x="1632583" y="1904997"/>
        <a:ext cx="4984298" cy="737391"/>
      </dsp:txXfrm>
    </dsp:sp>
    <dsp:sp modelId="{727F9308-3D88-4121-8BE4-54801AD58423}">
      <dsp:nvSpPr>
        <dsp:cNvPr id="0" name=""/>
        <dsp:cNvSpPr/>
      </dsp:nvSpPr>
      <dsp:spPr>
        <a:xfrm>
          <a:off x="1117529" y="1917304"/>
          <a:ext cx="737391" cy="737391"/>
        </a:xfrm>
        <a:prstGeom prst="ellipse">
          <a:avLst/>
        </a:prstGeom>
        <a:blipFill>
          <a:blip xmlns:r="http://schemas.openxmlformats.org/officeDocument/2006/relationships" r:embed="rId3">
            <a:duotone>
              <a:schemeClr val="accent2">
                <a:hueOff val="991693"/>
                <a:satOff val="-2747"/>
                <a:lumOff val="1260"/>
                <a:alphaOff val="0"/>
                <a:shade val="20000"/>
                <a:satMod val="200000"/>
              </a:schemeClr>
              <a:schemeClr val="accent2">
                <a:hueOff val="991693"/>
                <a:satOff val="-2747"/>
                <a:lumOff val="1260"/>
                <a:alphaOff val="0"/>
                <a:tint val="12000"/>
                <a:satMod val="190000"/>
              </a:schemeClr>
            </a:duotone>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772DF-318A-4F6E-B995-757149DBBC57}">
      <dsp:nvSpPr>
        <dsp:cNvPr id="0" name=""/>
        <dsp:cNvSpPr/>
      </dsp:nvSpPr>
      <dsp:spPr>
        <a:xfrm rot="10800000">
          <a:off x="1486224" y="2874812"/>
          <a:ext cx="5168646" cy="737391"/>
        </a:xfrm>
        <a:prstGeom prst="homePlate">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KẾT QUẢ THỰC NGHIỆM</a:t>
          </a:r>
        </a:p>
      </dsp:txBody>
      <dsp:txXfrm rot="10800000">
        <a:off x="1670572" y="2874812"/>
        <a:ext cx="4984298" cy="737391"/>
      </dsp:txXfrm>
    </dsp:sp>
    <dsp:sp modelId="{8697F803-BDA4-447C-A436-D93FED2A7480}">
      <dsp:nvSpPr>
        <dsp:cNvPr id="0" name=""/>
        <dsp:cNvSpPr/>
      </dsp:nvSpPr>
      <dsp:spPr>
        <a:xfrm>
          <a:off x="1117529" y="2874812"/>
          <a:ext cx="737391" cy="737391"/>
        </a:xfrm>
        <a:prstGeom prst="ellipse">
          <a:avLst/>
        </a:prstGeom>
        <a:blipFill>
          <a:blip xmlns:r="http://schemas.openxmlformats.org/officeDocument/2006/relationships" r:embed="rId4" cstate="print">
            <a:duotone>
              <a:schemeClr val="accent2">
                <a:hueOff val="1487540"/>
                <a:satOff val="-4121"/>
                <a:lumOff val="1891"/>
                <a:alphaOff val="0"/>
                <a:shade val="20000"/>
                <a:satMod val="200000"/>
              </a:schemeClr>
              <a:schemeClr val="accent2">
                <a:hueOff val="1487540"/>
                <a:satOff val="-4121"/>
                <a:lumOff val="1891"/>
                <a:alphaOff val="0"/>
                <a:tint val="12000"/>
                <a:satMod val="190000"/>
              </a:schemeClr>
            </a:duotone>
            <a:extLst>
              <a:ext uri="{28A0092B-C50C-407E-A947-70E740481C1C}">
                <a14:useLocalDpi xmlns:a14="http://schemas.microsoft.com/office/drawing/2010/main" val="0"/>
              </a:ext>
            </a:extLst>
          </a:blip>
          <a:srcRect/>
          <a:stretch>
            <a:fillRect l="-14000" r="-1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55769-309E-47AB-9E93-8EE0FCF348B3}">
      <dsp:nvSpPr>
        <dsp:cNvPr id="0" name=""/>
        <dsp:cNvSpPr/>
      </dsp:nvSpPr>
      <dsp:spPr>
        <a:xfrm rot="10800000">
          <a:off x="1486224" y="3832320"/>
          <a:ext cx="5168646" cy="737391"/>
        </a:xfrm>
        <a:prstGeom prst="homePlate">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KẾT LUẬN</a:t>
          </a:r>
        </a:p>
      </dsp:txBody>
      <dsp:txXfrm rot="10800000">
        <a:off x="1670572" y="3832320"/>
        <a:ext cx="4984298" cy="737391"/>
      </dsp:txXfrm>
    </dsp:sp>
    <dsp:sp modelId="{4E873FD4-4B43-482E-983E-90F90546DB0F}">
      <dsp:nvSpPr>
        <dsp:cNvPr id="0" name=""/>
        <dsp:cNvSpPr/>
      </dsp:nvSpPr>
      <dsp:spPr>
        <a:xfrm>
          <a:off x="1117529" y="3832320"/>
          <a:ext cx="737391" cy="737391"/>
        </a:xfrm>
        <a:prstGeom prst="ellipse">
          <a:avLst/>
        </a:prstGeom>
        <a:blipFill>
          <a:blip xmlns:r="http://schemas.openxmlformats.org/officeDocument/2006/relationships" r:embed="rId5" cstate="print">
            <a:duotone>
              <a:schemeClr val="accent2">
                <a:hueOff val="1983387"/>
                <a:satOff val="-5494"/>
                <a:lumOff val="2521"/>
                <a:alphaOff val="0"/>
                <a:shade val="20000"/>
                <a:satMod val="200000"/>
              </a:schemeClr>
              <a:schemeClr val="accent2">
                <a:hueOff val="1983387"/>
                <a:satOff val="-5494"/>
                <a:lumOff val="2521"/>
                <a:alphaOff val="0"/>
                <a:tint val="12000"/>
                <a:satMod val="190000"/>
              </a:schemeClr>
            </a:duotone>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52EFD-23C3-4892-AF37-BAD1F8FD79C6}">
      <dsp:nvSpPr>
        <dsp:cNvPr id="0" name=""/>
        <dsp:cNvSpPr/>
      </dsp:nvSpPr>
      <dsp:spPr>
        <a:xfrm>
          <a:off x="0" y="34675"/>
          <a:ext cx="1713690" cy="984413"/>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100000"/>
            </a:lnSpc>
            <a:spcBef>
              <a:spcPct val="0"/>
            </a:spcBef>
            <a:spcAft>
              <a:spcPct val="35000"/>
            </a:spcAft>
            <a:buNone/>
          </a:pPr>
          <a:r>
            <a:rPr lang="en-US" sz="2000" b="1" kern="1200" dirty="0" err="1">
              <a:latin typeface="Times New Roman" pitchFamily="18" charset="0"/>
              <a:cs typeface="Times New Roman" pitchFamily="18" charset="0"/>
            </a:rPr>
            <a:t>Kết</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quả</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đạt</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được</a:t>
          </a:r>
          <a:endParaRPr lang="en-US" sz="2000" b="1" kern="1200" dirty="0">
            <a:latin typeface="Times New Roman" pitchFamily="18" charset="0"/>
            <a:cs typeface="Times New Roman" pitchFamily="18" charset="0"/>
          </a:endParaRPr>
        </a:p>
      </dsp:txBody>
      <dsp:txXfrm>
        <a:off x="28832" y="63507"/>
        <a:ext cx="1656026" cy="926749"/>
      </dsp:txXfrm>
    </dsp:sp>
    <dsp:sp modelId="{5AABB77E-A2EF-434F-BC65-7E4EBEF3DA2D}">
      <dsp:nvSpPr>
        <dsp:cNvPr id="0" name=""/>
        <dsp:cNvSpPr/>
      </dsp:nvSpPr>
      <dsp:spPr>
        <a:xfrm>
          <a:off x="171369" y="1019089"/>
          <a:ext cx="209641" cy="1154861"/>
        </a:xfrm>
        <a:custGeom>
          <a:avLst/>
          <a:gdLst/>
          <a:ahLst/>
          <a:cxnLst/>
          <a:rect l="0" t="0" r="0" b="0"/>
          <a:pathLst>
            <a:path>
              <a:moveTo>
                <a:pt x="0" y="0"/>
              </a:moveTo>
              <a:lnTo>
                <a:pt x="0" y="1154861"/>
              </a:lnTo>
              <a:lnTo>
                <a:pt x="209641" y="1154861"/>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B5B8B4-C8C4-43DD-BF73-FC70B07162E5}">
      <dsp:nvSpPr>
        <dsp:cNvPr id="0" name=""/>
        <dsp:cNvSpPr/>
      </dsp:nvSpPr>
      <dsp:spPr>
        <a:xfrm>
          <a:off x="381010" y="1447801"/>
          <a:ext cx="2153662" cy="145229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Times New Roman" pitchFamily="18" charset="0"/>
              <a:cs typeface="Times New Roman" pitchFamily="18" charset="0"/>
            </a:rPr>
            <a:t>Nghiên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cứu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và</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ứng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dụng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khai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phá</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dữ</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liệu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để</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dự</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báo</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thời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tiết</a:t>
          </a:r>
          <a:endParaRPr lang="en-US" sz="1600" kern="1200" dirty="0">
            <a:latin typeface="Times New Roman" pitchFamily="18" charset="0"/>
            <a:cs typeface="Times New Roman" pitchFamily="18" charset="0"/>
          </a:endParaRPr>
        </a:p>
      </dsp:txBody>
      <dsp:txXfrm>
        <a:off x="423546" y="1490337"/>
        <a:ext cx="2068590" cy="1367226"/>
      </dsp:txXfrm>
    </dsp:sp>
    <dsp:sp modelId="{FD1EF1B0-7059-4D47-9507-A6A07253848C}">
      <dsp:nvSpPr>
        <dsp:cNvPr id="0" name=""/>
        <dsp:cNvSpPr/>
      </dsp:nvSpPr>
      <dsp:spPr>
        <a:xfrm>
          <a:off x="171369" y="1019089"/>
          <a:ext cx="209641" cy="2931039"/>
        </a:xfrm>
        <a:custGeom>
          <a:avLst/>
          <a:gdLst/>
          <a:ahLst/>
          <a:cxnLst/>
          <a:rect l="0" t="0" r="0" b="0"/>
          <a:pathLst>
            <a:path>
              <a:moveTo>
                <a:pt x="0" y="0"/>
              </a:moveTo>
              <a:lnTo>
                <a:pt x="0" y="2931039"/>
              </a:lnTo>
              <a:lnTo>
                <a:pt x="209641" y="2931039"/>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5DA92-CDDB-4A6F-A52D-FA705851F405}">
      <dsp:nvSpPr>
        <dsp:cNvPr id="0" name=""/>
        <dsp:cNvSpPr/>
      </dsp:nvSpPr>
      <dsp:spPr>
        <a:xfrm>
          <a:off x="381010" y="3200404"/>
          <a:ext cx="2153662" cy="149944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Times New Roman" pitchFamily="18" charset="0"/>
              <a:cs typeface="Times New Roman" pitchFamily="18" charset="0"/>
            </a:rPr>
            <a:t>Tìm</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hiểu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và</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cài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đặt</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mô</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hình</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dự</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báo</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thời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tiết</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thành</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công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trên</a:t>
          </a:r>
          <a:r>
            <a:rPr lang="en-US" sz="1600" kern="1200" dirty="0">
              <a:latin typeface="Times New Roman" pitchFamily="18" charset="0"/>
              <a:cs typeface="Times New Roman" pitchFamily="18" charset="0"/>
            </a:rPr>
            <a:t> python.</a:t>
          </a:r>
        </a:p>
      </dsp:txBody>
      <dsp:txXfrm>
        <a:off x="424927" y="3244321"/>
        <a:ext cx="2065828" cy="1411614"/>
      </dsp:txXfrm>
    </dsp:sp>
    <dsp:sp modelId="{548EC0E8-BC36-44AA-AF22-3E42F29BCAF0}">
      <dsp:nvSpPr>
        <dsp:cNvPr id="0" name=""/>
        <dsp:cNvSpPr/>
      </dsp:nvSpPr>
      <dsp:spPr>
        <a:xfrm>
          <a:off x="5590204" y="32067"/>
          <a:ext cx="1536713" cy="931787"/>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100000"/>
            </a:lnSpc>
            <a:spcBef>
              <a:spcPct val="0"/>
            </a:spcBef>
            <a:spcAft>
              <a:spcPct val="35000"/>
            </a:spcAft>
            <a:buNone/>
          </a:pPr>
          <a:r>
            <a:rPr lang="en-US" sz="2000" b="1" kern="1200" dirty="0" err="1">
              <a:latin typeface="Times New Roman" pitchFamily="18" charset="0"/>
              <a:cs typeface="Times New Roman" pitchFamily="18" charset="0"/>
            </a:rPr>
            <a:t>Hướng</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phát</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triển</a:t>
          </a:r>
          <a:endParaRPr lang="en-US" sz="2000" b="1" kern="1200" dirty="0">
            <a:latin typeface="Times New Roman" pitchFamily="18" charset="0"/>
            <a:cs typeface="Times New Roman" pitchFamily="18" charset="0"/>
          </a:endParaRPr>
        </a:p>
      </dsp:txBody>
      <dsp:txXfrm>
        <a:off x="5617495" y="59358"/>
        <a:ext cx="1482131" cy="877205"/>
      </dsp:txXfrm>
    </dsp:sp>
    <dsp:sp modelId="{E3FC15E8-7EDB-4F55-87CB-5086A0E9F95E}">
      <dsp:nvSpPr>
        <dsp:cNvPr id="0" name=""/>
        <dsp:cNvSpPr/>
      </dsp:nvSpPr>
      <dsp:spPr>
        <a:xfrm>
          <a:off x="5743876" y="963854"/>
          <a:ext cx="221813" cy="1101693"/>
        </a:xfrm>
        <a:custGeom>
          <a:avLst/>
          <a:gdLst/>
          <a:ahLst/>
          <a:cxnLst/>
          <a:rect l="0" t="0" r="0" b="0"/>
          <a:pathLst>
            <a:path>
              <a:moveTo>
                <a:pt x="0" y="0"/>
              </a:moveTo>
              <a:lnTo>
                <a:pt x="0" y="1101693"/>
              </a:lnTo>
              <a:lnTo>
                <a:pt x="221813" y="110169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FFF320-4CB9-4903-A36D-344D0183EEAC}">
      <dsp:nvSpPr>
        <dsp:cNvPr id="0" name=""/>
        <dsp:cNvSpPr/>
      </dsp:nvSpPr>
      <dsp:spPr>
        <a:xfrm>
          <a:off x="5965690" y="1281609"/>
          <a:ext cx="2382032" cy="1567877"/>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Times New Roman" pitchFamily="18" charset="0"/>
              <a:cs typeface="Times New Roman" pitchFamily="18" charset="0"/>
            </a:rPr>
            <a:t>Tiếp</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tục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nghiên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cứu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bài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toán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với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các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phương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pháp</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khác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nhau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và</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thập</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thêm</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dữ</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liệu</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với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số</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lượng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lớn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các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trường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thông</a:t>
          </a:r>
          <a:r>
            <a:rPr lang="en-US" sz="1600" kern="1200" dirty="0">
              <a:latin typeface="Times New Roman" pitchFamily="18" charset="0"/>
              <a:cs typeface="Times New Roman" pitchFamily="18" charset="0"/>
            </a:rPr>
            <a:t> tin </a:t>
          </a:r>
          <a:r>
            <a:rPr lang="en-US" sz="1600" kern="1200" dirty="0" err="1">
              <a:latin typeface="Times New Roman" pitchFamily="18" charset="0"/>
              <a:cs typeface="Times New Roman" pitchFamily="18" charset="0"/>
            </a:rPr>
            <a:t>đa</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dạng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hơn</a:t>
          </a:r>
          <a:r>
            <a:rPr lang="en-US" sz="1600" kern="1200" dirty="0">
              <a:latin typeface="Times New Roman" pitchFamily="18" charset="0"/>
              <a:cs typeface="Times New Roman" pitchFamily="18" charset="0"/>
            </a:rPr>
            <a:t>.</a:t>
          </a:r>
        </a:p>
      </dsp:txBody>
      <dsp:txXfrm>
        <a:off x="6011612" y="1327531"/>
        <a:ext cx="2290188" cy="1476033"/>
      </dsp:txXfrm>
    </dsp:sp>
    <dsp:sp modelId="{0412A2B2-EDA8-47E5-A7CB-ADBECCCE47BC}">
      <dsp:nvSpPr>
        <dsp:cNvPr id="0" name=""/>
        <dsp:cNvSpPr/>
      </dsp:nvSpPr>
      <dsp:spPr>
        <a:xfrm>
          <a:off x="5743876" y="963854"/>
          <a:ext cx="218958" cy="2854502"/>
        </a:xfrm>
        <a:custGeom>
          <a:avLst/>
          <a:gdLst/>
          <a:ahLst/>
          <a:cxnLst/>
          <a:rect l="0" t="0" r="0" b="0"/>
          <a:pathLst>
            <a:path>
              <a:moveTo>
                <a:pt x="0" y="0"/>
              </a:moveTo>
              <a:lnTo>
                <a:pt x="0" y="2854502"/>
              </a:lnTo>
              <a:lnTo>
                <a:pt x="218958" y="2854502"/>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BE55E-FC4E-47B0-A1D7-778D196CB3AB}">
      <dsp:nvSpPr>
        <dsp:cNvPr id="0" name=""/>
        <dsp:cNvSpPr/>
      </dsp:nvSpPr>
      <dsp:spPr>
        <a:xfrm>
          <a:off x="5962834" y="3055659"/>
          <a:ext cx="2387743" cy="15253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sz="1600" kern="1200" dirty="0" err="1">
              <a:latin typeface="Times New Roman" pitchFamily="18" charset="0"/>
              <a:cs typeface="Times New Roman" pitchFamily="18" charset="0"/>
            </a:rPr>
            <a:t>Thêm</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chức</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năng</a:t>
          </a:r>
          <a:r>
            <a:rPr lang="en-US" sz="1600" kern="1200" dirty="0">
              <a:latin typeface="Times New Roman" pitchFamily="18" charset="0"/>
              <a:cs typeface="Times New Roman" pitchFamily="18" charset="0"/>
            </a:rPr>
            <a:t> Export </a:t>
          </a:r>
          <a:r>
            <a:rPr lang="en-US" sz="1600" kern="1200" dirty="0" err="1">
              <a:latin typeface="Times New Roman" pitchFamily="18" charset="0"/>
              <a:cs typeface="Times New Roman" pitchFamily="18" charset="0"/>
            </a:rPr>
            <a:t>kết</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quả</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ra</a:t>
          </a:r>
          <a:r>
            <a:rPr lang="en-US" sz="1600" kern="1200" dirty="0">
              <a:latin typeface="Times New Roman" pitchFamily="18" charset="0"/>
              <a:cs typeface="Times New Roman" pitchFamily="18" charset="0"/>
            </a:rPr>
            <a:t> file </a:t>
          </a:r>
          <a:r>
            <a:rPr lang="en-US" sz="1600" kern="1200" dirty="0" err="1">
              <a:latin typeface="Times New Roman" pitchFamily="18" charset="0"/>
              <a:cs typeface="Times New Roman" pitchFamily="18" charset="0"/>
            </a:rPr>
            <a:t>excel.Cải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thiện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giao</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diện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của</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ứng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dụng</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và</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triển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khai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trên</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môi</a:t>
          </a:r>
          <a:r>
            <a:rPr lang="en-US" sz="1600" kern="1200" dirty="0">
              <a:latin typeface="Times New Roman" pitchFamily="18" charset="0"/>
              <a:cs typeface="Times New Roman" pitchFamily="18" charset="0"/>
            </a:rPr>
            <a:t> </a:t>
          </a:r>
          <a:r>
            <a:rPr lang="en-US" sz="1600" kern="1200" dirty="0" err="1">
              <a:latin typeface="Times New Roman" pitchFamily="18" charset="0"/>
              <a:cs typeface="Times New Roman" pitchFamily="18" charset="0"/>
            </a:rPr>
            <a:t>trường</a:t>
          </a:r>
          <a:r>
            <a:rPr lang="en-US" sz="1600" kern="1200" dirty="0">
              <a:latin typeface="Times New Roman" pitchFamily="18" charset="0"/>
              <a:cs typeface="Times New Roman" pitchFamily="18" charset="0"/>
            </a:rPr>
            <a:t> website</a:t>
          </a:r>
        </a:p>
      </dsp:txBody>
      <dsp:txXfrm>
        <a:off x="6007511" y="3100336"/>
        <a:ext cx="2298389" cy="1436041"/>
      </dsp:txXfrm>
    </dsp:sp>
    <dsp:sp modelId="{CF1E4FD8-402D-431B-B305-4BF0DCA50668}">
      <dsp:nvSpPr>
        <dsp:cNvPr id="0" name=""/>
        <dsp:cNvSpPr/>
      </dsp:nvSpPr>
      <dsp:spPr>
        <a:xfrm>
          <a:off x="2723810" y="76196"/>
          <a:ext cx="1474813" cy="989905"/>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latin typeface="Times New Roman" pitchFamily="18" charset="0"/>
              <a:cs typeface="Times New Roman" pitchFamily="18" charset="0"/>
            </a:rPr>
            <a:t>Hạn</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chế</a:t>
          </a:r>
          <a:endParaRPr lang="en-US" sz="1800" b="1" kern="1200" dirty="0">
            <a:latin typeface="Times New Roman" pitchFamily="18" charset="0"/>
            <a:cs typeface="Times New Roman" pitchFamily="18" charset="0"/>
          </a:endParaRPr>
        </a:p>
      </dsp:txBody>
      <dsp:txXfrm>
        <a:off x="2752803" y="105189"/>
        <a:ext cx="1416827" cy="931919"/>
      </dsp:txXfrm>
    </dsp:sp>
    <dsp:sp modelId="{D428FD96-DCBD-46AA-9FE5-F1DCBA146A01}">
      <dsp:nvSpPr>
        <dsp:cNvPr id="0" name=""/>
        <dsp:cNvSpPr/>
      </dsp:nvSpPr>
      <dsp:spPr>
        <a:xfrm>
          <a:off x="2871291" y="1066102"/>
          <a:ext cx="252916" cy="1724688"/>
        </a:xfrm>
        <a:custGeom>
          <a:avLst/>
          <a:gdLst/>
          <a:ahLst/>
          <a:cxnLst/>
          <a:rect l="0" t="0" r="0" b="0"/>
          <a:pathLst>
            <a:path>
              <a:moveTo>
                <a:pt x="0" y="0"/>
              </a:moveTo>
              <a:lnTo>
                <a:pt x="0" y="1724688"/>
              </a:lnTo>
              <a:lnTo>
                <a:pt x="252916" y="1724688"/>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19DA8C-8476-4A17-BE63-C3097FD74C51}">
      <dsp:nvSpPr>
        <dsp:cNvPr id="0" name=""/>
        <dsp:cNvSpPr/>
      </dsp:nvSpPr>
      <dsp:spPr>
        <a:xfrm>
          <a:off x="3124208" y="1523995"/>
          <a:ext cx="2350036" cy="253359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10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Mô</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hình</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dự</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báo</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thời</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tiết</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hiện</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tại</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được</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thiết</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kế</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còn</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đơn</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giản</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tuy</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nhiên</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vẫn</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chưa</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dự</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báo</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được</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các</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yếu</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tố</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như</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siêu</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bão</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động</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đất</a:t>
          </a:r>
          <a:r>
            <a:rPr lang="en-US" sz="1600" kern="1200" dirty="0">
              <a:latin typeface="Times New Roman" panose="02020603050405020304" pitchFamily="18" charset="0"/>
              <a:cs typeface="Times New Roman" panose="02020603050405020304" pitchFamily="18" charset="0"/>
            </a:rPr>
            <a:t>,.. hay </a:t>
          </a:r>
          <a:r>
            <a:rPr lang="en-US" sz="1600" kern="1200" dirty="0" err="1">
              <a:latin typeface="Times New Roman" panose="02020603050405020304" pitchFamily="18" charset="0"/>
              <a:cs typeface="Times New Roman" panose="02020603050405020304" pitchFamily="18" charset="0"/>
            </a:rPr>
            <a:t>thậm</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chí</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những</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thay</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đổi</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đột</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ngột</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trong</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môi</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trường</a:t>
          </a:r>
          <a:r>
            <a:rPr lang="en-US" sz="1600" kern="1200" dirty="0">
              <a:latin typeface="Times New Roman" panose="02020603050405020304" pitchFamily="18" charset="0"/>
              <a:cs typeface="Times New Roman" panose="02020603050405020304" pitchFamily="18" charset="0"/>
            </a:rPr>
            <a:t>.</a:t>
          </a:r>
        </a:p>
      </dsp:txBody>
      <dsp:txXfrm>
        <a:off x="3193038" y="1592825"/>
        <a:ext cx="2212376" cy="239593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CCA0B4-3CA7-45F3-B5F3-5D3068D595E2}" type="datetimeFigureOut">
              <a:rPr lang="en-US" smtClean="0"/>
              <a:t>31/01/2024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CEFCCA-DEBF-4829-B2A5-F778FA757CFA}" type="slidenum">
              <a:rPr lang="en-US" smtClean="0"/>
              <a:t>‹#›</a:t>
            </a:fld>
            <a:endParaRPr lang="en-US"/>
          </a:p>
        </p:txBody>
      </p:sp>
    </p:spTree>
    <p:extLst>
      <p:ext uri="{BB962C8B-B14F-4D97-AF65-F5344CB8AC3E}">
        <p14:creationId xmlns:p14="http://schemas.microsoft.com/office/powerpoint/2010/main" val="101656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A1712-D371-4568-A14C-ADE901D38CD1}" type="datetimeFigureOut">
              <a:rPr lang="en-US" smtClean="0"/>
              <a:t>31/01/2024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13479-8292-4E4A-A3EF-D05CE110FDBA}" type="slidenum">
              <a:rPr lang="en-US" smtClean="0"/>
              <a:t>‹#›</a:t>
            </a:fld>
            <a:endParaRPr lang="en-US"/>
          </a:p>
        </p:txBody>
      </p:sp>
    </p:spTree>
    <p:extLst>
      <p:ext uri="{BB962C8B-B14F-4D97-AF65-F5344CB8AC3E}">
        <p14:creationId xmlns:p14="http://schemas.microsoft.com/office/powerpoint/2010/main" val="29026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a:t>
            </a:fld>
            <a:endParaRPr lang="en-US"/>
          </a:p>
        </p:txBody>
      </p:sp>
    </p:spTree>
    <p:extLst>
      <p:ext uri="{BB962C8B-B14F-4D97-AF65-F5344CB8AC3E}">
        <p14:creationId xmlns:p14="http://schemas.microsoft.com/office/powerpoint/2010/main" val="221518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Char char="v"/>
            </a:pPr>
            <a:r>
              <a:rPr lang="en-US" sz="1200" dirty="0" err="1">
                <a:latin typeface="Times New Roman" pitchFamily="18" charset="0"/>
                <a:cs typeface="Times New Roman" pitchFamily="18" charset="0"/>
              </a:rPr>
              <a:t>Lấy</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ảnh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đầu</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vào</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Định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vị</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khuôn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mặt</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Chuẩn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hóa</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khuôn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mặt</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Trích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xuất</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đặc</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trưng</a:t>
            </a:r>
            <a:endParaRPr lang="en-US" sz="1200" dirty="0">
              <a:latin typeface="Times New Roman" pitchFamily="18" charset="0"/>
              <a:cs typeface="Times New Roman" pitchFamily="18" charset="0"/>
            </a:endParaRPr>
          </a:p>
          <a:p>
            <a:pPr>
              <a:buFont typeface="Wingdings" pitchFamily="2" charset="2"/>
              <a:buChar char="v"/>
            </a:pPr>
            <a:r>
              <a:rPr lang="en-US" sz="1200" dirty="0">
                <a:latin typeface="Times New Roman" pitchFamily="18" charset="0"/>
                <a:cs typeface="Times New Roman" pitchFamily="18" charset="0"/>
              </a:rPr>
              <a:t>So </a:t>
            </a:r>
            <a:r>
              <a:rPr lang="en-US" sz="1200" dirty="0" err="1">
                <a:latin typeface="Times New Roman" pitchFamily="18" charset="0"/>
                <a:cs typeface="Times New Roman" pitchFamily="18" charset="0"/>
              </a:rPr>
              <a:t>sánh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đặc</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trưng</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Trả</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kết</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quả</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nhận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diện</a:t>
            </a:r>
            <a:endParaRPr lang="en-US" sz="12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10</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11</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Mtcnn</a:t>
            </a:r>
            <a:r>
              <a:rPr lang="en-US" dirty="0"/>
              <a:t> - </a:t>
            </a:r>
            <a:r>
              <a:rPr lang="en-US" sz="1200" kern="1200" dirty="0">
                <a:solidFill>
                  <a:schemeClr val="tx1"/>
                </a:solidFill>
                <a:effectLst/>
                <a:latin typeface="+mn-lt"/>
                <a:ea typeface="+mn-ea"/>
                <a:cs typeface="+mn-cs"/>
              </a:rPr>
              <a:t>Multi-task Cascaded Convolutional Networks </a:t>
            </a:r>
          </a:p>
          <a:p>
            <a:r>
              <a:rPr lang="en-US" sz="1200" kern="1200" dirty="0">
                <a:solidFill>
                  <a:schemeClr val="tx1"/>
                </a:solidFill>
                <a:effectLst/>
                <a:latin typeface="+mn-lt"/>
                <a:ea typeface="+mn-ea"/>
                <a:cs typeface="+mn-cs"/>
              </a:rPr>
              <a:t>P-Net Proposal Network </a:t>
            </a:r>
          </a:p>
          <a:p>
            <a:r>
              <a:rPr lang="en-US" sz="1200" kern="1200" dirty="0">
                <a:solidFill>
                  <a:schemeClr val="tx1"/>
                </a:solidFill>
                <a:effectLst/>
                <a:latin typeface="+mn-lt"/>
                <a:ea typeface="+mn-ea"/>
                <a:cs typeface="+mn-cs"/>
              </a:rPr>
              <a:t>R-net Refine Network</a:t>
            </a:r>
          </a:p>
          <a:p>
            <a:r>
              <a:rPr lang="en-US" sz="1200" kern="1200" dirty="0">
                <a:solidFill>
                  <a:schemeClr val="tx1"/>
                </a:solidFill>
                <a:effectLst/>
                <a:latin typeface="+mn-lt"/>
                <a:ea typeface="+mn-ea"/>
                <a:cs typeface="+mn-cs"/>
              </a:rPr>
              <a:t>O- net Output Network</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hộp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hồi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hộp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mũi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miệng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miệng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12</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Hai</a:t>
            </a:r>
            <a:r>
              <a:rPr lang="en-US" dirty="0"/>
              <a:t> vector </a:t>
            </a:r>
            <a:r>
              <a:rPr lang="en-US" dirty="0" err="1"/>
              <a:t>có</a:t>
            </a:r>
            <a:r>
              <a:rPr lang="en-US" baseline="0" dirty="0"/>
              <a:t> </a:t>
            </a:r>
            <a:r>
              <a:rPr lang="en-US" baseline="0" dirty="0" err="1"/>
              <a:t>cùng</a:t>
            </a:r>
            <a:r>
              <a:rPr lang="en-US" baseline="0" dirty="0"/>
              <a:t> </a:t>
            </a:r>
            <a:r>
              <a:rPr lang="en-US" baseline="0" dirty="0" err="1"/>
              <a:t>nhãn</a:t>
            </a:r>
            <a:r>
              <a:rPr lang="en-US" baseline="0" dirty="0"/>
              <a:t> </a:t>
            </a:r>
            <a:r>
              <a:rPr lang="en-US" baseline="0" dirty="0" err="1"/>
              <a:t>sẽ</a:t>
            </a:r>
            <a:r>
              <a:rPr lang="en-US" baseline="0" dirty="0"/>
              <a:t> </a:t>
            </a:r>
            <a:r>
              <a:rPr lang="en-US" baseline="0" dirty="0" err="1"/>
              <a:t>có</a:t>
            </a:r>
            <a:r>
              <a:rPr lang="en-US" baseline="0" dirty="0"/>
              <a:t> </a:t>
            </a:r>
            <a:r>
              <a:rPr lang="en-US" baseline="0" dirty="0" err="1"/>
              <a:t>kc</a:t>
            </a:r>
            <a:r>
              <a:rPr lang="en-US" baseline="0" dirty="0"/>
              <a:t> </a:t>
            </a:r>
            <a:r>
              <a:rPr lang="en-US" baseline="0" dirty="0" err="1"/>
              <a:t>gần</a:t>
            </a:r>
            <a:r>
              <a:rPr lang="en-US" baseline="0" dirty="0"/>
              <a:t> </a:t>
            </a:r>
            <a:r>
              <a:rPr lang="en-US" baseline="0" dirty="0" err="1"/>
              <a:t>nhau</a:t>
            </a:r>
            <a:r>
              <a:rPr lang="en-US" baseline="0" dirty="0"/>
              <a:t> </a:t>
            </a:r>
            <a:r>
              <a:rPr lang="en-US" baseline="0" dirty="0" err="1"/>
              <a:t>hơn</a:t>
            </a:r>
            <a:r>
              <a:rPr lang="en-US" baseline="0" dirty="0"/>
              <a:t> so </a:t>
            </a:r>
            <a:r>
              <a:rPr lang="en-US" baseline="0" dirty="0" err="1"/>
              <a:t>với</a:t>
            </a:r>
            <a:r>
              <a:rPr lang="en-US" baseline="0" dirty="0"/>
              <a:t> </a:t>
            </a:r>
            <a:r>
              <a:rPr lang="en-US" baseline="0" dirty="0" err="1"/>
              <a:t>hai</a:t>
            </a:r>
            <a:r>
              <a:rPr lang="en-US" baseline="0" dirty="0"/>
              <a:t> vector </a:t>
            </a:r>
            <a:r>
              <a:rPr lang="en-US" baseline="0" dirty="0" err="1"/>
              <a:t>khác</a:t>
            </a:r>
            <a:r>
              <a:rPr lang="en-US" baseline="0" dirty="0"/>
              <a:t> </a:t>
            </a:r>
            <a:r>
              <a:rPr lang="en-US" baseline="0" dirty="0" err="1"/>
              <a:t>nhãn</a:t>
            </a:r>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13</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14</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15</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16</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17</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18</a:t>
            </a:fld>
            <a:endParaRPr lang="en-US"/>
          </a:p>
        </p:txBody>
      </p:sp>
    </p:spTree>
    <p:extLst>
      <p:ext uri="{BB962C8B-B14F-4D97-AF65-F5344CB8AC3E}">
        <p14:creationId xmlns:p14="http://schemas.microsoft.com/office/powerpoint/2010/main" val="363176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19</a:t>
            </a:fld>
            <a:endParaRPr lang="en-US"/>
          </a:p>
        </p:txBody>
      </p:sp>
    </p:spTree>
    <p:extLst>
      <p:ext uri="{BB962C8B-B14F-4D97-AF65-F5344CB8AC3E}">
        <p14:creationId xmlns:p14="http://schemas.microsoft.com/office/powerpoint/2010/main" val="8518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20</a:t>
            </a:fld>
            <a:endParaRPr lang="en-US"/>
          </a:p>
        </p:txBody>
      </p:sp>
    </p:spTree>
    <p:extLst>
      <p:ext uri="{BB962C8B-B14F-4D97-AF65-F5344CB8AC3E}">
        <p14:creationId xmlns:p14="http://schemas.microsoft.com/office/powerpoint/2010/main" val="826183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21</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v"/>
            </a:pPr>
            <a:r>
              <a:rPr lang="vi-VN" sz="1200" b="0" i="0" kern="1200" dirty="0">
                <a:solidFill>
                  <a:schemeClr val="tx1"/>
                </a:solidFill>
                <a:effectLst/>
                <a:latin typeface="+mn-lt"/>
                <a:ea typeface="+mn-ea"/>
                <a:cs typeface="+mn-cs"/>
              </a:rPr>
              <a:t>phương pháp nhận dạng khuôn mặt dựa trên việc xác định các đặc trưng hình học của các chi tiết trên một khuôn mặt (như vị trí, diện tích, hình dạng của mắt, mũi, miệng,…), và mối quan hệ giữa chúng (như khoảng cách của hai mắt, khoảng cách của hai lông mày,…).</a:t>
            </a:r>
            <a:endParaRPr lang="en-US" sz="1200" b="0" i="0" kern="1200" dirty="0">
              <a:solidFill>
                <a:schemeClr val="tx1"/>
              </a:solidFill>
              <a:effectLst/>
              <a:latin typeface="+mn-lt"/>
              <a:ea typeface="+mn-ea"/>
              <a:cs typeface="+mn-cs"/>
            </a:endParaRPr>
          </a:p>
          <a:p>
            <a:pPr marL="171450" indent="-171450">
              <a:buFont typeface="Wingdings" pitchFamily="2" charset="2"/>
              <a:buChar char="v"/>
            </a:pPr>
            <a:r>
              <a:rPr lang="vi-VN" sz="1200" b="0" i="0" kern="1200" dirty="0">
                <a:solidFill>
                  <a:schemeClr val="tx1"/>
                </a:solidFill>
                <a:effectLst/>
                <a:latin typeface="+mn-lt"/>
                <a:ea typeface="+mn-ea"/>
                <a:cs typeface="+mn-cs"/>
              </a:rPr>
              <a:t>Nhận dạng đựa trên toàn diện khuôn mặt, có nghĩa mình sẽ không đi xét đến từng thành phần đặc trưng trên khuôn mặt nữa… Mình sẽ xem khuôn mặt là một không gian cụ thể và mình tìm những đặc trưng, những đặc điểm chính trên không gian đó.</a:t>
            </a:r>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3</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4</a:t>
            </a:fld>
            <a:endParaRPr lang="en-US"/>
          </a:p>
        </p:txBody>
      </p:sp>
    </p:spTree>
    <p:extLst>
      <p:ext uri="{BB962C8B-B14F-4D97-AF65-F5344CB8AC3E}">
        <p14:creationId xmlns:p14="http://schemas.microsoft.com/office/powerpoint/2010/main" val="283961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v"/>
            </a:pPr>
            <a:r>
              <a:rPr lang="vi-VN" sz="1200" b="0" i="0" kern="1200" dirty="0">
                <a:solidFill>
                  <a:schemeClr val="tx1"/>
                </a:solidFill>
                <a:effectLst/>
                <a:latin typeface="+mn-lt"/>
                <a:ea typeface="+mn-ea"/>
                <a:cs typeface="+mn-cs"/>
              </a:rPr>
              <a:t>phương pháp nhận dạng khuôn mặt dựa trên việc xác định các đặc trưng hình học của các chi tiết trên một khuôn mặt (như vị trí, diện tích, hình dạng của mắt, mũi, miệng,…), và mối quan hệ giữa chúng (như khoảng cách của hai mắt, khoảng cách của hai lông mày,…).</a:t>
            </a:r>
            <a:endParaRPr lang="en-US" sz="1200" b="0" i="0" kern="1200" dirty="0">
              <a:solidFill>
                <a:schemeClr val="tx1"/>
              </a:solidFill>
              <a:effectLst/>
              <a:latin typeface="+mn-lt"/>
              <a:ea typeface="+mn-ea"/>
              <a:cs typeface="+mn-cs"/>
            </a:endParaRPr>
          </a:p>
          <a:p>
            <a:pPr marL="171450" indent="-171450">
              <a:buFont typeface="Wingdings" pitchFamily="2" charset="2"/>
              <a:buChar char="v"/>
            </a:pPr>
            <a:r>
              <a:rPr lang="vi-VN" sz="1200" b="0" i="0" kern="1200" dirty="0">
                <a:solidFill>
                  <a:schemeClr val="tx1"/>
                </a:solidFill>
                <a:effectLst/>
                <a:latin typeface="+mn-lt"/>
                <a:ea typeface="+mn-ea"/>
                <a:cs typeface="+mn-cs"/>
              </a:rPr>
              <a:t>Nhận dạng đựa trên toàn diện khuôn mặt, có nghĩa mình sẽ không đi xét đến từng thành phần đặc trưng trên khuôn mặt nữa… Mình sẽ xem khuôn mặt là một không gian cụ thể và mình tìm những đặc trưng, những đặc điểm chính trên không gian đó.</a:t>
            </a:r>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5</a:t>
            </a:fld>
            <a:endParaRPr lang="en-US"/>
          </a:p>
        </p:txBody>
      </p:sp>
    </p:spTree>
    <p:extLst>
      <p:ext uri="{BB962C8B-B14F-4D97-AF65-F5344CB8AC3E}">
        <p14:creationId xmlns:p14="http://schemas.microsoft.com/office/powerpoint/2010/main" val="35234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6</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7</a:t>
            </a:fld>
            <a:endParaRPr lang="en-US"/>
          </a:p>
        </p:txBody>
      </p:sp>
    </p:spTree>
    <p:extLst>
      <p:ext uri="{BB962C8B-B14F-4D97-AF65-F5344CB8AC3E}">
        <p14:creationId xmlns:p14="http://schemas.microsoft.com/office/powerpoint/2010/main" val="4087160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8</a:t>
            </a:fld>
            <a:endParaRPr lang="en-US"/>
          </a:p>
        </p:txBody>
      </p:sp>
    </p:spTree>
    <p:extLst>
      <p:ext uri="{BB962C8B-B14F-4D97-AF65-F5344CB8AC3E}">
        <p14:creationId xmlns:p14="http://schemas.microsoft.com/office/powerpoint/2010/main" val="385857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9</a:t>
            </a:fld>
            <a:endParaRPr lang="en-US"/>
          </a:p>
        </p:txBody>
      </p:sp>
    </p:spTree>
    <p:extLst>
      <p:ext uri="{BB962C8B-B14F-4D97-AF65-F5344CB8AC3E}">
        <p14:creationId xmlns:p14="http://schemas.microsoft.com/office/powerpoint/2010/main" val="63336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CFA8667-2968-45D5-8058-DA1895C0EEFF}" type="datetime1">
              <a:rPr lang="en-US" smtClean="0"/>
              <a:t>31/01/2024</a:t>
            </a:fld>
            <a:endParaRPr lang="en-US"/>
          </a:p>
        </p:txBody>
      </p:sp>
      <p:sp>
        <p:nvSpPr>
          <p:cNvPr id="17" name="Footer Placeholder 16"/>
          <p:cNvSpPr>
            <a:spLocks noGrp="1"/>
          </p:cNvSpPr>
          <p:nvPr>
            <p:ph type="ftr" sz="quarter" idx="11"/>
          </p:nvPr>
        </p:nvSpPr>
        <p:spPr/>
        <p:txBody>
          <a:bodyPr/>
          <a:lstStyle/>
          <a:p>
            <a:r>
              <a:rPr lang="en-US"/>
              <a:t>Ứng dụng deep learning trng nhận dạng khuôn mặt</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7C16A0-E91E-46C9-B8F0-F4C50B44C61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57032C-92AD-4D96-9E35-57D386B70C36}" type="datetime1">
              <a:rPr lang="en-US" smtClean="0"/>
              <a:t>31/01/2024</a:t>
            </a:fld>
            <a:endParaRPr lang="en-US"/>
          </a:p>
        </p:txBody>
      </p:sp>
      <p:sp>
        <p:nvSpPr>
          <p:cNvPr id="5" name="Footer Placeholder 4"/>
          <p:cNvSpPr>
            <a:spLocks noGrp="1"/>
          </p:cNvSpPr>
          <p:nvPr>
            <p:ph type="ftr" sz="quarter" idx="11"/>
          </p:nvPr>
        </p:nvSpPr>
        <p:spPr/>
        <p:txBody>
          <a:bodyPr/>
          <a:lstStyle/>
          <a:p>
            <a:r>
              <a:rPr lang="en-US"/>
              <a:t>Ứng dụng deep learning trng nhận dạng khuôn mặt</a:t>
            </a:r>
          </a:p>
        </p:txBody>
      </p:sp>
      <p:sp>
        <p:nvSpPr>
          <p:cNvPr id="6" name="Slide Number Placeholder 5"/>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2C65B3-B4F9-4D53-8D39-EC58513E9A34}" type="datetime1">
              <a:rPr lang="en-US" smtClean="0"/>
              <a:t>31/01/2024</a:t>
            </a:fld>
            <a:endParaRPr lang="en-US"/>
          </a:p>
        </p:txBody>
      </p:sp>
      <p:sp>
        <p:nvSpPr>
          <p:cNvPr id="5" name="Footer Placeholder 4"/>
          <p:cNvSpPr>
            <a:spLocks noGrp="1"/>
          </p:cNvSpPr>
          <p:nvPr>
            <p:ph type="ftr" sz="quarter" idx="11"/>
          </p:nvPr>
        </p:nvSpPr>
        <p:spPr/>
        <p:txBody>
          <a:bodyPr/>
          <a:lstStyle/>
          <a:p>
            <a:r>
              <a:rPr lang="en-US"/>
              <a:t>Ứng dụng deep learning trng nhận dạng khuôn mặt</a:t>
            </a:r>
          </a:p>
        </p:txBody>
      </p:sp>
      <p:sp>
        <p:nvSpPr>
          <p:cNvPr id="6" name="Slide Number Placeholder 5"/>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29C1D67-31B7-49D5-824E-FF11BE07486C}" type="datetime1">
              <a:rPr lang="en-US" smtClean="0"/>
              <a:t>31/01/2024</a:t>
            </a:fld>
            <a:endParaRPr lang="en-US"/>
          </a:p>
        </p:txBody>
      </p:sp>
      <p:sp>
        <p:nvSpPr>
          <p:cNvPr id="5" name="Footer Placeholder 4"/>
          <p:cNvSpPr>
            <a:spLocks noGrp="1"/>
          </p:cNvSpPr>
          <p:nvPr>
            <p:ph type="ftr" sz="quarter" idx="11"/>
          </p:nvPr>
        </p:nvSpPr>
        <p:spPr/>
        <p:txBody>
          <a:bodyPr/>
          <a:lstStyle/>
          <a:p>
            <a:r>
              <a:rPr lang="en-US"/>
              <a:t>Ứng dụng deep learning trng nhận dạng khuôn mặt</a:t>
            </a:r>
          </a:p>
        </p:txBody>
      </p:sp>
      <p:sp>
        <p:nvSpPr>
          <p:cNvPr id="6" name="Slide Number Placeholder 5"/>
          <p:cNvSpPr>
            <a:spLocks noGrp="1"/>
          </p:cNvSpPr>
          <p:nvPr>
            <p:ph type="sldNum" sz="quarter" idx="12"/>
          </p:nvPr>
        </p:nvSpPr>
        <p:spPr/>
        <p:txBody>
          <a:bodyPr/>
          <a:lstStyle/>
          <a:p>
            <a:fld id="{447C16A0-E91E-46C9-B8F0-F4C50B44C61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4F4079-36C9-4E15-92CE-6C1FFF19783B}" type="datetime1">
              <a:rPr lang="en-US" smtClean="0"/>
              <a:t>31/01/2024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Ứng dụng deep learning trng nhận dạng khuôn mặt</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7C16A0-E91E-46C9-B8F0-F4C50B44C6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CA9D432-7952-42BF-8C49-2C714057ED1D}" type="datetime1">
              <a:rPr lang="en-US" smtClean="0"/>
              <a:t>31/01/2024</a:t>
            </a:fld>
            <a:endParaRPr lang="en-US"/>
          </a:p>
        </p:txBody>
      </p:sp>
      <p:sp>
        <p:nvSpPr>
          <p:cNvPr id="6" name="Footer Placeholder 5"/>
          <p:cNvSpPr>
            <a:spLocks noGrp="1"/>
          </p:cNvSpPr>
          <p:nvPr>
            <p:ph type="ftr" sz="quarter" idx="11"/>
          </p:nvPr>
        </p:nvSpPr>
        <p:spPr/>
        <p:txBody>
          <a:bodyPr/>
          <a:lstStyle/>
          <a:p>
            <a:r>
              <a:rPr lang="en-US"/>
              <a:t>Ứng dụng deep learning trng nhận dạng khuôn mặt</a:t>
            </a:r>
          </a:p>
        </p:txBody>
      </p:sp>
      <p:sp>
        <p:nvSpPr>
          <p:cNvPr id="7" name="Slide Number Placeholder 6"/>
          <p:cNvSpPr>
            <a:spLocks noGrp="1"/>
          </p:cNvSpPr>
          <p:nvPr>
            <p:ph type="sldNum" sz="quarter" idx="12"/>
          </p:nvPr>
        </p:nvSpPr>
        <p:spPr/>
        <p:txBody>
          <a:bodyPr/>
          <a:lstStyle/>
          <a:p>
            <a:fld id="{447C16A0-E91E-46C9-B8F0-F4C50B44C61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C7EBF2D-03E2-4718-A9B8-0B23D7BC67F7}" type="datetime1">
              <a:rPr lang="en-US" smtClean="0"/>
              <a:t>31/01/2024</a:t>
            </a:fld>
            <a:endParaRPr lang="en-US"/>
          </a:p>
        </p:txBody>
      </p:sp>
      <p:sp>
        <p:nvSpPr>
          <p:cNvPr id="8" name="Footer Placeholder 7"/>
          <p:cNvSpPr>
            <a:spLocks noGrp="1"/>
          </p:cNvSpPr>
          <p:nvPr>
            <p:ph type="ftr" sz="quarter" idx="11"/>
          </p:nvPr>
        </p:nvSpPr>
        <p:spPr/>
        <p:txBody>
          <a:bodyPr/>
          <a:lstStyle/>
          <a:p>
            <a:r>
              <a:rPr lang="en-US"/>
              <a:t>Ứng dụng deep learning trng nhận dạng khuôn mặt</a:t>
            </a:r>
          </a:p>
        </p:txBody>
      </p:sp>
      <p:sp>
        <p:nvSpPr>
          <p:cNvPr id="9" name="Slide Number Placeholder 8"/>
          <p:cNvSpPr>
            <a:spLocks noGrp="1"/>
          </p:cNvSpPr>
          <p:nvPr>
            <p:ph type="sldNum" sz="quarter" idx="12"/>
          </p:nvPr>
        </p:nvSpPr>
        <p:spPr/>
        <p:txBody>
          <a:bodyPr/>
          <a:lstStyle/>
          <a:p>
            <a:fld id="{447C16A0-E91E-46C9-B8F0-F4C50B44C61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DAD23C-6EF7-4C03-B82A-5CBB0E1B0159}" type="datetime1">
              <a:rPr lang="en-US" smtClean="0"/>
              <a:t>31/01/2024</a:t>
            </a:fld>
            <a:endParaRPr lang="en-US"/>
          </a:p>
        </p:txBody>
      </p:sp>
      <p:sp>
        <p:nvSpPr>
          <p:cNvPr id="4" name="Footer Placeholder 3"/>
          <p:cNvSpPr>
            <a:spLocks noGrp="1"/>
          </p:cNvSpPr>
          <p:nvPr>
            <p:ph type="ftr" sz="quarter" idx="11"/>
          </p:nvPr>
        </p:nvSpPr>
        <p:spPr/>
        <p:txBody>
          <a:bodyPr/>
          <a:lstStyle/>
          <a:p>
            <a:r>
              <a:rPr lang="en-US"/>
              <a:t>Ứng dụng deep learning trng nhận dạng khuôn mặt</a:t>
            </a:r>
          </a:p>
        </p:txBody>
      </p:sp>
      <p:sp>
        <p:nvSpPr>
          <p:cNvPr id="5" name="Slide Number Placeholder 4"/>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BE965-EC7F-4E57-A195-FD7E2F7943FC}" type="datetime1">
              <a:rPr lang="en-US" smtClean="0"/>
              <a:t>31/01/2024</a:t>
            </a:fld>
            <a:endParaRPr lang="en-US"/>
          </a:p>
        </p:txBody>
      </p:sp>
      <p:sp>
        <p:nvSpPr>
          <p:cNvPr id="3" name="Footer Placeholder 2"/>
          <p:cNvSpPr>
            <a:spLocks noGrp="1"/>
          </p:cNvSpPr>
          <p:nvPr>
            <p:ph type="ftr" sz="quarter" idx="11"/>
          </p:nvPr>
        </p:nvSpPr>
        <p:spPr/>
        <p:txBody>
          <a:bodyPr/>
          <a:lstStyle/>
          <a:p>
            <a:r>
              <a:rPr lang="en-US"/>
              <a:t>Ứng dụng deep learning trng nhận dạng khuôn mặt</a:t>
            </a:r>
          </a:p>
        </p:txBody>
      </p:sp>
      <p:sp>
        <p:nvSpPr>
          <p:cNvPr id="4" name="Slide Number Placeholder 3"/>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6130C83-A6C1-4A8C-A749-731365C74231}" type="datetime1">
              <a:rPr lang="en-US" smtClean="0"/>
              <a:t>31/01/2024</a:t>
            </a:fld>
            <a:endParaRPr lang="en-US"/>
          </a:p>
        </p:txBody>
      </p:sp>
      <p:sp>
        <p:nvSpPr>
          <p:cNvPr id="6" name="Footer Placeholder 5"/>
          <p:cNvSpPr>
            <a:spLocks noGrp="1"/>
          </p:cNvSpPr>
          <p:nvPr>
            <p:ph type="ftr" sz="quarter" idx="11"/>
          </p:nvPr>
        </p:nvSpPr>
        <p:spPr/>
        <p:txBody>
          <a:bodyPr/>
          <a:lstStyle/>
          <a:p>
            <a:r>
              <a:rPr lang="en-US"/>
              <a:t>Ứng dụng deep learning trng nhận dạng khuôn mặt</a:t>
            </a:r>
          </a:p>
        </p:txBody>
      </p:sp>
      <p:sp>
        <p:nvSpPr>
          <p:cNvPr id="7" name="Slide Number Placeholder 6"/>
          <p:cNvSpPr>
            <a:spLocks noGrp="1"/>
          </p:cNvSpPr>
          <p:nvPr>
            <p:ph type="sldNum" sz="quarter" idx="12"/>
          </p:nvPr>
        </p:nvSpPr>
        <p:spPr/>
        <p:txBody>
          <a:bodyPr/>
          <a:lstStyle/>
          <a:p>
            <a:fld id="{447C16A0-E91E-46C9-B8F0-F4C50B44C61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3D3CC5-F0CD-48CE-9BCF-98BA8EBC890D}" type="datetime1">
              <a:rPr lang="en-US" smtClean="0"/>
              <a:t>31/01/2024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Ứng dụng deep learning trng nhận dạng khuôn mặt</a:t>
            </a:r>
          </a:p>
        </p:txBody>
      </p:sp>
      <p:sp>
        <p:nvSpPr>
          <p:cNvPr id="7" name="Slide Number Placeholder 6"/>
          <p:cNvSpPr>
            <a:spLocks noGrp="1"/>
          </p:cNvSpPr>
          <p:nvPr>
            <p:ph type="sldNum" sz="quarter" idx="12"/>
          </p:nvPr>
        </p:nvSpPr>
        <p:spPr>
          <a:xfrm>
            <a:off x="146304" y="6208776"/>
            <a:ext cx="457200" cy="457200"/>
          </a:xfrm>
        </p:spPr>
        <p:txBody>
          <a:bodyPr/>
          <a:lstStyle/>
          <a:p>
            <a:fld id="{447C16A0-E91E-46C9-B8F0-F4C50B44C61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A7275D-506F-4171-9F75-0C456305E126}" type="datetime1">
              <a:rPr lang="en-US" smtClean="0"/>
              <a:t>31/01/2024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Ứng dụng deep learning trng nhận dạng khuôn mặt</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7C16A0-E91E-46C9-B8F0-F4C50B44C6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222" y="1752600"/>
            <a:ext cx="8262378" cy="1143000"/>
          </a:xfrm>
        </p:spPr>
        <p:txBody>
          <a:bodyPr>
            <a:normAutofit/>
          </a:bodyPr>
          <a:lstStyle/>
          <a:p>
            <a:r>
              <a:rPr lang="en-US" b="1" cap="all" dirty="0" err="1">
                <a:solidFill>
                  <a:schemeClr val="bg1"/>
                </a:solidFill>
                <a:latin typeface="Times New Roman" pitchFamily="18" charset="0"/>
                <a:cs typeface="Times New Roman" pitchFamily="18" charset="0"/>
              </a:rPr>
              <a:t>Khai</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phá</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dữ</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liệu</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từ</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hệ</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thống</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lưu</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trữ</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thời</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tiết</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để</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dự</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báo</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thời</a:t>
            </a:r>
            <a:r>
              <a:rPr lang="en-US" b="1" cap="all" dirty="0">
                <a:solidFill>
                  <a:schemeClr val="bg1"/>
                </a:solidFill>
                <a:latin typeface="Times New Roman" pitchFamily="18" charset="0"/>
                <a:cs typeface="Times New Roman" pitchFamily="18" charset="0"/>
              </a:rPr>
              <a:t> </a:t>
            </a:r>
            <a:r>
              <a:rPr lang="en-US" b="1" cap="all" dirty="0" err="1">
                <a:solidFill>
                  <a:schemeClr val="bg1"/>
                </a:solidFill>
                <a:latin typeface="Times New Roman" pitchFamily="18" charset="0"/>
                <a:cs typeface="Times New Roman" pitchFamily="18" charset="0"/>
              </a:rPr>
              <a:t>tiết</a:t>
            </a:r>
            <a:endParaRPr lang="en-US" b="1" cap="all" dirty="0">
              <a:solidFill>
                <a:schemeClr val="bg1"/>
              </a:solidFill>
              <a:latin typeface="Times New Roman" pitchFamily="18" charset="0"/>
              <a:cs typeface="Times New Roman" pitchFamily="18" charset="0"/>
            </a:endParaRPr>
          </a:p>
        </p:txBody>
      </p:sp>
      <p:sp>
        <p:nvSpPr>
          <p:cNvPr id="2" name="Title 1"/>
          <p:cNvSpPr>
            <a:spLocks noGrp="1"/>
          </p:cNvSpPr>
          <p:nvPr>
            <p:ph type="ctrTitle"/>
          </p:nvPr>
        </p:nvSpPr>
        <p:spPr>
          <a:xfrm>
            <a:off x="2740669" y="152400"/>
            <a:ext cx="6096000" cy="1222664"/>
          </a:xfrm>
        </p:spPr>
        <p:txBody>
          <a:bodyPr>
            <a:noAutofit/>
          </a:bodyPr>
          <a:lstStyle/>
          <a:p>
            <a:r>
              <a:rPr lang="en-US" sz="2400" b="1" cap="all" dirty="0">
                <a:solidFill>
                  <a:schemeClr val="tx1"/>
                </a:solidFill>
                <a:latin typeface="Times New Roman" pitchFamily="18" charset="0"/>
                <a:cs typeface="Times New Roman" pitchFamily="18" charset="0"/>
              </a:rPr>
              <a:t>TRƯỜNG ĐẠI HỌC THỦY LỢI</a:t>
            </a:r>
            <a:br>
              <a:rPr lang="en-US" sz="2000" b="1" cap="all" dirty="0">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sym typeface="Wingdings"/>
              </a:rPr>
              <a:t></a:t>
            </a:r>
            <a:r>
              <a:rPr lang="en-US" sz="2000" dirty="0">
                <a:solidFill>
                  <a:schemeClr val="tx1"/>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4" name="Picture 3" descr="C:\Documents and Settings\USER1\Desktop\543px-Logo-hcmut_svg.png"/>
          <p:cNvPicPr/>
          <p:nvPr/>
        </p:nvPicPr>
        <p:blipFill>
          <a:blip r:embed="rId3"/>
          <a:stretch>
            <a:fillRect/>
          </a:stretch>
        </p:blipFill>
        <p:spPr bwMode="auto">
          <a:xfrm>
            <a:off x="348222" y="131618"/>
            <a:ext cx="1676400" cy="1219200"/>
          </a:xfrm>
          <a:prstGeom prst="rect">
            <a:avLst/>
          </a:prstGeom>
          <a:noFill/>
          <a:ln w="9525">
            <a:noFill/>
            <a:miter lim="800000"/>
            <a:headEnd/>
            <a:tailEnd/>
          </a:ln>
        </p:spPr>
      </p:pic>
      <p:sp>
        <p:nvSpPr>
          <p:cNvPr id="9" name="Rectangle 8"/>
          <p:cNvSpPr/>
          <p:nvPr/>
        </p:nvSpPr>
        <p:spPr>
          <a:xfrm>
            <a:off x="618393" y="3613666"/>
            <a:ext cx="4868007" cy="400110"/>
          </a:xfrm>
          <a:prstGeom prst="rect">
            <a:avLst/>
          </a:prstGeom>
        </p:spPr>
        <p:txBody>
          <a:bodyPr wrap="square">
            <a:spAutoFit/>
          </a:bodyPr>
          <a:lstStyle/>
          <a:p>
            <a:r>
              <a:rPr lang="en-US" sz="2000" dirty="0">
                <a:latin typeface="Times New Roman" pitchFamily="18" charset="0"/>
                <a:cs typeface="Times New Roman" pitchFamily="18" charset="0"/>
              </a:rPr>
              <a:t>Sinh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Bùi Minh Đức</a:t>
            </a:r>
          </a:p>
        </p:txBody>
      </p:sp>
      <p:sp>
        <p:nvSpPr>
          <p:cNvPr id="10" name="Rectangle 9"/>
          <p:cNvSpPr/>
          <p:nvPr/>
        </p:nvSpPr>
        <p:spPr>
          <a:xfrm>
            <a:off x="632247" y="3982998"/>
            <a:ext cx="2725613" cy="400110"/>
          </a:xfrm>
          <a:prstGeom prst="rect">
            <a:avLst/>
          </a:prstGeom>
        </p:spPr>
        <p:txBody>
          <a:bodyPr wrap="square">
            <a:spAutoFit/>
          </a:bodyPr>
          <a:lstStyle/>
          <a:p>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61TH4</a:t>
            </a:r>
          </a:p>
        </p:txBody>
      </p:sp>
      <p:sp>
        <p:nvSpPr>
          <p:cNvPr id="11" name="Rectangle 10"/>
          <p:cNvSpPr/>
          <p:nvPr/>
        </p:nvSpPr>
        <p:spPr>
          <a:xfrm>
            <a:off x="632247" y="4707807"/>
            <a:ext cx="4639407" cy="400110"/>
          </a:xfrm>
          <a:prstGeom prst="rect">
            <a:avLst/>
          </a:prstGeom>
        </p:spPr>
        <p:txBody>
          <a:bodyPr wrap="square">
            <a:spAutoFit/>
          </a:bodyPr>
          <a:lstStyle/>
          <a:p>
            <a:r>
              <a:rPr lang="en-US" sz="2000" dirty="0" err="1">
                <a:latin typeface="Times New Roman" pitchFamily="18" charset="0"/>
                <a:cs typeface="Times New Roman" pitchFamily="18" charset="0"/>
              </a:rPr>
              <a:t>Giảng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hướng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TS. </a:t>
            </a:r>
            <a:r>
              <a:rPr lang="en-US" dirty="0" err="1">
                <a:latin typeface="Times New Roman" pitchFamily="18" charset="0"/>
                <a:cs typeface="Times New Roman" pitchFamily="18" charset="0"/>
              </a:rPr>
              <a:t>Trần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Tuấn</a:t>
            </a:r>
            <a:endParaRPr lang="en-US" dirty="0">
              <a:latin typeface="Times New Roman" pitchFamily="18" charset="0"/>
              <a:cs typeface="Times New Roman" pitchFamily="18" charset="0"/>
            </a:endParaRPr>
          </a:p>
        </p:txBody>
      </p:sp>
      <p:sp>
        <p:nvSpPr>
          <p:cNvPr id="6" name="TextBox 5"/>
          <p:cNvSpPr txBox="1"/>
          <p:nvPr/>
        </p:nvSpPr>
        <p:spPr>
          <a:xfrm>
            <a:off x="2604655" y="6144491"/>
            <a:ext cx="4272262"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Hà </a:t>
            </a:r>
            <a:r>
              <a:rPr lang="en-US" sz="2000" dirty="0" err="1">
                <a:latin typeface="Times New Roman" pitchFamily="18" charset="0"/>
                <a:cs typeface="Times New Roman" pitchFamily="18" charset="0"/>
              </a:rPr>
              <a:t>Nội</a:t>
            </a:r>
            <a:r>
              <a:rPr lang="en-US" sz="2000" dirty="0">
                <a:latin typeface="Times New Roman" pitchFamily="18" charset="0"/>
                <a:cs typeface="Times New Roman" pitchFamily="18" charset="0"/>
              </a:rPr>
              <a:t> , 2024</a:t>
            </a:r>
          </a:p>
        </p:txBody>
      </p:sp>
      <p:sp>
        <p:nvSpPr>
          <p:cNvPr id="8" name="TextBox 7"/>
          <p:cNvSpPr txBox="1"/>
          <p:nvPr/>
        </p:nvSpPr>
        <p:spPr>
          <a:xfrm>
            <a:off x="618393" y="4338475"/>
            <a:ext cx="4244553" cy="400110"/>
          </a:xfrm>
          <a:prstGeom prst="rect">
            <a:avLst/>
          </a:prstGeom>
          <a:noFill/>
        </p:spPr>
        <p:txBody>
          <a:bodyPr wrap="square" rtlCol="0">
            <a:spAutoFit/>
          </a:bodyPr>
          <a:lstStyle/>
          <a:p>
            <a:r>
              <a:rPr lang="en-US" sz="2000" dirty="0" err="1">
                <a:latin typeface="Times New Roman" pitchFamily="18" charset="0"/>
                <a:cs typeface="Times New Roman" pitchFamily="18" charset="0"/>
              </a:rPr>
              <a:t>Mã</a:t>
            </a:r>
            <a:r>
              <a:rPr lang="en-US" sz="2000" dirty="0">
                <a:latin typeface="Times New Roman" pitchFamily="18" charset="0"/>
                <a:cs typeface="Times New Roman" pitchFamily="18" charset="0"/>
              </a:rPr>
              <a:t> SV: 1951060610</a:t>
            </a:r>
          </a:p>
        </p:txBody>
      </p:sp>
      <p:sp>
        <p:nvSpPr>
          <p:cNvPr id="7" name="Slide Number Placeholder 6"/>
          <p:cNvSpPr>
            <a:spLocks noGrp="1"/>
          </p:cNvSpPr>
          <p:nvPr>
            <p:ph type="sldNum" sz="quarter" idx="12"/>
          </p:nvPr>
        </p:nvSpPr>
        <p:spPr/>
        <p:txBody>
          <a:bodyPr/>
          <a:lstStyle/>
          <a:p>
            <a:fld id="{447C16A0-E91E-46C9-B8F0-F4C50B44C614}" type="slidenum">
              <a:rPr lang="en-US" smtClean="0"/>
              <a:t>1</a:t>
            </a:fld>
            <a:endParaRPr lang="en-US"/>
          </a:p>
        </p:txBody>
      </p:sp>
    </p:spTree>
    <p:extLst>
      <p:ext uri="{BB962C8B-B14F-4D97-AF65-F5344CB8AC3E}">
        <p14:creationId xmlns:p14="http://schemas.microsoft.com/office/powerpoint/2010/main" val="180549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 y="380999"/>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CÀI ĐẶT MÔ HÌNH</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buNone/>
            </a:pPr>
            <a:r>
              <a:rPr lang="en-US" sz="2400" b="1" dirty="0" err="1">
                <a:latin typeface="Times New Roman" pitchFamily="18" charset="0"/>
                <a:cs typeface="Times New Roman" pitchFamily="18" charset="0"/>
              </a:rPr>
              <a:t>Mô</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tổng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quát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bài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toán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dự</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báo</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thời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tiết</a:t>
            </a:r>
            <a:endParaRPr lang="en-US" sz="24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10</a:t>
            </a:fld>
            <a:endParaRPr lang="en-US"/>
          </a:p>
        </p:txBody>
      </p:sp>
      <p:pic>
        <p:nvPicPr>
          <p:cNvPr id="3" name="Picture 2">
            <a:extLst>
              <a:ext uri="{FF2B5EF4-FFF2-40B4-BE49-F238E27FC236}">
                <a16:creationId xmlns:a16="http://schemas.microsoft.com/office/drawing/2014/main" id="{B4624F5D-7CC8-0EF9-7889-724B31B93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3601"/>
            <a:ext cx="7543800" cy="4343400"/>
          </a:xfrm>
          <a:prstGeom prst="rect">
            <a:avLst/>
          </a:prstGeom>
        </p:spPr>
      </p:pic>
    </p:spTree>
    <p:extLst>
      <p:ext uri="{BB962C8B-B14F-4D97-AF65-F5344CB8AC3E}">
        <p14:creationId xmlns:p14="http://schemas.microsoft.com/office/powerpoint/2010/main" val="214318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CÀI ĐẶT MÔ HÌNH</a:t>
            </a:r>
          </a:p>
        </p:txBody>
      </p:sp>
      <p:sp>
        <p:nvSpPr>
          <p:cNvPr id="2" name="Content Placeholder 1"/>
          <p:cNvSpPr>
            <a:spLocks noGrp="1"/>
          </p:cNvSpPr>
          <p:nvPr>
            <p:ph sz="quarter" idx="1"/>
          </p:nvPr>
        </p:nvSpPr>
        <p:spPr>
          <a:xfrm>
            <a:off x="685800" y="1295400"/>
            <a:ext cx="8077200" cy="5181600"/>
          </a:xfrm>
        </p:spPr>
        <p:txBody>
          <a:bodyPr>
            <a:normAutofit/>
          </a:bodyPr>
          <a:lstStyle/>
          <a:p>
            <a:pPr marL="0" indent="0">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Mô</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hình</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XGBoost</a:t>
            </a:r>
            <a:r>
              <a:rPr lang="en-US" sz="1800" b="1" dirty="0">
                <a:latin typeface="Times New Roman" pitchFamily="18" charset="0"/>
                <a:cs typeface="Times New Roman" pitchFamily="18" charset="0"/>
              </a:rPr>
              <a:t>:</a:t>
            </a:r>
          </a:p>
          <a:p>
            <a:pPr>
              <a:lnSpc>
                <a:spcPct val="150000"/>
              </a:lnSpc>
              <a:buFont typeface="Wingdings" panose="05000000000000000000" pitchFamily="2" charset="2"/>
              <a:buChar char="v"/>
            </a:pPr>
            <a:r>
              <a:rPr lang="vi-VN" sz="1600" dirty="0">
                <a:latin typeface="Times New Roman" pitchFamily="18" charset="0"/>
                <a:cs typeface="Times New Roman" pitchFamily="18" charset="0"/>
              </a:rPr>
              <a:t>XGBoost (Extreme Gradient Boosting) là một giải thuật được base trên gradient boosting, tuy nhiên kèm theo đó là những cải tiến to lớn về mặt tối ưu thuật toán, về sự kết hợp hoàn hảo giữa sức mạnh phần mềm và phần cứng, giúp đạt được những kết quả vượt trội cả về thời gian training cũng như bộ nhớ sử dụng.</a:t>
            </a:r>
            <a:endParaRPr lang="en-US" sz="1600" dirty="0">
              <a:latin typeface="Times New Roman" pitchFamily="18" charset="0"/>
              <a:cs typeface="Times New Roman" pitchFamily="18" charset="0"/>
            </a:endParaRPr>
          </a:p>
          <a:p>
            <a:pPr>
              <a:lnSpc>
                <a:spcPct val="150000"/>
              </a:lnSpc>
              <a:buFont typeface="Wingdings" panose="05000000000000000000" pitchFamily="2" charset="2"/>
              <a:buChar char="v"/>
            </a:pPr>
            <a:r>
              <a:rPr lang="en-US" sz="1600" dirty="0" err="1">
                <a:latin typeface="Times New Roman" pitchFamily="18" charset="0"/>
                <a:cs typeface="Times New Roman" pitchFamily="18" charset="0"/>
              </a:rPr>
              <a:t>Mã</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nguồn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mở</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~350 contributors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~3,600 commits </a:t>
            </a:r>
            <a:r>
              <a:rPr lang="en-US" sz="1600" dirty="0" err="1">
                <a:latin typeface="Times New Roman" pitchFamily="18" charset="0"/>
                <a:cs typeface="Times New Roman" pitchFamily="18" charset="0"/>
              </a:rPr>
              <a:t>trên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Gihub</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XGBoost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thấy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những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khả</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năng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ứng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đáng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ngạc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của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mình</a:t>
            </a:r>
            <a:r>
              <a:rPr lang="en-US" sz="16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11</a:t>
            </a:fld>
            <a:endParaRPr lang="en-US"/>
          </a:p>
        </p:txBody>
      </p:sp>
      <p:pic>
        <p:nvPicPr>
          <p:cNvPr id="3" name="Picture 2" descr="A diagram of a diagram with text&#10;&#10;Description automatically generated with medium confidence">
            <a:extLst>
              <a:ext uri="{FF2B5EF4-FFF2-40B4-BE49-F238E27FC236}">
                <a16:creationId xmlns:a16="http://schemas.microsoft.com/office/drawing/2014/main" id="{4EA8C856-20D1-1422-48D9-FE12F1BFAD9F}"/>
              </a:ext>
            </a:extLst>
          </p:cNvPr>
          <p:cNvPicPr>
            <a:picLocks noChangeAspect="1"/>
          </p:cNvPicPr>
          <p:nvPr/>
        </p:nvPicPr>
        <p:blipFill>
          <a:blip r:embed="rId3"/>
          <a:stretch>
            <a:fillRect/>
          </a:stretch>
        </p:blipFill>
        <p:spPr>
          <a:xfrm>
            <a:off x="1543050" y="4038600"/>
            <a:ext cx="6057900" cy="2438400"/>
          </a:xfrm>
          <a:prstGeom prst="rect">
            <a:avLst/>
          </a:prstGeom>
        </p:spPr>
      </p:pic>
    </p:spTree>
    <p:extLst>
      <p:ext uri="{BB962C8B-B14F-4D97-AF65-F5344CB8AC3E}">
        <p14:creationId xmlns:p14="http://schemas.microsoft.com/office/powerpoint/2010/main" val="356190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CÀI ĐẶT MÔ HÌNH</a:t>
            </a:r>
          </a:p>
        </p:txBody>
      </p:sp>
      <p:sp>
        <p:nvSpPr>
          <p:cNvPr id="2" name="Content Placeholder 1"/>
          <p:cNvSpPr>
            <a:spLocks noGrp="1"/>
          </p:cNvSpPr>
          <p:nvPr>
            <p:ph sz="quarter" idx="1"/>
          </p:nvPr>
        </p:nvSpPr>
        <p:spPr>
          <a:xfrm>
            <a:off x="685800" y="1447800"/>
            <a:ext cx="8077200" cy="4572000"/>
          </a:xfrm>
        </p:spPr>
        <p:txBody>
          <a:bodyPr>
            <a:normAutofit/>
          </a:bodyPr>
          <a:lstStyle/>
          <a:p>
            <a:pPr marL="0" indent="0">
              <a:buNone/>
            </a:pPr>
            <a:endParaRPr lang="en-US" sz="1800" dirty="0">
              <a:latin typeface="Times New Roman" pitchFamily="18" charset="0"/>
              <a:cs typeface="Times New Roman" pitchFamily="18" charset="0"/>
            </a:endParaRPr>
          </a:p>
          <a:p>
            <a:pPr marL="320040" lvl="1" indent="0">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12</a:t>
            </a:fld>
            <a:endParaRPr lang="en-US"/>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533C59C-5984-3257-5D2F-8F63DC085EF0}"/>
                  </a:ext>
                </a:extLst>
              </p:cNvPr>
              <p:cNvGraphicFramePr>
                <a:graphicFrameLocks noGrp="1"/>
              </p:cNvGraphicFramePr>
              <p:nvPr>
                <p:extLst>
                  <p:ext uri="{D42A27DB-BD31-4B8C-83A1-F6EECF244321}">
                    <p14:modId xmlns:p14="http://schemas.microsoft.com/office/powerpoint/2010/main" val="2133830842"/>
                  </p:ext>
                </p:extLst>
              </p:nvPr>
            </p:nvGraphicFramePr>
            <p:xfrm>
              <a:off x="685800" y="1295400"/>
              <a:ext cx="8077200" cy="4914904"/>
            </p:xfrm>
            <a:graphic>
              <a:graphicData uri="http://schemas.openxmlformats.org/drawingml/2006/table">
                <a:tbl>
                  <a:tblPr firstRow="1" firstCol="1" bandRow="1">
                    <a:tableStyleId>{5940675A-B579-460E-94D1-54222C63F5DA}</a:tableStyleId>
                  </a:tblPr>
                  <a:tblGrid>
                    <a:gridCol w="1047606">
                      <a:extLst>
                        <a:ext uri="{9D8B030D-6E8A-4147-A177-3AD203B41FA5}">
                          <a16:colId xmlns:a16="http://schemas.microsoft.com/office/drawing/2014/main" val="1255058049"/>
                        </a:ext>
                      </a:extLst>
                    </a:gridCol>
                    <a:gridCol w="7029594">
                      <a:extLst>
                        <a:ext uri="{9D8B030D-6E8A-4147-A177-3AD203B41FA5}">
                          <a16:colId xmlns:a16="http://schemas.microsoft.com/office/drawing/2014/main" val="1093944559"/>
                        </a:ext>
                      </a:extLst>
                    </a:gridCol>
                  </a:tblGrid>
                  <a:tr h="483610">
                    <a:tc gridSpan="2">
                      <a:txBody>
                        <a:bodyPr/>
                        <a:lstStyle/>
                        <a:p>
                          <a:pPr marL="0" marR="0" algn="just">
                            <a:lnSpc>
                              <a:spcPct val="150000"/>
                            </a:lnSpc>
                            <a:spcBef>
                              <a:spcPts val="1000"/>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hMerge="1">
                      <a:txBody>
                        <a:bodyPr/>
                        <a:lstStyle/>
                        <a:p>
                          <a:endParaRPr lang="en-US"/>
                        </a:p>
                      </a:txBody>
                      <a:tcPr/>
                    </a:tc>
                    <a:extLst>
                      <a:ext uri="{0D108BD9-81ED-4DB2-BD59-A6C34878D82A}">
                        <a16:rowId xmlns:a16="http://schemas.microsoft.com/office/drawing/2014/main" val="3109730523"/>
                      </a:ext>
                    </a:extLst>
                  </a:tr>
                  <a:tr h="483610">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Khởi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tạo</a:t>
                          </a:r>
                          <a:r>
                            <a:rPr lang="en-US" sz="1600" dirty="0">
                              <a:effectLst/>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1600" i="1">
                                      <a:effectLst/>
                                      <a:latin typeface="Cambria Math" panose="02040503050406030204" pitchFamily="18" charset="0"/>
                                    </a:rPr>
                                  </m:ctrlPr>
                                </m:sSupPr>
                                <m:e>
                                  <m:acc>
                                    <m:accPr>
                                      <m:chr m:val="̂"/>
                                      <m:ctrlPr>
                                        <a:rPr lang="en-US" sz="1600" i="1">
                                          <a:effectLst/>
                                          <a:latin typeface="Cambria Math" panose="02040503050406030204" pitchFamily="18" charset="0"/>
                                        </a:rPr>
                                      </m:ctrlPr>
                                    </m:acc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y</m:t>
                                          </m:r>
                                        </m:e>
                                        <m:sub>
                                          <m:r>
                                            <m:rPr>
                                              <m:sty m:val="p"/>
                                            </m:rPr>
                                            <a:rPr lang="en-US" sz="1600">
                                              <a:effectLst/>
                                              <a:latin typeface="Cambria Math" panose="02040503050406030204" pitchFamily="18" charset="0"/>
                                            </a:rPr>
                                            <m:t>i</m:t>
                                          </m:r>
                                        </m:sub>
                                      </m:sSub>
                                    </m:e>
                                  </m:acc>
                                </m:e>
                                <m:sup>
                                  <m:r>
                                    <m:rPr>
                                      <m:sty m:val="p"/>
                                    </m:rPr>
                                    <a:rPr lang="en-US" sz="1600">
                                      <a:effectLst/>
                                      <a:latin typeface="Cambria Math" panose="02040503050406030204" pitchFamily="18" charset="0"/>
                                    </a:rPr>
                                    <m:t>n</m:t>
                                  </m:r>
                                </m:sup>
                              </m:sSup>
                            </m:oMath>
                          </a14:m>
                          <a:r>
                            <a:rPr lang="en-US" sz="1600" dirty="0">
                              <a:effectLst/>
                              <a:latin typeface="Times New Roman" panose="02020603050405020304" pitchFamily="18" charset="0"/>
                              <a:cs typeface="Times New Roman" panose="02020603050405020304" pitchFamily="18" charset="0"/>
                            </a:rPr>
                            <a:t>=0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1366518"/>
                      </a:ext>
                    </a:extLst>
                  </a:tr>
                  <a:tr h="943098">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Xây</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dựng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cây</a:t>
                          </a:r>
                          <a:r>
                            <a:rPr lang="en-US" sz="1600"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𝑓</m:t>
                                  </m:r>
                                </m:e>
                                <m:sub>
                                  <m:r>
                                    <a:rPr lang="en-US" sz="1600">
                                      <a:effectLst/>
                                      <a:latin typeface="Cambria Math" panose="02040503050406030204" pitchFamily="18" charset="0"/>
                                    </a:rPr>
                                    <m:t>𝑘</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func>
                                    <m:funcPr>
                                      <m:ctrlPr>
                                        <a:rPr lang="en-US" sz="1600" i="1">
                                          <a:effectLst/>
                                          <a:latin typeface="Cambria Math" panose="02040503050406030204" pitchFamily="18" charset="0"/>
                                        </a:rPr>
                                      </m:ctrlPr>
                                    </m:funcPr>
                                    <m:fName>
                                      <m:r>
                                        <m:rPr>
                                          <m:sty m:val="p"/>
                                        </m:rPr>
                                        <a:rPr lang="en-US" sz="1600">
                                          <a:effectLst/>
                                          <a:latin typeface="Cambria Math" panose="02040503050406030204" pitchFamily="18" charset="0"/>
                                        </a:rPr>
                                        <m:t>arg</m:t>
                                      </m:r>
                                    </m:fName>
                                    <m:e>
                                      <m:r>
                                        <a:rPr lang="en-US" sz="1600">
                                          <a:effectLst/>
                                          <a:latin typeface="Cambria Math" panose="02040503050406030204" pitchFamily="18" charset="0"/>
                                        </a:rPr>
                                        <m:t>𝑚𝑖𝑛</m:t>
                                      </m:r>
                                    </m:e>
                                  </m:func>
                                </m:e>
                                <m:sub>
                                  <m:r>
                                    <a:rPr lang="en-US" sz="1600">
                                      <a:effectLst/>
                                      <a:latin typeface="Cambria Math" panose="02040503050406030204" pitchFamily="18" charset="0"/>
                                    </a:rPr>
                                    <m:t>𝑓</m:t>
                                  </m:r>
                                </m:sub>
                              </m:sSub>
                              <m:nary>
                                <m:naryPr>
                                  <m:chr m:val="∑"/>
                                  <m:grow m:val="on"/>
                                  <m:ctrlPr>
                                    <a:rPr lang="en-US" sz="1600" i="1">
                                      <a:effectLst/>
                                      <a:latin typeface="Cambria Math" panose="02040503050406030204" pitchFamily="18" charset="0"/>
                                    </a:rPr>
                                  </m:ctrlPr>
                                </m:naryPr>
                                <m:sub>
                                  <m:r>
                                    <a:rPr lang="en-US" sz="1600">
                                      <a:effectLst/>
                                      <a:latin typeface="Cambria Math" panose="02040503050406030204" pitchFamily="18" charset="0"/>
                                    </a:rPr>
                                    <m:t>𝑖</m:t>
                                  </m:r>
                                  <m:r>
                                    <a:rPr lang="en-US" sz="1600">
                                      <a:effectLst/>
                                      <a:latin typeface="Cambria Math" panose="02040503050406030204" pitchFamily="18" charset="0"/>
                                    </a:rPr>
                                    <m:t>=1</m:t>
                                  </m:r>
                                </m:sub>
                                <m:sup>
                                  <m:r>
                                    <a:rPr lang="en-US" sz="1600">
                                      <a:effectLst/>
                                      <a:latin typeface="Cambria Math" panose="02040503050406030204" pitchFamily="18" charset="0"/>
                                    </a:rPr>
                                    <m:t>𝑛</m:t>
                                  </m:r>
                                </m:sup>
                                <m:e>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g</m:t>
                                      </m:r>
                                    </m:e>
                                    <m:sub>
                                      <m:r>
                                        <m:rPr>
                                          <m:sty m:val="p"/>
                                        </m:rPr>
                                        <a:rPr lang="en-US" sz="1600">
                                          <a:effectLst/>
                                          <a:latin typeface="Cambria Math" panose="02040503050406030204" pitchFamily="18" charset="0"/>
                                        </a:rPr>
                                        <m:t>i</m:t>
                                      </m:r>
                                    </m:sub>
                                  </m:sSub>
                                  <m:r>
                                    <m:rPr>
                                      <m:sty m:val="p"/>
                                    </m:rPr>
                                    <a:rPr lang="en-US" sz="1600">
                                      <a:effectLst/>
                                      <a:latin typeface="Cambria Math" panose="02040503050406030204" pitchFamily="18" charset="0"/>
                                    </a:rPr>
                                    <m:t>f</m:t>
                                  </m:r>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x</m:t>
                                      </m:r>
                                    </m:e>
                                    <m:sub>
                                      <m:r>
                                        <m:rPr>
                                          <m:sty m:val="p"/>
                                        </m:rPr>
                                        <a:rPr lang="en-US" sz="1600">
                                          <a:effectLst/>
                                          <a:latin typeface="Cambria Math" panose="02040503050406030204" pitchFamily="18" charset="0"/>
                                        </a:rPr>
                                        <m:t>i</m:t>
                                      </m:r>
                                    </m:sub>
                                  </m:sSub>
                                  <m:r>
                                    <a:rPr lang="en-US" sz="1600">
                                      <a:effectLst/>
                                      <a:latin typeface="Cambria Math" panose="02040503050406030204" pitchFamily="18" charset="0"/>
                                    </a:rPr>
                                    <m:t>)+</m:t>
                                  </m:r>
                                  <m:f>
                                    <m:fPr>
                                      <m:ctrlPr>
                                        <a:rPr lang="en-US" sz="1600" i="1">
                                          <a:effectLst/>
                                          <a:latin typeface="Cambria Math" panose="02040503050406030204" pitchFamily="18" charset="0"/>
                                        </a:rPr>
                                      </m:ctrlPr>
                                    </m:fPr>
                                    <m:num>
                                      <m:r>
                                        <a:rPr lang="en-US" sz="1600">
                                          <a:effectLst/>
                                          <a:latin typeface="Cambria Math" panose="02040503050406030204" pitchFamily="18" charset="0"/>
                                        </a:rPr>
                                        <m:t>1</m:t>
                                      </m:r>
                                    </m:num>
                                    <m:den>
                                      <m:r>
                                        <a:rPr lang="en-US" sz="1600">
                                          <a:effectLst/>
                                          <a:latin typeface="Cambria Math" panose="02040503050406030204" pitchFamily="18" charset="0"/>
                                        </a:rPr>
                                        <m:t>2</m:t>
                                      </m:r>
                                    </m:den>
                                  </m:f>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m:rPr>
                                          <m:sty m:val="p"/>
                                        </m:rPr>
                                        <a:rPr lang="en-US" sz="1600">
                                          <a:effectLst/>
                                          <a:latin typeface="Cambria Math" panose="02040503050406030204" pitchFamily="18" charset="0"/>
                                        </a:rPr>
                                        <m:t>i</m:t>
                                      </m:r>
                                    </m:sub>
                                  </m:sSub>
                                  <m:sSup>
                                    <m:sSupPr>
                                      <m:ctrlPr>
                                        <a:rPr lang="en-US" sz="1600" i="1">
                                          <a:effectLst/>
                                          <a:latin typeface="Cambria Math" panose="02040503050406030204" pitchFamily="18" charset="0"/>
                                        </a:rPr>
                                      </m:ctrlPr>
                                    </m:sSup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f</m:t>
                                          </m:r>
                                        </m:e>
                                        <m:sub>
                                          <m:r>
                                            <m:rPr>
                                              <m:sty m:val="p"/>
                                            </m:rPr>
                                            <a:rPr lang="en-US" sz="1600">
                                              <a:effectLst/>
                                              <a:latin typeface="Cambria Math" panose="02040503050406030204" pitchFamily="18" charset="0"/>
                                            </a:rPr>
                                            <m:t>t</m:t>
                                          </m:r>
                                        </m:sub>
                                      </m:sSub>
                                    </m:e>
                                    <m:sup>
                                      <m:r>
                                        <a:rPr lang="en-US" sz="1600">
                                          <a:effectLst/>
                                          <a:latin typeface="Cambria Math" panose="02040503050406030204" pitchFamily="18" charset="0"/>
                                        </a:rPr>
                                        <m:t>2</m:t>
                                      </m:r>
                                    </m:sup>
                                  </m:sSup>
                                  <m:d>
                                    <m:dPr>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x</m:t>
                                          </m:r>
                                        </m:e>
                                        <m:sub>
                                          <m:r>
                                            <m:rPr>
                                              <m:sty m:val="p"/>
                                            </m:rPr>
                                            <a:rPr lang="en-US" sz="1600">
                                              <a:effectLst/>
                                              <a:latin typeface="Cambria Math" panose="02040503050406030204" pitchFamily="18" charset="0"/>
                                            </a:rPr>
                                            <m:t>i</m:t>
                                          </m:r>
                                        </m:sub>
                                      </m:sSub>
                                    </m:e>
                                  </m:d>
                                  <m:r>
                                    <a:rPr lang="en-US" sz="1600">
                                      <a:effectLst/>
                                      <a:latin typeface="Cambria Math" panose="02040503050406030204" pitchFamily="18" charset="0"/>
                                    </a:rPr>
                                    <m:t>]+</m:t>
                                  </m:r>
                                </m:e>
                              </m:nary>
                              <m:r>
                                <a:rPr lang="en-US" sz="1600">
                                  <a:effectLst/>
                                  <a:latin typeface="Cambria Math" panose="02040503050406030204" pitchFamily="18" charset="0"/>
                                </a:rPr>
                                <m:t> </m:t>
                              </m:r>
                              <m:r>
                                <m:rPr>
                                  <m:sty m:val="p"/>
                                </m:rPr>
                                <a:rPr lang="en-US" sz="1600">
                                  <a:effectLst/>
                                  <a:latin typeface="Cambria Math" panose="02040503050406030204" pitchFamily="18" charset="0"/>
                                </a:rPr>
                                <m:t>ΥT</m:t>
                              </m:r>
                            </m:oMath>
                          </a14:m>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9082337"/>
                      </a:ext>
                    </a:extLst>
                  </a:tr>
                  <a:tr h="66285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a:effectLst/>
                              <a:latin typeface="Times New Roman" panose="02020603050405020304" pitchFamily="18" charset="0"/>
                              <a:cs typeface="Times New Roman" panose="02020603050405020304" pitchFamily="18" charset="0"/>
                            </a:rPr>
                            <a:t>Tính đạo hàm bậc nhất và bậc hai: </a:t>
                          </a:r>
                          <a14:m>
                            <m:oMath xmlns:m="http://schemas.openxmlformats.org/officeDocument/2006/math">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G</m:t>
                                  </m:r>
                                </m:e>
                                <m:sub>
                                  <m:r>
                                    <m:rPr>
                                      <m:sty m:val="p"/>
                                    </m:rPr>
                                    <a:rPr lang="en-US" sz="1600">
                                      <a:effectLst/>
                                      <a:latin typeface="Cambria Math" panose="02040503050406030204" pitchFamily="18" charset="0"/>
                                    </a:rPr>
                                    <m:t>jk</m:t>
                                  </m:r>
                                </m:sub>
                              </m:sSub>
                            </m:oMath>
                          </a14:m>
                          <a:r>
                            <a:rPr lang="en-US" sz="1600">
                              <a:effectLst/>
                              <a:latin typeface="Times New Roman" panose="02020603050405020304" pitchFamily="18" charset="0"/>
                              <a:cs typeface="Times New Roman" panose="02020603050405020304" pitchFamily="18" charset="0"/>
                            </a:rPr>
                            <a:t>=</a:t>
                          </a:r>
                          <a14:m>
                            <m:oMath xmlns:m="http://schemas.openxmlformats.org/officeDocument/2006/math">
                              <m:nary>
                                <m:naryPr>
                                  <m:chr m:val="∑"/>
                                  <m:limLoc m:val="subSup"/>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𝑖</m:t>
                                  </m:r>
                                  <m:r>
                                    <a:rPr lang="en-US" sz="1600">
                                      <a:effectLst/>
                                      <a:latin typeface="Cambria Math" panose="02040503050406030204" pitchFamily="18" charset="0"/>
                                    </a:rPr>
                                    <m:t>𝜖</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𝐼</m:t>
                                      </m:r>
                                    </m:e>
                                    <m:sub>
                                      <m:r>
                                        <m:rPr>
                                          <m:sty m:val="p"/>
                                        </m:rPr>
                                        <a:rPr lang="en-US" sz="1600">
                                          <a:effectLst/>
                                          <a:latin typeface="Cambria Math" panose="02040503050406030204" pitchFamily="18" charset="0"/>
                                        </a:rPr>
                                        <m:t>j</m:t>
                                      </m:r>
                                    </m:sub>
                                  </m:sSub>
                                </m:sub>
                                <m:sup/>
                                <m:e>
                                  <m:r>
                                    <a:rPr lang="en-US" sz="1600">
                                      <a:effectLst/>
                                      <a:latin typeface="Cambria Math" panose="02040503050406030204" pitchFamily="18" charset="0"/>
                                    </a:rPr>
                                    <m:t>𝜖</m:t>
                                  </m:r>
                                </m:e>
                              </m:nary>
                              <m:sSup>
                                <m:sSupPr>
                                  <m:ctrlPr>
                                    <a:rPr lang="en-US" sz="1600" i="1">
                                      <a:effectLst/>
                                      <a:latin typeface="Cambria Math" panose="02040503050406030204" pitchFamily="18" charset="0"/>
                                    </a:rPr>
                                  </m:ctrlPr>
                                </m:sSup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g</m:t>
                                      </m:r>
                                    </m:e>
                                    <m:sub>
                                      <m:r>
                                        <m:rPr>
                                          <m:sty m:val="p"/>
                                        </m:rPr>
                                        <a:rPr lang="en-US" sz="1600">
                                          <a:effectLst/>
                                          <a:latin typeface="Cambria Math" panose="02040503050406030204" pitchFamily="18" charset="0"/>
                                        </a:rPr>
                                        <m:t>i</m:t>
                                      </m:r>
                                    </m:sub>
                                  </m:sSub>
                                </m:e>
                                <m:sup>
                                  <m:r>
                                    <m:rPr>
                                      <m:sty m:val="p"/>
                                    </m:rPr>
                                    <a:rPr lang="en-US" sz="1600">
                                      <a:effectLst/>
                                      <a:latin typeface="Cambria Math" panose="02040503050406030204" pitchFamily="18" charset="0"/>
                                    </a:rPr>
                                    <m:t>k</m:t>
                                  </m:r>
                                  <m:r>
                                    <a:rPr lang="en-US" sz="1600">
                                      <a:effectLst/>
                                      <a:latin typeface="Cambria Math" panose="02040503050406030204" pitchFamily="18" charset="0"/>
                                    </a:rPr>
                                    <m:t>−1</m:t>
                                  </m:r>
                                </m:sup>
                              </m:sSup>
                            </m:oMath>
                          </a14:m>
                          <a:r>
                            <a:rPr lang="en-US" sz="160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m:rPr>
                                      <m:sty m:val="p"/>
                                    </m:rPr>
                                    <a:rPr lang="en-US" sz="1600">
                                      <a:effectLst/>
                                      <a:latin typeface="Cambria Math" panose="02040503050406030204" pitchFamily="18" charset="0"/>
                                    </a:rPr>
                                    <m:t>jk</m:t>
                                  </m:r>
                                </m:sub>
                              </m:sSub>
                            </m:oMath>
                          </a14:m>
                          <a:r>
                            <a:rPr lang="en-US" sz="1600">
                              <a:effectLst/>
                              <a:latin typeface="Times New Roman" panose="02020603050405020304" pitchFamily="18" charset="0"/>
                              <a:cs typeface="Times New Roman" panose="02020603050405020304" pitchFamily="18" charset="0"/>
                            </a:rPr>
                            <a:t>=</a:t>
                          </a:r>
                          <a14:m>
                            <m:oMath xmlns:m="http://schemas.openxmlformats.org/officeDocument/2006/math">
                              <m:nary>
                                <m:naryPr>
                                  <m:chr m:val="∑"/>
                                  <m:limLoc m:val="subSup"/>
                                  <m:supHide m:val="on"/>
                                  <m:ctrlPr>
                                    <a:rPr lang="en-US" sz="1600" i="1">
                                      <a:effectLst/>
                                      <a:latin typeface="Cambria Math" panose="02040503050406030204" pitchFamily="18" charset="0"/>
                                    </a:rPr>
                                  </m:ctrlPr>
                                </m:naryPr>
                                <m:sub>
                                  <m:r>
                                    <a:rPr lang="en-US" sz="1600">
                                      <a:effectLst/>
                                      <a:latin typeface="Cambria Math" panose="02040503050406030204" pitchFamily="18" charset="0"/>
                                    </a:rPr>
                                    <m:t>𝑖</m:t>
                                  </m:r>
                                  <m:r>
                                    <a:rPr lang="en-US" sz="1600">
                                      <a:effectLst/>
                                      <a:latin typeface="Cambria Math" panose="02040503050406030204" pitchFamily="18" charset="0"/>
                                    </a:rPr>
                                    <m:t>𝜖</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I</m:t>
                                      </m:r>
                                    </m:e>
                                    <m:sub>
                                      <m:r>
                                        <m:rPr>
                                          <m:sty m:val="p"/>
                                        </m:rPr>
                                        <a:rPr lang="en-US" sz="1600">
                                          <a:effectLst/>
                                          <a:latin typeface="Cambria Math" panose="02040503050406030204" pitchFamily="18" charset="0"/>
                                        </a:rPr>
                                        <m:t>j</m:t>
                                      </m:r>
                                    </m:sub>
                                  </m:sSub>
                                </m:sub>
                                <m:sup/>
                                <m:e>
                                  <m:r>
                                    <a:rPr lang="en-US" sz="1600">
                                      <a:effectLst/>
                                      <a:latin typeface="Cambria Math" panose="02040503050406030204" pitchFamily="18" charset="0"/>
                                    </a:rPr>
                                    <m:t>𝜖</m:t>
                                  </m:r>
                                </m:e>
                              </m:nary>
                              <m:sSup>
                                <m:sSupPr>
                                  <m:ctrlPr>
                                    <a:rPr lang="en-US" sz="1600" i="1">
                                      <a:effectLst/>
                                      <a:latin typeface="Cambria Math" panose="02040503050406030204" pitchFamily="18" charset="0"/>
                                    </a:rPr>
                                  </m:ctrlPr>
                                </m:sSup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m:rPr>
                                          <m:sty m:val="p"/>
                                        </m:rPr>
                                        <a:rPr lang="en-US" sz="1600">
                                          <a:effectLst/>
                                          <a:latin typeface="Cambria Math" panose="02040503050406030204" pitchFamily="18" charset="0"/>
                                        </a:rPr>
                                        <m:t>i</m:t>
                                      </m:r>
                                    </m:sub>
                                  </m:sSub>
                                </m:e>
                                <m:sup>
                                  <m:r>
                                    <m:rPr>
                                      <m:sty m:val="p"/>
                                    </m:rPr>
                                    <a:rPr lang="en-US" sz="1600">
                                      <a:effectLst/>
                                      <a:latin typeface="Cambria Math" panose="02040503050406030204" pitchFamily="18" charset="0"/>
                                    </a:rPr>
                                    <m:t>k</m:t>
                                  </m:r>
                                  <m:r>
                                    <a:rPr lang="en-US" sz="1600">
                                      <a:effectLst/>
                                      <a:latin typeface="Cambria Math" panose="02040503050406030204" pitchFamily="18" charset="0"/>
                                    </a:rPr>
                                    <m:t>−1</m:t>
                                  </m:r>
                                </m:sup>
                              </m:sSup>
                            </m:oMath>
                          </a14:m>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5761660"/>
                      </a:ext>
                    </a:extLst>
                  </a:tr>
                  <a:tr h="915026">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trọng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số</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cây</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w</a:t>
                          </a:r>
                          <a:r>
                            <a:rPr lang="en-US" sz="1600" baseline="-25000" dirty="0" err="1">
                              <a:effectLst/>
                              <a:latin typeface="Times New Roman" panose="02020603050405020304" pitchFamily="18" charset="0"/>
                              <a:cs typeface="Times New Roman" panose="02020603050405020304" pitchFamily="18" charset="0"/>
                            </a:rPr>
                            <a:t>j</a:t>
                          </a:r>
                          <a:r>
                            <a:rPr lang="en-US" sz="1600" dirty="0">
                              <a:effectLst/>
                              <a:latin typeface="Times New Roman" panose="02020603050405020304" pitchFamily="18" charset="0"/>
                              <a:cs typeface="Times New Roman" panose="02020603050405020304" pitchFamily="18" charset="0"/>
                            </a:rPr>
                            <a:t>= -</a:t>
                          </a:r>
                          <a14:m>
                            <m:oMath xmlns:m="http://schemas.openxmlformats.org/officeDocument/2006/math">
                              <m:f>
                                <m:fPr>
                                  <m:ctrlPr>
                                    <a:rPr lang="en-US" sz="1600" i="1">
                                      <a:effectLst/>
                                      <a:latin typeface="Cambria Math" panose="02040503050406030204" pitchFamily="18" charset="0"/>
                                    </a:rPr>
                                  </m:ctrlPr>
                                </m:fPr>
                                <m:num>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G</m:t>
                                      </m:r>
                                    </m:e>
                                    <m:sub>
                                      <m:r>
                                        <m:rPr>
                                          <m:sty m:val="p"/>
                                        </m:rPr>
                                        <a:rPr lang="en-US" sz="1600">
                                          <a:effectLst/>
                                          <a:latin typeface="Cambria Math" panose="02040503050406030204" pitchFamily="18" charset="0"/>
                                        </a:rPr>
                                        <m:t>j</m:t>
                                      </m:r>
                                    </m:sub>
                                  </m:sSub>
                                </m:num>
                                <m:den>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m:rPr>
                                          <m:sty m:val="p"/>
                                        </m:rPr>
                                        <a:rPr lang="en-US" sz="1600">
                                          <a:effectLst/>
                                          <a:latin typeface="Cambria Math" panose="02040503050406030204" pitchFamily="18" charset="0"/>
                                        </a:rPr>
                                        <m:t>j</m:t>
                                      </m:r>
                                    </m:sub>
                                  </m:sSub>
                                  <m:r>
                                    <a:rPr lang="en-US" sz="1600">
                                      <a:effectLst/>
                                      <a:latin typeface="Cambria Math" panose="02040503050406030204" pitchFamily="18" charset="0"/>
                                    </a:rPr>
                                    <m:t>+</m:t>
                                  </m:r>
                                  <m:r>
                                    <a:rPr lang="en-US" sz="1600">
                                      <a:effectLst/>
                                      <a:latin typeface="Cambria Math" panose="02040503050406030204" pitchFamily="18" charset="0"/>
                                    </a:rPr>
                                    <m:t>𝜆</m:t>
                                  </m:r>
                                </m:den>
                              </m:f>
                            </m:oMath>
                          </a14:m>
                          <a:r>
                            <a:rPr lang="en-US" sz="1600" baseline="-25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7510345"/>
                      </a:ext>
                    </a:extLst>
                  </a:tr>
                  <a:tr h="483610">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Cập</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nhật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dự</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đoán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tổng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cộng</a:t>
                          </a:r>
                          <a:r>
                            <a:rPr lang="en-US" sz="1600" dirty="0">
                              <a:effectLst/>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600" i="1">
                                      <a:effectLst/>
                                      <a:latin typeface="Cambria Math" panose="02040503050406030204" pitchFamily="18" charset="0"/>
                                    </a:rPr>
                                  </m:ctrlPr>
                                </m:acc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y</m:t>
                                      </m:r>
                                    </m:e>
                                    <m:sub>
                                      <m:r>
                                        <m:rPr>
                                          <m:sty m:val="p"/>
                                        </m:rPr>
                                        <a:rPr lang="en-US" sz="1600">
                                          <a:effectLst/>
                                          <a:latin typeface="Cambria Math" panose="02040503050406030204" pitchFamily="18" charset="0"/>
                                        </a:rPr>
                                        <m:t>i</m:t>
                                      </m:r>
                                    </m:sub>
                                  </m:sSub>
                                </m:e>
                              </m:acc>
                              <m:r>
                                <a:rPr lang="en-US" sz="1600">
                                  <a:effectLst/>
                                  <a:latin typeface="Cambria Math" panose="02040503050406030204" pitchFamily="18" charset="0"/>
                                </a:rPr>
                                <m:t>=</m:t>
                              </m:r>
                              <m:acc>
                                <m:accPr>
                                  <m:chr m:val="̂"/>
                                  <m:ctrlPr>
                                    <a:rPr lang="en-US" sz="1600" i="1">
                                      <a:effectLst/>
                                      <a:latin typeface="Cambria Math" panose="02040503050406030204" pitchFamily="18" charset="0"/>
                                    </a:rPr>
                                  </m:ctrlPr>
                                </m:acc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y</m:t>
                                      </m:r>
                                    </m:e>
                                    <m:sub>
                                      <m:r>
                                        <m:rPr>
                                          <m:sty m:val="p"/>
                                        </m:rPr>
                                        <a:rPr lang="en-US" sz="1600">
                                          <a:effectLst/>
                                          <a:latin typeface="Cambria Math" panose="02040503050406030204" pitchFamily="18" charset="0"/>
                                        </a:rPr>
                                        <m:t>i</m:t>
                                      </m:r>
                                    </m:sub>
                                  </m:sSub>
                                </m:e>
                              </m:acc>
                              <m:r>
                                <a:rPr lang="en-US" sz="1600">
                                  <a:effectLst/>
                                  <a:latin typeface="Cambria Math" panose="02040503050406030204" pitchFamily="18" charset="0"/>
                                </a:rPr>
                                <m:t>+</m:t>
                              </m:r>
                              <m:r>
                                <a:rPr lang="en-US" sz="1600">
                                  <a:effectLst/>
                                  <a:latin typeface="Cambria Math" panose="02040503050406030204" pitchFamily="18" charset="0"/>
                                </a:rPr>
                                <m:t>𝑛</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𝑓</m:t>
                                  </m:r>
                                </m:e>
                                <m:sub>
                                  <m:r>
                                    <a:rPr lang="en-US" sz="1600">
                                      <a:effectLst/>
                                      <a:latin typeface="Cambria Math" panose="02040503050406030204" pitchFamily="18" charset="0"/>
                                    </a:rPr>
                                    <m:t>𝑘</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𝑥</m:t>
                                  </m:r>
                                </m:e>
                                <m:sub>
                                  <m:r>
                                    <a:rPr lang="en-US" sz="1600">
                                      <a:effectLst/>
                                      <a:latin typeface="Cambria Math" panose="02040503050406030204" pitchFamily="18" charset="0"/>
                                    </a:rPr>
                                    <m:t>𝑖</m:t>
                                  </m:r>
                                </m:sub>
                              </m:sSub>
                              <m:r>
                                <a:rPr lang="en-US" sz="1600">
                                  <a:effectLst/>
                                  <a:latin typeface="Cambria Math" panose="02040503050406030204" pitchFamily="18" charset="0"/>
                                </a:rPr>
                                <m:t>)</m:t>
                              </m:r>
                            </m:oMath>
                          </a14:m>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6455148"/>
                      </a:ext>
                    </a:extLst>
                  </a:tr>
                  <a:tr h="943098">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Xây</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dựng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hàm</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mục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tiêu</a:t>
                          </a:r>
                          <a:r>
                            <a:rPr lang="en-US" sz="16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𝑋</m:t>
                                  </m:r>
                                </m:e>
                                <m:sub>
                                  <m:r>
                                    <a:rPr lang="en-US" sz="1600">
                                      <a:effectLst/>
                                      <a:latin typeface="Cambria Math" panose="02040503050406030204" pitchFamily="18" charset="0"/>
                                    </a:rPr>
                                    <m:t>𝑜𝑏𝑗</m:t>
                                  </m:r>
                                </m:sub>
                              </m:sSub>
                              <m:r>
                                <a:rPr lang="en-US" sz="1600">
                                  <a:effectLst/>
                                  <a:latin typeface="Cambria Math" panose="02040503050406030204" pitchFamily="18" charset="0"/>
                                </a:rPr>
                                <m:t>=</m:t>
                              </m:r>
                              <m:nary>
                                <m:naryPr>
                                  <m:chr m:val="∑"/>
                                  <m:grow m:val="on"/>
                                  <m:ctrlPr>
                                    <a:rPr lang="en-US" sz="1600" i="1">
                                      <a:effectLst/>
                                      <a:latin typeface="Cambria Math" panose="02040503050406030204" pitchFamily="18" charset="0"/>
                                    </a:rPr>
                                  </m:ctrlPr>
                                </m:naryPr>
                                <m:sub>
                                  <m:r>
                                    <a:rPr lang="en-US" sz="1600">
                                      <a:effectLst/>
                                      <a:latin typeface="Cambria Math" panose="02040503050406030204" pitchFamily="18" charset="0"/>
                                    </a:rPr>
                                    <m:t>𝑖</m:t>
                                  </m:r>
                                  <m:r>
                                    <a:rPr lang="en-US" sz="1600">
                                      <a:effectLst/>
                                      <a:latin typeface="Cambria Math" panose="02040503050406030204" pitchFamily="18" charset="0"/>
                                    </a:rPr>
                                    <m:t>=1</m:t>
                                  </m:r>
                                </m:sub>
                                <m:sup>
                                  <m:r>
                                    <a:rPr lang="en-US" sz="1600">
                                      <a:effectLst/>
                                      <a:latin typeface="Cambria Math" panose="02040503050406030204" pitchFamily="18" charset="0"/>
                                    </a:rPr>
                                    <m:t>𝑛</m:t>
                                  </m:r>
                                </m:sup>
                                <m:e>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m:t>
                                      </m:r>
                                      <m:r>
                                        <a:rPr lang="en-US" sz="1600">
                                          <a:effectLst/>
                                          <a:latin typeface="Cambria Math" panose="02040503050406030204" pitchFamily="18" charset="0"/>
                                        </a:rPr>
                                        <m:t>𝑙</m:t>
                                      </m:r>
                                      <m:r>
                                        <a:rPr lang="en-US" sz="1600">
                                          <a:effectLst/>
                                          <a:latin typeface="Cambria Math" panose="02040503050406030204" pitchFamily="18" charset="0"/>
                                        </a:rPr>
                                        <m:t>(</m:t>
                                      </m:r>
                                      <m:r>
                                        <a:rPr lang="en-US" sz="1600">
                                          <a:effectLst/>
                                          <a:latin typeface="Cambria Math" panose="02040503050406030204" pitchFamily="18" charset="0"/>
                                        </a:rPr>
                                        <m:t>𝑦</m:t>
                                      </m:r>
                                    </m:e>
                                    <m:sub>
                                      <m:r>
                                        <m:rPr>
                                          <m:sty m:val="p"/>
                                        </m:rPr>
                                        <a:rPr lang="en-US" sz="1600">
                                          <a:effectLst/>
                                          <a:latin typeface="Cambria Math" panose="02040503050406030204" pitchFamily="18" charset="0"/>
                                        </a:rPr>
                                        <m:t>i</m:t>
                                      </m:r>
                                      <m:r>
                                        <a:rPr lang="en-US" sz="1600">
                                          <a:effectLst/>
                                          <a:latin typeface="Cambria Math" panose="02040503050406030204" pitchFamily="18" charset="0"/>
                                        </a:rPr>
                                        <m:t>,</m:t>
                                      </m:r>
                                    </m:sub>
                                  </m:sSub>
                                  <m:sSup>
                                    <m:sSupPr>
                                      <m:ctrlPr>
                                        <a:rPr lang="en-US" sz="1600" i="1">
                                          <a:effectLst/>
                                          <a:latin typeface="Cambria Math" panose="02040503050406030204" pitchFamily="18" charset="0"/>
                                        </a:rPr>
                                      </m:ctrlPr>
                                    </m:sSupPr>
                                    <m:e>
                                      <m:acc>
                                        <m:accPr>
                                          <m:chr m:val="̂"/>
                                          <m:ctrlPr>
                                            <a:rPr lang="en-US" sz="1600" i="1">
                                              <a:effectLst/>
                                              <a:latin typeface="Cambria Math" panose="02040503050406030204" pitchFamily="18" charset="0"/>
                                            </a:rPr>
                                          </m:ctrlPr>
                                        </m:acc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y</m:t>
                                              </m:r>
                                            </m:e>
                                            <m:sub>
                                              <m:r>
                                                <m:rPr>
                                                  <m:sty m:val="p"/>
                                                </m:rPr>
                                                <a:rPr lang="en-US" sz="1600">
                                                  <a:effectLst/>
                                                  <a:latin typeface="Cambria Math" panose="02040503050406030204" pitchFamily="18" charset="0"/>
                                                </a:rPr>
                                                <m:t>i</m:t>
                                              </m:r>
                                            </m:sub>
                                          </m:sSub>
                                        </m:e>
                                      </m:acc>
                                    </m:e>
                                    <m:sup>
                                      <m:r>
                                        <m:rPr>
                                          <m:sty m:val="p"/>
                                        </m:rPr>
                                        <a:rPr lang="en-US" sz="1600">
                                          <a:effectLst/>
                                          <a:latin typeface="Cambria Math" panose="02040503050406030204" pitchFamily="18" charset="0"/>
                                        </a:rPr>
                                        <m:t>k</m:t>
                                      </m:r>
                                    </m:sup>
                                  </m:sSup>
                                  <m:r>
                                    <a:rPr lang="en-US" sz="1600">
                                      <a:effectLst/>
                                      <a:latin typeface="Cambria Math" panose="02040503050406030204" pitchFamily="18" charset="0"/>
                                    </a:rPr>
                                    <m:t>)+</m:t>
                                  </m:r>
                                  <m:f>
                                    <m:fPr>
                                      <m:ctrlPr>
                                        <a:rPr lang="en-US" sz="1600" i="1">
                                          <a:effectLst/>
                                          <a:latin typeface="Cambria Math" panose="02040503050406030204" pitchFamily="18" charset="0"/>
                                        </a:rPr>
                                      </m:ctrlPr>
                                    </m:fPr>
                                    <m:num>
                                      <m:r>
                                        <a:rPr lang="en-US" sz="1600">
                                          <a:effectLst/>
                                          <a:latin typeface="Cambria Math" panose="02040503050406030204" pitchFamily="18" charset="0"/>
                                        </a:rPr>
                                        <m:t>1</m:t>
                                      </m:r>
                                    </m:num>
                                    <m:den>
                                      <m:r>
                                        <a:rPr lang="en-US" sz="1600">
                                          <a:effectLst/>
                                          <a:latin typeface="Cambria Math" panose="02040503050406030204" pitchFamily="18" charset="0"/>
                                        </a:rPr>
                                        <m:t>2</m:t>
                                      </m:r>
                                    </m:den>
                                  </m:f>
                                  <m:r>
                                    <a:rPr lang="en-US" sz="1600">
                                      <a:effectLst/>
                                      <a:latin typeface="Cambria Math" panose="02040503050406030204" pitchFamily="18" charset="0"/>
                                    </a:rPr>
                                    <m:t>𝜆</m:t>
                                  </m:r>
                                  <m:nary>
                                    <m:naryPr>
                                      <m:chr m:val="∑"/>
                                      <m:limLoc m:val="subSup"/>
                                      <m:ctrlPr>
                                        <a:rPr lang="en-US" sz="1600" i="1">
                                          <a:effectLst/>
                                          <a:latin typeface="Cambria Math" panose="02040503050406030204" pitchFamily="18" charset="0"/>
                                        </a:rPr>
                                      </m:ctrlPr>
                                    </m:naryPr>
                                    <m:sub>
                                      <m:r>
                                        <a:rPr lang="en-US" sz="1600">
                                          <a:effectLst/>
                                          <a:latin typeface="Cambria Math" panose="02040503050406030204" pitchFamily="18" charset="0"/>
                                        </a:rPr>
                                        <m:t>𝑗</m:t>
                                      </m:r>
                                      <m:r>
                                        <a:rPr lang="en-US" sz="1600">
                                          <a:effectLst/>
                                          <a:latin typeface="Cambria Math" panose="02040503050406030204" pitchFamily="18" charset="0"/>
                                        </a:rPr>
                                        <m:t>=1</m:t>
                                      </m:r>
                                    </m:sub>
                                    <m:sup>
                                      <m:r>
                                        <a:rPr lang="en-US" sz="1600">
                                          <a:effectLst/>
                                          <a:latin typeface="Cambria Math" panose="02040503050406030204" pitchFamily="18" charset="0"/>
                                        </a:rPr>
                                        <m:t>𝑇</m:t>
                                      </m:r>
                                    </m:sup>
                                    <m:e>
                                      <m:sSup>
                                        <m:sSupPr>
                                          <m:ctrlPr>
                                            <a:rPr lang="en-US" sz="1600" i="1">
                                              <a:effectLst/>
                                              <a:latin typeface="Cambria Math" panose="02040503050406030204" pitchFamily="18" charset="0"/>
                                            </a:rPr>
                                          </m:ctrlPr>
                                        </m:sSup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w</m:t>
                                              </m:r>
                                            </m:e>
                                            <m:sub>
                                              <m:r>
                                                <m:rPr>
                                                  <m:sty m:val="p"/>
                                                </m:rPr>
                                                <a:rPr lang="en-US" sz="1600">
                                                  <a:effectLst/>
                                                  <a:latin typeface="Cambria Math" panose="02040503050406030204" pitchFamily="18" charset="0"/>
                                                </a:rPr>
                                                <m:t>j</m:t>
                                              </m:r>
                                            </m:sub>
                                          </m:sSub>
                                        </m:e>
                                        <m:sup>
                                          <m:r>
                                            <a:rPr lang="en-US" sz="1600">
                                              <a:effectLst/>
                                              <a:latin typeface="Cambria Math" panose="02040503050406030204" pitchFamily="18" charset="0"/>
                                            </a:rPr>
                                            <m:t>2</m:t>
                                          </m:r>
                                        </m:sup>
                                      </m:sSup>
                                    </m:e>
                                  </m:nary>
                                </m:e>
                              </m:nary>
                            </m:oMath>
                          </a14:m>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6728689"/>
                      </a:ext>
                    </a:extLst>
                  </a:tr>
                </a:tbl>
              </a:graphicData>
            </a:graphic>
          </p:graphicFrame>
        </mc:Choice>
        <mc:Fallback xmlns="">
          <p:graphicFrame>
            <p:nvGraphicFramePr>
              <p:cNvPr id="8" name="Table 7">
                <a:extLst>
                  <a:ext uri="{FF2B5EF4-FFF2-40B4-BE49-F238E27FC236}">
                    <a16:creationId xmlns:a16="http://schemas.microsoft.com/office/drawing/2014/main" id="{4533C59C-5984-3257-5D2F-8F63DC085EF0}"/>
                  </a:ext>
                </a:extLst>
              </p:cNvPr>
              <p:cNvGraphicFramePr>
                <a:graphicFrameLocks noGrp="1"/>
              </p:cNvGraphicFramePr>
              <p:nvPr>
                <p:extLst>
                  <p:ext uri="{D42A27DB-BD31-4B8C-83A1-F6EECF244321}">
                    <p14:modId xmlns:p14="http://schemas.microsoft.com/office/powerpoint/2010/main" val="2133830842"/>
                  </p:ext>
                </p:extLst>
              </p:nvPr>
            </p:nvGraphicFramePr>
            <p:xfrm>
              <a:off x="685800" y="1295400"/>
              <a:ext cx="8077200" cy="4914904"/>
            </p:xfrm>
            <a:graphic>
              <a:graphicData uri="http://schemas.openxmlformats.org/drawingml/2006/table">
                <a:tbl>
                  <a:tblPr firstRow="1" firstCol="1" bandRow="1">
                    <a:tableStyleId>{5940675A-B579-460E-94D1-54222C63F5DA}</a:tableStyleId>
                  </a:tblPr>
                  <a:tblGrid>
                    <a:gridCol w="1047606">
                      <a:extLst>
                        <a:ext uri="{9D8B030D-6E8A-4147-A177-3AD203B41FA5}">
                          <a16:colId xmlns:a16="http://schemas.microsoft.com/office/drawing/2014/main" val="1255058049"/>
                        </a:ext>
                      </a:extLst>
                    </a:gridCol>
                    <a:gridCol w="7029594">
                      <a:extLst>
                        <a:ext uri="{9D8B030D-6E8A-4147-A177-3AD203B41FA5}">
                          <a16:colId xmlns:a16="http://schemas.microsoft.com/office/drawing/2014/main" val="1093944559"/>
                        </a:ext>
                      </a:extLst>
                    </a:gridCol>
                  </a:tblGrid>
                  <a:tr h="483610">
                    <a:tc gridSpan="2">
                      <a:txBody>
                        <a:bodyPr/>
                        <a:lstStyle/>
                        <a:p>
                          <a:pPr marL="0" marR="0" algn="just">
                            <a:lnSpc>
                              <a:spcPct val="150000"/>
                            </a:lnSpc>
                            <a:spcBef>
                              <a:spcPts val="1000"/>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hMerge="1">
                      <a:txBody>
                        <a:bodyPr/>
                        <a:lstStyle/>
                        <a:p>
                          <a:endParaRPr lang="en-US"/>
                        </a:p>
                      </a:txBody>
                      <a:tcPr/>
                    </a:tc>
                    <a:extLst>
                      <a:ext uri="{0D108BD9-81ED-4DB2-BD59-A6C34878D82A}">
                        <a16:rowId xmlns:a16="http://schemas.microsoft.com/office/drawing/2014/main" val="3109730523"/>
                      </a:ext>
                    </a:extLst>
                  </a:tr>
                  <a:tr h="483610">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100000" r="-173" b="-1022500"/>
                          </a:stretch>
                        </a:blipFill>
                      </a:tcPr>
                    </a:tc>
                    <a:extLst>
                      <a:ext uri="{0D108BD9-81ED-4DB2-BD59-A6C34878D82A}">
                        <a16:rowId xmlns:a16="http://schemas.microsoft.com/office/drawing/2014/main" val="601366518"/>
                      </a:ext>
                    </a:extLst>
                  </a:tr>
                  <a:tr h="943098">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103226" r="-173" b="-427742"/>
                          </a:stretch>
                        </a:blipFill>
                      </a:tcPr>
                    </a:tc>
                    <a:extLst>
                      <a:ext uri="{0D108BD9-81ED-4DB2-BD59-A6C34878D82A}">
                        <a16:rowId xmlns:a16="http://schemas.microsoft.com/office/drawing/2014/main" val="3539082337"/>
                      </a:ext>
                    </a:extLst>
                  </a:tr>
                  <a:tr h="66285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288991" r="-173" b="-508257"/>
                          </a:stretch>
                        </a:blipFill>
                      </a:tcPr>
                    </a:tc>
                    <a:extLst>
                      <a:ext uri="{0D108BD9-81ED-4DB2-BD59-A6C34878D82A}">
                        <a16:rowId xmlns:a16="http://schemas.microsoft.com/office/drawing/2014/main" val="3865761660"/>
                      </a:ext>
                    </a:extLst>
                  </a:tr>
                  <a:tr h="915026">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282667" r="-173" b="-269333"/>
                          </a:stretch>
                        </a:blipFill>
                      </a:tcPr>
                    </a:tc>
                    <a:extLst>
                      <a:ext uri="{0D108BD9-81ED-4DB2-BD59-A6C34878D82A}">
                        <a16:rowId xmlns:a16="http://schemas.microsoft.com/office/drawing/2014/main" val="2947510345"/>
                      </a:ext>
                    </a:extLst>
                  </a:tr>
                  <a:tr h="483610">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726582" r="-173" b="-411392"/>
                          </a:stretch>
                        </a:blipFill>
                      </a:tcPr>
                    </a:tc>
                    <a:extLst>
                      <a:ext uri="{0D108BD9-81ED-4DB2-BD59-A6C34878D82A}">
                        <a16:rowId xmlns:a16="http://schemas.microsoft.com/office/drawing/2014/main" val="2366455148"/>
                      </a:ext>
                    </a:extLst>
                  </a:tr>
                  <a:tr h="943098">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421290" r="-173" b="-109677"/>
                          </a:stretch>
                        </a:blipFill>
                      </a:tcPr>
                    </a:tc>
                    <a:extLst>
                      <a:ext uri="{0D108BD9-81ED-4DB2-BD59-A6C34878D82A}">
                        <a16:rowId xmlns:a16="http://schemas.microsoft.com/office/drawing/2014/main" val="2196728689"/>
                      </a:ext>
                    </a:extLst>
                  </a:tr>
                </a:tbl>
              </a:graphicData>
            </a:graphic>
          </p:graphicFrame>
        </mc:Fallback>
      </mc:AlternateContent>
    </p:spTree>
    <p:extLst>
      <p:ext uri="{BB962C8B-B14F-4D97-AF65-F5344CB8AC3E}">
        <p14:creationId xmlns:p14="http://schemas.microsoft.com/office/powerpoint/2010/main" val="410509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CÀI ĐẶT MÔ HÌNH</a:t>
            </a:r>
          </a:p>
        </p:txBody>
      </p:sp>
      <p:sp>
        <p:nvSpPr>
          <p:cNvPr id="2" name="Content Placeholder 1"/>
          <p:cNvSpPr>
            <a:spLocks noGrp="1"/>
          </p:cNvSpPr>
          <p:nvPr>
            <p:ph sz="quarter" idx="1"/>
          </p:nvPr>
        </p:nvSpPr>
        <p:spPr>
          <a:xfrm>
            <a:off x="685800" y="1135380"/>
            <a:ext cx="8077200" cy="5265420"/>
          </a:xfrm>
        </p:spPr>
        <p:txBody>
          <a:bodyPr>
            <a:normAutofit/>
          </a:bodyPr>
          <a:lstStyle/>
          <a:p>
            <a:pPr marL="0" indent="0">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Mô</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hình</a:t>
            </a:r>
            <a:r>
              <a:rPr lang="en-US" sz="1800" b="1" dirty="0">
                <a:latin typeface="Times New Roman" pitchFamily="18" charset="0"/>
                <a:cs typeface="Times New Roman" pitchFamily="18" charset="0"/>
              </a:rPr>
              <a:t> Long Short Tern Memory :</a:t>
            </a:r>
          </a:p>
          <a:p>
            <a:pPr>
              <a:lnSpc>
                <a:spcPct val="150000"/>
              </a:lnSpc>
              <a:buFont typeface="Wingdings" panose="05000000000000000000" pitchFamily="2" charset="2"/>
              <a:buChar char="§"/>
            </a:pP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đặc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biệt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của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nơ-ron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dụng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lĩnh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vực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máy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học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thành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phần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của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mô</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nơ-ron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hồi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quy</a:t>
            </a:r>
            <a:r>
              <a:rPr lang="en-US" sz="1600" dirty="0">
                <a:latin typeface="Times New Roman" panose="02020603050405020304" pitchFamily="18" charset="0"/>
                <a:ea typeface="Times New Roman" panose="02020603050405020304" pitchFamily="18" charset="0"/>
              </a:rPr>
              <a:t>.</a:t>
            </a:r>
          </a:p>
          <a:p>
            <a:pPr>
              <a:lnSpc>
                <a:spcPct val="150000"/>
              </a:lnSpc>
              <a:buFont typeface="Wingdings" panose="05000000000000000000" pitchFamily="2" charset="2"/>
              <a:buChar char="§"/>
            </a:pP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dụng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rộng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dụng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ngôn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nhiên</a:t>
            </a:r>
            <a:r>
              <a:rPr lang="en-US" sz="1600" dirty="0">
                <a:effectLst/>
                <a:latin typeface="Times New Roman" panose="02020603050405020304" pitchFamily="18" charset="0"/>
                <a:ea typeface="Times New Roman" panose="02020603050405020304" pitchFamily="18" charset="0"/>
              </a:rPr>
              <a:t> (NLP) </a:t>
            </a:r>
            <a:r>
              <a:rPr lang="en-US" sz="1600" dirty="0" err="1">
                <a:effectLst/>
                <a:latin typeface="Times New Roman" panose="02020603050405020304" pitchFamily="18" charset="0"/>
                <a:ea typeface="Times New Roman" panose="02020603050405020304" pitchFamily="18" charset="0"/>
              </a:rPr>
              <a:t>như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dịch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máy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nhận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giọng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nói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động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Ngoài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họ</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dụng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lĩnh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vực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chuỗi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tích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cảm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xúc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từ</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thậm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học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chuỗi</a:t>
            </a:r>
            <a:r>
              <a:rPr lang="en-US" sz="1600" dirty="0">
                <a:effectLst/>
                <a:latin typeface="Times New Roman" panose="02020603050405020304" pitchFamily="18" charset="0"/>
                <a:ea typeface="Times New Roman" panose="02020603050405020304" pitchFamily="18" charset="0"/>
              </a:rPr>
              <a:t> DNA.</a:t>
            </a:r>
          </a:p>
          <a:p>
            <a:pPr marL="0" indent="0">
              <a:lnSpc>
                <a:spcPct val="150000"/>
              </a:lnSpc>
              <a:buNone/>
            </a:pP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13</a:t>
            </a:fld>
            <a:endParaRPr lang="en-US"/>
          </a:p>
        </p:txBody>
      </p:sp>
      <p:pic>
        <p:nvPicPr>
          <p:cNvPr id="6" name="Picture 5">
            <a:extLst>
              <a:ext uri="{FF2B5EF4-FFF2-40B4-BE49-F238E27FC236}">
                <a16:creationId xmlns:a16="http://schemas.microsoft.com/office/drawing/2014/main" id="{11B4149A-030D-6075-EACD-AC7B806DF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848100"/>
            <a:ext cx="5791200" cy="2590800"/>
          </a:xfrm>
          <a:prstGeom prst="rect">
            <a:avLst/>
          </a:prstGeom>
        </p:spPr>
      </p:pic>
    </p:spTree>
    <p:extLst>
      <p:ext uri="{BB962C8B-B14F-4D97-AF65-F5344CB8AC3E}">
        <p14:creationId xmlns:p14="http://schemas.microsoft.com/office/powerpoint/2010/main" val="152701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CÀI ĐẶT MÔ HÌNH</a:t>
            </a:r>
          </a:p>
        </p:txBody>
      </p:sp>
      <p:sp>
        <p:nvSpPr>
          <p:cNvPr id="2" name="Content Placeholder 1"/>
          <p:cNvSpPr>
            <a:spLocks noGrp="1"/>
          </p:cNvSpPr>
          <p:nvPr>
            <p:ph sz="quarter" idx="1"/>
          </p:nvPr>
        </p:nvSpPr>
        <p:spPr>
          <a:xfrm>
            <a:off x="685800" y="1447800"/>
            <a:ext cx="8077200" cy="4572000"/>
          </a:xfrm>
        </p:spPr>
        <p:txBody>
          <a:bodyPr>
            <a:normAutofit/>
          </a:bodyPr>
          <a:lstStyle/>
          <a:p>
            <a:pPr marL="0" indent="0">
              <a:buNone/>
            </a:pPr>
            <a:endParaRPr lang="en-US" sz="24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14</a:t>
            </a:fld>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773C0B3-283D-5BCD-FDFF-DB8EAA2861DB}"/>
                  </a:ext>
                </a:extLst>
              </p:cNvPr>
              <p:cNvGraphicFramePr>
                <a:graphicFrameLocks noGrp="1"/>
              </p:cNvGraphicFramePr>
              <p:nvPr>
                <p:extLst>
                  <p:ext uri="{D42A27DB-BD31-4B8C-83A1-F6EECF244321}">
                    <p14:modId xmlns:p14="http://schemas.microsoft.com/office/powerpoint/2010/main" val="135402899"/>
                  </p:ext>
                </p:extLst>
              </p:nvPr>
            </p:nvGraphicFramePr>
            <p:xfrm>
              <a:off x="838200" y="1219200"/>
              <a:ext cx="7696200" cy="4991102"/>
            </p:xfrm>
            <a:graphic>
              <a:graphicData uri="http://schemas.openxmlformats.org/drawingml/2006/table">
                <a:tbl>
                  <a:tblPr firstRow="1" firstCol="1" bandRow="1">
                    <a:tableStyleId>{5940675A-B579-460E-94D1-54222C63F5DA}</a:tableStyleId>
                  </a:tblPr>
                  <a:tblGrid>
                    <a:gridCol w="1011525">
                      <a:extLst>
                        <a:ext uri="{9D8B030D-6E8A-4147-A177-3AD203B41FA5}">
                          <a16:colId xmlns:a16="http://schemas.microsoft.com/office/drawing/2014/main" val="1346696687"/>
                        </a:ext>
                      </a:extLst>
                    </a:gridCol>
                    <a:gridCol w="6684675">
                      <a:extLst>
                        <a:ext uri="{9D8B030D-6E8A-4147-A177-3AD203B41FA5}">
                          <a16:colId xmlns:a16="http://schemas.microsoft.com/office/drawing/2014/main" val="1614491746"/>
                        </a:ext>
                      </a:extLst>
                    </a:gridCol>
                  </a:tblGrid>
                  <a:tr h="391166">
                    <a:tc gridSpan="2">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bước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thực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thuật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toán</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22594776"/>
                      </a:ext>
                    </a:extLst>
                  </a:tr>
                  <a:tr h="1044728">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toán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cổng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quên</a:t>
                          </a:r>
                          <a:r>
                            <a:rPr lang="en-US" sz="1600" dirty="0">
                              <a:effectLst/>
                              <a:latin typeface="Times New Roman" panose="02020603050405020304" pitchFamily="18" charset="0"/>
                              <a:cs typeface="Times New Roman" panose="02020603050405020304" pitchFamily="18" charset="0"/>
                            </a:rPr>
                            <a:t> :</a:t>
                          </a:r>
                        </a:p>
                        <a:p>
                          <a:pPr marL="0" marR="0" algn="just">
                            <a:lnSpc>
                              <a:spcPct val="150000"/>
                            </a:lnSpc>
                            <a:spcBef>
                              <a:spcPts val="1000"/>
                            </a:spcBef>
                            <a:spcAft>
                              <a:spcPts val="0"/>
                            </a:spcAft>
                          </a:pP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𝑓</m:t>
                                  </m:r>
                                </m:e>
                                <m:sub>
                                  <m:r>
                                    <a:rPr lang="en-US" sz="1600">
                                      <a:effectLst/>
                                      <a:latin typeface="Cambria Math" panose="02040503050406030204" pitchFamily="18" charset="0"/>
                                    </a:rPr>
                                    <m:t>𝑡</m:t>
                                  </m:r>
                                </m:sub>
                              </m:sSub>
                              <m:r>
                                <a:rPr lang="en-US" sz="1600">
                                  <a:effectLst/>
                                  <a:latin typeface="Cambria Math" panose="02040503050406030204" pitchFamily="18" charset="0"/>
                                </a:rPr>
                                <m:t>=</m:t>
                              </m:r>
                              <m:r>
                                <a:rPr lang="en-US" sz="1600">
                                  <a:effectLst/>
                                  <a:latin typeface="Cambria Math" panose="02040503050406030204" pitchFamily="18" charset="0"/>
                                </a:rPr>
                                <m:t>𝜎</m:t>
                              </m:r>
                              <m:r>
                                <a:rPr lang="en-US" sz="1600">
                                  <a:effectLst/>
                                  <a:latin typeface="Cambria Math" panose="02040503050406030204" pitchFamily="18" charset="0"/>
                                </a:rPr>
                                <m:t> (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W</m:t>
                                  </m:r>
                                </m:e>
                                <m:sub>
                                  <m:r>
                                    <a:rPr lang="en-US" sz="1600">
                                      <a:effectLst/>
                                      <a:latin typeface="Cambria Math" panose="02040503050406030204" pitchFamily="18" charset="0"/>
                                    </a:rPr>
                                    <m:t>𝑓</m:t>
                                  </m:r>
                                </m:sub>
                              </m:sSub>
                              <m:r>
                                <a:rPr lang="en-US" sz="1600">
                                  <a:effectLst/>
                                  <a:latin typeface="Cambria Math" panose="02040503050406030204" pitchFamily="18" charset="0"/>
                                </a:rPr>
                                <m:t> . </m:t>
                              </m:r>
                              <m:d>
                                <m:dPr>
                                  <m:begChr m:val="["/>
                                  <m:endChr m:val="]"/>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a:rPr lang="en-US" sz="1600">
                                          <a:effectLst/>
                                          <a:latin typeface="Cambria Math" panose="02040503050406030204" pitchFamily="18" charset="0"/>
                                        </a:rPr>
                                        <m:t>𝑡</m:t>
                                      </m:r>
                                    </m:sub>
                                  </m:sSub>
                                  <m:r>
                                    <a:rPr lang="en-US" sz="1600">
                                      <a:effectLst/>
                                      <a:latin typeface="Cambria Math" panose="02040503050406030204" pitchFamily="18" charset="0"/>
                                    </a:rPr>
                                    <m:t>−1,</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𝑥</m:t>
                                      </m:r>
                                    </m:e>
                                    <m:sub>
                                      <m:r>
                                        <m:rPr>
                                          <m:sty m:val="p"/>
                                        </m:rPr>
                                        <a:rPr lang="en-US" sz="1600">
                                          <a:effectLst/>
                                          <a:latin typeface="Cambria Math" panose="02040503050406030204" pitchFamily="18" charset="0"/>
                                        </a:rPr>
                                        <m:t>t</m:t>
                                      </m:r>
                                    </m:sub>
                                  </m:sSub>
                                  <m:r>
                                    <a:rPr lang="en-US" sz="1600">
                                      <a:effectLst/>
                                      <a:latin typeface="Cambria Math" panose="02040503050406030204" pitchFamily="18" charset="0"/>
                                    </a:rPr>
                                    <m:t> </m:t>
                                  </m:r>
                                </m:e>
                              </m:d>
                              <m:r>
                                <a:rPr lang="en-US" sz="1600">
                                  <a:effectLst/>
                                  <a:latin typeface="Cambria Math" panose="02040503050406030204" pitchFamily="18" charset="0"/>
                                </a:rPr>
                                <m:t>+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b</m:t>
                                  </m:r>
                                </m:e>
                                <m:sub>
                                  <m:r>
                                    <a:rPr lang="en-US" sz="1600">
                                      <a:effectLst/>
                                      <a:latin typeface="Cambria Math" panose="02040503050406030204" pitchFamily="18" charset="0"/>
                                    </a:rPr>
                                    <m:t>𝑓</m:t>
                                  </m:r>
                                </m:sub>
                              </m:sSub>
                              <m:r>
                                <a:rPr lang="en-US" sz="1600">
                                  <a:effectLst/>
                                  <a:latin typeface="Cambria Math" panose="02040503050406030204" pitchFamily="18" charset="0"/>
                                </a:rPr>
                                <m:t> )</m:t>
                              </m:r>
                            </m:oMath>
                          </a14:m>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2149552"/>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a:effectLst/>
                              <a:latin typeface="Times New Roman" panose="02020603050405020304" pitchFamily="18" charset="0"/>
                              <a:cs typeface="Times New Roman" panose="02020603050405020304" pitchFamily="18" charset="0"/>
                            </a:rPr>
                            <a:t>Tính toán cổng nhớ :</a:t>
                          </a:r>
                        </a:p>
                        <a:p>
                          <a:pPr marL="0" marR="0" algn="just">
                            <a:lnSpc>
                              <a:spcPct val="150000"/>
                            </a:lnSpc>
                            <a:spcBef>
                              <a:spcPts val="100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𝑖</m:t>
                                    </m:r>
                                  </m:e>
                                  <m:sub>
                                    <m:r>
                                      <a:rPr lang="en-US" sz="1600">
                                        <a:effectLst/>
                                        <a:latin typeface="Cambria Math" panose="02040503050406030204" pitchFamily="18" charset="0"/>
                                      </a:rPr>
                                      <m:t>𝑡</m:t>
                                    </m:r>
                                  </m:sub>
                                </m:sSub>
                                <m:r>
                                  <a:rPr lang="en-US" sz="1600">
                                    <a:effectLst/>
                                    <a:latin typeface="Cambria Math" panose="02040503050406030204" pitchFamily="18" charset="0"/>
                                  </a:rPr>
                                  <m:t>=</m:t>
                                </m:r>
                                <m:r>
                                  <a:rPr lang="en-US" sz="1600">
                                    <a:effectLst/>
                                    <a:latin typeface="Cambria Math" panose="02040503050406030204" pitchFamily="18" charset="0"/>
                                  </a:rPr>
                                  <m:t>𝜎</m:t>
                                </m:r>
                                <m:r>
                                  <a:rPr lang="en-US" sz="1600">
                                    <a:effectLst/>
                                    <a:latin typeface="Cambria Math" panose="02040503050406030204" pitchFamily="18" charset="0"/>
                                  </a:rPr>
                                  <m:t> (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W</m:t>
                                    </m:r>
                                  </m:e>
                                  <m:sub>
                                    <m:r>
                                      <a:rPr lang="en-US" sz="1600">
                                        <a:effectLst/>
                                        <a:latin typeface="Cambria Math" panose="02040503050406030204" pitchFamily="18" charset="0"/>
                                      </a:rPr>
                                      <m:t>𝑖</m:t>
                                    </m:r>
                                  </m:sub>
                                </m:sSub>
                                <m:r>
                                  <a:rPr lang="en-US" sz="1600">
                                    <a:effectLst/>
                                    <a:latin typeface="Cambria Math" panose="02040503050406030204" pitchFamily="18" charset="0"/>
                                  </a:rPr>
                                  <m:t> . </m:t>
                                </m:r>
                                <m:d>
                                  <m:dPr>
                                    <m:begChr m:val="["/>
                                    <m:endChr m:val="]"/>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a:rPr lang="en-US" sz="1600">
                                            <a:effectLst/>
                                            <a:latin typeface="Cambria Math" panose="02040503050406030204" pitchFamily="18" charset="0"/>
                                          </a:rPr>
                                          <m:t>𝑡</m:t>
                                        </m:r>
                                        <m:r>
                                          <a:rPr lang="en-US" sz="1600">
                                            <a:effectLst/>
                                            <a:latin typeface="Cambria Math" panose="02040503050406030204" pitchFamily="18" charset="0"/>
                                          </a:rPr>
                                          <m:t>−1</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𝑥</m:t>
                                        </m:r>
                                      </m:e>
                                      <m:sub>
                                        <m:r>
                                          <m:rPr>
                                            <m:sty m:val="p"/>
                                          </m:rPr>
                                          <a:rPr lang="en-US" sz="1600">
                                            <a:effectLst/>
                                            <a:latin typeface="Cambria Math" panose="02040503050406030204" pitchFamily="18" charset="0"/>
                                          </a:rPr>
                                          <m:t>t</m:t>
                                        </m:r>
                                      </m:sub>
                                    </m:sSub>
                                    <m:r>
                                      <a:rPr lang="en-US" sz="1600">
                                        <a:effectLst/>
                                        <a:latin typeface="Cambria Math" panose="02040503050406030204" pitchFamily="18" charset="0"/>
                                      </a:rPr>
                                      <m:t> </m:t>
                                    </m:r>
                                  </m:e>
                                </m:d>
                                <m:r>
                                  <a:rPr lang="en-US" sz="1600">
                                    <a:effectLst/>
                                    <a:latin typeface="Cambria Math" panose="02040503050406030204" pitchFamily="18" charset="0"/>
                                  </a:rPr>
                                  <m:t>+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b</m:t>
                                    </m:r>
                                  </m:e>
                                  <m:sub>
                                    <m:r>
                                      <a:rPr lang="en-US" sz="1600">
                                        <a:effectLst/>
                                        <a:latin typeface="Cambria Math" panose="02040503050406030204" pitchFamily="18" charset="0"/>
                                      </a:rPr>
                                      <m:t>𝑖</m:t>
                                    </m:r>
                                  </m:sub>
                                </m:sSub>
                                <m:r>
                                  <a:rPr lang="en-US" sz="1600">
                                    <a:effectLst/>
                                    <a:latin typeface="Cambria Math" panose="02040503050406030204" pitchFamily="18" charset="0"/>
                                  </a:rPr>
                                  <m:t> )</m:t>
                                </m:r>
                              </m:oMath>
                            </m:oMathPara>
                          </a14:m>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3139423"/>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a:effectLst/>
                              <a:latin typeface="Times New Roman" panose="02020603050405020304" pitchFamily="18" charset="0"/>
                              <a:cs typeface="Times New Roman" panose="02020603050405020304" pitchFamily="18" charset="0"/>
                            </a:rPr>
                            <a:t>Tính toán cổng ra :</a:t>
                          </a:r>
                        </a:p>
                        <a:p>
                          <a:pPr marL="0" marR="0" algn="just">
                            <a:lnSpc>
                              <a:spcPct val="150000"/>
                            </a:lnSpc>
                            <a:spcBef>
                              <a:spcPts val="100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𝑜</m:t>
                                    </m:r>
                                  </m:e>
                                  <m:sub>
                                    <m:r>
                                      <a:rPr lang="en-US" sz="1600">
                                        <a:effectLst/>
                                        <a:latin typeface="Cambria Math" panose="02040503050406030204" pitchFamily="18" charset="0"/>
                                      </a:rPr>
                                      <m:t>𝑡</m:t>
                                    </m:r>
                                  </m:sub>
                                </m:sSub>
                                <m:r>
                                  <a:rPr lang="en-US" sz="1600">
                                    <a:effectLst/>
                                    <a:latin typeface="Cambria Math" panose="02040503050406030204" pitchFamily="18" charset="0"/>
                                  </a:rPr>
                                  <m:t>=</m:t>
                                </m:r>
                                <m:r>
                                  <a:rPr lang="en-US" sz="1600">
                                    <a:effectLst/>
                                    <a:latin typeface="Cambria Math" panose="02040503050406030204" pitchFamily="18" charset="0"/>
                                  </a:rPr>
                                  <m:t>𝜎</m:t>
                                </m:r>
                                <m:r>
                                  <a:rPr lang="en-US" sz="1600">
                                    <a:effectLst/>
                                    <a:latin typeface="Cambria Math" panose="02040503050406030204" pitchFamily="18" charset="0"/>
                                  </a:rPr>
                                  <m:t> (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W</m:t>
                                    </m:r>
                                  </m:e>
                                  <m:sub>
                                    <m:r>
                                      <a:rPr lang="en-US" sz="1600">
                                        <a:effectLst/>
                                        <a:latin typeface="Cambria Math" panose="02040503050406030204" pitchFamily="18" charset="0"/>
                                      </a:rPr>
                                      <m:t>𝑜</m:t>
                                    </m:r>
                                  </m:sub>
                                </m:sSub>
                                <m:r>
                                  <a:rPr lang="en-US" sz="1600">
                                    <a:effectLst/>
                                    <a:latin typeface="Cambria Math" panose="02040503050406030204" pitchFamily="18" charset="0"/>
                                  </a:rPr>
                                  <m:t> . </m:t>
                                </m:r>
                                <m:d>
                                  <m:dPr>
                                    <m:begChr m:val="["/>
                                    <m:endChr m:val="]"/>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a:rPr lang="en-US" sz="1600">
                                            <a:effectLst/>
                                            <a:latin typeface="Cambria Math" panose="02040503050406030204" pitchFamily="18" charset="0"/>
                                          </a:rPr>
                                          <m:t>𝑡</m:t>
                                        </m:r>
                                        <m:r>
                                          <a:rPr lang="en-US" sz="1600">
                                            <a:effectLst/>
                                            <a:latin typeface="Cambria Math" panose="02040503050406030204" pitchFamily="18" charset="0"/>
                                          </a:rPr>
                                          <m:t>−1</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𝑥</m:t>
                                        </m:r>
                                      </m:e>
                                      <m:sub>
                                        <m:r>
                                          <m:rPr>
                                            <m:sty m:val="p"/>
                                          </m:rPr>
                                          <a:rPr lang="en-US" sz="1600">
                                            <a:effectLst/>
                                            <a:latin typeface="Cambria Math" panose="02040503050406030204" pitchFamily="18" charset="0"/>
                                          </a:rPr>
                                          <m:t>t</m:t>
                                        </m:r>
                                      </m:sub>
                                    </m:sSub>
                                    <m:r>
                                      <a:rPr lang="en-US" sz="1600">
                                        <a:effectLst/>
                                        <a:latin typeface="Cambria Math" panose="02040503050406030204" pitchFamily="18" charset="0"/>
                                      </a:rPr>
                                      <m:t> </m:t>
                                    </m:r>
                                  </m:e>
                                </m:d>
                                <m:r>
                                  <a:rPr lang="en-US" sz="1600">
                                    <a:effectLst/>
                                    <a:latin typeface="Cambria Math" panose="02040503050406030204" pitchFamily="18" charset="0"/>
                                  </a:rPr>
                                  <m:t>+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b</m:t>
                                    </m:r>
                                  </m:e>
                                  <m:sub>
                                    <m:r>
                                      <a:rPr lang="en-US" sz="1600">
                                        <a:effectLst/>
                                        <a:latin typeface="Cambria Math" panose="02040503050406030204" pitchFamily="18" charset="0"/>
                                      </a:rPr>
                                      <m:t>𝑜</m:t>
                                    </m:r>
                                  </m:sub>
                                </m:sSub>
                                <m:r>
                                  <a:rPr lang="en-US" sz="1600">
                                    <a:effectLst/>
                                    <a:latin typeface="Cambria Math" panose="02040503050406030204" pitchFamily="18" charset="0"/>
                                  </a:rPr>
                                  <m:t> )</m:t>
                                </m:r>
                              </m:oMath>
                            </m:oMathPara>
                          </a14:m>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1433922"/>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a:effectLst/>
                              <a:latin typeface="Times New Roman" panose="02020603050405020304" pitchFamily="18" charset="0"/>
                              <a:cs typeface="Times New Roman" panose="02020603050405020304" pitchFamily="18" charset="0"/>
                            </a:rPr>
                            <a:t>Tính toán với cell state mới : </a:t>
                          </a:r>
                        </a:p>
                        <a:p>
                          <a:pPr marL="0" marR="0" algn="just">
                            <a:lnSpc>
                              <a:spcPct val="150000"/>
                            </a:lnSpc>
                            <a:spcBef>
                              <a:spcPts val="100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𝐶</m:t>
                                    </m:r>
                                  </m:e>
                                  <m:sub>
                                    <m:r>
                                      <a:rPr lang="en-US" sz="1600">
                                        <a:effectLst/>
                                        <a:latin typeface="Cambria Math" panose="02040503050406030204" pitchFamily="18" charset="0"/>
                                      </a:rPr>
                                      <m:t>𝑡</m:t>
                                    </m:r>
                                  </m:sub>
                                </m:sSub>
                                <m:r>
                                  <a:rPr lang="en-US" sz="1600">
                                    <a:effectLst/>
                                    <a:latin typeface="Cambria Math" panose="02040503050406030204" pitchFamily="18" charset="0"/>
                                  </a:rPr>
                                  <m:t>= </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𝑓</m:t>
                                    </m:r>
                                  </m:e>
                                  <m:sub>
                                    <m:r>
                                      <a:rPr lang="en-US" sz="1600">
                                        <a:effectLst/>
                                        <a:latin typeface="Cambria Math" panose="02040503050406030204" pitchFamily="18" charset="0"/>
                                      </a:rPr>
                                      <m:t>𝑡</m:t>
                                    </m:r>
                                  </m:sub>
                                </m:sSub>
                                <m:r>
                                  <a:rPr lang="en-US" sz="1600">
                                    <a:effectLst/>
                                    <a:latin typeface="Cambria Math" panose="02040503050406030204" pitchFamily="18" charset="0"/>
                                  </a:rPr>
                                  <m:t>. </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𝐶</m:t>
                                    </m:r>
                                  </m:e>
                                  <m:sub>
                                    <m:r>
                                      <a:rPr lang="en-US" sz="1600">
                                        <a:effectLst/>
                                        <a:latin typeface="Cambria Math" panose="02040503050406030204" pitchFamily="18" charset="0"/>
                                      </a:rPr>
                                      <m:t>𝑡</m:t>
                                    </m:r>
                                    <m:r>
                                      <a:rPr lang="en-US" sz="1600">
                                        <a:effectLst/>
                                        <a:latin typeface="Cambria Math" panose="02040503050406030204" pitchFamily="18" charset="0"/>
                                      </a:rPr>
                                      <m:t>−1</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𝑖</m:t>
                                    </m:r>
                                  </m:e>
                                  <m:sub>
                                    <m:r>
                                      <a:rPr lang="en-US" sz="1600">
                                        <a:effectLst/>
                                        <a:latin typeface="Cambria Math" panose="02040503050406030204" pitchFamily="18" charset="0"/>
                                      </a:rPr>
                                      <m:t>𝑡</m:t>
                                    </m:r>
                                  </m:sub>
                                </m:sSub>
                                <m:r>
                                  <a:rPr lang="en-US" sz="1600">
                                    <a:effectLst/>
                                    <a:latin typeface="Cambria Math" panose="02040503050406030204" pitchFamily="18" charset="0"/>
                                  </a:rPr>
                                  <m:t> . </m:t>
                                </m:r>
                                <m:r>
                                  <a:rPr lang="en-US" sz="1600">
                                    <a:effectLst/>
                                    <a:latin typeface="Cambria Math" panose="02040503050406030204" pitchFamily="18" charset="0"/>
                                  </a:rPr>
                                  <m:t>𝑡𝑎𝑛</m:t>
                                </m:r>
                                <m:r>
                                  <a:rPr lang="en-US" sz="1600">
                                    <a:effectLst/>
                                    <a:latin typeface="Cambria Math" panose="02040503050406030204" pitchFamily="18" charset="0"/>
                                  </a:rPr>
                                  <m:t> </m:t>
                                </m:r>
                                <m:r>
                                  <a:rPr lang="en-US" sz="1600">
                                    <a:effectLst/>
                                    <a:latin typeface="Cambria Math" panose="02040503050406030204" pitchFamily="18" charset="0"/>
                                  </a:rPr>
                                  <m:t>h</m:t>
                                </m:r>
                                <m:r>
                                  <a:rPr lang="en-US" sz="1600">
                                    <a:effectLst/>
                                    <a:latin typeface="Cambria Math" panose="02040503050406030204" pitchFamily="18" charset="0"/>
                                  </a:rPr>
                                  <m:t> (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W</m:t>
                                    </m:r>
                                  </m:e>
                                  <m:sub>
                                    <m:r>
                                      <a:rPr lang="en-US" sz="1600">
                                        <a:effectLst/>
                                        <a:latin typeface="Cambria Math" panose="02040503050406030204" pitchFamily="18" charset="0"/>
                                      </a:rPr>
                                      <m:t>𝑐</m:t>
                                    </m:r>
                                  </m:sub>
                                </m:sSub>
                                <m:r>
                                  <a:rPr lang="en-US" sz="1600">
                                    <a:effectLst/>
                                    <a:latin typeface="Cambria Math" panose="02040503050406030204" pitchFamily="18" charset="0"/>
                                  </a:rPr>
                                  <m:t> . </m:t>
                                </m:r>
                                <m:d>
                                  <m:dPr>
                                    <m:begChr m:val="["/>
                                    <m:endChr m:val="]"/>
                                    <m:ctrlPr>
                                      <a:rPr lang="en-US" sz="1600" i="1">
                                        <a:effectLst/>
                                        <a:latin typeface="Cambria Math" panose="02040503050406030204" pitchFamily="18" charset="0"/>
                                      </a:rPr>
                                    </m:ctrlPr>
                                  </m:dPr>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h</m:t>
                                        </m:r>
                                      </m:e>
                                      <m:sub>
                                        <m:r>
                                          <a:rPr lang="en-US" sz="1600">
                                            <a:effectLst/>
                                            <a:latin typeface="Cambria Math" panose="02040503050406030204" pitchFamily="18" charset="0"/>
                                          </a:rPr>
                                          <m:t>𝑡</m:t>
                                        </m:r>
                                        <m:r>
                                          <a:rPr lang="en-US" sz="1600">
                                            <a:effectLst/>
                                            <a:latin typeface="Cambria Math" panose="02040503050406030204" pitchFamily="18" charset="0"/>
                                          </a:rPr>
                                          <m:t>−1</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𝑥</m:t>
                                        </m:r>
                                      </m:e>
                                      <m:sub>
                                        <m:r>
                                          <m:rPr>
                                            <m:sty m:val="p"/>
                                          </m:rPr>
                                          <a:rPr lang="en-US" sz="1600">
                                            <a:effectLst/>
                                            <a:latin typeface="Cambria Math" panose="02040503050406030204" pitchFamily="18" charset="0"/>
                                          </a:rPr>
                                          <m:t>t</m:t>
                                        </m:r>
                                      </m:sub>
                                    </m:sSub>
                                    <m:r>
                                      <a:rPr lang="en-US" sz="1600">
                                        <a:effectLst/>
                                        <a:latin typeface="Cambria Math" panose="02040503050406030204" pitchFamily="18" charset="0"/>
                                      </a:rPr>
                                      <m:t> </m:t>
                                    </m:r>
                                  </m:e>
                                </m:d>
                                <m:r>
                                  <a:rPr lang="en-US" sz="1600">
                                    <a:effectLst/>
                                    <a:latin typeface="Cambria Math" panose="02040503050406030204" pitchFamily="18" charset="0"/>
                                  </a:rPr>
                                  <m:t>+ </m:t>
                                </m:r>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b</m:t>
                                    </m:r>
                                  </m:e>
                                  <m:sub>
                                    <m:r>
                                      <a:rPr lang="en-US" sz="1600">
                                        <a:effectLst/>
                                        <a:latin typeface="Cambria Math" panose="02040503050406030204" pitchFamily="18" charset="0"/>
                                      </a:rPr>
                                      <m:t>𝑐</m:t>
                                    </m:r>
                                  </m:sub>
                                </m:sSub>
                                <m:r>
                                  <a:rPr lang="en-US" sz="1600">
                                    <a:effectLst/>
                                    <a:latin typeface="Cambria Math" panose="02040503050406030204" pitchFamily="18" charset="0"/>
                                  </a:rPr>
                                  <m:t> )</m:t>
                                </m:r>
                              </m:oMath>
                            </m:oMathPara>
                          </a14:m>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4126322"/>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toán</a:t>
                          </a:r>
                          <a:r>
                            <a:rPr lang="en-US" sz="1600" dirty="0">
                              <a:effectLst/>
                              <a:latin typeface="Times New Roman" panose="02020603050405020304" pitchFamily="18" charset="0"/>
                              <a:cs typeface="Times New Roman" panose="02020603050405020304" pitchFamily="18" charset="0"/>
                            </a:rPr>
                            <a:t> hidden state </a:t>
                          </a:r>
                          <a:r>
                            <a:rPr lang="en-US" sz="1600" dirty="0" err="1">
                              <a:effectLst/>
                              <a:latin typeface="Times New Roman" panose="02020603050405020304" pitchFamily="18" charset="0"/>
                              <a:cs typeface="Times New Roman" panose="02020603050405020304" pitchFamily="18" charset="0"/>
                            </a:rPr>
                            <a:t>mới</a:t>
                          </a:r>
                          <a:r>
                            <a:rPr lang="en-US" sz="1600" dirty="0">
                              <a:effectLst/>
                              <a:latin typeface="Times New Roman" panose="02020603050405020304" pitchFamily="18" charset="0"/>
                              <a:cs typeface="Times New Roman" panose="02020603050405020304" pitchFamily="18" charset="0"/>
                            </a:rPr>
                            <a:t> :</a:t>
                          </a:r>
                        </a:p>
                        <a:p>
                          <a:pPr marL="0" marR="0" algn="just">
                            <a:lnSpc>
                              <a:spcPct val="150000"/>
                            </a:lnSpc>
                            <a:spcBef>
                              <a:spcPts val="100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h</m:t>
                                    </m:r>
                                  </m:e>
                                  <m:sub>
                                    <m:r>
                                      <a:rPr lang="en-US" sz="1600">
                                        <a:effectLst/>
                                        <a:latin typeface="Cambria Math" panose="02040503050406030204" pitchFamily="18" charset="0"/>
                                      </a:rPr>
                                      <m:t>𝑡</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𝑜</m:t>
                                    </m:r>
                                  </m:e>
                                  <m:sub>
                                    <m:r>
                                      <a:rPr lang="en-US" sz="1600">
                                        <a:effectLst/>
                                        <a:latin typeface="Cambria Math" panose="02040503050406030204" pitchFamily="18" charset="0"/>
                                      </a:rPr>
                                      <m:t>𝑡</m:t>
                                    </m:r>
                                  </m:sub>
                                </m:sSub>
                                <m:r>
                                  <a:rPr lang="en-US" sz="1600">
                                    <a:effectLst/>
                                    <a:latin typeface="Cambria Math" panose="02040503050406030204" pitchFamily="18" charset="0"/>
                                  </a:rPr>
                                  <m:t> .</m:t>
                                </m:r>
                                <m:func>
                                  <m:funcPr>
                                    <m:ctrlPr>
                                      <a:rPr lang="en-US" sz="1600" i="1">
                                        <a:effectLst/>
                                        <a:latin typeface="Cambria Math" panose="02040503050406030204" pitchFamily="18" charset="0"/>
                                      </a:rPr>
                                    </m:ctrlPr>
                                  </m:funcPr>
                                  <m:fName>
                                    <m:r>
                                      <m:rPr>
                                        <m:sty m:val="p"/>
                                      </m:rPr>
                                      <a:rPr lang="en-US" sz="1600">
                                        <a:effectLst/>
                                        <a:latin typeface="Cambria Math" panose="02040503050406030204" pitchFamily="18" charset="0"/>
                                      </a:rPr>
                                      <m:t>tan</m:t>
                                    </m:r>
                                    <m:r>
                                      <a:rPr lang="en-US" sz="1600">
                                        <a:effectLst/>
                                        <a:latin typeface="Cambria Math" panose="02040503050406030204" pitchFamily="18" charset="0"/>
                                      </a:rPr>
                                      <m:t> </m:t>
                                    </m:r>
                                    <m:r>
                                      <m:rPr>
                                        <m:sty m:val="p"/>
                                      </m:rPr>
                                      <a:rPr lang="en-US" sz="1600">
                                        <a:effectLst/>
                                        <a:latin typeface="Cambria Math" panose="02040503050406030204" pitchFamily="18" charset="0"/>
                                      </a:rPr>
                                      <m:t>h</m:t>
                                    </m:r>
                                    <m:r>
                                      <a:rPr lang="en-US" sz="1600">
                                        <a:effectLst/>
                                        <a:latin typeface="Cambria Math" panose="02040503050406030204" pitchFamily="18" charset="0"/>
                                      </a:rPr>
                                      <m:t> </m:t>
                                    </m:r>
                                  </m:fName>
                                  <m:e>
                                    <m:r>
                                      <a:rPr lang="en-US" sz="1600">
                                        <a:effectLst/>
                                        <a:latin typeface="Cambria Math" panose="02040503050406030204" pitchFamily="18" charset="0"/>
                                      </a:rPr>
                                      <m:t>( </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𝐶</m:t>
                                        </m:r>
                                      </m:e>
                                      <m:sub>
                                        <m:r>
                                          <a:rPr lang="en-US" sz="1600">
                                            <a:effectLst/>
                                            <a:latin typeface="Cambria Math" panose="02040503050406030204" pitchFamily="18" charset="0"/>
                                          </a:rPr>
                                          <m:t>𝑡</m:t>
                                        </m:r>
                                      </m:sub>
                                    </m:sSub>
                                  </m:e>
                                </m:func>
                                <m:r>
                                  <a:rPr lang="en-US" sz="1600">
                                    <a:effectLst/>
                                    <a:latin typeface="Cambria Math" panose="02040503050406030204" pitchFamily="18" charset="0"/>
                                  </a:rPr>
                                  <m:t> )</m:t>
                                </m:r>
                              </m:oMath>
                            </m:oMathPara>
                          </a14:m>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9969041"/>
                      </a:ext>
                    </a:extLst>
                  </a:tr>
                </a:tbl>
              </a:graphicData>
            </a:graphic>
          </p:graphicFrame>
        </mc:Choice>
        <mc:Fallback xmlns="">
          <p:graphicFrame>
            <p:nvGraphicFramePr>
              <p:cNvPr id="4" name="Table 3">
                <a:extLst>
                  <a:ext uri="{FF2B5EF4-FFF2-40B4-BE49-F238E27FC236}">
                    <a16:creationId xmlns:a16="http://schemas.microsoft.com/office/drawing/2014/main" id="{6773C0B3-283D-5BCD-FDFF-DB8EAA2861DB}"/>
                  </a:ext>
                </a:extLst>
              </p:cNvPr>
              <p:cNvGraphicFramePr>
                <a:graphicFrameLocks noGrp="1"/>
              </p:cNvGraphicFramePr>
              <p:nvPr>
                <p:extLst>
                  <p:ext uri="{D42A27DB-BD31-4B8C-83A1-F6EECF244321}">
                    <p14:modId xmlns:p14="http://schemas.microsoft.com/office/powerpoint/2010/main" val="135402899"/>
                  </p:ext>
                </p:extLst>
              </p:nvPr>
            </p:nvGraphicFramePr>
            <p:xfrm>
              <a:off x="838200" y="1219200"/>
              <a:ext cx="7696200" cy="4991102"/>
            </p:xfrm>
            <a:graphic>
              <a:graphicData uri="http://schemas.openxmlformats.org/drawingml/2006/table">
                <a:tbl>
                  <a:tblPr firstRow="1" firstCol="1" bandRow="1">
                    <a:tableStyleId>{5940675A-B579-460E-94D1-54222C63F5DA}</a:tableStyleId>
                  </a:tblPr>
                  <a:tblGrid>
                    <a:gridCol w="1011525">
                      <a:extLst>
                        <a:ext uri="{9D8B030D-6E8A-4147-A177-3AD203B41FA5}">
                          <a16:colId xmlns:a16="http://schemas.microsoft.com/office/drawing/2014/main" val="1346696687"/>
                        </a:ext>
                      </a:extLst>
                    </a:gridCol>
                    <a:gridCol w="6684675">
                      <a:extLst>
                        <a:ext uri="{9D8B030D-6E8A-4147-A177-3AD203B41FA5}">
                          <a16:colId xmlns:a16="http://schemas.microsoft.com/office/drawing/2014/main" val="1614491746"/>
                        </a:ext>
                      </a:extLst>
                    </a:gridCol>
                  </a:tblGrid>
                  <a:tr h="391166">
                    <a:tc gridSpan="2">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bước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thực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thuật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toán</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22594776"/>
                      </a:ext>
                    </a:extLst>
                  </a:tr>
                  <a:tr h="1044728">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23" t="-38372" r="-273" b="-340116"/>
                          </a:stretch>
                        </a:blipFill>
                      </a:tcPr>
                    </a:tc>
                    <a:extLst>
                      <a:ext uri="{0D108BD9-81ED-4DB2-BD59-A6C34878D82A}">
                        <a16:rowId xmlns:a16="http://schemas.microsoft.com/office/drawing/2014/main" val="1232149552"/>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23" t="-164138" r="-273" b="-303448"/>
                          </a:stretch>
                        </a:blipFill>
                      </a:tcPr>
                    </a:tc>
                    <a:extLst>
                      <a:ext uri="{0D108BD9-81ED-4DB2-BD59-A6C34878D82A}">
                        <a16:rowId xmlns:a16="http://schemas.microsoft.com/office/drawing/2014/main" val="3023139423"/>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23" t="-262329" r="-273" b="-201370"/>
                          </a:stretch>
                        </a:blipFill>
                      </a:tcPr>
                    </a:tc>
                    <a:extLst>
                      <a:ext uri="{0D108BD9-81ED-4DB2-BD59-A6C34878D82A}">
                        <a16:rowId xmlns:a16="http://schemas.microsoft.com/office/drawing/2014/main" val="2851433922"/>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23" t="-362329" r="-273" b="-101370"/>
                          </a:stretch>
                        </a:blipFill>
                      </a:tcPr>
                    </a:tc>
                    <a:extLst>
                      <a:ext uri="{0D108BD9-81ED-4DB2-BD59-A6C34878D82A}">
                        <a16:rowId xmlns:a16="http://schemas.microsoft.com/office/drawing/2014/main" val="2394126322"/>
                      </a:ext>
                    </a:extLst>
                  </a:tr>
                  <a:tr h="88880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23" t="-462329" r="-273" b="-1370"/>
                          </a:stretch>
                        </a:blipFill>
                      </a:tcPr>
                    </a:tc>
                    <a:extLst>
                      <a:ext uri="{0D108BD9-81ED-4DB2-BD59-A6C34878D82A}">
                        <a16:rowId xmlns:a16="http://schemas.microsoft.com/office/drawing/2014/main" val="3369969041"/>
                      </a:ext>
                    </a:extLst>
                  </a:tr>
                </a:tbl>
              </a:graphicData>
            </a:graphic>
          </p:graphicFrame>
        </mc:Fallback>
      </mc:AlternateContent>
    </p:spTree>
    <p:extLst>
      <p:ext uri="{BB962C8B-B14F-4D97-AF65-F5344CB8AC3E}">
        <p14:creationId xmlns:p14="http://schemas.microsoft.com/office/powerpoint/2010/main" val="286652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Mô</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dữ</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liệu</a:t>
            </a:r>
            <a:endParaRPr lang="en-US" sz="2400" b="1" dirty="0">
              <a:latin typeface="Times New Roman" pitchFamily="18" charset="0"/>
              <a:cs typeface="Times New Roman" pitchFamily="18" charset="0"/>
            </a:endParaRPr>
          </a:p>
          <a:p>
            <a:pPr marL="0" indent="0">
              <a:buNone/>
            </a:pPr>
            <a:r>
              <a:rPr lang="vi-VN" sz="1800" dirty="0">
                <a:effectLst/>
                <a:latin typeface="Times New Roman" panose="02020603050405020304" pitchFamily="18" charset="0"/>
                <a:ea typeface="Times New Roman" panose="02020603050405020304" pitchFamily="18" charset="0"/>
              </a:rPr>
              <a:t>Dữ liệu đầu vào là 1 file csv có 14616 dòng, bao gồm 8 cột như sau</a:t>
            </a:r>
            <a:r>
              <a:rPr lang="en-US" sz="1800" dirty="0">
                <a:effectLst/>
                <a:latin typeface="Times New Roman" panose="02020603050405020304" pitchFamily="18" charset="0"/>
                <a:ea typeface="Times New Roman" panose="02020603050405020304" pitchFamily="18" charset="0"/>
              </a:rPr>
              <a:t>:</a:t>
            </a:r>
          </a:p>
          <a:p>
            <a:pPr marL="0" indent="0">
              <a:buNone/>
            </a:pPr>
            <a:endParaRPr lang="en-US" sz="1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15</a:t>
            </a:fld>
            <a:endParaRPr lang="en-US"/>
          </a:p>
        </p:txBody>
      </p:sp>
      <p:pic>
        <p:nvPicPr>
          <p:cNvPr id="12" name="Picture 11">
            <a:extLst>
              <a:ext uri="{FF2B5EF4-FFF2-40B4-BE49-F238E27FC236}">
                <a16:creationId xmlns:a16="http://schemas.microsoft.com/office/drawing/2014/main" id="{5AEDC857-7B4F-C701-E9B2-7932750E4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209800"/>
            <a:ext cx="8077200" cy="4115031"/>
          </a:xfrm>
          <a:prstGeom prst="rect">
            <a:avLst/>
          </a:prstGeom>
        </p:spPr>
      </p:pic>
    </p:spTree>
    <p:extLst>
      <p:ext uri="{BB962C8B-B14F-4D97-AF65-F5344CB8AC3E}">
        <p14:creationId xmlns:p14="http://schemas.microsoft.com/office/powerpoint/2010/main" val="170903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err="1">
                <a:latin typeface="Times New Roman" pitchFamily="18" charset="0"/>
                <a:cs typeface="Times New Roman" pitchFamily="18" charset="0"/>
              </a:rPr>
              <a:t>Kết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mô</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XGBoost</a:t>
            </a:r>
            <a:r>
              <a:rPr lang="en-US" sz="2400" b="1" dirty="0">
                <a:latin typeface="Times New Roman" pitchFamily="18" charset="0"/>
                <a:cs typeface="Times New Roman" pitchFamily="18" charset="0"/>
              </a:rPr>
              <a:t> :</a:t>
            </a:r>
          </a:p>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Mean Squared Error (MSE) on Test Set: 31.147971220796332</a:t>
            </a:r>
          </a:p>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Mean Absolute Error (MAE) on Test Set: 4.539951943603964</a:t>
            </a:r>
          </a:p>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Root Mean Squared Error (RMSE) on Test Set: 5.581036751428567</a:t>
            </a:r>
          </a:p>
          <a:p>
            <a:pPr marL="0" marR="0" indent="0">
              <a:lnSpc>
                <a:spcPct val="150000"/>
              </a:lnSpc>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16</a:t>
            </a:fld>
            <a:endParaRPr lang="en-US"/>
          </a:p>
        </p:txBody>
      </p:sp>
      <p:pic>
        <p:nvPicPr>
          <p:cNvPr id="8" name="Picture 7">
            <a:extLst>
              <a:ext uri="{FF2B5EF4-FFF2-40B4-BE49-F238E27FC236}">
                <a16:creationId xmlns:a16="http://schemas.microsoft.com/office/drawing/2014/main" id="{29E3322E-0DB7-2551-A7A2-3C011256889A}"/>
              </a:ext>
            </a:extLst>
          </p:cNvPr>
          <p:cNvPicPr>
            <a:picLocks noChangeAspect="1"/>
          </p:cNvPicPr>
          <p:nvPr/>
        </p:nvPicPr>
        <p:blipFill>
          <a:blip r:embed="rId3"/>
          <a:stretch>
            <a:fillRect/>
          </a:stretch>
        </p:blipFill>
        <p:spPr>
          <a:xfrm>
            <a:off x="603504" y="2971800"/>
            <a:ext cx="8077200" cy="3208019"/>
          </a:xfrm>
          <a:prstGeom prst="rect">
            <a:avLst/>
          </a:prstGeom>
        </p:spPr>
      </p:pic>
    </p:spTree>
    <p:extLst>
      <p:ext uri="{BB962C8B-B14F-4D97-AF65-F5344CB8AC3E}">
        <p14:creationId xmlns:p14="http://schemas.microsoft.com/office/powerpoint/2010/main" val="410680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447800"/>
            <a:ext cx="8077200" cy="4572000"/>
          </a:xfrm>
        </p:spPr>
        <p:txBody>
          <a:bodyPr>
            <a:normAutofit/>
          </a:bodyPr>
          <a:lstStyle/>
          <a:p>
            <a:pPr>
              <a:buFont typeface="Wingdings" pitchFamily="2" charset="2"/>
              <a:buChar char="v"/>
            </a:pPr>
            <a:r>
              <a:rPr lang="en-US" sz="1800" dirty="0" err="1">
                <a:effectLst/>
                <a:latin typeface="Times New Roman" panose="02020603050405020304" pitchFamily="18" charset="0"/>
                <a:ea typeface="Times New Roman" panose="02020603050405020304" pitchFamily="18" charset="0"/>
              </a:rPr>
              <a:t>Bảng</a:t>
            </a:r>
            <a:r>
              <a:rPr lang="en-US" sz="1800" dirty="0">
                <a:effectLst/>
                <a:latin typeface="Times New Roman" panose="02020603050405020304" pitchFamily="18" charset="0"/>
                <a:ea typeface="Times New Roman" panose="02020603050405020304" pitchFamily="18" charset="0"/>
              </a:rPr>
              <a:t> so </a:t>
            </a:r>
            <a:r>
              <a:rPr lang="en-US" sz="1800" dirty="0" err="1">
                <a:effectLst/>
                <a:latin typeface="Times New Roman" panose="02020603050405020304" pitchFamily="18" charset="0"/>
                <a:ea typeface="Times New Roman" panose="02020603050405020304" pitchFamily="18" charset="0"/>
              </a:rPr>
              <a:t>sánh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LSTM:</a:t>
            </a:r>
          </a:p>
          <a:p>
            <a:pPr>
              <a:buFont typeface="Wingdings" pitchFamily="2" charset="2"/>
              <a:buChar char="v"/>
            </a:pPr>
            <a:endParaRPr lang="en-US" sz="1800" dirty="0">
              <a:latin typeface="Times New Roman" panose="02020603050405020304" pitchFamily="18" charset="0"/>
              <a:ea typeface="Times New Roman" panose="02020603050405020304" pitchFamily="18" charset="0"/>
            </a:endParaRPr>
          </a:p>
          <a:p>
            <a:pPr>
              <a:buFont typeface="Wingdings" pitchFamily="2" charset="2"/>
              <a:buChar char="v"/>
            </a:pPr>
            <a:endParaRPr lang="en-US" sz="1800" dirty="0">
              <a:effectLst/>
              <a:latin typeface="Times New Roman" panose="02020603050405020304" pitchFamily="18" charset="0"/>
              <a:ea typeface="Times New Roman" panose="02020603050405020304" pitchFamily="18" charset="0"/>
            </a:endParaRPr>
          </a:p>
          <a:p>
            <a:pPr>
              <a:buFont typeface="Wingdings" pitchFamily="2" charset="2"/>
              <a:buChar char="v"/>
            </a:pPr>
            <a:endParaRPr lang="en-US" sz="1800" dirty="0">
              <a:latin typeface="Times New Roman" panose="02020603050405020304" pitchFamily="18" charset="0"/>
              <a:ea typeface="Times New Roman" panose="02020603050405020304" pitchFamily="18" charset="0"/>
            </a:endParaRPr>
          </a:p>
          <a:p>
            <a:pPr>
              <a:buFont typeface="Wingdings" pitchFamily="2" charset="2"/>
              <a:buChar char="v"/>
            </a:pPr>
            <a:endParaRPr lang="en-US"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sz="1600" dirty="0">
              <a:latin typeface="Times New Roman" panose="02020603050405020304" pitchFamily="18" charset="0"/>
              <a:ea typeface="Times New Roman" panose="02020603050405020304" pitchFamily="18" charset="0"/>
            </a:endParaRPr>
          </a:p>
          <a:p>
            <a:pPr>
              <a:lnSpc>
                <a:spcPct val="150000"/>
              </a:lnSpc>
              <a:buFont typeface="Wingdings" pitchFamily="2" charset="2"/>
              <a:buChar char="v"/>
            </a:pPr>
            <a:r>
              <a:rPr lang="en-US" sz="1600" dirty="0" err="1">
                <a:effectLst/>
                <a:latin typeface="Times New Roman" panose="02020603050405020304" pitchFamily="18" charset="0"/>
                <a:ea typeface="Times New Roman" panose="02020603050405020304" pitchFamily="18" charset="0"/>
              </a:rPr>
              <a:t>Giá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trị</a:t>
            </a:r>
            <a:r>
              <a:rPr lang="en-US" sz="1600" dirty="0">
                <a:effectLst/>
                <a:latin typeface="Times New Roman" panose="02020603050405020304" pitchFamily="18" charset="0"/>
                <a:ea typeface="Times New Roman" panose="02020603050405020304" pitchFamily="18" charset="0"/>
              </a:rPr>
              <a:t> MSE </a:t>
            </a:r>
            <a:r>
              <a:rPr lang="en-US" sz="1600" dirty="0" err="1">
                <a:effectLst/>
                <a:latin typeface="Times New Roman" panose="02020603050405020304" pitchFamily="18" charset="0"/>
                <a:ea typeface="Times New Roman" panose="02020603050405020304" pitchFamily="18" charset="0"/>
              </a:rPr>
              <a:t>thấp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chỉ</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hiệu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suất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mô</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tốt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mặt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chính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vì</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ánh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chênh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lệch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toàn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phương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trung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giữa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trị</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thực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tế</a:t>
            </a:r>
            <a:r>
              <a:rPr lang="en-US" sz="1600" dirty="0">
                <a:effectLst/>
                <a:latin typeface="Times New Roman" panose="02020603050405020304" pitchFamily="18" charset="0"/>
                <a:ea typeface="Times New Roman" panose="02020603050405020304" pitchFamily="18" charset="0"/>
              </a:rPr>
              <a:t>. Do </a:t>
            </a:r>
            <a:r>
              <a:rPr lang="en-US" sz="1600" dirty="0" err="1">
                <a:effectLst/>
                <a:latin typeface="Times New Roman" panose="02020603050405020304" pitchFamily="18" charset="0"/>
                <a:ea typeface="Times New Roman" panose="02020603050405020304" pitchFamily="18" charset="0"/>
              </a:rPr>
              <a:t>đó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dựa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trị</a:t>
            </a:r>
            <a:r>
              <a:rPr lang="en-US" sz="1600" dirty="0">
                <a:effectLst/>
                <a:latin typeface="Times New Roman" panose="02020603050405020304" pitchFamily="18" charset="0"/>
                <a:ea typeface="Times New Roman" panose="02020603050405020304" pitchFamily="18" charset="0"/>
              </a:rPr>
              <a:t> MSE, </a:t>
            </a:r>
            <a:r>
              <a:rPr lang="en-US" sz="1600" dirty="0" err="1">
                <a:effectLst/>
                <a:latin typeface="Times New Roman" panose="02020603050405020304" pitchFamily="18" charset="0"/>
                <a:ea typeface="Times New Roman" panose="02020603050405020304" pitchFamily="18" charset="0"/>
              </a:rPr>
              <a:t>mô</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hình</a:t>
            </a:r>
            <a:r>
              <a:rPr lang="en-US" sz="1600" dirty="0">
                <a:effectLst/>
                <a:latin typeface="Times New Roman" panose="02020603050405020304" pitchFamily="18" charset="0"/>
                <a:ea typeface="Times New Roman" panose="02020603050405020304" pitchFamily="18" charset="0"/>
              </a:rPr>
              <a:t> XGBOOST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vẻ</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vượt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trội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mô</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hình</a:t>
            </a:r>
            <a:r>
              <a:rPr lang="en-US" sz="1600" dirty="0">
                <a:effectLst/>
                <a:latin typeface="Times New Roman" panose="02020603050405020304" pitchFamily="18" charset="0"/>
                <a:ea typeface="Times New Roman" panose="02020603050405020304" pitchFamily="18" charset="0"/>
              </a:rPr>
              <a:t> LSTM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việc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nắm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bắt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đoán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mô</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liệu</a:t>
            </a:r>
            <a:r>
              <a:rPr lang="en-US" sz="1600" dirty="0">
                <a:effectLst/>
                <a:latin typeface="Times New Roman" panose="02020603050405020304" pitchFamily="18" charset="0"/>
                <a:ea typeface="Times New Roman" panose="02020603050405020304" pitchFamily="18" charset="0"/>
              </a:rPr>
              <a:t>.</a:t>
            </a:r>
          </a:p>
          <a:p>
            <a:pPr marL="0" indent="0">
              <a:buNone/>
            </a:pPr>
            <a:endParaRPr lang="en-US" sz="1800" dirty="0">
              <a:effectLst/>
              <a:latin typeface="Times New Roman" panose="02020603050405020304" pitchFamily="18" charset="0"/>
              <a:ea typeface="Times New Roman" panose="02020603050405020304" pitchFamily="18" charset="0"/>
            </a:endParaRPr>
          </a:p>
          <a:p>
            <a:pPr>
              <a:buFont typeface="Wingdings" pitchFamily="2" charset="2"/>
              <a:buChar char="v"/>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17</a:t>
            </a:fld>
            <a:endParaRPr lang="en-US"/>
          </a:p>
        </p:txBody>
      </p:sp>
      <p:graphicFrame>
        <p:nvGraphicFramePr>
          <p:cNvPr id="6" name="Table 5">
            <a:extLst>
              <a:ext uri="{FF2B5EF4-FFF2-40B4-BE49-F238E27FC236}">
                <a16:creationId xmlns:a16="http://schemas.microsoft.com/office/drawing/2014/main" id="{C2C31829-FC3D-F52E-55E1-2466D0C8FF40}"/>
              </a:ext>
            </a:extLst>
          </p:cNvPr>
          <p:cNvGraphicFramePr>
            <a:graphicFrameLocks noGrp="1"/>
          </p:cNvGraphicFramePr>
          <p:nvPr>
            <p:extLst>
              <p:ext uri="{D42A27DB-BD31-4B8C-83A1-F6EECF244321}">
                <p14:modId xmlns:p14="http://schemas.microsoft.com/office/powerpoint/2010/main" val="1181939764"/>
              </p:ext>
            </p:extLst>
          </p:nvPr>
        </p:nvGraphicFramePr>
        <p:xfrm>
          <a:off x="1143000" y="1905000"/>
          <a:ext cx="6324600" cy="1371600"/>
        </p:xfrm>
        <a:graphic>
          <a:graphicData uri="http://schemas.openxmlformats.org/drawingml/2006/table">
            <a:tbl>
              <a:tblPr firstRow="1" firstCol="1" bandRow="1">
                <a:tableStyleId>{5940675A-B579-460E-94D1-54222C63F5DA}</a:tableStyleId>
              </a:tblPr>
              <a:tblGrid>
                <a:gridCol w="1580812">
                  <a:extLst>
                    <a:ext uri="{9D8B030D-6E8A-4147-A177-3AD203B41FA5}">
                      <a16:colId xmlns:a16="http://schemas.microsoft.com/office/drawing/2014/main" val="550926186"/>
                    </a:ext>
                  </a:extLst>
                </a:gridCol>
                <a:gridCol w="1580812">
                  <a:extLst>
                    <a:ext uri="{9D8B030D-6E8A-4147-A177-3AD203B41FA5}">
                      <a16:colId xmlns:a16="http://schemas.microsoft.com/office/drawing/2014/main" val="3844014639"/>
                    </a:ext>
                  </a:extLst>
                </a:gridCol>
                <a:gridCol w="1581488">
                  <a:extLst>
                    <a:ext uri="{9D8B030D-6E8A-4147-A177-3AD203B41FA5}">
                      <a16:colId xmlns:a16="http://schemas.microsoft.com/office/drawing/2014/main" val="2278414720"/>
                    </a:ext>
                  </a:extLst>
                </a:gridCol>
                <a:gridCol w="1581488">
                  <a:extLst>
                    <a:ext uri="{9D8B030D-6E8A-4147-A177-3AD203B41FA5}">
                      <a16:colId xmlns:a16="http://schemas.microsoft.com/office/drawing/2014/main" val="2262155400"/>
                    </a:ext>
                  </a:extLst>
                </a:gridCol>
              </a:tblGrid>
              <a:tr h="457200">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MAE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RMSE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4847608"/>
                  </a:ext>
                </a:extLst>
              </a:tr>
              <a:tr h="457200">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XGBoost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31.15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5.54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6858763"/>
                  </a:ext>
                </a:extLst>
              </a:tr>
              <a:tr h="457200">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LSTM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40.4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5.3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6049265"/>
                  </a:ext>
                </a:extLst>
              </a:tr>
            </a:tbl>
          </a:graphicData>
        </a:graphic>
      </p:graphicFrame>
    </p:spTree>
    <p:extLst>
      <p:ext uri="{BB962C8B-B14F-4D97-AF65-F5344CB8AC3E}">
        <p14:creationId xmlns:p14="http://schemas.microsoft.com/office/powerpoint/2010/main" val="337088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err="1">
                <a:latin typeface="Times New Roman" pitchFamily="18" charset="0"/>
                <a:cs typeface="Times New Roman" pitchFamily="18" charset="0"/>
              </a:rPr>
              <a:t>Kết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mô</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LSTM :</a:t>
            </a:r>
          </a:p>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Mean Squared Error (MSE): 40.38726298560516</a:t>
            </a:r>
          </a:p>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Root Mean Squared Error (RMSE): 5.252491176246935</a:t>
            </a:r>
          </a:p>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Mean Absolute Error (MAE): 6.35509740174021</a:t>
            </a:r>
          </a:p>
          <a:p>
            <a:pPr marL="0" marR="0" indent="0">
              <a:lnSpc>
                <a:spcPct val="150000"/>
              </a:lnSpc>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18</a:t>
            </a:fld>
            <a:endParaRPr lang="en-US"/>
          </a:p>
        </p:txBody>
      </p:sp>
      <p:pic>
        <p:nvPicPr>
          <p:cNvPr id="3" name="Picture 2">
            <a:extLst>
              <a:ext uri="{FF2B5EF4-FFF2-40B4-BE49-F238E27FC236}">
                <a16:creationId xmlns:a16="http://schemas.microsoft.com/office/drawing/2014/main" id="{723EA2D2-8F10-623D-E037-99918565FF6D}"/>
              </a:ext>
            </a:extLst>
          </p:cNvPr>
          <p:cNvPicPr>
            <a:picLocks noChangeAspect="1"/>
          </p:cNvPicPr>
          <p:nvPr/>
        </p:nvPicPr>
        <p:blipFill>
          <a:blip r:embed="rId3"/>
          <a:stretch>
            <a:fillRect/>
          </a:stretch>
        </p:blipFill>
        <p:spPr>
          <a:xfrm>
            <a:off x="613029" y="2909253"/>
            <a:ext cx="7772400" cy="3091497"/>
          </a:xfrm>
          <a:prstGeom prst="rect">
            <a:avLst/>
          </a:prstGeom>
        </p:spPr>
      </p:pic>
    </p:spTree>
    <p:extLst>
      <p:ext uri="{BB962C8B-B14F-4D97-AF65-F5344CB8AC3E}">
        <p14:creationId xmlns:p14="http://schemas.microsoft.com/office/powerpoint/2010/main" val="324341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a:latin typeface="Times New Roman" pitchFamily="18" charset="0"/>
                <a:cs typeface="Times New Roman" pitchFamily="18" charset="0"/>
              </a:rPr>
              <a:t>* Giao </a:t>
            </a:r>
            <a:r>
              <a:rPr lang="en-US" sz="2400" b="1" dirty="0" err="1">
                <a:latin typeface="Times New Roman" pitchFamily="18" charset="0"/>
                <a:cs typeface="Times New Roman" pitchFamily="18" charset="0"/>
              </a:rPr>
              <a:t>diện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dự</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báo</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thời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tiết</a:t>
            </a:r>
            <a:endParaRPr lang="en-US" sz="2400" b="1" dirty="0">
              <a:latin typeface="Times New Roman" pitchFamily="18" charset="0"/>
              <a:cs typeface="Times New Roman" pitchFamily="18" charset="0"/>
            </a:endParaRPr>
          </a:p>
          <a:p>
            <a:pPr marR="0" lvl="0">
              <a:lnSpc>
                <a:spcPct val="150000"/>
              </a:lnSpc>
              <a:spcBef>
                <a:spcPts val="0"/>
              </a:spcBef>
              <a:spcAft>
                <a:spcPts val="0"/>
              </a:spcAft>
              <a:buClr>
                <a:srgbClr val="1B1B1B"/>
              </a:buClr>
              <a:buSzPts val="1350"/>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Precipitation Total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lvl="0">
              <a:lnSpc>
                <a:spcPct val="150000"/>
              </a:lnSpc>
              <a:spcBef>
                <a:spcPts val="0"/>
              </a:spcBef>
              <a:spcAft>
                <a:spcPts val="0"/>
              </a:spcAft>
              <a:buClr>
                <a:srgbClr val="1B1B1B"/>
              </a:buClr>
              <a:buSzPts val="1350"/>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Relative Humidity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ẩm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Clr>
                <a:srgbClr val="1B1B1B"/>
              </a:buClr>
              <a:buSzPts val="1350"/>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Wind Gust: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Gió</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Giật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Clr>
                <a:srgbClr val="1B1B1B"/>
              </a:buClr>
              <a:buSzPts val="1350"/>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Wind Speed: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gió</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Clr>
                <a:srgbClr val="1B1B1B"/>
              </a:buClr>
              <a:buSzPts val="1350"/>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Cloud Cover Total: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Mây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phủ</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Clr>
                <a:srgbClr val="1B1B1B"/>
              </a:buClr>
              <a:buSzPts val="1350"/>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MSL: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suất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19</a:t>
            </a:fld>
            <a:endParaRPr lang="en-US"/>
          </a:p>
        </p:txBody>
      </p:sp>
      <p:pic>
        <p:nvPicPr>
          <p:cNvPr id="5" name="Picture 4">
            <a:extLst>
              <a:ext uri="{FF2B5EF4-FFF2-40B4-BE49-F238E27FC236}">
                <a16:creationId xmlns:a16="http://schemas.microsoft.com/office/drawing/2014/main" id="{44F1F16A-E3DB-6082-26E6-8123F1361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540" y="1797905"/>
            <a:ext cx="4153260" cy="4221895"/>
          </a:xfrm>
          <a:prstGeom prst="rect">
            <a:avLst/>
          </a:prstGeom>
        </p:spPr>
      </p:pic>
    </p:spTree>
    <p:extLst>
      <p:ext uri="{BB962C8B-B14F-4D97-AF65-F5344CB8AC3E}">
        <p14:creationId xmlns:p14="http://schemas.microsoft.com/office/powerpoint/2010/main" val="162669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304" y="381000"/>
            <a:ext cx="8992496"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NỘI DUNG ĐỒ ÁN</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273708435"/>
              </p:ext>
            </p:extLst>
          </p:nvPr>
        </p:nvGraphicFramePr>
        <p:xfrm>
          <a:off x="685352" y="13716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447C16A0-E91E-46C9-B8F0-F4C50B44C614}" type="slidenum">
              <a:rPr lang="en-US" smtClean="0"/>
              <a:t>2</a:t>
            </a:fld>
            <a:endParaRPr lang="en-US"/>
          </a:p>
        </p:txBody>
      </p:sp>
    </p:spTree>
    <p:extLst>
      <p:ext uri="{BB962C8B-B14F-4D97-AF65-F5344CB8AC3E}">
        <p14:creationId xmlns:p14="http://schemas.microsoft.com/office/powerpoint/2010/main" val="26017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a:buFont typeface="Wingdings" panose="05000000000000000000" pitchFamily="2" charset="2"/>
              <a:buChar char="Ø"/>
            </a:pP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chạy</a:t>
            </a:r>
            <a:r>
              <a:rPr lang="en-US" sz="2400" dirty="0">
                <a:latin typeface="Times New Roman" pitchFamily="18" charset="0"/>
                <a:cs typeface="Times New Roman" pitchFamily="18" charset="0"/>
              </a:rPr>
              <a:t> Import file </a:t>
            </a:r>
            <a:r>
              <a:rPr lang="en-US" sz="2400" dirty="0" err="1">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447C16A0-E91E-46C9-B8F0-F4C50B44C614}" type="slidenum">
              <a:rPr lang="en-US" smtClean="0"/>
              <a:t>20</a:t>
            </a:fld>
            <a:endParaRPr lang="en-US"/>
          </a:p>
        </p:txBody>
      </p:sp>
      <p:pic>
        <p:nvPicPr>
          <p:cNvPr id="6" name="Picture 5">
            <a:extLst>
              <a:ext uri="{FF2B5EF4-FFF2-40B4-BE49-F238E27FC236}">
                <a16:creationId xmlns:a16="http://schemas.microsoft.com/office/drawing/2014/main" id="{C0A2AA39-A634-A66E-0696-A8E9E6133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190" y="1905000"/>
            <a:ext cx="4138019" cy="4412369"/>
          </a:xfrm>
          <a:prstGeom prst="rect">
            <a:avLst/>
          </a:prstGeom>
        </p:spPr>
      </p:pic>
    </p:spTree>
    <p:extLst>
      <p:ext uri="{BB962C8B-B14F-4D97-AF65-F5344CB8AC3E}">
        <p14:creationId xmlns:p14="http://schemas.microsoft.com/office/powerpoint/2010/main" val="258187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5. KẾT LUẬN</a:t>
            </a:r>
          </a:p>
        </p:txBody>
      </p:sp>
      <p:graphicFrame>
        <p:nvGraphicFramePr>
          <p:cNvPr id="9" name="Diagram 8"/>
          <p:cNvGraphicFramePr/>
          <p:nvPr>
            <p:extLst>
              <p:ext uri="{D42A27DB-BD31-4B8C-83A1-F6EECF244321}">
                <p14:modId xmlns:p14="http://schemas.microsoft.com/office/powerpoint/2010/main" val="3730232000"/>
              </p:ext>
            </p:extLst>
          </p:nvPr>
        </p:nvGraphicFramePr>
        <p:xfrm>
          <a:off x="381000" y="1371600"/>
          <a:ext cx="8763000" cy="485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447C16A0-E91E-46C9-B8F0-F4C50B44C614}" type="slidenum">
              <a:rPr lang="en-US" smtClean="0"/>
              <a:t>21</a:t>
            </a:fld>
            <a:endParaRPr lang="en-US"/>
          </a:p>
        </p:txBody>
      </p:sp>
    </p:spTree>
    <p:extLst>
      <p:ext uri="{BB962C8B-B14F-4D97-AF65-F5344CB8AC3E}">
        <p14:creationId xmlns:p14="http://schemas.microsoft.com/office/powerpoint/2010/main" val="182810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2800" dirty="0">
                <a:latin typeface="Times New Roman" pitchFamily="18" charset="0"/>
                <a:cs typeface="Times New Roman" pitchFamily="18" charset="0"/>
              </a:rPr>
              <a:t>CẢM ƠN THẦY CÔ VÀ CÁC BẠN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ĐÃ LẮNG NGHE</a:t>
            </a:r>
          </a:p>
        </p:txBody>
      </p:sp>
      <p:sp>
        <p:nvSpPr>
          <p:cNvPr id="4" name="Slide Number Placeholder 3"/>
          <p:cNvSpPr>
            <a:spLocks noGrp="1"/>
          </p:cNvSpPr>
          <p:nvPr>
            <p:ph type="sldNum" sz="quarter" idx="12"/>
          </p:nvPr>
        </p:nvSpPr>
        <p:spPr/>
        <p:txBody>
          <a:bodyPr/>
          <a:lstStyle/>
          <a:p>
            <a:fld id="{447C16A0-E91E-46C9-B8F0-F4C50B44C614}" type="slidenum">
              <a:rPr lang="en-US" smtClean="0"/>
              <a:t>22</a:t>
            </a:fld>
            <a:endParaRPr lang="en-US"/>
          </a:p>
        </p:txBody>
      </p:sp>
    </p:spTree>
    <p:extLst>
      <p:ext uri="{BB962C8B-B14F-4D97-AF65-F5344CB8AC3E}">
        <p14:creationId xmlns:p14="http://schemas.microsoft.com/office/powerpoint/2010/main" val="415707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7C16A0-E91E-46C9-B8F0-F4C50B44C614}" type="slidenum">
              <a:rPr lang="en-US" smtClean="0"/>
              <a:t>23</a:t>
            </a:fld>
            <a:endParaRPr lang="en-US"/>
          </a:p>
        </p:txBody>
      </p:sp>
      <p:sp>
        <p:nvSpPr>
          <p:cNvPr id="3" name="Rectangle 2"/>
          <p:cNvSpPr/>
          <p:nvPr/>
        </p:nvSpPr>
        <p:spPr>
          <a:xfrm>
            <a:off x="4454019" y="3244334"/>
            <a:ext cx="235962" cy="369332"/>
          </a:xfrm>
          <a:prstGeom prst="rect">
            <a:avLst/>
          </a:prstGeom>
        </p:spPr>
        <p:txBody>
          <a:bodyPr wrap="none">
            <a:spAutoFit/>
          </a:bodyPr>
          <a:lstStyle/>
          <a:p>
            <a:r>
              <a:rPr lang="en-US" dirty="0"/>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143000"/>
            <a:ext cx="712333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17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1. TỔNG QUAN VỀ ĐỀ TÀI</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lnSpc>
                <a:spcPct val="150000"/>
              </a:lnSpc>
              <a:buNone/>
            </a:pPr>
            <a:r>
              <a:rPr lang="en-US" sz="1600" b="1" dirty="0">
                <a:latin typeface="Times New Roman" pitchFamily="18" charset="0"/>
                <a:cs typeface="Times New Roman" pitchFamily="18" charset="0"/>
              </a:rPr>
              <a:t>Lý do </a:t>
            </a:r>
            <a:r>
              <a:rPr lang="en-US" sz="1600" b="1" dirty="0" err="1">
                <a:latin typeface="Times New Roman" pitchFamily="18" charset="0"/>
                <a:cs typeface="Times New Roman" pitchFamily="18" charset="0"/>
              </a:rPr>
              <a:t>chọn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đề</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tài</a:t>
            </a:r>
            <a:r>
              <a:rPr lang="en-US" sz="1600" b="1" dirty="0">
                <a:latin typeface="Times New Roman" pitchFamily="18" charset="0"/>
                <a:cs typeface="Times New Roman" pitchFamily="18" charset="0"/>
              </a:rPr>
              <a:t> : </a:t>
            </a:r>
          </a:p>
          <a:p>
            <a:pPr>
              <a:lnSpc>
                <a:spcPct val="150000"/>
              </a:lnSpc>
              <a:buFont typeface="Wingdings" pitchFamily="2" charset="2"/>
              <a:buChar char="v"/>
            </a:pPr>
            <a:r>
              <a:rPr lang="en-US" sz="1600" dirty="0" err="1">
                <a:effectLst/>
                <a:latin typeface="Times New Roman" panose="02020603050405020304" pitchFamily="18" charset="0"/>
                <a:ea typeface="Times New Roman" panose="02020603050405020304" pitchFamily="18" charset="0"/>
              </a:rPr>
              <a:t>Sạt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lở</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lũ</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quét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luôn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những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vấn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nhức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nhối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chấm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hỏi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lớn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đặt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nước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chính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phủ</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doanh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nghiệp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cần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pháp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phù</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hợp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những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cảnh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tới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địa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phương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kịp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phó</a:t>
            </a:r>
            <a:r>
              <a:rPr lang="en-US" sz="1600" dirty="0">
                <a:effectLst/>
                <a:latin typeface="Times New Roman" panose="02020603050405020304" pitchFamily="18" charset="0"/>
                <a:ea typeface="Times New Roman" panose="02020603050405020304" pitchFamily="18" charset="0"/>
              </a:rPr>
              <a:t>.</a:t>
            </a:r>
          </a:p>
          <a:p>
            <a:pPr>
              <a:lnSpc>
                <a:spcPct val="150000"/>
              </a:lnSpc>
              <a:buFont typeface="Wingdings" pitchFamily="2" charset="2"/>
              <a:buChar char="v"/>
            </a:pPr>
            <a:r>
              <a:rPr lang="en-US" sz="1600" dirty="0">
                <a:effectLst/>
                <a:latin typeface="Times New Roman" panose="02020603050405020304" pitchFamily="18" charset="0"/>
                <a:ea typeface="Times New Roman" panose="02020603050405020304" pitchFamily="18" charset="0"/>
              </a:rPr>
              <a:t>Trong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bài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bá</a:t>
            </a:r>
            <a:r>
              <a:rPr lang="en-US" sz="1600" dirty="0" err="1">
                <a:latin typeface="Times New Roman" panose="02020603050405020304" pitchFamily="18" charset="0"/>
                <a:ea typeface="Times New Roman" panose="02020603050405020304" pitchFamily="18" charset="0"/>
              </a:rPr>
              <a:t>o</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đã</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từng</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viết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Việt</a:t>
            </a:r>
            <a:r>
              <a:rPr lang="en-US" sz="1600" dirty="0">
                <a:effectLst/>
                <a:latin typeface="Times New Roman" panose="02020603050405020304" pitchFamily="18" charset="0"/>
                <a:ea typeface="Times New Roman" panose="02020603050405020304" pitchFamily="18" charset="0"/>
              </a:rPr>
              <a:t> Nam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quốc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xếp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thứ</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sáu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chịu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ảnh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hưởng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nặng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nề</a:t>
            </a:r>
            <a:r>
              <a:rPr lang="en-US" sz="1600" dirty="0">
                <a:effectLst/>
                <a:latin typeface="Times New Roman" panose="02020603050405020304" pitchFamily="18" charset="0"/>
                <a:ea typeface="Times New Roman" panose="02020603050405020304" pitchFamily="18" charset="0"/>
              </a:rPr>
              <a:t> do </a:t>
            </a:r>
            <a:r>
              <a:rPr lang="en-US" sz="1600" dirty="0" err="1">
                <a:effectLst/>
                <a:latin typeface="Times New Roman" panose="02020603050405020304" pitchFamily="18" charset="0"/>
                <a:ea typeface="Times New Roman" panose="02020603050405020304" pitchFamily="18" charset="0"/>
              </a:rPr>
              <a:t>biến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đổi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hậu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Mỗi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năm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diễn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biến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ngày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phức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tạp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nếu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dự</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trước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gây</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tỷ</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lệ</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tử</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thiệt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hại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sở</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tầng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rất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cao</a:t>
            </a:r>
            <a:r>
              <a:rPr lang="en-US" sz="1600" dirty="0">
                <a:effectLst/>
                <a:latin typeface="Times New Roman" panose="02020603050405020304" pitchFamily="18" charset="0"/>
                <a:ea typeface="Times New Roman" panose="02020603050405020304" pitchFamily="18" charset="0"/>
              </a:rPr>
              <a:t>.</a:t>
            </a: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3</a:t>
            </a:fld>
            <a:endParaRPr lang="en-US"/>
          </a:p>
        </p:txBody>
      </p:sp>
      <p:pic>
        <p:nvPicPr>
          <p:cNvPr id="5" name="Picture 4">
            <a:extLst>
              <a:ext uri="{FF2B5EF4-FFF2-40B4-BE49-F238E27FC236}">
                <a16:creationId xmlns:a16="http://schemas.microsoft.com/office/drawing/2014/main" id="{6072A708-95DD-2ABE-94FF-31477CE78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990" y="4419600"/>
            <a:ext cx="2512825" cy="1816100"/>
          </a:xfrm>
          <a:prstGeom prst="rect">
            <a:avLst/>
          </a:prstGeom>
        </p:spPr>
      </p:pic>
      <p:pic>
        <p:nvPicPr>
          <p:cNvPr id="8" name="Picture 7">
            <a:extLst>
              <a:ext uri="{FF2B5EF4-FFF2-40B4-BE49-F238E27FC236}">
                <a16:creationId xmlns:a16="http://schemas.microsoft.com/office/drawing/2014/main" id="{257B668F-5605-9A3C-164E-5C660923A6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7100" y="4446586"/>
            <a:ext cx="2362199" cy="1816100"/>
          </a:xfrm>
          <a:prstGeom prst="rect">
            <a:avLst/>
          </a:prstGeom>
        </p:spPr>
      </p:pic>
      <p:pic>
        <p:nvPicPr>
          <p:cNvPr id="10" name="Picture 9">
            <a:extLst>
              <a:ext uri="{FF2B5EF4-FFF2-40B4-BE49-F238E27FC236}">
                <a16:creationId xmlns:a16="http://schemas.microsoft.com/office/drawing/2014/main" id="{46C4B4C3-004A-46FD-3AED-EB6734C568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1699" y="4444999"/>
            <a:ext cx="2552701" cy="1816099"/>
          </a:xfrm>
          <a:prstGeom prst="rect">
            <a:avLst/>
          </a:prstGeom>
        </p:spPr>
      </p:pic>
    </p:spTree>
    <p:extLst>
      <p:ext uri="{BB962C8B-B14F-4D97-AF65-F5344CB8AC3E}">
        <p14:creationId xmlns:p14="http://schemas.microsoft.com/office/powerpoint/2010/main" val="325904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447800"/>
            <a:ext cx="8077200" cy="4572000"/>
          </a:xfrm>
        </p:spPr>
        <p:txBody>
          <a:bodyPr>
            <a:normAutofit/>
          </a:bodyPr>
          <a:lstStyle/>
          <a:p>
            <a:pPr>
              <a:buFont typeface="Wingdings" pitchFamily="2" charset="2"/>
              <a:buChar char="Ø"/>
            </a:pPr>
            <a:r>
              <a:rPr lang="en-US" sz="1800" dirty="0" err="1">
                <a:latin typeface="Times New Roman" pitchFamily="18" charset="0"/>
                <a:cs typeface="Times New Roman" pitchFamily="18" charset="0"/>
              </a:rPr>
              <a:t>Tổng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về</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khai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phá</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dữ</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liệu</a:t>
            </a:r>
            <a:endParaRPr lang="en-US" sz="1800" dirty="0">
              <a:latin typeface="Times New Roman" pitchFamily="18" charset="0"/>
              <a:cs typeface="Times New Roman" pitchFamily="18" charset="0"/>
            </a:endParaRPr>
          </a:p>
          <a:p>
            <a:pPr>
              <a:buFont typeface="Wingdings" pitchFamily="2" charset="2"/>
              <a:buChar char="Ø"/>
            </a:pPr>
            <a:r>
              <a:rPr lang="en-US" sz="1800" dirty="0" err="1">
                <a:latin typeface="Times New Roman" pitchFamily="18" charset="0"/>
                <a:cs typeface="Times New Roman" pitchFamily="18" charset="0"/>
              </a:rPr>
              <a:t>Học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có</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giám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sát</a:t>
            </a:r>
            <a:endParaRPr lang="en-US" sz="1800" dirty="0">
              <a:latin typeface="Times New Roman" pitchFamily="18" charset="0"/>
              <a:cs typeface="Times New Roman" pitchFamily="18" charset="0"/>
            </a:endParaRPr>
          </a:p>
          <a:p>
            <a:pPr>
              <a:buFont typeface="Wingdings" pitchFamily="2" charset="2"/>
              <a:buChar char="Ø"/>
            </a:pPr>
            <a:r>
              <a:rPr lang="en-US" sz="1800" dirty="0" err="1">
                <a:latin typeface="Times New Roman" pitchFamily="18" charset="0"/>
                <a:cs typeface="Times New Roman" pitchFamily="18" charset="0"/>
              </a:rPr>
              <a:t>Học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không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giám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sát</a:t>
            </a:r>
            <a:endParaRPr lang="en-US" sz="1800" dirty="0">
              <a:latin typeface="Times New Roman" pitchFamily="18" charset="0"/>
              <a:cs typeface="Times New Roman" pitchFamily="18" charset="0"/>
            </a:endParaRPr>
          </a:p>
          <a:p>
            <a:pPr>
              <a:buFont typeface="Wingdings" pitchFamily="2" charset="2"/>
              <a:buChar char="Ø"/>
            </a:pPr>
            <a:r>
              <a:rPr lang="en-US" sz="1800" dirty="0" err="1">
                <a:latin typeface="Times New Roman" pitchFamily="18" charset="0"/>
                <a:cs typeface="Times New Roman" pitchFamily="18" charset="0"/>
              </a:rPr>
              <a:t>Ngôn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ngữ</a:t>
            </a:r>
            <a:r>
              <a:rPr lang="en-US" sz="1800" dirty="0">
                <a:latin typeface="Times New Roman" pitchFamily="18" charset="0"/>
                <a:cs typeface="Times New Roman" pitchFamily="18" charset="0"/>
              </a:rPr>
              <a:t> Python</a:t>
            </a:r>
          </a:p>
          <a:p>
            <a:pPr>
              <a:buFont typeface="Wingdings" pitchFamily="2" charset="2"/>
              <a:buChar char="Ø"/>
            </a:pPr>
            <a:r>
              <a:rPr lang="en-US" sz="1800" dirty="0" err="1">
                <a:latin typeface="Times New Roman" pitchFamily="18" charset="0"/>
                <a:cs typeface="Times New Roman" pitchFamily="18" charset="0"/>
              </a:rPr>
              <a:t>Các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độ</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đánh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giá</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như</a:t>
            </a:r>
            <a:r>
              <a:rPr lang="en-US" sz="1800" dirty="0">
                <a:latin typeface="Times New Roman" pitchFamily="18" charset="0"/>
                <a:cs typeface="Times New Roman" pitchFamily="18" charset="0"/>
              </a:rPr>
              <a:t> : MSE, MAE, RMSE</a:t>
            </a:r>
          </a:p>
        </p:txBody>
      </p:sp>
      <p:sp>
        <p:nvSpPr>
          <p:cNvPr id="4" name="Slide Number Placeholder 3"/>
          <p:cNvSpPr>
            <a:spLocks noGrp="1"/>
          </p:cNvSpPr>
          <p:nvPr>
            <p:ph type="sldNum" sz="quarter" idx="12"/>
          </p:nvPr>
        </p:nvSpPr>
        <p:spPr/>
        <p:txBody>
          <a:bodyPr/>
          <a:lstStyle/>
          <a:p>
            <a:fld id="{447C16A0-E91E-46C9-B8F0-F4C50B44C614}" type="slidenum">
              <a:rPr lang="en-US" smtClean="0"/>
              <a:t>4</a:t>
            </a:fld>
            <a:endParaRPr lang="en-US"/>
          </a:p>
        </p:txBody>
      </p:sp>
    </p:spTree>
    <p:extLst>
      <p:ext uri="{BB962C8B-B14F-4D97-AF65-F5344CB8AC3E}">
        <p14:creationId xmlns:p14="http://schemas.microsoft.com/office/powerpoint/2010/main" val="196101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1. TỔNG QUAN VỀ ĐỀ TÀI</a:t>
            </a:r>
          </a:p>
        </p:txBody>
      </p:sp>
      <p:sp>
        <p:nvSpPr>
          <p:cNvPr id="2" name="Content Placeholder 1"/>
          <p:cNvSpPr>
            <a:spLocks noGrp="1"/>
          </p:cNvSpPr>
          <p:nvPr>
            <p:ph sz="quarter" idx="1"/>
          </p:nvPr>
        </p:nvSpPr>
        <p:spPr>
          <a:xfrm>
            <a:off x="609600" y="1447800"/>
            <a:ext cx="8077200" cy="4572000"/>
          </a:xfrm>
        </p:spPr>
        <p:txBody>
          <a:bodyPr>
            <a:noAutofit/>
          </a:bodyPr>
          <a:lstStyle/>
          <a:p>
            <a:pPr marL="0" indent="0">
              <a:lnSpc>
                <a:spcPct val="150000"/>
              </a:lnSpc>
              <a:buNone/>
            </a:pPr>
            <a:r>
              <a:rPr lang="en-US" sz="1600" b="1" dirty="0" err="1">
                <a:latin typeface="Times New Roman" pitchFamily="18" charset="0"/>
                <a:cs typeface="Times New Roman" pitchFamily="18" charset="0"/>
              </a:rPr>
              <a:t>Mục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tiêu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nghiên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cứu</a:t>
            </a:r>
            <a:r>
              <a:rPr lang="en-US" sz="1600" b="1" dirty="0">
                <a:latin typeface="Times New Roman" pitchFamily="18" charset="0"/>
                <a:cs typeface="Times New Roman" pitchFamily="18" charset="0"/>
              </a:rPr>
              <a:t>: </a:t>
            </a:r>
          </a:p>
          <a:p>
            <a:pPr>
              <a:lnSpc>
                <a:spcPct val="150000"/>
              </a:lnSpc>
              <a:buFont typeface="Wingdings" pitchFamily="2" charset="2"/>
              <a:buChar char="v"/>
            </a:pPr>
            <a:r>
              <a:rPr lang="vi-VN" sz="1600" dirty="0">
                <a:effectLst/>
                <a:latin typeface="Times New Roman" panose="02020603050405020304" pitchFamily="18" charset="0"/>
                <a:ea typeface="Times New Roman" panose="02020603050405020304" pitchFamily="18" charset="0"/>
              </a:rPr>
              <a:t>Dự báo thời tiết ngắn hạn: Mục tiêu chính là dự đoán tình hình thời tiết trong thời gian ngắn hơn, thường từ vài giờ đến vài ngày. Điều này giúp người dân và các tổ chức chuẩn bị cho các sự kiện ngắn hạn như cơn bão, mưa lớn, hay thời tiết lạnh..</a:t>
            </a:r>
            <a:endParaRPr lang="en-US" sz="1600" dirty="0">
              <a:effectLst/>
              <a:latin typeface="Times New Roman" panose="02020603050405020304" pitchFamily="18" charset="0"/>
              <a:ea typeface="Times New Roman" panose="02020603050405020304" pitchFamily="18" charset="0"/>
            </a:endParaRPr>
          </a:p>
          <a:p>
            <a:pPr>
              <a:lnSpc>
                <a:spcPct val="150000"/>
              </a:lnSpc>
              <a:buFont typeface="Wingdings" pitchFamily="2" charset="2"/>
              <a:buChar char="v"/>
            </a:pPr>
            <a:r>
              <a:rPr lang="vi-VN" sz="1600" dirty="0">
                <a:effectLst/>
                <a:latin typeface="Times New Roman" panose="02020603050405020304" pitchFamily="18" charset="0"/>
                <a:ea typeface="Times New Roman" panose="02020603050405020304" pitchFamily="18" charset="0"/>
              </a:rPr>
              <a:t>Dự báo thời tiết trung hạn và dài hạn: Mục tiêu là dự đoán thời tiết trong khoảng thời gian từ vài tuần đến vài tháng hoặc thậm chí là một năm trở lên. Thông tin này có thể được sử dụng để lập kế hoạch cho nông nghiệp, quản lý tài nguyên tự nhiên, và đối phó với biến đổi khí hậu.</a:t>
            </a:r>
            <a:endParaRPr lang="en-US" sz="1600" dirty="0">
              <a:effectLst/>
              <a:latin typeface="Times New Roman" panose="02020603050405020304" pitchFamily="18" charset="0"/>
              <a:ea typeface="Times New Roman" panose="02020603050405020304" pitchFamily="18" charset="0"/>
            </a:endParaRPr>
          </a:p>
          <a:p>
            <a:pPr>
              <a:lnSpc>
                <a:spcPct val="150000"/>
              </a:lnSpc>
              <a:buFont typeface="Wingdings" pitchFamily="2" charset="2"/>
              <a:buChar char="v"/>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Dự báo chính xác: Mục tiêu là cung cấp thông tin dự báo thời tiết chính xác để giảm thiểu tác động của thời tiết tồi tệ lên cuộc sống và tài sản của con người. Điều này bao gồm việc dự đoán chính xác các yếu tố như nhiệt độ, lượng mưa, sức gió, và áp suất không khí.</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5</a:t>
            </a:fld>
            <a:endParaRPr lang="en-US"/>
          </a:p>
        </p:txBody>
      </p:sp>
    </p:spTree>
    <p:extLst>
      <p:ext uri="{BB962C8B-B14F-4D97-AF65-F5344CB8AC3E}">
        <p14:creationId xmlns:p14="http://schemas.microsoft.com/office/powerpoint/2010/main" val="214764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Tổng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quan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về</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khai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phá</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dữ</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liệu</a:t>
            </a:r>
            <a:r>
              <a:rPr lang="en-US" sz="2000" b="1" dirty="0">
                <a:latin typeface="Times New Roman" pitchFamily="18" charset="0"/>
                <a:cs typeface="Times New Roman" pitchFamily="18" charset="0"/>
              </a:rPr>
              <a:t>:</a:t>
            </a:r>
          </a:p>
          <a:p>
            <a:pPr algn="just">
              <a:lnSpc>
                <a:spcPct val="150000"/>
              </a:lnSpc>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Khai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lĩnh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nhằm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tri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tiềm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Khai phá dữ liệu là một lĩnh vực phát triển bền vững, mang lại nhiều lợi ích, triển vọng, ưu thế hơn hẳn so với các công cụ phân tích dữ liệu truyền thống</a:t>
            </a:r>
            <a:r>
              <a:rPr lang="en-US" sz="1800" dirty="0">
                <a:latin typeface="Times New Roman" panose="02020603050405020304" pitchFamily="18" charset="0"/>
                <a:cs typeface="Times New Roman" panose="02020603050405020304" pitchFamily="18" charset="0"/>
              </a:rPr>
              <a:t>.</a:t>
            </a:r>
          </a:p>
          <a:p>
            <a:pPr marR="0" algn="l">
              <a:lnSpc>
                <a:spcPct val="150000"/>
              </a:lnSpc>
              <a:spcBef>
                <a:spcPts val="1000"/>
              </a:spcBef>
              <a:spcAft>
                <a:spcPts val="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ẩn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mối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thậm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xu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US" sz="1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6</a:t>
            </a:fld>
            <a:endParaRPr lang="en-US"/>
          </a:p>
        </p:txBody>
      </p:sp>
    </p:spTree>
    <p:extLst>
      <p:ext uri="{BB962C8B-B14F-4D97-AF65-F5344CB8AC3E}">
        <p14:creationId xmlns:p14="http://schemas.microsoft.com/office/powerpoint/2010/main" val="423492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lnSpc>
                <a:spcPct val="150000"/>
              </a:lnSpc>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Học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có</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giám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sát</a:t>
            </a:r>
            <a:r>
              <a:rPr lang="en-US" sz="2000" b="1" dirty="0">
                <a:latin typeface="Times New Roman" pitchFamily="18" charset="0"/>
                <a:cs typeface="Times New Roman" pitchFamily="18" charset="0"/>
              </a:rPr>
              <a:t> :</a:t>
            </a:r>
          </a:p>
          <a:p>
            <a:pPr>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Học có giám sát, còn được gọi là học máy có giám sát</a:t>
            </a:r>
            <a:r>
              <a:rPr lang="en-US" sz="160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được xác định bằng cách sử dụng các bộ dữ liệu được gắn nhãn để đào tạo các thuật toán nhằm phân loại dữ liệu hoặc dự đoán kết quả một cách chính xác</a:t>
            </a:r>
            <a:r>
              <a:rPr lang="en-US" sz="1600" dirty="0">
                <a:effectLst/>
                <a:latin typeface="Times New Roman" panose="02020603050405020304" pitchFamily="18" charset="0"/>
                <a:ea typeface="Times New Roman" panose="02020603050405020304" pitchFamily="18" charset="0"/>
              </a:rPr>
              <a:t>.</a:t>
            </a:r>
          </a:p>
          <a:p>
            <a:pPr>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Học tập có giám sát giúp các tổ chức giải quyết nhiều vấn đề trong thế giới thực trên quy mô lớn, chẳng hạn như phân loại thư rác trong một thư mục riêng biệt khỏi hộp thư đến của bạn</a:t>
            </a:r>
            <a:r>
              <a:rPr lang="en-US" sz="1600" dirty="0">
                <a:effectLst/>
                <a:latin typeface="Times New Roman" panose="02020603050405020304" pitchFamily="18" charset="0"/>
                <a:ea typeface="Times New Roman" panose="02020603050405020304" pitchFamily="18" charset="0"/>
              </a:rPr>
              <a:t>.</a:t>
            </a:r>
            <a:endParaRPr lang="en-US" sz="16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7</a:t>
            </a:fld>
            <a:endParaRPr lang="en-US"/>
          </a:p>
        </p:txBody>
      </p:sp>
      <p:pic>
        <p:nvPicPr>
          <p:cNvPr id="3" name="Picture 2">
            <a:extLst>
              <a:ext uri="{FF2B5EF4-FFF2-40B4-BE49-F238E27FC236}">
                <a16:creationId xmlns:a16="http://schemas.microsoft.com/office/drawing/2014/main" id="{707A822B-5B67-A628-0979-FA6A4493F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842736"/>
            <a:ext cx="4876800" cy="2392964"/>
          </a:xfrm>
          <a:prstGeom prst="rect">
            <a:avLst/>
          </a:prstGeom>
        </p:spPr>
      </p:pic>
    </p:spTree>
    <p:extLst>
      <p:ext uri="{BB962C8B-B14F-4D97-AF65-F5344CB8AC3E}">
        <p14:creationId xmlns:p14="http://schemas.microsoft.com/office/powerpoint/2010/main" val="43341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3504" y="1219200"/>
            <a:ext cx="8077200" cy="4829175"/>
          </a:xfrm>
        </p:spPr>
        <p:txBody>
          <a:bodyPr>
            <a:normAutofit/>
          </a:bodyPr>
          <a:lstStyle/>
          <a:p>
            <a:pPr marL="0" indent="0">
              <a:lnSpc>
                <a:spcPct val="150000"/>
              </a:lnSpc>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Học</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không</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giám</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sát</a:t>
            </a:r>
            <a:r>
              <a:rPr lang="en-US" sz="1800" b="1" dirty="0">
                <a:latin typeface="Times New Roman" pitchFamily="18" charset="0"/>
                <a:cs typeface="Times New Roman" pitchFamily="18" charset="0"/>
              </a:rPr>
              <a:t> : </a:t>
            </a:r>
          </a:p>
          <a:p>
            <a:pPr>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Học không giám sát, ngược lại với học có giám sát, không đòi hỏi sự hiện diện của dữ liệu có nhãn. Mô hình phải tự khám phá các mẫu, cấu trúc hoặc đặc tính trong dữ liệu mà không có hướng dẫn.</a:t>
            </a:r>
            <a:endParaRPr lang="en-US" sz="16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Học không giám sát được áp dụng rộng rãi trong nhiều lĩnh vực khác nhau, bao gồm phân tích dữ liệu, xử lý hình ảnh, xử lý ngôn ngữ tự nhiên, và nhiều lĩnh vực khác.</a:t>
            </a:r>
            <a:endParaRPr lang="en-US" sz="16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8</a:t>
            </a:fld>
            <a:endParaRPr lang="en-US"/>
          </a:p>
        </p:txBody>
      </p:sp>
      <p:pic>
        <p:nvPicPr>
          <p:cNvPr id="3" name="Picture 2">
            <a:extLst>
              <a:ext uri="{FF2B5EF4-FFF2-40B4-BE49-F238E27FC236}">
                <a16:creationId xmlns:a16="http://schemas.microsoft.com/office/drawing/2014/main" id="{837943A0-5561-2FA0-49B8-5D011E7332EC}"/>
              </a:ext>
            </a:extLst>
          </p:cNvPr>
          <p:cNvPicPr>
            <a:picLocks noChangeAspect="1"/>
          </p:cNvPicPr>
          <p:nvPr/>
        </p:nvPicPr>
        <p:blipFill>
          <a:blip r:embed="rId3"/>
          <a:stretch>
            <a:fillRect/>
          </a:stretch>
        </p:blipFill>
        <p:spPr>
          <a:xfrm>
            <a:off x="1828800" y="3764280"/>
            <a:ext cx="5209271" cy="2446020"/>
          </a:xfrm>
          <a:prstGeom prst="rect">
            <a:avLst/>
          </a:prstGeom>
        </p:spPr>
      </p:pic>
    </p:spTree>
    <p:extLst>
      <p:ext uri="{BB962C8B-B14F-4D97-AF65-F5344CB8AC3E}">
        <p14:creationId xmlns:p14="http://schemas.microsoft.com/office/powerpoint/2010/main" val="281573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Ngôn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ngữ</a:t>
            </a:r>
            <a:r>
              <a:rPr lang="en-US" sz="1800" b="1" dirty="0">
                <a:latin typeface="Times New Roman" pitchFamily="18" charset="0"/>
                <a:cs typeface="Times New Roman" pitchFamily="18" charset="0"/>
              </a:rPr>
              <a:t> Python: </a:t>
            </a:r>
          </a:p>
          <a:p>
            <a:pPr>
              <a:lnSpc>
                <a:spcPct val="150000"/>
              </a:lnSpc>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rPr>
              <a:t>Python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bởi</a:t>
            </a:r>
            <a:r>
              <a:rPr lang="en-US" sz="1600" dirty="0">
                <a:effectLst/>
                <a:latin typeface="Times New Roman" panose="02020603050405020304" pitchFamily="18" charset="0"/>
                <a:ea typeface="Times New Roman" panose="02020603050405020304" pitchFamily="18" charset="0"/>
              </a:rPr>
              <a:t> Guido van Rossum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lần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đầu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tiên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năm</a:t>
            </a:r>
            <a:r>
              <a:rPr lang="en-US" sz="1600" dirty="0">
                <a:effectLst/>
                <a:latin typeface="Times New Roman" panose="02020603050405020304" pitchFamily="18" charset="0"/>
                <a:ea typeface="Times New Roman" panose="02020603050405020304" pitchFamily="18" charset="0"/>
              </a:rPr>
              <a:t> 1991, Python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ngôn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lập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linh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hoạt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dễ</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học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cú</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pháp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rõ</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giúp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lập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nguồn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dễ</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đọc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hiệu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quả</a:t>
            </a:r>
            <a:r>
              <a:rPr lang="en-US" sz="1600" dirty="0">
                <a:effectLst/>
                <a:latin typeface="Times New Roman" panose="02020603050405020304" pitchFamily="18" charset="0"/>
                <a:ea typeface="Times New Roman" panose="02020603050405020304" pitchFamily="18" charset="0"/>
              </a:rPr>
              <a:t>.</a:t>
            </a:r>
          </a:p>
          <a:p>
            <a:pPr>
              <a:lnSpc>
                <a:spcPct val="150000"/>
              </a:lnSpc>
              <a:buFont typeface="Wingdings" panose="05000000000000000000" pitchFamily="2" charset="2"/>
              <a:buChar char="ü"/>
            </a:pPr>
            <a:r>
              <a:rPr lang="en-US" sz="1600" dirty="0" err="1">
                <a:latin typeface="Times New Roman" panose="02020603050405020304" pitchFamily="18" charset="0"/>
                <a:cs typeface="Times New Roman" pitchFamily="18" charset="0"/>
              </a:rPr>
              <a:t>Hỗ</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trợ</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đa</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nền</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tảng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và</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cộng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đồng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thư</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viện</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phong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phú</a:t>
            </a:r>
            <a:r>
              <a:rPr lang="en-US" sz="1600" dirty="0">
                <a:latin typeface="Times New Roman" panose="02020603050405020304"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9</a:t>
            </a:fld>
            <a:endParaRPr lang="en-US"/>
          </a:p>
        </p:txBody>
      </p:sp>
      <p:pic>
        <p:nvPicPr>
          <p:cNvPr id="8" name="Picture 7">
            <a:extLst>
              <a:ext uri="{FF2B5EF4-FFF2-40B4-BE49-F238E27FC236}">
                <a16:creationId xmlns:a16="http://schemas.microsoft.com/office/drawing/2014/main" id="{C7AC313E-0EF4-44DF-A9AA-B099C6643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3581400"/>
            <a:ext cx="7086600" cy="2895600"/>
          </a:xfrm>
          <a:prstGeom prst="rect">
            <a:avLst/>
          </a:prstGeom>
        </p:spPr>
      </p:pic>
    </p:spTree>
    <p:extLst>
      <p:ext uri="{BB962C8B-B14F-4D97-AF65-F5344CB8AC3E}">
        <p14:creationId xmlns:p14="http://schemas.microsoft.com/office/powerpoint/2010/main" val="1851736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1860</TotalTime>
  <Words>2206</Words>
  <Application>Microsoft Office PowerPoint</Application>
  <PresentationFormat>On-screen Show (4:3)</PresentationFormat>
  <Paragraphs>201</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Cambria Math</vt:lpstr>
      <vt:lpstr>Franklin Gothic Book</vt:lpstr>
      <vt:lpstr>Perpetua</vt:lpstr>
      <vt:lpstr>Times New Roman</vt:lpstr>
      <vt:lpstr>Wingdings</vt:lpstr>
      <vt:lpstr>Wingdings 2</vt:lpstr>
      <vt:lpstr>Equity</vt:lpstr>
      <vt:lpstr>TRƯỜNG ĐẠI HỌC THỦY LỢI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  ĐÃ LẮNG NGHE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Trần Mạnh Tuấn- HTTT</cp:lastModifiedBy>
  <cp:revision>140</cp:revision>
  <dcterms:created xsi:type="dcterms:W3CDTF">2020-12-21T14:20:03Z</dcterms:created>
  <dcterms:modified xsi:type="dcterms:W3CDTF">2024-01-31T02:54:56Z</dcterms:modified>
</cp:coreProperties>
</file>