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268" r:id="rId3"/>
    <p:sldId id="282" r:id="rId4"/>
    <p:sldId id="269" r:id="rId5"/>
    <p:sldId id="270" r:id="rId6"/>
    <p:sldId id="271" r:id="rId7"/>
    <p:sldId id="267" r:id="rId8"/>
    <p:sldId id="283" r:id="rId9"/>
    <p:sldId id="272" r:id="rId10"/>
    <p:sldId id="273" r:id="rId11"/>
    <p:sldId id="284" r:id="rId12"/>
    <p:sldId id="279" r:id="rId13"/>
    <p:sldId id="280" r:id="rId14"/>
    <p:sldId id="281" r:id="rId15"/>
    <p:sldId id="285" r:id="rId16"/>
    <p:sldId id="256" r:id="rId17"/>
    <p:sldId id="262" r:id="rId18"/>
    <p:sldId id="261" r:id="rId19"/>
    <p:sldId id="259" r:id="rId20"/>
    <p:sldId id="257" r:id="rId21"/>
    <p:sldId id="258" r:id="rId22"/>
    <p:sldId id="260" r:id="rId23"/>
    <p:sldId id="286" r:id="rId24"/>
    <p:sldId id="274" r:id="rId25"/>
    <p:sldId id="275" r:id="rId26"/>
    <p:sldId id="264" r:id="rId27"/>
    <p:sldId id="287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 건" initials="남건" lastIdx="1" clrIdx="0">
    <p:extLst>
      <p:ext uri="{19B8F6BF-5375-455C-9EA6-DF929625EA0E}">
        <p15:presenceInfo xmlns:p15="http://schemas.microsoft.com/office/powerpoint/2012/main" userId="fc608f9747efa1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3" autoAdjust="0"/>
    <p:restoredTop sz="69568"/>
  </p:normalViewPr>
  <p:slideViewPr>
    <p:cSldViewPr snapToGrid="0">
      <p:cViewPr varScale="1">
        <p:scale>
          <a:sx n="105" d="100"/>
          <a:sy n="10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C9A3F-A871-0743-B215-3F9CA5A63BEB}" type="datetimeFigureOut">
              <a:rPr kumimoji="1" lang="ko-Kore-KR" altLang="en-US" smtClean="0"/>
              <a:t>2021. 5. 14.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F28F-100F-8F41-90F9-CD60B98A7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25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모바일프로그래밍 </a:t>
            </a:r>
            <a:r>
              <a:rPr kumimoji="1" lang="ko-KR" altLang="en-US" dirty="0" err="1"/>
              <a:t>팀프로젝트</a:t>
            </a:r>
            <a:r>
              <a:rPr kumimoji="1" lang="ko-KR" altLang="en-US" dirty="0"/>
              <a:t> 어플리케이션 발표를 맡은 팀 </a:t>
            </a:r>
            <a:r>
              <a:rPr kumimoji="1" lang="ko-KR" altLang="en-US" dirty="0" err="1"/>
              <a:t>플랜맨의</a:t>
            </a:r>
            <a:r>
              <a:rPr kumimoji="1" lang="ko-KR" altLang="en-US" dirty="0"/>
              <a:t> 발표자 </a:t>
            </a:r>
            <a:r>
              <a:rPr kumimoji="1" lang="ko-KR" altLang="en-US" dirty="0" err="1"/>
              <a:t>남궁건입니다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발표를 시작하겠습니다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8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두 번째 예시인 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Onenote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앱을 살펴보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Onenote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앱도 비슷한 부류의 앱으로써 다양한 디자인을 제공하고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페이지에 사용자가 원하는 모양으로 그리거나 메모할 수 있도록 그리기 기능을 제공합니다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예시로 든 앱의 기능들을 살펴보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사용자가 메모를 하기에는 최적화된 앱들이지만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 이외의 작업에 대해서는 제공하는 기능이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 않은 것을 확인할 수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58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세</a:t>
            </a:r>
            <a:r>
              <a:rPr kumimoji="1" lang="ko-KR" altLang="en-US" dirty="0"/>
              <a:t> 번째로 저희가 설정한 사용 대상자들에 대해 말씀 드리겠습니다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067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	앞서 말씀드린 저희 앱의 목표인 차별화된 서비스</a:t>
            </a:r>
            <a:r>
              <a:rPr lang="en-US" altLang="ko-KR" dirty="0"/>
              <a:t>, </a:t>
            </a:r>
            <a:r>
              <a:rPr lang="ko-KR" altLang="en-US" dirty="0"/>
              <a:t>편의성 개선</a:t>
            </a:r>
            <a:r>
              <a:rPr lang="en-US" altLang="ko-KR" dirty="0"/>
              <a:t>, </a:t>
            </a:r>
            <a:r>
              <a:rPr lang="ko-KR" altLang="en-US" dirty="0"/>
              <a:t>높은 </a:t>
            </a:r>
            <a:r>
              <a:rPr lang="ko-KR" altLang="en-US" dirty="0" err="1"/>
              <a:t>자유도를</a:t>
            </a:r>
            <a:r>
              <a:rPr lang="ko-KR" altLang="en-US" dirty="0"/>
              <a:t> 기반으로 사용 대상자를 설정해본다면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불필요한 기능은 없이 유용한 기능들만 기호에 맞게 제공하는 </a:t>
            </a:r>
            <a:r>
              <a:rPr lang="en-US" altLang="ko-KR" dirty="0"/>
              <a:t>To-do </a:t>
            </a:r>
            <a:r>
              <a:rPr lang="ko-KR" altLang="en-US" dirty="0"/>
              <a:t>리스트 앱을 원하는 </a:t>
            </a:r>
            <a:r>
              <a:rPr lang="en-US" altLang="ko-KR" dirty="0"/>
              <a:t>Android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라고 정의할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24447-8BB4-405D-A509-B4C08EE4C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75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r>
              <a:rPr lang="ko-KR" altLang="en-US" dirty="0"/>
              <a:t>정의한 사용 대상자들을 구체적인 예시로 보여드리겠습니다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우선 대학생 </a:t>
            </a:r>
            <a:r>
              <a:rPr lang="en-US" altLang="ko-KR" dirty="0"/>
              <a:t>A</a:t>
            </a:r>
            <a:r>
              <a:rPr lang="ko-KR" altLang="en-US" dirty="0"/>
              <a:t>씨는 기존의 계정 생성을 강제하는 앱이나 많은 광고를 보여주는 무료 </a:t>
            </a:r>
            <a:r>
              <a:rPr lang="en-US" altLang="ko-KR" dirty="0"/>
              <a:t>To-do </a:t>
            </a:r>
            <a:r>
              <a:rPr lang="ko-KR" altLang="en-US" dirty="0"/>
              <a:t>앱에 불만을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다운 받자마자 번거로운 절차 없이 바로 할 일을 기록할 수 있는 앱을 찾고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미술가 </a:t>
            </a:r>
            <a:r>
              <a:rPr lang="en-US" altLang="ko-KR" dirty="0"/>
              <a:t>B</a:t>
            </a:r>
            <a:r>
              <a:rPr lang="ko-KR" altLang="en-US" dirty="0"/>
              <a:t>씨는 평소 무엇이든 자신의 취향대로 꾸미는 것을 좋아합니다</a:t>
            </a:r>
            <a:r>
              <a:rPr lang="en-US" altLang="ko-KR" dirty="0"/>
              <a:t>. </a:t>
            </a:r>
            <a:r>
              <a:rPr lang="ko-KR" altLang="en-US" dirty="0"/>
              <a:t>기존의 많은 </a:t>
            </a:r>
            <a:r>
              <a:rPr lang="en-US" altLang="ko-KR" dirty="0"/>
              <a:t>To-do </a:t>
            </a:r>
            <a:r>
              <a:rPr lang="ko-KR" altLang="en-US" dirty="0"/>
              <a:t>앱이 심플한 </a:t>
            </a:r>
            <a:r>
              <a:rPr lang="en-US" altLang="ko-KR" dirty="0"/>
              <a:t>UI</a:t>
            </a:r>
            <a:r>
              <a:rPr lang="ko-KR" altLang="en-US" dirty="0"/>
              <a:t>를 가지고 있고 </a:t>
            </a:r>
            <a:r>
              <a:rPr lang="ko-KR" altLang="en-US" dirty="0" err="1"/>
              <a:t>커스터마이징을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지원하지 않는 다는 것에 대한 아쉬움이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24447-8BB4-405D-A509-B4C08EE4C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93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r>
              <a:rPr lang="ko-KR" altLang="en-US" dirty="0"/>
              <a:t>회사원 </a:t>
            </a:r>
            <a:r>
              <a:rPr lang="en-US" altLang="ko-KR" dirty="0"/>
              <a:t>C</a:t>
            </a:r>
            <a:r>
              <a:rPr lang="ko-KR" altLang="en-US" dirty="0"/>
              <a:t>씨는 다양한 업무를 하느라 기억할 것이 많습니다</a:t>
            </a:r>
            <a:r>
              <a:rPr lang="en-US" altLang="ko-KR" dirty="0"/>
              <a:t>. </a:t>
            </a:r>
            <a:r>
              <a:rPr lang="ko-KR" altLang="en-US" dirty="0"/>
              <a:t>하지만 단순한 리스트 형태로만 봐서는 많은 업무들의 일정이나 위치를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확인하기 어렵습니다</a:t>
            </a:r>
            <a:r>
              <a:rPr lang="en-US" altLang="ko-KR" dirty="0"/>
              <a:t>. </a:t>
            </a:r>
            <a:r>
              <a:rPr lang="ko-KR" altLang="en-US" dirty="0"/>
              <a:t>캘린더나 지도 등 다양한 형태로도 업무들을 기록하고 싶어합니다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대학생 </a:t>
            </a:r>
            <a:r>
              <a:rPr lang="en-US" altLang="ko-KR" dirty="0"/>
              <a:t>D</a:t>
            </a:r>
            <a:r>
              <a:rPr lang="ko-KR" altLang="en-US" dirty="0"/>
              <a:t>씨는 자취를 해 모든 생필품을 직접 사야 합니다</a:t>
            </a:r>
            <a:r>
              <a:rPr lang="en-US" altLang="ko-KR" dirty="0"/>
              <a:t>. </a:t>
            </a:r>
            <a:r>
              <a:rPr lang="ko-KR" altLang="en-US" dirty="0"/>
              <a:t>생필품을 파는 매장</a:t>
            </a:r>
            <a:r>
              <a:rPr lang="ko-KR" altLang="en-US" baseline="0" dirty="0"/>
              <a:t> 앞을 자주 지나치긴 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들려서 생필품을 사는 것을 깜빡해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자주 불필요하게 </a:t>
            </a:r>
            <a:r>
              <a:rPr lang="ko-KR" altLang="en-US" baseline="0" dirty="0" err="1"/>
              <a:t>왔다갔다</a:t>
            </a:r>
            <a:r>
              <a:rPr lang="ko-KR" altLang="en-US" baseline="0" dirty="0"/>
              <a:t> 해야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매장 앞을 지날 때 매장에 들리라고 알려주는 앱이 있으면 편할 것 같다고 생각을 하고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24447-8BB4-405D-A509-B4C08EE4C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5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 번째로 주요 기능에 대해 말씀 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94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저희</a:t>
            </a:r>
            <a:r>
              <a:rPr kumimoji="1" lang="ko-KR" altLang="en-US" dirty="0"/>
              <a:t>가 만들 앱에서 지원하는 </a:t>
            </a:r>
            <a:r>
              <a:rPr kumimoji="1" lang="ko-Kore-KR" altLang="en-US" dirty="0"/>
              <a:t>주요</a:t>
            </a:r>
            <a:r>
              <a:rPr kumimoji="1" lang="ko-KR" altLang="en-US" dirty="0"/>
              <a:t> 기능 </a:t>
            </a:r>
            <a:r>
              <a:rPr kumimoji="1" lang="en-US" altLang="ko-KR" dirty="0"/>
              <a:t>6</a:t>
            </a:r>
            <a:r>
              <a:rPr kumimoji="1" lang="ko-KR" altLang="en-US" dirty="0"/>
              <a:t>가지에 대해 말씀 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설명드릴 순서는 다음과 같습니다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7327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첫</a:t>
            </a:r>
            <a:r>
              <a:rPr kumimoji="1" lang="ko-KR" altLang="en-US" dirty="0"/>
              <a:t> 번째는 </a:t>
            </a:r>
            <a:r>
              <a:rPr kumimoji="1" lang="ko-KR" altLang="en-US" dirty="0" err="1"/>
              <a:t>투두</a:t>
            </a:r>
            <a:r>
              <a:rPr kumimoji="1" lang="ko-KR" altLang="en-US" dirty="0"/>
              <a:t> 앱에서 흔히 찾아볼 수 있는 할일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조회</a:t>
            </a:r>
            <a:r>
              <a:rPr kumimoji="1" lang="en-US" altLang="ko-KR" dirty="0"/>
              <a:t>,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삭제 기능을 지원합니다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각각의 할 일들은 간단한 메모 형식으로 만들고 관리할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56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</a:t>
            </a:r>
            <a:r>
              <a:rPr kumimoji="1" lang="ko-KR" altLang="en-US" dirty="0"/>
              <a:t> 번째로 각각의 할 일에 대해 참고 자료를 추가할 수 있습니다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예를 들어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학교에 전화하기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할 일이 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 </a:t>
            </a:r>
            <a:r>
              <a:rPr kumimoji="1" lang="ko-KR" altLang="en-US" dirty="0" err="1"/>
              <a:t>투두</a:t>
            </a:r>
            <a:r>
              <a:rPr kumimoji="1" lang="ko-KR" altLang="en-US" dirty="0"/>
              <a:t> 앱에서는 메모에 그것을 추가하고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사용할 때는 다시 복사하여 전화 앱에 </a:t>
            </a:r>
            <a:r>
              <a:rPr kumimoji="1" lang="ko-KR" altLang="en-US" dirty="0" err="1"/>
              <a:t>붙여넣기</a:t>
            </a:r>
            <a:r>
              <a:rPr kumimoji="1" lang="ko-KR" altLang="en-US" dirty="0"/>
              <a:t> 해서 전화를 거는 번거로움이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그러나 저희 앱에서는 할 일에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전화</a:t>
            </a:r>
            <a:r>
              <a:rPr kumimoji="1" lang="en-US" altLang="ko-KR" dirty="0"/>
              <a:t>＂</a:t>
            </a:r>
            <a:r>
              <a:rPr kumimoji="1" lang="ko-KR" altLang="en-US" dirty="0"/>
              <a:t>라는 참고 자료를 추가하면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전화 버튼을 터치하여 입력한 전화번호로 손쉽게 전화를 걸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전화번호 외에도 웹 링크나 주소를 할 일에 참고자료로 추가하여 손쉽게 사용할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97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세</a:t>
            </a:r>
            <a:r>
              <a:rPr kumimoji="1" lang="ko-KR" altLang="en-US" dirty="0"/>
              <a:t> 번째로 할 일에 알림 조건을 추가하여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조건이 만족되었을 때 알림을 받아볼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대부분의 기존 앱들은 특정 시간이 되면 알림을 발생시키는 기능만을 지원합니다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그러나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이마트에 가면 우유와 시리얼 사기</a:t>
            </a:r>
            <a:r>
              <a:rPr kumimoji="1" lang="en-US" altLang="ko-KR" dirty="0"/>
              <a:t>＂</a:t>
            </a:r>
            <a:r>
              <a:rPr kumimoji="1" lang="ko-KR" altLang="en-US" dirty="0"/>
              <a:t> 라는 할 일이 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마트를 특정한 시간이 아닌 여유가 될 때 무작위 시간에 가게 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 알림이 아닌 위치 기반 알림이 더 유용합니다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 앱에서는 시간 기반 알림과 위치 기반 알림을 동시에 지원하여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사용자가 선택하여 더 유용하게 사용할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734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순서는 다음과 같습니다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560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</a:t>
            </a:r>
            <a:r>
              <a:rPr kumimoji="1" lang="ko-KR" altLang="en-US" dirty="0"/>
              <a:t> 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각각의 할 일을 카테고리화해서 관리할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할 일의 종류에 따라 분류하여 원하는 항목을 손쉽게 찾고 관리할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미리 정해진 카테고리 </a:t>
            </a:r>
            <a:r>
              <a:rPr kumimoji="1" lang="ko-KR" altLang="en-US" dirty="0" err="1"/>
              <a:t>프리셋을</a:t>
            </a:r>
            <a:r>
              <a:rPr kumimoji="1" lang="ko-KR" altLang="en-US" dirty="0"/>
              <a:t> 제공하지만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임의로 추가할 수도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981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다섯</a:t>
            </a:r>
            <a:r>
              <a:rPr kumimoji="1" lang="ko-KR" altLang="en-US" dirty="0"/>
              <a:t> 번 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각각의 카테고리마다 서식을 지정하여 각각의 할 일을 손쉽게 알아볼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예를 들어 업무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약속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구매 카테고리가 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업무에는 파란색 텍스트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약속에는 주황색 텍스트와 </a:t>
            </a:r>
            <a:r>
              <a:rPr kumimoji="1" lang="ko-KR" altLang="en-US" dirty="0" err="1"/>
              <a:t>이탤릭체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구매에는 노란색 텍스트와 </a:t>
            </a:r>
            <a:r>
              <a:rPr kumimoji="1" lang="ko-KR" altLang="en-US" dirty="0" err="1"/>
              <a:t>볼드체와</a:t>
            </a:r>
            <a:r>
              <a:rPr kumimoji="1" lang="ko-KR" altLang="en-US" dirty="0"/>
              <a:t> 같이 사용자 마음대로 설정하여 맞춤 개인화를 통해 할 일들의 </a:t>
            </a:r>
            <a:r>
              <a:rPr kumimoji="1" lang="ko-KR" altLang="en-US" dirty="0" err="1"/>
              <a:t>가독성을</a:t>
            </a:r>
            <a:r>
              <a:rPr kumimoji="1" lang="ko-KR" altLang="en-US" dirty="0"/>
              <a:t> 높여줄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8515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</a:t>
            </a:r>
            <a:r>
              <a:rPr kumimoji="1" lang="ko-KR" altLang="en-US" dirty="0"/>
              <a:t> 할 일을 표시하는 방법을 리스트 형식과 캘린더 형식으로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캘린더 형식 보기를 통해 특정 시간에 반드시 해야 하는 할 일들만 편리하게 활용할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리스트 형식으로 내가 해야 할 모든 일들을 확인할 수도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6607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다섯</a:t>
            </a:r>
            <a:r>
              <a:rPr kumimoji="1" lang="ko-KR" altLang="en-US" dirty="0"/>
              <a:t> 번째로 기존 앱과의 차별성에 대해 말씀 드리겠습니다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2255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기존 앱과의 차별성을 두기 위해 생각해낸 방법은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앱은 문서 작업이나 메모만의 기능에 머물지 않고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중요한 미팅 약속이나 계획 혹은 친구와의 약속 등 다양한 이유로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설정해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놓으면 특정 날의 특정 시간에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울리는 기능을 제공합니다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 그림은 아이폰 앱에서 제공하는 기본 알림 앱의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실행화면입니다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오른쪽 화면은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알라미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실행화면입니다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알라미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앱처럼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해놓으면 다양한 기상 미션을 주고 사용자가 일어나게끔 하는 기능까지는 필요가 없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알람에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이처럼 기본 알림 앱보다는 보기 좋게 만들 것입니다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590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차별성을 둔 두 번째 기능은 위치 기반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메모 앱 사용자가 나중에 가고 싶은 곳을 저장해두고 그 곳을 찾아가는 과정에서 정확한 위치로 찾아가기 위해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재도 앱이나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통해 찾아가는 경험이 있었을 것입니다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지도 앱을 사용해도 복잡한 길을 갈 때에는 가끔 잘못된 길을 가거나 헤맨 경험 또한 있었을 것입니다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928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저희 메모 앱에서는 네이버 지도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구글 맵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저장한 위치를 찾기 위해 복잡한 절차를 걸치지 않도록 만들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 그림은 카카오 맵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사용자의 현 위치에 맞게끔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울려서 사용자가 가고자 하는 곳에 정확하게 가도록 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앱에서는 왼쪽 구글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맵의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실행화면처럼 사용자의 현 위치를 보여주는 기능과 더불어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카카오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맵의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 같이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가고자 하는 위치에 가까워지면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울려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원하는 위치에 손쉽게 도착할 수 있게 도와주는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기능을 만들 것입니다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5693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마지막으로는 앱을 만들기 위해 구현해야하는 기능들을 세분화시키고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보이시는 것처럼 역할 분담을 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0738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</a:t>
            </a:r>
            <a:r>
              <a:rPr kumimoji="1" lang="ko-KR" altLang="en-US" dirty="0"/>
              <a:t> 자료에서 사용된 이미지들의 출처입니다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9127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지금까지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팀명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플랜맨의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발표였습니다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들어주셔서 감사합니다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109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첫</a:t>
            </a:r>
            <a:r>
              <a:rPr kumimoji="1" lang="ko-KR" altLang="en-US" dirty="0"/>
              <a:t> 번째로 제안 개요입니다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220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제안 개요 중 제안 배경입니다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 배경은 크게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가지가 있으며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첫번째로는 기존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앱들의 획일화입니다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TODO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앱들은 비슷한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UI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기능을 갖추고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서비스중에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이유로 사용자들은 한정된 기능과 비슷한 경험을 할 수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밖에없고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해소 해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줄수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있는 앱이 필요하다고 생각했습니다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두번째는 불필요한 강제적 기능 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사용자들은 대부분 앱을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사용할때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앱 자체의 기능을 위해 설치하지만 일부 앱들은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기능과는 상관없는 절차를 유저에게 강요하는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경향이있었습니다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예를들어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이나 타 플랫폼 계정 연동이 필수적인 부분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기능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사용시마다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불필요한 광고가 노출되는 등 앱 자체 기능을 사용 하거나 진입하는데 있어 불편한 점이 있었습니다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세번째는 한정된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커스터마이징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TODO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리스트의 분류를 텍스트로만 구분하거나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테마를 원하는 색상이 아닌 한정된 색으로만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변경할수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있는 등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원하는 선택지의 폭이 그리 많지않았습니다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78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앞에서 나온 세 종류의 단점들을 극복할 수 있는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TODO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앱을 어떻게 제작해야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 고민하였고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대한 목표는 다음과 같습니다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2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제안 목표입니다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목표도 크게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나누어 정리하였으며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번째는 차별화된 서비스 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 상용화된 앱들을 그대로 따라가는 것이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실용적인 특화된 기능을 추가하는 것입니다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말씀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드렸듯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TODO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앱의 기본적인 요소만 갖춘 앱들이 대부분입니다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 기본적인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 외에도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사용자들이 주로 사용할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 있고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TODO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앱의 기본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과도 잘 융화되는 기능을 추가하려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두번째는 편의성 개선입니다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앱의 순수 기능을 사용자들이 이용하는데 있어 진입장벽이 낮게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기능 사용시 방해되지않는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없는 강제적 요소들을 배제한 편리한 환경을 만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들려고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세번째는 높은 자유도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서식 변경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카테고리 추가 등을 통해 사용자가 많은 선택을 할 수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있고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TODO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앱이 될 수 있는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방향으로 제작하려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54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저희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플랜맨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TODO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앱이 지향하고자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것은 기본도 갖추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면서도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사용자에게 편리하고 개성을 갖춘 앱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83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두</a:t>
            </a:r>
            <a:r>
              <a:rPr kumimoji="1" lang="ko-KR" altLang="en-US" dirty="0"/>
              <a:t> 번째로 기존 앱 분석에 대해 말씀 드립니다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068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메모 관련 앱을 살펴보면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여러 자료들을 보기 좋게 한 눈에 들어오게끔 만들어진 것을 확인할 수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 더 자세히 알아보기 위해 기존 앱의 기능도 알아보며 분석해보겠습니다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첫 번째 예시로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같은 경우에는 첫 번째 사진에서 볼 수 있듯이 다양한 테마와 디자인을 제공합니다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추가적으로는 두 번째 사진처럼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마크다운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문법의 글이 글 작성 페이지에서 호환될 수 있게끔 하는 기능을 지원합니다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마크다운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문법과는 조금 다른 베어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마크업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언어도 지원해주고 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또한 사용자가 메모하는 데에 불편함을 느끼지 않게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만들어 놓은 문법입니다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세 번째 그림처럼 각 페이지나 글에 태그를 달 수 있어서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태그 검색이나 글 검색을 통해 사용자가 찾고자 하는 페이지를 더 쉽게 찾도록 해줍니다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8F28F-100F-8F41-90F9-CD60B98A74E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7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ECA78-858A-4313-A525-02C1E081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A1574-9CEC-4BDC-B3E1-D53C1BDA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6071-F7AB-427E-ADB1-E1C22678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6B248-A773-44F7-9863-D372E99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10B27-F96E-41B6-B980-D87B62F2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8B39E-EEFD-4495-80A6-AB624284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C2921-CCB6-493D-98B8-703FDD00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5EE4A-5DC1-47CA-AD7A-B7F55634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57B0-2636-4F3F-AF39-C4DBAE6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79590-F021-4080-8CA5-BD841F45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09C939-55D8-45DD-B012-0EB2C5AE9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53AA8-69B9-4B91-A53A-40F0B76EC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C192B-5C94-46BC-91A5-230D7414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B51FF-D19D-43CE-949F-9DF3B5D4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5BC08-F7EF-468F-A7DB-63B428CD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7C5A-D097-4EB4-8E59-F02A961C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D39AA-B594-4DA5-ACD4-FCD274DB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E03A9-89EB-4C4D-BCCF-1D2B526C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71507-DEAD-4724-8898-75100DC7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84B53-FDC5-489C-97CE-29D6EB6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D3A20-83B9-4473-A12B-6B98AB69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B2B10-4F3D-4BB9-8FB5-00595F31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86FCB-57E5-4F4E-9A54-D0E88191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6C762-7AF8-42DE-B3AA-02E201D4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DCFAB-23E7-4A7E-891E-2939E230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1D51-7447-481B-8085-954CBD45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E9357-0E1B-4D03-B84D-4249C745B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87040-AFCF-4A1F-AB28-7301304D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D138F-2D01-4D3F-A102-F71CD4CA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F241-5E4C-4D39-B36E-3880EBEE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60AD6-1E74-4C64-BD2F-3C0CAEEA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3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64D2-918C-48DB-973B-3F3451A9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1B9C4-5CAC-4591-B7B0-848661AB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0FE3D5-5DD3-4290-9F62-3D84ADCF6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345DAA-6A88-4535-BB82-B5DB52F1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CDA18D-351F-4B65-840C-8C036DEE6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F42CDB-7F5D-44D0-AD80-B76C2FE9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D941B2-6E3D-4F2D-9FF0-B273F74E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2E65C-6AB1-4B03-BECE-8FC77E2C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6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5394-F2ED-4B2C-B094-2732CC85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261C9F-FBED-4D56-AE1A-E84B6E16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AD193-0F60-4DD5-B080-9FA8389F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C68BE1-2B46-468E-92B6-316151D1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B9DBC4-9A2D-418B-BDCC-ECE2A9CC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D0FF5-D8CA-4881-AD4B-0B0DEBB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17677-EA32-47E8-8A3C-6E20D3A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2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78786-4089-4CAA-B743-252AEBD1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DADD8-FDF9-4497-BB8F-4BFCCA50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3D81C-7F96-4646-AD97-FDA8EA85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F8533-AC91-4319-AF4A-63882207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75B0D-45F1-4DFF-A7A3-4CED5516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CB8D9-6CC3-4709-9B96-2C71C93A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60DB6-7038-4D79-AEE0-0275B377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2EF4DE-73B6-48C1-98CD-B4DEE7B8F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46970-F725-4E66-82A5-F6FDB3AE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960CD-5B1C-414A-851D-F73213B4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00643-52B0-4F00-8926-09B3BB60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1C5E2-4EC2-4918-8004-C347AC71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0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6ED4ED-D405-4C21-85F9-DF140F03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47A9A-88A3-44FA-9438-1F2C8EED2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6FF23-A698-4236-8EFA-61871E993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135B-BF0B-47EB-91B9-4CCB689F0C32}" type="datetimeFigureOut">
              <a:rPr lang="ko-KR" altLang="en-US" smtClean="0"/>
              <a:t>2021. 5. 14.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F8E1-CDAD-423F-A7BF-A82F539E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65A1-F431-4DCA-82C5-729BC7337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A851-224D-4A4B-824A-0E6460D3B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8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.blog.naver.com/mopaspr/220824643830" TargetMode="External"/><Relationship Id="rId3" Type="http://schemas.openxmlformats.org/officeDocument/2006/relationships/hyperlink" Target="https://www.cnet.co.kr/view/?no=20181112151016" TargetMode="External"/><Relationship Id="rId7" Type="http://schemas.openxmlformats.org/officeDocument/2006/relationships/hyperlink" Target="http://www.newsian.co.kr/news/articleView.html?idxno=3247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.blog.naver.com/gkrwja88/220825360411" TargetMode="External"/><Relationship Id="rId5" Type="http://schemas.openxmlformats.org/officeDocument/2006/relationships/hyperlink" Target="https://bear.app/" TargetMode="External"/><Relationship Id="rId4" Type="http://schemas.openxmlformats.org/officeDocument/2006/relationships/hyperlink" Target="https://www.onenote.com/classnotebook?omkt=ko-K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  <a:r>
              <a:rPr lang="ko-KR" altLang="en-US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모바일 프로그래밍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팀프로젝트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제안서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플랜맨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2540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ex)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Onenote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7818717-81D4-4BE1-AE15-952E30FB9A2D}"/>
              </a:ext>
            </a:extLst>
          </p:cNvPr>
          <p:cNvSpPr txBox="1">
            <a:spLocks/>
          </p:cNvSpPr>
          <p:nvPr/>
        </p:nvSpPr>
        <p:spPr>
          <a:xfrm>
            <a:off x="453127" y="6462579"/>
            <a:ext cx="8496000" cy="25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편의상 데스크톱 어플리케이션 화면 기준으로 분석하겠습니다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778E67-0AAD-4A89-9357-5B136747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7" y="1281442"/>
            <a:ext cx="5491595" cy="36164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EE288B-D0C5-492B-AF16-386DE393CD9D}"/>
              </a:ext>
            </a:extLst>
          </p:cNvPr>
          <p:cNvSpPr/>
          <p:nvPr/>
        </p:nvSpPr>
        <p:spPr>
          <a:xfrm>
            <a:off x="6458857" y="5872040"/>
            <a:ext cx="5443333" cy="84253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기존 앱</a:t>
            </a:r>
            <a:r>
              <a:rPr lang="en-US" altLang="ko-KR" sz="1600" dirty="0">
                <a:solidFill>
                  <a:schemeClr val="tx1"/>
                </a:solidFill>
              </a:rPr>
              <a:t>(Bear, </a:t>
            </a:r>
            <a:r>
              <a:rPr lang="en-US" altLang="ko-KR" sz="1600" dirty="0" err="1">
                <a:solidFill>
                  <a:schemeClr val="tx1"/>
                </a:solidFill>
              </a:rPr>
              <a:t>Onenote</a:t>
            </a:r>
            <a:r>
              <a:rPr lang="en-US" altLang="ko-KR" sz="1600" dirty="0">
                <a:solidFill>
                  <a:schemeClr val="tx1"/>
                </a:solidFill>
              </a:rPr>
              <a:t>) : </a:t>
            </a:r>
            <a:r>
              <a:rPr lang="ko-KR" altLang="en-US" sz="1600" dirty="0">
                <a:solidFill>
                  <a:schemeClr val="tx1"/>
                </a:solidFill>
              </a:rPr>
              <a:t>다양한 </a:t>
            </a:r>
            <a:r>
              <a:rPr lang="en-US" altLang="ko-KR" sz="1600" dirty="0">
                <a:solidFill>
                  <a:schemeClr val="tx1"/>
                </a:solidFill>
              </a:rPr>
              <a:t>UI </a:t>
            </a:r>
            <a:r>
              <a:rPr lang="ko-KR" altLang="en-US" sz="1600" dirty="0">
                <a:solidFill>
                  <a:schemeClr val="tx1"/>
                </a:solidFill>
              </a:rPr>
              <a:t>활용된 모습들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하지만 메모 이외의 작업엔 제공되는 기능들이 많지 않다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  <a:ea typeface="MD이솝체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53AFBB-1D3B-44C9-AEC5-C189538BC141}"/>
              </a:ext>
            </a:extLst>
          </p:cNvPr>
          <p:cNvSpPr/>
          <p:nvPr/>
        </p:nvSpPr>
        <p:spPr>
          <a:xfrm>
            <a:off x="1623029" y="5209581"/>
            <a:ext cx="2387298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다양한 디자인 제공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MD이솝체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1163-C629-4D7F-9A8C-60018A5FA695}"/>
              </a:ext>
            </a:extLst>
          </p:cNvPr>
          <p:cNvSpPr/>
          <p:nvPr/>
        </p:nvSpPr>
        <p:spPr>
          <a:xfrm>
            <a:off x="7755477" y="5209581"/>
            <a:ext cx="2387298" cy="470644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그리기 기능 제공</a:t>
            </a:r>
            <a:endParaRPr lang="ko-KR" altLang="en-US" sz="1600" dirty="0">
              <a:solidFill>
                <a:prstClr val="black"/>
              </a:solidFill>
              <a:ea typeface="MD이솝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DC35D-0432-4370-B4C6-BAFAE031D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26" y="1281442"/>
            <a:ext cx="4724400" cy="3616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E03CB8-5527-4D26-B200-995B03704965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앱 기능 분석</a:t>
            </a:r>
          </a:p>
        </p:txBody>
      </p:sp>
    </p:spTree>
    <p:extLst>
      <p:ext uri="{BB962C8B-B14F-4D97-AF65-F5344CB8AC3E}">
        <p14:creationId xmlns:p14="http://schemas.microsoft.com/office/powerpoint/2010/main" val="189035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8F29-9CCB-7442-B6ED-95218B39A9B8}"/>
              </a:ext>
            </a:extLst>
          </p:cNvPr>
          <p:cNvSpPr txBox="1"/>
          <p:nvPr/>
        </p:nvSpPr>
        <p:spPr>
          <a:xfrm>
            <a:off x="3014868" y="2967335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03</a:t>
            </a:r>
            <a:r>
              <a:rPr kumimoji="1" lang="ko-KR" altLang="en-US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사용 대상자 설정</a:t>
            </a:r>
            <a:endParaRPr kumimoji="1" lang="ko-Kore-KR" altLang="en-US" sz="5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52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대상자 설정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415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목표를 기반으로 사용 대상자 설정</a:t>
            </a:r>
          </a:p>
        </p:txBody>
      </p:sp>
      <p:sp>
        <p:nvSpPr>
          <p:cNvPr id="25" name="Trapezoid 18"/>
          <p:cNvSpPr/>
          <p:nvPr/>
        </p:nvSpPr>
        <p:spPr>
          <a:xfrm rot="5400000">
            <a:off x="3470336" y="3347420"/>
            <a:ext cx="3648069" cy="1209472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Rounded Rectangle 3"/>
          <p:cNvSpPr/>
          <p:nvPr/>
        </p:nvSpPr>
        <p:spPr>
          <a:xfrm>
            <a:off x="976692" y="1776823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" name="Oval 9"/>
          <p:cNvSpPr/>
          <p:nvPr/>
        </p:nvSpPr>
        <p:spPr>
          <a:xfrm>
            <a:off x="1028628" y="1837837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986400" y="1878129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32091" y="2970380"/>
            <a:ext cx="5137375" cy="196355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16588" y="3490491"/>
            <a:ext cx="525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불필요한 기능은 없이 유용한 기능들만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기호에 맞게 제공하는 </a:t>
            </a:r>
            <a:r>
              <a:rPr lang="en-US" altLang="ko-KR" b="1" dirty="0">
                <a:solidFill>
                  <a:schemeClr val="bg1"/>
                </a:solidFill>
              </a:rPr>
              <a:t>To-do </a:t>
            </a:r>
            <a:r>
              <a:rPr lang="ko-KR" altLang="en-US" b="1" dirty="0">
                <a:solidFill>
                  <a:schemeClr val="bg1"/>
                </a:solidFill>
              </a:rPr>
              <a:t>리스트 앱을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 원하는</a:t>
            </a:r>
            <a:r>
              <a:rPr lang="en-US" altLang="ko-KR" b="1" dirty="0">
                <a:solidFill>
                  <a:schemeClr val="bg1"/>
                </a:solidFill>
              </a:rPr>
              <a:t> Android</a:t>
            </a:r>
            <a:r>
              <a:rPr lang="ko-KR" altLang="en-US" b="1" dirty="0">
                <a:solidFill>
                  <a:schemeClr val="bg1"/>
                </a:solidFill>
              </a:rPr>
              <a:t> 사용자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588" y="1878129"/>
            <a:ext cx="525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</a:rPr>
              <a:t>사용 대상자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135" y="2555271"/>
            <a:ext cx="324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차별화된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36" name="Rounded Rectangle 3"/>
          <p:cNvSpPr/>
          <p:nvPr/>
        </p:nvSpPr>
        <p:spPr>
          <a:xfrm>
            <a:off x="2214173" y="1776822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7" name="Oval 9"/>
          <p:cNvSpPr/>
          <p:nvPr/>
        </p:nvSpPr>
        <p:spPr>
          <a:xfrm>
            <a:off x="2266109" y="1837836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2223881" y="1878128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1616" y="2555270"/>
            <a:ext cx="324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편의성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개선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"/>
          <p:cNvSpPr/>
          <p:nvPr/>
        </p:nvSpPr>
        <p:spPr>
          <a:xfrm>
            <a:off x="3450583" y="1776822"/>
            <a:ext cx="720000" cy="40800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Oval 9"/>
          <p:cNvSpPr/>
          <p:nvPr/>
        </p:nvSpPr>
        <p:spPr>
          <a:xfrm>
            <a:off x="3502519" y="1837836"/>
            <a:ext cx="616128" cy="616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3460291" y="1878128"/>
            <a:ext cx="711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6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8026" y="2555270"/>
            <a:ext cx="324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높은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자유도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대상자 설정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415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 사용자 설정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F6DEDC-211B-44E2-8795-2DF3275D2774}"/>
              </a:ext>
            </a:extLst>
          </p:cNvPr>
          <p:cNvGrpSpPr/>
          <p:nvPr/>
        </p:nvGrpSpPr>
        <p:grpSpPr>
          <a:xfrm>
            <a:off x="3073142" y="2014340"/>
            <a:ext cx="5420370" cy="1024127"/>
            <a:chOff x="467544" y="1934588"/>
            <a:chExt cx="4248200" cy="1024127"/>
          </a:xfrm>
        </p:grpSpPr>
        <p:sp>
          <p:nvSpPr>
            <p:cNvPr id="74" name="Rectangle 278">
              <a:extLst>
                <a:ext uri="{FF2B5EF4-FFF2-40B4-BE49-F238E27FC236}">
                  <a16:creationId xmlns:a16="http://schemas.microsoft.com/office/drawing/2014/main" id="{4DAD4FA1-5559-4C01-9E4C-5A85470EC960}"/>
                </a:ext>
              </a:extLst>
            </p:cNvPr>
            <p:cNvSpPr/>
            <p:nvPr/>
          </p:nvSpPr>
          <p:spPr>
            <a:xfrm>
              <a:off x="797293" y="2312384"/>
              <a:ext cx="3918451" cy="64633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계정 생성을 강제하거나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주기적으로 광고를 시청하게 하는 무료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To-do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앱에 불만을 가지고 있음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다운 받자마자 번거로운 절차 없이 편리하게 할 일을 기록할 수 있는 앱을 찾고 있음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Rectangle 279">
              <a:extLst>
                <a:ext uri="{FF2B5EF4-FFF2-40B4-BE49-F238E27FC236}">
                  <a16:creationId xmlns:a16="http://schemas.microsoft.com/office/drawing/2014/main" id="{E86A0B44-69CC-4695-94D3-9D0F9EA00357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chemeClr val="accent1"/>
                  </a:solidFill>
                </a:rPr>
                <a:t>1. 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대학생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A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씨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(23)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5" y="1266404"/>
            <a:ext cx="2528457" cy="25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98" y="3786404"/>
            <a:ext cx="2665385" cy="2520000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B0F6DEDC-211B-44E2-8795-2DF3275D2774}"/>
              </a:ext>
            </a:extLst>
          </p:cNvPr>
          <p:cNvGrpSpPr/>
          <p:nvPr/>
        </p:nvGrpSpPr>
        <p:grpSpPr>
          <a:xfrm>
            <a:off x="3276928" y="4534340"/>
            <a:ext cx="5420370" cy="1208793"/>
            <a:chOff x="467544" y="1934588"/>
            <a:chExt cx="4248200" cy="1208793"/>
          </a:xfrm>
        </p:grpSpPr>
        <p:sp>
          <p:nvSpPr>
            <p:cNvPr id="78" name="Rectangle 278">
              <a:extLst>
                <a:ext uri="{FF2B5EF4-FFF2-40B4-BE49-F238E27FC236}">
                  <a16:creationId xmlns:a16="http://schemas.microsoft.com/office/drawing/2014/main" id="{4DAD4FA1-5559-4C01-9E4C-5A85470EC960}"/>
                </a:ext>
              </a:extLst>
            </p:cNvPr>
            <p:cNvSpPr/>
            <p:nvPr/>
          </p:nvSpPr>
          <p:spPr>
            <a:xfrm>
              <a:off x="797293" y="2312384"/>
              <a:ext cx="3918451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평소 무엇이든 자신의 취향대로 꾸미는 것을 좋아하는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씨는 심플한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의 앱을 선호하지 않음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대부분의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To-do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앱이 제한된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커스터마이징을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가지고 있는 것에 대한 아쉬움이 있음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Rectangle 279">
              <a:extLst>
                <a:ext uri="{FF2B5EF4-FFF2-40B4-BE49-F238E27FC236}">
                  <a16:creationId xmlns:a16="http://schemas.microsoft.com/office/drawing/2014/main" id="{E86A0B44-69CC-4695-94D3-9D0F9EA00357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chemeClr val="accent1"/>
                  </a:solidFill>
                </a:rPr>
                <a:t>2. 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미술가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B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씨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(32)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4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대상자 설정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415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 사용자 설정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F6DEDC-211B-44E2-8795-2DF3275D2774}"/>
              </a:ext>
            </a:extLst>
          </p:cNvPr>
          <p:cNvGrpSpPr/>
          <p:nvPr/>
        </p:nvGrpSpPr>
        <p:grpSpPr>
          <a:xfrm>
            <a:off x="3073142" y="2014340"/>
            <a:ext cx="5420370" cy="1208793"/>
            <a:chOff x="467544" y="1934588"/>
            <a:chExt cx="4248200" cy="1208793"/>
          </a:xfrm>
        </p:grpSpPr>
        <p:sp>
          <p:nvSpPr>
            <p:cNvPr id="74" name="Rectangle 278">
              <a:extLst>
                <a:ext uri="{FF2B5EF4-FFF2-40B4-BE49-F238E27FC236}">
                  <a16:creationId xmlns:a16="http://schemas.microsoft.com/office/drawing/2014/main" id="{4DAD4FA1-5559-4C01-9E4C-5A85470EC960}"/>
                </a:ext>
              </a:extLst>
            </p:cNvPr>
            <p:cNvSpPr/>
            <p:nvPr/>
          </p:nvSpPr>
          <p:spPr>
            <a:xfrm>
              <a:off x="797293" y="2312384"/>
              <a:ext cx="3918451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회사에서 다양한 업무를 맡아서 하고 있는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씨는 기억해야 될 것이 많음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하지만 단순한 리스트 형식으로만 기록해서는 한눈에 보기가 힘들어 캘린더나 지도 등 다양한 형태로도 앞으로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할일을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확인하고 싶어함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75" name="Rectangle 279">
              <a:extLst>
                <a:ext uri="{FF2B5EF4-FFF2-40B4-BE49-F238E27FC236}">
                  <a16:creationId xmlns:a16="http://schemas.microsoft.com/office/drawing/2014/main" id="{E86A0B44-69CC-4695-94D3-9D0F9EA00357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chemeClr val="accent1"/>
                  </a:solidFill>
                </a:rPr>
                <a:t>3. 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회사원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C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씨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(29)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0F6DEDC-211B-44E2-8795-2DF3275D2774}"/>
              </a:ext>
            </a:extLst>
          </p:cNvPr>
          <p:cNvGrpSpPr/>
          <p:nvPr/>
        </p:nvGrpSpPr>
        <p:grpSpPr>
          <a:xfrm>
            <a:off x="3276928" y="4534340"/>
            <a:ext cx="5420370" cy="1208793"/>
            <a:chOff x="467544" y="1934588"/>
            <a:chExt cx="4248200" cy="1208793"/>
          </a:xfrm>
        </p:grpSpPr>
        <p:sp>
          <p:nvSpPr>
            <p:cNvPr id="78" name="Rectangle 278">
              <a:extLst>
                <a:ext uri="{FF2B5EF4-FFF2-40B4-BE49-F238E27FC236}">
                  <a16:creationId xmlns:a16="http://schemas.microsoft.com/office/drawing/2014/main" id="{4DAD4FA1-5559-4C01-9E4C-5A85470EC960}"/>
                </a:ext>
              </a:extLst>
            </p:cNvPr>
            <p:cNvSpPr/>
            <p:nvPr/>
          </p:nvSpPr>
          <p:spPr>
            <a:xfrm>
              <a:off x="797293" y="2312384"/>
              <a:ext cx="3918451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자취를 하는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씨는 모든 생필품을 본인이 사야 되는 만큼 다양한 매장에 자주 들려야 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하지만 매장 근처를 지날 때 필요한 것을 사는 것을 깜빡해 불필요한 이동이 잦음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매장 근처에 있을 때 매장에 들리라고 알려주는 앱이 있었으면 좋겠다고 생각함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Rectangle 279">
              <a:extLst>
                <a:ext uri="{FF2B5EF4-FFF2-40B4-BE49-F238E27FC236}">
                  <a16:creationId xmlns:a16="http://schemas.microsoft.com/office/drawing/2014/main" id="{E86A0B44-69CC-4695-94D3-9D0F9EA00357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chemeClr val="accent1"/>
                  </a:solidFill>
                </a:rPr>
                <a:t>4. 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대학생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D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씨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(21)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4" y="1405763"/>
            <a:ext cx="2663278" cy="25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99" y="3925763"/>
            <a:ext cx="282820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8F29-9CCB-7442-B6ED-95218B39A9B8}"/>
              </a:ext>
            </a:extLst>
          </p:cNvPr>
          <p:cNvSpPr txBox="1"/>
          <p:nvPr/>
        </p:nvSpPr>
        <p:spPr>
          <a:xfrm>
            <a:off x="4088078" y="2967335"/>
            <a:ext cx="4015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04</a:t>
            </a:r>
            <a:r>
              <a:rPr kumimoji="1" lang="ko-KR" altLang="en-US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주요 기능</a:t>
            </a:r>
            <a:endParaRPr kumimoji="1" lang="ko-Kore-KR" altLang="en-US" sz="5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62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D84BB-566F-6A4D-93C5-893001FF566B}"/>
              </a:ext>
            </a:extLst>
          </p:cNvPr>
          <p:cNvSpPr txBox="1"/>
          <p:nvPr/>
        </p:nvSpPr>
        <p:spPr>
          <a:xfrm>
            <a:off x="414337" y="1544980"/>
            <a:ext cx="9144000" cy="440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할 일 생성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조회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수정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삭제 </a:t>
            </a:r>
            <a:endParaRPr kumimoji="1"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2.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할 일에 참고 자료 추가</a:t>
            </a:r>
            <a:endParaRPr kumimoji="1"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3.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할 일 알림</a:t>
            </a:r>
            <a:endParaRPr kumimoji="1"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4.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카테고리 생성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조회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수정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삭제</a:t>
            </a:r>
            <a:endParaRPr kumimoji="1"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5.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24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카테고리별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할 일 서식 설정</a:t>
            </a:r>
            <a:endParaRPr kumimoji="1" lang="en-US" altLang="ko-KR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6.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할 일 표시 형식 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리스트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캘린더</a:t>
            </a:r>
            <a:r>
              <a:rPr kumimoji="1" lang="en-US" altLang="ko-KR" sz="2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ore-KR" altLang="en-US" sz="2400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3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일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93168F4-6664-DF48-B5C0-C6C8ABF1ABBE}"/>
              </a:ext>
            </a:extLst>
          </p:cNvPr>
          <p:cNvSpPr/>
          <p:nvPr/>
        </p:nvSpPr>
        <p:spPr>
          <a:xfrm>
            <a:off x="386192" y="2648842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C7B1B89-3330-D84A-9DB7-E0A0EAABF8BC}"/>
              </a:ext>
            </a:extLst>
          </p:cNvPr>
          <p:cNvSpPr/>
          <p:nvPr/>
        </p:nvSpPr>
        <p:spPr>
          <a:xfrm>
            <a:off x="1384671" y="2648842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5C4F078-F9DC-CB42-9902-581223257B67}"/>
              </a:ext>
            </a:extLst>
          </p:cNvPr>
          <p:cNvSpPr/>
          <p:nvPr/>
        </p:nvSpPr>
        <p:spPr>
          <a:xfrm>
            <a:off x="2383150" y="2648841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5709EC-48AA-B742-9B5C-A0FD3EF033C5}"/>
              </a:ext>
            </a:extLst>
          </p:cNvPr>
          <p:cNvSpPr/>
          <p:nvPr/>
        </p:nvSpPr>
        <p:spPr>
          <a:xfrm>
            <a:off x="386192" y="3512621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EB8AD31-B718-4F46-9983-9243C33014B1}"/>
              </a:ext>
            </a:extLst>
          </p:cNvPr>
          <p:cNvSpPr/>
          <p:nvPr/>
        </p:nvSpPr>
        <p:spPr>
          <a:xfrm>
            <a:off x="1384671" y="3512621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42C1C20-7109-D942-9C1A-8E6FA1483348}"/>
              </a:ext>
            </a:extLst>
          </p:cNvPr>
          <p:cNvSpPr/>
          <p:nvPr/>
        </p:nvSpPr>
        <p:spPr>
          <a:xfrm>
            <a:off x="2383150" y="3512620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A2B267-D3B4-A347-87D4-0936334A5737}"/>
              </a:ext>
            </a:extLst>
          </p:cNvPr>
          <p:cNvSpPr/>
          <p:nvPr/>
        </p:nvSpPr>
        <p:spPr>
          <a:xfrm>
            <a:off x="386192" y="4376400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125788-3229-B14F-9BBE-B0B1F098C740}"/>
              </a:ext>
            </a:extLst>
          </p:cNvPr>
          <p:cNvSpPr/>
          <p:nvPr/>
        </p:nvSpPr>
        <p:spPr>
          <a:xfrm>
            <a:off x="1384671" y="4376400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927B8E2-22CA-D24C-A012-CEA658B17EA3}"/>
              </a:ext>
            </a:extLst>
          </p:cNvPr>
          <p:cNvSpPr/>
          <p:nvPr/>
        </p:nvSpPr>
        <p:spPr>
          <a:xfrm>
            <a:off x="2383150" y="4376399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CAF61-12F8-8A42-A19C-5FD3EA6E2AC9}"/>
              </a:ext>
            </a:extLst>
          </p:cNvPr>
          <p:cNvSpPr txBox="1"/>
          <p:nvPr/>
        </p:nvSpPr>
        <p:spPr>
          <a:xfrm>
            <a:off x="5173864" y="3702644"/>
            <a:ext cx="6631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할 일을 간단한 메모 형식으로 만들어 관리</a:t>
            </a:r>
            <a:r>
              <a:rPr kumimoji="1" lang="ko-KR" altLang="en-US" dirty="0"/>
              <a:t>할 수 있습니다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478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일에 참고 자료 추가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93168F4-6664-DF48-B5C0-C6C8ABF1ABBE}"/>
              </a:ext>
            </a:extLst>
          </p:cNvPr>
          <p:cNvSpPr/>
          <p:nvPr/>
        </p:nvSpPr>
        <p:spPr>
          <a:xfrm>
            <a:off x="371676" y="2042870"/>
            <a:ext cx="4334139" cy="9325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en-US" altLang="ko-KR" sz="1600" i="1" dirty="0"/>
              <a:t>(</a:t>
            </a:r>
            <a:r>
              <a:rPr kumimoji="1" lang="ko-KR" altLang="en-US" sz="1600" i="1" dirty="0"/>
              <a:t>전화번호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</a:t>
            </a:r>
            <a:r>
              <a:rPr kumimoji="1" lang="en-US" altLang="ko-KR" sz="1600" i="1" dirty="0"/>
              <a:t>010-1234-1234)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CAF61-12F8-8A42-A19C-5FD3EA6E2AC9}"/>
              </a:ext>
            </a:extLst>
          </p:cNvPr>
          <p:cNvSpPr txBox="1"/>
          <p:nvPr/>
        </p:nvSpPr>
        <p:spPr>
          <a:xfrm>
            <a:off x="5390358" y="2891032"/>
            <a:ext cx="63482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할 일에 참고 자료를 추가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전화번호를 추가할 경우 간편히 전화를 걸 수 있고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링크를 추가할 경우 해당 링크로 웹 사이트에 들어가거나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위치를</a:t>
            </a:r>
            <a:r>
              <a:rPr kumimoji="1" lang="ko-KR" altLang="en-US" dirty="0"/>
              <a:t> 추가하여 지도 앱으로 바로 확인할 수 있습니다</a:t>
            </a:r>
            <a:endParaRPr kumimoji="1" lang="en-US" altLang="ko-KR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D1411FD-EED8-A840-BDA0-8FDB0E50F2A2}"/>
              </a:ext>
            </a:extLst>
          </p:cNvPr>
          <p:cNvSpPr/>
          <p:nvPr/>
        </p:nvSpPr>
        <p:spPr>
          <a:xfrm>
            <a:off x="371677" y="3163418"/>
            <a:ext cx="4334138" cy="9325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en-US" altLang="ko-KR" sz="1600" i="1" dirty="0"/>
              <a:t>(</a:t>
            </a:r>
            <a:r>
              <a:rPr kumimoji="1" lang="ko-KR" altLang="en-US" sz="1600" i="1" dirty="0"/>
              <a:t>링크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</a:t>
            </a:r>
            <a:r>
              <a:rPr kumimoji="1" lang="en-US" altLang="ko-KR" sz="1600" i="1" dirty="0"/>
              <a:t>https://</a:t>
            </a:r>
            <a:r>
              <a:rPr kumimoji="1" lang="en-US" altLang="ko-KR" sz="1600" i="1" dirty="0" err="1"/>
              <a:t>naver.com</a:t>
            </a:r>
            <a:r>
              <a:rPr kumimoji="1" lang="en-US" altLang="ko-KR" sz="1600" i="1" dirty="0"/>
              <a:t>)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A016363-36E7-B54B-BD18-A407A915EB4B}"/>
              </a:ext>
            </a:extLst>
          </p:cNvPr>
          <p:cNvSpPr/>
          <p:nvPr/>
        </p:nvSpPr>
        <p:spPr>
          <a:xfrm>
            <a:off x="371676" y="4286218"/>
            <a:ext cx="4334138" cy="9325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en-US" altLang="ko-KR" sz="1600" i="1" dirty="0"/>
              <a:t>(</a:t>
            </a:r>
            <a:r>
              <a:rPr kumimoji="1" lang="ko-KR" altLang="en-US" sz="1600" i="1" dirty="0"/>
              <a:t>위치</a:t>
            </a:r>
            <a:r>
              <a:rPr kumimoji="1" lang="en-US" altLang="ko-KR" sz="1600" i="1" dirty="0"/>
              <a:t>:</a:t>
            </a:r>
            <a:r>
              <a:rPr kumimoji="1" lang="ko-KR" altLang="en-US" sz="1600" i="1" dirty="0"/>
              <a:t> 서울시 광진구 </a:t>
            </a:r>
            <a:r>
              <a:rPr kumimoji="1" lang="ko-KR" altLang="en-US" sz="1600" i="1" dirty="0" err="1"/>
              <a:t>능동로</a:t>
            </a:r>
            <a:r>
              <a:rPr kumimoji="1" lang="ko-KR" altLang="en-US" sz="1600" i="1" dirty="0"/>
              <a:t> </a:t>
            </a:r>
            <a:r>
              <a:rPr kumimoji="1" lang="en-US" altLang="ko-KR" sz="1600" i="1" dirty="0"/>
              <a:t>120)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6594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일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알림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93168F4-6664-DF48-B5C0-C6C8ABF1ABBE}"/>
              </a:ext>
            </a:extLst>
          </p:cNvPr>
          <p:cNvSpPr/>
          <p:nvPr/>
        </p:nvSpPr>
        <p:spPr>
          <a:xfrm>
            <a:off x="371676" y="2042870"/>
            <a:ext cx="4200323" cy="1022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en-US" altLang="ko-KR" sz="1600" i="1" dirty="0"/>
              <a:t>(2021-05-30</a:t>
            </a:r>
            <a:r>
              <a:rPr kumimoji="1" lang="ko-KR" altLang="en-US" sz="1600" i="1" dirty="0"/>
              <a:t> </a:t>
            </a:r>
            <a:r>
              <a:rPr kumimoji="1" lang="en-US" altLang="ko-KR" sz="1600" i="1" dirty="0"/>
              <a:t>12:00</a:t>
            </a:r>
            <a:r>
              <a:rPr kumimoji="1" lang="ko-KR" altLang="en-US" sz="1600" i="1" dirty="0"/>
              <a:t>에 알림</a:t>
            </a:r>
            <a:r>
              <a:rPr kumimoji="1" lang="en-US" altLang="ko-KR" sz="1600" i="1" dirty="0"/>
              <a:t>)</a:t>
            </a:r>
            <a:endParaRPr kumimoji="1" lang="en-US" altLang="ko-Kore-KR" sz="1600" i="1" dirty="0"/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CAF61-12F8-8A42-A19C-5FD3EA6E2AC9}"/>
              </a:ext>
            </a:extLst>
          </p:cNvPr>
          <p:cNvSpPr txBox="1"/>
          <p:nvPr/>
        </p:nvSpPr>
        <p:spPr>
          <a:xfrm>
            <a:off x="5442856" y="3442389"/>
            <a:ext cx="6264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할 일을 </a:t>
            </a:r>
            <a:endParaRPr kumimoji="1" lang="en-US" altLang="ko-KR" dirty="0"/>
          </a:p>
          <a:p>
            <a:r>
              <a:rPr kumimoji="1" lang="ko-KR" altLang="en-US" sz="2000" b="1" dirty="0"/>
              <a:t>지정된 시간이나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위치에 도착했을 때 알림</a:t>
            </a:r>
            <a:r>
              <a:rPr kumimoji="1" lang="ko-KR" altLang="en-US" dirty="0"/>
              <a:t>이 오도록 설정 할 수 있습니다</a:t>
            </a:r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E57F717-D0DE-2541-A3EB-070BCF319141}"/>
              </a:ext>
            </a:extLst>
          </p:cNvPr>
          <p:cNvSpPr/>
          <p:nvPr/>
        </p:nvSpPr>
        <p:spPr>
          <a:xfrm>
            <a:off x="371676" y="3214351"/>
            <a:ext cx="4200323" cy="1022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en-US" altLang="ko-KR" sz="1600" i="1" dirty="0"/>
              <a:t>(</a:t>
            </a:r>
            <a:r>
              <a:rPr kumimoji="1" lang="ko-KR" altLang="en-US" sz="1600" i="1" dirty="0"/>
              <a:t>서울시 광진구 </a:t>
            </a:r>
            <a:r>
              <a:rPr kumimoji="1" lang="ko-KR" altLang="en-US" sz="1600" i="1" dirty="0" err="1"/>
              <a:t>능동로</a:t>
            </a:r>
            <a:r>
              <a:rPr kumimoji="1" lang="ko-KR" altLang="en-US" sz="1600" i="1" dirty="0"/>
              <a:t> </a:t>
            </a:r>
            <a:r>
              <a:rPr kumimoji="1" lang="en-US" altLang="ko-KR" sz="1600" i="1" dirty="0"/>
              <a:t>120</a:t>
            </a:r>
            <a:r>
              <a:rPr kumimoji="1" lang="ko-KR" altLang="en-US" sz="1600" i="1" dirty="0"/>
              <a:t>에 도착 시 알림</a:t>
            </a:r>
            <a:r>
              <a:rPr kumimoji="1" lang="en-US" altLang="ko-KR" sz="1600" i="1" dirty="0"/>
              <a:t>)</a:t>
            </a:r>
            <a:endParaRPr kumimoji="1" lang="en-US" altLang="ko-Kore-KR" sz="1600" i="1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EF85A87-A63F-B74C-BA5C-655929B35FB1}"/>
              </a:ext>
            </a:extLst>
          </p:cNvPr>
          <p:cNvSpPr/>
          <p:nvPr/>
        </p:nvSpPr>
        <p:spPr>
          <a:xfrm>
            <a:off x="371676" y="4385833"/>
            <a:ext cx="4200323" cy="1022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en-US" altLang="ko-KR" sz="1600" i="1" dirty="0"/>
              <a:t>(2021-05-29</a:t>
            </a:r>
            <a:r>
              <a:rPr kumimoji="1" lang="ko-KR" altLang="en-US" sz="1600" i="1" dirty="0"/>
              <a:t> </a:t>
            </a:r>
            <a:r>
              <a:rPr kumimoji="1" lang="en-US" altLang="ko-KR" sz="1600" i="1" dirty="0"/>
              <a:t>23:00</a:t>
            </a:r>
            <a:r>
              <a:rPr kumimoji="1" lang="ko-KR" altLang="en-US" sz="1600" i="1" dirty="0"/>
              <a:t>에 알림</a:t>
            </a:r>
            <a:r>
              <a:rPr kumimoji="1" lang="en-US" altLang="ko-KR" sz="1600" i="1" dirty="0"/>
              <a:t>)</a:t>
            </a:r>
            <a:endParaRPr kumimoji="1" lang="en-US" altLang="ko-Kore-KR" sz="1600" i="1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844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ED868-E94E-4D0A-961F-C45157D22F33}"/>
              </a:ext>
            </a:extLst>
          </p:cNvPr>
          <p:cNvSpPr txBox="1"/>
          <p:nvPr/>
        </p:nvSpPr>
        <p:spPr>
          <a:xfrm>
            <a:off x="623455" y="1039091"/>
            <a:ext cx="2419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0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D3C9B-A9C1-47B1-8D9C-53AF7D587AE4}"/>
              </a:ext>
            </a:extLst>
          </p:cNvPr>
          <p:cNvSpPr txBox="1"/>
          <p:nvPr/>
        </p:nvSpPr>
        <p:spPr>
          <a:xfrm>
            <a:off x="5079075" y="1746977"/>
            <a:ext cx="5054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개요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앱 분석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대상자 설정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주요 기능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앱과 차별성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역할 분담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50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37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93168F4-6664-DF48-B5C0-C6C8ABF1ABBE}"/>
              </a:ext>
            </a:extLst>
          </p:cNvPr>
          <p:cNvSpPr/>
          <p:nvPr/>
        </p:nvSpPr>
        <p:spPr>
          <a:xfrm>
            <a:off x="444249" y="3135415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C7B1B89-3330-D84A-9DB7-E0A0EAABF8BC}"/>
              </a:ext>
            </a:extLst>
          </p:cNvPr>
          <p:cNvSpPr/>
          <p:nvPr/>
        </p:nvSpPr>
        <p:spPr>
          <a:xfrm>
            <a:off x="1727319" y="3135415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5C4F078-F9DC-CB42-9902-581223257B67}"/>
              </a:ext>
            </a:extLst>
          </p:cNvPr>
          <p:cNvSpPr/>
          <p:nvPr/>
        </p:nvSpPr>
        <p:spPr>
          <a:xfrm>
            <a:off x="2995875" y="3135415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5709EC-48AA-B742-9B5C-A0FD3EF033C5}"/>
              </a:ext>
            </a:extLst>
          </p:cNvPr>
          <p:cNvSpPr/>
          <p:nvPr/>
        </p:nvSpPr>
        <p:spPr>
          <a:xfrm>
            <a:off x="444249" y="3999194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EB8AD31-B718-4F46-9983-9243C33014B1}"/>
              </a:ext>
            </a:extLst>
          </p:cNvPr>
          <p:cNvSpPr/>
          <p:nvPr/>
        </p:nvSpPr>
        <p:spPr>
          <a:xfrm>
            <a:off x="1727319" y="3999194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42C1C20-7109-D942-9C1A-8E6FA1483348}"/>
              </a:ext>
            </a:extLst>
          </p:cNvPr>
          <p:cNvSpPr/>
          <p:nvPr/>
        </p:nvSpPr>
        <p:spPr>
          <a:xfrm>
            <a:off x="2995875" y="3999194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A2B267-D3B4-A347-87D4-0936334A5737}"/>
              </a:ext>
            </a:extLst>
          </p:cNvPr>
          <p:cNvSpPr/>
          <p:nvPr/>
        </p:nvSpPr>
        <p:spPr>
          <a:xfrm>
            <a:off x="444249" y="4862973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125788-3229-B14F-9BBE-B0B1F098C740}"/>
              </a:ext>
            </a:extLst>
          </p:cNvPr>
          <p:cNvSpPr/>
          <p:nvPr/>
        </p:nvSpPr>
        <p:spPr>
          <a:xfrm>
            <a:off x="1727319" y="4862973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927B8E2-22CA-D24C-A012-CEA658B17EA3}"/>
              </a:ext>
            </a:extLst>
          </p:cNvPr>
          <p:cNvSpPr/>
          <p:nvPr/>
        </p:nvSpPr>
        <p:spPr>
          <a:xfrm>
            <a:off x="2995875" y="4862973"/>
            <a:ext cx="867055" cy="7801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/>
              <a:t>Todo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CAF61-12F8-8A42-A19C-5FD3EA6E2AC9}"/>
              </a:ext>
            </a:extLst>
          </p:cNvPr>
          <p:cNvSpPr txBox="1"/>
          <p:nvPr/>
        </p:nvSpPr>
        <p:spPr>
          <a:xfrm>
            <a:off x="5301756" y="3453909"/>
            <a:ext cx="6445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할 일을 </a:t>
            </a:r>
            <a:r>
              <a:rPr kumimoji="1" lang="ko-KR" altLang="en-US" sz="2000" b="1" dirty="0"/>
              <a:t>카테고리 단위로 관리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카테고리는 사용자 임의로 추가하거나 삭제할 수도 있습니다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1D2471-CD38-FB44-BA25-956DF97C958A}"/>
              </a:ext>
            </a:extLst>
          </p:cNvPr>
          <p:cNvSpPr/>
          <p:nvPr/>
        </p:nvSpPr>
        <p:spPr>
          <a:xfrm>
            <a:off x="444249" y="1872343"/>
            <a:ext cx="867055" cy="63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업무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EC7078-0D47-CF4C-AEBD-2F59514992F3}"/>
              </a:ext>
            </a:extLst>
          </p:cNvPr>
          <p:cNvSpPr/>
          <p:nvPr/>
        </p:nvSpPr>
        <p:spPr>
          <a:xfrm>
            <a:off x="1727319" y="1872061"/>
            <a:ext cx="867055" cy="63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약속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DCE4EA-73C0-D34D-B673-70ED81643AA8}"/>
              </a:ext>
            </a:extLst>
          </p:cNvPr>
          <p:cNvSpPr/>
          <p:nvPr/>
        </p:nvSpPr>
        <p:spPr>
          <a:xfrm>
            <a:off x="2986378" y="1860804"/>
            <a:ext cx="867055" cy="63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구매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7795D7-3A3E-6344-9EA4-9BC1B3A731FB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877777" y="2510971"/>
            <a:ext cx="0" cy="6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A70F02-7E58-6C44-A0E6-2AD2295E5974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2160847" y="2510689"/>
            <a:ext cx="0" cy="6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2854D-4BAA-7A46-91C0-5F4D94F6E77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3419906" y="2499432"/>
            <a:ext cx="9497" cy="63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0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37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할 일 서식 설정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93168F4-6664-DF48-B5C0-C6C8ABF1ABBE}"/>
              </a:ext>
            </a:extLst>
          </p:cNvPr>
          <p:cNvSpPr/>
          <p:nvPr/>
        </p:nvSpPr>
        <p:spPr>
          <a:xfrm>
            <a:off x="444249" y="3135415"/>
            <a:ext cx="867055" cy="780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1"/>
                </a:solidFill>
              </a:rPr>
              <a:t>Todo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C7B1B89-3330-D84A-9DB7-E0A0EAABF8BC}"/>
              </a:ext>
            </a:extLst>
          </p:cNvPr>
          <p:cNvSpPr/>
          <p:nvPr/>
        </p:nvSpPr>
        <p:spPr>
          <a:xfrm>
            <a:off x="1727319" y="3135415"/>
            <a:ext cx="867055" cy="780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i="1" dirty="0" err="1">
                <a:solidFill>
                  <a:schemeClr val="accent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Todo</a:t>
            </a:r>
            <a:endParaRPr kumimoji="1" lang="ko-Kore-KR" altLang="en-US" i="1" dirty="0">
              <a:solidFill>
                <a:schemeClr val="accent2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5C4F078-F9DC-CB42-9902-581223257B67}"/>
              </a:ext>
            </a:extLst>
          </p:cNvPr>
          <p:cNvSpPr/>
          <p:nvPr/>
        </p:nvSpPr>
        <p:spPr>
          <a:xfrm>
            <a:off x="2995875" y="3135415"/>
            <a:ext cx="867055" cy="7801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4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Todo</a:t>
            </a:r>
            <a:endParaRPr kumimoji="1" lang="ko-Kore-KR" altLang="en-US" dirty="0">
              <a:solidFill>
                <a:schemeClr val="accent4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5709EC-48AA-B742-9B5C-A0FD3EF033C5}"/>
              </a:ext>
            </a:extLst>
          </p:cNvPr>
          <p:cNvSpPr/>
          <p:nvPr/>
        </p:nvSpPr>
        <p:spPr>
          <a:xfrm>
            <a:off x="444249" y="3999194"/>
            <a:ext cx="867055" cy="780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1"/>
                </a:solidFill>
              </a:rPr>
              <a:t>Todo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EB8AD31-B718-4F46-9983-9243C33014B1}"/>
              </a:ext>
            </a:extLst>
          </p:cNvPr>
          <p:cNvSpPr/>
          <p:nvPr/>
        </p:nvSpPr>
        <p:spPr>
          <a:xfrm>
            <a:off x="1727319" y="3999194"/>
            <a:ext cx="867055" cy="780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i="1" dirty="0" err="1">
                <a:solidFill>
                  <a:schemeClr val="accent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Todo</a:t>
            </a:r>
            <a:endParaRPr kumimoji="1" lang="ko-Kore-KR" altLang="en-US" i="1" dirty="0">
              <a:solidFill>
                <a:schemeClr val="accent2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42C1C20-7109-D942-9C1A-8E6FA1483348}"/>
              </a:ext>
            </a:extLst>
          </p:cNvPr>
          <p:cNvSpPr/>
          <p:nvPr/>
        </p:nvSpPr>
        <p:spPr>
          <a:xfrm>
            <a:off x="2995875" y="3999194"/>
            <a:ext cx="867055" cy="7801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4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Todo</a:t>
            </a:r>
            <a:endParaRPr kumimoji="1" lang="ko-Kore-KR" altLang="en-US" dirty="0">
              <a:solidFill>
                <a:schemeClr val="accent4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A2B267-D3B4-A347-87D4-0936334A5737}"/>
              </a:ext>
            </a:extLst>
          </p:cNvPr>
          <p:cNvSpPr/>
          <p:nvPr/>
        </p:nvSpPr>
        <p:spPr>
          <a:xfrm>
            <a:off x="444249" y="4862973"/>
            <a:ext cx="867055" cy="780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1"/>
                </a:solidFill>
              </a:rPr>
              <a:t>Todo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125788-3229-B14F-9BBE-B0B1F098C740}"/>
              </a:ext>
            </a:extLst>
          </p:cNvPr>
          <p:cNvSpPr/>
          <p:nvPr/>
        </p:nvSpPr>
        <p:spPr>
          <a:xfrm>
            <a:off x="1727319" y="4862973"/>
            <a:ext cx="867055" cy="780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i="1" dirty="0" err="1">
                <a:solidFill>
                  <a:schemeClr val="accent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Todo</a:t>
            </a:r>
            <a:endParaRPr kumimoji="1" lang="ko-Kore-KR" altLang="en-US" i="1" dirty="0">
              <a:solidFill>
                <a:schemeClr val="accent2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927B8E2-22CA-D24C-A012-CEA658B17EA3}"/>
              </a:ext>
            </a:extLst>
          </p:cNvPr>
          <p:cNvSpPr/>
          <p:nvPr/>
        </p:nvSpPr>
        <p:spPr>
          <a:xfrm>
            <a:off x="2995875" y="4862973"/>
            <a:ext cx="867055" cy="7801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4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Todo</a:t>
            </a:r>
            <a:endParaRPr kumimoji="1" lang="ko-Kore-KR" altLang="en-US" dirty="0">
              <a:solidFill>
                <a:schemeClr val="accent4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CAF61-12F8-8A42-A19C-5FD3EA6E2AC9}"/>
              </a:ext>
            </a:extLst>
          </p:cNvPr>
          <p:cNvSpPr txBox="1"/>
          <p:nvPr/>
        </p:nvSpPr>
        <p:spPr>
          <a:xfrm>
            <a:off x="5301756" y="3537529"/>
            <a:ext cx="6590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카테고리별로 할 일에 텍스트 스타일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크기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배경색 등의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서식을 적용</a:t>
            </a:r>
            <a:r>
              <a:rPr kumimoji="1" lang="ko-KR" altLang="en-US" dirty="0"/>
              <a:t>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가독성을</a:t>
            </a:r>
            <a:r>
              <a:rPr kumimoji="1" lang="ko-KR" altLang="en-US" dirty="0"/>
              <a:t> 높일 수 있습니다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1D2471-CD38-FB44-BA25-956DF97C958A}"/>
              </a:ext>
            </a:extLst>
          </p:cNvPr>
          <p:cNvSpPr/>
          <p:nvPr/>
        </p:nvSpPr>
        <p:spPr>
          <a:xfrm>
            <a:off x="444249" y="1872343"/>
            <a:ext cx="867055" cy="63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업무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EC7078-0D47-CF4C-AEBD-2F59514992F3}"/>
              </a:ext>
            </a:extLst>
          </p:cNvPr>
          <p:cNvSpPr/>
          <p:nvPr/>
        </p:nvSpPr>
        <p:spPr>
          <a:xfrm>
            <a:off x="1727319" y="1872061"/>
            <a:ext cx="867055" cy="63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약속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DCE4EA-73C0-D34D-B673-70ED81643AA8}"/>
              </a:ext>
            </a:extLst>
          </p:cNvPr>
          <p:cNvSpPr/>
          <p:nvPr/>
        </p:nvSpPr>
        <p:spPr>
          <a:xfrm>
            <a:off x="2986378" y="1860804"/>
            <a:ext cx="867055" cy="63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구매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7795D7-3A3E-6344-9EA4-9BC1B3A731FB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877777" y="2510971"/>
            <a:ext cx="0" cy="62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A70F02-7E58-6C44-A0E6-2AD2295E5974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2160847" y="2510689"/>
            <a:ext cx="0" cy="62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2854D-4BAA-7A46-91C0-5F4D94F6E77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3419906" y="2499432"/>
            <a:ext cx="9497" cy="63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AF496D-B1CE-E245-B832-0F77981C9753}"/>
              </a:ext>
            </a:extLst>
          </p:cNvPr>
          <p:cNvSpPr txBox="1"/>
          <p:nvPr/>
        </p:nvSpPr>
        <p:spPr>
          <a:xfrm>
            <a:off x="337403" y="582095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/>
              <a:t>파란색</a:t>
            </a:r>
            <a:r>
              <a:rPr kumimoji="1" lang="ko-KR" altLang="en-US" sz="1100" dirty="0"/>
              <a:t> 텍스트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D9835B-69AE-6C4D-A528-0D08267AF88B}"/>
              </a:ext>
            </a:extLst>
          </p:cNvPr>
          <p:cNvSpPr txBox="1"/>
          <p:nvPr/>
        </p:nvSpPr>
        <p:spPr>
          <a:xfrm>
            <a:off x="1620472" y="5820959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/>
              <a:t>주황색</a:t>
            </a:r>
            <a:r>
              <a:rPr kumimoji="1" lang="ko-KR" altLang="en-US" sz="1100" dirty="0"/>
              <a:t> 텍스트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 err="1"/>
              <a:t>이탤릭체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83F36-847B-9E4C-A073-B7CAEBEF4CC9}"/>
              </a:ext>
            </a:extLst>
          </p:cNvPr>
          <p:cNvSpPr txBox="1"/>
          <p:nvPr/>
        </p:nvSpPr>
        <p:spPr>
          <a:xfrm>
            <a:off x="2879533" y="5820958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/>
              <a:t>노란색</a:t>
            </a:r>
            <a:r>
              <a:rPr kumimoji="1" lang="ko-KR" altLang="en-US" sz="1100" dirty="0"/>
              <a:t> 텍스트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 err="1"/>
              <a:t>볼드체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1707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일 목록 표시 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80729-42F6-8844-80CB-C92F84106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"/>
          <a:stretch/>
        </p:blipFill>
        <p:spPr>
          <a:xfrm>
            <a:off x="4180145" y="2484881"/>
            <a:ext cx="3195601" cy="2577309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A1202C4-16CF-AE49-98A4-663D1FD3D56E}"/>
              </a:ext>
            </a:extLst>
          </p:cNvPr>
          <p:cNvSpPr/>
          <p:nvPr/>
        </p:nvSpPr>
        <p:spPr>
          <a:xfrm>
            <a:off x="343678" y="2510759"/>
            <a:ext cx="867055" cy="780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1"/>
                </a:solidFill>
              </a:rPr>
              <a:t>Todo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D0D1458-350E-1A4F-AFCA-50BA88FEFE1C}"/>
              </a:ext>
            </a:extLst>
          </p:cNvPr>
          <p:cNvSpPr/>
          <p:nvPr/>
        </p:nvSpPr>
        <p:spPr>
          <a:xfrm>
            <a:off x="1303754" y="2510759"/>
            <a:ext cx="867055" cy="780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i="1" dirty="0" err="1">
                <a:solidFill>
                  <a:schemeClr val="accent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Todo</a:t>
            </a:r>
            <a:endParaRPr kumimoji="1" lang="ko-Kore-KR" altLang="en-US" i="1" dirty="0">
              <a:solidFill>
                <a:schemeClr val="accent2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72C85665-99EA-1045-B81F-9155C7900DAB}"/>
              </a:ext>
            </a:extLst>
          </p:cNvPr>
          <p:cNvSpPr/>
          <p:nvPr/>
        </p:nvSpPr>
        <p:spPr>
          <a:xfrm>
            <a:off x="2303334" y="2510759"/>
            <a:ext cx="867055" cy="7801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4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Todo</a:t>
            </a:r>
            <a:endParaRPr kumimoji="1" lang="ko-Kore-KR" altLang="en-US" dirty="0">
              <a:solidFill>
                <a:schemeClr val="accent4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8E7CCDC-8DB4-6343-AB19-0DD3FB80DC4D}"/>
              </a:ext>
            </a:extLst>
          </p:cNvPr>
          <p:cNvSpPr/>
          <p:nvPr/>
        </p:nvSpPr>
        <p:spPr>
          <a:xfrm>
            <a:off x="343678" y="3374538"/>
            <a:ext cx="867055" cy="780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1"/>
                </a:solidFill>
              </a:rPr>
              <a:t>Todo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27CCA44-B354-4243-AFB9-9883E3A37B61}"/>
              </a:ext>
            </a:extLst>
          </p:cNvPr>
          <p:cNvSpPr/>
          <p:nvPr/>
        </p:nvSpPr>
        <p:spPr>
          <a:xfrm>
            <a:off x="1303754" y="3374538"/>
            <a:ext cx="867055" cy="780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i="1" dirty="0" err="1">
                <a:solidFill>
                  <a:schemeClr val="accent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Todo</a:t>
            </a:r>
            <a:endParaRPr kumimoji="1" lang="ko-Kore-KR" altLang="en-US" i="1" dirty="0">
              <a:solidFill>
                <a:schemeClr val="accent2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F63634E-1165-6D4C-8DC9-F9B05820F65E}"/>
              </a:ext>
            </a:extLst>
          </p:cNvPr>
          <p:cNvSpPr/>
          <p:nvPr/>
        </p:nvSpPr>
        <p:spPr>
          <a:xfrm>
            <a:off x="2303334" y="3374538"/>
            <a:ext cx="867055" cy="7801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4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Todo</a:t>
            </a:r>
            <a:endParaRPr kumimoji="1" lang="ko-Kore-KR" altLang="en-US" dirty="0">
              <a:solidFill>
                <a:schemeClr val="accent4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DB10554-FC2A-3044-8BBE-08F0354004E4}"/>
              </a:ext>
            </a:extLst>
          </p:cNvPr>
          <p:cNvSpPr/>
          <p:nvPr/>
        </p:nvSpPr>
        <p:spPr>
          <a:xfrm>
            <a:off x="343678" y="4238317"/>
            <a:ext cx="867055" cy="780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1"/>
                </a:solidFill>
              </a:rPr>
              <a:t>Todo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FCC80A4-0E2E-AE4C-AB31-973F3BEB1CD1}"/>
              </a:ext>
            </a:extLst>
          </p:cNvPr>
          <p:cNvSpPr/>
          <p:nvPr/>
        </p:nvSpPr>
        <p:spPr>
          <a:xfrm>
            <a:off x="1303754" y="4238317"/>
            <a:ext cx="867055" cy="7801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i="1" dirty="0" err="1">
                <a:solidFill>
                  <a:schemeClr val="accent2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Todo</a:t>
            </a:r>
            <a:endParaRPr kumimoji="1" lang="ko-Kore-KR" altLang="en-US" i="1" dirty="0">
              <a:solidFill>
                <a:schemeClr val="accent2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23CF94D-D526-BD49-B7EA-D0CE421E4F2E}"/>
              </a:ext>
            </a:extLst>
          </p:cNvPr>
          <p:cNvSpPr/>
          <p:nvPr/>
        </p:nvSpPr>
        <p:spPr>
          <a:xfrm>
            <a:off x="2303334" y="4238317"/>
            <a:ext cx="867055" cy="7801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ko-Kore-KR" dirty="0" err="1">
                <a:solidFill>
                  <a:schemeClr val="accent4"/>
                </a:solidFill>
                <a:latin typeface="BM DoHyeon" panose="020B0600000101010101" pitchFamily="34" charset="-127"/>
                <a:ea typeface="BM DoHyeon" panose="020B0600000101010101" pitchFamily="34" charset="-127"/>
              </a:rPr>
              <a:t>Todo</a:t>
            </a:r>
            <a:endParaRPr kumimoji="1" lang="ko-Kore-KR" altLang="en-US" dirty="0">
              <a:solidFill>
                <a:schemeClr val="accent4"/>
              </a:solidFill>
              <a:latin typeface="BM DoHyeon" panose="020B0600000101010101" pitchFamily="34" charset="-127"/>
              <a:ea typeface="BM DoHyeon" panose="020B0600000101010101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7FC1F5-E035-C84E-B6C2-0446EE4CB548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3170389" y="3764618"/>
            <a:ext cx="1009756" cy="891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A3DFDE2-4344-0B46-93D5-786A382780EF}"/>
              </a:ext>
            </a:extLst>
          </p:cNvPr>
          <p:cNvSpPr/>
          <p:nvPr/>
        </p:nvSpPr>
        <p:spPr>
          <a:xfrm>
            <a:off x="6484622" y="3773536"/>
            <a:ext cx="404059" cy="77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139D8CF7-D793-9241-BFFC-B88B8FB658E8}"/>
              </a:ext>
            </a:extLst>
          </p:cNvPr>
          <p:cNvSpPr/>
          <p:nvPr/>
        </p:nvSpPr>
        <p:spPr>
          <a:xfrm>
            <a:off x="6484622" y="3887130"/>
            <a:ext cx="404059" cy="7761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5532776-CA0A-0842-A672-6EA16D1F88AD}"/>
              </a:ext>
            </a:extLst>
          </p:cNvPr>
          <p:cNvSpPr/>
          <p:nvPr/>
        </p:nvSpPr>
        <p:spPr>
          <a:xfrm>
            <a:off x="6941822" y="4159862"/>
            <a:ext cx="404059" cy="77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C565A1F-5E8E-7C41-A635-238332984176}"/>
              </a:ext>
            </a:extLst>
          </p:cNvPr>
          <p:cNvSpPr/>
          <p:nvPr/>
        </p:nvSpPr>
        <p:spPr>
          <a:xfrm>
            <a:off x="6484622" y="4511136"/>
            <a:ext cx="404059" cy="7761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151E89A-A73C-6949-9B42-DD3AB07B9948}"/>
              </a:ext>
            </a:extLst>
          </p:cNvPr>
          <p:cNvSpPr/>
          <p:nvPr/>
        </p:nvSpPr>
        <p:spPr>
          <a:xfrm>
            <a:off x="5590157" y="4860386"/>
            <a:ext cx="404059" cy="7761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2E988F78-C788-DF41-8AF9-3599FA8BFC84}"/>
              </a:ext>
            </a:extLst>
          </p:cNvPr>
          <p:cNvSpPr/>
          <p:nvPr/>
        </p:nvSpPr>
        <p:spPr>
          <a:xfrm>
            <a:off x="6484622" y="3439308"/>
            <a:ext cx="404059" cy="77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81750-F8DE-1349-984D-2091D3012B4E}"/>
              </a:ext>
            </a:extLst>
          </p:cNvPr>
          <p:cNvSpPr txBox="1"/>
          <p:nvPr/>
        </p:nvSpPr>
        <p:spPr>
          <a:xfrm>
            <a:off x="7970337" y="3304510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할 일 목록을 </a:t>
            </a:r>
            <a:r>
              <a:rPr kumimoji="1" lang="ko-KR" altLang="en-US" sz="2000" b="1" dirty="0"/>
              <a:t>리스트 형식과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캘린더 형식 중 원하는 형식으로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확인</a:t>
            </a:r>
            <a:r>
              <a:rPr kumimoji="1" lang="ko-KR" altLang="en-US" dirty="0"/>
              <a:t>할 수 있습니다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8909A8-29C4-6747-A64E-6D34C86A0142}"/>
              </a:ext>
            </a:extLst>
          </p:cNvPr>
          <p:cNvSpPr txBox="1"/>
          <p:nvPr/>
        </p:nvSpPr>
        <p:spPr>
          <a:xfrm>
            <a:off x="1026990" y="19660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리스트</a:t>
            </a:r>
            <a:r>
              <a:rPr kumimoji="1" lang="ko-KR" altLang="en-US" b="1" dirty="0"/>
              <a:t> 형식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BB3F43-9B28-4442-8993-CBD3942D7E00}"/>
              </a:ext>
            </a:extLst>
          </p:cNvPr>
          <p:cNvSpPr txBox="1"/>
          <p:nvPr/>
        </p:nvSpPr>
        <p:spPr>
          <a:xfrm>
            <a:off x="5061310" y="19660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캘린더</a:t>
            </a:r>
            <a:r>
              <a:rPr kumimoji="1" lang="ko-KR" altLang="en-US" b="1" dirty="0"/>
              <a:t> 형식</a:t>
            </a:r>
            <a:endParaRPr kumimoji="1" lang="ko-Kore-KR" altLang="en-US" b="1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3051976-5B1C-E643-992E-6B820EA8774B}"/>
              </a:ext>
            </a:extLst>
          </p:cNvPr>
          <p:cNvSpPr/>
          <p:nvPr/>
        </p:nvSpPr>
        <p:spPr>
          <a:xfrm>
            <a:off x="5590157" y="3400502"/>
            <a:ext cx="404059" cy="77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EC41554-813D-2440-AC49-7F9C21A04D83}"/>
              </a:ext>
            </a:extLst>
          </p:cNvPr>
          <p:cNvSpPr/>
          <p:nvPr/>
        </p:nvSpPr>
        <p:spPr>
          <a:xfrm>
            <a:off x="5571031" y="4145350"/>
            <a:ext cx="404059" cy="77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kumimoji="1" lang="en-US" altLang="ko-Kore-KR" sz="500" dirty="0" err="1">
                <a:solidFill>
                  <a:schemeClr val="bg1"/>
                </a:solidFill>
              </a:rPr>
              <a:t>Todo</a:t>
            </a:r>
            <a:endParaRPr kumimoji="1" lang="ko-Kore-KR" alt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7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8F29-9CCB-7442-B6ED-95218B39A9B8}"/>
              </a:ext>
            </a:extLst>
          </p:cNvPr>
          <p:cNvSpPr txBox="1"/>
          <p:nvPr/>
        </p:nvSpPr>
        <p:spPr>
          <a:xfrm>
            <a:off x="3014868" y="2967335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05</a:t>
            </a:r>
            <a:r>
              <a:rPr kumimoji="1" lang="ko-KR" altLang="en-US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기존 앱과 차별성</a:t>
            </a:r>
            <a:endParaRPr kumimoji="1" lang="ko-Kore-KR" altLang="en-US" sz="5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5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2" y="521806"/>
            <a:ext cx="597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기준 알람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4400B-D440-49F3-86D7-E745042134E0}"/>
              </a:ext>
            </a:extLst>
          </p:cNvPr>
          <p:cNvSpPr/>
          <p:nvPr/>
        </p:nvSpPr>
        <p:spPr>
          <a:xfrm>
            <a:off x="7162800" y="5745257"/>
            <a:ext cx="2307102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 err="1">
                <a:solidFill>
                  <a:schemeClr val="tx1"/>
                </a:solidFill>
              </a:rPr>
              <a:t>알라미</a:t>
            </a:r>
            <a:r>
              <a:rPr lang="ko-KR" altLang="en-US" sz="1600" dirty="0">
                <a:solidFill>
                  <a:schemeClr val="tx1"/>
                </a:solidFill>
              </a:rPr>
              <a:t> 앱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026" name="Picture 2" descr="알라미 구글 스토어 화면 캡쳐">
            <a:extLst>
              <a:ext uri="{FF2B5EF4-FFF2-40B4-BE49-F238E27FC236}">
                <a16:creationId xmlns:a16="http://schemas.microsoft.com/office/drawing/2014/main" id="{6F16D114-5665-4AB2-A618-DBEE3D17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54" y="1112745"/>
            <a:ext cx="7535594" cy="44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59A684-C65A-4321-8261-B9BC7E09B833}"/>
              </a:ext>
            </a:extLst>
          </p:cNvPr>
          <p:cNvSpPr/>
          <p:nvPr/>
        </p:nvSpPr>
        <p:spPr>
          <a:xfrm>
            <a:off x="5383237" y="6332798"/>
            <a:ext cx="5866228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대부분 알람과 동시에 다양한 가상 미션을 제공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998533-4C7E-45DF-9132-EAB6B91C1301}"/>
              </a:ext>
            </a:extLst>
          </p:cNvPr>
          <p:cNvSpPr/>
          <p:nvPr/>
        </p:nvSpPr>
        <p:spPr>
          <a:xfrm>
            <a:off x="387899" y="6110716"/>
            <a:ext cx="3852472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가장 기본적인 알람 기능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4" name="Picture 4" descr="아이폰 알람 설정 방법을 정리해보았습니다.(ios 10) : 네이버 블로그">
            <a:extLst>
              <a:ext uri="{FF2B5EF4-FFF2-40B4-BE49-F238E27FC236}">
                <a16:creationId xmlns:a16="http://schemas.microsoft.com/office/drawing/2014/main" id="{F551EAE3-A820-449F-941C-24A6265A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" y="1112745"/>
            <a:ext cx="2743200" cy="476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8FA923-8E8D-4E43-93CA-F3E3925FD241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앱과의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82383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헤매는 사람 - 스톡일러스트 [35631122] - PIXTA">
            <a:extLst>
              <a:ext uri="{FF2B5EF4-FFF2-40B4-BE49-F238E27FC236}">
                <a16:creationId xmlns:a16="http://schemas.microsoft.com/office/drawing/2014/main" id="{D419C0B3-1BE5-406F-BA12-791DC425A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54" y="1657350"/>
            <a:ext cx="4629967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복잡한 길도 YES! 알기 쉬운 도로명주소! : 네이버 블로그">
            <a:extLst>
              <a:ext uri="{FF2B5EF4-FFF2-40B4-BE49-F238E27FC236}">
                <a16:creationId xmlns:a16="http://schemas.microsoft.com/office/drawing/2014/main" id="{A9258011-AEFF-4841-9C22-2E9C986F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0" y="1733550"/>
            <a:ext cx="501747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91A76F-5DD2-4832-8880-5C219FF00830}"/>
              </a:ext>
            </a:extLst>
          </p:cNvPr>
          <p:cNvSpPr/>
          <p:nvPr/>
        </p:nvSpPr>
        <p:spPr>
          <a:xfrm>
            <a:off x="2096085" y="5716447"/>
            <a:ext cx="7835705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지도 앱을 사용해도 복잡한 길에서는 가끔 잘못된 길을 가거나 헤맬 때가 있다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05DCA-E8FE-4574-9F5F-5F33895B57E4}"/>
              </a:ext>
            </a:extLst>
          </p:cNvPr>
          <p:cNvSpPr txBox="1"/>
          <p:nvPr/>
        </p:nvSpPr>
        <p:spPr>
          <a:xfrm>
            <a:off x="122462" y="521806"/>
            <a:ext cx="597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 기반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554AF-B028-472B-AD7D-DF8F4D9A65C7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앱과의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68462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2" y="521806"/>
            <a:ext cx="597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위치 기반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알람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C55B833-6773-43B5-AD6E-AE07B056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83" y="1229734"/>
            <a:ext cx="6861454" cy="43985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4400B-D440-49F3-86D7-E745042134E0}"/>
              </a:ext>
            </a:extLst>
          </p:cNvPr>
          <p:cNvSpPr/>
          <p:nvPr/>
        </p:nvSpPr>
        <p:spPr>
          <a:xfrm>
            <a:off x="6583774" y="5915736"/>
            <a:ext cx="3852472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카카오 </a:t>
            </a:r>
            <a:r>
              <a:rPr lang="ko-KR" altLang="en-US" sz="1600" dirty="0" err="1">
                <a:solidFill>
                  <a:schemeClr val="tx1"/>
                </a:solidFill>
              </a:rPr>
              <a:t>맵에서</a:t>
            </a:r>
            <a:r>
              <a:rPr lang="ko-KR" altLang="en-US" sz="1600" dirty="0">
                <a:solidFill>
                  <a:schemeClr val="tx1"/>
                </a:solidFill>
              </a:rPr>
              <a:t> 제공하는 위치 기반 알림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50AE78-D337-45D0-8C6C-9950F3BAE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45" y="1275612"/>
            <a:ext cx="4207394" cy="435265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A480E-B92A-40C0-A3DA-C88B9DCB9211}"/>
              </a:ext>
            </a:extLst>
          </p:cNvPr>
          <p:cNvSpPr/>
          <p:nvPr/>
        </p:nvSpPr>
        <p:spPr>
          <a:xfrm>
            <a:off x="635006" y="5915737"/>
            <a:ext cx="3852472" cy="4706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지도 </a:t>
            </a:r>
            <a:r>
              <a:rPr lang="en-US" altLang="ko-KR" sz="1600" dirty="0"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solidFill>
                  <a:schemeClr val="tx1"/>
                </a:solidFill>
              </a:rPr>
              <a:t>사용한 위치 기반 알림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03DD4-0657-4E76-8B47-FFC0C05845FF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05.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앱과의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258413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8F29-9CCB-7442-B6ED-95218B39A9B8}"/>
              </a:ext>
            </a:extLst>
          </p:cNvPr>
          <p:cNvSpPr txBox="1"/>
          <p:nvPr/>
        </p:nvSpPr>
        <p:spPr>
          <a:xfrm>
            <a:off x="4088078" y="2967335"/>
            <a:ext cx="4015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06</a:t>
            </a:r>
            <a:r>
              <a:rPr kumimoji="1" lang="ko-KR" altLang="en-US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역할 분담</a:t>
            </a:r>
            <a:endParaRPr kumimoji="1" lang="ko-Kore-KR" altLang="en-US" sz="5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2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C4BC31-D07B-4DCA-8C2D-8E3F57AAACD5}"/>
              </a:ext>
            </a:extLst>
          </p:cNvPr>
          <p:cNvSpPr txBox="1"/>
          <p:nvPr/>
        </p:nvSpPr>
        <p:spPr>
          <a:xfrm>
            <a:off x="201336" y="1082180"/>
            <a:ext cx="11610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UI : </a:t>
            </a:r>
            <a:r>
              <a:rPr lang="ko-KR" altLang="en-US" dirty="0"/>
              <a:t>공통 분담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할 일 생성</a:t>
            </a:r>
            <a:r>
              <a:rPr lang="en-US" altLang="ko-KR" dirty="0"/>
              <a:t>/</a:t>
            </a:r>
            <a:r>
              <a:rPr lang="ko-KR" altLang="ko-KR" dirty="0"/>
              <a:t>조회</a:t>
            </a:r>
            <a:r>
              <a:rPr lang="en-US" altLang="ko-KR" dirty="0"/>
              <a:t>/</a:t>
            </a:r>
            <a:r>
              <a:rPr lang="ko-KR" altLang="ko-KR" dirty="0"/>
              <a:t>수정</a:t>
            </a:r>
            <a:r>
              <a:rPr lang="en-US" altLang="ko-KR" dirty="0"/>
              <a:t>/</a:t>
            </a:r>
            <a:r>
              <a:rPr lang="ko-KR" altLang="ko-KR" dirty="0"/>
              <a:t>삭제 </a:t>
            </a:r>
            <a:r>
              <a:rPr lang="en-US" altLang="ko-KR" dirty="0"/>
              <a:t>: </a:t>
            </a:r>
            <a:r>
              <a:rPr lang="ko-KR" altLang="en-US" dirty="0" err="1"/>
              <a:t>남궁건</a:t>
            </a:r>
            <a:r>
              <a:rPr lang="en-US" altLang="ko-KR" dirty="0"/>
              <a:t>,</a:t>
            </a:r>
            <a:r>
              <a:rPr lang="ko-KR" altLang="en-US" dirty="0"/>
              <a:t> 김보규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할 일에 참고 자료 추가 </a:t>
            </a:r>
            <a:r>
              <a:rPr lang="en-US" altLang="ko-KR" dirty="0"/>
              <a:t>: </a:t>
            </a:r>
            <a:r>
              <a:rPr lang="ko-KR" altLang="ko-KR" dirty="0" err="1"/>
              <a:t>남궁건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할 일 알림</a:t>
            </a:r>
            <a:r>
              <a:rPr lang="en-US" altLang="ko-KR" dirty="0"/>
              <a:t>(</a:t>
            </a:r>
            <a:r>
              <a:rPr lang="ko-KR" altLang="ko-KR" dirty="0"/>
              <a:t>시간</a:t>
            </a:r>
            <a:r>
              <a:rPr lang="en-US" altLang="ko-KR" dirty="0"/>
              <a:t>/</a:t>
            </a:r>
            <a:r>
              <a:rPr lang="ko-KR" altLang="ko-KR" dirty="0"/>
              <a:t>위치</a:t>
            </a:r>
            <a:r>
              <a:rPr lang="en-US" altLang="ko-KR" dirty="0"/>
              <a:t>) : </a:t>
            </a:r>
            <a:r>
              <a:rPr lang="ko-KR" altLang="ko-KR" dirty="0"/>
              <a:t>윤동근 </a:t>
            </a:r>
            <a:r>
              <a:rPr lang="en-US" altLang="ko-KR" dirty="0"/>
              <a:t>+ </a:t>
            </a:r>
            <a:r>
              <a:rPr lang="ko-KR" altLang="ko-KR" dirty="0"/>
              <a:t>이정헌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카테고리 생성</a:t>
            </a:r>
            <a:r>
              <a:rPr lang="en-US" altLang="ko-KR" dirty="0"/>
              <a:t>/</a:t>
            </a:r>
            <a:r>
              <a:rPr lang="ko-KR" altLang="ko-KR" dirty="0"/>
              <a:t>조회</a:t>
            </a:r>
            <a:r>
              <a:rPr lang="en-US" altLang="ko-KR" dirty="0"/>
              <a:t>/</a:t>
            </a:r>
            <a:r>
              <a:rPr lang="ko-KR" altLang="ko-KR" dirty="0"/>
              <a:t>수정</a:t>
            </a:r>
            <a:r>
              <a:rPr lang="en-US" altLang="ko-KR" dirty="0"/>
              <a:t>/</a:t>
            </a:r>
            <a:r>
              <a:rPr lang="ko-KR" altLang="ko-KR" dirty="0"/>
              <a:t>삭제 </a:t>
            </a:r>
            <a:r>
              <a:rPr lang="en-US" altLang="ko-KR" dirty="0"/>
              <a:t>: </a:t>
            </a:r>
            <a:r>
              <a:rPr lang="ko-KR" altLang="ko-KR" dirty="0"/>
              <a:t>윤동근</a:t>
            </a:r>
            <a:endParaRPr lang="en-US" altLang="ko-KR" dirty="0"/>
          </a:p>
          <a:p>
            <a:r>
              <a:rPr lang="ko-KR" altLang="ko-KR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카테고리별 할 일 서식 설정 </a:t>
            </a:r>
            <a:r>
              <a:rPr lang="en-US" altLang="ko-KR" dirty="0"/>
              <a:t>: </a:t>
            </a:r>
            <a:r>
              <a:rPr lang="ko-KR" altLang="ko-KR" dirty="0"/>
              <a:t>이정헌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ko-KR" dirty="0"/>
              <a:t>할 일 표시 형식</a:t>
            </a:r>
            <a:r>
              <a:rPr lang="en-US" altLang="ko-KR" dirty="0"/>
              <a:t> (</a:t>
            </a:r>
            <a:r>
              <a:rPr lang="ko-KR" altLang="ko-KR" dirty="0"/>
              <a:t>리스트</a:t>
            </a:r>
            <a:r>
              <a:rPr lang="en-US" altLang="ko-KR" dirty="0"/>
              <a:t>/</a:t>
            </a:r>
            <a:r>
              <a:rPr lang="ko-KR" altLang="ko-KR" dirty="0"/>
              <a:t>캘린더</a:t>
            </a:r>
            <a:r>
              <a:rPr lang="en-US" altLang="ko-KR" dirty="0"/>
              <a:t>) : </a:t>
            </a:r>
            <a:r>
              <a:rPr lang="ko-KR" altLang="ko-KR" dirty="0"/>
              <a:t>김보규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A3D37-5DAF-3246-AE25-EE3675245C9D}"/>
              </a:ext>
            </a:extLst>
          </p:cNvPr>
          <p:cNvSpPr txBox="1"/>
          <p:nvPr/>
        </p:nvSpPr>
        <p:spPr>
          <a:xfrm>
            <a:off x="122462" y="521806"/>
            <a:ext cx="597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121FC-E8E6-064E-BC51-C6528C755DDE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23793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324859"/>
            <a:ext cx="5019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출처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C4BC31-D07B-4DCA-8C2D-8E3F57AAACD5}"/>
              </a:ext>
            </a:extLst>
          </p:cNvPr>
          <p:cNvSpPr txBox="1"/>
          <p:nvPr/>
        </p:nvSpPr>
        <p:spPr>
          <a:xfrm>
            <a:off x="201336" y="1082180"/>
            <a:ext cx="11610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https://www.cnet.co.kr/view/?no=20181112151016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https://www.onenote.com/classnotebook?omkt=ko-KR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https://bear.app/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https://m.blog.naver.com/gkrwja88/220825360411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http://www.newsian.co.kr/news/articleView.html?idxno=32478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https://m.blog.naver.com/mopaspr/220824643830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19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8F29-9CCB-7442-B6ED-95218B39A9B8}"/>
              </a:ext>
            </a:extLst>
          </p:cNvPr>
          <p:cNvSpPr txBox="1"/>
          <p:nvPr/>
        </p:nvSpPr>
        <p:spPr>
          <a:xfrm>
            <a:off x="4088078" y="2967335"/>
            <a:ext cx="4015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제안 개요</a:t>
            </a:r>
            <a:endParaRPr kumimoji="1" lang="ko-Kore-KR" altLang="en-US" sz="5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166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  <a:r>
              <a:rPr lang="ko-KR" altLang="en-US" sz="3000" b="1" dirty="0" err="1"/>
              <a:t>읽어주셔서</a:t>
            </a:r>
            <a:r>
              <a:rPr lang="ko-KR" altLang="en-US" sz="3000" b="1" dirty="0"/>
              <a:t> 감사합니다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플랜맨</a:t>
            </a:r>
            <a:endParaRPr lang="en-US" altLang="ko-KR"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5042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 배경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015011-3A3C-4C53-BE06-425EB0664BD6}"/>
              </a:ext>
            </a:extLst>
          </p:cNvPr>
          <p:cNvGrpSpPr/>
          <p:nvPr/>
        </p:nvGrpSpPr>
        <p:grpSpPr>
          <a:xfrm>
            <a:off x="590546" y="1435553"/>
            <a:ext cx="2939147" cy="4250872"/>
            <a:chOff x="790571" y="1959428"/>
            <a:chExt cx="2939147" cy="425087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7CD078B-3249-433D-83A8-4E0D5FA36D5C}"/>
                </a:ext>
              </a:extLst>
            </p:cNvPr>
            <p:cNvSpPr/>
            <p:nvPr/>
          </p:nvSpPr>
          <p:spPr>
            <a:xfrm>
              <a:off x="790575" y="1959428"/>
              <a:ext cx="2939143" cy="4250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대부분 유사한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r>
                <a:rPr lang="ko-KR" altLang="en-US" sz="1600" dirty="0">
                  <a:solidFill>
                    <a:schemeClr val="tx1"/>
                  </a:solidFill>
                </a:rPr>
                <a:t>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UX</a:t>
              </a:r>
              <a:r>
                <a:rPr lang="ko-KR" altLang="en-US" sz="1600" dirty="0">
                  <a:solidFill>
                    <a:schemeClr val="tx1"/>
                  </a:solidFill>
                </a:rPr>
                <a:t>로 디자인되어 있음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제공되는 기능 또한 비슷하며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사용자의 추가 기능 니즈에 대한 기대 부족</a:t>
              </a:r>
            </a:p>
          </p:txBody>
        </p:sp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2F26725C-E513-4D45-BE71-720430AD9250}"/>
                </a:ext>
              </a:extLst>
            </p:cNvPr>
            <p:cNvSpPr/>
            <p:nvPr/>
          </p:nvSpPr>
          <p:spPr>
            <a:xfrm rot="5400000">
              <a:off x="1592032" y="1157968"/>
              <a:ext cx="1336221" cy="29391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획일화된 기존 앱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27575-7F9A-4471-83B7-DBC72770DEEF}"/>
              </a:ext>
            </a:extLst>
          </p:cNvPr>
          <p:cNvGrpSpPr/>
          <p:nvPr/>
        </p:nvGrpSpPr>
        <p:grpSpPr>
          <a:xfrm>
            <a:off x="4624380" y="1435553"/>
            <a:ext cx="2939147" cy="4250872"/>
            <a:chOff x="790571" y="1959428"/>
            <a:chExt cx="2939147" cy="425087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2FE8E1-184E-4B8C-B574-518795C01B86}"/>
                </a:ext>
              </a:extLst>
            </p:cNvPr>
            <p:cNvSpPr/>
            <p:nvPr/>
          </p:nvSpPr>
          <p:spPr>
            <a:xfrm>
              <a:off x="790575" y="1959428"/>
              <a:ext cx="2939143" cy="4250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회원 가입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 플랫폼 연동 강제 등 과 같은 기능으로 인한 진입 장벽이 있는 경우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배너 광고 또는 사용시 마다 광고를 강요하는 불편함 야기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1C9E87D5-8557-4F51-8CED-7872E47CD3BE}"/>
                </a:ext>
              </a:extLst>
            </p:cNvPr>
            <p:cNvSpPr/>
            <p:nvPr/>
          </p:nvSpPr>
          <p:spPr>
            <a:xfrm rot="5400000">
              <a:off x="1630132" y="1119868"/>
              <a:ext cx="1260021" cy="29391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불필요한 강제적 기능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649545-124E-4735-B562-3F6776377CF2}"/>
              </a:ext>
            </a:extLst>
          </p:cNvPr>
          <p:cNvGrpSpPr/>
          <p:nvPr/>
        </p:nvGrpSpPr>
        <p:grpSpPr>
          <a:xfrm>
            <a:off x="8658221" y="1435553"/>
            <a:ext cx="2939147" cy="4250872"/>
            <a:chOff x="790571" y="1959428"/>
            <a:chExt cx="2939147" cy="425087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CE33AD-90B9-4C58-9E62-B0E3B93D67F6}"/>
                </a:ext>
              </a:extLst>
            </p:cNvPr>
            <p:cNvSpPr/>
            <p:nvPr/>
          </p:nvSpPr>
          <p:spPr>
            <a:xfrm>
              <a:off x="790575" y="1959428"/>
              <a:ext cx="2939143" cy="4250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제한된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 </a:t>
              </a:r>
              <a:r>
                <a:rPr lang="ko-KR" altLang="en-US" sz="1600" dirty="0">
                  <a:solidFill>
                    <a:schemeClr val="tx1"/>
                  </a:solidFill>
                </a:rPr>
                <a:t>커스터마이징으로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사용자들의 여러 취향을 맞추는데 있어 어려움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10DA6658-7D94-4EB4-9F3F-7E32AAB78CBD}"/>
                </a:ext>
              </a:extLst>
            </p:cNvPr>
            <p:cNvSpPr/>
            <p:nvPr/>
          </p:nvSpPr>
          <p:spPr>
            <a:xfrm rot="5400000">
              <a:off x="1592032" y="1157968"/>
              <a:ext cx="1336221" cy="29391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한정된 커스터마이징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89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 배경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015011-3A3C-4C53-BE06-425EB0664BD6}"/>
              </a:ext>
            </a:extLst>
          </p:cNvPr>
          <p:cNvGrpSpPr/>
          <p:nvPr/>
        </p:nvGrpSpPr>
        <p:grpSpPr>
          <a:xfrm>
            <a:off x="590546" y="1435553"/>
            <a:ext cx="2939147" cy="4250872"/>
            <a:chOff x="790571" y="1959428"/>
            <a:chExt cx="2939147" cy="425087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7CD078B-3249-433D-83A8-4E0D5FA36D5C}"/>
                </a:ext>
              </a:extLst>
            </p:cNvPr>
            <p:cNvSpPr/>
            <p:nvPr/>
          </p:nvSpPr>
          <p:spPr>
            <a:xfrm>
              <a:off x="790575" y="1959428"/>
              <a:ext cx="2939143" cy="4250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대부분 유사한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r>
                <a:rPr lang="ko-KR" altLang="en-US" sz="1600" dirty="0">
                  <a:solidFill>
                    <a:schemeClr val="tx1"/>
                  </a:solidFill>
                </a:rPr>
                <a:t>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UX</a:t>
              </a:r>
              <a:r>
                <a:rPr lang="ko-KR" altLang="en-US" sz="1600" dirty="0">
                  <a:solidFill>
                    <a:schemeClr val="tx1"/>
                  </a:solidFill>
                </a:rPr>
                <a:t>로 디자인되어 있음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제공되는 기능 또한 비슷하며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사용자의 추가 기능 니즈에 대한 기대 부족</a:t>
              </a:r>
            </a:p>
          </p:txBody>
        </p:sp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2F26725C-E513-4D45-BE71-720430AD9250}"/>
                </a:ext>
              </a:extLst>
            </p:cNvPr>
            <p:cNvSpPr/>
            <p:nvPr/>
          </p:nvSpPr>
          <p:spPr>
            <a:xfrm rot="5400000">
              <a:off x="1592032" y="1157968"/>
              <a:ext cx="1336221" cy="29391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획일화된 기존 앱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27575-7F9A-4471-83B7-DBC72770DEEF}"/>
              </a:ext>
            </a:extLst>
          </p:cNvPr>
          <p:cNvGrpSpPr/>
          <p:nvPr/>
        </p:nvGrpSpPr>
        <p:grpSpPr>
          <a:xfrm>
            <a:off x="4624380" y="1435553"/>
            <a:ext cx="2939147" cy="4250872"/>
            <a:chOff x="790571" y="1959428"/>
            <a:chExt cx="2939147" cy="425087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2FE8E1-184E-4B8C-B574-518795C01B86}"/>
                </a:ext>
              </a:extLst>
            </p:cNvPr>
            <p:cNvSpPr/>
            <p:nvPr/>
          </p:nvSpPr>
          <p:spPr>
            <a:xfrm>
              <a:off x="790575" y="1959428"/>
              <a:ext cx="2939143" cy="4250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회원 가입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 플랫폼 연동 강제 등 과 같은 기능으로 인한 진입 장벽이 있는 경우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배너 광고 또는 사용시 마다 광고를 강요하는 불편함 야기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1C9E87D5-8557-4F51-8CED-7872E47CD3BE}"/>
                </a:ext>
              </a:extLst>
            </p:cNvPr>
            <p:cNvSpPr/>
            <p:nvPr/>
          </p:nvSpPr>
          <p:spPr>
            <a:xfrm rot="5400000">
              <a:off x="1630132" y="1119868"/>
              <a:ext cx="1260021" cy="29391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너무 무겁거나 가볍거나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649545-124E-4735-B562-3F6776377CF2}"/>
              </a:ext>
            </a:extLst>
          </p:cNvPr>
          <p:cNvGrpSpPr/>
          <p:nvPr/>
        </p:nvGrpSpPr>
        <p:grpSpPr>
          <a:xfrm>
            <a:off x="8658221" y="1435553"/>
            <a:ext cx="2939147" cy="4250872"/>
            <a:chOff x="790571" y="1959428"/>
            <a:chExt cx="2939147" cy="425087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CE33AD-90B9-4C58-9E62-B0E3B93D67F6}"/>
                </a:ext>
              </a:extLst>
            </p:cNvPr>
            <p:cNvSpPr/>
            <p:nvPr/>
          </p:nvSpPr>
          <p:spPr>
            <a:xfrm>
              <a:off x="790575" y="1959428"/>
              <a:ext cx="2939143" cy="42508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tx1"/>
                  </a:solidFill>
                </a:rPr>
                <a:t>제한된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 </a:t>
              </a:r>
              <a:r>
                <a:rPr lang="ko-KR" altLang="en-US" sz="1600" dirty="0">
                  <a:solidFill>
                    <a:schemeClr val="tx1"/>
                  </a:solidFill>
                </a:rPr>
                <a:t>커스터마이징으로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사용자들의 여러 취향을 맞추는데 있어 어려움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10DA6658-7D94-4EB4-9F3F-7E32AAB78CBD}"/>
                </a:ext>
              </a:extLst>
            </p:cNvPr>
            <p:cNvSpPr/>
            <p:nvPr/>
          </p:nvSpPr>
          <p:spPr>
            <a:xfrm rot="5400000">
              <a:off x="1592032" y="1157968"/>
              <a:ext cx="1336221" cy="293914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한정된 커스터마이징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690A41-3593-4157-857D-765CF4567699}"/>
              </a:ext>
            </a:extLst>
          </p:cNvPr>
          <p:cNvSpPr/>
          <p:nvPr/>
        </p:nvSpPr>
        <p:spPr>
          <a:xfrm>
            <a:off x="0" y="0"/>
            <a:ext cx="12192000" cy="69723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부족한 다양성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불편한 사용 환경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한정된 사용자 선택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b="1" dirty="0"/>
              <a:t>-&gt; </a:t>
            </a:r>
            <a:r>
              <a:rPr lang="ko-KR" altLang="en-US" sz="2000" b="1" dirty="0"/>
              <a:t> 좀더 나은 </a:t>
            </a:r>
            <a:r>
              <a:rPr lang="en-US" altLang="ko-KR" sz="2000" b="1" dirty="0"/>
              <a:t>To-do </a:t>
            </a:r>
            <a:r>
              <a:rPr lang="ko-KR" altLang="en-US" sz="2000" b="1" dirty="0"/>
              <a:t>앱을 만들 순 없을까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383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 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5E7854-67E9-4F60-9F9E-59D185186B40}"/>
              </a:ext>
            </a:extLst>
          </p:cNvPr>
          <p:cNvSpPr/>
          <p:nvPr/>
        </p:nvSpPr>
        <p:spPr>
          <a:xfrm>
            <a:off x="0" y="1485900"/>
            <a:ext cx="12192000" cy="53721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B9AEB8-B381-4FAC-8136-541AEA692359}"/>
              </a:ext>
            </a:extLst>
          </p:cNvPr>
          <p:cNvSpPr/>
          <p:nvPr/>
        </p:nvSpPr>
        <p:spPr>
          <a:xfrm>
            <a:off x="523875" y="2314575"/>
            <a:ext cx="3057525" cy="305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차별화된 서비스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기존 서비스중인 앱에  없는 실용적 기능 추가 </a:t>
            </a:r>
            <a:r>
              <a:rPr lang="ko-KR" altLang="en-US" sz="1400" dirty="0" err="1">
                <a:solidFill>
                  <a:schemeClr val="tx1"/>
                </a:solidFill>
              </a:rPr>
              <a:t>더나은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</a:rPr>
              <a:t>UX 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94760C-504E-408C-BAE0-3D784D088D09}"/>
              </a:ext>
            </a:extLst>
          </p:cNvPr>
          <p:cNvSpPr/>
          <p:nvPr/>
        </p:nvSpPr>
        <p:spPr>
          <a:xfrm>
            <a:off x="4567237" y="2314574"/>
            <a:ext cx="3057525" cy="305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편의성 개선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사용시 불필요한 </a:t>
            </a:r>
            <a:r>
              <a:rPr lang="ko-KR" altLang="en-US" sz="1400" dirty="0" err="1">
                <a:solidFill>
                  <a:schemeClr val="tx1"/>
                </a:solidFill>
              </a:rPr>
              <a:t>기능을강요하지</a:t>
            </a:r>
            <a:r>
              <a:rPr lang="ko-KR" altLang="en-US" sz="1400" dirty="0">
                <a:solidFill>
                  <a:schemeClr val="tx1"/>
                </a:solidFill>
              </a:rPr>
              <a:t> 않는 환경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광고를 배제한 기능에 충실한 </a:t>
            </a:r>
            <a:r>
              <a:rPr lang="ko-KR" altLang="en-US" sz="1400" dirty="0" err="1">
                <a:solidFill>
                  <a:schemeClr val="tx1"/>
                </a:solidFill>
              </a:rPr>
              <a:t>퓨어</a:t>
            </a:r>
            <a:r>
              <a:rPr lang="ko-KR" altLang="en-US" sz="1400" dirty="0">
                <a:solidFill>
                  <a:schemeClr val="tx1"/>
                </a:solidFill>
              </a:rPr>
              <a:t> 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9CAA3F-F888-4E5F-80F6-0B3B40FA19CD}"/>
              </a:ext>
            </a:extLst>
          </p:cNvPr>
          <p:cNvSpPr/>
          <p:nvPr/>
        </p:nvSpPr>
        <p:spPr>
          <a:xfrm>
            <a:off x="8610600" y="2314574"/>
            <a:ext cx="3057525" cy="3057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높은 자유도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사용자의 다양한 취사선택이 가능한 환경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같은 앱이지만 서로 다른 나만의 공간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4E469E-1EB7-44B6-BBC3-F0155206AD4A}"/>
              </a:ext>
            </a:extLst>
          </p:cNvPr>
          <p:cNvCxnSpPr>
            <a:cxnSpLocks/>
          </p:cNvCxnSpPr>
          <p:nvPr/>
        </p:nvCxnSpPr>
        <p:spPr>
          <a:xfrm>
            <a:off x="942975" y="3257550"/>
            <a:ext cx="2209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C95E6B-DED5-462A-8794-85C1C8C4E0AE}"/>
              </a:ext>
            </a:extLst>
          </p:cNvPr>
          <p:cNvCxnSpPr>
            <a:cxnSpLocks/>
          </p:cNvCxnSpPr>
          <p:nvPr/>
        </p:nvCxnSpPr>
        <p:spPr>
          <a:xfrm>
            <a:off x="4991100" y="3276600"/>
            <a:ext cx="2209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40E347-4F7A-436D-A776-12361FF54D04}"/>
              </a:ext>
            </a:extLst>
          </p:cNvPr>
          <p:cNvCxnSpPr>
            <a:cxnSpLocks/>
          </p:cNvCxnSpPr>
          <p:nvPr/>
        </p:nvCxnSpPr>
        <p:spPr>
          <a:xfrm>
            <a:off x="9058275" y="3276600"/>
            <a:ext cx="2209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5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D7BD3-4565-441F-A740-EA3C9247DC40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DED037-CC17-4F7B-8172-1C5EFFC55ADB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제안 목표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97DEA0-A242-4F3B-9503-3B98ACB09B3B}"/>
              </a:ext>
            </a:extLst>
          </p:cNvPr>
          <p:cNvGrpSpPr/>
          <p:nvPr/>
        </p:nvGrpSpPr>
        <p:grpSpPr>
          <a:xfrm>
            <a:off x="1990898" y="1168481"/>
            <a:ext cx="8210203" cy="3557062"/>
            <a:chOff x="2097577" y="1541857"/>
            <a:chExt cx="8210203" cy="355706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7FBE6D2-7D93-41E8-801E-97AB0EC11B4C}"/>
                </a:ext>
              </a:extLst>
            </p:cNvPr>
            <p:cNvGrpSpPr/>
            <p:nvPr/>
          </p:nvGrpSpPr>
          <p:grpSpPr>
            <a:xfrm>
              <a:off x="2719548" y="2370411"/>
              <a:ext cx="6752903" cy="2449682"/>
              <a:chOff x="2906684" y="2204157"/>
              <a:chExt cx="6752903" cy="2449682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AFE245FC-80C8-4A02-96AB-DFF89FD24286}"/>
                  </a:ext>
                </a:extLst>
              </p:cNvPr>
              <p:cNvSpPr/>
              <p:nvPr/>
            </p:nvSpPr>
            <p:spPr>
              <a:xfrm>
                <a:off x="2906684" y="2204157"/>
                <a:ext cx="2449681" cy="2449681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차별화된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기능과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디자인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528ADB8-C957-4225-B157-BA741A13874D}"/>
                  </a:ext>
                </a:extLst>
              </p:cNvPr>
              <p:cNvSpPr/>
              <p:nvPr/>
            </p:nvSpPr>
            <p:spPr>
              <a:xfrm>
                <a:off x="5058295" y="2204158"/>
                <a:ext cx="2449681" cy="2449681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사용자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편의성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극대화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BBE7CE-DD66-4D3D-A7C6-D24D51DD44B6}"/>
                  </a:ext>
                </a:extLst>
              </p:cNvPr>
              <p:cNvSpPr/>
              <p:nvPr/>
            </p:nvSpPr>
            <p:spPr>
              <a:xfrm>
                <a:off x="7209906" y="2204157"/>
                <a:ext cx="2449681" cy="2449681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</a:rPr>
                  <a:t>다양한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err="1">
                    <a:solidFill>
                      <a:schemeClr val="tx1"/>
                    </a:solidFill>
                  </a:rPr>
                  <a:t>커스터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 err="1">
                    <a:solidFill>
                      <a:schemeClr val="tx1"/>
                    </a:solidFill>
                  </a:rPr>
                  <a:t>마이징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4FD68422-5CE2-4619-8132-5ED9169F75FE}"/>
                </a:ext>
              </a:extLst>
            </p:cNvPr>
            <p:cNvSpPr/>
            <p:nvPr/>
          </p:nvSpPr>
          <p:spPr>
            <a:xfrm>
              <a:off x="2097577" y="1541857"/>
              <a:ext cx="8210203" cy="3557062"/>
            </a:xfrm>
            <a:prstGeom prst="flowChartAlternateProcess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C6E29F1-0BC7-4C30-B85B-A4454160A822}"/>
              </a:ext>
            </a:extLst>
          </p:cNvPr>
          <p:cNvSpPr/>
          <p:nvPr/>
        </p:nvSpPr>
        <p:spPr>
          <a:xfrm>
            <a:off x="2956660" y="5926677"/>
            <a:ext cx="6644540" cy="781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기본에도 충실하지만</a:t>
            </a:r>
            <a:r>
              <a:rPr lang="en-US" altLang="ko-KR" dirty="0"/>
              <a:t>, </a:t>
            </a:r>
            <a:r>
              <a:rPr lang="ko-KR" altLang="en-US" dirty="0"/>
              <a:t>실용성 있고 자유도 높은 </a:t>
            </a:r>
            <a:r>
              <a:rPr lang="en-US" altLang="ko-KR" dirty="0"/>
              <a:t>TO-DO </a:t>
            </a:r>
            <a:r>
              <a:rPr lang="ko-KR" altLang="en-US" dirty="0"/>
              <a:t>앱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87A54-FC5B-43AB-8919-C0CFAC4251C0}"/>
              </a:ext>
            </a:extLst>
          </p:cNvPr>
          <p:cNvSpPr txBox="1"/>
          <p:nvPr/>
        </p:nvSpPr>
        <p:spPr>
          <a:xfrm>
            <a:off x="4912822" y="5469775"/>
            <a:ext cx="236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GOAL</a:t>
            </a:r>
            <a:endParaRPr lang="ko-KR" altLang="en-US" sz="20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433DD6-D43D-4DBE-8C0A-5D146663CBC6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6096000" y="4725543"/>
            <a:ext cx="1386" cy="7442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2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3F93814-6A1F-4084-A9BB-2027B77A8B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3000" b="1" dirty="0"/>
              <a:t> </a:t>
            </a:r>
            <a:r>
              <a:rPr lang="en-US" altLang="ko-KR" sz="3000" b="1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3000" b="1" dirty="0"/>
          </a:p>
          <a:p>
            <a:pPr>
              <a:lnSpc>
                <a:spcPct val="150000"/>
              </a:lnSpc>
            </a:pP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8F29-9CCB-7442-B6ED-95218B39A9B8}"/>
              </a:ext>
            </a:extLst>
          </p:cNvPr>
          <p:cNvSpPr txBox="1"/>
          <p:nvPr/>
        </p:nvSpPr>
        <p:spPr>
          <a:xfrm>
            <a:off x="3665687" y="2967335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02</a:t>
            </a:r>
            <a:r>
              <a:rPr kumimoji="1" lang="ko-KR" altLang="en-US" sz="5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기존 앱 분석</a:t>
            </a:r>
            <a:endParaRPr kumimoji="1" lang="ko-Kore-KR" altLang="en-US" sz="5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4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CD1E32-3121-4358-B7FA-1F7C8AC9CF04}"/>
              </a:ext>
            </a:extLst>
          </p:cNvPr>
          <p:cNvSpPr txBox="1"/>
          <p:nvPr/>
        </p:nvSpPr>
        <p:spPr>
          <a:xfrm>
            <a:off x="122463" y="521806"/>
            <a:ext cx="2694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-ex)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Bear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B0AB37-E9A9-49D1-B331-C68856B95016}"/>
              </a:ext>
            </a:extLst>
          </p:cNvPr>
          <p:cNvCxnSpPr/>
          <p:nvPr/>
        </p:nvCxnSpPr>
        <p:spPr>
          <a:xfrm>
            <a:off x="0" y="90623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7818717-81D4-4BE1-AE15-952E30FB9A2D}"/>
              </a:ext>
            </a:extLst>
          </p:cNvPr>
          <p:cNvSpPr txBox="1">
            <a:spLocks/>
          </p:cNvSpPr>
          <p:nvPr/>
        </p:nvSpPr>
        <p:spPr>
          <a:xfrm>
            <a:off x="453127" y="6462579"/>
            <a:ext cx="8496000" cy="25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편의상 데스크톱 어플리케이션 화면 기준으로 분석하겠습니다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08C2B9-DB4A-45D0-9C02-75FA19E2940A}"/>
              </a:ext>
            </a:extLst>
          </p:cNvPr>
          <p:cNvSpPr/>
          <p:nvPr/>
        </p:nvSpPr>
        <p:spPr>
          <a:xfrm>
            <a:off x="2178975" y="5409133"/>
            <a:ext cx="2288093" cy="635116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다양한 테마와 디자인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38ACC-F2CC-4EBF-8F6A-F4271328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4" y="1235565"/>
            <a:ext cx="6245496" cy="38460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8C4BB0-D61E-413F-ABAF-84EAB5325C86}"/>
              </a:ext>
            </a:extLst>
          </p:cNvPr>
          <p:cNvSpPr/>
          <p:nvPr/>
        </p:nvSpPr>
        <p:spPr>
          <a:xfrm>
            <a:off x="9466694" y="5409133"/>
            <a:ext cx="2288093" cy="635116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태그 통한 검색 기능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6B3AD7-4F60-4B07-8F24-09312BF6CBD6}"/>
              </a:ext>
            </a:extLst>
          </p:cNvPr>
          <p:cNvSpPr/>
          <p:nvPr/>
        </p:nvSpPr>
        <p:spPr>
          <a:xfrm>
            <a:off x="6592126" y="5407275"/>
            <a:ext cx="2728209" cy="635116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43056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마크다운 방식 글쓰기 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03204-0825-47C8-AB24-CA90C4F5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694" y="1124261"/>
            <a:ext cx="2352675" cy="41672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E33484-0AAC-410D-83A6-C49255397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019" y="1088580"/>
            <a:ext cx="1876425" cy="4238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13835C-4E81-4E89-A10D-3752A3239CE6}"/>
              </a:ext>
            </a:extLst>
          </p:cNvPr>
          <p:cNvSpPr txBox="1"/>
          <p:nvPr/>
        </p:nvSpPr>
        <p:spPr>
          <a:xfrm>
            <a:off x="122464" y="269421"/>
            <a:ext cx="2694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02.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앱 기능 분석</a:t>
            </a:r>
          </a:p>
        </p:txBody>
      </p:sp>
    </p:spTree>
    <p:extLst>
      <p:ext uri="{BB962C8B-B14F-4D97-AF65-F5344CB8AC3E}">
        <p14:creationId xmlns:p14="http://schemas.microsoft.com/office/powerpoint/2010/main" val="381975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2469</Words>
  <Application>Microsoft Macintosh PowerPoint</Application>
  <PresentationFormat>와이드스크린</PresentationFormat>
  <Paragraphs>479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나눔고딕 ExtraBold</vt:lpstr>
      <vt:lpstr>나눔바른고딕</vt:lpstr>
      <vt:lpstr>BM DoHyeon</vt:lpstr>
      <vt:lpstr>Gungsuh</vt:lpstr>
      <vt:lpstr>맑은 고딕</vt:lpstr>
      <vt:lpstr>MD이솝체</vt:lpstr>
      <vt:lpstr>NanumBarunGothic</vt:lpstr>
      <vt:lpstr>NanumGothic</vt:lpstr>
      <vt:lpstr>NanumGothic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</dc:creator>
  <cp:lastModifiedBy>남궁 건</cp:lastModifiedBy>
  <cp:revision>38</cp:revision>
  <dcterms:created xsi:type="dcterms:W3CDTF">2021-05-07T12:34:11Z</dcterms:created>
  <dcterms:modified xsi:type="dcterms:W3CDTF">2021-05-14T07:50:34Z</dcterms:modified>
</cp:coreProperties>
</file>