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Oxygen" panose="020B0604020202020204"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74224271-5B26-4FE3-A4E1-D4E7463865FC}">
  <a:tblStyle styleId="{74224271-5B26-4FE3-A4E1-D4E7463865F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882"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a:solidFill>
                  <a:schemeClr val="dk1"/>
                </a:solidFill>
              </a:rPr>
              <a:t>Sacramento: 5 star review w lowest sentiment - 0.5 sentinel value:   “This review is specifically for Melissa. We began the process with Harmony and were quite frustrated.”</a:t>
            </a:r>
            <a:endParaRPr>
              <a:solidFill>
                <a:schemeClr val="dk1"/>
              </a:solidFill>
            </a:endParaRPr>
          </a:p>
          <a:p>
            <a:pPr marL="0" lvl="0" indent="0" rtl="0">
              <a:lnSpc>
                <a:spcPct val="100000"/>
              </a:lnSpc>
              <a:spcBef>
                <a:spcPts val="1600"/>
              </a:spcBef>
              <a:spcAft>
                <a:spcPts val="0"/>
              </a:spcAft>
              <a:buNone/>
            </a:pPr>
            <a:r>
              <a:rPr lang="en">
                <a:solidFill>
                  <a:schemeClr val="dk1"/>
                </a:solidFill>
              </a:rPr>
              <a:t>Bodega Bay: 5 star review - 0.04 sentinel value: Unique and beautiful place. We admire the owner's hard work.</a:t>
            </a:r>
            <a:endParaRPr>
              <a:solidFill>
                <a:schemeClr val="dk1"/>
              </a:solidFill>
            </a:endParaRPr>
          </a:p>
          <a:p>
            <a:pPr marL="0" lvl="0" indent="0" rtl="0">
              <a:lnSpc>
                <a:spcPct val="100000"/>
              </a:lnSpc>
              <a:spcBef>
                <a:spcPts val="1600"/>
              </a:spcBef>
              <a:spcAft>
                <a:spcPts val="0"/>
              </a:spcAft>
              <a:buNone/>
            </a:pPr>
            <a:r>
              <a:rPr lang="en">
                <a:solidFill>
                  <a:schemeClr val="dk1"/>
                </a:solidFill>
              </a:rPr>
              <a:t>Groveland: 0 to share your opinion of this businesswith YP visitors across the United Statesand in your neighborhood</a:t>
            </a:r>
            <a:endParaRPr>
              <a:solidFill>
                <a:schemeClr val="dk1"/>
              </a:solidFill>
            </a:endParaRPr>
          </a:p>
          <a:p>
            <a:pPr marL="0" lvl="0" indent="0" rtl="0">
              <a:lnSpc>
                <a:spcPct val="100000"/>
              </a:lnSpc>
              <a:spcBef>
                <a:spcPts val="1600"/>
              </a:spcBef>
              <a:spcAft>
                <a:spcPts val="0"/>
              </a:spcAft>
              <a:buNone/>
            </a:pPr>
            <a:r>
              <a:rPr lang="en">
                <a:solidFill>
                  <a:schemeClr val="dk1"/>
                </a:solidFill>
              </a:rPr>
              <a:t>Given 35912 reviews, we figured out how to utilize our tools and provided</a:t>
            </a:r>
            <a:endParaRPr>
              <a:solidFill>
                <a:schemeClr val="dk1"/>
              </a:solidFill>
            </a:endParaRPr>
          </a:p>
          <a:p>
            <a:pPr marL="0" lvl="0" indent="0" rtl="0">
              <a:lnSpc>
                <a:spcPct val="100000"/>
              </a:lnSpc>
              <a:spcBef>
                <a:spcPts val="1600"/>
              </a:spcBef>
              <a:spcAft>
                <a:spcPts val="1600"/>
              </a:spcAft>
              <a:buNone/>
            </a:pP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Problem slide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696969"/>
            </a:gs>
            <a:gs pos="100000">
              <a:srgbClr val="1D1D1D"/>
            </a:gs>
          </a:gsLst>
          <a:path path="circle">
            <a:fillToRect l="50000" t="50000" r="50000" b="50000"/>
          </a:path>
          <a:tileRect/>
        </a:gradFill>
        <a:effectLst/>
      </p:bgPr>
    </p:bg>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164475" y="324475"/>
            <a:ext cx="8123100" cy="15885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5500" b="1">
                <a:latin typeface="Courier New"/>
                <a:ea typeface="Courier New"/>
                <a:cs typeface="Courier New"/>
                <a:sym typeface="Courier New"/>
              </a:rPr>
              <a:t>Pho Hotel Reviews</a:t>
            </a:r>
            <a:endParaRPr sz="5500" b="1">
              <a:latin typeface="Courier New"/>
              <a:ea typeface="Courier New"/>
              <a:cs typeface="Courier New"/>
              <a:sym typeface="Courier New"/>
            </a:endParaRPr>
          </a:p>
        </p:txBody>
      </p:sp>
      <p:sp>
        <p:nvSpPr>
          <p:cNvPr id="55" name="Shape 55"/>
          <p:cNvSpPr txBox="1">
            <a:spLocks noGrp="1"/>
          </p:cNvSpPr>
          <p:nvPr>
            <p:ph type="subTitle" idx="1"/>
          </p:nvPr>
        </p:nvSpPr>
        <p:spPr>
          <a:xfrm>
            <a:off x="1020900" y="3729863"/>
            <a:ext cx="8123100" cy="630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u="sng"/>
              <a:t>PHO DAC BIET</a:t>
            </a:r>
            <a:endParaRPr u="sng"/>
          </a:p>
          <a:p>
            <a:pPr marL="0" lvl="0" indent="0">
              <a:spcBef>
                <a:spcPts val="0"/>
              </a:spcBef>
              <a:spcAft>
                <a:spcPts val="0"/>
              </a:spcAft>
              <a:buNone/>
            </a:pPr>
            <a:endParaRPr/>
          </a:p>
          <a:p>
            <a:pPr marL="0" lvl="0" indent="0">
              <a:spcBef>
                <a:spcPts val="0"/>
              </a:spcBef>
              <a:spcAft>
                <a:spcPts val="0"/>
              </a:spcAft>
              <a:buNone/>
            </a:pPr>
            <a:endParaRPr/>
          </a:p>
        </p:txBody>
      </p:sp>
      <p:pic>
        <p:nvPicPr>
          <p:cNvPr id="57" name="Shape 57"/>
          <p:cNvPicPr preferRelativeResize="0"/>
          <p:nvPr/>
        </p:nvPicPr>
        <p:blipFill rotWithShape="1">
          <a:blip r:embed="rId3">
            <a:alphaModFix amt="70000"/>
          </a:blip>
          <a:srcRect/>
          <a:stretch/>
        </p:blipFill>
        <p:spPr>
          <a:xfrm>
            <a:off x="4101300" y="3357500"/>
            <a:ext cx="690450" cy="527800"/>
          </a:xfrm>
          <a:prstGeom prst="rect">
            <a:avLst/>
          </a:prstGeom>
          <a:noFill/>
          <a:ln>
            <a:noFill/>
          </a:ln>
        </p:spPr>
      </p:pic>
      <p:pic>
        <p:nvPicPr>
          <p:cNvPr id="58" name="Shape 58"/>
          <p:cNvPicPr preferRelativeResize="0"/>
          <p:nvPr/>
        </p:nvPicPr>
        <p:blipFill rotWithShape="1">
          <a:blip r:embed="rId4">
            <a:alphaModFix/>
          </a:blip>
          <a:srcRect b="17915"/>
          <a:stretch/>
        </p:blipFill>
        <p:spPr>
          <a:xfrm>
            <a:off x="1384" y="0"/>
            <a:ext cx="9141232" cy="5143500"/>
          </a:xfrm>
          <a:prstGeom prst="rect">
            <a:avLst/>
          </a:prstGeom>
          <a:noFill/>
          <a:ln>
            <a:noFill/>
          </a:ln>
        </p:spPr>
      </p:pic>
      <p:sp>
        <p:nvSpPr>
          <p:cNvPr id="56" name="Shape 56"/>
          <p:cNvSpPr txBox="1"/>
          <p:nvPr/>
        </p:nvSpPr>
        <p:spPr>
          <a:xfrm>
            <a:off x="1009875" y="4405028"/>
            <a:ext cx="6432300" cy="647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dirty="0">
                <a:solidFill>
                  <a:srgbClr val="FFFFFF"/>
                </a:solidFill>
                <a:latin typeface="Oxygen"/>
                <a:ea typeface="Oxygen"/>
                <a:cs typeface="Oxygen"/>
                <a:sym typeface="Oxygen"/>
              </a:rPr>
              <a:t>Daniel Ly   •   James Takeda   •  Nam Vo  •   Nathan Nguyen   •	</a:t>
            </a:r>
          </a:p>
          <a:p>
            <a:pPr marL="0" lvl="0" indent="0">
              <a:spcBef>
                <a:spcPts val="0"/>
              </a:spcBef>
              <a:spcAft>
                <a:spcPts val="0"/>
              </a:spcAft>
              <a:buNone/>
            </a:pPr>
            <a:r>
              <a:rPr lang="en" dirty="0">
                <a:solidFill>
                  <a:srgbClr val="FFFFFF"/>
                </a:solidFill>
                <a:latin typeface="Oxygen"/>
                <a:ea typeface="Oxygen"/>
                <a:cs typeface="Oxygen"/>
                <a:sym typeface="Oxygen"/>
              </a:rPr>
              <a:t> Kim Luong</a:t>
            </a:r>
            <a:endParaRPr dirty="0">
              <a:solidFill>
                <a:srgbClr val="FFFFFF"/>
              </a:solidFill>
              <a:latin typeface="Oxygen"/>
              <a:ea typeface="Oxygen"/>
              <a:cs typeface="Oxygen"/>
              <a:sym typeface="Oxygen"/>
            </a:endParaRPr>
          </a:p>
        </p:txBody>
      </p:sp>
    </p:spTree>
  </p:cSld>
  <p:clrMapOvr>
    <a:masterClrMapping/>
  </p:clrMapOvr>
  <mc:AlternateContent xmlns:mc="http://schemas.openxmlformats.org/markup-compatibility/2006" xmlns:p14="http://schemas.microsoft.com/office/powerpoint/2010/main">
    <mc:Choice Requires="p14">
      <p:transition spd="slow" p14:dur="25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a:latin typeface="Courier New"/>
                <a:ea typeface="Courier New"/>
                <a:cs typeface="Courier New"/>
                <a:sym typeface="Courier New"/>
              </a:rPr>
              <a:t>Bodega Bay</a:t>
            </a:r>
            <a:endParaRPr b="1">
              <a:latin typeface="Courier New"/>
              <a:ea typeface="Courier New"/>
              <a:cs typeface="Courier New"/>
              <a:sym typeface="Courier New"/>
            </a:endParaRPr>
          </a:p>
        </p:txBody>
      </p:sp>
      <p:pic>
        <p:nvPicPr>
          <p:cNvPr id="134" name="Shape 134"/>
          <p:cNvPicPr preferRelativeResize="0"/>
          <p:nvPr/>
        </p:nvPicPr>
        <p:blipFill rotWithShape="1">
          <a:blip r:embed="rId3">
            <a:alphaModFix/>
          </a:blip>
          <a:srcRect l="4223"/>
          <a:stretch/>
        </p:blipFill>
        <p:spPr>
          <a:xfrm>
            <a:off x="3901550" y="338150"/>
            <a:ext cx="5138000" cy="2159550"/>
          </a:xfrm>
          <a:prstGeom prst="rect">
            <a:avLst/>
          </a:prstGeom>
          <a:noFill/>
          <a:ln>
            <a:noFill/>
          </a:ln>
        </p:spPr>
      </p:pic>
      <p:pic>
        <p:nvPicPr>
          <p:cNvPr id="135" name="Shape 135"/>
          <p:cNvPicPr preferRelativeResize="0"/>
          <p:nvPr/>
        </p:nvPicPr>
        <p:blipFill rotWithShape="1">
          <a:blip r:embed="rId4">
            <a:alphaModFix/>
          </a:blip>
          <a:srcRect l="4223"/>
          <a:stretch/>
        </p:blipFill>
        <p:spPr>
          <a:xfrm>
            <a:off x="3901550" y="2681550"/>
            <a:ext cx="5138000" cy="2360475"/>
          </a:xfrm>
          <a:prstGeom prst="rect">
            <a:avLst/>
          </a:prstGeom>
          <a:noFill/>
          <a:ln>
            <a:noFill/>
          </a:ln>
        </p:spPr>
      </p:pic>
      <p:sp>
        <p:nvSpPr>
          <p:cNvPr id="136" name="Shape 136"/>
          <p:cNvSpPr txBox="1"/>
          <p:nvPr/>
        </p:nvSpPr>
        <p:spPr>
          <a:xfrm>
            <a:off x="311450" y="1050050"/>
            <a:ext cx="3363300" cy="39921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endParaRPr sz="1200">
              <a:solidFill>
                <a:srgbClr val="FFFFFF"/>
              </a:solidFill>
              <a:latin typeface="Courier New"/>
              <a:ea typeface="Courier New"/>
              <a:cs typeface="Courier New"/>
              <a:sym typeface="Courier New"/>
            </a:endParaRPr>
          </a:p>
          <a:p>
            <a:pPr marL="0" lvl="0" indent="0" rtl="0">
              <a:lnSpc>
                <a:spcPct val="115000"/>
              </a:lnSpc>
              <a:spcBef>
                <a:spcPts val="1600"/>
              </a:spcBef>
              <a:spcAft>
                <a:spcPts val="0"/>
              </a:spcAft>
              <a:buNone/>
            </a:pPr>
            <a:endParaRPr sz="1200">
              <a:solidFill>
                <a:srgbClr val="FFFFFF"/>
              </a:solidFill>
              <a:latin typeface="Courier New"/>
              <a:ea typeface="Courier New"/>
              <a:cs typeface="Courier New"/>
              <a:sym typeface="Courier New"/>
            </a:endParaRPr>
          </a:p>
          <a:p>
            <a:pPr marL="0" lvl="0" indent="0" rtl="0">
              <a:lnSpc>
                <a:spcPct val="115000"/>
              </a:lnSpc>
              <a:spcBef>
                <a:spcPts val="1600"/>
              </a:spcBef>
              <a:spcAft>
                <a:spcPts val="1600"/>
              </a:spcAft>
              <a:buNone/>
            </a:pPr>
            <a:r>
              <a:rPr lang="en" sz="1200">
                <a:solidFill>
                  <a:srgbClr val="FFFFFF"/>
                </a:solidFill>
                <a:latin typeface="Courier New"/>
                <a:ea typeface="Courier New"/>
                <a:cs typeface="Courier New"/>
                <a:sym typeface="Courier New"/>
              </a:rPr>
              <a:t>“We have not been able to go on vacation for a while because we are saving for our wedding. This was the perfect escape from our busy lives in San Francisco. Thank you for everything.”</a:t>
            </a:r>
            <a:endParaRPr sz="1200">
              <a:solidFill>
                <a:srgbClr val="FFFFFF"/>
              </a:solidFill>
              <a:latin typeface="Courier New"/>
              <a:ea typeface="Courier New"/>
              <a:cs typeface="Courier New"/>
              <a:sym typeface="Courier New"/>
            </a:endParaRPr>
          </a:p>
        </p:txBody>
      </p:sp>
      <p:sp>
        <p:nvSpPr>
          <p:cNvPr id="137" name="Shape 137"/>
          <p:cNvSpPr/>
          <p:nvPr/>
        </p:nvSpPr>
        <p:spPr>
          <a:xfrm>
            <a:off x="468650" y="1129075"/>
            <a:ext cx="398400" cy="3471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Shape 138"/>
          <p:cNvSpPr/>
          <p:nvPr/>
        </p:nvSpPr>
        <p:spPr>
          <a:xfrm>
            <a:off x="913950" y="1129075"/>
            <a:ext cx="398400" cy="3471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 name="Shape 139"/>
          <p:cNvSpPr/>
          <p:nvPr/>
        </p:nvSpPr>
        <p:spPr>
          <a:xfrm>
            <a:off x="1359250" y="1129075"/>
            <a:ext cx="398400" cy="3471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 name="Shape 140"/>
          <p:cNvSpPr/>
          <p:nvPr/>
        </p:nvSpPr>
        <p:spPr>
          <a:xfrm>
            <a:off x="1804550" y="1129075"/>
            <a:ext cx="398400" cy="3471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 name="Shape 141"/>
          <p:cNvSpPr/>
          <p:nvPr/>
        </p:nvSpPr>
        <p:spPr>
          <a:xfrm>
            <a:off x="2264375" y="1129075"/>
            <a:ext cx="398400" cy="3471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45"/>
        <p:cNvGrpSpPr/>
        <p:nvPr/>
      </p:nvGrpSpPr>
      <p:grpSpPr>
        <a:xfrm>
          <a:off x="0" y="0"/>
          <a:ext cx="0" cy="0"/>
          <a:chOff x="0" y="0"/>
          <a:chExt cx="0" cy="0"/>
        </a:xfrm>
      </p:grpSpPr>
      <p:pic>
        <p:nvPicPr>
          <p:cNvPr id="146" name="Shape 146"/>
          <p:cNvPicPr preferRelativeResize="0"/>
          <p:nvPr/>
        </p:nvPicPr>
        <p:blipFill rotWithShape="1">
          <a:blip r:embed="rId3">
            <a:alphaModFix/>
          </a:blip>
          <a:srcRect l="2353" r="2344" b="1893"/>
          <a:stretch/>
        </p:blipFill>
        <p:spPr>
          <a:xfrm>
            <a:off x="5173844" y="946625"/>
            <a:ext cx="2840156" cy="4042100"/>
          </a:xfrm>
          <a:prstGeom prst="rect">
            <a:avLst/>
          </a:prstGeom>
          <a:noFill/>
          <a:ln>
            <a:noFill/>
          </a:ln>
        </p:spPr>
      </p:pic>
      <p:sp>
        <p:nvSpPr>
          <p:cNvPr id="147" name="Shape 147"/>
          <p:cNvSpPr txBox="1">
            <a:spLocks noGrp="1"/>
          </p:cNvSpPr>
          <p:nvPr>
            <p:ph type="title"/>
          </p:nvPr>
        </p:nvSpPr>
        <p:spPr>
          <a:xfrm>
            <a:off x="311700" y="169600"/>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4400" b="1" i="1">
                <a:solidFill>
                  <a:srgbClr val="FFFFFF"/>
                </a:solidFill>
                <a:latin typeface="Courier New"/>
                <a:ea typeface="Courier New"/>
                <a:cs typeface="Courier New"/>
                <a:sym typeface="Courier New"/>
              </a:rPr>
              <a:t>CONCLUSION</a:t>
            </a:r>
            <a:endParaRPr sz="4400" b="1" i="1">
              <a:solidFill>
                <a:srgbClr val="FFFFFF"/>
              </a:solidFill>
              <a:latin typeface="Courier New"/>
              <a:ea typeface="Courier New"/>
              <a:cs typeface="Courier New"/>
              <a:sym typeface="Courier New"/>
            </a:endParaRPr>
          </a:p>
        </p:txBody>
      </p:sp>
      <p:sp>
        <p:nvSpPr>
          <p:cNvPr id="148" name="Shape 148"/>
          <p:cNvSpPr txBox="1">
            <a:spLocks noGrp="1"/>
          </p:cNvSpPr>
          <p:nvPr>
            <p:ph type="body" idx="1"/>
          </p:nvPr>
        </p:nvSpPr>
        <p:spPr>
          <a:xfrm>
            <a:off x="534325" y="1158450"/>
            <a:ext cx="47319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a:solidFill>
                  <a:srgbClr val="FFFFFF"/>
                </a:solidFill>
                <a:latin typeface="Courier New"/>
                <a:ea typeface="Courier New"/>
                <a:cs typeface="Courier New"/>
                <a:sym typeface="Courier New"/>
              </a:rPr>
              <a:t>Top 3: </a:t>
            </a:r>
            <a:endParaRPr b="1">
              <a:solidFill>
                <a:srgbClr val="FFFFFF"/>
              </a:solidFill>
              <a:latin typeface="Courier New"/>
              <a:ea typeface="Courier New"/>
              <a:cs typeface="Courier New"/>
              <a:sym typeface="Courier New"/>
            </a:endParaRPr>
          </a:p>
          <a:p>
            <a:pPr marL="914400" lvl="0" indent="-342900" rtl="0">
              <a:spcBef>
                <a:spcPts val="1600"/>
              </a:spcBef>
              <a:spcAft>
                <a:spcPts val="0"/>
              </a:spcAft>
              <a:buClr>
                <a:srgbClr val="FFFFFF"/>
              </a:buClr>
              <a:buSzPts val="1800"/>
              <a:buFont typeface="Courier New"/>
              <a:buChar char="●"/>
            </a:pPr>
            <a:r>
              <a:rPr lang="en">
                <a:solidFill>
                  <a:srgbClr val="FFFFFF"/>
                </a:solidFill>
                <a:latin typeface="Courier New"/>
                <a:ea typeface="Courier New"/>
                <a:cs typeface="Courier New"/>
                <a:sym typeface="Courier New"/>
              </a:rPr>
              <a:t>Bodega Bay</a:t>
            </a:r>
            <a:endParaRPr>
              <a:solidFill>
                <a:srgbClr val="FFFFFF"/>
              </a:solidFill>
              <a:latin typeface="Courier New"/>
              <a:ea typeface="Courier New"/>
              <a:cs typeface="Courier New"/>
              <a:sym typeface="Courier New"/>
            </a:endParaRPr>
          </a:p>
          <a:p>
            <a:pPr marL="914400" lvl="0" indent="-342900" rtl="0">
              <a:spcBef>
                <a:spcPts val="0"/>
              </a:spcBef>
              <a:spcAft>
                <a:spcPts val="0"/>
              </a:spcAft>
              <a:buClr>
                <a:srgbClr val="FFFFFF"/>
              </a:buClr>
              <a:buSzPts val="1800"/>
              <a:buFont typeface="Courier New"/>
              <a:buChar char="●"/>
            </a:pPr>
            <a:r>
              <a:rPr lang="en">
                <a:solidFill>
                  <a:srgbClr val="FFFFFF"/>
                </a:solidFill>
                <a:latin typeface="Courier New"/>
                <a:ea typeface="Courier New"/>
                <a:cs typeface="Courier New"/>
                <a:sym typeface="Courier New"/>
              </a:rPr>
              <a:t>Willows</a:t>
            </a:r>
            <a:endParaRPr>
              <a:solidFill>
                <a:srgbClr val="FFFFFF"/>
              </a:solidFill>
              <a:latin typeface="Courier New"/>
              <a:ea typeface="Courier New"/>
              <a:cs typeface="Courier New"/>
              <a:sym typeface="Courier New"/>
            </a:endParaRPr>
          </a:p>
          <a:p>
            <a:pPr marL="914400" lvl="0" indent="-342900">
              <a:spcBef>
                <a:spcPts val="0"/>
              </a:spcBef>
              <a:spcAft>
                <a:spcPts val="0"/>
              </a:spcAft>
              <a:buClr>
                <a:srgbClr val="FFFFFF"/>
              </a:buClr>
              <a:buSzPts val="1800"/>
              <a:buFont typeface="Courier New"/>
              <a:buChar char="●"/>
            </a:pPr>
            <a:r>
              <a:rPr lang="en">
                <a:solidFill>
                  <a:srgbClr val="FFFFFF"/>
                </a:solidFill>
                <a:latin typeface="Courier New"/>
                <a:ea typeface="Courier New"/>
                <a:cs typeface="Courier New"/>
                <a:sym typeface="Courier New"/>
              </a:rPr>
              <a:t>Sacramento </a:t>
            </a:r>
            <a:endParaRPr>
              <a:solidFill>
                <a:srgbClr val="FFFFFF"/>
              </a:solidFill>
              <a:latin typeface="Courier New"/>
              <a:ea typeface="Courier New"/>
              <a:cs typeface="Courier New"/>
              <a:sym typeface="Courier New"/>
            </a:endParaRPr>
          </a:p>
          <a:p>
            <a:pPr marL="0" lvl="0" indent="0">
              <a:spcBef>
                <a:spcPts val="1600"/>
              </a:spcBef>
              <a:spcAft>
                <a:spcPts val="0"/>
              </a:spcAft>
              <a:buNone/>
            </a:pPr>
            <a:r>
              <a:rPr lang="en" b="1">
                <a:solidFill>
                  <a:srgbClr val="FFFFFF"/>
                </a:solidFill>
                <a:latin typeface="Courier New"/>
                <a:ea typeface="Courier New"/>
                <a:cs typeface="Courier New"/>
                <a:sym typeface="Courier New"/>
              </a:rPr>
              <a:t>Bottom 3: </a:t>
            </a:r>
            <a:endParaRPr b="1">
              <a:solidFill>
                <a:srgbClr val="FFFFFF"/>
              </a:solidFill>
              <a:latin typeface="Courier New"/>
              <a:ea typeface="Courier New"/>
              <a:cs typeface="Courier New"/>
              <a:sym typeface="Courier New"/>
            </a:endParaRPr>
          </a:p>
          <a:p>
            <a:pPr marL="914400" lvl="0" indent="-342900" rtl="0">
              <a:spcBef>
                <a:spcPts val="1600"/>
              </a:spcBef>
              <a:spcAft>
                <a:spcPts val="0"/>
              </a:spcAft>
              <a:buClr>
                <a:srgbClr val="FFFFFF"/>
              </a:buClr>
              <a:buSzPts val="1800"/>
              <a:buFont typeface="Courier New"/>
              <a:buChar char="●"/>
            </a:pPr>
            <a:r>
              <a:rPr lang="en">
                <a:solidFill>
                  <a:srgbClr val="FFFFFF"/>
                </a:solidFill>
                <a:latin typeface="Courier New"/>
                <a:ea typeface="Courier New"/>
                <a:cs typeface="Courier New"/>
                <a:sym typeface="Courier New"/>
              </a:rPr>
              <a:t>Groveland</a:t>
            </a:r>
            <a:endParaRPr>
              <a:solidFill>
                <a:srgbClr val="FFFFFF"/>
              </a:solidFill>
              <a:latin typeface="Courier New"/>
              <a:ea typeface="Courier New"/>
              <a:cs typeface="Courier New"/>
              <a:sym typeface="Courier New"/>
            </a:endParaRPr>
          </a:p>
          <a:p>
            <a:pPr marL="914400" lvl="0" indent="-342900" rtl="0">
              <a:spcBef>
                <a:spcPts val="0"/>
              </a:spcBef>
              <a:spcAft>
                <a:spcPts val="0"/>
              </a:spcAft>
              <a:buClr>
                <a:srgbClr val="FFFFFF"/>
              </a:buClr>
              <a:buSzPts val="1800"/>
              <a:buFont typeface="Courier New"/>
              <a:buChar char="●"/>
            </a:pPr>
            <a:r>
              <a:rPr lang="en">
                <a:solidFill>
                  <a:srgbClr val="FFFFFF"/>
                </a:solidFill>
                <a:latin typeface="Courier New"/>
                <a:ea typeface="Courier New"/>
                <a:cs typeface="Courier New"/>
                <a:sym typeface="Courier New"/>
              </a:rPr>
              <a:t>Cypress</a:t>
            </a:r>
            <a:endParaRPr>
              <a:solidFill>
                <a:srgbClr val="FFFFFF"/>
              </a:solidFill>
              <a:latin typeface="Courier New"/>
              <a:ea typeface="Courier New"/>
              <a:cs typeface="Courier New"/>
              <a:sym typeface="Courier New"/>
            </a:endParaRPr>
          </a:p>
          <a:p>
            <a:pPr marL="914400" lvl="0" indent="-342900" rtl="0">
              <a:spcBef>
                <a:spcPts val="0"/>
              </a:spcBef>
              <a:spcAft>
                <a:spcPts val="0"/>
              </a:spcAft>
              <a:buClr>
                <a:srgbClr val="FFFFFF"/>
              </a:buClr>
              <a:buSzPts val="1800"/>
              <a:buFont typeface="Courier New"/>
              <a:buChar char="●"/>
            </a:pPr>
            <a:r>
              <a:rPr lang="en">
                <a:solidFill>
                  <a:srgbClr val="FFFFFF"/>
                </a:solidFill>
                <a:latin typeface="Courier New"/>
                <a:ea typeface="Courier New"/>
                <a:cs typeface="Courier New"/>
                <a:sym typeface="Courier New"/>
              </a:rPr>
              <a:t>Pioneer</a:t>
            </a:r>
            <a:endParaRPr>
              <a:solidFill>
                <a:srgbClr val="FFFFFF"/>
              </a:solidFill>
              <a:latin typeface="Courier New"/>
              <a:ea typeface="Courier New"/>
              <a:cs typeface="Courier New"/>
              <a:sym typeface="Courier New"/>
            </a:endParaRPr>
          </a:p>
        </p:txBody>
      </p:sp>
      <p:cxnSp>
        <p:nvCxnSpPr>
          <p:cNvPr id="150" name="Shape 150"/>
          <p:cNvCxnSpPr/>
          <p:nvPr/>
        </p:nvCxnSpPr>
        <p:spPr>
          <a:xfrm rot="10800000">
            <a:off x="435150" y="946613"/>
            <a:ext cx="8273700" cy="7500"/>
          </a:xfrm>
          <a:prstGeom prst="straightConnector1">
            <a:avLst/>
          </a:prstGeom>
          <a:noFill/>
          <a:ln w="28575" cap="flat" cmpd="sng">
            <a:solidFill>
              <a:srgbClr val="CCCCCC"/>
            </a:solidFill>
            <a:prstDash val="lgDashDot"/>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4D4D4D"/>
            </a:gs>
            <a:gs pos="100000">
              <a:srgbClr val="000000"/>
            </a:gs>
          </a:gsLst>
          <a:path path="circle">
            <a:fillToRect l="50000" t="50000" r="50000" b="50000"/>
          </a:path>
          <a:tileRect/>
        </a:gradFill>
        <a:effectLst/>
      </p:bgPr>
    </p:bg>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0" y="190532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sz="5500" b="1">
                <a:solidFill>
                  <a:srgbClr val="FFFFFF"/>
                </a:solidFill>
                <a:latin typeface="Courier New"/>
                <a:ea typeface="Courier New"/>
                <a:cs typeface="Courier New"/>
                <a:sym typeface="Courier New"/>
              </a:rPr>
              <a:t>Q</a:t>
            </a:r>
            <a:r>
              <a:rPr lang="en" sz="600" b="1">
                <a:solidFill>
                  <a:srgbClr val="FFFFFF"/>
                </a:solidFill>
                <a:latin typeface="Courier New"/>
                <a:ea typeface="Courier New"/>
                <a:cs typeface="Courier New"/>
                <a:sym typeface="Courier New"/>
              </a:rPr>
              <a:t>   </a:t>
            </a:r>
            <a:r>
              <a:rPr lang="en" sz="5500" b="1">
                <a:solidFill>
                  <a:srgbClr val="FFFFFF"/>
                </a:solidFill>
                <a:latin typeface="Courier New"/>
                <a:ea typeface="Courier New"/>
                <a:cs typeface="Courier New"/>
                <a:sym typeface="Courier New"/>
              </a:rPr>
              <a:t>U</a:t>
            </a:r>
            <a:r>
              <a:rPr lang="en" sz="600" b="1">
                <a:solidFill>
                  <a:srgbClr val="FFFFFF"/>
                </a:solidFill>
                <a:latin typeface="Courier New"/>
                <a:ea typeface="Courier New"/>
                <a:cs typeface="Courier New"/>
                <a:sym typeface="Courier New"/>
              </a:rPr>
              <a:t>   </a:t>
            </a:r>
            <a:r>
              <a:rPr lang="en" sz="5500" b="1">
                <a:solidFill>
                  <a:srgbClr val="FFFFFF"/>
                </a:solidFill>
                <a:latin typeface="Courier New"/>
                <a:ea typeface="Courier New"/>
                <a:cs typeface="Courier New"/>
                <a:sym typeface="Courier New"/>
              </a:rPr>
              <a:t>E</a:t>
            </a:r>
            <a:r>
              <a:rPr lang="en" sz="600" b="1">
                <a:solidFill>
                  <a:srgbClr val="FFFFFF"/>
                </a:solidFill>
                <a:latin typeface="Courier New"/>
                <a:ea typeface="Courier New"/>
                <a:cs typeface="Courier New"/>
                <a:sym typeface="Courier New"/>
              </a:rPr>
              <a:t>  </a:t>
            </a:r>
            <a:r>
              <a:rPr lang="en" sz="5500" b="1">
                <a:solidFill>
                  <a:srgbClr val="FFFFFF"/>
                </a:solidFill>
                <a:latin typeface="Courier New"/>
                <a:ea typeface="Courier New"/>
                <a:cs typeface="Courier New"/>
                <a:sym typeface="Courier New"/>
              </a:rPr>
              <a:t>S</a:t>
            </a:r>
            <a:r>
              <a:rPr lang="en" sz="600" b="1">
                <a:solidFill>
                  <a:srgbClr val="FFFFFF"/>
                </a:solidFill>
                <a:latin typeface="Courier New"/>
                <a:ea typeface="Courier New"/>
                <a:cs typeface="Courier New"/>
                <a:sym typeface="Courier New"/>
              </a:rPr>
              <a:t>  </a:t>
            </a:r>
            <a:r>
              <a:rPr lang="en" sz="5500" b="1">
                <a:solidFill>
                  <a:srgbClr val="FFFFFF"/>
                </a:solidFill>
                <a:latin typeface="Courier New"/>
                <a:ea typeface="Courier New"/>
                <a:cs typeface="Courier New"/>
                <a:sym typeface="Courier New"/>
              </a:rPr>
              <a:t>T</a:t>
            </a:r>
            <a:r>
              <a:rPr lang="en" sz="600" b="1">
                <a:solidFill>
                  <a:srgbClr val="FFFFFF"/>
                </a:solidFill>
                <a:latin typeface="Courier New"/>
                <a:ea typeface="Courier New"/>
                <a:cs typeface="Courier New"/>
                <a:sym typeface="Courier New"/>
              </a:rPr>
              <a:t>  </a:t>
            </a:r>
            <a:r>
              <a:rPr lang="en" sz="5500" b="1">
                <a:solidFill>
                  <a:srgbClr val="FFFFFF"/>
                </a:solidFill>
                <a:latin typeface="Courier New"/>
                <a:ea typeface="Courier New"/>
                <a:cs typeface="Courier New"/>
                <a:sym typeface="Courier New"/>
              </a:rPr>
              <a:t>I</a:t>
            </a:r>
            <a:r>
              <a:rPr lang="en" sz="600" b="1">
                <a:solidFill>
                  <a:srgbClr val="FFFFFF"/>
                </a:solidFill>
                <a:latin typeface="Courier New"/>
                <a:ea typeface="Courier New"/>
                <a:cs typeface="Courier New"/>
                <a:sym typeface="Courier New"/>
              </a:rPr>
              <a:t>  </a:t>
            </a:r>
            <a:r>
              <a:rPr lang="en" sz="5500" b="1">
                <a:solidFill>
                  <a:srgbClr val="FFFFFF"/>
                </a:solidFill>
                <a:latin typeface="Courier New"/>
                <a:ea typeface="Courier New"/>
                <a:cs typeface="Courier New"/>
                <a:sym typeface="Courier New"/>
              </a:rPr>
              <a:t>O</a:t>
            </a:r>
            <a:r>
              <a:rPr lang="en" sz="600" b="1">
                <a:solidFill>
                  <a:srgbClr val="FFFFFF"/>
                </a:solidFill>
                <a:latin typeface="Courier New"/>
                <a:ea typeface="Courier New"/>
                <a:cs typeface="Courier New"/>
                <a:sym typeface="Courier New"/>
              </a:rPr>
              <a:t>  </a:t>
            </a:r>
            <a:r>
              <a:rPr lang="en" sz="5500" b="1">
                <a:solidFill>
                  <a:srgbClr val="FFFFFF"/>
                </a:solidFill>
                <a:latin typeface="Courier New"/>
                <a:ea typeface="Courier New"/>
                <a:cs typeface="Courier New"/>
                <a:sym typeface="Courier New"/>
              </a:rPr>
              <a:t>N</a:t>
            </a:r>
            <a:r>
              <a:rPr lang="en" sz="600" b="1">
                <a:solidFill>
                  <a:srgbClr val="FFFFFF"/>
                </a:solidFill>
                <a:latin typeface="Courier New"/>
                <a:ea typeface="Courier New"/>
                <a:cs typeface="Courier New"/>
                <a:sym typeface="Courier New"/>
              </a:rPr>
              <a:t>  </a:t>
            </a:r>
            <a:r>
              <a:rPr lang="en" sz="5500" b="1">
                <a:solidFill>
                  <a:srgbClr val="FFFFFF"/>
                </a:solidFill>
                <a:latin typeface="Courier New"/>
                <a:ea typeface="Courier New"/>
                <a:cs typeface="Courier New"/>
                <a:sym typeface="Courier New"/>
              </a:rPr>
              <a:t>S</a:t>
            </a:r>
            <a:r>
              <a:rPr lang="en" sz="600" b="1">
                <a:solidFill>
                  <a:srgbClr val="FFFFFF"/>
                </a:solidFill>
                <a:latin typeface="Courier New"/>
                <a:ea typeface="Courier New"/>
                <a:cs typeface="Courier New"/>
                <a:sym typeface="Courier New"/>
              </a:rPr>
              <a:t>  </a:t>
            </a:r>
            <a:r>
              <a:rPr lang="en" sz="5500" b="1">
                <a:solidFill>
                  <a:srgbClr val="FFFFFF"/>
                </a:solidFill>
                <a:latin typeface="Courier New"/>
                <a:ea typeface="Courier New"/>
                <a:cs typeface="Courier New"/>
                <a:sym typeface="Courier New"/>
              </a:rPr>
              <a:t>?</a:t>
            </a:r>
            <a:endParaRPr sz="5500" b="1">
              <a:solidFill>
                <a:srgbClr val="FFFFFF"/>
              </a:solidFill>
              <a:latin typeface="Courier New"/>
              <a:ea typeface="Courier New"/>
              <a:cs typeface="Courier New"/>
              <a:sym typeface="Courier New"/>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600" b="1" i="1">
                <a:solidFill>
                  <a:srgbClr val="FFFFFF"/>
                </a:solidFill>
                <a:latin typeface="Courier New"/>
                <a:ea typeface="Courier New"/>
                <a:cs typeface="Courier New"/>
                <a:sym typeface="Courier New"/>
              </a:rPr>
              <a:t>Why the Hotel Reviews Dataset?</a:t>
            </a:r>
            <a:endParaRPr sz="3600" b="1" i="1">
              <a:solidFill>
                <a:srgbClr val="FFFFFF"/>
              </a:solidFill>
              <a:latin typeface="Courier New"/>
              <a:ea typeface="Courier New"/>
              <a:cs typeface="Courier New"/>
              <a:sym typeface="Courier New"/>
            </a:endParaRPr>
          </a:p>
        </p:txBody>
      </p:sp>
      <p:sp>
        <p:nvSpPr>
          <p:cNvPr id="64" name="Shape 64"/>
          <p:cNvSpPr txBox="1">
            <a:spLocks noGrp="1"/>
          </p:cNvSpPr>
          <p:nvPr>
            <p:ph type="body" idx="1"/>
          </p:nvPr>
        </p:nvSpPr>
        <p:spPr>
          <a:xfrm>
            <a:off x="311700" y="13633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FFFFFF"/>
              </a:buClr>
              <a:buSzPts val="1800"/>
              <a:buFont typeface="Courier New"/>
              <a:buChar char="❖"/>
            </a:pPr>
            <a:r>
              <a:rPr lang="en">
                <a:solidFill>
                  <a:srgbClr val="FFFFFF"/>
                </a:solidFill>
                <a:latin typeface="Courier New"/>
                <a:ea typeface="Courier New"/>
                <a:cs typeface="Courier New"/>
                <a:sym typeface="Courier New"/>
              </a:rPr>
              <a:t>Hotels are a universal commodity, analyzing and improving them would only be beneficial</a:t>
            </a:r>
            <a:endParaRPr>
              <a:solidFill>
                <a:srgbClr val="FFFFFF"/>
              </a:solidFill>
              <a:latin typeface="Courier New"/>
              <a:ea typeface="Courier New"/>
              <a:cs typeface="Courier New"/>
              <a:sym typeface="Courier New"/>
            </a:endParaRPr>
          </a:p>
          <a:p>
            <a:pPr marL="0" lvl="0" indent="0" rtl="0">
              <a:spcBef>
                <a:spcPts val="1600"/>
              </a:spcBef>
              <a:spcAft>
                <a:spcPts val="0"/>
              </a:spcAft>
              <a:buNone/>
            </a:pPr>
            <a:endParaRPr>
              <a:solidFill>
                <a:srgbClr val="FFFFFF"/>
              </a:solidFill>
              <a:latin typeface="Courier New"/>
              <a:ea typeface="Courier New"/>
              <a:cs typeface="Courier New"/>
              <a:sym typeface="Courier New"/>
            </a:endParaRPr>
          </a:p>
          <a:p>
            <a:pPr marL="457200" lvl="0" indent="-342900" rtl="0">
              <a:spcBef>
                <a:spcPts val="1600"/>
              </a:spcBef>
              <a:spcAft>
                <a:spcPts val="0"/>
              </a:spcAft>
              <a:buClr>
                <a:srgbClr val="FFFFFF"/>
              </a:buClr>
              <a:buSzPts val="1800"/>
              <a:buFont typeface="Courier New"/>
              <a:buChar char="❖"/>
            </a:pPr>
            <a:r>
              <a:rPr lang="en">
                <a:solidFill>
                  <a:srgbClr val="FFFFFF"/>
                </a:solidFill>
                <a:latin typeface="Courier New"/>
                <a:ea typeface="Courier New"/>
                <a:cs typeface="Courier New"/>
                <a:sym typeface="Courier New"/>
              </a:rPr>
              <a:t>Gives insight on how customers feel about their experiences and opinions on the hotel</a:t>
            </a:r>
            <a:endParaRPr>
              <a:solidFill>
                <a:srgbClr val="FFFFFF"/>
              </a:solidFill>
              <a:latin typeface="Courier New"/>
              <a:ea typeface="Courier New"/>
              <a:cs typeface="Courier New"/>
              <a:sym typeface="Courier New"/>
            </a:endParaRPr>
          </a:p>
          <a:p>
            <a:pPr marL="0" lvl="0" indent="0" rtl="0">
              <a:spcBef>
                <a:spcPts val="1600"/>
              </a:spcBef>
              <a:spcAft>
                <a:spcPts val="0"/>
              </a:spcAft>
              <a:buNone/>
            </a:pPr>
            <a:endParaRPr>
              <a:solidFill>
                <a:srgbClr val="FFFFFF"/>
              </a:solidFill>
              <a:latin typeface="Courier New"/>
              <a:ea typeface="Courier New"/>
              <a:cs typeface="Courier New"/>
              <a:sym typeface="Courier New"/>
            </a:endParaRPr>
          </a:p>
          <a:p>
            <a:pPr marL="457200" lvl="0" indent="-342900">
              <a:spcBef>
                <a:spcPts val="1600"/>
              </a:spcBef>
              <a:spcAft>
                <a:spcPts val="0"/>
              </a:spcAft>
              <a:buClr>
                <a:srgbClr val="FFFFFF"/>
              </a:buClr>
              <a:buSzPts val="1800"/>
              <a:buFont typeface="Courier New"/>
              <a:buChar char="❖"/>
            </a:pPr>
            <a:r>
              <a:rPr lang="en">
                <a:solidFill>
                  <a:srgbClr val="FFFFFF"/>
                </a:solidFill>
                <a:latin typeface="Courier New"/>
                <a:ea typeface="Courier New"/>
                <a:cs typeface="Courier New"/>
                <a:sym typeface="Courier New"/>
              </a:rPr>
              <a:t>Allows hotel administratores to find ways to enhance their guests experience in the future</a:t>
            </a:r>
            <a:endParaRPr>
              <a:solidFill>
                <a:srgbClr val="FFFFFF"/>
              </a:solidFill>
              <a:latin typeface="Courier New"/>
              <a:ea typeface="Courier New"/>
              <a:cs typeface="Courier New"/>
              <a:sym typeface="Courier New"/>
            </a:endParaRPr>
          </a:p>
        </p:txBody>
      </p:sp>
      <p:cxnSp>
        <p:nvCxnSpPr>
          <p:cNvPr id="66" name="Shape 66"/>
          <p:cNvCxnSpPr/>
          <p:nvPr/>
        </p:nvCxnSpPr>
        <p:spPr>
          <a:xfrm rot="10800000" flipH="1">
            <a:off x="247800" y="1100750"/>
            <a:ext cx="8433300" cy="38100"/>
          </a:xfrm>
          <a:prstGeom prst="straightConnector1">
            <a:avLst/>
          </a:prstGeom>
          <a:noFill/>
          <a:ln w="38100" cap="flat" cmpd="sng">
            <a:solidFill>
              <a:srgbClr val="CCCCCC"/>
            </a:solidFill>
            <a:prstDash val="dashDot"/>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311700" y="469800"/>
            <a:ext cx="8520600" cy="4203900"/>
          </a:xfrm>
          <a:prstGeom prst="rect">
            <a:avLst/>
          </a:prstGeom>
        </p:spPr>
        <p:txBody>
          <a:bodyPr spcFirstLastPara="1" wrap="square" lIns="91425" tIns="91425" rIns="91425" bIns="91425" anchor="t" anchorCtr="0">
            <a:noAutofit/>
          </a:bodyPr>
          <a:lstStyle/>
          <a:p>
            <a:pPr marL="0" lvl="0" indent="0" algn="ctr">
              <a:spcBef>
                <a:spcPts val="0"/>
              </a:spcBef>
              <a:spcAft>
                <a:spcPts val="1600"/>
              </a:spcAft>
              <a:buNone/>
            </a:pPr>
            <a:r>
              <a:rPr lang="en" sz="3000" b="1" u="sng">
                <a:solidFill>
                  <a:srgbClr val="FFFFFF"/>
                </a:solidFill>
                <a:latin typeface="Courier New"/>
                <a:ea typeface="Courier New"/>
                <a:cs typeface="Courier New"/>
                <a:sym typeface="Courier New"/>
              </a:rPr>
              <a:t>Overview</a:t>
            </a:r>
            <a:endParaRPr sz="3000" b="1" u="sng">
              <a:solidFill>
                <a:srgbClr val="FFFFFF"/>
              </a:solidFill>
              <a:latin typeface="Courier New"/>
              <a:ea typeface="Courier New"/>
              <a:cs typeface="Courier New"/>
              <a:sym typeface="Courier New"/>
            </a:endParaRPr>
          </a:p>
        </p:txBody>
      </p:sp>
      <p:graphicFrame>
        <p:nvGraphicFramePr>
          <p:cNvPr id="72" name="Shape 72"/>
          <p:cNvGraphicFramePr/>
          <p:nvPr/>
        </p:nvGraphicFramePr>
        <p:xfrm>
          <a:off x="311700" y="1080725"/>
          <a:ext cx="8520600" cy="3188025"/>
        </p:xfrm>
        <a:graphic>
          <a:graphicData uri="http://schemas.openxmlformats.org/drawingml/2006/table">
            <a:tbl>
              <a:tblPr>
                <a:noFill/>
                <a:tableStyleId>{74224271-5B26-4FE3-A4E1-D4E7463865FC}</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1491025">
                <a:tc>
                  <a:txBody>
                    <a:bodyPr/>
                    <a:lstStyle/>
                    <a:p>
                      <a:pPr marL="0" lvl="0" indent="0" algn="ctr" rtl="0">
                        <a:spcBef>
                          <a:spcPts val="0"/>
                        </a:spcBef>
                        <a:spcAft>
                          <a:spcPts val="0"/>
                        </a:spcAft>
                        <a:buNone/>
                      </a:pPr>
                      <a:endParaRPr sz="2400" b="1" i="1">
                        <a:solidFill>
                          <a:srgbClr val="FFFFFF"/>
                        </a:solidFill>
                        <a:latin typeface="Courier New"/>
                        <a:ea typeface="Courier New"/>
                        <a:cs typeface="Courier New"/>
                        <a:sym typeface="Courier New"/>
                      </a:endParaRPr>
                    </a:p>
                    <a:p>
                      <a:pPr marL="0" lvl="0" indent="0" algn="ctr" rtl="0">
                        <a:spcBef>
                          <a:spcPts val="0"/>
                        </a:spcBef>
                        <a:spcAft>
                          <a:spcPts val="0"/>
                        </a:spcAft>
                        <a:buNone/>
                      </a:pPr>
                      <a:endParaRPr sz="2400" b="1" i="1">
                        <a:solidFill>
                          <a:srgbClr val="FFFFFF"/>
                        </a:solidFill>
                        <a:latin typeface="Courier New"/>
                        <a:ea typeface="Courier New"/>
                        <a:cs typeface="Courier New"/>
                        <a:sym typeface="Courier New"/>
                      </a:endParaRPr>
                    </a:p>
                    <a:p>
                      <a:pPr marL="0" lvl="0" indent="0" algn="ctr">
                        <a:spcBef>
                          <a:spcPts val="0"/>
                        </a:spcBef>
                        <a:spcAft>
                          <a:spcPts val="0"/>
                        </a:spcAft>
                        <a:buNone/>
                      </a:pPr>
                      <a:r>
                        <a:rPr lang="en" sz="2400" b="1" i="1">
                          <a:solidFill>
                            <a:srgbClr val="FFFFFF"/>
                          </a:solidFill>
                          <a:latin typeface="Courier New"/>
                          <a:ea typeface="Courier New"/>
                          <a:cs typeface="Courier New"/>
                          <a:sym typeface="Courier New"/>
                        </a:rPr>
                        <a:t>PROBLEMS</a:t>
                      </a:r>
                      <a:endParaRPr sz="2400" b="1" i="1">
                        <a:solidFill>
                          <a:srgbClr val="FFFFFF"/>
                        </a:solidFill>
                        <a:latin typeface="Courier New"/>
                        <a:ea typeface="Courier New"/>
                        <a:cs typeface="Courier New"/>
                        <a:sym typeface="Courier New"/>
                      </a:endParaRPr>
                    </a:p>
                  </a:txBody>
                  <a:tcPr marL="91425" marR="91425" marT="91425" marB="91425"/>
                </a:tc>
                <a:tc>
                  <a:txBody>
                    <a:bodyPr/>
                    <a:lstStyle/>
                    <a:p>
                      <a:pPr marL="0" lvl="0" indent="0" algn="ctr" rtl="0">
                        <a:spcBef>
                          <a:spcPts val="0"/>
                        </a:spcBef>
                        <a:spcAft>
                          <a:spcPts val="0"/>
                        </a:spcAft>
                        <a:buNone/>
                      </a:pPr>
                      <a:endParaRPr sz="2400" b="1" i="1">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2400" b="1" i="1">
                        <a:solidFill>
                          <a:srgbClr val="FFFFFF"/>
                        </a:solidFill>
                        <a:latin typeface="Courier New"/>
                        <a:ea typeface="Courier New"/>
                        <a:cs typeface="Courier New"/>
                        <a:sym typeface="Courier New"/>
                      </a:endParaRPr>
                    </a:p>
                    <a:p>
                      <a:pPr marL="0" lvl="0" indent="0" algn="ctr">
                        <a:spcBef>
                          <a:spcPts val="0"/>
                        </a:spcBef>
                        <a:spcAft>
                          <a:spcPts val="0"/>
                        </a:spcAft>
                        <a:buNone/>
                      </a:pPr>
                      <a:r>
                        <a:rPr lang="en" sz="2400" b="1" i="1">
                          <a:solidFill>
                            <a:srgbClr val="FFFFFF"/>
                          </a:solidFill>
                          <a:latin typeface="Courier New"/>
                          <a:ea typeface="Courier New"/>
                          <a:cs typeface="Courier New"/>
                          <a:sym typeface="Courier New"/>
                        </a:rPr>
                        <a:t>SOLUTION</a:t>
                      </a:r>
                      <a:endParaRPr sz="2400" b="1" i="1">
                        <a:solidFill>
                          <a:srgbClr val="FFFFFF"/>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0"/>
                  </a:ext>
                </a:extLst>
              </a:tr>
              <a:tr h="1697000">
                <a:tc>
                  <a:txBody>
                    <a:bodyPr/>
                    <a:lstStyle/>
                    <a:p>
                      <a:pPr marL="0" lvl="0" indent="0" algn="ctr" rtl="0">
                        <a:spcBef>
                          <a:spcPts val="0"/>
                        </a:spcBef>
                        <a:spcAft>
                          <a:spcPts val="0"/>
                        </a:spcAft>
                        <a:buNone/>
                      </a:pPr>
                      <a:endParaRPr sz="2400" b="1" i="1">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2400" b="1" i="1">
                        <a:solidFill>
                          <a:srgbClr val="FFFFFF"/>
                        </a:solidFill>
                        <a:latin typeface="Courier New"/>
                        <a:ea typeface="Courier New"/>
                        <a:cs typeface="Courier New"/>
                        <a:sym typeface="Courier New"/>
                      </a:endParaRPr>
                    </a:p>
                    <a:p>
                      <a:pPr marL="0" lvl="0" indent="0" algn="ctr">
                        <a:spcBef>
                          <a:spcPts val="0"/>
                        </a:spcBef>
                        <a:spcAft>
                          <a:spcPts val="0"/>
                        </a:spcAft>
                        <a:buNone/>
                      </a:pPr>
                      <a:r>
                        <a:rPr lang="en" sz="2400" b="1" i="1">
                          <a:solidFill>
                            <a:srgbClr val="FFFFFF"/>
                          </a:solidFill>
                          <a:latin typeface="Courier New"/>
                          <a:ea typeface="Courier New"/>
                          <a:cs typeface="Courier New"/>
                          <a:sym typeface="Courier New"/>
                        </a:rPr>
                        <a:t>PROCESS</a:t>
                      </a:r>
                      <a:endParaRPr sz="2400" b="1" i="1">
                        <a:solidFill>
                          <a:srgbClr val="FFFFFF"/>
                        </a:solidFill>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endParaRPr sz="2400" b="1" i="1">
                        <a:solidFill>
                          <a:srgbClr val="FFFFFF"/>
                        </a:solidFill>
                        <a:latin typeface="Courier New"/>
                        <a:ea typeface="Courier New"/>
                        <a:cs typeface="Courier New"/>
                        <a:sym typeface="Courier New"/>
                      </a:endParaRPr>
                    </a:p>
                    <a:p>
                      <a:pPr marL="0" lvl="0" indent="0" algn="ctr" rtl="0">
                        <a:spcBef>
                          <a:spcPts val="0"/>
                        </a:spcBef>
                        <a:spcAft>
                          <a:spcPts val="0"/>
                        </a:spcAft>
                        <a:buNone/>
                      </a:pPr>
                      <a:endParaRPr sz="2400" b="1" i="1">
                        <a:solidFill>
                          <a:srgbClr val="FFFFFF"/>
                        </a:solidFill>
                        <a:latin typeface="Courier New"/>
                        <a:ea typeface="Courier New"/>
                        <a:cs typeface="Courier New"/>
                        <a:sym typeface="Courier New"/>
                      </a:endParaRPr>
                    </a:p>
                    <a:p>
                      <a:pPr marL="0" lvl="0" indent="0" algn="ctr">
                        <a:spcBef>
                          <a:spcPts val="0"/>
                        </a:spcBef>
                        <a:spcAft>
                          <a:spcPts val="0"/>
                        </a:spcAft>
                        <a:buNone/>
                      </a:pPr>
                      <a:r>
                        <a:rPr lang="en" sz="2400" b="1" i="1">
                          <a:solidFill>
                            <a:srgbClr val="FFFFFF"/>
                          </a:solidFill>
                          <a:latin typeface="Courier New"/>
                          <a:ea typeface="Courier New"/>
                          <a:cs typeface="Courier New"/>
                          <a:sym typeface="Courier New"/>
                        </a:rPr>
                        <a:t> RESULTS / CONCLUSION</a:t>
                      </a:r>
                      <a:endParaRPr sz="2400" b="1" i="1">
                        <a:solidFill>
                          <a:srgbClr val="FFFFFF"/>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push dir="r"/>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349475" y="1715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4400" b="1" i="1">
                <a:solidFill>
                  <a:srgbClr val="FFFFFF"/>
                </a:solidFill>
                <a:latin typeface="Courier New"/>
                <a:ea typeface="Courier New"/>
                <a:cs typeface="Courier New"/>
                <a:sym typeface="Courier New"/>
              </a:rPr>
              <a:t>PROBLEMS</a:t>
            </a:r>
            <a:endParaRPr sz="4400" b="1" i="1">
              <a:solidFill>
                <a:srgbClr val="FFFFFF"/>
              </a:solidFill>
              <a:latin typeface="Courier New"/>
              <a:ea typeface="Courier New"/>
              <a:cs typeface="Courier New"/>
              <a:sym typeface="Courier New"/>
            </a:endParaRPr>
          </a:p>
        </p:txBody>
      </p:sp>
      <p:sp>
        <p:nvSpPr>
          <p:cNvPr id="78" name="Shape 7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lnSpc>
                <a:spcPct val="115000"/>
              </a:lnSpc>
              <a:spcBef>
                <a:spcPts val="0"/>
              </a:spcBef>
              <a:spcAft>
                <a:spcPts val="0"/>
              </a:spcAft>
              <a:buClr>
                <a:srgbClr val="FFFFFF"/>
              </a:buClr>
              <a:buSzPts val="1800"/>
              <a:buFont typeface="Courier New"/>
              <a:buChar char="❖"/>
            </a:pPr>
            <a:r>
              <a:rPr lang="en">
                <a:solidFill>
                  <a:srgbClr val="FFFFFF"/>
                </a:solidFill>
                <a:latin typeface="Courier New"/>
                <a:ea typeface="Courier New"/>
                <a:cs typeface="Courier New"/>
                <a:sym typeface="Courier New"/>
              </a:rPr>
              <a:t>How can we provide meaning to a dataset as large as the hotel reviews Excel file?</a:t>
            </a:r>
            <a:endParaRPr>
              <a:solidFill>
                <a:srgbClr val="FFFFFF"/>
              </a:solidFill>
              <a:latin typeface="Courier New"/>
              <a:ea typeface="Courier New"/>
              <a:cs typeface="Courier New"/>
              <a:sym typeface="Courier New"/>
            </a:endParaRPr>
          </a:p>
          <a:p>
            <a:pPr marL="0" lvl="0" indent="0" rtl="0">
              <a:lnSpc>
                <a:spcPct val="115000"/>
              </a:lnSpc>
              <a:spcBef>
                <a:spcPts val="0"/>
              </a:spcBef>
              <a:spcAft>
                <a:spcPts val="0"/>
              </a:spcAft>
              <a:buNone/>
            </a:pPr>
            <a:endParaRPr>
              <a:solidFill>
                <a:srgbClr val="FFFFFF"/>
              </a:solidFill>
              <a:latin typeface="Courier New"/>
              <a:ea typeface="Courier New"/>
              <a:cs typeface="Courier New"/>
              <a:sym typeface="Courier New"/>
            </a:endParaRPr>
          </a:p>
          <a:p>
            <a:pPr marL="457200" lvl="0" indent="-342900" rtl="0">
              <a:lnSpc>
                <a:spcPct val="115000"/>
              </a:lnSpc>
              <a:spcBef>
                <a:spcPts val="0"/>
              </a:spcBef>
              <a:spcAft>
                <a:spcPts val="0"/>
              </a:spcAft>
              <a:buClr>
                <a:srgbClr val="FFFFFF"/>
              </a:buClr>
              <a:buSzPts val="1800"/>
              <a:buFont typeface="Courier New"/>
              <a:buChar char="❖"/>
            </a:pPr>
            <a:r>
              <a:rPr lang="en">
                <a:solidFill>
                  <a:schemeClr val="dk1"/>
                </a:solidFill>
                <a:latin typeface="Courier New"/>
                <a:ea typeface="Courier New"/>
                <a:cs typeface="Courier New"/>
                <a:sym typeface="Courier New"/>
              </a:rPr>
              <a:t>What tactics can we use to analyze such a large set of data?</a:t>
            </a:r>
            <a:endParaRPr>
              <a:solidFill>
                <a:schemeClr val="dk1"/>
              </a:solidFill>
              <a:latin typeface="Courier New"/>
              <a:ea typeface="Courier New"/>
              <a:cs typeface="Courier New"/>
              <a:sym typeface="Courier New"/>
            </a:endParaRPr>
          </a:p>
          <a:p>
            <a:pPr marL="0" lvl="0" indent="0" rtl="0">
              <a:lnSpc>
                <a:spcPct val="115000"/>
              </a:lnSpc>
              <a:spcBef>
                <a:spcPts val="0"/>
              </a:spcBef>
              <a:spcAft>
                <a:spcPts val="0"/>
              </a:spcAft>
              <a:buNone/>
            </a:pPr>
            <a:endParaRPr>
              <a:solidFill>
                <a:schemeClr val="dk1"/>
              </a:solidFill>
              <a:latin typeface="Courier New"/>
              <a:ea typeface="Courier New"/>
              <a:cs typeface="Courier New"/>
              <a:sym typeface="Courier New"/>
            </a:endParaRPr>
          </a:p>
          <a:p>
            <a:pPr marL="457200" lvl="0" indent="-342900" rtl="0">
              <a:lnSpc>
                <a:spcPct val="115000"/>
              </a:lnSpc>
              <a:spcBef>
                <a:spcPts val="0"/>
              </a:spcBef>
              <a:spcAft>
                <a:spcPts val="0"/>
              </a:spcAft>
              <a:buClr>
                <a:srgbClr val="FFFFFF"/>
              </a:buClr>
              <a:buSzPts val="1800"/>
              <a:buFont typeface="Courier New"/>
              <a:buChar char="❖"/>
            </a:pPr>
            <a:r>
              <a:rPr lang="en">
                <a:solidFill>
                  <a:srgbClr val="FFFFFF"/>
                </a:solidFill>
                <a:latin typeface="Courier New"/>
                <a:ea typeface="Courier New"/>
                <a:cs typeface="Courier New"/>
                <a:sym typeface="Courier New"/>
              </a:rPr>
              <a:t>How can we create a program that allows users to easily find the hotel statistic?</a:t>
            </a:r>
            <a:endParaRPr>
              <a:solidFill>
                <a:srgbClr val="FFFFFF"/>
              </a:solidFill>
              <a:latin typeface="Courier New"/>
              <a:ea typeface="Courier New"/>
              <a:cs typeface="Courier New"/>
              <a:sym typeface="Courier New"/>
            </a:endParaRPr>
          </a:p>
          <a:p>
            <a:pPr marL="0" lvl="0" indent="0" rtl="0">
              <a:lnSpc>
                <a:spcPct val="200000"/>
              </a:lnSpc>
              <a:spcBef>
                <a:spcPts val="0"/>
              </a:spcBef>
              <a:spcAft>
                <a:spcPts val="0"/>
              </a:spcAft>
              <a:buNone/>
            </a:pPr>
            <a:endParaRPr>
              <a:solidFill>
                <a:srgbClr val="FFFFFF"/>
              </a:solidFill>
              <a:latin typeface="Courier New"/>
              <a:ea typeface="Courier New"/>
              <a:cs typeface="Courier New"/>
              <a:sym typeface="Courier New"/>
            </a:endParaRPr>
          </a:p>
        </p:txBody>
      </p:sp>
      <p:cxnSp>
        <p:nvCxnSpPr>
          <p:cNvPr id="80" name="Shape 80"/>
          <p:cNvCxnSpPr/>
          <p:nvPr/>
        </p:nvCxnSpPr>
        <p:spPr>
          <a:xfrm rot="10800000">
            <a:off x="435150" y="981763"/>
            <a:ext cx="8273700" cy="7500"/>
          </a:xfrm>
          <a:prstGeom prst="straightConnector1">
            <a:avLst/>
          </a:prstGeom>
          <a:noFill/>
          <a:ln w="28575" cap="flat" cmpd="sng">
            <a:solidFill>
              <a:srgbClr val="CCCCCC"/>
            </a:solidFill>
            <a:prstDash val="lgDashDot"/>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528250" y="227350"/>
            <a:ext cx="81594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4400" b="1" i="1">
                <a:solidFill>
                  <a:srgbClr val="FFFFFF"/>
                </a:solidFill>
                <a:latin typeface="Courier New"/>
                <a:ea typeface="Courier New"/>
                <a:cs typeface="Courier New"/>
                <a:sym typeface="Courier New"/>
              </a:rPr>
              <a:t>OUR METHODS</a:t>
            </a:r>
            <a:endParaRPr sz="4400" b="1" i="1">
              <a:solidFill>
                <a:srgbClr val="FFFFFF"/>
              </a:solidFill>
              <a:latin typeface="Courier New"/>
              <a:ea typeface="Courier New"/>
              <a:cs typeface="Courier New"/>
              <a:sym typeface="Courier New"/>
            </a:endParaRPr>
          </a:p>
        </p:txBody>
      </p:sp>
      <p:cxnSp>
        <p:nvCxnSpPr>
          <p:cNvPr id="86" name="Shape 86"/>
          <p:cNvCxnSpPr/>
          <p:nvPr/>
        </p:nvCxnSpPr>
        <p:spPr>
          <a:xfrm rot="10800000" flipH="1">
            <a:off x="417850" y="987650"/>
            <a:ext cx="8380200" cy="45600"/>
          </a:xfrm>
          <a:prstGeom prst="straightConnector1">
            <a:avLst/>
          </a:prstGeom>
          <a:noFill/>
          <a:ln w="28575" cap="flat" cmpd="sng">
            <a:solidFill>
              <a:srgbClr val="B7B7B7"/>
            </a:solidFill>
            <a:prstDash val="lgDashDot"/>
            <a:round/>
            <a:headEnd type="none" w="med" len="med"/>
            <a:tailEnd type="none" w="med" len="med"/>
          </a:ln>
        </p:spPr>
      </p:cxnSp>
      <p:pic>
        <p:nvPicPr>
          <p:cNvPr id="88" name="Shape 88"/>
          <p:cNvPicPr preferRelativeResize="0"/>
          <p:nvPr/>
        </p:nvPicPr>
        <p:blipFill>
          <a:blip r:embed="rId3">
            <a:alphaModFix/>
          </a:blip>
          <a:stretch>
            <a:fillRect/>
          </a:stretch>
        </p:blipFill>
        <p:spPr>
          <a:xfrm>
            <a:off x="257850" y="1135325"/>
            <a:ext cx="4211489" cy="3805448"/>
          </a:xfrm>
          <a:prstGeom prst="rect">
            <a:avLst/>
          </a:prstGeom>
          <a:noFill/>
          <a:ln>
            <a:noFill/>
          </a:ln>
        </p:spPr>
      </p:pic>
      <p:sp>
        <p:nvSpPr>
          <p:cNvPr id="89" name="Shape 89"/>
          <p:cNvSpPr txBox="1"/>
          <p:nvPr/>
        </p:nvSpPr>
        <p:spPr>
          <a:xfrm>
            <a:off x="4657650" y="1135325"/>
            <a:ext cx="3795900" cy="3638400"/>
          </a:xfrm>
          <a:prstGeom prst="rect">
            <a:avLst/>
          </a:prstGeom>
          <a:noFill/>
          <a:ln>
            <a:noFill/>
          </a:ln>
        </p:spPr>
        <p:txBody>
          <a:bodyPr spcFirstLastPara="1" wrap="square" lIns="91425" tIns="91425" rIns="91425" bIns="91425" anchor="t" anchorCtr="0">
            <a:noAutofit/>
          </a:bodyPr>
          <a:lstStyle/>
          <a:p>
            <a:pPr marL="457200" lvl="0" indent="-304800" rtl="0">
              <a:lnSpc>
                <a:spcPct val="115000"/>
              </a:lnSpc>
              <a:spcBef>
                <a:spcPts val="0"/>
              </a:spcBef>
              <a:spcAft>
                <a:spcPts val="0"/>
              </a:spcAft>
              <a:buClr>
                <a:srgbClr val="FFFFFF"/>
              </a:buClr>
              <a:buSzPts val="1200"/>
              <a:buFont typeface="Courier New"/>
              <a:buChar char="❖"/>
            </a:pPr>
            <a:r>
              <a:rPr lang="en" sz="1200">
                <a:solidFill>
                  <a:srgbClr val="FFFFFF"/>
                </a:solidFill>
                <a:latin typeface="Courier New"/>
                <a:ea typeface="Courier New"/>
                <a:cs typeface="Courier New"/>
                <a:sym typeface="Courier New"/>
              </a:rPr>
              <a:t>Created a loop in order to read the whole text file</a:t>
            </a:r>
            <a:endParaRPr sz="1200">
              <a:solidFill>
                <a:srgbClr val="FFFFFF"/>
              </a:solidFill>
              <a:latin typeface="Courier New"/>
              <a:ea typeface="Courier New"/>
              <a:cs typeface="Courier New"/>
              <a:sym typeface="Courier New"/>
            </a:endParaRPr>
          </a:p>
          <a:p>
            <a:pPr marL="0" lvl="0" indent="0" rtl="0">
              <a:lnSpc>
                <a:spcPct val="115000"/>
              </a:lnSpc>
              <a:spcBef>
                <a:spcPts val="0"/>
              </a:spcBef>
              <a:spcAft>
                <a:spcPts val="0"/>
              </a:spcAft>
              <a:buNone/>
            </a:pPr>
            <a:endParaRPr sz="1200">
              <a:solidFill>
                <a:srgbClr val="FFFFFF"/>
              </a:solidFill>
              <a:latin typeface="Courier New"/>
              <a:ea typeface="Courier New"/>
              <a:cs typeface="Courier New"/>
              <a:sym typeface="Courier New"/>
            </a:endParaRPr>
          </a:p>
          <a:p>
            <a:pPr marL="457200" lvl="0" indent="-304800" rtl="0">
              <a:lnSpc>
                <a:spcPct val="115000"/>
              </a:lnSpc>
              <a:spcBef>
                <a:spcPts val="0"/>
              </a:spcBef>
              <a:spcAft>
                <a:spcPts val="0"/>
              </a:spcAft>
              <a:buClr>
                <a:srgbClr val="FFFFFF"/>
              </a:buClr>
              <a:buSzPts val="1200"/>
              <a:buFont typeface="Courier New"/>
              <a:buChar char="❖"/>
            </a:pPr>
            <a:r>
              <a:rPr lang="en" sz="1200">
                <a:solidFill>
                  <a:srgbClr val="FFFFFF"/>
                </a:solidFill>
                <a:latin typeface="Courier New"/>
                <a:ea typeface="Courier New"/>
                <a:cs typeface="Courier New"/>
                <a:sym typeface="Courier New"/>
              </a:rPr>
              <a:t>Utilizing multiple if-conditions, we were able to dial in on the specific data we want to analyze</a:t>
            </a:r>
            <a:endParaRPr sz="1200">
              <a:solidFill>
                <a:srgbClr val="FFFFFF"/>
              </a:solidFill>
              <a:latin typeface="Courier New"/>
              <a:ea typeface="Courier New"/>
              <a:cs typeface="Courier New"/>
              <a:sym typeface="Courier New"/>
            </a:endParaRPr>
          </a:p>
          <a:p>
            <a:pPr marL="0" lvl="0" indent="0" rtl="0">
              <a:lnSpc>
                <a:spcPct val="115000"/>
              </a:lnSpc>
              <a:spcBef>
                <a:spcPts val="0"/>
              </a:spcBef>
              <a:spcAft>
                <a:spcPts val="0"/>
              </a:spcAft>
              <a:buNone/>
            </a:pPr>
            <a:endParaRPr sz="1200">
              <a:solidFill>
                <a:srgbClr val="FFFFFF"/>
              </a:solidFill>
              <a:latin typeface="Courier New"/>
              <a:ea typeface="Courier New"/>
              <a:cs typeface="Courier New"/>
              <a:sym typeface="Courier New"/>
            </a:endParaRPr>
          </a:p>
          <a:p>
            <a:pPr marL="457200" lvl="0" indent="-304800" rtl="0">
              <a:lnSpc>
                <a:spcPct val="115000"/>
              </a:lnSpc>
              <a:spcBef>
                <a:spcPts val="0"/>
              </a:spcBef>
              <a:spcAft>
                <a:spcPts val="0"/>
              </a:spcAft>
              <a:buClr>
                <a:srgbClr val="FFFFFF"/>
              </a:buClr>
              <a:buSzPts val="1200"/>
              <a:buFont typeface="Courier New"/>
              <a:buChar char="❖"/>
            </a:pPr>
            <a:r>
              <a:rPr lang="en" sz="1200">
                <a:solidFill>
                  <a:srgbClr val="FFFFFF"/>
                </a:solidFill>
                <a:latin typeface="Courier New"/>
                <a:ea typeface="Courier New"/>
                <a:cs typeface="Courier New"/>
                <a:sym typeface="Courier New"/>
              </a:rPr>
              <a:t>Filtered out provinces that are not California</a:t>
            </a:r>
            <a:endParaRPr sz="1200">
              <a:solidFill>
                <a:srgbClr val="FFFFFF"/>
              </a:solidFill>
              <a:latin typeface="Courier New"/>
              <a:ea typeface="Courier New"/>
              <a:cs typeface="Courier New"/>
              <a:sym typeface="Courier New"/>
            </a:endParaRPr>
          </a:p>
          <a:p>
            <a:pPr marL="0" lvl="0" indent="0" rtl="0">
              <a:lnSpc>
                <a:spcPct val="115000"/>
              </a:lnSpc>
              <a:spcBef>
                <a:spcPts val="0"/>
              </a:spcBef>
              <a:spcAft>
                <a:spcPts val="0"/>
              </a:spcAft>
              <a:buNone/>
            </a:pPr>
            <a:endParaRPr sz="1200">
              <a:solidFill>
                <a:srgbClr val="FFFFFF"/>
              </a:solidFill>
              <a:latin typeface="Courier New"/>
              <a:ea typeface="Courier New"/>
              <a:cs typeface="Courier New"/>
              <a:sym typeface="Courier New"/>
            </a:endParaRPr>
          </a:p>
          <a:p>
            <a:pPr marL="457200" lvl="0" indent="-304800" rtl="0">
              <a:lnSpc>
                <a:spcPct val="115000"/>
              </a:lnSpc>
              <a:spcBef>
                <a:spcPts val="0"/>
              </a:spcBef>
              <a:spcAft>
                <a:spcPts val="0"/>
              </a:spcAft>
              <a:buClr>
                <a:srgbClr val="FFFFFF"/>
              </a:buClr>
              <a:buSzPts val="1200"/>
              <a:buFont typeface="Courier New"/>
              <a:buChar char="❖"/>
            </a:pPr>
            <a:r>
              <a:rPr lang="en" sz="1200">
                <a:solidFill>
                  <a:srgbClr val="FFFFFF"/>
                </a:solidFill>
                <a:latin typeface="Courier New"/>
                <a:ea typeface="Courier New"/>
                <a:cs typeface="Courier New"/>
                <a:sym typeface="Courier New"/>
              </a:rPr>
              <a:t>Filtered out non-null ratings</a:t>
            </a:r>
            <a:endParaRPr sz="1200">
              <a:solidFill>
                <a:srgbClr val="FFFFFF"/>
              </a:solidFill>
              <a:latin typeface="Courier New"/>
              <a:ea typeface="Courier New"/>
              <a:cs typeface="Courier New"/>
              <a:sym typeface="Courier New"/>
            </a:endParaRPr>
          </a:p>
          <a:p>
            <a:pPr marL="0" lvl="0" indent="0" rtl="0">
              <a:lnSpc>
                <a:spcPct val="115000"/>
              </a:lnSpc>
              <a:spcBef>
                <a:spcPts val="0"/>
              </a:spcBef>
              <a:spcAft>
                <a:spcPts val="0"/>
              </a:spcAft>
              <a:buNone/>
            </a:pPr>
            <a:endParaRPr sz="1200">
              <a:solidFill>
                <a:srgbClr val="FFFFFF"/>
              </a:solidFill>
              <a:latin typeface="Courier New"/>
              <a:ea typeface="Courier New"/>
              <a:cs typeface="Courier New"/>
              <a:sym typeface="Courier New"/>
            </a:endParaRPr>
          </a:p>
          <a:p>
            <a:pPr marL="457200" lvl="0" indent="-304800" rtl="0">
              <a:lnSpc>
                <a:spcPct val="115000"/>
              </a:lnSpc>
              <a:spcBef>
                <a:spcPts val="0"/>
              </a:spcBef>
              <a:spcAft>
                <a:spcPts val="0"/>
              </a:spcAft>
              <a:buClr>
                <a:srgbClr val="FFFFFF"/>
              </a:buClr>
              <a:buSzPts val="1200"/>
              <a:buFont typeface="Courier New"/>
              <a:buChar char="❖"/>
            </a:pPr>
            <a:r>
              <a:rPr lang="en" sz="1200">
                <a:solidFill>
                  <a:srgbClr val="FFFFFF"/>
                </a:solidFill>
                <a:latin typeface="Courier New"/>
                <a:ea typeface="Courier New"/>
                <a:cs typeface="Courier New"/>
                <a:sym typeface="Courier New"/>
              </a:rPr>
              <a:t>Save the CA city names and add it to a set list...unique </a:t>
            </a:r>
            <a:endParaRPr sz="1200">
              <a:solidFill>
                <a:srgbClr val="FFFFFF"/>
              </a:solidFill>
              <a:latin typeface="Courier New"/>
              <a:ea typeface="Courier New"/>
              <a:cs typeface="Courier New"/>
              <a:sym typeface="Courier New"/>
            </a:endParaRPr>
          </a:p>
          <a:p>
            <a:pPr marL="0" lvl="0" indent="0" rtl="0">
              <a:lnSpc>
                <a:spcPct val="115000"/>
              </a:lnSpc>
              <a:spcBef>
                <a:spcPts val="0"/>
              </a:spcBef>
              <a:spcAft>
                <a:spcPts val="0"/>
              </a:spcAft>
              <a:buNone/>
            </a:pPr>
            <a:endParaRPr sz="1200">
              <a:solidFill>
                <a:srgbClr val="FFFFFF"/>
              </a:solidFill>
              <a:latin typeface="Courier New"/>
              <a:ea typeface="Courier New"/>
              <a:cs typeface="Courier New"/>
              <a:sym typeface="Courier New"/>
            </a:endParaRPr>
          </a:p>
          <a:p>
            <a:pPr marL="457200" lvl="0" indent="-304800">
              <a:lnSpc>
                <a:spcPct val="115000"/>
              </a:lnSpc>
              <a:spcBef>
                <a:spcPts val="0"/>
              </a:spcBef>
              <a:spcAft>
                <a:spcPts val="0"/>
              </a:spcAft>
              <a:buClr>
                <a:srgbClr val="FFFFFF"/>
              </a:buClr>
              <a:buSzPts val="1200"/>
              <a:buFont typeface="Courier New"/>
              <a:buChar char="❖"/>
            </a:pPr>
            <a:r>
              <a:rPr lang="en" sz="1200">
                <a:solidFill>
                  <a:srgbClr val="FFFFFF"/>
                </a:solidFill>
                <a:latin typeface="Courier New"/>
                <a:ea typeface="Courier New"/>
                <a:cs typeface="Courier New"/>
                <a:sym typeface="Courier New"/>
              </a:rPr>
              <a:t>Lastly, we saved every city’s corresponding rating and sentiment to their respective lists </a:t>
            </a:r>
            <a:endParaRPr sz="1200">
              <a:solidFill>
                <a:srgbClr val="FFFFFF"/>
              </a:solidFill>
              <a:latin typeface="Courier New"/>
              <a:ea typeface="Courier New"/>
              <a:cs typeface="Courier New"/>
              <a:sym typeface="Courier New"/>
            </a:endParaRPr>
          </a:p>
        </p:txBody>
      </p:sp>
      <p:pic>
        <p:nvPicPr>
          <p:cNvPr id="90" name="Shape 90" descr=""/>
          <p:cNvPicPr preferRelativeResize="0"/>
          <p:nvPr/>
        </p:nvPicPr>
        <p:blipFill>
          <a:blip r:embed="rId4">
            <a:alphaModFix/>
          </a:blip>
          <a:stretch>
            <a:fillRect/>
          </a:stretch>
        </p:blipFill>
        <p:spPr>
          <a:xfrm>
            <a:off x="7311600" y="3946525"/>
            <a:ext cx="228600" cy="2286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528250" y="227350"/>
            <a:ext cx="81594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4400" b="1" i="1">
                <a:solidFill>
                  <a:srgbClr val="FFFFFF"/>
                </a:solidFill>
                <a:latin typeface="Courier New"/>
                <a:ea typeface="Courier New"/>
                <a:cs typeface="Courier New"/>
                <a:sym typeface="Courier New"/>
              </a:rPr>
              <a:t>METHODS CONT.</a:t>
            </a:r>
            <a:endParaRPr sz="4400" b="1" i="1">
              <a:solidFill>
                <a:srgbClr val="FFFFFF"/>
              </a:solidFill>
              <a:latin typeface="Courier New"/>
              <a:ea typeface="Courier New"/>
              <a:cs typeface="Courier New"/>
              <a:sym typeface="Courier New"/>
            </a:endParaRPr>
          </a:p>
        </p:txBody>
      </p:sp>
      <p:cxnSp>
        <p:nvCxnSpPr>
          <p:cNvPr id="96" name="Shape 96"/>
          <p:cNvCxnSpPr/>
          <p:nvPr/>
        </p:nvCxnSpPr>
        <p:spPr>
          <a:xfrm rot="10800000" flipH="1">
            <a:off x="417850" y="987650"/>
            <a:ext cx="8380200" cy="45600"/>
          </a:xfrm>
          <a:prstGeom prst="straightConnector1">
            <a:avLst/>
          </a:prstGeom>
          <a:noFill/>
          <a:ln w="28575" cap="flat" cmpd="sng">
            <a:solidFill>
              <a:srgbClr val="B7B7B7"/>
            </a:solidFill>
            <a:prstDash val="lgDashDot"/>
            <a:round/>
            <a:headEnd type="none" w="med" len="med"/>
            <a:tailEnd type="none" w="med" len="med"/>
          </a:ln>
        </p:spPr>
      </p:cxnSp>
      <p:pic>
        <p:nvPicPr>
          <p:cNvPr id="98" name="Shape 98"/>
          <p:cNvPicPr preferRelativeResize="0"/>
          <p:nvPr/>
        </p:nvPicPr>
        <p:blipFill>
          <a:blip r:embed="rId3">
            <a:alphaModFix/>
          </a:blip>
          <a:stretch>
            <a:fillRect/>
          </a:stretch>
        </p:blipFill>
        <p:spPr>
          <a:xfrm>
            <a:off x="152400" y="1956475"/>
            <a:ext cx="8839197" cy="2493864"/>
          </a:xfrm>
          <a:prstGeom prst="rect">
            <a:avLst/>
          </a:prstGeom>
          <a:noFill/>
          <a:ln>
            <a:noFill/>
          </a:ln>
        </p:spPr>
      </p:pic>
      <p:sp>
        <p:nvSpPr>
          <p:cNvPr id="99" name="Shape 99"/>
          <p:cNvSpPr txBox="1"/>
          <p:nvPr/>
        </p:nvSpPr>
        <p:spPr>
          <a:xfrm>
            <a:off x="477450" y="1224725"/>
            <a:ext cx="8272200" cy="5295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a:solidFill>
                  <a:srgbClr val="FFFFFF"/>
                </a:solidFill>
                <a:latin typeface="Courier New"/>
                <a:ea typeface="Courier New"/>
                <a:cs typeface="Courier New"/>
                <a:sym typeface="Courier New"/>
              </a:rPr>
              <a:t>These functions take several arguments and display them into a table to show the descriptive statistics</a:t>
            </a:r>
            <a:endParaRPr>
              <a:solidFill>
                <a:srgbClr val="FFFFFF"/>
              </a:solidFill>
              <a:latin typeface="Courier New"/>
              <a:ea typeface="Courier New"/>
              <a:cs typeface="Courier New"/>
              <a:sym typeface="Courier New"/>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528250" y="216975"/>
            <a:ext cx="81594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4400" b="1" i="1">
                <a:solidFill>
                  <a:srgbClr val="FFFFFF"/>
                </a:solidFill>
                <a:latin typeface="Courier New"/>
                <a:ea typeface="Courier New"/>
                <a:cs typeface="Courier New"/>
                <a:sym typeface="Courier New"/>
              </a:rPr>
              <a:t>USER INPUT</a:t>
            </a:r>
            <a:endParaRPr sz="4400" b="1" i="1">
              <a:solidFill>
                <a:srgbClr val="FFFFFF"/>
              </a:solidFill>
              <a:latin typeface="Courier New"/>
              <a:ea typeface="Courier New"/>
              <a:cs typeface="Courier New"/>
              <a:sym typeface="Courier New"/>
            </a:endParaRPr>
          </a:p>
        </p:txBody>
      </p:sp>
      <p:cxnSp>
        <p:nvCxnSpPr>
          <p:cNvPr id="105" name="Shape 105"/>
          <p:cNvCxnSpPr/>
          <p:nvPr/>
        </p:nvCxnSpPr>
        <p:spPr>
          <a:xfrm rot="10800000" flipH="1">
            <a:off x="417850" y="987650"/>
            <a:ext cx="8380200" cy="45600"/>
          </a:xfrm>
          <a:prstGeom prst="straightConnector1">
            <a:avLst/>
          </a:prstGeom>
          <a:noFill/>
          <a:ln w="28575" cap="flat" cmpd="sng">
            <a:solidFill>
              <a:srgbClr val="B7B7B7"/>
            </a:solidFill>
            <a:prstDash val="lgDashDot"/>
            <a:round/>
            <a:headEnd type="none" w="med" len="med"/>
            <a:tailEnd type="none" w="med" len="med"/>
          </a:ln>
        </p:spPr>
      </p:cxnSp>
      <p:pic>
        <p:nvPicPr>
          <p:cNvPr id="107" name="Shape 107"/>
          <p:cNvPicPr preferRelativeResize="0"/>
          <p:nvPr/>
        </p:nvPicPr>
        <p:blipFill>
          <a:blip r:embed="rId3">
            <a:alphaModFix/>
          </a:blip>
          <a:stretch>
            <a:fillRect/>
          </a:stretch>
        </p:blipFill>
        <p:spPr>
          <a:xfrm>
            <a:off x="417850" y="1145250"/>
            <a:ext cx="8148751" cy="34236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528250" y="227350"/>
            <a:ext cx="81594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4400" b="1" i="1">
                <a:solidFill>
                  <a:srgbClr val="FFFFFF"/>
                </a:solidFill>
                <a:latin typeface="Courier New"/>
                <a:ea typeface="Courier New"/>
                <a:cs typeface="Courier New"/>
                <a:sym typeface="Courier New"/>
              </a:rPr>
              <a:t>OUTPUT OF USER INPUT</a:t>
            </a:r>
            <a:endParaRPr sz="4400" b="1" i="1">
              <a:solidFill>
                <a:srgbClr val="FFFFFF"/>
              </a:solidFill>
              <a:latin typeface="Courier New"/>
              <a:ea typeface="Courier New"/>
              <a:cs typeface="Courier New"/>
              <a:sym typeface="Courier New"/>
            </a:endParaRPr>
          </a:p>
        </p:txBody>
      </p:sp>
      <p:cxnSp>
        <p:nvCxnSpPr>
          <p:cNvPr id="113" name="Shape 113"/>
          <p:cNvCxnSpPr/>
          <p:nvPr/>
        </p:nvCxnSpPr>
        <p:spPr>
          <a:xfrm rot="10800000" flipH="1">
            <a:off x="417850" y="987650"/>
            <a:ext cx="8380200" cy="45600"/>
          </a:xfrm>
          <a:prstGeom prst="straightConnector1">
            <a:avLst/>
          </a:prstGeom>
          <a:noFill/>
          <a:ln w="28575" cap="flat" cmpd="sng">
            <a:solidFill>
              <a:srgbClr val="B7B7B7"/>
            </a:solidFill>
            <a:prstDash val="lgDashDot"/>
            <a:round/>
            <a:headEnd type="none" w="med" len="med"/>
            <a:tailEnd type="none" w="med" len="med"/>
          </a:ln>
        </p:spPr>
      </p:cxnSp>
      <p:pic>
        <p:nvPicPr>
          <p:cNvPr id="115" name="Shape 115"/>
          <p:cNvPicPr preferRelativeResize="0"/>
          <p:nvPr/>
        </p:nvPicPr>
        <p:blipFill>
          <a:blip r:embed="rId3">
            <a:alphaModFix/>
          </a:blip>
          <a:stretch>
            <a:fillRect/>
          </a:stretch>
        </p:blipFill>
        <p:spPr>
          <a:xfrm>
            <a:off x="152400" y="1538525"/>
            <a:ext cx="8839203" cy="161379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302550" y="322025"/>
            <a:ext cx="30627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000" b="1">
                <a:latin typeface="Courier New"/>
                <a:ea typeface="Courier New"/>
                <a:cs typeface="Courier New"/>
                <a:sym typeface="Courier New"/>
              </a:rPr>
              <a:t>Sacramento</a:t>
            </a:r>
            <a:endParaRPr sz="3000" b="1">
              <a:latin typeface="Courier New"/>
              <a:ea typeface="Courier New"/>
              <a:cs typeface="Courier New"/>
              <a:sym typeface="Courier New"/>
            </a:endParaRPr>
          </a:p>
          <a:p>
            <a:pPr marL="0" lvl="0" indent="0">
              <a:spcBef>
                <a:spcPts val="0"/>
              </a:spcBef>
              <a:spcAft>
                <a:spcPts val="0"/>
              </a:spcAft>
              <a:buNone/>
            </a:pPr>
            <a:endParaRPr b="1">
              <a:latin typeface="Courier New"/>
              <a:ea typeface="Courier New"/>
              <a:cs typeface="Courier New"/>
              <a:sym typeface="Courier New"/>
            </a:endParaRPr>
          </a:p>
          <a:p>
            <a:pPr marL="0" lvl="0" indent="0">
              <a:spcBef>
                <a:spcPts val="0"/>
              </a:spcBef>
              <a:spcAft>
                <a:spcPts val="0"/>
              </a:spcAft>
              <a:buNone/>
            </a:pPr>
            <a:endParaRPr b="1">
              <a:latin typeface="Courier New"/>
              <a:ea typeface="Courier New"/>
              <a:cs typeface="Courier New"/>
              <a:sym typeface="Courier New"/>
            </a:endParaRPr>
          </a:p>
        </p:txBody>
      </p:sp>
      <p:pic>
        <p:nvPicPr>
          <p:cNvPr id="121" name="Shape 121"/>
          <p:cNvPicPr preferRelativeResize="0"/>
          <p:nvPr/>
        </p:nvPicPr>
        <p:blipFill rotWithShape="1">
          <a:blip r:embed="rId3">
            <a:alphaModFix/>
          </a:blip>
          <a:srcRect l="4003"/>
          <a:stretch/>
        </p:blipFill>
        <p:spPr>
          <a:xfrm>
            <a:off x="3807825" y="2754100"/>
            <a:ext cx="5029250" cy="2209800"/>
          </a:xfrm>
          <a:prstGeom prst="rect">
            <a:avLst/>
          </a:prstGeom>
          <a:noFill/>
          <a:ln>
            <a:noFill/>
          </a:ln>
        </p:spPr>
      </p:pic>
      <p:pic>
        <p:nvPicPr>
          <p:cNvPr id="122" name="Shape 122"/>
          <p:cNvPicPr preferRelativeResize="0"/>
          <p:nvPr/>
        </p:nvPicPr>
        <p:blipFill rotWithShape="1">
          <a:blip r:embed="rId4">
            <a:alphaModFix/>
          </a:blip>
          <a:srcRect l="4816"/>
          <a:stretch/>
        </p:blipFill>
        <p:spPr>
          <a:xfrm>
            <a:off x="3803050" y="420525"/>
            <a:ext cx="5029250" cy="2209800"/>
          </a:xfrm>
          <a:prstGeom prst="rect">
            <a:avLst/>
          </a:prstGeom>
          <a:noFill/>
          <a:ln>
            <a:noFill/>
          </a:ln>
        </p:spPr>
      </p:pic>
      <p:sp>
        <p:nvSpPr>
          <p:cNvPr id="123" name="Shape 123"/>
          <p:cNvSpPr txBox="1"/>
          <p:nvPr/>
        </p:nvSpPr>
        <p:spPr>
          <a:xfrm>
            <a:off x="302550" y="1558175"/>
            <a:ext cx="3295800" cy="30699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1600"/>
              </a:spcAft>
              <a:buNone/>
            </a:pPr>
            <a:r>
              <a:rPr lang="en" sz="1200">
                <a:solidFill>
                  <a:srgbClr val="FFFFFF"/>
                </a:solidFill>
                <a:latin typeface="Courier New"/>
                <a:ea typeface="Courier New"/>
                <a:cs typeface="Courier New"/>
                <a:sym typeface="Courier New"/>
              </a:rPr>
              <a:t>“This is a gorgeous hotel! We had our wedding here in November of 2011 and would not have changed a thing about the hotel. We had our ceremony in the Historic Ballroom on the first floor, then guests moved up to Scandals on the second floor for the cocktail hour and then the reception was on the seventh floor terrace with a view of the whole city!”</a:t>
            </a:r>
            <a:endParaRPr sz="1200">
              <a:solidFill>
                <a:srgbClr val="FFFFFF"/>
              </a:solidFill>
              <a:latin typeface="Courier New"/>
              <a:ea typeface="Courier New"/>
              <a:cs typeface="Courier New"/>
              <a:sym typeface="Courier New"/>
            </a:endParaRPr>
          </a:p>
        </p:txBody>
      </p:sp>
      <p:sp>
        <p:nvSpPr>
          <p:cNvPr id="124" name="Shape 124"/>
          <p:cNvSpPr/>
          <p:nvPr/>
        </p:nvSpPr>
        <p:spPr>
          <a:xfrm>
            <a:off x="632675" y="982600"/>
            <a:ext cx="398400" cy="3471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 name="Shape 125"/>
          <p:cNvSpPr/>
          <p:nvPr/>
        </p:nvSpPr>
        <p:spPr>
          <a:xfrm>
            <a:off x="1077975" y="982600"/>
            <a:ext cx="398400" cy="3471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 name="Shape 126"/>
          <p:cNvSpPr/>
          <p:nvPr/>
        </p:nvSpPr>
        <p:spPr>
          <a:xfrm>
            <a:off x="1523275" y="982600"/>
            <a:ext cx="398400" cy="3471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 name="Shape 127"/>
          <p:cNvSpPr/>
          <p:nvPr/>
        </p:nvSpPr>
        <p:spPr>
          <a:xfrm>
            <a:off x="1968575" y="982600"/>
            <a:ext cx="398400" cy="3471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 name="Shape 128"/>
          <p:cNvSpPr/>
          <p:nvPr/>
        </p:nvSpPr>
        <p:spPr>
          <a:xfrm>
            <a:off x="2428400" y="982600"/>
            <a:ext cx="398400" cy="3471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445</Words>
  <Application>Microsoft Office PowerPoint</Application>
  <PresentationFormat>On-screen Show (16:9)</PresentationFormat>
  <Paragraphs>66</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Courier New</vt:lpstr>
      <vt:lpstr>Oxygen</vt:lpstr>
      <vt:lpstr>Arial</vt:lpstr>
      <vt:lpstr>Simple Dark</vt:lpstr>
      <vt:lpstr>Pho Hotel Reviews</vt:lpstr>
      <vt:lpstr>Why the Hotel Reviews Dataset?</vt:lpstr>
      <vt:lpstr>PowerPoint Presentation</vt:lpstr>
      <vt:lpstr>PROBLEMS</vt:lpstr>
      <vt:lpstr>OUR METHODS</vt:lpstr>
      <vt:lpstr>METHODS CONT.</vt:lpstr>
      <vt:lpstr>USER INPUT</vt:lpstr>
      <vt:lpstr>OUTPUT OF USER INPUT</vt:lpstr>
      <vt:lpstr>Sacramento  </vt:lpstr>
      <vt:lpstr>Bodega Bay</vt:lpstr>
      <vt:lpstr>CONCLUSION</vt:lpstr>
      <vt:lpstr>Q   U   E  S  T  I  O  N  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 Hotel Reviews</dc:title>
  <cp:lastModifiedBy>Nam Vo</cp:lastModifiedBy>
  <cp:revision>1</cp:revision>
  <dcterms:modified xsi:type="dcterms:W3CDTF">2018-05-21T23:48:50Z</dcterms:modified>
</cp:coreProperties>
</file>