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Oswald Light"/>
      <p:regular r:id="rId18"/>
      <p:bold r:id="rId19"/>
    </p:embeddedFont>
    <p:embeddedFont>
      <p:font typeface="Oswald"/>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Oswald-regular.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Oswald-bold.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OswaldLight-bold.fntdata"/><Relationship Id="rId6" Type="http://schemas.openxmlformats.org/officeDocument/2006/relationships/slide" Target="slides/slide2.xml"/><Relationship Id="rId18" Type="http://schemas.openxmlformats.org/officeDocument/2006/relationships/font" Target="fonts/OswaldLight-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Shape 3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4" name="Shape 3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Shape 3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3" name="Shape 3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Shape 3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0" name="Shape 3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Shape 3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8" name="Shape 3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85750" lvl="0" marL="457200" rtl="0">
              <a:lnSpc>
                <a:spcPct val="115000"/>
              </a:lnSpc>
              <a:spcBef>
                <a:spcPts val="0"/>
              </a:spcBef>
              <a:spcAft>
                <a:spcPts val="0"/>
              </a:spcAft>
              <a:buClr>
                <a:srgbClr val="454545"/>
              </a:buClr>
              <a:buSzPts val="900"/>
              <a:buChar char="●"/>
            </a:pPr>
            <a:r>
              <a:rPr lang="en" sz="900">
                <a:solidFill>
                  <a:srgbClr val="454545"/>
                </a:solidFill>
              </a:rPr>
              <a:t>“Not only are there economic reasons why women now need to work, but women are also more likely to choose to work even when not economically compelled to do so through wag</a:t>
            </a:r>
            <a:r>
              <a:rPr lang="en"/>
              <a:t>es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Seen a continued growth of services</a:t>
            </a:r>
            <a:endParaRPr/>
          </a:p>
          <a:p>
            <a:pPr indent="0" lvl="0" marL="0">
              <a:spcBef>
                <a:spcPts val="0"/>
              </a:spcBef>
              <a:spcAft>
                <a:spcPts val="0"/>
              </a:spcAft>
              <a:buNone/>
            </a:pPr>
            <a:r>
              <a:t/>
            </a:r>
            <a:endParaRPr/>
          </a:p>
          <a:p>
            <a:pPr indent="0" lvl="0" marL="0">
              <a:spcBef>
                <a:spcPts val="0"/>
              </a:spcBef>
              <a:spcAft>
                <a:spcPts val="0"/>
              </a:spcAft>
              <a:buNone/>
            </a:pPr>
            <a:r>
              <a:rPr lang="en"/>
              <a:t>Process of deindustrialization</a:t>
            </a:r>
            <a:endParaRPr/>
          </a:p>
          <a:p>
            <a:pPr indent="0" lvl="0" marL="0">
              <a:spcBef>
                <a:spcPts val="0"/>
              </a:spcBef>
              <a:spcAft>
                <a:spcPts val="0"/>
              </a:spcAft>
              <a:buNone/>
            </a:pPr>
            <a:r>
              <a:t/>
            </a:r>
            <a:endParaRPr/>
          </a:p>
          <a:p>
            <a:pPr indent="0" lvl="0" marL="0" rtl="0">
              <a:spcBef>
                <a:spcPts val="0"/>
              </a:spcBef>
              <a:spcAft>
                <a:spcPts val="0"/>
              </a:spcAft>
              <a:buNone/>
            </a:pPr>
            <a:r>
              <a:rPr lang="en"/>
              <a:t>Ex: retail, </a:t>
            </a:r>
            <a:r>
              <a:rPr lang="en"/>
              <a:t>restaurants</a:t>
            </a:r>
            <a:r>
              <a:rPr lang="en"/>
              <a:t>, white collar jobs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Shape 2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7" name="Shape 2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Shape 2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9" name="Shape 2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jpg"/><Relationship Id="rId4" Type="http://schemas.openxmlformats.org/officeDocument/2006/relationships/image" Target="../media/image8.jpg"/><Relationship Id="rId5"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0" y="817350"/>
            <a:ext cx="8520600" cy="9804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sz="3600">
                <a:solidFill>
                  <a:srgbClr val="FFFFFF"/>
                </a:solidFill>
                <a:latin typeface="Oswald"/>
                <a:ea typeface="Oswald"/>
                <a:cs typeface="Oswald"/>
                <a:sym typeface="Oswald"/>
              </a:rPr>
              <a:t>Breaking Down Labor Supply Convergence: A Quantitative Approach</a:t>
            </a:r>
            <a:endParaRPr sz="3600">
              <a:solidFill>
                <a:srgbClr val="FFFFFF"/>
              </a:solidFill>
              <a:latin typeface="Oswald"/>
              <a:ea typeface="Oswald"/>
              <a:cs typeface="Oswald"/>
              <a:sym typeface="Oswald"/>
            </a:endParaRPr>
          </a:p>
        </p:txBody>
      </p:sp>
      <p:sp>
        <p:nvSpPr>
          <p:cNvPr id="55" name="Shape 55"/>
          <p:cNvSpPr txBox="1"/>
          <p:nvPr>
            <p:ph idx="1" type="subTitle"/>
          </p:nvPr>
        </p:nvSpPr>
        <p:spPr>
          <a:xfrm>
            <a:off x="1983750" y="2182650"/>
            <a:ext cx="5176500" cy="573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FF"/>
                </a:solidFill>
                <a:latin typeface="Oswald Light"/>
                <a:ea typeface="Oswald Light"/>
                <a:cs typeface="Oswald Light"/>
                <a:sym typeface="Oswald Light"/>
              </a:rPr>
              <a:t>Nam Vo, Diego De Loera, Jesus Ponce</a:t>
            </a:r>
            <a:endParaRPr>
              <a:solidFill>
                <a:srgbClr val="FFFFFF"/>
              </a:solidFill>
              <a:latin typeface="Oswald Light"/>
              <a:ea typeface="Oswald Light"/>
              <a:cs typeface="Oswald Light"/>
              <a:sym typeface="Oswald Light"/>
            </a:endParaRPr>
          </a:p>
        </p:txBody>
      </p:sp>
      <p:sp>
        <p:nvSpPr>
          <p:cNvPr id="56" name="Shape 5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Shape 326"/>
          <p:cNvSpPr/>
          <p:nvPr/>
        </p:nvSpPr>
        <p:spPr>
          <a:xfrm>
            <a:off x="304800" y="914400"/>
            <a:ext cx="8520600" cy="3886200"/>
          </a:xfrm>
          <a:prstGeom prst="rect">
            <a:avLst/>
          </a:prstGeom>
          <a:solidFill>
            <a:srgbClr val="4E4E4E">
              <a:alpha val="45380"/>
            </a:srgbClr>
          </a:solidFill>
          <a:ln>
            <a:noFill/>
          </a:ln>
        </p:spPr>
        <p:txBody>
          <a:bodyPr anchorCtr="0" anchor="t" bIns="91425" lIns="91425" spcFirstLastPara="1" rIns="91425" wrap="square" tIns="91425">
            <a:noAutofit/>
          </a:bodyPr>
          <a:lstStyle/>
          <a:p>
            <a:pPr indent="0" lvl="0" marL="0" rtl="0">
              <a:lnSpc>
                <a:spcPct val="150000"/>
              </a:lnSpc>
              <a:spcBef>
                <a:spcPts val="0"/>
              </a:spcBef>
              <a:spcAft>
                <a:spcPts val="0"/>
              </a:spcAft>
              <a:buNone/>
            </a:pPr>
            <a:r>
              <a:t/>
            </a:r>
            <a:endParaRPr>
              <a:solidFill>
                <a:srgbClr val="FFFFFF"/>
              </a:solidFill>
              <a:latin typeface="Oswald"/>
              <a:ea typeface="Oswald"/>
              <a:cs typeface="Oswald"/>
              <a:sym typeface="Oswald"/>
            </a:endParaRPr>
          </a:p>
        </p:txBody>
      </p:sp>
      <p:sp>
        <p:nvSpPr>
          <p:cNvPr id="327" name="Shape 327"/>
          <p:cNvSpPr txBox="1"/>
          <p:nvPr>
            <p:ph type="title"/>
          </p:nvPr>
        </p:nvSpPr>
        <p:spPr>
          <a:xfrm>
            <a:off x="242400" y="152400"/>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solidFill>
                  <a:srgbClr val="FFFFFF"/>
                </a:solidFill>
                <a:latin typeface="Oswald Light"/>
                <a:ea typeface="Oswald Light"/>
                <a:cs typeface="Oswald Light"/>
                <a:sym typeface="Oswald Light"/>
              </a:rPr>
              <a:t>Tools &amp; Expectations</a:t>
            </a:r>
            <a:endParaRPr>
              <a:solidFill>
                <a:srgbClr val="FFFFFF"/>
              </a:solidFill>
              <a:latin typeface="Oswald Light"/>
              <a:ea typeface="Oswald Light"/>
              <a:cs typeface="Oswald Light"/>
              <a:sym typeface="Oswald Light"/>
            </a:endParaRPr>
          </a:p>
        </p:txBody>
      </p:sp>
      <p:sp>
        <p:nvSpPr>
          <p:cNvPr id="328" name="Shape 328"/>
          <p:cNvSpPr txBox="1"/>
          <p:nvPr/>
        </p:nvSpPr>
        <p:spPr>
          <a:xfrm>
            <a:off x="1710850" y="1070375"/>
            <a:ext cx="4112700" cy="2796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29" name="Shape 329"/>
          <p:cNvSpPr txBox="1"/>
          <p:nvPr/>
        </p:nvSpPr>
        <p:spPr>
          <a:xfrm>
            <a:off x="304800" y="914400"/>
            <a:ext cx="8664300" cy="373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rgbClr val="FFFFFF"/>
                </a:solidFill>
                <a:latin typeface="Oswald Light"/>
                <a:ea typeface="Oswald Light"/>
                <a:cs typeface="Oswald Light"/>
                <a:sym typeface="Oswald Light"/>
              </a:rPr>
              <a:t>Estimator: Ordinary Least Squares (OLS)</a:t>
            </a:r>
            <a:endParaRPr sz="2600">
              <a:solidFill>
                <a:srgbClr val="FFFFFF"/>
              </a:solidFill>
              <a:latin typeface="Oswald Light"/>
              <a:ea typeface="Oswald Light"/>
              <a:cs typeface="Oswald Light"/>
              <a:sym typeface="Oswald Light"/>
            </a:endParaRPr>
          </a:p>
          <a:p>
            <a:pPr indent="0" lvl="0" marL="0" rtl="0" algn="l">
              <a:spcBef>
                <a:spcPts val="0"/>
              </a:spcBef>
              <a:spcAft>
                <a:spcPts val="0"/>
              </a:spcAft>
              <a:buNone/>
            </a:pPr>
            <a:r>
              <a:rPr lang="en" sz="2600">
                <a:solidFill>
                  <a:srgbClr val="FFFFFF"/>
                </a:solidFill>
                <a:latin typeface="Oswald Light"/>
                <a:ea typeface="Oswald Light"/>
                <a:cs typeface="Oswald Light"/>
                <a:sym typeface="Oswald Light"/>
              </a:rPr>
              <a:t>Data; Type, Frequency, Interval: time-series data, quarterly, 1980-2010</a:t>
            </a:r>
            <a:endParaRPr sz="2600">
              <a:solidFill>
                <a:srgbClr val="FFFFFF"/>
              </a:solidFill>
              <a:latin typeface="Oswald Light"/>
              <a:ea typeface="Oswald Light"/>
              <a:cs typeface="Oswald Light"/>
              <a:sym typeface="Oswald Light"/>
            </a:endParaRPr>
          </a:p>
          <a:p>
            <a:pPr indent="0" lvl="0" marL="0" rtl="0" algn="l">
              <a:spcBef>
                <a:spcPts val="0"/>
              </a:spcBef>
              <a:spcAft>
                <a:spcPts val="0"/>
              </a:spcAft>
              <a:buNone/>
            </a:pPr>
            <a:r>
              <a:t/>
            </a:r>
            <a:endParaRPr sz="2600">
              <a:solidFill>
                <a:srgbClr val="FFFFFF"/>
              </a:solidFill>
              <a:latin typeface="Oswald Light"/>
              <a:ea typeface="Oswald Light"/>
              <a:cs typeface="Oswald Light"/>
              <a:sym typeface="Oswald Light"/>
            </a:endParaRPr>
          </a:p>
          <a:p>
            <a:pPr indent="-387350" lvl="0" marL="457200" rtl="0" algn="l">
              <a:spcBef>
                <a:spcPts val="0"/>
              </a:spcBef>
              <a:spcAft>
                <a:spcPts val="0"/>
              </a:spcAft>
              <a:buClr>
                <a:srgbClr val="FFFFFF"/>
              </a:buClr>
              <a:buSzPts val="2500"/>
              <a:buFont typeface="Oswald Light"/>
              <a:buChar char="●"/>
            </a:pPr>
            <a:r>
              <a:rPr lang="en" sz="2500">
                <a:solidFill>
                  <a:srgbClr val="FFFFFF"/>
                </a:solidFill>
                <a:latin typeface="Oswald Light"/>
                <a:ea typeface="Oswald Light"/>
                <a:cs typeface="Oswald Light"/>
                <a:sym typeface="Oswald Light"/>
              </a:rPr>
              <a:t>Ln(LFPR)</a:t>
            </a:r>
            <a:r>
              <a:rPr baseline="-25000" lang="en" sz="2500">
                <a:solidFill>
                  <a:srgbClr val="FFFFFF"/>
                </a:solidFill>
                <a:latin typeface="Oswald Light"/>
                <a:ea typeface="Oswald Light"/>
                <a:cs typeface="Oswald Light"/>
                <a:sym typeface="Oswald Light"/>
              </a:rPr>
              <a:t>f</a:t>
            </a:r>
            <a:r>
              <a:rPr lang="en" sz="2500">
                <a:solidFill>
                  <a:srgbClr val="FFFFFF"/>
                </a:solidFill>
                <a:latin typeface="Oswald Light"/>
                <a:ea typeface="Oswald Light"/>
                <a:cs typeface="Oswald Light"/>
                <a:sym typeface="Oswald Light"/>
              </a:rPr>
              <a:t>=</a:t>
            </a:r>
            <a:r>
              <a:rPr lang="en" sz="2500">
                <a:solidFill>
                  <a:schemeClr val="lt1"/>
                </a:solidFill>
                <a:latin typeface="Oswald Light"/>
                <a:ea typeface="Oswald Light"/>
                <a:cs typeface="Oswald Light"/>
                <a:sym typeface="Oswald Light"/>
              </a:rPr>
              <a:t>β</a:t>
            </a:r>
            <a:r>
              <a:rPr baseline="-25000" lang="en" sz="2500">
                <a:solidFill>
                  <a:schemeClr val="lt1"/>
                </a:solidFill>
                <a:latin typeface="Oswald Light"/>
                <a:ea typeface="Oswald Light"/>
                <a:cs typeface="Oswald Light"/>
                <a:sym typeface="Oswald Light"/>
              </a:rPr>
              <a:t>0</a:t>
            </a:r>
            <a:r>
              <a:rPr lang="en" sz="2500">
                <a:solidFill>
                  <a:schemeClr val="lt1"/>
                </a:solidFill>
                <a:latin typeface="Oswald Light"/>
                <a:ea typeface="Oswald Light"/>
                <a:cs typeface="Oswald Light"/>
                <a:sym typeface="Oswald Light"/>
              </a:rPr>
              <a:t>+β</a:t>
            </a:r>
            <a:r>
              <a:rPr baseline="-25000" lang="en" sz="2500">
                <a:solidFill>
                  <a:schemeClr val="lt1"/>
                </a:solidFill>
                <a:latin typeface="Oswald Light"/>
                <a:ea typeface="Oswald Light"/>
                <a:cs typeface="Oswald Light"/>
                <a:sym typeface="Oswald Light"/>
              </a:rPr>
              <a:t>1</a:t>
            </a:r>
            <a:r>
              <a:rPr lang="en" sz="2500">
                <a:solidFill>
                  <a:schemeClr val="lt1"/>
                </a:solidFill>
                <a:latin typeface="Oswald Light"/>
                <a:ea typeface="Oswald Light"/>
                <a:cs typeface="Oswald Light"/>
                <a:sym typeface="Oswald Light"/>
              </a:rPr>
              <a:t>Ln(REarn</a:t>
            </a:r>
            <a:r>
              <a:rPr baseline="-25000" lang="en" sz="2500">
                <a:solidFill>
                  <a:schemeClr val="lt1"/>
                </a:solidFill>
                <a:latin typeface="Oswald Light"/>
                <a:ea typeface="Oswald Light"/>
                <a:cs typeface="Oswald Light"/>
                <a:sym typeface="Oswald Light"/>
              </a:rPr>
              <a:t>f</a:t>
            </a:r>
            <a:r>
              <a:rPr lang="en" sz="2500">
                <a:solidFill>
                  <a:schemeClr val="lt1"/>
                </a:solidFill>
                <a:latin typeface="Oswald Light"/>
                <a:ea typeface="Oswald Light"/>
                <a:cs typeface="Oswald Light"/>
                <a:sym typeface="Oswald Light"/>
              </a:rPr>
              <a:t>)-β</a:t>
            </a:r>
            <a:r>
              <a:rPr baseline="-25000" lang="en" sz="2500">
                <a:solidFill>
                  <a:schemeClr val="lt1"/>
                </a:solidFill>
                <a:latin typeface="Oswald Light"/>
                <a:ea typeface="Oswald Light"/>
                <a:cs typeface="Oswald Light"/>
                <a:sym typeface="Oswald Light"/>
              </a:rPr>
              <a:t>2</a:t>
            </a:r>
            <a:r>
              <a:rPr lang="en" sz="2500">
                <a:solidFill>
                  <a:schemeClr val="lt1"/>
                </a:solidFill>
                <a:latin typeface="Oswald Light"/>
                <a:ea typeface="Oswald Light"/>
                <a:cs typeface="Oswald Light"/>
                <a:sym typeface="Oswald Light"/>
              </a:rPr>
              <a:t>Ln(REarn</a:t>
            </a:r>
            <a:r>
              <a:rPr baseline="-25000" lang="en" sz="2500">
                <a:solidFill>
                  <a:schemeClr val="lt1"/>
                </a:solidFill>
                <a:latin typeface="Oswald Light"/>
                <a:ea typeface="Oswald Light"/>
                <a:cs typeface="Oswald Light"/>
                <a:sym typeface="Oswald Light"/>
              </a:rPr>
              <a:t>m</a:t>
            </a:r>
            <a:r>
              <a:rPr lang="en" sz="2500">
                <a:solidFill>
                  <a:schemeClr val="lt1"/>
                </a:solidFill>
                <a:latin typeface="Oswald Light"/>
                <a:ea typeface="Oswald Light"/>
                <a:cs typeface="Oswald Light"/>
                <a:sym typeface="Oswald Light"/>
              </a:rPr>
              <a:t>)+β</a:t>
            </a:r>
            <a:r>
              <a:rPr baseline="-25000" lang="en" sz="2500">
                <a:solidFill>
                  <a:schemeClr val="lt1"/>
                </a:solidFill>
                <a:latin typeface="Oswald Light"/>
                <a:ea typeface="Oswald Light"/>
                <a:cs typeface="Oswald Light"/>
                <a:sym typeface="Oswald Light"/>
              </a:rPr>
              <a:t>3</a:t>
            </a:r>
            <a:r>
              <a:rPr lang="en" sz="2500">
                <a:solidFill>
                  <a:schemeClr val="lt1"/>
                </a:solidFill>
                <a:latin typeface="Oswald Light"/>
                <a:ea typeface="Oswald Light"/>
                <a:cs typeface="Oswald Light"/>
                <a:sym typeface="Oswald Light"/>
              </a:rPr>
              <a:t>Divr+β</a:t>
            </a:r>
            <a:r>
              <a:rPr baseline="-25000" lang="en" sz="2500">
                <a:solidFill>
                  <a:schemeClr val="lt1"/>
                </a:solidFill>
                <a:latin typeface="Oswald Light"/>
                <a:ea typeface="Oswald Light"/>
                <a:cs typeface="Oswald Light"/>
                <a:sym typeface="Oswald Light"/>
              </a:rPr>
              <a:t>4</a:t>
            </a:r>
            <a:r>
              <a:rPr lang="en" sz="2500">
                <a:solidFill>
                  <a:schemeClr val="lt1"/>
                </a:solidFill>
                <a:latin typeface="Oswald Light"/>
                <a:ea typeface="Oswald Light"/>
                <a:cs typeface="Oswald Light"/>
                <a:sym typeface="Oswald Light"/>
              </a:rPr>
              <a:t>(gr_ShareSPEmp)+ε</a:t>
            </a:r>
            <a:endParaRPr sz="2500">
              <a:solidFill>
                <a:schemeClr val="lt1"/>
              </a:solidFill>
              <a:latin typeface="Oswald Light"/>
              <a:ea typeface="Oswald Light"/>
              <a:cs typeface="Oswald Light"/>
              <a:sym typeface="Oswald Light"/>
            </a:endParaRPr>
          </a:p>
          <a:p>
            <a:pPr indent="0" lvl="0" marL="0" rtl="0">
              <a:spcBef>
                <a:spcPts val="0"/>
              </a:spcBef>
              <a:spcAft>
                <a:spcPts val="0"/>
              </a:spcAft>
              <a:buNone/>
            </a:pPr>
            <a:r>
              <a:t/>
            </a:r>
            <a:endParaRPr sz="2600">
              <a:solidFill>
                <a:schemeClr val="lt1"/>
              </a:solidFill>
              <a:latin typeface="Oswald Light"/>
              <a:ea typeface="Oswald Light"/>
              <a:cs typeface="Oswald Light"/>
              <a:sym typeface="Oswald Light"/>
            </a:endParaRPr>
          </a:p>
          <a:p>
            <a:pPr indent="-342900" lvl="0" marL="914400" rtl="0">
              <a:spcBef>
                <a:spcPts val="0"/>
              </a:spcBef>
              <a:spcAft>
                <a:spcPts val="0"/>
              </a:spcAft>
              <a:buClr>
                <a:schemeClr val="lt1"/>
              </a:buClr>
              <a:buSzPts val="1800"/>
              <a:buFont typeface="Oswald Light"/>
              <a:buChar char="○"/>
            </a:pPr>
            <a:r>
              <a:rPr lang="en" sz="1800">
                <a:solidFill>
                  <a:schemeClr val="lt1"/>
                </a:solidFill>
                <a:latin typeface="Oswald Light"/>
                <a:ea typeface="Oswald Light"/>
                <a:cs typeface="Oswald Light"/>
                <a:sym typeface="Oswald Light"/>
              </a:rPr>
              <a:t>LFPR</a:t>
            </a:r>
            <a:r>
              <a:rPr baseline="-25000" lang="en" sz="1800">
                <a:solidFill>
                  <a:schemeClr val="lt1"/>
                </a:solidFill>
                <a:latin typeface="Oswald Light"/>
                <a:ea typeface="Oswald Light"/>
                <a:cs typeface="Oswald Light"/>
                <a:sym typeface="Oswald Light"/>
              </a:rPr>
              <a:t>f</a:t>
            </a:r>
            <a:r>
              <a:rPr lang="en" sz="1800">
                <a:solidFill>
                  <a:schemeClr val="lt1"/>
                </a:solidFill>
                <a:latin typeface="Oswald Light"/>
                <a:ea typeface="Oswald Light"/>
                <a:cs typeface="Oswald Light"/>
                <a:sym typeface="Oswald Light"/>
              </a:rPr>
              <a:t>= Female labor force participation rate (%)</a:t>
            </a:r>
            <a:endParaRPr sz="1800">
              <a:solidFill>
                <a:schemeClr val="lt1"/>
              </a:solidFill>
              <a:latin typeface="Oswald Light"/>
              <a:ea typeface="Oswald Light"/>
              <a:cs typeface="Oswald Light"/>
              <a:sym typeface="Oswald Light"/>
            </a:endParaRPr>
          </a:p>
          <a:p>
            <a:pPr indent="-342900" lvl="0" marL="914400" rtl="0">
              <a:spcBef>
                <a:spcPts val="0"/>
              </a:spcBef>
              <a:spcAft>
                <a:spcPts val="0"/>
              </a:spcAft>
              <a:buClr>
                <a:schemeClr val="lt1"/>
              </a:buClr>
              <a:buSzPts val="1800"/>
              <a:buFont typeface="Oswald Light"/>
              <a:buChar char="○"/>
            </a:pPr>
            <a:r>
              <a:rPr lang="en" sz="1800">
                <a:solidFill>
                  <a:schemeClr val="lt1"/>
                </a:solidFill>
                <a:latin typeface="Oswald Light"/>
                <a:ea typeface="Oswald Light"/>
                <a:cs typeface="Oswald Light"/>
                <a:sym typeface="Oswald Light"/>
              </a:rPr>
              <a:t>REarn</a:t>
            </a:r>
            <a:r>
              <a:rPr baseline="-25000" lang="en" sz="1800">
                <a:solidFill>
                  <a:schemeClr val="lt1"/>
                </a:solidFill>
                <a:latin typeface="Oswald Light"/>
                <a:ea typeface="Oswald Light"/>
                <a:cs typeface="Oswald Light"/>
                <a:sym typeface="Oswald Light"/>
              </a:rPr>
              <a:t>f</a:t>
            </a:r>
            <a:r>
              <a:rPr lang="en" sz="1800">
                <a:solidFill>
                  <a:schemeClr val="lt1"/>
                </a:solidFill>
                <a:latin typeface="Oswald Light"/>
                <a:ea typeface="Oswald Light"/>
                <a:cs typeface="Oswald Light"/>
                <a:sym typeface="Oswald Light"/>
              </a:rPr>
              <a:t>= Female real earnings ($ per week)</a:t>
            </a:r>
            <a:endParaRPr sz="1800">
              <a:solidFill>
                <a:schemeClr val="lt1"/>
              </a:solidFill>
              <a:latin typeface="Oswald Light"/>
              <a:ea typeface="Oswald Light"/>
              <a:cs typeface="Oswald Light"/>
              <a:sym typeface="Oswald Light"/>
            </a:endParaRPr>
          </a:p>
          <a:p>
            <a:pPr indent="-342900" lvl="0" marL="914400">
              <a:spcBef>
                <a:spcPts val="0"/>
              </a:spcBef>
              <a:spcAft>
                <a:spcPts val="0"/>
              </a:spcAft>
              <a:buClr>
                <a:schemeClr val="lt1"/>
              </a:buClr>
              <a:buSzPts val="1800"/>
              <a:buFont typeface="Oswald Light"/>
              <a:buChar char="○"/>
            </a:pPr>
            <a:r>
              <a:rPr lang="en" sz="1800">
                <a:solidFill>
                  <a:schemeClr val="lt1"/>
                </a:solidFill>
                <a:latin typeface="Oswald Light"/>
                <a:ea typeface="Oswald Light"/>
                <a:cs typeface="Oswald Light"/>
                <a:sym typeface="Oswald Light"/>
              </a:rPr>
              <a:t>REarn</a:t>
            </a:r>
            <a:r>
              <a:rPr baseline="-25000" lang="en" sz="1800">
                <a:solidFill>
                  <a:schemeClr val="lt1"/>
                </a:solidFill>
                <a:latin typeface="Oswald Light"/>
                <a:ea typeface="Oswald Light"/>
                <a:cs typeface="Oswald Light"/>
                <a:sym typeface="Oswald Light"/>
              </a:rPr>
              <a:t>m</a:t>
            </a:r>
            <a:r>
              <a:rPr lang="en" sz="1800">
                <a:solidFill>
                  <a:schemeClr val="lt1"/>
                </a:solidFill>
                <a:latin typeface="Oswald Light"/>
                <a:ea typeface="Oswald Light"/>
                <a:cs typeface="Oswald Light"/>
                <a:sym typeface="Oswald Light"/>
              </a:rPr>
              <a:t>= Male real earnings ($ per week)</a:t>
            </a:r>
            <a:endParaRPr sz="1800">
              <a:solidFill>
                <a:schemeClr val="lt1"/>
              </a:solidFill>
              <a:latin typeface="Oswald Light"/>
              <a:ea typeface="Oswald Light"/>
              <a:cs typeface="Oswald Light"/>
              <a:sym typeface="Oswald Light"/>
            </a:endParaRPr>
          </a:p>
          <a:p>
            <a:pPr indent="-342900" lvl="0" marL="914400" rtl="0">
              <a:spcBef>
                <a:spcPts val="0"/>
              </a:spcBef>
              <a:spcAft>
                <a:spcPts val="0"/>
              </a:spcAft>
              <a:buClr>
                <a:schemeClr val="lt1"/>
              </a:buClr>
              <a:buSzPts val="1800"/>
              <a:buFont typeface="Oswald Light"/>
              <a:buChar char="○"/>
            </a:pPr>
            <a:r>
              <a:rPr lang="en" sz="1800">
                <a:solidFill>
                  <a:schemeClr val="lt1"/>
                </a:solidFill>
                <a:latin typeface="Oswald Light"/>
                <a:ea typeface="Oswald Light"/>
                <a:cs typeface="Oswald Light"/>
                <a:sym typeface="Oswald Light"/>
              </a:rPr>
              <a:t>Divr = Divorce Rates (% Divorces/Marriages)</a:t>
            </a:r>
            <a:endParaRPr sz="1800">
              <a:solidFill>
                <a:schemeClr val="lt1"/>
              </a:solidFill>
              <a:latin typeface="Oswald Light"/>
              <a:ea typeface="Oswald Light"/>
              <a:cs typeface="Oswald Light"/>
              <a:sym typeface="Oswald Light"/>
            </a:endParaRPr>
          </a:p>
          <a:p>
            <a:pPr indent="-342900" lvl="0" marL="914400" rtl="0">
              <a:spcBef>
                <a:spcPts val="0"/>
              </a:spcBef>
              <a:spcAft>
                <a:spcPts val="0"/>
              </a:spcAft>
              <a:buClr>
                <a:schemeClr val="lt1"/>
              </a:buClr>
              <a:buSzPts val="1800"/>
              <a:buFont typeface="Oswald Light"/>
              <a:buChar char="○"/>
            </a:pPr>
            <a:r>
              <a:rPr lang="en" sz="1800">
                <a:solidFill>
                  <a:schemeClr val="lt1"/>
                </a:solidFill>
                <a:latin typeface="Oswald Light"/>
                <a:ea typeface="Oswald Light"/>
                <a:cs typeface="Oswald Light"/>
                <a:sym typeface="Oswald Light"/>
              </a:rPr>
              <a:t>gr_ShareSPEmp = Growth of the share of the service sector (%)</a:t>
            </a:r>
            <a:endParaRPr sz="1800">
              <a:solidFill>
                <a:schemeClr val="lt1"/>
              </a:solidFill>
              <a:latin typeface="Oswald Light"/>
              <a:ea typeface="Oswald Light"/>
              <a:cs typeface="Oswald Light"/>
              <a:sym typeface="Oswald Light"/>
            </a:endParaRPr>
          </a:p>
          <a:p>
            <a:pPr indent="0" lvl="0" marL="0" rtl="0">
              <a:spcBef>
                <a:spcPts val="0"/>
              </a:spcBef>
              <a:spcAft>
                <a:spcPts val="0"/>
              </a:spcAft>
              <a:buNone/>
            </a:pPr>
            <a:r>
              <a:t/>
            </a:r>
            <a:endParaRPr sz="1800">
              <a:solidFill>
                <a:schemeClr val="lt1"/>
              </a:solidFill>
              <a:latin typeface="Oswald Light"/>
              <a:ea typeface="Oswald Light"/>
              <a:cs typeface="Oswald Light"/>
              <a:sym typeface="Oswald Light"/>
            </a:endParaRPr>
          </a:p>
          <a:p>
            <a:pPr indent="0" lvl="0" marL="0" rtl="0" algn="ctr">
              <a:spcBef>
                <a:spcPts val="0"/>
              </a:spcBef>
              <a:spcAft>
                <a:spcPts val="0"/>
              </a:spcAft>
              <a:buNone/>
            </a:pPr>
            <a:r>
              <a:t/>
            </a:r>
            <a:endParaRPr sz="2600">
              <a:solidFill>
                <a:srgbClr val="FFFFFF"/>
              </a:solidFill>
              <a:latin typeface="Oswald Light"/>
              <a:ea typeface="Oswald Light"/>
              <a:cs typeface="Oswald Light"/>
              <a:sym typeface="Oswald Light"/>
            </a:endParaRPr>
          </a:p>
        </p:txBody>
      </p:sp>
      <p:sp>
        <p:nvSpPr>
          <p:cNvPr id="330" name="Shape 3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Shape 335"/>
          <p:cNvSpPr txBox="1"/>
          <p:nvPr>
            <p:ph type="title"/>
          </p:nvPr>
        </p:nvSpPr>
        <p:spPr>
          <a:xfrm>
            <a:off x="242400" y="152400"/>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solidFill>
                  <a:srgbClr val="FFFFFF"/>
                </a:solidFill>
                <a:latin typeface="Oswald Light"/>
                <a:ea typeface="Oswald Light"/>
                <a:cs typeface="Oswald Light"/>
                <a:sym typeface="Oswald Light"/>
              </a:rPr>
              <a:t>Other Relevant Variables We Explored, but did not Include in our Methods</a:t>
            </a:r>
            <a:endParaRPr>
              <a:solidFill>
                <a:srgbClr val="FFFFFF"/>
              </a:solidFill>
              <a:latin typeface="Oswald Light"/>
              <a:ea typeface="Oswald Light"/>
              <a:cs typeface="Oswald Light"/>
              <a:sym typeface="Oswald Light"/>
            </a:endParaRPr>
          </a:p>
        </p:txBody>
      </p:sp>
      <p:sp>
        <p:nvSpPr>
          <p:cNvPr id="336" name="Shape 336"/>
          <p:cNvSpPr/>
          <p:nvPr/>
        </p:nvSpPr>
        <p:spPr>
          <a:xfrm>
            <a:off x="443200" y="1259625"/>
            <a:ext cx="8319900" cy="3540900"/>
          </a:xfrm>
          <a:prstGeom prst="rect">
            <a:avLst/>
          </a:prstGeom>
          <a:solidFill>
            <a:srgbClr val="4E4E4E">
              <a:alpha val="45380"/>
            </a:srgbClr>
          </a:solidFill>
          <a:ln>
            <a:noFill/>
          </a:ln>
        </p:spPr>
        <p:txBody>
          <a:bodyPr anchorCtr="0" anchor="t" bIns="91425" lIns="91425" spcFirstLastPara="1" rIns="91425" wrap="square" tIns="91425">
            <a:noAutofit/>
          </a:bodyPr>
          <a:lstStyle/>
          <a:p>
            <a:pPr indent="-342900" lvl="0" marL="457200" rtl="0">
              <a:lnSpc>
                <a:spcPct val="150000"/>
              </a:lnSpc>
              <a:spcBef>
                <a:spcPts val="0"/>
              </a:spcBef>
              <a:spcAft>
                <a:spcPts val="0"/>
              </a:spcAft>
              <a:buClr>
                <a:srgbClr val="FFFFFF"/>
              </a:buClr>
              <a:buSzPts val="1800"/>
              <a:buFont typeface="Oswald"/>
              <a:buChar char="●"/>
            </a:pPr>
            <a:r>
              <a:rPr lang="en" sz="1800">
                <a:solidFill>
                  <a:srgbClr val="FFFFFF"/>
                </a:solidFill>
                <a:latin typeface="Oswald"/>
                <a:ea typeface="Oswald"/>
                <a:cs typeface="Oswald"/>
                <a:sym typeface="Oswald"/>
              </a:rPr>
              <a:t>Educational Attainment</a:t>
            </a:r>
            <a:endParaRPr sz="1800">
              <a:solidFill>
                <a:srgbClr val="FFFFFF"/>
              </a:solidFill>
              <a:latin typeface="Oswald"/>
              <a:ea typeface="Oswald"/>
              <a:cs typeface="Oswald"/>
              <a:sym typeface="Oswald"/>
            </a:endParaRPr>
          </a:p>
          <a:p>
            <a:pPr indent="-342900" lvl="0" marL="457200" rtl="0">
              <a:lnSpc>
                <a:spcPct val="150000"/>
              </a:lnSpc>
              <a:spcBef>
                <a:spcPts val="0"/>
              </a:spcBef>
              <a:spcAft>
                <a:spcPts val="0"/>
              </a:spcAft>
              <a:buClr>
                <a:srgbClr val="FFFFFF"/>
              </a:buClr>
              <a:buSzPts val="1800"/>
              <a:buFont typeface="Oswald"/>
              <a:buChar char="●"/>
            </a:pPr>
            <a:r>
              <a:rPr lang="en" sz="1800">
                <a:solidFill>
                  <a:srgbClr val="FFFFFF"/>
                </a:solidFill>
                <a:latin typeface="Oswald"/>
                <a:ea typeface="Oswald"/>
                <a:cs typeface="Oswald"/>
                <a:sym typeface="Oswald"/>
              </a:rPr>
              <a:t>Returns to Education</a:t>
            </a:r>
            <a:endParaRPr sz="1800">
              <a:solidFill>
                <a:srgbClr val="FFFFFF"/>
              </a:solidFill>
              <a:latin typeface="Oswald"/>
              <a:ea typeface="Oswald"/>
              <a:cs typeface="Oswald"/>
              <a:sym typeface="Oswald"/>
            </a:endParaRPr>
          </a:p>
          <a:p>
            <a:pPr indent="-342900" lvl="0" marL="457200" rtl="0">
              <a:lnSpc>
                <a:spcPct val="150000"/>
              </a:lnSpc>
              <a:spcBef>
                <a:spcPts val="0"/>
              </a:spcBef>
              <a:spcAft>
                <a:spcPts val="0"/>
              </a:spcAft>
              <a:buClr>
                <a:srgbClr val="FFFFFF"/>
              </a:buClr>
              <a:buSzPts val="1800"/>
              <a:buFont typeface="Oswald"/>
              <a:buChar char="●"/>
            </a:pPr>
            <a:r>
              <a:rPr lang="en" sz="1800">
                <a:solidFill>
                  <a:srgbClr val="FFFFFF"/>
                </a:solidFill>
                <a:latin typeface="Oswald"/>
                <a:ea typeface="Oswald"/>
                <a:cs typeface="Oswald"/>
                <a:sym typeface="Oswald"/>
              </a:rPr>
              <a:t>Fertility Rates</a:t>
            </a:r>
            <a:endParaRPr sz="1800">
              <a:solidFill>
                <a:srgbClr val="FFFFFF"/>
              </a:solidFill>
              <a:latin typeface="Oswald"/>
              <a:ea typeface="Oswald"/>
              <a:cs typeface="Oswald"/>
              <a:sym typeface="Oswald"/>
            </a:endParaRPr>
          </a:p>
          <a:p>
            <a:pPr indent="-342900" lvl="0" marL="457200" rtl="0">
              <a:lnSpc>
                <a:spcPct val="150000"/>
              </a:lnSpc>
              <a:spcBef>
                <a:spcPts val="0"/>
              </a:spcBef>
              <a:spcAft>
                <a:spcPts val="0"/>
              </a:spcAft>
              <a:buClr>
                <a:srgbClr val="FFFFFF"/>
              </a:buClr>
              <a:buSzPts val="1800"/>
              <a:buFont typeface="Oswald"/>
              <a:buChar char="●"/>
            </a:pPr>
            <a:r>
              <a:rPr lang="en" sz="1800">
                <a:solidFill>
                  <a:srgbClr val="FFFFFF"/>
                </a:solidFill>
                <a:latin typeface="Oswald"/>
                <a:ea typeface="Oswald"/>
                <a:cs typeface="Oswald"/>
                <a:sym typeface="Oswald"/>
              </a:rPr>
              <a:t>Labor Force Participation Gap (as a dependant)</a:t>
            </a:r>
            <a:endParaRPr sz="1800">
              <a:solidFill>
                <a:srgbClr val="FFFFFF"/>
              </a:solidFill>
              <a:latin typeface="Oswald"/>
              <a:ea typeface="Oswald"/>
              <a:cs typeface="Oswald"/>
              <a:sym typeface="Oswald"/>
            </a:endParaRPr>
          </a:p>
          <a:p>
            <a:pPr indent="-342900" lvl="0" marL="457200" rtl="0">
              <a:lnSpc>
                <a:spcPct val="150000"/>
              </a:lnSpc>
              <a:spcBef>
                <a:spcPts val="0"/>
              </a:spcBef>
              <a:spcAft>
                <a:spcPts val="0"/>
              </a:spcAft>
              <a:buClr>
                <a:srgbClr val="FFFFFF"/>
              </a:buClr>
              <a:buSzPts val="1800"/>
              <a:buFont typeface="Oswald"/>
              <a:buChar char="●"/>
            </a:pPr>
            <a:r>
              <a:rPr lang="en" sz="1800">
                <a:solidFill>
                  <a:srgbClr val="FFFFFF"/>
                </a:solidFill>
                <a:latin typeface="Oswald"/>
                <a:ea typeface="Oswald"/>
                <a:cs typeface="Oswald"/>
                <a:sym typeface="Oswald"/>
              </a:rPr>
              <a:t>Share of Manufacturing Jobs</a:t>
            </a:r>
            <a:endParaRPr sz="1800">
              <a:solidFill>
                <a:srgbClr val="FFFFFF"/>
              </a:solidFill>
              <a:latin typeface="Oswald"/>
              <a:ea typeface="Oswald"/>
              <a:cs typeface="Oswald"/>
              <a:sym typeface="Oswald"/>
            </a:endParaRPr>
          </a:p>
        </p:txBody>
      </p:sp>
      <p:sp>
        <p:nvSpPr>
          <p:cNvPr id="337" name="Shape 3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Shape 342"/>
          <p:cNvSpPr/>
          <p:nvPr/>
        </p:nvSpPr>
        <p:spPr>
          <a:xfrm>
            <a:off x="2716700" y="831900"/>
            <a:ext cx="3719400" cy="4126500"/>
          </a:xfrm>
          <a:prstGeom prst="rect">
            <a:avLst/>
          </a:prstGeom>
          <a:solidFill>
            <a:srgbClr val="4E4E4E">
              <a:alpha val="2062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3" name="Shape 343"/>
          <p:cNvSpPr/>
          <p:nvPr/>
        </p:nvSpPr>
        <p:spPr>
          <a:xfrm>
            <a:off x="6544550" y="831900"/>
            <a:ext cx="2431200" cy="4126500"/>
          </a:xfrm>
          <a:prstGeom prst="rect">
            <a:avLst/>
          </a:prstGeom>
          <a:solidFill>
            <a:srgbClr val="4E4E4E">
              <a:alpha val="2062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4" name="Shape 344"/>
          <p:cNvSpPr txBox="1"/>
          <p:nvPr/>
        </p:nvSpPr>
        <p:spPr>
          <a:xfrm>
            <a:off x="0" y="831900"/>
            <a:ext cx="9144000" cy="46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Oswald"/>
                <a:ea typeface="Oswald"/>
                <a:cs typeface="Oswald"/>
                <a:sym typeface="Oswald"/>
              </a:rPr>
              <a:t>1980-2010</a:t>
            </a:r>
            <a:endParaRPr sz="3000">
              <a:solidFill>
                <a:srgbClr val="FFFFFF"/>
              </a:solidFill>
              <a:latin typeface="Oswald"/>
              <a:ea typeface="Oswald"/>
              <a:cs typeface="Oswald"/>
              <a:sym typeface="Oswald"/>
            </a:endParaRPr>
          </a:p>
          <a:p>
            <a:pPr indent="0" lvl="0" marL="0" rtl="0" algn="ctr">
              <a:spcBef>
                <a:spcPts val="0"/>
              </a:spcBef>
              <a:spcAft>
                <a:spcPts val="0"/>
              </a:spcAft>
              <a:buNone/>
            </a:pPr>
            <a:r>
              <a:t/>
            </a:r>
            <a:endParaRPr sz="2600">
              <a:solidFill>
                <a:srgbClr val="FFFFFF"/>
              </a:solidFill>
              <a:latin typeface="Oswald Light"/>
              <a:ea typeface="Oswald Light"/>
              <a:cs typeface="Oswald Light"/>
              <a:sym typeface="Oswald Light"/>
            </a:endParaRPr>
          </a:p>
        </p:txBody>
      </p:sp>
      <p:sp>
        <p:nvSpPr>
          <p:cNvPr id="345" name="Shape 345"/>
          <p:cNvSpPr txBox="1"/>
          <p:nvPr/>
        </p:nvSpPr>
        <p:spPr>
          <a:xfrm>
            <a:off x="6544550" y="906325"/>
            <a:ext cx="2431200" cy="46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Oswald Light"/>
                <a:ea typeface="Oswald Light"/>
                <a:cs typeface="Oswald Light"/>
                <a:sym typeface="Oswald Light"/>
              </a:rPr>
              <a:t>1996-2010</a:t>
            </a:r>
            <a:endParaRPr sz="2600">
              <a:solidFill>
                <a:srgbClr val="FFFFFF"/>
              </a:solidFill>
              <a:latin typeface="Oswald Light"/>
              <a:ea typeface="Oswald Light"/>
              <a:cs typeface="Oswald Light"/>
              <a:sym typeface="Oswald Light"/>
            </a:endParaRPr>
          </a:p>
          <a:p>
            <a:pPr indent="0" lvl="0" marL="0" rtl="0" algn="ctr">
              <a:spcBef>
                <a:spcPts val="0"/>
              </a:spcBef>
              <a:spcAft>
                <a:spcPts val="0"/>
              </a:spcAft>
              <a:buNone/>
            </a:pPr>
            <a:r>
              <a:t/>
            </a:r>
            <a:endParaRPr sz="2600">
              <a:solidFill>
                <a:srgbClr val="FFFFFF"/>
              </a:solidFill>
              <a:latin typeface="Oswald Light"/>
              <a:ea typeface="Oswald Light"/>
              <a:cs typeface="Oswald Light"/>
              <a:sym typeface="Oswald Light"/>
            </a:endParaRPr>
          </a:p>
        </p:txBody>
      </p:sp>
      <p:sp>
        <p:nvSpPr>
          <p:cNvPr id="346" name="Shape 346"/>
          <p:cNvSpPr/>
          <p:nvPr/>
        </p:nvSpPr>
        <p:spPr>
          <a:xfrm>
            <a:off x="173650" y="831900"/>
            <a:ext cx="2431200" cy="4126500"/>
          </a:xfrm>
          <a:prstGeom prst="rect">
            <a:avLst/>
          </a:prstGeom>
          <a:solidFill>
            <a:srgbClr val="4E4E4E">
              <a:alpha val="2062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7" name="Shape 347"/>
          <p:cNvSpPr txBox="1"/>
          <p:nvPr>
            <p:ph type="title"/>
          </p:nvPr>
        </p:nvSpPr>
        <p:spPr>
          <a:xfrm>
            <a:off x="242400" y="152400"/>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solidFill>
                  <a:srgbClr val="FFFFFF"/>
                </a:solidFill>
                <a:latin typeface="Oswald Light"/>
                <a:ea typeface="Oswald Light"/>
                <a:cs typeface="Oswald Light"/>
                <a:sym typeface="Oswald Light"/>
              </a:rPr>
              <a:t>Female “Labor Supply”</a:t>
            </a:r>
            <a:endParaRPr>
              <a:solidFill>
                <a:srgbClr val="FFFFFF"/>
              </a:solidFill>
              <a:latin typeface="Oswald Light"/>
              <a:ea typeface="Oswald Light"/>
              <a:cs typeface="Oswald Light"/>
              <a:sym typeface="Oswald Light"/>
            </a:endParaRPr>
          </a:p>
        </p:txBody>
      </p:sp>
      <p:sp>
        <p:nvSpPr>
          <p:cNvPr id="348" name="Shape 348"/>
          <p:cNvSpPr txBox="1"/>
          <p:nvPr/>
        </p:nvSpPr>
        <p:spPr>
          <a:xfrm>
            <a:off x="173650" y="906325"/>
            <a:ext cx="2431200" cy="46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Oswald Light"/>
                <a:ea typeface="Oswald Light"/>
                <a:cs typeface="Oswald Light"/>
                <a:sym typeface="Oswald Light"/>
              </a:rPr>
              <a:t>1980-1995</a:t>
            </a:r>
            <a:endParaRPr sz="2600">
              <a:solidFill>
                <a:srgbClr val="FFFFFF"/>
              </a:solidFill>
              <a:latin typeface="Oswald Light"/>
              <a:ea typeface="Oswald Light"/>
              <a:cs typeface="Oswald Light"/>
              <a:sym typeface="Oswald Light"/>
            </a:endParaRPr>
          </a:p>
          <a:p>
            <a:pPr indent="0" lvl="0" marL="0" rtl="0" algn="ctr">
              <a:spcBef>
                <a:spcPts val="0"/>
              </a:spcBef>
              <a:spcAft>
                <a:spcPts val="0"/>
              </a:spcAft>
              <a:buNone/>
            </a:pPr>
            <a:r>
              <a:t/>
            </a:r>
            <a:endParaRPr sz="2600">
              <a:solidFill>
                <a:srgbClr val="FFFFFF"/>
              </a:solidFill>
              <a:latin typeface="Oswald Light"/>
              <a:ea typeface="Oswald Light"/>
              <a:cs typeface="Oswald Light"/>
              <a:sym typeface="Oswald Light"/>
            </a:endParaRPr>
          </a:p>
        </p:txBody>
      </p:sp>
      <p:pic>
        <p:nvPicPr>
          <p:cNvPr id="349" name="Shape 349"/>
          <p:cNvPicPr preferRelativeResize="0"/>
          <p:nvPr/>
        </p:nvPicPr>
        <p:blipFill>
          <a:blip r:embed="rId3">
            <a:alphaModFix/>
          </a:blip>
          <a:stretch>
            <a:fillRect/>
          </a:stretch>
        </p:blipFill>
        <p:spPr>
          <a:xfrm>
            <a:off x="242400" y="1404600"/>
            <a:ext cx="2197049" cy="1598500"/>
          </a:xfrm>
          <a:prstGeom prst="rect">
            <a:avLst/>
          </a:prstGeom>
          <a:noFill/>
          <a:ln>
            <a:noFill/>
          </a:ln>
        </p:spPr>
      </p:pic>
      <p:pic>
        <p:nvPicPr>
          <p:cNvPr id="350" name="Shape 350"/>
          <p:cNvPicPr preferRelativeResize="0"/>
          <p:nvPr/>
        </p:nvPicPr>
        <p:blipFill>
          <a:blip r:embed="rId4">
            <a:alphaModFix/>
          </a:blip>
          <a:stretch>
            <a:fillRect/>
          </a:stretch>
        </p:blipFill>
        <p:spPr>
          <a:xfrm>
            <a:off x="6660874" y="1404600"/>
            <a:ext cx="2198558" cy="1598499"/>
          </a:xfrm>
          <a:prstGeom prst="rect">
            <a:avLst/>
          </a:prstGeom>
          <a:noFill/>
          <a:ln>
            <a:noFill/>
          </a:ln>
        </p:spPr>
      </p:pic>
      <p:pic>
        <p:nvPicPr>
          <p:cNvPr id="351" name="Shape 351"/>
          <p:cNvPicPr preferRelativeResize="0"/>
          <p:nvPr/>
        </p:nvPicPr>
        <p:blipFill>
          <a:blip r:embed="rId5">
            <a:alphaModFix/>
          </a:blip>
          <a:stretch>
            <a:fillRect/>
          </a:stretch>
        </p:blipFill>
        <p:spPr>
          <a:xfrm>
            <a:off x="2780600" y="1404600"/>
            <a:ext cx="3588197" cy="2488048"/>
          </a:xfrm>
          <a:prstGeom prst="rect">
            <a:avLst/>
          </a:prstGeom>
          <a:noFill/>
          <a:ln>
            <a:noFill/>
          </a:ln>
        </p:spPr>
      </p:pic>
      <p:sp>
        <p:nvSpPr>
          <p:cNvPr id="352" name="Shape 352"/>
          <p:cNvSpPr txBox="1"/>
          <p:nvPr/>
        </p:nvSpPr>
        <p:spPr>
          <a:xfrm>
            <a:off x="210075" y="3318075"/>
            <a:ext cx="2394900" cy="1161600"/>
          </a:xfrm>
          <a:prstGeom prst="rect">
            <a:avLst/>
          </a:prstGeom>
          <a:noFill/>
          <a:ln>
            <a:noFill/>
          </a:ln>
        </p:spPr>
        <p:txBody>
          <a:bodyPr anchorCtr="0" anchor="t" bIns="91425" lIns="91425" spcFirstLastPara="1" rIns="91425" wrap="square" tIns="91425">
            <a:noAutofit/>
          </a:bodyPr>
          <a:lstStyle/>
          <a:p>
            <a:pPr indent="-342900" lvl="0" marL="457200" rtl="0">
              <a:spcBef>
                <a:spcPts val="0"/>
              </a:spcBef>
              <a:spcAft>
                <a:spcPts val="0"/>
              </a:spcAft>
              <a:buClr>
                <a:srgbClr val="E06666"/>
              </a:buClr>
              <a:buSzPts val="1800"/>
              <a:buFont typeface="Oswald Light"/>
              <a:buChar char="○"/>
            </a:pPr>
            <a:r>
              <a:rPr lang="en" sz="1800">
                <a:solidFill>
                  <a:schemeClr val="lt1"/>
                </a:solidFill>
                <a:latin typeface="Oswald Light"/>
                <a:ea typeface="Oswald Light"/>
                <a:cs typeface="Oswald Light"/>
                <a:sym typeface="Oswald Light"/>
              </a:rPr>
              <a:t>As earnings increase, LFPR increases</a:t>
            </a:r>
            <a:endParaRPr sz="1800">
              <a:solidFill>
                <a:srgbClr val="FFFFFF"/>
              </a:solidFill>
              <a:latin typeface="Oswald Light"/>
              <a:ea typeface="Oswald Light"/>
              <a:cs typeface="Oswald Light"/>
              <a:sym typeface="Oswald Light"/>
            </a:endParaRPr>
          </a:p>
          <a:p>
            <a:pPr indent="-342900" lvl="0" marL="457200" rtl="0" algn="l">
              <a:spcBef>
                <a:spcPts val="0"/>
              </a:spcBef>
              <a:spcAft>
                <a:spcPts val="0"/>
              </a:spcAft>
              <a:buClr>
                <a:srgbClr val="E06666"/>
              </a:buClr>
              <a:buSzPts val="1800"/>
              <a:buFont typeface="Oswald Light"/>
              <a:buChar char="○"/>
            </a:pPr>
            <a:r>
              <a:rPr lang="en" sz="1800">
                <a:solidFill>
                  <a:srgbClr val="FFFFFF"/>
                </a:solidFill>
                <a:latin typeface="Oswald Light"/>
                <a:ea typeface="Oswald Light"/>
                <a:cs typeface="Oswald Light"/>
                <a:sym typeface="Oswald Light"/>
              </a:rPr>
              <a:t>Upward-sloping LFPR</a:t>
            </a:r>
            <a:endParaRPr sz="1800">
              <a:solidFill>
                <a:srgbClr val="FFFFFF"/>
              </a:solidFill>
              <a:latin typeface="Oswald Light"/>
              <a:ea typeface="Oswald Light"/>
              <a:cs typeface="Oswald Light"/>
              <a:sym typeface="Oswald Light"/>
            </a:endParaRPr>
          </a:p>
        </p:txBody>
      </p:sp>
      <p:sp>
        <p:nvSpPr>
          <p:cNvPr id="353" name="Shape 353"/>
          <p:cNvSpPr txBox="1"/>
          <p:nvPr/>
        </p:nvSpPr>
        <p:spPr>
          <a:xfrm>
            <a:off x="6544700" y="3318075"/>
            <a:ext cx="2431200" cy="16404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Clr>
                <a:srgbClr val="E06666"/>
              </a:buClr>
              <a:buSzPts val="1700"/>
              <a:buFont typeface="Oswald Light"/>
              <a:buChar char="○"/>
            </a:pPr>
            <a:r>
              <a:rPr lang="en" sz="1700">
                <a:solidFill>
                  <a:srgbClr val="FFFFFF"/>
                </a:solidFill>
                <a:latin typeface="Oswald Light"/>
                <a:ea typeface="Oswald Light"/>
                <a:cs typeface="Oswald Light"/>
                <a:sym typeface="Oswald Light"/>
              </a:rPr>
              <a:t>As earnings increase, LFPR decreases</a:t>
            </a:r>
            <a:endParaRPr sz="1700">
              <a:solidFill>
                <a:srgbClr val="FFFFFF"/>
              </a:solidFill>
              <a:latin typeface="Oswald Light"/>
              <a:ea typeface="Oswald Light"/>
              <a:cs typeface="Oswald Light"/>
              <a:sym typeface="Oswald Light"/>
            </a:endParaRPr>
          </a:p>
          <a:p>
            <a:pPr indent="-336550" lvl="0" marL="457200" rtl="0" algn="l">
              <a:spcBef>
                <a:spcPts val="0"/>
              </a:spcBef>
              <a:spcAft>
                <a:spcPts val="0"/>
              </a:spcAft>
              <a:buClr>
                <a:srgbClr val="E06666"/>
              </a:buClr>
              <a:buSzPts val="1700"/>
              <a:buFont typeface="Oswald Light"/>
              <a:buChar char="○"/>
            </a:pPr>
            <a:r>
              <a:rPr lang="en" sz="1700">
                <a:solidFill>
                  <a:srgbClr val="FFFFFF"/>
                </a:solidFill>
                <a:latin typeface="Oswald Light"/>
                <a:ea typeface="Oswald Light"/>
                <a:cs typeface="Oswald Light"/>
                <a:sym typeface="Oswald Light"/>
              </a:rPr>
              <a:t>Inflexion point of LFPR</a:t>
            </a:r>
            <a:endParaRPr sz="1700">
              <a:solidFill>
                <a:srgbClr val="FFFFFF"/>
              </a:solidFill>
              <a:latin typeface="Oswald Light"/>
              <a:ea typeface="Oswald Light"/>
              <a:cs typeface="Oswald Light"/>
              <a:sym typeface="Oswald Light"/>
            </a:endParaRPr>
          </a:p>
        </p:txBody>
      </p:sp>
      <p:sp>
        <p:nvSpPr>
          <p:cNvPr id="354" name="Shape 354"/>
          <p:cNvSpPr txBox="1"/>
          <p:nvPr/>
        </p:nvSpPr>
        <p:spPr>
          <a:xfrm>
            <a:off x="2716700" y="3892650"/>
            <a:ext cx="3719400" cy="1161600"/>
          </a:xfrm>
          <a:prstGeom prst="rect">
            <a:avLst/>
          </a:prstGeom>
          <a:noFill/>
          <a:ln>
            <a:noFill/>
          </a:ln>
        </p:spPr>
        <p:txBody>
          <a:bodyPr anchorCtr="0" anchor="t" bIns="91425" lIns="91425" spcFirstLastPara="1" rIns="91425" wrap="square" tIns="91425">
            <a:noAutofit/>
          </a:bodyPr>
          <a:lstStyle/>
          <a:p>
            <a:pPr indent="-342900" lvl="0" marL="457200" rtl="0">
              <a:spcBef>
                <a:spcPts val="0"/>
              </a:spcBef>
              <a:spcAft>
                <a:spcPts val="0"/>
              </a:spcAft>
              <a:buClr>
                <a:srgbClr val="E06666"/>
              </a:buClr>
              <a:buSzPts val="1800"/>
              <a:buFont typeface="Oswald Light"/>
              <a:buChar char="○"/>
            </a:pPr>
            <a:r>
              <a:rPr lang="en" sz="1800">
                <a:solidFill>
                  <a:schemeClr val="lt1"/>
                </a:solidFill>
                <a:latin typeface="Oswald Light"/>
                <a:ea typeface="Oswald Light"/>
                <a:cs typeface="Oswald Light"/>
                <a:sym typeface="Oswald Light"/>
              </a:rPr>
              <a:t>Backward-bending labor supply</a:t>
            </a:r>
            <a:endParaRPr sz="1800">
              <a:solidFill>
                <a:schemeClr val="lt1"/>
              </a:solidFill>
              <a:latin typeface="Oswald Light"/>
              <a:ea typeface="Oswald Light"/>
              <a:cs typeface="Oswald Light"/>
              <a:sym typeface="Oswald Light"/>
            </a:endParaRPr>
          </a:p>
          <a:p>
            <a:pPr indent="-342900" lvl="0" marL="457200" rtl="0">
              <a:spcBef>
                <a:spcPts val="0"/>
              </a:spcBef>
              <a:spcAft>
                <a:spcPts val="0"/>
              </a:spcAft>
              <a:buClr>
                <a:srgbClr val="E06666"/>
              </a:buClr>
              <a:buSzPts val="1800"/>
              <a:buFont typeface="Oswald Light"/>
              <a:buChar char="○"/>
            </a:pPr>
            <a:r>
              <a:rPr lang="en" sz="1800">
                <a:solidFill>
                  <a:schemeClr val="lt1"/>
                </a:solidFill>
                <a:latin typeface="Oswald Light"/>
                <a:ea typeface="Oswald Light"/>
                <a:cs typeface="Oswald Light"/>
                <a:sym typeface="Oswald Light"/>
              </a:rPr>
              <a:t>At inflexion point, higher earnings can not induce more LFPR </a:t>
            </a:r>
            <a:endParaRPr sz="1800">
              <a:solidFill>
                <a:schemeClr val="lt1"/>
              </a:solidFill>
              <a:latin typeface="Oswald Light"/>
              <a:ea typeface="Oswald Light"/>
              <a:cs typeface="Oswald Light"/>
              <a:sym typeface="Oswald Light"/>
            </a:endParaRPr>
          </a:p>
          <a:p>
            <a:pPr indent="0" lvl="0" marL="0" rtl="0" algn="l">
              <a:spcBef>
                <a:spcPts val="0"/>
              </a:spcBef>
              <a:spcAft>
                <a:spcPts val="0"/>
              </a:spcAft>
              <a:buNone/>
            </a:pPr>
            <a:r>
              <a:t/>
            </a:r>
            <a:endParaRPr sz="1800">
              <a:solidFill>
                <a:srgbClr val="FFFFFF"/>
              </a:solidFill>
              <a:latin typeface="Oswald Light"/>
              <a:ea typeface="Oswald Light"/>
              <a:cs typeface="Oswald Light"/>
              <a:sym typeface="Oswald Light"/>
            </a:endParaRPr>
          </a:p>
        </p:txBody>
      </p:sp>
      <p:sp>
        <p:nvSpPr>
          <p:cNvPr id="355" name="Shape 3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sp>
        <p:nvSpPr>
          <p:cNvPr id="360" name="Shape 360"/>
          <p:cNvSpPr/>
          <p:nvPr/>
        </p:nvSpPr>
        <p:spPr>
          <a:xfrm>
            <a:off x="4651025" y="831900"/>
            <a:ext cx="4324800" cy="3394200"/>
          </a:xfrm>
          <a:prstGeom prst="rect">
            <a:avLst/>
          </a:prstGeom>
          <a:solidFill>
            <a:srgbClr val="4E4E4E">
              <a:alpha val="2062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1" name="Shape 361"/>
          <p:cNvSpPr/>
          <p:nvPr/>
        </p:nvSpPr>
        <p:spPr>
          <a:xfrm>
            <a:off x="173650" y="831900"/>
            <a:ext cx="4324800" cy="3394200"/>
          </a:xfrm>
          <a:prstGeom prst="rect">
            <a:avLst/>
          </a:prstGeom>
          <a:solidFill>
            <a:srgbClr val="4E4E4E">
              <a:alpha val="2062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2" name="Shape 362"/>
          <p:cNvSpPr txBox="1"/>
          <p:nvPr>
            <p:ph type="title"/>
          </p:nvPr>
        </p:nvSpPr>
        <p:spPr>
          <a:xfrm>
            <a:off x="242400" y="152400"/>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solidFill>
                  <a:srgbClr val="FFFFFF"/>
                </a:solidFill>
                <a:latin typeface="Oswald Light"/>
                <a:ea typeface="Oswald Light"/>
                <a:cs typeface="Oswald Light"/>
                <a:sym typeface="Oswald Light"/>
              </a:rPr>
              <a:t>Data and Graphs (Social Norms)</a:t>
            </a:r>
            <a:endParaRPr>
              <a:solidFill>
                <a:srgbClr val="FFFFFF"/>
              </a:solidFill>
              <a:latin typeface="Oswald Light"/>
              <a:ea typeface="Oswald Light"/>
              <a:cs typeface="Oswald Light"/>
              <a:sym typeface="Oswald Light"/>
            </a:endParaRPr>
          </a:p>
        </p:txBody>
      </p:sp>
      <p:pic>
        <p:nvPicPr>
          <p:cNvPr id="363" name="Shape 363"/>
          <p:cNvPicPr preferRelativeResize="0"/>
          <p:nvPr/>
        </p:nvPicPr>
        <p:blipFill>
          <a:blip r:embed="rId3">
            <a:alphaModFix/>
          </a:blip>
          <a:stretch>
            <a:fillRect/>
          </a:stretch>
        </p:blipFill>
        <p:spPr>
          <a:xfrm>
            <a:off x="4742375" y="1327126"/>
            <a:ext cx="4142174" cy="1906300"/>
          </a:xfrm>
          <a:prstGeom prst="rect">
            <a:avLst/>
          </a:prstGeom>
          <a:noFill/>
          <a:ln cap="flat" cmpd="sng" w="19050">
            <a:solidFill>
              <a:srgbClr val="000000"/>
            </a:solidFill>
            <a:prstDash val="solid"/>
            <a:round/>
            <a:headEnd len="sm" w="sm" type="none"/>
            <a:tailEnd len="sm" w="sm" type="none"/>
          </a:ln>
        </p:spPr>
      </p:pic>
      <p:sp>
        <p:nvSpPr>
          <p:cNvPr id="364" name="Shape 364"/>
          <p:cNvSpPr txBox="1"/>
          <p:nvPr/>
        </p:nvSpPr>
        <p:spPr>
          <a:xfrm>
            <a:off x="4742375" y="831900"/>
            <a:ext cx="4142100" cy="46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Oswald Light"/>
                <a:ea typeface="Oswald Light"/>
                <a:cs typeface="Oswald Light"/>
                <a:sym typeface="Oswald Light"/>
              </a:rPr>
              <a:t>1996-2010</a:t>
            </a:r>
            <a:endParaRPr sz="2600">
              <a:solidFill>
                <a:srgbClr val="FFFFFF"/>
              </a:solidFill>
              <a:latin typeface="Oswald Light"/>
              <a:ea typeface="Oswald Light"/>
              <a:cs typeface="Oswald Light"/>
              <a:sym typeface="Oswald Light"/>
            </a:endParaRPr>
          </a:p>
          <a:p>
            <a:pPr indent="0" lvl="0" marL="0" rtl="0" algn="ctr">
              <a:spcBef>
                <a:spcPts val="0"/>
              </a:spcBef>
              <a:spcAft>
                <a:spcPts val="0"/>
              </a:spcAft>
              <a:buNone/>
            </a:pPr>
            <a:r>
              <a:t/>
            </a:r>
            <a:endParaRPr sz="2600">
              <a:solidFill>
                <a:srgbClr val="FFFFFF"/>
              </a:solidFill>
              <a:latin typeface="Oswald Light"/>
              <a:ea typeface="Oswald Light"/>
              <a:cs typeface="Oswald Light"/>
              <a:sym typeface="Oswald Light"/>
            </a:endParaRPr>
          </a:p>
        </p:txBody>
      </p:sp>
      <p:sp>
        <p:nvSpPr>
          <p:cNvPr id="365" name="Shape 365"/>
          <p:cNvSpPr txBox="1"/>
          <p:nvPr/>
        </p:nvSpPr>
        <p:spPr>
          <a:xfrm>
            <a:off x="4651025" y="3318075"/>
            <a:ext cx="4324800" cy="741900"/>
          </a:xfrm>
          <a:prstGeom prst="rect">
            <a:avLst/>
          </a:prstGeom>
          <a:noFill/>
          <a:ln>
            <a:noFill/>
          </a:ln>
        </p:spPr>
        <p:txBody>
          <a:bodyPr anchorCtr="0" anchor="t" bIns="91425" lIns="91425" spcFirstLastPara="1" rIns="91425" wrap="square" tIns="91425">
            <a:noAutofit/>
          </a:bodyPr>
          <a:lstStyle/>
          <a:p>
            <a:pPr indent="-368300" lvl="0" marL="457200" rtl="0">
              <a:spcBef>
                <a:spcPts val="0"/>
              </a:spcBef>
              <a:spcAft>
                <a:spcPts val="0"/>
              </a:spcAft>
              <a:buClr>
                <a:srgbClr val="E06666"/>
              </a:buClr>
              <a:buSzPts val="2200"/>
              <a:buFont typeface="Oswald Light"/>
              <a:buChar char="○"/>
            </a:pPr>
            <a:r>
              <a:rPr lang="en" sz="2200">
                <a:solidFill>
                  <a:srgbClr val="FFFFFF"/>
                </a:solidFill>
                <a:latin typeface="Oswald Light"/>
                <a:ea typeface="Oswald Light"/>
                <a:cs typeface="Oswald Light"/>
                <a:sym typeface="Oswald Light"/>
              </a:rPr>
              <a:t>Own-Wage LFPR Elasticity = -.146</a:t>
            </a:r>
            <a:endParaRPr sz="2200">
              <a:solidFill>
                <a:srgbClr val="FFFFFF"/>
              </a:solidFill>
              <a:latin typeface="Oswald Light"/>
              <a:ea typeface="Oswald Light"/>
              <a:cs typeface="Oswald Light"/>
              <a:sym typeface="Oswald Light"/>
            </a:endParaRPr>
          </a:p>
          <a:p>
            <a:pPr indent="-368300" lvl="0" marL="457200" rtl="0">
              <a:spcBef>
                <a:spcPts val="0"/>
              </a:spcBef>
              <a:spcAft>
                <a:spcPts val="0"/>
              </a:spcAft>
              <a:buClr>
                <a:srgbClr val="6D9EEB"/>
              </a:buClr>
              <a:buSzPts val="2200"/>
              <a:buFont typeface="Oswald Light"/>
              <a:buChar char="○"/>
            </a:pPr>
            <a:r>
              <a:rPr lang="en" sz="2200">
                <a:solidFill>
                  <a:srgbClr val="FFFFFF"/>
                </a:solidFill>
                <a:latin typeface="Oswald Light"/>
                <a:ea typeface="Oswald Light"/>
                <a:cs typeface="Oswald Light"/>
                <a:sym typeface="Oswald Light"/>
              </a:rPr>
              <a:t>Cross-Wage LFPR Elasticity = .172</a:t>
            </a:r>
            <a:endParaRPr sz="2200">
              <a:solidFill>
                <a:srgbClr val="FFFFFF"/>
              </a:solidFill>
              <a:latin typeface="Oswald Light"/>
              <a:ea typeface="Oswald Light"/>
              <a:cs typeface="Oswald Light"/>
              <a:sym typeface="Oswald Light"/>
            </a:endParaRPr>
          </a:p>
          <a:p>
            <a:pPr indent="0" lvl="0" marL="0" rtl="0" algn="ctr">
              <a:spcBef>
                <a:spcPts val="0"/>
              </a:spcBef>
              <a:spcAft>
                <a:spcPts val="0"/>
              </a:spcAft>
              <a:buNone/>
            </a:pPr>
            <a:r>
              <a:t/>
            </a:r>
            <a:endParaRPr sz="2600">
              <a:solidFill>
                <a:srgbClr val="FFFFFF"/>
              </a:solidFill>
              <a:latin typeface="Oswald Light"/>
              <a:ea typeface="Oswald Light"/>
              <a:cs typeface="Oswald Light"/>
              <a:sym typeface="Oswald Light"/>
            </a:endParaRPr>
          </a:p>
        </p:txBody>
      </p:sp>
      <p:sp>
        <p:nvSpPr>
          <p:cNvPr id="366" name="Shape 366"/>
          <p:cNvSpPr txBox="1"/>
          <p:nvPr/>
        </p:nvSpPr>
        <p:spPr>
          <a:xfrm>
            <a:off x="173650" y="3318075"/>
            <a:ext cx="4324800" cy="741900"/>
          </a:xfrm>
          <a:prstGeom prst="rect">
            <a:avLst/>
          </a:prstGeom>
          <a:noFill/>
          <a:ln>
            <a:noFill/>
          </a:ln>
        </p:spPr>
        <p:txBody>
          <a:bodyPr anchorCtr="0" anchor="t" bIns="91425" lIns="91425" spcFirstLastPara="1" rIns="91425" wrap="square" tIns="91425">
            <a:noAutofit/>
          </a:bodyPr>
          <a:lstStyle/>
          <a:p>
            <a:pPr indent="-368300" lvl="0" marL="457200" rtl="0">
              <a:spcBef>
                <a:spcPts val="0"/>
              </a:spcBef>
              <a:spcAft>
                <a:spcPts val="0"/>
              </a:spcAft>
              <a:buClr>
                <a:srgbClr val="E06666"/>
              </a:buClr>
              <a:buSzPts val="2200"/>
              <a:buFont typeface="Oswald Light"/>
              <a:buChar char="○"/>
            </a:pPr>
            <a:r>
              <a:rPr lang="en" sz="2200">
                <a:solidFill>
                  <a:srgbClr val="FFFFFF"/>
                </a:solidFill>
                <a:latin typeface="Oswald Light"/>
                <a:ea typeface="Oswald Light"/>
                <a:cs typeface="Oswald Light"/>
                <a:sym typeface="Oswald Light"/>
              </a:rPr>
              <a:t>Own-Wage LFPR Elasticity = 1.04</a:t>
            </a:r>
            <a:endParaRPr sz="2200">
              <a:solidFill>
                <a:srgbClr val="FFFFFF"/>
              </a:solidFill>
              <a:latin typeface="Oswald Light"/>
              <a:ea typeface="Oswald Light"/>
              <a:cs typeface="Oswald Light"/>
              <a:sym typeface="Oswald Light"/>
            </a:endParaRPr>
          </a:p>
          <a:p>
            <a:pPr indent="-368300" lvl="0" marL="457200" rtl="0">
              <a:spcBef>
                <a:spcPts val="0"/>
              </a:spcBef>
              <a:spcAft>
                <a:spcPts val="0"/>
              </a:spcAft>
              <a:buClr>
                <a:srgbClr val="6D9EEB"/>
              </a:buClr>
              <a:buSzPts val="2200"/>
              <a:buFont typeface="Oswald Light"/>
              <a:buChar char="○"/>
            </a:pPr>
            <a:r>
              <a:rPr lang="en" sz="2200">
                <a:solidFill>
                  <a:srgbClr val="FFFFFF"/>
                </a:solidFill>
                <a:latin typeface="Oswald Light"/>
                <a:ea typeface="Oswald Light"/>
                <a:cs typeface="Oswald Light"/>
                <a:sym typeface="Oswald Light"/>
              </a:rPr>
              <a:t>Cross-Wage LFPR Elasticity = -.6</a:t>
            </a:r>
            <a:endParaRPr sz="2200">
              <a:solidFill>
                <a:srgbClr val="FFFFFF"/>
              </a:solidFill>
              <a:latin typeface="Oswald Light"/>
              <a:ea typeface="Oswald Light"/>
              <a:cs typeface="Oswald Light"/>
              <a:sym typeface="Oswald Light"/>
            </a:endParaRPr>
          </a:p>
          <a:p>
            <a:pPr indent="0" lvl="0" marL="0" rtl="0" algn="ctr">
              <a:spcBef>
                <a:spcPts val="0"/>
              </a:spcBef>
              <a:spcAft>
                <a:spcPts val="0"/>
              </a:spcAft>
              <a:buNone/>
            </a:pPr>
            <a:r>
              <a:t/>
            </a:r>
            <a:endParaRPr sz="2600">
              <a:solidFill>
                <a:srgbClr val="FFFFFF"/>
              </a:solidFill>
              <a:latin typeface="Oswald Light"/>
              <a:ea typeface="Oswald Light"/>
              <a:cs typeface="Oswald Light"/>
              <a:sym typeface="Oswald Light"/>
            </a:endParaRPr>
          </a:p>
        </p:txBody>
      </p:sp>
      <p:pic>
        <p:nvPicPr>
          <p:cNvPr id="367" name="Shape 367"/>
          <p:cNvPicPr preferRelativeResize="0"/>
          <p:nvPr/>
        </p:nvPicPr>
        <p:blipFill>
          <a:blip r:embed="rId4">
            <a:alphaModFix/>
          </a:blip>
          <a:stretch>
            <a:fillRect/>
          </a:stretch>
        </p:blipFill>
        <p:spPr>
          <a:xfrm>
            <a:off x="245613" y="1322398"/>
            <a:ext cx="4142176" cy="1915752"/>
          </a:xfrm>
          <a:prstGeom prst="rect">
            <a:avLst/>
          </a:prstGeom>
          <a:noFill/>
          <a:ln cap="flat" cmpd="sng" w="19050">
            <a:solidFill>
              <a:srgbClr val="000000"/>
            </a:solidFill>
            <a:prstDash val="solid"/>
            <a:round/>
            <a:headEnd len="sm" w="sm" type="none"/>
            <a:tailEnd len="sm" w="sm" type="none"/>
          </a:ln>
        </p:spPr>
      </p:pic>
      <p:sp>
        <p:nvSpPr>
          <p:cNvPr id="368" name="Shape 368"/>
          <p:cNvSpPr txBox="1"/>
          <p:nvPr/>
        </p:nvSpPr>
        <p:spPr>
          <a:xfrm>
            <a:off x="245575" y="831900"/>
            <a:ext cx="4142100" cy="46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Oswald Light"/>
                <a:ea typeface="Oswald Light"/>
                <a:cs typeface="Oswald Light"/>
                <a:sym typeface="Oswald Light"/>
              </a:rPr>
              <a:t>1980-1995</a:t>
            </a:r>
            <a:endParaRPr sz="2600">
              <a:solidFill>
                <a:srgbClr val="FFFFFF"/>
              </a:solidFill>
              <a:latin typeface="Oswald Light"/>
              <a:ea typeface="Oswald Light"/>
              <a:cs typeface="Oswald Light"/>
              <a:sym typeface="Oswald Light"/>
            </a:endParaRPr>
          </a:p>
          <a:p>
            <a:pPr indent="0" lvl="0" marL="0" rtl="0" algn="ctr">
              <a:spcBef>
                <a:spcPts val="0"/>
              </a:spcBef>
              <a:spcAft>
                <a:spcPts val="0"/>
              </a:spcAft>
              <a:buNone/>
            </a:pPr>
            <a:r>
              <a:t/>
            </a:r>
            <a:endParaRPr sz="2600">
              <a:solidFill>
                <a:srgbClr val="FFFFFF"/>
              </a:solidFill>
              <a:latin typeface="Oswald Light"/>
              <a:ea typeface="Oswald Light"/>
              <a:cs typeface="Oswald Light"/>
              <a:sym typeface="Oswald Light"/>
            </a:endParaRPr>
          </a:p>
        </p:txBody>
      </p:sp>
      <p:sp>
        <p:nvSpPr>
          <p:cNvPr id="369" name="Shape 369"/>
          <p:cNvSpPr/>
          <p:nvPr/>
        </p:nvSpPr>
        <p:spPr>
          <a:xfrm>
            <a:off x="1050200" y="2551900"/>
            <a:ext cx="678000" cy="140700"/>
          </a:xfrm>
          <a:prstGeom prst="rect">
            <a:avLst/>
          </a:prstGeom>
          <a:solidFill>
            <a:srgbClr val="E06666">
              <a:alpha val="3731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0" name="Shape 370"/>
          <p:cNvSpPr/>
          <p:nvPr/>
        </p:nvSpPr>
        <p:spPr>
          <a:xfrm>
            <a:off x="1050200" y="2692600"/>
            <a:ext cx="678000" cy="140700"/>
          </a:xfrm>
          <a:prstGeom prst="rect">
            <a:avLst/>
          </a:prstGeom>
          <a:solidFill>
            <a:srgbClr val="6D9EEB">
              <a:alpha val="47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1" name="Shape 371"/>
          <p:cNvSpPr/>
          <p:nvPr/>
        </p:nvSpPr>
        <p:spPr>
          <a:xfrm>
            <a:off x="5543975" y="2551900"/>
            <a:ext cx="678000" cy="140700"/>
          </a:xfrm>
          <a:prstGeom prst="rect">
            <a:avLst/>
          </a:prstGeom>
          <a:solidFill>
            <a:srgbClr val="E06666">
              <a:alpha val="3731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2" name="Shape 372"/>
          <p:cNvSpPr/>
          <p:nvPr/>
        </p:nvSpPr>
        <p:spPr>
          <a:xfrm>
            <a:off x="5543975" y="2692600"/>
            <a:ext cx="678000" cy="140700"/>
          </a:xfrm>
          <a:prstGeom prst="rect">
            <a:avLst/>
          </a:prstGeom>
          <a:solidFill>
            <a:srgbClr val="6D9EEB">
              <a:alpha val="47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3" name="Shape 37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374" name="Shape 374"/>
          <p:cNvSpPr txBox="1"/>
          <p:nvPr/>
        </p:nvSpPr>
        <p:spPr>
          <a:xfrm>
            <a:off x="173650" y="4419775"/>
            <a:ext cx="7428900" cy="8805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1800">
                <a:solidFill>
                  <a:schemeClr val="lt1"/>
                </a:solidFill>
                <a:latin typeface="Oswald Light"/>
                <a:ea typeface="Oswald Light"/>
                <a:cs typeface="Oswald Light"/>
                <a:sym typeface="Oswald Light"/>
              </a:rPr>
              <a:t>An OLS model</a:t>
            </a:r>
            <a:r>
              <a:rPr lang="en" sz="1800">
                <a:solidFill>
                  <a:schemeClr val="lt1"/>
                </a:solidFill>
                <a:latin typeface="Oswald Light"/>
                <a:ea typeface="Oswald Light"/>
                <a:cs typeface="Oswald Light"/>
                <a:sym typeface="Oswald Light"/>
              </a:rPr>
              <a:t> for each time frame (1980-1995) &amp; (1996-2010)</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Shape 61"/>
          <p:cNvSpPr/>
          <p:nvPr/>
        </p:nvSpPr>
        <p:spPr>
          <a:xfrm>
            <a:off x="4191000" y="914400"/>
            <a:ext cx="4648200" cy="3886200"/>
          </a:xfrm>
          <a:prstGeom prst="rect">
            <a:avLst/>
          </a:prstGeom>
          <a:solidFill>
            <a:srgbClr val="4E4E4E">
              <a:alpha val="4538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2" name="Shape 62"/>
          <p:cNvSpPr txBox="1"/>
          <p:nvPr>
            <p:ph type="title"/>
          </p:nvPr>
        </p:nvSpPr>
        <p:spPr>
          <a:xfrm>
            <a:off x="242400" y="152400"/>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Oswald Light"/>
                <a:ea typeface="Oswald Light"/>
                <a:cs typeface="Oswald Light"/>
                <a:sym typeface="Oswald Light"/>
              </a:rPr>
              <a:t>Historical Trends (LFPR)</a:t>
            </a:r>
            <a:endParaRPr>
              <a:solidFill>
                <a:srgbClr val="FFFFFF"/>
              </a:solidFill>
              <a:latin typeface="Oswald Light"/>
              <a:ea typeface="Oswald Light"/>
              <a:cs typeface="Oswald Light"/>
              <a:sym typeface="Oswald Light"/>
            </a:endParaRPr>
          </a:p>
        </p:txBody>
      </p:sp>
      <p:pic>
        <p:nvPicPr>
          <p:cNvPr id="63" name="Shape 63"/>
          <p:cNvPicPr preferRelativeResize="0"/>
          <p:nvPr/>
        </p:nvPicPr>
        <p:blipFill>
          <a:blip r:embed="rId3">
            <a:alphaModFix/>
          </a:blip>
          <a:stretch>
            <a:fillRect/>
          </a:stretch>
        </p:blipFill>
        <p:spPr>
          <a:xfrm>
            <a:off x="4343400" y="1600200"/>
            <a:ext cx="4343402" cy="3124200"/>
          </a:xfrm>
          <a:prstGeom prst="rect">
            <a:avLst/>
          </a:prstGeom>
          <a:noFill/>
          <a:ln>
            <a:noFill/>
          </a:ln>
        </p:spPr>
      </p:pic>
      <p:sp>
        <p:nvSpPr>
          <p:cNvPr id="64" name="Shape 64"/>
          <p:cNvSpPr/>
          <p:nvPr/>
        </p:nvSpPr>
        <p:spPr>
          <a:xfrm>
            <a:off x="304800" y="914400"/>
            <a:ext cx="3810000" cy="3886200"/>
          </a:xfrm>
          <a:prstGeom prst="rect">
            <a:avLst/>
          </a:prstGeom>
          <a:solidFill>
            <a:srgbClr val="4E4E4E">
              <a:alpha val="45380"/>
            </a:srgbClr>
          </a:solidFill>
          <a:ln>
            <a:noFill/>
          </a:ln>
        </p:spPr>
        <p:txBody>
          <a:bodyPr anchorCtr="0" anchor="t" bIns="91425" lIns="91425" spcFirstLastPara="1" rIns="91425" wrap="square" tIns="91425">
            <a:noAutofit/>
          </a:bodyPr>
          <a:lstStyle/>
          <a:p>
            <a:pPr indent="-317500" lvl="0" marL="457200" rtl="0">
              <a:lnSpc>
                <a:spcPct val="150000"/>
              </a:lnSpc>
              <a:spcBef>
                <a:spcPts val="0"/>
              </a:spcBef>
              <a:spcAft>
                <a:spcPts val="0"/>
              </a:spcAft>
              <a:buClr>
                <a:srgbClr val="FFFFFF"/>
              </a:buClr>
              <a:buSzPts val="1400"/>
              <a:buFont typeface="Oswald"/>
              <a:buChar char="●"/>
            </a:pPr>
            <a:r>
              <a:rPr lang="en">
                <a:solidFill>
                  <a:srgbClr val="FFFFFF"/>
                </a:solidFill>
                <a:latin typeface="Oswald"/>
                <a:ea typeface="Oswald"/>
                <a:cs typeface="Oswald"/>
                <a:sym typeface="Oswald"/>
              </a:rPr>
              <a:t>Convergence of LFPR between sexes</a:t>
            </a:r>
            <a:endParaRPr>
              <a:solidFill>
                <a:srgbClr val="FFFFFF"/>
              </a:solidFill>
              <a:latin typeface="Oswald"/>
              <a:ea typeface="Oswald"/>
              <a:cs typeface="Oswald"/>
              <a:sym typeface="Oswald"/>
            </a:endParaRPr>
          </a:p>
          <a:p>
            <a:pPr indent="-317500" lvl="1" marL="914400" rtl="0">
              <a:lnSpc>
                <a:spcPct val="150000"/>
              </a:lnSpc>
              <a:spcBef>
                <a:spcPts val="0"/>
              </a:spcBef>
              <a:spcAft>
                <a:spcPts val="0"/>
              </a:spcAft>
              <a:buClr>
                <a:srgbClr val="4A86E8"/>
              </a:buClr>
              <a:buSzPts val="1400"/>
              <a:buFont typeface="Oswald"/>
              <a:buChar char="○"/>
            </a:pPr>
            <a:r>
              <a:rPr lang="en">
                <a:solidFill>
                  <a:srgbClr val="FFFFFF"/>
                </a:solidFill>
                <a:latin typeface="Oswald"/>
                <a:ea typeface="Oswald"/>
                <a:cs typeface="Oswald"/>
                <a:sym typeface="Oswald"/>
              </a:rPr>
              <a:t>Males</a:t>
            </a:r>
            <a:endParaRPr>
              <a:solidFill>
                <a:srgbClr val="FFFFFF"/>
              </a:solidFill>
              <a:latin typeface="Oswald"/>
              <a:ea typeface="Oswald"/>
              <a:cs typeface="Oswald"/>
              <a:sym typeface="Oswald"/>
            </a:endParaRPr>
          </a:p>
          <a:p>
            <a:pPr indent="-317500" lvl="1" marL="914400" rtl="0">
              <a:lnSpc>
                <a:spcPct val="150000"/>
              </a:lnSpc>
              <a:spcBef>
                <a:spcPts val="0"/>
              </a:spcBef>
              <a:spcAft>
                <a:spcPts val="0"/>
              </a:spcAft>
              <a:buClr>
                <a:srgbClr val="E06666"/>
              </a:buClr>
              <a:buSzPts val="1400"/>
              <a:buFont typeface="Oswald"/>
              <a:buChar char="○"/>
            </a:pPr>
            <a:r>
              <a:rPr lang="en">
                <a:solidFill>
                  <a:srgbClr val="FFFFFF"/>
                </a:solidFill>
                <a:latin typeface="Oswald"/>
                <a:ea typeface="Oswald"/>
                <a:cs typeface="Oswald"/>
                <a:sym typeface="Oswald"/>
              </a:rPr>
              <a:t>Females</a:t>
            </a:r>
            <a:endParaRPr>
              <a:solidFill>
                <a:srgbClr val="FFFFFF"/>
              </a:solidFill>
              <a:latin typeface="Oswald"/>
              <a:ea typeface="Oswald"/>
              <a:cs typeface="Oswald"/>
              <a:sym typeface="Oswald"/>
            </a:endParaRPr>
          </a:p>
          <a:p>
            <a:pPr indent="-317500" lvl="0" marL="457200" rtl="0">
              <a:lnSpc>
                <a:spcPct val="150000"/>
              </a:lnSpc>
              <a:spcBef>
                <a:spcPts val="0"/>
              </a:spcBef>
              <a:spcAft>
                <a:spcPts val="0"/>
              </a:spcAft>
              <a:buClr>
                <a:srgbClr val="FFFFFF"/>
              </a:buClr>
              <a:buSzPts val="1400"/>
              <a:buFont typeface="Oswald"/>
              <a:buChar char="●"/>
            </a:pPr>
            <a:r>
              <a:rPr lang="en">
                <a:solidFill>
                  <a:srgbClr val="FFFFFF"/>
                </a:solidFill>
                <a:latin typeface="Oswald"/>
                <a:ea typeface="Oswald"/>
                <a:cs typeface="Oswald"/>
                <a:sym typeface="Oswald"/>
              </a:rPr>
              <a:t>Due to:</a:t>
            </a:r>
            <a:endParaRPr>
              <a:solidFill>
                <a:srgbClr val="FFFFFF"/>
              </a:solidFill>
              <a:latin typeface="Oswald"/>
              <a:ea typeface="Oswald"/>
              <a:cs typeface="Oswald"/>
              <a:sym typeface="Oswald"/>
            </a:endParaRPr>
          </a:p>
          <a:p>
            <a:pPr indent="-317500" lvl="1" marL="914400" rtl="0">
              <a:lnSpc>
                <a:spcPct val="150000"/>
              </a:lnSpc>
              <a:spcBef>
                <a:spcPts val="0"/>
              </a:spcBef>
              <a:spcAft>
                <a:spcPts val="0"/>
              </a:spcAft>
              <a:buClr>
                <a:srgbClr val="FFFFFF"/>
              </a:buClr>
              <a:buSzPts val="1400"/>
              <a:buFont typeface="Oswald"/>
              <a:buChar char="○"/>
            </a:pPr>
            <a:r>
              <a:rPr lang="en">
                <a:solidFill>
                  <a:srgbClr val="FFFFFF"/>
                </a:solidFill>
                <a:latin typeface="Oswald"/>
                <a:ea typeface="Oswald"/>
                <a:cs typeface="Oswald"/>
                <a:sym typeface="Oswald"/>
              </a:rPr>
              <a:t>Shifts in Demand for Labor</a:t>
            </a:r>
            <a:endParaRPr>
              <a:solidFill>
                <a:srgbClr val="FFFFFF"/>
              </a:solidFill>
              <a:latin typeface="Oswald"/>
              <a:ea typeface="Oswald"/>
              <a:cs typeface="Oswald"/>
              <a:sym typeface="Oswald"/>
            </a:endParaRPr>
          </a:p>
          <a:p>
            <a:pPr indent="-317500" lvl="1" marL="914400" rtl="0">
              <a:lnSpc>
                <a:spcPct val="150000"/>
              </a:lnSpc>
              <a:spcBef>
                <a:spcPts val="0"/>
              </a:spcBef>
              <a:spcAft>
                <a:spcPts val="0"/>
              </a:spcAft>
              <a:buClr>
                <a:srgbClr val="FFFFFF"/>
              </a:buClr>
              <a:buSzPts val="1400"/>
              <a:buFont typeface="Oswald"/>
              <a:buChar char="○"/>
            </a:pPr>
            <a:r>
              <a:rPr lang="en">
                <a:solidFill>
                  <a:srgbClr val="FFFFFF"/>
                </a:solidFill>
                <a:latin typeface="Oswald"/>
                <a:ea typeface="Oswald"/>
                <a:cs typeface="Oswald"/>
                <a:sym typeface="Oswald"/>
              </a:rPr>
              <a:t>Relationship b/w  returns to education and educational attainment</a:t>
            </a:r>
            <a:endParaRPr>
              <a:solidFill>
                <a:srgbClr val="FFFFFF"/>
              </a:solidFill>
              <a:latin typeface="Oswald"/>
              <a:ea typeface="Oswald"/>
              <a:cs typeface="Oswald"/>
              <a:sym typeface="Oswald"/>
            </a:endParaRPr>
          </a:p>
          <a:p>
            <a:pPr indent="-317500" lvl="1" marL="914400" rtl="0">
              <a:lnSpc>
                <a:spcPct val="150000"/>
              </a:lnSpc>
              <a:spcBef>
                <a:spcPts val="0"/>
              </a:spcBef>
              <a:spcAft>
                <a:spcPts val="0"/>
              </a:spcAft>
              <a:buClr>
                <a:srgbClr val="FFFFFF"/>
              </a:buClr>
              <a:buSzPts val="1400"/>
              <a:buFont typeface="Oswald"/>
              <a:buChar char="○"/>
            </a:pPr>
            <a:r>
              <a:rPr lang="en">
                <a:solidFill>
                  <a:srgbClr val="FFFFFF"/>
                </a:solidFill>
                <a:latin typeface="Oswald"/>
                <a:ea typeface="Oswald"/>
                <a:cs typeface="Oswald"/>
                <a:sym typeface="Oswald"/>
              </a:rPr>
              <a:t>Changing Social Norms</a:t>
            </a:r>
            <a:endParaRPr>
              <a:solidFill>
                <a:srgbClr val="FFFFFF"/>
              </a:solidFill>
              <a:latin typeface="Oswald"/>
              <a:ea typeface="Oswald"/>
              <a:cs typeface="Oswald"/>
              <a:sym typeface="Oswald"/>
            </a:endParaRPr>
          </a:p>
          <a:p>
            <a:pPr indent="-317500" lvl="0" marL="457200" rtl="0">
              <a:lnSpc>
                <a:spcPct val="150000"/>
              </a:lnSpc>
              <a:spcBef>
                <a:spcPts val="0"/>
              </a:spcBef>
              <a:spcAft>
                <a:spcPts val="0"/>
              </a:spcAft>
              <a:buClr>
                <a:srgbClr val="FFFFFF"/>
              </a:buClr>
              <a:buSzPts val="1400"/>
              <a:buFont typeface="Oswald"/>
              <a:buChar char="●"/>
            </a:pPr>
            <a:r>
              <a:rPr lang="en">
                <a:solidFill>
                  <a:srgbClr val="FFFFFF"/>
                </a:solidFill>
                <a:latin typeface="Oswald"/>
                <a:ea typeface="Oswald"/>
                <a:cs typeface="Oswald"/>
                <a:sym typeface="Oswald"/>
              </a:rPr>
              <a:t>Quantifying relevant economic variables within a regression equation</a:t>
            </a:r>
            <a:endParaRPr>
              <a:solidFill>
                <a:srgbClr val="FFFFFF"/>
              </a:solidFill>
              <a:latin typeface="Oswald"/>
              <a:ea typeface="Oswald"/>
              <a:cs typeface="Oswald"/>
              <a:sym typeface="Oswald"/>
            </a:endParaRPr>
          </a:p>
        </p:txBody>
      </p:sp>
      <p:sp>
        <p:nvSpPr>
          <p:cNvPr id="65" name="Shape 65"/>
          <p:cNvSpPr txBox="1"/>
          <p:nvPr/>
        </p:nvSpPr>
        <p:spPr>
          <a:xfrm>
            <a:off x="4191000" y="914400"/>
            <a:ext cx="4648200" cy="60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Oswald Light"/>
                <a:ea typeface="Oswald Light"/>
                <a:cs typeface="Oswald Light"/>
                <a:sym typeface="Oswald Light"/>
              </a:rPr>
              <a:t>Labor Force Participation Rates (25-54 yr olds) </a:t>
            </a:r>
            <a:endParaRPr sz="1800">
              <a:solidFill>
                <a:srgbClr val="FFFFFF"/>
              </a:solidFill>
              <a:latin typeface="Oswald Light"/>
              <a:ea typeface="Oswald Light"/>
              <a:cs typeface="Oswald Light"/>
              <a:sym typeface="Oswald Light"/>
            </a:endParaRPr>
          </a:p>
          <a:p>
            <a:pPr indent="0" lvl="0" marL="0" rtl="0" algn="ctr">
              <a:spcBef>
                <a:spcPts val="0"/>
              </a:spcBef>
              <a:spcAft>
                <a:spcPts val="0"/>
              </a:spcAft>
              <a:buNone/>
            </a:pPr>
            <a:r>
              <a:rPr lang="en" sz="1800">
                <a:solidFill>
                  <a:srgbClr val="FFFFFF"/>
                </a:solidFill>
                <a:latin typeface="Oswald Light"/>
                <a:ea typeface="Oswald Light"/>
                <a:cs typeface="Oswald Light"/>
                <a:sym typeface="Oswald Light"/>
              </a:rPr>
              <a:t>Date: 1980-2010</a:t>
            </a:r>
            <a:endParaRPr sz="1800">
              <a:solidFill>
                <a:srgbClr val="FFFFFF"/>
              </a:solidFill>
              <a:latin typeface="Oswald Light"/>
              <a:ea typeface="Oswald Light"/>
              <a:cs typeface="Oswald Light"/>
              <a:sym typeface="Oswald Light"/>
            </a:endParaRPr>
          </a:p>
        </p:txBody>
      </p:sp>
      <p:sp>
        <p:nvSpPr>
          <p:cNvPr id="66" name="Shape 66"/>
          <p:cNvSpPr/>
          <p:nvPr/>
        </p:nvSpPr>
        <p:spPr>
          <a:xfrm>
            <a:off x="2063665" y="1314195"/>
            <a:ext cx="76200" cy="228600"/>
          </a:xfrm>
          <a:prstGeom prst="downArrow">
            <a:avLst>
              <a:gd fmla="val 50000" name="adj1"/>
              <a:gd fmla="val 50000" name="adj2"/>
            </a:avLst>
          </a:prstGeom>
          <a:solidFill>
            <a:srgbClr val="4A86E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 name="Shape 67"/>
          <p:cNvSpPr/>
          <p:nvPr/>
        </p:nvSpPr>
        <p:spPr>
          <a:xfrm rot="10800000">
            <a:off x="2063665" y="1657605"/>
            <a:ext cx="76200" cy="228600"/>
          </a:xfrm>
          <a:prstGeom prst="downArrow">
            <a:avLst>
              <a:gd fmla="val 50000" name="adj1"/>
              <a:gd fmla="val 50000" name="adj2"/>
            </a:avLst>
          </a:prstGeom>
          <a:solidFill>
            <a:srgbClr val="E0666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 name="Shape 6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Shape 73"/>
          <p:cNvSpPr/>
          <p:nvPr/>
        </p:nvSpPr>
        <p:spPr>
          <a:xfrm>
            <a:off x="4191000" y="914400"/>
            <a:ext cx="4648200" cy="3886200"/>
          </a:xfrm>
          <a:prstGeom prst="rect">
            <a:avLst/>
          </a:prstGeom>
          <a:solidFill>
            <a:srgbClr val="4E4E4E">
              <a:alpha val="4538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4" name="Shape 74"/>
          <p:cNvSpPr txBox="1"/>
          <p:nvPr>
            <p:ph type="title"/>
          </p:nvPr>
        </p:nvSpPr>
        <p:spPr>
          <a:xfrm>
            <a:off x="242400" y="152400"/>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Oswald Light"/>
                <a:ea typeface="Oswald Light"/>
                <a:cs typeface="Oswald Light"/>
                <a:sym typeface="Oswald Light"/>
              </a:rPr>
              <a:t>Historical Trends (Sectoral Shifts)</a:t>
            </a:r>
            <a:endParaRPr>
              <a:solidFill>
                <a:srgbClr val="FFFFFF"/>
              </a:solidFill>
              <a:latin typeface="Oswald Light"/>
              <a:ea typeface="Oswald Light"/>
              <a:cs typeface="Oswald Light"/>
              <a:sym typeface="Oswald Light"/>
            </a:endParaRPr>
          </a:p>
        </p:txBody>
      </p:sp>
      <p:sp>
        <p:nvSpPr>
          <p:cNvPr id="75" name="Shape 75"/>
          <p:cNvSpPr/>
          <p:nvPr/>
        </p:nvSpPr>
        <p:spPr>
          <a:xfrm>
            <a:off x="304800" y="914400"/>
            <a:ext cx="3810000" cy="3886200"/>
          </a:xfrm>
          <a:prstGeom prst="rect">
            <a:avLst/>
          </a:prstGeom>
          <a:solidFill>
            <a:srgbClr val="4E4E4E">
              <a:alpha val="45380"/>
            </a:srgbClr>
          </a:solidFill>
          <a:ln>
            <a:noFill/>
          </a:ln>
        </p:spPr>
        <p:txBody>
          <a:bodyPr anchorCtr="0" anchor="t" bIns="91425" lIns="91425" spcFirstLastPara="1" rIns="91425" wrap="square" tIns="91425">
            <a:noAutofit/>
          </a:bodyPr>
          <a:lstStyle/>
          <a:p>
            <a:pPr indent="-317500" lvl="0" marL="457200" rtl="0">
              <a:lnSpc>
                <a:spcPct val="150000"/>
              </a:lnSpc>
              <a:spcBef>
                <a:spcPts val="0"/>
              </a:spcBef>
              <a:spcAft>
                <a:spcPts val="0"/>
              </a:spcAft>
              <a:buClr>
                <a:srgbClr val="FFFFFF"/>
              </a:buClr>
              <a:buSzPts val="1400"/>
              <a:buFont typeface="Oswald"/>
              <a:buChar char="●"/>
            </a:pPr>
            <a:r>
              <a:rPr lang="en">
                <a:solidFill>
                  <a:srgbClr val="FFFFFF"/>
                </a:solidFill>
                <a:latin typeface="Oswald"/>
                <a:ea typeface="Oswald"/>
                <a:cs typeface="Oswald"/>
                <a:sym typeface="Oswald"/>
              </a:rPr>
              <a:t>Divergence</a:t>
            </a:r>
            <a:r>
              <a:rPr lang="en">
                <a:solidFill>
                  <a:srgbClr val="FFFFFF"/>
                </a:solidFill>
                <a:latin typeface="Oswald"/>
                <a:ea typeface="Oswald"/>
                <a:cs typeface="Oswald"/>
                <a:sym typeface="Oswald"/>
              </a:rPr>
              <a:t> between Employment Sectors:</a:t>
            </a:r>
            <a:endParaRPr>
              <a:solidFill>
                <a:srgbClr val="FFFFFF"/>
              </a:solidFill>
              <a:latin typeface="Oswald"/>
              <a:ea typeface="Oswald"/>
              <a:cs typeface="Oswald"/>
              <a:sym typeface="Oswald"/>
            </a:endParaRPr>
          </a:p>
          <a:p>
            <a:pPr indent="-317500" lvl="1" marL="914400" rtl="0">
              <a:lnSpc>
                <a:spcPct val="150000"/>
              </a:lnSpc>
              <a:spcBef>
                <a:spcPts val="0"/>
              </a:spcBef>
              <a:spcAft>
                <a:spcPts val="0"/>
              </a:spcAft>
              <a:buClr>
                <a:srgbClr val="4A86E8"/>
              </a:buClr>
              <a:buSzPts val="1400"/>
              <a:buFont typeface="Oswald"/>
              <a:buChar char="○"/>
            </a:pPr>
            <a:r>
              <a:rPr lang="en">
                <a:solidFill>
                  <a:srgbClr val="FFFFFF"/>
                </a:solidFill>
                <a:latin typeface="Oswald"/>
                <a:ea typeface="Oswald"/>
                <a:cs typeface="Oswald"/>
                <a:sym typeface="Oswald"/>
              </a:rPr>
              <a:t>Manufacturing </a:t>
            </a:r>
            <a:endParaRPr>
              <a:solidFill>
                <a:srgbClr val="FFFFFF"/>
              </a:solidFill>
              <a:latin typeface="Oswald"/>
              <a:ea typeface="Oswald"/>
              <a:cs typeface="Oswald"/>
              <a:sym typeface="Oswald"/>
            </a:endParaRPr>
          </a:p>
          <a:p>
            <a:pPr indent="-317500" lvl="1" marL="914400" rtl="0">
              <a:lnSpc>
                <a:spcPct val="150000"/>
              </a:lnSpc>
              <a:spcBef>
                <a:spcPts val="0"/>
              </a:spcBef>
              <a:spcAft>
                <a:spcPts val="0"/>
              </a:spcAft>
              <a:buClr>
                <a:srgbClr val="E06666"/>
              </a:buClr>
              <a:buSzPts val="1400"/>
              <a:buFont typeface="Oswald"/>
              <a:buChar char="○"/>
            </a:pPr>
            <a:r>
              <a:rPr lang="en">
                <a:solidFill>
                  <a:srgbClr val="FFFFFF"/>
                </a:solidFill>
                <a:latin typeface="Oswald"/>
                <a:ea typeface="Oswald"/>
                <a:cs typeface="Oswald"/>
                <a:sym typeface="Oswald"/>
              </a:rPr>
              <a:t>Service</a:t>
            </a:r>
            <a:endParaRPr>
              <a:solidFill>
                <a:srgbClr val="FFFFFF"/>
              </a:solidFill>
              <a:latin typeface="Oswald"/>
              <a:ea typeface="Oswald"/>
              <a:cs typeface="Oswald"/>
              <a:sym typeface="Oswald"/>
            </a:endParaRPr>
          </a:p>
          <a:p>
            <a:pPr indent="0" lvl="0" marL="0" rtl="0">
              <a:lnSpc>
                <a:spcPct val="150000"/>
              </a:lnSpc>
              <a:spcBef>
                <a:spcPts val="0"/>
              </a:spcBef>
              <a:spcAft>
                <a:spcPts val="0"/>
              </a:spcAft>
              <a:buNone/>
            </a:pPr>
            <a:r>
              <a:t/>
            </a:r>
            <a:endParaRPr>
              <a:solidFill>
                <a:srgbClr val="FFFFFF"/>
              </a:solidFill>
              <a:latin typeface="Oswald"/>
              <a:ea typeface="Oswald"/>
              <a:cs typeface="Oswald"/>
              <a:sym typeface="Oswald"/>
            </a:endParaRPr>
          </a:p>
          <a:p>
            <a:pPr indent="-317500" lvl="0" marL="457200" rtl="0">
              <a:lnSpc>
                <a:spcPct val="150000"/>
              </a:lnSpc>
              <a:spcBef>
                <a:spcPts val="0"/>
              </a:spcBef>
              <a:spcAft>
                <a:spcPts val="0"/>
              </a:spcAft>
              <a:buClr>
                <a:srgbClr val="FFFFFF"/>
              </a:buClr>
              <a:buSzPts val="1400"/>
              <a:buFont typeface="Oswald"/>
              <a:buChar char="●"/>
            </a:pPr>
            <a:r>
              <a:rPr lang="en">
                <a:solidFill>
                  <a:srgbClr val="FFFFFF"/>
                </a:solidFill>
                <a:latin typeface="Oswald"/>
                <a:ea typeface="Oswald"/>
                <a:cs typeface="Oswald"/>
                <a:sym typeface="Oswald"/>
              </a:rPr>
              <a:t>Exporting low-skilled Labor</a:t>
            </a:r>
            <a:endParaRPr>
              <a:solidFill>
                <a:srgbClr val="FFFFFF"/>
              </a:solidFill>
              <a:latin typeface="Oswald"/>
              <a:ea typeface="Oswald"/>
              <a:cs typeface="Oswald"/>
              <a:sym typeface="Oswald"/>
            </a:endParaRPr>
          </a:p>
          <a:p>
            <a:pPr indent="0" lvl="0" marL="0" rtl="0">
              <a:lnSpc>
                <a:spcPct val="150000"/>
              </a:lnSpc>
              <a:spcBef>
                <a:spcPts val="0"/>
              </a:spcBef>
              <a:spcAft>
                <a:spcPts val="0"/>
              </a:spcAft>
              <a:buNone/>
            </a:pPr>
            <a:r>
              <a:t/>
            </a:r>
            <a:endParaRPr>
              <a:solidFill>
                <a:srgbClr val="FFFFFF"/>
              </a:solidFill>
              <a:latin typeface="Oswald"/>
              <a:ea typeface="Oswald"/>
              <a:cs typeface="Oswald"/>
              <a:sym typeface="Oswald"/>
            </a:endParaRPr>
          </a:p>
          <a:p>
            <a:pPr indent="-317500" lvl="0" marL="457200" rtl="0">
              <a:lnSpc>
                <a:spcPct val="150000"/>
              </a:lnSpc>
              <a:spcBef>
                <a:spcPts val="0"/>
              </a:spcBef>
              <a:spcAft>
                <a:spcPts val="0"/>
              </a:spcAft>
              <a:buClr>
                <a:srgbClr val="FFFFFF"/>
              </a:buClr>
              <a:buSzPts val="1400"/>
              <a:buFont typeface="Oswald"/>
              <a:buChar char="●"/>
            </a:pPr>
            <a:r>
              <a:rPr lang="en">
                <a:solidFill>
                  <a:srgbClr val="FFFFFF"/>
                </a:solidFill>
                <a:latin typeface="Oswald"/>
                <a:ea typeface="Oswald"/>
                <a:cs typeface="Oswald"/>
                <a:sym typeface="Oswald"/>
              </a:rPr>
              <a:t>Strong Correlation b/w service sector and female labor force participation rate</a:t>
            </a:r>
            <a:endParaRPr>
              <a:solidFill>
                <a:srgbClr val="FFFFFF"/>
              </a:solidFill>
              <a:latin typeface="Oswald"/>
              <a:ea typeface="Oswald"/>
              <a:cs typeface="Oswald"/>
              <a:sym typeface="Oswald"/>
            </a:endParaRPr>
          </a:p>
          <a:p>
            <a:pPr indent="0" lvl="0" marL="0" rtl="0">
              <a:lnSpc>
                <a:spcPct val="150000"/>
              </a:lnSpc>
              <a:spcBef>
                <a:spcPts val="0"/>
              </a:spcBef>
              <a:spcAft>
                <a:spcPts val="0"/>
              </a:spcAft>
              <a:buNone/>
            </a:pPr>
            <a:r>
              <a:t/>
            </a:r>
            <a:endParaRPr>
              <a:solidFill>
                <a:srgbClr val="FFFFFF"/>
              </a:solidFill>
              <a:latin typeface="Oswald"/>
              <a:ea typeface="Oswald"/>
              <a:cs typeface="Oswald"/>
              <a:sym typeface="Oswald"/>
            </a:endParaRPr>
          </a:p>
        </p:txBody>
      </p:sp>
      <p:sp>
        <p:nvSpPr>
          <p:cNvPr id="76" name="Shape 76"/>
          <p:cNvSpPr txBox="1"/>
          <p:nvPr/>
        </p:nvSpPr>
        <p:spPr>
          <a:xfrm>
            <a:off x="4191000" y="914400"/>
            <a:ext cx="4648200" cy="60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Oswald Light"/>
                <a:ea typeface="Oswald Light"/>
                <a:cs typeface="Oswald Light"/>
                <a:sym typeface="Oswald Light"/>
              </a:rPr>
              <a:t>Share of Total Employment</a:t>
            </a:r>
            <a:r>
              <a:rPr lang="en" sz="1800">
                <a:solidFill>
                  <a:srgbClr val="FFFFFF"/>
                </a:solidFill>
                <a:latin typeface="Oswald Light"/>
                <a:ea typeface="Oswald Light"/>
                <a:cs typeface="Oswald Light"/>
                <a:sym typeface="Oswald Light"/>
              </a:rPr>
              <a:t> </a:t>
            </a:r>
            <a:endParaRPr sz="1800">
              <a:solidFill>
                <a:srgbClr val="FFFFFF"/>
              </a:solidFill>
              <a:latin typeface="Oswald Light"/>
              <a:ea typeface="Oswald Light"/>
              <a:cs typeface="Oswald Light"/>
              <a:sym typeface="Oswald Light"/>
            </a:endParaRPr>
          </a:p>
          <a:p>
            <a:pPr indent="0" lvl="0" marL="0" rtl="0" algn="ctr">
              <a:spcBef>
                <a:spcPts val="0"/>
              </a:spcBef>
              <a:spcAft>
                <a:spcPts val="0"/>
              </a:spcAft>
              <a:buNone/>
            </a:pPr>
            <a:r>
              <a:rPr lang="en" sz="1800">
                <a:solidFill>
                  <a:srgbClr val="FFFFFF"/>
                </a:solidFill>
                <a:latin typeface="Oswald Light"/>
                <a:ea typeface="Oswald Light"/>
                <a:cs typeface="Oswald Light"/>
                <a:sym typeface="Oswald Light"/>
              </a:rPr>
              <a:t>Date: 1980-2010</a:t>
            </a:r>
            <a:endParaRPr sz="1800">
              <a:solidFill>
                <a:srgbClr val="FFFFFF"/>
              </a:solidFill>
              <a:latin typeface="Oswald Light"/>
              <a:ea typeface="Oswald Light"/>
              <a:cs typeface="Oswald Light"/>
              <a:sym typeface="Oswald Light"/>
            </a:endParaRPr>
          </a:p>
        </p:txBody>
      </p:sp>
      <p:pic>
        <p:nvPicPr>
          <p:cNvPr id="77" name="Shape 77"/>
          <p:cNvPicPr preferRelativeResize="0"/>
          <p:nvPr/>
        </p:nvPicPr>
        <p:blipFill>
          <a:blip r:embed="rId3">
            <a:alphaModFix/>
          </a:blip>
          <a:stretch>
            <a:fillRect/>
          </a:stretch>
        </p:blipFill>
        <p:spPr>
          <a:xfrm>
            <a:off x="4343399" y="1600200"/>
            <a:ext cx="4343401" cy="3124200"/>
          </a:xfrm>
          <a:prstGeom prst="rect">
            <a:avLst/>
          </a:prstGeom>
          <a:noFill/>
          <a:ln>
            <a:noFill/>
          </a:ln>
        </p:spPr>
      </p:pic>
      <p:grpSp>
        <p:nvGrpSpPr>
          <p:cNvPr id="78" name="Shape 78"/>
          <p:cNvGrpSpPr/>
          <p:nvPr/>
        </p:nvGrpSpPr>
        <p:grpSpPr>
          <a:xfrm>
            <a:off x="2514600" y="1332990"/>
            <a:ext cx="76200" cy="572010"/>
            <a:chOff x="2514600" y="1295400"/>
            <a:chExt cx="76200" cy="572010"/>
          </a:xfrm>
        </p:grpSpPr>
        <p:sp>
          <p:nvSpPr>
            <p:cNvPr id="79" name="Shape 79"/>
            <p:cNvSpPr/>
            <p:nvPr/>
          </p:nvSpPr>
          <p:spPr>
            <a:xfrm>
              <a:off x="2514600" y="1295400"/>
              <a:ext cx="76200" cy="228600"/>
            </a:xfrm>
            <a:prstGeom prst="downArrow">
              <a:avLst>
                <a:gd fmla="val 50000" name="adj1"/>
                <a:gd fmla="val 50000" name="adj2"/>
              </a:avLst>
            </a:prstGeom>
            <a:solidFill>
              <a:srgbClr val="4A86E8"/>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80" name="Shape 80"/>
            <p:cNvSpPr/>
            <p:nvPr/>
          </p:nvSpPr>
          <p:spPr>
            <a:xfrm rot="10800000">
              <a:off x="2514600" y="1638810"/>
              <a:ext cx="76200" cy="228600"/>
            </a:xfrm>
            <a:prstGeom prst="downArrow">
              <a:avLst>
                <a:gd fmla="val 50000" name="adj1"/>
                <a:gd fmla="val 50000" name="adj2"/>
              </a:avLst>
            </a:prstGeom>
            <a:solidFill>
              <a:srgbClr val="E06666"/>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grpSp>
      <p:sp>
        <p:nvSpPr>
          <p:cNvPr id="81" name="Shape 8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title"/>
          </p:nvPr>
        </p:nvSpPr>
        <p:spPr>
          <a:xfrm>
            <a:off x="242400" y="152400"/>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Oswald Light"/>
                <a:ea typeface="Oswald Light"/>
                <a:cs typeface="Oswald Light"/>
                <a:sym typeface="Oswald Light"/>
              </a:rPr>
              <a:t>Historical Trends (Returns To Education)</a:t>
            </a:r>
            <a:endParaRPr>
              <a:solidFill>
                <a:srgbClr val="FFFFFF"/>
              </a:solidFill>
              <a:latin typeface="Oswald Light"/>
              <a:ea typeface="Oswald Light"/>
              <a:cs typeface="Oswald Light"/>
              <a:sym typeface="Oswald Light"/>
            </a:endParaRPr>
          </a:p>
        </p:txBody>
      </p:sp>
      <p:sp>
        <p:nvSpPr>
          <p:cNvPr id="87" name="Shape 87"/>
          <p:cNvSpPr/>
          <p:nvPr/>
        </p:nvSpPr>
        <p:spPr>
          <a:xfrm>
            <a:off x="4191000" y="914400"/>
            <a:ext cx="4553100" cy="3886200"/>
          </a:xfrm>
          <a:prstGeom prst="rect">
            <a:avLst/>
          </a:prstGeom>
          <a:solidFill>
            <a:srgbClr val="4E4E4E">
              <a:alpha val="4538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8" name="Shape 88"/>
          <p:cNvSpPr txBox="1"/>
          <p:nvPr/>
        </p:nvSpPr>
        <p:spPr>
          <a:xfrm>
            <a:off x="4191000" y="914400"/>
            <a:ext cx="4648200" cy="60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800">
              <a:solidFill>
                <a:srgbClr val="FFFFFF"/>
              </a:solidFill>
              <a:latin typeface="Oswald Light"/>
              <a:ea typeface="Oswald Light"/>
              <a:cs typeface="Oswald Light"/>
              <a:sym typeface="Oswald Light"/>
            </a:endParaRPr>
          </a:p>
        </p:txBody>
      </p:sp>
      <p:pic>
        <p:nvPicPr>
          <p:cNvPr id="89" name="Shape 89"/>
          <p:cNvPicPr preferRelativeResize="0"/>
          <p:nvPr/>
        </p:nvPicPr>
        <p:blipFill>
          <a:blip r:embed="rId3">
            <a:alphaModFix/>
          </a:blip>
          <a:stretch>
            <a:fillRect/>
          </a:stretch>
        </p:blipFill>
        <p:spPr>
          <a:xfrm>
            <a:off x="4339737" y="1561284"/>
            <a:ext cx="4255624" cy="3133850"/>
          </a:xfrm>
          <a:prstGeom prst="rect">
            <a:avLst/>
          </a:prstGeom>
          <a:noFill/>
          <a:ln>
            <a:noFill/>
          </a:ln>
        </p:spPr>
      </p:pic>
      <p:sp>
        <p:nvSpPr>
          <p:cNvPr id="90" name="Shape 90"/>
          <p:cNvSpPr/>
          <p:nvPr/>
        </p:nvSpPr>
        <p:spPr>
          <a:xfrm>
            <a:off x="304800" y="914400"/>
            <a:ext cx="3810000" cy="3886200"/>
          </a:xfrm>
          <a:prstGeom prst="rect">
            <a:avLst/>
          </a:prstGeom>
          <a:solidFill>
            <a:srgbClr val="4E4E4E">
              <a:alpha val="45380"/>
            </a:srgbClr>
          </a:solidFill>
          <a:ln>
            <a:noFill/>
          </a:ln>
        </p:spPr>
        <p:txBody>
          <a:bodyPr anchorCtr="0" anchor="t" bIns="91425" lIns="91425" spcFirstLastPara="1" rIns="91425" wrap="square" tIns="91425">
            <a:noAutofit/>
          </a:bodyPr>
          <a:lstStyle/>
          <a:p>
            <a:pPr indent="-317500" lvl="0" marL="457200" rtl="0">
              <a:lnSpc>
                <a:spcPct val="150000"/>
              </a:lnSpc>
              <a:spcBef>
                <a:spcPts val="0"/>
              </a:spcBef>
              <a:spcAft>
                <a:spcPts val="0"/>
              </a:spcAft>
              <a:buClr>
                <a:srgbClr val="FFFFFF"/>
              </a:buClr>
              <a:buSzPts val="1400"/>
              <a:buFont typeface="Oswald"/>
              <a:buChar char="●"/>
            </a:pPr>
            <a:r>
              <a:rPr lang="en">
                <a:solidFill>
                  <a:srgbClr val="FFFFFF"/>
                </a:solidFill>
                <a:latin typeface="Oswald"/>
                <a:ea typeface="Oswald"/>
                <a:cs typeface="Oswald"/>
                <a:sym typeface="Oswald"/>
              </a:rPr>
              <a:t>Convergence of Returns to Education and Educational Attainment </a:t>
            </a:r>
            <a:endParaRPr>
              <a:solidFill>
                <a:srgbClr val="FFFFFF"/>
              </a:solidFill>
              <a:latin typeface="Oswald"/>
              <a:ea typeface="Oswald"/>
              <a:cs typeface="Oswald"/>
              <a:sym typeface="Oswald"/>
            </a:endParaRPr>
          </a:p>
          <a:p>
            <a:pPr indent="-317500" lvl="1" marL="914400" rtl="0">
              <a:lnSpc>
                <a:spcPct val="150000"/>
              </a:lnSpc>
              <a:spcBef>
                <a:spcPts val="0"/>
              </a:spcBef>
              <a:spcAft>
                <a:spcPts val="0"/>
              </a:spcAft>
              <a:buClr>
                <a:srgbClr val="FFFFFF"/>
              </a:buClr>
              <a:buSzPts val="1400"/>
              <a:buFont typeface="Oswald"/>
              <a:buChar char="○"/>
            </a:pPr>
            <a:r>
              <a:rPr lang="en">
                <a:solidFill>
                  <a:srgbClr val="FFFFFF"/>
                </a:solidFill>
                <a:latin typeface="Oswald"/>
                <a:ea typeface="Oswald"/>
                <a:cs typeface="Oswald"/>
                <a:sym typeface="Oswald"/>
              </a:rPr>
              <a:t>The trend is similar for males</a:t>
            </a:r>
            <a:endParaRPr>
              <a:solidFill>
                <a:srgbClr val="FFFFFF"/>
              </a:solidFill>
              <a:latin typeface="Oswald"/>
              <a:ea typeface="Oswald"/>
              <a:cs typeface="Oswald"/>
              <a:sym typeface="Oswald"/>
            </a:endParaRPr>
          </a:p>
          <a:p>
            <a:pPr indent="0" lvl="0" marL="457200" rtl="0">
              <a:lnSpc>
                <a:spcPct val="150000"/>
              </a:lnSpc>
              <a:spcBef>
                <a:spcPts val="0"/>
              </a:spcBef>
              <a:spcAft>
                <a:spcPts val="0"/>
              </a:spcAft>
              <a:buNone/>
            </a:pPr>
            <a:r>
              <a:t/>
            </a:r>
            <a:endParaRPr>
              <a:solidFill>
                <a:srgbClr val="FFFFFF"/>
              </a:solidFill>
              <a:latin typeface="Oswald"/>
              <a:ea typeface="Oswald"/>
              <a:cs typeface="Oswald"/>
              <a:sym typeface="Oswald"/>
            </a:endParaRPr>
          </a:p>
          <a:p>
            <a:pPr indent="0" lvl="0" marL="457200" rtl="0">
              <a:lnSpc>
                <a:spcPct val="150000"/>
              </a:lnSpc>
              <a:spcBef>
                <a:spcPts val="0"/>
              </a:spcBef>
              <a:spcAft>
                <a:spcPts val="0"/>
              </a:spcAft>
              <a:buNone/>
            </a:pPr>
            <a:r>
              <a:t/>
            </a:r>
            <a:endParaRPr>
              <a:solidFill>
                <a:srgbClr val="FFFFFF"/>
              </a:solidFill>
              <a:latin typeface="Oswald"/>
              <a:ea typeface="Oswald"/>
              <a:cs typeface="Oswald"/>
              <a:sym typeface="Oswald"/>
            </a:endParaRPr>
          </a:p>
          <a:p>
            <a:pPr indent="-317500" lvl="0" marL="457200" rtl="0">
              <a:lnSpc>
                <a:spcPct val="150000"/>
              </a:lnSpc>
              <a:spcBef>
                <a:spcPts val="0"/>
              </a:spcBef>
              <a:spcAft>
                <a:spcPts val="0"/>
              </a:spcAft>
              <a:buClr>
                <a:schemeClr val="lt1"/>
              </a:buClr>
              <a:buSzPts val="1400"/>
              <a:buFont typeface="Oswald"/>
              <a:buChar char="●"/>
            </a:pPr>
            <a:r>
              <a:rPr lang="en">
                <a:solidFill>
                  <a:schemeClr val="lt1"/>
                </a:solidFill>
                <a:latin typeface="Oswald"/>
                <a:ea typeface="Oswald"/>
                <a:cs typeface="Oswald"/>
                <a:sym typeface="Oswald"/>
              </a:rPr>
              <a:t>Shift from manufacturing centric jobs to service</a:t>
            </a:r>
            <a:endParaRPr>
              <a:solidFill>
                <a:schemeClr val="lt1"/>
              </a:solidFill>
              <a:latin typeface="Oswald"/>
              <a:ea typeface="Oswald"/>
              <a:cs typeface="Oswald"/>
              <a:sym typeface="Oswald"/>
            </a:endParaRPr>
          </a:p>
          <a:p>
            <a:pPr indent="-317500" lvl="1" marL="914400" rtl="0">
              <a:lnSpc>
                <a:spcPct val="150000"/>
              </a:lnSpc>
              <a:spcBef>
                <a:spcPts val="0"/>
              </a:spcBef>
              <a:spcAft>
                <a:spcPts val="0"/>
              </a:spcAft>
              <a:buClr>
                <a:schemeClr val="lt1"/>
              </a:buClr>
              <a:buSzPts val="1400"/>
              <a:buFont typeface="Oswald"/>
              <a:buChar char="○"/>
            </a:pPr>
            <a:r>
              <a:rPr lang="en">
                <a:solidFill>
                  <a:schemeClr val="lt1"/>
                </a:solidFill>
                <a:latin typeface="Oswald"/>
                <a:ea typeface="Oswald"/>
                <a:cs typeface="Oswald"/>
                <a:sym typeface="Oswald"/>
              </a:rPr>
              <a:t>Increased educational attainment</a:t>
            </a:r>
            <a:endParaRPr>
              <a:solidFill>
                <a:schemeClr val="lt1"/>
              </a:solidFill>
              <a:latin typeface="Oswald"/>
              <a:ea typeface="Oswald"/>
              <a:cs typeface="Oswald"/>
              <a:sym typeface="Oswald"/>
            </a:endParaRPr>
          </a:p>
          <a:p>
            <a:pPr indent="0" lvl="0" marL="0" rtl="0">
              <a:lnSpc>
                <a:spcPct val="150000"/>
              </a:lnSpc>
              <a:spcBef>
                <a:spcPts val="0"/>
              </a:spcBef>
              <a:spcAft>
                <a:spcPts val="0"/>
              </a:spcAft>
              <a:buNone/>
            </a:pPr>
            <a:r>
              <a:t/>
            </a:r>
            <a:endParaRPr>
              <a:solidFill>
                <a:schemeClr val="lt1"/>
              </a:solidFill>
              <a:latin typeface="Oswald"/>
              <a:ea typeface="Oswald"/>
              <a:cs typeface="Oswald"/>
              <a:sym typeface="Oswald"/>
            </a:endParaRPr>
          </a:p>
          <a:p>
            <a:pPr indent="-317500" lvl="0" marL="457200" rtl="0">
              <a:lnSpc>
                <a:spcPct val="150000"/>
              </a:lnSpc>
              <a:spcBef>
                <a:spcPts val="0"/>
              </a:spcBef>
              <a:spcAft>
                <a:spcPts val="0"/>
              </a:spcAft>
              <a:buClr>
                <a:srgbClr val="FFFFFF"/>
              </a:buClr>
              <a:buSzPts val="1400"/>
              <a:buFont typeface="Oswald"/>
              <a:buChar char="●"/>
            </a:pPr>
            <a:r>
              <a:rPr lang="en">
                <a:solidFill>
                  <a:srgbClr val="FFFFFF"/>
                </a:solidFill>
                <a:latin typeface="Oswald"/>
                <a:ea typeface="Oswald"/>
                <a:cs typeface="Oswald"/>
                <a:sym typeface="Oswald"/>
              </a:rPr>
              <a:t>Increased saturation of degrees </a:t>
            </a:r>
            <a:endParaRPr>
              <a:solidFill>
                <a:srgbClr val="FFFFFF"/>
              </a:solidFill>
              <a:latin typeface="Oswald"/>
              <a:ea typeface="Oswald"/>
              <a:cs typeface="Oswald"/>
              <a:sym typeface="Oswald"/>
            </a:endParaRPr>
          </a:p>
          <a:p>
            <a:pPr indent="-317500" lvl="1" marL="914400" rtl="0">
              <a:lnSpc>
                <a:spcPct val="150000"/>
              </a:lnSpc>
              <a:spcBef>
                <a:spcPts val="0"/>
              </a:spcBef>
              <a:spcAft>
                <a:spcPts val="0"/>
              </a:spcAft>
              <a:buClr>
                <a:srgbClr val="FFFFFF"/>
              </a:buClr>
              <a:buSzPts val="1400"/>
              <a:buFont typeface="Oswald"/>
              <a:buChar char="○"/>
            </a:pPr>
            <a:r>
              <a:rPr lang="en">
                <a:solidFill>
                  <a:srgbClr val="FFFFFF"/>
                </a:solidFill>
                <a:latin typeface="Oswald"/>
                <a:ea typeface="Oswald"/>
                <a:cs typeface="Oswald"/>
                <a:sym typeface="Oswald"/>
              </a:rPr>
              <a:t>Reduced returns to education</a:t>
            </a:r>
            <a:endParaRPr>
              <a:solidFill>
                <a:srgbClr val="FFFFFF"/>
              </a:solidFill>
              <a:latin typeface="Oswald"/>
              <a:ea typeface="Oswald"/>
              <a:cs typeface="Oswald"/>
              <a:sym typeface="Oswald"/>
            </a:endParaRPr>
          </a:p>
          <a:p>
            <a:pPr indent="0" lvl="0" marL="0" rtl="0">
              <a:lnSpc>
                <a:spcPct val="150000"/>
              </a:lnSpc>
              <a:spcBef>
                <a:spcPts val="0"/>
              </a:spcBef>
              <a:spcAft>
                <a:spcPts val="0"/>
              </a:spcAft>
              <a:buNone/>
            </a:pPr>
            <a:r>
              <a:t/>
            </a:r>
            <a:endParaRPr>
              <a:solidFill>
                <a:srgbClr val="FFFFFF"/>
              </a:solidFill>
              <a:latin typeface="Oswald"/>
              <a:ea typeface="Oswald"/>
              <a:cs typeface="Oswald"/>
              <a:sym typeface="Oswald"/>
            </a:endParaRPr>
          </a:p>
          <a:p>
            <a:pPr indent="0" lvl="0" marL="0" rtl="0">
              <a:lnSpc>
                <a:spcPct val="150000"/>
              </a:lnSpc>
              <a:spcBef>
                <a:spcPts val="0"/>
              </a:spcBef>
              <a:spcAft>
                <a:spcPts val="0"/>
              </a:spcAft>
              <a:buNone/>
            </a:pPr>
            <a:r>
              <a:t/>
            </a:r>
            <a:endParaRPr>
              <a:solidFill>
                <a:srgbClr val="FFFFFF"/>
              </a:solidFill>
              <a:latin typeface="Oswald"/>
              <a:ea typeface="Oswald"/>
              <a:cs typeface="Oswald"/>
              <a:sym typeface="Oswald"/>
            </a:endParaRPr>
          </a:p>
        </p:txBody>
      </p:sp>
      <p:sp>
        <p:nvSpPr>
          <p:cNvPr id="91" name="Shape 91"/>
          <p:cNvSpPr txBox="1"/>
          <p:nvPr/>
        </p:nvSpPr>
        <p:spPr>
          <a:xfrm>
            <a:off x="4191000" y="910350"/>
            <a:ext cx="4553100" cy="61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800">
                <a:solidFill>
                  <a:schemeClr val="lt1"/>
                </a:solidFill>
                <a:latin typeface="Oswald Light"/>
                <a:ea typeface="Oswald Light"/>
                <a:cs typeface="Oswald Light"/>
                <a:sym typeface="Oswald Light"/>
              </a:rPr>
              <a:t>Female Returns to Education and Educational Attainment Date: 1980-2010</a:t>
            </a:r>
            <a:endParaRPr/>
          </a:p>
        </p:txBody>
      </p:sp>
      <p:sp>
        <p:nvSpPr>
          <p:cNvPr id="92" name="Shape 9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p:nvPr/>
        </p:nvSpPr>
        <p:spPr>
          <a:xfrm>
            <a:off x="3719100" y="919600"/>
            <a:ext cx="5043900" cy="3886200"/>
          </a:xfrm>
          <a:prstGeom prst="rect">
            <a:avLst/>
          </a:prstGeom>
          <a:solidFill>
            <a:srgbClr val="4E4E4E">
              <a:alpha val="45380"/>
            </a:srgbClr>
          </a:solidFill>
          <a:ln>
            <a:noFill/>
          </a:ln>
        </p:spPr>
        <p:txBody>
          <a:bodyPr anchorCtr="0" anchor="t" bIns="91425" lIns="91425" spcFirstLastPara="1" rIns="91425" wrap="square" tIns="91425">
            <a:noAutofit/>
          </a:bodyPr>
          <a:lstStyle/>
          <a:p>
            <a:pPr indent="0" lvl="0" marL="0" rtl="0">
              <a:lnSpc>
                <a:spcPct val="150000"/>
              </a:lnSpc>
              <a:spcBef>
                <a:spcPts val="0"/>
              </a:spcBef>
              <a:spcAft>
                <a:spcPts val="0"/>
              </a:spcAft>
              <a:buNone/>
            </a:pPr>
            <a:r>
              <a:t/>
            </a:r>
            <a:endParaRPr>
              <a:solidFill>
                <a:srgbClr val="FFFFFF"/>
              </a:solidFill>
              <a:latin typeface="Oswald"/>
              <a:ea typeface="Oswald"/>
              <a:cs typeface="Oswald"/>
              <a:sym typeface="Oswald"/>
            </a:endParaRPr>
          </a:p>
        </p:txBody>
      </p:sp>
      <p:sp>
        <p:nvSpPr>
          <p:cNvPr id="98" name="Shape 98"/>
          <p:cNvSpPr txBox="1"/>
          <p:nvPr>
            <p:ph type="title"/>
          </p:nvPr>
        </p:nvSpPr>
        <p:spPr>
          <a:xfrm>
            <a:off x="242400" y="152400"/>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Oswald Light"/>
                <a:ea typeface="Oswald Light"/>
                <a:cs typeface="Oswald Light"/>
                <a:sym typeface="Oswald Light"/>
              </a:rPr>
              <a:t>Theoretical Framework: Income - Leisure Model</a:t>
            </a:r>
            <a:endParaRPr>
              <a:solidFill>
                <a:srgbClr val="FFFFFF"/>
              </a:solidFill>
              <a:latin typeface="Oswald Light"/>
              <a:ea typeface="Oswald Light"/>
              <a:cs typeface="Oswald Light"/>
              <a:sym typeface="Oswald Light"/>
            </a:endParaRPr>
          </a:p>
        </p:txBody>
      </p:sp>
      <p:sp>
        <p:nvSpPr>
          <p:cNvPr id="99" name="Shape 99"/>
          <p:cNvSpPr/>
          <p:nvPr/>
        </p:nvSpPr>
        <p:spPr>
          <a:xfrm>
            <a:off x="304800" y="914400"/>
            <a:ext cx="3265200" cy="3886200"/>
          </a:xfrm>
          <a:prstGeom prst="rect">
            <a:avLst/>
          </a:prstGeom>
          <a:solidFill>
            <a:srgbClr val="4E4E4E">
              <a:alpha val="45380"/>
            </a:srgbClr>
          </a:solidFill>
          <a:ln>
            <a:noFill/>
          </a:ln>
        </p:spPr>
        <p:txBody>
          <a:bodyPr anchorCtr="0" anchor="t" bIns="91425" lIns="91425" spcFirstLastPara="1" rIns="91425" wrap="square" tIns="91425">
            <a:noAutofit/>
          </a:bodyPr>
          <a:lstStyle/>
          <a:p>
            <a:pPr indent="0" lvl="0" marL="0" rtl="0">
              <a:lnSpc>
                <a:spcPct val="150000"/>
              </a:lnSpc>
              <a:spcBef>
                <a:spcPts val="0"/>
              </a:spcBef>
              <a:spcAft>
                <a:spcPts val="0"/>
              </a:spcAft>
              <a:buNone/>
            </a:pPr>
            <a:r>
              <a:t/>
            </a:r>
            <a:endParaRPr>
              <a:solidFill>
                <a:srgbClr val="FFFFFF"/>
              </a:solidFill>
              <a:latin typeface="Oswald"/>
              <a:ea typeface="Oswald"/>
              <a:cs typeface="Oswald"/>
              <a:sym typeface="Oswald"/>
            </a:endParaRPr>
          </a:p>
        </p:txBody>
      </p:sp>
      <p:sp>
        <p:nvSpPr>
          <p:cNvPr id="100" name="Shape 100"/>
          <p:cNvSpPr txBox="1"/>
          <p:nvPr/>
        </p:nvSpPr>
        <p:spPr>
          <a:xfrm>
            <a:off x="304850" y="924800"/>
            <a:ext cx="3265200" cy="95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Oswald Light"/>
                <a:ea typeface="Oswald Light"/>
                <a:cs typeface="Oswald Light"/>
                <a:sym typeface="Oswald Light"/>
              </a:rPr>
              <a:t>Real Wages ( w )</a:t>
            </a:r>
            <a:endParaRPr sz="2600">
              <a:solidFill>
                <a:srgbClr val="FFFFFF"/>
              </a:solidFill>
              <a:latin typeface="Oswald Light"/>
              <a:ea typeface="Oswald Light"/>
              <a:cs typeface="Oswald Light"/>
              <a:sym typeface="Oswald Light"/>
            </a:endParaRPr>
          </a:p>
          <a:p>
            <a:pPr indent="0" lvl="0" marL="0" rtl="0" algn="ctr">
              <a:spcBef>
                <a:spcPts val="0"/>
              </a:spcBef>
              <a:spcAft>
                <a:spcPts val="0"/>
              </a:spcAft>
              <a:buNone/>
            </a:pPr>
            <a:r>
              <a:t/>
            </a:r>
            <a:endParaRPr sz="2600">
              <a:solidFill>
                <a:srgbClr val="FFFFFF"/>
              </a:solidFill>
              <a:latin typeface="Oswald Light"/>
              <a:ea typeface="Oswald Light"/>
              <a:cs typeface="Oswald Light"/>
              <a:sym typeface="Oswald Light"/>
            </a:endParaRPr>
          </a:p>
        </p:txBody>
      </p:sp>
      <p:grpSp>
        <p:nvGrpSpPr>
          <p:cNvPr id="101" name="Shape 101"/>
          <p:cNvGrpSpPr/>
          <p:nvPr/>
        </p:nvGrpSpPr>
        <p:grpSpPr>
          <a:xfrm>
            <a:off x="304800" y="2324250"/>
            <a:ext cx="3265200" cy="952200"/>
            <a:chOff x="304800" y="3848250"/>
            <a:chExt cx="3265200" cy="952200"/>
          </a:xfrm>
        </p:grpSpPr>
        <p:sp>
          <p:nvSpPr>
            <p:cNvPr id="102" name="Shape 102"/>
            <p:cNvSpPr txBox="1"/>
            <p:nvPr/>
          </p:nvSpPr>
          <p:spPr>
            <a:xfrm>
              <a:off x="304800" y="3848250"/>
              <a:ext cx="3265200" cy="952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Oswald"/>
                  <a:ea typeface="Oswald"/>
                  <a:cs typeface="Oswald"/>
                  <a:sym typeface="Oswald"/>
                </a:rPr>
                <a:t>w</a:t>
              </a:r>
              <a:r>
                <a:rPr lang="en" sz="3000">
                  <a:solidFill>
                    <a:srgbClr val="FFFFFF"/>
                  </a:solidFill>
                  <a:latin typeface="Oswald"/>
                  <a:ea typeface="Oswald"/>
                  <a:cs typeface="Oswald"/>
                  <a:sym typeface="Oswald"/>
                </a:rPr>
                <a:t> (   ), H (   ), L (   )</a:t>
              </a:r>
              <a:endParaRPr sz="3000">
                <a:latin typeface="Oswald"/>
                <a:ea typeface="Oswald"/>
                <a:cs typeface="Oswald"/>
                <a:sym typeface="Oswald"/>
              </a:endParaRPr>
            </a:p>
          </p:txBody>
        </p:sp>
        <p:sp>
          <p:nvSpPr>
            <p:cNvPr id="103" name="Shape 103"/>
            <p:cNvSpPr/>
            <p:nvPr/>
          </p:nvSpPr>
          <p:spPr>
            <a:xfrm rot="10800000">
              <a:off x="2924646" y="4150202"/>
              <a:ext cx="194400" cy="348300"/>
            </a:xfrm>
            <a:prstGeom prst="downArrow">
              <a:avLst>
                <a:gd fmla="val 50000" name="adj1"/>
                <a:gd fmla="val 50000" name="adj2"/>
              </a:avLst>
            </a:prstGeom>
            <a:solidFill>
              <a:srgbClr val="6D9EEB"/>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04" name="Shape 104"/>
            <p:cNvSpPr/>
            <p:nvPr/>
          </p:nvSpPr>
          <p:spPr>
            <a:xfrm>
              <a:off x="2036098" y="4197293"/>
              <a:ext cx="194400" cy="348300"/>
            </a:xfrm>
            <a:prstGeom prst="downArrow">
              <a:avLst>
                <a:gd fmla="val 50000" name="adj1"/>
                <a:gd fmla="val 50000" name="adj2"/>
              </a:avLst>
            </a:prstGeom>
            <a:solidFill>
              <a:srgbClr val="E06666"/>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05" name="Shape 105"/>
            <p:cNvSpPr/>
            <p:nvPr/>
          </p:nvSpPr>
          <p:spPr>
            <a:xfrm rot="10800000">
              <a:off x="1128921" y="4150202"/>
              <a:ext cx="194400" cy="348300"/>
            </a:xfrm>
            <a:prstGeom prst="downArrow">
              <a:avLst>
                <a:gd fmla="val 50000" name="adj1"/>
                <a:gd fmla="val 50000" name="adj2"/>
              </a:avLst>
            </a:prstGeom>
            <a:solidFill>
              <a:srgbClr val="6D9EEB"/>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grpSp>
      <p:cxnSp>
        <p:nvCxnSpPr>
          <p:cNvPr id="106" name="Shape 106"/>
          <p:cNvCxnSpPr/>
          <p:nvPr/>
        </p:nvCxnSpPr>
        <p:spPr>
          <a:xfrm rot="10800000">
            <a:off x="4562478" y="1561106"/>
            <a:ext cx="0" cy="2602800"/>
          </a:xfrm>
          <a:prstGeom prst="straightConnector1">
            <a:avLst/>
          </a:prstGeom>
          <a:noFill/>
          <a:ln cap="flat" cmpd="sng" w="28575">
            <a:solidFill>
              <a:srgbClr val="FFFFFF"/>
            </a:solidFill>
            <a:prstDash val="solid"/>
            <a:round/>
            <a:headEnd len="med" w="med" type="none"/>
            <a:tailEnd len="med" w="med" type="stealth"/>
          </a:ln>
        </p:spPr>
      </p:cxnSp>
      <p:sp>
        <p:nvSpPr>
          <p:cNvPr id="107" name="Shape 107"/>
          <p:cNvSpPr/>
          <p:nvPr/>
        </p:nvSpPr>
        <p:spPr>
          <a:xfrm rot="10800000">
            <a:off x="5461629" y="1554082"/>
            <a:ext cx="2865000" cy="2005800"/>
          </a:xfrm>
          <a:prstGeom prst="arc">
            <a:avLst>
              <a:gd fmla="val 16200000" name="adj1"/>
              <a:gd fmla="val 21400237" name="adj2"/>
            </a:avLst>
          </a:pr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108" name="Shape 108"/>
          <p:cNvCxnSpPr/>
          <p:nvPr/>
        </p:nvCxnSpPr>
        <p:spPr>
          <a:xfrm rot="10800000">
            <a:off x="7020193" y="3788985"/>
            <a:ext cx="0" cy="457500"/>
          </a:xfrm>
          <a:prstGeom prst="straightConnector1">
            <a:avLst/>
          </a:prstGeom>
          <a:noFill/>
          <a:ln cap="flat" cmpd="sng" w="19050">
            <a:solidFill>
              <a:srgbClr val="FFFFFF"/>
            </a:solidFill>
            <a:prstDash val="solid"/>
            <a:round/>
            <a:headEnd len="med" w="med" type="none"/>
            <a:tailEnd len="med" w="med" type="none"/>
          </a:ln>
        </p:spPr>
      </p:cxnSp>
      <p:cxnSp>
        <p:nvCxnSpPr>
          <p:cNvPr id="109" name="Shape 109"/>
          <p:cNvCxnSpPr/>
          <p:nvPr/>
        </p:nvCxnSpPr>
        <p:spPr>
          <a:xfrm rot="10800000">
            <a:off x="4562329" y="2776412"/>
            <a:ext cx="2466900" cy="1021200"/>
          </a:xfrm>
          <a:prstGeom prst="straightConnector1">
            <a:avLst/>
          </a:prstGeom>
          <a:noFill/>
          <a:ln cap="flat" cmpd="sng" w="19050">
            <a:solidFill>
              <a:srgbClr val="FFFFFF"/>
            </a:solidFill>
            <a:prstDash val="solid"/>
            <a:round/>
            <a:headEnd len="med" w="med" type="none"/>
            <a:tailEnd len="med" w="med" type="none"/>
          </a:ln>
        </p:spPr>
      </p:cxnSp>
      <p:sp>
        <p:nvSpPr>
          <p:cNvPr id="110" name="Shape 110"/>
          <p:cNvSpPr/>
          <p:nvPr/>
        </p:nvSpPr>
        <p:spPr>
          <a:xfrm>
            <a:off x="6988603" y="3765998"/>
            <a:ext cx="63600" cy="63600"/>
          </a:xfrm>
          <a:prstGeom prst="ellipse">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 name="Shape 111"/>
          <p:cNvSpPr/>
          <p:nvPr/>
        </p:nvSpPr>
        <p:spPr>
          <a:xfrm>
            <a:off x="6057024" y="3359744"/>
            <a:ext cx="119400" cy="119400"/>
          </a:xfrm>
          <a:prstGeom prst="ellipse">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2" name="Shape 112"/>
          <p:cNvGrpSpPr/>
          <p:nvPr/>
        </p:nvGrpSpPr>
        <p:grpSpPr>
          <a:xfrm>
            <a:off x="4823826" y="3797739"/>
            <a:ext cx="1856179" cy="0"/>
            <a:chOff x="5175825" y="2147875"/>
            <a:chExt cx="1956550" cy="0"/>
          </a:xfrm>
        </p:grpSpPr>
        <p:cxnSp>
          <p:nvCxnSpPr>
            <p:cNvPr id="113" name="Shape 113"/>
            <p:cNvCxnSpPr/>
            <p:nvPr/>
          </p:nvCxnSpPr>
          <p:spPr>
            <a:xfrm rot="10800000">
              <a:off x="6362175" y="2147875"/>
              <a:ext cx="174900" cy="0"/>
            </a:xfrm>
            <a:prstGeom prst="straightConnector1">
              <a:avLst/>
            </a:prstGeom>
            <a:noFill/>
            <a:ln cap="flat" cmpd="sng" w="19050">
              <a:solidFill>
                <a:srgbClr val="FFFFFF"/>
              </a:solidFill>
              <a:prstDash val="solid"/>
              <a:round/>
              <a:headEnd len="med" w="med" type="none"/>
              <a:tailEnd len="med" w="med" type="none"/>
            </a:ln>
          </p:spPr>
        </p:cxnSp>
        <p:cxnSp>
          <p:nvCxnSpPr>
            <p:cNvPr id="114" name="Shape 114"/>
            <p:cNvCxnSpPr/>
            <p:nvPr/>
          </p:nvCxnSpPr>
          <p:spPr>
            <a:xfrm rot="10800000">
              <a:off x="6957475" y="2147875"/>
              <a:ext cx="174900" cy="0"/>
            </a:xfrm>
            <a:prstGeom prst="straightConnector1">
              <a:avLst/>
            </a:prstGeom>
            <a:noFill/>
            <a:ln cap="flat" cmpd="sng" w="19050">
              <a:solidFill>
                <a:srgbClr val="FFFFFF"/>
              </a:solidFill>
              <a:prstDash val="solid"/>
              <a:round/>
              <a:headEnd len="med" w="med" type="none"/>
              <a:tailEnd len="med" w="med" type="none"/>
            </a:ln>
          </p:spPr>
        </p:cxnSp>
        <p:cxnSp>
          <p:nvCxnSpPr>
            <p:cNvPr id="115" name="Shape 115"/>
            <p:cNvCxnSpPr/>
            <p:nvPr/>
          </p:nvCxnSpPr>
          <p:spPr>
            <a:xfrm rot="10800000">
              <a:off x="5175825" y="2147875"/>
              <a:ext cx="174900" cy="0"/>
            </a:xfrm>
            <a:prstGeom prst="straightConnector1">
              <a:avLst/>
            </a:prstGeom>
            <a:noFill/>
            <a:ln cap="flat" cmpd="sng" w="19050">
              <a:solidFill>
                <a:srgbClr val="FFFFFF"/>
              </a:solidFill>
              <a:prstDash val="solid"/>
              <a:round/>
              <a:headEnd len="med" w="med" type="none"/>
              <a:tailEnd len="med" w="med" type="none"/>
            </a:ln>
          </p:spPr>
        </p:cxnSp>
        <p:cxnSp>
          <p:nvCxnSpPr>
            <p:cNvPr id="116" name="Shape 116"/>
            <p:cNvCxnSpPr/>
            <p:nvPr/>
          </p:nvCxnSpPr>
          <p:spPr>
            <a:xfrm rot="10800000">
              <a:off x="5771125" y="2147875"/>
              <a:ext cx="174900" cy="0"/>
            </a:xfrm>
            <a:prstGeom prst="straightConnector1">
              <a:avLst/>
            </a:prstGeom>
            <a:noFill/>
            <a:ln cap="flat" cmpd="sng" w="19050">
              <a:solidFill>
                <a:srgbClr val="FFFFFF"/>
              </a:solidFill>
              <a:prstDash val="solid"/>
              <a:round/>
              <a:headEnd len="med" w="med" type="none"/>
              <a:tailEnd len="med" w="med" type="none"/>
            </a:ln>
          </p:spPr>
        </p:cxnSp>
      </p:grpSp>
      <p:cxnSp>
        <p:nvCxnSpPr>
          <p:cNvPr id="117" name="Shape 117"/>
          <p:cNvCxnSpPr/>
          <p:nvPr/>
        </p:nvCxnSpPr>
        <p:spPr>
          <a:xfrm rot="10800000">
            <a:off x="4494782" y="3797624"/>
            <a:ext cx="166200" cy="0"/>
          </a:xfrm>
          <a:prstGeom prst="straightConnector1">
            <a:avLst/>
          </a:prstGeom>
          <a:noFill/>
          <a:ln cap="flat" cmpd="sng" w="19050">
            <a:solidFill>
              <a:srgbClr val="FFFFFF"/>
            </a:solidFill>
            <a:prstDash val="solid"/>
            <a:round/>
            <a:headEnd len="med" w="med" type="none"/>
            <a:tailEnd len="med" w="med" type="none"/>
          </a:ln>
        </p:spPr>
      </p:cxnSp>
      <p:sp>
        <p:nvSpPr>
          <p:cNvPr id="118" name="Shape 118"/>
          <p:cNvSpPr txBox="1"/>
          <p:nvPr/>
        </p:nvSpPr>
        <p:spPr>
          <a:xfrm>
            <a:off x="4147400" y="3590192"/>
            <a:ext cx="369600" cy="357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Oswald"/>
                <a:ea typeface="Oswald"/>
                <a:cs typeface="Oswald"/>
                <a:sym typeface="Oswald"/>
              </a:rPr>
              <a:t>I</a:t>
            </a:r>
            <a:endParaRPr sz="1800">
              <a:solidFill>
                <a:srgbClr val="FFFFFF"/>
              </a:solidFill>
              <a:latin typeface="Oswald"/>
              <a:ea typeface="Oswald"/>
              <a:cs typeface="Oswald"/>
              <a:sym typeface="Oswald"/>
            </a:endParaRPr>
          </a:p>
        </p:txBody>
      </p:sp>
      <p:sp>
        <p:nvSpPr>
          <p:cNvPr id="119" name="Shape 119"/>
          <p:cNvSpPr txBox="1"/>
          <p:nvPr/>
        </p:nvSpPr>
        <p:spPr>
          <a:xfrm>
            <a:off x="5880489" y="4174302"/>
            <a:ext cx="481800" cy="40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Oswald"/>
                <a:ea typeface="Oswald"/>
                <a:cs typeface="Oswald"/>
                <a:sym typeface="Oswald"/>
              </a:rPr>
              <a:t>H</a:t>
            </a:r>
            <a:endParaRPr sz="1800">
              <a:solidFill>
                <a:srgbClr val="FFFFFF"/>
              </a:solidFill>
              <a:latin typeface="Oswald"/>
              <a:ea typeface="Oswald"/>
              <a:cs typeface="Oswald"/>
              <a:sym typeface="Oswald"/>
            </a:endParaRPr>
          </a:p>
        </p:txBody>
      </p:sp>
      <p:sp>
        <p:nvSpPr>
          <p:cNvPr id="120" name="Shape 120"/>
          <p:cNvSpPr txBox="1"/>
          <p:nvPr/>
        </p:nvSpPr>
        <p:spPr>
          <a:xfrm>
            <a:off x="7359376" y="4150375"/>
            <a:ext cx="1376700" cy="61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Oswald"/>
                <a:ea typeface="Oswald"/>
                <a:cs typeface="Oswald"/>
                <a:sym typeface="Oswald"/>
              </a:rPr>
              <a:t>Hrs Leisure</a:t>
            </a:r>
            <a:endParaRPr sz="1800">
              <a:solidFill>
                <a:srgbClr val="FFFFFF"/>
              </a:solidFill>
              <a:latin typeface="Oswald"/>
              <a:ea typeface="Oswald"/>
              <a:cs typeface="Oswald"/>
              <a:sym typeface="Oswald"/>
            </a:endParaRPr>
          </a:p>
        </p:txBody>
      </p:sp>
      <p:sp>
        <p:nvSpPr>
          <p:cNvPr id="121" name="Shape 121"/>
          <p:cNvSpPr txBox="1"/>
          <p:nvPr/>
        </p:nvSpPr>
        <p:spPr>
          <a:xfrm>
            <a:off x="4159472" y="1171509"/>
            <a:ext cx="806100" cy="40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700">
                <a:solidFill>
                  <a:srgbClr val="FFFFFF"/>
                </a:solidFill>
                <a:latin typeface="Oswald"/>
                <a:ea typeface="Oswald"/>
                <a:cs typeface="Oswald"/>
                <a:sym typeface="Oswald"/>
              </a:rPr>
              <a:t>Goods</a:t>
            </a:r>
            <a:endParaRPr sz="1700">
              <a:solidFill>
                <a:srgbClr val="FFFFFF"/>
              </a:solidFill>
              <a:latin typeface="Oswald"/>
              <a:ea typeface="Oswald"/>
              <a:cs typeface="Oswald"/>
              <a:sym typeface="Oswald"/>
            </a:endParaRPr>
          </a:p>
        </p:txBody>
      </p:sp>
      <p:cxnSp>
        <p:nvCxnSpPr>
          <p:cNvPr id="122" name="Shape 122"/>
          <p:cNvCxnSpPr/>
          <p:nvPr/>
        </p:nvCxnSpPr>
        <p:spPr>
          <a:xfrm>
            <a:off x="4552468" y="4171524"/>
            <a:ext cx="3272700" cy="0"/>
          </a:xfrm>
          <a:prstGeom prst="straightConnector1">
            <a:avLst/>
          </a:prstGeom>
          <a:noFill/>
          <a:ln cap="flat" cmpd="sng" w="28575">
            <a:solidFill>
              <a:srgbClr val="FFFFFF"/>
            </a:solidFill>
            <a:prstDash val="solid"/>
            <a:round/>
            <a:headEnd len="med" w="med" type="none"/>
            <a:tailEnd len="med" w="med" type="stealth"/>
          </a:ln>
        </p:spPr>
      </p:cxnSp>
      <p:cxnSp>
        <p:nvCxnSpPr>
          <p:cNvPr id="123" name="Shape 123"/>
          <p:cNvCxnSpPr/>
          <p:nvPr/>
        </p:nvCxnSpPr>
        <p:spPr>
          <a:xfrm rot="10800000">
            <a:off x="6116178" y="4045447"/>
            <a:ext cx="0" cy="203100"/>
          </a:xfrm>
          <a:prstGeom prst="straightConnector1">
            <a:avLst/>
          </a:prstGeom>
          <a:noFill/>
          <a:ln cap="flat" cmpd="sng" w="38100">
            <a:solidFill>
              <a:srgbClr val="FFFFFF"/>
            </a:solidFill>
            <a:prstDash val="solid"/>
            <a:round/>
            <a:headEnd len="med" w="med" type="none"/>
            <a:tailEnd len="med" w="med" type="none"/>
          </a:ln>
        </p:spPr>
      </p:cxnSp>
      <p:sp>
        <p:nvSpPr>
          <p:cNvPr id="124" name="Shape 124"/>
          <p:cNvSpPr txBox="1"/>
          <p:nvPr/>
        </p:nvSpPr>
        <p:spPr>
          <a:xfrm>
            <a:off x="4690897" y="2891450"/>
            <a:ext cx="369600" cy="45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Oswald"/>
                <a:ea typeface="Oswald"/>
                <a:cs typeface="Oswald"/>
                <a:sym typeface="Oswald"/>
              </a:rPr>
              <a:t>w</a:t>
            </a:r>
            <a:endParaRPr b="1" baseline="-25000" sz="1800"/>
          </a:p>
        </p:txBody>
      </p:sp>
      <p:cxnSp>
        <p:nvCxnSpPr>
          <p:cNvPr id="125" name="Shape 125"/>
          <p:cNvCxnSpPr/>
          <p:nvPr/>
        </p:nvCxnSpPr>
        <p:spPr>
          <a:xfrm>
            <a:off x="4946700" y="2945475"/>
            <a:ext cx="0" cy="88500"/>
          </a:xfrm>
          <a:prstGeom prst="straightConnector1">
            <a:avLst/>
          </a:prstGeom>
          <a:noFill/>
          <a:ln cap="flat" cmpd="sng" w="9525">
            <a:solidFill>
              <a:srgbClr val="FFFFFF"/>
            </a:solidFill>
            <a:prstDash val="solid"/>
            <a:round/>
            <a:headEnd len="med" w="med" type="none"/>
            <a:tailEnd len="med" w="med" type="none"/>
          </a:ln>
        </p:spPr>
      </p:cxnSp>
      <p:cxnSp>
        <p:nvCxnSpPr>
          <p:cNvPr id="126" name="Shape 126"/>
          <p:cNvCxnSpPr/>
          <p:nvPr/>
        </p:nvCxnSpPr>
        <p:spPr>
          <a:xfrm>
            <a:off x="4946700" y="3034950"/>
            <a:ext cx="220800" cy="0"/>
          </a:xfrm>
          <a:prstGeom prst="straightConnector1">
            <a:avLst/>
          </a:prstGeom>
          <a:noFill/>
          <a:ln cap="flat" cmpd="sng" w="9525">
            <a:solidFill>
              <a:srgbClr val="FFFFFF"/>
            </a:solidFill>
            <a:prstDash val="solid"/>
            <a:round/>
            <a:headEnd len="med" w="med" type="none"/>
            <a:tailEnd len="med" w="med" type="none"/>
          </a:ln>
        </p:spPr>
      </p:cxnSp>
      <p:sp>
        <p:nvSpPr>
          <p:cNvPr id="127" name="Shape 127"/>
          <p:cNvSpPr txBox="1"/>
          <p:nvPr/>
        </p:nvSpPr>
        <p:spPr>
          <a:xfrm>
            <a:off x="6779303" y="4150914"/>
            <a:ext cx="481800" cy="40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Oswald"/>
                <a:ea typeface="Oswald"/>
                <a:cs typeface="Oswald"/>
                <a:sym typeface="Oswald"/>
              </a:rPr>
              <a:t>T</a:t>
            </a:r>
            <a:endParaRPr sz="1800">
              <a:solidFill>
                <a:srgbClr val="FFFFFF"/>
              </a:solidFill>
              <a:latin typeface="Oswald"/>
              <a:ea typeface="Oswald"/>
              <a:cs typeface="Oswald"/>
              <a:sym typeface="Oswald"/>
            </a:endParaRPr>
          </a:p>
        </p:txBody>
      </p:sp>
      <p:sp>
        <p:nvSpPr>
          <p:cNvPr id="128" name="Shape 1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Shape 133"/>
          <p:cNvSpPr/>
          <p:nvPr/>
        </p:nvSpPr>
        <p:spPr>
          <a:xfrm>
            <a:off x="3719100" y="919600"/>
            <a:ext cx="5043900" cy="3886200"/>
          </a:xfrm>
          <a:prstGeom prst="rect">
            <a:avLst/>
          </a:prstGeom>
          <a:solidFill>
            <a:srgbClr val="4E4E4E">
              <a:alpha val="45380"/>
            </a:srgbClr>
          </a:solidFill>
          <a:ln>
            <a:noFill/>
          </a:ln>
        </p:spPr>
        <p:txBody>
          <a:bodyPr anchorCtr="0" anchor="t" bIns="91425" lIns="91425" spcFirstLastPara="1" rIns="91425" wrap="square" tIns="91425">
            <a:noAutofit/>
          </a:bodyPr>
          <a:lstStyle/>
          <a:p>
            <a:pPr indent="0" lvl="0" marL="0" rtl="0">
              <a:lnSpc>
                <a:spcPct val="150000"/>
              </a:lnSpc>
              <a:spcBef>
                <a:spcPts val="0"/>
              </a:spcBef>
              <a:spcAft>
                <a:spcPts val="0"/>
              </a:spcAft>
              <a:buNone/>
            </a:pPr>
            <a:r>
              <a:t/>
            </a:r>
            <a:endParaRPr>
              <a:solidFill>
                <a:srgbClr val="FFFFFF"/>
              </a:solidFill>
              <a:latin typeface="Oswald"/>
              <a:ea typeface="Oswald"/>
              <a:cs typeface="Oswald"/>
              <a:sym typeface="Oswald"/>
            </a:endParaRPr>
          </a:p>
        </p:txBody>
      </p:sp>
      <p:sp>
        <p:nvSpPr>
          <p:cNvPr id="134" name="Shape 134"/>
          <p:cNvSpPr txBox="1"/>
          <p:nvPr>
            <p:ph type="title"/>
          </p:nvPr>
        </p:nvSpPr>
        <p:spPr>
          <a:xfrm>
            <a:off x="242400" y="152400"/>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Oswald Light"/>
                <a:ea typeface="Oswald Light"/>
                <a:cs typeface="Oswald Light"/>
                <a:sym typeface="Oswald Light"/>
              </a:rPr>
              <a:t>Theoretical Framework: </a:t>
            </a:r>
            <a:r>
              <a:rPr lang="en">
                <a:solidFill>
                  <a:schemeClr val="lt1"/>
                </a:solidFill>
                <a:latin typeface="Oswald Light"/>
                <a:ea typeface="Oswald Light"/>
                <a:cs typeface="Oswald Light"/>
                <a:sym typeface="Oswald Light"/>
              </a:rPr>
              <a:t>Income - Leisure Model</a:t>
            </a:r>
            <a:endParaRPr>
              <a:solidFill>
                <a:srgbClr val="FFFFFF"/>
              </a:solidFill>
              <a:latin typeface="Oswald Light"/>
              <a:ea typeface="Oswald Light"/>
              <a:cs typeface="Oswald Light"/>
              <a:sym typeface="Oswald Light"/>
            </a:endParaRPr>
          </a:p>
        </p:txBody>
      </p:sp>
      <p:sp>
        <p:nvSpPr>
          <p:cNvPr id="135" name="Shape 135"/>
          <p:cNvSpPr/>
          <p:nvPr/>
        </p:nvSpPr>
        <p:spPr>
          <a:xfrm>
            <a:off x="304800" y="914400"/>
            <a:ext cx="3265200" cy="3886200"/>
          </a:xfrm>
          <a:prstGeom prst="rect">
            <a:avLst/>
          </a:prstGeom>
          <a:solidFill>
            <a:srgbClr val="4E4E4E">
              <a:alpha val="45380"/>
            </a:srgbClr>
          </a:solidFill>
          <a:ln>
            <a:noFill/>
          </a:ln>
        </p:spPr>
        <p:txBody>
          <a:bodyPr anchorCtr="0" anchor="t" bIns="91425" lIns="91425" spcFirstLastPara="1" rIns="91425" wrap="square" tIns="91425">
            <a:noAutofit/>
          </a:bodyPr>
          <a:lstStyle/>
          <a:p>
            <a:pPr indent="0" lvl="0" marL="0" rtl="0">
              <a:lnSpc>
                <a:spcPct val="150000"/>
              </a:lnSpc>
              <a:spcBef>
                <a:spcPts val="0"/>
              </a:spcBef>
              <a:spcAft>
                <a:spcPts val="0"/>
              </a:spcAft>
              <a:buNone/>
            </a:pPr>
            <a:r>
              <a:t/>
            </a:r>
            <a:endParaRPr>
              <a:solidFill>
                <a:srgbClr val="FFFFFF"/>
              </a:solidFill>
              <a:latin typeface="Oswald"/>
              <a:ea typeface="Oswald"/>
              <a:cs typeface="Oswald"/>
              <a:sym typeface="Oswald"/>
            </a:endParaRPr>
          </a:p>
        </p:txBody>
      </p:sp>
      <p:sp>
        <p:nvSpPr>
          <p:cNvPr id="136" name="Shape 136"/>
          <p:cNvSpPr txBox="1"/>
          <p:nvPr/>
        </p:nvSpPr>
        <p:spPr>
          <a:xfrm>
            <a:off x="304850" y="924800"/>
            <a:ext cx="3265200" cy="95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Oswald Light"/>
                <a:ea typeface="Oswald Light"/>
                <a:cs typeface="Oswald Light"/>
                <a:sym typeface="Oswald Light"/>
              </a:rPr>
              <a:t>Real Wages ( w )</a:t>
            </a:r>
            <a:endParaRPr sz="2600">
              <a:solidFill>
                <a:srgbClr val="FFFFFF"/>
              </a:solidFill>
              <a:latin typeface="Oswald Light"/>
              <a:ea typeface="Oswald Light"/>
              <a:cs typeface="Oswald Light"/>
              <a:sym typeface="Oswald Light"/>
            </a:endParaRPr>
          </a:p>
          <a:p>
            <a:pPr indent="0" lvl="0" marL="0" rtl="0" algn="ctr">
              <a:spcBef>
                <a:spcPts val="0"/>
              </a:spcBef>
              <a:spcAft>
                <a:spcPts val="0"/>
              </a:spcAft>
              <a:buNone/>
            </a:pPr>
            <a:r>
              <a:t/>
            </a:r>
            <a:endParaRPr sz="2600">
              <a:solidFill>
                <a:srgbClr val="FFFFFF"/>
              </a:solidFill>
              <a:latin typeface="Oswald Light"/>
              <a:ea typeface="Oswald Light"/>
              <a:cs typeface="Oswald Light"/>
              <a:sym typeface="Oswald Light"/>
            </a:endParaRPr>
          </a:p>
        </p:txBody>
      </p:sp>
      <p:grpSp>
        <p:nvGrpSpPr>
          <p:cNvPr id="137" name="Shape 137"/>
          <p:cNvGrpSpPr/>
          <p:nvPr/>
        </p:nvGrpSpPr>
        <p:grpSpPr>
          <a:xfrm>
            <a:off x="304800" y="2324250"/>
            <a:ext cx="3265200" cy="952200"/>
            <a:chOff x="304800" y="3848250"/>
            <a:chExt cx="3265200" cy="952200"/>
          </a:xfrm>
        </p:grpSpPr>
        <p:sp>
          <p:nvSpPr>
            <p:cNvPr id="138" name="Shape 138"/>
            <p:cNvSpPr txBox="1"/>
            <p:nvPr/>
          </p:nvSpPr>
          <p:spPr>
            <a:xfrm>
              <a:off x="304800" y="3848250"/>
              <a:ext cx="3265200" cy="952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Oswald"/>
                  <a:ea typeface="Oswald"/>
                  <a:cs typeface="Oswald"/>
                  <a:sym typeface="Oswald"/>
                </a:rPr>
                <a:t>w (   ), H (   ), L (   )</a:t>
              </a:r>
              <a:endParaRPr sz="3000">
                <a:latin typeface="Oswald"/>
                <a:ea typeface="Oswald"/>
                <a:cs typeface="Oswald"/>
                <a:sym typeface="Oswald"/>
              </a:endParaRPr>
            </a:p>
          </p:txBody>
        </p:sp>
        <p:sp>
          <p:nvSpPr>
            <p:cNvPr id="139" name="Shape 139"/>
            <p:cNvSpPr/>
            <p:nvPr/>
          </p:nvSpPr>
          <p:spPr>
            <a:xfrm rot="10800000">
              <a:off x="2924646" y="4150202"/>
              <a:ext cx="194400" cy="348300"/>
            </a:xfrm>
            <a:prstGeom prst="downArrow">
              <a:avLst>
                <a:gd fmla="val 50000" name="adj1"/>
                <a:gd fmla="val 50000" name="adj2"/>
              </a:avLst>
            </a:prstGeom>
            <a:solidFill>
              <a:srgbClr val="6D9EEB"/>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40" name="Shape 140"/>
            <p:cNvSpPr/>
            <p:nvPr/>
          </p:nvSpPr>
          <p:spPr>
            <a:xfrm>
              <a:off x="2036098" y="4197293"/>
              <a:ext cx="194400" cy="348300"/>
            </a:xfrm>
            <a:prstGeom prst="downArrow">
              <a:avLst>
                <a:gd fmla="val 50000" name="adj1"/>
                <a:gd fmla="val 50000" name="adj2"/>
              </a:avLst>
            </a:prstGeom>
            <a:solidFill>
              <a:srgbClr val="E06666"/>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41" name="Shape 141"/>
            <p:cNvSpPr/>
            <p:nvPr/>
          </p:nvSpPr>
          <p:spPr>
            <a:xfrm rot="10800000">
              <a:off x="1128921" y="4150202"/>
              <a:ext cx="194400" cy="348300"/>
            </a:xfrm>
            <a:prstGeom prst="downArrow">
              <a:avLst>
                <a:gd fmla="val 50000" name="adj1"/>
                <a:gd fmla="val 50000" name="adj2"/>
              </a:avLst>
            </a:prstGeom>
            <a:solidFill>
              <a:srgbClr val="6D9EEB"/>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grpSp>
      <p:cxnSp>
        <p:nvCxnSpPr>
          <p:cNvPr id="142" name="Shape 142"/>
          <p:cNvCxnSpPr/>
          <p:nvPr/>
        </p:nvCxnSpPr>
        <p:spPr>
          <a:xfrm rot="10800000">
            <a:off x="4562478" y="1561106"/>
            <a:ext cx="0" cy="2602800"/>
          </a:xfrm>
          <a:prstGeom prst="straightConnector1">
            <a:avLst/>
          </a:prstGeom>
          <a:noFill/>
          <a:ln cap="flat" cmpd="sng" w="28575">
            <a:solidFill>
              <a:srgbClr val="FFFFFF"/>
            </a:solidFill>
            <a:prstDash val="solid"/>
            <a:round/>
            <a:headEnd len="med" w="med" type="none"/>
            <a:tailEnd len="med" w="med" type="stealth"/>
          </a:ln>
        </p:spPr>
      </p:cxnSp>
      <p:cxnSp>
        <p:nvCxnSpPr>
          <p:cNvPr id="143" name="Shape 143"/>
          <p:cNvCxnSpPr/>
          <p:nvPr/>
        </p:nvCxnSpPr>
        <p:spPr>
          <a:xfrm rot="10800000">
            <a:off x="4582533" y="1848264"/>
            <a:ext cx="2446800" cy="1949400"/>
          </a:xfrm>
          <a:prstGeom prst="straightConnector1">
            <a:avLst/>
          </a:prstGeom>
          <a:noFill/>
          <a:ln cap="flat" cmpd="sng" w="19050">
            <a:solidFill>
              <a:srgbClr val="6D9EEB"/>
            </a:solidFill>
            <a:prstDash val="solid"/>
            <a:round/>
            <a:headEnd len="med" w="med" type="none"/>
            <a:tailEnd len="med" w="med" type="none"/>
          </a:ln>
        </p:spPr>
      </p:cxnSp>
      <p:cxnSp>
        <p:nvCxnSpPr>
          <p:cNvPr id="144" name="Shape 144"/>
          <p:cNvCxnSpPr/>
          <p:nvPr/>
        </p:nvCxnSpPr>
        <p:spPr>
          <a:xfrm rot="10800000">
            <a:off x="7020193" y="3788985"/>
            <a:ext cx="0" cy="457500"/>
          </a:xfrm>
          <a:prstGeom prst="straightConnector1">
            <a:avLst/>
          </a:prstGeom>
          <a:noFill/>
          <a:ln cap="flat" cmpd="sng" w="19050">
            <a:solidFill>
              <a:srgbClr val="999999"/>
            </a:solidFill>
            <a:prstDash val="solid"/>
            <a:round/>
            <a:headEnd len="med" w="med" type="none"/>
            <a:tailEnd len="med" w="med" type="none"/>
          </a:ln>
        </p:spPr>
      </p:cxnSp>
      <p:cxnSp>
        <p:nvCxnSpPr>
          <p:cNvPr id="145" name="Shape 145"/>
          <p:cNvCxnSpPr/>
          <p:nvPr/>
        </p:nvCxnSpPr>
        <p:spPr>
          <a:xfrm rot="10800000">
            <a:off x="4562329" y="2776412"/>
            <a:ext cx="2466900" cy="1021200"/>
          </a:xfrm>
          <a:prstGeom prst="straightConnector1">
            <a:avLst/>
          </a:prstGeom>
          <a:noFill/>
          <a:ln cap="flat" cmpd="sng" w="19050">
            <a:solidFill>
              <a:srgbClr val="999999"/>
            </a:solidFill>
            <a:prstDash val="solid"/>
            <a:round/>
            <a:headEnd len="med" w="med" type="none"/>
            <a:tailEnd len="med" w="med" type="none"/>
          </a:ln>
        </p:spPr>
      </p:cxnSp>
      <p:sp>
        <p:nvSpPr>
          <p:cNvPr id="146" name="Shape 146"/>
          <p:cNvSpPr/>
          <p:nvPr/>
        </p:nvSpPr>
        <p:spPr>
          <a:xfrm>
            <a:off x="6988603" y="3765998"/>
            <a:ext cx="63600" cy="63600"/>
          </a:xfrm>
          <a:prstGeom prst="ellipse">
            <a:avLst/>
          </a:pr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7" name="Shape 147"/>
          <p:cNvSpPr/>
          <p:nvPr/>
        </p:nvSpPr>
        <p:spPr>
          <a:xfrm>
            <a:off x="6057024" y="3359744"/>
            <a:ext cx="119400" cy="119400"/>
          </a:xfrm>
          <a:prstGeom prst="ellipse">
            <a:avLst/>
          </a:pr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48" name="Shape 148"/>
          <p:cNvGrpSpPr/>
          <p:nvPr/>
        </p:nvGrpSpPr>
        <p:grpSpPr>
          <a:xfrm>
            <a:off x="4823826" y="3797739"/>
            <a:ext cx="1856179" cy="0"/>
            <a:chOff x="5175825" y="2147875"/>
            <a:chExt cx="1956550" cy="0"/>
          </a:xfrm>
        </p:grpSpPr>
        <p:cxnSp>
          <p:nvCxnSpPr>
            <p:cNvPr id="149" name="Shape 149"/>
            <p:cNvCxnSpPr/>
            <p:nvPr/>
          </p:nvCxnSpPr>
          <p:spPr>
            <a:xfrm rot="10800000">
              <a:off x="6362175" y="2147875"/>
              <a:ext cx="174900" cy="0"/>
            </a:xfrm>
            <a:prstGeom prst="straightConnector1">
              <a:avLst/>
            </a:prstGeom>
            <a:noFill/>
            <a:ln cap="flat" cmpd="sng" w="19050">
              <a:solidFill>
                <a:srgbClr val="FFFFFF"/>
              </a:solidFill>
              <a:prstDash val="solid"/>
              <a:round/>
              <a:headEnd len="med" w="med" type="none"/>
              <a:tailEnd len="med" w="med" type="none"/>
            </a:ln>
          </p:spPr>
        </p:cxnSp>
        <p:cxnSp>
          <p:nvCxnSpPr>
            <p:cNvPr id="150" name="Shape 150"/>
            <p:cNvCxnSpPr/>
            <p:nvPr/>
          </p:nvCxnSpPr>
          <p:spPr>
            <a:xfrm rot="10800000">
              <a:off x="6957475" y="2147875"/>
              <a:ext cx="174900" cy="0"/>
            </a:xfrm>
            <a:prstGeom prst="straightConnector1">
              <a:avLst/>
            </a:prstGeom>
            <a:noFill/>
            <a:ln cap="flat" cmpd="sng" w="19050">
              <a:solidFill>
                <a:srgbClr val="FFFFFF"/>
              </a:solidFill>
              <a:prstDash val="solid"/>
              <a:round/>
              <a:headEnd len="med" w="med" type="none"/>
              <a:tailEnd len="med" w="med" type="none"/>
            </a:ln>
          </p:spPr>
        </p:cxnSp>
        <p:cxnSp>
          <p:nvCxnSpPr>
            <p:cNvPr id="151" name="Shape 151"/>
            <p:cNvCxnSpPr/>
            <p:nvPr/>
          </p:nvCxnSpPr>
          <p:spPr>
            <a:xfrm rot="10800000">
              <a:off x="5175825" y="2147875"/>
              <a:ext cx="174900" cy="0"/>
            </a:xfrm>
            <a:prstGeom prst="straightConnector1">
              <a:avLst/>
            </a:prstGeom>
            <a:noFill/>
            <a:ln cap="flat" cmpd="sng" w="19050">
              <a:solidFill>
                <a:srgbClr val="FFFFFF"/>
              </a:solidFill>
              <a:prstDash val="solid"/>
              <a:round/>
              <a:headEnd len="med" w="med" type="none"/>
              <a:tailEnd len="med" w="med" type="none"/>
            </a:ln>
          </p:spPr>
        </p:cxnSp>
        <p:cxnSp>
          <p:nvCxnSpPr>
            <p:cNvPr id="152" name="Shape 152"/>
            <p:cNvCxnSpPr/>
            <p:nvPr/>
          </p:nvCxnSpPr>
          <p:spPr>
            <a:xfrm rot="10800000">
              <a:off x="5771125" y="2147875"/>
              <a:ext cx="174900" cy="0"/>
            </a:xfrm>
            <a:prstGeom prst="straightConnector1">
              <a:avLst/>
            </a:prstGeom>
            <a:noFill/>
            <a:ln cap="flat" cmpd="sng" w="19050">
              <a:solidFill>
                <a:srgbClr val="FFFFFF"/>
              </a:solidFill>
              <a:prstDash val="solid"/>
              <a:round/>
              <a:headEnd len="med" w="med" type="none"/>
              <a:tailEnd len="med" w="med" type="none"/>
            </a:ln>
          </p:spPr>
        </p:cxnSp>
      </p:grpSp>
      <p:cxnSp>
        <p:nvCxnSpPr>
          <p:cNvPr id="153" name="Shape 153"/>
          <p:cNvCxnSpPr/>
          <p:nvPr/>
        </p:nvCxnSpPr>
        <p:spPr>
          <a:xfrm rot="10800000">
            <a:off x="4494782" y="3797624"/>
            <a:ext cx="166200" cy="0"/>
          </a:xfrm>
          <a:prstGeom prst="straightConnector1">
            <a:avLst/>
          </a:prstGeom>
          <a:noFill/>
          <a:ln cap="flat" cmpd="sng" w="19050">
            <a:solidFill>
              <a:srgbClr val="FFFFFF"/>
            </a:solidFill>
            <a:prstDash val="solid"/>
            <a:round/>
            <a:headEnd len="med" w="med" type="none"/>
            <a:tailEnd len="med" w="med" type="none"/>
          </a:ln>
        </p:spPr>
      </p:cxnSp>
      <p:sp>
        <p:nvSpPr>
          <p:cNvPr id="154" name="Shape 154"/>
          <p:cNvSpPr txBox="1"/>
          <p:nvPr/>
        </p:nvSpPr>
        <p:spPr>
          <a:xfrm>
            <a:off x="4147400" y="3590192"/>
            <a:ext cx="369600" cy="357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Oswald"/>
                <a:ea typeface="Oswald"/>
                <a:cs typeface="Oswald"/>
                <a:sym typeface="Oswald"/>
              </a:rPr>
              <a:t>I</a:t>
            </a:r>
            <a:endParaRPr sz="1800">
              <a:solidFill>
                <a:srgbClr val="FFFFFF"/>
              </a:solidFill>
              <a:latin typeface="Oswald"/>
              <a:ea typeface="Oswald"/>
              <a:cs typeface="Oswald"/>
              <a:sym typeface="Oswald"/>
            </a:endParaRPr>
          </a:p>
        </p:txBody>
      </p:sp>
      <p:sp>
        <p:nvSpPr>
          <p:cNvPr id="155" name="Shape 155"/>
          <p:cNvSpPr txBox="1"/>
          <p:nvPr/>
        </p:nvSpPr>
        <p:spPr>
          <a:xfrm>
            <a:off x="5852526" y="4174302"/>
            <a:ext cx="481800" cy="40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999999"/>
                </a:solidFill>
                <a:latin typeface="Oswald"/>
                <a:ea typeface="Oswald"/>
                <a:cs typeface="Oswald"/>
                <a:sym typeface="Oswald"/>
              </a:rPr>
              <a:t>H</a:t>
            </a:r>
            <a:endParaRPr sz="1800">
              <a:solidFill>
                <a:srgbClr val="999999"/>
              </a:solidFill>
              <a:latin typeface="Oswald"/>
              <a:ea typeface="Oswald"/>
              <a:cs typeface="Oswald"/>
              <a:sym typeface="Oswald"/>
            </a:endParaRPr>
          </a:p>
        </p:txBody>
      </p:sp>
      <p:sp>
        <p:nvSpPr>
          <p:cNvPr id="156" name="Shape 156"/>
          <p:cNvSpPr txBox="1"/>
          <p:nvPr/>
        </p:nvSpPr>
        <p:spPr>
          <a:xfrm>
            <a:off x="4634551" y="2156525"/>
            <a:ext cx="449400" cy="45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6D9EEB"/>
                </a:solidFill>
                <a:latin typeface="Oswald"/>
                <a:ea typeface="Oswald"/>
                <a:cs typeface="Oswald"/>
                <a:sym typeface="Oswald"/>
              </a:rPr>
              <a:t>w’</a:t>
            </a:r>
            <a:endParaRPr b="1" sz="1800">
              <a:solidFill>
                <a:srgbClr val="6D9EEB"/>
              </a:solidFill>
            </a:endParaRPr>
          </a:p>
        </p:txBody>
      </p:sp>
      <p:sp>
        <p:nvSpPr>
          <p:cNvPr id="157" name="Shape 157"/>
          <p:cNvSpPr txBox="1"/>
          <p:nvPr/>
        </p:nvSpPr>
        <p:spPr>
          <a:xfrm>
            <a:off x="7359376" y="4150375"/>
            <a:ext cx="1376700" cy="61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Oswald"/>
                <a:ea typeface="Oswald"/>
                <a:cs typeface="Oswald"/>
                <a:sym typeface="Oswald"/>
              </a:rPr>
              <a:t>Hrs Leisure</a:t>
            </a:r>
            <a:endParaRPr sz="1800">
              <a:solidFill>
                <a:srgbClr val="FFFFFF"/>
              </a:solidFill>
              <a:latin typeface="Oswald"/>
              <a:ea typeface="Oswald"/>
              <a:cs typeface="Oswald"/>
              <a:sym typeface="Oswald"/>
            </a:endParaRPr>
          </a:p>
        </p:txBody>
      </p:sp>
      <p:sp>
        <p:nvSpPr>
          <p:cNvPr id="158" name="Shape 158"/>
          <p:cNvSpPr txBox="1"/>
          <p:nvPr/>
        </p:nvSpPr>
        <p:spPr>
          <a:xfrm>
            <a:off x="4159472" y="1171509"/>
            <a:ext cx="806100" cy="40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700">
                <a:solidFill>
                  <a:srgbClr val="FFFFFF"/>
                </a:solidFill>
                <a:latin typeface="Oswald"/>
                <a:ea typeface="Oswald"/>
                <a:cs typeface="Oswald"/>
                <a:sym typeface="Oswald"/>
              </a:rPr>
              <a:t>Goods</a:t>
            </a:r>
            <a:endParaRPr sz="1700">
              <a:solidFill>
                <a:srgbClr val="FFFFFF"/>
              </a:solidFill>
              <a:latin typeface="Oswald"/>
              <a:ea typeface="Oswald"/>
              <a:cs typeface="Oswald"/>
              <a:sym typeface="Oswald"/>
            </a:endParaRPr>
          </a:p>
        </p:txBody>
      </p:sp>
      <p:cxnSp>
        <p:nvCxnSpPr>
          <p:cNvPr id="159" name="Shape 159"/>
          <p:cNvCxnSpPr/>
          <p:nvPr/>
        </p:nvCxnSpPr>
        <p:spPr>
          <a:xfrm>
            <a:off x="4552468" y="4171524"/>
            <a:ext cx="3272700" cy="0"/>
          </a:xfrm>
          <a:prstGeom prst="straightConnector1">
            <a:avLst/>
          </a:prstGeom>
          <a:noFill/>
          <a:ln cap="flat" cmpd="sng" w="28575">
            <a:solidFill>
              <a:srgbClr val="FFFFFF"/>
            </a:solidFill>
            <a:prstDash val="solid"/>
            <a:round/>
            <a:headEnd len="med" w="med" type="none"/>
            <a:tailEnd len="med" w="med" type="stealth"/>
          </a:ln>
        </p:spPr>
      </p:cxnSp>
      <p:cxnSp>
        <p:nvCxnSpPr>
          <p:cNvPr id="160" name="Shape 160"/>
          <p:cNvCxnSpPr/>
          <p:nvPr/>
        </p:nvCxnSpPr>
        <p:spPr>
          <a:xfrm rot="10800000">
            <a:off x="6116178" y="4045447"/>
            <a:ext cx="0" cy="203100"/>
          </a:xfrm>
          <a:prstGeom prst="straightConnector1">
            <a:avLst/>
          </a:prstGeom>
          <a:noFill/>
          <a:ln cap="flat" cmpd="sng" w="38100">
            <a:solidFill>
              <a:srgbClr val="999999"/>
            </a:solidFill>
            <a:prstDash val="solid"/>
            <a:round/>
            <a:headEnd len="med" w="med" type="none"/>
            <a:tailEnd len="med" w="med" type="none"/>
          </a:ln>
        </p:spPr>
      </p:cxnSp>
      <p:sp>
        <p:nvSpPr>
          <p:cNvPr id="161" name="Shape 161"/>
          <p:cNvSpPr/>
          <p:nvPr/>
        </p:nvSpPr>
        <p:spPr>
          <a:xfrm>
            <a:off x="5621538" y="2664317"/>
            <a:ext cx="119400" cy="119400"/>
          </a:xfrm>
          <a:prstGeom prst="ellipse">
            <a:avLst/>
          </a:prstGeom>
          <a:solidFill>
            <a:srgbClr val="6D9EEB"/>
          </a:solidFill>
          <a:ln cap="flat" cmpd="sng" w="952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162" name="Shape 162"/>
          <p:cNvCxnSpPr/>
          <p:nvPr/>
        </p:nvCxnSpPr>
        <p:spPr>
          <a:xfrm>
            <a:off x="4946700" y="2945475"/>
            <a:ext cx="0" cy="88500"/>
          </a:xfrm>
          <a:prstGeom prst="straightConnector1">
            <a:avLst/>
          </a:prstGeom>
          <a:noFill/>
          <a:ln cap="flat" cmpd="sng" w="9525">
            <a:solidFill>
              <a:srgbClr val="999999"/>
            </a:solidFill>
            <a:prstDash val="solid"/>
            <a:round/>
            <a:headEnd len="med" w="med" type="none"/>
            <a:tailEnd len="med" w="med" type="none"/>
          </a:ln>
        </p:spPr>
      </p:cxnSp>
      <p:cxnSp>
        <p:nvCxnSpPr>
          <p:cNvPr id="163" name="Shape 163"/>
          <p:cNvCxnSpPr/>
          <p:nvPr/>
        </p:nvCxnSpPr>
        <p:spPr>
          <a:xfrm>
            <a:off x="4946700" y="3034950"/>
            <a:ext cx="220800" cy="0"/>
          </a:xfrm>
          <a:prstGeom prst="straightConnector1">
            <a:avLst/>
          </a:prstGeom>
          <a:noFill/>
          <a:ln cap="flat" cmpd="sng" w="9525">
            <a:solidFill>
              <a:srgbClr val="999999"/>
            </a:solidFill>
            <a:prstDash val="solid"/>
            <a:round/>
            <a:headEnd len="med" w="med" type="none"/>
            <a:tailEnd len="med" w="med" type="none"/>
          </a:ln>
        </p:spPr>
      </p:cxnSp>
      <p:cxnSp>
        <p:nvCxnSpPr>
          <p:cNvPr id="164" name="Shape 164"/>
          <p:cNvCxnSpPr/>
          <p:nvPr/>
        </p:nvCxnSpPr>
        <p:spPr>
          <a:xfrm>
            <a:off x="4945300" y="2146597"/>
            <a:ext cx="0" cy="88500"/>
          </a:xfrm>
          <a:prstGeom prst="straightConnector1">
            <a:avLst/>
          </a:prstGeom>
          <a:noFill/>
          <a:ln cap="flat" cmpd="sng" w="9525">
            <a:solidFill>
              <a:srgbClr val="6D9EEB"/>
            </a:solidFill>
            <a:prstDash val="solid"/>
            <a:round/>
            <a:headEnd len="med" w="med" type="none"/>
            <a:tailEnd len="med" w="med" type="none"/>
          </a:ln>
        </p:spPr>
      </p:cxnSp>
      <p:cxnSp>
        <p:nvCxnSpPr>
          <p:cNvPr id="165" name="Shape 165"/>
          <p:cNvCxnSpPr/>
          <p:nvPr/>
        </p:nvCxnSpPr>
        <p:spPr>
          <a:xfrm>
            <a:off x="4945300" y="2236068"/>
            <a:ext cx="115200" cy="0"/>
          </a:xfrm>
          <a:prstGeom prst="straightConnector1">
            <a:avLst/>
          </a:prstGeom>
          <a:noFill/>
          <a:ln cap="flat" cmpd="sng" w="9525">
            <a:solidFill>
              <a:srgbClr val="6D9EEB"/>
            </a:solidFill>
            <a:prstDash val="solid"/>
            <a:round/>
            <a:headEnd len="med" w="med" type="none"/>
            <a:tailEnd len="med" w="med" type="none"/>
          </a:ln>
        </p:spPr>
      </p:cxnSp>
      <p:sp>
        <p:nvSpPr>
          <p:cNvPr id="166" name="Shape 166"/>
          <p:cNvSpPr txBox="1"/>
          <p:nvPr/>
        </p:nvSpPr>
        <p:spPr>
          <a:xfrm>
            <a:off x="6779303" y="4150914"/>
            <a:ext cx="481800" cy="40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Oswald"/>
                <a:ea typeface="Oswald"/>
                <a:cs typeface="Oswald"/>
                <a:sym typeface="Oswald"/>
              </a:rPr>
              <a:t>T</a:t>
            </a:r>
            <a:endParaRPr sz="1800">
              <a:solidFill>
                <a:srgbClr val="FFFFFF"/>
              </a:solidFill>
              <a:latin typeface="Oswald"/>
              <a:ea typeface="Oswald"/>
              <a:cs typeface="Oswald"/>
              <a:sym typeface="Oswald"/>
            </a:endParaRPr>
          </a:p>
        </p:txBody>
      </p:sp>
      <p:sp>
        <p:nvSpPr>
          <p:cNvPr id="167" name="Shape 167"/>
          <p:cNvSpPr txBox="1"/>
          <p:nvPr/>
        </p:nvSpPr>
        <p:spPr>
          <a:xfrm>
            <a:off x="5440357" y="4161504"/>
            <a:ext cx="481800" cy="40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6D9EEB"/>
                </a:solidFill>
                <a:latin typeface="Oswald"/>
                <a:ea typeface="Oswald"/>
                <a:cs typeface="Oswald"/>
                <a:sym typeface="Oswald"/>
              </a:rPr>
              <a:t>H’</a:t>
            </a:r>
            <a:endParaRPr sz="1800">
              <a:solidFill>
                <a:srgbClr val="6D9EEB"/>
              </a:solidFill>
              <a:latin typeface="Oswald"/>
              <a:ea typeface="Oswald"/>
              <a:cs typeface="Oswald"/>
              <a:sym typeface="Oswald"/>
            </a:endParaRPr>
          </a:p>
        </p:txBody>
      </p:sp>
      <p:cxnSp>
        <p:nvCxnSpPr>
          <p:cNvPr id="168" name="Shape 168"/>
          <p:cNvCxnSpPr/>
          <p:nvPr/>
        </p:nvCxnSpPr>
        <p:spPr>
          <a:xfrm rot="10800000">
            <a:off x="5680707" y="4032649"/>
            <a:ext cx="0" cy="203100"/>
          </a:xfrm>
          <a:prstGeom prst="straightConnector1">
            <a:avLst/>
          </a:prstGeom>
          <a:noFill/>
          <a:ln cap="flat" cmpd="sng" w="38100">
            <a:solidFill>
              <a:srgbClr val="6D9EEB"/>
            </a:solidFill>
            <a:prstDash val="solid"/>
            <a:round/>
            <a:headEnd len="med" w="med" type="none"/>
            <a:tailEnd len="med" w="med" type="none"/>
          </a:ln>
        </p:spPr>
      </p:cxnSp>
      <p:sp>
        <p:nvSpPr>
          <p:cNvPr id="169" name="Shape 169"/>
          <p:cNvSpPr txBox="1"/>
          <p:nvPr/>
        </p:nvSpPr>
        <p:spPr>
          <a:xfrm>
            <a:off x="4690897" y="2891450"/>
            <a:ext cx="369600" cy="45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999999"/>
                </a:solidFill>
                <a:latin typeface="Oswald"/>
                <a:ea typeface="Oswald"/>
                <a:cs typeface="Oswald"/>
                <a:sym typeface="Oswald"/>
              </a:rPr>
              <a:t>w</a:t>
            </a:r>
            <a:endParaRPr b="1" baseline="-25000" sz="1800">
              <a:solidFill>
                <a:srgbClr val="999999"/>
              </a:solidFill>
            </a:endParaRPr>
          </a:p>
        </p:txBody>
      </p:sp>
      <p:cxnSp>
        <p:nvCxnSpPr>
          <p:cNvPr id="170" name="Shape 170"/>
          <p:cNvCxnSpPr/>
          <p:nvPr/>
        </p:nvCxnSpPr>
        <p:spPr>
          <a:xfrm rot="10800000">
            <a:off x="5680700" y="4583500"/>
            <a:ext cx="433500" cy="0"/>
          </a:xfrm>
          <a:prstGeom prst="straightConnector1">
            <a:avLst/>
          </a:prstGeom>
          <a:noFill/>
          <a:ln cap="flat" cmpd="sng" w="28575">
            <a:solidFill>
              <a:srgbClr val="6D9EEB"/>
            </a:solidFill>
            <a:prstDash val="solid"/>
            <a:round/>
            <a:headEnd len="med" w="med" type="none"/>
            <a:tailEnd len="med" w="med" type="stealth"/>
          </a:ln>
        </p:spPr>
      </p:cxnSp>
      <p:sp>
        <p:nvSpPr>
          <p:cNvPr id="171" name="Shape 17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Shape 176"/>
          <p:cNvSpPr/>
          <p:nvPr/>
        </p:nvSpPr>
        <p:spPr>
          <a:xfrm>
            <a:off x="3719100" y="919600"/>
            <a:ext cx="5043900" cy="3886200"/>
          </a:xfrm>
          <a:prstGeom prst="rect">
            <a:avLst/>
          </a:prstGeom>
          <a:solidFill>
            <a:srgbClr val="4E4E4E">
              <a:alpha val="45380"/>
            </a:srgbClr>
          </a:solidFill>
          <a:ln>
            <a:noFill/>
          </a:ln>
        </p:spPr>
        <p:txBody>
          <a:bodyPr anchorCtr="0" anchor="t" bIns="91425" lIns="91425" spcFirstLastPara="1" rIns="91425" wrap="square" tIns="91425">
            <a:noAutofit/>
          </a:bodyPr>
          <a:lstStyle/>
          <a:p>
            <a:pPr indent="0" lvl="0" marL="0" rtl="0">
              <a:lnSpc>
                <a:spcPct val="150000"/>
              </a:lnSpc>
              <a:spcBef>
                <a:spcPts val="0"/>
              </a:spcBef>
              <a:spcAft>
                <a:spcPts val="0"/>
              </a:spcAft>
              <a:buNone/>
            </a:pPr>
            <a:r>
              <a:t/>
            </a:r>
            <a:endParaRPr>
              <a:solidFill>
                <a:srgbClr val="FFFFFF"/>
              </a:solidFill>
              <a:latin typeface="Oswald"/>
              <a:ea typeface="Oswald"/>
              <a:cs typeface="Oswald"/>
              <a:sym typeface="Oswald"/>
            </a:endParaRPr>
          </a:p>
        </p:txBody>
      </p:sp>
      <p:sp>
        <p:nvSpPr>
          <p:cNvPr id="177" name="Shape 177"/>
          <p:cNvSpPr txBox="1"/>
          <p:nvPr>
            <p:ph type="title"/>
          </p:nvPr>
        </p:nvSpPr>
        <p:spPr>
          <a:xfrm>
            <a:off x="242400" y="152400"/>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Oswald Light"/>
                <a:ea typeface="Oswald Light"/>
                <a:cs typeface="Oswald Light"/>
                <a:sym typeface="Oswald Light"/>
              </a:rPr>
              <a:t>Theoretical Framework: </a:t>
            </a:r>
            <a:r>
              <a:rPr lang="en">
                <a:solidFill>
                  <a:schemeClr val="lt1"/>
                </a:solidFill>
                <a:latin typeface="Oswald Light"/>
                <a:ea typeface="Oswald Light"/>
                <a:cs typeface="Oswald Light"/>
                <a:sym typeface="Oswald Light"/>
              </a:rPr>
              <a:t>Income - Leisure Model</a:t>
            </a:r>
            <a:endParaRPr>
              <a:solidFill>
                <a:srgbClr val="FFFFFF"/>
              </a:solidFill>
              <a:latin typeface="Oswald Light"/>
              <a:ea typeface="Oswald Light"/>
              <a:cs typeface="Oswald Light"/>
              <a:sym typeface="Oswald Light"/>
            </a:endParaRPr>
          </a:p>
        </p:txBody>
      </p:sp>
      <p:sp>
        <p:nvSpPr>
          <p:cNvPr id="178" name="Shape 178"/>
          <p:cNvSpPr/>
          <p:nvPr/>
        </p:nvSpPr>
        <p:spPr>
          <a:xfrm>
            <a:off x="304800" y="914400"/>
            <a:ext cx="3265200" cy="3886200"/>
          </a:xfrm>
          <a:prstGeom prst="rect">
            <a:avLst/>
          </a:prstGeom>
          <a:solidFill>
            <a:srgbClr val="4E4E4E">
              <a:alpha val="45380"/>
            </a:srgbClr>
          </a:solidFill>
          <a:ln>
            <a:noFill/>
          </a:ln>
        </p:spPr>
        <p:txBody>
          <a:bodyPr anchorCtr="0" anchor="t" bIns="91425" lIns="91425" spcFirstLastPara="1" rIns="91425" wrap="square" tIns="91425">
            <a:noAutofit/>
          </a:bodyPr>
          <a:lstStyle/>
          <a:p>
            <a:pPr indent="0" lvl="0" marL="0" rtl="0">
              <a:lnSpc>
                <a:spcPct val="150000"/>
              </a:lnSpc>
              <a:spcBef>
                <a:spcPts val="0"/>
              </a:spcBef>
              <a:spcAft>
                <a:spcPts val="0"/>
              </a:spcAft>
              <a:buNone/>
            </a:pPr>
            <a:r>
              <a:t/>
            </a:r>
            <a:endParaRPr>
              <a:solidFill>
                <a:srgbClr val="FFFFFF"/>
              </a:solidFill>
              <a:latin typeface="Oswald"/>
              <a:ea typeface="Oswald"/>
              <a:cs typeface="Oswald"/>
              <a:sym typeface="Oswald"/>
            </a:endParaRPr>
          </a:p>
        </p:txBody>
      </p:sp>
      <p:sp>
        <p:nvSpPr>
          <p:cNvPr id="179" name="Shape 179"/>
          <p:cNvSpPr txBox="1"/>
          <p:nvPr/>
        </p:nvSpPr>
        <p:spPr>
          <a:xfrm>
            <a:off x="304850" y="924800"/>
            <a:ext cx="3265200" cy="95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Oswald Light"/>
                <a:ea typeface="Oswald Light"/>
                <a:cs typeface="Oswald Light"/>
                <a:sym typeface="Oswald Light"/>
              </a:rPr>
              <a:t>Real Wages ( w )</a:t>
            </a:r>
            <a:endParaRPr sz="2600">
              <a:solidFill>
                <a:srgbClr val="FFFFFF"/>
              </a:solidFill>
              <a:latin typeface="Oswald Light"/>
              <a:ea typeface="Oswald Light"/>
              <a:cs typeface="Oswald Light"/>
              <a:sym typeface="Oswald Light"/>
            </a:endParaRPr>
          </a:p>
          <a:p>
            <a:pPr indent="0" lvl="0" marL="0" rtl="0" algn="ctr">
              <a:spcBef>
                <a:spcPts val="0"/>
              </a:spcBef>
              <a:spcAft>
                <a:spcPts val="0"/>
              </a:spcAft>
              <a:buNone/>
            </a:pPr>
            <a:r>
              <a:t/>
            </a:r>
            <a:endParaRPr sz="2600">
              <a:solidFill>
                <a:srgbClr val="FFFFFF"/>
              </a:solidFill>
              <a:latin typeface="Oswald Light"/>
              <a:ea typeface="Oswald Light"/>
              <a:cs typeface="Oswald Light"/>
              <a:sym typeface="Oswald Light"/>
            </a:endParaRPr>
          </a:p>
        </p:txBody>
      </p:sp>
      <p:grpSp>
        <p:nvGrpSpPr>
          <p:cNvPr id="180" name="Shape 180"/>
          <p:cNvGrpSpPr/>
          <p:nvPr/>
        </p:nvGrpSpPr>
        <p:grpSpPr>
          <a:xfrm>
            <a:off x="304800" y="2324250"/>
            <a:ext cx="3265200" cy="952200"/>
            <a:chOff x="304800" y="3848250"/>
            <a:chExt cx="3265200" cy="952200"/>
          </a:xfrm>
        </p:grpSpPr>
        <p:sp>
          <p:nvSpPr>
            <p:cNvPr id="181" name="Shape 181"/>
            <p:cNvSpPr txBox="1"/>
            <p:nvPr/>
          </p:nvSpPr>
          <p:spPr>
            <a:xfrm>
              <a:off x="304800" y="3848250"/>
              <a:ext cx="3265200" cy="952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Oswald"/>
                  <a:ea typeface="Oswald"/>
                  <a:cs typeface="Oswald"/>
                  <a:sym typeface="Oswald"/>
                </a:rPr>
                <a:t>w (   ), H (   ), L (   )</a:t>
              </a:r>
              <a:endParaRPr sz="3000">
                <a:latin typeface="Oswald"/>
                <a:ea typeface="Oswald"/>
                <a:cs typeface="Oswald"/>
                <a:sym typeface="Oswald"/>
              </a:endParaRPr>
            </a:p>
          </p:txBody>
        </p:sp>
        <p:sp>
          <p:nvSpPr>
            <p:cNvPr id="182" name="Shape 182"/>
            <p:cNvSpPr/>
            <p:nvPr/>
          </p:nvSpPr>
          <p:spPr>
            <a:xfrm rot="10800000">
              <a:off x="2924646" y="4150202"/>
              <a:ext cx="194400" cy="348300"/>
            </a:xfrm>
            <a:prstGeom prst="downArrow">
              <a:avLst>
                <a:gd fmla="val 50000" name="adj1"/>
                <a:gd fmla="val 50000" name="adj2"/>
              </a:avLst>
            </a:prstGeom>
            <a:solidFill>
              <a:srgbClr val="6D9EEB"/>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83" name="Shape 183"/>
            <p:cNvSpPr/>
            <p:nvPr/>
          </p:nvSpPr>
          <p:spPr>
            <a:xfrm>
              <a:off x="2036098" y="4197293"/>
              <a:ext cx="194400" cy="348300"/>
            </a:xfrm>
            <a:prstGeom prst="downArrow">
              <a:avLst>
                <a:gd fmla="val 50000" name="adj1"/>
                <a:gd fmla="val 50000" name="adj2"/>
              </a:avLst>
            </a:prstGeom>
            <a:solidFill>
              <a:srgbClr val="E06666"/>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84" name="Shape 184"/>
            <p:cNvSpPr/>
            <p:nvPr/>
          </p:nvSpPr>
          <p:spPr>
            <a:xfrm rot="10800000">
              <a:off x="1128921" y="4150202"/>
              <a:ext cx="194400" cy="348300"/>
            </a:xfrm>
            <a:prstGeom prst="downArrow">
              <a:avLst>
                <a:gd fmla="val 50000" name="adj1"/>
                <a:gd fmla="val 50000" name="adj2"/>
              </a:avLst>
            </a:prstGeom>
            <a:solidFill>
              <a:srgbClr val="6D9EEB"/>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grpSp>
      <p:cxnSp>
        <p:nvCxnSpPr>
          <p:cNvPr id="185" name="Shape 185"/>
          <p:cNvCxnSpPr/>
          <p:nvPr/>
        </p:nvCxnSpPr>
        <p:spPr>
          <a:xfrm rot="10800000">
            <a:off x="4562478" y="1561106"/>
            <a:ext cx="0" cy="2602800"/>
          </a:xfrm>
          <a:prstGeom prst="straightConnector1">
            <a:avLst/>
          </a:prstGeom>
          <a:noFill/>
          <a:ln cap="flat" cmpd="sng" w="28575">
            <a:solidFill>
              <a:srgbClr val="FFFFFF"/>
            </a:solidFill>
            <a:prstDash val="solid"/>
            <a:round/>
            <a:headEnd len="med" w="med" type="none"/>
            <a:tailEnd len="med" w="med" type="stealth"/>
          </a:ln>
        </p:spPr>
      </p:cxnSp>
      <p:cxnSp>
        <p:nvCxnSpPr>
          <p:cNvPr id="186" name="Shape 186"/>
          <p:cNvCxnSpPr/>
          <p:nvPr/>
        </p:nvCxnSpPr>
        <p:spPr>
          <a:xfrm rot="10800000">
            <a:off x="4582533" y="1848264"/>
            <a:ext cx="2446800" cy="1949400"/>
          </a:xfrm>
          <a:prstGeom prst="straightConnector1">
            <a:avLst/>
          </a:prstGeom>
          <a:noFill/>
          <a:ln cap="flat" cmpd="sng" w="19050">
            <a:solidFill>
              <a:srgbClr val="CCCCCC"/>
            </a:solidFill>
            <a:prstDash val="solid"/>
            <a:round/>
            <a:headEnd len="med" w="med" type="none"/>
            <a:tailEnd len="med" w="med" type="none"/>
          </a:ln>
        </p:spPr>
      </p:cxnSp>
      <p:cxnSp>
        <p:nvCxnSpPr>
          <p:cNvPr id="187" name="Shape 187"/>
          <p:cNvCxnSpPr/>
          <p:nvPr/>
        </p:nvCxnSpPr>
        <p:spPr>
          <a:xfrm rot="10800000">
            <a:off x="6010071" y="982037"/>
            <a:ext cx="1004700" cy="2806500"/>
          </a:xfrm>
          <a:prstGeom prst="straightConnector1">
            <a:avLst/>
          </a:prstGeom>
          <a:noFill/>
          <a:ln cap="flat" cmpd="sng" w="19050">
            <a:solidFill>
              <a:schemeClr val="accent6"/>
            </a:solidFill>
            <a:prstDash val="solid"/>
            <a:round/>
            <a:headEnd len="med" w="med" type="none"/>
            <a:tailEnd len="med" w="med" type="none"/>
          </a:ln>
        </p:spPr>
      </p:cxnSp>
      <p:sp>
        <p:nvSpPr>
          <p:cNvPr id="188" name="Shape 188"/>
          <p:cNvSpPr/>
          <p:nvPr/>
        </p:nvSpPr>
        <p:spPr>
          <a:xfrm rot="10800000">
            <a:off x="5461629" y="1554082"/>
            <a:ext cx="2865000" cy="2005800"/>
          </a:xfrm>
          <a:prstGeom prst="arc">
            <a:avLst>
              <a:gd fmla="val 16200000" name="adj1"/>
              <a:gd fmla="val 21400237" name="adj2"/>
            </a:avLst>
          </a:prstGeom>
          <a:no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189" name="Shape 189"/>
          <p:cNvCxnSpPr/>
          <p:nvPr/>
        </p:nvCxnSpPr>
        <p:spPr>
          <a:xfrm rot="10800000">
            <a:off x="7020193" y="3788985"/>
            <a:ext cx="0" cy="457500"/>
          </a:xfrm>
          <a:prstGeom prst="straightConnector1">
            <a:avLst/>
          </a:prstGeom>
          <a:noFill/>
          <a:ln cap="flat" cmpd="sng" w="19050">
            <a:solidFill>
              <a:srgbClr val="999999"/>
            </a:solidFill>
            <a:prstDash val="solid"/>
            <a:round/>
            <a:headEnd len="med" w="med" type="none"/>
            <a:tailEnd len="med" w="med" type="none"/>
          </a:ln>
        </p:spPr>
      </p:cxnSp>
      <p:cxnSp>
        <p:nvCxnSpPr>
          <p:cNvPr id="190" name="Shape 190"/>
          <p:cNvCxnSpPr/>
          <p:nvPr/>
        </p:nvCxnSpPr>
        <p:spPr>
          <a:xfrm rot="10800000">
            <a:off x="4562329" y="2776412"/>
            <a:ext cx="2466900" cy="1021200"/>
          </a:xfrm>
          <a:prstGeom prst="straightConnector1">
            <a:avLst/>
          </a:prstGeom>
          <a:noFill/>
          <a:ln cap="flat" cmpd="sng" w="19050">
            <a:solidFill>
              <a:srgbClr val="999999"/>
            </a:solidFill>
            <a:prstDash val="solid"/>
            <a:round/>
            <a:headEnd len="med" w="med" type="none"/>
            <a:tailEnd len="med" w="med" type="none"/>
          </a:ln>
        </p:spPr>
      </p:cxnSp>
      <p:sp>
        <p:nvSpPr>
          <p:cNvPr id="191" name="Shape 191"/>
          <p:cNvSpPr/>
          <p:nvPr/>
        </p:nvSpPr>
        <p:spPr>
          <a:xfrm>
            <a:off x="6988603" y="3765998"/>
            <a:ext cx="63600" cy="63600"/>
          </a:xfrm>
          <a:prstGeom prst="ellipse">
            <a:avLst/>
          </a:pr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2" name="Shape 192"/>
          <p:cNvSpPr/>
          <p:nvPr/>
        </p:nvSpPr>
        <p:spPr>
          <a:xfrm>
            <a:off x="6057024" y="3359744"/>
            <a:ext cx="119400" cy="119400"/>
          </a:xfrm>
          <a:prstGeom prst="ellipse">
            <a:avLst/>
          </a:pr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93" name="Shape 193"/>
          <p:cNvGrpSpPr/>
          <p:nvPr/>
        </p:nvGrpSpPr>
        <p:grpSpPr>
          <a:xfrm>
            <a:off x="4823826" y="3797739"/>
            <a:ext cx="1856179" cy="0"/>
            <a:chOff x="5175825" y="2147875"/>
            <a:chExt cx="1956550" cy="0"/>
          </a:xfrm>
        </p:grpSpPr>
        <p:cxnSp>
          <p:nvCxnSpPr>
            <p:cNvPr id="194" name="Shape 194"/>
            <p:cNvCxnSpPr/>
            <p:nvPr/>
          </p:nvCxnSpPr>
          <p:spPr>
            <a:xfrm rot="10800000">
              <a:off x="6362175" y="2147875"/>
              <a:ext cx="174900" cy="0"/>
            </a:xfrm>
            <a:prstGeom prst="straightConnector1">
              <a:avLst/>
            </a:prstGeom>
            <a:noFill/>
            <a:ln cap="flat" cmpd="sng" w="19050">
              <a:solidFill>
                <a:srgbClr val="FFFFFF"/>
              </a:solidFill>
              <a:prstDash val="solid"/>
              <a:round/>
              <a:headEnd len="med" w="med" type="none"/>
              <a:tailEnd len="med" w="med" type="none"/>
            </a:ln>
          </p:spPr>
        </p:cxnSp>
        <p:cxnSp>
          <p:nvCxnSpPr>
            <p:cNvPr id="195" name="Shape 195"/>
            <p:cNvCxnSpPr/>
            <p:nvPr/>
          </p:nvCxnSpPr>
          <p:spPr>
            <a:xfrm rot="10800000">
              <a:off x="6957475" y="2147875"/>
              <a:ext cx="174900" cy="0"/>
            </a:xfrm>
            <a:prstGeom prst="straightConnector1">
              <a:avLst/>
            </a:prstGeom>
            <a:noFill/>
            <a:ln cap="flat" cmpd="sng" w="19050">
              <a:solidFill>
                <a:srgbClr val="FFFFFF"/>
              </a:solidFill>
              <a:prstDash val="solid"/>
              <a:round/>
              <a:headEnd len="med" w="med" type="none"/>
              <a:tailEnd len="med" w="med" type="none"/>
            </a:ln>
          </p:spPr>
        </p:cxnSp>
        <p:cxnSp>
          <p:nvCxnSpPr>
            <p:cNvPr id="196" name="Shape 196"/>
            <p:cNvCxnSpPr/>
            <p:nvPr/>
          </p:nvCxnSpPr>
          <p:spPr>
            <a:xfrm rot="10800000">
              <a:off x="5175825" y="2147875"/>
              <a:ext cx="174900" cy="0"/>
            </a:xfrm>
            <a:prstGeom prst="straightConnector1">
              <a:avLst/>
            </a:prstGeom>
            <a:noFill/>
            <a:ln cap="flat" cmpd="sng" w="19050">
              <a:solidFill>
                <a:srgbClr val="FFFFFF"/>
              </a:solidFill>
              <a:prstDash val="solid"/>
              <a:round/>
              <a:headEnd len="med" w="med" type="none"/>
              <a:tailEnd len="med" w="med" type="none"/>
            </a:ln>
          </p:spPr>
        </p:cxnSp>
        <p:cxnSp>
          <p:nvCxnSpPr>
            <p:cNvPr id="197" name="Shape 197"/>
            <p:cNvCxnSpPr/>
            <p:nvPr/>
          </p:nvCxnSpPr>
          <p:spPr>
            <a:xfrm rot="10800000">
              <a:off x="5771125" y="2147875"/>
              <a:ext cx="174900" cy="0"/>
            </a:xfrm>
            <a:prstGeom prst="straightConnector1">
              <a:avLst/>
            </a:prstGeom>
            <a:noFill/>
            <a:ln cap="flat" cmpd="sng" w="19050">
              <a:solidFill>
                <a:srgbClr val="FFFFFF"/>
              </a:solidFill>
              <a:prstDash val="solid"/>
              <a:round/>
              <a:headEnd len="med" w="med" type="none"/>
              <a:tailEnd len="med" w="med" type="none"/>
            </a:ln>
          </p:spPr>
        </p:cxnSp>
      </p:grpSp>
      <p:cxnSp>
        <p:nvCxnSpPr>
          <p:cNvPr id="198" name="Shape 198"/>
          <p:cNvCxnSpPr/>
          <p:nvPr/>
        </p:nvCxnSpPr>
        <p:spPr>
          <a:xfrm rot="10800000">
            <a:off x="4494782" y="3797624"/>
            <a:ext cx="166200" cy="0"/>
          </a:xfrm>
          <a:prstGeom prst="straightConnector1">
            <a:avLst/>
          </a:prstGeom>
          <a:noFill/>
          <a:ln cap="flat" cmpd="sng" w="19050">
            <a:solidFill>
              <a:srgbClr val="FFFFFF"/>
            </a:solidFill>
            <a:prstDash val="solid"/>
            <a:round/>
            <a:headEnd len="med" w="med" type="none"/>
            <a:tailEnd len="med" w="med" type="none"/>
          </a:ln>
        </p:spPr>
      </p:cxnSp>
      <p:sp>
        <p:nvSpPr>
          <p:cNvPr id="199" name="Shape 199"/>
          <p:cNvSpPr txBox="1"/>
          <p:nvPr/>
        </p:nvSpPr>
        <p:spPr>
          <a:xfrm>
            <a:off x="4147400" y="3590192"/>
            <a:ext cx="369600" cy="357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Oswald"/>
                <a:ea typeface="Oswald"/>
                <a:cs typeface="Oswald"/>
                <a:sym typeface="Oswald"/>
              </a:rPr>
              <a:t>I</a:t>
            </a:r>
            <a:endParaRPr sz="1800">
              <a:solidFill>
                <a:srgbClr val="FFFFFF"/>
              </a:solidFill>
              <a:latin typeface="Oswald"/>
              <a:ea typeface="Oswald"/>
              <a:cs typeface="Oswald"/>
              <a:sym typeface="Oswald"/>
            </a:endParaRPr>
          </a:p>
        </p:txBody>
      </p:sp>
      <p:sp>
        <p:nvSpPr>
          <p:cNvPr id="200" name="Shape 200"/>
          <p:cNvSpPr txBox="1"/>
          <p:nvPr/>
        </p:nvSpPr>
        <p:spPr>
          <a:xfrm>
            <a:off x="5833883" y="4174302"/>
            <a:ext cx="481800" cy="40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999999"/>
                </a:solidFill>
                <a:latin typeface="Oswald"/>
                <a:ea typeface="Oswald"/>
                <a:cs typeface="Oswald"/>
                <a:sym typeface="Oswald"/>
              </a:rPr>
              <a:t>H</a:t>
            </a:r>
            <a:endParaRPr sz="1800">
              <a:solidFill>
                <a:srgbClr val="999999"/>
              </a:solidFill>
              <a:latin typeface="Oswald"/>
              <a:ea typeface="Oswald"/>
              <a:cs typeface="Oswald"/>
              <a:sym typeface="Oswald"/>
            </a:endParaRPr>
          </a:p>
        </p:txBody>
      </p:sp>
      <p:sp>
        <p:nvSpPr>
          <p:cNvPr id="201" name="Shape 201"/>
          <p:cNvSpPr txBox="1"/>
          <p:nvPr/>
        </p:nvSpPr>
        <p:spPr>
          <a:xfrm>
            <a:off x="4634551" y="2156525"/>
            <a:ext cx="449400" cy="45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CCCCCC"/>
                </a:solidFill>
                <a:latin typeface="Oswald"/>
                <a:ea typeface="Oswald"/>
                <a:cs typeface="Oswald"/>
                <a:sym typeface="Oswald"/>
              </a:rPr>
              <a:t>w’</a:t>
            </a:r>
            <a:endParaRPr b="1" sz="1800">
              <a:solidFill>
                <a:srgbClr val="CCCCCC"/>
              </a:solidFill>
            </a:endParaRPr>
          </a:p>
        </p:txBody>
      </p:sp>
      <p:sp>
        <p:nvSpPr>
          <p:cNvPr id="202" name="Shape 202"/>
          <p:cNvSpPr txBox="1"/>
          <p:nvPr/>
        </p:nvSpPr>
        <p:spPr>
          <a:xfrm>
            <a:off x="5647326" y="1057938"/>
            <a:ext cx="481800" cy="45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6"/>
                </a:solidFill>
                <a:latin typeface="Oswald"/>
                <a:ea typeface="Oswald"/>
                <a:cs typeface="Oswald"/>
                <a:sym typeface="Oswald"/>
              </a:rPr>
              <a:t>w”</a:t>
            </a:r>
            <a:endParaRPr b="1" sz="1800">
              <a:solidFill>
                <a:schemeClr val="accent6"/>
              </a:solidFill>
            </a:endParaRPr>
          </a:p>
        </p:txBody>
      </p:sp>
      <p:sp>
        <p:nvSpPr>
          <p:cNvPr id="203" name="Shape 203"/>
          <p:cNvSpPr txBox="1"/>
          <p:nvPr/>
        </p:nvSpPr>
        <p:spPr>
          <a:xfrm>
            <a:off x="7359376" y="4150375"/>
            <a:ext cx="1376700" cy="61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Oswald"/>
                <a:ea typeface="Oswald"/>
                <a:cs typeface="Oswald"/>
                <a:sym typeface="Oswald"/>
              </a:rPr>
              <a:t>Hrs Leisure</a:t>
            </a:r>
            <a:endParaRPr sz="1800">
              <a:solidFill>
                <a:srgbClr val="FFFFFF"/>
              </a:solidFill>
              <a:latin typeface="Oswald"/>
              <a:ea typeface="Oswald"/>
              <a:cs typeface="Oswald"/>
              <a:sym typeface="Oswald"/>
            </a:endParaRPr>
          </a:p>
        </p:txBody>
      </p:sp>
      <p:sp>
        <p:nvSpPr>
          <p:cNvPr id="204" name="Shape 204"/>
          <p:cNvSpPr txBox="1"/>
          <p:nvPr/>
        </p:nvSpPr>
        <p:spPr>
          <a:xfrm>
            <a:off x="4159472" y="1171509"/>
            <a:ext cx="806100" cy="40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700">
                <a:solidFill>
                  <a:srgbClr val="FFFFFF"/>
                </a:solidFill>
                <a:latin typeface="Oswald"/>
                <a:ea typeface="Oswald"/>
                <a:cs typeface="Oswald"/>
                <a:sym typeface="Oswald"/>
              </a:rPr>
              <a:t>Goods</a:t>
            </a:r>
            <a:endParaRPr sz="1700">
              <a:solidFill>
                <a:srgbClr val="FFFFFF"/>
              </a:solidFill>
              <a:latin typeface="Oswald"/>
              <a:ea typeface="Oswald"/>
              <a:cs typeface="Oswald"/>
              <a:sym typeface="Oswald"/>
            </a:endParaRPr>
          </a:p>
        </p:txBody>
      </p:sp>
      <p:cxnSp>
        <p:nvCxnSpPr>
          <p:cNvPr id="205" name="Shape 205"/>
          <p:cNvCxnSpPr/>
          <p:nvPr/>
        </p:nvCxnSpPr>
        <p:spPr>
          <a:xfrm>
            <a:off x="4552468" y="4171524"/>
            <a:ext cx="3272700" cy="0"/>
          </a:xfrm>
          <a:prstGeom prst="straightConnector1">
            <a:avLst/>
          </a:prstGeom>
          <a:noFill/>
          <a:ln cap="flat" cmpd="sng" w="28575">
            <a:solidFill>
              <a:srgbClr val="FFFFFF"/>
            </a:solidFill>
            <a:prstDash val="solid"/>
            <a:round/>
            <a:headEnd len="med" w="med" type="none"/>
            <a:tailEnd len="med" w="med" type="stealth"/>
          </a:ln>
        </p:spPr>
      </p:cxnSp>
      <p:cxnSp>
        <p:nvCxnSpPr>
          <p:cNvPr id="206" name="Shape 206"/>
          <p:cNvCxnSpPr/>
          <p:nvPr/>
        </p:nvCxnSpPr>
        <p:spPr>
          <a:xfrm rot="10800000">
            <a:off x="6116178" y="4045447"/>
            <a:ext cx="0" cy="203100"/>
          </a:xfrm>
          <a:prstGeom prst="straightConnector1">
            <a:avLst/>
          </a:prstGeom>
          <a:noFill/>
          <a:ln cap="flat" cmpd="sng" w="38100">
            <a:solidFill>
              <a:srgbClr val="999999"/>
            </a:solidFill>
            <a:prstDash val="solid"/>
            <a:round/>
            <a:headEnd len="med" w="med" type="none"/>
            <a:tailEnd len="med" w="med" type="none"/>
          </a:ln>
        </p:spPr>
      </p:cxnSp>
      <p:sp>
        <p:nvSpPr>
          <p:cNvPr id="207" name="Shape 207"/>
          <p:cNvSpPr/>
          <p:nvPr/>
        </p:nvSpPr>
        <p:spPr>
          <a:xfrm>
            <a:off x="5621538" y="2664317"/>
            <a:ext cx="119400" cy="119400"/>
          </a:xfrm>
          <a:prstGeom prst="ellipse">
            <a:avLst/>
          </a:prstGeom>
          <a:solidFill>
            <a:srgbClr val="CCCCCC"/>
          </a:solid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8" name="Shape 208"/>
          <p:cNvSpPr txBox="1"/>
          <p:nvPr/>
        </p:nvSpPr>
        <p:spPr>
          <a:xfrm>
            <a:off x="4690897" y="2891450"/>
            <a:ext cx="369600" cy="45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999999"/>
                </a:solidFill>
                <a:latin typeface="Oswald"/>
                <a:ea typeface="Oswald"/>
                <a:cs typeface="Oswald"/>
                <a:sym typeface="Oswald"/>
              </a:rPr>
              <a:t>w</a:t>
            </a:r>
            <a:endParaRPr b="1" baseline="-25000" sz="1800">
              <a:solidFill>
                <a:srgbClr val="999999"/>
              </a:solidFill>
            </a:endParaRPr>
          </a:p>
        </p:txBody>
      </p:sp>
      <p:sp>
        <p:nvSpPr>
          <p:cNvPr id="209" name="Shape 209"/>
          <p:cNvSpPr txBox="1"/>
          <p:nvPr/>
        </p:nvSpPr>
        <p:spPr>
          <a:xfrm>
            <a:off x="6024128" y="4177300"/>
            <a:ext cx="481800" cy="40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accent6"/>
                </a:solidFill>
                <a:latin typeface="Oswald"/>
                <a:ea typeface="Oswald"/>
                <a:cs typeface="Oswald"/>
                <a:sym typeface="Oswald"/>
              </a:rPr>
              <a:t>H”</a:t>
            </a:r>
            <a:endParaRPr sz="1800">
              <a:solidFill>
                <a:schemeClr val="accent6"/>
              </a:solidFill>
              <a:latin typeface="Oswald"/>
              <a:ea typeface="Oswald"/>
              <a:cs typeface="Oswald"/>
              <a:sym typeface="Oswald"/>
            </a:endParaRPr>
          </a:p>
        </p:txBody>
      </p:sp>
      <p:sp>
        <p:nvSpPr>
          <p:cNvPr id="210" name="Shape 210"/>
          <p:cNvSpPr/>
          <p:nvPr/>
        </p:nvSpPr>
        <p:spPr>
          <a:xfrm rot="10800000">
            <a:off x="6148500" y="198773"/>
            <a:ext cx="2865000" cy="2005800"/>
          </a:xfrm>
          <a:prstGeom prst="arc">
            <a:avLst>
              <a:gd fmla="val 16200000" name="adj1"/>
              <a:gd fmla="val 21400237" name="adj2"/>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1" name="Shape 211"/>
          <p:cNvSpPr/>
          <p:nvPr/>
        </p:nvSpPr>
        <p:spPr>
          <a:xfrm>
            <a:off x="6129118" y="1395815"/>
            <a:ext cx="119400" cy="119400"/>
          </a:xfrm>
          <a:prstGeom prst="ellipse">
            <a:avLst/>
          </a:pr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212" name="Shape 212"/>
          <p:cNvCxnSpPr/>
          <p:nvPr/>
        </p:nvCxnSpPr>
        <p:spPr>
          <a:xfrm>
            <a:off x="4946700" y="2945475"/>
            <a:ext cx="0" cy="88500"/>
          </a:xfrm>
          <a:prstGeom prst="straightConnector1">
            <a:avLst/>
          </a:prstGeom>
          <a:noFill/>
          <a:ln cap="flat" cmpd="sng" w="9525">
            <a:solidFill>
              <a:srgbClr val="999999"/>
            </a:solidFill>
            <a:prstDash val="solid"/>
            <a:round/>
            <a:headEnd len="med" w="med" type="none"/>
            <a:tailEnd len="med" w="med" type="none"/>
          </a:ln>
        </p:spPr>
      </p:cxnSp>
      <p:sp>
        <p:nvSpPr>
          <p:cNvPr id="213" name="Shape 213"/>
          <p:cNvSpPr/>
          <p:nvPr/>
        </p:nvSpPr>
        <p:spPr>
          <a:xfrm rot="10800000">
            <a:off x="5284354" y="1011614"/>
            <a:ext cx="2865000" cy="2005800"/>
          </a:xfrm>
          <a:prstGeom prst="arc">
            <a:avLst>
              <a:gd fmla="val 16200000" name="adj1"/>
              <a:gd fmla="val 21400237" name="adj2"/>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214" name="Shape 214"/>
          <p:cNvCxnSpPr/>
          <p:nvPr/>
        </p:nvCxnSpPr>
        <p:spPr>
          <a:xfrm>
            <a:off x="4946700" y="3034950"/>
            <a:ext cx="220800" cy="0"/>
          </a:xfrm>
          <a:prstGeom prst="straightConnector1">
            <a:avLst/>
          </a:prstGeom>
          <a:noFill/>
          <a:ln cap="flat" cmpd="sng" w="9525">
            <a:solidFill>
              <a:srgbClr val="999999"/>
            </a:solidFill>
            <a:prstDash val="solid"/>
            <a:round/>
            <a:headEnd len="med" w="med" type="none"/>
            <a:tailEnd len="med" w="med" type="none"/>
          </a:ln>
        </p:spPr>
      </p:cxnSp>
      <p:cxnSp>
        <p:nvCxnSpPr>
          <p:cNvPr id="215" name="Shape 215"/>
          <p:cNvCxnSpPr/>
          <p:nvPr/>
        </p:nvCxnSpPr>
        <p:spPr>
          <a:xfrm>
            <a:off x="4945300" y="2146597"/>
            <a:ext cx="0" cy="88500"/>
          </a:xfrm>
          <a:prstGeom prst="straightConnector1">
            <a:avLst/>
          </a:prstGeom>
          <a:noFill/>
          <a:ln cap="flat" cmpd="sng" w="9525">
            <a:solidFill>
              <a:srgbClr val="CCCCCC"/>
            </a:solidFill>
            <a:prstDash val="solid"/>
            <a:round/>
            <a:headEnd len="med" w="med" type="none"/>
            <a:tailEnd len="med" w="med" type="none"/>
          </a:ln>
        </p:spPr>
      </p:cxnSp>
      <p:cxnSp>
        <p:nvCxnSpPr>
          <p:cNvPr id="216" name="Shape 216"/>
          <p:cNvCxnSpPr/>
          <p:nvPr/>
        </p:nvCxnSpPr>
        <p:spPr>
          <a:xfrm>
            <a:off x="4945300" y="2236068"/>
            <a:ext cx="115200" cy="0"/>
          </a:xfrm>
          <a:prstGeom prst="straightConnector1">
            <a:avLst/>
          </a:prstGeom>
          <a:noFill/>
          <a:ln cap="flat" cmpd="sng" w="9525">
            <a:solidFill>
              <a:srgbClr val="CCCCCC"/>
            </a:solidFill>
            <a:prstDash val="solid"/>
            <a:round/>
            <a:headEnd len="med" w="med" type="none"/>
            <a:tailEnd len="med" w="med" type="none"/>
          </a:ln>
        </p:spPr>
      </p:cxnSp>
      <p:cxnSp>
        <p:nvCxnSpPr>
          <p:cNvPr id="217" name="Shape 217"/>
          <p:cNvCxnSpPr/>
          <p:nvPr/>
        </p:nvCxnSpPr>
        <p:spPr>
          <a:xfrm>
            <a:off x="6031225" y="1057139"/>
            <a:ext cx="0" cy="88500"/>
          </a:xfrm>
          <a:prstGeom prst="straightConnector1">
            <a:avLst/>
          </a:prstGeom>
          <a:noFill/>
          <a:ln cap="flat" cmpd="sng" w="9525">
            <a:solidFill>
              <a:schemeClr val="accent6"/>
            </a:solidFill>
            <a:prstDash val="solid"/>
            <a:round/>
            <a:headEnd len="med" w="med" type="none"/>
            <a:tailEnd len="med" w="med" type="none"/>
          </a:ln>
        </p:spPr>
      </p:cxnSp>
      <p:cxnSp>
        <p:nvCxnSpPr>
          <p:cNvPr id="218" name="Shape 218"/>
          <p:cNvCxnSpPr/>
          <p:nvPr/>
        </p:nvCxnSpPr>
        <p:spPr>
          <a:xfrm>
            <a:off x="6031225" y="1144292"/>
            <a:ext cx="46500" cy="0"/>
          </a:xfrm>
          <a:prstGeom prst="straightConnector1">
            <a:avLst/>
          </a:prstGeom>
          <a:noFill/>
          <a:ln cap="flat" cmpd="sng" w="9525">
            <a:solidFill>
              <a:schemeClr val="accent6"/>
            </a:solidFill>
            <a:prstDash val="solid"/>
            <a:round/>
            <a:headEnd len="med" w="med" type="none"/>
            <a:tailEnd len="med" w="med" type="none"/>
          </a:ln>
        </p:spPr>
      </p:cxnSp>
      <p:sp>
        <p:nvSpPr>
          <p:cNvPr id="219" name="Shape 219"/>
          <p:cNvSpPr txBox="1"/>
          <p:nvPr/>
        </p:nvSpPr>
        <p:spPr>
          <a:xfrm>
            <a:off x="6779303" y="4150914"/>
            <a:ext cx="481800" cy="40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Oswald"/>
                <a:ea typeface="Oswald"/>
                <a:cs typeface="Oswald"/>
                <a:sym typeface="Oswald"/>
              </a:rPr>
              <a:t>T</a:t>
            </a:r>
            <a:endParaRPr sz="1800">
              <a:solidFill>
                <a:srgbClr val="FFFFFF"/>
              </a:solidFill>
              <a:latin typeface="Oswald"/>
              <a:ea typeface="Oswald"/>
              <a:cs typeface="Oswald"/>
              <a:sym typeface="Oswald"/>
            </a:endParaRPr>
          </a:p>
        </p:txBody>
      </p:sp>
      <p:sp>
        <p:nvSpPr>
          <p:cNvPr id="220" name="Shape 220"/>
          <p:cNvSpPr txBox="1"/>
          <p:nvPr/>
        </p:nvSpPr>
        <p:spPr>
          <a:xfrm>
            <a:off x="5440357" y="4161504"/>
            <a:ext cx="481800" cy="40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CCCCCC"/>
                </a:solidFill>
                <a:latin typeface="Oswald"/>
                <a:ea typeface="Oswald"/>
                <a:cs typeface="Oswald"/>
                <a:sym typeface="Oswald"/>
              </a:rPr>
              <a:t>H’</a:t>
            </a:r>
            <a:endParaRPr sz="1800">
              <a:solidFill>
                <a:srgbClr val="CCCCCC"/>
              </a:solidFill>
              <a:latin typeface="Oswald"/>
              <a:ea typeface="Oswald"/>
              <a:cs typeface="Oswald"/>
              <a:sym typeface="Oswald"/>
            </a:endParaRPr>
          </a:p>
        </p:txBody>
      </p:sp>
      <p:cxnSp>
        <p:nvCxnSpPr>
          <p:cNvPr id="221" name="Shape 221"/>
          <p:cNvCxnSpPr/>
          <p:nvPr/>
        </p:nvCxnSpPr>
        <p:spPr>
          <a:xfrm rot="10800000">
            <a:off x="5680707" y="4032649"/>
            <a:ext cx="0" cy="203100"/>
          </a:xfrm>
          <a:prstGeom prst="straightConnector1">
            <a:avLst/>
          </a:prstGeom>
          <a:noFill/>
          <a:ln cap="flat" cmpd="sng" w="38100">
            <a:solidFill>
              <a:srgbClr val="CCCCCC"/>
            </a:solidFill>
            <a:prstDash val="solid"/>
            <a:round/>
            <a:headEnd len="med" w="med" type="none"/>
            <a:tailEnd len="med" w="med" type="none"/>
          </a:ln>
        </p:spPr>
      </p:cxnSp>
      <p:cxnSp>
        <p:nvCxnSpPr>
          <p:cNvPr id="222" name="Shape 222"/>
          <p:cNvCxnSpPr/>
          <p:nvPr/>
        </p:nvCxnSpPr>
        <p:spPr>
          <a:xfrm rot="10800000">
            <a:off x="6188278" y="4048444"/>
            <a:ext cx="0" cy="203100"/>
          </a:xfrm>
          <a:prstGeom prst="straightConnector1">
            <a:avLst/>
          </a:prstGeom>
          <a:noFill/>
          <a:ln cap="flat" cmpd="sng" w="38100">
            <a:solidFill>
              <a:schemeClr val="accent6"/>
            </a:solidFill>
            <a:prstDash val="solid"/>
            <a:round/>
            <a:headEnd len="med" w="med" type="none"/>
            <a:tailEnd len="med" w="med" type="none"/>
          </a:ln>
        </p:spPr>
      </p:cxnSp>
      <p:cxnSp>
        <p:nvCxnSpPr>
          <p:cNvPr id="223" name="Shape 223"/>
          <p:cNvCxnSpPr/>
          <p:nvPr/>
        </p:nvCxnSpPr>
        <p:spPr>
          <a:xfrm>
            <a:off x="5700779" y="4583500"/>
            <a:ext cx="484800" cy="0"/>
          </a:xfrm>
          <a:prstGeom prst="straightConnector1">
            <a:avLst/>
          </a:prstGeom>
          <a:noFill/>
          <a:ln cap="flat" cmpd="sng" w="28575">
            <a:solidFill>
              <a:schemeClr val="accent6"/>
            </a:solidFill>
            <a:prstDash val="solid"/>
            <a:round/>
            <a:headEnd len="med" w="med" type="none"/>
            <a:tailEnd len="med" w="med" type="stealth"/>
          </a:ln>
        </p:spPr>
      </p:cxnSp>
      <p:sp>
        <p:nvSpPr>
          <p:cNvPr id="224" name="Shape 2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Shape 229"/>
          <p:cNvSpPr/>
          <p:nvPr/>
        </p:nvSpPr>
        <p:spPr>
          <a:xfrm>
            <a:off x="3719125" y="914400"/>
            <a:ext cx="5043900" cy="3886200"/>
          </a:xfrm>
          <a:prstGeom prst="rect">
            <a:avLst/>
          </a:prstGeom>
          <a:solidFill>
            <a:srgbClr val="4E4E4E">
              <a:alpha val="45380"/>
            </a:srgbClr>
          </a:solidFill>
          <a:ln>
            <a:noFill/>
          </a:ln>
        </p:spPr>
        <p:txBody>
          <a:bodyPr anchorCtr="0" anchor="t" bIns="91425" lIns="91425" spcFirstLastPara="1" rIns="91425" wrap="square" tIns="91425">
            <a:noAutofit/>
          </a:bodyPr>
          <a:lstStyle/>
          <a:p>
            <a:pPr indent="0" lvl="0" marL="0" rtl="0">
              <a:lnSpc>
                <a:spcPct val="150000"/>
              </a:lnSpc>
              <a:spcBef>
                <a:spcPts val="0"/>
              </a:spcBef>
              <a:spcAft>
                <a:spcPts val="0"/>
              </a:spcAft>
              <a:buNone/>
            </a:pPr>
            <a:r>
              <a:t/>
            </a:r>
            <a:endParaRPr>
              <a:solidFill>
                <a:srgbClr val="FFFFFF"/>
              </a:solidFill>
              <a:latin typeface="Oswald"/>
              <a:ea typeface="Oswald"/>
              <a:cs typeface="Oswald"/>
              <a:sym typeface="Oswald"/>
            </a:endParaRPr>
          </a:p>
        </p:txBody>
      </p:sp>
      <p:sp>
        <p:nvSpPr>
          <p:cNvPr id="230" name="Shape 230"/>
          <p:cNvSpPr txBox="1"/>
          <p:nvPr>
            <p:ph type="title"/>
          </p:nvPr>
        </p:nvSpPr>
        <p:spPr>
          <a:xfrm>
            <a:off x="242400" y="152400"/>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Oswald Light"/>
                <a:ea typeface="Oswald Light"/>
                <a:cs typeface="Oswald Light"/>
                <a:sym typeface="Oswald Light"/>
              </a:rPr>
              <a:t>Theoretical Framework: </a:t>
            </a:r>
            <a:r>
              <a:rPr lang="en">
                <a:solidFill>
                  <a:schemeClr val="lt1"/>
                </a:solidFill>
                <a:latin typeface="Oswald Light"/>
                <a:ea typeface="Oswald Light"/>
                <a:cs typeface="Oswald Light"/>
                <a:sym typeface="Oswald Light"/>
              </a:rPr>
              <a:t>Income - Leisure Model</a:t>
            </a:r>
            <a:endParaRPr>
              <a:solidFill>
                <a:srgbClr val="FFFFFF"/>
              </a:solidFill>
              <a:latin typeface="Oswald Light"/>
              <a:ea typeface="Oswald Light"/>
              <a:cs typeface="Oswald Light"/>
              <a:sym typeface="Oswald Light"/>
            </a:endParaRPr>
          </a:p>
        </p:txBody>
      </p:sp>
      <p:sp>
        <p:nvSpPr>
          <p:cNvPr id="231" name="Shape 231"/>
          <p:cNvSpPr/>
          <p:nvPr/>
        </p:nvSpPr>
        <p:spPr>
          <a:xfrm>
            <a:off x="304800" y="914400"/>
            <a:ext cx="3265200" cy="3886200"/>
          </a:xfrm>
          <a:prstGeom prst="rect">
            <a:avLst/>
          </a:prstGeom>
          <a:solidFill>
            <a:srgbClr val="4E4E4E">
              <a:alpha val="45380"/>
            </a:srgbClr>
          </a:solidFill>
          <a:ln>
            <a:noFill/>
          </a:ln>
        </p:spPr>
        <p:txBody>
          <a:bodyPr anchorCtr="0" anchor="t" bIns="91425" lIns="91425" spcFirstLastPara="1" rIns="91425" wrap="square" tIns="91425">
            <a:noAutofit/>
          </a:bodyPr>
          <a:lstStyle/>
          <a:p>
            <a:pPr indent="0" lvl="0" marL="0" rtl="0">
              <a:lnSpc>
                <a:spcPct val="150000"/>
              </a:lnSpc>
              <a:spcBef>
                <a:spcPts val="0"/>
              </a:spcBef>
              <a:spcAft>
                <a:spcPts val="0"/>
              </a:spcAft>
              <a:buNone/>
            </a:pPr>
            <a:r>
              <a:t/>
            </a:r>
            <a:endParaRPr>
              <a:solidFill>
                <a:srgbClr val="FFFFFF"/>
              </a:solidFill>
              <a:latin typeface="Oswald"/>
              <a:ea typeface="Oswald"/>
              <a:cs typeface="Oswald"/>
              <a:sym typeface="Oswald"/>
            </a:endParaRPr>
          </a:p>
        </p:txBody>
      </p:sp>
      <p:grpSp>
        <p:nvGrpSpPr>
          <p:cNvPr id="232" name="Shape 232"/>
          <p:cNvGrpSpPr/>
          <p:nvPr/>
        </p:nvGrpSpPr>
        <p:grpSpPr>
          <a:xfrm>
            <a:off x="4152227" y="896659"/>
            <a:ext cx="4364088" cy="3921663"/>
            <a:chOff x="2236475" y="1011142"/>
            <a:chExt cx="3862025" cy="3470498"/>
          </a:xfrm>
        </p:grpSpPr>
        <p:cxnSp>
          <p:nvCxnSpPr>
            <p:cNvPr id="233" name="Shape 233"/>
            <p:cNvCxnSpPr/>
            <p:nvPr/>
          </p:nvCxnSpPr>
          <p:spPr>
            <a:xfrm rot="10800000">
              <a:off x="2603472" y="1645718"/>
              <a:ext cx="0" cy="2301000"/>
            </a:xfrm>
            <a:prstGeom prst="straightConnector1">
              <a:avLst/>
            </a:prstGeom>
            <a:noFill/>
            <a:ln cap="flat" cmpd="sng" w="28575">
              <a:solidFill>
                <a:srgbClr val="FFFFFF"/>
              </a:solidFill>
              <a:prstDash val="solid"/>
              <a:round/>
              <a:headEnd len="med" w="med" type="none"/>
              <a:tailEnd len="med" w="med" type="stealth"/>
            </a:ln>
          </p:spPr>
        </p:cxnSp>
        <p:cxnSp>
          <p:nvCxnSpPr>
            <p:cNvPr id="234" name="Shape 234"/>
            <p:cNvCxnSpPr/>
            <p:nvPr/>
          </p:nvCxnSpPr>
          <p:spPr>
            <a:xfrm>
              <a:off x="2591497" y="3934737"/>
              <a:ext cx="2893500" cy="0"/>
            </a:xfrm>
            <a:prstGeom prst="straightConnector1">
              <a:avLst/>
            </a:prstGeom>
            <a:noFill/>
            <a:ln cap="flat" cmpd="sng" w="28575">
              <a:solidFill>
                <a:srgbClr val="FFFFFF"/>
              </a:solidFill>
              <a:prstDash val="solid"/>
              <a:round/>
              <a:headEnd len="med" w="med" type="none"/>
              <a:tailEnd len="med" w="med" type="stealth"/>
            </a:ln>
          </p:spPr>
        </p:cxnSp>
        <p:cxnSp>
          <p:nvCxnSpPr>
            <p:cNvPr id="235" name="Shape 235"/>
            <p:cNvCxnSpPr/>
            <p:nvPr/>
          </p:nvCxnSpPr>
          <p:spPr>
            <a:xfrm rot="10800000">
              <a:off x="4776518" y="2916147"/>
              <a:ext cx="0" cy="1090500"/>
            </a:xfrm>
            <a:prstGeom prst="straightConnector1">
              <a:avLst/>
            </a:prstGeom>
            <a:noFill/>
            <a:ln cap="flat" cmpd="sng" w="19050">
              <a:solidFill>
                <a:srgbClr val="FFFFFF"/>
              </a:solidFill>
              <a:prstDash val="solid"/>
              <a:round/>
              <a:headEnd len="med" w="med" type="none"/>
              <a:tailEnd len="med" w="med" type="none"/>
            </a:ln>
          </p:spPr>
        </p:cxnSp>
        <p:cxnSp>
          <p:nvCxnSpPr>
            <p:cNvPr id="236" name="Shape 236"/>
            <p:cNvCxnSpPr/>
            <p:nvPr/>
          </p:nvCxnSpPr>
          <p:spPr>
            <a:xfrm rot="10800000">
              <a:off x="2603507" y="2021111"/>
              <a:ext cx="2181000" cy="903000"/>
            </a:xfrm>
            <a:prstGeom prst="straightConnector1">
              <a:avLst/>
            </a:prstGeom>
            <a:noFill/>
            <a:ln cap="flat" cmpd="sng" w="19050">
              <a:solidFill>
                <a:srgbClr val="FFFFFF"/>
              </a:solidFill>
              <a:prstDash val="solid"/>
              <a:round/>
              <a:headEnd len="med" w="med" type="none"/>
              <a:tailEnd len="med" w="med" type="none"/>
            </a:ln>
          </p:spPr>
        </p:cxnSp>
        <p:sp>
          <p:nvSpPr>
            <p:cNvPr id="237" name="Shape 237"/>
            <p:cNvSpPr/>
            <p:nvPr/>
          </p:nvSpPr>
          <p:spPr>
            <a:xfrm>
              <a:off x="4748587" y="2896160"/>
              <a:ext cx="56100" cy="56100"/>
            </a:xfrm>
            <a:prstGeom prst="ellipse">
              <a:avLst/>
            </a:prstGeom>
            <a:solidFill>
              <a:schemeClr val="lt2"/>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8" name="Shape 238"/>
            <p:cNvSpPr txBox="1"/>
            <p:nvPr/>
          </p:nvSpPr>
          <p:spPr>
            <a:xfrm>
              <a:off x="4834286" y="3934740"/>
              <a:ext cx="1264200" cy="54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Oswald"/>
                  <a:ea typeface="Oswald"/>
                  <a:cs typeface="Oswald"/>
                  <a:sym typeface="Oswald"/>
                </a:rPr>
                <a:t>Hrs Leisure</a:t>
              </a:r>
              <a:endParaRPr sz="1800">
                <a:solidFill>
                  <a:srgbClr val="FFFFFF"/>
                </a:solidFill>
                <a:latin typeface="Oswald"/>
                <a:ea typeface="Oswald"/>
                <a:cs typeface="Oswald"/>
                <a:sym typeface="Oswald"/>
              </a:endParaRPr>
            </a:p>
          </p:txBody>
        </p:sp>
        <p:sp>
          <p:nvSpPr>
            <p:cNvPr id="239" name="Shape 239"/>
            <p:cNvSpPr txBox="1"/>
            <p:nvPr/>
          </p:nvSpPr>
          <p:spPr>
            <a:xfrm>
              <a:off x="2247154" y="1260709"/>
              <a:ext cx="712500" cy="36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700">
                  <a:solidFill>
                    <a:srgbClr val="FFFFFF"/>
                  </a:solidFill>
                  <a:latin typeface="Oswald"/>
                  <a:ea typeface="Oswald"/>
                  <a:cs typeface="Oswald"/>
                  <a:sym typeface="Oswald"/>
                </a:rPr>
                <a:t>Goods</a:t>
              </a:r>
              <a:endParaRPr sz="1700">
                <a:solidFill>
                  <a:srgbClr val="FFFFFF"/>
                </a:solidFill>
                <a:latin typeface="Oswald"/>
                <a:ea typeface="Oswald"/>
                <a:cs typeface="Oswald"/>
                <a:sym typeface="Oswald"/>
              </a:endParaRPr>
            </a:p>
          </p:txBody>
        </p:sp>
        <p:sp>
          <p:nvSpPr>
            <p:cNvPr id="240" name="Shape 240"/>
            <p:cNvSpPr/>
            <p:nvPr/>
          </p:nvSpPr>
          <p:spPr>
            <a:xfrm rot="10800000">
              <a:off x="3565600" y="1011142"/>
              <a:ext cx="2532900" cy="1773600"/>
            </a:xfrm>
            <a:prstGeom prst="arc">
              <a:avLst>
                <a:gd fmla="val 16200000" name="adj1"/>
                <a:gd fmla="val 21400237" name="adj2"/>
              </a:avLst>
            </a:pr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1" name="Shape 241"/>
            <p:cNvSpPr/>
            <p:nvPr/>
          </p:nvSpPr>
          <p:spPr>
            <a:xfrm>
              <a:off x="4117445" y="2595330"/>
              <a:ext cx="105300" cy="105300"/>
            </a:xfrm>
            <a:prstGeom prst="ellipse">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242" name="Shape 242"/>
            <p:cNvGrpSpPr/>
            <p:nvPr/>
          </p:nvGrpSpPr>
          <p:grpSpPr>
            <a:xfrm>
              <a:off x="2834533" y="2924212"/>
              <a:ext cx="1877947" cy="0"/>
              <a:chOff x="5175825" y="2147875"/>
              <a:chExt cx="2238850" cy="0"/>
            </a:xfrm>
          </p:grpSpPr>
          <p:cxnSp>
            <p:nvCxnSpPr>
              <p:cNvPr id="243" name="Shape 243"/>
              <p:cNvCxnSpPr/>
              <p:nvPr/>
            </p:nvCxnSpPr>
            <p:spPr>
              <a:xfrm rot="10800000">
                <a:off x="6362175" y="2147875"/>
                <a:ext cx="174900" cy="0"/>
              </a:xfrm>
              <a:prstGeom prst="straightConnector1">
                <a:avLst/>
              </a:prstGeom>
              <a:noFill/>
              <a:ln cap="flat" cmpd="sng" w="19050">
                <a:solidFill>
                  <a:srgbClr val="FFFFFF"/>
                </a:solidFill>
                <a:prstDash val="solid"/>
                <a:round/>
                <a:headEnd len="med" w="med" type="none"/>
                <a:tailEnd len="med" w="med" type="none"/>
              </a:ln>
            </p:spPr>
          </p:cxnSp>
          <p:cxnSp>
            <p:nvCxnSpPr>
              <p:cNvPr id="244" name="Shape 244"/>
              <p:cNvCxnSpPr/>
              <p:nvPr/>
            </p:nvCxnSpPr>
            <p:spPr>
              <a:xfrm rot="10800000">
                <a:off x="6646600" y="2147875"/>
                <a:ext cx="174900" cy="0"/>
              </a:xfrm>
              <a:prstGeom prst="straightConnector1">
                <a:avLst/>
              </a:prstGeom>
              <a:noFill/>
              <a:ln cap="flat" cmpd="sng" w="19050">
                <a:solidFill>
                  <a:srgbClr val="FFFFFF"/>
                </a:solidFill>
                <a:prstDash val="solid"/>
                <a:round/>
                <a:headEnd len="med" w="med" type="none"/>
                <a:tailEnd len="med" w="med" type="none"/>
              </a:ln>
            </p:spPr>
          </p:cxnSp>
          <p:cxnSp>
            <p:nvCxnSpPr>
              <p:cNvPr id="245" name="Shape 245"/>
              <p:cNvCxnSpPr/>
              <p:nvPr/>
            </p:nvCxnSpPr>
            <p:spPr>
              <a:xfrm rot="10800000">
                <a:off x="6957475" y="2147875"/>
                <a:ext cx="174900" cy="0"/>
              </a:xfrm>
              <a:prstGeom prst="straightConnector1">
                <a:avLst/>
              </a:prstGeom>
              <a:noFill/>
              <a:ln cap="flat" cmpd="sng" w="19050">
                <a:solidFill>
                  <a:srgbClr val="FFFFFF"/>
                </a:solidFill>
                <a:prstDash val="solid"/>
                <a:round/>
                <a:headEnd len="med" w="med" type="none"/>
                <a:tailEnd len="med" w="med" type="none"/>
              </a:ln>
            </p:spPr>
          </p:cxnSp>
          <p:cxnSp>
            <p:nvCxnSpPr>
              <p:cNvPr id="246" name="Shape 246"/>
              <p:cNvCxnSpPr/>
              <p:nvPr/>
            </p:nvCxnSpPr>
            <p:spPr>
              <a:xfrm rot="10800000">
                <a:off x="7239775" y="2147875"/>
                <a:ext cx="174900" cy="0"/>
              </a:xfrm>
              <a:prstGeom prst="straightConnector1">
                <a:avLst/>
              </a:prstGeom>
              <a:noFill/>
              <a:ln cap="flat" cmpd="sng" w="19050">
                <a:solidFill>
                  <a:srgbClr val="FFFFFF"/>
                </a:solidFill>
                <a:prstDash val="solid"/>
                <a:round/>
                <a:headEnd len="med" w="med" type="none"/>
                <a:tailEnd len="med" w="med" type="none"/>
              </a:ln>
            </p:spPr>
          </p:cxnSp>
          <p:cxnSp>
            <p:nvCxnSpPr>
              <p:cNvPr id="247" name="Shape 247"/>
              <p:cNvCxnSpPr/>
              <p:nvPr/>
            </p:nvCxnSpPr>
            <p:spPr>
              <a:xfrm rot="10800000">
                <a:off x="5175825" y="2147875"/>
                <a:ext cx="174900" cy="0"/>
              </a:xfrm>
              <a:prstGeom prst="straightConnector1">
                <a:avLst/>
              </a:prstGeom>
              <a:noFill/>
              <a:ln cap="flat" cmpd="sng" w="19050">
                <a:solidFill>
                  <a:srgbClr val="FFFFFF"/>
                </a:solidFill>
                <a:prstDash val="solid"/>
                <a:round/>
                <a:headEnd len="med" w="med" type="none"/>
                <a:tailEnd len="med" w="med" type="none"/>
              </a:ln>
            </p:spPr>
          </p:cxnSp>
          <p:cxnSp>
            <p:nvCxnSpPr>
              <p:cNvPr id="248" name="Shape 248"/>
              <p:cNvCxnSpPr/>
              <p:nvPr/>
            </p:nvCxnSpPr>
            <p:spPr>
              <a:xfrm rot="10800000">
                <a:off x="5460250" y="2147875"/>
                <a:ext cx="174900" cy="0"/>
              </a:xfrm>
              <a:prstGeom prst="straightConnector1">
                <a:avLst/>
              </a:prstGeom>
              <a:noFill/>
              <a:ln cap="flat" cmpd="sng" w="19050">
                <a:solidFill>
                  <a:srgbClr val="FFFFFF"/>
                </a:solidFill>
                <a:prstDash val="solid"/>
                <a:round/>
                <a:headEnd len="med" w="med" type="none"/>
                <a:tailEnd len="med" w="med" type="none"/>
              </a:ln>
            </p:spPr>
          </p:cxnSp>
          <p:cxnSp>
            <p:nvCxnSpPr>
              <p:cNvPr id="249" name="Shape 249"/>
              <p:cNvCxnSpPr/>
              <p:nvPr/>
            </p:nvCxnSpPr>
            <p:spPr>
              <a:xfrm rot="10800000">
                <a:off x="5771125" y="2147875"/>
                <a:ext cx="174900" cy="0"/>
              </a:xfrm>
              <a:prstGeom prst="straightConnector1">
                <a:avLst/>
              </a:prstGeom>
              <a:noFill/>
              <a:ln cap="flat" cmpd="sng" w="19050">
                <a:solidFill>
                  <a:srgbClr val="FFFFFF"/>
                </a:solidFill>
                <a:prstDash val="solid"/>
                <a:round/>
                <a:headEnd len="med" w="med" type="none"/>
                <a:tailEnd len="med" w="med" type="none"/>
              </a:ln>
            </p:spPr>
          </p:cxnSp>
          <p:cxnSp>
            <p:nvCxnSpPr>
              <p:cNvPr id="250" name="Shape 250"/>
              <p:cNvCxnSpPr/>
              <p:nvPr/>
            </p:nvCxnSpPr>
            <p:spPr>
              <a:xfrm rot="10800000">
                <a:off x="6053425" y="2147875"/>
                <a:ext cx="174900" cy="0"/>
              </a:xfrm>
              <a:prstGeom prst="straightConnector1">
                <a:avLst/>
              </a:prstGeom>
              <a:noFill/>
              <a:ln cap="flat" cmpd="sng" w="19050">
                <a:solidFill>
                  <a:srgbClr val="FFFFFF"/>
                </a:solidFill>
                <a:prstDash val="solid"/>
                <a:round/>
                <a:headEnd len="med" w="med" type="none"/>
                <a:tailEnd len="med" w="med" type="none"/>
              </a:ln>
            </p:spPr>
          </p:cxnSp>
        </p:grpSp>
        <p:cxnSp>
          <p:nvCxnSpPr>
            <p:cNvPr id="251" name="Shape 251"/>
            <p:cNvCxnSpPr/>
            <p:nvPr/>
          </p:nvCxnSpPr>
          <p:spPr>
            <a:xfrm rot="10800000">
              <a:off x="2563839" y="2924111"/>
              <a:ext cx="146700" cy="0"/>
            </a:xfrm>
            <a:prstGeom prst="straightConnector1">
              <a:avLst/>
            </a:prstGeom>
            <a:noFill/>
            <a:ln cap="flat" cmpd="sng" w="19050">
              <a:solidFill>
                <a:srgbClr val="FFFFFF"/>
              </a:solidFill>
              <a:prstDash val="solid"/>
              <a:round/>
              <a:headEnd len="med" w="med" type="none"/>
              <a:tailEnd len="med" w="med" type="none"/>
            </a:ln>
          </p:spPr>
        </p:cxnSp>
        <p:cxnSp>
          <p:nvCxnSpPr>
            <p:cNvPr id="252" name="Shape 252"/>
            <p:cNvCxnSpPr/>
            <p:nvPr/>
          </p:nvCxnSpPr>
          <p:spPr>
            <a:xfrm rot="10800000">
              <a:off x="4170035" y="3842978"/>
              <a:ext cx="0" cy="183600"/>
            </a:xfrm>
            <a:prstGeom prst="straightConnector1">
              <a:avLst/>
            </a:prstGeom>
            <a:noFill/>
            <a:ln cap="flat" cmpd="sng" w="38100">
              <a:solidFill>
                <a:srgbClr val="FFFFFF"/>
              </a:solidFill>
              <a:prstDash val="solid"/>
              <a:round/>
              <a:headEnd len="med" w="med" type="none"/>
              <a:tailEnd len="med" w="med" type="none"/>
            </a:ln>
          </p:spPr>
        </p:cxnSp>
        <p:sp>
          <p:nvSpPr>
            <p:cNvPr id="253" name="Shape 253"/>
            <p:cNvSpPr txBox="1"/>
            <p:nvPr/>
          </p:nvSpPr>
          <p:spPr>
            <a:xfrm>
              <a:off x="2236475" y="2740403"/>
              <a:ext cx="327300" cy="31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Oswald"/>
                  <a:ea typeface="Oswald"/>
                  <a:cs typeface="Oswald"/>
                  <a:sym typeface="Oswald"/>
                </a:rPr>
                <a:t>I</a:t>
              </a:r>
              <a:endParaRPr sz="1800">
                <a:solidFill>
                  <a:srgbClr val="FFFFFF"/>
                </a:solidFill>
                <a:latin typeface="Oswald"/>
                <a:ea typeface="Oswald"/>
                <a:cs typeface="Oswald"/>
                <a:sym typeface="Oswald"/>
              </a:endParaRPr>
            </a:p>
          </p:txBody>
        </p:sp>
        <p:sp>
          <p:nvSpPr>
            <p:cNvPr id="254" name="Shape 254"/>
            <p:cNvSpPr txBox="1"/>
            <p:nvPr/>
          </p:nvSpPr>
          <p:spPr>
            <a:xfrm>
              <a:off x="4006352" y="3988499"/>
              <a:ext cx="327300" cy="31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Oswald"/>
                  <a:ea typeface="Oswald"/>
                  <a:cs typeface="Oswald"/>
                  <a:sym typeface="Oswald"/>
                </a:rPr>
                <a:t>H</a:t>
              </a:r>
              <a:endParaRPr sz="1800">
                <a:solidFill>
                  <a:srgbClr val="FFFFFF"/>
                </a:solidFill>
                <a:latin typeface="Oswald"/>
                <a:ea typeface="Oswald"/>
                <a:cs typeface="Oswald"/>
                <a:sym typeface="Oswald"/>
              </a:endParaRPr>
            </a:p>
          </p:txBody>
        </p:sp>
      </p:grpSp>
      <p:sp>
        <p:nvSpPr>
          <p:cNvPr id="255" name="Shape 255"/>
          <p:cNvSpPr txBox="1"/>
          <p:nvPr/>
        </p:nvSpPr>
        <p:spPr>
          <a:xfrm>
            <a:off x="304850" y="924800"/>
            <a:ext cx="3265200" cy="95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Oswald Light"/>
                <a:ea typeface="Oswald Light"/>
                <a:cs typeface="Oswald Light"/>
                <a:sym typeface="Oswald Light"/>
              </a:rPr>
              <a:t>Non-Labor Income ( I )</a:t>
            </a:r>
            <a:endParaRPr sz="2600">
              <a:solidFill>
                <a:srgbClr val="FFFFFF"/>
              </a:solidFill>
              <a:latin typeface="Oswald Light"/>
              <a:ea typeface="Oswald Light"/>
              <a:cs typeface="Oswald Light"/>
              <a:sym typeface="Oswald Light"/>
            </a:endParaRPr>
          </a:p>
          <a:p>
            <a:pPr indent="0" lvl="0" marL="0" rtl="0" algn="ctr">
              <a:spcBef>
                <a:spcPts val="0"/>
              </a:spcBef>
              <a:spcAft>
                <a:spcPts val="0"/>
              </a:spcAft>
              <a:buNone/>
            </a:pPr>
            <a:r>
              <a:t/>
            </a:r>
            <a:endParaRPr sz="2600">
              <a:solidFill>
                <a:srgbClr val="FFFFFF"/>
              </a:solidFill>
              <a:latin typeface="Oswald Light"/>
              <a:ea typeface="Oswald Light"/>
              <a:cs typeface="Oswald Light"/>
              <a:sym typeface="Oswald Light"/>
            </a:endParaRPr>
          </a:p>
        </p:txBody>
      </p:sp>
      <p:grpSp>
        <p:nvGrpSpPr>
          <p:cNvPr id="256" name="Shape 256"/>
          <p:cNvGrpSpPr/>
          <p:nvPr/>
        </p:nvGrpSpPr>
        <p:grpSpPr>
          <a:xfrm>
            <a:off x="304800" y="3848250"/>
            <a:ext cx="3265200" cy="952200"/>
            <a:chOff x="304800" y="3848250"/>
            <a:chExt cx="3265200" cy="952200"/>
          </a:xfrm>
        </p:grpSpPr>
        <p:sp>
          <p:nvSpPr>
            <p:cNvPr id="257" name="Shape 257"/>
            <p:cNvSpPr txBox="1"/>
            <p:nvPr/>
          </p:nvSpPr>
          <p:spPr>
            <a:xfrm>
              <a:off x="304800" y="3848250"/>
              <a:ext cx="3265200" cy="952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Oswald"/>
                  <a:ea typeface="Oswald"/>
                  <a:cs typeface="Oswald"/>
                  <a:sym typeface="Oswald"/>
                </a:rPr>
                <a:t>I (   ), H (   ), L (   )</a:t>
              </a:r>
              <a:endParaRPr sz="3000">
                <a:latin typeface="Oswald"/>
                <a:ea typeface="Oswald"/>
                <a:cs typeface="Oswald"/>
                <a:sym typeface="Oswald"/>
              </a:endParaRPr>
            </a:p>
          </p:txBody>
        </p:sp>
        <p:sp>
          <p:nvSpPr>
            <p:cNvPr id="258" name="Shape 258"/>
            <p:cNvSpPr/>
            <p:nvPr/>
          </p:nvSpPr>
          <p:spPr>
            <a:xfrm>
              <a:off x="1037900" y="4196889"/>
              <a:ext cx="194400" cy="348300"/>
            </a:xfrm>
            <a:prstGeom prst="downArrow">
              <a:avLst>
                <a:gd fmla="val 50000" name="adj1"/>
                <a:gd fmla="val 50000" name="adj2"/>
              </a:avLst>
            </a:prstGeom>
            <a:solidFill>
              <a:srgbClr val="E06666"/>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59" name="Shape 259"/>
            <p:cNvSpPr/>
            <p:nvPr/>
          </p:nvSpPr>
          <p:spPr>
            <a:xfrm rot="10800000">
              <a:off x="2844271" y="4150202"/>
              <a:ext cx="194400" cy="348300"/>
            </a:xfrm>
            <a:prstGeom prst="downArrow">
              <a:avLst>
                <a:gd fmla="val 50000" name="adj1"/>
                <a:gd fmla="val 50000" name="adj2"/>
              </a:avLst>
            </a:prstGeom>
            <a:solidFill>
              <a:srgbClr val="6D9EEB"/>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60" name="Shape 260"/>
            <p:cNvSpPr/>
            <p:nvPr/>
          </p:nvSpPr>
          <p:spPr>
            <a:xfrm>
              <a:off x="1980985" y="4196889"/>
              <a:ext cx="194400" cy="348300"/>
            </a:xfrm>
            <a:prstGeom prst="downArrow">
              <a:avLst>
                <a:gd fmla="val 50000" name="adj1"/>
                <a:gd fmla="val 50000" name="adj2"/>
              </a:avLst>
            </a:prstGeom>
            <a:solidFill>
              <a:srgbClr val="E06666"/>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grpSp>
      <p:sp>
        <p:nvSpPr>
          <p:cNvPr id="261" name="Shape 261"/>
          <p:cNvSpPr txBox="1"/>
          <p:nvPr/>
        </p:nvSpPr>
        <p:spPr>
          <a:xfrm>
            <a:off x="304800" y="1895050"/>
            <a:ext cx="3265200" cy="1063500"/>
          </a:xfrm>
          <a:prstGeom prst="rect">
            <a:avLst/>
          </a:prstGeom>
          <a:noFill/>
          <a:ln>
            <a:noFill/>
          </a:ln>
        </p:spPr>
        <p:txBody>
          <a:bodyPr anchorCtr="0" anchor="t" bIns="91425" lIns="91425" spcFirstLastPara="1" rIns="91425" wrap="square" tIns="91425">
            <a:noAutofit/>
          </a:bodyPr>
          <a:lstStyle/>
          <a:p>
            <a:pPr indent="-342900" lvl="0" marL="457200" rtl="0">
              <a:lnSpc>
                <a:spcPct val="200000"/>
              </a:lnSpc>
              <a:spcBef>
                <a:spcPts val="0"/>
              </a:spcBef>
              <a:spcAft>
                <a:spcPts val="0"/>
              </a:spcAft>
              <a:buClr>
                <a:srgbClr val="FFFFFF"/>
              </a:buClr>
              <a:buSzPts val="1800"/>
              <a:buFont typeface="Oswald Light"/>
              <a:buChar char="●"/>
            </a:pPr>
            <a:r>
              <a:rPr lang="en" sz="1800">
                <a:solidFill>
                  <a:srgbClr val="FFFFFF"/>
                </a:solidFill>
                <a:latin typeface="Oswald Light"/>
                <a:ea typeface="Oswald Light"/>
                <a:cs typeface="Oswald Light"/>
                <a:sym typeface="Oswald Light"/>
              </a:rPr>
              <a:t>Spouse’s Income (    ), I (    ):  </a:t>
            </a:r>
            <a:endParaRPr sz="1800">
              <a:solidFill>
                <a:srgbClr val="FFFFFF"/>
              </a:solidFill>
              <a:latin typeface="Oswald Light"/>
              <a:ea typeface="Oswald Light"/>
              <a:cs typeface="Oswald Light"/>
              <a:sym typeface="Oswald Light"/>
            </a:endParaRPr>
          </a:p>
          <a:p>
            <a:pPr indent="-342900" lvl="0" marL="457200" rtl="0">
              <a:lnSpc>
                <a:spcPct val="200000"/>
              </a:lnSpc>
              <a:spcBef>
                <a:spcPts val="0"/>
              </a:spcBef>
              <a:spcAft>
                <a:spcPts val="0"/>
              </a:spcAft>
              <a:buClr>
                <a:srgbClr val="FFFFFF"/>
              </a:buClr>
              <a:buSzPts val="1800"/>
              <a:buFont typeface="Oswald Light"/>
              <a:buChar char="●"/>
            </a:pPr>
            <a:r>
              <a:rPr lang="en" sz="1800">
                <a:solidFill>
                  <a:srgbClr val="FFFFFF"/>
                </a:solidFill>
                <a:latin typeface="Oswald Light"/>
                <a:ea typeface="Oswald Light"/>
                <a:cs typeface="Oswald Light"/>
                <a:sym typeface="Oswald Light"/>
              </a:rPr>
              <a:t>Divorces (    ), I (    )</a:t>
            </a:r>
            <a:endParaRPr sz="1800">
              <a:solidFill>
                <a:srgbClr val="FFFFFF"/>
              </a:solidFill>
              <a:latin typeface="Oswald Light"/>
              <a:ea typeface="Oswald Light"/>
              <a:cs typeface="Oswald Light"/>
              <a:sym typeface="Oswald Light"/>
            </a:endParaRPr>
          </a:p>
          <a:p>
            <a:pPr indent="0" lvl="0" marL="0" rtl="0">
              <a:spcBef>
                <a:spcPts val="0"/>
              </a:spcBef>
              <a:spcAft>
                <a:spcPts val="0"/>
              </a:spcAft>
              <a:buNone/>
            </a:pPr>
            <a:r>
              <a:t/>
            </a:r>
            <a:endParaRPr sz="1800">
              <a:solidFill>
                <a:srgbClr val="FFFFFF"/>
              </a:solidFill>
              <a:latin typeface="Oswald Light"/>
              <a:ea typeface="Oswald Light"/>
              <a:cs typeface="Oswald Light"/>
              <a:sym typeface="Oswald Light"/>
            </a:endParaRPr>
          </a:p>
          <a:p>
            <a:pPr indent="0" lvl="0" marL="0" rtl="0">
              <a:spcBef>
                <a:spcPts val="0"/>
              </a:spcBef>
              <a:spcAft>
                <a:spcPts val="0"/>
              </a:spcAft>
              <a:buNone/>
            </a:pPr>
            <a:r>
              <a:t/>
            </a:r>
            <a:endParaRPr sz="1800">
              <a:solidFill>
                <a:srgbClr val="FFFFFF"/>
              </a:solidFill>
              <a:latin typeface="Oswald Light"/>
              <a:ea typeface="Oswald Light"/>
              <a:cs typeface="Oswald Light"/>
              <a:sym typeface="Oswald Light"/>
            </a:endParaRPr>
          </a:p>
          <a:p>
            <a:pPr indent="0" lvl="0" marL="0" rtl="0">
              <a:spcBef>
                <a:spcPts val="0"/>
              </a:spcBef>
              <a:spcAft>
                <a:spcPts val="0"/>
              </a:spcAft>
              <a:buNone/>
            </a:pPr>
            <a:r>
              <a:t/>
            </a:r>
            <a:endParaRPr sz="1800">
              <a:solidFill>
                <a:srgbClr val="FFFFFF"/>
              </a:solidFill>
              <a:latin typeface="Oswald Light"/>
              <a:ea typeface="Oswald Light"/>
              <a:cs typeface="Oswald Light"/>
              <a:sym typeface="Oswald Light"/>
            </a:endParaRPr>
          </a:p>
          <a:p>
            <a:pPr indent="0" lvl="0" marL="0" rtl="0">
              <a:spcBef>
                <a:spcPts val="0"/>
              </a:spcBef>
              <a:spcAft>
                <a:spcPts val="0"/>
              </a:spcAft>
              <a:buClr>
                <a:srgbClr val="000000"/>
              </a:buClr>
              <a:buSzPts val="1100"/>
              <a:buFont typeface="Arial"/>
              <a:buNone/>
            </a:pPr>
            <a:r>
              <a:t/>
            </a:r>
            <a:endParaRPr sz="1800">
              <a:solidFill>
                <a:srgbClr val="FFFFFF"/>
              </a:solidFill>
              <a:latin typeface="Oswald Light"/>
              <a:ea typeface="Oswald Light"/>
              <a:cs typeface="Oswald Light"/>
              <a:sym typeface="Oswald Light"/>
            </a:endParaRPr>
          </a:p>
          <a:p>
            <a:pPr indent="0" lvl="0" marL="0" rtl="0">
              <a:spcBef>
                <a:spcPts val="0"/>
              </a:spcBef>
              <a:spcAft>
                <a:spcPts val="0"/>
              </a:spcAft>
              <a:buNone/>
            </a:pPr>
            <a:r>
              <a:t/>
            </a:r>
            <a:endParaRPr sz="1800">
              <a:solidFill>
                <a:srgbClr val="FFFFFF"/>
              </a:solidFill>
              <a:latin typeface="Oswald Light"/>
              <a:ea typeface="Oswald Light"/>
              <a:cs typeface="Oswald Light"/>
              <a:sym typeface="Oswald Light"/>
            </a:endParaRPr>
          </a:p>
          <a:p>
            <a:pPr indent="0" lvl="0" marL="0" rtl="0">
              <a:spcBef>
                <a:spcPts val="0"/>
              </a:spcBef>
              <a:spcAft>
                <a:spcPts val="0"/>
              </a:spcAft>
              <a:buNone/>
            </a:pPr>
            <a:r>
              <a:t/>
            </a:r>
            <a:endParaRPr sz="1800">
              <a:solidFill>
                <a:srgbClr val="FFFFFF"/>
              </a:solidFill>
              <a:latin typeface="Oswald Light"/>
              <a:ea typeface="Oswald Light"/>
              <a:cs typeface="Oswald Light"/>
              <a:sym typeface="Oswald Light"/>
            </a:endParaRPr>
          </a:p>
          <a:p>
            <a:pPr indent="0" lvl="0" marL="0" rtl="0">
              <a:spcBef>
                <a:spcPts val="0"/>
              </a:spcBef>
              <a:spcAft>
                <a:spcPts val="0"/>
              </a:spcAft>
              <a:buNone/>
            </a:pPr>
            <a:r>
              <a:t/>
            </a:r>
            <a:endParaRPr sz="1800">
              <a:solidFill>
                <a:srgbClr val="FFFFFF"/>
              </a:solidFill>
              <a:latin typeface="Oswald Light"/>
              <a:ea typeface="Oswald Light"/>
              <a:cs typeface="Oswald Light"/>
              <a:sym typeface="Oswald Light"/>
            </a:endParaRPr>
          </a:p>
          <a:p>
            <a:pPr indent="0" lvl="0" marL="0" rtl="0">
              <a:spcBef>
                <a:spcPts val="0"/>
              </a:spcBef>
              <a:spcAft>
                <a:spcPts val="0"/>
              </a:spcAft>
              <a:buNone/>
            </a:pPr>
            <a:r>
              <a:t/>
            </a:r>
            <a:endParaRPr sz="1800">
              <a:solidFill>
                <a:srgbClr val="FFFFFF"/>
              </a:solidFill>
              <a:latin typeface="Oswald Light"/>
              <a:ea typeface="Oswald Light"/>
              <a:cs typeface="Oswald Light"/>
              <a:sym typeface="Oswald Light"/>
            </a:endParaRPr>
          </a:p>
        </p:txBody>
      </p:sp>
      <p:sp>
        <p:nvSpPr>
          <p:cNvPr id="262" name="Shape 262"/>
          <p:cNvSpPr/>
          <p:nvPr/>
        </p:nvSpPr>
        <p:spPr>
          <a:xfrm rot="10800000">
            <a:off x="1658199" y="2566876"/>
            <a:ext cx="143400" cy="257100"/>
          </a:xfrm>
          <a:prstGeom prst="downArrow">
            <a:avLst>
              <a:gd fmla="val 50000" name="adj1"/>
              <a:gd fmla="val 50000" name="adj2"/>
            </a:avLst>
          </a:prstGeom>
          <a:solidFill>
            <a:srgbClr val="6D9EEB"/>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63" name="Shape 263"/>
          <p:cNvSpPr/>
          <p:nvPr/>
        </p:nvSpPr>
        <p:spPr>
          <a:xfrm>
            <a:off x="2148034" y="2567021"/>
            <a:ext cx="143400" cy="256800"/>
          </a:xfrm>
          <a:prstGeom prst="downArrow">
            <a:avLst>
              <a:gd fmla="val 50000" name="adj1"/>
              <a:gd fmla="val 50000" name="adj2"/>
            </a:avLst>
          </a:prstGeom>
          <a:solidFill>
            <a:srgbClr val="E06666"/>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64" name="Shape 264"/>
          <p:cNvSpPr/>
          <p:nvPr/>
        </p:nvSpPr>
        <p:spPr>
          <a:xfrm>
            <a:off x="2781259" y="2011021"/>
            <a:ext cx="143400" cy="256800"/>
          </a:xfrm>
          <a:prstGeom prst="downArrow">
            <a:avLst>
              <a:gd fmla="val 50000" name="adj1"/>
              <a:gd fmla="val 50000" name="adj2"/>
            </a:avLst>
          </a:prstGeom>
          <a:solidFill>
            <a:srgbClr val="E06666"/>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65" name="Shape 265"/>
          <p:cNvSpPr/>
          <p:nvPr/>
        </p:nvSpPr>
        <p:spPr>
          <a:xfrm>
            <a:off x="2282113" y="2011021"/>
            <a:ext cx="143400" cy="256800"/>
          </a:xfrm>
          <a:prstGeom prst="downArrow">
            <a:avLst>
              <a:gd fmla="val 50000" name="adj1"/>
              <a:gd fmla="val 50000" name="adj2"/>
            </a:avLst>
          </a:prstGeom>
          <a:solidFill>
            <a:srgbClr val="E06666"/>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66" name="Shape 26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Shape 271"/>
          <p:cNvSpPr/>
          <p:nvPr/>
        </p:nvSpPr>
        <p:spPr>
          <a:xfrm>
            <a:off x="3719125" y="914400"/>
            <a:ext cx="5043900" cy="3886200"/>
          </a:xfrm>
          <a:prstGeom prst="rect">
            <a:avLst/>
          </a:prstGeom>
          <a:solidFill>
            <a:srgbClr val="4E4E4E">
              <a:alpha val="45380"/>
            </a:srgbClr>
          </a:solidFill>
          <a:ln>
            <a:noFill/>
          </a:ln>
        </p:spPr>
        <p:txBody>
          <a:bodyPr anchorCtr="0" anchor="t" bIns="91425" lIns="91425" spcFirstLastPara="1" rIns="91425" wrap="square" tIns="91425">
            <a:noAutofit/>
          </a:bodyPr>
          <a:lstStyle/>
          <a:p>
            <a:pPr indent="0" lvl="0" marL="0" rtl="0">
              <a:lnSpc>
                <a:spcPct val="150000"/>
              </a:lnSpc>
              <a:spcBef>
                <a:spcPts val="0"/>
              </a:spcBef>
              <a:spcAft>
                <a:spcPts val="0"/>
              </a:spcAft>
              <a:buNone/>
            </a:pPr>
            <a:r>
              <a:t/>
            </a:r>
            <a:endParaRPr>
              <a:solidFill>
                <a:srgbClr val="FFFFFF"/>
              </a:solidFill>
              <a:latin typeface="Oswald"/>
              <a:ea typeface="Oswald"/>
              <a:cs typeface="Oswald"/>
              <a:sym typeface="Oswald"/>
            </a:endParaRPr>
          </a:p>
        </p:txBody>
      </p:sp>
      <p:sp>
        <p:nvSpPr>
          <p:cNvPr id="272" name="Shape 272"/>
          <p:cNvSpPr txBox="1"/>
          <p:nvPr>
            <p:ph type="title"/>
          </p:nvPr>
        </p:nvSpPr>
        <p:spPr>
          <a:xfrm>
            <a:off x="242400" y="152400"/>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Oswald Light"/>
                <a:ea typeface="Oswald Light"/>
                <a:cs typeface="Oswald Light"/>
                <a:sym typeface="Oswald Light"/>
              </a:rPr>
              <a:t>Theoretical Framework: </a:t>
            </a:r>
            <a:r>
              <a:rPr lang="en">
                <a:solidFill>
                  <a:schemeClr val="lt1"/>
                </a:solidFill>
                <a:latin typeface="Oswald Light"/>
                <a:ea typeface="Oswald Light"/>
                <a:cs typeface="Oswald Light"/>
                <a:sym typeface="Oswald Light"/>
              </a:rPr>
              <a:t>Income - Leisure Model</a:t>
            </a:r>
            <a:endParaRPr>
              <a:solidFill>
                <a:srgbClr val="FFFFFF"/>
              </a:solidFill>
              <a:latin typeface="Oswald Light"/>
              <a:ea typeface="Oswald Light"/>
              <a:cs typeface="Oswald Light"/>
              <a:sym typeface="Oswald Light"/>
            </a:endParaRPr>
          </a:p>
        </p:txBody>
      </p:sp>
      <p:sp>
        <p:nvSpPr>
          <p:cNvPr id="273" name="Shape 273"/>
          <p:cNvSpPr/>
          <p:nvPr/>
        </p:nvSpPr>
        <p:spPr>
          <a:xfrm>
            <a:off x="304800" y="914400"/>
            <a:ext cx="3265200" cy="3886200"/>
          </a:xfrm>
          <a:prstGeom prst="rect">
            <a:avLst/>
          </a:prstGeom>
          <a:solidFill>
            <a:srgbClr val="4E4E4E">
              <a:alpha val="45380"/>
            </a:srgbClr>
          </a:solidFill>
          <a:ln>
            <a:noFill/>
          </a:ln>
        </p:spPr>
        <p:txBody>
          <a:bodyPr anchorCtr="0" anchor="t" bIns="91425" lIns="91425" spcFirstLastPara="1" rIns="91425" wrap="square" tIns="91425">
            <a:noAutofit/>
          </a:bodyPr>
          <a:lstStyle/>
          <a:p>
            <a:pPr indent="0" lvl="0" marL="0" rtl="0">
              <a:lnSpc>
                <a:spcPct val="150000"/>
              </a:lnSpc>
              <a:spcBef>
                <a:spcPts val="0"/>
              </a:spcBef>
              <a:spcAft>
                <a:spcPts val="0"/>
              </a:spcAft>
              <a:buNone/>
            </a:pPr>
            <a:r>
              <a:t/>
            </a:r>
            <a:endParaRPr>
              <a:solidFill>
                <a:srgbClr val="FFFFFF"/>
              </a:solidFill>
              <a:latin typeface="Oswald"/>
              <a:ea typeface="Oswald"/>
              <a:cs typeface="Oswald"/>
              <a:sym typeface="Oswald"/>
            </a:endParaRPr>
          </a:p>
        </p:txBody>
      </p:sp>
      <p:sp>
        <p:nvSpPr>
          <p:cNvPr id="274" name="Shape 274"/>
          <p:cNvSpPr txBox="1"/>
          <p:nvPr/>
        </p:nvSpPr>
        <p:spPr>
          <a:xfrm>
            <a:off x="304850" y="924800"/>
            <a:ext cx="3265200" cy="95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Oswald Light"/>
                <a:ea typeface="Oswald Light"/>
                <a:cs typeface="Oswald Light"/>
                <a:sym typeface="Oswald Light"/>
              </a:rPr>
              <a:t>Non-Labor Income ( I )</a:t>
            </a:r>
            <a:endParaRPr sz="2600">
              <a:solidFill>
                <a:srgbClr val="FFFFFF"/>
              </a:solidFill>
              <a:latin typeface="Oswald Light"/>
              <a:ea typeface="Oswald Light"/>
              <a:cs typeface="Oswald Light"/>
              <a:sym typeface="Oswald Light"/>
            </a:endParaRPr>
          </a:p>
          <a:p>
            <a:pPr indent="0" lvl="0" marL="0" rtl="0" algn="ctr">
              <a:spcBef>
                <a:spcPts val="0"/>
              </a:spcBef>
              <a:spcAft>
                <a:spcPts val="0"/>
              </a:spcAft>
              <a:buNone/>
            </a:pPr>
            <a:r>
              <a:t/>
            </a:r>
            <a:endParaRPr sz="2600">
              <a:solidFill>
                <a:srgbClr val="FFFFFF"/>
              </a:solidFill>
              <a:latin typeface="Oswald Light"/>
              <a:ea typeface="Oswald Light"/>
              <a:cs typeface="Oswald Light"/>
              <a:sym typeface="Oswald Light"/>
            </a:endParaRPr>
          </a:p>
        </p:txBody>
      </p:sp>
      <p:sp>
        <p:nvSpPr>
          <p:cNvPr id="275" name="Shape 275"/>
          <p:cNvSpPr txBox="1"/>
          <p:nvPr/>
        </p:nvSpPr>
        <p:spPr>
          <a:xfrm>
            <a:off x="304800" y="1895050"/>
            <a:ext cx="3265200" cy="1063500"/>
          </a:xfrm>
          <a:prstGeom prst="rect">
            <a:avLst/>
          </a:prstGeom>
          <a:noFill/>
          <a:ln>
            <a:noFill/>
          </a:ln>
        </p:spPr>
        <p:txBody>
          <a:bodyPr anchorCtr="0" anchor="t" bIns="91425" lIns="91425" spcFirstLastPara="1" rIns="91425" wrap="square" tIns="91425">
            <a:noAutofit/>
          </a:bodyPr>
          <a:lstStyle/>
          <a:p>
            <a:pPr indent="-342900" lvl="0" marL="457200" rtl="0">
              <a:lnSpc>
                <a:spcPct val="200000"/>
              </a:lnSpc>
              <a:spcBef>
                <a:spcPts val="0"/>
              </a:spcBef>
              <a:spcAft>
                <a:spcPts val="0"/>
              </a:spcAft>
              <a:buClr>
                <a:srgbClr val="FFFFFF"/>
              </a:buClr>
              <a:buSzPts val="1800"/>
              <a:buFont typeface="Oswald Light"/>
              <a:buChar char="●"/>
            </a:pPr>
            <a:r>
              <a:rPr lang="en" sz="1800">
                <a:solidFill>
                  <a:srgbClr val="FFFFFF"/>
                </a:solidFill>
                <a:latin typeface="Oswald Light"/>
                <a:ea typeface="Oswald Light"/>
                <a:cs typeface="Oswald Light"/>
                <a:sym typeface="Oswald Light"/>
              </a:rPr>
              <a:t>Spouse’s Income (    ), I (    ):  </a:t>
            </a:r>
            <a:endParaRPr sz="1800">
              <a:solidFill>
                <a:srgbClr val="FFFFFF"/>
              </a:solidFill>
              <a:latin typeface="Oswald Light"/>
              <a:ea typeface="Oswald Light"/>
              <a:cs typeface="Oswald Light"/>
              <a:sym typeface="Oswald Light"/>
            </a:endParaRPr>
          </a:p>
          <a:p>
            <a:pPr indent="-342900" lvl="0" marL="457200" rtl="0">
              <a:lnSpc>
                <a:spcPct val="200000"/>
              </a:lnSpc>
              <a:spcBef>
                <a:spcPts val="0"/>
              </a:spcBef>
              <a:spcAft>
                <a:spcPts val="0"/>
              </a:spcAft>
              <a:buClr>
                <a:srgbClr val="FFFFFF"/>
              </a:buClr>
              <a:buSzPts val="1800"/>
              <a:buFont typeface="Oswald Light"/>
              <a:buChar char="●"/>
            </a:pPr>
            <a:r>
              <a:rPr lang="en" sz="1800">
                <a:solidFill>
                  <a:srgbClr val="FFFFFF"/>
                </a:solidFill>
                <a:latin typeface="Oswald Light"/>
                <a:ea typeface="Oswald Light"/>
                <a:cs typeface="Oswald Light"/>
                <a:sym typeface="Oswald Light"/>
              </a:rPr>
              <a:t>Divorces (    ), I (    )</a:t>
            </a:r>
            <a:endParaRPr sz="1800">
              <a:solidFill>
                <a:srgbClr val="FFFFFF"/>
              </a:solidFill>
              <a:latin typeface="Oswald Light"/>
              <a:ea typeface="Oswald Light"/>
              <a:cs typeface="Oswald Light"/>
              <a:sym typeface="Oswald Light"/>
            </a:endParaRPr>
          </a:p>
          <a:p>
            <a:pPr indent="0" lvl="0" marL="0" rtl="0">
              <a:spcBef>
                <a:spcPts val="0"/>
              </a:spcBef>
              <a:spcAft>
                <a:spcPts val="0"/>
              </a:spcAft>
              <a:buNone/>
            </a:pPr>
            <a:r>
              <a:t/>
            </a:r>
            <a:endParaRPr sz="1800">
              <a:solidFill>
                <a:srgbClr val="FFFFFF"/>
              </a:solidFill>
              <a:latin typeface="Oswald Light"/>
              <a:ea typeface="Oswald Light"/>
              <a:cs typeface="Oswald Light"/>
              <a:sym typeface="Oswald Light"/>
            </a:endParaRPr>
          </a:p>
          <a:p>
            <a:pPr indent="0" lvl="0" marL="0" rtl="0">
              <a:spcBef>
                <a:spcPts val="0"/>
              </a:spcBef>
              <a:spcAft>
                <a:spcPts val="0"/>
              </a:spcAft>
              <a:buNone/>
            </a:pPr>
            <a:r>
              <a:t/>
            </a:r>
            <a:endParaRPr sz="1800">
              <a:solidFill>
                <a:srgbClr val="FFFFFF"/>
              </a:solidFill>
              <a:latin typeface="Oswald Light"/>
              <a:ea typeface="Oswald Light"/>
              <a:cs typeface="Oswald Light"/>
              <a:sym typeface="Oswald Light"/>
            </a:endParaRPr>
          </a:p>
          <a:p>
            <a:pPr indent="0" lvl="0" marL="0" rtl="0">
              <a:spcBef>
                <a:spcPts val="0"/>
              </a:spcBef>
              <a:spcAft>
                <a:spcPts val="0"/>
              </a:spcAft>
              <a:buNone/>
            </a:pPr>
            <a:r>
              <a:t/>
            </a:r>
            <a:endParaRPr sz="1800">
              <a:solidFill>
                <a:srgbClr val="FFFFFF"/>
              </a:solidFill>
              <a:latin typeface="Oswald Light"/>
              <a:ea typeface="Oswald Light"/>
              <a:cs typeface="Oswald Light"/>
              <a:sym typeface="Oswald Light"/>
            </a:endParaRPr>
          </a:p>
          <a:p>
            <a:pPr indent="0" lvl="0" marL="0" rtl="0">
              <a:spcBef>
                <a:spcPts val="0"/>
              </a:spcBef>
              <a:spcAft>
                <a:spcPts val="0"/>
              </a:spcAft>
              <a:buClr>
                <a:srgbClr val="000000"/>
              </a:buClr>
              <a:buSzPts val="1100"/>
              <a:buFont typeface="Arial"/>
              <a:buNone/>
            </a:pPr>
            <a:r>
              <a:t/>
            </a:r>
            <a:endParaRPr sz="1800">
              <a:solidFill>
                <a:srgbClr val="FFFFFF"/>
              </a:solidFill>
              <a:latin typeface="Oswald Light"/>
              <a:ea typeface="Oswald Light"/>
              <a:cs typeface="Oswald Light"/>
              <a:sym typeface="Oswald Light"/>
            </a:endParaRPr>
          </a:p>
          <a:p>
            <a:pPr indent="0" lvl="0" marL="0" rtl="0">
              <a:spcBef>
                <a:spcPts val="0"/>
              </a:spcBef>
              <a:spcAft>
                <a:spcPts val="0"/>
              </a:spcAft>
              <a:buNone/>
            </a:pPr>
            <a:r>
              <a:t/>
            </a:r>
            <a:endParaRPr sz="1800">
              <a:solidFill>
                <a:srgbClr val="FFFFFF"/>
              </a:solidFill>
              <a:latin typeface="Oswald Light"/>
              <a:ea typeface="Oswald Light"/>
              <a:cs typeface="Oswald Light"/>
              <a:sym typeface="Oswald Light"/>
            </a:endParaRPr>
          </a:p>
          <a:p>
            <a:pPr indent="0" lvl="0" marL="0" rtl="0">
              <a:spcBef>
                <a:spcPts val="0"/>
              </a:spcBef>
              <a:spcAft>
                <a:spcPts val="0"/>
              </a:spcAft>
              <a:buNone/>
            </a:pPr>
            <a:r>
              <a:t/>
            </a:r>
            <a:endParaRPr sz="1800">
              <a:solidFill>
                <a:srgbClr val="FFFFFF"/>
              </a:solidFill>
              <a:latin typeface="Oswald Light"/>
              <a:ea typeface="Oswald Light"/>
              <a:cs typeface="Oswald Light"/>
              <a:sym typeface="Oswald Light"/>
            </a:endParaRPr>
          </a:p>
          <a:p>
            <a:pPr indent="0" lvl="0" marL="0" rtl="0">
              <a:spcBef>
                <a:spcPts val="0"/>
              </a:spcBef>
              <a:spcAft>
                <a:spcPts val="0"/>
              </a:spcAft>
              <a:buNone/>
            </a:pPr>
            <a:r>
              <a:t/>
            </a:r>
            <a:endParaRPr sz="1800">
              <a:solidFill>
                <a:srgbClr val="FFFFFF"/>
              </a:solidFill>
              <a:latin typeface="Oswald Light"/>
              <a:ea typeface="Oswald Light"/>
              <a:cs typeface="Oswald Light"/>
              <a:sym typeface="Oswald Light"/>
            </a:endParaRPr>
          </a:p>
          <a:p>
            <a:pPr indent="0" lvl="0" marL="0" rtl="0">
              <a:spcBef>
                <a:spcPts val="0"/>
              </a:spcBef>
              <a:spcAft>
                <a:spcPts val="0"/>
              </a:spcAft>
              <a:buNone/>
            </a:pPr>
            <a:r>
              <a:t/>
            </a:r>
            <a:endParaRPr sz="1800">
              <a:solidFill>
                <a:srgbClr val="FFFFFF"/>
              </a:solidFill>
              <a:latin typeface="Oswald Light"/>
              <a:ea typeface="Oswald Light"/>
              <a:cs typeface="Oswald Light"/>
              <a:sym typeface="Oswald Light"/>
            </a:endParaRPr>
          </a:p>
        </p:txBody>
      </p:sp>
      <p:grpSp>
        <p:nvGrpSpPr>
          <p:cNvPr id="276" name="Shape 276"/>
          <p:cNvGrpSpPr/>
          <p:nvPr/>
        </p:nvGrpSpPr>
        <p:grpSpPr>
          <a:xfrm>
            <a:off x="304800" y="3848250"/>
            <a:ext cx="3265200" cy="952200"/>
            <a:chOff x="304800" y="3848250"/>
            <a:chExt cx="3265200" cy="952200"/>
          </a:xfrm>
        </p:grpSpPr>
        <p:sp>
          <p:nvSpPr>
            <p:cNvPr id="277" name="Shape 277"/>
            <p:cNvSpPr txBox="1"/>
            <p:nvPr/>
          </p:nvSpPr>
          <p:spPr>
            <a:xfrm>
              <a:off x="304800" y="3848250"/>
              <a:ext cx="3265200" cy="952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Oswald"/>
                  <a:ea typeface="Oswald"/>
                  <a:cs typeface="Oswald"/>
                  <a:sym typeface="Oswald"/>
                </a:rPr>
                <a:t>I (   ), H (   ), L (   )</a:t>
              </a:r>
              <a:endParaRPr sz="3000">
                <a:latin typeface="Oswald"/>
                <a:ea typeface="Oswald"/>
                <a:cs typeface="Oswald"/>
                <a:sym typeface="Oswald"/>
              </a:endParaRPr>
            </a:p>
          </p:txBody>
        </p:sp>
        <p:sp>
          <p:nvSpPr>
            <p:cNvPr id="278" name="Shape 278"/>
            <p:cNvSpPr/>
            <p:nvPr/>
          </p:nvSpPr>
          <p:spPr>
            <a:xfrm>
              <a:off x="1037900" y="4196889"/>
              <a:ext cx="194400" cy="348300"/>
            </a:xfrm>
            <a:prstGeom prst="downArrow">
              <a:avLst>
                <a:gd fmla="val 50000" name="adj1"/>
                <a:gd fmla="val 50000" name="adj2"/>
              </a:avLst>
            </a:prstGeom>
            <a:solidFill>
              <a:srgbClr val="E06666"/>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79" name="Shape 279"/>
            <p:cNvSpPr/>
            <p:nvPr/>
          </p:nvSpPr>
          <p:spPr>
            <a:xfrm rot="10800000">
              <a:off x="2844271" y="4150202"/>
              <a:ext cx="194400" cy="348300"/>
            </a:xfrm>
            <a:prstGeom prst="downArrow">
              <a:avLst>
                <a:gd fmla="val 50000" name="adj1"/>
                <a:gd fmla="val 50000" name="adj2"/>
              </a:avLst>
            </a:prstGeom>
            <a:solidFill>
              <a:srgbClr val="6D9EEB"/>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80" name="Shape 280"/>
            <p:cNvSpPr/>
            <p:nvPr/>
          </p:nvSpPr>
          <p:spPr>
            <a:xfrm>
              <a:off x="1980985" y="4196889"/>
              <a:ext cx="194400" cy="348300"/>
            </a:xfrm>
            <a:prstGeom prst="downArrow">
              <a:avLst>
                <a:gd fmla="val 50000" name="adj1"/>
                <a:gd fmla="val 50000" name="adj2"/>
              </a:avLst>
            </a:prstGeom>
            <a:solidFill>
              <a:srgbClr val="E06666"/>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grpSp>
      <p:grpSp>
        <p:nvGrpSpPr>
          <p:cNvPr id="281" name="Shape 281"/>
          <p:cNvGrpSpPr/>
          <p:nvPr/>
        </p:nvGrpSpPr>
        <p:grpSpPr>
          <a:xfrm>
            <a:off x="4136692" y="914328"/>
            <a:ext cx="4379804" cy="3724878"/>
            <a:chOff x="4523021" y="955357"/>
            <a:chExt cx="4379804" cy="3724878"/>
          </a:xfrm>
        </p:grpSpPr>
        <p:cxnSp>
          <p:nvCxnSpPr>
            <p:cNvPr id="282" name="Shape 282"/>
            <p:cNvCxnSpPr/>
            <p:nvPr/>
          </p:nvCxnSpPr>
          <p:spPr>
            <a:xfrm rot="10800000">
              <a:off x="7268884" y="3088851"/>
              <a:ext cx="165000" cy="0"/>
            </a:xfrm>
            <a:prstGeom prst="straightConnector1">
              <a:avLst/>
            </a:prstGeom>
            <a:noFill/>
            <a:ln cap="flat" cmpd="sng" w="19050">
              <a:solidFill>
                <a:srgbClr val="999999"/>
              </a:solidFill>
              <a:prstDash val="solid"/>
              <a:round/>
              <a:headEnd len="med" w="med" type="none"/>
              <a:tailEnd len="med" w="med" type="none"/>
            </a:ln>
          </p:spPr>
        </p:cxnSp>
        <p:cxnSp>
          <p:nvCxnSpPr>
            <p:cNvPr id="283" name="Shape 283"/>
            <p:cNvCxnSpPr/>
            <p:nvPr/>
          </p:nvCxnSpPr>
          <p:spPr>
            <a:xfrm rot="10800000">
              <a:off x="4957602" y="1651450"/>
              <a:ext cx="0" cy="2588400"/>
            </a:xfrm>
            <a:prstGeom prst="straightConnector1">
              <a:avLst/>
            </a:prstGeom>
            <a:noFill/>
            <a:ln cap="flat" cmpd="sng" w="28575">
              <a:solidFill>
                <a:srgbClr val="FFFFFF"/>
              </a:solidFill>
              <a:prstDash val="solid"/>
              <a:round/>
              <a:headEnd len="med" w="med" type="none"/>
              <a:tailEnd len="med" w="med" type="stealth"/>
            </a:ln>
          </p:spPr>
        </p:cxnSp>
        <p:sp>
          <p:nvSpPr>
            <p:cNvPr id="284" name="Shape 284"/>
            <p:cNvSpPr/>
            <p:nvPr/>
          </p:nvSpPr>
          <p:spPr>
            <a:xfrm rot="10800000">
              <a:off x="5062814" y="1323489"/>
              <a:ext cx="2849400" cy="1995300"/>
            </a:xfrm>
            <a:prstGeom prst="arc">
              <a:avLst>
                <a:gd fmla="val 16200000" name="adj1"/>
                <a:gd fmla="val 21400237" name="adj2"/>
              </a:avLst>
            </a:prstGeom>
            <a:noFill/>
            <a:ln cap="flat" cmpd="sng" w="19050">
              <a:solidFill>
                <a:srgbClr val="FF2978"/>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285" name="Shape 285"/>
            <p:cNvCxnSpPr/>
            <p:nvPr/>
          </p:nvCxnSpPr>
          <p:spPr>
            <a:xfrm rot="10800000">
              <a:off x="7402183" y="3080600"/>
              <a:ext cx="0" cy="1232400"/>
            </a:xfrm>
            <a:prstGeom prst="straightConnector1">
              <a:avLst/>
            </a:prstGeom>
            <a:noFill/>
            <a:ln cap="flat" cmpd="sng" w="19050">
              <a:solidFill>
                <a:srgbClr val="999999"/>
              </a:solidFill>
              <a:prstDash val="solid"/>
              <a:round/>
              <a:headEnd len="med" w="med" type="none"/>
              <a:tailEnd len="med" w="med" type="none"/>
            </a:ln>
          </p:spPr>
        </p:cxnSp>
        <p:cxnSp>
          <p:nvCxnSpPr>
            <p:cNvPr id="286" name="Shape 286"/>
            <p:cNvCxnSpPr/>
            <p:nvPr/>
          </p:nvCxnSpPr>
          <p:spPr>
            <a:xfrm rot="10800000">
              <a:off x="4957771" y="2073656"/>
              <a:ext cx="2453400" cy="1015800"/>
            </a:xfrm>
            <a:prstGeom prst="straightConnector1">
              <a:avLst/>
            </a:prstGeom>
            <a:noFill/>
            <a:ln cap="flat" cmpd="sng" w="19050">
              <a:solidFill>
                <a:srgbClr val="999999"/>
              </a:solidFill>
              <a:prstDash val="solid"/>
              <a:round/>
              <a:headEnd len="med" w="med" type="none"/>
              <a:tailEnd len="med" w="med" type="none"/>
            </a:ln>
          </p:spPr>
        </p:cxnSp>
        <p:sp>
          <p:nvSpPr>
            <p:cNvPr id="287" name="Shape 287"/>
            <p:cNvSpPr/>
            <p:nvPr/>
          </p:nvSpPr>
          <p:spPr>
            <a:xfrm>
              <a:off x="7370763" y="3058011"/>
              <a:ext cx="63000" cy="630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8" name="Shape 288"/>
            <p:cNvSpPr/>
            <p:nvPr/>
          </p:nvSpPr>
          <p:spPr>
            <a:xfrm rot="10800000">
              <a:off x="6053425" y="955357"/>
              <a:ext cx="2849400" cy="1995300"/>
            </a:xfrm>
            <a:prstGeom prst="arc">
              <a:avLst>
                <a:gd fmla="val 16200000" name="adj1"/>
                <a:gd fmla="val 21400237" name="adj2"/>
              </a:avLst>
            </a:prstGeom>
            <a:no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9" name="Shape 289"/>
            <p:cNvSpPr/>
            <p:nvPr/>
          </p:nvSpPr>
          <p:spPr>
            <a:xfrm>
              <a:off x="6660779" y="2730005"/>
              <a:ext cx="118500" cy="118500"/>
            </a:xfrm>
            <a:prstGeom prst="ellipse">
              <a:avLst/>
            </a:pr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290" name="Shape 290"/>
            <p:cNvCxnSpPr/>
            <p:nvPr/>
          </p:nvCxnSpPr>
          <p:spPr>
            <a:xfrm rot="10800000">
              <a:off x="4886086" y="3089456"/>
              <a:ext cx="165000" cy="0"/>
            </a:xfrm>
            <a:prstGeom prst="straightConnector1">
              <a:avLst/>
            </a:prstGeom>
            <a:noFill/>
            <a:ln cap="flat" cmpd="sng" w="19050">
              <a:solidFill>
                <a:srgbClr val="999999"/>
              </a:solidFill>
              <a:prstDash val="solid"/>
              <a:round/>
              <a:headEnd len="med" w="med" type="none"/>
              <a:tailEnd len="med" w="med" type="none"/>
            </a:ln>
          </p:spPr>
        </p:cxnSp>
        <p:cxnSp>
          <p:nvCxnSpPr>
            <p:cNvPr id="291" name="Shape 291"/>
            <p:cNvCxnSpPr/>
            <p:nvPr/>
          </p:nvCxnSpPr>
          <p:spPr>
            <a:xfrm rot="10800000">
              <a:off x="4957747" y="2859716"/>
              <a:ext cx="2453400" cy="1015800"/>
            </a:xfrm>
            <a:prstGeom prst="straightConnector1">
              <a:avLst/>
            </a:prstGeom>
            <a:noFill/>
            <a:ln cap="flat" cmpd="sng" w="19050">
              <a:solidFill>
                <a:srgbClr val="FF2978"/>
              </a:solidFill>
              <a:prstDash val="solid"/>
              <a:round/>
              <a:headEnd len="med" w="med" type="none"/>
              <a:tailEnd len="med" w="med" type="none"/>
            </a:ln>
          </p:spPr>
        </p:cxnSp>
        <p:sp>
          <p:nvSpPr>
            <p:cNvPr id="292" name="Shape 292"/>
            <p:cNvSpPr/>
            <p:nvPr/>
          </p:nvSpPr>
          <p:spPr>
            <a:xfrm>
              <a:off x="7370739" y="3844072"/>
              <a:ext cx="63000" cy="63000"/>
            </a:xfrm>
            <a:prstGeom prst="ellipse">
              <a:avLst/>
            </a:prstGeom>
            <a:solidFill>
              <a:srgbClr val="FF2978"/>
            </a:solidFill>
            <a:ln cap="flat" cmpd="sng" w="9525">
              <a:solidFill>
                <a:srgbClr val="FF2978"/>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3" name="Shape 293"/>
            <p:cNvSpPr/>
            <p:nvPr/>
          </p:nvSpPr>
          <p:spPr>
            <a:xfrm>
              <a:off x="5681079" y="3120853"/>
              <a:ext cx="118500" cy="118500"/>
            </a:xfrm>
            <a:prstGeom prst="ellipse">
              <a:avLst/>
            </a:prstGeom>
            <a:solidFill>
              <a:srgbClr val="FF2978"/>
            </a:solidFill>
            <a:ln cap="flat" cmpd="sng" w="9525">
              <a:solidFill>
                <a:srgbClr val="FF2978"/>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294" name="Shape 294"/>
            <p:cNvGrpSpPr/>
            <p:nvPr/>
          </p:nvGrpSpPr>
          <p:grpSpPr>
            <a:xfrm>
              <a:off x="5217442" y="3875592"/>
              <a:ext cx="2112579" cy="0"/>
              <a:chOff x="5175825" y="2147875"/>
              <a:chExt cx="2238850" cy="0"/>
            </a:xfrm>
          </p:grpSpPr>
          <p:cxnSp>
            <p:nvCxnSpPr>
              <p:cNvPr id="295" name="Shape 295"/>
              <p:cNvCxnSpPr/>
              <p:nvPr/>
            </p:nvCxnSpPr>
            <p:spPr>
              <a:xfrm rot="10800000">
                <a:off x="6362175" y="2147875"/>
                <a:ext cx="174900" cy="0"/>
              </a:xfrm>
              <a:prstGeom prst="straightConnector1">
                <a:avLst/>
              </a:prstGeom>
              <a:noFill/>
              <a:ln cap="flat" cmpd="sng" w="19050">
                <a:solidFill>
                  <a:srgbClr val="FF2978"/>
                </a:solidFill>
                <a:prstDash val="solid"/>
                <a:round/>
                <a:headEnd len="med" w="med" type="none"/>
                <a:tailEnd len="med" w="med" type="none"/>
              </a:ln>
            </p:spPr>
          </p:cxnSp>
          <p:cxnSp>
            <p:nvCxnSpPr>
              <p:cNvPr id="296" name="Shape 296"/>
              <p:cNvCxnSpPr/>
              <p:nvPr/>
            </p:nvCxnSpPr>
            <p:spPr>
              <a:xfrm rot="10800000">
                <a:off x="6646600" y="2147875"/>
                <a:ext cx="174900" cy="0"/>
              </a:xfrm>
              <a:prstGeom prst="straightConnector1">
                <a:avLst/>
              </a:prstGeom>
              <a:noFill/>
              <a:ln cap="flat" cmpd="sng" w="19050">
                <a:solidFill>
                  <a:srgbClr val="FF2978"/>
                </a:solidFill>
                <a:prstDash val="solid"/>
                <a:round/>
                <a:headEnd len="med" w="med" type="none"/>
                <a:tailEnd len="med" w="med" type="none"/>
              </a:ln>
            </p:spPr>
          </p:cxnSp>
          <p:cxnSp>
            <p:nvCxnSpPr>
              <p:cNvPr id="297" name="Shape 297"/>
              <p:cNvCxnSpPr/>
              <p:nvPr/>
            </p:nvCxnSpPr>
            <p:spPr>
              <a:xfrm rot="10800000">
                <a:off x="6957475" y="2147875"/>
                <a:ext cx="174900" cy="0"/>
              </a:xfrm>
              <a:prstGeom prst="straightConnector1">
                <a:avLst/>
              </a:prstGeom>
              <a:noFill/>
              <a:ln cap="flat" cmpd="sng" w="19050">
                <a:solidFill>
                  <a:srgbClr val="FF2978"/>
                </a:solidFill>
                <a:prstDash val="solid"/>
                <a:round/>
                <a:headEnd len="med" w="med" type="none"/>
                <a:tailEnd len="med" w="med" type="none"/>
              </a:ln>
            </p:spPr>
          </p:cxnSp>
          <p:cxnSp>
            <p:nvCxnSpPr>
              <p:cNvPr id="298" name="Shape 298"/>
              <p:cNvCxnSpPr/>
              <p:nvPr/>
            </p:nvCxnSpPr>
            <p:spPr>
              <a:xfrm rot="10800000">
                <a:off x="7239775" y="2147875"/>
                <a:ext cx="174900" cy="0"/>
              </a:xfrm>
              <a:prstGeom prst="straightConnector1">
                <a:avLst/>
              </a:prstGeom>
              <a:noFill/>
              <a:ln cap="flat" cmpd="sng" w="19050">
                <a:solidFill>
                  <a:srgbClr val="FF2978"/>
                </a:solidFill>
                <a:prstDash val="solid"/>
                <a:round/>
                <a:headEnd len="med" w="med" type="none"/>
                <a:tailEnd len="med" w="med" type="none"/>
              </a:ln>
            </p:spPr>
          </p:cxnSp>
          <p:cxnSp>
            <p:nvCxnSpPr>
              <p:cNvPr id="299" name="Shape 299"/>
              <p:cNvCxnSpPr/>
              <p:nvPr/>
            </p:nvCxnSpPr>
            <p:spPr>
              <a:xfrm rot="10800000">
                <a:off x="5175825" y="2147875"/>
                <a:ext cx="174900" cy="0"/>
              </a:xfrm>
              <a:prstGeom prst="straightConnector1">
                <a:avLst/>
              </a:prstGeom>
              <a:noFill/>
              <a:ln cap="flat" cmpd="sng" w="19050">
                <a:solidFill>
                  <a:srgbClr val="FF2978"/>
                </a:solidFill>
                <a:prstDash val="solid"/>
                <a:round/>
                <a:headEnd len="med" w="med" type="none"/>
                <a:tailEnd len="med" w="med" type="none"/>
              </a:ln>
            </p:spPr>
          </p:cxnSp>
          <p:cxnSp>
            <p:nvCxnSpPr>
              <p:cNvPr id="300" name="Shape 300"/>
              <p:cNvCxnSpPr/>
              <p:nvPr/>
            </p:nvCxnSpPr>
            <p:spPr>
              <a:xfrm rot="10800000">
                <a:off x="5460250" y="2147875"/>
                <a:ext cx="174900" cy="0"/>
              </a:xfrm>
              <a:prstGeom prst="straightConnector1">
                <a:avLst/>
              </a:prstGeom>
              <a:noFill/>
              <a:ln cap="flat" cmpd="sng" w="19050">
                <a:solidFill>
                  <a:srgbClr val="FF2978"/>
                </a:solidFill>
                <a:prstDash val="solid"/>
                <a:round/>
                <a:headEnd len="med" w="med" type="none"/>
                <a:tailEnd len="med" w="med" type="none"/>
              </a:ln>
            </p:spPr>
          </p:cxnSp>
          <p:cxnSp>
            <p:nvCxnSpPr>
              <p:cNvPr id="301" name="Shape 301"/>
              <p:cNvCxnSpPr/>
              <p:nvPr/>
            </p:nvCxnSpPr>
            <p:spPr>
              <a:xfrm rot="10800000">
                <a:off x="5771125" y="2147875"/>
                <a:ext cx="174900" cy="0"/>
              </a:xfrm>
              <a:prstGeom prst="straightConnector1">
                <a:avLst/>
              </a:prstGeom>
              <a:noFill/>
              <a:ln cap="flat" cmpd="sng" w="19050">
                <a:solidFill>
                  <a:srgbClr val="FF2978"/>
                </a:solidFill>
                <a:prstDash val="solid"/>
                <a:round/>
                <a:headEnd len="med" w="med" type="none"/>
                <a:tailEnd len="med" w="med" type="none"/>
              </a:ln>
            </p:spPr>
          </p:cxnSp>
          <p:cxnSp>
            <p:nvCxnSpPr>
              <p:cNvPr id="302" name="Shape 302"/>
              <p:cNvCxnSpPr/>
              <p:nvPr/>
            </p:nvCxnSpPr>
            <p:spPr>
              <a:xfrm rot="10800000">
                <a:off x="6053425" y="2147875"/>
                <a:ext cx="174900" cy="0"/>
              </a:xfrm>
              <a:prstGeom prst="straightConnector1">
                <a:avLst/>
              </a:prstGeom>
              <a:noFill/>
              <a:ln cap="flat" cmpd="sng" w="19050">
                <a:solidFill>
                  <a:srgbClr val="FF2978"/>
                </a:solidFill>
                <a:prstDash val="solid"/>
                <a:round/>
                <a:headEnd len="med" w="med" type="none"/>
                <a:tailEnd len="med" w="med" type="none"/>
              </a:ln>
            </p:spPr>
          </p:cxnSp>
        </p:grpSp>
        <p:sp>
          <p:nvSpPr>
            <p:cNvPr id="303" name="Shape 303"/>
            <p:cNvSpPr txBox="1"/>
            <p:nvPr/>
          </p:nvSpPr>
          <p:spPr>
            <a:xfrm>
              <a:off x="4544746" y="2882791"/>
              <a:ext cx="368100" cy="35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999999"/>
                  </a:solidFill>
                  <a:latin typeface="Oswald"/>
                  <a:ea typeface="Oswald"/>
                  <a:cs typeface="Oswald"/>
                  <a:sym typeface="Oswald"/>
                </a:rPr>
                <a:t>I</a:t>
              </a:r>
              <a:endParaRPr sz="1800">
                <a:solidFill>
                  <a:srgbClr val="999999"/>
                </a:solidFill>
                <a:latin typeface="Oswald"/>
                <a:ea typeface="Oswald"/>
                <a:cs typeface="Oswald"/>
                <a:sym typeface="Oswald"/>
              </a:endParaRPr>
            </a:p>
          </p:txBody>
        </p:sp>
        <p:cxnSp>
          <p:nvCxnSpPr>
            <p:cNvPr id="304" name="Shape 304"/>
            <p:cNvCxnSpPr/>
            <p:nvPr/>
          </p:nvCxnSpPr>
          <p:spPr>
            <a:xfrm rot="10800000">
              <a:off x="4890579" y="3875528"/>
              <a:ext cx="165000" cy="0"/>
            </a:xfrm>
            <a:prstGeom prst="straightConnector1">
              <a:avLst/>
            </a:prstGeom>
            <a:noFill/>
            <a:ln cap="flat" cmpd="sng" w="19050">
              <a:solidFill>
                <a:srgbClr val="FF2978"/>
              </a:solidFill>
              <a:prstDash val="solid"/>
              <a:round/>
              <a:headEnd len="med" w="med" type="none"/>
              <a:tailEnd len="med" w="med" type="none"/>
            </a:ln>
          </p:spPr>
        </p:cxnSp>
        <p:sp>
          <p:nvSpPr>
            <p:cNvPr id="305" name="Shape 305"/>
            <p:cNvSpPr txBox="1"/>
            <p:nvPr/>
          </p:nvSpPr>
          <p:spPr>
            <a:xfrm>
              <a:off x="4544746" y="3669205"/>
              <a:ext cx="368100" cy="35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2978"/>
                  </a:solidFill>
                  <a:latin typeface="Oswald"/>
                  <a:ea typeface="Oswald"/>
                  <a:cs typeface="Oswald"/>
                  <a:sym typeface="Oswald"/>
                </a:rPr>
                <a:t>I’</a:t>
              </a:r>
              <a:endParaRPr sz="1800">
                <a:solidFill>
                  <a:srgbClr val="FF2978"/>
                </a:solidFill>
                <a:latin typeface="Oswald"/>
                <a:ea typeface="Oswald"/>
                <a:cs typeface="Oswald"/>
                <a:sym typeface="Oswald"/>
              </a:endParaRPr>
            </a:p>
          </p:txBody>
        </p:sp>
        <p:sp>
          <p:nvSpPr>
            <p:cNvPr id="306" name="Shape 306"/>
            <p:cNvSpPr txBox="1"/>
            <p:nvPr/>
          </p:nvSpPr>
          <p:spPr>
            <a:xfrm>
              <a:off x="5523280" y="4252055"/>
              <a:ext cx="479700" cy="40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2978"/>
                  </a:solidFill>
                  <a:latin typeface="Oswald"/>
                  <a:ea typeface="Oswald"/>
                  <a:cs typeface="Oswald"/>
                  <a:sym typeface="Oswald"/>
                </a:rPr>
                <a:t>H’</a:t>
              </a:r>
              <a:endParaRPr sz="1800">
                <a:solidFill>
                  <a:srgbClr val="FF2978"/>
                </a:solidFill>
                <a:latin typeface="Oswald"/>
                <a:ea typeface="Oswald"/>
                <a:cs typeface="Oswald"/>
                <a:sym typeface="Oswald"/>
              </a:endParaRPr>
            </a:p>
          </p:txBody>
        </p:sp>
        <p:cxnSp>
          <p:nvCxnSpPr>
            <p:cNvPr id="307" name="Shape 307"/>
            <p:cNvCxnSpPr/>
            <p:nvPr/>
          </p:nvCxnSpPr>
          <p:spPr>
            <a:xfrm rot="10800000">
              <a:off x="7402160" y="3866587"/>
              <a:ext cx="0" cy="455400"/>
            </a:xfrm>
            <a:prstGeom prst="straightConnector1">
              <a:avLst/>
            </a:prstGeom>
            <a:noFill/>
            <a:ln cap="flat" cmpd="sng" w="19050">
              <a:solidFill>
                <a:srgbClr val="FF2978"/>
              </a:solidFill>
              <a:prstDash val="solid"/>
              <a:round/>
              <a:headEnd len="med" w="med" type="none"/>
              <a:tailEnd len="med" w="med" type="none"/>
            </a:ln>
          </p:spPr>
        </p:cxnSp>
        <p:cxnSp>
          <p:nvCxnSpPr>
            <p:cNvPr id="308" name="Shape 308"/>
            <p:cNvCxnSpPr/>
            <p:nvPr/>
          </p:nvCxnSpPr>
          <p:spPr>
            <a:xfrm rot="10800000">
              <a:off x="5799074" y="4680235"/>
              <a:ext cx="903600" cy="0"/>
            </a:xfrm>
            <a:prstGeom prst="straightConnector1">
              <a:avLst/>
            </a:prstGeom>
            <a:noFill/>
            <a:ln cap="flat" cmpd="sng" w="28575">
              <a:solidFill>
                <a:srgbClr val="FF2978"/>
              </a:solidFill>
              <a:prstDash val="solid"/>
              <a:round/>
              <a:headEnd len="med" w="med" type="none"/>
              <a:tailEnd len="med" w="med" type="stealth"/>
            </a:ln>
          </p:spPr>
        </p:cxnSp>
        <p:cxnSp>
          <p:nvCxnSpPr>
            <p:cNvPr id="309" name="Shape 309"/>
            <p:cNvCxnSpPr/>
            <p:nvPr/>
          </p:nvCxnSpPr>
          <p:spPr>
            <a:xfrm>
              <a:off x="4523021" y="3120853"/>
              <a:ext cx="0" cy="753900"/>
            </a:xfrm>
            <a:prstGeom prst="straightConnector1">
              <a:avLst/>
            </a:prstGeom>
            <a:noFill/>
            <a:ln cap="flat" cmpd="sng" w="28575">
              <a:solidFill>
                <a:srgbClr val="FF2978"/>
              </a:solidFill>
              <a:prstDash val="solid"/>
              <a:round/>
              <a:headEnd len="med" w="med" type="none"/>
              <a:tailEnd len="med" w="med" type="stealth"/>
            </a:ln>
          </p:spPr>
        </p:cxnSp>
        <p:cxnSp>
          <p:nvCxnSpPr>
            <p:cNvPr id="310" name="Shape 310"/>
            <p:cNvCxnSpPr/>
            <p:nvPr/>
          </p:nvCxnSpPr>
          <p:spPr>
            <a:xfrm>
              <a:off x="4947646" y="4247428"/>
              <a:ext cx="3255000" cy="0"/>
            </a:xfrm>
            <a:prstGeom prst="straightConnector1">
              <a:avLst/>
            </a:prstGeom>
            <a:noFill/>
            <a:ln cap="flat" cmpd="sng" w="28575">
              <a:solidFill>
                <a:srgbClr val="FFFFFF"/>
              </a:solidFill>
              <a:prstDash val="solid"/>
              <a:round/>
              <a:headEnd len="med" w="med" type="none"/>
              <a:tailEnd len="med" w="med" type="stealth"/>
            </a:ln>
          </p:spPr>
        </p:cxnSp>
        <p:cxnSp>
          <p:nvCxnSpPr>
            <p:cNvPr id="311" name="Shape 311"/>
            <p:cNvCxnSpPr/>
            <p:nvPr/>
          </p:nvCxnSpPr>
          <p:spPr>
            <a:xfrm rot="10800000">
              <a:off x="5740240" y="4123703"/>
              <a:ext cx="0" cy="202200"/>
            </a:xfrm>
            <a:prstGeom prst="straightConnector1">
              <a:avLst/>
            </a:prstGeom>
            <a:noFill/>
            <a:ln cap="flat" cmpd="sng" w="38100">
              <a:solidFill>
                <a:srgbClr val="FF2978"/>
              </a:solidFill>
              <a:prstDash val="solid"/>
              <a:round/>
              <a:headEnd len="med" w="med" type="none"/>
              <a:tailEnd len="med" w="med" type="none"/>
            </a:ln>
          </p:spPr>
        </p:cxnSp>
        <p:grpSp>
          <p:nvGrpSpPr>
            <p:cNvPr id="312" name="Shape 312"/>
            <p:cNvGrpSpPr/>
            <p:nvPr/>
          </p:nvGrpSpPr>
          <p:grpSpPr>
            <a:xfrm>
              <a:off x="6543488" y="4138659"/>
              <a:ext cx="369849" cy="521066"/>
              <a:chOff x="4006352" y="3842978"/>
              <a:chExt cx="327300" cy="461121"/>
            </a:xfrm>
          </p:grpSpPr>
          <p:cxnSp>
            <p:nvCxnSpPr>
              <p:cNvPr id="313" name="Shape 313"/>
              <p:cNvCxnSpPr/>
              <p:nvPr/>
            </p:nvCxnSpPr>
            <p:spPr>
              <a:xfrm rot="10800000">
                <a:off x="4170035" y="3842978"/>
                <a:ext cx="0" cy="183600"/>
              </a:xfrm>
              <a:prstGeom prst="straightConnector1">
                <a:avLst/>
              </a:prstGeom>
              <a:noFill/>
              <a:ln cap="flat" cmpd="sng" w="38100">
                <a:solidFill>
                  <a:schemeClr val="dk2"/>
                </a:solidFill>
                <a:prstDash val="solid"/>
                <a:round/>
                <a:headEnd len="med" w="med" type="none"/>
                <a:tailEnd len="med" w="med" type="none"/>
              </a:ln>
            </p:spPr>
          </p:cxnSp>
          <p:sp>
            <p:nvSpPr>
              <p:cNvPr id="314" name="Shape 314"/>
              <p:cNvSpPr txBox="1"/>
              <p:nvPr/>
            </p:nvSpPr>
            <p:spPr>
              <a:xfrm>
                <a:off x="4006352" y="3988499"/>
                <a:ext cx="327300" cy="31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latin typeface="Oswald"/>
                    <a:ea typeface="Oswald"/>
                    <a:cs typeface="Oswald"/>
                    <a:sym typeface="Oswald"/>
                  </a:rPr>
                  <a:t>H</a:t>
                </a:r>
                <a:endParaRPr sz="1800">
                  <a:solidFill>
                    <a:schemeClr val="dk2"/>
                  </a:solidFill>
                  <a:latin typeface="Oswald"/>
                  <a:ea typeface="Oswald"/>
                  <a:cs typeface="Oswald"/>
                  <a:sym typeface="Oswald"/>
                </a:endParaRPr>
              </a:p>
            </p:txBody>
          </p:sp>
        </p:grpSp>
      </p:grpSp>
      <p:sp>
        <p:nvSpPr>
          <p:cNvPr id="315" name="Shape 315"/>
          <p:cNvSpPr txBox="1"/>
          <p:nvPr/>
        </p:nvSpPr>
        <p:spPr>
          <a:xfrm>
            <a:off x="7087753" y="4200325"/>
            <a:ext cx="1428600" cy="61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Oswald"/>
                <a:ea typeface="Oswald"/>
                <a:cs typeface="Oswald"/>
                <a:sym typeface="Oswald"/>
              </a:rPr>
              <a:t>Hrs Leisure</a:t>
            </a:r>
            <a:endParaRPr sz="1800">
              <a:solidFill>
                <a:srgbClr val="FFFFFF"/>
              </a:solidFill>
              <a:latin typeface="Oswald"/>
              <a:ea typeface="Oswald"/>
              <a:cs typeface="Oswald"/>
              <a:sym typeface="Oswald"/>
            </a:endParaRPr>
          </a:p>
        </p:txBody>
      </p:sp>
      <p:sp>
        <p:nvSpPr>
          <p:cNvPr id="316" name="Shape 316"/>
          <p:cNvSpPr txBox="1"/>
          <p:nvPr/>
        </p:nvSpPr>
        <p:spPr>
          <a:xfrm>
            <a:off x="4164294" y="1178670"/>
            <a:ext cx="805200" cy="40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700">
                <a:solidFill>
                  <a:srgbClr val="FFFFFF"/>
                </a:solidFill>
                <a:latin typeface="Oswald"/>
                <a:ea typeface="Oswald"/>
                <a:cs typeface="Oswald"/>
                <a:sym typeface="Oswald"/>
              </a:rPr>
              <a:t>Goods</a:t>
            </a:r>
            <a:endParaRPr sz="1700">
              <a:solidFill>
                <a:srgbClr val="FFFFFF"/>
              </a:solidFill>
              <a:latin typeface="Oswald"/>
              <a:ea typeface="Oswald"/>
              <a:cs typeface="Oswald"/>
              <a:sym typeface="Oswald"/>
            </a:endParaRPr>
          </a:p>
        </p:txBody>
      </p:sp>
      <p:sp>
        <p:nvSpPr>
          <p:cNvPr id="317" name="Shape 317"/>
          <p:cNvSpPr/>
          <p:nvPr/>
        </p:nvSpPr>
        <p:spPr>
          <a:xfrm rot="10800000">
            <a:off x="1658199" y="2566876"/>
            <a:ext cx="143400" cy="257100"/>
          </a:xfrm>
          <a:prstGeom prst="downArrow">
            <a:avLst>
              <a:gd fmla="val 50000" name="adj1"/>
              <a:gd fmla="val 50000" name="adj2"/>
            </a:avLst>
          </a:prstGeom>
          <a:solidFill>
            <a:srgbClr val="6D9EEB"/>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18" name="Shape 318"/>
          <p:cNvSpPr/>
          <p:nvPr/>
        </p:nvSpPr>
        <p:spPr>
          <a:xfrm>
            <a:off x="2148034" y="2567021"/>
            <a:ext cx="143400" cy="256800"/>
          </a:xfrm>
          <a:prstGeom prst="downArrow">
            <a:avLst>
              <a:gd fmla="val 50000" name="adj1"/>
              <a:gd fmla="val 50000" name="adj2"/>
            </a:avLst>
          </a:prstGeom>
          <a:solidFill>
            <a:srgbClr val="E06666"/>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19" name="Shape 319"/>
          <p:cNvSpPr/>
          <p:nvPr/>
        </p:nvSpPr>
        <p:spPr>
          <a:xfrm>
            <a:off x="2781259" y="2011021"/>
            <a:ext cx="143400" cy="256800"/>
          </a:xfrm>
          <a:prstGeom prst="downArrow">
            <a:avLst>
              <a:gd fmla="val 50000" name="adj1"/>
              <a:gd fmla="val 50000" name="adj2"/>
            </a:avLst>
          </a:prstGeom>
          <a:solidFill>
            <a:srgbClr val="E06666"/>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20" name="Shape 320"/>
          <p:cNvSpPr/>
          <p:nvPr/>
        </p:nvSpPr>
        <p:spPr>
          <a:xfrm>
            <a:off x="2282113" y="2011021"/>
            <a:ext cx="143400" cy="256800"/>
          </a:xfrm>
          <a:prstGeom prst="downArrow">
            <a:avLst>
              <a:gd fmla="val 50000" name="adj1"/>
              <a:gd fmla="val 50000" name="adj2"/>
            </a:avLst>
          </a:prstGeom>
          <a:solidFill>
            <a:srgbClr val="E06666"/>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21" name="Shape 3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