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8629" y="1051559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Streamlining the computer test engineering room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849" y="5248718"/>
            <a:ext cx="6400800" cy="19473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By: Nam Vo</a:t>
            </a:r>
          </a:p>
        </p:txBody>
      </p:sp>
    </p:spTree>
    <p:extLst>
      <p:ext uri="{BB962C8B-B14F-4D97-AF65-F5344CB8AC3E}">
        <p14:creationId xmlns:p14="http://schemas.microsoft.com/office/powerpoint/2010/main" val="343930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16131"/>
            <a:ext cx="8534400" cy="1507067"/>
          </a:xfrm>
        </p:spPr>
        <p:txBody>
          <a:bodyPr/>
          <a:lstStyle/>
          <a:p>
            <a:r>
              <a:rPr lang="en-US" u="sng" dirty="0"/>
              <a:t>I.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65713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One of the main projects, for my time within the engineering department, is to analyze the relationship between output and other factors that may influence output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Output: Relays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Quantifying this relationship though econometrics may be crucial to pinpointing bottlenecks in the current testing process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May also expose inefficient use of the current equipment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May save money in the long-run if the current obstacle is fixable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2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u="sng" dirty="0"/>
              <a:t>I. Introduction P.2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47405"/>
            <a:ext cx="11335992" cy="24605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Output: Relays (electronic switches)</a:t>
            </a:r>
          </a:p>
          <a:p>
            <a:r>
              <a:rPr lang="en-US" dirty="0">
                <a:solidFill>
                  <a:schemeClr val="tx1"/>
                </a:solidFill>
              </a:rPr>
              <a:t>Factors that may affect output: Age of Chamber, Age of the test trays, operator experience, and amount of hours operator has worked thus far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7" y="3150514"/>
            <a:ext cx="1049769" cy="118712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563077" y="3507971"/>
            <a:ext cx="565680" cy="350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772" y="3175179"/>
            <a:ext cx="672665" cy="1251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269" y="3231456"/>
            <a:ext cx="1305122" cy="1218114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653813" y="3490171"/>
            <a:ext cx="565680" cy="350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394234" y="3499071"/>
            <a:ext cx="565680" cy="350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8765" y="3170355"/>
            <a:ext cx="1313034" cy="1358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8279" y="3231456"/>
            <a:ext cx="1857357" cy="1121423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9193381" y="3507971"/>
            <a:ext cx="565680" cy="350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84211" y="4064774"/>
            <a:ext cx="11335992" cy="2460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total time that relays take to finish is very inconsistent. Some batches take 2 hours to finish while some take 7 hours to finish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8236" y="2687447"/>
            <a:ext cx="121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68978" y="2712940"/>
            <a:ext cx="121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Operator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84968" y="2749994"/>
            <a:ext cx="121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Tray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80987" y="2707288"/>
            <a:ext cx="201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Chamber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13711" y="2639093"/>
            <a:ext cx="2012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End Product is Shipped</a:t>
            </a:r>
          </a:p>
        </p:txBody>
      </p:sp>
    </p:spTree>
    <p:extLst>
      <p:ext uri="{BB962C8B-B14F-4D97-AF65-F5344CB8AC3E}">
        <p14:creationId xmlns:p14="http://schemas.microsoft.com/office/powerpoint/2010/main" val="98299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16131"/>
            <a:ext cx="8534400" cy="1507067"/>
          </a:xfrm>
        </p:spPr>
        <p:txBody>
          <a:bodyPr/>
          <a:lstStyle/>
          <a:p>
            <a:r>
              <a:rPr lang="en-US" u="sng" dirty="0"/>
              <a:t>II.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391" y="1537855"/>
            <a:ext cx="5384078" cy="482969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My research question is very specific… so I had to review journals and articles relating to productivity over time and work experience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These articles prove insight regarding the operator’s productivity over the course of a work day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Studies in the labor market links increased inefficient use of time over the course of a workday as hours worked increases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Inefficiency is a measure of output vs time spent during overtime in this case study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 are further studies relating efficiency vs work experience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Hypothetically, workers are expected be more efficient as they gain more work experience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Nothing conclusive was found. Results fluctuate between industry types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616" y="1723198"/>
            <a:ext cx="5647200" cy="35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6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16131"/>
            <a:ext cx="8534400" cy="1507067"/>
          </a:xfrm>
        </p:spPr>
        <p:txBody>
          <a:bodyPr/>
          <a:lstStyle/>
          <a:p>
            <a:r>
              <a:rPr lang="en-US" u="sng" dirty="0"/>
              <a:t>III. Theoretical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0" y="1471353"/>
                <a:ext cx="10812292" cy="4571999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Dependent Variable: Total time to produce output (Y)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Independent Variables: Age of chambers (X1), age of test trays (X2), operator experience (X3), hours operator has worked thus far (X4)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Letters in operator’s name (X5) is added later to test for robustness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Theoretical model with hypothesized signs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𝑂𝑈𝑇𝑃𝑈𝑇𝑖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𝐴𝑔𝑒𝑂𝑓𝐶𝐻𝑀𝐵𝑅𝑖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𝐴𝑔𝑒𝑂𝑓𝑇𝑅𝐴𝑌𝑖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+/−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𝑂𝑝𝐸𝑋𝑃𝑖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𝑂𝑝𝐻𝑟𝑠𝑊𝑅𝐾𝐸𝐷𝑖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0" y="1471353"/>
                <a:ext cx="10812292" cy="4571999"/>
              </a:xfrm>
              <a:blipFill>
                <a:blip r:embed="rId2"/>
                <a:stretch>
                  <a:fillRect l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58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16131"/>
            <a:ext cx="8534400" cy="1507067"/>
          </a:xfrm>
        </p:spPr>
        <p:txBody>
          <a:bodyPr/>
          <a:lstStyle/>
          <a:p>
            <a:r>
              <a:rPr lang="en-US" u="sng" dirty="0"/>
              <a:t>IV. Empirical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488426"/>
              </p:ext>
            </p:extLst>
          </p:nvPr>
        </p:nvGraphicFramePr>
        <p:xfrm>
          <a:off x="684207" y="2065338"/>
          <a:ext cx="9881268" cy="255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878">
                  <a:extLst>
                    <a:ext uri="{9D8B030D-6E8A-4147-A177-3AD203B41FA5}">
                      <a16:colId xmlns:a16="http://schemas.microsoft.com/office/drawing/2014/main" val="2217634340"/>
                    </a:ext>
                  </a:extLst>
                </a:gridCol>
                <a:gridCol w="1646878">
                  <a:extLst>
                    <a:ext uri="{9D8B030D-6E8A-4147-A177-3AD203B41FA5}">
                      <a16:colId xmlns:a16="http://schemas.microsoft.com/office/drawing/2014/main" val="3320047743"/>
                    </a:ext>
                  </a:extLst>
                </a:gridCol>
                <a:gridCol w="1646878">
                  <a:extLst>
                    <a:ext uri="{9D8B030D-6E8A-4147-A177-3AD203B41FA5}">
                      <a16:colId xmlns:a16="http://schemas.microsoft.com/office/drawing/2014/main" val="4077797197"/>
                    </a:ext>
                  </a:extLst>
                </a:gridCol>
                <a:gridCol w="1646878">
                  <a:extLst>
                    <a:ext uri="{9D8B030D-6E8A-4147-A177-3AD203B41FA5}">
                      <a16:colId xmlns:a16="http://schemas.microsoft.com/office/drawing/2014/main" val="1848952831"/>
                    </a:ext>
                  </a:extLst>
                </a:gridCol>
                <a:gridCol w="1646878">
                  <a:extLst>
                    <a:ext uri="{9D8B030D-6E8A-4147-A177-3AD203B41FA5}">
                      <a16:colId xmlns:a16="http://schemas.microsoft.com/office/drawing/2014/main" val="1604678274"/>
                    </a:ext>
                  </a:extLst>
                </a:gridCol>
                <a:gridCol w="1646878">
                  <a:extLst>
                    <a:ext uri="{9D8B030D-6E8A-4147-A177-3AD203B41FA5}">
                      <a16:colId xmlns:a16="http://schemas.microsoft.com/office/drawing/2014/main" val="194091763"/>
                    </a:ext>
                  </a:extLst>
                </a:gridCol>
              </a:tblGrid>
              <a:tr h="259961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82526"/>
                  </a:ext>
                </a:extLst>
              </a:tr>
              <a:tr h="259961">
                <a:tc>
                  <a:txBody>
                    <a:bodyPr/>
                    <a:lstStyle/>
                    <a:p>
                      <a:r>
                        <a:rPr lang="en-US" dirty="0"/>
                        <a:t>Total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11278"/>
                  </a:ext>
                </a:extLst>
              </a:tr>
              <a:tr h="259961">
                <a:tc>
                  <a:txBody>
                    <a:bodyPr/>
                    <a:lstStyle/>
                    <a:p>
                      <a:r>
                        <a:rPr lang="en-US" dirty="0"/>
                        <a:t>Age of 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11654"/>
                  </a:ext>
                </a:extLst>
              </a:tr>
              <a:tr h="454932">
                <a:tc>
                  <a:txBody>
                    <a:bodyPr/>
                    <a:lstStyle/>
                    <a:p>
                      <a:r>
                        <a:rPr lang="en-US" dirty="0"/>
                        <a:t>Age of Tray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89508"/>
                  </a:ext>
                </a:extLst>
              </a:tr>
              <a:tr h="259961">
                <a:tc>
                  <a:txBody>
                    <a:bodyPr/>
                    <a:lstStyle/>
                    <a:p>
                      <a:r>
                        <a:rPr lang="en-US" dirty="0"/>
                        <a:t>Op 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53819"/>
                  </a:ext>
                </a:extLst>
              </a:tr>
              <a:tr h="454932"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Hrs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Wrked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144959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84210" y="1471353"/>
            <a:ext cx="9316001" cy="59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342509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0" y="-133989"/>
            <a:ext cx="8534400" cy="1507067"/>
          </a:xfrm>
        </p:spPr>
        <p:txBody>
          <a:bodyPr/>
          <a:lstStyle/>
          <a:p>
            <a:r>
              <a:rPr lang="en-US" u="sng" dirty="0"/>
              <a:t>IV. Empirical Analysis P.2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4210" y="846490"/>
            <a:ext cx="9316001" cy="59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Regression Output; n=93 for all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4488049"/>
                  </p:ext>
                </p:extLst>
              </p:nvPr>
            </p:nvGraphicFramePr>
            <p:xfrm>
              <a:off x="852710" y="1332545"/>
              <a:ext cx="8792300" cy="49583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8460">
                      <a:extLst>
                        <a:ext uri="{9D8B030D-6E8A-4147-A177-3AD203B41FA5}">
                          <a16:colId xmlns:a16="http://schemas.microsoft.com/office/drawing/2014/main" val="2317645826"/>
                        </a:ext>
                      </a:extLst>
                    </a:gridCol>
                    <a:gridCol w="1758460">
                      <a:extLst>
                        <a:ext uri="{9D8B030D-6E8A-4147-A177-3AD203B41FA5}">
                          <a16:colId xmlns:a16="http://schemas.microsoft.com/office/drawing/2014/main" val="1721223942"/>
                        </a:ext>
                      </a:extLst>
                    </a:gridCol>
                    <a:gridCol w="1758460">
                      <a:extLst>
                        <a:ext uri="{9D8B030D-6E8A-4147-A177-3AD203B41FA5}">
                          <a16:colId xmlns:a16="http://schemas.microsoft.com/office/drawing/2014/main" val="2752528454"/>
                        </a:ext>
                      </a:extLst>
                    </a:gridCol>
                    <a:gridCol w="1758460">
                      <a:extLst>
                        <a:ext uri="{9D8B030D-6E8A-4147-A177-3AD203B41FA5}">
                          <a16:colId xmlns:a16="http://schemas.microsoft.com/office/drawing/2014/main" val="3853069201"/>
                        </a:ext>
                      </a:extLst>
                    </a:gridCol>
                    <a:gridCol w="1758460">
                      <a:extLst>
                        <a:ext uri="{9D8B030D-6E8A-4147-A177-3AD203B41FA5}">
                          <a16:colId xmlns:a16="http://schemas.microsoft.com/office/drawing/2014/main" val="339072129"/>
                        </a:ext>
                      </a:extLst>
                    </a:gridCol>
                  </a:tblGrid>
                  <a:tr h="31078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  <a:r>
                            <a:rPr lang="en-US" baseline="0" dirty="0"/>
                            <a:t>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FF00"/>
                              </a:solidFill>
                              <a:effectLst/>
                            </a:rPr>
                            <a:t>Model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4763082"/>
                      </a:ext>
                    </a:extLst>
                  </a:tr>
                  <a:tr h="54387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Intercept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109.97***</a:t>
                          </a:r>
                        </a:p>
                        <a:p>
                          <a:r>
                            <a:rPr lang="en-US" dirty="0"/>
                            <a:t>(13.14)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100.63***</a:t>
                          </a:r>
                        </a:p>
                        <a:p>
                          <a:r>
                            <a:rPr lang="en-US" dirty="0"/>
                            <a:t>(12.61)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176.18***</a:t>
                          </a:r>
                        </a:p>
                        <a:p>
                          <a:r>
                            <a:rPr lang="en-US" dirty="0"/>
                            <a:t>(22.19)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169.73***</a:t>
                          </a:r>
                        </a:p>
                        <a:p>
                          <a:r>
                            <a:rPr lang="en-US" dirty="0"/>
                            <a:t>(34.26)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7697799"/>
                      </a:ext>
                    </a:extLst>
                  </a:tr>
                  <a:tr h="54387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X1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17.58***</a:t>
                          </a:r>
                        </a:p>
                        <a:p>
                          <a:r>
                            <a:rPr lang="en-US" dirty="0"/>
                            <a:t>(1.63)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13.81***</a:t>
                          </a:r>
                        </a:p>
                        <a:p>
                          <a:r>
                            <a:rPr lang="en-US" dirty="0"/>
                            <a:t>(1.85)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11.47***</a:t>
                          </a:r>
                        </a:p>
                        <a:p>
                          <a:r>
                            <a:rPr lang="en-US" dirty="0"/>
                            <a:t>(1.81)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11.48***</a:t>
                          </a:r>
                        </a:p>
                        <a:p>
                          <a:r>
                            <a:rPr lang="en-US" dirty="0"/>
                            <a:t>(1.82)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7790"/>
                      </a:ext>
                    </a:extLst>
                  </a:tr>
                  <a:tr h="54387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X2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5.10***</a:t>
                          </a:r>
                        </a:p>
                        <a:p>
                          <a:r>
                            <a:rPr lang="en-US" dirty="0"/>
                            <a:t>(1.41)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4.84***</a:t>
                          </a:r>
                        </a:p>
                        <a:p>
                          <a:r>
                            <a:rPr lang="en-US" dirty="0"/>
                            <a:t>(1.31)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4.89***</a:t>
                          </a:r>
                        </a:p>
                        <a:p>
                          <a:r>
                            <a:rPr lang="en-US" dirty="0"/>
                            <a:t>(1.33)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7620303"/>
                      </a:ext>
                    </a:extLst>
                  </a:tr>
                  <a:tr h="54387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X3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-2.79</a:t>
                          </a:r>
                        </a:p>
                        <a:p>
                          <a:r>
                            <a:rPr lang="en-US" dirty="0"/>
                            <a:t>(1.91)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-2.86</a:t>
                          </a:r>
                        </a:p>
                        <a:p>
                          <a:r>
                            <a:rPr lang="en-US" dirty="0"/>
                            <a:t>(1.94)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1423796"/>
                      </a:ext>
                    </a:extLst>
                  </a:tr>
                  <a:tr h="54387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X4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-8.06***</a:t>
                          </a:r>
                        </a:p>
                        <a:p>
                          <a:r>
                            <a:rPr lang="en-US" dirty="0"/>
                            <a:t>(2.18)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-8.06***</a:t>
                          </a:r>
                        </a:p>
                        <a:p>
                          <a:r>
                            <a:rPr lang="en-US" dirty="0"/>
                            <a:t>(2.18)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2008433"/>
                      </a:ext>
                    </a:extLst>
                  </a:tr>
                  <a:tr h="54387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X5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0.59</a:t>
                          </a:r>
                        </a:p>
                        <a:p>
                          <a:r>
                            <a:rPr lang="en-US" dirty="0"/>
                            <a:t>(34.26)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3102127"/>
                      </a:ext>
                    </a:extLst>
                  </a:tr>
                  <a:tr h="3282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613028"/>
                      </a:ext>
                    </a:extLst>
                  </a:tr>
                  <a:tr h="31078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Sig-F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822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4488049"/>
                  </p:ext>
                </p:extLst>
              </p:nvPr>
            </p:nvGraphicFramePr>
            <p:xfrm>
              <a:off x="852710" y="1332545"/>
              <a:ext cx="8792300" cy="49583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8460">
                      <a:extLst>
                        <a:ext uri="{9D8B030D-6E8A-4147-A177-3AD203B41FA5}">
                          <a16:colId xmlns:a16="http://schemas.microsoft.com/office/drawing/2014/main" val="2317645826"/>
                        </a:ext>
                      </a:extLst>
                    </a:gridCol>
                    <a:gridCol w="1758460">
                      <a:extLst>
                        <a:ext uri="{9D8B030D-6E8A-4147-A177-3AD203B41FA5}">
                          <a16:colId xmlns:a16="http://schemas.microsoft.com/office/drawing/2014/main" val="1721223942"/>
                        </a:ext>
                      </a:extLst>
                    </a:gridCol>
                    <a:gridCol w="1758460">
                      <a:extLst>
                        <a:ext uri="{9D8B030D-6E8A-4147-A177-3AD203B41FA5}">
                          <a16:colId xmlns:a16="http://schemas.microsoft.com/office/drawing/2014/main" val="2752528454"/>
                        </a:ext>
                      </a:extLst>
                    </a:gridCol>
                    <a:gridCol w="1758460">
                      <a:extLst>
                        <a:ext uri="{9D8B030D-6E8A-4147-A177-3AD203B41FA5}">
                          <a16:colId xmlns:a16="http://schemas.microsoft.com/office/drawing/2014/main" val="3853069201"/>
                        </a:ext>
                      </a:extLst>
                    </a:gridCol>
                    <a:gridCol w="1758460">
                      <a:extLst>
                        <a:ext uri="{9D8B030D-6E8A-4147-A177-3AD203B41FA5}">
                          <a16:colId xmlns:a16="http://schemas.microsoft.com/office/drawing/2014/main" val="33907212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</a:t>
                          </a:r>
                          <a:r>
                            <a:rPr lang="en-US" baseline="0" dirty="0" smtClean="0"/>
                            <a:t>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FF00"/>
                              </a:solidFill>
                              <a:effectLst/>
                            </a:rPr>
                            <a:t>Model 3</a:t>
                          </a:r>
                          <a:endParaRPr lang="en-US" dirty="0">
                            <a:solidFill>
                              <a:srgbClr val="FFFF00"/>
                            </a:solidFill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 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47630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Intercept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109.97***</a:t>
                          </a:r>
                        </a:p>
                        <a:p>
                          <a:r>
                            <a:rPr lang="en-US" dirty="0" smtClean="0"/>
                            <a:t>(13.14)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100.63***</a:t>
                          </a:r>
                        </a:p>
                        <a:p>
                          <a:r>
                            <a:rPr lang="en-US" dirty="0" smtClean="0"/>
                            <a:t>(12.61)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176.18***</a:t>
                          </a:r>
                        </a:p>
                        <a:p>
                          <a:r>
                            <a:rPr lang="en-US" dirty="0" smtClean="0"/>
                            <a:t>(22.19)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169.73***</a:t>
                          </a:r>
                        </a:p>
                        <a:p>
                          <a:r>
                            <a:rPr lang="en-US" dirty="0" smtClean="0"/>
                            <a:t>(34.26)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769779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X1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17.58***</a:t>
                          </a:r>
                        </a:p>
                        <a:p>
                          <a:r>
                            <a:rPr lang="en-US" dirty="0" smtClean="0"/>
                            <a:t>(1.63)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13.81***</a:t>
                          </a:r>
                        </a:p>
                        <a:p>
                          <a:r>
                            <a:rPr lang="en-US" dirty="0" smtClean="0"/>
                            <a:t>(1.85)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11.47***</a:t>
                          </a:r>
                        </a:p>
                        <a:p>
                          <a:r>
                            <a:rPr lang="en-US" dirty="0" smtClean="0"/>
                            <a:t>(1.81)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11.48***</a:t>
                          </a:r>
                        </a:p>
                        <a:p>
                          <a:r>
                            <a:rPr lang="en-US" dirty="0" smtClean="0"/>
                            <a:t>(1.82)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779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X2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5.10***</a:t>
                          </a:r>
                        </a:p>
                        <a:p>
                          <a:r>
                            <a:rPr lang="en-US" dirty="0" smtClean="0"/>
                            <a:t>(1.41)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4.84***</a:t>
                          </a:r>
                        </a:p>
                        <a:p>
                          <a:r>
                            <a:rPr lang="en-US" dirty="0" smtClean="0"/>
                            <a:t>(1.31)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4.89***</a:t>
                          </a:r>
                        </a:p>
                        <a:p>
                          <a:r>
                            <a:rPr lang="en-US" dirty="0" smtClean="0"/>
                            <a:t>(1.33)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76203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X3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-2.79</a:t>
                          </a:r>
                        </a:p>
                        <a:p>
                          <a:r>
                            <a:rPr lang="en-US" dirty="0" smtClean="0"/>
                            <a:t>(1.91)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-2.86</a:t>
                          </a:r>
                        </a:p>
                        <a:p>
                          <a:r>
                            <a:rPr lang="en-US" dirty="0" smtClean="0"/>
                            <a:t>(1.94)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14237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X4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-8.06***</a:t>
                          </a:r>
                        </a:p>
                        <a:p>
                          <a:r>
                            <a:rPr lang="en-US" dirty="0" smtClean="0"/>
                            <a:t>(2.18)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-8.06***</a:t>
                          </a:r>
                        </a:p>
                        <a:p>
                          <a:r>
                            <a:rPr lang="en-US" dirty="0" smtClean="0"/>
                            <a:t>(2.18)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200843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X5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0.59</a:t>
                          </a:r>
                        </a:p>
                        <a:p>
                          <a:r>
                            <a:rPr lang="en-US" dirty="0" smtClean="0"/>
                            <a:t>(34.26)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3102127"/>
                      </a:ext>
                    </a:extLst>
                  </a:tr>
                  <a:tr h="3863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6" t="-1104762" r="-401038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0.56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0.66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0.66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6130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Sig-F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8222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852710" y="6331412"/>
            <a:ext cx="8534400" cy="5265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*Significant at 10%, **5%, ***1%</a:t>
            </a:r>
          </a:p>
          <a:p>
            <a:r>
              <a:rPr lang="en-US" sz="1600" dirty="0"/>
              <a:t>*X5 is added for sensitivity analysis; it is the # of letters in operator I’s name</a:t>
            </a:r>
          </a:p>
        </p:txBody>
      </p:sp>
    </p:spTree>
    <p:extLst>
      <p:ext uri="{BB962C8B-B14F-4D97-AF65-F5344CB8AC3E}">
        <p14:creationId xmlns:p14="http://schemas.microsoft.com/office/powerpoint/2010/main" val="276694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16131"/>
            <a:ext cx="8534400" cy="1507067"/>
          </a:xfrm>
        </p:spPr>
        <p:txBody>
          <a:bodyPr/>
          <a:lstStyle/>
          <a:p>
            <a:r>
              <a:rPr lang="en-US" u="sng" dirty="0"/>
              <a:t>V.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37855"/>
            <a:ext cx="8534400" cy="468837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For the most part, my model proves to be significant and robust to at 1% significance level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Correlations between output time and 3 parameters are significant and similar to my hypothesized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Significance regarding the parameter on years of experience follows empirical studies (not conclusive)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To build upon my findings…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 might need to collect more data that may explain my dependent variable better such as: amounts of repairs on chambers &amp; trays, hours of sleep each operator has, etc.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 would recommend measures to increase average output time such as: more frequent breaks for the operators &amp; more funds allocated towards buying new chambers and trays</a:t>
            </a:r>
          </a:p>
        </p:txBody>
      </p:sp>
    </p:spTree>
    <p:extLst>
      <p:ext uri="{BB962C8B-B14F-4D97-AF65-F5344CB8AC3E}">
        <p14:creationId xmlns:p14="http://schemas.microsoft.com/office/powerpoint/2010/main" val="356833362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227</TotalTime>
  <Words>672</Words>
  <Application>Microsoft Office PowerPoint</Application>
  <PresentationFormat>Widescreen</PresentationFormat>
  <Paragraphs>143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Cambria Math</vt:lpstr>
      <vt:lpstr>Century Gothic</vt:lpstr>
      <vt:lpstr>Wingdings 3</vt:lpstr>
      <vt:lpstr>Slice</vt:lpstr>
      <vt:lpstr>Streamlining the computer test engineering room</vt:lpstr>
      <vt:lpstr>I. Introduction</vt:lpstr>
      <vt:lpstr>I. Introduction P.2</vt:lpstr>
      <vt:lpstr>II. Literature review</vt:lpstr>
      <vt:lpstr>III. Theoretical analysis</vt:lpstr>
      <vt:lpstr>IV. Empirical Analysis</vt:lpstr>
      <vt:lpstr>IV. Empirical Analysis P.2</vt:lpstr>
      <vt:lpstr>V. Conclusion</vt:lpstr>
    </vt:vector>
  </TitlesOfParts>
  <Company>CSU Long Beach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 Vo regression Project</dc:title>
  <dc:creator>sa-ats-lab-user</dc:creator>
  <cp:lastModifiedBy>Nam Vo</cp:lastModifiedBy>
  <cp:revision>30</cp:revision>
  <dcterms:created xsi:type="dcterms:W3CDTF">2017-12-05T03:16:55Z</dcterms:created>
  <dcterms:modified xsi:type="dcterms:W3CDTF">2018-05-21T23:37:45Z</dcterms:modified>
</cp:coreProperties>
</file>