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30"/>
  </p:notesMasterIdLst>
  <p:handoutMasterIdLst>
    <p:handoutMasterId r:id="rId31"/>
  </p:handoutMasterIdLst>
  <p:sldIdLst>
    <p:sldId id="260" r:id="rId3"/>
    <p:sldId id="26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2" r:id="rId15"/>
    <p:sldId id="298" r:id="rId16"/>
    <p:sldId id="311" r:id="rId17"/>
    <p:sldId id="300" r:id="rId18"/>
    <p:sldId id="301" r:id="rId19"/>
    <p:sldId id="303" r:id="rId20"/>
    <p:sldId id="304" r:id="rId21"/>
    <p:sldId id="312" r:id="rId22"/>
    <p:sldId id="305" r:id="rId23"/>
    <p:sldId id="306" r:id="rId24"/>
    <p:sldId id="307" r:id="rId25"/>
    <p:sldId id="308" r:id="rId26"/>
    <p:sldId id="309" r:id="rId27"/>
    <p:sldId id="310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86" autoAdjust="0"/>
  </p:normalViewPr>
  <p:slideViewPr>
    <p:cSldViewPr>
      <p:cViewPr>
        <p:scale>
          <a:sx n="75" d="100"/>
          <a:sy n="75" d="100"/>
        </p:scale>
        <p:origin x="-92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3D76A-875B-4F1B-A7D4-99646019C7C6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92612-70A5-4497-A73D-FA082255A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774D8-0BED-481B-B0ED-8ABBC860A072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16A70-7C62-42D6-A168-EC3E2FD85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9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C62-8300-4662-9C53-4336681287FC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Thanh Phước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5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0" y="6326766"/>
            <a:ext cx="9144000" cy="501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105400"/>
          </a:xfrm>
          <a:effectLst>
            <a:softEdge rad="12700"/>
          </a:effectLst>
        </p:spPr>
        <p:txBody>
          <a:bodyPr/>
          <a:lstStyle>
            <a:lvl2pPr marL="685800" indent="-228600">
              <a:buFont typeface="Wingdings" pitchFamily="2" charset="2"/>
              <a:buChar char="q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00800"/>
            <a:ext cx="1219200" cy="365125"/>
          </a:xfrm>
        </p:spPr>
        <p:txBody>
          <a:bodyPr/>
          <a:lstStyle>
            <a:lvl1pPr>
              <a:defRPr sz="1400" b="1">
                <a:solidFill>
                  <a:srgbClr val="FF0000"/>
                </a:solidFill>
                <a:latin typeface="+mn-lt"/>
              </a:defRPr>
            </a:lvl1pPr>
          </a:lstStyle>
          <a:p>
            <a:fld id="{8E2CEE57-1CFE-4704-AA2F-192E0B601186}" type="datetime1">
              <a:rPr lang="vi-VN" smtClean="0"/>
              <a:pPr/>
              <a:t>29/08/2019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04891"/>
            <a:ext cx="3733800" cy="365125"/>
          </a:xfrm>
        </p:spPr>
        <p:txBody>
          <a:bodyPr/>
          <a:lstStyle>
            <a:lvl1pPr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Lập trình windows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2025" y="6394133"/>
            <a:ext cx="514350" cy="365125"/>
          </a:xfrm>
        </p:spPr>
        <p:txBody>
          <a:bodyPr/>
          <a:lstStyle>
            <a:lvl1pPr>
              <a:defRPr sz="1400" b="1">
                <a:solidFill>
                  <a:srgbClr val="FFFF00"/>
                </a:solidFill>
              </a:defRPr>
            </a:lvl1pPr>
          </a:lstStyle>
          <a:p>
            <a:fld id="{DD4A4264-7046-4C0E-BF5F-93CD95FB8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63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5686-9E49-4C44-8C7B-AF8287BEE779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Trần Thanh Phước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0407-A810-4B50-9A19-4699E67BA3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914400"/>
            <a:ext cx="9144000" cy="5379085"/>
          </a:xfrm>
          <a:prstGeom prst="roundRect">
            <a:avLst>
              <a:gd name="adj" fmla="val 7277"/>
            </a:avLst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0" y="0"/>
            <a:ext cx="9144000" cy="85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8" y="47258"/>
            <a:ext cx="735965" cy="7359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6667"/>
            <a:ext cx="807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077200" cy="4556125"/>
          </a:xfrm>
          <a:prstGeom prst="rect">
            <a:avLst/>
          </a:prstGeom>
          <a:noFill/>
          <a:ln cap="rnd" cmpd="dbl">
            <a:solidFill>
              <a:schemeClr val="accent1">
                <a:alpha val="67000"/>
              </a:schemeClr>
            </a:solidFill>
            <a:round/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55000" dir="5400000" sy="-100000" algn="bl" rotWithShape="0"/>
            <a:softEdge rad="635000"/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Controls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COM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4648199"/>
          </a:xfrm>
        </p:spPr>
        <p:txBody>
          <a:bodyPr wrap="none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(Component Object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windows nâng cao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nghĩa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800600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.NET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Framework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 Controls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800600"/>
          </a:xfrm>
        </p:spPr>
        <p:txBody>
          <a:bodyPr wrap="non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File/ New Project,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ClassLibrary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public class CustomControl1 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System.Windows.Forms.TextBox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4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4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DLL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Folder&gt;\bin\Debug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NumericTextBox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514600"/>
          </a:xfrm>
        </p:spPr>
        <p:txBody>
          <a:bodyPr wrap="non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File/New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Project,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Add/ User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partial class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NumericTextBox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TextBox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  Control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NumericTextBox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098" y="1066800"/>
            <a:ext cx="86765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NumericTextBox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TextBox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NumericTextBox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NumericTextBox_KeyPress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KeyPressEventArgs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e.KeyChar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&amp;&amp; !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.IsControl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e.KeyChar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e.Handled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1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control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352800"/>
          </a:xfrm>
        </p:spPr>
        <p:txBody>
          <a:bodyPr wrap="non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 New Project, Windows Forms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All Windows Forms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Toolbox,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Choose Items, ở tab .NET Framework Components,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Browse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NumericTextBox.dll, OK</a:t>
            </a:r>
          </a:p>
          <a:p>
            <a:pPr marL="514350" indent="-514350">
              <a:buAutoNum type="arabicPeriod" startAt="3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NumericTextBox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</a:t>
            </a:r>
          </a:p>
          <a:p>
            <a:pPr marL="514350" indent="-514350">
              <a:buAutoNum type="arabicPeriod" startAt="3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Controls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có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352800"/>
          </a:xfrm>
        </p:spPr>
        <p:txBody>
          <a:bodyPr wrap="non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control Upper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TextBox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DataGridView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chẵn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5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custom Control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419600"/>
          </a:xfrm>
        </p:spPr>
        <p:txBody>
          <a:bodyPr wrap="non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File/ New Project,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Library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Add/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DLL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 &lt;Application Folder&gt;\bin\Debug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990600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File/ New Project, Class Library,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NT_Validator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NTValidator.cs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828800"/>
            <a:ext cx="8534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NTValidator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 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NTValidator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 Number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Validate()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	//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Kiem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71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 custom controls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819400"/>
          </a:xfrm>
        </p:spPr>
        <p:txBody>
          <a:bodyPr wrap="non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File/ New/ Project,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Windows Forms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HopDen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Reference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Solution Explorer,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Add Reference,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Browse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HopDen.dll</a:t>
            </a:r>
          </a:p>
          <a:p>
            <a:pPr marL="514350" indent="-514350">
              <a:buAutoNum type="arabicPeriod" startAt="3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AutoNum type="arabicPeriod" startAt="3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ử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 custom controls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819400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NTValidator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Validator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NTValidator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Validator.Validate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.lblThongBao.Text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“Nguyen to"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.lblThongBao.Text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Khong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Nguyen to"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COM</a:t>
            </a:r>
            <a:endParaRPr lang="en-US" sz="35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066801"/>
            <a:ext cx="8686800" cy="2285999"/>
          </a:xfrm>
        </p:spPr>
        <p:txBody>
          <a:bodyPr wrap="none"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vi-VN" dirty="0">
                <a:latin typeface="+mj-lt"/>
              </a:rPr>
              <a:t>Giảm độ phức tạp của toàn bộ phần </a:t>
            </a:r>
            <a:r>
              <a:rPr lang="vi-VN" dirty="0" smtClean="0">
                <a:latin typeface="+mj-lt"/>
              </a:rPr>
              <a:t>mềm</a:t>
            </a:r>
            <a:r>
              <a:rPr lang="en-US" dirty="0" smtClean="0">
                <a:latin typeface="+mj-lt"/>
              </a:rPr>
              <a:t>.</a:t>
            </a:r>
            <a:endParaRPr lang="vi-VN" dirty="0">
              <a:latin typeface="+mj-lt"/>
            </a:endParaRPr>
          </a:p>
          <a:p>
            <a:pPr algn="just">
              <a:buFont typeface="Wingdings" pitchFamily="2" charset="2"/>
              <a:buChar char="ü"/>
            </a:pPr>
            <a:r>
              <a:rPr lang="vi-VN" dirty="0">
                <a:latin typeface="+mj-lt"/>
              </a:rPr>
              <a:t>Cho phép phát triển các module phân tán giữa </a:t>
            </a:r>
            <a:endParaRPr lang="en-US" dirty="0" smtClean="0">
              <a:latin typeface="+mj-lt"/>
            </a:endParaRPr>
          </a:p>
          <a:p>
            <a:pPr marL="0" indent="0" algn="just">
              <a:buNone/>
            </a:pPr>
            <a:r>
              <a:rPr lang="vi-VN" dirty="0" smtClean="0">
                <a:latin typeface="+mj-lt"/>
              </a:rPr>
              <a:t>nhiều </a:t>
            </a:r>
            <a:r>
              <a:rPr lang="vi-VN" dirty="0">
                <a:latin typeface="+mj-lt"/>
              </a:rPr>
              <a:t>nhóm, phòng ban…</a:t>
            </a:r>
          </a:p>
          <a:p>
            <a:pPr algn="just">
              <a:buFont typeface="Wingdings" pitchFamily="2" charset="2"/>
              <a:buChar char="ü"/>
            </a:pPr>
            <a:r>
              <a:rPr lang="vi-VN" dirty="0">
                <a:latin typeface="+mj-lt"/>
              </a:rPr>
              <a:t>Tăng khả năng bảo trì phần </a:t>
            </a:r>
            <a:r>
              <a:rPr lang="vi-VN" dirty="0" smtClean="0">
                <a:latin typeface="+mj-lt"/>
              </a:rPr>
              <a:t>mềm</a:t>
            </a:r>
            <a:r>
              <a:rPr lang="en-US" dirty="0" smtClean="0">
                <a:latin typeface="+mj-lt"/>
              </a:rPr>
              <a:t>.</a:t>
            </a:r>
            <a:endParaRPr lang="vi-VN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windows nâng cao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4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 custom controls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819400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custom controls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3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3. Custom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controls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(User Controls)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819400"/>
          </a:xfrm>
        </p:spPr>
        <p:txBody>
          <a:bodyPr wrap="non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Control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user control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System.Windows.Forms.UserControl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User Controls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819400"/>
          </a:xfrm>
        </p:spPr>
        <p:txBody>
          <a:bodyPr wrap="non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 New Project, Windows Forms Control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user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property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DLL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&lt;Application Folder&gt;\bin\Debug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control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819400"/>
          </a:xfrm>
        </p:spPr>
        <p:txBody>
          <a:bodyPr wrap="non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winform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Toolbox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Toolbox,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Choose Items,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.NET Framework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Browse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user control, OK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23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0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user control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 wrap="non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 New Project, Windows Form Control Library,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Digital_Clock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  Add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 User Control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DigitalClock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User Control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Label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Timer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3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đúp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Tick,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24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user control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label1.Text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.Now.ToString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/>
              <a:t>4.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Build/Build Solution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25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User Controls (Composite controls)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 wrap="none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File/ New Project, Windows Forms Application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tab All Windows Forms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Toolbox,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Items, tab .NET Framework Components, Browse,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DigitalClock.dll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DigitalClock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form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26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9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TẬP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control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>
                <a:latin typeface="Times New Roman" pitchFamily="18" charset="0"/>
                <a:cs typeface="Times New Roman" pitchFamily="18" charset="0"/>
              </a:rPr>
              <a:t>27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>
                <a:latin typeface="Times New Roman" pitchFamily="18" charset="0"/>
                <a:cs typeface="Times New Roman" pitchFamily="18" charset="0"/>
              </a:rPr>
              <a:t>29/08/2019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Lập trình windows nâng cao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152400" y="1066800"/>
            <a:ext cx="8686800" cy="603472"/>
          </a:xfrm>
          <a:prstGeom prst="rect">
            <a:avLst/>
          </a:prstGeom>
          <a:noFill/>
          <a:ln cap="rnd" cmpd="dbl">
            <a:solidFill>
              <a:schemeClr val="accent1">
                <a:alpha val="67000"/>
              </a:schemeClr>
            </a:solidFill>
            <a:round/>
          </a:ln>
          <a:effectLst>
            <a:softEdge rad="127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 control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sau:A2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70272"/>
            <a:ext cx="3754569" cy="1923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799" y="3765034"/>
            <a:ext cx="8382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A2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table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NguoiDung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user,pass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KHÁI NIỆM</a:t>
            </a:r>
            <a:endParaRPr lang="en-US" sz="35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3276599"/>
          </a:xfrm>
        </p:spPr>
        <p:txBody>
          <a:bodyPr wrap="none"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vi-VN" dirty="0">
                <a:latin typeface="+mj-lt"/>
              </a:rPr>
              <a:t>COM là công nghệ của Microsoft, nó tạo nên các thành </a:t>
            </a:r>
            <a:endParaRPr lang="en-US" dirty="0" smtClean="0">
              <a:latin typeface="+mj-lt"/>
            </a:endParaRPr>
          </a:p>
          <a:p>
            <a:pPr marL="0" indent="0" algn="just">
              <a:buNone/>
            </a:pPr>
            <a:r>
              <a:rPr lang="vi-VN" dirty="0" smtClean="0">
                <a:latin typeface="+mj-lt"/>
              </a:rPr>
              <a:t>phần</a:t>
            </a:r>
            <a:r>
              <a:rPr lang="vi-VN" dirty="0">
                <a:latin typeface="+mj-lt"/>
              </a:rPr>
              <a:t> </a:t>
            </a:r>
            <a:r>
              <a:rPr lang="vi-VN" dirty="0" smtClean="0">
                <a:latin typeface="+mj-lt"/>
              </a:rPr>
              <a:t>giao </a:t>
            </a:r>
            <a:r>
              <a:rPr lang="vi-VN" dirty="0">
                <a:latin typeface="+mj-lt"/>
              </a:rPr>
              <a:t>tiếp với nhau trong ứng dụng phần mềm. </a:t>
            </a:r>
            <a:endParaRPr lang="en-US" dirty="0" smtClean="0">
              <a:latin typeface="+mj-lt"/>
            </a:endParaRPr>
          </a:p>
          <a:p>
            <a:pPr algn="just">
              <a:buFont typeface="Wingdings" pitchFamily="2" charset="2"/>
              <a:buChar char="Ø"/>
            </a:pPr>
            <a:r>
              <a:rPr lang="vi-VN" dirty="0" smtClean="0">
                <a:latin typeface="+mj-lt"/>
              </a:rPr>
              <a:t>COM </a:t>
            </a:r>
            <a:r>
              <a:rPr lang="vi-VN" dirty="0">
                <a:latin typeface="+mj-lt"/>
              </a:rPr>
              <a:t>tạo ra </a:t>
            </a:r>
            <a:r>
              <a:rPr lang="vi-VN" dirty="0" smtClean="0">
                <a:latin typeface="+mj-lt"/>
              </a:rPr>
              <a:t>những </a:t>
            </a:r>
            <a:r>
              <a:rPr lang="vi-VN" dirty="0">
                <a:latin typeface="+mj-lt"/>
              </a:rPr>
              <a:t>thành phần có thể tái sử dụng, </a:t>
            </a:r>
            <a:endParaRPr lang="en-US" dirty="0" smtClean="0">
              <a:latin typeface="+mj-lt"/>
            </a:endParaRPr>
          </a:p>
          <a:p>
            <a:pPr marL="0" indent="0" algn="just">
              <a:buNone/>
            </a:pPr>
            <a:r>
              <a:rPr lang="vi-VN" dirty="0" smtClean="0">
                <a:latin typeface="+mj-lt"/>
              </a:rPr>
              <a:t>và </a:t>
            </a:r>
            <a:r>
              <a:rPr lang="vi-VN" dirty="0">
                <a:latin typeface="+mj-lt"/>
              </a:rPr>
              <a:t>liên kết </a:t>
            </a:r>
            <a:r>
              <a:rPr lang="vi-VN" dirty="0" smtClean="0">
                <a:latin typeface="+mj-lt"/>
              </a:rPr>
              <a:t>các </a:t>
            </a:r>
            <a:r>
              <a:rPr lang="vi-VN" dirty="0">
                <a:latin typeface="+mj-lt"/>
              </a:rPr>
              <a:t>thành </a:t>
            </a:r>
            <a:r>
              <a:rPr lang="vi-VN" dirty="0" smtClean="0">
                <a:latin typeface="+mj-lt"/>
              </a:rPr>
              <a:t>phần </a:t>
            </a:r>
            <a:r>
              <a:rPr lang="vi-VN" dirty="0">
                <a:latin typeface="+mj-lt"/>
              </a:rPr>
              <a:t>với nhau để tạo nên ứng dụng.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windows nâng cao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THÀNH PHẦN CỦA COM</a:t>
            </a:r>
            <a:endParaRPr lang="en-US" sz="35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3200400"/>
          </a:xfrm>
        </p:spPr>
        <p:txBody>
          <a:bodyPr wrap="none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Single-tier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Object Model (COM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windows nâng cao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3200400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.NET,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.NET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assembly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.DLL,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windows nâng cao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1676400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.NET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windows nâng cao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733800"/>
          </a:xfrm>
        </p:spPr>
        <p:txBody>
          <a:bodyPr wrap="none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.NET Framework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components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Ví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dụ: các thành phần hiển thị cửa sổ trợ giúp (HelpProvider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thông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báo lỗi (ErrorProvider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hộp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thoại chuẩn (ColorDialog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FontDialog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…),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ngoài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ra còn các thành phần không có biểu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diễn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trực quan, và chỉ biểu diễn một tính năng nào đó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Timer,…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windows nâng cao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sẵn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733800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hộp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Project/ Add reference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nhìn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cụ:kích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tab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Toolbox,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Choose Items,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ở Tab COM Components hay .NET Framework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Lập trình windows nâng cao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sẵn</a:t>
            </a:r>
            <a:endParaRPr lang="en-US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800600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 smtClean="0"/>
              <a:t>sẵn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tab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Toolbox,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Choose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Browse Button ở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tab COM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OK,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Browse Button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Toolbox.</a:t>
            </a:r>
          </a:p>
          <a:p>
            <a:pPr marL="514350" indent="-514350">
              <a:buAutoNum type="arabicPeriod" startAt="4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ê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Browse Button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Winform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assemblies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Solution Explorer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64-7046-4C0E-BF5F-93CD95FB88B7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C8E1-8C76-4C80-8C24-209FC5BE6E31}" type="datetime1">
              <a:rPr lang="vi-VN" smtClean="0"/>
              <a:t>29/08/2019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23694F0-0AC8-4493-8829-90958FBA10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attendance award</Template>
  <TotalTime>0</TotalTime>
  <Words>1414</Words>
  <Application>Microsoft Office PowerPoint</Application>
  <PresentationFormat>On-screen Show (4:3)</PresentationFormat>
  <Paragraphs>270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Custom Design</vt:lpstr>
      <vt:lpstr>Thiết kế các Controls dùng công nghệ COM</vt:lpstr>
      <vt:lpstr>Ưu điểm Công nghệ COM</vt:lpstr>
      <vt:lpstr>KHÁI NIỆM</vt:lpstr>
      <vt:lpstr>THÀNH PHẦN CỦA COM</vt:lpstr>
      <vt:lpstr>Components</vt:lpstr>
      <vt:lpstr>Components</vt:lpstr>
      <vt:lpstr>Thành phần xây dựng sẵn</vt:lpstr>
      <vt:lpstr>Thành phần xây dựng sẵn</vt:lpstr>
      <vt:lpstr>Thành phần xây dựng sẵn</vt:lpstr>
      <vt:lpstr>Thành phần người dùng định nghĩa</vt:lpstr>
      <vt:lpstr>1. Controls thừa kế từ control đã có</vt:lpstr>
      <vt:lpstr>Tạo Control NumericTextBox chỉ chấp nhận nhập giá trị số</vt:lpstr>
      <vt:lpstr>Tạo  Control NumericTextBox chỉ chấp nhận nhập giá trị số</vt:lpstr>
      <vt:lpstr>Tạo ứng dụng sử dụng control</vt:lpstr>
      <vt:lpstr>Bài tập Controls thừa kế từ control đã có</vt:lpstr>
      <vt:lpstr>Tạo custom Control Không có giao diện</vt:lpstr>
      <vt:lpstr>Tạo custom Control Không có giao diện</vt:lpstr>
      <vt:lpstr>Sử dụng custom controls không giao diện</vt:lpstr>
      <vt:lpstr>Sử dụng custom controls không giao diện</vt:lpstr>
      <vt:lpstr>Bài tập sử dụng custom controls không giao diện</vt:lpstr>
      <vt:lpstr>3. Custom controls có giao diện (User Controls) </vt:lpstr>
      <vt:lpstr>Tạo User Controls</vt:lpstr>
      <vt:lpstr>Sử dụng user control</vt:lpstr>
      <vt:lpstr>Ví dụ user control</vt:lpstr>
      <vt:lpstr>Ví dụ user control</vt:lpstr>
      <vt:lpstr>Ví dụ sử dụng User Controls (Composite controls)</vt:lpstr>
      <vt:lpstr>BÀI TẬP User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2014-08-26T07:47:30Z</dcterms:created>
  <dcterms:modified xsi:type="dcterms:W3CDTF">2019-08-30T05:52:45Z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TC102512869990</vt:lpwstr>
  </property>
</Properties>
</file>