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33"/>
  </p:notesMasterIdLst>
  <p:sldIdLst>
    <p:sldId id="256" r:id="rId5"/>
    <p:sldId id="257" r:id="rId6"/>
    <p:sldId id="298" r:id="rId7"/>
    <p:sldId id="294" r:id="rId8"/>
    <p:sldId id="265" r:id="rId9"/>
    <p:sldId id="299" r:id="rId10"/>
    <p:sldId id="266" r:id="rId11"/>
    <p:sldId id="305" r:id="rId12"/>
    <p:sldId id="258" r:id="rId13"/>
    <p:sldId id="259" r:id="rId14"/>
    <p:sldId id="260" r:id="rId15"/>
    <p:sldId id="261" r:id="rId16"/>
    <p:sldId id="276" r:id="rId17"/>
    <p:sldId id="277" r:id="rId18"/>
    <p:sldId id="278" r:id="rId19"/>
    <p:sldId id="279" r:id="rId20"/>
    <p:sldId id="281" r:id="rId21"/>
    <p:sldId id="282" r:id="rId22"/>
    <p:sldId id="283" r:id="rId23"/>
    <p:sldId id="285" r:id="rId24"/>
    <p:sldId id="274" r:id="rId25"/>
    <p:sldId id="291" r:id="rId26"/>
    <p:sldId id="292" r:id="rId27"/>
    <p:sldId id="300" r:id="rId28"/>
    <p:sldId id="301" r:id="rId29"/>
    <p:sldId id="304" r:id="rId30"/>
    <p:sldId id="302" r:id="rId31"/>
    <p:sldId id="293" r:id="rId32"/>
  </p:sldIdLst>
  <p:sldSz cx="1343977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D6BC9E6-C120-4948-812E-FDD2E70661D3}">
          <p14:sldIdLst>
            <p14:sldId id="256"/>
            <p14:sldId id="257"/>
            <p14:sldId id="298"/>
            <p14:sldId id="294"/>
            <p14:sldId id="265"/>
            <p14:sldId id="299"/>
            <p14:sldId id="266"/>
            <p14:sldId id="305"/>
            <p14:sldId id="258"/>
            <p14:sldId id="259"/>
            <p14:sldId id="260"/>
            <p14:sldId id="261"/>
            <p14:sldId id="276"/>
            <p14:sldId id="277"/>
            <p14:sldId id="278"/>
            <p14:sldId id="279"/>
            <p14:sldId id="281"/>
            <p14:sldId id="282"/>
            <p14:sldId id="283"/>
            <p14:sldId id="285"/>
            <p14:sldId id="274"/>
            <p14:sldId id="291"/>
            <p14:sldId id="292"/>
            <p14:sldId id="300"/>
            <p14:sldId id="301"/>
            <p14:sldId id="304"/>
            <p14:sldId id="302"/>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248" autoAdjust="0"/>
  </p:normalViewPr>
  <p:slideViewPr>
    <p:cSldViewPr snapToGrid="0">
      <p:cViewPr varScale="1">
        <p:scale>
          <a:sx n="130" d="100"/>
          <a:sy n="130" d="100"/>
        </p:scale>
        <p:origin x="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2" name="PlaceHolder 1"/>
          <p:cNvSpPr>
            <a:spLocks noGrp="1" noRot="1" noChangeAspect="1"/>
          </p:cNvSpPr>
          <p:nvPr>
            <p:ph type="sldImg"/>
          </p:nvPr>
        </p:nvSpPr>
        <p:spPr>
          <a:xfrm>
            <a:off x="533400" y="763588"/>
            <a:ext cx="6704013" cy="3771900"/>
          </a:xfrm>
          <a:prstGeom prst="rect">
            <a:avLst/>
          </a:prstGeom>
        </p:spPr>
        <p:txBody>
          <a:bodyPr lIns="0" tIns="0" rIns="0" bIns="0" anchor="ctr"/>
          <a:lstStyle/>
          <a:p>
            <a:pPr algn="ctr"/>
            <a:r>
              <a:rPr lang="en-US" sz="4400" b="0" strike="noStrike" spc="-1">
                <a:latin typeface="Arial"/>
              </a:rPr>
              <a:t>Click to move the slide</a:t>
            </a:r>
          </a:p>
        </p:txBody>
      </p:sp>
      <p:sp>
        <p:nvSpPr>
          <p:cNvPr id="153"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154"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 </a:t>
            </a:r>
          </a:p>
        </p:txBody>
      </p:sp>
      <p:sp>
        <p:nvSpPr>
          <p:cNvPr id="155"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 </a:t>
            </a:r>
          </a:p>
        </p:txBody>
      </p:sp>
      <p:sp>
        <p:nvSpPr>
          <p:cNvPr id="156"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 </a:t>
            </a:r>
          </a:p>
        </p:txBody>
      </p:sp>
      <p:sp>
        <p:nvSpPr>
          <p:cNvPr id="157" name="PlaceHolder 6"/>
          <p:cNvSpPr>
            <a:spLocks noGrp="1"/>
          </p:cNvSpPr>
          <p:nvPr>
            <p:ph type="sldNum"/>
          </p:nvPr>
        </p:nvSpPr>
        <p:spPr>
          <a:xfrm>
            <a:off x="4399200" y="9555480"/>
            <a:ext cx="3372840" cy="502560"/>
          </a:xfrm>
          <a:prstGeom prst="rect">
            <a:avLst/>
          </a:prstGeom>
        </p:spPr>
        <p:txBody>
          <a:bodyPr lIns="0" tIns="0" rIns="0" bIns="0" anchor="b"/>
          <a:lstStyle/>
          <a:p>
            <a:pPr algn="r"/>
            <a:fld id="{C4A9326B-34E8-4ABE-9FAA-AAD38957C7FF}"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PlaceHolder 1"/>
          <p:cNvSpPr>
            <a:spLocks noGrp="1" noRot="1" noChangeAspect="1"/>
          </p:cNvSpPr>
          <p:nvPr>
            <p:ph type="sldImg"/>
          </p:nvPr>
        </p:nvSpPr>
        <p:spPr>
          <a:xfrm>
            <a:off x="533400" y="763588"/>
            <a:ext cx="6704013" cy="3771900"/>
          </a:xfrm>
          <a:prstGeom prst="rect">
            <a:avLst/>
          </a:prstGeom>
        </p:spPr>
      </p:sp>
      <p:sp>
        <p:nvSpPr>
          <p:cNvPr id="312"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Hi. Welcome ot may talk on accessible machine learning in Python.</a:t>
            </a:r>
          </a:p>
          <a:p>
            <a:r>
              <a:rPr lang="en-US" sz="2000" b="0" strike="noStrike" spc="-1">
                <a:latin typeface="Arial"/>
              </a:rPr>
              <a:t>A lot of my work is more on the software engineering side, so this talk will be a mixture of some of my research and some of my software engineering work.</a:t>
            </a:r>
          </a:p>
          <a:p>
            <a:r>
              <a:rPr lang="en-US" sz="2000" b="0" strike="noStrike" spc="-1">
                <a:latin typeface="Arial"/>
              </a:rPr>
              <a:t>A lot of my work is on scikit-learn, often via my team. However, that work is often very technical, and so I’m mostly leaving it out of this talk.</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C4A9326B-34E8-4ABE-9FAA-AAD38957C7FF}" type="slidenum">
              <a:rPr lang="en-US" sz="1400" b="0" strike="noStrike" spc="-1" smtClean="0">
                <a:latin typeface="Times New Roman"/>
              </a:rPr>
              <a:t>11</a:t>
            </a:fld>
            <a:endParaRPr lang="en-US" sz="1400" b="0" strike="noStrike" spc="-1">
              <a:latin typeface="Times New Roman"/>
            </a:endParaRPr>
          </a:p>
        </p:txBody>
      </p:sp>
    </p:spTree>
    <p:extLst>
      <p:ext uri="{BB962C8B-B14F-4D97-AF65-F5344CB8AC3E}">
        <p14:creationId xmlns:p14="http://schemas.microsoft.com/office/powerpoint/2010/main" val="3011519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PlaceHolder 1"/>
          <p:cNvSpPr>
            <a:spLocks noGrp="1" noRot="1" noChangeAspect="1"/>
          </p:cNvSpPr>
          <p:nvPr>
            <p:ph type="sldImg"/>
          </p:nvPr>
        </p:nvSpPr>
        <p:spPr>
          <a:xfrm>
            <a:off x="533400" y="763588"/>
            <a:ext cx="6704013" cy="3771900"/>
          </a:xfrm>
          <a:prstGeom prst="rect">
            <a:avLst/>
          </a:prstGeom>
        </p:spPr>
      </p:sp>
      <p:sp>
        <p:nvSpPr>
          <p:cNvPr id="320" name="PlaceHolder 2"/>
          <p:cNvSpPr>
            <a:spLocks noGrp="1"/>
          </p:cNvSpPr>
          <p:nvPr>
            <p:ph type="body"/>
          </p:nvPr>
        </p:nvSpPr>
        <p:spPr>
          <a:xfrm>
            <a:off x="777240" y="4777560"/>
            <a:ext cx="6217560" cy="4740480"/>
          </a:xfrm>
          <a:prstGeom prst="rect">
            <a:avLst/>
          </a:prstGeom>
        </p:spPr>
        <p:txBody>
          <a:bodyPr lIns="0" tIns="0" rIns="0" bIns="0"/>
          <a:lstStyle/>
          <a:p>
            <a:r>
              <a:rPr lang="en-US" sz="1800" b="0" strike="noStrike" spc="-1">
                <a:latin typeface="Arial"/>
              </a:rPr>
              <a:t>Coming back to the workflow I discussed earlier, my point here is not that the tools are bad, but that the tools we have make us focus on the wrong things.</a:t>
            </a:r>
          </a:p>
          <a:p>
            <a:r>
              <a:rPr lang="en-US" sz="1800" b="0" strike="noStrike" spc="-1">
                <a:latin typeface="Arial"/>
              </a:rPr>
              <a:t>Our tools require us to spend a lot of time on each individual step, and make it hard to iterate quickly between the different stages. In particular our tools make us spend time in the steps that should be easy, like the preprocessing, visualization and modeling. You should be spending time in collecting data and analyzing the model instead.</a:t>
            </a:r>
          </a:p>
          <a:p>
            <a:endParaRPr lang="en-US" sz="1800" b="0" strike="noStrike" spc="-1">
              <a:latin typeface="Arial"/>
            </a:endParaRPr>
          </a:p>
          <a:p>
            <a:r>
              <a:rPr lang="en-US" sz="1800" b="0" strike="noStrike" spc="-1">
                <a:latin typeface="Arial"/>
              </a:rPr>
              <a:t>So let’s talk about what we can do about this situation.</a:t>
            </a:r>
          </a:p>
          <a:p>
            <a:r>
              <a:rPr lang="en-US" sz="1800" b="0" strike="noStrike" spc="-1">
                <a:latin typeface="Arial"/>
              </a:rPr>
              <a:t>The first thing I want to talk about is some flavors of AutoML that I’ve worked on. That is basically about automating the model building step.</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PlaceHolder 1"/>
          <p:cNvSpPr>
            <a:spLocks noGrp="1" noRot="1" noChangeAspect="1"/>
          </p:cNvSpPr>
          <p:nvPr>
            <p:ph type="sldImg"/>
          </p:nvPr>
        </p:nvSpPr>
        <p:spPr>
          <a:xfrm>
            <a:off x="533400" y="763588"/>
            <a:ext cx="6704013" cy="3771900"/>
          </a:xfrm>
          <a:prstGeom prst="rect">
            <a:avLst/>
          </a:prstGeom>
        </p:spPr>
      </p:sp>
      <p:sp>
        <p:nvSpPr>
          <p:cNvPr id="342" name="PlaceHolder 2"/>
          <p:cNvSpPr>
            <a:spLocks noGrp="1"/>
          </p:cNvSpPr>
          <p:nvPr>
            <p:ph type="body"/>
          </p:nvPr>
        </p:nvSpPr>
        <p:spPr>
          <a:xfrm>
            <a:off x="777240" y="4777560"/>
            <a:ext cx="6217560" cy="5119560"/>
          </a:xfrm>
          <a:prstGeom prst="rect">
            <a:avLst/>
          </a:prstGeom>
        </p:spPr>
        <p:txBody>
          <a:bodyPr lIns="0" tIns="0" rIns="0" bIns="0"/>
          <a:lstStyle/>
          <a:p>
            <a:r>
              <a:rPr lang="en-US" sz="1800" b="0" strike="noStrike" spc="-1">
                <a:latin typeface="Arial"/>
              </a:rPr>
              <a:t>Ok so but how well does this actually work? The goal is to provide a solution that can easily be implemented and easily be used. We compared our approach against randomized search and bayesian optimization.</a:t>
            </a:r>
          </a:p>
          <a:p>
            <a:r>
              <a:rPr lang="en-US" sz="1800" b="0" strike="noStrike" spc="-1">
                <a:latin typeface="Arial"/>
              </a:rPr>
              <a:t>If the budget is very small, say we only allow 2 or 4 runs, then our approach is clearly superior. Bayesian optimization doesn’t really start working until you have 16 or 32 runs or so. However, we found that our ranked list actually performed quite well, even in that regime.</a:t>
            </a:r>
          </a:p>
          <a:p>
            <a:r>
              <a:rPr lang="en-US" sz="1800" b="0" strike="noStrike" spc="-1">
                <a:latin typeface="Arial"/>
              </a:rPr>
              <a:t>This comparison is a bit apples to oranges, as our algorithm is using meta-learning to produce a fixed list, while the other two are search algorithms that don’t exploit meta-learning. But as a user, what you really care about is performance vs budget, and I think we’re doing quite well.</a:t>
            </a:r>
          </a:p>
          <a:p>
            <a:r>
              <a:rPr lang="en-US" sz="1800" b="0" strike="noStrike" spc="-1">
                <a:latin typeface="Arial"/>
              </a:rPr>
              <a:t>Another interesting aspect that we didn’t look into is multi-fidelity optimization, or hyperband.</a:t>
            </a:r>
          </a:p>
          <a:p>
            <a:r>
              <a:rPr lang="en-US" sz="1800" b="0" strike="noStrike" spc="-1">
                <a:latin typeface="Arial"/>
              </a:rPr>
              <a:t>I’ll come back to this later, but basically our approach is orthogonal to hyperband, and once you have your prioritized list, you can just run hyperband or successive halving on it.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C4A9326B-34E8-4ABE-9FAA-AAD38957C7FF}" type="slidenum">
              <a:rPr lang="en-US" sz="1400" b="0" strike="noStrike" spc="-1" smtClean="0">
                <a:latin typeface="Times New Roman"/>
              </a:rPr>
              <a:t>24</a:t>
            </a:fld>
            <a:endParaRPr lang="en-US" sz="1400" b="0" strike="noStrike" spc="-1">
              <a:latin typeface="Times New Roman"/>
            </a:endParaRPr>
          </a:p>
        </p:txBody>
      </p:sp>
    </p:spTree>
    <p:extLst>
      <p:ext uri="{BB962C8B-B14F-4D97-AF65-F5344CB8AC3E}">
        <p14:creationId xmlns:p14="http://schemas.microsoft.com/office/powerpoint/2010/main" val="4282441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C4A9326B-34E8-4ABE-9FAA-AAD38957C7FF}" type="slidenum">
              <a:rPr lang="en-US" sz="1400" b="0" strike="noStrike" spc="-1" smtClean="0">
                <a:latin typeface="Times New Roman"/>
              </a:rPr>
              <a:t>27</a:t>
            </a:fld>
            <a:endParaRPr lang="en-US" sz="1400" b="0" strike="noStrike" spc="-1">
              <a:latin typeface="Times New Roman"/>
            </a:endParaRPr>
          </a:p>
        </p:txBody>
      </p:sp>
    </p:spTree>
    <p:extLst>
      <p:ext uri="{BB962C8B-B14F-4D97-AF65-F5344CB8AC3E}">
        <p14:creationId xmlns:p14="http://schemas.microsoft.com/office/powerpoint/2010/main" val="2517402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PlaceHolder 1"/>
          <p:cNvSpPr>
            <a:spLocks noGrp="1" noRot="1" noChangeAspect="1"/>
          </p:cNvSpPr>
          <p:nvPr>
            <p:ph type="sldImg"/>
          </p:nvPr>
        </p:nvSpPr>
        <p:spPr>
          <a:xfrm>
            <a:off x="533400" y="763588"/>
            <a:ext cx="6702425" cy="3770312"/>
          </a:xfrm>
          <a:prstGeom prst="rect">
            <a:avLst/>
          </a:prstGeom>
        </p:spPr>
      </p:sp>
      <p:sp>
        <p:nvSpPr>
          <p:cNvPr id="346" name="PlaceHolder 2"/>
          <p:cNvSpPr>
            <a:spLocks noGrp="1"/>
          </p:cNvSpPr>
          <p:nvPr>
            <p:ph type="body"/>
          </p:nvPr>
        </p:nvSpPr>
        <p:spPr>
          <a:xfrm>
            <a:off x="777240" y="4777560"/>
            <a:ext cx="6215400" cy="4523760"/>
          </a:xfrm>
          <a:prstGeom prst="rect">
            <a:avLst/>
          </a:prstGeom>
        </p:spPr>
        <p:txBody>
          <a:bodyPr lIns="0" tIns="0" rIns="0" bIns="0"/>
          <a:lstStyle/>
          <a:p>
            <a:pPr marL="216000" indent="-214200">
              <a:lnSpc>
                <a:spcPct val="100000"/>
              </a:lnSpc>
            </a:pPr>
            <a:endParaRPr lang="en-US" sz="2000" b="0" strike="noStrike" spc="-1">
              <a:latin typeface="Arial"/>
            </a:endParaRPr>
          </a:p>
          <a:p>
            <a:pPr marL="216000" indent="-214200">
              <a:lnSpc>
                <a:spcPct val="100000"/>
              </a:lnSpc>
            </a:pPr>
            <a:endParaRPr lang="en-US" sz="2000" b="0" strike="noStrike" spc="-1">
              <a:latin typeface="Arial"/>
            </a:endParaRPr>
          </a:p>
          <a:p>
            <a:pPr marL="216000" indent="-214200">
              <a:lnSpc>
                <a:spcPct val="100000"/>
              </a:lnSpc>
            </a:pPr>
            <a:r>
              <a:rPr lang="en-US" sz="2000" b="0" strike="noStrike" spc="-1">
                <a:latin typeface="Arial"/>
              </a:rPr>
              <a:t>Thank you for your attention and I’m happy to take any questions!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PlaceHolder 1"/>
          <p:cNvSpPr>
            <a:spLocks noGrp="1" noRot="1" noChangeAspect="1"/>
          </p:cNvSpPr>
          <p:nvPr>
            <p:ph type="sldImg"/>
          </p:nvPr>
        </p:nvSpPr>
        <p:spPr>
          <a:xfrm>
            <a:off x="533400" y="763588"/>
            <a:ext cx="6704013" cy="3771900"/>
          </a:xfrm>
          <a:prstGeom prst="rect">
            <a:avLst/>
          </a:prstGeom>
        </p:spPr>
      </p:sp>
      <p:sp>
        <p:nvSpPr>
          <p:cNvPr id="314" name="PlaceHolder 2"/>
          <p:cNvSpPr>
            <a:spLocks noGrp="1"/>
          </p:cNvSpPr>
          <p:nvPr>
            <p:ph type="body"/>
          </p:nvPr>
        </p:nvSpPr>
        <p:spPr>
          <a:xfrm>
            <a:off x="777240" y="4777560"/>
            <a:ext cx="6217560" cy="4740480"/>
          </a:xfrm>
          <a:prstGeom prst="rect">
            <a:avLst/>
          </a:prstGeom>
        </p:spPr>
        <p:txBody>
          <a:bodyPr lIns="0" tIns="0" rIns="0" bIns="0"/>
          <a:lstStyle/>
          <a:p>
            <a:r>
              <a:rPr lang="en-US" sz="1600" b="0" strike="noStrike" spc="-1" dirty="0">
                <a:latin typeface="Arial"/>
              </a:rPr>
              <a:t>I want to start with a quick overview of how I think about the machine learning workflow.</a:t>
            </a:r>
          </a:p>
          <a:p>
            <a:r>
              <a:rPr lang="en-US" sz="1600" b="0" strike="noStrike" spc="-1" dirty="0">
                <a:latin typeface="Arial"/>
              </a:rPr>
              <a:t>There’s many version of this, and it’s also known as box’s loop.</a:t>
            </a:r>
          </a:p>
          <a:p>
            <a:r>
              <a:rPr lang="en-US" sz="1600" b="0" strike="noStrike" spc="-1" dirty="0">
                <a:latin typeface="Arial"/>
              </a:rPr>
              <a:t>You start with defining the problem you want to solve, and collect the data. You do an initial data cleaning and visualization, then you work on model building and comparison, and do model evaluation.</a:t>
            </a:r>
          </a:p>
          <a:p>
            <a:r>
              <a:rPr lang="en-US" sz="1600" b="0" strike="noStrike" spc="-1" dirty="0">
                <a:latin typeface="Arial"/>
              </a:rPr>
              <a:t>Then, usually you integrate into a bigger system. That can be deployment or offline use within some bigger pipeline. There’s usually consequences of a model that can not be evaluated without actually using a model.</a:t>
            </a:r>
          </a:p>
          <a:p>
            <a:r>
              <a:rPr lang="en-US" sz="1600" b="0" strike="noStrike" spc="-1" dirty="0">
                <a:latin typeface="Arial"/>
              </a:rPr>
              <a:t>One of the points I want to emphasize is that this is not a feed-forward process, but there’s a feedback loop between the different steps. I drew it as a cycle but actually I think it’s best to think of it as a fully connected graph. After each step, you might go back to previous steps. Each step might tell you about a mistake you made earlier or something you can do better.</a:t>
            </a:r>
          </a:p>
          <a:p>
            <a:r>
              <a:rPr lang="en-US" sz="1600" b="0" strike="noStrike" spc="-1" dirty="0">
                <a:latin typeface="Arial"/>
              </a:rPr>
              <a:t>I titled this a real world ML workflow, because this is not how ML is usual treated in research or by existing ML tools.</a:t>
            </a:r>
          </a:p>
          <a:p>
            <a:r>
              <a:rPr lang="en-US" sz="1600" b="0" strike="noStrike" spc="-1" dirty="0">
                <a:latin typeface="Arial"/>
              </a:rPr>
              <a:t>Usually tools and research focus on a single step, most commonly the model building, and ignore the </a:t>
            </a:r>
            <a:r>
              <a:rPr lang="en-US" sz="1600" b="0" strike="noStrike" spc="-1" dirty="0" err="1">
                <a:latin typeface="Arial"/>
              </a:rPr>
              <a:t>interdepencencies</a:t>
            </a:r>
            <a:r>
              <a:rPr lang="en-US" sz="1600" b="0" strike="noStrike" spc="-1" dirty="0">
                <a:latin typeface="Arial"/>
              </a:rPr>
              <a:t>. I think we need to do better, and that is the focus of this talk.</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noRot="1" noChangeAspect="1"/>
          </p:cNvSpPr>
          <p:nvPr>
            <p:ph type="sldImg"/>
          </p:nvPr>
        </p:nvSpPr>
        <p:spPr>
          <a:xfrm>
            <a:off x="533400" y="763588"/>
            <a:ext cx="6705600" cy="3771900"/>
          </a:xfrm>
          <a:prstGeom prst="rect">
            <a:avLst/>
          </a:prstGeom>
        </p:spPr>
      </p:sp>
      <p:sp>
        <p:nvSpPr>
          <p:cNvPr id="145" name="PlaceHolder 2"/>
          <p:cNvSpPr>
            <a:spLocks noGrp="1"/>
          </p:cNvSpPr>
          <p:nvPr>
            <p:ph type="body"/>
          </p:nvPr>
        </p:nvSpPr>
        <p:spPr>
          <a:xfrm>
            <a:off x="777240" y="4777560"/>
            <a:ext cx="6217560" cy="4816800"/>
          </a:xfrm>
          <a:prstGeom prst="rect">
            <a:avLst/>
          </a:prstGeom>
        </p:spPr>
        <p:txBody>
          <a:bodyPr lIns="0" tIns="0" rIns="0" bIns="0"/>
          <a:lstStyle/>
          <a:p>
            <a:r>
              <a:rPr lang="en-US" sz="2000" b="0" strike="noStrike" spc="-1">
                <a:latin typeface="Arial"/>
              </a:rPr>
              <a:t>Let me explain a bit more what I mean by the scientifc python ecosystem. Sometimes I and others just say “Python”. Python is the programming language that is used to build all these tools. But the real strength of the ecosystem is in all the tools that are created using Python and that integrate to create the ecosystem.</a:t>
            </a:r>
          </a:p>
          <a:p>
            <a:r>
              <a:rPr lang="en-US" sz="2000" b="0" strike="noStrike" spc="-1">
                <a:latin typeface="Arial"/>
              </a:rPr>
              <a:t>So at the bottom we have the language Python. Above that we have tools for efficient numeric computation, in particular numpy and cython, and tools for interactive computing and exploratory analysis, jupyter and ipython.</a:t>
            </a:r>
          </a:p>
          <a:p>
            <a:r>
              <a:rPr lang="en-US" sz="2000" b="0" strike="noStrike" spc="-1">
                <a:latin typeface="Arial"/>
              </a:rPr>
              <a:t>The layer above builds on these tools, and consists of libraries for working with n-dimensional data, doing data visualization, doing optimization and doing ETL.</a:t>
            </a:r>
          </a:p>
          <a:p>
            <a:r>
              <a:rPr lang="en-US" sz="2000" b="0" strike="noStrike" spc="-1">
                <a:latin typeface="Arial"/>
              </a:rPr>
              <a:t>Everybody that uses Python for data science in  industry or academia uses this layer.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noRot="1" noChangeAspect="1"/>
          </p:cNvSpPr>
          <p:nvPr>
            <p:ph type="sldImg"/>
          </p:nvPr>
        </p:nvSpPr>
        <p:spPr>
          <a:xfrm>
            <a:off x="533400" y="763588"/>
            <a:ext cx="6705600" cy="3771900"/>
          </a:xfrm>
          <a:prstGeom prst="rect">
            <a:avLst/>
          </a:prstGeom>
        </p:spPr>
      </p:sp>
      <p:sp>
        <p:nvSpPr>
          <p:cNvPr id="153"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Scikit-learn, as I said, is part of the scientific python ecosystem. It’s the main tool to do machine learning within this ecosystem, and arguably the most popular tool to do machine learning overall.</a:t>
            </a:r>
          </a:p>
          <a:p>
            <a:endParaRPr lang="en-US" sz="2000" b="0" strike="noStrike" spc="-1">
              <a:latin typeface="Arial"/>
            </a:endParaRPr>
          </a:p>
          <a:p>
            <a:r>
              <a:rPr lang="en-US" sz="2000" b="0" strike="noStrike" spc="-1">
                <a:latin typeface="Arial"/>
              </a:rPr>
              <a:t>Scikit-learn is a tool focused on supervised learning, but also includes unsupervised learning, preprocessing, model selection, model evaluation and other tools around the machine learning process.</a:t>
            </a:r>
          </a:p>
          <a:p>
            <a:endParaRPr lang="en-US" sz="2000" b="0" strike="noStrike" spc="-1">
              <a:latin typeface="Arial"/>
            </a:endParaRPr>
          </a:p>
          <a:p>
            <a:endParaRPr lang="en-US" sz="2000" b="0" strike="noStrike" spc="-1">
              <a:latin typeface="Arial"/>
            </a:endParaRPr>
          </a:p>
          <a:p>
            <a:endParaRPr lang="en-US" sz="20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D821E57-6B54-48B8-BE82-BA33898EC7F8}"/>
              </a:ext>
            </a:extLst>
          </p:cNvPr>
          <p:cNvSpPr txBox="1">
            <a:spLocks noGrp="1"/>
          </p:cNvSpPr>
          <p:nvPr>
            <p:ph type="sldNum" sz="quarter" idx="5"/>
          </p:nvPr>
        </p:nvSpPr>
        <p:spPr>
          <a:ln/>
        </p:spPr>
        <p:txBody>
          <a:bodyPr lIns="0" tIns="0" rIns="0" bIns="0" anchor="b" anchorCtr="0">
            <a:noAutofit/>
          </a:bodyPr>
          <a:lstStyle/>
          <a:p>
            <a:pPr lvl="0"/>
            <a:fld id="{330A982C-0702-46BD-810E-3218CAE3CD37}" type="slidenum">
              <a:t>6</a:t>
            </a:fld>
            <a:endParaRPr lang="en-US"/>
          </a:p>
        </p:txBody>
      </p:sp>
      <p:sp>
        <p:nvSpPr>
          <p:cNvPr id="2" name="Slide Image Placeholder 1">
            <a:extLst>
              <a:ext uri="{FF2B5EF4-FFF2-40B4-BE49-F238E27FC236}">
                <a16:creationId xmlns:a16="http://schemas.microsoft.com/office/drawing/2014/main" id="{7DC486CA-7D33-44FE-8DA4-C3CECE12B329}"/>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190B3E1-2B46-4A00-BD9D-18B60CA0C5E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noRot="1" noChangeAspect="1"/>
          </p:cNvSpPr>
          <p:nvPr>
            <p:ph type="sldImg"/>
          </p:nvPr>
        </p:nvSpPr>
        <p:spPr>
          <a:xfrm>
            <a:off x="533400" y="763588"/>
            <a:ext cx="6705600" cy="3771900"/>
          </a:xfrm>
          <a:prstGeom prst="rect">
            <a:avLst/>
          </a:prstGeom>
        </p:spPr>
      </p:sp>
      <p:sp>
        <p:nvSpPr>
          <p:cNvPr id="155" name="PlaceHolder 2"/>
          <p:cNvSpPr>
            <a:spLocks noGrp="1"/>
          </p:cNvSpPr>
          <p:nvPr>
            <p:ph type="body"/>
          </p:nvPr>
        </p:nvSpPr>
        <p:spPr>
          <a:xfrm>
            <a:off x="777240" y="4777560"/>
            <a:ext cx="6217560" cy="4525920"/>
          </a:xfrm>
          <a:prstGeom prst="rect">
            <a:avLst/>
          </a:prstGeom>
        </p:spPr>
        <p:txBody>
          <a:bodyPr lIns="0" tIns="0" rIns="0" bIns="0"/>
          <a:lstStyle/>
          <a:p>
            <a:endParaRPr lang="en-US" sz="2000" b="0" strike="noStrike" spc="-1">
              <a:latin typeface="Arial"/>
            </a:endParaRPr>
          </a:p>
          <a:p>
            <a:r>
              <a:rPr lang="en-US" sz="1800" b="0" strike="noStrike" spc="-1">
                <a:latin typeface="Arial"/>
              </a:rPr>
              <a:t>The project was started around 2010 by a team working on Neuroscience at INRIA in Paris, and that team is still very involved. For example Alex Gramfort, Olivier Grisel, Bertrand Thiron and Gael Varoquaux are among the original authors.</a:t>
            </a:r>
          </a:p>
          <a:p>
            <a:endParaRPr lang="en-US" sz="1800" b="0" strike="noStrike" spc="-1">
              <a:latin typeface="Arial"/>
            </a:endParaRPr>
          </a:p>
          <a:p>
            <a:r>
              <a:rPr lang="en-US" sz="1800" b="0" strike="noStrike" spc="-1">
                <a:latin typeface="Arial"/>
              </a:rPr>
              <a:t>There is currently 19 core developers, with a long list of past contributors. In total the project has had contributions from over 1,300 developers, including researchers from at least 34 US universities.</a:t>
            </a:r>
          </a:p>
          <a:p>
            <a:endParaRPr lang="en-US" sz="1800" b="0" strike="noStrike" spc="-1">
              <a:latin typeface="Arial"/>
            </a:endParaRPr>
          </a:p>
          <a:p>
            <a:r>
              <a:rPr lang="en-US" sz="1800" b="0" strike="noStrike" spc="-1">
                <a:latin typeface="Arial"/>
              </a:rPr>
              <a:t>I have been contributing to the project for about 8 years.</a:t>
            </a:r>
          </a:p>
          <a:p>
            <a:r>
              <a:rPr lang="en-US" sz="1800" b="0" strike="noStrike" spc="-1">
                <a:latin typeface="Arial"/>
              </a:rPr>
              <a:t>Both I and INRIA have people working on the project on the clock, but a lot of the contributions are done by people in their free time.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533400" y="763588"/>
            <a:ext cx="6705600" cy="3771900"/>
          </a:xfrm>
          <a:prstGeom prst="rect">
            <a:avLst/>
          </a:prstGeom>
        </p:spPr>
      </p:sp>
      <p:sp>
        <p:nvSpPr>
          <p:cNvPr id="159"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The mission of scikit-learn is to commoditize and democratize machine learning.</a:t>
            </a:r>
          </a:p>
          <a:p>
            <a:r>
              <a:rPr lang="en-US" sz="2000" b="0" strike="noStrike" spc="-1">
                <a:latin typeface="Arial"/>
              </a:rPr>
              <a:t>We want to enable everybody to use machine learning and data science. We want to make it easy, and we want to make it easy to do it right.</a:t>
            </a:r>
          </a:p>
          <a:p>
            <a:endParaRPr lang="en-US" sz="2000" b="0" strike="noStrike" spc="-1">
              <a:latin typeface="Arial"/>
            </a:endParaRPr>
          </a:p>
          <a:p>
            <a:r>
              <a:rPr lang="en-US" sz="2000" b="0" strike="noStrike" spc="-1">
                <a:latin typeface="Arial"/>
              </a:rPr>
              <a:t>We are not at the cutting edge of machine learning research, we are building tools that actually work, and work robustly, and are well documented and easy to use.</a:t>
            </a:r>
          </a:p>
          <a:p>
            <a:endParaRPr lang="en-US" sz="2000" b="0" strike="noStrike" spc="-1">
              <a:latin typeface="Arial"/>
            </a:endParaRPr>
          </a:p>
          <a:p>
            <a:r>
              <a:rPr lang="en-US" sz="2000" b="0" strike="noStrike" spc="-1">
                <a:latin typeface="Arial"/>
              </a:rPr>
              <a:t>And I would say we’ve been quite successful.</a:t>
            </a:r>
          </a:p>
        </p:txBody>
      </p:sp>
    </p:spTree>
    <p:extLst>
      <p:ext uri="{BB962C8B-B14F-4D97-AF65-F5344CB8AC3E}">
        <p14:creationId xmlns:p14="http://schemas.microsoft.com/office/powerpoint/2010/main" val="611487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PlaceHolder 1"/>
          <p:cNvSpPr>
            <a:spLocks noGrp="1" noRot="1" noChangeAspect="1"/>
          </p:cNvSpPr>
          <p:nvPr>
            <p:ph type="sldImg"/>
          </p:nvPr>
        </p:nvSpPr>
        <p:spPr>
          <a:xfrm>
            <a:off x="533400" y="763588"/>
            <a:ext cx="6704013" cy="3771900"/>
          </a:xfrm>
          <a:prstGeom prst="rect">
            <a:avLst/>
          </a:prstGeom>
        </p:spPr>
      </p:sp>
      <p:sp>
        <p:nvSpPr>
          <p:cNvPr id="316"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dirty="0">
                <a:latin typeface="Arial"/>
              </a:rPr>
              <a:t>Right now there are tools for these different steps available, but I think they are much too hard to use. For example, here is me doing some basic visualization on a standard ML benchmark dataset, the adult dataset. I want to figure out what the univariate distributions are for the two classes. I’ll use seaborn which is one of the most advanced </a:t>
            </a:r>
            <a:r>
              <a:rPr lang="en-US" sz="2000" b="0" strike="noStrike" spc="-1" dirty="0" err="1">
                <a:latin typeface="Arial"/>
              </a:rPr>
              <a:t>visualisualization</a:t>
            </a:r>
            <a:r>
              <a:rPr lang="en-US" sz="2000" b="0" strike="noStrike" spc="-1" dirty="0">
                <a:latin typeface="Arial"/>
              </a:rPr>
              <a:t> libraries for python. However, it’s not really made for supervised learning datasets and so to do what I want to do I have to come up with a pretty intricate call that I got by asking Michael Waskom on the issue tracker and that I probably have to look up every time.</a:t>
            </a:r>
          </a:p>
          <a:p>
            <a:r>
              <a:rPr lang="en-US" sz="2000" b="0" strike="noStrike" spc="-1" dirty="0">
                <a:latin typeface="Arial"/>
              </a:rPr>
              <a:t>And seaborn is great, but it’s not really the tool I need.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PlaceHolder 1"/>
          <p:cNvSpPr>
            <a:spLocks noGrp="1" noRot="1" noChangeAspect="1"/>
          </p:cNvSpPr>
          <p:nvPr>
            <p:ph type="sldImg"/>
          </p:nvPr>
        </p:nvSpPr>
        <p:spPr>
          <a:xfrm>
            <a:off x="533400" y="763588"/>
            <a:ext cx="6704013" cy="3771900"/>
          </a:xfrm>
          <a:prstGeom prst="rect">
            <a:avLst/>
          </a:prstGeom>
        </p:spPr>
      </p:sp>
      <p:sp>
        <p:nvSpPr>
          <p:cNvPr id="318" name="PlaceHolder 2"/>
          <p:cNvSpPr>
            <a:spLocks noGrp="1"/>
          </p:cNvSpPr>
          <p:nvPr>
            <p:ph type="body"/>
          </p:nvPr>
        </p:nvSpPr>
        <p:spPr>
          <a:xfrm>
            <a:off x="777240" y="4777560"/>
            <a:ext cx="6217560" cy="4525920"/>
          </a:xfrm>
          <a:prstGeom prst="rect">
            <a:avLst/>
          </a:prstGeom>
        </p:spPr>
        <p:txBody>
          <a:bodyPr lIns="0" tIns="0" rIns="0" bIns="0"/>
          <a:lstStyle/>
          <a:p>
            <a:r>
              <a:rPr lang="en-US" sz="1800" b="0" strike="noStrike" spc="-1">
                <a:latin typeface="Arial"/>
              </a:rPr>
              <a:t>Similarly when it comes to machine learning, I think there’s a lot to improve on. I spend a lot of time on scikit-learn and making it easier to use. But here’s basically what you’d have to do to learn a logistic regression model and tune the regularization parameter on this adult dataset. And keep in mind, this is not very dirty data, this is a pretty standard benchmark.</a:t>
            </a:r>
          </a:p>
          <a:p>
            <a:r>
              <a:rPr lang="en-US" sz="1800" b="0" strike="noStrike" spc="-1">
                <a:latin typeface="Arial"/>
              </a:rPr>
              <a:t>Scikit-learn is very explicit and very flexible which is great when you want to control what you’re doing very precisely. But for running a quick prototype it’s not ideal.</a:t>
            </a:r>
          </a:p>
          <a:p>
            <a:r>
              <a:rPr lang="en-US" sz="1800" b="0" strike="noStrike" spc="-1">
                <a:latin typeface="Arial"/>
              </a:rPr>
              <a:t>And I can come up with this code here pretty easily but  I’m also responsible for a bunch of the things that are happening here. It could certainly be more intuitive.</a:t>
            </a:r>
          </a:p>
          <a:p>
            <a:endParaRPr lang="en-US" sz="18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671947" y="1768680"/>
            <a:ext cx="12095048" cy="209088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671947" y="4058640"/>
            <a:ext cx="12095048"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671947" y="1768680"/>
            <a:ext cx="5902095" cy="209088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869699" y="1768680"/>
            <a:ext cx="5902095" cy="209088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671947" y="4058640"/>
            <a:ext cx="5902095" cy="209088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6869699" y="4058640"/>
            <a:ext cx="5902095"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671947" y="1768680"/>
            <a:ext cx="3894413" cy="209088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4761705" y="1768680"/>
            <a:ext cx="3894413" cy="209088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8851463" y="1768680"/>
            <a:ext cx="3894413" cy="209088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71947" y="4058640"/>
            <a:ext cx="3894413" cy="209088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4761705" y="4058640"/>
            <a:ext cx="3894413" cy="209088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8851463" y="4058640"/>
            <a:ext cx="3894413"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671947" y="1768680"/>
            <a:ext cx="12095048" cy="43840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671947" y="1768680"/>
            <a:ext cx="12095048"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671947" y="1768680"/>
            <a:ext cx="5902095" cy="43840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6869699" y="1768680"/>
            <a:ext cx="5902095"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71947" y="301320"/>
            <a:ext cx="12095048" cy="58503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671947" y="1768680"/>
            <a:ext cx="5902095" cy="209088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6869699" y="1768680"/>
            <a:ext cx="5902095" cy="43840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671947" y="4058640"/>
            <a:ext cx="5902095"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671947" y="1768680"/>
            <a:ext cx="12095048" cy="43840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671947" y="1768680"/>
            <a:ext cx="5902095" cy="43840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6869699" y="1768680"/>
            <a:ext cx="5902095" cy="209088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6869699" y="4058640"/>
            <a:ext cx="5902095"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671947" y="1768680"/>
            <a:ext cx="5902095" cy="209088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869699" y="1768680"/>
            <a:ext cx="5902095" cy="209088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71947" y="4058640"/>
            <a:ext cx="12095048"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671947" y="1768680"/>
            <a:ext cx="12095048" cy="209088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71947" y="4058640"/>
            <a:ext cx="12095048"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671947" y="1768680"/>
            <a:ext cx="5902095" cy="209088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6869699" y="1768680"/>
            <a:ext cx="5902095" cy="209088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671947" y="4058640"/>
            <a:ext cx="5902095" cy="209088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6869699" y="4058640"/>
            <a:ext cx="5902095"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671947" y="1768680"/>
            <a:ext cx="3894413" cy="209088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4761705" y="1768680"/>
            <a:ext cx="3894413" cy="209088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8851463" y="1768680"/>
            <a:ext cx="3894413" cy="209088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671947" y="4058640"/>
            <a:ext cx="3894413" cy="209088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4761705" y="4058640"/>
            <a:ext cx="3894413" cy="209088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8851463" y="4058640"/>
            <a:ext cx="3894413"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4400" b="0" strike="noStrike" spc="-1">
              <a:latin typeface="Arial"/>
            </a:endParaRPr>
          </a:p>
        </p:txBody>
      </p:sp>
      <p:sp>
        <p:nvSpPr>
          <p:cNvPr id="79" name="PlaceHolder 2"/>
          <p:cNvSpPr>
            <a:spLocks noGrp="1"/>
          </p:cNvSpPr>
          <p:nvPr>
            <p:ph type="subTitle"/>
          </p:nvPr>
        </p:nvSpPr>
        <p:spPr>
          <a:xfrm>
            <a:off x="671947" y="1768680"/>
            <a:ext cx="12095048" cy="43840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4400" b="0" strike="noStrike" spc="-1">
              <a:latin typeface="Arial"/>
            </a:endParaRPr>
          </a:p>
        </p:txBody>
      </p:sp>
      <p:sp>
        <p:nvSpPr>
          <p:cNvPr id="81" name="PlaceHolder 2"/>
          <p:cNvSpPr>
            <a:spLocks noGrp="1"/>
          </p:cNvSpPr>
          <p:nvPr>
            <p:ph type="body"/>
          </p:nvPr>
        </p:nvSpPr>
        <p:spPr>
          <a:xfrm>
            <a:off x="671947" y="1768680"/>
            <a:ext cx="12095048"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4400" b="0" strike="noStrike" spc="-1">
              <a:latin typeface="Arial"/>
            </a:endParaRPr>
          </a:p>
        </p:txBody>
      </p:sp>
      <p:sp>
        <p:nvSpPr>
          <p:cNvPr id="83" name="PlaceHolder 2"/>
          <p:cNvSpPr>
            <a:spLocks noGrp="1"/>
          </p:cNvSpPr>
          <p:nvPr>
            <p:ph type="body"/>
          </p:nvPr>
        </p:nvSpPr>
        <p:spPr>
          <a:xfrm>
            <a:off x="671947" y="1768680"/>
            <a:ext cx="5902095" cy="4384080"/>
          </a:xfrm>
          <a:prstGeom prst="rect">
            <a:avLst/>
          </a:prstGeom>
        </p:spPr>
        <p:txBody>
          <a:bodyPr lIns="0" tIns="0" rIns="0" bIns="0">
            <a:normAutofit/>
          </a:bodyPr>
          <a:lstStyle/>
          <a:p>
            <a:endParaRPr lang="en-US" sz="3200" b="0" strike="noStrike" spc="-1">
              <a:latin typeface="Arial"/>
            </a:endParaRPr>
          </a:p>
        </p:txBody>
      </p:sp>
      <p:sp>
        <p:nvSpPr>
          <p:cNvPr id="84" name="PlaceHolder 3"/>
          <p:cNvSpPr>
            <a:spLocks noGrp="1"/>
          </p:cNvSpPr>
          <p:nvPr>
            <p:ph type="body"/>
          </p:nvPr>
        </p:nvSpPr>
        <p:spPr>
          <a:xfrm>
            <a:off x="6869699" y="1768680"/>
            <a:ext cx="5902095"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671947" y="1768680"/>
            <a:ext cx="12095048"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71947" y="301320"/>
            <a:ext cx="12095048" cy="58503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4400" b="0" strike="noStrike" spc="-1">
              <a:latin typeface="Arial"/>
            </a:endParaRPr>
          </a:p>
        </p:txBody>
      </p:sp>
      <p:sp>
        <p:nvSpPr>
          <p:cNvPr id="88" name="PlaceHolder 2"/>
          <p:cNvSpPr>
            <a:spLocks noGrp="1"/>
          </p:cNvSpPr>
          <p:nvPr>
            <p:ph type="body"/>
          </p:nvPr>
        </p:nvSpPr>
        <p:spPr>
          <a:xfrm>
            <a:off x="671947" y="1768680"/>
            <a:ext cx="5902095" cy="2090880"/>
          </a:xfrm>
          <a:prstGeom prst="rect">
            <a:avLst/>
          </a:prstGeom>
        </p:spPr>
        <p:txBody>
          <a:bodyPr lIns="0" tIns="0" rIns="0" bIns="0">
            <a:normAutofit/>
          </a:bodyPr>
          <a:lstStyle/>
          <a:p>
            <a:endParaRPr lang="en-US" sz="3200" b="0" strike="noStrike" spc="-1">
              <a:latin typeface="Arial"/>
            </a:endParaRPr>
          </a:p>
        </p:txBody>
      </p:sp>
      <p:sp>
        <p:nvSpPr>
          <p:cNvPr id="89" name="PlaceHolder 3"/>
          <p:cNvSpPr>
            <a:spLocks noGrp="1"/>
          </p:cNvSpPr>
          <p:nvPr>
            <p:ph type="body"/>
          </p:nvPr>
        </p:nvSpPr>
        <p:spPr>
          <a:xfrm>
            <a:off x="6869699" y="1768680"/>
            <a:ext cx="5902095" cy="4384080"/>
          </a:xfrm>
          <a:prstGeom prst="rect">
            <a:avLst/>
          </a:prstGeom>
        </p:spPr>
        <p:txBody>
          <a:bodyPr lIns="0" tIns="0" rIns="0" bIns="0">
            <a:normAutofit/>
          </a:bodyPr>
          <a:lstStyle/>
          <a:p>
            <a:endParaRPr lang="en-US" sz="3200" b="0" strike="noStrike" spc="-1">
              <a:latin typeface="Arial"/>
            </a:endParaRPr>
          </a:p>
        </p:txBody>
      </p:sp>
      <p:sp>
        <p:nvSpPr>
          <p:cNvPr id="90" name="PlaceHolder 4"/>
          <p:cNvSpPr>
            <a:spLocks noGrp="1"/>
          </p:cNvSpPr>
          <p:nvPr>
            <p:ph type="body"/>
          </p:nvPr>
        </p:nvSpPr>
        <p:spPr>
          <a:xfrm>
            <a:off x="671947" y="4058640"/>
            <a:ext cx="5902095"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4400" b="0" strike="noStrike" spc="-1">
              <a:latin typeface="Arial"/>
            </a:endParaRPr>
          </a:p>
        </p:txBody>
      </p:sp>
      <p:sp>
        <p:nvSpPr>
          <p:cNvPr id="92" name="PlaceHolder 2"/>
          <p:cNvSpPr>
            <a:spLocks noGrp="1"/>
          </p:cNvSpPr>
          <p:nvPr>
            <p:ph type="body"/>
          </p:nvPr>
        </p:nvSpPr>
        <p:spPr>
          <a:xfrm>
            <a:off x="671947" y="1768680"/>
            <a:ext cx="5902095" cy="438408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6869699" y="1768680"/>
            <a:ext cx="5902095" cy="2090880"/>
          </a:xfrm>
          <a:prstGeom prst="rect">
            <a:avLst/>
          </a:prstGeom>
        </p:spPr>
        <p:txBody>
          <a:bodyPr lIns="0" tIns="0" rIns="0" bIns="0">
            <a:normAutofit/>
          </a:bodyPr>
          <a:lstStyle/>
          <a:p>
            <a:endParaRPr lang="en-US" sz="3200" b="0" strike="noStrike" spc="-1">
              <a:latin typeface="Arial"/>
            </a:endParaRPr>
          </a:p>
        </p:txBody>
      </p:sp>
      <p:sp>
        <p:nvSpPr>
          <p:cNvPr id="94" name="PlaceHolder 4"/>
          <p:cNvSpPr>
            <a:spLocks noGrp="1"/>
          </p:cNvSpPr>
          <p:nvPr>
            <p:ph type="body"/>
          </p:nvPr>
        </p:nvSpPr>
        <p:spPr>
          <a:xfrm>
            <a:off x="6869699" y="4058640"/>
            <a:ext cx="5902095"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4400" b="0" strike="noStrike" spc="-1">
              <a:latin typeface="Arial"/>
            </a:endParaRPr>
          </a:p>
        </p:txBody>
      </p:sp>
      <p:sp>
        <p:nvSpPr>
          <p:cNvPr id="96" name="PlaceHolder 2"/>
          <p:cNvSpPr>
            <a:spLocks noGrp="1"/>
          </p:cNvSpPr>
          <p:nvPr>
            <p:ph type="body"/>
          </p:nvPr>
        </p:nvSpPr>
        <p:spPr>
          <a:xfrm>
            <a:off x="671947" y="1768680"/>
            <a:ext cx="5902095" cy="209088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6869699" y="1768680"/>
            <a:ext cx="5902095" cy="2090880"/>
          </a:xfrm>
          <a:prstGeom prst="rect">
            <a:avLst/>
          </a:prstGeom>
        </p:spPr>
        <p:txBody>
          <a:bodyPr lIns="0" tIns="0" rIns="0" bIns="0">
            <a:normAutofit/>
          </a:bodyPr>
          <a:lstStyle/>
          <a:p>
            <a:endParaRPr lang="en-US" sz="3200" b="0" strike="noStrike" spc="-1">
              <a:latin typeface="Arial"/>
            </a:endParaRPr>
          </a:p>
        </p:txBody>
      </p:sp>
      <p:sp>
        <p:nvSpPr>
          <p:cNvPr id="98" name="PlaceHolder 4"/>
          <p:cNvSpPr>
            <a:spLocks noGrp="1"/>
          </p:cNvSpPr>
          <p:nvPr>
            <p:ph type="body"/>
          </p:nvPr>
        </p:nvSpPr>
        <p:spPr>
          <a:xfrm>
            <a:off x="671947" y="4058640"/>
            <a:ext cx="12095048"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4400" b="0" strike="noStrike" spc="-1">
              <a:latin typeface="Arial"/>
            </a:endParaRPr>
          </a:p>
        </p:txBody>
      </p:sp>
      <p:sp>
        <p:nvSpPr>
          <p:cNvPr id="100" name="PlaceHolder 2"/>
          <p:cNvSpPr>
            <a:spLocks noGrp="1"/>
          </p:cNvSpPr>
          <p:nvPr>
            <p:ph type="body"/>
          </p:nvPr>
        </p:nvSpPr>
        <p:spPr>
          <a:xfrm>
            <a:off x="671947" y="1768680"/>
            <a:ext cx="12095048" cy="209088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671947" y="4058640"/>
            <a:ext cx="12095048"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4400" b="0" strike="noStrike" spc="-1">
              <a:latin typeface="Arial"/>
            </a:endParaRPr>
          </a:p>
        </p:txBody>
      </p:sp>
      <p:sp>
        <p:nvSpPr>
          <p:cNvPr id="103" name="PlaceHolder 2"/>
          <p:cNvSpPr>
            <a:spLocks noGrp="1"/>
          </p:cNvSpPr>
          <p:nvPr>
            <p:ph type="body"/>
          </p:nvPr>
        </p:nvSpPr>
        <p:spPr>
          <a:xfrm>
            <a:off x="671947" y="1768680"/>
            <a:ext cx="5902095" cy="209088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6869699" y="1768680"/>
            <a:ext cx="5902095" cy="2090880"/>
          </a:xfrm>
          <a:prstGeom prst="rect">
            <a:avLst/>
          </a:prstGeom>
        </p:spPr>
        <p:txBody>
          <a:bodyPr lIns="0" tIns="0" rIns="0" bIns="0">
            <a:normAutofit/>
          </a:bodyPr>
          <a:lstStyle/>
          <a:p>
            <a:endParaRPr lang="en-US" sz="3200" b="0" strike="noStrike" spc="-1">
              <a:latin typeface="Arial"/>
            </a:endParaRPr>
          </a:p>
        </p:txBody>
      </p:sp>
      <p:sp>
        <p:nvSpPr>
          <p:cNvPr id="105" name="PlaceHolder 4"/>
          <p:cNvSpPr>
            <a:spLocks noGrp="1"/>
          </p:cNvSpPr>
          <p:nvPr>
            <p:ph type="body"/>
          </p:nvPr>
        </p:nvSpPr>
        <p:spPr>
          <a:xfrm>
            <a:off x="671947" y="4058640"/>
            <a:ext cx="5902095" cy="2090880"/>
          </a:xfrm>
          <a:prstGeom prst="rect">
            <a:avLst/>
          </a:prstGeom>
        </p:spPr>
        <p:txBody>
          <a:bodyPr lIns="0" tIns="0" rIns="0" bIns="0">
            <a:normAutofit/>
          </a:bodyPr>
          <a:lstStyle/>
          <a:p>
            <a:endParaRPr lang="en-US" sz="3200" b="0" strike="noStrike" spc="-1">
              <a:latin typeface="Arial"/>
            </a:endParaRPr>
          </a:p>
        </p:txBody>
      </p:sp>
      <p:sp>
        <p:nvSpPr>
          <p:cNvPr id="106" name="PlaceHolder 5"/>
          <p:cNvSpPr>
            <a:spLocks noGrp="1"/>
          </p:cNvSpPr>
          <p:nvPr>
            <p:ph type="body"/>
          </p:nvPr>
        </p:nvSpPr>
        <p:spPr>
          <a:xfrm>
            <a:off x="6869699" y="4058640"/>
            <a:ext cx="5902095"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4400" b="0" strike="noStrike" spc="-1">
              <a:latin typeface="Arial"/>
            </a:endParaRPr>
          </a:p>
        </p:txBody>
      </p:sp>
      <p:sp>
        <p:nvSpPr>
          <p:cNvPr id="108" name="PlaceHolder 2"/>
          <p:cNvSpPr>
            <a:spLocks noGrp="1"/>
          </p:cNvSpPr>
          <p:nvPr>
            <p:ph type="body"/>
          </p:nvPr>
        </p:nvSpPr>
        <p:spPr>
          <a:xfrm>
            <a:off x="671947" y="1768680"/>
            <a:ext cx="3894413" cy="209088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4761705" y="1768680"/>
            <a:ext cx="3894413" cy="209088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8851463" y="1768680"/>
            <a:ext cx="3894413" cy="2090880"/>
          </a:xfrm>
          <a:prstGeom prst="rect">
            <a:avLst/>
          </a:prstGeom>
        </p:spPr>
        <p:txBody>
          <a:bodyPr lIns="0" tIns="0" rIns="0" bIns="0">
            <a:normAutofit/>
          </a:bodyPr>
          <a:lstStyle/>
          <a:p>
            <a:endParaRPr lang="en-US" sz="3200" b="0" strike="noStrike" spc="-1">
              <a:latin typeface="Arial"/>
            </a:endParaRPr>
          </a:p>
        </p:txBody>
      </p:sp>
      <p:sp>
        <p:nvSpPr>
          <p:cNvPr id="111" name="PlaceHolder 5"/>
          <p:cNvSpPr>
            <a:spLocks noGrp="1"/>
          </p:cNvSpPr>
          <p:nvPr>
            <p:ph type="body"/>
          </p:nvPr>
        </p:nvSpPr>
        <p:spPr>
          <a:xfrm>
            <a:off x="671947" y="4058640"/>
            <a:ext cx="3894413" cy="2090880"/>
          </a:xfrm>
          <a:prstGeom prst="rect">
            <a:avLst/>
          </a:prstGeom>
        </p:spPr>
        <p:txBody>
          <a:bodyPr lIns="0" tIns="0" rIns="0" bIns="0">
            <a:normAutofit/>
          </a:bodyPr>
          <a:lstStyle/>
          <a:p>
            <a:endParaRPr lang="en-US" sz="3200" b="0" strike="noStrike" spc="-1">
              <a:latin typeface="Arial"/>
            </a:endParaRPr>
          </a:p>
        </p:txBody>
      </p:sp>
      <p:sp>
        <p:nvSpPr>
          <p:cNvPr id="112" name="PlaceHolder 6"/>
          <p:cNvSpPr>
            <a:spLocks noGrp="1"/>
          </p:cNvSpPr>
          <p:nvPr>
            <p:ph type="body"/>
          </p:nvPr>
        </p:nvSpPr>
        <p:spPr>
          <a:xfrm>
            <a:off x="4761705" y="4058640"/>
            <a:ext cx="3894413" cy="2090880"/>
          </a:xfrm>
          <a:prstGeom prst="rect">
            <a:avLst/>
          </a:prstGeom>
        </p:spPr>
        <p:txBody>
          <a:bodyPr lIns="0" tIns="0" rIns="0" bIns="0">
            <a:normAutofit/>
          </a:bodyPr>
          <a:lstStyle/>
          <a:p>
            <a:endParaRPr lang="en-US" sz="3200" b="0" strike="noStrike" spc="-1">
              <a:latin typeface="Arial"/>
            </a:endParaRPr>
          </a:p>
        </p:txBody>
      </p:sp>
      <p:sp>
        <p:nvSpPr>
          <p:cNvPr id="113" name="PlaceHolder 7"/>
          <p:cNvSpPr>
            <a:spLocks noGrp="1"/>
          </p:cNvSpPr>
          <p:nvPr>
            <p:ph type="body"/>
          </p:nvPr>
        </p:nvSpPr>
        <p:spPr>
          <a:xfrm>
            <a:off x="8851463" y="4058640"/>
            <a:ext cx="3894413"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4400" b="0" strike="noStrike" spc="-1">
              <a:latin typeface="Arial"/>
            </a:endParaRPr>
          </a:p>
        </p:txBody>
      </p:sp>
      <p:sp>
        <p:nvSpPr>
          <p:cNvPr id="117" name="PlaceHolder 2"/>
          <p:cNvSpPr>
            <a:spLocks noGrp="1"/>
          </p:cNvSpPr>
          <p:nvPr>
            <p:ph type="subTitle"/>
          </p:nvPr>
        </p:nvSpPr>
        <p:spPr>
          <a:xfrm>
            <a:off x="671947" y="1768680"/>
            <a:ext cx="12095048" cy="43840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4400" b="0" strike="noStrike" spc="-1">
              <a:latin typeface="Arial"/>
            </a:endParaRPr>
          </a:p>
        </p:txBody>
      </p:sp>
      <p:sp>
        <p:nvSpPr>
          <p:cNvPr id="119" name="PlaceHolder 2"/>
          <p:cNvSpPr>
            <a:spLocks noGrp="1"/>
          </p:cNvSpPr>
          <p:nvPr>
            <p:ph type="body"/>
          </p:nvPr>
        </p:nvSpPr>
        <p:spPr>
          <a:xfrm>
            <a:off x="671947" y="1768680"/>
            <a:ext cx="12095048"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671947" y="1768680"/>
            <a:ext cx="5902095" cy="43840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6869699" y="1768680"/>
            <a:ext cx="5902095"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4400" b="0" strike="noStrike" spc="-1">
              <a:latin typeface="Arial"/>
            </a:endParaRPr>
          </a:p>
        </p:txBody>
      </p:sp>
      <p:sp>
        <p:nvSpPr>
          <p:cNvPr id="121" name="PlaceHolder 2"/>
          <p:cNvSpPr>
            <a:spLocks noGrp="1"/>
          </p:cNvSpPr>
          <p:nvPr>
            <p:ph type="body"/>
          </p:nvPr>
        </p:nvSpPr>
        <p:spPr>
          <a:xfrm>
            <a:off x="671947" y="1768680"/>
            <a:ext cx="5902095" cy="4384080"/>
          </a:xfrm>
          <a:prstGeom prst="rect">
            <a:avLst/>
          </a:prstGeom>
        </p:spPr>
        <p:txBody>
          <a:bodyPr lIns="0" tIns="0" rIns="0" bIns="0">
            <a:normAutofit/>
          </a:bodyPr>
          <a:lstStyle/>
          <a:p>
            <a:endParaRPr lang="en-US" sz="3200" b="0" strike="noStrike" spc="-1">
              <a:latin typeface="Arial"/>
            </a:endParaRPr>
          </a:p>
        </p:txBody>
      </p:sp>
      <p:sp>
        <p:nvSpPr>
          <p:cNvPr id="122" name="PlaceHolder 3"/>
          <p:cNvSpPr>
            <a:spLocks noGrp="1"/>
          </p:cNvSpPr>
          <p:nvPr>
            <p:ph type="body"/>
          </p:nvPr>
        </p:nvSpPr>
        <p:spPr>
          <a:xfrm>
            <a:off x="6869699" y="1768680"/>
            <a:ext cx="5902095"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671947" y="301320"/>
            <a:ext cx="12095048" cy="58503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4400" b="0" strike="noStrike" spc="-1">
              <a:latin typeface="Arial"/>
            </a:endParaRPr>
          </a:p>
        </p:txBody>
      </p:sp>
      <p:sp>
        <p:nvSpPr>
          <p:cNvPr id="126" name="PlaceHolder 2"/>
          <p:cNvSpPr>
            <a:spLocks noGrp="1"/>
          </p:cNvSpPr>
          <p:nvPr>
            <p:ph type="body"/>
          </p:nvPr>
        </p:nvSpPr>
        <p:spPr>
          <a:xfrm>
            <a:off x="671947" y="1768680"/>
            <a:ext cx="5902095" cy="2090880"/>
          </a:xfrm>
          <a:prstGeom prst="rect">
            <a:avLst/>
          </a:prstGeom>
        </p:spPr>
        <p:txBody>
          <a:bodyPr lIns="0" tIns="0" rIns="0" bIns="0">
            <a:normAutofit/>
          </a:bodyPr>
          <a:lstStyle/>
          <a:p>
            <a:endParaRPr lang="en-US" sz="3200" b="0" strike="noStrike" spc="-1">
              <a:latin typeface="Arial"/>
            </a:endParaRPr>
          </a:p>
        </p:txBody>
      </p:sp>
      <p:sp>
        <p:nvSpPr>
          <p:cNvPr id="127" name="PlaceHolder 3"/>
          <p:cNvSpPr>
            <a:spLocks noGrp="1"/>
          </p:cNvSpPr>
          <p:nvPr>
            <p:ph type="body"/>
          </p:nvPr>
        </p:nvSpPr>
        <p:spPr>
          <a:xfrm>
            <a:off x="6869699" y="1768680"/>
            <a:ext cx="5902095" cy="4384080"/>
          </a:xfrm>
          <a:prstGeom prst="rect">
            <a:avLst/>
          </a:prstGeom>
        </p:spPr>
        <p:txBody>
          <a:bodyPr lIns="0" tIns="0" rIns="0" bIns="0">
            <a:normAutofit/>
          </a:bodyPr>
          <a:lstStyle/>
          <a:p>
            <a:endParaRPr lang="en-US" sz="3200" b="0" strike="noStrike" spc="-1">
              <a:latin typeface="Arial"/>
            </a:endParaRPr>
          </a:p>
        </p:txBody>
      </p:sp>
      <p:sp>
        <p:nvSpPr>
          <p:cNvPr id="128" name="PlaceHolder 4"/>
          <p:cNvSpPr>
            <a:spLocks noGrp="1"/>
          </p:cNvSpPr>
          <p:nvPr>
            <p:ph type="body"/>
          </p:nvPr>
        </p:nvSpPr>
        <p:spPr>
          <a:xfrm>
            <a:off x="671947" y="4058640"/>
            <a:ext cx="5902095"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4400" b="0" strike="noStrike" spc="-1">
              <a:latin typeface="Arial"/>
            </a:endParaRPr>
          </a:p>
        </p:txBody>
      </p:sp>
      <p:sp>
        <p:nvSpPr>
          <p:cNvPr id="130" name="PlaceHolder 2"/>
          <p:cNvSpPr>
            <a:spLocks noGrp="1"/>
          </p:cNvSpPr>
          <p:nvPr>
            <p:ph type="body"/>
          </p:nvPr>
        </p:nvSpPr>
        <p:spPr>
          <a:xfrm>
            <a:off x="671947" y="1768680"/>
            <a:ext cx="5902095" cy="4384080"/>
          </a:xfrm>
          <a:prstGeom prst="rect">
            <a:avLst/>
          </a:prstGeom>
        </p:spPr>
        <p:txBody>
          <a:bodyPr lIns="0" tIns="0" rIns="0" bIns="0">
            <a:normAutofit/>
          </a:bodyPr>
          <a:lstStyle/>
          <a:p>
            <a:endParaRPr lang="en-US" sz="3200" b="0" strike="noStrike" spc="-1">
              <a:latin typeface="Arial"/>
            </a:endParaRPr>
          </a:p>
        </p:txBody>
      </p:sp>
      <p:sp>
        <p:nvSpPr>
          <p:cNvPr id="131" name="PlaceHolder 3"/>
          <p:cNvSpPr>
            <a:spLocks noGrp="1"/>
          </p:cNvSpPr>
          <p:nvPr>
            <p:ph type="body"/>
          </p:nvPr>
        </p:nvSpPr>
        <p:spPr>
          <a:xfrm>
            <a:off x="6869699" y="1768680"/>
            <a:ext cx="5902095" cy="2090880"/>
          </a:xfrm>
          <a:prstGeom prst="rect">
            <a:avLst/>
          </a:prstGeom>
        </p:spPr>
        <p:txBody>
          <a:bodyPr lIns="0" tIns="0" rIns="0" bIns="0">
            <a:normAutofit/>
          </a:bodyPr>
          <a:lstStyle/>
          <a:p>
            <a:endParaRPr lang="en-US" sz="3200" b="0" strike="noStrike" spc="-1">
              <a:latin typeface="Arial"/>
            </a:endParaRPr>
          </a:p>
        </p:txBody>
      </p:sp>
      <p:sp>
        <p:nvSpPr>
          <p:cNvPr id="132" name="PlaceHolder 4"/>
          <p:cNvSpPr>
            <a:spLocks noGrp="1"/>
          </p:cNvSpPr>
          <p:nvPr>
            <p:ph type="body"/>
          </p:nvPr>
        </p:nvSpPr>
        <p:spPr>
          <a:xfrm>
            <a:off x="6869699" y="4058640"/>
            <a:ext cx="5902095"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4400" b="0" strike="noStrike" spc="-1">
              <a:latin typeface="Arial"/>
            </a:endParaRPr>
          </a:p>
        </p:txBody>
      </p:sp>
      <p:sp>
        <p:nvSpPr>
          <p:cNvPr id="134" name="PlaceHolder 2"/>
          <p:cNvSpPr>
            <a:spLocks noGrp="1"/>
          </p:cNvSpPr>
          <p:nvPr>
            <p:ph type="body"/>
          </p:nvPr>
        </p:nvSpPr>
        <p:spPr>
          <a:xfrm>
            <a:off x="671947" y="1768680"/>
            <a:ext cx="5902095" cy="2090880"/>
          </a:xfrm>
          <a:prstGeom prst="rect">
            <a:avLst/>
          </a:prstGeom>
        </p:spPr>
        <p:txBody>
          <a:bodyPr lIns="0" tIns="0" rIns="0" bIns="0">
            <a:normAutofit/>
          </a:bodyPr>
          <a:lstStyle/>
          <a:p>
            <a:endParaRPr lang="en-US" sz="3200" b="0" strike="noStrike" spc="-1">
              <a:latin typeface="Arial"/>
            </a:endParaRPr>
          </a:p>
        </p:txBody>
      </p:sp>
      <p:sp>
        <p:nvSpPr>
          <p:cNvPr id="135" name="PlaceHolder 3"/>
          <p:cNvSpPr>
            <a:spLocks noGrp="1"/>
          </p:cNvSpPr>
          <p:nvPr>
            <p:ph type="body"/>
          </p:nvPr>
        </p:nvSpPr>
        <p:spPr>
          <a:xfrm>
            <a:off x="6869699" y="1768680"/>
            <a:ext cx="5902095" cy="2090880"/>
          </a:xfrm>
          <a:prstGeom prst="rect">
            <a:avLst/>
          </a:prstGeom>
        </p:spPr>
        <p:txBody>
          <a:bodyPr lIns="0" tIns="0" rIns="0" bIns="0">
            <a:normAutofit/>
          </a:bodyPr>
          <a:lstStyle/>
          <a:p>
            <a:endParaRPr lang="en-US" sz="3200" b="0" strike="noStrike" spc="-1">
              <a:latin typeface="Arial"/>
            </a:endParaRPr>
          </a:p>
        </p:txBody>
      </p:sp>
      <p:sp>
        <p:nvSpPr>
          <p:cNvPr id="136" name="PlaceHolder 4"/>
          <p:cNvSpPr>
            <a:spLocks noGrp="1"/>
          </p:cNvSpPr>
          <p:nvPr>
            <p:ph type="body"/>
          </p:nvPr>
        </p:nvSpPr>
        <p:spPr>
          <a:xfrm>
            <a:off x="671947" y="4058640"/>
            <a:ext cx="12095048"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4400" b="0" strike="noStrike" spc="-1">
              <a:latin typeface="Arial"/>
            </a:endParaRPr>
          </a:p>
        </p:txBody>
      </p:sp>
      <p:sp>
        <p:nvSpPr>
          <p:cNvPr id="138" name="PlaceHolder 2"/>
          <p:cNvSpPr>
            <a:spLocks noGrp="1"/>
          </p:cNvSpPr>
          <p:nvPr>
            <p:ph type="body"/>
          </p:nvPr>
        </p:nvSpPr>
        <p:spPr>
          <a:xfrm>
            <a:off x="671947" y="1768680"/>
            <a:ext cx="12095048" cy="2090880"/>
          </a:xfrm>
          <a:prstGeom prst="rect">
            <a:avLst/>
          </a:prstGeom>
        </p:spPr>
        <p:txBody>
          <a:bodyPr lIns="0" tIns="0" rIns="0" bIns="0">
            <a:normAutofit/>
          </a:bodyPr>
          <a:lstStyle/>
          <a:p>
            <a:endParaRPr lang="en-US" sz="3200" b="0" strike="noStrike" spc="-1">
              <a:latin typeface="Arial"/>
            </a:endParaRPr>
          </a:p>
        </p:txBody>
      </p:sp>
      <p:sp>
        <p:nvSpPr>
          <p:cNvPr id="139" name="PlaceHolder 3"/>
          <p:cNvSpPr>
            <a:spLocks noGrp="1"/>
          </p:cNvSpPr>
          <p:nvPr>
            <p:ph type="body"/>
          </p:nvPr>
        </p:nvSpPr>
        <p:spPr>
          <a:xfrm>
            <a:off x="671947" y="4058640"/>
            <a:ext cx="12095048"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4400" b="0" strike="noStrike" spc="-1">
              <a:latin typeface="Arial"/>
            </a:endParaRPr>
          </a:p>
        </p:txBody>
      </p:sp>
      <p:sp>
        <p:nvSpPr>
          <p:cNvPr id="141" name="PlaceHolder 2"/>
          <p:cNvSpPr>
            <a:spLocks noGrp="1"/>
          </p:cNvSpPr>
          <p:nvPr>
            <p:ph type="body"/>
          </p:nvPr>
        </p:nvSpPr>
        <p:spPr>
          <a:xfrm>
            <a:off x="671947" y="1768680"/>
            <a:ext cx="5902095" cy="2090880"/>
          </a:xfrm>
          <a:prstGeom prst="rect">
            <a:avLst/>
          </a:prstGeom>
        </p:spPr>
        <p:txBody>
          <a:bodyPr lIns="0" tIns="0" rIns="0" bIns="0">
            <a:normAutofit/>
          </a:bodyPr>
          <a:lstStyle/>
          <a:p>
            <a:endParaRPr lang="en-US" sz="3200" b="0" strike="noStrike" spc="-1">
              <a:latin typeface="Arial"/>
            </a:endParaRPr>
          </a:p>
        </p:txBody>
      </p:sp>
      <p:sp>
        <p:nvSpPr>
          <p:cNvPr id="142" name="PlaceHolder 3"/>
          <p:cNvSpPr>
            <a:spLocks noGrp="1"/>
          </p:cNvSpPr>
          <p:nvPr>
            <p:ph type="body"/>
          </p:nvPr>
        </p:nvSpPr>
        <p:spPr>
          <a:xfrm>
            <a:off x="6869699" y="1768680"/>
            <a:ext cx="5902095" cy="2090880"/>
          </a:xfrm>
          <a:prstGeom prst="rect">
            <a:avLst/>
          </a:prstGeom>
        </p:spPr>
        <p:txBody>
          <a:bodyPr lIns="0" tIns="0" rIns="0" bIns="0">
            <a:normAutofit/>
          </a:bodyPr>
          <a:lstStyle/>
          <a:p>
            <a:endParaRPr lang="en-US" sz="3200" b="0" strike="noStrike" spc="-1">
              <a:latin typeface="Arial"/>
            </a:endParaRPr>
          </a:p>
        </p:txBody>
      </p:sp>
      <p:sp>
        <p:nvSpPr>
          <p:cNvPr id="143" name="PlaceHolder 4"/>
          <p:cNvSpPr>
            <a:spLocks noGrp="1"/>
          </p:cNvSpPr>
          <p:nvPr>
            <p:ph type="body"/>
          </p:nvPr>
        </p:nvSpPr>
        <p:spPr>
          <a:xfrm>
            <a:off x="671947" y="4058640"/>
            <a:ext cx="5902095" cy="2090880"/>
          </a:xfrm>
          <a:prstGeom prst="rect">
            <a:avLst/>
          </a:prstGeom>
        </p:spPr>
        <p:txBody>
          <a:bodyPr lIns="0" tIns="0" rIns="0" bIns="0">
            <a:normAutofit/>
          </a:bodyPr>
          <a:lstStyle/>
          <a:p>
            <a:endParaRPr lang="en-US" sz="3200" b="0" strike="noStrike" spc="-1">
              <a:latin typeface="Arial"/>
            </a:endParaRPr>
          </a:p>
        </p:txBody>
      </p:sp>
      <p:sp>
        <p:nvSpPr>
          <p:cNvPr id="144" name="PlaceHolder 5"/>
          <p:cNvSpPr>
            <a:spLocks noGrp="1"/>
          </p:cNvSpPr>
          <p:nvPr>
            <p:ph type="body"/>
          </p:nvPr>
        </p:nvSpPr>
        <p:spPr>
          <a:xfrm>
            <a:off x="6869699" y="4058640"/>
            <a:ext cx="5902095"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4400" b="0" strike="noStrike" spc="-1">
              <a:latin typeface="Arial"/>
            </a:endParaRPr>
          </a:p>
        </p:txBody>
      </p:sp>
      <p:sp>
        <p:nvSpPr>
          <p:cNvPr id="146" name="PlaceHolder 2"/>
          <p:cNvSpPr>
            <a:spLocks noGrp="1"/>
          </p:cNvSpPr>
          <p:nvPr>
            <p:ph type="body"/>
          </p:nvPr>
        </p:nvSpPr>
        <p:spPr>
          <a:xfrm>
            <a:off x="671947" y="1768680"/>
            <a:ext cx="3894413" cy="2090880"/>
          </a:xfrm>
          <a:prstGeom prst="rect">
            <a:avLst/>
          </a:prstGeom>
        </p:spPr>
        <p:txBody>
          <a:bodyPr lIns="0" tIns="0" rIns="0" bIns="0">
            <a:normAutofit/>
          </a:bodyPr>
          <a:lstStyle/>
          <a:p>
            <a:endParaRPr lang="en-US" sz="3200" b="0" strike="noStrike" spc="-1">
              <a:latin typeface="Arial"/>
            </a:endParaRPr>
          </a:p>
        </p:txBody>
      </p:sp>
      <p:sp>
        <p:nvSpPr>
          <p:cNvPr id="147" name="PlaceHolder 3"/>
          <p:cNvSpPr>
            <a:spLocks noGrp="1"/>
          </p:cNvSpPr>
          <p:nvPr>
            <p:ph type="body"/>
          </p:nvPr>
        </p:nvSpPr>
        <p:spPr>
          <a:xfrm>
            <a:off x="4761705" y="1768680"/>
            <a:ext cx="3894413" cy="2090880"/>
          </a:xfrm>
          <a:prstGeom prst="rect">
            <a:avLst/>
          </a:prstGeom>
        </p:spPr>
        <p:txBody>
          <a:bodyPr lIns="0" tIns="0" rIns="0" bIns="0">
            <a:normAutofit/>
          </a:bodyPr>
          <a:lstStyle/>
          <a:p>
            <a:endParaRPr lang="en-US" sz="3200" b="0" strike="noStrike" spc="-1">
              <a:latin typeface="Arial"/>
            </a:endParaRPr>
          </a:p>
        </p:txBody>
      </p:sp>
      <p:sp>
        <p:nvSpPr>
          <p:cNvPr id="148" name="PlaceHolder 4"/>
          <p:cNvSpPr>
            <a:spLocks noGrp="1"/>
          </p:cNvSpPr>
          <p:nvPr>
            <p:ph type="body"/>
          </p:nvPr>
        </p:nvSpPr>
        <p:spPr>
          <a:xfrm>
            <a:off x="8851463" y="1768680"/>
            <a:ext cx="3894413" cy="2090880"/>
          </a:xfrm>
          <a:prstGeom prst="rect">
            <a:avLst/>
          </a:prstGeom>
        </p:spPr>
        <p:txBody>
          <a:bodyPr lIns="0" tIns="0" rIns="0" bIns="0">
            <a:normAutofit/>
          </a:bodyPr>
          <a:lstStyle/>
          <a:p>
            <a:endParaRPr lang="en-US" sz="3200" b="0" strike="noStrike" spc="-1">
              <a:latin typeface="Arial"/>
            </a:endParaRPr>
          </a:p>
        </p:txBody>
      </p:sp>
      <p:sp>
        <p:nvSpPr>
          <p:cNvPr id="149" name="PlaceHolder 5"/>
          <p:cNvSpPr>
            <a:spLocks noGrp="1"/>
          </p:cNvSpPr>
          <p:nvPr>
            <p:ph type="body"/>
          </p:nvPr>
        </p:nvSpPr>
        <p:spPr>
          <a:xfrm>
            <a:off x="671947" y="4058640"/>
            <a:ext cx="3894413" cy="2090880"/>
          </a:xfrm>
          <a:prstGeom prst="rect">
            <a:avLst/>
          </a:prstGeom>
        </p:spPr>
        <p:txBody>
          <a:bodyPr lIns="0" tIns="0" rIns="0" bIns="0">
            <a:normAutofit/>
          </a:bodyPr>
          <a:lstStyle/>
          <a:p>
            <a:endParaRPr lang="en-US" sz="3200" b="0" strike="noStrike" spc="-1">
              <a:latin typeface="Arial"/>
            </a:endParaRPr>
          </a:p>
        </p:txBody>
      </p:sp>
      <p:sp>
        <p:nvSpPr>
          <p:cNvPr id="150" name="PlaceHolder 6"/>
          <p:cNvSpPr>
            <a:spLocks noGrp="1"/>
          </p:cNvSpPr>
          <p:nvPr>
            <p:ph type="body"/>
          </p:nvPr>
        </p:nvSpPr>
        <p:spPr>
          <a:xfrm>
            <a:off x="4761705" y="4058640"/>
            <a:ext cx="3894413" cy="2090880"/>
          </a:xfrm>
          <a:prstGeom prst="rect">
            <a:avLst/>
          </a:prstGeom>
        </p:spPr>
        <p:txBody>
          <a:bodyPr lIns="0" tIns="0" rIns="0" bIns="0">
            <a:normAutofit/>
          </a:bodyPr>
          <a:lstStyle/>
          <a:p>
            <a:endParaRPr lang="en-US" sz="3200" b="0" strike="noStrike" spc="-1">
              <a:latin typeface="Arial"/>
            </a:endParaRPr>
          </a:p>
        </p:txBody>
      </p:sp>
      <p:sp>
        <p:nvSpPr>
          <p:cNvPr id="151" name="PlaceHolder 7"/>
          <p:cNvSpPr>
            <a:spLocks noGrp="1"/>
          </p:cNvSpPr>
          <p:nvPr>
            <p:ph type="body"/>
          </p:nvPr>
        </p:nvSpPr>
        <p:spPr>
          <a:xfrm>
            <a:off x="8851463" y="4058640"/>
            <a:ext cx="3894413"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71947" y="301320"/>
            <a:ext cx="12095048" cy="58503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671947" y="1768680"/>
            <a:ext cx="5902095" cy="209088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6869699" y="1768680"/>
            <a:ext cx="5902095" cy="43840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671947" y="4058640"/>
            <a:ext cx="5902095"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671947" y="1768680"/>
            <a:ext cx="5902095" cy="43840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6869699" y="1768680"/>
            <a:ext cx="5902095" cy="209088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6869699" y="4058640"/>
            <a:ext cx="5902095"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671947" y="1768680"/>
            <a:ext cx="5902095" cy="209088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6869699" y="1768680"/>
            <a:ext cx="5902095" cy="209088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671947" y="4058640"/>
            <a:ext cx="12095048"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ceHolder 1"/>
          <p:cNvSpPr>
            <a:spLocks noGrp="1"/>
          </p:cNvSpPr>
          <p:nvPr>
            <p:ph type="title"/>
          </p:nvPr>
        </p:nvSpPr>
        <p:spPr>
          <a:xfrm>
            <a:off x="671947" y="301320"/>
            <a:ext cx="12095048" cy="1261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 name="PlaceHolder 2"/>
          <p:cNvSpPr>
            <a:spLocks noGrp="1"/>
          </p:cNvSpPr>
          <p:nvPr>
            <p:ph type="body"/>
          </p:nvPr>
        </p:nvSpPr>
        <p:spPr>
          <a:xfrm>
            <a:off x="671947" y="1768680"/>
            <a:ext cx="12095048"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29" lvl="1" indent="-324011">
              <a:spcBef>
                <a:spcPts val="1134"/>
              </a:spcBef>
              <a:buClr>
                <a:srgbClr val="000000"/>
              </a:buClr>
              <a:buSzPct val="75000"/>
              <a:buFont typeface="Symbol" charset="2"/>
              <a:buChar char=""/>
            </a:pPr>
            <a:r>
              <a:rPr lang="en-US" sz="2800" b="0" strike="noStrike" spc="-1">
                <a:latin typeface="Arial"/>
              </a:rPr>
              <a:t>Second Outline Level</a:t>
            </a:r>
          </a:p>
          <a:p>
            <a:pPr marL="1296043" lvl="2" indent="-288010">
              <a:spcBef>
                <a:spcPts val="850"/>
              </a:spcBef>
              <a:buClr>
                <a:srgbClr val="000000"/>
              </a:buClr>
              <a:buSzPct val="45000"/>
              <a:buFont typeface="Wingdings" charset="2"/>
              <a:buChar char=""/>
            </a:pPr>
            <a:r>
              <a:rPr lang="en-US" sz="2400" b="0" strike="noStrike" spc="-1">
                <a:latin typeface="Arial"/>
              </a:rPr>
              <a:t>Third Outline Level</a:t>
            </a:r>
          </a:p>
          <a:p>
            <a:pPr marL="1728058" lvl="3" indent="-216007">
              <a:spcBef>
                <a:spcPts val="567"/>
              </a:spcBef>
              <a:buClr>
                <a:srgbClr val="000000"/>
              </a:buClr>
              <a:buSzPct val="75000"/>
              <a:buFont typeface="Symbol" charset="2"/>
              <a:buChar char=""/>
            </a:pPr>
            <a:r>
              <a:rPr lang="en-US" sz="2000" b="0" strike="noStrike" spc="-1">
                <a:latin typeface="Arial"/>
              </a:rPr>
              <a:t>Fourth Outline Level</a:t>
            </a:r>
          </a:p>
          <a:p>
            <a:pPr marL="2160072" lvl="4" indent="-216007">
              <a:spcBef>
                <a:spcPts val="283"/>
              </a:spcBef>
              <a:buClr>
                <a:srgbClr val="000000"/>
              </a:buClr>
              <a:buSzPct val="45000"/>
              <a:buFont typeface="Wingdings" charset="2"/>
              <a:buChar char=""/>
            </a:pPr>
            <a:r>
              <a:rPr lang="en-US" sz="2000" b="0" strike="noStrike" spc="-1">
                <a:latin typeface="Arial"/>
              </a:rPr>
              <a:t>Fifth Outline Level</a:t>
            </a:r>
          </a:p>
          <a:p>
            <a:pPr marL="2592086" lvl="5" indent="-216007">
              <a:spcBef>
                <a:spcPts val="283"/>
              </a:spcBef>
              <a:buClr>
                <a:srgbClr val="000000"/>
              </a:buClr>
              <a:buSzPct val="45000"/>
              <a:buFont typeface="Wingdings" charset="2"/>
              <a:buChar char=""/>
            </a:pPr>
            <a:r>
              <a:rPr lang="en-US" sz="2000" b="0" strike="noStrike" spc="-1">
                <a:latin typeface="Arial"/>
              </a:rPr>
              <a:t>Sixth Outline Level</a:t>
            </a:r>
          </a:p>
          <a:p>
            <a:pPr marL="3024101" lvl="6" indent="-216007">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3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32000" indent="-324000" algn="l" defTabSz="914430"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823" indent="-228608" algn="l" defTabSz="91443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38" indent="-228608" algn="l" defTabSz="91443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54"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69"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84"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99"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14"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30"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30" rtl="0" eaLnBrk="1" latinLnBrk="0" hangingPunct="1">
        <a:defRPr sz="1800" kern="1200">
          <a:solidFill>
            <a:schemeClr val="tx1"/>
          </a:solidFill>
          <a:latin typeface="+mn-lt"/>
          <a:ea typeface="+mn-ea"/>
          <a:cs typeface="+mn-cs"/>
        </a:defRPr>
      </a:lvl1pPr>
      <a:lvl2pPr marL="457215" algn="l" defTabSz="914430" rtl="0" eaLnBrk="1" latinLnBrk="0" hangingPunct="1">
        <a:defRPr sz="1800" kern="1200">
          <a:solidFill>
            <a:schemeClr val="tx1"/>
          </a:solidFill>
          <a:latin typeface="+mn-lt"/>
          <a:ea typeface="+mn-ea"/>
          <a:cs typeface="+mn-cs"/>
        </a:defRPr>
      </a:lvl2pPr>
      <a:lvl3pPr marL="914430" algn="l" defTabSz="914430" rtl="0" eaLnBrk="1" latinLnBrk="0" hangingPunct="1">
        <a:defRPr sz="1800" kern="1200">
          <a:solidFill>
            <a:schemeClr val="tx1"/>
          </a:solidFill>
          <a:latin typeface="+mn-lt"/>
          <a:ea typeface="+mn-ea"/>
          <a:cs typeface="+mn-cs"/>
        </a:defRPr>
      </a:lvl3pPr>
      <a:lvl4pPr marL="1371646" algn="l" defTabSz="914430" rtl="0" eaLnBrk="1" latinLnBrk="0" hangingPunct="1">
        <a:defRPr sz="1800" kern="1200">
          <a:solidFill>
            <a:schemeClr val="tx1"/>
          </a:solidFill>
          <a:latin typeface="+mn-lt"/>
          <a:ea typeface="+mn-ea"/>
          <a:cs typeface="+mn-cs"/>
        </a:defRPr>
      </a:lvl4pPr>
      <a:lvl5pPr marL="1828861" algn="l" defTabSz="914430" rtl="0" eaLnBrk="1" latinLnBrk="0" hangingPunct="1">
        <a:defRPr sz="1800" kern="1200">
          <a:solidFill>
            <a:schemeClr val="tx1"/>
          </a:solidFill>
          <a:latin typeface="+mn-lt"/>
          <a:ea typeface="+mn-ea"/>
          <a:cs typeface="+mn-cs"/>
        </a:defRPr>
      </a:lvl5pPr>
      <a:lvl6pPr marL="2286076" algn="l" defTabSz="914430" rtl="0" eaLnBrk="1" latinLnBrk="0" hangingPunct="1">
        <a:defRPr sz="1800" kern="1200">
          <a:solidFill>
            <a:schemeClr val="tx1"/>
          </a:solidFill>
          <a:latin typeface="+mn-lt"/>
          <a:ea typeface="+mn-ea"/>
          <a:cs typeface="+mn-cs"/>
        </a:defRPr>
      </a:lvl6pPr>
      <a:lvl7pPr marL="2743291" algn="l" defTabSz="914430" rtl="0" eaLnBrk="1" latinLnBrk="0" hangingPunct="1">
        <a:defRPr sz="1800" kern="1200">
          <a:solidFill>
            <a:schemeClr val="tx1"/>
          </a:solidFill>
          <a:latin typeface="+mn-lt"/>
          <a:ea typeface="+mn-ea"/>
          <a:cs typeface="+mn-cs"/>
        </a:defRPr>
      </a:lvl7pPr>
      <a:lvl8pPr marL="3200506" algn="l" defTabSz="914430" rtl="0" eaLnBrk="1" latinLnBrk="0" hangingPunct="1">
        <a:defRPr sz="1800" kern="1200">
          <a:solidFill>
            <a:schemeClr val="tx1"/>
          </a:solidFill>
          <a:latin typeface="+mn-lt"/>
          <a:ea typeface="+mn-ea"/>
          <a:cs typeface="+mn-cs"/>
        </a:defRPr>
      </a:lvl8pPr>
      <a:lvl9pPr marL="3657722" algn="l" defTabSz="91443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71947" y="301320"/>
            <a:ext cx="12095048" cy="1261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671947" y="1768680"/>
            <a:ext cx="12095048"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29" lvl="1" indent="-324011">
              <a:spcBef>
                <a:spcPts val="1134"/>
              </a:spcBef>
              <a:buClr>
                <a:srgbClr val="000000"/>
              </a:buClr>
              <a:buSzPct val="75000"/>
              <a:buFont typeface="Symbol" charset="2"/>
              <a:buChar char=""/>
            </a:pPr>
            <a:r>
              <a:rPr lang="en-US" sz="2800" b="0" strike="noStrike" spc="-1">
                <a:latin typeface="Arial"/>
              </a:rPr>
              <a:t>Second Outline Level</a:t>
            </a:r>
          </a:p>
          <a:p>
            <a:pPr marL="1296043" lvl="2" indent="-288010">
              <a:spcBef>
                <a:spcPts val="850"/>
              </a:spcBef>
              <a:buClr>
                <a:srgbClr val="000000"/>
              </a:buClr>
              <a:buSzPct val="45000"/>
              <a:buFont typeface="Wingdings" charset="2"/>
              <a:buChar char=""/>
            </a:pPr>
            <a:r>
              <a:rPr lang="en-US" sz="2400" b="0" strike="noStrike" spc="-1">
                <a:latin typeface="Arial"/>
              </a:rPr>
              <a:t>Third Outline Level</a:t>
            </a:r>
          </a:p>
          <a:p>
            <a:pPr marL="1728058" lvl="3" indent="-216007">
              <a:spcBef>
                <a:spcPts val="567"/>
              </a:spcBef>
              <a:buClr>
                <a:srgbClr val="000000"/>
              </a:buClr>
              <a:buSzPct val="75000"/>
              <a:buFont typeface="Symbol" charset="2"/>
              <a:buChar char=""/>
            </a:pPr>
            <a:r>
              <a:rPr lang="en-US" sz="2000" b="0" strike="noStrike" spc="-1">
                <a:latin typeface="Arial"/>
              </a:rPr>
              <a:t>Fourth Outline Level</a:t>
            </a:r>
          </a:p>
          <a:p>
            <a:pPr marL="2160072" lvl="4" indent="-216007">
              <a:spcBef>
                <a:spcPts val="283"/>
              </a:spcBef>
              <a:buClr>
                <a:srgbClr val="000000"/>
              </a:buClr>
              <a:buSzPct val="45000"/>
              <a:buFont typeface="Wingdings" charset="2"/>
              <a:buChar char=""/>
            </a:pPr>
            <a:r>
              <a:rPr lang="en-US" sz="2000" b="0" strike="noStrike" spc="-1">
                <a:latin typeface="Arial"/>
              </a:rPr>
              <a:t>Fifth Outline Level</a:t>
            </a:r>
          </a:p>
          <a:p>
            <a:pPr marL="2592086" lvl="5" indent="-216007">
              <a:spcBef>
                <a:spcPts val="283"/>
              </a:spcBef>
              <a:buClr>
                <a:srgbClr val="000000"/>
              </a:buClr>
              <a:buSzPct val="45000"/>
              <a:buFont typeface="Wingdings" charset="2"/>
              <a:buChar char=""/>
            </a:pPr>
            <a:r>
              <a:rPr lang="en-US" sz="2000" b="0" strike="noStrike" spc="-1">
                <a:latin typeface="Arial"/>
              </a:rPr>
              <a:t>Sixth Outline Level</a:t>
            </a:r>
          </a:p>
          <a:p>
            <a:pPr marL="3024101" lvl="6" indent="-216007">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3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32000" indent="-324000" algn="l" defTabSz="914430"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823" indent="-228608" algn="l" defTabSz="91443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38" indent="-228608" algn="l" defTabSz="91443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54"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69"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84"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99"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14"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30"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30" rtl="0" eaLnBrk="1" latinLnBrk="0" hangingPunct="1">
        <a:defRPr sz="1800" kern="1200">
          <a:solidFill>
            <a:schemeClr val="tx1"/>
          </a:solidFill>
          <a:latin typeface="+mn-lt"/>
          <a:ea typeface="+mn-ea"/>
          <a:cs typeface="+mn-cs"/>
        </a:defRPr>
      </a:lvl1pPr>
      <a:lvl2pPr marL="457215" algn="l" defTabSz="914430" rtl="0" eaLnBrk="1" latinLnBrk="0" hangingPunct="1">
        <a:defRPr sz="1800" kern="1200">
          <a:solidFill>
            <a:schemeClr val="tx1"/>
          </a:solidFill>
          <a:latin typeface="+mn-lt"/>
          <a:ea typeface="+mn-ea"/>
          <a:cs typeface="+mn-cs"/>
        </a:defRPr>
      </a:lvl2pPr>
      <a:lvl3pPr marL="914430" algn="l" defTabSz="914430" rtl="0" eaLnBrk="1" latinLnBrk="0" hangingPunct="1">
        <a:defRPr sz="1800" kern="1200">
          <a:solidFill>
            <a:schemeClr val="tx1"/>
          </a:solidFill>
          <a:latin typeface="+mn-lt"/>
          <a:ea typeface="+mn-ea"/>
          <a:cs typeface="+mn-cs"/>
        </a:defRPr>
      </a:lvl3pPr>
      <a:lvl4pPr marL="1371646" algn="l" defTabSz="914430" rtl="0" eaLnBrk="1" latinLnBrk="0" hangingPunct="1">
        <a:defRPr sz="1800" kern="1200">
          <a:solidFill>
            <a:schemeClr val="tx1"/>
          </a:solidFill>
          <a:latin typeface="+mn-lt"/>
          <a:ea typeface="+mn-ea"/>
          <a:cs typeface="+mn-cs"/>
        </a:defRPr>
      </a:lvl4pPr>
      <a:lvl5pPr marL="1828861" algn="l" defTabSz="914430" rtl="0" eaLnBrk="1" latinLnBrk="0" hangingPunct="1">
        <a:defRPr sz="1800" kern="1200">
          <a:solidFill>
            <a:schemeClr val="tx1"/>
          </a:solidFill>
          <a:latin typeface="+mn-lt"/>
          <a:ea typeface="+mn-ea"/>
          <a:cs typeface="+mn-cs"/>
        </a:defRPr>
      </a:lvl5pPr>
      <a:lvl6pPr marL="2286076" algn="l" defTabSz="914430" rtl="0" eaLnBrk="1" latinLnBrk="0" hangingPunct="1">
        <a:defRPr sz="1800" kern="1200">
          <a:solidFill>
            <a:schemeClr val="tx1"/>
          </a:solidFill>
          <a:latin typeface="+mn-lt"/>
          <a:ea typeface="+mn-ea"/>
          <a:cs typeface="+mn-cs"/>
        </a:defRPr>
      </a:lvl6pPr>
      <a:lvl7pPr marL="2743291" algn="l" defTabSz="914430" rtl="0" eaLnBrk="1" latinLnBrk="0" hangingPunct="1">
        <a:defRPr sz="1800" kern="1200">
          <a:solidFill>
            <a:schemeClr val="tx1"/>
          </a:solidFill>
          <a:latin typeface="+mn-lt"/>
          <a:ea typeface="+mn-ea"/>
          <a:cs typeface="+mn-cs"/>
        </a:defRPr>
      </a:lvl7pPr>
      <a:lvl8pPr marL="3200506" algn="l" defTabSz="914430" rtl="0" eaLnBrk="1" latinLnBrk="0" hangingPunct="1">
        <a:defRPr sz="1800" kern="1200">
          <a:solidFill>
            <a:schemeClr val="tx1"/>
          </a:solidFill>
          <a:latin typeface="+mn-lt"/>
          <a:ea typeface="+mn-ea"/>
          <a:cs typeface="+mn-cs"/>
        </a:defRPr>
      </a:lvl8pPr>
      <a:lvl9pPr marL="3657722" algn="l" defTabSz="91443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71947" y="301320"/>
            <a:ext cx="12095048" cy="1261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77" name="PlaceHolder 2"/>
          <p:cNvSpPr>
            <a:spLocks noGrp="1"/>
          </p:cNvSpPr>
          <p:nvPr>
            <p:ph type="body"/>
          </p:nvPr>
        </p:nvSpPr>
        <p:spPr>
          <a:xfrm>
            <a:off x="671947" y="1768680"/>
            <a:ext cx="12095048"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29" lvl="1" indent="-324011">
              <a:spcBef>
                <a:spcPts val="1134"/>
              </a:spcBef>
              <a:buClr>
                <a:srgbClr val="000000"/>
              </a:buClr>
              <a:buSzPct val="75000"/>
              <a:buFont typeface="Symbol" charset="2"/>
              <a:buChar char=""/>
            </a:pPr>
            <a:r>
              <a:rPr lang="en-US" sz="2800" b="0" strike="noStrike" spc="-1">
                <a:latin typeface="Arial"/>
              </a:rPr>
              <a:t>Second Outline Level</a:t>
            </a:r>
          </a:p>
          <a:p>
            <a:pPr marL="1296043" lvl="2" indent="-288010">
              <a:spcBef>
                <a:spcPts val="850"/>
              </a:spcBef>
              <a:buClr>
                <a:srgbClr val="000000"/>
              </a:buClr>
              <a:buSzPct val="45000"/>
              <a:buFont typeface="Wingdings" charset="2"/>
              <a:buChar char=""/>
            </a:pPr>
            <a:r>
              <a:rPr lang="en-US" sz="2400" b="0" strike="noStrike" spc="-1">
                <a:latin typeface="Arial"/>
              </a:rPr>
              <a:t>Third Outline Level</a:t>
            </a:r>
          </a:p>
          <a:p>
            <a:pPr marL="1728058" lvl="3" indent="-216007">
              <a:spcBef>
                <a:spcPts val="567"/>
              </a:spcBef>
              <a:buClr>
                <a:srgbClr val="000000"/>
              </a:buClr>
              <a:buSzPct val="75000"/>
              <a:buFont typeface="Symbol" charset="2"/>
              <a:buChar char=""/>
            </a:pPr>
            <a:r>
              <a:rPr lang="en-US" sz="2000" b="0" strike="noStrike" spc="-1">
                <a:latin typeface="Arial"/>
              </a:rPr>
              <a:t>Fourth Outline Level</a:t>
            </a:r>
          </a:p>
          <a:p>
            <a:pPr marL="2160072" lvl="4" indent="-216007">
              <a:spcBef>
                <a:spcPts val="283"/>
              </a:spcBef>
              <a:buClr>
                <a:srgbClr val="000000"/>
              </a:buClr>
              <a:buSzPct val="45000"/>
              <a:buFont typeface="Wingdings" charset="2"/>
              <a:buChar char=""/>
            </a:pPr>
            <a:r>
              <a:rPr lang="en-US" sz="2000" b="0" strike="noStrike" spc="-1">
                <a:latin typeface="Arial"/>
              </a:rPr>
              <a:t>Fifth Outline Level</a:t>
            </a:r>
          </a:p>
          <a:p>
            <a:pPr marL="2592086" lvl="5" indent="-216007">
              <a:spcBef>
                <a:spcPts val="283"/>
              </a:spcBef>
              <a:buClr>
                <a:srgbClr val="000000"/>
              </a:buClr>
              <a:buSzPct val="45000"/>
              <a:buFont typeface="Wingdings" charset="2"/>
              <a:buChar char=""/>
            </a:pPr>
            <a:r>
              <a:rPr lang="en-US" sz="2000" b="0" strike="noStrike" spc="-1">
                <a:latin typeface="Arial"/>
              </a:rPr>
              <a:t>Sixth Outline Level</a:t>
            </a:r>
          </a:p>
          <a:p>
            <a:pPr marL="3024101" lvl="6" indent="-216007">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3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32000" indent="-324000" algn="l" defTabSz="914430"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823" indent="-228608" algn="l" defTabSz="91443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38" indent="-228608" algn="l" defTabSz="91443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54"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69"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84"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99"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14"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30"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30" rtl="0" eaLnBrk="1" latinLnBrk="0" hangingPunct="1">
        <a:defRPr sz="1800" kern="1200">
          <a:solidFill>
            <a:schemeClr val="tx1"/>
          </a:solidFill>
          <a:latin typeface="+mn-lt"/>
          <a:ea typeface="+mn-ea"/>
          <a:cs typeface="+mn-cs"/>
        </a:defRPr>
      </a:lvl1pPr>
      <a:lvl2pPr marL="457215" algn="l" defTabSz="914430" rtl="0" eaLnBrk="1" latinLnBrk="0" hangingPunct="1">
        <a:defRPr sz="1800" kern="1200">
          <a:solidFill>
            <a:schemeClr val="tx1"/>
          </a:solidFill>
          <a:latin typeface="+mn-lt"/>
          <a:ea typeface="+mn-ea"/>
          <a:cs typeface="+mn-cs"/>
        </a:defRPr>
      </a:lvl2pPr>
      <a:lvl3pPr marL="914430" algn="l" defTabSz="914430" rtl="0" eaLnBrk="1" latinLnBrk="0" hangingPunct="1">
        <a:defRPr sz="1800" kern="1200">
          <a:solidFill>
            <a:schemeClr val="tx1"/>
          </a:solidFill>
          <a:latin typeface="+mn-lt"/>
          <a:ea typeface="+mn-ea"/>
          <a:cs typeface="+mn-cs"/>
        </a:defRPr>
      </a:lvl3pPr>
      <a:lvl4pPr marL="1371646" algn="l" defTabSz="914430" rtl="0" eaLnBrk="1" latinLnBrk="0" hangingPunct="1">
        <a:defRPr sz="1800" kern="1200">
          <a:solidFill>
            <a:schemeClr val="tx1"/>
          </a:solidFill>
          <a:latin typeface="+mn-lt"/>
          <a:ea typeface="+mn-ea"/>
          <a:cs typeface="+mn-cs"/>
        </a:defRPr>
      </a:lvl4pPr>
      <a:lvl5pPr marL="1828861" algn="l" defTabSz="914430" rtl="0" eaLnBrk="1" latinLnBrk="0" hangingPunct="1">
        <a:defRPr sz="1800" kern="1200">
          <a:solidFill>
            <a:schemeClr val="tx1"/>
          </a:solidFill>
          <a:latin typeface="+mn-lt"/>
          <a:ea typeface="+mn-ea"/>
          <a:cs typeface="+mn-cs"/>
        </a:defRPr>
      </a:lvl5pPr>
      <a:lvl6pPr marL="2286076" algn="l" defTabSz="914430" rtl="0" eaLnBrk="1" latinLnBrk="0" hangingPunct="1">
        <a:defRPr sz="1800" kern="1200">
          <a:solidFill>
            <a:schemeClr val="tx1"/>
          </a:solidFill>
          <a:latin typeface="+mn-lt"/>
          <a:ea typeface="+mn-ea"/>
          <a:cs typeface="+mn-cs"/>
        </a:defRPr>
      </a:lvl6pPr>
      <a:lvl7pPr marL="2743291" algn="l" defTabSz="914430" rtl="0" eaLnBrk="1" latinLnBrk="0" hangingPunct="1">
        <a:defRPr sz="1800" kern="1200">
          <a:solidFill>
            <a:schemeClr val="tx1"/>
          </a:solidFill>
          <a:latin typeface="+mn-lt"/>
          <a:ea typeface="+mn-ea"/>
          <a:cs typeface="+mn-cs"/>
        </a:defRPr>
      </a:lvl7pPr>
      <a:lvl8pPr marL="3200506" algn="l" defTabSz="914430" rtl="0" eaLnBrk="1" latinLnBrk="0" hangingPunct="1">
        <a:defRPr sz="1800" kern="1200">
          <a:solidFill>
            <a:schemeClr val="tx1"/>
          </a:solidFill>
          <a:latin typeface="+mn-lt"/>
          <a:ea typeface="+mn-ea"/>
          <a:cs typeface="+mn-cs"/>
        </a:defRPr>
      </a:lvl8pPr>
      <a:lvl9pPr marL="3657722" algn="l" defTabSz="91443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671947" y="301320"/>
            <a:ext cx="12095048" cy="1261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115" name="PlaceHolder 2"/>
          <p:cNvSpPr>
            <a:spLocks noGrp="1"/>
          </p:cNvSpPr>
          <p:nvPr>
            <p:ph type="body"/>
          </p:nvPr>
        </p:nvSpPr>
        <p:spPr>
          <a:xfrm>
            <a:off x="671947" y="1768680"/>
            <a:ext cx="12095048"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29" lvl="1" indent="-324011">
              <a:spcBef>
                <a:spcPts val="1134"/>
              </a:spcBef>
              <a:buClr>
                <a:srgbClr val="000000"/>
              </a:buClr>
              <a:buSzPct val="75000"/>
              <a:buFont typeface="Symbol" charset="2"/>
              <a:buChar char=""/>
            </a:pPr>
            <a:r>
              <a:rPr lang="en-US" sz="2800" b="0" strike="noStrike" spc="-1">
                <a:latin typeface="Arial"/>
              </a:rPr>
              <a:t>Second Outline Level</a:t>
            </a:r>
          </a:p>
          <a:p>
            <a:pPr marL="1296043" lvl="2" indent="-288010">
              <a:spcBef>
                <a:spcPts val="850"/>
              </a:spcBef>
              <a:buClr>
                <a:srgbClr val="000000"/>
              </a:buClr>
              <a:buSzPct val="45000"/>
              <a:buFont typeface="Wingdings" charset="2"/>
              <a:buChar char=""/>
            </a:pPr>
            <a:r>
              <a:rPr lang="en-US" sz="2400" b="0" strike="noStrike" spc="-1">
                <a:latin typeface="Arial"/>
              </a:rPr>
              <a:t>Third Outline Level</a:t>
            </a:r>
          </a:p>
          <a:p>
            <a:pPr marL="1728058" lvl="3" indent="-216007">
              <a:spcBef>
                <a:spcPts val="567"/>
              </a:spcBef>
              <a:buClr>
                <a:srgbClr val="000000"/>
              </a:buClr>
              <a:buSzPct val="75000"/>
              <a:buFont typeface="Symbol" charset="2"/>
              <a:buChar char=""/>
            </a:pPr>
            <a:r>
              <a:rPr lang="en-US" sz="2000" b="0" strike="noStrike" spc="-1">
                <a:latin typeface="Arial"/>
              </a:rPr>
              <a:t>Fourth Outline Level</a:t>
            </a:r>
          </a:p>
          <a:p>
            <a:pPr marL="2160072" lvl="4" indent="-216007">
              <a:spcBef>
                <a:spcPts val="283"/>
              </a:spcBef>
              <a:buClr>
                <a:srgbClr val="000000"/>
              </a:buClr>
              <a:buSzPct val="45000"/>
              <a:buFont typeface="Wingdings" charset="2"/>
              <a:buChar char=""/>
            </a:pPr>
            <a:r>
              <a:rPr lang="en-US" sz="2000" b="0" strike="noStrike" spc="-1">
                <a:latin typeface="Arial"/>
              </a:rPr>
              <a:t>Fifth Outline Level</a:t>
            </a:r>
          </a:p>
          <a:p>
            <a:pPr marL="2592086" lvl="5" indent="-216007">
              <a:spcBef>
                <a:spcPts val="283"/>
              </a:spcBef>
              <a:buClr>
                <a:srgbClr val="000000"/>
              </a:buClr>
              <a:buSzPct val="45000"/>
              <a:buFont typeface="Wingdings" charset="2"/>
              <a:buChar char=""/>
            </a:pPr>
            <a:r>
              <a:rPr lang="en-US" sz="2000" b="0" strike="noStrike" spc="-1">
                <a:latin typeface="Arial"/>
              </a:rPr>
              <a:t>Sixth Outline Level</a:t>
            </a:r>
          </a:p>
          <a:p>
            <a:pPr marL="3024101" lvl="6" indent="-216007">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3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32000" indent="-324000" algn="l" defTabSz="914430"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823" indent="-228608" algn="l" defTabSz="91443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38" indent="-228608" algn="l" defTabSz="91443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54"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69"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84"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99"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14"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30"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30" rtl="0" eaLnBrk="1" latinLnBrk="0" hangingPunct="1">
        <a:defRPr sz="1800" kern="1200">
          <a:solidFill>
            <a:schemeClr val="tx1"/>
          </a:solidFill>
          <a:latin typeface="+mn-lt"/>
          <a:ea typeface="+mn-ea"/>
          <a:cs typeface="+mn-cs"/>
        </a:defRPr>
      </a:lvl1pPr>
      <a:lvl2pPr marL="457215" algn="l" defTabSz="914430" rtl="0" eaLnBrk="1" latinLnBrk="0" hangingPunct="1">
        <a:defRPr sz="1800" kern="1200">
          <a:solidFill>
            <a:schemeClr val="tx1"/>
          </a:solidFill>
          <a:latin typeface="+mn-lt"/>
          <a:ea typeface="+mn-ea"/>
          <a:cs typeface="+mn-cs"/>
        </a:defRPr>
      </a:lvl2pPr>
      <a:lvl3pPr marL="914430" algn="l" defTabSz="914430" rtl="0" eaLnBrk="1" latinLnBrk="0" hangingPunct="1">
        <a:defRPr sz="1800" kern="1200">
          <a:solidFill>
            <a:schemeClr val="tx1"/>
          </a:solidFill>
          <a:latin typeface="+mn-lt"/>
          <a:ea typeface="+mn-ea"/>
          <a:cs typeface="+mn-cs"/>
        </a:defRPr>
      </a:lvl3pPr>
      <a:lvl4pPr marL="1371646" algn="l" defTabSz="914430" rtl="0" eaLnBrk="1" latinLnBrk="0" hangingPunct="1">
        <a:defRPr sz="1800" kern="1200">
          <a:solidFill>
            <a:schemeClr val="tx1"/>
          </a:solidFill>
          <a:latin typeface="+mn-lt"/>
          <a:ea typeface="+mn-ea"/>
          <a:cs typeface="+mn-cs"/>
        </a:defRPr>
      </a:lvl4pPr>
      <a:lvl5pPr marL="1828861" algn="l" defTabSz="914430" rtl="0" eaLnBrk="1" latinLnBrk="0" hangingPunct="1">
        <a:defRPr sz="1800" kern="1200">
          <a:solidFill>
            <a:schemeClr val="tx1"/>
          </a:solidFill>
          <a:latin typeface="+mn-lt"/>
          <a:ea typeface="+mn-ea"/>
          <a:cs typeface="+mn-cs"/>
        </a:defRPr>
      </a:lvl5pPr>
      <a:lvl6pPr marL="2286076" algn="l" defTabSz="914430" rtl="0" eaLnBrk="1" latinLnBrk="0" hangingPunct="1">
        <a:defRPr sz="1800" kern="1200">
          <a:solidFill>
            <a:schemeClr val="tx1"/>
          </a:solidFill>
          <a:latin typeface="+mn-lt"/>
          <a:ea typeface="+mn-ea"/>
          <a:cs typeface="+mn-cs"/>
        </a:defRPr>
      </a:lvl6pPr>
      <a:lvl7pPr marL="2743291" algn="l" defTabSz="914430" rtl="0" eaLnBrk="1" latinLnBrk="0" hangingPunct="1">
        <a:defRPr sz="1800" kern="1200">
          <a:solidFill>
            <a:schemeClr val="tx1"/>
          </a:solidFill>
          <a:latin typeface="+mn-lt"/>
          <a:ea typeface="+mn-ea"/>
          <a:cs typeface="+mn-cs"/>
        </a:defRPr>
      </a:lvl7pPr>
      <a:lvl8pPr marL="3200506" algn="l" defTabSz="914430" rtl="0" eaLnBrk="1" latinLnBrk="0" hangingPunct="1">
        <a:defRPr sz="1800" kern="1200">
          <a:solidFill>
            <a:schemeClr val="tx1"/>
          </a:solidFill>
          <a:latin typeface="+mn-lt"/>
          <a:ea typeface="+mn-ea"/>
          <a:cs typeface="+mn-cs"/>
        </a:defRPr>
      </a:lvl8pPr>
      <a:lvl9pPr marL="3657722" algn="l" defTabSz="91443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hyperlink" Target="https://ml.informatik.uni-freiburg.de/papers/18-AUTOML-AutoChallenge.pdf" TargetMode="External"/><Relationship Id="rId4" Type="http://schemas.openxmlformats.org/officeDocument/2006/relationships/hyperlink" Target="https://arxiv.org/abs/1811.09409"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hyperlink" Target="https://amueller.github.io/dabl" TargetMode="External"/><Relationship Id="rId3" Type="http://schemas.openxmlformats.org/officeDocument/2006/relationships/image" Target="../media/image31.jpeg"/><Relationship Id="rId7"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3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8" name="Rectangle 167">
            <a:extLst>
              <a:ext uri="{FF2B5EF4-FFF2-40B4-BE49-F238E27FC236}">
                <a16:creationId xmlns:a16="http://schemas.microsoft.com/office/drawing/2014/main" id="{9B789048-32EE-491B-8CBF-558344FDB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46599" cy="7559675"/>
          </a:xfrm>
          <a:prstGeom prst="rect">
            <a:avLst/>
          </a:prstGeom>
          <a:gradFill>
            <a:gsLst>
              <a:gs pos="0">
                <a:schemeClr val="accent1">
                  <a:lumMod val="100000"/>
                  <a:alpha val="72000"/>
                </a:schemeClr>
              </a:gs>
              <a:gs pos="25000">
                <a:schemeClr val="accent1">
                  <a:alpha val="55000"/>
                </a:schemeClr>
              </a:gs>
              <a:gs pos="94000">
                <a:schemeClr val="bg2">
                  <a:lumMod val="75000"/>
                  <a:alpha val="90000"/>
                </a:schemeClr>
              </a:gs>
              <a:gs pos="100000">
                <a:schemeClr val="bg2">
                  <a:lumMod val="75000"/>
                  <a:alpha val="90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0" name="Picture 169">
            <a:extLst>
              <a:ext uri="{FF2B5EF4-FFF2-40B4-BE49-F238E27FC236}">
                <a16:creationId xmlns:a16="http://schemas.microsoft.com/office/drawing/2014/main" id="{1B6DA64E-EB13-4B6B-B5C7-EDB6E8B29A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3439775" cy="7559675"/>
          </a:xfrm>
          <a:prstGeom prst="rect">
            <a:avLst/>
          </a:prstGeom>
        </p:spPr>
      </p:pic>
      <p:sp>
        <p:nvSpPr>
          <p:cNvPr id="172" name="Freeform 67">
            <a:extLst>
              <a:ext uri="{FF2B5EF4-FFF2-40B4-BE49-F238E27FC236}">
                <a16:creationId xmlns:a16="http://schemas.microsoft.com/office/drawing/2014/main" id="{07500BEA-8A07-45E9-9219-40FBEECD55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07770"/>
            <a:ext cx="3538202" cy="2951905"/>
          </a:xfrm>
          <a:custGeom>
            <a:avLst/>
            <a:gdLst>
              <a:gd name="connsiteX0" fmla="*/ 1465277 w 3242130"/>
              <a:gd name="connsiteY0" fmla="*/ 0 h 2704964"/>
              <a:gd name="connsiteX1" fmla="*/ 3242130 w 3242130"/>
              <a:gd name="connsiteY1" fmla="*/ 1776853 h 2704964"/>
              <a:gd name="connsiteX2" fmla="*/ 3027674 w 3242130"/>
              <a:gd name="connsiteY2" fmla="*/ 2623807 h 2704964"/>
              <a:gd name="connsiteX3" fmla="*/ 2978369 w 3242130"/>
              <a:gd name="connsiteY3" fmla="*/ 2704964 h 2704964"/>
              <a:gd name="connsiteX4" fmla="*/ 0 w 3242130"/>
              <a:gd name="connsiteY4" fmla="*/ 2704964 h 2704964"/>
              <a:gd name="connsiteX5" fmla="*/ 0 w 3242130"/>
              <a:gd name="connsiteY5" fmla="*/ 772542 h 2704964"/>
              <a:gd name="connsiteX6" fmla="*/ 94171 w 3242130"/>
              <a:gd name="connsiteY6" fmla="*/ 646610 h 2704964"/>
              <a:gd name="connsiteX7" fmla="*/ 1465277 w 3242130"/>
              <a:gd name="connsiteY7" fmla="*/ 0 h 2704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2130" h="2704964">
                <a:moveTo>
                  <a:pt x="1465277" y="0"/>
                </a:moveTo>
                <a:cubicBezTo>
                  <a:pt x="2446606" y="0"/>
                  <a:pt x="3242130" y="795524"/>
                  <a:pt x="3242130" y="1776853"/>
                </a:cubicBezTo>
                <a:cubicBezTo>
                  <a:pt x="3242130" y="2083519"/>
                  <a:pt x="3164442" y="2372039"/>
                  <a:pt x="3027674" y="2623807"/>
                </a:cubicBezTo>
                <a:lnTo>
                  <a:pt x="2978369" y="2704964"/>
                </a:lnTo>
                <a:lnTo>
                  <a:pt x="0" y="2704964"/>
                </a:lnTo>
                <a:lnTo>
                  <a:pt x="0" y="772542"/>
                </a:lnTo>
                <a:lnTo>
                  <a:pt x="94171" y="646610"/>
                </a:lnTo>
                <a:cubicBezTo>
                  <a:pt x="420072" y="251709"/>
                  <a:pt x="913280" y="0"/>
                  <a:pt x="1465277"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Oval 173">
            <a:extLst>
              <a:ext uri="{FF2B5EF4-FFF2-40B4-BE49-F238E27FC236}">
                <a16:creationId xmlns:a16="http://schemas.microsoft.com/office/drawing/2014/main" id="{F006ACBB-A8A7-4C1B-9832-A4BFEDD2E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63982" y="3203200"/>
            <a:ext cx="3048849" cy="3011215"/>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reeform 65">
            <a:extLst>
              <a:ext uri="{FF2B5EF4-FFF2-40B4-BE49-F238E27FC236}">
                <a16:creationId xmlns:a16="http://schemas.microsoft.com/office/drawing/2014/main" id="{46664683-CA82-4BDA-BCF2-581458074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509601" cy="3820519"/>
          </a:xfrm>
          <a:custGeom>
            <a:avLst/>
            <a:gdLst>
              <a:gd name="connsiteX0" fmla="*/ 0 w 4090921"/>
              <a:gd name="connsiteY0" fmla="*/ 0 h 3465906"/>
              <a:gd name="connsiteX1" fmla="*/ 3746474 w 4090921"/>
              <a:gd name="connsiteY1" fmla="*/ 0 h 3465906"/>
              <a:gd name="connsiteX2" fmla="*/ 3817144 w 4090921"/>
              <a:gd name="connsiteY2" fmla="*/ 116327 h 3465906"/>
              <a:gd name="connsiteX3" fmla="*/ 4090921 w 4090921"/>
              <a:gd name="connsiteY3" fmla="*/ 1197557 h 3465906"/>
              <a:gd name="connsiteX4" fmla="*/ 1822572 w 4090921"/>
              <a:gd name="connsiteY4" fmla="*/ 3465906 h 3465906"/>
              <a:gd name="connsiteX5" fmla="*/ 72204 w 4090921"/>
              <a:gd name="connsiteY5" fmla="*/ 2640438 h 3465906"/>
              <a:gd name="connsiteX6" fmla="*/ 0 w 4090921"/>
              <a:gd name="connsiteY6" fmla="*/ 2543882 h 3465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0921" h="3465906">
                <a:moveTo>
                  <a:pt x="0" y="0"/>
                </a:moveTo>
                <a:lnTo>
                  <a:pt x="3746474" y="0"/>
                </a:lnTo>
                <a:lnTo>
                  <a:pt x="3817144" y="116327"/>
                </a:lnTo>
                <a:cubicBezTo>
                  <a:pt x="3991744" y="437737"/>
                  <a:pt x="4090921" y="806065"/>
                  <a:pt x="4090921" y="1197557"/>
                </a:cubicBezTo>
                <a:cubicBezTo>
                  <a:pt x="4090921" y="2450332"/>
                  <a:pt x="3075348" y="3465906"/>
                  <a:pt x="1822572" y="3465906"/>
                </a:cubicBezTo>
                <a:cubicBezTo>
                  <a:pt x="1117886" y="3465906"/>
                  <a:pt x="488252" y="3144572"/>
                  <a:pt x="72204" y="2640438"/>
                </a:cubicBezTo>
                <a:lnTo>
                  <a:pt x="0" y="2543882"/>
                </a:ln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61" name="Picture 160"/>
          <p:cNvPicPr/>
          <p:nvPr/>
        </p:nvPicPr>
        <p:blipFill>
          <a:blip r:embed="rId4"/>
          <a:stretch/>
        </p:blipFill>
        <p:spPr>
          <a:xfrm>
            <a:off x="7362822" y="1892366"/>
            <a:ext cx="5615493" cy="1080981"/>
          </a:xfrm>
          <a:prstGeom prst="rect">
            <a:avLst/>
          </a:prstGeom>
        </p:spPr>
      </p:pic>
      <p:pic>
        <p:nvPicPr>
          <p:cNvPr id="162" name="Picture 161"/>
          <p:cNvPicPr/>
          <p:nvPr/>
        </p:nvPicPr>
        <p:blipFill>
          <a:blip r:embed="rId5"/>
          <a:stretch/>
        </p:blipFill>
        <p:spPr>
          <a:xfrm>
            <a:off x="7842432" y="3654036"/>
            <a:ext cx="2717667" cy="1598627"/>
          </a:xfrm>
          <a:prstGeom prst="rect">
            <a:avLst/>
          </a:prstGeom>
        </p:spPr>
      </p:pic>
      <p:pic>
        <p:nvPicPr>
          <p:cNvPr id="160" name="Picture 159"/>
          <p:cNvPicPr/>
          <p:nvPr/>
        </p:nvPicPr>
        <p:blipFill>
          <a:blip r:embed="rId6"/>
          <a:stretch/>
        </p:blipFill>
        <p:spPr>
          <a:xfrm>
            <a:off x="4313973" y="4048112"/>
            <a:ext cx="2131746" cy="1321390"/>
          </a:xfrm>
          <a:prstGeom prst="rect">
            <a:avLst/>
          </a:prstGeom>
        </p:spPr>
      </p:pic>
      <p:sp>
        <p:nvSpPr>
          <p:cNvPr id="158" name="CustomShape 1"/>
          <p:cNvSpPr/>
          <p:nvPr/>
        </p:nvSpPr>
        <p:spPr>
          <a:xfrm>
            <a:off x="378409" y="551585"/>
            <a:ext cx="5651821" cy="2977255"/>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t">
            <a:normAutofit/>
          </a:bodyPr>
          <a:lstStyle/>
          <a:p>
            <a:pPr>
              <a:lnSpc>
                <a:spcPct val="90000"/>
              </a:lnSpc>
              <a:spcBef>
                <a:spcPct val="0"/>
              </a:spcBef>
              <a:spcAft>
                <a:spcPts val="600"/>
              </a:spcAft>
            </a:pPr>
            <a:r>
              <a:rPr lang="en-US" sz="3600" spc="-1" dirty="0">
                <a:solidFill>
                  <a:srgbClr val="000000"/>
                </a:solidFill>
                <a:latin typeface="+mj-lt"/>
                <a:ea typeface="+mj-ea"/>
                <a:cs typeface="+mj-cs"/>
              </a:rPr>
              <a:t>Accessible</a:t>
            </a:r>
          </a:p>
          <a:p>
            <a:pPr>
              <a:lnSpc>
                <a:spcPct val="90000"/>
              </a:lnSpc>
              <a:spcBef>
                <a:spcPct val="0"/>
              </a:spcBef>
              <a:spcAft>
                <a:spcPts val="600"/>
              </a:spcAft>
            </a:pPr>
            <a:r>
              <a:rPr lang="en-US" sz="3600" spc="-1" dirty="0">
                <a:solidFill>
                  <a:srgbClr val="000000"/>
                </a:solidFill>
                <a:latin typeface="+mj-lt"/>
                <a:ea typeface="+mj-ea"/>
                <a:cs typeface="+mj-cs"/>
              </a:rPr>
              <a:t>Machine Learning</a:t>
            </a:r>
          </a:p>
          <a:p>
            <a:pPr>
              <a:lnSpc>
                <a:spcPct val="90000"/>
              </a:lnSpc>
              <a:spcBef>
                <a:spcPct val="0"/>
              </a:spcBef>
              <a:spcAft>
                <a:spcPts val="600"/>
              </a:spcAft>
            </a:pPr>
            <a:r>
              <a:rPr lang="en-US" sz="3600" spc="-1" dirty="0">
                <a:solidFill>
                  <a:srgbClr val="000000"/>
                </a:solidFill>
                <a:latin typeface="+mj-lt"/>
                <a:ea typeface="+mj-ea"/>
                <a:cs typeface="+mj-cs"/>
              </a:rPr>
              <a:t>in Python</a:t>
            </a:r>
          </a:p>
        </p:txBody>
      </p:sp>
      <p:pic>
        <p:nvPicPr>
          <p:cNvPr id="163" name="Picture 162"/>
          <p:cNvPicPr/>
          <p:nvPr/>
        </p:nvPicPr>
        <p:blipFill>
          <a:blip r:embed="rId7"/>
          <a:stretch/>
        </p:blipFill>
        <p:spPr>
          <a:xfrm>
            <a:off x="11350199" y="3654036"/>
            <a:ext cx="1558742" cy="1566941"/>
          </a:xfrm>
          <a:prstGeom prst="rect">
            <a:avLst/>
          </a:prstGeom>
          <a:ln>
            <a:noFill/>
          </a:ln>
        </p:spPr>
      </p:pic>
      <p:sp>
        <p:nvSpPr>
          <p:cNvPr id="159" name="CustomShape 2"/>
          <p:cNvSpPr/>
          <p:nvPr/>
        </p:nvSpPr>
        <p:spPr>
          <a:xfrm>
            <a:off x="225326" y="5816321"/>
            <a:ext cx="4940129" cy="1961073"/>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t">
            <a:normAutofit/>
          </a:bodyPr>
          <a:lstStyle/>
          <a:p>
            <a:pPr>
              <a:lnSpc>
                <a:spcPct val="90000"/>
              </a:lnSpc>
              <a:spcBef>
                <a:spcPct val="0"/>
              </a:spcBef>
              <a:spcAft>
                <a:spcPts val="600"/>
              </a:spcAft>
            </a:pPr>
            <a:r>
              <a:rPr lang="en-US" sz="2500" spc="-1" dirty="0">
                <a:solidFill>
                  <a:srgbClr val="000000"/>
                </a:solidFill>
                <a:latin typeface="+mj-lt"/>
                <a:ea typeface="+mj-ea"/>
                <a:cs typeface="+mj-cs"/>
              </a:rPr>
              <a:t>Andreas Müller</a:t>
            </a:r>
          </a:p>
          <a:p>
            <a:pPr>
              <a:lnSpc>
                <a:spcPct val="90000"/>
              </a:lnSpc>
              <a:spcBef>
                <a:spcPct val="0"/>
              </a:spcBef>
              <a:spcAft>
                <a:spcPts val="600"/>
              </a:spcAft>
            </a:pPr>
            <a:r>
              <a:rPr lang="en-US" sz="1600" spc="-1" dirty="0">
                <a:solidFill>
                  <a:srgbClr val="000000"/>
                </a:solidFill>
                <a:latin typeface="+mj-lt"/>
                <a:ea typeface="+mj-ea"/>
                <a:cs typeface="+mj-cs"/>
              </a:rPr>
              <a:t>Associate Research Scientist</a:t>
            </a:r>
          </a:p>
          <a:p>
            <a:pPr>
              <a:lnSpc>
                <a:spcPct val="90000"/>
              </a:lnSpc>
              <a:spcBef>
                <a:spcPct val="0"/>
              </a:spcBef>
              <a:spcAft>
                <a:spcPts val="600"/>
              </a:spcAft>
            </a:pPr>
            <a:r>
              <a:rPr lang="en-US" sz="1600" spc="-1" dirty="0">
                <a:solidFill>
                  <a:srgbClr val="000000"/>
                </a:solidFill>
                <a:latin typeface="+mj-lt"/>
                <a:ea typeface="+mj-ea"/>
                <a:cs typeface="+mj-cs"/>
              </a:rPr>
              <a:t>Columbia University</a:t>
            </a:r>
          </a:p>
          <a:p>
            <a:pPr>
              <a:lnSpc>
                <a:spcPct val="90000"/>
              </a:lnSpc>
              <a:spcBef>
                <a:spcPct val="0"/>
              </a:spcBef>
              <a:spcAft>
                <a:spcPts val="600"/>
              </a:spcAft>
            </a:pPr>
            <a:r>
              <a:rPr lang="en-US" sz="1600" spc="-1" dirty="0">
                <a:solidFill>
                  <a:srgbClr val="000000"/>
                </a:solidFill>
                <a:latin typeface="+mj-lt"/>
                <a:ea typeface="+mj-ea"/>
                <a:cs typeface="+mj-cs"/>
              </a:rPr>
              <a:t>Scikit-learn Technical Committee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2183575" y="84751"/>
            <a:ext cx="906948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spc="-1" dirty="0">
                <a:solidFill>
                  <a:srgbClr val="000000"/>
                </a:solidFill>
                <a:latin typeface="Arial"/>
                <a:ea typeface="DejaVu Sans"/>
              </a:rPr>
              <a:t>ML with </a:t>
            </a:r>
            <a:r>
              <a:rPr lang="en-US" sz="4400" spc="-1" dirty="0" err="1">
                <a:solidFill>
                  <a:srgbClr val="000000"/>
                </a:solidFill>
                <a:latin typeface="Arial"/>
                <a:ea typeface="DejaVu Sans"/>
              </a:rPr>
              <a:t>sklearn</a:t>
            </a:r>
            <a:r>
              <a:rPr lang="en-US" sz="4400" spc="-1" dirty="0">
                <a:solidFill>
                  <a:srgbClr val="000000"/>
                </a:solidFill>
                <a:latin typeface="Arial"/>
                <a:ea typeface="DejaVu Sans"/>
              </a:rPr>
              <a:t> &amp; pandas</a:t>
            </a:r>
            <a:endParaRPr lang="en-US" sz="4400" spc="-1" dirty="0">
              <a:latin typeface="Arial"/>
            </a:endParaRPr>
          </a:p>
        </p:txBody>
      </p:sp>
      <p:sp>
        <p:nvSpPr>
          <p:cNvPr id="184" name="CustomShape 2"/>
          <p:cNvSpPr/>
          <p:nvPr/>
        </p:nvSpPr>
        <p:spPr>
          <a:xfrm>
            <a:off x="2183575" y="1768680"/>
            <a:ext cx="9070200" cy="4382280"/>
          </a:xfrm>
          <a:prstGeom prst="rect">
            <a:avLst/>
          </a:prstGeom>
          <a:noFill/>
          <a:ln>
            <a:noFill/>
          </a:ln>
        </p:spPr>
        <p:style>
          <a:lnRef idx="0">
            <a:scrgbClr r="0" g="0" b="0"/>
          </a:lnRef>
          <a:fillRef idx="0">
            <a:scrgbClr r="0" g="0" b="0"/>
          </a:fillRef>
          <a:effectRef idx="0">
            <a:scrgbClr r="0" g="0" b="0"/>
          </a:effectRef>
          <a:fontRef idx="minor"/>
        </p:style>
      </p:sp>
      <p:pic>
        <p:nvPicPr>
          <p:cNvPr id="185" name="Picture 184"/>
          <p:cNvPicPr/>
          <p:nvPr/>
        </p:nvPicPr>
        <p:blipFill>
          <a:blip r:embed="rId3"/>
          <a:stretch/>
        </p:blipFill>
        <p:spPr>
          <a:xfrm>
            <a:off x="904742" y="1674796"/>
            <a:ext cx="9563400" cy="48445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2183575" y="36625"/>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spc="-1" dirty="0">
                <a:solidFill>
                  <a:srgbClr val="000000"/>
                </a:solidFill>
                <a:latin typeface="Arial"/>
                <a:ea typeface="DejaVu Sans"/>
              </a:rPr>
              <a:t>Automatic ML frameworks</a:t>
            </a:r>
            <a:endParaRPr lang="en-US" sz="4400" spc="-1" dirty="0">
              <a:latin typeface="Arial"/>
            </a:endParaRPr>
          </a:p>
        </p:txBody>
      </p:sp>
      <p:sp>
        <p:nvSpPr>
          <p:cNvPr id="187" name="CustomShape 2"/>
          <p:cNvSpPr/>
          <p:nvPr/>
        </p:nvSpPr>
        <p:spPr>
          <a:xfrm>
            <a:off x="2183575" y="1768680"/>
            <a:ext cx="9070560" cy="4382640"/>
          </a:xfrm>
          <a:prstGeom prst="rect">
            <a:avLst/>
          </a:prstGeom>
          <a:noFill/>
          <a:ln>
            <a:noFill/>
          </a:ln>
        </p:spPr>
        <p:style>
          <a:lnRef idx="0">
            <a:scrgbClr r="0" g="0" b="0"/>
          </a:lnRef>
          <a:fillRef idx="0">
            <a:scrgbClr r="0" g="0" b="0"/>
          </a:fillRef>
          <a:effectRef idx="0">
            <a:scrgbClr r="0" g="0" b="0"/>
          </a:effectRef>
          <a:fontRef idx="minor"/>
        </p:style>
      </p:sp>
      <p:pic>
        <p:nvPicPr>
          <p:cNvPr id="188" name="Picture 187"/>
          <p:cNvPicPr/>
          <p:nvPr/>
        </p:nvPicPr>
        <p:blipFill>
          <a:blip r:embed="rId3"/>
          <a:stretch/>
        </p:blipFill>
        <p:spPr>
          <a:xfrm>
            <a:off x="594100" y="1448209"/>
            <a:ext cx="12248790" cy="5168463"/>
          </a:xfrm>
          <a:prstGeom prst="rect">
            <a:avLst/>
          </a:prstGeom>
          <a:ln>
            <a:noFill/>
          </a:ln>
        </p:spPr>
      </p:pic>
      <p:sp>
        <p:nvSpPr>
          <p:cNvPr id="189" name="Line 3"/>
          <p:cNvSpPr/>
          <p:nvPr/>
        </p:nvSpPr>
        <p:spPr>
          <a:xfrm>
            <a:off x="1429319" y="6468018"/>
            <a:ext cx="1645920" cy="360"/>
          </a:xfrm>
          <a:prstGeom prst="line">
            <a:avLst/>
          </a:prstGeom>
          <a:ln w="76320">
            <a:solidFill>
              <a:srgbClr val="ED1C24"/>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4057015" y="1737360"/>
            <a:ext cx="5484600" cy="5301720"/>
          </a:xfrm>
          <a:prstGeom prst="ellipse">
            <a:avLst/>
          </a:prstGeom>
          <a:noFill/>
          <a:ln w="685800">
            <a:solidFill>
              <a:srgbClr val="ADC5E7"/>
            </a:solidFill>
            <a:round/>
          </a:ln>
        </p:spPr>
        <p:style>
          <a:lnRef idx="0">
            <a:scrgbClr r="0" g="0" b="0"/>
          </a:lnRef>
          <a:fillRef idx="0">
            <a:scrgbClr r="0" g="0" b="0"/>
          </a:fillRef>
          <a:effectRef idx="0">
            <a:scrgbClr r="0" g="0" b="0"/>
          </a:effectRef>
          <a:fontRef idx="minor"/>
        </p:style>
      </p:sp>
      <p:sp>
        <p:nvSpPr>
          <p:cNvPr id="191" name="CustomShape 2"/>
          <p:cNvSpPr/>
          <p:nvPr/>
        </p:nvSpPr>
        <p:spPr>
          <a:xfrm>
            <a:off x="2183575" y="301320"/>
            <a:ext cx="906948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spc="-1">
                <a:solidFill>
                  <a:srgbClr val="000000"/>
                </a:solidFill>
                <a:latin typeface="Arial"/>
                <a:ea typeface="DejaVu Sans"/>
              </a:rPr>
              <a:t>A real world ML workflow</a:t>
            </a:r>
            <a:endParaRPr lang="en-US" sz="4400" spc="-1">
              <a:latin typeface="Arial"/>
            </a:endParaRPr>
          </a:p>
        </p:txBody>
      </p:sp>
      <p:sp>
        <p:nvSpPr>
          <p:cNvPr id="192" name="CustomShape 3"/>
          <p:cNvSpPr/>
          <p:nvPr/>
        </p:nvSpPr>
        <p:spPr>
          <a:xfrm>
            <a:off x="2868295" y="4297680"/>
            <a:ext cx="1827000" cy="4554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pc="-1">
                <a:solidFill>
                  <a:srgbClr val="000000"/>
                </a:solidFill>
                <a:latin typeface="Arial"/>
                <a:ea typeface="DejaVu Sans"/>
              </a:rPr>
              <a:t>Data Collection</a:t>
            </a:r>
            <a:endParaRPr lang="en-US" spc="-1">
              <a:latin typeface="Arial"/>
            </a:endParaRPr>
          </a:p>
        </p:txBody>
      </p:sp>
      <p:sp>
        <p:nvSpPr>
          <p:cNvPr id="193" name="CustomShape 4"/>
          <p:cNvSpPr/>
          <p:nvPr/>
        </p:nvSpPr>
        <p:spPr>
          <a:xfrm>
            <a:off x="4057015" y="2103120"/>
            <a:ext cx="1735560" cy="4554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pc="-1">
                <a:solidFill>
                  <a:srgbClr val="000000"/>
                </a:solidFill>
                <a:latin typeface="Arial"/>
                <a:ea typeface="DejaVu Sans"/>
              </a:rPr>
              <a:t>Data Cleaning</a:t>
            </a:r>
            <a:endParaRPr lang="en-US" spc="-1">
              <a:latin typeface="Arial"/>
            </a:endParaRPr>
          </a:p>
        </p:txBody>
      </p:sp>
      <p:sp>
        <p:nvSpPr>
          <p:cNvPr id="194" name="CustomShape 5"/>
          <p:cNvSpPr/>
          <p:nvPr/>
        </p:nvSpPr>
        <p:spPr>
          <a:xfrm>
            <a:off x="7440295" y="2011680"/>
            <a:ext cx="1735560" cy="4554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pc="-1">
                <a:solidFill>
                  <a:srgbClr val="000000"/>
                </a:solidFill>
                <a:latin typeface="Arial"/>
                <a:ea typeface="DejaVu Sans"/>
              </a:rPr>
              <a:t>Visualization</a:t>
            </a:r>
            <a:endParaRPr lang="en-US" spc="-1">
              <a:latin typeface="Arial"/>
            </a:endParaRPr>
          </a:p>
        </p:txBody>
      </p:sp>
      <p:sp>
        <p:nvSpPr>
          <p:cNvPr id="195" name="CustomShape 6"/>
          <p:cNvSpPr/>
          <p:nvPr/>
        </p:nvSpPr>
        <p:spPr>
          <a:xfrm>
            <a:off x="8537575" y="3840480"/>
            <a:ext cx="1735560" cy="4554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pc="-1">
                <a:solidFill>
                  <a:srgbClr val="000000"/>
                </a:solidFill>
                <a:latin typeface="Arial"/>
                <a:ea typeface="DejaVu Sans"/>
              </a:rPr>
              <a:t>Model Building</a:t>
            </a:r>
            <a:endParaRPr lang="en-US" spc="-1">
              <a:latin typeface="Arial"/>
            </a:endParaRPr>
          </a:p>
        </p:txBody>
      </p:sp>
      <p:sp>
        <p:nvSpPr>
          <p:cNvPr id="196" name="CustomShape 7"/>
          <p:cNvSpPr/>
          <p:nvPr/>
        </p:nvSpPr>
        <p:spPr>
          <a:xfrm>
            <a:off x="3418016" y="6218640"/>
            <a:ext cx="3016440" cy="4564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pc="-1">
                <a:solidFill>
                  <a:srgbClr val="000000"/>
                </a:solidFill>
                <a:latin typeface="Arial"/>
                <a:ea typeface="DejaVu Sans"/>
              </a:rPr>
              <a:t>Integration &amp; Deployment</a:t>
            </a:r>
            <a:endParaRPr lang="en-US" spc="-1">
              <a:latin typeface="Arial"/>
            </a:endParaRPr>
          </a:p>
        </p:txBody>
      </p:sp>
      <p:sp>
        <p:nvSpPr>
          <p:cNvPr id="197" name="CustomShape 8"/>
          <p:cNvSpPr/>
          <p:nvPr/>
        </p:nvSpPr>
        <p:spPr>
          <a:xfrm>
            <a:off x="7807135" y="6128280"/>
            <a:ext cx="2193480" cy="4554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pc="-1">
                <a:solidFill>
                  <a:srgbClr val="000000"/>
                </a:solidFill>
                <a:latin typeface="Arial"/>
                <a:ea typeface="DejaVu Sans"/>
              </a:rPr>
              <a:t>Model Evaluation</a:t>
            </a:r>
            <a:endParaRPr lang="en-US" spc="-1">
              <a:latin typeface="Arial"/>
            </a:endParaRPr>
          </a:p>
        </p:txBody>
      </p:sp>
      <p:sp>
        <p:nvSpPr>
          <p:cNvPr id="198" name="CustomShape 9"/>
          <p:cNvSpPr/>
          <p:nvPr/>
        </p:nvSpPr>
        <p:spPr>
          <a:xfrm rot="1415400">
            <a:off x="3818335" y="3013560"/>
            <a:ext cx="912600" cy="729720"/>
          </a:xfrm>
          <a:custGeom>
            <a:avLst/>
            <a:gdLst/>
            <a:ahLst/>
            <a:cxnLst/>
            <a:rect l="l" t="t" r="r" b="b"/>
            <a:pathLst>
              <a:path w="2542" h="2035">
                <a:moveTo>
                  <a:pt x="799" y="2034"/>
                </a:moveTo>
                <a:lnTo>
                  <a:pt x="800" y="859"/>
                </a:lnTo>
                <a:lnTo>
                  <a:pt x="0" y="859"/>
                </a:lnTo>
                <a:lnTo>
                  <a:pt x="1270" y="0"/>
                </a:lnTo>
                <a:lnTo>
                  <a:pt x="2541" y="858"/>
                </a:lnTo>
                <a:lnTo>
                  <a:pt x="1742" y="858"/>
                </a:lnTo>
                <a:lnTo>
                  <a:pt x="1743" y="2033"/>
                </a:lnTo>
                <a:lnTo>
                  <a:pt x="799" y="2034"/>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199" name="CustomShape 10"/>
          <p:cNvSpPr/>
          <p:nvPr/>
        </p:nvSpPr>
        <p:spPr>
          <a:xfrm rot="5412600">
            <a:off x="6251575" y="1370161"/>
            <a:ext cx="912600" cy="729720"/>
          </a:xfrm>
          <a:custGeom>
            <a:avLst/>
            <a:gdLst/>
            <a:ahLst/>
            <a:cxnLst/>
            <a:rect l="l" t="t" r="r" b="b"/>
            <a:pathLst>
              <a:path w="2542" h="2035">
                <a:moveTo>
                  <a:pt x="869" y="2034"/>
                </a:moveTo>
                <a:lnTo>
                  <a:pt x="868" y="964"/>
                </a:lnTo>
                <a:lnTo>
                  <a:pt x="0" y="965"/>
                </a:lnTo>
                <a:lnTo>
                  <a:pt x="1268" y="0"/>
                </a:lnTo>
                <a:lnTo>
                  <a:pt x="2541" y="961"/>
                </a:lnTo>
                <a:lnTo>
                  <a:pt x="1673" y="962"/>
                </a:lnTo>
                <a:lnTo>
                  <a:pt x="1674" y="2032"/>
                </a:lnTo>
                <a:lnTo>
                  <a:pt x="869" y="2034"/>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200" name="CustomShape 11"/>
          <p:cNvSpPr/>
          <p:nvPr/>
        </p:nvSpPr>
        <p:spPr>
          <a:xfrm rot="16002600">
            <a:off x="6459295" y="6654600"/>
            <a:ext cx="912600" cy="729720"/>
          </a:xfrm>
          <a:custGeom>
            <a:avLst/>
            <a:gdLst/>
            <a:ahLst/>
            <a:cxnLst/>
            <a:rect l="l" t="t" r="r" b="b"/>
            <a:pathLst>
              <a:path w="2542" h="2034">
                <a:moveTo>
                  <a:pt x="802" y="2033"/>
                </a:moveTo>
                <a:lnTo>
                  <a:pt x="800" y="1018"/>
                </a:lnTo>
                <a:lnTo>
                  <a:pt x="0" y="1020"/>
                </a:lnTo>
                <a:lnTo>
                  <a:pt x="1269" y="0"/>
                </a:lnTo>
                <a:lnTo>
                  <a:pt x="2541" y="1016"/>
                </a:lnTo>
                <a:lnTo>
                  <a:pt x="1741" y="1017"/>
                </a:lnTo>
                <a:lnTo>
                  <a:pt x="1743" y="2032"/>
                </a:lnTo>
                <a:lnTo>
                  <a:pt x="802" y="2033"/>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201" name="CustomShape 12"/>
          <p:cNvSpPr/>
          <p:nvPr/>
        </p:nvSpPr>
        <p:spPr>
          <a:xfrm rot="8950200">
            <a:off x="8850055" y="2869560"/>
            <a:ext cx="912600" cy="729720"/>
          </a:xfrm>
          <a:custGeom>
            <a:avLst/>
            <a:gdLst/>
            <a:ahLst/>
            <a:cxnLst/>
            <a:rect l="l" t="t" r="r" b="b"/>
            <a:pathLst>
              <a:path w="2542" h="2035">
                <a:moveTo>
                  <a:pt x="800" y="2034"/>
                </a:moveTo>
                <a:lnTo>
                  <a:pt x="800" y="859"/>
                </a:lnTo>
                <a:lnTo>
                  <a:pt x="0" y="858"/>
                </a:lnTo>
                <a:lnTo>
                  <a:pt x="1270" y="0"/>
                </a:lnTo>
                <a:lnTo>
                  <a:pt x="2541" y="857"/>
                </a:lnTo>
                <a:lnTo>
                  <a:pt x="1743" y="857"/>
                </a:lnTo>
                <a:lnTo>
                  <a:pt x="1744" y="2033"/>
                </a:lnTo>
                <a:lnTo>
                  <a:pt x="800" y="2034"/>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202" name="CustomShape 13"/>
          <p:cNvSpPr/>
          <p:nvPr/>
        </p:nvSpPr>
        <p:spPr>
          <a:xfrm rot="19872000">
            <a:off x="3844615" y="5203800"/>
            <a:ext cx="912600" cy="729720"/>
          </a:xfrm>
          <a:custGeom>
            <a:avLst/>
            <a:gdLst/>
            <a:ahLst/>
            <a:cxnLst/>
            <a:rect l="l" t="t" r="r" b="b"/>
            <a:pathLst>
              <a:path w="2542" h="2034">
                <a:moveTo>
                  <a:pt x="799" y="2033"/>
                </a:moveTo>
                <a:lnTo>
                  <a:pt x="799" y="857"/>
                </a:lnTo>
                <a:lnTo>
                  <a:pt x="0" y="857"/>
                </a:lnTo>
                <a:lnTo>
                  <a:pt x="1270" y="0"/>
                </a:lnTo>
                <a:lnTo>
                  <a:pt x="2541" y="858"/>
                </a:lnTo>
                <a:lnTo>
                  <a:pt x="1742" y="857"/>
                </a:lnTo>
                <a:lnTo>
                  <a:pt x="1742" y="2033"/>
                </a:lnTo>
                <a:lnTo>
                  <a:pt x="799" y="2033"/>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203" name="CustomShape 14"/>
          <p:cNvSpPr/>
          <p:nvPr/>
        </p:nvSpPr>
        <p:spPr>
          <a:xfrm rot="5428800">
            <a:off x="1907455" y="4180680"/>
            <a:ext cx="912600" cy="729720"/>
          </a:xfrm>
          <a:custGeom>
            <a:avLst/>
            <a:gdLst/>
            <a:ahLst/>
            <a:cxnLst/>
            <a:rect l="l" t="t" r="r" b="b"/>
            <a:pathLst>
              <a:path w="2542" h="2034">
                <a:moveTo>
                  <a:pt x="799" y="2033"/>
                </a:moveTo>
                <a:lnTo>
                  <a:pt x="799" y="858"/>
                </a:lnTo>
                <a:lnTo>
                  <a:pt x="0" y="858"/>
                </a:lnTo>
                <a:lnTo>
                  <a:pt x="1270" y="0"/>
                </a:lnTo>
                <a:lnTo>
                  <a:pt x="2541" y="858"/>
                </a:lnTo>
                <a:lnTo>
                  <a:pt x="1742" y="858"/>
                </a:lnTo>
                <a:lnTo>
                  <a:pt x="1742" y="2033"/>
                </a:lnTo>
                <a:lnTo>
                  <a:pt x="799" y="2033"/>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204" name="CustomShape 15"/>
          <p:cNvSpPr/>
          <p:nvPr/>
        </p:nvSpPr>
        <p:spPr>
          <a:xfrm rot="11891400">
            <a:off x="8904055" y="4971240"/>
            <a:ext cx="912600" cy="729720"/>
          </a:xfrm>
          <a:custGeom>
            <a:avLst/>
            <a:gdLst/>
            <a:ahLst/>
            <a:cxnLst/>
            <a:rect l="l" t="t" r="r" b="b"/>
            <a:pathLst>
              <a:path w="2542" h="2034">
                <a:moveTo>
                  <a:pt x="799" y="2033"/>
                </a:moveTo>
                <a:lnTo>
                  <a:pt x="799" y="858"/>
                </a:lnTo>
                <a:lnTo>
                  <a:pt x="0" y="857"/>
                </a:lnTo>
                <a:lnTo>
                  <a:pt x="1269" y="0"/>
                </a:lnTo>
                <a:lnTo>
                  <a:pt x="2541" y="858"/>
                </a:lnTo>
                <a:lnTo>
                  <a:pt x="1742" y="857"/>
                </a:lnTo>
                <a:lnTo>
                  <a:pt x="1742" y="2033"/>
                </a:lnTo>
                <a:lnTo>
                  <a:pt x="799" y="2033"/>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8" name="Rectangle 177">
            <a:extLst>
              <a:ext uri="{FF2B5EF4-FFF2-40B4-BE49-F238E27FC236}">
                <a16:creationId xmlns:a16="http://schemas.microsoft.com/office/drawing/2014/main" id="{07027C52-EAEF-417D-B99C-DBFD6D1345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994" y="0"/>
            <a:ext cx="13131781" cy="7559675"/>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80" name="Picture 179">
            <a:extLst>
              <a:ext uri="{FF2B5EF4-FFF2-40B4-BE49-F238E27FC236}">
                <a16:creationId xmlns:a16="http://schemas.microsoft.com/office/drawing/2014/main" id="{F0977BDD-F21B-4E52-8FAE-69AA18080B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9933" t="3964" b="3964"/>
          <a:stretch/>
        </p:blipFill>
        <p:spPr>
          <a:xfrm flipH="1">
            <a:off x="6131449" y="1"/>
            <a:ext cx="7308326" cy="7559674"/>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182" name="Rectangle 181">
            <a:extLst>
              <a:ext uri="{FF2B5EF4-FFF2-40B4-BE49-F238E27FC236}">
                <a16:creationId xmlns:a16="http://schemas.microsoft.com/office/drawing/2014/main" id="{9FF39A25-DBCE-442D-A2E3-C0FE3312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504641" cy="75596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CustomShape 2"/>
          <p:cNvSpPr/>
          <p:nvPr/>
        </p:nvSpPr>
        <p:spPr>
          <a:xfrm>
            <a:off x="705587" y="1163050"/>
            <a:ext cx="6350292" cy="5233575"/>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a:lnSpc>
                <a:spcPct val="90000"/>
              </a:lnSpc>
              <a:spcBef>
                <a:spcPct val="0"/>
              </a:spcBef>
              <a:spcAft>
                <a:spcPts val="600"/>
              </a:spcAft>
            </a:pPr>
            <a:r>
              <a:rPr lang="en-US" sz="7300" b="1" kern="1200" spc="-1">
                <a:solidFill>
                  <a:srgbClr val="000000"/>
                </a:solidFill>
                <a:latin typeface="+mj-lt"/>
                <a:ea typeface="+mj-ea"/>
                <a:cs typeface="+mj-cs"/>
              </a:rPr>
              <a:t>d</a:t>
            </a:r>
            <a:r>
              <a:rPr lang="en-US" sz="7300" kern="1200" spc="-1">
                <a:solidFill>
                  <a:srgbClr val="000000"/>
                </a:solidFill>
                <a:latin typeface="+mj-lt"/>
                <a:ea typeface="+mj-ea"/>
                <a:cs typeface="+mj-cs"/>
              </a:rPr>
              <a:t>ata</a:t>
            </a:r>
          </a:p>
          <a:p>
            <a:pPr>
              <a:lnSpc>
                <a:spcPct val="90000"/>
              </a:lnSpc>
              <a:spcBef>
                <a:spcPct val="0"/>
              </a:spcBef>
              <a:spcAft>
                <a:spcPts val="600"/>
              </a:spcAft>
            </a:pPr>
            <a:r>
              <a:rPr lang="en-US" sz="7300" b="1" kern="1200" spc="-1">
                <a:solidFill>
                  <a:srgbClr val="000000"/>
                </a:solidFill>
                <a:latin typeface="+mj-lt"/>
                <a:ea typeface="+mj-ea"/>
                <a:cs typeface="+mj-cs"/>
              </a:rPr>
              <a:t>a</a:t>
            </a:r>
            <a:r>
              <a:rPr lang="en-US" sz="7300" kern="1200" spc="-1">
                <a:solidFill>
                  <a:srgbClr val="000000"/>
                </a:solidFill>
                <a:latin typeface="+mj-lt"/>
                <a:ea typeface="+mj-ea"/>
                <a:cs typeface="+mj-cs"/>
              </a:rPr>
              <a:t>nalysis</a:t>
            </a:r>
          </a:p>
          <a:p>
            <a:pPr>
              <a:lnSpc>
                <a:spcPct val="90000"/>
              </a:lnSpc>
              <a:spcBef>
                <a:spcPct val="0"/>
              </a:spcBef>
              <a:spcAft>
                <a:spcPts val="600"/>
              </a:spcAft>
            </a:pPr>
            <a:r>
              <a:rPr lang="en-US" sz="7300" b="1" kern="1200" spc="-1">
                <a:solidFill>
                  <a:srgbClr val="000000"/>
                </a:solidFill>
                <a:latin typeface="+mj-lt"/>
                <a:ea typeface="+mj-ea"/>
                <a:cs typeface="+mj-cs"/>
              </a:rPr>
              <a:t>b</a:t>
            </a:r>
            <a:r>
              <a:rPr lang="en-US" sz="7300" kern="1200" spc="-1">
                <a:solidFill>
                  <a:srgbClr val="000000"/>
                </a:solidFill>
                <a:latin typeface="+mj-lt"/>
                <a:ea typeface="+mj-ea"/>
                <a:cs typeface="+mj-cs"/>
              </a:rPr>
              <a:t>aseline</a:t>
            </a:r>
          </a:p>
          <a:p>
            <a:pPr>
              <a:lnSpc>
                <a:spcPct val="90000"/>
              </a:lnSpc>
              <a:spcBef>
                <a:spcPct val="0"/>
              </a:spcBef>
              <a:spcAft>
                <a:spcPts val="600"/>
              </a:spcAft>
            </a:pPr>
            <a:r>
              <a:rPr lang="en-US" sz="7300" b="1" kern="1200" spc="-1">
                <a:solidFill>
                  <a:srgbClr val="000000"/>
                </a:solidFill>
                <a:latin typeface="+mj-lt"/>
                <a:ea typeface="+mj-ea"/>
                <a:cs typeface="+mj-cs"/>
              </a:rPr>
              <a:t>l</a:t>
            </a:r>
            <a:r>
              <a:rPr lang="en-US" sz="7300" kern="1200" spc="-1">
                <a:solidFill>
                  <a:srgbClr val="000000"/>
                </a:solidFill>
                <a:latin typeface="+mj-lt"/>
                <a:ea typeface="+mj-ea"/>
                <a:cs typeface="+mj-cs"/>
              </a:rPr>
              <a:t>ibrary</a:t>
            </a:r>
          </a:p>
        </p:txBody>
      </p:sp>
      <p:sp>
        <p:nvSpPr>
          <p:cNvPr id="236" name="CustomShape 1"/>
          <p:cNvSpPr/>
          <p:nvPr/>
        </p:nvSpPr>
        <p:spPr>
          <a:xfrm>
            <a:off x="2183575" y="301320"/>
            <a:ext cx="9069480" cy="58485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1961455" y="266040"/>
            <a:ext cx="9069480" cy="5848560"/>
          </a:xfrm>
          <a:prstGeom prst="rect">
            <a:avLst/>
          </a:prstGeom>
          <a:noFill/>
          <a:ln>
            <a:noFill/>
          </a:ln>
        </p:spPr>
        <p:style>
          <a:lnRef idx="0">
            <a:scrgbClr r="0" g="0" b="0"/>
          </a:lnRef>
          <a:fillRef idx="0">
            <a:scrgbClr r="0" g="0" b="0"/>
          </a:fillRef>
          <a:effectRef idx="0">
            <a:scrgbClr r="0" g="0" b="0"/>
          </a:effectRef>
          <a:fontRef idx="minor"/>
        </p:style>
      </p:sp>
      <p:sp>
        <p:nvSpPr>
          <p:cNvPr id="239" name="CustomShape 2"/>
          <p:cNvSpPr/>
          <p:nvPr/>
        </p:nvSpPr>
        <p:spPr>
          <a:xfrm>
            <a:off x="3743455" y="1209600"/>
            <a:ext cx="5484600" cy="5301720"/>
          </a:xfrm>
          <a:prstGeom prst="ellipse">
            <a:avLst/>
          </a:prstGeom>
          <a:noFill/>
          <a:ln w="685800">
            <a:solidFill>
              <a:srgbClr val="ADC5E7"/>
            </a:solidFill>
            <a:round/>
          </a:ln>
        </p:spPr>
        <p:style>
          <a:lnRef idx="0">
            <a:scrgbClr r="0" g="0" b="0"/>
          </a:lnRef>
          <a:fillRef idx="0">
            <a:scrgbClr r="0" g="0" b="0"/>
          </a:fillRef>
          <a:effectRef idx="0">
            <a:scrgbClr r="0" g="0" b="0"/>
          </a:effectRef>
          <a:fontRef idx="minor"/>
        </p:style>
      </p:sp>
      <p:sp>
        <p:nvSpPr>
          <p:cNvPr id="240" name="CustomShape 3"/>
          <p:cNvSpPr/>
          <p:nvPr/>
        </p:nvSpPr>
        <p:spPr>
          <a:xfrm>
            <a:off x="2554735" y="3769920"/>
            <a:ext cx="1827000" cy="4554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pc="-1">
                <a:solidFill>
                  <a:srgbClr val="000000"/>
                </a:solidFill>
                <a:latin typeface="Arial"/>
                <a:ea typeface="DejaVu Sans"/>
              </a:rPr>
              <a:t>Data Collection</a:t>
            </a:r>
            <a:endParaRPr lang="en-US" spc="-1">
              <a:latin typeface="Arial"/>
            </a:endParaRPr>
          </a:p>
        </p:txBody>
      </p:sp>
      <p:sp>
        <p:nvSpPr>
          <p:cNvPr id="241" name="CustomShape 4"/>
          <p:cNvSpPr/>
          <p:nvPr/>
        </p:nvSpPr>
        <p:spPr>
          <a:xfrm>
            <a:off x="3743455" y="1575360"/>
            <a:ext cx="1735560" cy="4554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pc="-1">
                <a:solidFill>
                  <a:srgbClr val="000000"/>
                </a:solidFill>
                <a:latin typeface="Arial"/>
                <a:ea typeface="DejaVu Sans"/>
              </a:rPr>
              <a:t>Data Cleaning</a:t>
            </a:r>
            <a:endParaRPr lang="en-US" spc="-1">
              <a:latin typeface="Arial"/>
            </a:endParaRPr>
          </a:p>
        </p:txBody>
      </p:sp>
      <p:sp>
        <p:nvSpPr>
          <p:cNvPr id="242" name="CustomShape 5"/>
          <p:cNvSpPr/>
          <p:nvPr/>
        </p:nvSpPr>
        <p:spPr>
          <a:xfrm>
            <a:off x="7126735" y="1483920"/>
            <a:ext cx="1735560" cy="4554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pc="-1">
                <a:solidFill>
                  <a:srgbClr val="000000"/>
                </a:solidFill>
                <a:latin typeface="Arial"/>
                <a:ea typeface="DejaVu Sans"/>
              </a:rPr>
              <a:t>Visualization</a:t>
            </a:r>
            <a:endParaRPr lang="en-US" spc="-1">
              <a:latin typeface="Arial"/>
            </a:endParaRPr>
          </a:p>
        </p:txBody>
      </p:sp>
      <p:sp>
        <p:nvSpPr>
          <p:cNvPr id="243" name="CustomShape 6"/>
          <p:cNvSpPr/>
          <p:nvPr/>
        </p:nvSpPr>
        <p:spPr>
          <a:xfrm>
            <a:off x="8224015" y="3312720"/>
            <a:ext cx="1735560" cy="4554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pc="-1">
                <a:solidFill>
                  <a:srgbClr val="000000"/>
                </a:solidFill>
                <a:latin typeface="Arial"/>
                <a:ea typeface="DejaVu Sans"/>
              </a:rPr>
              <a:t>Model Building</a:t>
            </a:r>
            <a:endParaRPr lang="en-US" spc="-1">
              <a:latin typeface="Arial"/>
            </a:endParaRPr>
          </a:p>
        </p:txBody>
      </p:sp>
      <p:sp>
        <p:nvSpPr>
          <p:cNvPr id="244" name="CustomShape 7"/>
          <p:cNvSpPr/>
          <p:nvPr/>
        </p:nvSpPr>
        <p:spPr>
          <a:xfrm>
            <a:off x="7675376" y="5507280"/>
            <a:ext cx="2141280" cy="4554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pc="-1">
                <a:solidFill>
                  <a:srgbClr val="000000"/>
                </a:solidFill>
                <a:latin typeface="Arial"/>
                <a:ea typeface="DejaVu Sans"/>
              </a:rPr>
              <a:t>Model Interpretation</a:t>
            </a:r>
            <a:endParaRPr lang="en-US" spc="-1">
              <a:latin typeface="Arial"/>
            </a:endParaRPr>
          </a:p>
        </p:txBody>
      </p:sp>
      <p:sp>
        <p:nvSpPr>
          <p:cNvPr id="245" name="CustomShape 8"/>
          <p:cNvSpPr/>
          <p:nvPr/>
        </p:nvSpPr>
        <p:spPr>
          <a:xfrm rot="1415400">
            <a:off x="3504775" y="2485800"/>
            <a:ext cx="912600" cy="729720"/>
          </a:xfrm>
          <a:custGeom>
            <a:avLst/>
            <a:gdLst/>
            <a:ahLst/>
            <a:cxnLst/>
            <a:rect l="l" t="t" r="r" b="b"/>
            <a:pathLst>
              <a:path w="2542" h="2034">
                <a:moveTo>
                  <a:pt x="799" y="2033"/>
                </a:moveTo>
                <a:lnTo>
                  <a:pt x="799" y="858"/>
                </a:lnTo>
                <a:lnTo>
                  <a:pt x="0" y="858"/>
                </a:lnTo>
                <a:lnTo>
                  <a:pt x="1270" y="0"/>
                </a:lnTo>
                <a:lnTo>
                  <a:pt x="2541" y="858"/>
                </a:lnTo>
                <a:lnTo>
                  <a:pt x="1742" y="857"/>
                </a:lnTo>
                <a:lnTo>
                  <a:pt x="1743" y="2032"/>
                </a:lnTo>
                <a:lnTo>
                  <a:pt x="799" y="2033"/>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246" name="CustomShape 9"/>
          <p:cNvSpPr/>
          <p:nvPr/>
        </p:nvSpPr>
        <p:spPr>
          <a:xfrm rot="16002600">
            <a:off x="6145735" y="6126840"/>
            <a:ext cx="912600" cy="729720"/>
          </a:xfrm>
          <a:custGeom>
            <a:avLst/>
            <a:gdLst/>
            <a:ahLst/>
            <a:cxnLst/>
            <a:rect l="l" t="t" r="r" b="b"/>
            <a:pathLst>
              <a:path w="2543" h="2034">
                <a:moveTo>
                  <a:pt x="802" y="2033"/>
                </a:moveTo>
                <a:lnTo>
                  <a:pt x="801" y="1019"/>
                </a:lnTo>
                <a:lnTo>
                  <a:pt x="0" y="1020"/>
                </a:lnTo>
                <a:lnTo>
                  <a:pt x="1269" y="0"/>
                </a:lnTo>
                <a:lnTo>
                  <a:pt x="2542" y="1016"/>
                </a:lnTo>
                <a:lnTo>
                  <a:pt x="1741" y="1017"/>
                </a:lnTo>
                <a:lnTo>
                  <a:pt x="1744" y="2032"/>
                </a:lnTo>
                <a:lnTo>
                  <a:pt x="802" y="2033"/>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247" name="CustomShape 10"/>
          <p:cNvSpPr/>
          <p:nvPr/>
        </p:nvSpPr>
        <p:spPr>
          <a:xfrm rot="8950200">
            <a:off x="8536495" y="2341801"/>
            <a:ext cx="912600" cy="729720"/>
          </a:xfrm>
          <a:custGeom>
            <a:avLst/>
            <a:gdLst/>
            <a:ahLst/>
            <a:cxnLst/>
            <a:rect l="l" t="t" r="r" b="b"/>
            <a:pathLst>
              <a:path w="2542" h="2034">
                <a:moveTo>
                  <a:pt x="800" y="2033"/>
                </a:moveTo>
                <a:lnTo>
                  <a:pt x="799" y="858"/>
                </a:lnTo>
                <a:lnTo>
                  <a:pt x="0" y="858"/>
                </a:lnTo>
                <a:lnTo>
                  <a:pt x="1269" y="0"/>
                </a:lnTo>
                <a:lnTo>
                  <a:pt x="2541" y="856"/>
                </a:lnTo>
                <a:lnTo>
                  <a:pt x="1742" y="857"/>
                </a:lnTo>
                <a:lnTo>
                  <a:pt x="1743" y="2032"/>
                </a:lnTo>
                <a:lnTo>
                  <a:pt x="800" y="2033"/>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248" name="CustomShape 11"/>
          <p:cNvSpPr/>
          <p:nvPr/>
        </p:nvSpPr>
        <p:spPr>
          <a:xfrm rot="19872000">
            <a:off x="3531055" y="4676040"/>
            <a:ext cx="912600" cy="729720"/>
          </a:xfrm>
          <a:custGeom>
            <a:avLst/>
            <a:gdLst/>
            <a:ahLst/>
            <a:cxnLst/>
            <a:rect l="l" t="t" r="r" b="b"/>
            <a:pathLst>
              <a:path w="2542" h="2034">
                <a:moveTo>
                  <a:pt x="799" y="2032"/>
                </a:moveTo>
                <a:lnTo>
                  <a:pt x="799" y="857"/>
                </a:lnTo>
                <a:lnTo>
                  <a:pt x="0" y="857"/>
                </a:lnTo>
                <a:lnTo>
                  <a:pt x="1270" y="0"/>
                </a:lnTo>
                <a:lnTo>
                  <a:pt x="2541" y="857"/>
                </a:lnTo>
                <a:lnTo>
                  <a:pt x="1742" y="857"/>
                </a:lnTo>
                <a:lnTo>
                  <a:pt x="1742" y="2033"/>
                </a:lnTo>
                <a:lnTo>
                  <a:pt x="799" y="2032"/>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249" name="CustomShape 12"/>
          <p:cNvSpPr/>
          <p:nvPr/>
        </p:nvSpPr>
        <p:spPr>
          <a:xfrm rot="5428800">
            <a:off x="1776775" y="3660480"/>
            <a:ext cx="912600" cy="729720"/>
          </a:xfrm>
          <a:custGeom>
            <a:avLst/>
            <a:gdLst/>
            <a:ahLst/>
            <a:cxnLst/>
            <a:rect l="l" t="t" r="r" b="b"/>
            <a:pathLst>
              <a:path w="2542" h="2035">
                <a:moveTo>
                  <a:pt x="799" y="2034"/>
                </a:moveTo>
                <a:lnTo>
                  <a:pt x="799" y="859"/>
                </a:lnTo>
                <a:lnTo>
                  <a:pt x="0" y="859"/>
                </a:lnTo>
                <a:lnTo>
                  <a:pt x="1270" y="0"/>
                </a:lnTo>
                <a:lnTo>
                  <a:pt x="2541" y="858"/>
                </a:lnTo>
                <a:lnTo>
                  <a:pt x="1742" y="858"/>
                </a:lnTo>
                <a:lnTo>
                  <a:pt x="1742" y="2033"/>
                </a:lnTo>
                <a:lnTo>
                  <a:pt x="799" y="2034"/>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250" name="CustomShape 13"/>
          <p:cNvSpPr/>
          <p:nvPr/>
        </p:nvSpPr>
        <p:spPr>
          <a:xfrm rot="11891400">
            <a:off x="8590495" y="4443480"/>
            <a:ext cx="912600" cy="729720"/>
          </a:xfrm>
          <a:custGeom>
            <a:avLst/>
            <a:gdLst/>
            <a:ahLst/>
            <a:cxnLst/>
            <a:rect l="l" t="t" r="r" b="b"/>
            <a:pathLst>
              <a:path w="2542" h="2035">
                <a:moveTo>
                  <a:pt x="799" y="2033"/>
                </a:moveTo>
                <a:lnTo>
                  <a:pt x="799" y="858"/>
                </a:lnTo>
                <a:lnTo>
                  <a:pt x="0" y="858"/>
                </a:lnTo>
                <a:lnTo>
                  <a:pt x="1270" y="0"/>
                </a:lnTo>
                <a:lnTo>
                  <a:pt x="2541" y="858"/>
                </a:lnTo>
                <a:lnTo>
                  <a:pt x="1742" y="858"/>
                </a:lnTo>
                <a:lnTo>
                  <a:pt x="1742" y="2034"/>
                </a:lnTo>
                <a:lnTo>
                  <a:pt x="799" y="2033"/>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251" name="CustomShape 14"/>
          <p:cNvSpPr/>
          <p:nvPr/>
        </p:nvSpPr>
        <p:spPr>
          <a:xfrm>
            <a:off x="2230375" y="1005841"/>
            <a:ext cx="217548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600" spc="-1">
                <a:solidFill>
                  <a:srgbClr val="000000"/>
                </a:solidFill>
                <a:latin typeface="Source Code Pro"/>
                <a:ea typeface="DejaVu Sans"/>
              </a:rPr>
              <a:t>dabl.clean</a:t>
            </a:r>
            <a:endParaRPr lang="en-US" sz="2600" spc="-1">
              <a:latin typeface="Arial"/>
            </a:endParaRPr>
          </a:p>
        </p:txBody>
      </p:sp>
      <p:sp>
        <p:nvSpPr>
          <p:cNvPr id="252" name="CustomShape 15"/>
          <p:cNvSpPr/>
          <p:nvPr/>
        </p:nvSpPr>
        <p:spPr>
          <a:xfrm>
            <a:off x="8289175" y="857880"/>
            <a:ext cx="2349720" cy="69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600" spc="-1">
                <a:solidFill>
                  <a:srgbClr val="000000"/>
                </a:solidFill>
                <a:latin typeface="Source Code Pro"/>
                <a:ea typeface="DejaVu Sans"/>
              </a:rPr>
              <a:t>dabl.plot</a:t>
            </a:r>
            <a:endParaRPr lang="en-US" sz="2600" spc="-1">
              <a:latin typeface="Arial"/>
            </a:endParaRPr>
          </a:p>
        </p:txBody>
      </p:sp>
      <p:sp>
        <p:nvSpPr>
          <p:cNvPr id="253" name="CustomShape 16"/>
          <p:cNvSpPr/>
          <p:nvPr/>
        </p:nvSpPr>
        <p:spPr>
          <a:xfrm>
            <a:off x="9229855" y="3840480"/>
            <a:ext cx="2976480" cy="106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pc="-1">
                <a:solidFill>
                  <a:srgbClr val="000000"/>
                </a:solidFill>
                <a:latin typeface="Source Code Pro"/>
                <a:ea typeface="DejaVu Sans"/>
              </a:rPr>
              <a:t>dabl.</a:t>
            </a:r>
            <a:br/>
            <a:r>
              <a:rPr lang="en-US" sz="2400" spc="-1">
                <a:solidFill>
                  <a:srgbClr val="000000"/>
                </a:solidFill>
                <a:latin typeface="Source Code Pro"/>
                <a:ea typeface="DejaVu Sans"/>
              </a:rPr>
              <a:t>AnyClassifier</a:t>
            </a:r>
            <a:endParaRPr lang="en-US" sz="2400" spc="-1">
              <a:latin typeface="Arial"/>
            </a:endParaRPr>
          </a:p>
        </p:txBody>
      </p:sp>
      <p:sp>
        <p:nvSpPr>
          <p:cNvPr id="254" name="CustomShape 17"/>
          <p:cNvSpPr/>
          <p:nvPr/>
        </p:nvSpPr>
        <p:spPr>
          <a:xfrm>
            <a:off x="8811895" y="6115320"/>
            <a:ext cx="2855160" cy="74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600" spc="-1">
                <a:solidFill>
                  <a:srgbClr val="000000"/>
                </a:solidFill>
                <a:latin typeface="Source Code Pro"/>
                <a:ea typeface="DejaVu Sans"/>
              </a:rPr>
              <a:t>dabl.explain</a:t>
            </a:r>
            <a:endParaRPr lang="en-US" sz="2600" spc="-1">
              <a:latin typeface="Arial"/>
            </a:endParaRPr>
          </a:p>
        </p:txBody>
      </p:sp>
      <p:sp>
        <p:nvSpPr>
          <p:cNvPr id="255" name="CustomShape 18"/>
          <p:cNvSpPr/>
          <p:nvPr/>
        </p:nvSpPr>
        <p:spPr>
          <a:xfrm>
            <a:off x="2188975" y="6456960"/>
            <a:ext cx="2649960" cy="85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200" spc="-1">
                <a:solidFill>
                  <a:srgbClr val="000000"/>
                </a:solidFill>
                <a:latin typeface="Arial"/>
                <a:ea typeface="DejaVu Sans"/>
              </a:rPr>
              <a:t>You actually have to think, sorry.</a:t>
            </a:r>
            <a:endParaRPr lang="en-US" sz="2200" spc="-1">
              <a:latin typeface="Arial"/>
            </a:endParaRPr>
          </a:p>
        </p:txBody>
      </p:sp>
      <p:sp>
        <p:nvSpPr>
          <p:cNvPr id="256" name="CustomShape 19"/>
          <p:cNvSpPr/>
          <p:nvPr/>
        </p:nvSpPr>
        <p:spPr>
          <a:xfrm rot="5412600">
            <a:off x="5888695" y="915480"/>
            <a:ext cx="912600" cy="729720"/>
          </a:xfrm>
          <a:custGeom>
            <a:avLst/>
            <a:gdLst/>
            <a:ahLst/>
            <a:cxnLst/>
            <a:rect l="l" t="t" r="r" b="b"/>
            <a:pathLst>
              <a:path w="2542" h="2035">
                <a:moveTo>
                  <a:pt x="869" y="2034"/>
                </a:moveTo>
                <a:lnTo>
                  <a:pt x="868" y="964"/>
                </a:lnTo>
                <a:lnTo>
                  <a:pt x="0" y="965"/>
                </a:lnTo>
                <a:lnTo>
                  <a:pt x="1268" y="0"/>
                </a:lnTo>
                <a:lnTo>
                  <a:pt x="2541" y="961"/>
                </a:lnTo>
                <a:lnTo>
                  <a:pt x="1673" y="962"/>
                </a:lnTo>
                <a:lnTo>
                  <a:pt x="1674" y="2032"/>
                </a:lnTo>
                <a:lnTo>
                  <a:pt x="869" y="2034"/>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257" name="CustomShape 20"/>
          <p:cNvSpPr/>
          <p:nvPr/>
        </p:nvSpPr>
        <p:spPr>
          <a:xfrm>
            <a:off x="2959735" y="5760720"/>
            <a:ext cx="3016440" cy="36396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pc="-1">
                <a:solidFill>
                  <a:srgbClr val="000000"/>
                </a:solidFill>
                <a:latin typeface="Arial"/>
                <a:ea typeface="DejaVu Sans"/>
              </a:rPr>
              <a:t>business/science evaluation</a:t>
            </a:r>
            <a:endParaRPr lang="en-US"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5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5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25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25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704576"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3439772" cy="7559675"/>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3439775" cy="7559675"/>
          </a:xfrm>
          <a:prstGeom prst="rect">
            <a:avLst/>
          </a:prstGeom>
        </p:spPr>
      </p:pic>
      <p:sp>
        <p:nvSpPr>
          <p:cNvPr id="258" name="CustomShape 1"/>
          <p:cNvSpPr/>
          <p:nvPr/>
        </p:nvSpPr>
        <p:spPr>
          <a:xfrm>
            <a:off x="705587" y="2263758"/>
            <a:ext cx="4044676" cy="3042497"/>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a:lnSpc>
                <a:spcPct val="90000"/>
              </a:lnSpc>
              <a:spcBef>
                <a:spcPct val="0"/>
              </a:spcBef>
              <a:spcAft>
                <a:spcPts val="600"/>
              </a:spcAft>
            </a:pPr>
            <a:r>
              <a:rPr lang="en-US" sz="4400" kern="1200" spc="-1">
                <a:solidFill>
                  <a:srgbClr val="FFFFFF"/>
                </a:solidFill>
                <a:latin typeface="+mj-lt"/>
                <a:ea typeface="+mj-ea"/>
                <a:cs typeface="+mj-cs"/>
              </a:rPr>
              <a:t>dabl.clean</a:t>
            </a:r>
          </a:p>
        </p:txBody>
      </p:sp>
      <p:sp>
        <p:nvSpPr>
          <p:cNvPr id="259" name="CustomShape 2"/>
          <p:cNvSpPr/>
          <p:nvPr/>
        </p:nvSpPr>
        <p:spPr>
          <a:xfrm>
            <a:off x="6713906" y="883908"/>
            <a:ext cx="5849128" cy="5765806"/>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432014" indent="-228600">
              <a:lnSpc>
                <a:spcPct val="90000"/>
              </a:lnSpc>
              <a:spcBef>
                <a:spcPts val="1417"/>
              </a:spcBef>
              <a:buClr>
                <a:srgbClr val="000000"/>
              </a:buClr>
              <a:buSzPct val="45000"/>
              <a:buFont typeface="Arial" panose="020B0604020202020204" pitchFamily="34" charset="0"/>
              <a:buChar char="•"/>
            </a:pPr>
            <a:r>
              <a:rPr lang="en-US" sz="2600" spc="-1">
                <a:solidFill>
                  <a:srgbClr val="000000"/>
                </a:solidFill>
              </a:rPr>
              <a:t>Detect types</a:t>
            </a:r>
          </a:p>
          <a:p>
            <a:pPr marL="432014" indent="-228600">
              <a:lnSpc>
                <a:spcPct val="90000"/>
              </a:lnSpc>
              <a:spcBef>
                <a:spcPts val="1417"/>
              </a:spcBef>
              <a:buClr>
                <a:srgbClr val="000000"/>
              </a:buClr>
              <a:buSzPct val="45000"/>
              <a:buFont typeface="Arial" panose="020B0604020202020204" pitchFamily="34" charset="0"/>
              <a:buChar char="•"/>
            </a:pPr>
            <a:r>
              <a:rPr lang="en-US" sz="2600" spc="-1">
                <a:solidFill>
                  <a:srgbClr val="000000"/>
                </a:solidFill>
              </a:rPr>
              <a:t>Detect Missing / rare values</a:t>
            </a:r>
          </a:p>
          <a:p>
            <a:pPr marL="432014" indent="-228600">
              <a:lnSpc>
                <a:spcPct val="90000"/>
              </a:lnSpc>
              <a:spcBef>
                <a:spcPts val="1417"/>
              </a:spcBef>
              <a:buClr>
                <a:srgbClr val="000000"/>
              </a:buClr>
              <a:buSzPct val="45000"/>
              <a:buFont typeface="Arial" panose="020B0604020202020204" pitchFamily="34" charset="0"/>
              <a:buChar char="•"/>
            </a:pPr>
            <a:r>
              <a:rPr lang="en-US" sz="2600" spc="-1">
                <a:solidFill>
                  <a:srgbClr val="000000"/>
                </a:solidFill>
              </a:rPr>
              <a:t>Detect ordinal vs categorical</a:t>
            </a:r>
          </a:p>
          <a:p>
            <a:pPr marL="432014" indent="-228600">
              <a:lnSpc>
                <a:spcPct val="90000"/>
              </a:lnSpc>
              <a:spcBef>
                <a:spcPts val="1417"/>
              </a:spcBef>
              <a:buClr>
                <a:srgbClr val="000000"/>
              </a:buClr>
              <a:buSzPct val="45000"/>
              <a:buFont typeface="Arial" panose="020B0604020202020204" pitchFamily="34" charset="0"/>
              <a:buChar char="•"/>
            </a:pPr>
            <a:r>
              <a:rPr lang="en-US" sz="2600" spc="-1">
                <a:solidFill>
                  <a:srgbClr val="000000"/>
                </a:solidFill>
              </a:rPr>
              <a:t>Detect near-constant</a:t>
            </a:r>
          </a:p>
          <a:p>
            <a:pPr marL="432014" indent="-228600">
              <a:lnSpc>
                <a:spcPct val="90000"/>
              </a:lnSpc>
              <a:spcBef>
                <a:spcPts val="1417"/>
              </a:spcBef>
              <a:buClr>
                <a:srgbClr val="000000"/>
              </a:buClr>
              <a:buSzPct val="45000"/>
              <a:buFont typeface="Arial" panose="020B0604020202020204" pitchFamily="34" charset="0"/>
              <a:buChar char="•"/>
            </a:pPr>
            <a:r>
              <a:rPr lang="en-US" sz="2600" spc="-1">
                <a:solidFill>
                  <a:srgbClr val="000000"/>
                </a:solidFill>
              </a:rPr>
              <a:t>Detect index</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548606" y="1397919"/>
            <a:ext cx="10301662" cy="130422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spc="-1" dirty="0">
                <a:solidFill>
                  <a:srgbClr val="000000"/>
                </a:solidFill>
                <a:latin typeface="Arial"/>
                <a:ea typeface="DejaVu Sans"/>
              </a:rPr>
              <a:t>data = </a:t>
            </a:r>
            <a:r>
              <a:rPr lang="en-US" sz="2800" spc="-1" dirty="0" err="1">
                <a:solidFill>
                  <a:srgbClr val="000000"/>
                </a:solidFill>
                <a:latin typeface="Arial"/>
                <a:ea typeface="DejaVu Sans"/>
              </a:rPr>
              <a:t>pd.read_csv</a:t>
            </a:r>
            <a:r>
              <a:rPr lang="en-US" sz="2800" spc="-1" dirty="0">
                <a:solidFill>
                  <a:srgbClr val="000000"/>
                </a:solidFill>
                <a:latin typeface="Arial"/>
                <a:ea typeface="DejaVu Sans"/>
              </a:rPr>
              <a:t>("adult.csv")</a:t>
            </a:r>
            <a:endParaRPr lang="en-US" sz="2800" spc="-1" dirty="0">
              <a:latin typeface="Arial"/>
            </a:endParaRPr>
          </a:p>
          <a:p>
            <a:pPr>
              <a:lnSpc>
                <a:spcPct val="100000"/>
              </a:lnSpc>
            </a:pPr>
            <a:r>
              <a:rPr lang="en-US" sz="2800" spc="-1" dirty="0">
                <a:solidFill>
                  <a:srgbClr val="000000"/>
                </a:solidFill>
                <a:latin typeface="Arial"/>
                <a:ea typeface="DejaVu Sans"/>
              </a:rPr>
              <a:t>plot(data, 'income’)</a:t>
            </a:r>
            <a:endParaRPr lang="en-US" sz="2800" spc="-1" dirty="0">
              <a:latin typeface="Arial"/>
            </a:endParaRPr>
          </a:p>
          <a:p>
            <a:pPr>
              <a:lnSpc>
                <a:spcPct val="100000"/>
              </a:lnSpc>
            </a:pPr>
            <a:endParaRPr lang="en-US" spc="-1" dirty="0">
              <a:latin typeface="Arial"/>
            </a:endParaRPr>
          </a:p>
        </p:txBody>
      </p:sp>
      <p:pic>
        <p:nvPicPr>
          <p:cNvPr id="262" name="Picture 261"/>
          <p:cNvPicPr/>
          <p:nvPr/>
        </p:nvPicPr>
        <p:blipFill>
          <a:blip r:embed="rId2"/>
          <a:stretch/>
        </p:blipFill>
        <p:spPr>
          <a:xfrm>
            <a:off x="8994808" y="2785664"/>
            <a:ext cx="4491737" cy="4491737"/>
          </a:xfrm>
          <a:prstGeom prst="rect">
            <a:avLst/>
          </a:prstGeom>
          <a:ln>
            <a:noFill/>
          </a:ln>
        </p:spPr>
      </p:pic>
      <p:pic>
        <p:nvPicPr>
          <p:cNvPr id="263" name="Picture 262"/>
          <p:cNvPicPr/>
          <p:nvPr/>
        </p:nvPicPr>
        <p:blipFill>
          <a:blip r:embed="rId3"/>
          <a:stretch/>
        </p:blipFill>
        <p:spPr>
          <a:xfrm>
            <a:off x="48536" y="2816019"/>
            <a:ext cx="8840396" cy="4418545"/>
          </a:xfrm>
          <a:prstGeom prst="rect">
            <a:avLst/>
          </a:prstGeom>
          <a:ln>
            <a:noFill/>
          </a:ln>
        </p:spPr>
      </p:pic>
      <p:sp>
        <p:nvSpPr>
          <p:cNvPr id="6" name="CustomShape 1">
            <a:extLst>
              <a:ext uri="{FF2B5EF4-FFF2-40B4-BE49-F238E27FC236}">
                <a16:creationId xmlns:a16="http://schemas.microsoft.com/office/drawing/2014/main" id="{F9B1A7B8-E135-4B74-86AA-850768869D61}"/>
              </a:ext>
            </a:extLst>
          </p:cNvPr>
          <p:cNvSpPr/>
          <p:nvPr/>
        </p:nvSpPr>
        <p:spPr>
          <a:xfrm>
            <a:off x="2125824" y="84751"/>
            <a:ext cx="906948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6600" spc="-1" dirty="0" err="1">
                <a:solidFill>
                  <a:srgbClr val="000000"/>
                </a:solidFill>
                <a:latin typeface="Source Code Pro"/>
                <a:ea typeface="DejaVu Sans"/>
              </a:rPr>
              <a:t>dabl.plot</a:t>
            </a:r>
            <a:endParaRPr lang="en-US" sz="6600"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TextShape 1"/>
          <p:cNvSpPr txBox="1"/>
          <p:nvPr/>
        </p:nvSpPr>
        <p:spPr>
          <a:xfrm>
            <a:off x="2183575" y="301320"/>
            <a:ext cx="9072000" cy="1261800"/>
          </a:xfrm>
          <a:prstGeom prst="rect">
            <a:avLst/>
          </a:prstGeom>
          <a:noFill/>
          <a:ln>
            <a:noFill/>
          </a:ln>
        </p:spPr>
        <p:txBody>
          <a:bodyPr lIns="0" tIns="0" rIns="0" bIns="0" anchor="ctr"/>
          <a:lstStyle/>
          <a:p>
            <a:pPr algn="ctr"/>
            <a:r>
              <a:rPr lang="en-US" sz="3200" spc="-1" dirty="0"/>
              <a:t>Automatic Scatterplot Selection</a:t>
            </a:r>
          </a:p>
        </p:txBody>
      </p:sp>
      <p:pic>
        <p:nvPicPr>
          <p:cNvPr id="267" name="Picture 266"/>
          <p:cNvPicPr/>
          <p:nvPr/>
        </p:nvPicPr>
        <p:blipFill>
          <a:blip r:embed="rId2"/>
          <a:stretch/>
        </p:blipFill>
        <p:spPr>
          <a:xfrm>
            <a:off x="341664" y="1528352"/>
            <a:ext cx="12835188" cy="3274654"/>
          </a:xfrm>
          <a:prstGeom prst="rect">
            <a:avLst/>
          </a:prstGeom>
          <a:ln>
            <a:noFill/>
          </a:ln>
        </p:spPr>
      </p:pic>
      <p:sp>
        <p:nvSpPr>
          <p:cNvPr id="268" name="TextShape 2"/>
          <p:cNvSpPr txBox="1"/>
          <p:nvPr/>
        </p:nvSpPr>
        <p:spPr>
          <a:xfrm>
            <a:off x="582600" y="5212269"/>
            <a:ext cx="4047120" cy="346320"/>
          </a:xfrm>
          <a:prstGeom prst="rect">
            <a:avLst/>
          </a:prstGeom>
          <a:noFill/>
          <a:ln>
            <a:noFill/>
          </a:ln>
        </p:spPr>
        <p:txBody>
          <a:bodyPr lIns="90000" tIns="45000" rIns="90000" bIns="45000"/>
          <a:lstStyle/>
          <a:p>
            <a:r>
              <a:rPr lang="en-US" spc="-1" dirty="0">
                <a:latin typeface="Arial"/>
              </a:rPr>
              <a:t>Work in progress: diverse sets of plots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p:nvPr/>
        </p:nvSpPr>
        <p:spPr>
          <a:xfrm>
            <a:off x="2111576" y="0"/>
            <a:ext cx="906948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spc="-1" dirty="0">
                <a:solidFill>
                  <a:srgbClr val="000000"/>
                </a:solidFill>
                <a:latin typeface="Arial"/>
                <a:ea typeface="DejaVu Sans"/>
              </a:rPr>
              <a:t>Preprocessing</a:t>
            </a:r>
            <a:endParaRPr lang="en-US" sz="4400" spc="-1" dirty="0">
              <a:latin typeface="Arial"/>
            </a:endParaRPr>
          </a:p>
        </p:txBody>
      </p:sp>
      <p:sp>
        <p:nvSpPr>
          <p:cNvPr id="270" name="CustomShape 2"/>
          <p:cNvSpPr/>
          <p:nvPr/>
        </p:nvSpPr>
        <p:spPr>
          <a:xfrm>
            <a:off x="2183575" y="1768680"/>
            <a:ext cx="9070200" cy="4382280"/>
          </a:xfrm>
          <a:prstGeom prst="rect">
            <a:avLst/>
          </a:prstGeom>
          <a:noFill/>
          <a:ln>
            <a:noFill/>
          </a:ln>
        </p:spPr>
        <p:style>
          <a:lnRef idx="0">
            <a:scrgbClr r="0" g="0" b="0"/>
          </a:lnRef>
          <a:fillRef idx="0">
            <a:scrgbClr r="0" g="0" b="0"/>
          </a:fillRef>
          <a:effectRef idx="0">
            <a:scrgbClr r="0" g="0" b="0"/>
          </a:effectRef>
          <a:fontRef idx="minor"/>
        </p:style>
      </p:sp>
      <p:pic>
        <p:nvPicPr>
          <p:cNvPr id="271" name="Picture 270"/>
          <p:cNvPicPr/>
          <p:nvPr/>
        </p:nvPicPr>
        <p:blipFill>
          <a:blip r:embed="rId2"/>
          <a:stretch/>
        </p:blipFill>
        <p:spPr>
          <a:xfrm>
            <a:off x="1799892" y="1207592"/>
            <a:ext cx="9135720" cy="56674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2183575" y="301320"/>
            <a:ext cx="9069480" cy="1260000"/>
          </a:xfrm>
          <a:prstGeom prst="rect">
            <a:avLst/>
          </a:prstGeom>
          <a:noFill/>
          <a:ln>
            <a:noFill/>
          </a:ln>
        </p:spPr>
        <p:style>
          <a:lnRef idx="0">
            <a:scrgbClr r="0" g="0" b="0"/>
          </a:lnRef>
          <a:fillRef idx="0">
            <a:scrgbClr r="0" g="0" b="0"/>
          </a:fillRef>
          <a:effectRef idx="0">
            <a:scrgbClr r="0" g="0" b="0"/>
          </a:effectRef>
          <a:fontRef idx="minor"/>
        </p:style>
      </p:sp>
      <p:sp>
        <p:nvSpPr>
          <p:cNvPr id="273" name="CustomShape 2"/>
          <p:cNvSpPr/>
          <p:nvPr/>
        </p:nvSpPr>
        <p:spPr>
          <a:xfrm>
            <a:off x="2183575" y="1768680"/>
            <a:ext cx="9070200" cy="4382280"/>
          </a:xfrm>
          <a:prstGeom prst="rect">
            <a:avLst/>
          </a:prstGeom>
          <a:noFill/>
          <a:ln>
            <a:noFill/>
          </a:ln>
        </p:spPr>
        <p:style>
          <a:lnRef idx="0">
            <a:scrgbClr r="0" g="0" b="0"/>
          </a:lnRef>
          <a:fillRef idx="0">
            <a:scrgbClr r="0" g="0" b="0"/>
          </a:fillRef>
          <a:effectRef idx="0">
            <a:scrgbClr r="0" g="0" b="0"/>
          </a:effectRef>
          <a:fontRef idx="minor"/>
        </p:style>
      </p:sp>
      <p:pic>
        <p:nvPicPr>
          <p:cNvPr id="274" name="Picture 273"/>
          <p:cNvPicPr/>
          <p:nvPr/>
        </p:nvPicPr>
        <p:blipFill>
          <a:blip r:embed="rId2"/>
          <a:stretch/>
        </p:blipFill>
        <p:spPr>
          <a:xfrm rot="21583800">
            <a:off x="2115254" y="-149521"/>
            <a:ext cx="9120878" cy="7528428"/>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9" name="Rectangle 118">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439438"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1" name="Group 120">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241" y="0"/>
            <a:ext cx="13872017" cy="7554425"/>
            <a:chOff x="-417513" y="0"/>
            <a:chExt cx="12584114" cy="6853238"/>
          </a:xfrm>
        </p:grpSpPr>
        <p:sp>
          <p:nvSpPr>
            <p:cNvPr id="122"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 name="Title 2">
            <a:extLst>
              <a:ext uri="{FF2B5EF4-FFF2-40B4-BE49-F238E27FC236}">
                <a16:creationId xmlns:a16="http://schemas.microsoft.com/office/drawing/2014/main" id="{391E1EF8-4A4C-4A9B-9FEC-364A45351E24}"/>
              </a:ext>
            </a:extLst>
          </p:cNvPr>
          <p:cNvSpPr>
            <a:spLocks noGrp="1"/>
          </p:cNvSpPr>
          <p:nvPr>
            <p:ph type="title"/>
          </p:nvPr>
        </p:nvSpPr>
        <p:spPr>
          <a:xfrm>
            <a:off x="-1072494" y="513926"/>
            <a:ext cx="9740356" cy="1187886"/>
          </a:xfrm>
        </p:spPr>
        <p:txBody>
          <a:bodyPr vert="horz" lIns="91440" tIns="45720" rIns="91440" bIns="45720" rtlCol="0" anchor="ctr">
            <a:normAutofit/>
          </a:bodyPr>
          <a:lstStyle/>
          <a:p>
            <a:pPr algn="ctr" defTabSz="914400"/>
            <a:r>
              <a:rPr lang="en-US" kern="1200" spc="-1" dirty="0">
                <a:latin typeface="+mj-lt"/>
                <a:ea typeface="+mj-ea"/>
                <a:cs typeface="+mj-cs"/>
              </a:rPr>
              <a:t>A real world ML workflow</a:t>
            </a:r>
          </a:p>
        </p:txBody>
      </p:sp>
      <p:grpSp>
        <p:nvGrpSpPr>
          <p:cNvPr id="2" name="Group 1">
            <a:extLst>
              <a:ext uri="{FF2B5EF4-FFF2-40B4-BE49-F238E27FC236}">
                <a16:creationId xmlns:a16="http://schemas.microsoft.com/office/drawing/2014/main" id="{1C9DF199-EC0C-4680-A265-74D0A846A217}"/>
              </a:ext>
            </a:extLst>
          </p:cNvPr>
          <p:cNvGrpSpPr/>
          <p:nvPr/>
        </p:nvGrpSpPr>
        <p:grpSpPr>
          <a:xfrm>
            <a:off x="4587923" y="1313849"/>
            <a:ext cx="7032385" cy="5266943"/>
            <a:chOff x="1998895" y="1278721"/>
            <a:chExt cx="8274240" cy="6197039"/>
          </a:xfrm>
        </p:grpSpPr>
        <p:sp>
          <p:nvSpPr>
            <p:cNvPr id="164" name="CustomShape 1"/>
            <p:cNvSpPr/>
            <p:nvPr/>
          </p:nvSpPr>
          <p:spPr>
            <a:xfrm>
              <a:off x="4057015" y="1737360"/>
              <a:ext cx="5484600" cy="5301720"/>
            </a:xfrm>
            <a:prstGeom prst="ellipse">
              <a:avLst/>
            </a:prstGeom>
            <a:noFill/>
            <a:ln w="685800">
              <a:solidFill>
                <a:srgbClr val="ADC5E7"/>
              </a:solidFill>
              <a:round/>
            </a:ln>
          </p:spPr>
          <p:style>
            <a:lnRef idx="0">
              <a:scrgbClr r="0" g="0" b="0"/>
            </a:lnRef>
            <a:fillRef idx="0">
              <a:scrgbClr r="0" g="0" b="0"/>
            </a:fillRef>
            <a:effectRef idx="0">
              <a:scrgbClr r="0" g="0" b="0"/>
            </a:effectRef>
            <a:fontRef idx="minor"/>
          </p:style>
        </p:sp>
        <p:sp>
          <p:nvSpPr>
            <p:cNvPr id="166" name="CustomShape 3"/>
            <p:cNvSpPr/>
            <p:nvPr/>
          </p:nvSpPr>
          <p:spPr>
            <a:xfrm>
              <a:off x="2868295" y="4297680"/>
              <a:ext cx="1827000" cy="4554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rmAutofit/>
            </a:bodyPr>
            <a:lstStyle/>
            <a:p>
              <a:pPr algn="ctr">
                <a:lnSpc>
                  <a:spcPct val="90000"/>
                </a:lnSpc>
                <a:spcAft>
                  <a:spcPts val="600"/>
                </a:spcAft>
              </a:pPr>
              <a:r>
                <a:rPr lang="en-US" sz="1600" spc="-1">
                  <a:solidFill>
                    <a:srgbClr val="000000"/>
                  </a:solidFill>
                  <a:latin typeface="Arial"/>
                  <a:ea typeface="DejaVu Sans"/>
                </a:rPr>
                <a:t>Data Collection</a:t>
              </a:r>
              <a:endParaRPr lang="en-US" sz="1600" spc="-1">
                <a:latin typeface="Arial"/>
              </a:endParaRPr>
            </a:p>
          </p:txBody>
        </p:sp>
        <p:sp>
          <p:nvSpPr>
            <p:cNvPr id="167" name="CustomShape 4"/>
            <p:cNvSpPr/>
            <p:nvPr/>
          </p:nvSpPr>
          <p:spPr>
            <a:xfrm>
              <a:off x="4057015" y="2103120"/>
              <a:ext cx="1735560" cy="4554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rmAutofit/>
            </a:bodyPr>
            <a:lstStyle/>
            <a:p>
              <a:pPr algn="ctr">
                <a:lnSpc>
                  <a:spcPct val="90000"/>
                </a:lnSpc>
                <a:spcAft>
                  <a:spcPts val="600"/>
                </a:spcAft>
              </a:pPr>
              <a:r>
                <a:rPr lang="en-US" sz="1600" spc="-1">
                  <a:solidFill>
                    <a:srgbClr val="000000"/>
                  </a:solidFill>
                  <a:latin typeface="Arial"/>
                  <a:ea typeface="DejaVu Sans"/>
                </a:rPr>
                <a:t>Data Cleaning</a:t>
              </a:r>
              <a:endParaRPr lang="en-US" sz="1600" spc="-1">
                <a:latin typeface="Arial"/>
              </a:endParaRPr>
            </a:p>
          </p:txBody>
        </p:sp>
        <p:sp>
          <p:nvSpPr>
            <p:cNvPr id="168" name="CustomShape 5"/>
            <p:cNvSpPr/>
            <p:nvPr/>
          </p:nvSpPr>
          <p:spPr>
            <a:xfrm>
              <a:off x="7440295" y="2011680"/>
              <a:ext cx="1735560" cy="4554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rmAutofit/>
            </a:bodyPr>
            <a:lstStyle/>
            <a:p>
              <a:pPr algn="ctr">
                <a:lnSpc>
                  <a:spcPct val="90000"/>
                </a:lnSpc>
                <a:spcAft>
                  <a:spcPts val="600"/>
                </a:spcAft>
              </a:pPr>
              <a:r>
                <a:rPr lang="en-US" sz="1600" spc="-1">
                  <a:solidFill>
                    <a:srgbClr val="000000"/>
                  </a:solidFill>
                  <a:latin typeface="Arial"/>
                  <a:ea typeface="DejaVu Sans"/>
                </a:rPr>
                <a:t>Visualization</a:t>
              </a:r>
              <a:endParaRPr lang="en-US" sz="1600" spc="-1">
                <a:latin typeface="Arial"/>
              </a:endParaRPr>
            </a:p>
          </p:txBody>
        </p:sp>
        <p:sp>
          <p:nvSpPr>
            <p:cNvPr id="169" name="CustomShape 6"/>
            <p:cNvSpPr/>
            <p:nvPr/>
          </p:nvSpPr>
          <p:spPr>
            <a:xfrm>
              <a:off x="8537575" y="3840480"/>
              <a:ext cx="1735560" cy="4554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rmAutofit/>
            </a:bodyPr>
            <a:lstStyle/>
            <a:p>
              <a:pPr algn="ctr">
                <a:lnSpc>
                  <a:spcPct val="90000"/>
                </a:lnSpc>
                <a:spcAft>
                  <a:spcPts val="600"/>
                </a:spcAft>
              </a:pPr>
              <a:r>
                <a:rPr lang="en-US" sz="1600" spc="-1">
                  <a:solidFill>
                    <a:srgbClr val="000000"/>
                  </a:solidFill>
                  <a:latin typeface="Arial"/>
                  <a:ea typeface="DejaVu Sans"/>
                </a:rPr>
                <a:t>Model Building</a:t>
              </a:r>
              <a:endParaRPr lang="en-US" sz="1600" spc="-1">
                <a:latin typeface="Arial"/>
              </a:endParaRPr>
            </a:p>
          </p:txBody>
        </p:sp>
        <p:sp>
          <p:nvSpPr>
            <p:cNvPr id="170" name="CustomShape 7"/>
            <p:cNvSpPr/>
            <p:nvPr/>
          </p:nvSpPr>
          <p:spPr>
            <a:xfrm>
              <a:off x="3418016" y="6218640"/>
              <a:ext cx="3016440" cy="4564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rmAutofit/>
            </a:bodyPr>
            <a:lstStyle/>
            <a:p>
              <a:pPr algn="ctr">
                <a:lnSpc>
                  <a:spcPct val="90000"/>
                </a:lnSpc>
                <a:spcAft>
                  <a:spcPts val="600"/>
                </a:spcAft>
              </a:pPr>
              <a:r>
                <a:rPr lang="en-US" sz="1600" spc="-1">
                  <a:solidFill>
                    <a:srgbClr val="000000"/>
                  </a:solidFill>
                  <a:latin typeface="Arial"/>
                  <a:ea typeface="DejaVu Sans"/>
                </a:rPr>
                <a:t>Integration &amp; Deployment</a:t>
              </a:r>
              <a:endParaRPr lang="en-US" sz="1600" spc="-1">
                <a:latin typeface="Arial"/>
              </a:endParaRPr>
            </a:p>
          </p:txBody>
        </p:sp>
        <p:sp>
          <p:nvSpPr>
            <p:cNvPr id="171" name="CustomShape 8"/>
            <p:cNvSpPr/>
            <p:nvPr/>
          </p:nvSpPr>
          <p:spPr>
            <a:xfrm>
              <a:off x="7807135" y="6128280"/>
              <a:ext cx="2193480" cy="4554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rmAutofit/>
            </a:bodyPr>
            <a:lstStyle/>
            <a:p>
              <a:pPr algn="ctr">
                <a:lnSpc>
                  <a:spcPct val="90000"/>
                </a:lnSpc>
                <a:spcAft>
                  <a:spcPts val="600"/>
                </a:spcAft>
              </a:pPr>
              <a:r>
                <a:rPr lang="en-US" sz="1600" spc="-1">
                  <a:solidFill>
                    <a:srgbClr val="000000"/>
                  </a:solidFill>
                  <a:latin typeface="Arial"/>
                  <a:ea typeface="DejaVu Sans"/>
                </a:rPr>
                <a:t>Model Evaluation</a:t>
              </a:r>
              <a:endParaRPr lang="en-US" sz="1600" spc="-1">
                <a:latin typeface="Arial"/>
              </a:endParaRPr>
            </a:p>
          </p:txBody>
        </p:sp>
        <p:sp>
          <p:nvSpPr>
            <p:cNvPr id="172" name="CustomShape 9"/>
            <p:cNvSpPr/>
            <p:nvPr/>
          </p:nvSpPr>
          <p:spPr>
            <a:xfrm rot="1415400">
              <a:off x="3818335" y="3013560"/>
              <a:ext cx="912600" cy="729720"/>
            </a:xfrm>
            <a:custGeom>
              <a:avLst/>
              <a:gdLst/>
              <a:ahLst/>
              <a:cxnLst/>
              <a:rect l="l" t="t" r="r" b="b"/>
              <a:pathLst>
                <a:path w="2542" h="2035">
                  <a:moveTo>
                    <a:pt x="799" y="2034"/>
                  </a:moveTo>
                  <a:lnTo>
                    <a:pt x="800" y="859"/>
                  </a:lnTo>
                  <a:lnTo>
                    <a:pt x="0" y="859"/>
                  </a:lnTo>
                  <a:lnTo>
                    <a:pt x="1270" y="0"/>
                  </a:lnTo>
                  <a:lnTo>
                    <a:pt x="2541" y="858"/>
                  </a:lnTo>
                  <a:lnTo>
                    <a:pt x="1742" y="858"/>
                  </a:lnTo>
                  <a:lnTo>
                    <a:pt x="1743" y="2033"/>
                  </a:lnTo>
                  <a:lnTo>
                    <a:pt x="799" y="2034"/>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173" name="CustomShape 10"/>
            <p:cNvSpPr/>
            <p:nvPr/>
          </p:nvSpPr>
          <p:spPr>
            <a:xfrm rot="5412600">
              <a:off x="6251575" y="1370161"/>
              <a:ext cx="912600" cy="729720"/>
            </a:xfrm>
            <a:custGeom>
              <a:avLst/>
              <a:gdLst/>
              <a:ahLst/>
              <a:cxnLst/>
              <a:rect l="l" t="t" r="r" b="b"/>
              <a:pathLst>
                <a:path w="2542" h="2035">
                  <a:moveTo>
                    <a:pt x="869" y="2034"/>
                  </a:moveTo>
                  <a:lnTo>
                    <a:pt x="868" y="964"/>
                  </a:lnTo>
                  <a:lnTo>
                    <a:pt x="0" y="965"/>
                  </a:lnTo>
                  <a:lnTo>
                    <a:pt x="1268" y="0"/>
                  </a:lnTo>
                  <a:lnTo>
                    <a:pt x="2541" y="961"/>
                  </a:lnTo>
                  <a:lnTo>
                    <a:pt x="1673" y="962"/>
                  </a:lnTo>
                  <a:lnTo>
                    <a:pt x="1674" y="2032"/>
                  </a:lnTo>
                  <a:lnTo>
                    <a:pt x="869" y="2034"/>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174" name="CustomShape 11"/>
            <p:cNvSpPr/>
            <p:nvPr/>
          </p:nvSpPr>
          <p:spPr>
            <a:xfrm rot="16002600">
              <a:off x="6459295" y="6654600"/>
              <a:ext cx="912600" cy="729720"/>
            </a:xfrm>
            <a:custGeom>
              <a:avLst/>
              <a:gdLst/>
              <a:ahLst/>
              <a:cxnLst/>
              <a:rect l="l" t="t" r="r" b="b"/>
              <a:pathLst>
                <a:path w="2542" h="2034">
                  <a:moveTo>
                    <a:pt x="802" y="2033"/>
                  </a:moveTo>
                  <a:lnTo>
                    <a:pt x="800" y="1018"/>
                  </a:lnTo>
                  <a:lnTo>
                    <a:pt x="0" y="1020"/>
                  </a:lnTo>
                  <a:lnTo>
                    <a:pt x="1269" y="0"/>
                  </a:lnTo>
                  <a:lnTo>
                    <a:pt x="2541" y="1016"/>
                  </a:lnTo>
                  <a:lnTo>
                    <a:pt x="1741" y="1017"/>
                  </a:lnTo>
                  <a:lnTo>
                    <a:pt x="1743" y="2032"/>
                  </a:lnTo>
                  <a:lnTo>
                    <a:pt x="802" y="2033"/>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175" name="CustomShape 12"/>
            <p:cNvSpPr/>
            <p:nvPr/>
          </p:nvSpPr>
          <p:spPr>
            <a:xfrm rot="8950200">
              <a:off x="8850055" y="2869560"/>
              <a:ext cx="912600" cy="729720"/>
            </a:xfrm>
            <a:custGeom>
              <a:avLst/>
              <a:gdLst/>
              <a:ahLst/>
              <a:cxnLst/>
              <a:rect l="l" t="t" r="r" b="b"/>
              <a:pathLst>
                <a:path w="2542" h="2035">
                  <a:moveTo>
                    <a:pt x="800" y="2034"/>
                  </a:moveTo>
                  <a:lnTo>
                    <a:pt x="800" y="859"/>
                  </a:lnTo>
                  <a:lnTo>
                    <a:pt x="0" y="858"/>
                  </a:lnTo>
                  <a:lnTo>
                    <a:pt x="1270" y="0"/>
                  </a:lnTo>
                  <a:lnTo>
                    <a:pt x="2541" y="857"/>
                  </a:lnTo>
                  <a:lnTo>
                    <a:pt x="1743" y="857"/>
                  </a:lnTo>
                  <a:lnTo>
                    <a:pt x="1744" y="2033"/>
                  </a:lnTo>
                  <a:lnTo>
                    <a:pt x="800" y="2034"/>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176" name="CustomShape 13"/>
            <p:cNvSpPr/>
            <p:nvPr/>
          </p:nvSpPr>
          <p:spPr>
            <a:xfrm rot="19872000">
              <a:off x="3844615" y="5203800"/>
              <a:ext cx="912600" cy="729720"/>
            </a:xfrm>
            <a:custGeom>
              <a:avLst/>
              <a:gdLst/>
              <a:ahLst/>
              <a:cxnLst/>
              <a:rect l="l" t="t" r="r" b="b"/>
              <a:pathLst>
                <a:path w="2542" h="2034">
                  <a:moveTo>
                    <a:pt x="799" y="2033"/>
                  </a:moveTo>
                  <a:lnTo>
                    <a:pt x="799" y="857"/>
                  </a:lnTo>
                  <a:lnTo>
                    <a:pt x="0" y="857"/>
                  </a:lnTo>
                  <a:lnTo>
                    <a:pt x="1270" y="0"/>
                  </a:lnTo>
                  <a:lnTo>
                    <a:pt x="2541" y="858"/>
                  </a:lnTo>
                  <a:lnTo>
                    <a:pt x="1742" y="857"/>
                  </a:lnTo>
                  <a:lnTo>
                    <a:pt x="1742" y="2033"/>
                  </a:lnTo>
                  <a:lnTo>
                    <a:pt x="799" y="2033"/>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177" name="CustomShape 14"/>
            <p:cNvSpPr/>
            <p:nvPr/>
          </p:nvSpPr>
          <p:spPr>
            <a:xfrm rot="5428800">
              <a:off x="1907455" y="4180680"/>
              <a:ext cx="912600" cy="729720"/>
            </a:xfrm>
            <a:custGeom>
              <a:avLst/>
              <a:gdLst/>
              <a:ahLst/>
              <a:cxnLst/>
              <a:rect l="l" t="t" r="r" b="b"/>
              <a:pathLst>
                <a:path w="2542" h="2034">
                  <a:moveTo>
                    <a:pt x="799" y="2033"/>
                  </a:moveTo>
                  <a:lnTo>
                    <a:pt x="799" y="858"/>
                  </a:lnTo>
                  <a:lnTo>
                    <a:pt x="0" y="858"/>
                  </a:lnTo>
                  <a:lnTo>
                    <a:pt x="1270" y="0"/>
                  </a:lnTo>
                  <a:lnTo>
                    <a:pt x="2541" y="858"/>
                  </a:lnTo>
                  <a:lnTo>
                    <a:pt x="1742" y="858"/>
                  </a:lnTo>
                  <a:lnTo>
                    <a:pt x="1742" y="2033"/>
                  </a:lnTo>
                  <a:lnTo>
                    <a:pt x="799" y="2033"/>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178" name="CustomShape 15"/>
            <p:cNvSpPr/>
            <p:nvPr/>
          </p:nvSpPr>
          <p:spPr>
            <a:xfrm rot="11891400">
              <a:off x="8904055" y="4971240"/>
              <a:ext cx="912600" cy="729720"/>
            </a:xfrm>
            <a:custGeom>
              <a:avLst/>
              <a:gdLst/>
              <a:ahLst/>
              <a:cxnLst/>
              <a:rect l="l" t="t" r="r" b="b"/>
              <a:pathLst>
                <a:path w="2542" h="2034">
                  <a:moveTo>
                    <a:pt x="799" y="2033"/>
                  </a:moveTo>
                  <a:lnTo>
                    <a:pt x="799" y="858"/>
                  </a:lnTo>
                  <a:lnTo>
                    <a:pt x="0" y="857"/>
                  </a:lnTo>
                  <a:lnTo>
                    <a:pt x="1269" y="0"/>
                  </a:lnTo>
                  <a:lnTo>
                    <a:pt x="2541" y="858"/>
                  </a:lnTo>
                  <a:lnTo>
                    <a:pt x="1742" y="857"/>
                  </a:lnTo>
                  <a:lnTo>
                    <a:pt x="1742" y="2033"/>
                  </a:lnTo>
                  <a:lnTo>
                    <a:pt x="799" y="2033"/>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2183575" y="301320"/>
            <a:ext cx="9069480" cy="5848560"/>
          </a:xfrm>
          <a:prstGeom prst="rect">
            <a:avLst/>
          </a:prstGeom>
          <a:noFill/>
          <a:ln>
            <a:noFill/>
          </a:ln>
        </p:spPr>
        <p:style>
          <a:lnRef idx="0">
            <a:scrgbClr r="0" g="0" b="0"/>
          </a:lnRef>
          <a:fillRef idx="0">
            <a:scrgbClr r="0" g="0" b="0"/>
          </a:fillRef>
          <a:effectRef idx="0">
            <a:scrgbClr r="0" g="0" b="0"/>
          </a:effectRef>
          <a:fontRef idx="minor"/>
        </p:style>
      </p:sp>
      <p:pic>
        <p:nvPicPr>
          <p:cNvPr id="277" name="Picture 276"/>
          <p:cNvPicPr/>
          <p:nvPr/>
        </p:nvPicPr>
        <p:blipFill>
          <a:blip r:embed="rId2"/>
          <a:stretch/>
        </p:blipFill>
        <p:spPr>
          <a:xfrm>
            <a:off x="400915" y="3200399"/>
            <a:ext cx="12354875" cy="1573731"/>
          </a:xfrm>
          <a:prstGeom prst="rect">
            <a:avLst/>
          </a:prstGeom>
          <a:ln>
            <a:noFill/>
          </a:ln>
        </p:spPr>
      </p:pic>
      <p:sp>
        <p:nvSpPr>
          <p:cNvPr id="278" name="CustomShape 2"/>
          <p:cNvSpPr/>
          <p:nvPr/>
        </p:nvSpPr>
        <p:spPr>
          <a:xfrm>
            <a:off x="458641" y="2379959"/>
            <a:ext cx="12580219" cy="133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spc="-1" dirty="0">
                <a:solidFill>
                  <a:srgbClr val="000000"/>
                </a:solidFill>
                <a:latin typeface="Arial"/>
                <a:ea typeface="DejaVu Sans"/>
              </a:rPr>
              <a:t>Successive Halving on a fixed, diverse portfolio:</a:t>
            </a:r>
            <a:endParaRPr lang="en-US" sz="3200" spc="-1" dirty="0">
              <a:latin typeface="Arial"/>
            </a:endParaRPr>
          </a:p>
        </p:txBody>
      </p:sp>
      <p:sp>
        <p:nvSpPr>
          <p:cNvPr id="5" name="CustomShape 1">
            <a:extLst>
              <a:ext uri="{FF2B5EF4-FFF2-40B4-BE49-F238E27FC236}">
                <a16:creationId xmlns:a16="http://schemas.microsoft.com/office/drawing/2014/main" id="{88827FA0-11F4-4966-BA51-659EC8D16532}"/>
              </a:ext>
            </a:extLst>
          </p:cNvPr>
          <p:cNvSpPr/>
          <p:nvPr/>
        </p:nvSpPr>
        <p:spPr>
          <a:xfrm>
            <a:off x="2111576" y="0"/>
            <a:ext cx="906948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spc="-1" dirty="0">
                <a:solidFill>
                  <a:srgbClr val="000000"/>
                </a:solidFill>
                <a:latin typeface="Arial"/>
              </a:rPr>
              <a:t>Automatic Model Selection</a:t>
            </a:r>
            <a:endParaRPr lang="en-US" sz="4400"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2183575" y="301320"/>
            <a:ext cx="9072000" cy="5850360"/>
          </a:xfrm>
          <a:prstGeom prst="rect">
            <a:avLst/>
          </a:prstGeom>
          <a:noFill/>
          <a:ln>
            <a:noFill/>
          </a:ln>
        </p:spPr>
        <p:txBody>
          <a:bodyPr lIns="0" tIns="0" rIns="0" bIns="0" anchor="ctr"/>
          <a:lstStyle/>
          <a:p>
            <a:pPr algn="ctr"/>
            <a:endParaRPr lang="en-US" sz="3200" spc="-1">
              <a:latin typeface="Arial"/>
            </a:endParaRPr>
          </a:p>
        </p:txBody>
      </p:sp>
      <p:pic>
        <p:nvPicPr>
          <p:cNvPr id="232" name="Picture 231"/>
          <p:cNvPicPr/>
          <p:nvPr/>
        </p:nvPicPr>
        <p:blipFill>
          <a:blip r:embed="rId3"/>
          <a:stretch/>
        </p:blipFill>
        <p:spPr>
          <a:xfrm>
            <a:off x="1394673" y="68514"/>
            <a:ext cx="10649803" cy="6083166"/>
          </a:xfrm>
          <a:prstGeom prst="rect">
            <a:avLst/>
          </a:prstGeom>
          <a:ln>
            <a:noFill/>
          </a:ln>
        </p:spPr>
      </p:pic>
      <p:sp>
        <p:nvSpPr>
          <p:cNvPr id="2" name="Rectangle 1">
            <a:extLst>
              <a:ext uri="{FF2B5EF4-FFF2-40B4-BE49-F238E27FC236}">
                <a16:creationId xmlns:a16="http://schemas.microsoft.com/office/drawing/2014/main" id="{677FDFCA-28C3-4691-87C9-E855C86115C4}"/>
              </a:ext>
            </a:extLst>
          </p:cNvPr>
          <p:cNvSpPr/>
          <p:nvPr/>
        </p:nvSpPr>
        <p:spPr>
          <a:xfrm>
            <a:off x="283945" y="6453000"/>
            <a:ext cx="13109608" cy="738664"/>
          </a:xfrm>
          <a:prstGeom prst="rect">
            <a:avLst/>
          </a:prstGeom>
        </p:spPr>
        <p:txBody>
          <a:bodyPr wrap="square">
            <a:spAutoFit/>
          </a:bodyPr>
          <a:lstStyle/>
          <a:p>
            <a:r>
              <a:rPr lang="en-US" sz="1400" spc="-1" dirty="0" err="1"/>
              <a:t>Pfisterer</a:t>
            </a:r>
            <a:r>
              <a:rPr lang="en-US" sz="1400" spc="-1" dirty="0"/>
              <a:t>, Rijn, Probst, Mueller, </a:t>
            </a:r>
            <a:r>
              <a:rPr lang="en-US" sz="1400" spc="-1" dirty="0" err="1"/>
              <a:t>Bischl</a:t>
            </a:r>
            <a:r>
              <a:rPr lang="en-US" sz="1400" spc="-1" dirty="0"/>
              <a:t>: Learning Multiple Defaults for Machine Learning Algorithms </a:t>
            </a:r>
            <a:r>
              <a:rPr lang="en-US" sz="1400" spc="-1" dirty="0">
                <a:hlinkClick r:id="rId4"/>
              </a:rPr>
              <a:t>https://arxiv.org/abs/1811.09409</a:t>
            </a:r>
            <a:endParaRPr lang="en-US" sz="1400" spc="-1" dirty="0"/>
          </a:p>
          <a:p>
            <a:endParaRPr lang="en-US" sz="1400" dirty="0"/>
          </a:p>
          <a:p>
            <a:r>
              <a:rPr lang="en-US" sz="1400" dirty="0" err="1"/>
              <a:t>Feurer</a:t>
            </a:r>
            <a:r>
              <a:rPr lang="en-US" sz="1400" dirty="0"/>
              <a:t>, </a:t>
            </a:r>
            <a:r>
              <a:rPr lang="en-US" sz="1400" dirty="0" err="1"/>
              <a:t>Eggensperger</a:t>
            </a:r>
            <a:r>
              <a:rPr lang="en-US" sz="1400" dirty="0"/>
              <a:t>, Falkner, Lindauer, </a:t>
            </a:r>
            <a:r>
              <a:rPr lang="en-US" sz="1400" dirty="0" err="1"/>
              <a:t>Hutter</a:t>
            </a:r>
            <a:r>
              <a:rPr lang="en-US" sz="1400" dirty="0"/>
              <a:t>: Practical Automated Machine Learning </a:t>
            </a:r>
            <a:r>
              <a:rPr lang="en-US" sz="1400" dirty="0">
                <a:hlinkClick r:id="rId5"/>
              </a:rPr>
              <a:t>https://ml.informatik.uni-freiburg.de/papers/18-AUTOML-AutoChallenge.pdf</a:t>
            </a:r>
            <a:endParaRPr lang="en-US" sz="1400" spc="-1"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2183575" y="301320"/>
            <a:ext cx="9069480" cy="5848560"/>
          </a:xfrm>
          <a:prstGeom prst="rect">
            <a:avLst/>
          </a:prstGeom>
          <a:noFill/>
          <a:ln>
            <a:noFill/>
          </a:ln>
        </p:spPr>
        <p:style>
          <a:lnRef idx="0">
            <a:scrgbClr r="0" g="0" b="0"/>
          </a:lnRef>
          <a:fillRef idx="0">
            <a:scrgbClr r="0" g="0" b="0"/>
          </a:fillRef>
          <a:effectRef idx="0">
            <a:scrgbClr r="0" g="0" b="0"/>
          </a:effectRef>
          <a:fontRef idx="minor"/>
        </p:style>
      </p:sp>
      <p:pic>
        <p:nvPicPr>
          <p:cNvPr id="295" name="Picture 294"/>
          <p:cNvPicPr/>
          <p:nvPr/>
        </p:nvPicPr>
        <p:blipFill>
          <a:blip r:embed="rId2"/>
          <a:stretch/>
        </p:blipFill>
        <p:spPr>
          <a:xfrm>
            <a:off x="684913" y="741146"/>
            <a:ext cx="12279312" cy="1564106"/>
          </a:xfrm>
          <a:prstGeom prst="rect">
            <a:avLst/>
          </a:prstGeom>
          <a:ln>
            <a:noFill/>
          </a:ln>
        </p:spPr>
      </p:pic>
      <p:pic>
        <p:nvPicPr>
          <p:cNvPr id="296" name="Picture 295"/>
          <p:cNvPicPr/>
          <p:nvPr/>
        </p:nvPicPr>
        <p:blipFill>
          <a:blip r:embed="rId3"/>
          <a:stretch/>
        </p:blipFill>
        <p:spPr>
          <a:xfrm>
            <a:off x="574223" y="3513221"/>
            <a:ext cx="12330098" cy="1265721"/>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2183575" y="-1800"/>
            <a:ext cx="906948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spc="-1" dirty="0">
                <a:solidFill>
                  <a:srgbClr val="000000"/>
                </a:solidFill>
                <a:latin typeface="Arial"/>
                <a:ea typeface="DejaVu Sans"/>
              </a:rPr>
              <a:t>Model Explanation</a:t>
            </a:r>
            <a:endParaRPr lang="en-US" sz="4400" spc="-1" dirty="0">
              <a:latin typeface="Arial"/>
            </a:endParaRPr>
          </a:p>
        </p:txBody>
      </p:sp>
      <p:sp>
        <p:nvSpPr>
          <p:cNvPr id="298" name="CustomShape 2"/>
          <p:cNvSpPr/>
          <p:nvPr/>
        </p:nvSpPr>
        <p:spPr>
          <a:xfrm>
            <a:off x="2183575" y="1768680"/>
            <a:ext cx="9070200" cy="4382280"/>
          </a:xfrm>
          <a:prstGeom prst="rect">
            <a:avLst/>
          </a:prstGeom>
          <a:noFill/>
          <a:ln>
            <a:noFill/>
          </a:ln>
        </p:spPr>
        <p:style>
          <a:lnRef idx="0">
            <a:scrgbClr r="0" g="0" b="0"/>
          </a:lnRef>
          <a:fillRef idx="0">
            <a:scrgbClr r="0" g="0" b="0"/>
          </a:fillRef>
          <a:effectRef idx="0">
            <a:scrgbClr r="0" g="0" b="0"/>
          </a:effectRef>
          <a:fontRef idx="minor"/>
        </p:style>
      </p:sp>
      <p:pic>
        <p:nvPicPr>
          <p:cNvPr id="299" name="Picture 298"/>
          <p:cNvPicPr/>
          <p:nvPr/>
        </p:nvPicPr>
        <p:blipFill>
          <a:blip r:embed="rId2"/>
          <a:stretch/>
        </p:blipFill>
        <p:spPr>
          <a:xfrm>
            <a:off x="383232" y="985399"/>
            <a:ext cx="3794795" cy="2845456"/>
          </a:xfrm>
          <a:prstGeom prst="rect">
            <a:avLst/>
          </a:prstGeom>
          <a:ln>
            <a:noFill/>
          </a:ln>
        </p:spPr>
      </p:pic>
      <p:pic>
        <p:nvPicPr>
          <p:cNvPr id="300" name="Picture 299"/>
          <p:cNvPicPr/>
          <p:nvPr/>
        </p:nvPicPr>
        <p:blipFill>
          <a:blip r:embed="rId3"/>
          <a:stretch/>
        </p:blipFill>
        <p:spPr>
          <a:xfrm>
            <a:off x="230761" y="4115159"/>
            <a:ext cx="3875928" cy="2906469"/>
          </a:xfrm>
          <a:prstGeom prst="rect">
            <a:avLst/>
          </a:prstGeom>
          <a:ln>
            <a:noFill/>
          </a:ln>
        </p:spPr>
      </p:pic>
      <p:pic>
        <p:nvPicPr>
          <p:cNvPr id="301" name="Picture 300"/>
          <p:cNvPicPr/>
          <p:nvPr/>
        </p:nvPicPr>
        <p:blipFill>
          <a:blip r:embed="rId4"/>
          <a:stretch/>
        </p:blipFill>
        <p:spPr>
          <a:xfrm>
            <a:off x="4841891" y="1662026"/>
            <a:ext cx="8096934" cy="5218934"/>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439775" cy="7559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itle 10">
            <a:extLst>
              <a:ext uri="{FF2B5EF4-FFF2-40B4-BE49-F238E27FC236}">
                <a16:creationId xmlns:a16="http://schemas.microsoft.com/office/drawing/2014/main" id="{E2096770-D569-4936-BE35-D2E6BB01EB54}"/>
              </a:ext>
            </a:extLst>
          </p:cNvPr>
          <p:cNvSpPr>
            <a:spLocks noGrp="1"/>
          </p:cNvSpPr>
          <p:nvPr>
            <p:ph type="title"/>
          </p:nvPr>
        </p:nvSpPr>
        <p:spPr>
          <a:xfrm>
            <a:off x="2037643" y="3636230"/>
            <a:ext cx="9364488" cy="1966972"/>
          </a:xfrm>
        </p:spPr>
        <p:txBody>
          <a:bodyPr vert="horz" lIns="91440" tIns="45720" rIns="91440" bIns="45720" rtlCol="0" anchor="b">
            <a:normAutofit/>
          </a:bodyPr>
          <a:lstStyle/>
          <a:p>
            <a:pPr algn="ctr" defTabSz="914400"/>
            <a:r>
              <a:rPr lang="en-US" sz="6000" kern="1200" dirty="0">
                <a:solidFill>
                  <a:srgbClr val="FFFFFF"/>
                </a:solidFill>
                <a:latin typeface="+mj-lt"/>
                <a:ea typeface="+mj-ea"/>
                <a:cs typeface="+mj-cs"/>
              </a:rPr>
              <a:t>Challenges of Scaling Up and Out</a:t>
            </a:r>
          </a:p>
        </p:txBody>
      </p:sp>
      <p:sp>
        <p:nvSpPr>
          <p:cNvPr id="10" name="Subtitle 9">
            <a:extLst>
              <a:ext uri="{FF2B5EF4-FFF2-40B4-BE49-F238E27FC236}">
                <a16:creationId xmlns:a16="http://schemas.microsoft.com/office/drawing/2014/main" id="{3565182A-8DA1-43D7-8773-A3825FC25FFA}"/>
              </a:ext>
            </a:extLst>
          </p:cNvPr>
          <p:cNvSpPr>
            <a:spLocks noGrp="1"/>
          </p:cNvSpPr>
          <p:nvPr>
            <p:ph type="subTitle"/>
          </p:nvPr>
        </p:nvSpPr>
        <p:spPr>
          <a:xfrm>
            <a:off x="2037643" y="5796909"/>
            <a:ext cx="9364488" cy="996498"/>
          </a:xfrm>
        </p:spPr>
        <p:txBody>
          <a:bodyPr vert="horz" lIns="91440" tIns="45720" rIns="91440" bIns="45720" rtlCol="0">
            <a:normAutofit/>
          </a:bodyPr>
          <a:lstStyle/>
          <a:p>
            <a:pPr algn="ctr" defTabSz="914400">
              <a:spcBef>
                <a:spcPts val="1000"/>
              </a:spcBef>
            </a:pPr>
            <a:endParaRPr lang="en-US" sz="2400" kern="1200">
              <a:solidFill>
                <a:srgbClr val="FFFFFF"/>
              </a:solidFill>
              <a:latin typeface="+mn-lt"/>
              <a:ea typeface="+mn-ea"/>
              <a:cs typeface="+mn-cs"/>
            </a:endParaRPr>
          </a:p>
        </p:txBody>
      </p:sp>
      <p:sp>
        <p:nvSpPr>
          <p:cNvPr id="20" name="Oval 19">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0284" y="980234"/>
            <a:ext cx="2359206" cy="2359143"/>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Graphic 14" descr="Upward trend">
            <a:extLst>
              <a:ext uri="{FF2B5EF4-FFF2-40B4-BE49-F238E27FC236}">
                <a16:creationId xmlns:a16="http://schemas.microsoft.com/office/drawing/2014/main" id="{03A01F21-3B27-4000-A3D3-42E4B50725E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72017" y="1511936"/>
            <a:ext cx="1295742" cy="1295742"/>
          </a:xfrm>
          <a:prstGeom prst="rect">
            <a:avLst/>
          </a:prstGeom>
        </p:spPr>
      </p:pic>
    </p:spTree>
    <p:extLst>
      <p:ext uri="{BB962C8B-B14F-4D97-AF65-F5344CB8AC3E}">
        <p14:creationId xmlns:p14="http://schemas.microsoft.com/office/powerpoint/2010/main" val="297906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43641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89385"/>
            <a:ext cx="4904838" cy="25702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375" y="774865"/>
            <a:ext cx="5918842" cy="61586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A0F167-4E28-4F97-9464-0D5FAA0E172E}"/>
              </a:ext>
            </a:extLst>
          </p:cNvPr>
          <p:cNvSpPr>
            <a:spLocks noGrp="1"/>
          </p:cNvSpPr>
          <p:nvPr>
            <p:ph type="title"/>
          </p:nvPr>
        </p:nvSpPr>
        <p:spPr>
          <a:xfrm>
            <a:off x="1120868" y="1483669"/>
            <a:ext cx="4622344" cy="4592337"/>
          </a:xfrm>
        </p:spPr>
        <p:txBody>
          <a:bodyPr vert="horz" lIns="91440" tIns="45720" rIns="91440" bIns="45720" rtlCol="0">
            <a:normAutofit/>
          </a:bodyPr>
          <a:lstStyle/>
          <a:p>
            <a:pPr defTabSz="914400"/>
            <a:r>
              <a:rPr lang="en-US" sz="5100"/>
              <a:t>Interfaces</a:t>
            </a:r>
            <a:endParaRPr lang="en-US" sz="5100" kern="1200">
              <a:latin typeface="+mj-lt"/>
              <a:ea typeface="+mj-ea"/>
              <a:cs typeface="+mj-cs"/>
            </a:endParaRPr>
          </a:p>
        </p:txBody>
      </p:sp>
      <p:grpSp>
        <p:nvGrpSpPr>
          <p:cNvPr id="24" name="Group 23">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478" y="3360434"/>
            <a:ext cx="694793" cy="843542"/>
            <a:chOff x="45711" y="3048506"/>
            <a:chExt cx="630289" cy="765242"/>
          </a:xfrm>
        </p:grpSpPr>
        <p:sp>
          <p:nvSpPr>
            <p:cNvPr id="25"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 Placeholder 3">
            <a:extLst>
              <a:ext uri="{FF2B5EF4-FFF2-40B4-BE49-F238E27FC236}">
                <a16:creationId xmlns:a16="http://schemas.microsoft.com/office/drawing/2014/main" id="{BF8B94E3-B208-4482-87D6-D40B74FB89B4}"/>
              </a:ext>
            </a:extLst>
          </p:cNvPr>
          <p:cNvSpPr>
            <a:spLocks noGrp="1"/>
          </p:cNvSpPr>
          <p:nvPr>
            <p:ph type="body"/>
          </p:nvPr>
        </p:nvSpPr>
        <p:spPr>
          <a:xfrm>
            <a:off x="6867308" y="827074"/>
            <a:ext cx="5918843" cy="5905527"/>
          </a:xfrm>
        </p:spPr>
        <p:txBody>
          <a:bodyPr anchor="ctr">
            <a:normAutofit/>
          </a:bodyPr>
          <a:lstStyle/>
          <a:p>
            <a:r>
              <a:rPr lang="en-US" sz="2400" dirty="0"/>
              <a:t>Libraries written against data structures</a:t>
            </a:r>
          </a:p>
          <a:p>
            <a:pPr marL="108000" indent="0">
              <a:buNone/>
            </a:pPr>
            <a:endParaRPr lang="en-US" sz="2400" dirty="0"/>
          </a:p>
          <a:p>
            <a:pPr marL="108000" indent="0">
              <a:buNone/>
            </a:pPr>
            <a:r>
              <a:rPr lang="en-US" sz="2400" dirty="0"/>
              <a:t>Solution:</a:t>
            </a:r>
          </a:p>
          <a:p>
            <a:r>
              <a:rPr lang="en-US" sz="2400" dirty="0"/>
              <a:t>Common standards (arrow)</a:t>
            </a:r>
          </a:p>
          <a:p>
            <a:r>
              <a:rPr lang="en-US" sz="2400" dirty="0"/>
              <a:t>Common API</a:t>
            </a:r>
          </a:p>
          <a:p>
            <a:endParaRPr lang="en-US" sz="2400" dirty="0"/>
          </a:p>
        </p:txBody>
      </p:sp>
    </p:spTree>
    <p:extLst>
      <p:ext uri="{BB962C8B-B14F-4D97-AF65-F5344CB8AC3E}">
        <p14:creationId xmlns:p14="http://schemas.microsoft.com/office/powerpoint/2010/main" val="3845331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3439775" cy="75596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241" y="0"/>
            <a:ext cx="13872017" cy="7554425"/>
            <a:chOff x="-417513" y="0"/>
            <a:chExt cx="12584114" cy="6853238"/>
          </a:xfrm>
        </p:grpSpPr>
        <p:sp>
          <p:nvSpPr>
            <p:cNvPr id="2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3" name="Group 4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2033" y="1873482"/>
            <a:ext cx="4050536" cy="3825495"/>
            <a:chOff x="697883" y="1816768"/>
            <a:chExt cx="3674476" cy="3470421"/>
          </a:xfrm>
        </p:grpSpPr>
        <p:sp>
          <p:nvSpPr>
            <p:cNvPr id="44" name="Rectangle 4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4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D0A0F167-4E28-4F97-9464-0D5FAA0E172E}"/>
              </a:ext>
            </a:extLst>
          </p:cNvPr>
          <p:cNvSpPr>
            <a:spLocks noGrp="1"/>
          </p:cNvSpPr>
          <p:nvPr>
            <p:ph type="title"/>
          </p:nvPr>
        </p:nvSpPr>
        <p:spPr>
          <a:xfrm>
            <a:off x="997485" y="2662445"/>
            <a:ext cx="3804993" cy="2645411"/>
          </a:xfrm>
        </p:spPr>
        <p:txBody>
          <a:bodyPr vert="horz" lIns="91440" tIns="45720" rIns="91440" bIns="45720" rtlCol="0">
            <a:normAutofit/>
          </a:bodyPr>
          <a:lstStyle/>
          <a:p>
            <a:pPr algn="ctr" defTabSz="914400"/>
            <a:r>
              <a:rPr lang="en-US" kern="1200">
                <a:solidFill>
                  <a:srgbClr val="FFFFFF"/>
                </a:solidFill>
                <a:latin typeface="+mj-lt"/>
                <a:ea typeface="+mj-ea"/>
                <a:cs typeface="+mj-cs"/>
              </a:rPr>
              <a:t>Low-level Code</a:t>
            </a:r>
          </a:p>
        </p:txBody>
      </p:sp>
      <p:sp>
        <p:nvSpPr>
          <p:cNvPr id="4" name="Text Placeholder 3">
            <a:extLst>
              <a:ext uri="{FF2B5EF4-FFF2-40B4-BE49-F238E27FC236}">
                <a16:creationId xmlns:a16="http://schemas.microsoft.com/office/drawing/2014/main" id="{3B39995F-D819-4E37-9C62-E9C55A67719D}"/>
              </a:ext>
            </a:extLst>
          </p:cNvPr>
          <p:cNvSpPr>
            <a:spLocks noGrp="1"/>
          </p:cNvSpPr>
          <p:nvPr>
            <p:ph type="body"/>
          </p:nvPr>
        </p:nvSpPr>
        <p:spPr>
          <a:xfrm>
            <a:off x="5644705" y="887001"/>
            <a:ext cx="6924844" cy="5785672"/>
          </a:xfrm>
        </p:spPr>
        <p:txBody>
          <a:bodyPr anchor="ctr">
            <a:normAutofit/>
          </a:bodyPr>
          <a:lstStyle/>
          <a:p>
            <a:r>
              <a:rPr lang="en-US" sz="2200" dirty="0"/>
              <a:t>Libraries written in C</a:t>
            </a:r>
          </a:p>
          <a:p>
            <a:r>
              <a:rPr lang="en-US" sz="2200" dirty="0"/>
              <a:t>Libraries written against legacy Fortran code</a:t>
            </a:r>
          </a:p>
          <a:p>
            <a:pPr marL="108000" indent="0">
              <a:buNone/>
            </a:pPr>
            <a:endParaRPr lang="en-US" sz="2200" dirty="0"/>
          </a:p>
          <a:p>
            <a:pPr marL="108000" indent="0">
              <a:buNone/>
            </a:pPr>
            <a:r>
              <a:rPr lang="en-US" sz="2200" dirty="0"/>
              <a:t>Solution</a:t>
            </a:r>
          </a:p>
          <a:p>
            <a:r>
              <a:rPr lang="en-US" sz="2200" dirty="0"/>
              <a:t>New abstractions (LLVM, TVM?)</a:t>
            </a:r>
          </a:p>
          <a:p>
            <a:r>
              <a:rPr lang="en-US" sz="2200" dirty="0"/>
              <a:t>Create higher-level interfaces / protocols?</a:t>
            </a:r>
          </a:p>
          <a:p>
            <a:pPr marL="108000" indent="0">
              <a:buNone/>
            </a:pPr>
            <a:endParaRPr lang="en-US" sz="2200" dirty="0"/>
          </a:p>
          <a:p>
            <a:pPr marL="108000" indent="0">
              <a:buNone/>
            </a:pPr>
            <a:endParaRPr lang="en-US" sz="2200" dirty="0"/>
          </a:p>
        </p:txBody>
      </p:sp>
    </p:spTree>
    <p:extLst>
      <p:ext uri="{BB962C8B-B14F-4D97-AF65-F5344CB8AC3E}">
        <p14:creationId xmlns:p14="http://schemas.microsoft.com/office/powerpoint/2010/main" val="23546543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71" y="493897"/>
            <a:ext cx="3763809" cy="4190182"/>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Title 3">
            <a:extLst>
              <a:ext uri="{FF2B5EF4-FFF2-40B4-BE49-F238E27FC236}">
                <a16:creationId xmlns:a16="http://schemas.microsoft.com/office/drawing/2014/main" id="{FAA82FD2-5079-49D4-A3A4-F43884CA3437}"/>
              </a:ext>
            </a:extLst>
          </p:cNvPr>
          <p:cNvSpPr>
            <a:spLocks noGrp="1"/>
          </p:cNvSpPr>
          <p:nvPr>
            <p:ph type="title"/>
          </p:nvPr>
        </p:nvSpPr>
        <p:spPr>
          <a:xfrm>
            <a:off x="856785" y="806364"/>
            <a:ext cx="3136379" cy="3568831"/>
          </a:xfrm>
        </p:spPr>
        <p:txBody>
          <a:bodyPr>
            <a:normAutofit/>
          </a:bodyPr>
          <a:lstStyle/>
          <a:p>
            <a:r>
              <a:rPr lang="en-US" sz="4200" dirty="0">
                <a:solidFill>
                  <a:srgbClr val="FFFFFF"/>
                </a:solidFill>
              </a:rPr>
              <a:t>Eager vs Lazy</a:t>
            </a:r>
          </a:p>
        </p:txBody>
      </p:sp>
      <p:sp>
        <p:nvSpPr>
          <p:cNvPr id="17" name="Rectangle 1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70" y="4871379"/>
            <a:ext cx="3763808" cy="2182420"/>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8"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8542" y="493897"/>
            <a:ext cx="8475343" cy="6561799"/>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2C26A730-F0CC-4DB8-98F0-9CD532720697}"/>
              </a:ext>
            </a:extLst>
          </p:cNvPr>
          <p:cNvSpPr>
            <a:spLocks noGrp="1"/>
          </p:cNvSpPr>
          <p:nvPr>
            <p:ph type="body"/>
          </p:nvPr>
        </p:nvSpPr>
        <p:spPr>
          <a:xfrm>
            <a:off x="4827944" y="757138"/>
            <a:ext cx="7757845" cy="6035315"/>
          </a:xfrm>
        </p:spPr>
        <p:txBody>
          <a:bodyPr anchor="ctr">
            <a:normAutofit/>
          </a:bodyPr>
          <a:lstStyle/>
          <a:p>
            <a:r>
              <a:rPr lang="en-US" sz="2900" dirty="0"/>
              <a:t>Everything is written predicated on eager in-memory computation.</a:t>
            </a:r>
          </a:p>
          <a:p>
            <a:endParaRPr lang="en-US" sz="2900" dirty="0"/>
          </a:p>
          <a:p>
            <a:pPr marL="108000" indent="0">
              <a:buNone/>
            </a:pPr>
            <a:r>
              <a:rPr lang="en-US" sz="2900" dirty="0"/>
              <a:t>Solution</a:t>
            </a:r>
          </a:p>
          <a:p>
            <a:r>
              <a:rPr lang="en-US" sz="2900" dirty="0"/>
              <a:t>Rewrite?</a:t>
            </a:r>
          </a:p>
          <a:p>
            <a:r>
              <a:rPr lang="en-US" sz="2900" dirty="0"/>
              <a:t>New interfaces might help?</a:t>
            </a:r>
          </a:p>
          <a:p>
            <a:endParaRPr lang="en-US" sz="2900" dirty="0"/>
          </a:p>
          <a:p>
            <a:endParaRPr lang="en-US" sz="2900" dirty="0"/>
          </a:p>
        </p:txBody>
      </p:sp>
    </p:spTree>
    <p:extLst>
      <p:ext uri="{BB962C8B-B14F-4D97-AF65-F5344CB8AC3E}">
        <p14:creationId xmlns:p14="http://schemas.microsoft.com/office/powerpoint/2010/main" val="2414142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2" name="Picture 301"/>
          <p:cNvPicPr/>
          <p:nvPr/>
        </p:nvPicPr>
        <p:blipFill>
          <a:blip r:embed="rId3"/>
          <a:stretch/>
        </p:blipFill>
        <p:spPr>
          <a:xfrm>
            <a:off x="5398" y="-1"/>
            <a:ext cx="5762996" cy="7559675"/>
          </a:xfrm>
          <a:prstGeom prst="rect">
            <a:avLst/>
          </a:prstGeom>
          <a:ln>
            <a:noFill/>
          </a:ln>
        </p:spPr>
      </p:pic>
      <p:grpSp>
        <p:nvGrpSpPr>
          <p:cNvPr id="2" name="Group 1">
            <a:extLst>
              <a:ext uri="{FF2B5EF4-FFF2-40B4-BE49-F238E27FC236}">
                <a16:creationId xmlns:a16="http://schemas.microsoft.com/office/drawing/2014/main" id="{34FEA1CD-8A0C-4266-BAAA-B855ADD4ECAC}"/>
              </a:ext>
            </a:extLst>
          </p:cNvPr>
          <p:cNvGrpSpPr/>
          <p:nvPr/>
        </p:nvGrpSpPr>
        <p:grpSpPr>
          <a:xfrm>
            <a:off x="6640403" y="3554913"/>
            <a:ext cx="6858324" cy="4206071"/>
            <a:chOff x="7074536" y="1462320"/>
            <a:chExt cx="7959600" cy="5117400"/>
          </a:xfrm>
        </p:grpSpPr>
        <p:sp>
          <p:nvSpPr>
            <p:cNvPr id="304" name="CustomShape 2"/>
            <p:cNvSpPr/>
            <p:nvPr/>
          </p:nvSpPr>
          <p:spPr>
            <a:xfrm>
              <a:off x="8472056" y="1462320"/>
              <a:ext cx="6562080" cy="511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pc="-1" dirty="0">
                  <a:solidFill>
                    <a:srgbClr val="000000"/>
                  </a:solidFill>
                  <a:latin typeface="Arial"/>
                  <a:ea typeface="DejaVu Sans"/>
                </a:rPr>
                <a:t>amueller.github.io</a:t>
              </a:r>
              <a:endParaRPr lang="en-US" sz="2400" spc="-1" dirty="0">
                <a:latin typeface="Arial"/>
              </a:endParaRPr>
            </a:p>
            <a:p>
              <a:pPr>
                <a:lnSpc>
                  <a:spcPct val="100000"/>
                </a:lnSpc>
              </a:pPr>
              <a:endParaRPr lang="en-US" sz="2400" spc="-1" dirty="0">
                <a:latin typeface="Arial"/>
              </a:endParaRPr>
            </a:p>
            <a:p>
              <a:pPr>
                <a:lnSpc>
                  <a:spcPct val="100000"/>
                </a:lnSpc>
              </a:pPr>
              <a:br>
                <a:rPr sz="1600" dirty="0"/>
              </a:br>
              <a:r>
                <a:rPr lang="en-US" sz="2400" spc="-1" dirty="0">
                  <a:solidFill>
                    <a:srgbClr val="000000"/>
                  </a:solidFill>
                  <a:latin typeface="Arial"/>
                  <a:ea typeface="DejaVu Sans"/>
                </a:rPr>
                <a:t>@</a:t>
              </a:r>
              <a:r>
                <a:rPr lang="en-US" sz="2400" spc="-1" dirty="0" err="1">
                  <a:solidFill>
                    <a:srgbClr val="000000"/>
                  </a:solidFill>
                  <a:latin typeface="Arial"/>
                  <a:ea typeface="DejaVu Sans"/>
                </a:rPr>
                <a:t>amuellerml</a:t>
              </a:r>
              <a:br>
                <a:rPr sz="1600" dirty="0"/>
              </a:br>
              <a:endParaRPr lang="en-US" sz="2400" spc="-1" dirty="0">
                <a:latin typeface="Arial"/>
              </a:endParaRPr>
            </a:p>
            <a:p>
              <a:pPr>
                <a:lnSpc>
                  <a:spcPct val="100000"/>
                </a:lnSpc>
              </a:pPr>
              <a:endParaRPr lang="en-US" sz="2400" spc="-1" dirty="0">
                <a:latin typeface="Arial"/>
              </a:endParaRPr>
            </a:p>
            <a:p>
              <a:pPr>
                <a:lnSpc>
                  <a:spcPct val="100000"/>
                </a:lnSpc>
              </a:pPr>
              <a:r>
                <a:rPr lang="en-US" sz="2400" spc="-1" dirty="0">
                  <a:solidFill>
                    <a:srgbClr val="000000"/>
                  </a:solidFill>
                  <a:latin typeface="Arial"/>
                  <a:ea typeface="DejaVu Sans"/>
                </a:rPr>
                <a:t>@</a:t>
              </a:r>
              <a:r>
                <a:rPr lang="en-US" sz="2400" spc="-1" dirty="0" err="1">
                  <a:solidFill>
                    <a:srgbClr val="000000"/>
                  </a:solidFill>
                  <a:latin typeface="Arial"/>
                  <a:ea typeface="DejaVu Sans"/>
                </a:rPr>
                <a:t>amueller</a:t>
              </a:r>
              <a:br>
                <a:rPr sz="1600" dirty="0"/>
              </a:br>
              <a:br>
                <a:rPr lang="en-US" sz="1600" dirty="0"/>
              </a:br>
              <a:endParaRPr lang="en-US" sz="2400" spc="-1" dirty="0">
                <a:latin typeface="Arial"/>
              </a:endParaRPr>
            </a:p>
            <a:p>
              <a:pPr>
                <a:lnSpc>
                  <a:spcPct val="100000"/>
                </a:lnSpc>
              </a:pPr>
              <a:r>
                <a:rPr lang="en-US" sz="2400" dirty="0"/>
                <a:t>andreasmuellerml@gmail.com</a:t>
              </a:r>
              <a:endParaRPr lang="en-US" sz="3600" spc="-1" dirty="0">
                <a:latin typeface="Arial"/>
              </a:endParaRPr>
            </a:p>
          </p:txBody>
        </p:sp>
        <p:pic>
          <p:nvPicPr>
            <p:cNvPr id="305" name="Picture 304"/>
            <p:cNvPicPr/>
            <p:nvPr/>
          </p:nvPicPr>
          <p:blipFill>
            <a:blip r:embed="rId4"/>
            <a:stretch/>
          </p:blipFill>
          <p:spPr>
            <a:xfrm>
              <a:off x="7074536" y="3858481"/>
              <a:ext cx="1299600" cy="978840"/>
            </a:xfrm>
            <a:prstGeom prst="rect">
              <a:avLst/>
            </a:prstGeom>
            <a:ln>
              <a:noFill/>
            </a:ln>
          </p:spPr>
        </p:pic>
        <p:pic>
          <p:nvPicPr>
            <p:cNvPr id="306" name="Picture 305"/>
            <p:cNvPicPr/>
            <p:nvPr/>
          </p:nvPicPr>
          <p:blipFill>
            <a:blip r:embed="rId5"/>
            <a:stretch/>
          </p:blipFill>
          <p:spPr>
            <a:xfrm>
              <a:off x="7316815" y="5183732"/>
              <a:ext cx="852840" cy="577440"/>
            </a:xfrm>
            <a:prstGeom prst="rect">
              <a:avLst/>
            </a:prstGeom>
            <a:ln>
              <a:noFill/>
            </a:ln>
          </p:spPr>
        </p:pic>
        <p:pic>
          <p:nvPicPr>
            <p:cNvPr id="307" name="Picture 306"/>
            <p:cNvPicPr/>
            <p:nvPr/>
          </p:nvPicPr>
          <p:blipFill>
            <a:blip r:embed="rId6"/>
            <a:stretch/>
          </p:blipFill>
          <p:spPr>
            <a:xfrm>
              <a:off x="7165976" y="2399401"/>
              <a:ext cx="1306080" cy="1379520"/>
            </a:xfrm>
            <a:prstGeom prst="rect">
              <a:avLst/>
            </a:prstGeom>
            <a:ln>
              <a:noFill/>
            </a:ln>
          </p:spPr>
        </p:pic>
        <p:pic>
          <p:nvPicPr>
            <p:cNvPr id="308" name="Picture 307"/>
            <p:cNvPicPr/>
            <p:nvPr/>
          </p:nvPicPr>
          <p:blipFill>
            <a:blip r:embed="rId7"/>
            <a:stretch/>
          </p:blipFill>
          <p:spPr>
            <a:xfrm>
              <a:off x="7440296" y="1463041"/>
              <a:ext cx="729360" cy="770400"/>
            </a:xfrm>
            <a:prstGeom prst="rect">
              <a:avLst/>
            </a:prstGeom>
            <a:ln>
              <a:noFill/>
            </a:ln>
          </p:spPr>
        </p:pic>
      </p:grpSp>
      <p:sp>
        <p:nvSpPr>
          <p:cNvPr id="309" name="CustomShape 3"/>
          <p:cNvSpPr/>
          <p:nvPr/>
        </p:nvSpPr>
        <p:spPr>
          <a:xfrm>
            <a:off x="6864011" y="859730"/>
            <a:ext cx="4483800" cy="82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600" u="sng" spc="-1" dirty="0">
                <a:solidFill>
                  <a:srgbClr val="0000FF"/>
                </a:solidFill>
                <a:latin typeface="Arial"/>
                <a:ea typeface="DejaVu Sans"/>
                <a:hlinkClick r:id="rId8"/>
              </a:rPr>
              <a:t>https://amueller.github.io/dabl</a:t>
            </a:r>
            <a:endParaRPr lang="en-US" sz="2600" spc="-1" dirty="0">
              <a:latin typeface="Arial"/>
            </a:endParaRPr>
          </a:p>
          <a:p>
            <a:pPr>
              <a:lnSpc>
                <a:spcPct val="100000"/>
              </a:lnSpc>
            </a:pPr>
            <a:endParaRPr lang="en-US" sz="2600" spc="-1" dirty="0">
              <a:latin typeface="Arial"/>
            </a:endParaRPr>
          </a:p>
        </p:txBody>
      </p:sp>
      <p:sp>
        <p:nvSpPr>
          <p:cNvPr id="310" name="CustomShape 4"/>
          <p:cNvSpPr/>
          <p:nvPr/>
        </p:nvSpPr>
        <p:spPr>
          <a:xfrm>
            <a:off x="6971650" y="253993"/>
            <a:ext cx="5485680" cy="83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spc="-1" dirty="0">
                <a:solidFill>
                  <a:srgbClr val="000000"/>
                </a:solidFill>
                <a:latin typeface="Source Code Pro"/>
                <a:ea typeface="DejaVu Sans"/>
              </a:rPr>
              <a:t>$ pip install </a:t>
            </a:r>
            <a:r>
              <a:rPr lang="en-US" sz="3200" spc="-1" dirty="0" err="1">
                <a:solidFill>
                  <a:srgbClr val="000000"/>
                </a:solidFill>
                <a:latin typeface="Source Code Pro"/>
                <a:ea typeface="DejaVu Sans"/>
              </a:rPr>
              <a:t>dabl</a:t>
            </a:r>
            <a:endParaRPr lang="en-US" sz="3200"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Picture 78"/>
          <p:cNvPicPr/>
          <p:nvPr/>
        </p:nvPicPr>
        <p:blipFill>
          <a:blip r:embed="rId3"/>
          <a:stretch/>
        </p:blipFill>
        <p:spPr>
          <a:xfrm>
            <a:off x="1732857" y="220414"/>
            <a:ext cx="10027345" cy="7339263"/>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DB2C089-974B-4ACB-A9FA-E55EF486D23F}"/>
              </a:ext>
            </a:extLst>
          </p:cNvPr>
          <p:cNvSpPr>
            <a:spLocks noGrp="1"/>
          </p:cNvSpPr>
          <p:nvPr>
            <p:ph type="body"/>
          </p:nvPr>
        </p:nvSpPr>
        <p:spPr/>
        <p:txBody>
          <a:bodyPr/>
          <a:lstStyle/>
          <a:p>
            <a:r>
              <a:rPr lang="en-US" dirty="0"/>
              <a:t>In-memory </a:t>
            </a:r>
            <a:r>
              <a:rPr lang="en-US" dirty="0" err="1"/>
              <a:t>ndarrays</a:t>
            </a:r>
            <a:r>
              <a:rPr lang="en-US" dirty="0"/>
              <a:t> (aka tensors)</a:t>
            </a:r>
          </a:p>
          <a:p>
            <a:r>
              <a:rPr lang="en-US" dirty="0"/>
              <a:t>Linear algebra</a:t>
            </a:r>
          </a:p>
          <a:p>
            <a:r>
              <a:rPr lang="en-US" dirty="0"/>
              <a:t>C interface</a:t>
            </a:r>
          </a:p>
          <a:p>
            <a:r>
              <a:rPr lang="en-US" dirty="0"/>
              <a:t>Homogeneous types</a:t>
            </a:r>
          </a:p>
        </p:txBody>
      </p:sp>
      <p:sp>
        <p:nvSpPr>
          <p:cNvPr id="6" name="Text Placeholder 5">
            <a:extLst>
              <a:ext uri="{FF2B5EF4-FFF2-40B4-BE49-F238E27FC236}">
                <a16:creationId xmlns:a16="http://schemas.microsoft.com/office/drawing/2014/main" id="{DD0B670E-C900-4AEF-8D37-F217AED71BB5}"/>
              </a:ext>
            </a:extLst>
          </p:cNvPr>
          <p:cNvSpPr>
            <a:spLocks noGrp="1"/>
          </p:cNvSpPr>
          <p:nvPr>
            <p:ph type="body"/>
          </p:nvPr>
        </p:nvSpPr>
        <p:spPr/>
        <p:txBody>
          <a:bodyPr/>
          <a:lstStyle/>
          <a:p>
            <a:r>
              <a:rPr lang="en-US" dirty="0"/>
              <a:t>In-memory column store</a:t>
            </a:r>
          </a:p>
          <a:p>
            <a:r>
              <a:rPr lang="en-US" dirty="0"/>
              <a:t>Heterogeneous types</a:t>
            </a:r>
          </a:p>
          <a:p>
            <a:r>
              <a:rPr lang="en-US" dirty="0"/>
              <a:t>SQL-like operations</a:t>
            </a:r>
            <a:br>
              <a:rPr lang="en-US" dirty="0"/>
            </a:br>
            <a:r>
              <a:rPr lang="en-US" dirty="0"/>
              <a:t>	- </a:t>
            </a:r>
            <a:r>
              <a:rPr lang="en-US" dirty="0" err="1"/>
              <a:t>groupby</a:t>
            </a:r>
            <a:br>
              <a:rPr lang="en-US" dirty="0"/>
            </a:br>
            <a:r>
              <a:rPr lang="en-US" dirty="0"/>
              <a:t>     - join</a:t>
            </a:r>
            <a:br>
              <a:rPr lang="en-US" dirty="0"/>
            </a:br>
            <a:r>
              <a:rPr lang="en-US" dirty="0"/>
              <a:t>     - pivot</a:t>
            </a:r>
            <a:br>
              <a:rPr lang="en-US" dirty="0"/>
            </a:br>
            <a:r>
              <a:rPr lang="en-US" dirty="0"/>
              <a:t>     - …</a:t>
            </a:r>
          </a:p>
          <a:p>
            <a:endParaRPr lang="en-US" dirty="0"/>
          </a:p>
        </p:txBody>
      </p:sp>
      <p:sp>
        <p:nvSpPr>
          <p:cNvPr id="2" name="Title 1">
            <a:extLst>
              <a:ext uri="{FF2B5EF4-FFF2-40B4-BE49-F238E27FC236}">
                <a16:creationId xmlns:a16="http://schemas.microsoft.com/office/drawing/2014/main" id="{A8532077-97B2-4DF9-B77B-2D5B8CE5B977}"/>
              </a:ext>
            </a:extLst>
          </p:cNvPr>
          <p:cNvSpPr>
            <a:spLocks noGrp="1"/>
          </p:cNvSpPr>
          <p:nvPr>
            <p:ph type="title"/>
          </p:nvPr>
        </p:nvSpPr>
        <p:spPr>
          <a:xfrm>
            <a:off x="671947" y="301320"/>
            <a:ext cx="6157177" cy="1261800"/>
          </a:xfrm>
        </p:spPr>
        <p:txBody>
          <a:bodyPr/>
          <a:lstStyle/>
          <a:p>
            <a:r>
              <a:rPr lang="en-US" dirty="0"/>
              <a:t>NumPy</a:t>
            </a:r>
          </a:p>
        </p:txBody>
      </p:sp>
      <p:sp>
        <p:nvSpPr>
          <p:cNvPr id="7" name="Title 1">
            <a:extLst>
              <a:ext uri="{FF2B5EF4-FFF2-40B4-BE49-F238E27FC236}">
                <a16:creationId xmlns:a16="http://schemas.microsoft.com/office/drawing/2014/main" id="{077E8CD4-E2C5-4829-A959-8A7661570E77}"/>
              </a:ext>
            </a:extLst>
          </p:cNvPr>
          <p:cNvSpPr txBox="1">
            <a:spLocks/>
          </p:cNvSpPr>
          <p:nvPr/>
        </p:nvSpPr>
        <p:spPr>
          <a:xfrm>
            <a:off x="6869699" y="251589"/>
            <a:ext cx="6157177" cy="1261800"/>
          </a:xfrm>
          <a:prstGeom prst="rect">
            <a:avLst/>
          </a:prstGeom>
        </p:spPr>
        <p:txBody>
          <a:bodyPr lIns="0" tIns="0" rIns="0" bIns="0" anchor="ctr"/>
          <a:lstStyle>
            <a:lvl1pPr algn="l" defTabSz="91443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Pandas</a:t>
            </a:r>
          </a:p>
        </p:txBody>
      </p:sp>
    </p:spTree>
    <p:extLst>
      <p:ext uri="{BB962C8B-B14F-4D97-AF65-F5344CB8AC3E}">
        <p14:creationId xmlns:p14="http://schemas.microsoft.com/office/powerpoint/2010/main" val="2947384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2141758" y="3392906"/>
            <a:ext cx="9071640" cy="5851800"/>
          </a:xfrm>
          <a:prstGeom prst="rect">
            <a:avLst/>
          </a:prstGeom>
          <a:noFill/>
          <a:ln>
            <a:noFill/>
          </a:ln>
        </p:spPr>
        <p:txBody>
          <a:bodyPr lIns="0" tIns="0" rIns="0" bIns="0" anchor="ctr"/>
          <a:lstStyle/>
          <a:p>
            <a:pPr algn="ctr"/>
            <a:r>
              <a:rPr lang="en-US" sz="3200" spc="-1" dirty="0">
                <a:latin typeface="Arial"/>
              </a:rPr>
              <a:t>Machine Learning with Python and Scikit-learn</a:t>
            </a:r>
          </a:p>
        </p:txBody>
      </p:sp>
      <p:pic>
        <p:nvPicPr>
          <p:cNvPr id="4" name="Picture 3">
            <a:extLst>
              <a:ext uri="{FF2B5EF4-FFF2-40B4-BE49-F238E27FC236}">
                <a16:creationId xmlns:a16="http://schemas.microsoft.com/office/drawing/2014/main" id="{1D7046AF-C9C6-47D4-B315-C9A1D703B412}"/>
              </a:ext>
            </a:extLst>
          </p:cNvPr>
          <p:cNvPicPr>
            <a:picLocks noChangeAspect="1"/>
          </p:cNvPicPr>
          <p:nvPr/>
        </p:nvPicPr>
        <p:blipFill>
          <a:blip r:embed="rId3">
            <a:lum/>
            <a:alphaModFix/>
          </a:blip>
          <a:srcRect/>
          <a:stretch>
            <a:fillRect/>
          </a:stretch>
        </p:blipFill>
        <p:spPr>
          <a:xfrm>
            <a:off x="1677236" y="-928435"/>
            <a:ext cx="10000683" cy="6701377"/>
          </a:xfrm>
          <a:prstGeom prst="rect">
            <a:avLst/>
          </a:prstGeom>
          <a:noFill/>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90F8EB5-C36A-4840-8144-ADFDDC5E91C5}"/>
              </a:ext>
            </a:extLst>
          </p:cNvPr>
          <p:cNvSpPr>
            <a:spLocks noGrp="1"/>
          </p:cNvSpPr>
          <p:nvPr>
            <p:ph type="sldNum" sz="quarter" idx="12"/>
          </p:nvPr>
        </p:nvSpPr>
        <p:spPr>
          <a:xfrm>
            <a:off x="8906935" y="6887160"/>
            <a:ext cx="2348280" cy="521280"/>
          </a:xfrm>
          <a:prstGeom prst="rect">
            <a:avLst/>
          </a:prstGeom>
          <a:noFill/>
          <a:ln>
            <a:noFill/>
          </a:ln>
        </p:spPr>
        <p:txBody>
          <a:bodyPr lIns="0" tIns="0" rIns="0" bIns="0" anchorCtr="0">
            <a:noAutofit/>
          </a:bodyPr>
          <a:lstStyle>
            <a:defPPr>
              <a:defRPr lang="en-US"/>
            </a:defPPr>
            <a:lvl1pPr marL="0" lvl="0" algn="r" defTabSz="914430" rtl="0" eaLnBrk="1" latinLnBrk="0" hangingPunct="0">
              <a:buNone/>
              <a:tabLst/>
              <a:defRPr lang="en-US" sz="1400" kern="1200">
                <a:solidFill>
                  <a:schemeClr val="tx1"/>
                </a:solidFill>
                <a:latin typeface="Liberation Serif" pitchFamily="18"/>
                <a:ea typeface="DejaVu Sans" pitchFamily="2"/>
                <a:cs typeface="DejaVu Sans" pitchFamily="2"/>
              </a:defRPr>
            </a:lvl1pPr>
            <a:lvl2pPr marL="457215" algn="l" defTabSz="914430" rtl="0" eaLnBrk="1" latinLnBrk="0" hangingPunct="1">
              <a:defRPr sz="1800" kern="1200">
                <a:solidFill>
                  <a:schemeClr val="tx1"/>
                </a:solidFill>
                <a:latin typeface="+mn-lt"/>
                <a:ea typeface="+mn-ea"/>
                <a:cs typeface="+mn-cs"/>
              </a:defRPr>
            </a:lvl2pPr>
            <a:lvl3pPr marL="914430" algn="l" defTabSz="914430" rtl="0" eaLnBrk="1" latinLnBrk="0" hangingPunct="1">
              <a:defRPr sz="1800" kern="1200">
                <a:solidFill>
                  <a:schemeClr val="tx1"/>
                </a:solidFill>
                <a:latin typeface="+mn-lt"/>
                <a:ea typeface="+mn-ea"/>
                <a:cs typeface="+mn-cs"/>
              </a:defRPr>
            </a:lvl3pPr>
            <a:lvl4pPr marL="1371646" algn="l" defTabSz="914430" rtl="0" eaLnBrk="1" latinLnBrk="0" hangingPunct="1">
              <a:defRPr sz="1800" kern="1200">
                <a:solidFill>
                  <a:schemeClr val="tx1"/>
                </a:solidFill>
                <a:latin typeface="+mn-lt"/>
                <a:ea typeface="+mn-ea"/>
                <a:cs typeface="+mn-cs"/>
              </a:defRPr>
            </a:lvl4pPr>
            <a:lvl5pPr marL="1828861" algn="l" defTabSz="914430" rtl="0" eaLnBrk="1" latinLnBrk="0" hangingPunct="1">
              <a:defRPr sz="1800" kern="1200">
                <a:solidFill>
                  <a:schemeClr val="tx1"/>
                </a:solidFill>
                <a:latin typeface="+mn-lt"/>
                <a:ea typeface="+mn-ea"/>
                <a:cs typeface="+mn-cs"/>
              </a:defRPr>
            </a:lvl5pPr>
            <a:lvl6pPr marL="2286076" algn="l" defTabSz="914430" rtl="0" eaLnBrk="1" latinLnBrk="0" hangingPunct="1">
              <a:defRPr sz="1800" kern="1200">
                <a:solidFill>
                  <a:schemeClr val="tx1"/>
                </a:solidFill>
                <a:latin typeface="+mn-lt"/>
                <a:ea typeface="+mn-ea"/>
                <a:cs typeface="+mn-cs"/>
              </a:defRPr>
            </a:lvl6pPr>
            <a:lvl7pPr marL="2743291" algn="l" defTabSz="914430" rtl="0" eaLnBrk="1" latinLnBrk="0" hangingPunct="1">
              <a:defRPr sz="1800" kern="1200">
                <a:solidFill>
                  <a:schemeClr val="tx1"/>
                </a:solidFill>
                <a:latin typeface="+mn-lt"/>
                <a:ea typeface="+mn-ea"/>
                <a:cs typeface="+mn-cs"/>
              </a:defRPr>
            </a:lvl7pPr>
            <a:lvl8pPr marL="3200506" algn="l" defTabSz="914430" rtl="0" eaLnBrk="1" latinLnBrk="0" hangingPunct="1">
              <a:defRPr sz="1800" kern="1200">
                <a:solidFill>
                  <a:schemeClr val="tx1"/>
                </a:solidFill>
                <a:latin typeface="+mn-lt"/>
                <a:ea typeface="+mn-ea"/>
                <a:cs typeface="+mn-cs"/>
              </a:defRPr>
            </a:lvl8pPr>
            <a:lvl9pPr marL="3657722" algn="l" defTabSz="914430" rtl="0" eaLnBrk="1" latinLnBrk="0" hangingPunct="1">
              <a:defRPr sz="1800" kern="1200">
                <a:solidFill>
                  <a:schemeClr val="tx1"/>
                </a:solidFill>
                <a:latin typeface="+mn-lt"/>
                <a:ea typeface="+mn-ea"/>
                <a:cs typeface="+mn-cs"/>
              </a:defRPr>
            </a:lvl9pPr>
          </a:lstStyle>
          <a:p>
            <a:pPr lvl="0"/>
            <a:fld id="{DACA1BF5-740E-45B2-A55D-FEC4B906DA3F}" type="slidenum">
              <a:rPr lang="en-US" smtClean="0"/>
              <a:pPr lvl="0"/>
              <a:t>6</a:t>
            </a:fld>
            <a:endParaRPr lang="en-US"/>
          </a:p>
        </p:txBody>
      </p:sp>
      <p:pic>
        <p:nvPicPr>
          <p:cNvPr id="2" name="">
            <a:extLst>
              <a:ext uri="{FF2B5EF4-FFF2-40B4-BE49-F238E27FC236}">
                <a16:creationId xmlns:a16="http://schemas.microsoft.com/office/drawing/2014/main" id="{91A54BF5-4A6E-42EE-B98A-AB80594895BB}"/>
              </a:ext>
            </a:extLst>
          </p:cNvPr>
          <p:cNvPicPr>
            <a:picLocks noChangeAspect="1"/>
          </p:cNvPicPr>
          <p:nvPr/>
        </p:nvPicPr>
        <p:blipFill>
          <a:blip r:embed="rId3">
            <a:lum/>
            <a:alphaModFix/>
          </a:blip>
          <a:srcRect/>
          <a:stretch>
            <a:fillRect/>
          </a:stretch>
        </p:blipFill>
        <p:spPr>
          <a:xfrm>
            <a:off x="6203448" y="761509"/>
            <a:ext cx="6808580" cy="4562375"/>
          </a:xfrm>
          <a:prstGeom prst="rect">
            <a:avLst/>
          </a:prstGeom>
          <a:noFill/>
          <a:ln>
            <a:noFill/>
          </a:ln>
        </p:spPr>
      </p:pic>
      <p:sp>
        <p:nvSpPr>
          <p:cNvPr id="3" name="TextBox 2">
            <a:extLst>
              <a:ext uri="{FF2B5EF4-FFF2-40B4-BE49-F238E27FC236}">
                <a16:creationId xmlns:a16="http://schemas.microsoft.com/office/drawing/2014/main" id="{72547B01-ADC4-42E1-BC35-07928A538343}"/>
              </a:ext>
            </a:extLst>
          </p:cNvPr>
          <p:cNvSpPr txBox="1"/>
          <p:nvPr/>
        </p:nvSpPr>
        <p:spPr>
          <a:xfrm>
            <a:off x="471603" y="370572"/>
            <a:ext cx="6248283" cy="5074744"/>
          </a:xfrm>
          <a:prstGeom prst="rect">
            <a:avLst/>
          </a:prstGeom>
          <a:noFill/>
          <a:ln>
            <a:noFill/>
          </a:ln>
        </p:spPr>
        <p:txBody>
          <a:bodyPr wrap="square" lIns="90000" tIns="45000" rIns="90000" bIns="45000" anchorCtr="0" compatLnSpc="0">
            <a:spAutoFit/>
          </a:bodyPr>
          <a:lstStyle/>
          <a:p>
            <a:pPr hangingPunct="0"/>
            <a:r>
              <a:rPr lang="en-US" sz="2600" dirty="0">
                <a:solidFill>
                  <a:srgbClr val="000000"/>
                </a:solidFill>
                <a:latin typeface="Liberation Sans" pitchFamily="18"/>
                <a:ea typeface="Droid Sans Fallback" pitchFamily="2"/>
                <a:cs typeface="FreeSans" pitchFamily="2"/>
              </a:rPr>
              <a:t>Classification</a:t>
            </a:r>
          </a:p>
          <a:p>
            <a:pPr hangingPunct="0"/>
            <a:r>
              <a:rPr lang="en-US" sz="2600" dirty="0">
                <a:solidFill>
                  <a:srgbClr val="000000"/>
                </a:solidFill>
                <a:latin typeface="Liberation Sans" pitchFamily="18"/>
                <a:ea typeface="Droid Sans Fallback" pitchFamily="2"/>
                <a:cs typeface="FreeSans" pitchFamily="2"/>
              </a:rPr>
              <a:t>Regression</a:t>
            </a:r>
          </a:p>
          <a:p>
            <a:pPr hangingPunct="0"/>
            <a:r>
              <a:rPr lang="en-US" sz="2600" dirty="0">
                <a:solidFill>
                  <a:srgbClr val="000000"/>
                </a:solidFill>
                <a:latin typeface="Liberation Sans" pitchFamily="18"/>
                <a:ea typeface="Droid Sans Fallback" pitchFamily="2"/>
                <a:cs typeface="FreeSans" pitchFamily="2"/>
              </a:rPr>
              <a:t>Clustering</a:t>
            </a:r>
          </a:p>
          <a:p>
            <a:pPr hangingPunct="0"/>
            <a:r>
              <a:rPr lang="en-US" sz="2600" dirty="0">
                <a:solidFill>
                  <a:srgbClr val="000000"/>
                </a:solidFill>
                <a:latin typeface="Liberation Sans" pitchFamily="18"/>
                <a:ea typeface="Droid Sans Fallback" pitchFamily="2"/>
                <a:cs typeface="FreeSans" pitchFamily="2"/>
              </a:rPr>
              <a:t>Semi-Supervised Learning</a:t>
            </a:r>
          </a:p>
          <a:p>
            <a:pPr hangingPunct="0"/>
            <a:r>
              <a:rPr lang="en-US" sz="2600" dirty="0">
                <a:solidFill>
                  <a:srgbClr val="000000"/>
                </a:solidFill>
                <a:latin typeface="Liberation Sans" pitchFamily="18"/>
                <a:ea typeface="Droid Sans Fallback" pitchFamily="2"/>
                <a:cs typeface="FreeSans" pitchFamily="2"/>
              </a:rPr>
              <a:t>Feature Selection</a:t>
            </a:r>
          </a:p>
          <a:p>
            <a:pPr hangingPunct="0"/>
            <a:r>
              <a:rPr lang="en-US" sz="2600" dirty="0">
                <a:solidFill>
                  <a:srgbClr val="000000"/>
                </a:solidFill>
                <a:latin typeface="Liberation Sans" pitchFamily="18"/>
                <a:ea typeface="Droid Sans Fallback" pitchFamily="2"/>
                <a:cs typeface="FreeSans" pitchFamily="2"/>
              </a:rPr>
              <a:t>Feature Extraction</a:t>
            </a:r>
          </a:p>
          <a:p>
            <a:pPr hangingPunct="0"/>
            <a:r>
              <a:rPr lang="en-US" sz="2600" dirty="0">
                <a:solidFill>
                  <a:srgbClr val="000000"/>
                </a:solidFill>
                <a:latin typeface="Liberation Sans" pitchFamily="18"/>
                <a:ea typeface="Droid Sans Fallback" pitchFamily="2"/>
                <a:cs typeface="FreeSans" pitchFamily="2"/>
              </a:rPr>
              <a:t>Manifold Learning</a:t>
            </a:r>
          </a:p>
          <a:p>
            <a:pPr hangingPunct="0"/>
            <a:r>
              <a:rPr lang="en-US" sz="2600" dirty="0">
                <a:solidFill>
                  <a:srgbClr val="000000"/>
                </a:solidFill>
                <a:latin typeface="Liberation Sans" pitchFamily="18"/>
                <a:ea typeface="Droid Sans Fallback" pitchFamily="2"/>
                <a:cs typeface="FreeSans" pitchFamily="2"/>
              </a:rPr>
              <a:t>Dimensionality Reduction</a:t>
            </a:r>
          </a:p>
          <a:p>
            <a:pPr hangingPunct="0"/>
            <a:r>
              <a:rPr lang="en-US" sz="2600" dirty="0">
                <a:solidFill>
                  <a:srgbClr val="000000"/>
                </a:solidFill>
                <a:latin typeface="Liberation Sans" pitchFamily="18"/>
                <a:ea typeface="Droid Sans Fallback" pitchFamily="2"/>
                <a:cs typeface="FreeSans" pitchFamily="2"/>
              </a:rPr>
              <a:t>Kernel Approximation</a:t>
            </a:r>
          </a:p>
          <a:p>
            <a:pPr hangingPunct="0"/>
            <a:r>
              <a:rPr lang="en-US" sz="2600" dirty="0">
                <a:solidFill>
                  <a:srgbClr val="000000"/>
                </a:solidFill>
                <a:latin typeface="Liberation Sans" pitchFamily="18"/>
                <a:ea typeface="Droid Sans Fallback" pitchFamily="2"/>
                <a:cs typeface="FreeSans" pitchFamily="2"/>
              </a:rPr>
              <a:t>Hyperparameter Optimization</a:t>
            </a:r>
          </a:p>
          <a:p>
            <a:pPr hangingPunct="0"/>
            <a:r>
              <a:rPr lang="en-US" sz="2600" dirty="0">
                <a:solidFill>
                  <a:srgbClr val="000000"/>
                </a:solidFill>
                <a:latin typeface="Liberation Sans" pitchFamily="18"/>
                <a:ea typeface="Droid Sans Fallback" pitchFamily="2"/>
                <a:cs typeface="FreeSans" pitchFamily="2"/>
              </a:rPr>
              <a:t>Evaluation Metrics</a:t>
            </a:r>
          </a:p>
          <a:p>
            <a:pPr hangingPunct="0"/>
            <a:r>
              <a:rPr lang="en-US" sz="2600" dirty="0">
                <a:solidFill>
                  <a:srgbClr val="000000"/>
                </a:solidFill>
                <a:latin typeface="Liberation Sans" pitchFamily="18"/>
                <a:ea typeface="Droid Sans Fallback" pitchFamily="2"/>
                <a:cs typeface="FreeSans" pitchFamily="2"/>
              </a:rPr>
              <a:t>Out-of-core learning</a:t>
            </a:r>
          </a:p>
          <a:p>
            <a:pPr hangingPunct="0"/>
            <a:r>
              <a:rPr lang="en-US" sz="2600" dirty="0">
                <a:solidFill>
                  <a:srgbClr val="000000"/>
                </a:solidFill>
                <a:latin typeface="Liberation Sans" pitchFamily="18"/>
                <a:ea typeface="Droid Sans Fallback" pitchFamily="2"/>
                <a:cs typeface="FreeSans" pitchFamily="2"/>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2183575" y="301320"/>
            <a:ext cx="9071640" cy="5851800"/>
          </a:xfrm>
          <a:prstGeom prst="rect">
            <a:avLst/>
          </a:prstGeom>
          <a:noFill/>
          <a:ln>
            <a:noFill/>
          </a:ln>
        </p:spPr>
        <p:txBody>
          <a:bodyPr lIns="0" tIns="0" rIns="0" bIns="0" anchor="ctr"/>
          <a:lstStyle/>
          <a:p>
            <a:pPr algn="ctr"/>
            <a:r>
              <a:rPr lang="en-US" sz="3200" spc="-1">
                <a:latin typeface="Arial"/>
              </a:rPr>
              <a:t>History?</a:t>
            </a:r>
          </a:p>
        </p:txBody>
      </p:sp>
      <p:pic>
        <p:nvPicPr>
          <p:cNvPr id="90" name="Picture 89"/>
          <p:cNvPicPr/>
          <p:nvPr/>
        </p:nvPicPr>
        <p:blipFill>
          <a:blip r:embed="rId3"/>
          <a:stretch/>
        </p:blipFill>
        <p:spPr>
          <a:xfrm>
            <a:off x="167860" y="94032"/>
            <a:ext cx="9009827" cy="6681921"/>
          </a:xfrm>
          <a:prstGeom prst="rect">
            <a:avLst/>
          </a:prstGeom>
          <a:ln>
            <a:noFill/>
          </a:ln>
        </p:spPr>
      </p:pic>
      <p:sp>
        <p:nvSpPr>
          <p:cNvPr id="91" name="TextShape 2"/>
          <p:cNvSpPr txBox="1"/>
          <p:nvPr/>
        </p:nvSpPr>
        <p:spPr>
          <a:xfrm>
            <a:off x="11049802" y="301319"/>
            <a:ext cx="2322971" cy="6513367"/>
          </a:xfrm>
          <a:prstGeom prst="rect">
            <a:avLst/>
          </a:prstGeom>
          <a:solidFill>
            <a:srgbClr val="FFFFFF"/>
          </a:solidFill>
          <a:ln>
            <a:solidFill>
              <a:srgbClr val="FFFFFF"/>
            </a:solidFill>
          </a:ln>
        </p:spPr>
        <p:txBody>
          <a:bodyPr lIns="90000" tIns="45000" rIns="90000" bIns="45000"/>
          <a:lstStyle/>
          <a:p>
            <a:r>
              <a:rPr lang="en-US" sz="1500" spc="-1" dirty="0">
                <a:latin typeface="Arial"/>
              </a:rPr>
              <a:t>Emeritus</a:t>
            </a:r>
          </a:p>
          <a:p>
            <a:r>
              <a:rPr lang="en-US" sz="1500" spc="-1" dirty="0">
                <a:latin typeface="Arial"/>
              </a:rPr>
              <a:t>Core Developers</a:t>
            </a:r>
          </a:p>
          <a:p>
            <a:endParaRPr lang="en-US" sz="1500" spc="-1" dirty="0">
              <a:latin typeface="Arial"/>
            </a:endParaRPr>
          </a:p>
          <a:p>
            <a:r>
              <a:rPr lang="en-US" sz="900" spc="-1" dirty="0">
                <a:latin typeface="Arial"/>
              </a:rPr>
              <a:t>Alexander Fabisch</a:t>
            </a:r>
          </a:p>
          <a:p>
            <a:r>
              <a:rPr lang="en-US" sz="900" spc="-1" dirty="0">
                <a:latin typeface="Arial"/>
              </a:rPr>
              <a:t>Alexandre </a:t>
            </a:r>
            <a:r>
              <a:rPr lang="en-US" sz="900" spc="-1" dirty="0" err="1">
                <a:latin typeface="Arial"/>
              </a:rPr>
              <a:t>Passos</a:t>
            </a:r>
            <a:endParaRPr lang="en-US" sz="900" spc="-1" dirty="0">
              <a:latin typeface="Arial"/>
            </a:endParaRPr>
          </a:p>
          <a:p>
            <a:r>
              <a:rPr lang="en-US" sz="900" spc="-1" dirty="0">
                <a:latin typeface="Arial"/>
              </a:rPr>
              <a:t>Angel Soler </a:t>
            </a:r>
            <a:r>
              <a:rPr lang="en-US" sz="900" spc="-1" dirty="0" err="1">
                <a:latin typeface="Arial"/>
              </a:rPr>
              <a:t>Gollonet</a:t>
            </a:r>
            <a:endParaRPr lang="en-US" sz="900" spc="-1" dirty="0">
              <a:latin typeface="Arial"/>
            </a:endParaRPr>
          </a:p>
          <a:p>
            <a:r>
              <a:rPr lang="en-US" sz="900" spc="-1" dirty="0">
                <a:latin typeface="Arial"/>
              </a:rPr>
              <a:t>Arnaud Joly</a:t>
            </a:r>
          </a:p>
          <a:p>
            <a:r>
              <a:rPr lang="en-US" sz="900" spc="-1" dirty="0">
                <a:latin typeface="Arial"/>
              </a:rPr>
              <a:t>Chris </a:t>
            </a:r>
            <a:r>
              <a:rPr lang="en-US" sz="900" spc="-1" dirty="0" err="1">
                <a:latin typeface="Arial"/>
              </a:rPr>
              <a:t>Gorgolewski</a:t>
            </a:r>
            <a:endParaRPr lang="en-US" sz="900" spc="-1" dirty="0">
              <a:latin typeface="Arial"/>
            </a:endParaRPr>
          </a:p>
          <a:p>
            <a:r>
              <a:rPr lang="en-US" sz="900" spc="-1" dirty="0">
                <a:latin typeface="Arial"/>
              </a:rPr>
              <a:t>David </a:t>
            </a:r>
            <a:r>
              <a:rPr lang="en-US" sz="900" spc="-1" dirty="0" err="1">
                <a:latin typeface="Arial"/>
              </a:rPr>
              <a:t>Cournapeau</a:t>
            </a:r>
            <a:endParaRPr lang="en-US" sz="900" spc="-1" dirty="0">
              <a:latin typeface="Arial"/>
            </a:endParaRPr>
          </a:p>
          <a:p>
            <a:r>
              <a:rPr lang="en-US" sz="900" spc="-1" dirty="0">
                <a:latin typeface="Arial"/>
              </a:rPr>
              <a:t>David </a:t>
            </a:r>
            <a:r>
              <a:rPr lang="en-US" sz="900" spc="-1" dirty="0" err="1">
                <a:latin typeface="Arial"/>
              </a:rPr>
              <a:t>Warde</a:t>
            </a:r>
            <a:r>
              <a:rPr lang="en-US" sz="900" spc="-1" dirty="0">
                <a:latin typeface="Arial"/>
              </a:rPr>
              <a:t>-Farley</a:t>
            </a:r>
          </a:p>
          <a:p>
            <a:r>
              <a:rPr lang="en-US" sz="900" spc="-1" dirty="0">
                <a:latin typeface="Arial"/>
              </a:rPr>
              <a:t>Eduard </a:t>
            </a:r>
            <a:r>
              <a:rPr lang="en-US" sz="900" spc="-1" dirty="0" err="1">
                <a:latin typeface="Arial"/>
              </a:rPr>
              <a:t>Duchesnay</a:t>
            </a:r>
            <a:endParaRPr lang="en-US" sz="900" spc="-1" dirty="0">
              <a:latin typeface="Arial"/>
            </a:endParaRPr>
          </a:p>
          <a:p>
            <a:r>
              <a:rPr lang="en-US" sz="900" spc="-1" dirty="0">
                <a:latin typeface="Arial"/>
              </a:rPr>
              <a:t>Fabian </a:t>
            </a:r>
            <a:r>
              <a:rPr lang="en-US" sz="900" spc="-1" dirty="0" err="1">
                <a:latin typeface="Arial"/>
              </a:rPr>
              <a:t>Pedragosa</a:t>
            </a:r>
            <a:endParaRPr lang="en-US" sz="900" spc="-1" dirty="0">
              <a:latin typeface="Arial"/>
            </a:endParaRPr>
          </a:p>
          <a:p>
            <a:r>
              <a:rPr lang="en-US" sz="900" spc="-1" dirty="0">
                <a:latin typeface="Arial"/>
              </a:rPr>
              <a:t>Gilles </a:t>
            </a:r>
            <a:r>
              <a:rPr lang="en-US" sz="900" spc="-1" dirty="0" err="1">
                <a:latin typeface="Arial"/>
              </a:rPr>
              <a:t>Louppe</a:t>
            </a:r>
            <a:endParaRPr lang="en-US" sz="900" spc="-1" dirty="0">
              <a:latin typeface="Arial"/>
            </a:endParaRPr>
          </a:p>
          <a:p>
            <a:r>
              <a:rPr lang="en-US" sz="900" spc="-1" dirty="0">
                <a:latin typeface="Arial"/>
              </a:rPr>
              <a:t>Jacob Schreiber</a:t>
            </a:r>
          </a:p>
          <a:p>
            <a:r>
              <a:rPr lang="en-US" sz="900" spc="-1" dirty="0">
                <a:latin typeface="Arial"/>
              </a:rPr>
              <a:t>Jake </a:t>
            </a:r>
            <a:r>
              <a:rPr lang="en-US" sz="900" spc="-1" dirty="0" err="1">
                <a:latin typeface="Arial"/>
              </a:rPr>
              <a:t>Vanderplas</a:t>
            </a:r>
            <a:endParaRPr lang="en-US" sz="900" spc="-1" dirty="0">
              <a:latin typeface="Arial"/>
            </a:endParaRPr>
          </a:p>
          <a:p>
            <a:r>
              <a:rPr lang="en-US" sz="900" spc="-1" dirty="0" err="1">
                <a:latin typeface="Arial"/>
              </a:rPr>
              <a:t>Jaques</a:t>
            </a:r>
            <a:r>
              <a:rPr lang="en-US" sz="900" spc="-1" dirty="0">
                <a:latin typeface="Arial"/>
              </a:rPr>
              <a:t> Grobler</a:t>
            </a:r>
          </a:p>
          <a:p>
            <a:r>
              <a:rPr lang="en-US" sz="900" spc="-1" dirty="0">
                <a:latin typeface="Arial"/>
              </a:rPr>
              <a:t>Jarrod </a:t>
            </a:r>
            <a:r>
              <a:rPr lang="en-US" sz="900" spc="-1" dirty="0" err="1">
                <a:latin typeface="Arial"/>
              </a:rPr>
              <a:t>Millman</a:t>
            </a:r>
            <a:endParaRPr lang="en-US" sz="900" spc="-1" dirty="0">
              <a:latin typeface="Arial"/>
            </a:endParaRPr>
          </a:p>
          <a:p>
            <a:r>
              <a:rPr lang="en-US" sz="900" spc="-1" dirty="0">
                <a:latin typeface="Arial"/>
              </a:rPr>
              <a:t>Kyle Kastner</a:t>
            </a:r>
          </a:p>
          <a:p>
            <a:r>
              <a:rPr lang="en-US" sz="900" spc="-1" dirty="0">
                <a:latin typeface="Arial"/>
              </a:rPr>
              <a:t>Lars </a:t>
            </a:r>
            <a:r>
              <a:rPr lang="en-US" sz="900" spc="-1" dirty="0" err="1">
                <a:latin typeface="Arial"/>
              </a:rPr>
              <a:t>Buitinck</a:t>
            </a:r>
            <a:endParaRPr lang="en-US" sz="900" spc="-1" dirty="0">
              <a:latin typeface="Arial"/>
            </a:endParaRPr>
          </a:p>
          <a:p>
            <a:r>
              <a:rPr lang="en-US" sz="900" spc="-1" dirty="0">
                <a:latin typeface="Arial"/>
              </a:rPr>
              <a:t>Manoj Kumar</a:t>
            </a:r>
          </a:p>
          <a:p>
            <a:r>
              <a:rPr lang="en-US" sz="900" spc="-1" dirty="0">
                <a:latin typeface="Arial"/>
              </a:rPr>
              <a:t>Mathieu Blondel</a:t>
            </a:r>
          </a:p>
          <a:p>
            <a:r>
              <a:rPr lang="en-US" sz="900" spc="-1" dirty="0">
                <a:latin typeface="Arial"/>
              </a:rPr>
              <a:t>Matthieu </a:t>
            </a:r>
            <a:r>
              <a:rPr lang="en-US" sz="900" spc="-1" dirty="0" err="1">
                <a:latin typeface="Arial"/>
              </a:rPr>
              <a:t>Brucher</a:t>
            </a:r>
            <a:endParaRPr lang="en-US" sz="900" spc="-1" dirty="0">
              <a:latin typeface="Arial"/>
            </a:endParaRPr>
          </a:p>
          <a:p>
            <a:r>
              <a:rPr lang="en-US" sz="900" spc="-1" dirty="0">
                <a:latin typeface="Arial"/>
              </a:rPr>
              <a:t>Noel Dawe</a:t>
            </a:r>
          </a:p>
          <a:p>
            <a:r>
              <a:rPr lang="en-US" sz="900" spc="-1" dirty="0">
                <a:latin typeface="Arial"/>
              </a:rPr>
              <a:t>Paolo </a:t>
            </a:r>
            <a:r>
              <a:rPr lang="en-US" sz="900" spc="-1" dirty="0" err="1">
                <a:latin typeface="Arial"/>
              </a:rPr>
              <a:t>Losi</a:t>
            </a:r>
            <a:endParaRPr lang="en-US" sz="900" spc="-1" dirty="0">
              <a:latin typeface="Arial"/>
            </a:endParaRPr>
          </a:p>
          <a:p>
            <a:r>
              <a:rPr lang="en-US" sz="900" spc="-1" dirty="0">
                <a:latin typeface="Arial"/>
              </a:rPr>
              <a:t>Peter </a:t>
            </a:r>
            <a:r>
              <a:rPr lang="en-US" sz="900" spc="-1" dirty="0" err="1">
                <a:latin typeface="Arial"/>
              </a:rPr>
              <a:t>Prettenhofer</a:t>
            </a:r>
            <a:endParaRPr lang="en-US" sz="900" spc="-1" dirty="0">
              <a:latin typeface="Arial"/>
            </a:endParaRPr>
          </a:p>
          <a:p>
            <a:r>
              <a:rPr lang="en-US" sz="900" spc="-1" dirty="0">
                <a:latin typeface="Arial"/>
              </a:rPr>
              <a:t>Raghav Rajagopalan</a:t>
            </a:r>
          </a:p>
          <a:p>
            <a:r>
              <a:rPr lang="en-US" sz="900" spc="-1" dirty="0">
                <a:latin typeface="Arial"/>
              </a:rPr>
              <a:t>Robert Layton</a:t>
            </a:r>
          </a:p>
          <a:p>
            <a:r>
              <a:rPr lang="en-US" sz="900" spc="-1" dirty="0">
                <a:latin typeface="Arial"/>
              </a:rPr>
              <a:t>Ron Weiss</a:t>
            </a:r>
          </a:p>
          <a:p>
            <a:r>
              <a:rPr lang="en-US" sz="900" spc="-1" dirty="0" err="1">
                <a:latin typeface="Arial"/>
              </a:rPr>
              <a:t>Satrajit</a:t>
            </a:r>
            <a:r>
              <a:rPr lang="en-US" sz="900" spc="-1" dirty="0">
                <a:latin typeface="Arial"/>
              </a:rPr>
              <a:t> Ghosh</a:t>
            </a:r>
          </a:p>
          <a:p>
            <a:r>
              <a:rPr lang="en-US" sz="900" spc="-1" dirty="0" err="1">
                <a:latin typeface="Arial"/>
              </a:rPr>
              <a:t>Shiqiao</a:t>
            </a:r>
            <a:r>
              <a:rPr lang="en-US" sz="900" spc="-1" dirty="0">
                <a:latin typeface="Arial"/>
              </a:rPr>
              <a:t> Du</a:t>
            </a:r>
          </a:p>
          <a:p>
            <a:r>
              <a:rPr lang="en-US" sz="900" spc="-1" dirty="0" err="1">
                <a:latin typeface="Arial"/>
              </a:rPr>
              <a:t>Thouis</a:t>
            </a:r>
            <a:r>
              <a:rPr lang="en-US" sz="900" spc="-1" dirty="0">
                <a:latin typeface="Arial"/>
              </a:rPr>
              <a:t> (Ray) Jones</a:t>
            </a:r>
          </a:p>
          <a:p>
            <a:r>
              <a:rPr lang="en-US" sz="900" spc="-1" dirty="0">
                <a:latin typeface="Arial"/>
              </a:rPr>
              <a:t>Vincent </a:t>
            </a:r>
            <a:r>
              <a:rPr lang="en-US" sz="900" spc="-1" dirty="0" err="1">
                <a:latin typeface="Arial"/>
              </a:rPr>
              <a:t>Dubourg</a:t>
            </a:r>
            <a:endParaRPr lang="en-US" sz="900" spc="-1" dirty="0">
              <a:latin typeface="Arial"/>
            </a:endParaRPr>
          </a:p>
          <a:p>
            <a:r>
              <a:rPr lang="en-US" sz="900" spc="-1" dirty="0">
                <a:latin typeface="Arial"/>
              </a:rPr>
              <a:t>Vincent Michel</a:t>
            </a:r>
          </a:p>
          <a:p>
            <a:r>
              <a:rPr lang="en-US" sz="900" spc="-1" dirty="0" err="1">
                <a:latin typeface="Arial"/>
              </a:rPr>
              <a:t>Virgile</a:t>
            </a:r>
            <a:r>
              <a:rPr lang="en-US" sz="900" spc="-1" dirty="0">
                <a:latin typeface="Arial"/>
              </a:rPr>
              <a:t> Fritsch</a:t>
            </a:r>
          </a:p>
          <a:p>
            <a:r>
              <a:rPr lang="en-US" sz="900" spc="-1" dirty="0">
                <a:latin typeface="Arial"/>
              </a:rPr>
              <a:t>Wei Li</a:t>
            </a:r>
          </a:p>
          <a:p>
            <a:endParaRPr lang="en-US" sz="900" spc="-1" dirty="0">
              <a:latin typeface="Arial"/>
            </a:endParaRPr>
          </a:p>
        </p:txBody>
      </p:sp>
      <p:pic>
        <p:nvPicPr>
          <p:cNvPr id="92" name="Picture 91"/>
          <p:cNvPicPr/>
          <p:nvPr/>
        </p:nvPicPr>
        <p:blipFill>
          <a:blip r:embed="rId4"/>
          <a:stretch/>
        </p:blipFill>
        <p:spPr>
          <a:xfrm>
            <a:off x="6935002" y="5186521"/>
            <a:ext cx="4114800" cy="966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 name="Rectangle 113">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13531" y="435289"/>
            <a:ext cx="6306356" cy="668909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0" name="TextShape 1"/>
          <p:cNvSpPr txBox="1"/>
          <p:nvPr/>
        </p:nvSpPr>
        <p:spPr>
          <a:xfrm>
            <a:off x="1122851" y="1160783"/>
            <a:ext cx="4914716" cy="338229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200" spc="-1">
                <a:solidFill>
                  <a:srgbClr val="FFFFFF"/>
                </a:solidFill>
                <a:latin typeface="+mj-lt"/>
                <a:ea typeface="+mj-ea"/>
                <a:cs typeface="+mj-cs"/>
              </a:rPr>
              <a:t>Our Mission:</a:t>
            </a:r>
          </a:p>
          <a:p>
            <a:pPr>
              <a:lnSpc>
                <a:spcPct val="90000"/>
              </a:lnSpc>
              <a:spcBef>
                <a:spcPct val="0"/>
              </a:spcBef>
              <a:spcAft>
                <a:spcPts val="600"/>
              </a:spcAft>
            </a:pPr>
            <a:endParaRPr lang="en-US" sz="4200" spc="-1">
              <a:solidFill>
                <a:srgbClr val="FFFFFF"/>
              </a:solidFill>
              <a:latin typeface="+mj-lt"/>
              <a:ea typeface="+mj-ea"/>
              <a:cs typeface="+mj-cs"/>
            </a:endParaRPr>
          </a:p>
          <a:p>
            <a:pPr>
              <a:lnSpc>
                <a:spcPct val="90000"/>
              </a:lnSpc>
              <a:spcBef>
                <a:spcPct val="0"/>
              </a:spcBef>
              <a:spcAft>
                <a:spcPts val="600"/>
              </a:spcAft>
            </a:pPr>
            <a:r>
              <a:rPr lang="en-US" sz="4200" spc="-1">
                <a:solidFill>
                  <a:srgbClr val="FFFFFF"/>
                </a:solidFill>
                <a:latin typeface="+mj-lt"/>
                <a:ea typeface="+mj-ea"/>
                <a:cs typeface="+mj-cs"/>
              </a:rPr>
              <a:t>Commoditize and Democratize Machine Learning</a:t>
            </a:r>
          </a:p>
        </p:txBody>
      </p:sp>
      <p:pic>
        <p:nvPicPr>
          <p:cNvPr id="2" name="Picture 1">
            <a:extLst>
              <a:ext uri="{FF2B5EF4-FFF2-40B4-BE49-F238E27FC236}">
                <a16:creationId xmlns:a16="http://schemas.microsoft.com/office/drawing/2014/main" id="{6FA6BDFA-1BEF-47EA-B1C5-6C123D9AB342}"/>
              </a:ext>
            </a:extLst>
          </p:cNvPr>
          <p:cNvPicPr>
            <a:picLocks noChangeAspect="1"/>
          </p:cNvPicPr>
          <p:nvPr/>
        </p:nvPicPr>
        <p:blipFill>
          <a:blip r:embed="rId3"/>
          <a:stretch>
            <a:fillRect/>
          </a:stretch>
        </p:blipFill>
        <p:spPr>
          <a:xfrm>
            <a:off x="7267969" y="768751"/>
            <a:ext cx="8277720" cy="1407211"/>
          </a:xfrm>
          <a:prstGeom prst="rect">
            <a:avLst/>
          </a:prstGeom>
        </p:spPr>
      </p:pic>
      <p:cxnSp>
        <p:nvCxnSpPr>
          <p:cNvPr id="116" name="Straight Connector 115">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0124121" y="2066266"/>
            <a:ext cx="0" cy="3427143"/>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29" name="Straight Connector 117">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28020" y="4631742"/>
            <a:ext cx="3748438"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C8BD327-F8B7-4D25-A70F-26BBD282371C}"/>
              </a:ext>
            </a:extLst>
          </p:cNvPr>
          <p:cNvPicPr>
            <a:picLocks noChangeAspect="1"/>
          </p:cNvPicPr>
          <p:nvPr/>
        </p:nvPicPr>
        <p:blipFill>
          <a:blip r:embed="rId4"/>
          <a:stretch>
            <a:fillRect/>
          </a:stretch>
        </p:blipFill>
        <p:spPr>
          <a:xfrm>
            <a:off x="7267969" y="2822515"/>
            <a:ext cx="5350982" cy="4173766"/>
          </a:xfrm>
          <a:prstGeom prst="rect">
            <a:avLst/>
          </a:prstGeom>
        </p:spPr>
      </p:pic>
    </p:spTree>
    <p:extLst>
      <p:ext uri="{BB962C8B-B14F-4D97-AF65-F5344CB8AC3E}">
        <p14:creationId xmlns:p14="http://schemas.microsoft.com/office/powerpoint/2010/main" val="349962103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2121011" y="63395"/>
            <a:ext cx="906948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spc="-1" dirty="0">
                <a:solidFill>
                  <a:srgbClr val="000000"/>
                </a:solidFill>
                <a:latin typeface="Arial"/>
                <a:ea typeface="DejaVu Sans"/>
              </a:rPr>
              <a:t>ML with </a:t>
            </a:r>
            <a:r>
              <a:rPr lang="en-US" sz="4400" spc="-1" dirty="0" err="1">
                <a:solidFill>
                  <a:srgbClr val="000000"/>
                </a:solidFill>
                <a:latin typeface="Arial"/>
                <a:ea typeface="DejaVu Sans"/>
              </a:rPr>
              <a:t>sklearn</a:t>
            </a:r>
            <a:r>
              <a:rPr lang="en-US" sz="4400" spc="-1" dirty="0">
                <a:solidFill>
                  <a:srgbClr val="000000"/>
                </a:solidFill>
                <a:latin typeface="Arial"/>
                <a:ea typeface="DejaVu Sans"/>
              </a:rPr>
              <a:t> &amp; pandas</a:t>
            </a:r>
            <a:endParaRPr lang="en-US" sz="4400" spc="-1" dirty="0">
              <a:latin typeface="Arial"/>
            </a:endParaRPr>
          </a:p>
        </p:txBody>
      </p:sp>
      <p:sp>
        <p:nvSpPr>
          <p:cNvPr id="180" name="CustomShape 2"/>
          <p:cNvSpPr/>
          <p:nvPr/>
        </p:nvSpPr>
        <p:spPr>
          <a:xfrm>
            <a:off x="2183575" y="1768680"/>
            <a:ext cx="9070200" cy="4382280"/>
          </a:xfrm>
          <a:prstGeom prst="rect">
            <a:avLst/>
          </a:prstGeom>
          <a:noFill/>
          <a:ln>
            <a:noFill/>
          </a:ln>
        </p:spPr>
        <p:style>
          <a:lnRef idx="0">
            <a:scrgbClr r="0" g="0" b="0"/>
          </a:lnRef>
          <a:fillRef idx="0">
            <a:scrgbClr r="0" g="0" b="0"/>
          </a:fillRef>
          <a:effectRef idx="0">
            <a:scrgbClr r="0" g="0" b="0"/>
          </a:effectRef>
          <a:fontRef idx="minor"/>
        </p:style>
      </p:sp>
      <p:pic>
        <p:nvPicPr>
          <p:cNvPr id="181" name="Picture 180"/>
          <p:cNvPicPr/>
          <p:nvPr/>
        </p:nvPicPr>
        <p:blipFill>
          <a:blip r:embed="rId3"/>
          <a:stretch/>
        </p:blipFill>
        <p:spPr>
          <a:xfrm>
            <a:off x="798864" y="1085040"/>
            <a:ext cx="8410680" cy="3015000"/>
          </a:xfrm>
          <a:prstGeom prst="rect">
            <a:avLst/>
          </a:prstGeom>
          <a:ln>
            <a:noFill/>
          </a:ln>
        </p:spPr>
      </p:pic>
      <p:pic>
        <p:nvPicPr>
          <p:cNvPr id="182" name="Picture 181"/>
          <p:cNvPicPr/>
          <p:nvPr/>
        </p:nvPicPr>
        <p:blipFill>
          <a:blip r:embed="rId4"/>
          <a:stretch/>
        </p:blipFill>
        <p:spPr>
          <a:xfrm>
            <a:off x="4150795" y="4244420"/>
            <a:ext cx="5135760" cy="33962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1853</Words>
  <Application>Microsoft Office PowerPoint</Application>
  <PresentationFormat>Custom</PresentationFormat>
  <Paragraphs>201</Paragraphs>
  <Slides>28</Slides>
  <Notes>15</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28</vt:i4>
      </vt:variant>
    </vt:vector>
  </HeadingPairs>
  <TitlesOfParts>
    <vt:vector size="40" baseType="lpstr">
      <vt:lpstr>Arial</vt:lpstr>
      <vt:lpstr>Calibri</vt:lpstr>
      <vt:lpstr>Liberation Sans</vt:lpstr>
      <vt:lpstr>Liberation Serif</vt:lpstr>
      <vt:lpstr>Source Code Pro</vt:lpstr>
      <vt:lpstr>Symbol</vt:lpstr>
      <vt:lpstr>Times New Roman</vt:lpstr>
      <vt:lpstr>Wingdings</vt:lpstr>
      <vt:lpstr>Office Theme</vt:lpstr>
      <vt:lpstr>Office Theme</vt:lpstr>
      <vt:lpstr>Office Theme</vt:lpstr>
      <vt:lpstr>Office Theme</vt:lpstr>
      <vt:lpstr>PowerPoint Presentation</vt:lpstr>
      <vt:lpstr>A real world ML workflow</vt:lpstr>
      <vt:lpstr>PowerPoint Presentation</vt:lpstr>
      <vt:lpstr>NumPy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 of Scaling Up and Out</vt:lpstr>
      <vt:lpstr>Interfaces</vt:lpstr>
      <vt:lpstr>Low-level Code</vt:lpstr>
      <vt:lpstr>Eager vs Lazy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Andy</dc:creator>
  <cp:lastModifiedBy>Andy Andy</cp:lastModifiedBy>
  <cp:revision>3</cp:revision>
  <dcterms:created xsi:type="dcterms:W3CDTF">2020-06-03T22:08:35Z</dcterms:created>
  <dcterms:modified xsi:type="dcterms:W3CDTF">2020-06-03T22:32:18Z</dcterms:modified>
</cp:coreProperties>
</file>