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9" r:id="rId4"/>
    <p:sldId id="258" r:id="rId5"/>
    <p:sldId id="286" r:id="rId6"/>
    <p:sldId id="28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6858000" cy="9144000"/>
  <p:embeddedFontLst>
    <p:embeddedFont>
      <p:font typeface="Varela Round" panose="020B0604020202020204" charset="-79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Tahoma" panose="020B0604030504040204" pitchFamily="34" charset="0"/>
      <p:regular r:id="rId39"/>
      <p:bold r:id="rId40"/>
    </p:embeddedFont>
    <p:embeddedFont>
      <p:font typeface="Montserrat" panose="020B0604020202020204" charset="0"/>
      <p:regular r:id="rId41"/>
      <p:bold r:id="rId42"/>
      <p:italic r:id="rId43"/>
      <p:boldItalic r:id="rId44"/>
    </p:embeddedFont>
    <p:embeddedFont>
      <p:font typeface="맑은 고딕" panose="020B0503020000020004" pitchFamily="34" charset="-127"/>
      <p:regular r:id="rId45"/>
      <p:bold r:id="rId46"/>
    </p:embeddedFont>
    <p:embeddedFont>
      <p:font typeface="Nixie One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7D3741-02DA-4B00-B5DE-5E230C1C2047}">
  <a:tblStyle styleId="{EF7D3741-02DA-4B00-B5DE-5E230C1C20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22b52997_14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22b52997_14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146c432066_61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146c432066_61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73d26f0f7c_17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73d26f0f7c_17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842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25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70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nixie-one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fontsquirrel.com/fonts/varela-round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unsplash.com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A6C6C5-6DF6-4ED4-B1BB-60CCDE5DA77E}"/>
              </a:ext>
            </a:extLst>
          </p:cNvPr>
          <p:cNvSpPr txBox="1"/>
          <p:nvPr/>
        </p:nvSpPr>
        <p:spPr>
          <a:xfrm>
            <a:off x="2579362" y="42364"/>
            <a:ext cx="5255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Khởi sự doanh nghiệp</a:t>
            </a:r>
            <a:endParaRPr lang="en-US" sz="3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DD118B-5D1E-4AF7-8FCB-F99611A7D7A1}"/>
              </a:ext>
            </a:extLst>
          </p:cNvPr>
          <p:cNvSpPr txBox="1"/>
          <p:nvPr/>
        </p:nvSpPr>
        <p:spPr>
          <a:xfrm>
            <a:off x="3782131" y="782114"/>
            <a:ext cx="21496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Dream Team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C713-D8AE-434C-968A-17847BEBDF12}"/>
              </a:ext>
            </a:extLst>
          </p:cNvPr>
          <p:cNvSpPr txBox="1"/>
          <p:nvPr/>
        </p:nvSpPr>
        <p:spPr>
          <a:xfrm>
            <a:off x="3465876" y="1280695"/>
            <a:ext cx="27821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0" i="0" dirty="0"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vi-VN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Vượt gian nan, đập tan thách thức</a:t>
            </a:r>
            <a:r>
              <a:rPr lang="vi-VN" sz="1400" b="0" i="0" dirty="0">
                <a:solidFill>
                  <a:schemeClr val="bg2"/>
                </a:solidFill>
                <a:effectLst/>
                <a:latin typeface="+mj-lt"/>
              </a:rPr>
              <a:t>”</a:t>
            </a:r>
            <a:endParaRPr lang="en-US" sz="1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300EB-0068-45F4-923C-74EAF961C2B5}"/>
              </a:ext>
            </a:extLst>
          </p:cNvPr>
          <p:cNvSpPr txBox="1"/>
          <p:nvPr/>
        </p:nvSpPr>
        <p:spPr>
          <a:xfrm>
            <a:off x="3465876" y="2462851"/>
            <a:ext cx="38808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Giảng Viên: </a:t>
            </a:r>
            <a:r>
              <a:rPr lang="vi-V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Đỗ Đức Hiếu</a:t>
            </a:r>
          </a:p>
          <a:p>
            <a:endParaRPr lang="vi-VN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Lớp: </a:t>
            </a:r>
            <a:r>
              <a:rPr lang="vi-V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LT15302</a:t>
            </a:r>
          </a:p>
          <a:p>
            <a:r>
              <a:rPr lang="vi-V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Sinh Viên:</a:t>
            </a:r>
          </a:p>
          <a:p>
            <a:r>
              <a:rPr lang="vi-V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PS12291 - Nguyễn Hoàng Phúc</a:t>
            </a:r>
            <a:endParaRPr lang="vi-VN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PS12147 - Mai Phạm Tuấn Kiệt</a:t>
            </a:r>
          </a:p>
          <a:p>
            <a:r>
              <a:rPr lang="vi-V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PS13465 - </a:t>
            </a:r>
            <a:r>
              <a:rPr lang="vi-V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Nguyễn Nhật Nam</a:t>
            </a:r>
          </a:p>
          <a:p>
            <a:r>
              <a:rPr lang="vi-V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PS11892 - Nguyễn Văn Kiên</a:t>
            </a:r>
          </a:p>
          <a:p>
            <a:r>
              <a:rPr lang="vi-V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   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PS12010 - </a:t>
            </a:r>
            <a:r>
              <a:rPr lang="vi-V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Phàm Mịch Triết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66" name="Google Shape;266;p21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4572000" y="13662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1"/>
          </p:nvPr>
        </p:nvSpPr>
        <p:spPr>
          <a:xfrm>
            <a:off x="4572000" y="1982951"/>
            <a:ext cx="3639600" cy="19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74" name="Google Shape;274;p22" descr="coffe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000" y="1033650"/>
            <a:ext cx="3076200" cy="3076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 idx="4294967295"/>
          </p:nvPr>
        </p:nvSpPr>
        <p:spPr>
          <a:xfrm>
            <a:off x="723900" y="247650"/>
            <a:ext cx="7696200" cy="7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17A86"/>
                </a:solidFill>
              </a:rPr>
              <a:t>Want big impact?</a:t>
            </a:r>
            <a:endParaRPr dirty="0">
              <a:solidFill>
                <a:srgbClr val="617A8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17A86"/>
                </a:solidFill>
              </a:rPr>
              <a:t>Use big image.</a:t>
            </a:r>
            <a:endParaRPr dirty="0">
              <a:solidFill>
                <a:srgbClr val="617A86"/>
              </a:solidFill>
            </a:endParaRPr>
          </a:p>
        </p:txBody>
      </p:sp>
      <p:sp>
        <p:nvSpPr>
          <p:cNvPr id="281" name="Google Shape;281;p2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/>
          <p:nvPr/>
        </p:nvSpPr>
        <p:spPr>
          <a:xfrm>
            <a:off x="1722113" y="1507650"/>
            <a:ext cx="2128200" cy="2128200"/>
          </a:xfrm>
          <a:prstGeom prst="ellipse">
            <a:avLst/>
          </a:prstGeom>
          <a:solidFill>
            <a:srgbClr val="F8BB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5293686" y="1507650"/>
            <a:ext cx="2128200" cy="2128200"/>
          </a:xfrm>
          <a:prstGeom prst="ellipse">
            <a:avLst/>
          </a:prstGeom>
          <a:solidFill>
            <a:srgbClr val="E8004C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3507899" y="1507650"/>
            <a:ext cx="2128200" cy="2128200"/>
          </a:xfrm>
          <a:prstGeom prst="ellipse">
            <a:avLst/>
          </a:prstGeom>
          <a:solidFill>
            <a:srgbClr val="ED4A00">
              <a:alpha val="86670"/>
            </a:srgbClr>
          </a:solidFill>
          <a:ln w="9525" cap="flat" cmpd="sng">
            <a:solidFill>
              <a:srgbClr val="617A8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2502525" y="24390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Diagrams to break down your message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5903700" y="4684500"/>
            <a:ext cx="2859300" cy="4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Diagram featured by </a:t>
            </a:r>
            <a:r>
              <a:rPr lang="en" sz="1000" b="1" u="sng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http://slidemodel.com</a:t>
            </a:r>
            <a:endParaRPr sz="10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297" name="Google Shape;297;p25"/>
          <p:cNvGrpSpPr/>
          <p:nvPr/>
        </p:nvGrpSpPr>
        <p:grpSpPr>
          <a:xfrm>
            <a:off x="3538042" y="908482"/>
            <a:ext cx="4506314" cy="4318581"/>
            <a:chOff x="3473491" y="908480"/>
            <a:chExt cx="4400268" cy="4216953"/>
          </a:xfrm>
        </p:grpSpPr>
        <p:pic>
          <p:nvPicPr>
            <p:cNvPr id="298" name="Google Shape;298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93424">
              <a:off x="3501925" y="3870729"/>
              <a:ext cx="4343400" cy="11334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9" name="Google Shape;299;p25"/>
            <p:cNvGrpSpPr/>
            <p:nvPr/>
          </p:nvGrpSpPr>
          <p:grpSpPr>
            <a:xfrm>
              <a:off x="3491049" y="908480"/>
              <a:ext cx="4244249" cy="3840573"/>
              <a:chOff x="832502" y="1450779"/>
              <a:chExt cx="5137694" cy="4649042"/>
            </a:xfrm>
          </p:grpSpPr>
          <p:sp>
            <p:nvSpPr>
              <p:cNvPr id="300" name="Google Shape;300;p25"/>
              <p:cNvSpPr/>
              <p:nvPr/>
            </p:nvSpPr>
            <p:spPr>
              <a:xfrm>
                <a:off x="1301214" y="3484499"/>
                <a:ext cx="3843744" cy="1543617"/>
              </a:xfrm>
              <a:custGeom>
                <a:avLst/>
                <a:gdLst/>
                <a:ahLst/>
                <a:cxnLst/>
                <a:rect l="l" t="t" r="r" b="b"/>
                <a:pathLst>
                  <a:path w="2678567" h="1075691" extrusionOk="0">
                    <a:moveTo>
                      <a:pt x="0" y="267280"/>
                    </a:moveTo>
                    <a:lnTo>
                      <a:pt x="213477" y="1075691"/>
                    </a:lnTo>
                    <a:lnTo>
                      <a:pt x="2678567" y="643046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6F0000"/>
                  </a:gs>
                  <a:gs pos="50000">
                    <a:srgbClr val="A10002"/>
                  </a:gs>
                  <a:gs pos="100000">
                    <a:srgbClr val="C1000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832502" y="3836338"/>
                <a:ext cx="784879" cy="2263483"/>
              </a:xfrm>
              <a:custGeom>
                <a:avLst/>
                <a:gdLst/>
                <a:ahLst/>
                <a:cxnLst/>
                <a:rect l="l" t="t" r="r" b="b"/>
                <a:pathLst>
                  <a:path w="546954" h="1577340" extrusionOk="0">
                    <a:moveTo>
                      <a:pt x="346373" y="0"/>
                    </a:moveTo>
                    <a:lnTo>
                      <a:pt x="546954" y="790165"/>
                    </a:lnTo>
                    <a:lnTo>
                      <a:pt x="541863" y="789979"/>
                    </a:lnTo>
                    <a:lnTo>
                      <a:pt x="215744" y="1577340"/>
                    </a:lnTo>
                    <a:lnTo>
                      <a:pt x="0" y="522350"/>
                    </a:lnTo>
                    <a:lnTo>
                      <a:pt x="346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1137388" y="4390371"/>
                <a:ext cx="4832807" cy="1700037"/>
              </a:xfrm>
              <a:custGeom>
                <a:avLst/>
                <a:gdLst/>
                <a:ahLst/>
                <a:cxnLst/>
                <a:rect l="l" t="t" r="r" b="b"/>
                <a:pathLst>
                  <a:path w="3367810" h="1184695" extrusionOk="0">
                    <a:moveTo>
                      <a:pt x="0" y="1184695"/>
                    </a:moveTo>
                    <a:lnTo>
                      <a:pt x="3367810" y="822992"/>
                    </a:lnTo>
                    <a:lnTo>
                      <a:pt x="2778260" y="0"/>
                    </a:lnTo>
                    <a:lnTo>
                      <a:pt x="329993" y="398308"/>
                    </a:lnTo>
                    <a:lnTo>
                      <a:pt x="0" y="1184695"/>
                    </a:lnTo>
                    <a:close/>
                  </a:path>
                </a:pathLst>
              </a:custGeom>
              <a:gradFill>
                <a:gsLst>
                  <a:gs pos="0">
                    <a:srgbClr val="8C1531"/>
                  </a:gs>
                  <a:gs pos="50000">
                    <a:srgbClr val="BF1C42"/>
                  </a:gs>
                  <a:gs pos="100000">
                    <a:srgbClr val="F32454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 rot="-545807">
                <a:off x="1609085" y="4351947"/>
                <a:ext cx="1823693" cy="900583"/>
              </a:xfrm>
              <a:custGeom>
                <a:avLst/>
                <a:gdLst/>
                <a:ahLst/>
                <a:cxnLst/>
                <a:rect l="l" t="t" r="r" b="b"/>
                <a:pathLst>
                  <a:path w="1048475" h="517762" extrusionOk="0">
                    <a:moveTo>
                      <a:pt x="23521" y="0"/>
                    </a:moveTo>
                    <a:lnTo>
                      <a:pt x="0" y="517762"/>
                    </a:lnTo>
                    <a:lnTo>
                      <a:pt x="1048475" y="248242"/>
                    </a:lnTo>
                    <a:lnTo>
                      <a:pt x="23521" y="0"/>
                    </a:lnTo>
                    <a:close/>
                  </a:path>
                </a:pathLst>
              </a:custGeom>
              <a:solidFill>
                <a:srgbClr val="0C0C0C">
                  <a:alpha val="6391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1623309" y="3108363"/>
                <a:ext cx="2998678" cy="913376"/>
              </a:xfrm>
              <a:custGeom>
                <a:avLst/>
                <a:gdLst/>
                <a:ahLst/>
                <a:cxnLst/>
                <a:rect l="l" t="t" r="r" b="b"/>
                <a:pathLst>
                  <a:path w="3783821" h="1152525" extrusionOk="0">
                    <a:moveTo>
                      <a:pt x="0" y="213297"/>
                    </a:moveTo>
                    <a:lnTo>
                      <a:pt x="2183621" y="0"/>
                    </a:lnTo>
                    <a:lnTo>
                      <a:pt x="3783821" y="695325"/>
                    </a:lnTo>
                    <a:lnTo>
                      <a:pt x="659621" y="1152525"/>
                    </a:lnTo>
                    <a:lnTo>
                      <a:pt x="0" y="213297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25"/>
              <p:cNvSpPr/>
              <p:nvPr/>
            </p:nvSpPr>
            <p:spPr>
              <a:xfrm>
                <a:off x="1243017" y="3783232"/>
                <a:ext cx="268261" cy="484729"/>
              </a:xfrm>
              <a:custGeom>
                <a:avLst/>
                <a:gdLst/>
                <a:ahLst/>
                <a:cxnLst/>
                <a:rect l="l" t="t" r="r" b="b"/>
                <a:pathLst>
                  <a:path w="160395" h="243277" extrusionOk="0">
                    <a:moveTo>
                      <a:pt x="0" y="124097"/>
                    </a:moveTo>
                    <a:lnTo>
                      <a:pt x="65314" y="0"/>
                    </a:lnTo>
                    <a:lnTo>
                      <a:pt x="160395" y="243277"/>
                    </a:lnTo>
                    <a:lnTo>
                      <a:pt x="0" y="124097"/>
                    </a:lnTo>
                    <a:close/>
                  </a:path>
                </a:pathLst>
              </a:custGeom>
              <a:solidFill>
                <a:srgbClr val="0C0C0C">
                  <a:alpha val="2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5"/>
              <p:cNvSpPr/>
              <p:nvPr/>
            </p:nvSpPr>
            <p:spPr>
              <a:xfrm>
                <a:off x="1270851" y="3274233"/>
                <a:ext cx="892470" cy="1887141"/>
              </a:xfrm>
              <a:custGeom>
                <a:avLst/>
                <a:gdLst/>
                <a:ahLst/>
                <a:cxnLst/>
                <a:rect l="l" t="t" r="r" b="b"/>
                <a:pathLst>
                  <a:path w="1126145" h="2381250" extrusionOk="0">
                    <a:moveTo>
                      <a:pt x="447675" y="0"/>
                    </a:moveTo>
                    <a:lnTo>
                      <a:pt x="1126145" y="935772"/>
                    </a:lnTo>
                    <a:lnTo>
                      <a:pt x="623887" y="2381250"/>
                    </a:lnTo>
                    <a:lnTo>
                      <a:pt x="0" y="571500"/>
                    </a:lnTo>
                    <a:lnTo>
                      <a:pt x="44767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1760918" y="3658746"/>
                <a:ext cx="3381756" cy="1502164"/>
              </a:xfrm>
              <a:custGeom>
                <a:avLst/>
                <a:gdLst/>
                <a:ahLst/>
                <a:cxnLst/>
                <a:rect l="l" t="t" r="r" b="b"/>
                <a:pathLst>
                  <a:path w="4267200" h="1895475" extrusionOk="0">
                    <a:moveTo>
                      <a:pt x="0" y="1895475"/>
                    </a:moveTo>
                    <a:lnTo>
                      <a:pt x="504825" y="438150"/>
                    </a:lnTo>
                    <a:lnTo>
                      <a:pt x="3609975" y="0"/>
                    </a:lnTo>
                    <a:lnTo>
                      <a:pt x="4267200" y="923925"/>
                    </a:lnTo>
                    <a:lnTo>
                      <a:pt x="0" y="1895475"/>
                    </a:lnTo>
                    <a:close/>
                  </a:path>
                </a:pathLst>
              </a:custGeom>
              <a:gradFill>
                <a:gsLst>
                  <a:gs pos="0">
                    <a:srgbClr val="BF8F15"/>
                  </a:gs>
                  <a:gs pos="50000">
                    <a:srgbClr val="D9A217"/>
                  </a:gs>
                  <a:gs pos="100000">
                    <a:srgbClr val="F8B91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2081181" y="2512890"/>
                <a:ext cx="1990353" cy="505838"/>
              </a:xfrm>
              <a:custGeom>
                <a:avLst/>
                <a:gdLst/>
                <a:ahLst/>
                <a:cxnLst/>
                <a:rect l="l" t="t" r="r" b="b"/>
                <a:pathLst>
                  <a:path w="2511486" h="638281" extrusionOk="0">
                    <a:moveTo>
                      <a:pt x="0" y="267280"/>
                    </a:moveTo>
                    <a:lnTo>
                      <a:pt x="376433" y="638281"/>
                    </a:lnTo>
                    <a:lnTo>
                      <a:pt x="2511486" y="540841"/>
                    </a:lnTo>
                    <a:lnTo>
                      <a:pt x="862548" y="0"/>
                    </a:lnTo>
                    <a:lnTo>
                      <a:pt x="0" y="267280"/>
                    </a:lnTo>
                    <a:close/>
                  </a:path>
                </a:pathLst>
              </a:custGeom>
              <a:gradFill>
                <a:gsLst>
                  <a:gs pos="0">
                    <a:srgbClr val="547D28"/>
                  </a:gs>
                  <a:gs pos="50000">
                    <a:srgbClr val="7AB73A"/>
                  </a:gs>
                  <a:gs pos="100000">
                    <a:srgbClr val="92DA4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3510399" y="3674020"/>
                <a:ext cx="1086993" cy="143423"/>
              </a:xfrm>
              <a:custGeom>
                <a:avLst/>
                <a:gdLst/>
                <a:ahLst/>
                <a:cxnLst/>
                <a:rect l="l" t="t" r="r" b="b"/>
                <a:pathLst>
                  <a:path w="1371600" h="180975" extrusionOk="0">
                    <a:moveTo>
                      <a:pt x="0" y="142875"/>
                    </a:moveTo>
                    <a:lnTo>
                      <a:pt x="1371600" y="180975"/>
                    </a:lnTo>
                    <a:lnTo>
                      <a:pt x="1295400" y="0"/>
                    </a:lnTo>
                    <a:lnTo>
                      <a:pt x="0" y="142875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1835305" y="3530764"/>
                <a:ext cx="286845" cy="618982"/>
              </a:xfrm>
              <a:custGeom>
                <a:avLst/>
                <a:gdLst/>
                <a:ahLst/>
                <a:cxnLst/>
                <a:rect l="l" t="t" r="r" b="b"/>
                <a:pathLst>
                  <a:path w="361950" h="781050" extrusionOk="0">
                    <a:moveTo>
                      <a:pt x="361950" y="495300"/>
                    </a:moveTo>
                    <a:lnTo>
                      <a:pt x="171450" y="781050"/>
                    </a:lnTo>
                    <a:lnTo>
                      <a:pt x="0" y="0"/>
                    </a:lnTo>
                    <a:lnTo>
                      <a:pt x="361950" y="495300"/>
                    </a:lnTo>
                    <a:close/>
                  </a:path>
                </a:pathLst>
              </a:custGeom>
              <a:solidFill>
                <a:srgbClr val="0C0C0C">
                  <a:alpha val="4392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1727127" y="2706986"/>
                <a:ext cx="665137" cy="1250042"/>
              </a:xfrm>
              <a:custGeom>
                <a:avLst/>
                <a:gdLst/>
                <a:ahLst/>
                <a:cxnLst/>
                <a:rect l="l" t="t" r="r" b="b"/>
                <a:pathLst>
                  <a:path w="839289" h="1577340" extrusionOk="0">
                    <a:moveTo>
                      <a:pt x="466998" y="0"/>
                    </a:moveTo>
                    <a:lnTo>
                      <a:pt x="839289" y="378823"/>
                    </a:lnTo>
                    <a:lnTo>
                      <a:pt x="831547" y="399623"/>
                    </a:lnTo>
                    <a:lnTo>
                      <a:pt x="336369" y="1577340"/>
                    </a:lnTo>
                    <a:lnTo>
                      <a:pt x="0" y="653143"/>
                    </a:lnTo>
                    <a:lnTo>
                      <a:pt x="466998" y="0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1990804" y="2939643"/>
                <a:ext cx="2601019" cy="1011939"/>
              </a:xfrm>
              <a:custGeom>
                <a:avLst/>
                <a:gdLst/>
                <a:ahLst/>
                <a:cxnLst/>
                <a:rect l="l" t="t" r="r" b="b"/>
                <a:pathLst>
                  <a:path w="3282043" h="1276894" extrusionOk="0">
                    <a:moveTo>
                      <a:pt x="0" y="1276894"/>
                    </a:moveTo>
                    <a:lnTo>
                      <a:pt x="3282043" y="966651"/>
                    </a:lnTo>
                    <a:lnTo>
                      <a:pt x="2625635" y="0"/>
                    </a:lnTo>
                    <a:lnTo>
                      <a:pt x="499655" y="84909"/>
                    </a:lnTo>
                    <a:lnTo>
                      <a:pt x="0" y="1276894"/>
                    </a:lnTo>
                    <a:close/>
                  </a:path>
                </a:pathLst>
              </a:custGeom>
              <a:gradFill>
                <a:gsLst>
                  <a:gs pos="0">
                    <a:srgbClr val="7E8C12"/>
                  </a:gs>
                  <a:gs pos="50000">
                    <a:srgbClr val="ACBF18"/>
                  </a:gs>
                  <a:gs pos="100000">
                    <a:srgbClr val="DAF31F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3" name="Google Shape;313;p25"/>
              <p:cNvGrpSpPr/>
              <p:nvPr/>
            </p:nvGrpSpPr>
            <p:grpSpPr>
              <a:xfrm>
                <a:off x="2053959" y="1450779"/>
                <a:ext cx="2007594" cy="1676211"/>
                <a:chOff x="5445997" y="2184629"/>
                <a:chExt cx="1754890" cy="1465219"/>
              </a:xfrm>
            </p:grpSpPr>
            <p:sp>
              <p:nvSpPr>
                <p:cNvPr id="314" name="Google Shape;314;p25"/>
                <p:cNvSpPr/>
                <p:nvPr/>
              </p:nvSpPr>
              <p:spPr>
                <a:xfrm>
                  <a:off x="5804127" y="3492862"/>
                  <a:ext cx="798281" cy="156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752" h="226695" extrusionOk="0">
                      <a:moveTo>
                        <a:pt x="0" y="20955"/>
                      </a:moveTo>
                      <a:lnTo>
                        <a:pt x="78377" y="226695"/>
                      </a:lnTo>
                      <a:lnTo>
                        <a:pt x="1152752" y="0"/>
                      </a:lnTo>
                      <a:lnTo>
                        <a:pt x="0" y="20955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5"/>
                <p:cNvSpPr/>
                <p:nvPr/>
              </p:nvSpPr>
              <p:spPr>
                <a:xfrm>
                  <a:off x="5445997" y="3284407"/>
                  <a:ext cx="205797" cy="126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180" h="182880" extrusionOk="0">
                      <a:moveTo>
                        <a:pt x="0" y="124097"/>
                      </a:moveTo>
                      <a:lnTo>
                        <a:pt x="65314" y="0"/>
                      </a:lnTo>
                      <a:lnTo>
                        <a:pt x="297180" y="182880"/>
                      </a:lnTo>
                      <a:lnTo>
                        <a:pt x="0" y="124097"/>
                      </a:lnTo>
                      <a:close/>
                    </a:path>
                  </a:pathLst>
                </a:custGeom>
                <a:solidFill>
                  <a:srgbClr val="0C0C0C">
                    <a:alpha val="63919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25"/>
                <p:cNvSpPr/>
                <p:nvPr/>
              </p:nvSpPr>
              <p:spPr>
                <a:xfrm>
                  <a:off x="5844738" y="2184629"/>
                  <a:ext cx="1356149" cy="1353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338" h="1954534" extrusionOk="0">
                      <a:moveTo>
                        <a:pt x="0" y="1954534"/>
                      </a:moveTo>
                      <a:lnTo>
                        <a:pt x="658822" y="0"/>
                      </a:lnTo>
                      <a:lnTo>
                        <a:pt x="1958338" y="1843822"/>
                      </a:lnTo>
                      <a:lnTo>
                        <a:pt x="0" y="1954534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197B8C"/>
                    </a:gs>
                    <a:gs pos="50000">
                      <a:srgbClr val="22A8BF"/>
                    </a:gs>
                    <a:gs pos="100000">
                      <a:srgbClr val="2BD5F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228600" anchor="b" anchorCtr="1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100" b="0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Google Shape;317;p25"/>
              <p:cNvSpPr/>
              <p:nvPr/>
            </p:nvSpPr>
            <p:spPr>
              <a:xfrm>
                <a:off x="2050261" y="1451896"/>
                <a:ext cx="988998" cy="1552074"/>
              </a:xfrm>
              <a:custGeom>
                <a:avLst/>
                <a:gdLst/>
                <a:ahLst/>
                <a:cxnLst/>
                <a:rect l="l" t="t" r="r" b="b"/>
                <a:pathLst>
                  <a:path w="1247947" h="1958453" extrusionOk="0">
                    <a:moveTo>
                      <a:pt x="588532" y="1958453"/>
                    </a:moveTo>
                    <a:lnTo>
                      <a:pt x="0" y="1598612"/>
                    </a:lnTo>
                    <a:lnTo>
                      <a:pt x="1247947" y="0"/>
                    </a:lnTo>
                    <a:lnTo>
                      <a:pt x="588532" y="1958453"/>
                    </a:lnTo>
                    <a:close/>
                  </a:path>
                </a:pathLst>
              </a:custGeom>
              <a:gradFill>
                <a:gsLst>
                  <a:gs pos="0">
                    <a:srgbClr val="197B8C"/>
                  </a:gs>
                  <a:gs pos="50000">
                    <a:srgbClr val="22A8BF"/>
                  </a:gs>
                  <a:gs pos="100000">
                    <a:srgbClr val="2BD5F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5"/>
              <p:cNvSpPr txBox="1"/>
              <p:nvPr/>
            </p:nvSpPr>
            <p:spPr>
              <a:xfrm rot="-314756">
                <a:off x="2861738" y="50184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19" name="Google Shape;319;p25"/>
              <p:cNvSpPr txBox="1"/>
              <p:nvPr/>
            </p:nvSpPr>
            <p:spPr>
              <a:xfrm rot="-667019">
                <a:off x="2664813" y="4089996"/>
                <a:ext cx="1450111" cy="369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0" name="Google Shape;320;p25"/>
              <p:cNvSpPr txBox="1"/>
              <p:nvPr/>
            </p:nvSpPr>
            <p:spPr>
              <a:xfrm rot="-314756">
                <a:off x="2524112" y="3189636"/>
                <a:ext cx="145027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 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  <p:sp>
            <p:nvSpPr>
              <p:cNvPr id="321" name="Google Shape;321;p25"/>
              <p:cNvSpPr txBox="1"/>
              <p:nvPr/>
            </p:nvSpPr>
            <p:spPr>
              <a:xfrm rot="-203867">
                <a:off x="2737706" y="2249326"/>
                <a:ext cx="966800" cy="6464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Sample</a:t>
                </a:r>
                <a:endParaRPr sz="1100">
                  <a:latin typeface="Varela Round"/>
                  <a:ea typeface="Varela Round"/>
                  <a:cs typeface="Varela Round"/>
                  <a:sym typeface="Varela Round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b="0" i="0" u="none" strike="noStrike" cap="none">
                    <a:solidFill>
                      <a:srgbClr val="FFFFFF"/>
                    </a:solidFill>
                    <a:latin typeface="Varela Round"/>
                    <a:ea typeface="Varela Round"/>
                    <a:cs typeface="Varela Round"/>
                    <a:sym typeface="Varela Round"/>
                  </a:rPr>
                  <a:t>Text</a:t>
                </a:r>
                <a:endParaRPr sz="1100" b="0" i="0" u="none" strike="noStrike" cap="none">
                  <a:solidFill>
                    <a:srgbClr val="FFFFFF"/>
                  </a:solidFill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sp>
        <p:nvSpPr>
          <p:cNvPr id="322" name="Google Shape;322;p2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28" name="Google Shape;328;p26"/>
          <p:cNvGraphicFramePr/>
          <p:nvPr/>
        </p:nvGraphicFramePr>
        <p:xfrm>
          <a:off x="3024200" y="1678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{EF7D3741-02DA-4B00-B5DE-5E230C1C2047}</a:tableStyleId>
              </a:tblPr>
              <a:tblGrid>
                <a:gridCol w="129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 b="1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5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617A86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sz="1800">
                        <a:solidFill>
                          <a:srgbClr val="617A86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1BECC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1BE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9" name="Google Shape;329;p2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27" descr="mapa_linea_n-01.png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94125" y="677150"/>
            <a:ext cx="8555749" cy="43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7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1666875" y="1118625"/>
            <a:ext cx="819300" cy="786300"/>
          </a:xfrm>
          <a:prstGeom prst="wedgeEllipseCallout">
            <a:avLst>
              <a:gd name="adj1" fmla="val 1153"/>
              <a:gd name="adj2" fmla="val 6696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1009650" y="2019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7"/>
          <p:cNvSpPr/>
          <p:nvPr/>
        </p:nvSpPr>
        <p:spPr>
          <a:xfrm>
            <a:off x="2714625" y="36291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7"/>
          <p:cNvSpPr/>
          <p:nvPr/>
        </p:nvSpPr>
        <p:spPr>
          <a:xfrm>
            <a:off x="3771900" y="185752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4448250" y="392445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7"/>
          <p:cNvSpPr/>
          <p:nvPr/>
        </p:nvSpPr>
        <p:spPr>
          <a:xfrm>
            <a:off x="6629400" y="2343300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"/>
          <p:cNvSpPr/>
          <p:nvPr/>
        </p:nvSpPr>
        <p:spPr>
          <a:xfrm>
            <a:off x="7581900" y="4086375"/>
            <a:ext cx="247500" cy="247500"/>
          </a:xfrm>
          <a:prstGeom prst="donut">
            <a:avLst>
              <a:gd name="adj" fmla="val 3798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8881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</a:t>
            </a:r>
            <a:endParaRPr sz="96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9" name="Google Shape;34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9162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350" name="Google Shape;350;p28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 txBox="1">
            <a:spLocks noGrp="1"/>
          </p:cNvSpPr>
          <p:nvPr>
            <p:ph type="ctrTitle" idx="4294967295"/>
          </p:nvPr>
        </p:nvSpPr>
        <p:spPr>
          <a:xfrm>
            <a:off x="685800" y="4956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89,526,124$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4294967295"/>
          </p:nvPr>
        </p:nvSpPr>
        <p:spPr>
          <a:xfrm>
            <a:off x="685800" y="11065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357" name="Google Shape;357;p29"/>
          <p:cNvSpPr txBox="1">
            <a:spLocks noGrp="1"/>
          </p:cNvSpPr>
          <p:nvPr>
            <p:ph type="ctrTitle" idx="4294967295"/>
          </p:nvPr>
        </p:nvSpPr>
        <p:spPr>
          <a:xfrm>
            <a:off x="685800" y="35817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100%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359" name="Google Shape;359;p29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185,244 users</a:t>
            </a:r>
            <a:endParaRPr sz="6000" b="1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4294967295"/>
          </p:nvPr>
        </p:nvSpPr>
        <p:spPr>
          <a:xfrm>
            <a:off x="685800" y="26495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361" name="Google Shape;361;p2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6" name="Google Shape;366;p30"/>
          <p:cNvCxnSpPr/>
          <p:nvPr/>
        </p:nvCxnSpPr>
        <p:spPr>
          <a:xfrm>
            <a:off x="-4800" y="25717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617A8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7" name="Google Shape;367;p30"/>
          <p:cNvSpPr txBox="1">
            <a:spLocks noGrp="1"/>
          </p:cNvSpPr>
          <p:nvPr>
            <p:ph type="title" idx="4294967295"/>
          </p:nvPr>
        </p:nvSpPr>
        <p:spPr>
          <a:xfrm>
            <a:off x="1934250" y="1545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68" name="Google Shape;368;p30"/>
          <p:cNvSpPr/>
          <p:nvPr/>
        </p:nvSpPr>
        <p:spPr>
          <a:xfrm>
            <a:off x="189532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9" name="Google Shape;369;p30"/>
          <p:cNvCxnSpPr/>
          <p:nvPr/>
        </p:nvCxnSpPr>
        <p:spPr>
          <a:xfrm rot="10800000">
            <a:off x="210502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0" name="Google Shape;370;p30"/>
          <p:cNvSpPr/>
          <p:nvPr/>
        </p:nvSpPr>
        <p:spPr>
          <a:xfrm>
            <a:off x="4362450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6829275" y="2362050"/>
            <a:ext cx="419100" cy="419400"/>
          </a:xfrm>
          <a:prstGeom prst="donut">
            <a:avLst>
              <a:gd name="adj" fmla="val 2410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2" name="Google Shape;372;p30"/>
          <p:cNvCxnSpPr/>
          <p:nvPr/>
        </p:nvCxnSpPr>
        <p:spPr>
          <a:xfrm>
            <a:off x="4572000" y="2524125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73" name="Google Shape;373;p30"/>
          <p:cNvCxnSpPr/>
          <p:nvPr/>
        </p:nvCxnSpPr>
        <p:spPr>
          <a:xfrm rot="10800000">
            <a:off x="7038975" y="1733550"/>
            <a:ext cx="0" cy="876300"/>
          </a:xfrm>
          <a:prstGeom prst="straightConnector1">
            <a:avLst/>
          </a:prstGeom>
          <a:noFill/>
          <a:ln w="19050" cap="flat" cmpd="sng">
            <a:solidFill>
              <a:srgbClr val="617A8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74" name="Google Shape;374;p30"/>
          <p:cNvSpPr txBox="1"/>
          <p:nvPr/>
        </p:nvSpPr>
        <p:spPr>
          <a:xfrm>
            <a:off x="148117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5" name="Google Shape;375;p30"/>
          <p:cNvSpPr txBox="1"/>
          <p:nvPr/>
        </p:nvSpPr>
        <p:spPr>
          <a:xfrm>
            <a:off x="3948150" y="3346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6415125" y="13366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>
              <a:solidFill>
                <a:srgbClr val="617A86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3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769321" y="1468581"/>
            <a:ext cx="4816042" cy="781483"/>
          </a:xfrm>
        </p:spPr>
        <p:txBody>
          <a:bodyPr/>
          <a:lstStyle/>
          <a:p>
            <a:pPr algn="ctr"/>
            <a:r>
              <a:rPr lang="vi-VN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DT Fashion</a:t>
            </a:r>
            <a:endParaRPr lang="ko-KR" altLang="en-US" sz="4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0404" y="2250064"/>
            <a:ext cx="24657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vi-V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맑은 고딕" pitchFamily="50" charset="-127"/>
                <a:cs typeface="굴림" pitchFamily="50" charset="-127"/>
              </a:rPr>
              <a:t>“Phong cách của bạn”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body" idx="1"/>
          </p:nvPr>
        </p:nvSpPr>
        <p:spPr>
          <a:xfrm>
            <a:off x="2935875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4" name="Google Shape;384;p31"/>
          <p:cNvSpPr txBox="1">
            <a:spLocks noGrp="1"/>
          </p:cNvSpPr>
          <p:nvPr>
            <p:ph type="body" idx="2"/>
          </p:nvPr>
        </p:nvSpPr>
        <p:spPr>
          <a:xfrm>
            <a:off x="4862768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5" name="Google Shape;385;p31"/>
          <p:cNvSpPr txBox="1">
            <a:spLocks noGrp="1"/>
          </p:cNvSpPr>
          <p:nvPr>
            <p:ph type="body" idx="3"/>
          </p:nvPr>
        </p:nvSpPr>
        <p:spPr>
          <a:xfrm>
            <a:off x="6789661" y="1587856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86" name="Google Shape;386;p31"/>
          <p:cNvSpPr txBox="1">
            <a:spLocks noGrp="1"/>
          </p:cNvSpPr>
          <p:nvPr>
            <p:ph type="body" idx="1"/>
          </p:nvPr>
        </p:nvSpPr>
        <p:spPr>
          <a:xfrm>
            <a:off x="2935875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Yellow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gold, butter and ripe lemons. In the spectrum of visible light, yellow is found between green and orange.</a:t>
            </a:r>
            <a:endParaRPr sz="1100"/>
          </a:p>
        </p:txBody>
      </p:sp>
      <p:sp>
        <p:nvSpPr>
          <p:cNvPr id="387" name="Google Shape;387;p31"/>
          <p:cNvSpPr txBox="1">
            <a:spLocks noGrp="1"/>
          </p:cNvSpPr>
          <p:nvPr>
            <p:ph type="body" idx="2"/>
          </p:nvPr>
        </p:nvSpPr>
        <p:spPr>
          <a:xfrm>
            <a:off x="4862768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Blue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colour of the clear sky and the deep sea. It is located between violet and green on the optical spectrum.</a:t>
            </a:r>
            <a:endParaRPr sz="1100"/>
          </a:p>
        </p:txBody>
      </p:sp>
      <p:sp>
        <p:nvSpPr>
          <p:cNvPr id="388" name="Google Shape;388;p31"/>
          <p:cNvSpPr txBox="1">
            <a:spLocks noGrp="1"/>
          </p:cNvSpPr>
          <p:nvPr>
            <p:ph type="body" idx="3"/>
          </p:nvPr>
        </p:nvSpPr>
        <p:spPr>
          <a:xfrm>
            <a:off x="6789661" y="3206110"/>
            <a:ext cx="1832700" cy="9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 b="1"/>
              <a:t>Red</a:t>
            </a:r>
            <a:endParaRPr sz="11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/>
              <a:t>Is the color of blood, and because of this it has historically been associated with sacrifice, danger and courage. </a:t>
            </a:r>
            <a:endParaRPr sz="11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89" name="Google Shape;389;p3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You can copy&amp;paste graphs from </a:t>
            </a:r>
            <a:r>
              <a:rPr lang="en" u="sng">
                <a:solidFill>
                  <a:srgbClr val="617A86"/>
                </a:solidFill>
                <a:hlinkClick r:id="rId3"/>
              </a:rPr>
              <a:t>Google Sheets</a:t>
            </a:r>
            <a:endParaRPr>
              <a:solidFill>
                <a:srgbClr val="617A86"/>
              </a:solidFill>
            </a:endParaRPr>
          </a:p>
        </p:txBody>
      </p:sp>
      <p:pic>
        <p:nvPicPr>
          <p:cNvPr id="395" name="Google Shape;39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5150" y="735125"/>
            <a:ext cx="3733751" cy="309677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3"/>
          <p:cNvSpPr/>
          <p:nvPr/>
        </p:nvSpPr>
        <p:spPr>
          <a:xfrm>
            <a:off x="3710416" y="395275"/>
            <a:ext cx="1723167" cy="3457530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Android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03" name="Google Shape;403;p33"/>
          <p:cNvSpPr/>
          <p:nvPr/>
        </p:nvSpPr>
        <p:spPr>
          <a:xfrm>
            <a:off x="3790577" y="685225"/>
            <a:ext cx="1568100" cy="2787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4" name="Google Shape;404;p3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/>
          <p:nvPr/>
        </p:nvSpPr>
        <p:spPr>
          <a:xfrm>
            <a:off x="3788232" y="501312"/>
            <a:ext cx="1590814" cy="3347752"/>
          </a:xfrm>
          <a:custGeom>
            <a:avLst/>
            <a:gdLst/>
            <a:ahLst/>
            <a:cxnLst/>
            <a:rect l="l" t="t" r="r" b="b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>
            <a:off x="3899464" y="979924"/>
            <a:ext cx="1364700" cy="2413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iPhone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12" name="Google Shape;412;p3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5"/>
          <p:cNvSpPr/>
          <p:nvPr/>
        </p:nvSpPr>
        <p:spPr>
          <a:xfrm>
            <a:off x="3299799" y="285749"/>
            <a:ext cx="2554445" cy="3612415"/>
          </a:xfrm>
          <a:custGeom>
            <a:avLst/>
            <a:gdLst/>
            <a:ahLst/>
            <a:cxnLst/>
            <a:rect l="l" t="t" r="r" b="b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3471076" y="621678"/>
            <a:ext cx="2211900" cy="2957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9" name="Google Shape;419;p35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Tablet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0" name="Google Shape;420;p3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/>
          <p:nvPr/>
        </p:nvSpPr>
        <p:spPr>
          <a:xfrm>
            <a:off x="2222325" y="250226"/>
            <a:ext cx="4699257" cy="3658425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A1BE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2418946" y="442756"/>
            <a:ext cx="4305900" cy="27495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Varela Round"/>
                <a:ea typeface="Varela Round"/>
                <a:cs typeface="Varela Round"/>
                <a:sym typeface="Varela Round"/>
              </a:rPr>
              <a:t>Place your screenshot here</a:t>
            </a:r>
            <a:endParaRPr sz="1000">
              <a:solidFill>
                <a:srgbClr val="999999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7" name="Google Shape;427;p36"/>
          <p:cNvSpPr txBox="1">
            <a:spLocks noGrp="1"/>
          </p:cNvSpPr>
          <p:nvPr>
            <p:ph type="body" idx="4294967295"/>
          </p:nvPr>
        </p:nvSpPr>
        <p:spPr>
          <a:xfrm>
            <a:off x="2085975" y="3843000"/>
            <a:ext cx="4972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Nixie One"/>
                <a:ea typeface="Nixie One"/>
                <a:cs typeface="Nixie One"/>
                <a:sym typeface="Nixie One"/>
              </a:rPr>
              <a:t>Desktop project</a:t>
            </a:r>
            <a:endParaRPr sz="1800">
              <a:latin typeface="Nixie One"/>
              <a:ea typeface="Nixie One"/>
              <a:cs typeface="Nixie One"/>
              <a:sym typeface="Nixie One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Show and explain your web, app or software projects using these gadget templates.</a:t>
            </a:r>
            <a:endParaRPr sz="1400"/>
          </a:p>
        </p:txBody>
      </p:sp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 idx="4294967295"/>
          </p:nvPr>
        </p:nvSpPr>
        <p:spPr>
          <a:xfrm>
            <a:off x="68580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Thanks!</a:t>
            </a:r>
            <a:endParaRPr sz="480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4294967295"/>
          </p:nvPr>
        </p:nvSpPr>
        <p:spPr>
          <a:xfrm>
            <a:off x="1275150" y="3229400"/>
            <a:ext cx="65937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ACC3"/>
                </a:solidFill>
              </a:rPr>
              <a:t>Any questions?</a:t>
            </a:r>
            <a:endParaRPr sz="3600" b="1">
              <a:solidFill>
                <a:srgbClr val="00ACC3"/>
              </a:solidFill>
            </a:endParaRPr>
          </a:p>
        </p:txBody>
      </p:sp>
      <p:sp>
        <p:nvSpPr>
          <p:cNvPr id="435" name="Google Shape;435;p37"/>
          <p:cNvSpPr txBox="1">
            <a:spLocks noGrp="1"/>
          </p:cNvSpPr>
          <p:nvPr>
            <p:ph type="body" idx="4294967295"/>
          </p:nvPr>
        </p:nvSpPr>
        <p:spPr>
          <a:xfrm>
            <a:off x="1275150" y="3905252"/>
            <a:ext cx="65937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find me at @username &amp; user@mail.me</a:t>
            </a:r>
            <a:endParaRPr sz="1400"/>
          </a:p>
        </p:txBody>
      </p:sp>
      <p:sp>
        <p:nvSpPr>
          <p:cNvPr id="436" name="Google Shape;436;p37"/>
          <p:cNvSpPr/>
          <p:nvPr/>
        </p:nvSpPr>
        <p:spPr>
          <a:xfrm>
            <a:off x="4073931" y="2091663"/>
            <a:ext cx="996143" cy="996143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43" name="Google Shape;443;p3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5751000" cy="27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This presentation uses the following typographies and colors: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Titles: </a:t>
            </a:r>
            <a:r>
              <a:rPr lang="en" sz="1200" b="1"/>
              <a:t>Nixie One</a:t>
            </a:r>
            <a:endParaRPr sz="1200" b="1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◎"/>
            </a:pPr>
            <a:r>
              <a:rPr lang="en" sz="1200"/>
              <a:t>Body copy: </a:t>
            </a:r>
            <a:r>
              <a:rPr lang="en" sz="1200" b="1"/>
              <a:t>Varela Round</a:t>
            </a:r>
            <a:endParaRPr sz="12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You can download the fonts on these pages: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3"/>
              </a:rPr>
              <a:t>https://www.fontsquirrel.com/fonts/nixie-one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00ACC3"/>
                </a:solidFill>
                <a:hlinkClick r:id="rId4"/>
              </a:rPr>
              <a:t>https://www.fontsquirrel.com/fonts/varela-round</a:t>
            </a:r>
            <a:endParaRPr sz="1200">
              <a:solidFill>
                <a:srgbClr val="00ACC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Yellow </a:t>
            </a:r>
            <a:r>
              <a:rPr lang="en" sz="1200" b="1">
                <a:solidFill>
                  <a:srgbClr val="F8BB00"/>
                </a:solidFill>
              </a:rPr>
              <a:t>#f8bb00</a:t>
            </a:r>
            <a:r>
              <a:rPr lang="en" sz="1200"/>
              <a:t>		Orange </a:t>
            </a:r>
            <a:r>
              <a:rPr lang="en" sz="1200" b="1">
                <a:solidFill>
                  <a:srgbClr val="ED4A00"/>
                </a:solidFill>
              </a:rPr>
              <a:t>#ed4a00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Fucsia </a:t>
            </a:r>
            <a:r>
              <a:rPr lang="en" sz="1200" b="1">
                <a:solidFill>
                  <a:srgbClr val="E8004C"/>
                </a:solidFill>
              </a:rPr>
              <a:t>#e8004c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Blue </a:t>
            </a:r>
            <a:r>
              <a:rPr lang="en" sz="1200" b="1">
                <a:solidFill>
                  <a:srgbClr val="00ACC3"/>
                </a:solidFill>
              </a:rPr>
              <a:t>#00acc3		</a:t>
            </a:r>
            <a:r>
              <a:rPr lang="en" sz="1200"/>
              <a:t>Aqua </a:t>
            </a:r>
            <a:r>
              <a:rPr lang="en" sz="1200" b="1">
                <a:solidFill>
                  <a:srgbClr val="00D1C6"/>
                </a:solidFill>
              </a:rPr>
              <a:t>#00d1c6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Lime </a:t>
            </a:r>
            <a:r>
              <a:rPr lang="en" sz="1200" b="1">
                <a:solidFill>
                  <a:srgbClr val="BBCD00"/>
                </a:solidFill>
              </a:rPr>
              <a:t>#bbcd00</a:t>
            </a:r>
            <a:endParaRPr sz="1200" b="1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 </a:t>
            </a:r>
            <a:r>
              <a:rPr lang="en" sz="1200" b="1">
                <a:solidFill>
                  <a:srgbClr val="65BB48"/>
                </a:solidFill>
              </a:rPr>
              <a:t>#65bb48</a:t>
            </a:r>
            <a:r>
              <a:rPr lang="en" sz="1200" b="1">
                <a:solidFill>
                  <a:srgbClr val="3D85C6"/>
                </a:solidFill>
              </a:rPr>
              <a:t>		</a:t>
            </a:r>
            <a:r>
              <a:rPr lang="en" sz="1200"/>
              <a:t>Gray </a:t>
            </a:r>
            <a:r>
              <a:rPr lang="en" sz="1200" b="1">
                <a:solidFill>
                  <a:srgbClr val="617A86"/>
                </a:solidFill>
              </a:rPr>
              <a:t>#617a86		</a:t>
            </a:r>
            <a:r>
              <a:rPr lang="en" sz="1200"/>
              <a:t>Light Gray </a:t>
            </a:r>
            <a:r>
              <a:rPr lang="en" sz="1200" b="1">
                <a:solidFill>
                  <a:srgbClr val="A1BECC"/>
                </a:solidFill>
              </a:rPr>
              <a:t>#a1becc</a:t>
            </a:r>
            <a:endParaRPr sz="1200" b="1">
              <a:solidFill>
                <a:srgbClr val="A1BECC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3D85C6"/>
              </a:solidFill>
            </a:endParaRPr>
          </a:p>
        </p:txBody>
      </p:sp>
      <p:sp>
        <p:nvSpPr>
          <p:cNvPr id="444" name="Google Shape;444;p38"/>
          <p:cNvSpPr txBox="1"/>
          <p:nvPr/>
        </p:nvSpPr>
        <p:spPr>
          <a:xfrm>
            <a:off x="2935875" y="4096217"/>
            <a:ext cx="57510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1BECC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A1BEC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5" name="Google Shape;445;p3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1" name="Google Shape;451;p39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17A86"/>
                </a:solidFill>
              </a:rPr>
              <a:t>Special thanks to all the people who made and released these awesome resources for free: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Presentation template by </a:t>
            </a:r>
            <a:r>
              <a:rPr lang="en" u="sng">
                <a:solidFill>
                  <a:srgbClr val="617A86"/>
                </a:solidFill>
                <a:hlinkClick r:id="rId3"/>
              </a:rPr>
              <a:t>SlidesCarnival</a:t>
            </a:r>
            <a:endParaRPr>
              <a:solidFill>
                <a:srgbClr val="617A86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2400"/>
              <a:buChar char="◎"/>
            </a:pPr>
            <a:r>
              <a:rPr lang="en">
                <a:solidFill>
                  <a:srgbClr val="617A86"/>
                </a:solidFill>
              </a:rPr>
              <a:t>Photographs by </a:t>
            </a:r>
            <a:r>
              <a:rPr lang="en" u="sng">
                <a:solidFill>
                  <a:srgbClr val="617A86"/>
                </a:solidFill>
                <a:hlinkClick r:id="rId4"/>
              </a:rPr>
              <a:t>Unsplash</a:t>
            </a:r>
            <a:endParaRPr>
              <a:solidFill>
                <a:srgbClr val="617A86"/>
              </a:solidFill>
            </a:endParaRPr>
          </a:p>
        </p:txBody>
      </p:sp>
      <p:sp>
        <p:nvSpPr>
          <p:cNvPr id="452" name="Google Shape;452;p3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40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458" name="Google Shape;458;p40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0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" name="Google Shape;464;p40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65" name="Google Shape;465;p40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40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68" name="Google Shape;468;p40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40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0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2" name="Google Shape;472;p40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73" name="Google Shape;473;p40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0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0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40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77" name="Google Shape;477;p40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0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0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40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40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83" name="Google Shape;483;p40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0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0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0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40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504" name="Google Shape;504;p40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6" name="Google Shape;506;p40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507" name="Google Shape;507;p40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0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0" name="Google Shape;510;p40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511" name="Google Shape;511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40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515" name="Google Shape;515;p40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0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0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40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" name="Google Shape;523;p40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524" name="Google Shape;524;p40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40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527" name="Google Shape;527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0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530" name="Google Shape;530;p40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40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533" name="Google Shape;533;p40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40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536" name="Google Shape;536;p40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40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541" name="Google Shape;541;p40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40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544" name="Google Shape;544;p40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7" name="Google Shape;547;p40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40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549" name="Google Shape;549;p40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40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552" name="Google Shape;552;p40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0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558" name="Google Shape;558;p40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0" name="Google Shape;560;p40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61" name="Google Shape;561;p4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" name="Google Shape;566;p40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67" name="Google Shape;567;p40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40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73" name="Google Shape;573;p40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" name="Google Shape;577;p40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40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40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40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81" name="Google Shape;581;p40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40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84" name="Google Shape;584;p40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87" name="Google Shape;587;p40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40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0" name="Google Shape;590;p40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91" name="Google Shape;591;p4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94" name="Google Shape;594;p4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40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600" name="Google Shape;600;p40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40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0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40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605" name="Google Shape;605;p40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40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608" name="Google Shape;608;p40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0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40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612" name="Google Shape;612;p40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40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615" name="Google Shape;615;p40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40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0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40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621" name="Google Shape;621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3" name="Google Shape;623;p40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624" name="Google Shape;624;p40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40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629" name="Google Shape;629;p40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633" name="Google Shape;633;p40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40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636" name="Google Shape;636;p40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40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640" name="Google Shape;640;p40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40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646" name="Google Shape;646;p40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40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649" name="Google Shape;649;p40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40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40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656" name="Google Shape;656;p4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8" name="Google Shape;658;p40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59" name="Google Shape;659;p4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" name="Google Shape;663;p40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40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65" name="Google Shape;665;p40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40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69" name="Google Shape;669;p40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2" name="Google Shape;672;p40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0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0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" name="Google Shape;675;p40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76" name="Google Shape;676;p4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9" name="Google Shape;679;p40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0" name="Google Shape;680;p40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81" name="Google Shape;681;p40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4" name="Google Shape;684;p40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5" name="Google Shape;685;p40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86" name="Google Shape;686;p40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40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92" name="Google Shape;692;p40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0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96" name="Google Shape;696;p40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700" name="Google Shape;700;p40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40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706" name="Google Shape;706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712" name="Google Shape;712;p40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4" name="Google Shape;714;p40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715" name="Google Shape;715;p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40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2" name="Google Shape;722;p40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723" name="Google Shape;723;p40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0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729" name="Google Shape;729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731" name="Google Shape;731;p40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2" name="Google Shape;732;p40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733" name="Google Shape;733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5" name="Google Shape;735;p40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6" name="Google Shape;736;p40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737" name="Google Shape;737;p40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rgbClr val="0000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9" name="Google Shape;739;p40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40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1" name="Google Shape;741;p4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29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63805" y="2625436"/>
            <a:ext cx="5548377" cy="10809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Marketing 4P.</a:t>
            </a:r>
            <a:endParaRPr sz="4000" dirty="0"/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BECC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Now you can use any emoji as an icon!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  <a:hlinkClick r:id="rId3"/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E8004C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E8004C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197B8C"/>
                </a:solidFill>
                <a:latin typeface="Varela Round"/>
                <a:ea typeface="Varela Round"/>
                <a:cs typeface="Varela Round"/>
                <a:sym typeface="Varela Round"/>
              </a:rPr>
              <a:t>😉</a:t>
            </a:r>
            <a:endParaRPr sz="9600">
              <a:solidFill>
                <a:srgbClr val="197B8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49" name="Google Shape;749;p4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56" name="Google Shape;756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757" name="Google Shape;757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758" name="Google Shape;758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59" name="Google Shape;759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60" name="Google Shape;760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761" name="Google Shape;761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2" name="Google Shape;762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63" name="Google Shape;763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764" name="Google Shape;764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5" name="Google Shape;765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766" name="Google Shape;766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767" name="Google Shape;767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68" name="Google Shape;768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 rot="10800000" flipV="1">
            <a:off x="1154799" y="846875"/>
            <a:ext cx="2036179" cy="505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00ACC3"/>
                </a:solidFill>
              </a:rPr>
              <a:t>Product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099417" y="1849583"/>
            <a:ext cx="2664622" cy="1170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- </a:t>
            </a:r>
            <a:r>
              <a:rPr lang="en-US" sz="1400" dirty="0" err="1" smtClean="0"/>
              <a:t>Sản</a:t>
            </a:r>
            <a:r>
              <a:rPr lang="en-US" sz="1400" dirty="0" smtClean="0"/>
              <a:t> </a:t>
            </a:r>
            <a:r>
              <a:rPr lang="en-US" sz="1400" dirty="0" err="1" smtClean="0"/>
              <a:t>phẩm</a:t>
            </a:r>
            <a:r>
              <a:rPr lang="en-US" sz="1400" dirty="0" smtClean="0"/>
              <a:t>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chất</a:t>
            </a:r>
            <a:r>
              <a:rPr lang="en-US" sz="1400" dirty="0" smtClean="0"/>
              <a:t> </a:t>
            </a:r>
            <a:r>
              <a:rPr lang="en-US" sz="1400" dirty="0" err="1" smtClean="0"/>
              <a:t>lượng</a:t>
            </a:r>
            <a:r>
              <a:rPr lang="en-US" sz="1400" dirty="0" smtClean="0"/>
              <a:t> </a:t>
            </a:r>
            <a:r>
              <a:rPr lang="en-US" sz="1400" dirty="0" err="1" smtClean="0"/>
              <a:t>vải</a:t>
            </a:r>
            <a:r>
              <a:rPr lang="en-US" sz="1400" dirty="0" smtClean="0"/>
              <a:t> </a:t>
            </a:r>
            <a:r>
              <a:rPr lang="en-US" sz="1400" dirty="0" err="1" smtClean="0"/>
              <a:t>tốt</a:t>
            </a:r>
            <a:r>
              <a:rPr lang="en-US" sz="1400" dirty="0" smtClean="0"/>
              <a:t>, </a:t>
            </a:r>
            <a:r>
              <a:rPr lang="en-US" sz="1400" dirty="0" err="1" smtClean="0"/>
              <a:t>mẫu</a:t>
            </a:r>
            <a:r>
              <a:rPr lang="en-US" sz="1400" dirty="0" smtClean="0"/>
              <a:t> </a:t>
            </a:r>
            <a:r>
              <a:rPr lang="en-US" sz="1400" dirty="0" err="1" smtClean="0"/>
              <a:t>mã</a:t>
            </a:r>
            <a:r>
              <a:rPr lang="en-US" sz="1400" dirty="0" smtClean="0"/>
              <a:t> </a:t>
            </a:r>
            <a:r>
              <a:rPr lang="en-US" sz="1400" dirty="0" err="1" smtClean="0"/>
              <a:t>đa</a:t>
            </a:r>
            <a:r>
              <a:rPr lang="en-US" sz="1400" dirty="0" smtClean="0"/>
              <a:t> </a:t>
            </a:r>
            <a:r>
              <a:rPr lang="en-US" sz="1400" dirty="0" err="1" smtClean="0"/>
              <a:t>dạng</a:t>
            </a:r>
            <a:r>
              <a:rPr lang="en-US" sz="1400" dirty="0" smtClean="0"/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- </a:t>
            </a:r>
            <a:r>
              <a:rPr lang="en-US" sz="1400" dirty="0" err="1" smtClean="0"/>
              <a:t>Hỗ</a:t>
            </a:r>
            <a:r>
              <a:rPr lang="en-US" sz="1400" dirty="0" smtClean="0"/>
              <a:t> </a:t>
            </a:r>
            <a:r>
              <a:rPr lang="en-US" sz="1400" dirty="0" err="1" smtClean="0"/>
              <a:t>trợ</a:t>
            </a:r>
            <a:r>
              <a:rPr lang="en-US" sz="1400" dirty="0" smtClean="0"/>
              <a:t>, </a:t>
            </a:r>
            <a:r>
              <a:rPr lang="en-US" sz="1400" dirty="0" err="1" smtClean="0"/>
              <a:t>chăm</a:t>
            </a:r>
            <a:r>
              <a:rPr lang="en-US" sz="1400" dirty="0" smtClean="0"/>
              <a:t> </a:t>
            </a:r>
            <a:r>
              <a:rPr lang="en-US" sz="1400" dirty="0" err="1" smtClean="0"/>
              <a:t>sóc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</a:t>
            </a:r>
            <a:r>
              <a:rPr lang="en-US" sz="1400" dirty="0" err="1" smtClean="0"/>
              <a:t>tận</a:t>
            </a:r>
            <a:r>
              <a:rPr lang="en-US" sz="1400" dirty="0" smtClean="0"/>
              <a:t> </a:t>
            </a:r>
            <a:r>
              <a:rPr lang="en-US" sz="1400" dirty="0" err="1" smtClean="0"/>
              <a:t>tình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4337100" y="846875"/>
            <a:ext cx="0" cy="277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0;p15"/>
          <p:cNvSpPr txBox="1">
            <a:spLocks/>
          </p:cNvSpPr>
          <p:nvPr/>
        </p:nvSpPr>
        <p:spPr>
          <a:xfrm rot="10800000" flipV="1">
            <a:off x="5165690" y="846875"/>
            <a:ext cx="2036179" cy="50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3600" b="1" dirty="0" smtClean="0">
                <a:solidFill>
                  <a:srgbClr val="00ACC3"/>
                </a:solidFill>
              </a:rPr>
              <a:t>Place</a:t>
            </a:r>
            <a:endParaRPr lang="en-US" sz="3600" b="1" dirty="0">
              <a:solidFill>
                <a:srgbClr val="00ACC3"/>
              </a:solidFill>
            </a:endParaRPr>
          </a:p>
        </p:txBody>
      </p:sp>
      <p:sp>
        <p:nvSpPr>
          <p:cNvPr id="14" name="Google Shape;211;p15"/>
          <p:cNvSpPr txBox="1">
            <a:spLocks/>
          </p:cNvSpPr>
          <p:nvPr/>
        </p:nvSpPr>
        <p:spPr>
          <a:xfrm>
            <a:off x="5052361" y="1849583"/>
            <a:ext cx="2664621" cy="142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>
              <a:buFont typeface="Varela Round"/>
              <a:buNone/>
            </a:pPr>
            <a:r>
              <a:rPr lang="en-US" sz="1400" dirty="0" smtClean="0"/>
              <a:t>- </a:t>
            </a:r>
            <a:r>
              <a:rPr lang="en-US" sz="1400" dirty="0" err="1" smtClean="0"/>
              <a:t>Vị</a:t>
            </a:r>
            <a:r>
              <a:rPr lang="en-US" sz="1400" dirty="0" smtClean="0"/>
              <a:t> </a:t>
            </a:r>
            <a:r>
              <a:rPr lang="en-US" sz="1400" dirty="0" err="1" smtClean="0"/>
              <a:t>trí</a:t>
            </a:r>
            <a:r>
              <a:rPr lang="en-US" sz="1400" dirty="0" smtClean="0"/>
              <a:t>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tìm</a:t>
            </a:r>
            <a:r>
              <a:rPr lang="en-US" sz="1400" dirty="0" smtClean="0"/>
              <a:t> </a:t>
            </a:r>
            <a:r>
              <a:rPr lang="en-US" sz="1400" dirty="0" err="1" smtClean="0"/>
              <a:t>kiếm</a:t>
            </a:r>
            <a:r>
              <a:rPr lang="en-US" sz="1400" dirty="0" smtClean="0"/>
              <a:t>, </a:t>
            </a:r>
            <a:r>
              <a:rPr lang="en-US" sz="1400" dirty="0" err="1" smtClean="0"/>
              <a:t>thoáng</a:t>
            </a:r>
            <a:r>
              <a:rPr lang="en-US" sz="1400" dirty="0" smtClean="0"/>
              <a:t> </a:t>
            </a:r>
            <a:r>
              <a:rPr lang="en-US" sz="1400" dirty="0" err="1" smtClean="0"/>
              <a:t>mát</a:t>
            </a:r>
            <a:r>
              <a:rPr lang="en-US" sz="1400" dirty="0" smtClean="0"/>
              <a:t>, ở </a:t>
            </a:r>
            <a:r>
              <a:rPr lang="en-US" sz="1400" dirty="0" err="1" smtClean="0"/>
              <a:t>trung</a:t>
            </a:r>
            <a:r>
              <a:rPr lang="en-US" sz="1400" dirty="0" smtClean="0"/>
              <a:t> </a:t>
            </a:r>
            <a:r>
              <a:rPr lang="en-US" sz="1400" dirty="0" err="1" smtClean="0"/>
              <a:t>tâm</a:t>
            </a:r>
            <a:r>
              <a:rPr lang="en-US" sz="1400" dirty="0" smtClean="0"/>
              <a:t> </a:t>
            </a:r>
            <a:r>
              <a:rPr lang="en-US" sz="1400" dirty="0" err="1" smtClean="0"/>
              <a:t>thành</a:t>
            </a:r>
            <a:r>
              <a:rPr lang="en-US" sz="1400" dirty="0" smtClean="0"/>
              <a:t> </a:t>
            </a:r>
            <a:r>
              <a:rPr lang="en-US" sz="1400" dirty="0" err="1" smtClean="0"/>
              <a:t>phố</a:t>
            </a:r>
            <a:r>
              <a:rPr lang="en-US" sz="1400" dirty="0" smtClean="0"/>
              <a:t>, </a:t>
            </a:r>
            <a:r>
              <a:rPr lang="en-US" sz="1400" dirty="0" err="1" smtClean="0"/>
              <a:t>có</a:t>
            </a:r>
            <a:r>
              <a:rPr lang="en-US" sz="1400" dirty="0" smtClean="0"/>
              <a:t> </a:t>
            </a:r>
            <a:r>
              <a:rPr lang="en-US" sz="1400" dirty="0" err="1" smtClean="0"/>
              <a:t>chỗ</a:t>
            </a:r>
            <a:r>
              <a:rPr lang="en-US" sz="1400" dirty="0" smtClean="0"/>
              <a:t> </a:t>
            </a:r>
            <a:r>
              <a:rPr lang="en-US" sz="1400" dirty="0" err="1" smtClean="0"/>
              <a:t>gửi</a:t>
            </a:r>
            <a:r>
              <a:rPr lang="en-US" sz="1400" dirty="0" smtClean="0"/>
              <a:t> </a:t>
            </a:r>
            <a:r>
              <a:rPr lang="en-US" sz="1400" dirty="0" err="1" smtClean="0"/>
              <a:t>xe</a:t>
            </a:r>
            <a:r>
              <a:rPr lang="en-US" sz="1400" dirty="0" smtClean="0"/>
              <a:t> an </a:t>
            </a:r>
            <a:r>
              <a:rPr lang="en-US" sz="1400" dirty="0" err="1" smtClean="0"/>
              <a:t>toàn</a:t>
            </a:r>
            <a:r>
              <a:rPr lang="en-US" sz="1400" dirty="0" smtClean="0"/>
              <a:t>.</a:t>
            </a:r>
          </a:p>
          <a:p>
            <a:pPr marL="0" indent="0">
              <a:buFont typeface="Varela Round"/>
              <a:buNone/>
            </a:pPr>
            <a:r>
              <a:rPr lang="en-US" sz="1400" dirty="0" smtClean="0"/>
              <a:t>- Website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nhìn</a:t>
            </a:r>
            <a:r>
              <a:rPr lang="en-US" sz="1400" dirty="0" smtClean="0"/>
              <a:t>, </a:t>
            </a:r>
            <a:r>
              <a:rPr lang="en-US" sz="1400" dirty="0" err="1" smtClean="0"/>
              <a:t>dễ</a:t>
            </a:r>
            <a:r>
              <a:rPr lang="en-US" sz="1400" dirty="0" smtClean="0"/>
              <a:t> </a:t>
            </a:r>
            <a:r>
              <a:rPr lang="en-US" sz="1400" dirty="0" err="1" smtClean="0"/>
              <a:t>thao</a:t>
            </a:r>
            <a:r>
              <a:rPr lang="en-US" sz="1400" dirty="0" smtClean="0"/>
              <a:t> </a:t>
            </a:r>
            <a:r>
              <a:rPr lang="en-US" sz="1400" dirty="0" err="1" smtClean="0"/>
              <a:t>tác</a:t>
            </a:r>
            <a:r>
              <a:rPr lang="en-US" sz="1400" dirty="0" smtClean="0"/>
              <a:t>.</a:t>
            </a:r>
            <a:endParaRPr lang="vi-VN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subTitle" idx="4294967295"/>
          </p:nvPr>
        </p:nvSpPr>
        <p:spPr>
          <a:xfrm rot="10800000" flipV="1">
            <a:off x="1154798" y="846875"/>
            <a:ext cx="2544366" cy="505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rgbClr val="00ACC3"/>
                </a:solidFill>
              </a:rPr>
              <a:t>Promotion</a:t>
            </a:r>
            <a:endParaRPr sz="3600" b="1" dirty="0">
              <a:solidFill>
                <a:srgbClr val="00ACC3"/>
              </a:solidFill>
            </a:endParaRPr>
          </a:p>
        </p:txBody>
      </p:sp>
      <p:sp>
        <p:nvSpPr>
          <p:cNvPr id="211" name="Google Shape;211;p15"/>
          <p:cNvSpPr txBox="1">
            <a:spLocks noGrp="1"/>
          </p:cNvSpPr>
          <p:nvPr>
            <p:ph type="body" idx="4294967295"/>
          </p:nvPr>
        </p:nvSpPr>
        <p:spPr>
          <a:xfrm>
            <a:off x="1030925" y="1898073"/>
            <a:ext cx="2758293" cy="1863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- </a:t>
            </a:r>
            <a:r>
              <a:rPr lang="en-US" sz="1400" dirty="0" err="1" smtClean="0"/>
              <a:t>Khuyễn</a:t>
            </a:r>
            <a:r>
              <a:rPr lang="en-US" sz="1400" dirty="0" smtClean="0"/>
              <a:t> </a:t>
            </a:r>
            <a:r>
              <a:rPr lang="en-US" sz="1400" dirty="0" err="1" smtClean="0"/>
              <a:t>mãi</a:t>
            </a:r>
            <a:r>
              <a:rPr lang="en-US" sz="1400" dirty="0" smtClean="0"/>
              <a:t> 10%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 </a:t>
            </a:r>
            <a:r>
              <a:rPr lang="en-US" sz="1400" dirty="0" err="1" smtClean="0"/>
              <a:t>đầu</a:t>
            </a:r>
            <a:r>
              <a:rPr lang="en-US" sz="1400" dirty="0" smtClean="0"/>
              <a:t> </a:t>
            </a:r>
            <a:r>
              <a:rPr lang="en-US" sz="1400" dirty="0" err="1" smtClean="0"/>
              <a:t>tiên</a:t>
            </a:r>
            <a:r>
              <a:rPr lang="en-US" sz="1400" dirty="0" smtClean="0"/>
              <a:t> </a:t>
            </a:r>
            <a:r>
              <a:rPr lang="en-US" sz="1400" dirty="0" err="1" smtClean="0"/>
              <a:t>đến</a:t>
            </a:r>
            <a:r>
              <a:rPr lang="en-US" sz="1400" dirty="0" smtClean="0"/>
              <a:t> </a:t>
            </a:r>
            <a:r>
              <a:rPr lang="en-US" sz="1400" dirty="0" err="1" smtClean="0"/>
              <a:t>cửa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.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smtClean="0"/>
              <a:t>- </a:t>
            </a:r>
            <a:r>
              <a:rPr lang="en-US" sz="1400" dirty="0" err="1" smtClean="0"/>
              <a:t>Đưa</a:t>
            </a:r>
            <a:r>
              <a:rPr lang="en-US" sz="1400" dirty="0" smtClean="0"/>
              <a:t> </a:t>
            </a:r>
            <a:r>
              <a:rPr lang="en-US" sz="1400" dirty="0" err="1" smtClean="0"/>
              <a:t>ra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ưu</a:t>
            </a:r>
            <a:r>
              <a:rPr lang="en-US" sz="1400" dirty="0" smtClean="0"/>
              <a:t> </a:t>
            </a:r>
            <a:r>
              <a:rPr lang="en-US" sz="1400" dirty="0" err="1" smtClean="0"/>
              <a:t>đãi</a:t>
            </a:r>
            <a:r>
              <a:rPr lang="en-US" sz="1400" dirty="0" smtClean="0"/>
              <a:t>  </a:t>
            </a:r>
            <a:r>
              <a:rPr lang="en-US" sz="1400" dirty="0" err="1" smtClean="0"/>
              <a:t>vào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dịp</a:t>
            </a:r>
            <a:r>
              <a:rPr lang="en-US" sz="1400" dirty="0" smtClean="0"/>
              <a:t> </a:t>
            </a:r>
            <a:r>
              <a:rPr lang="en-US" sz="1400" dirty="0" err="1" smtClean="0"/>
              <a:t>lễ</a:t>
            </a:r>
            <a:r>
              <a:rPr lang="en-US" sz="1400" dirty="0" smtClean="0"/>
              <a:t> </a:t>
            </a:r>
            <a:r>
              <a:rPr lang="en-US" sz="1400" dirty="0" err="1" smtClean="0"/>
              <a:t>tết</a:t>
            </a:r>
            <a:r>
              <a:rPr lang="en-US" sz="1400" dirty="0" smtClean="0"/>
              <a:t> </a:t>
            </a:r>
            <a:r>
              <a:rPr lang="en-US" sz="1400" dirty="0" err="1" smtClean="0"/>
              <a:t>cho</a:t>
            </a:r>
            <a:r>
              <a:rPr lang="en-US" sz="1400" dirty="0" smtClean="0"/>
              <a:t> </a:t>
            </a:r>
            <a:r>
              <a:rPr lang="en-US" sz="1400" dirty="0" err="1" smtClean="0"/>
              <a:t>khách</a:t>
            </a:r>
            <a:r>
              <a:rPr lang="en-US" sz="1400" dirty="0" smtClean="0"/>
              <a:t> </a:t>
            </a:r>
            <a:r>
              <a:rPr lang="en-US" sz="1400" dirty="0" err="1" smtClean="0"/>
              <a:t>hàng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- </a:t>
            </a:r>
            <a:r>
              <a:rPr lang="en-US" sz="1400" dirty="0" err="1" smtClean="0"/>
              <a:t>Tận</a:t>
            </a:r>
            <a:r>
              <a:rPr lang="en-US" sz="1400" dirty="0" smtClean="0"/>
              <a:t> </a:t>
            </a:r>
            <a:r>
              <a:rPr lang="en-US" sz="1400" dirty="0" err="1" smtClean="0"/>
              <a:t>dụng</a:t>
            </a:r>
            <a:r>
              <a:rPr lang="en-US" sz="1400" dirty="0" smtClean="0"/>
              <a:t> </a:t>
            </a:r>
            <a:r>
              <a:rPr lang="en-US" sz="1400" dirty="0" err="1" smtClean="0"/>
              <a:t>các</a:t>
            </a:r>
            <a:r>
              <a:rPr lang="en-US" sz="1400" dirty="0" smtClean="0"/>
              <a:t> </a:t>
            </a:r>
            <a:r>
              <a:rPr lang="en-US" sz="1400" dirty="0" err="1" smtClean="0"/>
              <a:t>fanpage</a:t>
            </a:r>
            <a:r>
              <a:rPr lang="en-US" sz="1400" dirty="0" smtClean="0"/>
              <a:t> </a:t>
            </a:r>
            <a:r>
              <a:rPr lang="en-US" sz="1400" dirty="0" err="1" smtClean="0"/>
              <a:t>nổi</a:t>
            </a:r>
            <a:r>
              <a:rPr lang="en-US" sz="1400" dirty="0" smtClean="0"/>
              <a:t> </a:t>
            </a:r>
            <a:r>
              <a:rPr lang="en-US" sz="1400" dirty="0" err="1" smtClean="0"/>
              <a:t>tiếng</a:t>
            </a:r>
            <a:r>
              <a:rPr lang="en-US" sz="1400" dirty="0" smtClean="0"/>
              <a:t>: </a:t>
            </a:r>
            <a:r>
              <a:rPr lang="en-US" sz="1400" dirty="0" err="1" smtClean="0"/>
              <a:t>Slylory</a:t>
            </a:r>
            <a:r>
              <a:rPr lang="en-US" sz="1400" dirty="0" smtClean="0"/>
              <a:t>, </a:t>
            </a:r>
            <a:r>
              <a:rPr lang="en-US" sz="1400" dirty="0" err="1" smtClean="0"/>
              <a:t>Cội</a:t>
            </a:r>
            <a:r>
              <a:rPr lang="en-US" sz="1400" dirty="0" smtClean="0"/>
              <a:t>,</a:t>
            </a:r>
            <a:r>
              <a:rPr lang="en-US" b="1" dirty="0"/>
              <a:t> </a:t>
            </a:r>
            <a:r>
              <a:rPr lang="en-US" sz="1400" dirty="0" smtClean="0"/>
              <a:t>St2Wear…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quảng</a:t>
            </a:r>
            <a:r>
              <a:rPr lang="en-US" sz="1400" dirty="0" smtClean="0"/>
              <a:t> </a:t>
            </a:r>
            <a:r>
              <a:rPr lang="en-US" sz="1400" dirty="0" err="1" smtClean="0"/>
              <a:t>bá</a:t>
            </a:r>
            <a:r>
              <a:rPr lang="en-US" sz="1400" dirty="0" smtClean="0"/>
              <a:t> </a:t>
            </a:r>
            <a:r>
              <a:rPr lang="en-US" sz="1400" dirty="0" err="1" smtClean="0"/>
              <a:t>thương</a:t>
            </a:r>
            <a:r>
              <a:rPr lang="en-US" sz="1400" dirty="0" smtClean="0"/>
              <a:t> </a:t>
            </a:r>
            <a:r>
              <a:rPr lang="en-US" sz="1400" dirty="0" err="1" smtClean="0"/>
              <a:t>hiệu</a:t>
            </a:r>
            <a:r>
              <a:rPr lang="en-US" sz="1400" dirty="0" smtClean="0"/>
              <a:t>. 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213" name="Google Shape;213;p15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4337100" y="846875"/>
            <a:ext cx="0" cy="277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10;p15"/>
          <p:cNvSpPr txBox="1">
            <a:spLocks/>
          </p:cNvSpPr>
          <p:nvPr/>
        </p:nvSpPr>
        <p:spPr>
          <a:xfrm rot="10800000" flipV="1">
            <a:off x="5241890" y="846876"/>
            <a:ext cx="2036179" cy="50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ctr">
              <a:buFont typeface="Varela Round"/>
              <a:buNone/>
            </a:pPr>
            <a:r>
              <a:rPr lang="en-US" sz="3600" b="1" dirty="0" smtClean="0">
                <a:solidFill>
                  <a:srgbClr val="00ACC3"/>
                </a:solidFill>
              </a:rPr>
              <a:t>Price</a:t>
            </a:r>
            <a:endParaRPr lang="en-US" sz="3600" b="1" dirty="0">
              <a:solidFill>
                <a:srgbClr val="00ACC3"/>
              </a:solidFill>
            </a:endParaRPr>
          </a:p>
        </p:txBody>
      </p:sp>
      <p:sp>
        <p:nvSpPr>
          <p:cNvPr id="14" name="Google Shape;211;p15"/>
          <p:cNvSpPr txBox="1">
            <a:spLocks/>
          </p:cNvSpPr>
          <p:nvPr/>
        </p:nvSpPr>
        <p:spPr>
          <a:xfrm>
            <a:off x="5052361" y="1849583"/>
            <a:ext cx="2664621" cy="142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>
              <a:buFont typeface="Varela Round"/>
              <a:buNone/>
            </a:pPr>
            <a:r>
              <a:rPr lang="en-US" sz="1400" dirty="0" smtClean="0"/>
              <a:t>- 300.000 – 800.000VND 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135430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ctrTitle"/>
          </p:nvPr>
        </p:nvSpPr>
        <p:spPr>
          <a:xfrm>
            <a:off x="1877659" y="2535382"/>
            <a:ext cx="5548377" cy="10809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Vốn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3050275" y="47550"/>
            <a:ext cx="2975400" cy="19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00ACC3"/>
                </a:solidFill>
                <a:latin typeface="Varela Round"/>
                <a:ea typeface="Varela Round"/>
                <a:cs typeface="Varela Round"/>
                <a:sym typeface="Varela Round"/>
              </a:rPr>
              <a:t>1</a:t>
            </a:r>
            <a:endParaRPr sz="9600" b="1" dirty="0">
              <a:solidFill>
                <a:srgbClr val="00ACC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1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709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4351616" cy="4970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dirty="0" err="1" smtClean="0"/>
              <a:t>Vốn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smtClean="0"/>
              <a:t>tư</a:t>
            </a: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>
            <a:spLocks noGrp="1"/>
          </p:cNvSpPr>
          <p:nvPr>
            <p:ph type="ctrTitle" idx="4294967295"/>
          </p:nvPr>
        </p:nvSpPr>
        <p:spPr>
          <a:xfrm>
            <a:off x="1304925" y="135550"/>
            <a:ext cx="6534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40" name="Google Shape;240;p19"/>
          <p:cNvSpPr txBox="1">
            <a:spLocks noGrp="1"/>
          </p:cNvSpPr>
          <p:nvPr>
            <p:ph type="subTitle" idx="4294967295"/>
          </p:nvPr>
        </p:nvSpPr>
        <p:spPr>
          <a:xfrm>
            <a:off x="1304925" y="3868755"/>
            <a:ext cx="65343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1BECC"/>
                </a:solidFill>
              </a:rPr>
              <a:t>Bring the attention of your audience over a key concept using icons or illustrations</a:t>
            </a:r>
            <a:endParaRPr>
              <a:solidFill>
                <a:srgbClr val="A1BECC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333750" y="1333500"/>
            <a:ext cx="2476500" cy="2476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3209925" y="1209675"/>
            <a:ext cx="2724300" cy="2724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962275" y="1543050"/>
            <a:ext cx="704700" cy="7047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5295900" y="2897050"/>
            <a:ext cx="971700" cy="971700"/>
          </a:xfrm>
          <a:prstGeom prst="donut">
            <a:avLst>
              <a:gd name="adj" fmla="val 12811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19"/>
          <p:cNvGrpSpPr/>
          <p:nvPr/>
        </p:nvGrpSpPr>
        <p:grpSpPr>
          <a:xfrm>
            <a:off x="3990646" y="2000576"/>
            <a:ext cx="1162865" cy="1162930"/>
            <a:chOff x="570875" y="4322250"/>
            <a:chExt cx="443300" cy="443325"/>
          </a:xfrm>
        </p:grpSpPr>
        <p:sp>
          <p:nvSpPr>
            <p:cNvPr id="246" name="Google Shape;246;p1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617A8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19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987</Words>
  <Application>Microsoft Office PowerPoint</Application>
  <PresentationFormat>On-screen Show (16:9)</PresentationFormat>
  <Paragraphs>188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Times New Roman</vt:lpstr>
      <vt:lpstr>굴림</vt:lpstr>
      <vt:lpstr>Varela Round</vt:lpstr>
      <vt:lpstr>Calibri</vt:lpstr>
      <vt:lpstr>Tahoma</vt:lpstr>
      <vt:lpstr>Arial</vt:lpstr>
      <vt:lpstr>Montserrat</vt:lpstr>
      <vt:lpstr>맑은 고딕</vt:lpstr>
      <vt:lpstr>Nixie One</vt:lpstr>
      <vt:lpstr>Puck template</vt:lpstr>
      <vt:lpstr>PowerPoint Presentation</vt:lpstr>
      <vt:lpstr>DT Fashion</vt:lpstr>
      <vt:lpstr>Marketing 4P.</vt:lpstr>
      <vt:lpstr>PowerPoint Presentation</vt:lpstr>
      <vt:lpstr>PowerPoint Presentation</vt:lpstr>
      <vt:lpstr>Vốn khởi sự.</vt:lpstr>
      <vt:lpstr>PowerPoint Presentation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Use Diagrams to break down your message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  <vt:lpstr>Presentation design</vt:lpstr>
      <vt:lpstr>Credits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NHAT NAM</cp:lastModifiedBy>
  <cp:revision>5</cp:revision>
  <dcterms:modified xsi:type="dcterms:W3CDTF">2021-07-29T14:19:07Z</dcterms:modified>
</cp:coreProperties>
</file>