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o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B1AE2E9-0607-44D7-97B7-CC402876F4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32" d="100"/>
          <a:sy n="132" d="100"/>
        </p:scale>
        <p:origin x="90" y="150"/>
      </p:cViewPr>
      <p:guideLst>
        <p:guide orient="horz" pos="1617"/>
        <p:guide pos="2877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29116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3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3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4283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9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0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3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4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2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73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7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1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packs/business-404?word=company/?utm_source=slidesgo_template&amp;utm_medium=referral-link&amp;utm_campaign=sg_resources&amp;utm_content=flaticon" TargetMode="External"/><Relationship Id="rId2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free-photo/business-people-doing-their-job_13377882.htm/?utm_source=slidesgo_template&amp;utm_medium=referral-link&amp;utm_campaign=sg_resources&amp;utm_content=freepik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자료구조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자료구조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스택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큐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힙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set, Map)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Map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altLang="ko-KR" sz="1400">
                <a:solidFill>
                  <a:schemeClr val="dk1"/>
                </a:solidFill>
              </a:rPr>
              <a:t>Map</a:t>
            </a:r>
            <a:r>
              <a:rPr lang="ko-KR" altLang="en-US" sz="1400">
                <a:solidFill>
                  <a:schemeClr val="dk1"/>
                </a:solidFill>
              </a:rPr>
              <a:t>은 값을 저장할 때 값과 그에 해당하는 키를 한 쌍으로 저장하는 방식을 가지고 있으며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 altLang="en-US" sz="1400">
                <a:solidFill>
                  <a:schemeClr val="dk1"/>
                </a:solidFill>
              </a:rPr>
              <a:t>저장된 값은 중복이 가능하지만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저장된 키는 중복이 불가능하다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종류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HashMap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키와 값을 무작위로 저장하는 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Map(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순서없음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kumimoji="0" lang="en-US" altLang="ko-KR" sz="1400" b="0" i="0" u="none" strike="noStrike" kern="0" cap="none" spc="0" normalizeH="0" baseline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LinkedMap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입력 순서대로 값을 저장하는 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Map(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순서있음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kumimoji="0" lang="en-US" altLang="ko-KR" sz="1400" b="0" i="0" u="none" strike="noStrike" kern="0" cap="none" spc="0" normalizeH="0" baseline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TreeMap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키 값에 의해 오름차순으로 저장하는 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Map(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순서없음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자료구조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en">
              <a:solidFill>
                <a:schemeClr val="dk1"/>
              </a:solidFill>
            </a:endParaRPr>
          </a:p>
        </p:txBody>
      </p:sp>
      <p:pic>
        <p:nvPicPr>
          <p:cNvPr id="496" name="그림 4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568" y="987552"/>
            <a:ext cx="6912864" cy="3858313"/>
          </a:xfrm>
          <a:prstGeom prst="rect">
            <a:avLst/>
          </a:prstGeom>
          <a:solidFill>
            <a:schemeClr val="accent4"/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자료구조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en">
              <a:solidFill>
                <a:schemeClr val="dk1"/>
              </a:solidFill>
            </a:endParaRPr>
          </a:p>
        </p:txBody>
      </p:sp>
      <p:pic>
        <p:nvPicPr>
          <p:cNvPr id="496" name="그림 4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0348" y="1634816"/>
            <a:ext cx="3927634" cy="2819839"/>
          </a:xfrm>
          <a:prstGeom prst="rect">
            <a:avLst/>
          </a:prstGeom>
        </p:spPr>
      </p:pic>
      <p:pic>
        <p:nvPicPr>
          <p:cNvPr id="497" name="그림 49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376602"/>
            <a:ext cx="3645027" cy="1088445"/>
          </a:xfrm>
          <a:prstGeom prst="rect">
            <a:avLst/>
          </a:prstGeom>
        </p:spPr>
      </p:pic>
      <p:sp>
        <p:nvSpPr>
          <p:cNvPr id="498" name="TextBox 497"/>
          <p:cNvSpPr txBox="1"/>
          <p:nvPr/>
        </p:nvSpPr>
        <p:spPr>
          <a:xfrm>
            <a:off x="1312021" y="1272925"/>
            <a:ext cx="2304288" cy="29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비선형 구조</a:t>
            </a:r>
          </a:p>
        </p:txBody>
      </p:sp>
      <p:sp>
        <p:nvSpPr>
          <p:cNvPr id="499" name="TextBox 498"/>
          <p:cNvSpPr txBox="1"/>
          <p:nvPr/>
        </p:nvSpPr>
        <p:spPr>
          <a:xfrm>
            <a:off x="5242369" y="1272925"/>
            <a:ext cx="2304288" cy="300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선형 구조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자료구조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400">
                <a:solidFill>
                  <a:schemeClr val="dk1"/>
                </a:solidFill>
              </a:rPr>
              <a:t>자료구조는 효율적인 접근 및 수정을 가능케 하는 데이터의 조직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관리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저장을 의미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400">
                <a:solidFill>
                  <a:schemeClr val="dk1"/>
                </a:solidFill>
              </a:rPr>
              <a:t>정확히는 데이터 값의 모임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데이터 간의 관계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데이터에 적용할 수 있는 함수나 명령을 의미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en">
              <a:solidFill>
                <a:schemeClr val="dk1"/>
              </a:solidFill>
            </a:endParaRPr>
          </a:p>
        </p:txBody>
      </p:sp>
      <p:pic>
        <p:nvPicPr>
          <p:cNvPr id="491" name="그림 49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250" y="2283713"/>
            <a:ext cx="3505928" cy="2448306"/>
          </a:xfrm>
          <a:prstGeom prst="rect">
            <a:avLst/>
          </a:prstGeom>
        </p:spPr>
      </p:pic>
      <p:pic>
        <p:nvPicPr>
          <p:cNvPr id="493" name="그림 4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24725" y="1890448"/>
            <a:ext cx="2841571" cy="2841571"/>
          </a:xfrm>
          <a:prstGeom prst="rect">
            <a:avLst/>
          </a:prstGeom>
        </p:spPr>
      </p:pic>
      <p:sp>
        <p:nvSpPr>
          <p:cNvPr id="494" name="오른쪽 화살표 493"/>
          <p:cNvSpPr/>
          <p:nvPr/>
        </p:nvSpPr>
        <p:spPr>
          <a:xfrm>
            <a:off x="4219178" y="3116029"/>
            <a:ext cx="1516349" cy="3904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자료구조의 특징</a:t>
            </a:r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475613" y="1458838"/>
            <a:ext cx="2486100" cy="3570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효율성</a:t>
            </a:r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1475613" y="2393250"/>
            <a:ext cx="2486100" cy="3570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추상화</a:t>
            </a:r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3491865" y="2262450"/>
            <a:ext cx="5256657" cy="61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자료구조를 활용 할 때 자료구조가 어떻게 구현되는지 그 구조를 일일이 알 필요 없이</a:t>
            </a:r>
            <a:r>
              <a:rPr lang="en-US" altLang="ko-KR"/>
              <a:t>,</a:t>
            </a:r>
            <a:r>
              <a:rPr lang="ko-KR" altLang="en-US"/>
              <a:t> 자료구조가 어떻게 동작하는지</a:t>
            </a:r>
            <a:r>
              <a:rPr lang="en-US" altLang="ko-KR"/>
              <a:t>,</a:t>
            </a:r>
            <a:r>
              <a:rPr lang="ko-KR" altLang="en-US"/>
              <a:t> 어디서 사용할 것인지 개념만 알면 된다</a:t>
            </a:r>
            <a:r>
              <a:rPr lang="en-US" altLang="ko-KR"/>
              <a:t>.</a:t>
            </a:r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3491865" y="1352488"/>
            <a:ext cx="5112291" cy="61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자료구조의 사용 목적은 효율적인 데이터 관리 및 사용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따라서 문제에 알맞는 자료구조를 사용하면 효율성이 증가한다</a:t>
            </a:r>
            <a:r>
              <a:rPr lang="en-US" altLang="ko-KR"/>
              <a:t>.</a:t>
            </a:r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475613" y="3414650"/>
            <a:ext cx="2486100" cy="3570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재사용성</a:t>
            </a:r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3491865" y="3310138"/>
            <a:ext cx="5112639" cy="61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자료구조를 설계 할 때 특정 프로그램에서만 동작하게 설계하지 않기 때문에 다양한 프로그램에서 동작할 수 있도록 범용성 있게 설계하여 다른 프로그램에서도 활용할 수 있다</a:t>
            </a:r>
            <a:r>
              <a:rPr lang="en-US" altLang="ko-KR"/>
              <a:t>.</a:t>
            </a:r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713225" y="1303588"/>
            <a:ext cx="1039200" cy="6675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713225" y="2238000"/>
            <a:ext cx="1039200" cy="6675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713225" y="3259400"/>
            <a:ext cx="1039200" cy="6675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스택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 altLang="en-US" sz="1400" dirty="0">
                <a:solidFill>
                  <a:schemeClr val="dk1"/>
                </a:solidFill>
              </a:rPr>
              <a:t>한 쪽 끝에서만 데이터를 입력하거나 출력할 수 있는</a:t>
            </a: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구조로 되어있다. </a:t>
            </a:r>
            <a:r>
              <a:rPr lang="en-US" altLang="ko-KR" sz="1400" dirty="0" smtClean="0">
                <a:solidFill>
                  <a:schemeClr val="dk1"/>
                </a:solidFill>
              </a:rPr>
              <a:t>(</a:t>
            </a:r>
            <a:r>
              <a:rPr lang="ko-KR" altLang="en-US" sz="1400" dirty="0" err="1">
                <a:solidFill>
                  <a:schemeClr val="dk1"/>
                </a:solidFill>
              </a:rPr>
              <a:t>후</a:t>
            </a:r>
            <a:r>
              <a:rPr lang="ko-KR" altLang="en-US" sz="1400" dirty="0" err="1" smtClean="0">
                <a:solidFill>
                  <a:schemeClr val="dk1"/>
                </a:solidFill>
              </a:rPr>
              <a:t>입선출</a:t>
            </a:r>
            <a:r>
              <a:rPr lang="ko-KR" altLang="en-US" sz="1400" dirty="0" smtClean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구조</a:t>
            </a:r>
            <a:r>
              <a:rPr lang="en-US" altLang="ko-KR" sz="14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 altLang="en-US" sz="1400" dirty="0">
                <a:solidFill>
                  <a:schemeClr val="dk1"/>
                </a:solidFill>
              </a:rPr>
              <a:t>a, b, c 순으로 데이터를 입력하면 c, b, a 순으로 출력된다.</a:t>
            </a:r>
          </a:p>
        </p:txBody>
      </p:sp>
      <p:graphicFrame>
        <p:nvGraphicFramePr>
          <p:cNvPr id="495" name="표 494"/>
          <p:cNvGraphicFramePr>
            <a:graphicFrameLocks noGrp="1"/>
          </p:cNvGraphicFramePr>
          <p:nvPr/>
        </p:nvGraphicFramePr>
        <p:xfrm>
          <a:off x="2376725" y="3219831"/>
          <a:ext cx="6091555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1555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표 496"/>
          <p:cNvGraphicFramePr>
            <a:graphicFrameLocks noGrp="1"/>
          </p:cNvGraphicFramePr>
          <p:nvPr/>
        </p:nvGraphicFramePr>
        <p:xfrm>
          <a:off x="1360725" y="3795903"/>
          <a:ext cx="1016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8" name="표 497"/>
          <p:cNvGraphicFramePr>
            <a:graphicFrameLocks noGrp="1"/>
          </p:cNvGraphicFramePr>
          <p:nvPr/>
        </p:nvGraphicFramePr>
        <p:xfrm>
          <a:off x="1360725" y="2571750"/>
          <a:ext cx="1016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00" name="꺾인 연결선 499"/>
          <p:cNvCxnSpPr>
            <a:stCxn id="498" idx="3"/>
          </p:cNvCxnSpPr>
          <p:nvPr/>
        </p:nvCxnSpPr>
        <p:spPr>
          <a:xfrm>
            <a:off x="2376725" y="2757170"/>
            <a:ext cx="395050" cy="4626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꺾인 연결선 500"/>
          <p:cNvCxnSpPr>
            <a:endCxn id="497" idx="3"/>
          </p:cNvCxnSpPr>
          <p:nvPr/>
        </p:nvCxnSpPr>
        <p:spPr>
          <a:xfrm rot="10800000" flipV="1">
            <a:off x="2376725" y="3590671"/>
            <a:ext cx="467059" cy="390652"/>
          </a:xfrm>
          <a:prstGeom prst="bentConnector3">
            <a:avLst>
              <a:gd name="adj1" fmla="val 69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2919222" y="2757170"/>
            <a:ext cx="572643" cy="29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입력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2919222" y="3831398"/>
            <a:ext cx="572643" cy="30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큐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400" dirty="0">
                <a:solidFill>
                  <a:schemeClr val="dk1"/>
                </a:solidFill>
              </a:rPr>
              <a:t>먼저 입력한 데이터가 먼저 출력되는 구조로 되어있다.</a:t>
            </a:r>
            <a:r>
              <a:rPr lang="en-US" altLang="ko-KR" sz="1400" dirty="0" smtClean="0">
                <a:solidFill>
                  <a:schemeClr val="dk1"/>
                </a:solidFill>
              </a:rPr>
              <a:t>(</a:t>
            </a:r>
            <a:r>
              <a:rPr lang="ko-KR" altLang="en-US" sz="1400" dirty="0">
                <a:solidFill>
                  <a:schemeClr val="dk1"/>
                </a:solidFill>
              </a:rPr>
              <a:t>선</a:t>
            </a:r>
            <a:r>
              <a:rPr lang="ko-KR" altLang="en-US" sz="1400" dirty="0" smtClean="0">
                <a:solidFill>
                  <a:schemeClr val="dk1"/>
                </a:solidFill>
              </a:rPr>
              <a:t>입선출 </a:t>
            </a:r>
            <a:r>
              <a:rPr lang="ko-KR" altLang="en-US" sz="1400" dirty="0">
                <a:solidFill>
                  <a:schemeClr val="dk1"/>
                </a:solidFill>
              </a:rPr>
              <a:t>구조</a:t>
            </a:r>
            <a:r>
              <a:rPr lang="en-US" altLang="ko-KR" sz="14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400" dirty="0">
                <a:solidFill>
                  <a:schemeClr val="dk1"/>
                </a:solidFill>
              </a:rPr>
              <a:t>a, b, c 순으로 데이터를 입력하면 a, b, c 순으로 출력된다.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en" dirty="0">
              <a:solidFill>
                <a:schemeClr val="dk1"/>
              </a:solidFill>
            </a:endParaRPr>
          </a:p>
        </p:txBody>
      </p:sp>
      <p:graphicFrame>
        <p:nvGraphicFramePr>
          <p:cNvPr id="495" name="표 494"/>
          <p:cNvGraphicFramePr>
            <a:graphicFrameLocks noGrp="1"/>
          </p:cNvGraphicFramePr>
          <p:nvPr/>
        </p:nvGraphicFramePr>
        <p:xfrm>
          <a:off x="1475613" y="2571750"/>
          <a:ext cx="6096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6" name="표 495"/>
          <p:cNvGraphicFramePr>
            <a:graphicFrameLocks noGrp="1"/>
          </p:cNvGraphicFramePr>
          <p:nvPr/>
        </p:nvGraphicFramePr>
        <p:xfrm>
          <a:off x="7571613" y="3219831"/>
          <a:ext cx="1016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표 496"/>
          <p:cNvGraphicFramePr>
            <a:graphicFrameLocks noGrp="1"/>
          </p:cNvGraphicFramePr>
          <p:nvPr/>
        </p:nvGraphicFramePr>
        <p:xfrm>
          <a:off x="459613" y="3219831"/>
          <a:ext cx="1016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6000"/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500" name="꺾인 연결선 499"/>
          <p:cNvCxnSpPr>
            <a:stCxn id="497" idx="0"/>
            <a:endCxn id="495" idx="1"/>
          </p:cNvCxnSpPr>
          <p:nvPr/>
        </p:nvCxnSpPr>
        <p:spPr>
          <a:xfrm rot="5400000" flipH="1" flipV="1">
            <a:off x="990282" y="2734500"/>
            <a:ext cx="462661" cy="508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꺾인 연결선 500"/>
          <p:cNvCxnSpPr>
            <a:stCxn id="495" idx="3"/>
            <a:endCxn id="496" idx="0"/>
          </p:cNvCxnSpPr>
          <p:nvPr/>
        </p:nvCxnSpPr>
        <p:spPr>
          <a:xfrm>
            <a:off x="7571613" y="2757170"/>
            <a:ext cx="508000" cy="4626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/>
          <p:cNvSpPr txBox="1"/>
          <p:nvPr/>
        </p:nvSpPr>
        <p:spPr>
          <a:xfrm>
            <a:off x="394970" y="2757170"/>
            <a:ext cx="572643" cy="29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입력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8079613" y="2757170"/>
            <a:ext cx="572643" cy="29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출력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힙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400">
                <a:solidFill>
                  <a:schemeClr val="dk1"/>
                </a:solidFill>
              </a:rPr>
              <a:t>최댓값 및 최솟값을 찾아내는 연산을 빠르기 하기 위해 고안된 완전이진트리의 구조로 되어있다.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95" name="그림 49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5613" y="2139696"/>
            <a:ext cx="5724144" cy="2282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힙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96" name="그림 4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6421" y="1017725"/>
            <a:ext cx="6511157" cy="3543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힙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altLang="en-US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97" name="그림 49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2499" y="256330"/>
            <a:ext cx="3735708" cy="4620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set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set은 특정한 값들을 저장하는 추상자료형으로 저장된 값들은 순서 없이 저장되며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값의 중복을 허용하지 않는다.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종류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HashSet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무작위로 값을 저장하는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Set(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순서 없음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kumimoji="0" lang="en-US" altLang="ko-KR" sz="1400" b="0" i="0" u="none" strike="noStrike" kern="0" cap="none" spc="0" normalizeH="0" baseline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LinkedHashSet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넣은 순서대로 값을 저장하는 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Set(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순서 있음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kumimoji="0" lang="en-US" altLang="ko-KR" sz="1400" b="0" i="0" u="none" strike="noStrike" kern="0" cap="none" spc="0" normalizeH="0" baseline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TreeSet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오름차순으로 값을 저장하는 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Set(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순서 없음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kumimoji="0" lang="en-US" altLang="ko-KR" sz="1400" b="0" i="0" u="none" strike="noStrike" kern="0" cap="none" spc="0" normalizeH="0" baseline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ko-KR" alt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화면 슬라이드 쇼(16:9)</PresentationFormat>
  <Paragraphs>63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Crimson Text</vt:lpstr>
      <vt:lpstr>Josefin Sans</vt:lpstr>
      <vt:lpstr>Lato</vt:lpstr>
      <vt:lpstr>Mako</vt:lpstr>
      <vt:lpstr>Merriweather Light</vt:lpstr>
      <vt:lpstr>Montserrat</vt:lpstr>
      <vt:lpstr>Open Sans</vt:lpstr>
      <vt:lpstr>Open Sans SemiBold</vt:lpstr>
      <vt:lpstr>Russo One</vt:lpstr>
      <vt:lpstr>Vidaloka</vt:lpstr>
      <vt:lpstr>맑은 고딕</vt:lpstr>
      <vt:lpstr>Arial</vt:lpstr>
      <vt:lpstr>Minimalist Business Slides XL by Slidesgo</vt:lpstr>
      <vt:lpstr>자료구조 </vt:lpstr>
      <vt:lpstr>자료구조</vt:lpstr>
      <vt:lpstr>자료구조의 특징</vt:lpstr>
      <vt:lpstr>스택</vt:lpstr>
      <vt:lpstr>큐</vt:lpstr>
      <vt:lpstr>힙</vt:lpstr>
      <vt:lpstr>힙</vt:lpstr>
      <vt:lpstr>힙</vt:lpstr>
      <vt:lpstr>set</vt:lpstr>
      <vt:lpstr>Map</vt:lpstr>
      <vt:lpstr>자료구조</vt:lpstr>
      <vt:lpstr>자료구조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</dc:title>
  <dc:creator>ezen</dc:creator>
  <cp:lastModifiedBy>ezen</cp:lastModifiedBy>
  <cp:revision>53</cp:revision>
  <dcterms:modified xsi:type="dcterms:W3CDTF">2023-04-13T04:00:42Z</dcterms:modified>
  <cp:version>1000.0000.01</cp:version>
</cp:coreProperties>
</file>