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Bree Serif"/>
      <p:regular r:id="rId31"/>
    </p:embeddedFont>
    <p:embeddedFont>
      <p:font typeface="Roboto Mono Regula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reeSerif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Regular-bold.fntdata"/><Relationship Id="rId10" Type="http://schemas.openxmlformats.org/officeDocument/2006/relationships/slide" Target="slides/slide6.xml"/><Relationship Id="rId32" Type="http://schemas.openxmlformats.org/officeDocument/2006/relationships/font" Target="fonts/RobotoMonoRegular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Regular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Regular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2.xml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e81611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be81611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bfb1a3b8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bfb1a3b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24a3509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24a3509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c0e9c7cb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c0e9c7cb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5063868" y="3670025"/>
            <a:ext cx="3303107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COP 4530</a:t>
            </a:r>
            <a:br>
              <a:rPr lang="en-US"/>
            </a:br>
            <a:r>
              <a:rPr lang="en-US"/>
              <a:t>GROUP PROJECT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4368913" y="4181150"/>
            <a:ext cx="3998062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Hoang Nguyen, Jorgo Nasto, Kin Ng Lugo, Nam Nguyen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/>
          <p:nvPr>
            <p:ph type="ctrTitle"/>
          </p:nvPr>
        </p:nvSpPr>
        <p:spPr>
          <a:xfrm>
            <a:off x="4609950" y="713875"/>
            <a:ext cx="41922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SOLVING THE ISSUES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8" name="Google Shape;578;p20"/>
          <p:cNvSpPr txBox="1"/>
          <p:nvPr>
            <p:ph idx="1" type="subTitle"/>
          </p:nvPr>
        </p:nvSpPr>
        <p:spPr>
          <a:xfrm>
            <a:off x="4769025" y="2041138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Spend time reading about binary tree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Assign roles properly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In-depth research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Ask questions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Divide the workload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20"/>
          <p:cNvCxnSpPr/>
          <p:nvPr/>
        </p:nvCxnSpPr>
        <p:spPr>
          <a:xfrm>
            <a:off x="4695600" y="1251675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20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0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0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0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0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0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0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0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0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0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0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0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0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0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0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0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0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0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0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0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0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0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0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0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0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0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0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0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0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0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20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628" name="Google Shape;628;p20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20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631" name="Google Shape;631;p20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636" name="Google Shape;636;p20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641" name="Google Shape;641;p20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647" name="Google Shape;647;p20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type="ctrTitle"/>
          </p:nvPr>
        </p:nvSpPr>
        <p:spPr>
          <a:xfrm>
            <a:off x="634251" y="16687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21"/>
          <p:cNvSpPr txBox="1"/>
          <p:nvPr>
            <p:ph idx="1" type="subTitle"/>
          </p:nvPr>
        </p:nvSpPr>
        <p:spPr>
          <a:xfrm>
            <a:off x="634251" y="26775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Lazy Deletion Trees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Working As a Developing Team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21"/>
          <p:cNvCxnSpPr/>
          <p:nvPr/>
        </p:nvCxnSpPr>
        <p:spPr>
          <a:xfrm>
            <a:off x="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1" name="Google Shape;661;p21"/>
          <p:cNvGrpSpPr/>
          <p:nvPr/>
        </p:nvGrpSpPr>
        <p:grpSpPr>
          <a:xfrm>
            <a:off x="5039064" y="1047263"/>
            <a:ext cx="3409646" cy="3394948"/>
            <a:chOff x="-13946200" y="3647075"/>
            <a:chExt cx="353650" cy="352100"/>
          </a:xfrm>
        </p:grpSpPr>
        <p:sp>
          <p:nvSpPr>
            <p:cNvPr id="662" name="Google Shape;662;p21"/>
            <p:cNvSpPr/>
            <p:nvPr/>
          </p:nvSpPr>
          <p:spPr>
            <a:xfrm>
              <a:off x="-13717000" y="3647075"/>
              <a:ext cx="124450" cy="144150"/>
            </a:xfrm>
            <a:custGeom>
              <a:rect b="b" l="l" r="r" t="t"/>
              <a:pathLst>
                <a:path extrusionOk="0" h="5766" w="4978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-13801275" y="3647075"/>
              <a:ext cx="63025" cy="61075"/>
            </a:xfrm>
            <a:custGeom>
              <a:rect b="b" l="l" r="r" t="t"/>
              <a:pathLst>
                <a:path extrusionOk="0" h="2443" w="2521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-13946200" y="3647075"/>
              <a:ext cx="124450" cy="143400"/>
            </a:xfrm>
            <a:custGeom>
              <a:rect b="b" l="l" r="r" t="t"/>
              <a:pathLst>
                <a:path extrusionOk="0" h="5736" w="4978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-13946200" y="3873900"/>
              <a:ext cx="352875" cy="125275"/>
            </a:xfrm>
            <a:custGeom>
              <a:rect b="b" l="l" r="r" t="t"/>
              <a:pathLst>
                <a:path extrusionOk="0" h="5011" w="14115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-13713850" y="3810125"/>
              <a:ext cx="120525" cy="105075"/>
            </a:xfrm>
            <a:custGeom>
              <a:rect b="b" l="l" r="r" t="t"/>
              <a:pathLst>
                <a:path extrusionOk="0" h="4203" w="4821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-13946200" y="3810125"/>
              <a:ext cx="121300" cy="105175"/>
            </a:xfrm>
            <a:custGeom>
              <a:rect b="b" l="l" r="r" t="t"/>
              <a:pathLst>
                <a:path extrusionOk="0" h="4207" w="4852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THANK YOU FOR LISTENING!</a:t>
            </a:r>
            <a:endParaRPr/>
          </a:p>
        </p:txBody>
      </p:sp>
      <p:sp>
        <p:nvSpPr>
          <p:cNvPr id="673" name="Google Shape;673;p22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Do you have any question for us?</a:t>
            </a:r>
            <a:endParaRPr sz="3000"/>
          </a:p>
        </p:txBody>
      </p:sp>
      <p:grpSp>
        <p:nvGrpSpPr>
          <p:cNvPr id="674" name="Google Shape;674;p22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675" name="Google Shape;675;p22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TEAM WYOMING</a:t>
            </a:r>
            <a:endParaRPr/>
          </a:p>
        </p:txBody>
      </p:sp>
      <p:cxnSp>
        <p:nvCxnSpPr>
          <p:cNvPr id="172" name="Google Shape;172;p12"/>
          <p:cNvCxnSpPr/>
          <p:nvPr/>
        </p:nvCxnSpPr>
        <p:spPr>
          <a:xfrm>
            <a:off x="4767675" y="1880700"/>
            <a:ext cx="1228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3" name="Google Shape;173;p12"/>
          <p:cNvCxnSpPr/>
          <p:nvPr/>
        </p:nvCxnSpPr>
        <p:spPr>
          <a:xfrm>
            <a:off x="3010488" y="3592996"/>
            <a:ext cx="2985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4" name="Google Shape;174;p12"/>
          <p:cNvCxnSpPr/>
          <p:nvPr/>
        </p:nvCxnSpPr>
        <p:spPr>
          <a:xfrm>
            <a:off x="1895152" y="4382600"/>
            <a:ext cx="4101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5" name="Google Shape;175;p12"/>
          <p:cNvSpPr txBox="1"/>
          <p:nvPr>
            <p:ph idx="4294967295" type="subTitle"/>
          </p:nvPr>
        </p:nvSpPr>
        <p:spPr>
          <a:xfrm>
            <a:off x="6040367" y="2032075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-Requirements Generator</a:t>
            </a:r>
            <a:endParaRPr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>
            <p:ph idx="4294967295" type="subTitle"/>
          </p:nvPr>
        </p:nvSpPr>
        <p:spPr>
          <a:xfrm>
            <a:off x="6116775" y="3685696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-Developer</a:t>
            </a:r>
            <a:endParaRPr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>
            <p:ph idx="4294967295" type="subTitle"/>
          </p:nvPr>
        </p:nvSpPr>
        <p:spPr>
          <a:xfrm>
            <a:off x="6157992" y="4463950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-Tester</a:t>
            </a:r>
            <a:endParaRPr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idx="4294967295" type="ctrTitle"/>
          </p:nvPr>
        </p:nvSpPr>
        <p:spPr>
          <a:xfrm>
            <a:off x="5943456" y="168990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Hoang Nguyen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>
            <p:ph idx="4294967295" type="ctrTitle"/>
          </p:nvPr>
        </p:nvSpPr>
        <p:spPr>
          <a:xfrm>
            <a:off x="5943439" y="339745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 Nguyen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>
            <p:ph idx="4294967295" type="ctrTitle"/>
          </p:nvPr>
        </p:nvSpPr>
        <p:spPr>
          <a:xfrm>
            <a:off x="5073456" y="41864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Jorgo Nasto</a:t>
            </a:r>
            <a:endParaRPr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2"/>
          <p:cNvCxnSpPr/>
          <p:nvPr/>
        </p:nvCxnSpPr>
        <p:spPr>
          <a:xfrm>
            <a:off x="3904075" y="2785886"/>
            <a:ext cx="2092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3" name="Google Shape;183;p12"/>
          <p:cNvSpPr txBox="1"/>
          <p:nvPr/>
        </p:nvSpPr>
        <p:spPr>
          <a:xfrm>
            <a:off x="6116764" y="2924673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800">
                <a:solidFill>
                  <a:srgbClr val="FFFFFF"/>
                </a:solidFill>
              </a:rPr>
              <a:t>-Developer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5943453" y="260852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Kin Ng Lugo</a:t>
            </a:r>
            <a:endParaRPr/>
          </a:p>
        </p:txBody>
      </p:sp>
      <p:grpSp>
        <p:nvGrpSpPr>
          <p:cNvPr id="185" name="Google Shape;185;p12"/>
          <p:cNvGrpSpPr/>
          <p:nvPr/>
        </p:nvGrpSpPr>
        <p:grpSpPr>
          <a:xfrm>
            <a:off x="3640468" y="1251143"/>
            <a:ext cx="877322" cy="1082139"/>
            <a:chOff x="3330525" y="4399275"/>
            <a:chExt cx="390650" cy="481850"/>
          </a:xfrm>
        </p:grpSpPr>
        <p:sp>
          <p:nvSpPr>
            <p:cNvPr id="186" name="Google Shape;186;p1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2"/>
          <p:cNvGrpSpPr/>
          <p:nvPr/>
        </p:nvGrpSpPr>
        <p:grpSpPr>
          <a:xfrm>
            <a:off x="2699311" y="2165537"/>
            <a:ext cx="877322" cy="1082139"/>
            <a:chOff x="3330525" y="4399275"/>
            <a:chExt cx="390650" cy="481850"/>
          </a:xfrm>
        </p:grpSpPr>
        <p:sp>
          <p:nvSpPr>
            <p:cNvPr id="194" name="Google Shape;194;p1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2"/>
          <p:cNvGrpSpPr/>
          <p:nvPr/>
        </p:nvGrpSpPr>
        <p:grpSpPr>
          <a:xfrm>
            <a:off x="1677934" y="2953803"/>
            <a:ext cx="877322" cy="1082139"/>
            <a:chOff x="3330525" y="4399275"/>
            <a:chExt cx="390650" cy="481850"/>
          </a:xfrm>
        </p:grpSpPr>
        <p:sp>
          <p:nvSpPr>
            <p:cNvPr id="202" name="Google Shape;202;p1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2"/>
          <p:cNvGrpSpPr/>
          <p:nvPr/>
        </p:nvGrpSpPr>
        <p:grpSpPr>
          <a:xfrm>
            <a:off x="650808" y="3743406"/>
            <a:ext cx="877322" cy="1082139"/>
            <a:chOff x="3330525" y="4399275"/>
            <a:chExt cx="390650" cy="481850"/>
          </a:xfrm>
        </p:grpSpPr>
        <p:sp>
          <p:nvSpPr>
            <p:cNvPr id="210" name="Google Shape;210;p1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idx="1" type="subTitle"/>
          </p:nvPr>
        </p:nvSpPr>
        <p:spPr>
          <a:xfrm>
            <a:off x="4918925" y="2969050"/>
            <a:ext cx="32253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-Tester(Jorgo Nasto):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US">
                <a:solidFill>
                  <a:schemeClr val="lt1"/>
                </a:solidFill>
              </a:rPr>
              <a:t>Put together the Powerpoint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/>
              <a:t>Testing all the functions after completion.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/>
              <a:t>Testing the code with invalid inputs and several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bad numbers to check how the code behaved.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/>
              <a:t>Helped with some code in the beginning of the project.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22" name="Google Shape;222;p13"/>
          <p:cNvSpPr txBox="1"/>
          <p:nvPr>
            <p:ph idx="2" type="subTitle"/>
          </p:nvPr>
        </p:nvSpPr>
        <p:spPr>
          <a:xfrm>
            <a:off x="4918925" y="1165525"/>
            <a:ext cx="31125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-Developer(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 Nguyen):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to get the program to run correctly.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Worked specifically on the following functions: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erase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breadth_first_traversal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 txBox="1"/>
          <p:nvPr>
            <p:ph idx="5" type="ctrTitle"/>
          </p:nvPr>
        </p:nvSpPr>
        <p:spPr>
          <a:xfrm>
            <a:off x="909650" y="1165525"/>
            <a:ext cx="34416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-Requirements Generator(Hoang Nguyen):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Find resources that help developers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Assign roles to work on the project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Generate test cases and test functions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Designed and worked on the Powerpoint and presentation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-Developer(Kin Ng Lugo):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to get the program to run correctly.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Worked intensively on the following functions: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 txBox="1"/>
          <p:nvPr>
            <p:ph idx="6" type="ctrTitle"/>
          </p:nvPr>
        </p:nvSpPr>
        <p:spPr>
          <a:xfrm>
            <a:off x="357300" y="4266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CONTRIBUTION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ctrTitle"/>
          </p:nvPr>
        </p:nvSpPr>
        <p:spPr>
          <a:xfrm>
            <a:off x="4114800" y="1504400"/>
            <a:ext cx="4895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LAZY DELETION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TREE</a:t>
            </a:r>
            <a:endParaRPr/>
          </a:p>
        </p:txBody>
      </p:sp>
      <p:sp>
        <p:nvSpPr>
          <p:cNvPr id="230" name="Google Shape;230;p14"/>
          <p:cNvSpPr txBox="1"/>
          <p:nvPr>
            <p:ph idx="1" type="subTitle"/>
          </p:nvPr>
        </p:nvSpPr>
        <p:spPr>
          <a:xfrm>
            <a:off x="4650625" y="2759063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What is it?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Basically a binary search tree with 1 condition: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Objects erased are simply tagged as erased while the nodes remain in the tree</a:t>
            </a:r>
            <a:endParaRPr sz="1200"/>
          </a:p>
        </p:txBody>
      </p:sp>
      <p:cxnSp>
        <p:nvCxnSpPr>
          <p:cNvPr id="231" name="Google Shape;231;p1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75" y="130450"/>
            <a:ext cx="2781426" cy="3354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3" name="Google Shape;23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63" y="3597251"/>
            <a:ext cx="4171648" cy="137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ctrTitle"/>
          </p:nvPr>
        </p:nvSpPr>
        <p:spPr>
          <a:xfrm>
            <a:off x="0" y="369400"/>
            <a:ext cx="9144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ASSIGNMENT</a:t>
            </a:r>
            <a:endParaRPr/>
          </a:p>
        </p:txBody>
      </p:sp>
      <p:sp>
        <p:nvSpPr>
          <p:cNvPr id="239" name="Google Shape;239;p15"/>
          <p:cNvSpPr txBox="1"/>
          <p:nvPr>
            <p:ph idx="1" type="subTitle"/>
          </p:nvPr>
        </p:nvSpPr>
        <p:spPr>
          <a:xfrm>
            <a:off x="799350" y="1189100"/>
            <a:ext cx="79614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class that implements the lazy deletion tree, tagging as erased the nodes that are erased.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5"/>
          <p:cNvCxnSpPr/>
          <p:nvPr/>
        </p:nvCxnSpPr>
        <p:spPr>
          <a:xfrm>
            <a:off x="311700" y="11026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5"/>
          <p:cNvSpPr txBox="1"/>
          <p:nvPr/>
        </p:nvSpPr>
        <p:spPr>
          <a:xfrm>
            <a:off x="799350" y="1566200"/>
            <a:ext cx="75111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lt1"/>
                </a:solidFill>
              </a:rPr>
              <a:t>Creating the functions asked: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lt1"/>
                </a:solidFill>
              </a:rPr>
              <a:t>Accessors:</a:t>
            </a:r>
            <a:endParaRPr sz="12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Empty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Size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Height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Member 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Front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Back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Breadth First Traversal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lt1"/>
                </a:solidFill>
              </a:rPr>
              <a:t>Mutators:</a:t>
            </a:r>
            <a:endParaRPr sz="12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Insert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Erase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Clear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n-US" sz="1300">
                <a:solidFill>
                  <a:schemeClr val="lt1"/>
                </a:solidFill>
              </a:rPr>
              <a:t>Clean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STAGES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highlight>
                <a:srgbClr val="0E2A4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37978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57180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55332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5336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57588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57588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33886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33973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35188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2510063" y="2152129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31165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31165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31165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31165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31165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1165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57467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56671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51043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49296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49607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50184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50184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50184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0184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50184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50184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6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6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6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6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6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6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526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6"/>
          <p:cNvSpPr txBox="1"/>
          <p:nvPr>
            <p:ph idx="4294967295" type="subTitle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 Light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all the Mutator functions working</a:t>
            </a:r>
            <a:endParaRPr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6"/>
          <p:cNvSpPr txBox="1"/>
          <p:nvPr>
            <p:ph idx="4294967295" type="ctrTitle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STEP </a:t>
            </a:r>
            <a:r>
              <a:rPr lang="en-US" sz="900"/>
              <a:t>3</a:t>
            </a:r>
            <a:endParaRPr b="0" i="0" sz="9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6" name="Google Shape;486;p16"/>
          <p:cNvSpPr txBox="1"/>
          <p:nvPr>
            <p:ph idx="4294967295" type="subTitle"/>
          </p:nvPr>
        </p:nvSpPr>
        <p:spPr>
          <a:xfrm>
            <a:off x="1597400" y="3337963"/>
            <a:ext cx="106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all the accessor functions working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t/>
            </a:r>
            <a:endParaRPr sz="900"/>
          </a:p>
        </p:txBody>
      </p:sp>
      <p:sp>
        <p:nvSpPr>
          <p:cNvPr id="487" name="Google Shape;487;p16"/>
          <p:cNvSpPr txBox="1"/>
          <p:nvPr>
            <p:ph idx="4294967295" type="ctrTitle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STEP </a:t>
            </a:r>
            <a:r>
              <a:rPr lang="en-US" sz="900"/>
              <a:t>2</a:t>
            </a:r>
            <a:endParaRPr b="0" i="0" sz="9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8" name="Google Shape;488;p16"/>
          <p:cNvSpPr txBox="1"/>
          <p:nvPr>
            <p:ph idx="4294967295" type="subTitle"/>
          </p:nvPr>
        </p:nvSpPr>
        <p:spPr>
          <a:xfrm>
            <a:off x="6502700" y="3617672"/>
            <a:ext cx="125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Testing to make sure the functions work with different scenarios</a:t>
            </a:r>
            <a:endParaRPr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 txBox="1"/>
          <p:nvPr>
            <p:ph idx="4294967295" type="ctrTitle"/>
          </p:nvPr>
        </p:nvSpPr>
        <p:spPr>
          <a:xfrm>
            <a:off x="6868925" y="3422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STEP </a:t>
            </a:r>
            <a:r>
              <a:rPr lang="en-US" sz="900"/>
              <a:t>4</a:t>
            </a:r>
            <a:endParaRPr b="0" i="0" sz="9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90" name="Google Shape;490;p16"/>
          <p:cNvCxnSpPr>
            <a:endCxn id="486" idx="2"/>
          </p:cNvCxnSpPr>
          <p:nvPr/>
        </p:nvCxnSpPr>
        <p:spPr>
          <a:xfrm flipH="1">
            <a:off x="2128400" y="3805963"/>
            <a:ext cx="1992000" cy="276000"/>
          </a:xfrm>
          <a:prstGeom prst="bentConnector4">
            <a:avLst>
              <a:gd fmla="val 36672" name="adj1"/>
              <a:gd fmla="val 186277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1" name="Google Shape;491;p1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2" name="Google Shape;492;p16"/>
          <p:cNvCxnSpPr>
            <a:endCxn id="488" idx="2"/>
          </p:cNvCxnSpPr>
          <p:nvPr/>
        </p:nvCxnSpPr>
        <p:spPr>
          <a:xfrm>
            <a:off x="5494100" y="3945572"/>
            <a:ext cx="1635900" cy="416100"/>
          </a:xfrm>
          <a:prstGeom prst="bentConnector4">
            <a:avLst>
              <a:gd fmla="val 30827" name="adj1"/>
              <a:gd fmla="val 157228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3" name="Google Shape;493;p1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16"/>
          <p:cNvCxnSpPr/>
          <p:nvPr/>
        </p:nvCxnSpPr>
        <p:spPr>
          <a:xfrm rot="10800000">
            <a:off x="1715175" y="1614388"/>
            <a:ext cx="929700" cy="697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5" name="Google Shape;495;p16"/>
          <p:cNvSpPr txBox="1"/>
          <p:nvPr/>
        </p:nvSpPr>
        <p:spPr>
          <a:xfrm>
            <a:off x="836525" y="1872613"/>
            <a:ext cx="12546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 Light"/>
              <a:buNone/>
            </a:pPr>
            <a:r>
              <a:rPr lang="en-US" sz="900">
                <a:solidFill>
                  <a:schemeClr val="lt1"/>
                </a:solidFill>
              </a:rPr>
              <a:t>Creation of the class for the tre</a:t>
            </a:r>
            <a:r>
              <a:rPr lang="en-US" sz="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</a:t>
            </a:r>
            <a:endParaRPr sz="9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1152350" y="1643663"/>
            <a:ext cx="867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</a:pPr>
            <a:r>
              <a:rPr lang="en-US" sz="9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STEP 1</a:t>
            </a:r>
            <a:endParaRPr sz="9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7"/>
          <p:cNvSpPr txBox="1"/>
          <p:nvPr>
            <p:ph type="ctrTitle"/>
          </p:nvPr>
        </p:nvSpPr>
        <p:spPr>
          <a:xfrm>
            <a:off x="0" y="228050"/>
            <a:ext cx="9144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</a:t>
            </a:r>
            <a:endParaRPr/>
          </a:p>
        </p:txBody>
      </p:sp>
      <p:cxnSp>
        <p:nvCxnSpPr>
          <p:cNvPr id="502" name="Google Shape;502;p17"/>
          <p:cNvCxnSpPr/>
          <p:nvPr/>
        </p:nvCxnSpPr>
        <p:spPr>
          <a:xfrm>
            <a:off x="311700" y="8062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17"/>
          <p:cNvSpPr txBox="1"/>
          <p:nvPr/>
        </p:nvSpPr>
        <p:spPr>
          <a:xfrm>
            <a:off x="467400" y="834650"/>
            <a:ext cx="4198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Breath_first_traversal: Use Queue principal to traverse by levels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	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467400" y="1354250"/>
            <a:ext cx="4475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Front_and_back: In order traversal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5" name="Google Shape;505;p17"/>
          <p:cNvSpPr txBox="1"/>
          <p:nvPr/>
        </p:nvSpPr>
        <p:spPr>
          <a:xfrm>
            <a:off x="467400" y="1762550"/>
            <a:ext cx="4082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Insert: Binary search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467400" y="2170850"/>
            <a:ext cx="299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Clean: Depth-first Search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07" name="Google Shape;5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300" y="1242900"/>
            <a:ext cx="5202876" cy="36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463" y="1382650"/>
            <a:ext cx="5330549" cy="33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800" y="806250"/>
            <a:ext cx="3320800" cy="42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7225" y="1278725"/>
            <a:ext cx="4565073" cy="3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"/>
          <p:cNvSpPr txBox="1"/>
          <p:nvPr>
            <p:ph type="ctrTitle"/>
          </p:nvPr>
        </p:nvSpPr>
        <p:spPr>
          <a:xfrm>
            <a:off x="0" y="228050"/>
            <a:ext cx="9144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cxnSp>
        <p:nvCxnSpPr>
          <p:cNvPr id="516" name="Google Shape;516;p18"/>
          <p:cNvCxnSpPr/>
          <p:nvPr/>
        </p:nvCxnSpPr>
        <p:spPr>
          <a:xfrm>
            <a:off x="311700" y="8062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p18"/>
          <p:cNvSpPr txBox="1"/>
          <p:nvPr/>
        </p:nvSpPr>
        <p:spPr>
          <a:xfrm>
            <a:off x="452700" y="1049600"/>
            <a:ext cx="47307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Deciding on what inputs to use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Project Requirements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The case of the Empty Tree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Bad Data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Special Testing API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Timing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8" name="Google Shape;5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25" y="998825"/>
            <a:ext cx="2487725" cy="27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700" y="917600"/>
            <a:ext cx="1980225" cy="40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/>
          <p:nvPr/>
        </p:nvSpPr>
        <p:spPr>
          <a:xfrm>
            <a:off x="1336250" y="3179863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1336250" y="2648851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1336250" y="213743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9"/>
          <p:cNvSpPr txBox="1"/>
          <p:nvPr>
            <p:ph idx="4" type="ctrTitle"/>
          </p:nvPr>
        </p:nvSpPr>
        <p:spPr>
          <a:xfrm>
            <a:off x="162375" y="646075"/>
            <a:ext cx="3971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FFFFF"/>
                </a:solidFill>
              </a:rPr>
              <a:t>ISSUES DURING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19"/>
          <p:cNvSpPr txBox="1"/>
          <p:nvPr>
            <p:ph type="ctrTitle"/>
          </p:nvPr>
        </p:nvSpPr>
        <p:spPr>
          <a:xfrm>
            <a:off x="958601" y="2302625"/>
            <a:ext cx="4171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CREATING THE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19"/>
          <p:cNvSpPr txBox="1"/>
          <p:nvPr>
            <p:ph idx="2" type="ctrTitle"/>
          </p:nvPr>
        </p:nvSpPr>
        <p:spPr>
          <a:xfrm>
            <a:off x="1960506" y="334596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19"/>
          <p:cNvSpPr txBox="1"/>
          <p:nvPr>
            <p:ph idx="3" type="ctrTitle"/>
          </p:nvPr>
        </p:nvSpPr>
        <p:spPr>
          <a:xfrm>
            <a:off x="1912681" y="283409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ALGORITHMS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31" name="Google Shape;531;p19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19"/>
          <p:cNvSpPr/>
          <p:nvPr/>
        </p:nvSpPr>
        <p:spPr>
          <a:xfrm>
            <a:off x="819950" y="3138800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9"/>
          <p:cNvSpPr/>
          <p:nvPr/>
        </p:nvSpPr>
        <p:spPr>
          <a:xfrm>
            <a:off x="819950" y="21159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/>
          <p:nvPr/>
        </p:nvSpPr>
        <p:spPr>
          <a:xfrm>
            <a:off x="933238" y="2231025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9"/>
          <p:cNvSpPr/>
          <p:nvPr/>
        </p:nvSpPr>
        <p:spPr>
          <a:xfrm>
            <a:off x="819950" y="2627401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19"/>
          <p:cNvGrpSpPr/>
          <p:nvPr/>
        </p:nvGrpSpPr>
        <p:grpSpPr>
          <a:xfrm flipH="1" rot="10800000">
            <a:off x="880575" y="2757495"/>
            <a:ext cx="302125" cy="163726"/>
            <a:chOff x="1319675" y="779200"/>
            <a:chExt cx="2343875" cy="1270175"/>
          </a:xfrm>
        </p:grpSpPr>
        <p:sp>
          <p:nvSpPr>
            <p:cNvPr id="537" name="Google Shape;537;p19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98756" y="3288500"/>
            <a:ext cx="265768" cy="163730"/>
            <a:chOff x="1319675" y="2389025"/>
            <a:chExt cx="2224000" cy="1370125"/>
          </a:xfrm>
        </p:grpSpPr>
        <p:sp>
          <p:nvSpPr>
            <p:cNvPr id="541" name="Google Shape;541;p19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19"/>
          <p:cNvGrpSpPr/>
          <p:nvPr/>
        </p:nvGrpSpPr>
        <p:grpSpPr>
          <a:xfrm>
            <a:off x="5088900" y="1255099"/>
            <a:ext cx="3399129" cy="2392577"/>
            <a:chOff x="5088900" y="1255099"/>
            <a:chExt cx="3399129" cy="2392577"/>
          </a:xfrm>
        </p:grpSpPr>
        <p:sp>
          <p:nvSpPr>
            <p:cNvPr id="544" name="Google Shape;544;p19"/>
            <p:cNvSpPr/>
            <p:nvPr/>
          </p:nvSpPr>
          <p:spPr>
            <a:xfrm>
              <a:off x="5310212" y="2128993"/>
              <a:ext cx="2464254" cy="1452620"/>
            </a:xfrm>
            <a:custGeom>
              <a:rect b="b" l="l" r="r" t="t"/>
              <a:pathLst>
                <a:path extrusionOk="0" h="114110" w="176649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428173" y="2239818"/>
              <a:ext cx="2228331" cy="1230953"/>
            </a:xfrm>
            <a:custGeom>
              <a:rect b="b" l="l" r="r" t="t"/>
              <a:pathLst>
                <a:path extrusionOk="0" h="96697" w="159737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91A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088900" y="3577316"/>
              <a:ext cx="2906873" cy="70359"/>
            </a:xfrm>
            <a:custGeom>
              <a:rect b="b" l="l" r="r" t="t"/>
              <a:pathLst>
                <a:path extrusionOk="0" h="5527" w="208378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8FF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428173" y="2239818"/>
              <a:ext cx="2228331" cy="118313"/>
            </a:xfrm>
            <a:custGeom>
              <a:rect b="b" l="l" r="r" t="t"/>
              <a:pathLst>
                <a:path extrusionOk="0" h="9294" w="159737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555466" y="2408207"/>
              <a:ext cx="946005" cy="436970"/>
            </a:xfrm>
            <a:custGeom>
              <a:rect b="b" l="l" r="r" t="t"/>
              <a:pathLst>
                <a:path extrusionOk="0" h="34326" w="67814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26708" y="2484941"/>
              <a:ext cx="273308" cy="249393"/>
            </a:xfrm>
            <a:custGeom>
              <a:rect b="b" l="l" r="r" t="t"/>
              <a:pathLst>
                <a:path extrusionOk="0" h="19591" w="19592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883639" y="3073220"/>
              <a:ext cx="835061" cy="276037"/>
            </a:xfrm>
            <a:custGeom>
              <a:rect b="b" l="l" r="r" t="t"/>
              <a:pathLst>
                <a:path extrusionOk="0" h="21684" w="59861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938532" y="3136092"/>
              <a:ext cx="624834" cy="44784"/>
            </a:xfrm>
            <a:custGeom>
              <a:rect b="b" l="l" r="r" t="t"/>
              <a:pathLst>
                <a:path extrusionOk="0" h="3518" w="44791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938532" y="3220286"/>
              <a:ext cx="483521" cy="43715"/>
            </a:xfrm>
            <a:custGeom>
              <a:rect b="b" l="l" r="r" t="t"/>
              <a:pathLst>
                <a:path extrusionOk="0" h="3434" w="34661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589336" y="3073220"/>
              <a:ext cx="296661" cy="276037"/>
            </a:xfrm>
            <a:custGeom>
              <a:rect b="b" l="l" r="r" t="t"/>
              <a:pathLst>
                <a:path extrusionOk="0" h="21684" w="21266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46560" y="3164746"/>
              <a:ext cx="201006" cy="91796"/>
            </a:xfrm>
            <a:custGeom>
              <a:rect b="b" l="l" r="r" t="t"/>
              <a:pathLst>
                <a:path extrusionOk="0" h="7211" w="14409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6051820" y="2869672"/>
              <a:ext cx="647029" cy="130024"/>
            </a:xfrm>
            <a:custGeom>
              <a:rect b="b" l="l" r="r" t="t"/>
              <a:pathLst>
                <a:path extrusionOk="0" h="10214" w="46382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6051820" y="2708743"/>
              <a:ext cx="647029" cy="130037"/>
            </a:xfrm>
            <a:custGeom>
              <a:rect b="b" l="l" r="r" t="t"/>
              <a:pathLst>
                <a:path extrusionOk="0" h="10215" w="46382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6698832" y="2709812"/>
              <a:ext cx="142485" cy="130024"/>
            </a:xfrm>
            <a:custGeom>
              <a:rect b="b" l="l" r="r" t="t"/>
              <a:pathLst>
                <a:path extrusionOk="0" h="10214" w="10214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rgbClr val="48FFD5"/>
            </a:solidFill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6875174" y="2776948"/>
              <a:ext cx="684401" cy="598959"/>
            </a:xfrm>
            <a:custGeom>
              <a:rect b="b" l="l" r="r" t="t"/>
              <a:pathLst>
                <a:path extrusionOk="0" h="47051" w="49061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6956921" y="2804661"/>
              <a:ext cx="669223" cy="522808"/>
            </a:xfrm>
            <a:custGeom>
              <a:rect b="b" l="l" r="r" t="t"/>
              <a:pathLst>
                <a:path extrusionOk="0" h="41069" w="47973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174150" y="2929348"/>
              <a:ext cx="171697" cy="275095"/>
            </a:xfrm>
            <a:custGeom>
              <a:rect b="b" l="l" r="r" t="t"/>
              <a:pathLst>
                <a:path extrusionOk="0" h="21610" w="12308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130946" y="1255099"/>
              <a:ext cx="1357084" cy="1643392"/>
            </a:xfrm>
            <a:custGeom>
              <a:rect b="b" l="l" r="r" t="t"/>
              <a:pathLst>
                <a:path extrusionOk="0" h="129096" w="97282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239561" y="1375522"/>
              <a:ext cx="1141026" cy="1258666"/>
            </a:xfrm>
            <a:custGeom>
              <a:rect b="b" l="l" r="r" t="t"/>
              <a:pathLst>
                <a:path extrusionOk="0" h="98874" w="81794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7733570" y="2697018"/>
              <a:ext cx="170525" cy="133410"/>
            </a:xfrm>
            <a:custGeom>
              <a:rect b="b" l="l" r="r" t="t"/>
              <a:pathLst>
                <a:path extrusionOk="0" h="10480" w="12224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791964" y="1559886"/>
              <a:ext cx="537242" cy="489201"/>
            </a:xfrm>
            <a:custGeom>
              <a:rect b="b" l="l" r="r" t="t"/>
              <a:pathLst>
                <a:path extrusionOk="0" h="38429" w="38512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7359851" y="1645150"/>
              <a:ext cx="397087" cy="361303"/>
            </a:xfrm>
            <a:custGeom>
              <a:rect b="b" l="l" r="r" t="t"/>
              <a:pathLst>
                <a:path extrusionOk="0" h="28382" w="28465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7463825" y="1998527"/>
              <a:ext cx="585119" cy="532891"/>
            </a:xfrm>
            <a:custGeom>
              <a:rect b="b" l="l" r="r" t="t"/>
              <a:pathLst>
                <a:path extrusionOk="0" h="41861" w="41944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19"/>
          <p:cNvSpPr/>
          <p:nvPr/>
        </p:nvSpPr>
        <p:spPr>
          <a:xfrm>
            <a:off x="1333500" y="3670351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817225" y="36501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1566975" y="3670350"/>
            <a:ext cx="2614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PANDEMIC ISSUES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0" name="Google Shape;570;p19"/>
          <p:cNvGrpSpPr/>
          <p:nvPr/>
        </p:nvGrpSpPr>
        <p:grpSpPr>
          <a:xfrm>
            <a:off x="889433" y="3738658"/>
            <a:ext cx="278920" cy="267618"/>
            <a:chOff x="2964567" y="2571753"/>
            <a:chExt cx="417045" cy="417045"/>
          </a:xfrm>
        </p:grpSpPr>
        <p:sp>
          <p:nvSpPr>
            <p:cNvPr id="571" name="Google Shape;571;p19"/>
            <p:cNvSpPr/>
            <p:nvPr/>
          </p:nvSpPr>
          <p:spPr>
            <a:xfrm>
              <a:off x="2964567" y="2571753"/>
              <a:ext cx="417045" cy="417045"/>
            </a:xfrm>
            <a:custGeom>
              <a:rect b="b" l="l" r="r" t="t"/>
              <a:pathLst>
                <a:path extrusionOk="0" h="19983" w="19983">
                  <a:moveTo>
                    <a:pt x="9992" y="1170"/>
                  </a:moveTo>
                  <a:cubicBezTo>
                    <a:pt x="14855" y="1170"/>
                    <a:pt x="18812" y="4866"/>
                    <a:pt x="18812" y="9405"/>
                  </a:cubicBezTo>
                  <a:cubicBezTo>
                    <a:pt x="18812" y="13925"/>
                    <a:pt x="14855" y="17601"/>
                    <a:pt x="9992" y="17601"/>
                  </a:cubicBezTo>
                  <a:cubicBezTo>
                    <a:pt x="9111" y="17601"/>
                    <a:pt x="8240" y="17481"/>
                    <a:pt x="7407" y="17242"/>
                  </a:cubicBezTo>
                  <a:cubicBezTo>
                    <a:pt x="7354" y="17226"/>
                    <a:pt x="7299" y="17218"/>
                    <a:pt x="7245" y="17218"/>
                  </a:cubicBezTo>
                  <a:cubicBezTo>
                    <a:pt x="7153" y="17218"/>
                    <a:pt x="7062" y="17240"/>
                    <a:pt x="6979" y="17282"/>
                  </a:cubicBezTo>
                  <a:lnTo>
                    <a:pt x="4723" y="18439"/>
                  </a:lnTo>
                  <a:lnTo>
                    <a:pt x="4723" y="16262"/>
                  </a:lnTo>
                  <a:cubicBezTo>
                    <a:pt x="4723" y="16078"/>
                    <a:pt x="4637" y="15904"/>
                    <a:pt x="4490" y="15793"/>
                  </a:cubicBezTo>
                  <a:cubicBezTo>
                    <a:pt x="2381" y="14208"/>
                    <a:pt x="1171" y="11880"/>
                    <a:pt x="1171" y="9405"/>
                  </a:cubicBezTo>
                  <a:cubicBezTo>
                    <a:pt x="1171" y="4866"/>
                    <a:pt x="5129" y="1170"/>
                    <a:pt x="9992" y="1170"/>
                  </a:cubicBezTo>
                  <a:close/>
                  <a:moveTo>
                    <a:pt x="9992" y="1"/>
                  </a:moveTo>
                  <a:cubicBezTo>
                    <a:pt x="4575" y="1"/>
                    <a:pt x="0" y="4153"/>
                    <a:pt x="0" y="9407"/>
                  </a:cubicBezTo>
                  <a:cubicBezTo>
                    <a:pt x="0" y="12221"/>
                    <a:pt x="1359" y="14795"/>
                    <a:pt x="3552" y="16548"/>
                  </a:cubicBezTo>
                  <a:lnTo>
                    <a:pt x="3552" y="19396"/>
                  </a:lnTo>
                  <a:cubicBezTo>
                    <a:pt x="3552" y="19602"/>
                    <a:pt x="3659" y="19791"/>
                    <a:pt x="3832" y="19897"/>
                  </a:cubicBezTo>
                  <a:cubicBezTo>
                    <a:pt x="3925" y="19953"/>
                    <a:pt x="4031" y="19982"/>
                    <a:pt x="4138" y="19982"/>
                  </a:cubicBezTo>
                  <a:cubicBezTo>
                    <a:pt x="4229" y="19982"/>
                    <a:pt x="4320" y="19961"/>
                    <a:pt x="4405" y="19918"/>
                  </a:cubicBezTo>
                  <a:lnTo>
                    <a:pt x="7310" y="18429"/>
                  </a:lnTo>
                  <a:cubicBezTo>
                    <a:pt x="8180" y="18657"/>
                    <a:pt x="9081" y="18772"/>
                    <a:pt x="9992" y="18772"/>
                  </a:cubicBezTo>
                  <a:cubicBezTo>
                    <a:pt x="15500" y="18772"/>
                    <a:pt x="19983" y="14570"/>
                    <a:pt x="19983" y="9407"/>
                  </a:cubicBezTo>
                  <a:cubicBezTo>
                    <a:pt x="19983" y="4151"/>
                    <a:pt x="15405" y="1"/>
                    <a:pt x="9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037777" y="2694715"/>
              <a:ext cx="270642" cy="146633"/>
            </a:xfrm>
            <a:custGeom>
              <a:rect b="b" l="l" r="r" t="t"/>
              <a:pathLst>
                <a:path extrusionOk="0" h="7026" w="12968">
                  <a:moveTo>
                    <a:pt x="5362" y="1463"/>
                  </a:moveTo>
                  <a:lnTo>
                    <a:pt x="7241" y="3341"/>
                  </a:lnTo>
                  <a:cubicBezTo>
                    <a:pt x="7353" y="3454"/>
                    <a:pt x="7503" y="3513"/>
                    <a:pt x="7655" y="3513"/>
                  </a:cubicBezTo>
                  <a:cubicBezTo>
                    <a:pt x="7744" y="3513"/>
                    <a:pt x="7833" y="3493"/>
                    <a:pt x="7917" y="3451"/>
                  </a:cubicBezTo>
                  <a:lnTo>
                    <a:pt x="10216" y="2303"/>
                  </a:lnTo>
                  <a:lnTo>
                    <a:pt x="7605" y="5565"/>
                  </a:lnTo>
                  <a:lnTo>
                    <a:pt x="5726" y="3685"/>
                  </a:lnTo>
                  <a:cubicBezTo>
                    <a:pt x="5614" y="3573"/>
                    <a:pt x="5463" y="3514"/>
                    <a:pt x="5311" y="3514"/>
                  </a:cubicBezTo>
                  <a:cubicBezTo>
                    <a:pt x="5223" y="3514"/>
                    <a:pt x="5133" y="3534"/>
                    <a:pt x="5051" y="3575"/>
                  </a:cubicBezTo>
                  <a:lnTo>
                    <a:pt x="2751" y="4725"/>
                  </a:lnTo>
                  <a:lnTo>
                    <a:pt x="2751" y="4725"/>
                  </a:lnTo>
                  <a:lnTo>
                    <a:pt x="5362" y="1463"/>
                  </a:lnTo>
                  <a:close/>
                  <a:moveTo>
                    <a:pt x="5312" y="1"/>
                  </a:moveTo>
                  <a:cubicBezTo>
                    <a:pt x="5302" y="1"/>
                    <a:pt x="5291" y="1"/>
                    <a:pt x="5281" y="2"/>
                  </a:cubicBezTo>
                  <a:cubicBezTo>
                    <a:pt x="5114" y="12"/>
                    <a:pt x="4959" y="92"/>
                    <a:pt x="4856" y="221"/>
                  </a:cubicBezTo>
                  <a:lnTo>
                    <a:pt x="172" y="6075"/>
                  </a:lnTo>
                  <a:cubicBezTo>
                    <a:pt x="0" y="6290"/>
                    <a:pt x="2" y="6595"/>
                    <a:pt x="174" y="6809"/>
                  </a:cubicBezTo>
                  <a:cubicBezTo>
                    <a:pt x="288" y="6950"/>
                    <a:pt x="457" y="7026"/>
                    <a:pt x="630" y="7026"/>
                  </a:cubicBezTo>
                  <a:cubicBezTo>
                    <a:pt x="719" y="7026"/>
                    <a:pt x="808" y="7006"/>
                    <a:pt x="892" y="6964"/>
                  </a:cubicBezTo>
                  <a:lnTo>
                    <a:pt x="5198" y="4811"/>
                  </a:lnTo>
                  <a:lnTo>
                    <a:pt x="7241" y="6855"/>
                  </a:lnTo>
                  <a:cubicBezTo>
                    <a:pt x="7349" y="6964"/>
                    <a:pt x="7496" y="7026"/>
                    <a:pt x="7650" y="7026"/>
                  </a:cubicBezTo>
                  <a:cubicBezTo>
                    <a:pt x="7662" y="7026"/>
                    <a:pt x="7674" y="7025"/>
                    <a:pt x="7687" y="7024"/>
                  </a:cubicBezTo>
                  <a:cubicBezTo>
                    <a:pt x="7853" y="7016"/>
                    <a:pt x="8007" y="6936"/>
                    <a:pt x="8111" y="6807"/>
                  </a:cubicBezTo>
                  <a:lnTo>
                    <a:pt x="12795" y="951"/>
                  </a:lnTo>
                  <a:cubicBezTo>
                    <a:pt x="12967" y="737"/>
                    <a:pt x="12965" y="431"/>
                    <a:pt x="12792" y="219"/>
                  </a:cubicBezTo>
                  <a:cubicBezTo>
                    <a:pt x="12679" y="78"/>
                    <a:pt x="12510" y="1"/>
                    <a:pt x="12337" y="1"/>
                  </a:cubicBezTo>
                  <a:cubicBezTo>
                    <a:pt x="12249" y="1"/>
                    <a:pt x="12159" y="21"/>
                    <a:pt x="12075" y="63"/>
                  </a:cubicBezTo>
                  <a:lnTo>
                    <a:pt x="7770" y="2216"/>
                  </a:lnTo>
                  <a:lnTo>
                    <a:pt x="5726" y="173"/>
                  </a:lnTo>
                  <a:cubicBezTo>
                    <a:pt x="5617" y="62"/>
                    <a:pt x="5467" y="1"/>
                    <a:pt x="53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