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/>
    <p:restoredTop sz="94720"/>
  </p:normalViewPr>
  <p:slideViewPr>
    <p:cSldViewPr snapToGrid="0" snapToObjects="1">
      <p:cViewPr varScale="1">
        <p:scale>
          <a:sx n="102" d="100"/>
          <a:sy n="102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1DF4B-5105-174B-9ED5-DF7EB2928699}" type="datetimeFigureOut">
              <a:rPr lang="en-ES" smtClean="0"/>
              <a:t>27/10/22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36A4B-8421-DA4E-92D7-3204B213524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48658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6A4B-8421-DA4E-92D7-3204B213524D}" type="slidenum">
              <a:rPr lang="en-ES" smtClean="0"/>
              <a:t>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6305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6A4B-8421-DA4E-92D7-3204B213524D}" type="slidenum">
              <a:rPr lang="en-ES" smtClean="0"/>
              <a:t>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87150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6A4B-8421-DA4E-92D7-3204B213524D}" type="slidenum">
              <a:rPr lang="en-ES" smtClean="0"/>
              <a:t>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91761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6A4B-8421-DA4E-92D7-3204B213524D}" type="slidenum">
              <a:rPr lang="en-ES" smtClean="0"/>
              <a:t>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26234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6A4B-8421-DA4E-92D7-3204B213524D}" type="slidenum">
              <a:rPr lang="en-ES" smtClean="0"/>
              <a:t>8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4455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F88D-0AA8-3631-4C0E-4CB67E71D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49210-1FBB-874E-23A6-3A93CBDFF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FBEB2-1308-AABC-CFE2-13248FD0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03F0-5719-F142-8C27-C8EAE4A384D3}" type="datetimeFigureOut">
              <a:rPr lang="en-ES" smtClean="0"/>
              <a:t>27/10/22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DA75A-9B6B-F8C7-5766-D63ECB92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06BF-AAEC-733C-50BE-F640D9F4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E4C-4734-E940-94C3-4E36A4E0BE5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0027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5461-8DD3-C4E9-2F13-5F035794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760AF-33A2-2C80-6CCB-32F34E3CC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70A9-0C34-8468-1E0A-7964E2E0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03F0-5719-F142-8C27-C8EAE4A384D3}" type="datetimeFigureOut">
              <a:rPr lang="en-ES" smtClean="0"/>
              <a:t>27/10/22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A227E-8BB4-48BE-09DD-418246B1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480B2-4E6D-2CD3-F142-16F559EC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E4C-4734-E940-94C3-4E36A4E0BE5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7644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36C13-5253-1694-B1F0-3E99AD750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2E30B-676F-12EA-85AF-256E4318A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01722-AE28-E443-44BB-C2FDF708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03F0-5719-F142-8C27-C8EAE4A384D3}" type="datetimeFigureOut">
              <a:rPr lang="en-ES" smtClean="0"/>
              <a:t>27/10/22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B9CF-AF51-E757-17C0-48392BEE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40063-2D5E-5D67-10B7-BF716095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E4C-4734-E940-94C3-4E36A4E0BE5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1013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2D37-F26A-ACEC-C187-A5670D41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BC591-AE70-7129-EFCC-8A1B59429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9B0D3-1345-A70A-B120-C4DF22A9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03F0-5719-F142-8C27-C8EAE4A384D3}" type="datetimeFigureOut">
              <a:rPr lang="en-ES" smtClean="0"/>
              <a:t>27/10/22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6C17F-3C6D-9B10-38A9-9CAC1324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40368-F934-39BF-1C3A-FB5D342B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E4C-4734-E940-94C3-4E36A4E0BE5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589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E0D8-7B87-AA65-450A-1731705B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E9D5-16B9-7F03-E0AF-CBD32B66C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409D9-834C-9939-A2FE-ECF198D4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03F0-5719-F142-8C27-C8EAE4A384D3}" type="datetimeFigureOut">
              <a:rPr lang="en-ES" smtClean="0"/>
              <a:t>27/10/22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7621E-EF93-5D46-EC2E-30003DEC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8EDD-0156-6026-CD9F-4D23CCDC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E4C-4734-E940-94C3-4E36A4E0BE5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6300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20AC0-4301-AE9F-8770-C6AB9D71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E2A3A-A0BC-2493-7248-ABDD397F3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5862D-B10D-81FA-76F7-644C96000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06C17-60BD-D997-BB95-3F8997C2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03F0-5719-F142-8C27-C8EAE4A384D3}" type="datetimeFigureOut">
              <a:rPr lang="en-ES" smtClean="0"/>
              <a:t>27/10/22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38098-0EE1-87C6-BCF8-CE631A0E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8B337-8F76-183E-1295-EE613929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E4C-4734-E940-94C3-4E36A4E0BE5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2841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F32D-F38B-4B17-B290-480F39D3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FB34B-FC53-7298-45D2-8600BB319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3CDA0-98D1-D025-F441-A0142F852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52403-289F-939B-61FA-5EA00F751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6182E-F68C-A31C-651E-73F8A77BA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AACA3-3010-01CA-3DDC-8C676D23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03F0-5719-F142-8C27-C8EAE4A384D3}" type="datetimeFigureOut">
              <a:rPr lang="en-ES" smtClean="0"/>
              <a:t>27/10/22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3D9047-4B7A-8E43-EEBE-ABC0A110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298B9-4C79-30EA-5F36-2D31E1AD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E4C-4734-E940-94C3-4E36A4E0BE5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7442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16A2-AD75-A6E6-B84A-4023ED07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AD527-8D1C-D221-FD18-B8D3BCF3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03F0-5719-F142-8C27-C8EAE4A384D3}" type="datetimeFigureOut">
              <a:rPr lang="en-ES" smtClean="0"/>
              <a:t>27/10/22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D9909-486F-2866-314F-D5639600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C6865-A68A-EEC6-F4C4-C1DE5115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E4C-4734-E940-94C3-4E36A4E0BE5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4965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5B100-680C-CE5E-59BA-296B11BA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03F0-5719-F142-8C27-C8EAE4A384D3}" type="datetimeFigureOut">
              <a:rPr lang="en-ES" smtClean="0"/>
              <a:t>27/10/22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00000-749E-757F-A866-1AD98F1B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50CA2-92A6-878D-F802-691222F8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E4C-4734-E940-94C3-4E36A4E0BE5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5905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F019-234D-AC1F-97AA-81AB3632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68681-8C7C-CE88-83DE-9CD53AAA3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576CA-E737-76AB-8698-CBDE48209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092BE-B423-B258-DC35-14AEA5AD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03F0-5719-F142-8C27-C8EAE4A384D3}" type="datetimeFigureOut">
              <a:rPr lang="en-ES" smtClean="0"/>
              <a:t>27/10/22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6EA14-F233-4A14-E532-E3647856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328F6-D29C-57CF-4864-F79A4FED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E4C-4734-E940-94C3-4E36A4E0BE5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8075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D32B-4D23-069A-934D-AFE6DB6E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21D4C-7C07-3F07-4883-974D3EBB1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4552A-197D-A1F5-4612-8BF84A792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83EC0-748A-3A19-D40B-FD8FAF5F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03F0-5719-F142-8C27-C8EAE4A384D3}" type="datetimeFigureOut">
              <a:rPr lang="en-ES" smtClean="0"/>
              <a:t>27/10/22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941E3-60F1-464E-B02E-0446BC03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E3FC-09B5-ABD6-F514-DA41E417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E4C-4734-E940-94C3-4E36A4E0BE5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198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555F3-1052-5F96-CBB7-73FE07F90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F4D52-0908-DCC2-3217-70AEB4704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8A91-476D-E5B3-8FEA-6DC729E7F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403F0-5719-F142-8C27-C8EAE4A384D3}" type="datetimeFigureOut">
              <a:rPr lang="en-ES" smtClean="0"/>
              <a:t>27/10/22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AE5FB-5CA1-F5FA-690B-1E64C9272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A09B-E09C-4038-F75F-0E9A4E914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3E4C-4734-E940-94C3-4E36A4E0BE5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5992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mNguyen2015/Module-2-MySQ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DHL01@HOTMAIL.COM" TargetMode="External"/><Relationship Id="rId2" Type="http://schemas.openxmlformats.org/officeDocument/2006/relationships/hyperlink" Target="mailto:CORREOSEXPRESS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EUR01@HOTMAIL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mailto:ZARA02PRECIADO@GMAIL.COM" TargetMode="External"/><Relationship Id="rId3" Type="http://schemas.openxmlformats.org/officeDocument/2006/relationships/hyperlink" Target="mailto:ECI01NM@GMAIL.COM" TargetMode="External"/><Relationship Id="rId7" Type="http://schemas.openxmlformats.org/officeDocument/2006/relationships/hyperlink" Target="mailto:ZARA01GRANVIA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ANGO01ARGUELLES@GMAIL.COM" TargetMode="External"/><Relationship Id="rId5" Type="http://schemas.openxmlformats.org/officeDocument/2006/relationships/hyperlink" Target="mailto:ECI02AL@GMAIL.COM" TargetMode="External"/><Relationship Id="rId4" Type="http://schemas.openxmlformats.org/officeDocument/2006/relationships/hyperlink" Target="mailto:ECI02CL@GMAIL.C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9744-104A-DD18-4456-A359C27DA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S" b="1" dirty="0"/>
              <a:t>Data in MySQL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2D0C3-F3AA-2DCA-837B-9D41FE803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36132"/>
          </a:xfrm>
        </p:spPr>
        <p:txBody>
          <a:bodyPr>
            <a:normAutofit/>
          </a:bodyPr>
          <a:lstStyle/>
          <a:p>
            <a:endParaRPr lang="en-ES" dirty="0"/>
          </a:p>
          <a:p>
            <a:r>
              <a:rPr lang="en-ES" b="1" dirty="0"/>
              <a:t>NAM NGUYEN</a:t>
            </a:r>
          </a:p>
          <a:p>
            <a:r>
              <a:rPr lang="en-ES" dirty="0"/>
              <a:t>Master in Big Data and Data Science</a:t>
            </a:r>
          </a:p>
          <a:p>
            <a:r>
              <a:rPr lang="en-ES" dirty="0"/>
              <a:t> (2022-2023)</a:t>
            </a:r>
          </a:p>
          <a:p>
            <a:endParaRPr lang="en-ES" dirty="0"/>
          </a:p>
          <a:p>
            <a:r>
              <a:rPr lang="en-ES" dirty="0"/>
              <a:t>Data source: </a:t>
            </a:r>
            <a:r>
              <a:rPr lang="en-ES" dirty="0">
                <a:hlinkClick r:id="rId3"/>
              </a:rPr>
              <a:t>GitHub_NamNguyen_MySQL</a:t>
            </a:r>
            <a:endParaRPr lang="en-ES" dirty="0"/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324167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D18C-8091-7AE1-ECDA-27799978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sz="2400" dirty="0"/>
              <a:t>Q7. Similar to </a:t>
            </a:r>
            <a:r>
              <a:rPr lang="en-GB" sz="2400" dirty="0"/>
              <a:t>the </a:t>
            </a:r>
            <a:r>
              <a:rPr lang="en-ES" sz="2400" dirty="0"/>
              <a:t>stores, </a:t>
            </a:r>
            <a:r>
              <a:rPr lang="en-GB" sz="2400" dirty="0"/>
              <a:t>shipping</a:t>
            </a:r>
            <a:r>
              <a:rPr lang="en-ES" sz="2400" dirty="0"/>
              <a:t> companies are also categor</a:t>
            </a:r>
            <a:r>
              <a:rPr lang="en-GB" sz="2400" dirty="0" err="1"/>
              <a:t>ized</a:t>
            </a:r>
            <a:r>
              <a:rPr lang="en-ES" sz="2400" dirty="0"/>
              <a:t> by </a:t>
            </a:r>
            <a:r>
              <a:rPr lang="en-GB" sz="2400" dirty="0"/>
              <a:t>the </a:t>
            </a:r>
            <a:r>
              <a:rPr lang="en-ES" sz="2400" dirty="0"/>
              <a:t>number of delivered products  and enjoy some </a:t>
            </a:r>
            <a:r>
              <a:rPr lang="en-GB" sz="2400" dirty="0"/>
              <a:t>corresponding </a:t>
            </a:r>
            <a:r>
              <a:rPr lang="en-ES" sz="2400" dirty="0"/>
              <a:t>benefits.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6D9E71-B643-D3B9-A79A-D9E52C05E8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370953"/>
              </p:ext>
            </p:extLst>
          </p:nvPr>
        </p:nvGraphicFramePr>
        <p:xfrm>
          <a:off x="2660431" y="4457748"/>
          <a:ext cx="6588211" cy="1402080"/>
        </p:xfrm>
        <a:graphic>
          <a:graphicData uri="http://schemas.openxmlformats.org/drawingml/2006/table">
            <a:tbl>
              <a:tblPr/>
              <a:tblGrid>
                <a:gridCol w="2138279">
                  <a:extLst>
                    <a:ext uri="{9D8B030D-6E8A-4147-A177-3AD203B41FA5}">
                      <a16:colId xmlns:a16="http://schemas.microsoft.com/office/drawing/2014/main" val="1413427193"/>
                    </a:ext>
                  </a:extLst>
                </a:gridCol>
                <a:gridCol w="1820427">
                  <a:extLst>
                    <a:ext uri="{9D8B030D-6E8A-4147-A177-3AD203B41FA5}">
                      <a16:colId xmlns:a16="http://schemas.microsoft.com/office/drawing/2014/main" val="1195424429"/>
                    </a:ext>
                  </a:extLst>
                </a:gridCol>
                <a:gridCol w="1271409">
                  <a:extLst>
                    <a:ext uri="{9D8B030D-6E8A-4147-A177-3AD203B41FA5}">
                      <a16:colId xmlns:a16="http://schemas.microsoft.com/office/drawing/2014/main" val="306837219"/>
                    </a:ext>
                  </a:extLst>
                </a:gridCol>
                <a:gridCol w="1358096">
                  <a:extLst>
                    <a:ext uri="{9D8B030D-6E8A-4147-A177-3AD203B41FA5}">
                      <a16:colId xmlns:a16="http://schemas.microsoft.com/office/drawing/2014/main" val="275785059"/>
                    </a:ext>
                  </a:extLst>
                </a:gridCol>
              </a:tblGrid>
              <a:tr h="280646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ID_CATEGORIA</a:t>
                      </a:r>
                      <a:endParaRPr lang="en-GB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DESCUENTO</a:t>
                      </a:r>
                      <a:endParaRPr lang="en-GB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VOL_MIN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VOL_MAX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473988"/>
                  </a:ext>
                </a:extLst>
              </a:tr>
              <a:tr h="280646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</a:t>
                      </a:r>
                      <a:endParaRPr lang="en-GB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0.2</a:t>
                      </a:r>
                      <a:endParaRPr lang="en-ES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501</a:t>
                      </a:r>
                      <a:endParaRPr lang="en-ES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10000</a:t>
                      </a:r>
                      <a:endParaRPr lang="en-ES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206868"/>
                  </a:ext>
                </a:extLst>
              </a:tr>
              <a:tr h="280646"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</a:t>
                      </a:r>
                      <a:endParaRPr lang="en-ES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301</a:t>
                      </a:r>
                      <a:endParaRPr lang="en-ES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500</a:t>
                      </a:r>
                      <a:endParaRPr lang="en-ES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53706"/>
                  </a:ext>
                </a:extLst>
              </a:tr>
              <a:tr h="280646"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0.05</a:t>
                      </a:r>
                      <a:endParaRPr lang="en-ES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100</a:t>
                      </a:r>
                      <a:endParaRPr lang="en-ES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300</a:t>
                      </a:r>
                      <a:endParaRPr lang="en-ES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2291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38CC5E-9C12-C0AD-B088-FD26920D7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54410"/>
              </p:ext>
            </p:extLst>
          </p:nvPr>
        </p:nvGraphicFramePr>
        <p:xfrm>
          <a:off x="960246" y="1914049"/>
          <a:ext cx="10144898" cy="2049836"/>
        </p:xfrm>
        <a:graphic>
          <a:graphicData uri="http://schemas.openxmlformats.org/drawingml/2006/table">
            <a:tbl>
              <a:tblPr/>
              <a:tblGrid>
                <a:gridCol w="1055770">
                  <a:extLst>
                    <a:ext uri="{9D8B030D-6E8A-4147-A177-3AD203B41FA5}">
                      <a16:colId xmlns:a16="http://schemas.microsoft.com/office/drawing/2014/main" val="4026616776"/>
                    </a:ext>
                  </a:extLst>
                </a:gridCol>
                <a:gridCol w="1117210">
                  <a:extLst>
                    <a:ext uri="{9D8B030D-6E8A-4147-A177-3AD203B41FA5}">
                      <a16:colId xmlns:a16="http://schemas.microsoft.com/office/drawing/2014/main" val="1612474370"/>
                    </a:ext>
                  </a:extLst>
                </a:gridCol>
                <a:gridCol w="812779">
                  <a:extLst>
                    <a:ext uri="{9D8B030D-6E8A-4147-A177-3AD203B41FA5}">
                      <a16:colId xmlns:a16="http://schemas.microsoft.com/office/drawing/2014/main" val="3926660270"/>
                    </a:ext>
                  </a:extLst>
                </a:gridCol>
                <a:gridCol w="378555">
                  <a:extLst>
                    <a:ext uri="{9D8B030D-6E8A-4147-A177-3AD203B41FA5}">
                      <a16:colId xmlns:a16="http://schemas.microsoft.com/office/drawing/2014/main" val="200818531"/>
                    </a:ext>
                  </a:extLst>
                </a:gridCol>
                <a:gridCol w="948223">
                  <a:extLst>
                    <a:ext uri="{9D8B030D-6E8A-4147-A177-3AD203B41FA5}">
                      <a16:colId xmlns:a16="http://schemas.microsoft.com/office/drawing/2014/main" val="3287649807"/>
                    </a:ext>
                  </a:extLst>
                </a:gridCol>
                <a:gridCol w="1015285">
                  <a:extLst>
                    <a:ext uri="{9D8B030D-6E8A-4147-A177-3AD203B41FA5}">
                      <a16:colId xmlns:a16="http://schemas.microsoft.com/office/drawing/2014/main" val="1961899812"/>
                    </a:ext>
                  </a:extLst>
                </a:gridCol>
                <a:gridCol w="939113">
                  <a:extLst>
                    <a:ext uri="{9D8B030D-6E8A-4147-A177-3AD203B41FA5}">
                      <a16:colId xmlns:a16="http://schemas.microsoft.com/office/drawing/2014/main" val="2586354442"/>
                    </a:ext>
                  </a:extLst>
                </a:gridCol>
                <a:gridCol w="1765832">
                  <a:extLst>
                    <a:ext uri="{9D8B030D-6E8A-4147-A177-3AD203B41FA5}">
                      <a16:colId xmlns:a16="http://schemas.microsoft.com/office/drawing/2014/main" val="1969280523"/>
                    </a:ext>
                  </a:extLst>
                </a:gridCol>
                <a:gridCol w="1114816">
                  <a:extLst>
                    <a:ext uri="{9D8B030D-6E8A-4147-A177-3AD203B41FA5}">
                      <a16:colId xmlns:a16="http://schemas.microsoft.com/office/drawing/2014/main" val="3100454629"/>
                    </a:ext>
                  </a:extLst>
                </a:gridCol>
                <a:gridCol w="997315">
                  <a:extLst>
                    <a:ext uri="{9D8B030D-6E8A-4147-A177-3AD203B41FA5}">
                      <a16:colId xmlns:a16="http://schemas.microsoft.com/office/drawing/2014/main" val="86138721"/>
                    </a:ext>
                  </a:extLst>
                </a:gridCol>
              </a:tblGrid>
              <a:tr h="593373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ID_PROVEEDOR</a:t>
                      </a:r>
                      <a:endParaRPr lang="en-GB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NOMBRE</a:t>
                      </a:r>
                      <a:endParaRPr lang="en-GB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CALLE</a:t>
                      </a:r>
                      <a:endParaRPr lang="en-GB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  <a:endParaRPr lang="en-GB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poblacion</a:t>
                      </a:r>
                      <a:endParaRPr lang="en-GB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ciudad</a:t>
                      </a:r>
                      <a:endParaRPr lang="en-GB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Tel</a:t>
                      </a:r>
                      <a:endParaRPr lang="en-GB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Email</a:t>
                      </a:r>
                      <a:endParaRPr lang="en-GB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CATEGORIA</a:t>
                      </a:r>
                      <a:endParaRPr lang="en-GB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VOLUMEN</a:t>
                      </a:r>
                      <a:endParaRPr lang="en-GB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406977"/>
                  </a:ext>
                </a:extLst>
              </a:tr>
              <a:tr h="488515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C_EXPRESS</a:t>
                      </a:r>
                      <a:endParaRPr lang="en-GB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CORREOS EXPRESS</a:t>
                      </a:r>
                      <a:endParaRPr lang="en-GB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PROSPERIDAD</a:t>
                      </a:r>
                      <a:endParaRPr lang="en-GB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94</a:t>
                      </a:r>
                      <a:endParaRPr lang="en-ES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MADRID</a:t>
                      </a:r>
                      <a:endParaRPr lang="en-GB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MADRID</a:t>
                      </a:r>
                      <a:endParaRPr lang="en-GB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630335589</a:t>
                      </a:r>
                      <a:endParaRPr lang="en-ES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sng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2"/>
                        </a:rPr>
                        <a:t>CORREOSEXPRESS@GMAIL.COM</a:t>
                      </a:r>
                      <a:endParaRPr lang="en-GB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</a:t>
                      </a:r>
                      <a:endParaRPr lang="en-GB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1395</a:t>
                      </a:r>
                      <a:endParaRPr lang="en-ES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907924"/>
                  </a:ext>
                </a:extLst>
              </a:tr>
              <a:tr h="413822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DHL01</a:t>
                      </a:r>
                      <a:endParaRPr lang="en-GB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DHL</a:t>
                      </a:r>
                      <a:endParaRPr lang="en-GB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LA PESETA</a:t>
                      </a:r>
                      <a:endParaRPr lang="en-GB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ES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MADRID</a:t>
                      </a:r>
                      <a:endParaRPr lang="en-GB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MADRID</a:t>
                      </a:r>
                      <a:endParaRPr lang="en-GB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630390499</a:t>
                      </a:r>
                      <a:endParaRPr lang="en-ES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sng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3"/>
                        </a:rPr>
                        <a:t>DHL01@HOTMAIL.COM</a:t>
                      </a:r>
                      <a:endParaRPr lang="en-GB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</a:t>
                      </a:r>
                      <a:endParaRPr lang="en-GB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255</a:t>
                      </a:r>
                      <a:endParaRPr lang="en-ES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57725"/>
                  </a:ext>
                </a:extLst>
              </a:tr>
              <a:tr h="33913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SEUR01</a:t>
                      </a:r>
                      <a:endParaRPr lang="en-GB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SEUR</a:t>
                      </a:r>
                      <a:endParaRPr lang="en-GB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LUSIA</a:t>
                      </a:r>
                      <a:endParaRPr lang="en-GB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110</a:t>
                      </a:r>
                      <a:endParaRPr lang="en-ES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MADRID</a:t>
                      </a:r>
                      <a:endParaRPr lang="en-GB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MADRID</a:t>
                      </a:r>
                      <a:endParaRPr lang="en-GB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630390589</a:t>
                      </a:r>
                      <a:endParaRPr lang="en-ES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4"/>
                        </a:rPr>
                        <a:t>SEUR01@HOTMAIL.COM</a:t>
                      </a:r>
                      <a:endParaRPr lang="en-GB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</a:t>
                      </a:r>
                      <a:endParaRPr lang="en-GB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375</a:t>
                      </a:r>
                      <a:endParaRPr lang="en-ES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013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40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7FFF-4DEF-5723-00A4-91F9DB8A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217"/>
          </a:xfrm>
        </p:spPr>
        <p:txBody>
          <a:bodyPr>
            <a:normAutofit/>
          </a:bodyPr>
          <a:lstStyle/>
          <a:p>
            <a:r>
              <a:rPr lang="en-ES" sz="2400" dirty="0"/>
              <a:t>Q8: Create a new caracter for product.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15AFA-F1BA-1411-6DAF-ECD516E9D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dirty="0"/>
              <a:t>ARTICULO</a:t>
            </a:r>
          </a:p>
          <a:p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COLUMN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dirty="0"/>
              <a:t>MARCA_BLANCA </a:t>
            </a:r>
            <a:r>
              <a:rPr lang="en-GB" dirty="0">
                <a:solidFill>
                  <a:schemeClr val="accent2"/>
                </a:solidFill>
              </a:rPr>
              <a:t>VARCHAR</a:t>
            </a:r>
            <a:r>
              <a:rPr lang="en-GB" dirty="0"/>
              <a:t>(25);</a:t>
            </a:r>
          </a:p>
          <a:p>
            <a:endParaRPr lang="en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C8A514-B858-02DE-4DEF-FB2BFB0EA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63446"/>
              </p:ext>
            </p:extLst>
          </p:nvPr>
        </p:nvGraphicFramePr>
        <p:xfrm>
          <a:off x="2392472" y="2495349"/>
          <a:ext cx="5799550" cy="3997526"/>
        </p:xfrm>
        <a:graphic>
          <a:graphicData uri="http://schemas.openxmlformats.org/drawingml/2006/table">
            <a:tbl>
              <a:tblPr/>
              <a:tblGrid>
                <a:gridCol w="1412978">
                  <a:extLst>
                    <a:ext uri="{9D8B030D-6E8A-4147-A177-3AD203B41FA5}">
                      <a16:colId xmlns:a16="http://schemas.microsoft.com/office/drawing/2014/main" val="183861481"/>
                    </a:ext>
                  </a:extLst>
                </a:gridCol>
                <a:gridCol w="1813679">
                  <a:extLst>
                    <a:ext uri="{9D8B030D-6E8A-4147-A177-3AD203B41FA5}">
                      <a16:colId xmlns:a16="http://schemas.microsoft.com/office/drawing/2014/main" val="261821260"/>
                    </a:ext>
                  </a:extLst>
                </a:gridCol>
                <a:gridCol w="801394">
                  <a:extLst>
                    <a:ext uri="{9D8B030D-6E8A-4147-A177-3AD203B41FA5}">
                      <a16:colId xmlns:a16="http://schemas.microsoft.com/office/drawing/2014/main" val="784460560"/>
                    </a:ext>
                  </a:extLst>
                </a:gridCol>
                <a:gridCol w="1771499">
                  <a:extLst>
                    <a:ext uri="{9D8B030D-6E8A-4147-A177-3AD203B41FA5}">
                      <a16:colId xmlns:a16="http://schemas.microsoft.com/office/drawing/2014/main" val="209784517"/>
                    </a:ext>
                  </a:extLst>
                </a:gridCol>
              </a:tblGrid>
              <a:tr h="329326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ID_ARTICULO</a:t>
                      </a:r>
                      <a:endParaRPr lang="en-GB" sz="1400" dirty="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DESCRIPCION</a:t>
                      </a:r>
                      <a:endParaRPr lang="en-GB" sz="1400" dirty="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PRECIO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MARCA_BLANCA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75987"/>
                  </a:ext>
                </a:extLst>
              </a:tr>
              <a:tr h="142130">
                <a:tc>
                  <a:txBody>
                    <a:bodyPr/>
                    <a:lstStyle/>
                    <a:p>
                      <a:r>
                        <a:rPr lang="en-E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ES" sz="1400" dirty="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Pantalones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E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29.5</a:t>
                      </a:r>
                      <a:endParaRPr lang="en-ES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061506"/>
                  </a:ext>
                </a:extLst>
              </a:tr>
              <a:tr h="142130">
                <a:tc>
                  <a:txBody>
                    <a:bodyPr/>
                    <a:lstStyle/>
                    <a:p>
                      <a:r>
                        <a:rPr lang="en-E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ES" sz="1400" dirty="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Silla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E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45.5</a:t>
                      </a:r>
                      <a:endParaRPr lang="en-ES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697863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r>
                        <a:rPr lang="en-ES" sz="14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ES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Raton</a:t>
                      </a:r>
                      <a:endParaRPr lang="en-GB" sz="1400" dirty="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E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22.95</a:t>
                      </a:r>
                      <a:endParaRPr lang="en-ES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036010"/>
                  </a:ext>
                </a:extLst>
              </a:tr>
              <a:tr h="142130">
                <a:tc>
                  <a:txBody>
                    <a:bodyPr/>
                    <a:lstStyle/>
                    <a:p>
                      <a:r>
                        <a:rPr lang="en-ES" sz="14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ES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Cama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Infantil</a:t>
                      </a:r>
                      <a:endParaRPr lang="en-GB" sz="1400" dirty="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E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1500</a:t>
                      </a:r>
                      <a:endParaRPr lang="en-ES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385925"/>
                  </a:ext>
                </a:extLst>
              </a:tr>
              <a:tr h="142130">
                <a:tc>
                  <a:txBody>
                    <a:bodyPr/>
                    <a:lstStyle/>
                    <a:p>
                      <a:r>
                        <a:rPr lang="en-ES" sz="14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ES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Conchon</a:t>
                      </a:r>
                      <a:endParaRPr lang="en-GB" sz="1400" dirty="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E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850</a:t>
                      </a:r>
                      <a:endParaRPr lang="en-ES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170897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r>
                        <a:rPr lang="en-ES" sz="14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ES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Cojin</a:t>
                      </a:r>
                      <a:endParaRPr lang="en-GB" sz="1400" dirty="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E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53.99</a:t>
                      </a:r>
                      <a:endParaRPr lang="en-ES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745626"/>
                  </a:ext>
                </a:extLst>
              </a:tr>
              <a:tr h="142130">
                <a:tc>
                  <a:txBody>
                    <a:bodyPr/>
                    <a:lstStyle/>
                    <a:p>
                      <a:r>
                        <a:rPr lang="en-ES" sz="14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ES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Zapatos</a:t>
                      </a:r>
                      <a:endParaRPr lang="en-GB" sz="1400" dirty="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E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80.5</a:t>
                      </a:r>
                      <a:endParaRPr lang="en-ES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737691"/>
                  </a:ext>
                </a:extLst>
              </a:tr>
              <a:tr h="142130">
                <a:tc>
                  <a:txBody>
                    <a:bodyPr/>
                    <a:lstStyle/>
                    <a:p>
                      <a:r>
                        <a:rPr lang="en-ES" sz="14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ES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Camiseta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E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15.2</a:t>
                      </a:r>
                      <a:endParaRPr lang="en-ES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949497"/>
                  </a:ext>
                </a:extLst>
              </a:tr>
              <a:tr h="266928">
                <a:tc>
                  <a:txBody>
                    <a:bodyPr/>
                    <a:lstStyle/>
                    <a:p>
                      <a:r>
                        <a:rPr lang="en-ES" sz="14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ES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Mesa de escritorio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E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120.5</a:t>
                      </a:r>
                      <a:endParaRPr lang="en-ES" sz="1400" dirty="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726618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r>
                        <a:rPr lang="en-ES" sz="14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ES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 Sony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E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650.9</a:t>
                      </a:r>
                      <a:endParaRPr lang="en-ES" sz="1400" dirty="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544460"/>
                  </a:ext>
                </a:extLst>
              </a:tr>
              <a:tr h="266928">
                <a:tc>
                  <a:txBody>
                    <a:bodyPr/>
                    <a:lstStyle/>
                    <a:p>
                      <a:r>
                        <a:rPr lang="en-ES" sz="14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ES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Sofa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E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1025.99</a:t>
                      </a:r>
                      <a:endParaRPr lang="en-ES" sz="1400" dirty="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776977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r>
                        <a:rPr lang="en-ES" sz="14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ES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Libreria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E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550.2</a:t>
                      </a:r>
                      <a:endParaRPr lang="en-ES" sz="1400" dirty="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lang="en-GB" sz="1400" dirty="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08848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r>
                        <a:rPr lang="en-ES" sz="14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ES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movil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E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995.5</a:t>
                      </a:r>
                      <a:endParaRPr lang="en-ES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lang="en-GB" sz="1400" dirty="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523380"/>
                  </a:ext>
                </a:extLst>
              </a:tr>
              <a:tr h="266928">
                <a:tc>
                  <a:txBody>
                    <a:bodyPr/>
                    <a:lstStyle/>
                    <a:p>
                      <a:r>
                        <a:rPr lang="en-ES" sz="14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ES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Ipad 9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E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1200.99</a:t>
                      </a:r>
                      <a:endParaRPr lang="en-ES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lang="en-GB" sz="1400" dirty="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28836"/>
                  </a:ext>
                </a:extLst>
              </a:tr>
              <a:tr h="266928">
                <a:tc>
                  <a:txBody>
                    <a:bodyPr/>
                    <a:lstStyle/>
                    <a:p>
                      <a:r>
                        <a:rPr lang="en-ES" sz="14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ES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Aire Condicionador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E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690.5</a:t>
                      </a:r>
                      <a:endParaRPr lang="en-ES" sz="140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lang="en-GB" sz="1400" dirty="0">
                        <a:effectLst/>
                        <a:latin typeface="+mn-lt"/>
                      </a:endParaRPr>
                    </a:p>
                  </a:txBody>
                  <a:tcPr marL="11524" marR="11524" marT="11524" marB="1152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42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70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CECC-F429-B1E9-4150-F5E7F145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sz="2400" dirty="0"/>
              <a:t>Q10. The fol</a:t>
            </a:r>
            <a:r>
              <a:rPr lang="en-GB" sz="2400" dirty="0"/>
              <a:t>l</a:t>
            </a:r>
            <a:r>
              <a:rPr lang="en-ES" sz="2400" dirty="0"/>
              <a:t>owing </a:t>
            </a:r>
            <a:r>
              <a:rPr lang="en-GB" sz="2400" dirty="0"/>
              <a:t>lines </a:t>
            </a:r>
            <a:r>
              <a:rPr lang="en-ES" sz="2400" dirty="0"/>
              <a:t>show the code and</a:t>
            </a:r>
            <a:r>
              <a:rPr lang="en-GB" sz="2400" dirty="0"/>
              <a:t> an example of</a:t>
            </a:r>
            <a:r>
              <a:rPr lang="en-ES" sz="2400" dirty="0"/>
              <a:t> the </a:t>
            </a:r>
            <a:r>
              <a:rPr lang="en-GB" sz="2400" dirty="0"/>
              <a:t>summary table that backs up</a:t>
            </a:r>
            <a:r>
              <a:rPr lang="en-ES" sz="2400" dirty="0"/>
              <a:t> </a:t>
            </a:r>
            <a:r>
              <a:rPr lang="en-GB" sz="2400" dirty="0"/>
              <a:t>the sales</a:t>
            </a:r>
            <a:r>
              <a:rPr lang="en-ES" sz="2400" dirty="0"/>
              <a:t> every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8D44-B667-534D-A249-99BC0CDB1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2542"/>
            <a:ext cx="10515600" cy="4351338"/>
          </a:xfrm>
        </p:spPr>
        <p:txBody>
          <a:bodyPr>
            <a:noAutofit/>
          </a:bodyPr>
          <a:lstStyle/>
          <a:p>
            <a:r>
              <a:rPr lang="en-GB" sz="1600" dirty="0"/>
              <a:t>CREATE TABLE DAILY_BACK_UP AS</a:t>
            </a:r>
          </a:p>
          <a:p>
            <a:pPr marL="0" indent="0">
              <a:buNone/>
            </a:pPr>
            <a:r>
              <a:rPr lang="en-GB" sz="1600" dirty="0"/>
              <a:t>	SELECT  </a:t>
            </a:r>
            <a:r>
              <a:rPr lang="en-GB" sz="1600" dirty="0" err="1"/>
              <a:t>p.ID_PEDIDO</a:t>
            </a:r>
            <a:r>
              <a:rPr lang="en-GB" sz="1600" dirty="0"/>
              <a:t>,(sum(</a:t>
            </a:r>
            <a:r>
              <a:rPr lang="en-GB" sz="1600" dirty="0" err="1"/>
              <a:t>lp.CANTIDAD</a:t>
            </a:r>
            <a:r>
              <a:rPr lang="en-GB" sz="1600" dirty="0"/>
              <a:t>*</a:t>
            </a:r>
            <a:r>
              <a:rPr lang="en-GB" sz="1600" dirty="0" err="1"/>
              <a:t>a.precio</a:t>
            </a:r>
            <a:r>
              <a:rPr lang="en-GB" sz="1600" dirty="0"/>
              <a:t>))as 'amount'  FROM LINEA_PEDIDO </a:t>
            </a:r>
            <a:r>
              <a:rPr lang="en-GB" sz="1600" dirty="0" err="1"/>
              <a:t>lp</a:t>
            </a:r>
            <a:r>
              <a:rPr lang="en-GB" sz="1600" dirty="0"/>
              <a:t>, ARTICULO a, PEDIDO p</a:t>
            </a:r>
          </a:p>
          <a:p>
            <a:pPr marL="0" indent="0">
              <a:buNone/>
            </a:pPr>
            <a:r>
              <a:rPr lang="en-GB" sz="1600" dirty="0"/>
              <a:t>	WHERE  </a:t>
            </a:r>
            <a:r>
              <a:rPr lang="en-GB" sz="1600" dirty="0" err="1"/>
              <a:t>lp.ID_ARTICULO</a:t>
            </a:r>
            <a:r>
              <a:rPr lang="en-GB" sz="1600" dirty="0"/>
              <a:t>=</a:t>
            </a:r>
            <a:r>
              <a:rPr lang="en-GB" sz="1600" dirty="0" err="1"/>
              <a:t>a.ID_ARTICULO</a:t>
            </a:r>
            <a:r>
              <a:rPr lang="en-GB" sz="1600" dirty="0"/>
              <a:t> and  </a:t>
            </a:r>
            <a:r>
              <a:rPr lang="en-GB" sz="1600" dirty="0" err="1"/>
              <a:t>lp.ID_PEDIDO</a:t>
            </a:r>
            <a:r>
              <a:rPr lang="en-GB" sz="1600" dirty="0"/>
              <a:t>=</a:t>
            </a:r>
            <a:r>
              <a:rPr lang="en-GB" sz="1600" dirty="0" err="1"/>
              <a:t>p.ID_PEDIDO</a:t>
            </a:r>
            <a:r>
              <a:rPr lang="en-GB" sz="1600" dirty="0"/>
              <a:t> and </a:t>
            </a:r>
            <a:r>
              <a:rPr lang="en-GB" sz="1600" dirty="0" err="1"/>
              <a:t>p.FECHA_PEDIDO</a:t>
            </a:r>
            <a:r>
              <a:rPr lang="en-GB" sz="1600" dirty="0"/>
              <a:t>=</a:t>
            </a:r>
            <a:r>
              <a:rPr lang="en-GB" sz="1600" dirty="0" err="1"/>
              <a:t>current_date</a:t>
            </a:r>
            <a:r>
              <a:rPr lang="en-GB" sz="1600" dirty="0"/>
              <a:t>() </a:t>
            </a:r>
          </a:p>
          <a:p>
            <a:pPr marL="0" indent="0">
              <a:buNone/>
            </a:pPr>
            <a:r>
              <a:rPr lang="en-GB" sz="1600" dirty="0"/>
              <a:t>        	GROUP BY </a:t>
            </a:r>
            <a:r>
              <a:rPr lang="en-GB" sz="1600" dirty="0" err="1"/>
              <a:t>p.ID_PEDIDO</a:t>
            </a:r>
            <a:r>
              <a:rPr lang="en-GB" sz="1600" dirty="0"/>
              <a:t> ;</a:t>
            </a:r>
          </a:p>
          <a:p>
            <a:r>
              <a:rPr lang="en-GB" sz="1600" dirty="0"/>
              <a:t>ALTER TABLE DAILY_BACK_UP MODIFY amount FLOAT(2);</a:t>
            </a:r>
          </a:p>
          <a:p>
            <a:pPr marL="0" indent="0">
              <a:buNone/>
            </a:pPr>
            <a:r>
              <a:rPr lang="en-GB" sz="1600" dirty="0"/>
              <a:t> </a:t>
            </a:r>
          </a:p>
          <a:p>
            <a:endParaRPr lang="en-ES" sz="105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03139D-F929-6486-3763-F924B0BC4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905989"/>
              </p:ext>
            </p:extLst>
          </p:nvPr>
        </p:nvGraphicFramePr>
        <p:xfrm>
          <a:off x="2217107" y="4481876"/>
          <a:ext cx="6363222" cy="701040"/>
        </p:xfrm>
        <a:graphic>
          <a:graphicData uri="http://schemas.openxmlformats.org/drawingml/2006/table">
            <a:tbl>
              <a:tblPr/>
              <a:tblGrid>
                <a:gridCol w="2419817">
                  <a:extLst>
                    <a:ext uri="{9D8B030D-6E8A-4147-A177-3AD203B41FA5}">
                      <a16:colId xmlns:a16="http://schemas.microsoft.com/office/drawing/2014/main" val="741573912"/>
                    </a:ext>
                  </a:extLst>
                </a:gridCol>
                <a:gridCol w="2330194">
                  <a:extLst>
                    <a:ext uri="{9D8B030D-6E8A-4147-A177-3AD203B41FA5}">
                      <a16:colId xmlns:a16="http://schemas.microsoft.com/office/drawing/2014/main" val="1909608336"/>
                    </a:ext>
                  </a:extLst>
                </a:gridCol>
                <a:gridCol w="1613211">
                  <a:extLst>
                    <a:ext uri="{9D8B030D-6E8A-4147-A177-3AD203B41FA5}">
                      <a16:colId xmlns:a16="http://schemas.microsoft.com/office/drawing/2014/main" val="2118185814"/>
                    </a:ext>
                  </a:extLst>
                </a:gridCol>
              </a:tblGrid>
              <a:tr h="104775"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ID_PEDIDO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curdate()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amount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844198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r>
                        <a:rPr lang="en-E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</a:t>
                      </a:r>
                      <a:endParaRPr lang="en-ES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2022-10-27</a:t>
                      </a:r>
                      <a:endParaRPr lang="en-ES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26995</a:t>
                      </a:r>
                      <a:endParaRPr lang="en-ES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13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32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EED4-3DC3-DBC7-3CA0-68E912F9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75A9D-DF4F-9136-ED5D-DD525EE69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ES" sz="2000" dirty="0"/>
              <a:t>This </a:t>
            </a:r>
            <a:r>
              <a:rPr lang="en-GB" sz="2000" dirty="0"/>
              <a:t>exercise consists in a </a:t>
            </a:r>
            <a:r>
              <a:rPr lang="en-ES" sz="2000" dirty="0"/>
              <a:t>traditional model of su</a:t>
            </a:r>
            <a:r>
              <a:rPr lang="en-GB" sz="2000" dirty="0"/>
              <a:t>p</a:t>
            </a:r>
            <a:r>
              <a:rPr lang="en-ES" sz="2000" dirty="0"/>
              <a:t>ply</a:t>
            </a:r>
            <a:r>
              <a:rPr lang="en-GB" sz="2000" dirty="0"/>
              <a:t>-purchase-distribution, which shows real-world challenges and how we can use capabilities of SQL to provide new efficient solutions to conventional problems.</a:t>
            </a:r>
          </a:p>
          <a:p>
            <a:r>
              <a:rPr lang="en-GB" sz="2000" dirty="0"/>
              <a:t>MySQL is an open-source relational database management system with easier operations enabling us to carry out data analysis on a database. We can use MySQL for collecting, Cleaning and visualizing the data.</a:t>
            </a:r>
          </a:p>
          <a:p>
            <a:r>
              <a:rPr lang="en-GB" sz="2000" dirty="0"/>
              <a:t>Based on business data and logical models I created a database and used SQL to select, process and present data to help the client carry out business decisions, such as how to allocate store discounts and control distribution companies.</a:t>
            </a:r>
            <a:endParaRPr lang="en-ES" sz="2000" dirty="0"/>
          </a:p>
          <a:p>
            <a:endParaRPr lang="en-GB" sz="2000" dirty="0"/>
          </a:p>
          <a:p>
            <a:endParaRPr lang="en-ES" sz="2000" dirty="0"/>
          </a:p>
        </p:txBody>
      </p:sp>
    </p:spTree>
    <p:extLst>
      <p:ext uri="{BB962C8B-B14F-4D97-AF65-F5344CB8AC3E}">
        <p14:creationId xmlns:p14="http://schemas.microsoft.com/office/powerpoint/2010/main" val="232451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36A9-DFD4-82B3-82C8-C4017145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sz="3500" b="1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3E4E-D68A-89F8-E608-09C5FE15A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lnSpcReduction="10000"/>
          </a:bodyPr>
          <a:lstStyle/>
          <a:p>
            <a:r>
              <a:rPr lang="en-ES" dirty="0"/>
              <a:t>In this project </a:t>
            </a:r>
            <a:r>
              <a:rPr lang="en-GB" dirty="0"/>
              <a:t>we carry out the functional database design (E– R diagram and relational model) of a business model for a fashion wholesaler that distributes to 12,000 stores around the world.</a:t>
            </a:r>
          </a:p>
          <a:p>
            <a:r>
              <a:rPr lang="en-GB" dirty="0"/>
              <a:t>Our aim is to summarize some data of suppliers, distributors and stores through the orders.</a:t>
            </a:r>
          </a:p>
          <a:p>
            <a:r>
              <a:rPr lang="en-GB" dirty="0"/>
              <a:t>In most calculations we are interested in year-end (2022) summations for each store. </a:t>
            </a:r>
          </a:p>
          <a:p>
            <a:r>
              <a:rPr lang="en-GB" dirty="0"/>
              <a:t>Stores will then be classified, based on that work, and enjoy different types of discounts.</a:t>
            </a:r>
          </a:p>
          <a:p>
            <a:r>
              <a:rPr lang="en-GB" dirty="0"/>
              <a:t>On the other hand, we are also interested in the backup of daily updated orders.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7782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081C-E9FD-9720-8932-49710A96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sz="3500" b="1" dirty="0"/>
              <a:t>E-R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EAFF09-AFE5-21DA-53F5-648E73728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801" y="1027906"/>
            <a:ext cx="7239854" cy="5405097"/>
          </a:xfrm>
        </p:spPr>
      </p:pic>
    </p:spTree>
    <p:extLst>
      <p:ext uri="{BB962C8B-B14F-4D97-AF65-F5344CB8AC3E}">
        <p14:creationId xmlns:p14="http://schemas.microsoft.com/office/powerpoint/2010/main" val="49612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BC100B-0CE9-70E4-15D0-AF8DEA4FB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551" y="942048"/>
            <a:ext cx="7858897" cy="573871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7CF715-EA98-36FE-D612-CA1FADBAA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981761"/>
          </a:xfrm>
        </p:spPr>
        <p:txBody>
          <a:bodyPr>
            <a:normAutofit/>
          </a:bodyPr>
          <a:lstStyle/>
          <a:p>
            <a:r>
              <a:rPr lang="en-ES" sz="3500" b="1" dirty="0"/>
              <a:t>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194305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57BA-5A32-508E-B455-3F091DF0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297"/>
            <a:ext cx="10515600" cy="833480"/>
          </a:xfrm>
        </p:spPr>
        <p:txBody>
          <a:bodyPr>
            <a:normAutofit/>
          </a:bodyPr>
          <a:lstStyle/>
          <a:p>
            <a:r>
              <a:rPr lang="en-ES" sz="3500" dirty="0"/>
              <a:t>Data Analysis in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76BD-76C9-083F-3378-96B6BBFD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2539"/>
            <a:ext cx="10515600" cy="5634681"/>
          </a:xfrm>
        </p:spPr>
        <p:txBody>
          <a:bodyPr/>
          <a:lstStyle/>
          <a:p>
            <a:pPr marL="0" indent="0">
              <a:buNone/>
            </a:pPr>
            <a:r>
              <a:rPr lang="en-GB" sz="2700" dirty="0"/>
              <a:t>Before going into the specific questions, I will first update the total amounts of each invoice into the order spreadsheet (PEDIDO).</a:t>
            </a:r>
          </a:p>
          <a:p>
            <a:pPr marL="0" indent="0">
              <a:buNone/>
            </a:pPr>
            <a:endParaRPr lang="en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2852BE-83B8-FFCD-A77E-0AE853E26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12918"/>
              </p:ext>
            </p:extLst>
          </p:nvPr>
        </p:nvGraphicFramePr>
        <p:xfrm>
          <a:off x="1290182" y="2116899"/>
          <a:ext cx="4805818" cy="4452796"/>
        </p:xfrm>
        <a:graphic>
          <a:graphicData uri="http://schemas.openxmlformats.org/drawingml/2006/table">
            <a:tbl>
              <a:tblPr/>
              <a:tblGrid>
                <a:gridCol w="990639">
                  <a:extLst>
                    <a:ext uri="{9D8B030D-6E8A-4147-A177-3AD203B41FA5}">
                      <a16:colId xmlns:a16="http://schemas.microsoft.com/office/drawing/2014/main" val="3616158973"/>
                    </a:ext>
                  </a:extLst>
                </a:gridCol>
                <a:gridCol w="1476864">
                  <a:extLst>
                    <a:ext uri="{9D8B030D-6E8A-4147-A177-3AD203B41FA5}">
                      <a16:colId xmlns:a16="http://schemas.microsoft.com/office/drawing/2014/main" val="1440462744"/>
                    </a:ext>
                  </a:extLst>
                </a:gridCol>
                <a:gridCol w="1194024">
                  <a:extLst>
                    <a:ext uri="{9D8B030D-6E8A-4147-A177-3AD203B41FA5}">
                      <a16:colId xmlns:a16="http://schemas.microsoft.com/office/drawing/2014/main" val="1162714285"/>
                    </a:ext>
                  </a:extLst>
                </a:gridCol>
                <a:gridCol w="1144291">
                  <a:extLst>
                    <a:ext uri="{9D8B030D-6E8A-4147-A177-3AD203B41FA5}">
                      <a16:colId xmlns:a16="http://schemas.microsoft.com/office/drawing/2014/main" val="1067472280"/>
                    </a:ext>
                  </a:extLst>
                </a:gridCol>
              </a:tblGrid>
              <a:tr h="414617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ID_PEDIDO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FECHA_PEDIDO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ID_TIENDA</a:t>
                      </a:r>
                      <a:endParaRPr lang="en-GB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IMPORTE_TOT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428934"/>
                  </a:ext>
                </a:extLst>
              </a:tr>
              <a:tr h="302705">
                <a:tc>
                  <a:txBody>
                    <a:bodyPr/>
                    <a:lstStyle/>
                    <a:p>
                      <a:pPr algn="ctr"/>
                      <a:r>
                        <a:rPr lang="en-ES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2022-10-01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ZARA01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635.6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787448"/>
                  </a:ext>
                </a:extLst>
              </a:tr>
              <a:tr h="380310">
                <a:tc>
                  <a:txBody>
                    <a:bodyPr/>
                    <a:lstStyle/>
                    <a:p>
                      <a:pPr algn="ctr"/>
                      <a:r>
                        <a:rPr lang="en-E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2022-10-02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ZARA01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20760.8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89907"/>
                  </a:ext>
                </a:extLst>
              </a:tr>
              <a:tr h="302705">
                <a:tc>
                  <a:txBody>
                    <a:bodyPr/>
                    <a:lstStyle/>
                    <a:p>
                      <a:pPr algn="ctr"/>
                      <a:r>
                        <a:rPr lang="en-ES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2022-10-03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ZARA01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4612.58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107956"/>
                  </a:ext>
                </a:extLst>
              </a:tr>
              <a:tr h="302705">
                <a:tc>
                  <a:txBody>
                    <a:bodyPr/>
                    <a:lstStyle/>
                    <a:p>
                      <a:pPr algn="ctr"/>
                      <a:r>
                        <a:rPr lang="en-E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2022-10-04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ZARA01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4661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545128"/>
                  </a:ext>
                </a:extLst>
              </a:tr>
              <a:tr h="302705">
                <a:tc>
                  <a:txBody>
                    <a:bodyPr/>
                    <a:lstStyle/>
                    <a:p>
                      <a:pPr algn="ctr"/>
                      <a:r>
                        <a:rPr lang="en-E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2022-10-01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ZARA01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5388.48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520952"/>
                  </a:ext>
                </a:extLst>
              </a:tr>
              <a:tr h="222459">
                <a:tc>
                  <a:txBody>
                    <a:bodyPr/>
                    <a:lstStyle/>
                    <a:p>
                      <a:pPr algn="ctr"/>
                      <a:r>
                        <a:rPr lang="en-E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2022-10-06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MG01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910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518175"/>
                  </a:ext>
                </a:extLst>
              </a:tr>
              <a:tr h="222459">
                <a:tc>
                  <a:txBody>
                    <a:bodyPr/>
                    <a:lstStyle/>
                    <a:p>
                      <a:pPr algn="ctr"/>
                      <a:r>
                        <a:rPr lang="en-E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2021-10-01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ECI01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2550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69760"/>
                  </a:ext>
                </a:extLst>
              </a:tr>
              <a:tr h="222459">
                <a:tc>
                  <a:txBody>
                    <a:bodyPr/>
                    <a:lstStyle/>
                    <a:p>
                      <a:pPr algn="ctr"/>
                      <a:r>
                        <a:rPr lang="en-E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2021-10-02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ECI01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9660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227308"/>
                  </a:ext>
                </a:extLst>
              </a:tr>
              <a:tr h="222459">
                <a:tc>
                  <a:txBody>
                    <a:bodyPr/>
                    <a:lstStyle/>
                    <a:p>
                      <a:pPr algn="ctr"/>
                      <a:r>
                        <a:rPr lang="en-E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2021-06-03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ECI02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11900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15402"/>
                  </a:ext>
                </a:extLst>
              </a:tr>
              <a:tr h="222459">
                <a:tc>
                  <a:txBody>
                    <a:bodyPr/>
                    <a:lstStyle/>
                    <a:p>
                      <a:pPr algn="ctr"/>
                      <a:r>
                        <a:rPr lang="en-E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2021-07-04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ECI02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322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34806"/>
                  </a:ext>
                </a:extLst>
              </a:tr>
              <a:tr h="222459">
                <a:tc>
                  <a:txBody>
                    <a:bodyPr/>
                    <a:lstStyle/>
                    <a:p>
                      <a:pPr algn="ctr"/>
                      <a:r>
                        <a:rPr lang="en-E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2020-03-01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ECI03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5100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698205"/>
                  </a:ext>
                </a:extLst>
              </a:tr>
              <a:tr h="222459">
                <a:tc>
                  <a:txBody>
                    <a:bodyPr/>
                    <a:lstStyle/>
                    <a:p>
                      <a:pPr algn="ctr"/>
                      <a:r>
                        <a:rPr lang="en-E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2024-10-06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ECI03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5796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128949"/>
                  </a:ext>
                </a:extLst>
              </a:tr>
              <a:tr h="222459">
                <a:tc>
                  <a:txBody>
                    <a:bodyPr/>
                    <a:lstStyle/>
                    <a:p>
                      <a:pPr algn="ctr"/>
                      <a:r>
                        <a:rPr lang="en-E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2022-07-04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ECI02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6800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961585"/>
                  </a:ext>
                </a:extLst>
              </a:tr>
              <a:tr h="222459">
                <a:tc>
                  <a:txBody>
                    <a:bodyPr/>
                    <a:lstStyle/>
                    <a:p>
                      <a:pPr algn="ctr"/>
                      <a:r>
                        <a:rPr lang="en-E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2022-03-01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ECI03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724.5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251445"/>
                  </a:ext>
                </a:extLst>
              </a:tr>
              <a:tr h="222459">
                <a:tc>
                  <a:txBody>
                    <a:bodyPr/>
                    <a:lstStyle/>
                    <a:p>
                      <a:pPr algn="ctr"/>
                      <a:r>
                        <a:rPr lang="en-E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2022-10-25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ECI03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17161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634620"/>
                  </a:ext>
                </a:extLst>
              </a:tr>
              <a:tr h="222459">
                <a:tc>
                  <a:txBody>
                    <a:bodyPr/>
                    <a:lstStyle/>
                    <a:p>
                      <a:pPr algn="ctr"/>
                      <a:r>
                        <a:rPr lang="en-ES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2022-10-26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EL01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NULL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6141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8CEA96-24C4-F802-F907-5C38DB779F89}"/>
              </a:ext>
            </a:extLst>
          </p:cNvPr>
          <p:cNvSpPr txBox="1"/>
          <p:nvPr/>
        </p:nvSpPr>
        <p:spPr>
          <a:xfrm>
            <a:off x="6796216" y="2259881"/>
            <a:ext cx="45575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GB" dirty="0"/>
            </a:b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datatype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GB" dirty="0"/>
            </a:b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 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value1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 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</a:t>
            </a:r>
            <a:br>
              <a:rPr lang="en-GB" dirty="0"/>
            </a:b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47283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C5AE-9F3D-F867-8774-3B38FCE02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6" y="312613"/>
            <a:ext cx="11264094" cy="1864508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ES" sz="2800" dirty="0"/>
              <a:t>Q3. </a:t>
            </a:r>
            <a:r>
              <a:rPr lang="en-GB" sz="2800" dirty="0"/>
              <a:t>In</a:t>
            </a:r>
            <a:r>
              <a:rPr lang="en-ES" sz="2800" dirty="0"/>
              <a:t> the same way, the table lists out all</a:t>
            </a:r>
            <a:r>
              <a:rPr lang="en-GB" sz="2800" dirty="0"/>
              <a:t> necessary </a:t>
            </a:r>
            <a:r>
              <a:rPr lang="en-ES" sz="2800" dirty="0"/>
              <a:t>information: name, ID, direction, contact</a:t>
            </a:r>
            <a:r>
              <a:rPr lang="en-GB" sz="2800" dirty="0"/>
              <a:t>, etc. </a:t>
            </a:r>
            <a:r>
              <a:rPr lang="en-ES" sz="2800" dirty="0"/>
              <a:t> </a:t>
            </a:r>
            <a:br>
              <a:rPr lang="en-ES" sz="2800" dirty="0"/>
            </a:br>
            <a:r>
              <a:rPr lang="en-GB" sz="2800" dirty="0"/>
              <a:t>E</a:t>
            </a:r>
            <a:r>
              <a:rPr lang="en-ES" sz="2800" dirty="0"/>
              <a:t>ach store has it</a:t>
            </a:r>
            <a:r>
              <a:rPr lang="en-GB" sz="2800" dirty="0"/>
              <a:t>s own</a:t>
            </a:r>
            <a:r>
              <a:rPr lang="en-ES" sz="2800" dirty="0"/>
              <a:t> category (VIP1,VIP2,VIP3), </a:t>
            </a:r>
            <a:r>
              <a:rPr lang="en-GB" sz="2800" dirty="0"/>
              <a:t>which results in</a:t>
            </a:r>
            <a:r>
              <a:rPr lang="en-ES" sz="2800" dirty="0"/>
              <a:t> dif</a:t>
            </a:r>
            <a:r>
              <a:rPr lang="en-GB" sz="2800" dirty="0"/>
              <a:t>f</a:t>
            </a:r>
            <a:r>
              <a:rPr lang="en-ES" sz="2800" dirty="0"/>
              <a:t>erent types of discounts (20%, 10%</a:t>
            </a:r>
            <a:r>
              <a:rPr lang="en-GB" sz="2800" dirty="0"/>
              <a:t>, 5%</a:t>
            </a:r>
            <a:r>
              <a:rPr lang="en-ES" sz="2800" dirty="0"/>
              <a:t>). </a:t>
            </a:r>
            <a:r>
              <a:rPr lang="en-GB" sz="2800" dirty="0"/>
              <a:t>W</a:t>
            </a:r>
            <a:r>
              <a:rPr lang="en-ES" sz="2800" dirty="0"/>
              <a:t>e can </a:t>
            </a:r>
            <a:r>
              <a:rPr lang="en-GB" sz="2800" dirty="0"/>
              <a:t>also </a:t>
            </a:r>
            <a:r>
              <a:rPr lang="en-ES" sz="2800" dirty="0"/>
              <a:t>see </a:t>
            </a:r>
            <a:r>
              <a:rPr lang="en-GB" sz="2800" dirty="0"/>
              <a:t>that </a:t>
            </a:r>
            <a:r>
              <a:rPr lang="en-ES" sz="2800" dirty="0"/>
              <a:t>some </a:t>
            </a:r>
            <a:r>
              <a:rPr lang="en-GB" sz="2800" dirty="0"/>
              <a:t>stores are category NULL</a:t>
            </a:r>
            <a:r>
              <a:rPr lang="en-ES" sz="2800" dirty="0"/>
              <a:t>, </a:t>
            </a:r>
            <a:r>
              <a:rPr lang="en-GB" sz="2800" dirty="0"/>
              <a:t>which</a:t>
            </a:r>
            <a:r>
              <a:rPr lang="en-ES" sz="2800" dirty="0"/>
              <a:t> means that during many years or in 2022 </a:t>
            </a:r>
            <a:r>
              <a:rPr lang="en-GB" sz="2800" dirty="0"/>
              <a:t>those stores</a:t>
            </a:r>
            <a:r>
              <a:rPr lang="en-ES" sz="2800" dirty="0"/>
              <a:t> did not have any order.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AB7E7C-582F-5000-64DE-52DAFA202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636756"/>
              </p:ext>
            </p:extLst>
          </p:nvPr>
        </p:nvGraphicFramePr>
        <p:xfrm>
          <a:off x="559496" y="2507438"/>
          <a:ext cx="11073008" cy="3847707"/>
        </p:xfrm>
        <a:graphic>
          <a:graphicData uri="http://schemas.openxmlformats.org/drawingml/2006/table">
            <a:tbl>
              <a:tblPr/>
              <a:tblGrid>
                <a:gridCol w="812672">
                  <a:extLst>
                    <a:ext uri="{9D8B030D-6E8A-4147-A177-3AD203B41FA5}">
                      <a16:colId xmlns:a16="http://schemas.microsoft.com/office/drawing/2014/main" val="1315549304"/>
                    </a:ext>
                  </a:extLst>
                </a:gridCol>
                <a:gridCol w="729226">
                  <a:extLst>
                    <a:ext uri="{9D8B030D-6E8A-4147-A177-3AD203B41FA5}">
                      <a16:colId xmlns:a16="http://schemas.microsoft.com/office/drawing/2014/main" val="824111003"/>
                    </a:ext>
                  </a:extLst>
                </a:gridCol>
                <a:gridCol w="1906222">
                  <a:extLst>
                    <a:ext uri="{9D8B030D-6E8A-4147-A177-3AD203B41FA5}">
                      <a16:colId xmlns:a16="http://schemas.microsoft.com/office/drawing/2014/main" val="2351137546"/>
                    </a:ext>
                  </a:extLst>
                </a:gridCol>
                <a:gridCol w="941858">
                  <a:extLst>
                    <a:ext uri="{9D8B030D-6E8A-4147-A177-3AD203B41FA5}">
                      <a16:colId xmlns:a16="http://schemas.microsoft.com/office/drawing/2014/main" val="120134656"/>
                    </a:ext>
                  </a:extLst>
                </a:gridCol>
                <a:gridCol w="2039013">
                  <a:extLst>
                    <a:ext uri="{9D8B030D-6E8A-4147-A177-3AD203B41FA5}">
                      <a16:colId xmlns:a16="http://schemas.microsoft.com/office/drawing/2014/main" val="4204937381"/>
                    </a:ext>
                  </a:extLst>
                </a:gridCol>
                <a:gridCol w="895541">
                  <a:extLst>
                    <a:ext uri="{9D8B030D-6E8A-4147-A177-3AD203B41FA5}">
                      <a16:colId xmlns:a16="http://schemas.microsoft.com/office/drawing/2014/main" val="1569378909"/>
                    </a:ext>
                  </a:extLst>
                </a:gridCol>
                <a:gridCol w="946714">
                  <a:extLst>
                    <a:ext uri="{9D8B030D-6E8A-4147-A177-3AD203B41FA5}">
                      <a16:colId xmlns:a16="http://schemas.microsoft.com/office/drawing/2014/main" val="1395161290"/>
                    </a:ext>
                  </a:extLst>
                </a:gridCol>
                <a:gridCol w="1036269">
                  <a:extLst>
                    <a:ext uri="{9D8B030D-6E8A-4147-A177-3AD203B41FA5}">
                      <a16:colId xmlns:a16="http://schemas.microsoft.com/office/drawing/2014/main" val="1918107427"/>
                    </a:ext>
                  </a:extLst>
                </a:gridCol>
                <a:gridCol w="921127">
                  <a:extLst>
                    <a:ext uri="{9D8B030D-6E8A-4147-A177-3AD203B41FA5}">
                      <a16:colId xmlns:a16="http://schemas.microsoft.com/office/drawing/2014/main" val="1301346718"/>
                    </a:ext>
                  </a:extLst>
                </a:gridCol>
                <a:gridCol w="844366">
                  <a:extLst>
                    <a:ext uri="{9D8B030D-6E8A-4147-A177-3AD203B41FA5}">
                      <a16:colId xmlns:a16="http://schemas.microsoft.com/office/drawing/2014/main" val="2268353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ID_TIENDA</a:t>
                      </a:r>
                      <a:endParaRPr lang="en-GB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NOMBRE</a:t>
                      </a:r>
                      <a:endParaRPr lang="en-GB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direction</a:t>
                      </a:r>
                      <a:endParaRPr lang="en-GB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TEL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EMAIL</a:t>
                      </a:r>
                      <a:endParaRPr lang="en-GB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CATEGORIA</a:t>
                      </a:r>
                      <a:endParaRPr lang="en-GB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VOLUMEN_TOTAL</a:t>
                      </a:r>
                      <a:endParaRPr lang="en-GB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VOLUMEN_22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A.DISCOUNT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LIMITE_CREDITO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369413"/>
                  </a:ext>
                </a:extLst>
              </a:tr>
              <a:tr h="528182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ECI01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EL CORTE INGLES</a:t>
                      </a:r>
                      <a:endParaRPr lang="en-GB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N. MINISTERIO, 79, MADRID, MADRID</a:t>
                      </a:r>
                      <a:endParaRPr lang="en-GB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91234569</a:t>
                      </a:r>
                      <a:endParaRPr lang="en-ES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u="sng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3"/>
                        </a:rPr>
                        <a:t>ECI01NM@GMAIL.COM</a:t>
                      </a:r>
                      <a:endParaRPr lang="en-GB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NULL</a:t>
                      </a:r>
                      <a:endParaRPr lang="en-GB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12210</a:t>
                      </a:r>
                      <a:endParaRPr lang="en-ES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NULL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NULL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29000</a:t>
                      </a:r>
                      <a:endParaRPr lang="en-ES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853242"/>
                  </a:ext>
                </a:extLst>
              </a:tr>
              <a:tr h="450509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ECI02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EL CORTE INGLES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CALLAO, 36, MADRID, MADRID</a:t>
                      </a:r>
                      <a:endParaRPr lang="en-GB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91357907</a:t>
                      </a:r>
                      <a:endParaRPr lang="en-ES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u="sng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4"/>
                        </a:rPr>
                        <a:t>ECI02CL@GMAIL.COM</a:t>
                      </a:r>
                      <a:endParaRPr lang="en-GB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NULL</a:t>
                      </a:r>
                      <a:endParaRPr lang="en-GB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19022</a:t>
                      </a:r>
                      <a:endParaRPr lang="en-ES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NULL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NULL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20500</a:t>
                      </a:r>
                      <a:endParaRPr lang="en-ES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06593"/>
                  </a:ext>
                </a:extLst>
              </a:tr>
              <a:tr h="481577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ECI03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EL CORTE INGLES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ARGUELLES, 110, MADRID, MADRID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623456759</a:t>
                      </a:r>
                      <a:endParaRPr lang="en-ES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u="sng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5"/>
                        </a:rPr>
                        <a:t>ECI02AL@GMAIL.COM</a:t>
                      </a:r>
                      <a:endParaRPr lang="en-GB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VIP2</a:t>
                      </a:r>
                      <a:endParaRPr lang="en-GB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28781.5</a:t>
                      </a:r>
                      <a:endParaRPr lang="en-ES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17161</a:t>
                      </a:r>
                      <a:endParaRPr lang="en-ES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1716.1</a:t>
                      </a:r>
                      <a:endParaRPr lang="en-ES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12900</a:t>
                      </a:r>
                      <a:endParaRPr lang="en-ES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059823"/>
                  </a:ext>
                </a:extLst>
              </a:tr>
              <a:tr h="559754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MG01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MANGO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ARGUELLES, 23, MADRID, MADRID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623456789</a:t>
                      </a:r>
                      <a:endParaRPr lang="en-ES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6"/>
                        </a:rPr>
                        <a:t>MANGO01ARGUELLES@GMAIL.COM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VIP3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910</a:t>
                      </a:r>
                      <a:endParaRPr lang="en-ES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910</a:t>
                      </a:r>
                      <a:endParaRPr lang="en-ES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45.5</a:t>
                      </a:r>
                      <a:endParaRPr lang="en-ES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10900</a:t>
                      </a:r>
                      <a:endParaRPr lang="en-ES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179998"/>
                  </a:ext>
                </a:extLst>
              </a:tr>
              <a:tr h="588724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ZARA01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ZARA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GRAN VIA, 10, MADRID, MADRID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91234567</a:t>
                      </a:r>
                      <a:endParaRPr lang="en-ES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u="sng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7"/>
                        </a:rPr>
                        <a:t>ZARA01GRANVIA@GMAIL.COM</a:t>
                      </a:r>
                      <a:endParaRPr lang="en-GB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VIP1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36058.5</a:t>
                      </a:r>
                      <a:endParaRPr lang="en-ES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36058.5</a:t>
                      </a:r>
                      <a:endParaRPr lang="en-ES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7211.69</a:t>
                      </a:r>
                      <a:endParaRPr lang="en-ES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25500</a:t>
                      </a:r>
                      <a:endParaRPr lang="en-ES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312238"/>
                  </a:ext>
                </a:extLst>
              </a:tr>
              <a:tr h="526093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ZARA02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ZARA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PRECIADO, 30, MADRID, MADRID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91357901</a:t>
                      </a:r>
                      <a:endParaRPr lang="en-ES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8"/>
                        </a:rPr>
                        <a:t>ZARA02PRECIADO@GMAIL.COM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NULL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NULL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NULL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NULL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20500</a:t>
                      </a:r>
                      <a:endParaRPr lang="en-ES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506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04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F760-1ABF-6065-10FF-F3E76D24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51" y="365125"/>
            <a:ext cx="10657449" cy="2081513"/>
          </a:xfrm>
        </p:spPr>
        <p:txBody>
          <a:bodyPr>
            <a:normAutofit/>
          </a:bodyPr>
          <a:lstStyle/>
          <a:p>
            <a:r>
              <a:rPr lang="es-ES" sz="2700" dirty="0"/>
              <a:t>Q4. </a:t>
            </a:r>
            <a:r>
              <a:rPr lang="es-ES" sz="2700" dirty="0" err="1"/>
              <a:t>The</a:t>
            </a:r>
            <a:r>
              <a:rPr lang="es-ES" sz="2700" dirty="0"/>
              <a:t> </a:t>
            </a:r>
            <a:r>
              <a:rPr lang="es-ES" sz="2700" dirty="0" err="1"/>
              <a:t>following</a:t>
            </a:r>
            <a:r>
              <a:rPr lang="es-ES" sz="2700" dirty="0"/>
              <a:t> table shows </a:t>
            </a:r>
            <a:r>
              <a:rPr lang="es-ES" sz="2700" dirty="0" err="1"/>
              <a:t>the</a:t>
            </a:r>
            <a:r>
              <a:rPr lang="es-ES" sz="2700" dirty="0"/>
              <a:t> </a:t>
            </a:r>
            <a:r>
              <a:rPr lang="es-ES" sz="2700" dirty="0" err="1"/>
              <a:t>orders</a:t>
            </a:r>
            <a:r>
              <a:rPr lang="es-ES" sz="2700" dirty="0"/>
              <a:t> </a:t>
            </a:r>
            <a:r>
              <a:rPr lang="es-ES" sz="2700" dirty="0" err="1"/>
              <a:t>of</a:t>
            </a:r>
            <a:r>
              <a:rPr lang="es-ES" sz="2700" dirty="0"/>
              <a:t> </a:t>
            </a:r>
            <a:r>
              <a:rPr lang="es-ES" sz="2700" dirty="0" err="1"/>
              <a:t>all</a:t>
            </a:r>
            <a:r>
              <a:rPr lang="es-ES" sz="2700" dirty="0"/>
              <a:t> </a:t>
            </a:r>
            <a:r>
              <a:rPr lang="es-ES" sz="2700" dirty="0" err="1"/>
              <a:t>stores</a:t>
            </a:r>
            <a:r>
              <a:rPr lang="es-ES" sz="2700" dirty="0"/>
              <a:t> in 2022. </a:t>
            </a:r>
            <a:br>
              <a:rPr lang="es-ES" sz="2700" dirty="0"/>
            </a:br>
            <a:r>
              <a:rPr lang="es-ES" sz="2700" dirty="0" err="1"/>
              <a:t>Each</a:t>
            </a:r>
            <a:r>
              <a:rPr lang="es-ES" sz="2700" dirty="0"/>
              <a:t> </a:t>
            </a:r>
            <a:r>
              <a:rPr lang="es-ES" sz="2700" dirty="0" err="1"/>
              <a:t>order</a:t>
            </a:r>
            <a:r>
              <a:rPr lang="es-ES" sz="2700" dirty="0"/>
              <a:t> </a:t>
            </a:r>
            <a:r>
              <a:rPr lang="es-ES" sz="2700" dirty="0" err="1"/>
              <a:t>is</a:t>
            </a:r>
            <a:r>
              <a:rPr lang="es-ES" sz="2700" dirty="0"/>
              <a:t> </a:t>
            </a:r>
            <a:r>
              <a:rPr lang="es-ES" sz="2700" dirty="0" err="1"/>
              <a:t>defined</a:t>
            </a:r>
            <a:r>
              <a:rPr lang="es-ES" sz="2700" dirty="0"/>
              <a:t> </a:t>
            </a:r>
            <a:r>
              <a:rPr lang="es-ES" sz="2700" dirty="0" err="1"/>
              <a:t>by</a:t>
            </a:r>
            <a:r>
              <a:rPr lang="es-ES" sz="2700" dirty="0"/>
              <a:t> </a:t>
            </a:r>
            <a:r>
              <a:rPr lang="es-ES" sz="2700" dirty="0" err="1"/>
              <a:t>its</a:t>
            </a:r>
            <a:r>
              <a:rPr lang="es-ES" sz="2700" dirty="0"/>
              <a:t> Id and </a:t>
            </a:r>
            <a:r>
              <a:rPr lang="es-ES" sz="2700" dirty="0" err="1"/>
              <a:t>organized</a:t>
            </a:r>
            <a:r>
              <a:rPr lang="es-ES" sz="2700" dirty="0"/>
              <a:t> </a:t>
            </a:r>
            <a:r>
              <a:rPr lang="es-ES" sz="2700" dirty="0" err="1"/>
              <a:t>by</a:t>
            </a:r>
            <a:r>
              <a:rPr lang="es-ES" sz="2700" dirty="0"/>
              <a:t> </a:t>
            </a:r>
            <a:r>
              <a:rPr lang="es-ES" sz="2700" dirty="0" err="1"/>
              <a:t>order</a:t>
            </a:r>
            <a:r>
              <a:rPr lang="es-ES" sz="2700" dirty="0"/>
              <a:t> date.</a:t>
            </a:r>
            <a:endParaRPr lang="en-ES" sz="27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39C2CAD-B553-5561-6C4E-9C9246F2A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674062"/>
              </p:ext>
            </p:extLst>
          </p:nvPr>
        </p:nvGraphicFramePr>
        <p:xfrm>
          <a:off x="1349828" y="2203268"/>
          <a:ext cx="8934993" cy="3814355"/>
        </p:xfrm>
        <a:graphic>
          <a:graphicData uri="http://schemas.openxmlformats.org/drawingml/2006/table">
            <a:tbl>
              <a:tblPr/>
              <a:tblGrid>
                <a:gridCol w="1164458">
                  <a:extLst>
                    <a:ext uri="{9D8B030D-6E8A-4147-A177-3AD203B41FA5}">
                      <a16:colId xmlns:a16="http://schemas.microsoft.com/office/drawing/2014/main" val="3986785530"/>
                    </a:ext>
                  </a:extLst>
                </a:gridCol>
                <a:gridCol w="1209247">
                  <a:extLst>
                    <a:ext uri="{9D8B030D-6E8A-4147-A177-3AD203B41FA5}">
                      <a16:colId xmlns:a16="http://schemas.microsoft.com/office/drawing/2014/main" val="2009881745"/>
                    </a:ext>
                  </a:extLst>
                </a:gridCol>
                <a:gridCol w="1746689">
                  <a:extLst>
                    <a:ext uri="{9D8B030D-6E8A-4147-A177-3AD203B41FA5}">
                      <a16:colId xmlns:a16="http://schemas.microsoft.com/office/drawing/2014/main" val="1896408865"/>
                    </a:ext>
                  </a:extLst>
                </a:gridCol>
                <a:gridCol w="3784500">
                  <a:extLst>
                    <a:ext uri="{9D8B030D-6E8A-4147-A177-3AD203B41FA5}">
                      <a16:colId xmlns:a16="http://schemas.microsoft.com/office/drawing/2014/main" val="522063737"/>
                    </a:ext>
                  </a:extLst>
                </a:gridCol>
                <a:gridCol w="1030099">
                  <a:extLst>
                    <a:ext uri="{9D8B030D-6E8A-4147-A177-3AD203B41FA5}">
                      <a16:colId xmlns:a16="http://schemas.microsoft.com/office/drawing/2014/main" val="3782353215"/>
                    </a:ext>
                  </a:extLst>
                </a:gridCol>
              </a:tblGrid>
              <a:tr h="39791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ID_TIENDA</a:t>
                      </a:r>
                      <a:endParaRPr lang="en-GB" sz="12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ID_PEDIDO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FECHA_PEDIDO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direction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IMPORTE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367610"/>
                  </a:ext>
                </a:extLst>
              </a:tr>
              <a:tr h="397910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ZARA01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ES" sz="12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2022-10-01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GRAN VIA, 10, MADRID, MADRID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635.6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963858"/>
                  </a:ext>
                </a:extLst>
              </a:tr>
              <a:tr h="397910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ZARA01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ES" sz="12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2022-10-02</a:t>
                      </a:r>
                      <a:endParaRPr lang="en-ES" sz="12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GRAN VIA, 10, MADRID, MADRID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20760.8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016821"/>
                  </a:ext>
                </a:extLst>
              </a:tr>
              <a:tr h="397910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ZARA01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2022-10-03</a:t>
                      </a:r>
                      <a:endParaRPr lang="en-ES" sz="12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GRAN VIA, 10, MADRID, MADRID</a:t>
                      </a:r>
                      <a:endParaRPr lang="en-GB" sz="12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4612.58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356380"/>
                  </a:ext>
                </a:extLst>
              </a:tr>
              <a:tr h="397910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ZARA01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2022-10-04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GRAN VIA, 10, MADRID, MADRID</a:t>
                      </a:r>
                      <a:endParaRPr lang="en-GB" sz="12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4661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692682"/>
                  </a:ext>
                </a:extLst>
              </a:tr>
              <a:tr h="397910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ZARA01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2022-10-01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GRAN VIA, 10, MADRID, MADRID</a:t>
                      </a:r>
                      <a:endParaRPr lang="en-GB" sz="12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5388.48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34913"/>
                  </a:ext>
                </a:extLst>
              </a:tr>
              <a:tr h="397910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MG01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2022-10-06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ARGUELLES, 23, MADRID, MADRID</a:t>
                      </a:r>
                      <a:endParaRPr lang="en-GB" sz="12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910</a:t>
                      </a:r>
                      <a:endParaRPr lang="en-ES" sz="12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748938"/>
                  </a:ext>
                </a:extLst>
              </a:tr>
              <a:tr h="397910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ECI02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2022-07-04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CALLAO, 36, MADRID, MADRID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6800</a:t>
                      </a:r>
                      <a:endParaRPr lang="en-ES" sz="12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49148"/>
                  </a:ext>
                </a:extLst>
              </a:tr>
              <a:tr h="300149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ECI03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2022-03-01</a:t>
                      </a:r>
                      <a:endParaRPr lang="en-ES" sz="12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ARGUELLES, 110, MADRID, MADRID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724.5</a:t>
                      </a:r>
                      <a:endParaRPr lang="en-ES" sz="12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311910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ECI03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2022-10-25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ARGUELLES, 110, MADRID, MADRID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17161</a:t>
                      </a:r>
                      <a:endParaRPr lang="en-ES" sz="12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809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42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64BF-3316-CF56-75D2-379FD6A1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sz="2700" dirty="0"/>
              <a:t>Q5. </a:t>
            </a:r>
            <a:r>
              <a:rPr lang="en-GB" sz="2700" dirty="0"/>
              <a:t>The following table shows the number of packages delivered by the different shipping companies</a:t>
            </a:r>
            <a:r>
              <a:rPr lang="en-ES" sz="2700" dirty="0"/>
              <a:t>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67AF81-A255-B611-E058-BD0FE0030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120537"/>
              </p:ext>
            </p:extLst>
          </p:nvPr>
        </p:nvGraphicFramePr>
        <p:xfrm>
          <a:off x="926757" y="1928654"/>
          <a:ext cx="9996617" cy="1402080"/>
        </p:xfrm>
        <a:graphic>
          <a:graphicData uri="http://schemas.openxmlformats.org/drawingml/2006/table">
            <a:tbl>
              <a:tblPr/>
              <a:tblGrid>
                <a:gridCol w="2019776">
                  <a:extLst>
                    <a:ext uri="{9D8B030D-6E8A-4147-A177-3AD203B41FA5}">
                      <a16:colId xmlns:a16="http://schemas.microsoft.com/office/drawing/2014/main" val="1570247656"/>
                    </a:ext>
                  </a:extLst>
                </a:gridCol>
                <a:gridCol w="2454413">
                  <a:extLst>
                    <a:ext uri="{9D8B030D-6E8A-4147-A177-3AD203B41FA5}">
                      <a16:colId xmlns:a16="http://schemas.microsoft.com/office/drawing/2014/main" val="1525868663"/>
                    </a:ext>
                  </a:extLst>
                </a:gridCol>
                <a:gridCol w="4474189">
                  <a:extLst>
                    <a:ext uri="{9D8B030D-6E8A-4147-A177-3AD203B41FA5}">
                      <a16:colId xmlns:a16="http://schemas.microsoft.com/office/drawing/2014/main" val="3331567959"/>
                    </a:ext>
                  </a:extLst>
                </a:gridCol>
                <a:gridCol w="1048239">
                  <a:extLst>
                    <a:ext uri="{9D8B030D-6E8A-4147-A177-3AD203B41FA5}">
                      <a16:colId xmlns:a16="http://schemas.microsoft.com/office/drawing/2014/main" val="1675162117"/>
                    </a:ext>
                  </a:extLst>
                </a:gridCol>
              </a:tblGrid>
              <a:tr h="104775"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ID_PROVEEDOR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nombre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direccion</a:t>
                      </a:r>
                      <a:r>
                        <a:rPr lang="en-GB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n-GB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proveedor</a:t>
                      </a:r>
                      <a:endParaRPr lang="en-GB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cantidad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47317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C_EXPRESS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CORREOS EXPRESS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PROSPERIDAD, 94, MADRID, MADRID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E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262</a:t>
                      </a:r>
                      <a:endParaRPr lang="en-ES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864404"/>
                  </a:ext>
                </a:extLst>
              </a:tr>
              <a:tr h="104775"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DHL01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DHL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LA PESETA, 1, MADRID, MADRID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E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</a:t>
                      </a:r>
                      <a:endParaRPr lang="en-ES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147645"/>
                  </a:ext>
                </a:extLst>
              </a:tr>
              <a:tr h="104775"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SEUR01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SEUR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LUSIA, 110, MADRID, MADRID</a:t>
                      </a:r>
                      <a:endParaRPr lang="en-GB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79</a:t>
                      </a:r>
                      <a:endParaRPr lang="en-ES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151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55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2715-FEC1-05FB-5A8B-1C8655EF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sz="2500" dirty="0"/>
              <a:t>Q6. These two tables show the total products deliveried each year </a:t>
            </a:r>
            <a:r>
              <a:rPr lang="en-GB" sz="2500" dirty="0"/>
              <a:t>by different distributors</a:t>
            </a:r>
            <a:r>
              <a:rPr lang="en-ES" sz="2500" dirty="0"/>
              <a:t> and also points out how m</a:t>
            </a:r>
            <a:r>
              <a:rPr lang="en-GB" sz="2500" dirty="0"/>
              <a:t>any</a:t>
            </a:r>
            <a:r>
              <a:rPr lang="en-ES" sz="2500" dirty="0"/>
              <a:t> packages each </a:t>
            </a:r>
            <a:r>
              <a:rPr lang="en-GB" sz="2500" dirty="0"/>
              <a:t>distribution</a:t>
            </a:r>
            <a:r>
              <a:rPr lang="en-ES" sz="2500" dirty="0"/>
              <a:t> company </a:t>
            </a:r>
            <a:r>
              <a:rPr lang="en-GB" sz="2500" dirty="0"/>
              <a:t>delivered</a:t>
            </a:r>
            <a:r>
              <a:rPr lang="en-ES" sz="2500" dirty="0"/>
              <a:t> in 2022.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FE9D0D-ECD3-0FFC-9F38-5FAAA93293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617184"/>
              </p:ext>
            </p:extLst>
          </p:nvPr>
        </p:nvGraphicFramePr>
        <p:xfrm>
          <a:off x="838200" y="1979483"/>
          <a:ext cx="1979141" cy="4513392"/>
        </p:xfrm>
        <a:graphic>
          <a:graphicData uri="http://schemas.openxmlformats.org/drawingml/2006/table">
            <a:tbl>
              <a:tblPr/>
              <a:tblGrid>
                <a:gridCol w="659713">
                  <a:extLst>
                    <a:ext uri="{9D8B030D-6E8A-4147-A177-3AD203B41FA5}">
                      <a16:colId xmlns:a16="http://schemas.microsoft.com/office/drawing/2014/main" val="3855720372"/>
                    </a:ext>
                  </a:extLst>
                </a:gridCol>
                <a:gridCol w="1319428">
                  <a:extLst>
                    <a:ext uri="{9D8B030D-6E8A-4147-A177-3AD203B41FA5}">
                      <a16:colId xmlns:a16="http://schemas.microsoft.com/office/drawing/2014/main" val="4129405237"/>
                    </a:ext>
                  </a:extLst>
                </a:gridCol>
              </a:tblGrid>
              <a:tr h="564174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year</a:t>
                      </a:r>
                      <a:endParaRPr lang="en-GB" sz="1600" dirty="0">
                        <a:effectLst/>
                      </a:endParaRPr>
                    </a:p>
                  </a:txBody>
                  <a:tcPr marL="17660" marR="17660" marT="17660" marB="176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tot(und)</a:t>
                      </a:r>
                      <a:endParaRPr lang="en-GB" sz="1600">
                        <a:effectLst/>
                      </a:endParaRPr>
                    </a:p>
                  </a:txBody>
                  <a:tcPr marL="17660" marR="17660" marT="17660" marB="176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117843"/>
                  </a:ext>
                </a:extLst>
              </a:tr>
              <a:tr h="564174">
                <a:tc>
                  <a:txBody>
                    <a:bodyPr/>
                    <a:lstStyle/>
                    <a:p>
                      <a:pPr algn="ctr"/>
                      <a:r>
                        <a:rPr lang="en-ES" sz="16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2027</a:t>
                      </a:r>
                      <a:endParaRPr lang="en-ES" sz="1600" b="0" dirty="0">
                        <a:effectLst/>
                      </a:endParaRPr>
                    </a:p>
                  </a:txBody>
                  <a:tcPr marL="17660" marR="17660" marT="17660" marB="176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6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75</a:t>
                      </a:r>
                      <a:endParaRPr lang="en-ES" sz="1600" b="0" dirty="0">
                        <a:effectLst/>
                      </a:endParaRPr>
                    </a:p>
                  </a:txBody>
                  <a:tcPr marL="17660" marR="17660" marT="17660" marB="176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089165"/>
                  </a:ext>
                </a:extLst>
              </a:tr>
              <a:tr h="564174">
                <a:tc>
                  <a:txBody>
                    <a:bodyPr/>
                    <a:lstStyle/>
                    <a:p>
                      <a:pPr algn="ctr"/>
                      <a:r>
                        <a:rPr lang="en-ES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2025</a:t>
                      </a:r>
                      <a:endParaRPr lang="en-ES" sz="1600">
                        <a:effectLst/>
                      </a:endParaRPr>
                    </a:p>
                  </a:txBody>
                  <a:tcPr marL="17660" marR="17660" marT="17660" marB="176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240</a:t>
                      </a:r>
                      <a:endParaRPr lang="en-ES" sz="1600" dirty="0">
                        <a:effectLst/>
                      </a:endParaRPr>
                    </a:p>
                  </a:txBody>
                  <a:tcPr marL="17660" marR="17660" marT="17660" marB="176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520453"/>
                  </a:ext>
                </a:extLst>
              </a:tr>
              <a:tr h="564174">
                <a:tc>
                  <a:txBody>
                    <a:bodyPr/>
                    <a:lstStyle/>
                    <a:p>
                      <a:pPr algn="ctr"/>
                      <a:r>
                        <a:rPr lang="en-ES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2023</a:t>
                      </a:r>
                      <a:endParaRPr lang="en-ES" sz="1600">
                        <a:effectLst/>
                      </a:endParaRPr>
                    </a:p>
                  </a:txBody>
                  <a:tcPr marL="17660" marR="17660" marT="17660" marB="176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255</a:t>
                      </a:r>
                      <a:endParaRPr lang="en-ES" sz="1600" dirty="0">
                        <a:effectLst/>
                      </a:endParaRPr>
                    </a:p>
                  </a:txBody>
                  <a:tcPr marL="17660" marR="17660" marT="17660" marB="176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72877"/>
                  </a:ext>
                </a:extLst>
              </a:tr>
              <a:tr h="564174">
                <a:tc>
                  <a:txBody>
                    <a:bodyPr/>
                    <a:lstStyle/>
                    <a:p>
                      <a:pPr algn="ctr"/>
                      <a:r>
                        <a:rPr lang="en-ES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</a:t>
                      </a:r>
                      <a:endParaRPr lang="en-ES" sz="1600">
                        <a:effectLst/>
                      </a:endParaRPr>
                    </a:p>
                  </a:txBody>
                  <a:tcPr marL="17660" marR="17660" marT="17660" marB="176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2025</a:t>
                      </a:r>
                      <a:endParaRPr lang="en-ES" sz="1600" dirty="0">
                        <a:effectLst/>
                      </a:endParaRPr>
                    </a:p>
                  </a:txBody>
                  <a:tcPr marL="17660" marR="17660" marT="17660" marB="176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67094"/>
                  </a:ext>
                </a:extLst>
              </a:tr>
              <a:tr h="564174">
                <a:tc>
                  <a:txBody>
                    <a:bodyPr/>
                    <a:lstStyle/>
                    <a:p>
                      <a:pPr algn="ctr"/>
                      <a:r>
                        <a:rPr lang="en-ES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2021</a:t>
                      </a:r>
                      <a:endParaRPr lang="en-ES" sz="1600">
                        <a:effectLst/>
                      </a:endParaRPr>
                    </a:p>
                  </a:txBody>
                  <a:tcPr marL="17660" marR="17660" marT="17660" marB="176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930</a:t>
                      </a:r>
                      <a:endParaRPr lang="en-ES" sz="1600" dirty="0">
                        <a:effectLst/>
                      </a:endParaRPr>
                    </a:p>
                  </a:txBody>
                  <a:tcPr marL="17660" marR="17660" marT="17660" marB="176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759901"/>
                  </a:ext>
                </a:extLst>
              </a:tr>
              <a:tr h="564174">
                <a:tc>
                  <a:txBody>
                    <a:bodyPr/>
                    <a:lstStyle/>
                    <a:p>
                      <a:pPr algn="ctr"/>
                      <a:r>
                        <a:rPr lang="en-ES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2026</a:t>
                      </a:r>
                      <a:endParaRPr lang="en-ES" sz="1600">
                        <a:effectLst/>
                      </a:endParaRPr>
                    </a:p>
                  </a:txBody>
                  <a:tcPr marL="17660" marR="17660" marT="17660" marB="176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1800</a:t>
                      </a:r>
                      <a:endParaRPr lang="en-ES" sz="1600" dirty="0">
                        <a:effectLst/>
                      </a:endParaRPr>
                    </a:p>
                  </a:txBody>
                  <a:tcPr marL="17660" marR="17660" marT="17660" marB="176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478764"/>
                  </a:ext>
                </a:extLst>
              </a:tr>
              <a:tr h="564174">
                <a:tc>
                  <a:txBody>
                    <a:bodyPr/>
                    <a:lstStyle/>
                    <a:p>
                      <a:pPr algn="ctr"/>
                      <a:r>
                        <a:rPr lang="en-ES" sz="16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2020</a:t>
                      </a:r>
                      <a:endParaRPr lang="en-ES" sz="1600" dirty="0">
                        <a:effectLst/>
                      </a:endParaRPr>
                    </a:p>
                  </a:txBody>
                  <a:tcPr marL="17660" marR="17660" marT="17660" marB="176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</a:t>
                      </a:r>
                      <a:endParaRPr lang="en-ES" sz="1600" dirty="0">
                        <a:effectLst/>
                      </a:endParaRPr>
                    </a:p>
                  </a:txBody>
                  <a:tcPr marL="17660" marR="17660" marT="17660" marB="176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858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3049A3-84FB-7C74-41B3-C369AD297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331995"/>
              </p:ext>
            </p:extLst>
          </p:nvPr>
        </p:nvGraphicFramePr>
        <p:xfrm>
          <a:off x="4888564" y="2630837"/>
          <a:ext cx="4015946" cy="2968796"/>
        </p:xfrm>
        <a:graphic>
          <a:graphicData uri="http://schemas.openxmlformats.org/drawingml/2006/table">
            <a:tbl>
              <a:tblPr/>
              <a:tblGrid>
                <a:gridCol w="2026509">
                  <a:extLst>
                    <a:ext uri="{9D8B030D-6E8A-4147-A177-3AD203B41FA5}">
                      <a16:colId xmlns:a16="http://schemas.microsoft.com/office/drawing/2014/main" val="2011939513"/>
                    </a:ext>
                  </a:extLst>
                </a:gridCol>
                <a:gridCol w="1989437">
                  <a:extLst>
                    <a:ext uri="{9D8B030D-6E8A-4147-A177-3AD203B41FA5}">
                      <a16:colId xmlns:a16="http://schemas.microsoft.com/office/drawing/2014/main" val="1043881778"/>
                    </a:ext>
                  </a:extLst>
                </a:gridCol>
              </a:tblGrid>
              <a:tr h="952345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ID_PROVEEDOR</a:t>
                      </a:r>
                      <a:endParaRPr lang="en-GB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cantidad_2022</a:t>
                      </a:r>
                      <a:endParaRPr lang="en-GB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806844"/>
                  </a:ext>
                </a:extLst>
              </a:tr>
              <a:tr h="661799"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SEUR01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375</a:t>
                      </a:r>
                      <a:endParaRPr lang="en-ES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888204"/>
                  </a:ext>
                </a:extLst>
              </a:tr>
              <a:tr h="661799"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DHL01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255</a:t>
                      </a:r>
                      <a:endParaRPr lang="en-ES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437081"/>
                  </a:ext>
                </a:extLst>
              </a:tr>
              <a:tr h="692853"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C_EXPRESS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1395</a:t>
                      </a:r>
                      <a:endParaRPr lang="en-ES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0469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AC313B-C368-D556-5EA1-EEF412A31F5E}"/>
              </a:ext>
            </a:extLst>
          </p:cNvPr>
          <p:cNvSpPr txBox="1"/>
          <p:nvPr/>
        </p:nvSpPr>
        <p:spPr>
          <a:xfrm>
            <a:off x="6096000" y="5818435"/>
            <a:ext cx="110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Year 2022</a:t>
            </a:r>
          </a:p>
        </p:txBody>
      </p:sp>
    </p:spTree>
    <p:extLst>
      <p:ext uri="{BB962C8B-B14F-4D97-AF65-F5344CB8AC3E}">
        <p14:creationId xmlns:p14="http://schemas.microsoft.com/office/powerpoint/2010/main" val="371244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1221</Words>
  <Application>Microsoft Macintosh PowerPoint</Application>
  <PresentationFormat>Widescreen</PresentationFormat>
  <Paragraphs>399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Helvetica Neue</vt:lpstr>
      <vt:lpstr>Office Theme</vt:lpstr>
      <vt:lpstr>Data in MySQL</vt:lpstr>
      <vt:lpstr>Motivations</vt:lpstr>
      <vt:lpstr>E-R Diagram</vt:lpstr>
      <vt:lpstr>Relational model</vt:lpstr>
      <vt:lpstr>Data Analysis in SQL</vt:lpstr>
      <vt:lpstr>Q3. In the same way, the table lists out all necessary information: name, ID, direction, contact, etc.   Each store has its own category (VIP1,VIP2,VIP3), which results in different types of discounts (20%, 10%, 5%). We can also see that some stores are category NULL, which means that during many years or in 2022 those stores did not have any order.</vt:lpstr>
      <vt:lpstr>Q4. The following table shows the orders of all stores in 2022.  Each order is defined by its Id and organized by order date.</vt:lpstr>
      <vt:lpstr>Q5. The following table shows the number of packages delivered by the different shipping companies.</vt:lpstr>
      <vt:lpstr>Q6. These two tables show the total products deliveried each year by different distributors and also points out how many packages each distribution company delivered in 2022.</vt:lpstr>
      <vt:lpstr>Q7. Similar to the stores, shipping companies are also categorized by the number of delivered products  and enjoy some corresponding benefits.</vt:lpstr>
      <vt:lpstr>Q8: Create a new caracter for product.</vt:lpstr>
      <vt:lpstr>Q10. The following lines show the code and an example of the summary table that backs up the sales every day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 MySQL</dc:title>
  <dc:creator>Nam Nguyen</dc:creator>
  <cp:lastModifiedBy>Nam Nguyen</cp:lastModifiedBy>
  <cp:revision>10</cp:revision>
  <dcterms:created xsi:type="dcterms:W3CDTF">2022-10-26T13:06:39Z</dcterms:created>
  <dcterms:modified xsi:type="dcterms:W3CDTF">2022-10-27T09:50:51Z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avedOnce">
    <vt:lpwstr>true</vt:lpwstr>
  </property>
</Properties>
</file>