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256" r:id="rId3"/>
    <p:sldId id="257" r:id="rId4"/>
    <p:sldId id="263" r:id="rId5"/>
    <p:sldId id="259" r:id="rId6"/>
    <p:sldId id="264" r:id="rId7"/>
    <p:sldId id="265" r:id="rId8"/>
    <p:sldId id="266" r:id="rId9"/>
    <p:sldId id="268" r:id="rId10"/>
    <p:sldId id="269" r:id="rId11"/>
    <p:sldId id="270" r:id="rId12"/>
    <p:sldId id="271" r:id="rId13"/>
    <p:sldId id="262" r:id="rId1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39" autoAdjust="0"/>
  </p:normalViewPr>
  <p:slideViewPr>
    <p:cSldViewPr snapToGrid="0">
      <p:cViewPr varScale="1">
        <p:scale>
          <a:sx n="98" d="100"/>
          <a:sy n="98" d="100"/>
        </p:scale>
        <p:origin x="16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1A3197D9-B0E3-426B-8F35-9A04C2689804}" type="slidenum">
              <a:t>‹#›</a:t>
            </a:fld>
            <a:endParaRPr lang="en-U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3742067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Liberation Sans" pitchFamily="18"/>
                <a:ea typeface="DejaVu Sans" pitchFamily="2"/>
                <a:cs typeface="DejaVu Sans" pitchFamily="2"/>
              </a:defRPr>
            </a:lvl1pPr>
          </a:lstStyle>
          <a:p>
            <a:pPr lvl="0"/>
            <a:fld id="{52484468-0E90-42A0-B0D4-075F8793B803}" type="slidenum">
              <a:t>‹#›</a:t>
            </a:fld>
            <a:endParaRPr lang="en-US"/>
          </a:p>
        </p:txBody>
      </p:sp>
    </p:spTree>
    <p:extLst>
      <p:ext uri="{BB962C8B-B14F-4D97-AF65-F5344CB8AC3E}">
        <p14:creationId xmlns:p14="http://schemas.microsoft.com/office/powerpoint/2010/main" val="1893375303"/>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ngular/components/tree/master/src/youtube-player"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ithub.com/angular/components/tree/master/src/google-map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371133FA-392C-48FA-BDB3-17096AAA7429}" type="slidenum">
              <a:t>1</a:t>
            </a:fld>
            <a:endParaRPr lang="en-US"/>
          </a:p>
        </p:txBody>
      </p:sp>
      <p:sp>
        <p:nvSpPr>
          <p:cNvPr id="2" name="Slide Image Placeholder 1"/>
          <p:cNvSpPr>
            <a:spLocks noGrp="1" noRot="1" noChangeAspect="1" noResize="1"/>
          </p:cNvSpPr>
          <p:nvPr>
            <p:ph type="sldImg"/>
          </p:nvPr>
        </p:nvSpPr>
        <p:spPr>
          <a:xfrm>
            <a:off x="1106488" y="812800"/>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spAutoFit/>
          </a:bodyPr>
          <a:lstStyle/>
          <a:p>
            <a:pPr rtl="0"/>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823E34A6-797B-4C6A-BD22-2F45879FA11F}" type="slidenum">
              <a:t>12</a:t>
            </a:fld>
            <a:endParaRPr lang="en-US"/>
          </a:p>
        </p:txBody>
      </p:sp>
      <p:sp>
        <p:nvSpPr>
          <p:cNvPr id="2" name="Slide Image Placeholder 1"/>
          <p:cNvSpPr>
            <a:spLocks noGrp="1" noRot="1" noChangeAspect="1" noResize="1"/>
          </p:cNvSpPr>
          <p:nvPr>
            <p:ph type="sldImg"/>
          </p:nvPr>
        </p:nvSpPr>
        <p:spPr>
          <a:xfrm>
            <a:off x="1106488" y="812800"/>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spAutoFit/>
          </a:bodyPr>
          <a:lstStyle/>
          <a:p>
            <a:pPr rt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5FDBA073-C15F-499C-BD70-291AED29D781}" type="slidenum">
              <a:t>2</a:t>
            </a:fld>
            <a:endParaRPr lang="en-US"/>
          </a:p>
        </p:txBody>
      </p:sp>
      <p:sp>
        <p:nvSpPr>
          <p:cNvPr id="2" name="Slide Image Placeholder 1"/>
          <p:cNvSpPr>
            <a:spLocks noGrp="1" noRot="1" noChangeAspect="1" noResize="1"/>
          </p:cNvSpPr>
          <p:nvPr>
            <p:ph type="sldImg"/>
          </p:nvPr>
        </p:nvSpPr>
        <p:spPr>
          <a:xfrm>
            <a:off x="1104900" y="8143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r>
              <a:rPr lang="en-US" dirty="0" err="1" smtClean="0"/>
              <a:t>Những</a:t>
            </a:r>
            <a:r>
              <a:rPr lang="en-US" dirty="0" smtClean="0"/>
              <a:t> </a:t>
            </a:r>
            <a:r>
              <a:rPr lang="en-US" dirty="0" err="1" smtClean="0"/>
              <a:t>thay</a:t>
            </a:r>
            <a:r>
              <a:rPr lang="en-US" baseline="0" dirty="0" smtClean="0"/>
              <a:t> </a:t>
            </a:r>
            <a:r>
              <a:rPr lang="en-US" baseline="0" dirty="0" err="1" smtClean="0"/>
              <a:t>đổi</a:t>
            </a:r>
            <a:r>
              <a:rPr lang="en-US" baseline="0" dirty="0" smtClean="0"/>
              <a:t> </a:t>
            </a:r>
            <a:r>
              <a:rPr lang="en-US" baseline="0" dirty="0" err="1" smtClean="0"/>
              <a:t>mới</a:t>
            </a:r>
            <a:r>
              <a:rPr lang="en-US" baseline="0" dirty="0" smtClean="0"/>
              <a:t> </a:t>
            </a:r>
            <a:r>
              <a:rPr lang="en-US" baseline="0" dirty="0" err="1" smtClean="0"/>
              <a:t>của</a:t>
            </a:r>
            <a:r>
              <a:rPr lang="en-US" baseline="0" dirty="0" smtClean="0"/>
              <a:t> A version 9,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về</a:t>
            </a:r>
            <a:r>
              <a:rPr lang="en-US" baseline="0" dirty="0" smtClean="0"/>
              <a:t> Ivy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component </a:t>
            </a:r>
            <a:r>
              <a:rPr lang="en-US" baseline="0" dirty="0" err="1" smtClean="0"/>
              <a:t>mới</a:t>
            </a:r>
            <a:r>
              <a:rPr lang="en-US" baseline="0" dirty="0" smtClean="0"/>
              <a:t> </a:t>
            </a:r>
            <a:r>
              <a:rPr lang="en-US" baseline="0" dirty="0" err="1" smtClean="0"/>
              <a:t>và</a:t>
            </a:r>
            <a:r>
              <a:rPr lang="en-US" baseline="0" dirty="0" smtClean="0"/>
              <a:t> update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ts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US" dirty="0" smtClean="0"/>
              <a:t>Ivy </a:t>
            </a:r>
            <a:r>
              <a:rPr lang="en-US" dirty="0" err="1" smtClean="0"/>
              <a:t>đã</a:t>
            </a:r>
            <a:r>
              <a:rPr lang="en-US" baseline="0" dirty="0" smtClean="0"/>
              <a:t> </a:t>
            </a:r>
            <a:r>
              <a:rPr lang="en-US" baseline="0" dirty="0" err="1" smtClean="0"/>
              <a:t>ra</a:t>
            </a:r>
            <a:r>
              <a:rPr lang="en-US" baseline="0" dirty="0" smtClean="0"/>
              <a:t> </a:t>
            </a:r>
            <a:r>
              <a:rPr lang="en-US" baseline="0" dirty="0" err="1" smtClean="0"/>
              <a:t>mắt</a:t>
            </a:r>
            <a:r>
              <a:rPr lang="en-US" baseline="0" dirty="0" smtClean="0"/>
              <a:t> </a:t>
            </a:r>
            <a:r>
              <a:rPr lang="en-US" baseline="0" dirty="0" err="1" smtClean="0"/>
              <a:t>từ</a:t>
            </a:r>
            <a:r>
              <a:rPr lang="en-US" baseline="0" dirty="0" smtClean="0"/>
              <a:t> </a:t>
            </a:r>
            <a:r>
              <a:rPr lang="en-US" baseline="0" dirty="0" err="1" smtClean="0"/>
              <a:t>phiên</a:t>
            </a:r>
            <a:r>
              <a:rPr lang="en-US" baseline="0" dirty="0" smtClean="0"/>
              <a:t> </a:t>
            </a:r>
            <a:r>
              <a:rPr lang="en-US" baseline="0" dirty="0" err="1" smtClean="0"/>
              <a:t>bản</a:t>
            </a:r>
            <a:r>
              <a:rPr lang="en-US" baseline="0" dirty="0" smtClean="0"/>
              <a:t> angular 8 </a:t>
            </a:r>
            <a:r>
              <a:rPr lang="en-US" baseline="0" dirty="0" err="1" smtClean="0"/>
              <a:t>nhưng</a:t>
            </a:r>
            <a:r>
              <a:rPr lang="en-US" baseline="0" dirty="0" smtClean="0"/>
              <a:t> </a:t>
            </a:r>
            <a:r>
              <a:rPr lang="en-US" baseline="0" dirty="0" err="1" smtClean="0"/>
              <a:t>nó</a:t>
            </a:r>
            <a:r>
              <a:rPr lang="en-US" baseline="0" dirty="0" smtClean="0"/>
              <a:t> </a:t>
            </a:r>
            <a:r>
              <a:rPr lang="en-US" baseline="0" dirty="0" err="1" smtClean="0"/>
              <a:t>chưa</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làm</a:t>
            </a:r>
            <a:r>
              <a:rPr lang="en-US" baseline="0" dirty="0" smtClean="0"/>
              <a:t> </a:t>
            </a:r>
            <a:r>
              <a:rPr lang="en-US" baseline="0" dirty="0" err="1" smtClean="0"/>
              <a:t>trình</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mặc</a:t>
            </a:r>
            <a:r>
              <a:rPr lang="en-US" baseline="0" dirty="0" smtClean="0"/>
              <a:t> </a:t>
            </a:r>
            <a:r>
              <a:rPr lang="en-US" baseline="0" dirty="0" err="1" smtClean="0"/>
              <a:t>định</a:t>
            </a:r>
            <a:r>
              <a:rPr lang="en-US" baseline="0" dirty="0" smtClean="0"/>
              <a:t> </a:t>
            </a:r>
            <a:r>
              <a:rPr lang="en-US" baseline="0" dirty="0" err="1" smtClean="0"/>
              <a:t>nên</a:t>
            </a:r>
            <a:r>
              <a:rPr lang="en-US" baseline="0" dirty="0" smtClean="0"/>
              <a:t> </a:t>
            </a:r>
            <a:r>
              <a:rPr lang="en-US" baseline="0" dirty="0" err="1" smtClean="0"/>
              <a:t>khi</a:t>
            </a:r>
            <a:r>
              <a:rPr lang="en-US" baseline="0" dirty="0" smtClean="0"/>
              <a:t> </a:t>
            </a:r>
            <a:r>
              <a:rPr lang="en-US" baseline="0" dirty="0" err="1" smtClean="0"/>
              <a:t>muốn</a:t>
            </a:r>
            <a:r>
              <a:rPr lang="en-US" baseline="0" dirty="0" smtClean="0"/>
              <a:t> </a:t>
            </a:r>
            <a:r>
              <a:rPr lang="en-US" baseline="0" dirty="0" err="1" smtClean="0"/>
              <a:t>dùng</a:t>
            </a:r>
            <a:r>
              <a:rPr lang="en-US" baseline="0" dirty="0" smtClean="0"/>
              <a:t> </a:t>
            </a:r>
            <a:r>
              <a:rPr lang="en-US" baseline="0" dirty="0" err="1" smtClean="0"/>
              <a:t>phải</a:t>
            </a:r>
            <a:r>
              <a:rPr lang="en-US" baseline="0" dirty="0" smtClean="0"/>
              <a:t> </a:t>
            </a:r>
            <a:r>
              <a:rPr lang="en-US" baseline="0" dirty="0" err="1" smtClean="0"/>
              <a:t>thêm</a:t>
            </a:r>
            <a:r>
              <a:rPr lang="en-US" baseline="0" dirty="0" smtClean="0"/>
              <a:t> </a:t>
            </a:r>
            <a:r>
              <a:rPr lang="en-US" baseline="0" dirty="0" err="1" smtClean="0"/>
              <a:t>bằng</a:t>
            </a:r>
            <a:r>
              <a:rPr lang="en-US" baseline="0" dirty="0" smtClean="0"/>
              <a:t> </a:t>
            </a:r>
            <a:r>
              <a:rPr lang="en-US" baseline="0" dirty="0" err="1" smtClean="0"/>
              <a:t>tay</a:t>
            </a:r>
            <a:endParaRPr lang="en-US" baseline="0" dirty="0" smtClean="0"/>
          </a:p>
          <a:p>
            <a:r>
              <a:rPr lang="en-US" baseline="0" dirty="0" err="1" smtClean="0"/>
              <a:t>Nhưng</a:t>
            </a:r>
            <a:r>
              <a:rPr lang="en-US" baseline="0" dirty="0" smtClean="0"/>
              <a:t> </a:t>
            </a:r>
            <a:r>
              <a:rPr lang="en-US" baseline="0" dirty="0" err="1" smtClean="0"/>
              <a:t>với</a:t>
            </a:r>
            <a:r>
              <a:rPr lang="en-US" baseline="0" dirty="0" smtClean="0"/>
              <a:t> </a:t>
            </a:r>
            <a:r>
              <a:rPr lang="en-US" baseline="0" dirty="0" err="1" smtClean="0"/>
              <a:t>phiên</a:t>
            </a:r>
            <a:r>
              <a:rPr lang="en-US" baseline="0" dirty="0" smtClean="0"/>
              <a:t> </a:t>
            </a:r>
            <a:r>
              <a:rPr lang="en-US" baseline="0" dirty="0" err="1" smtClean="0"/>
              <a:t>bản</a:t>
            </a:r>
            <a:r>
              <a:rPr lang="en-US" baseline="0" dirty="0" smtClean="0"/>
              <a:t> 9 Ivy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thay</a:t>
            </a:r>
            <a:r>
              <a:rPr lang="en-US" baseline="0" dirty="0" smtClean="0"/>
              <a:t> </a:t>
            </a:r>
            <a:r>
              <a:rPr lang="en-US" baseline="0" dirty="0" err="1" smtClean="0"/>
              <a:t>thế</a:t>
            </a:r>
            <a:r>
              <a:rPr lang="en-US" baseline="0" dirty="0" smtClean="0"/>
              <a:t> View Engine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làm</a:t>
            </a:r>
            <a:r>
              <a:rPr lang="en-US" baseline="0" dirty="0" smtClean="0"/>
              <a:t> compiler </a:t>
            </a:r>
            <a:r>
              <a:rPr lang="en-US" baseline="0" dirty="0" err="1" smtClean="0"/>
              <a:t>mặc</a:t>
            </a:r>
            <a:r>
              <a:rPr lang="en-US" baseline="0" dirty="0" smtClean="0"/>
              <a:t> </a:t>
            </a:r>
            <a:r>
              <a:rPr lang="en-US" baseline="0" dirty="0" err="1" smtClean="0"/>
              <a:t>định</a:t>
            </a:r>
            <a:r>
              <a:rPr lang="en-US" baseline="0" dirty="0" smtClean="0"/>
              <a:t> </a:t>
            </a:r>
            <a:r>
              <a:rPr lang="en-US" baseline="0" dirty="0" err="1" smtClean="0"/>
              <a:t>của</a:t>
            </a:r>
            <a:r>
              <a:rPr lang="en-US" baseline="0" dirty="0" smtClean="0"/>
              <a:t> angular</a:t>
            </a:r>
          </a:p>
          <a:p>
            <a:r>
              <a:rPr lang="en-US" baseline="0" dirty="0" smtClean="0"/>
              <a:t>…</a:t>
            </a:r>
          </a:p>
          <a:p>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chi </a:t>
            </a:r>
            <a:r>
              <a:rPr lang="en-US" baseline="0" dirty="0" err="1" smtClean="0"/>
              <a:t>tiết</a:t>
            </a:r>
            <a:r>
              <a:rPr lang="en-US" baseline="0" dirty="0" smtClean="0"/>
              <a:t> 1 </a:t>
            </a:r>
            <a:r>
              <a:rPr lang="en-US" baseline="0" dirty="0" err="1" smtClean="0"/>
              <a:t>số</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mà</a:t>
            </a:r>
            <a:r>
              <a:rPr lang="en-US" baseline="0" dirty="0" smtClean="0"/>
              <a:t> Ivy </a:t>
            </a:r>
            <a:r>
              <a:rPr lang="en-US" baseline="0" dirty="0" err="1" smtClean="0"/>
              <a:t>mang</a:t>
            </a:r>
            <a:r>
              <a:rPr lang="en-US" baseline="0" dirty="0" smtClean="0"/>
              <a:t> </a:t>
            </a:r>
            <a:r>
              <a:rPr lang="en-US" baseline="0" dirty="0" err="1" smtClean="0"/>
              <a:t>lại</a:t>
            </a:r>
            <a:endParaRPr lang="en-US" baseline="0" dirty="0" smtClean="0"/>
          </a:p>
        </p:txBody>
      </p:sp>
      <p:sp>
        <p:nvSpPr>
          <p:cNvPr id="4" name="Slide Number Placeholder 3"/>
          <p:cNvSpPr>
            <a:spLocks noGrp="1"/>
          </p:cNvSpPr>
          <p:nvPr>
            <p:ph type="sldNum" sz="quarter" idx="10"/>
          </p:nvPr>
        </p:nvSpPr>
        <p:spPr/>
        <p:txBody>
          <a:bodyPr/>
          <a:lstStyle/>
          <a:p>
            <a:pPr lvl="0"/>
            <a:fld id="{52484468-0E90-42A0-B0D4-075F8793B803}" type="slidenum">
              <a:rPr lang="en-US" smtClean="0"/>
              <a:t>3</a:t>
            </a:fld>
            <a:endParaRPr lang="en-US"/>
          </a:p>
        </p:txBody>
      </p:sp>
    </p:spTree>
    <p:extLst>
      <p:ext uri="{BB962C8B-B14F-4D97-AF65-F5344CB8AC3E}">
        <p14:creationId xmlns:p14="http://schemas.microsoft.com/office/powerpoint/2010/main" val="212917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04C03F84-DEA2-43DA-BD4E-1F254B1F63F9}" type="slidenum">
              <a:t>4</a:t>
            </a:fld>
            <a:endParaRPr lang="en-US"/>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marL="0" indent="0" rtl="0">
              <a:buFontTx/>
              <a:buNone/>
            </a:pPr>
            <a:r>
              <a:rPr lang="en-US"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chi </a:t>
            </a:r>
            <a:r>
              <a:rPr lang="en-US" baseline="0" dirty="0" err="1" smtClean="0"/>
              <a:t>tiết</a:t>
            </a:r>
            <a:r>
              <a:rPr lang="en-US" baseline="0" dirty="0" smtClean="0"/>
              <a:t> 1 </a:t>
            </a:r>
            <a:r>
              <a:rPr lang="en-US" baseline="0" dirty="0" err="1" smtClean="0"/>
              <a:t>số</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mà</a:t>
            </a:r>
            <a:r>
              <a:rPr lang="en-US" baseline="0" dirty="0" smtClean="0"/>
              <a:t> Ivy </a:t>
            </a:r>
            <a:r>
              <a:rPr lang="en-US" baseline="0" dirty="0" err="1" smtClean="0"/>
              <a:t>mang</a:t>
            </a:r>
            <a:r>
              <a:rPr lang="en-US" baseline="0" dirty="0" smtClean="0"/>
              <a:t> </a:t>
            </a:r>
            <a:r>
              <a:rPr lang="en-US" baseline="0" dirty="0" err="1" smtClean="0"/>
              <a:t>lại</a:t>
            </a:r>
            <a:endParaRPr lang="en-US" dirty="0" smtClean="0"/>
          </a:p>
          <a:p>
            <a:pPr marL="342900" indent="-342900" rtl="0">
              <a:buFontTx/>
              <a:buChar char="-"/>
            </a:pPr>
            <a:r>
              <a:rPr lang="vi-VN" dirty="0" smtClean="0"/>
              <a:t>Trình biên dịch của Ivy đã được thiết kế để loại bỏ các bộ phận không được sử dụng thông qua tree-shaking để tạo ra ít mã code hơn cho mỗi component</a:t>
            </a:r>
            <a:endParaRPr lang="en-US" dirty="0" smtClean="0"/>
          </a:p>
          <a:p>
            <a:pPr marL="342900" indent="-342900" rtl="0">
              <a:buFontTx/>
              <a:buChar char="-"/>
            </a:pPr>
            <a:r>
              <a:rPr lang="vi-VN" sz="2000" b="0" i="0" u="none" strike="noStrike" kern="1200" cap="none" dirty="0" smtClean="0">
                <a:ln>
                  <a:noFill/>
                </a:ln>
                <a:effectLst/>
                <a:highlight>
                  <a:scrgbClr r="0" g="0" b="0">
                    <a:alpha val="0"/>
                  </a:scrgbClr>
                </a:highlight>
                <a:latin typeface="Liberation Sans" pitchFamily="18"/>
              </a:rPr>
              <a:t>Với những cải tiến, ứng dụng nhỏ và lớn sẽ giảm được phần lớn kích thước file bundle</a:t>
            </a:r>
            <a:endParaRPr 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US" dirty="0" err="1" smtClean="0"/>
              <a:t>Cải</a:t>
            </a:r>
            <a:r>
              <a:rPr lang="en-US" baseline="0" dirty="0" smtClean="0"/>
              <a:t> </a:t>
            </a:r>
            <a:r>
              <a:rPr lang="en-US" baseline="0" dirty="0" err="1" smtClean="0"/>
              <a:t>tiến</a:t>
            </a:r>
            <a:r>
              <a:rPr lang="en-US" baseline="0" dirty="0" smtClean="0"/>
              <a:t> </a:t>
            </a:r>
            <a:r>
              <a:rPr lang="en-US" baseline="0" dirty="0" err="1" smtClean="0"/>
              <a:t>TestBed</a:t>
            </a:r>
            <a:r>
              <a:rPr lang="en-US" baseline="0" dirty="0" smtClean="0"/>
              <a:t> </a:t>
            </a:r>
            <a:r>
              <a:rPr lang="en-US" baseline="0" dirty="0" err="1" smtClean="0"/>
              <a:t>trong</a:t>
            </a:r>
            <a:r>
              <a:rPr lang="en-US" baseline="0" dirty="0" smtClean="0"/>
              <a:t> Ivy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ở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trước</a:t>
            </a:r>
            <a:r>
              <a:rPr lang="en-US" baseline="0" dirty="0" smtClean="0"/>
              <a:t>, </a:t>
            </a:r>
            <a:r>
              <a:rPr lang="en-US" baseline="0" dirty="0" err="1" smtClean="0"/>
              <a:t>TestBed</a:t>
            </a:r>
            <a:r>
              <a:rPr lang="en-US" baseline="0" dirty="0" smtClean="0"/>
              <a:t> </a:t>
            </a:r>
            <a:r>
              <a:rPr lang="en-US" baseline="0" dirty="0" err="1" smtClean="0"/>
              <a:t>sẽ</a:t>
            </a:r>
            <a:r>
              <a:rPr lang="en-US" baseline="0" dirty="0" smtClean="0"/>
              <a:t> compile </a:t>
            </a:r>
            <a:r>
              <a:rPr lang="en-US" baseline="0" dirty="0" err="1" smtClean="0"/>
              <a:t>lại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component </a:t>
            </a:r>
            <a:r>
              <a:rPr lang="en-US" baseline="0" dirty="0" err="1" smtClean="0"/>
              <a:t>của</a:t>
            </a:r>
            <a:r>
              <a:rPr lang="en-US" baseline="0" dirty="0" smtClean="0"/>
              <a:t> </a:t>
            </a:r>
            <a:r>
              <a:rPr lang="en-US" baseline="0" dirty="0" err="1" smtClean="0"/>
              <a:t>từng</a:t>
            </a:r>
            <a:r>
              <a:rPr lang="en-US" baseline="0" dirty="0" smtClean="0"/>
              <a:t> test </a:t>
            </a:r>
            <a:r>
              <a:rPr lang="en-US" baseline="0" dirty="0" err="1" smtClean="0"/>
              <a:t>mặc</a:t>
            </a:r>
            <a:r>
              <a:rPr lang="en-US" baseline="0" dirty="0" smtClean="0"/>
              <a:t> </a:t>
            </a:r>
            <a:r>
              <a:rPr lang="en-US" baseline="0" dirty="0" err="1" smtClean="0"/>
              <a:t>cho</a:t>
            </a:r>
            <a:r>
              <a:rPr lang="en-US" baseline="0" dirty="0" smtClean="0"/>
              <a:t> </a:t>
            </a:r>
            <a:r>
              <a:rPr lang="en-US" baseline="0" dirty="0" err="1" smtClean="0"/>
              <a:t>những</a:t>
            </a:r>
            <a:r>
              <a:rPr lang="en-US" baseline="0" dirty="0" smtClean="0"/>
              <a:t> component </a:t>
            </a:r>
            <a:r>
              <a:rPr lang="en-US" baseline="0" dirty="0" err="1" smtClean="0"/>
              <a:t>đó</a:t>
            </a:r>
            <a:r>
              <a:rPr lang="en-US" baseline="0" dirty="0" smtClean="0"/>
              <a:t> </a:t>
            </a:r>
            <a:r>
              <a:rPr lang="en-US" baseline="0" dirty="0" err="1" smtClean="0"/>
              <a:t>có</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gì</a:t>
            </a:r>
            <a:r>
              <a:rPr lang="en-US" baseline="0" dirty="0" smtClean="0"/>
              <a:t> </a:t>
            </a:r>
            <a:r>
              <a:rPr lang="en-US" baseline="0" dirty="0" err="1" smtClean="0"/>
              <a:t>không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a:t>
            </a:r>
            <a:r>
              <a:rPr lang="en-US" baseline="0" dirty="0" err="1" smtClean="0"/>
              <a:t>bị</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thông</a:t>
            </a:r>
            <a:r>
              <a:rPr lang="en-US" baseline="0" dirty="0" smtClean="0"/>
              <a:t> qua override). Ở </a:t>
            </a:r>
            <a:r>
              <a:rPr lang="en-US" baseline="0" dirty="0" err="1" smtClean="0"/>
              <a:t>phiên</a:t>
            </a:r>
            <a:r>
              <a:rPr lang="en-US" baseline="0" dirty="0" smtClean="0"/>
              <a:t> </a:t>
            </a:r>
            <a:r>
              <a:rPr lang="en-US" baseline="0" dirty="0" err="1" smtClean="0"/>
              <a:t>bản</a:t>
            </a:r>
            <a:r>
              <a:rPr lang="en-US" baseline="0" dirty="0" smtClean="0"/>
              <a:t> 9, </a:t>
            </a:r>
            <a:r>
              <a:rPr lang="en-US" baseline="0" dirty="0" err="1" smtClean="0"/>
              <a:t>TestBed</a:t>
            </a:r>
            <a:r>
              <a:rPr lang="en-US" baseline="0" dirty="0" smtClean="0"/>
              <a:t> </a:t>
            </a:r>
            <a:r>
              <a:rPr lang="en-US" baseline="0" dirty="0" err="1" smtClean="0"/>
              <a:t>chỉ</a:t>
            </a:r>
            <a:r>
              <a:rPr lang="en-US" baseline="0" dirty="0" smtClean="0"/>
              <a:t> compile </a:t>
            </a:r>
            <a:r>
              <a:rPr lang="en-US" baseline="0" dirty="0" err="1" smtClean="0"/>
              <a:t>lại</a:t>
            </a:r>
            <a:r>
              <a:rPr lang="en-US" baseline="0" dirty="0" smtClean="0"/>
              <a:t> </a:t>
            </a:r>
            <a:r>
              <a:rPr lang="en-US" baseline="0" dirty="0" err="1" smtClean="0"/>
              <a:t>khi</a:t>
            </a:r>
            <a:r>
              <a:rPr lang="en-US" baseline="0" dirty="0" smtClean="0"/>
              <a:t> component override.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chạy</a:t>
            </a:r>
            <a:r>
              <a:rPr lang="en-US" baseline="0" dirty="0" smtClean="0"/>
              <a:t> test </a:t>
            </a:r>
            <a:r>
              <a:rPr lang="en-US" baseline="0" dirty="0" err="1" smtClean="0"/>
              <a:t>được</a:t>
            </a:r>
            <a:r>
              <a:rPr lang="en-US" baseline="0" dirty="0" smtClean="0"/>
              <a:t> </a:t>
            </a:r>
            <a:r>
              <a:rPr lang="en-US" baseline="0" dirty="0" err="1" smtClean="0"/>
              <a:t>cả</a:t>
            </a:r>
            <a:r>
              <a:rPr lang="en-US" baseline="0" dirty="0" smtClean="0"/>
              <a:t> </a:t>
            </a:r>
            <a:r>
              <a:rPr lang="en-US" baseline="0" dirty="0" err="1" smtClean="0"/>
              <a:t>thiện</a:t>
            </a:r>
            <a:r>
              <a:rPr lang="en-US" baseline="0" dirty="0" smtClean="0"/>
              <a:t> 40%</a:t>
            </a:r>
            <a:endParaRPr lang="en-US" dirty="0"/>
          </a:p>
        </p:txBody>
      </p:sp>
      <p:sp>
        <p:nvSpPr>
          <p:cNvPr id="4" name="Slide Number Placeholder 3"/>
          <p:cNvSpPr>
            <a:spLocks noGrp="1"/>
          </p:cNvSpPr>
          <p:nvPr>
            <p:ph type="sldNum" sz="quarter" idx="10"/>
          </p:nvPr>
        </p:nvSpPr>
        <p:spPr/>
        <p:txBody>
          <a:bodyPr/>
          <a:lstStyle/>
          <a:p>
            <a:pPr lvl="0"/>
            <a:fld id="{52484468-0E90-42A0-B0D4-075F8793B803}" type="slidenum">
              <a:rPr lang="en-US" smtClean="0"/>
              <a:t>5</a:t>
            </a:fld>
            <a:endParaRPr lang="en-US"/>
          </a:p>
        </p:txBody>
      </p:sp>
    </p:spTree>
    <p:extLst>
      <p:ext uri="{BB962C8B-B14F-4D97-AF65-F5344CB8AC3E}">
        <p14:creationId xmlns:p14="http://schemas.microsoft.com/office/powerpoint/2010/main" val="250262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pPr marL="216000" marR="0" lvl="1" indent="-216000" algn="l" defTabSz="914400" rtl="0" eaLnBrk="1" fontAlgn="auto" latinLnBrk="0" hangingPunct="0">
              <a:lnSpc>
                <a:spcPct val="100000"/>
              </a:lnSpc>
              <a:spcBef>
                <a:spcPts val="0"/>
              </a:spcBef>
              <a:spcAft>
                <a:spcPts val="0"/>
              </a:spcAft>
              <a:buClrTx/>
              <a:buSzTx/>
              <a:buFontTx/>
              <a:buNone/>
              <a:tabLst/>
              <a:defRPr/>
            </a:pPr>
            <a:r>
              <a:rPr lang="en-US" dirty="0" smtClean="0"/>
              <a:t>+</a:t>
            </a:r>
            <a:r>
              <a:rPr lang="en-US" dirty="0" err="1" smtClean="0"/>
              <a:t>hỗ</a:t>
            </a:r>
            <a:r>
              <a:rPr lang="en-US" dirty="0" smtClean="0"/>
              <a:t> </a:t>
            </a:r>
            <a:r>
              <a:rPr lang="en-US" dirty="0" err="1" smtClean="0"/>
              <a:t>trợ</a:t>
            </a:r>
            <a:r>
              <a:rPr lang="en-US" dirty="0" smtClean="0"/>
              <a:t> </a:t>
            </a:r>
            <a:r>
              <a:rPr lang="en-US" dirty="0" err="1" smtClean="0"/>
              <a:t>hai</a:t>
            </a:r>
            <a:r>
              <a:rPr lang="en-US" dirty="0" smtClean="0"/>
              <a:t> </a:t>
            </a:r>
            <a:r>
              <a:rPr lang="en-US" dirty="0" err="1" smtClean="0"/>
              <a:t>cờ</a:t>
            </a:r>
            <a:r>
              <a:rPr lang="en-US" dirty="0" smtClean="0"/>
              <a:t> </a:t>
            </a:r>
            <a:r>
              <a:rPr lang="en-US" dirty="0" err="1" smtClean="0"/>
              <a:t>chính</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loại</a:t>
            </a:r>
            <a:r>
              <a:rPr lang="en-US" dirty="0" smtClean="0"/>
              <a:t> </a:t>
            </a:r>
            <a:r>
              <a:rPr lang="en-US" dirty="0" err="1" smtClean="0"/>
              <a:t>bổ</a:t>
            </a:r>
            <a:r>
              <a:rPr lang="en-US" dirty="0" smtClean="0"/>
              <a:t> sung </a:t>
            </a:r>
            <a:r>
              <a:rPr lang="en-US" dirty="0" err="1" smtClean="0"/>
              <a:t>ngoài</a:t>
            </a:r>
            <a:r>
              <a:rPr lang="en-US" dirty="0" smtClean="0"/>
              <a:t> </a:t>
            </a:r>
            <a:r>
              <a:rPr lang="en-US" dirty="0" err="1" smtClean="0"/>
              <a:t>mặc</a:t>
            </a:r>
            <a:r>
              <a:rPr lang="en-US" dirty="0" smtClean="0"/>
              <a:t> </a:t>
            </a:r>
            <a:r>
              <a:rPr lang="en-US" dirty="0" err="1" smtClean="0"/>
              <a:t>định</a:t>
            </a:r>
            <a:r>
              <a:rPr lang="en-US" dirty="0" smtClean="0"/>
              <a:t>:</a:t>
            </a:r>
          </a:p>
          <a:p>
            <a:pPr marL="216000" marR="0" lvl="1" indent="-216000" defTabSz="914400" eaLnBrk="1" fontAlgn="auto" latinLnBrk="0" hangingPunct="0">
              <a:lnSpc>
                <a:spcPct val="100000"/>
              </a:lnSpc>
              <a:spcBef>
                <a:spcPts val="0"/>
              </a:spcBef>
              <a:spcAft>
                <a:spcPts val="0"/>
              </a:spcAft>
              <a:buClrTx/>
              <a:buSzTx/>
              <a:buFontTx/>
              <a:buNone/>
              <a:tabLst/>
              <a:defRPr/>
            </a:pPr>
            <a:r>
              <a:rPr lang="en-US" dirty="0" smtClean="0"/>
              <a:t>- </a:t>
            </a:r>
            <a:r>
              <a:rPr lang="en-US" sz="3200" dirty="0" smtClean="0">
                <a:latin typeface="Liberation Sans"/>
              </a:rPr>
              <a:t>“</a:t>
            </a:r>
            <a:r>
              <a:rPr lang="en-US" sz="3200" dirty="0" err="1" smtClean="0"/>
              <a:t>fullTemplateTypeCheck</a:t>
            </a:r>
            <a:r>
              <a:rPr lang="en-US" sz="3200" dirty="0" smtClean="0">
                <a:latin typeface="Liberation Sans"/>
              </a:rPr>
              <a:t>” </a:t>
            </a:r>
            <a:r>
              <a:rPr lang="en-US" sz="3200" dirty="0" err="1" smtClean="0">
                <a:latin typeface="Liberation Sans"/>
              </a:rPr>
              <a:t>kích</a:t>
            </a:r>
            <a:r>
              <a:rPr lang="en-US" sz="3200" dirty="0" smtClean="0">
                <a:latin typeface="Liberation Sans"/>
              </a:rPr>
              <a:t> </a:t>
            </a:r>
            <a:r>
              <a:rPr lang="en-US" sz="3200" dirty="0" err="1" smtClean="0">
                <a:latin typeface="Liberation Sans"/>
              </a:rPr>
              <a:t>hoạt</a:t>
            </a:r>
            <a:r>
              <a:rPr lang="en-US" sz="3200" dirty="0" smtClean="0">
                <a:latin typeface="Liberation Sans"/>
              </a:rPr>
              <a:t> flag </a:t>
            </a:r>
            <a:r>
              <a:rPr lang="en-US" sz="3200" dirty="0" err="1" smtClean="0">
                <a:latin typeface="Liberation Sans"/>
              </a:rPr>
              <a:t>này</a:t>
            </a:r>
            <a:r>
              <a:rPr lang="en-US" sz="3200" dirty="0" smtClean="0">
                <a:latin typeface="Liberation Sans"/>
              </a:rPr>
              <a:t> </a:t>
            </a:r>
            <a:r>
              <a:rPr lang="en-US" sz="3200" dirty="0" err="1" smtClean="0">
                <a:latin typeface="Liberation Sans"/>
              </a:rPr>
              <a:t>thì</a:t>
            </a:r>
            <a:r>
              <a:rPr lang="en-US" sz="3200" dirty="0" smtClean="0">
                <a:latin typeface="Liberation Sans"/>
              </a:rPr>
              <a:t> compiler </a:t>
            </a:r>
            <a:r>
              <a:rPr lang="en-US" sz="3200" dirty="0" err="1" smtClean="0">
                <a:latin typeface="Liberation Sans"/>
              </a:rPr>
              <a:t>sẽ</a:t>
            </a:r>
            <a:r>
              <a:rPr lang="en-US" sz="3200" dirty="0" smtClean="0">
                <a:latin typeface="Liberation Sans"/>
              </a:rPr>
              <a:t> </a:t>
            </a:r>
            <a:r>
              <a:rPr lang="en-US" sz="3200" dirty="0" err="1" smtClean="0">
                <a:latin typeface="Liberation Sans"/>
              </a:rPr>
              <a:t>kiểm</a:t>
            </a:r>
            <a:r>
              <a:rPr lang="en-US" sz="3200" dirty="0" smtClean="0">
                <a:latin typeface="Liberation Sans"/>
              </a:rPr>
              <a:t> </a:t>
            </a:r>
            <a:r>
              <a:rPr lang="en-US" sz="3200" dirty="0" err="1" smtClean="0">
                <a:latin typeface="Liberation Sans"/>
              </a:rPr>
              <a:t>tra</a:t>
            </a:r>
            <a:r>
              <a:rPr lang="en-US" sz="3200" dirty="0" smtClean="0">
                <a:latin typeface="Liberation Sans"/>
              </a:rPr>
              <a:t> </a:t>
            </a:r>
            <a:r>
              <a:rPr lang="en-US" sz="3200" dirty="0" err="1" smtClean="0">
                <a:latin typeface="Liberation Sans"/>
              </a:rPr>
              <a:t>mọi</a:t>
            </a:r>
            <a:r>
              <a:rPr lang="en-US" sz="3200" dirty="0" smtClean="0">
                <a:latin typeface="Liberation Sans"/>
              </a:rPr>
              <a:t> </a:t>
            </a:r>
            <a:r>
              <a:rPr lang="en-US" sz="3200" dirty="0" err="1" smtClean="0">
                <a:latin typeface="Liberation Sans"/>
              </a:rPr>
              <a:t>thứ</a:t>
            </a:r>
            <a:r>
              <a:rPr lang="en-US" sz="3200" dirty="0" smtClean="0">
                <a:latin typeface="Liberation Sans"/>
              </a:rPr>
              <a:t> </a:t>
            </a:r>
            <a:r>
              <a:rPr lang="en-US" sz="3200" dirty="0" err="1" smtClean="0">
                <a:latin typeface="Liberation Sans"/>
              </a:rPr>
              <a:t>như</a:t>
            </a:r>
            <a:r>
              <a:rPr lang="en-US" sz="3200" dirty="0" smtClean="0">
                <a:latin typeface="Liberation Sans"/>
              </a:rPr>
              <a:t> (</a:t>
            </a:r>
            <a:r>
              <a:rPr lang="en-US" sz="3200" dirty="0" err="1" smtClean="0">
                <a:latin typeface="Liberation Sans"/>
              </a:rPr>
              <a:t>ngIf</a:t>
            </a:r>
            <a:r>
              <a:rPr lang="en-US" sz="3200" dirty="0" smtClean="0">
                <a:latin typeface="Liberation Sans"/>
              </a:rPr>
              <a:t>, </a:t>
            </a:r>
            <a:r>
              <a:rPr lang="en-US" sz="3200" dirty="0" err="1" smtClean="0">
                <a:latin typeface="Liberation Sans"/>
              </a:rPr>
              <a:t>ngFor</a:t>
            </a:r>
            <a:r>
              <a:rPr lang="en-US" sz="3200" dirty="0" smtClean="0">
                <a:latin typeface="Liberation Sans"/>
              </a:rPr>
              <a:t>, ng-template,</a:t>
            </a:r>
            <a:r>
              <a:rPr lang="en-US" sz="3200" baseline="0" dirty="0" smtClean="0">
                <a:latin typeface="Liberation Sans"/>
              </a:rPr>
              <a:t> </a:t>
            </a:r>
            <a:r>
              <a:rPr lang="en-US" sz="3200" baseline="0" dirty="0" err="1" smtClean="0">
                <a:latin typeface="Liberation Sans"/>
              </a:rPr>
              <a:t>vân</a:t>
            </a:r>
            <a:r>
              <a:rPr lang="en-US" sz="3200" baseline="0" dirty="0" smtClean="0">
                <a:latin typeface="Liberation Sans"/>
              </a:rPr>
              <a:t> </a:t>
            </a:r>
            <a:r>
              <a:rPr lang="en-US" sz="3200" baseline="0" dirty="0" err="1" smtClean="0">
                <a:latin typeface="Liberation Sans"/>
              </a:rPr>
              <a:t>vân</a:t>
            </a:r>
            <a:r>
              <a:rPr lang="en-US" sz="3200" baseline="0" dirty="0" smtClean="0">
                <a:latin typeface="Liberation Sans"/>
              </a:rPr>
              <a:t> </a:t>
            </a:r>
            <a:r>
              <a:rPr lang="en-US" sz="3200" baseline="0" dirty="0" err="1" smtClean="0">
                <a:latin typeface="Liberation Sans"/>
              </a:rPr>
              <a:t>và</a:t>
            </a:r>
            <a:r>
              <a:rPr lang="en-US" sz="3200" baseline="0" dirty="0" smtClean="0">
                <a:latin typeface="Liberation Sans"/>
              </a:rPr>
              <a:t> </a:t>
            </a:r>
            <a:r>
              <a:rPr lang="en-US" sz="3200" baseline="0" dirty="0" err="1" smtClean="0">
                <a:latin typeface="Liberation Sans"/>
              </a:rPr>
              <a:t>mây</a:t>
            </a:r>
            <a:r>
              <a:rPr lang="en-US" sz="3200" baseline="0" dirty="0" smtClean="0">
                <a:latin typeface="Liberation Sans"/>
              </a:rPr>
              <a:t> </a:t>
            </a:r>
            <a:r>
              <a:rPr lang="en-US" sz="3200" baseline="0" dirty="0" err="1" smtClean="0">
                <a:latin typeface="Liberation Sans"/>
              </a:rPr>
              <a:t>mây</a:t>
            </a:r>
            <a:r>
              <a:rPr lang="en-US" sz="3200" dirty="0" smtClean="0">
                <a:latin typeface="Liberation Sans"/>
              </a:rPr>
              <a:t>)</a:t>
            </a:r>
            <a:endParaRPr lang="en-US" dirty="0" smtClean="0"/>
          </a:p>
          <a:p>
            <a:r>
              <a:rPr lang="en-US" dirty="0" smtClean="0"/>
              <a:t>- “</a:t>
            </a:r>
            <a:r>
              <a:rPr lang="en-US" dirty="0" err="1" smtClean="0"/>
              <a:t>strictTemplates</a:t>
            </a:r>
            <a:r>
              <a:rPr lang="en-US" dirty="0" smtClean="0"/>
              <a:t>” </a:t>
            </a:r>
            <a:r>
              <a:rPr lang="en-US" sz="2000" b="0" i="0" u="none" strike="noStrike" kern="1200" cap="none" dirty="0" err="1" smtClean="0">
                <a:ln>
                  <a:noFill/>
                </a:ln>
                <a:effectLst/>
                <a:highlight>
                  <a:scrgbClr r="0" g="0" b="0">
                    <a:alpha val="0"/>
                  </a:scrgbClr>
                </a:highlight>
                <a:latin typeface="Liberation Sans" pitchFamily="18"/>
              </a:rPr>
              <a:t>kích</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hoạt</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cờ</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này</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hệ</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thống</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sẽ</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áp</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dụng</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loại</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kiểm</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tra</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nghiêm</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ngặt</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nhất</a:t>
            </a:r>
            <a:endParaRPr lang="en-US" dirty="0" smtClean="0"/>
          </a:p>
        </p:txBody>
      </p:sp>
      <p:sp>
        <p:nvSpPr>
          <p:cNvPr id="4" name="Slide Number Placeholder 3"/>
          <p:cNvSpPr>
            <a:spLocks noGrp="1"/>
          </p:cNvSpPr>
          <p:nvPr>
            <p:ph type="sldNum" sz="quarter" idx="10"/>
          </p:nvPr>
        </p:nvSpPr>
        <p:spPr/>
        <p:txBody>
          <a:bodyPr/>
          <a:lstStyle/>
          <a:p>
            <a:pPr lvl="0"/>
            <a:fld id="{52484468-0E90-42A0-B0D4-075F8793B803}" type="slidenum">
              <a:rPr lang="en-US" smtClean="0"/>
              <a:t>8</a:t>
            </a:fld>
            <a:endParaRPr lang="en-US"/>
          </a:p>
        </p:txBody>
      </p:sp>
    </p:spTree>
    <p:extLst>
      <p:ext uri="{BB962C8B-B14F-4D97-AF65-F5344CB8AC3E}">
        <p14:creationId xmlns:p14="http://schemas.microsoft.com/office/powerpoint/2010/main" val="1782030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vi-VN" sz="2000" b="0" i="0" u="none" strike="noStrike" kern="1200" cap="none" dirty="0" smtClean="0">
                <a:ln>
                  <a:noFill/>
                </a:ln>
                <a:effectLst/>
                <a:highlight>
                  <a:scrgbClr r="0" g="0" b="0">
                    <a:alpha val="0"/>
                  </a:scrgbClr>
                </a:highlight>
                <a:latin typeface="Liberation Sans" pitchFamily="18"/>
              </a:rPr>
              <a:t>Trình biên dịch Ivy mới không chỉ nhanh hơn và cung cấp độ an toàn cho kiểu dữ liệu mạnh mẽ hơn mà còn giúp tất cả các thông báo lỗi dễ đọc hơn</a:t>
            </a:r>
            <a:endParaRPr lang="en-US" sz="2000" b="0" i="0" u="none" strike="noStrike" kern="1200" cap="none" dirty="0" smtClean="0">
              <a:ln>
                <a:noFill/>
              </a:ln>
              <a:effectLst/>
              <a:highlight>
                <a:scrgbClr r="0" g="0" b="0">
                  <a:alpha val="0"/>
                </a:scrgbClr>
              </a:highlight>
              <a:latin typeface="Liberation Sans" pitchFamily="18"/>
            </a:endParaRPr>
          </a:p>
          <a:p>
            <a:pPr marL="342900" indent="-342900">
              <a:buFontTx/>
              <a:buChar char="-"/>
            </a:pPr>
            <a:r>
              <a:rPr lang="en-US" sz="2000" b="0" i="0" u="none" strike="noStrike" kern="1200" cap="none" dirty="0" smtClean="0">
                <a:ln>
                  <a:noFill/>
                </a:ln>
                <a:effectLst/>
                <a:highlight>
                  <a:scrgbClr r="0" g="0" b="0">
                    <a:alpha val="0"/>
                  </a:scrgbClr>
                </a:highlight>
                <a:latin typeface="Liberation Sans" pitchFamily="18"/>
              </a:rPr>
              <a:t>Ở version</a:t>
            </a:r>
            <a:r>
              <a:rPr lang="en-US" sz="2000" b="0" i="0" u="none" strike="noStrike" kern="1200" cap="none" baseline="0" dirty="0" smtClean="0">
                <a:ln>
                  <a:noFill/>
                </a:ln>
                <a:effectLst/>
                <a:highlight>
                  <a:scrgbClr r="0" g="0" b="0">
                    <a:alpha val="0"/>
                  </a:scrgbClr>
                </a:highlight>
                <a:latin typeface="Liberation Sans" pitchFamily="18"/>
              </a:rPr>
              <a:t> 8 </a:t>
            </a:r>
            <a:r>
              <a:rPr lang="en-US" sz="2000" b="0" i="0" u="none" strike="noStrike" kern="1200" cap="none" baseline="0" dirty="0" err="1" smtClean="0">
                <a:ln>
                  <a:noFill/>
                </a:ln>
                <a:effectLst/>
                <a:highlight>
                  <a:scrgbClr r="0" g="0" b="0">
                    <a:alpha val="0"/>
                  </a:scrgbClr>
                </a:highlight>
                <a:latin typeface="Liberation Sans" pitchFamily="18"/>
              </a:rPr>
              <a:t>hoặc</a:t>
            </a:r>
            <a:r>
              <a:rPr lang="en-US" sz="2000" b="0" i="0" u="none" strike="noStrike" kern="1200" cap="none" baseline="0" dirty="0" smtClean="0">
                <a:ln>
                  <a:noFill/>
                </a:ln>
                <a:effectLst/>
                <a:highlight>
                  <a:scrgbClr r="0" g="0" b="0">
                    <a:alpha val="0"/>
                  </a:scrgbClr>
                </a:highlight>
                <a:latin typeface="Liberation Sans" pitchFamily="18"/>
              </a:rPr>
              <a:t> View Engine </a:t>
            </a:r>
            <a:r>
              <a:rPr lang="en-US" sz="2000" b="0" i="0" u="none" strike="noStrike" kern="1200" cap="none" baseline="0" dirty="0" err="1" smtClean="0">
                <a:ln>
                  <a:noFill/>
                </a:ln>
                <a:effectLst/>
                <a:highlight>
                  <a:scrgbClr r="0" g="0" b="0">
                    <a:alpha val="0"/>
                  </a:scrgbClr>
                </a:highlight>
                <a:latin typeface="Liberation Sans" pitchFamily="18"/>
              </a:rPr>
              <a:t>thì</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một</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số</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lỗi</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điền</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hình</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như</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hình</a:t>
            </a:r>
            <a:endParaRPr lang="en-US" sz="2000" b="0" i="0" u="none" strike="noStrike" kern="1200" cap="none" baseline="0" dirty="0" smtClean="0">
              <a:ln>
                <a:noFill/>
              </a:ln>
              <a:effectLst/>
              <a:highlight>
                <a:scrgbClr r="0" g="0" b="0">
                  <a:alpha val="0"/>
                </a:scrgbClr>
              </a:highlight>
              <a:latin typeface="Liberation Sans" pitchFamily="18"/>
            </a:endParaRPr>
          </a:p>
          <a:p>
            <a:pPr marL="342900" indent="-342900">
              <a:buFontTx/>
              <a:buChar char="-"/>
            </a:pPr>
            <a:r>
              <a:rPr lang="en-US" sz="2000" b="0" i="0" u="none" strike="noStrike" kern="1200" cap="none" baseline="0" dirty="0" err="1" smtClean="0">
                <a:ln>
                  <a:noFill/>
                </a:ln>
                <a:effectLst/>
                <a:highlight>
                  <a:scrgbClr r="0" g="0" b="0">
                    <a:alpha val="0"/>
                  </a:scrgbClr>
                </a:highlight>
                <a:latin typeface="Liberation Sans" pitchFamily="18"/>
              </a:rPr>
              <a:t>Trong</a:t>
            </a:r>
            <a:r>
              <a:rPr lang="en-US" sz="2000" b="0" i="0" u="none" strike="noStrike" kern="1200" cap="none" baseline="0" dirty="0" smtClean="0">
                <a:ln>
                  <a:noFill/>
                </a:ln>
                <a:effectLst/>
                <a:highlight>
                  <a:scrgbClr r="0" g="0" b="0">
                    <a:alpha val="0"/>
                  </a:scrgbClr>
                </a:highlight>
                <a:latin typeface="Liberation Sans" pitchFamily="18"/>
              </a:rPr>
              <a:t> version 9 </a:t>
            </a:r>
            <a:r>
              <a:rPr lang="en-US" sz="2000" b="0" i="0" u="none" strike="noStrike" kern="1200" cap="none" baseline="0" dirty="0" err="1" smtClean="0">
                <a:ln>
                  <a:noFill/>
                </a:ln>
                <a:effectLst/>
                <a:highlight>
                  <a:scrgbClr r="0" g="0" b="0">
                    <a:alpha val="0"/>
                  </a:scrgbClr>
                </a:highlight>
                <a:latin typeface="Liberation Sans" pitchFamily="18"/>
              </a:rPr>
              <a:t>với</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trình</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biên</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dịch</a:t>
            </a:r>
            <a:r>
              <a:rPr lang="en-US" sz="2000" b="0" i="0" u="none" strike="noStrike" kern="1200" cap="none" baseline="0" dirty="0" smtClean="0">
                <a:ln>
                  <a:noFill/>
                </a:ln>
                <a:effectLst/>
                <a:highlight>
                  <a:scrgbClr r="0" g="0" b="0">
                    <a:alpha val="0"/>
                  </a:scrgbClr>
                </a:highlight>
                <a:latin typeface="Liberation Sans" pitchFamily="18"/>
              </a:rPr>
              <a:t> Ivy </a:t>
            </a:r>
            <a:r>
              <a:rPr lang="en-US" sz="2000" b="0" i="0" u="none" strike="noStrike" kern="1200" cap="none" baseline="0" dirty="0" err="1" smtClean="0">
                <a:ln>
                  <a:noFill/>
                </a:ln>
                <a:effectLst/>
                <a:highlight>
                  <a:scrgbClr r="0" g="0" b="0">
                    <a:alpha val="0"/>
                  </a:scrgbClr>
                </a:highlight>
                <a:latin typeface="Liberation Sans" pitchFamily="18"/>
              </a:rPr>
              <a:t>cùng</a:t>
            </a:r>
            <a:r>
              <a:rPr lang="en-US" sz="2000" b="0" i="0" u="none" strike="noStrike" kern="1200" cap="none" baseline="0" dirty="0" smtClean="0">
                <a:ln>
                  <a:noFill/>
                </a:ln>
                <a:effectLst/>
                <a:highlight>
                  <a:scrgbClr r="0" g="0" b="0">
                    <a:alpha val="0"/>
                  </a:scrgbClr>
                </a:highlight>
                <a:latin typeface="Liberation Sans" pitchFamily="18"/>
              </a:rPr>
              <a:t> 1 </a:t>
            </a:r>
            <a:r>
              <a:rPr lang="en-US" sz="2000" b="0" i="0" u="none" strike="noStrike" kern="1200" cap="none" baseline="0" dirty="0" err="1" smtClean="0">
                <a:ln>
                  <a:noFill/>
                </a:ln>
                <a:effectLst/>
                <a:highlight>
                  <a:scrgbClr r="0" g="0" b="0">
                    <a:alpha val="0"/>
                  </a:scrgbClr>
                </a:highlight>
                <a:latin typeface="Liberation Sans" pitchFamily="18"/>
              </a:rPr>
              <a:t>lỗi</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như</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trên</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thì</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nó</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sẽ</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hiện</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thị</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như</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hình</a:t>
            </a:r>
            <a:r>
              <a:rPr lang="en-US" sz="2000" b="0" i="0" u="none" strike="noStrike" kern="1200" cap="none" baseline="0" dirty="0" smtClean="0">
                <a:ln>
                  <a:noFill/>
                </a:ln>
                <a:effectLst/>
                <a:highlight>
                  <a:scrgbClr r="0" g="0" b="0">
                    <a:alpha val="0"/>
                  </a:scrgbClr>
                </a:highlight>
                <a:latin typeface="Liberation Sans" pitchFamily="18"/>
              </a:rPr>
              <a:t> </a:t>
            </a:r>
            <a:r>
              <a:rPr lang="en-US" sz="2000" b="0" i="0" u="none" strike="noStrike" kern="1200" cap="none" baseline="0" dirty="0" err="1" smtClean="0">
                <a:ln>
                  <a:noFill/>
                </a:ln>
                <a:effectLst/>
                <a:highlight>
                  <a:scrgbClr r="0" g="0" b="0">
                    <a:alpha val="0"/>
                  </a:scrgbClr>
                </a:highlight>
                <a:latin typeface="Liberation Sans" pitchFamily="18"/>
              </a:rPr>
              <a:t>này</a:t>
            </a:r>
            <a:r>
              <a:rPr lang="en-US" sz="2000" b="0" i="0" u="none" strike="noStrike" kern="1200" cap="none" baseline="0" dirty="0" smtClean="0">
                <a:ln>
                  <a:noFill/>
                </a:ln>
                <a:effectLst/>
                <a:highlight>
                  <a:scrgbClr r="0" g="0" b="0">
                    <a:alpha val="0"/>
                  </a:scrgbClr>
                </a:highlight>
                <a:latin typeface="Liberation Sans" pitchFamily="18"/>
              </a:rPr>
              <a:t>.</a:t>
            </a:r>
          </a:p>
        </p:txBody>
      </p:sp>
      <p:sp>
        <p:nvSpPr>
          <p:cNvPr id="4" name="Slide Number Placeholder 3"/>
          <p:cNvSpPr>
            <a:spLocks noGrp="1"/>
          </p:cNvSpPr>
          <p:nvPr>
            <p:ph type="sldNum" sz="quarter" idx="10"/>
          </p:nvPr>
        </p:nvSpPr>
        <p:spPr/>
        <p:txBody>
          <a:bodyPr/>
          <a:lstStyle/>
          <a:p>
            <a:pPr lvl="0"/>
            <a:fld id="{52484468-0E90-42A0-B0D4-075F8793B803}" type="slidenum">
              <a:rPr lang="en-US" smtClean="0"/>
              <a:t>9</a:t>
            </a:fld>
            <a:endParaRPr lang="en-US"/>
          </a:p>
        </p:txBody>
      </p:sp>
    </p:spTree>
    <p:extLst>
      <p:ext uri="{BB962C8B-B14F-4D97-AF65-F5344CB8AC3E}">
        <p14:creationId xmlns:p14="http://schemas.microsoft.com/office/powerpoint/2010/main" val="3963432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US" sz="2000" b="0" i="0" u="none" strike="noStrike" kern="1200" cap="none" dirty="0" err="1" smtClean="0">
                <a:ln>
                  <a:noFill/>
                </a:ln>
                <a:effectLst/>
                <a:highlight>
                  <a:scrgbClr r="0" g="0" b="0">
                    <a:alpha val="0"/>
                  </a:scrgbClr>
                </a:highlight>
                <a:latin typeface="Liberation Sans" pitchFamily="18"/>
              </a:rPr>
              <a:t>Nhằm</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tận</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dụng</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khả</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năng</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của</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Youtube</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và</a:t>
            </a:r>
            <a:r>
              <a:rPr lang="en-US" sz="2000" b="0" i="0" u="none" strike="noStrike" kern="1200" cap="none" dirty="0" smtClean="0">
                <a:ln>
                  <a:noFill/>
                </a:ln>
                <a:effectLst/>
                <a:highlight>
                  <a:scrgbClr r="0" g="0" b="0">
                    <a:alpha val="0"/>
                  </a:scrgbClr>
                </a:highlight>
                <a:latin typeface="Liberation Sans" pitchFamily="18"/>
              </a:rPr>
              <a:t> Google Maps, Angular 9 </a:t>
            </a:r>
            <a:r>
              <a:rPr lang="en-US" sz="2000" b="0" i="0" u="none" strike="noStrike" kern="1200" cap="none" dirty="0" err="1" smtClean="0">
                <a:ln>
                  <a:noFill/>
                </a:ln>
                <a:effectLst/>
                <a:highlight>
                  <a:scrgbClr r="0" g="0" b="0">
                    <a:alpha val="0"/>
                  </a:scrgbClr>
                </a:highlight>
                <a:latin typeface="Liberation Sans" pitchFamily="18"/>
              </a:rPr>
              <a:t>đã</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cho</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ra</a:t>
            </a:r>
            <a:r>
              <a:rPr lang="en-US" sz="2000" b="0" i="0" u="none" strike="noStrike" kern="1200" cap="none" dirty="0" smtClean="0">
                <a:ln>
                  <a:noFill/>
                </a:ln>
                <a:effectLst/>
                <a:highlight>
                  <a:scrgbClr r="0" g="0" b="0">
                    <a:alpha val="0"/>
                  </a:scrgbClr>
                </a:highlight>
                <a:latin typeface="Liberation Sans" pitchFamily="18"/>
              </a:rPr>
              <a:t> 2 component </a:t>
            </a:r>
            <a:r>
              <a:rPr lang="en-US" sz="2000" b="0" i="0" u="none" strike="noStrike" kern="1200" cap="none" dirty="0" err="1" smtClean="0">
                <a:ln>
                  <a:noFill/>
                </a:ln>
                <a:effectLst/>
                <a:highlight>
                  <a:scrgbClr r="0" g="0" b="0">
                    <a:alpha val="0"/>
                  </a:scrgbClr>
                </a:highlight>
                <a:latin typeface="Liberation Sans" pitchFamily="18"/>
              </a:rPr>
              <a:t>mới</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là</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hlinkClick r:id="rId3"/>
              </a:rPr>
              <a:t>youtube</a:t>
            </a:r>
            <a:r>
              <a:rPr lang="en-US" sz="2000" b="0" i="0" u="none" strike="noStrike" kern="1200" cap="none" dirty="0" smtClean="0">
                <a:ln>
                  <a:noFill/>
                </a:ln>
                <a:effectLst/>
                <a:highlight>
                  <a:scrgbClr r="0" g="0" b="0">
                    <a:alpha val="0"/>
                  </a:scrgbClr>
                </a:highlight>
                <a:latin typeface="Liberation Sans" pitchFamily="18"/>
                <a:hlinkClick r:id="rId3"/>
              </a:rPr>
              <a:t>-player</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err="1" smtClean="0">
                <a:ln>
                  <a:noFill/>
                </a:ln>
                <a:effectLst/>
                <a:highlight>
                  <a:scrgbClr r="0" g="0" b="0">
                    <a:alpha val="0"/>
                  </a:scrgbClr>
                </a:highlight>
                <a:latin typeface="Liberation Sans" pitchFamily="18"/>
              </a:rPr>
              <a:t>và</a:t>
            </a:r>
            <a:r>
              <a:rPr lang="en-US" sz="2000" b="0" i="0" u="none" strike="noStrike" kern="1200" cap="none" dirty="0" smtClean="0">
                <a:ln>
                  <a:noFill/>
                </a:ln>
                <a:effectLst/>
                <a:highlight>
                  <a:scrgbClr r="0" g="0" b="0">
                    <a:alpha val="0"/>
                  </a:scrgbClr>
                </a:highlight>
                <a:latin typeface="Liberation Sans" pitchFamily="18"/>
              </a:rPr>
              <a:t> </a:t>
            </a:r>
            <a:r>
              <a:rPr lang="en-US" sz="2000" b="0" i="0" u="none" strike="noStrike" kern="1200" cap="none" dirty="0" smtClean="0">
                <a:ln>
                  <a:noFill/>
                </a:ln>
                <a:effectLst/>
                <a:highlight>
                  <a:scrgbClr r="0" g="0" b="0">
                    <a:alpha val="0"/>
                  </a:scrgbClr>
                </a:highlight>
                <a:latin typeface="Liberation Sans" pitchFamily="18"/>
                <a:hlinkClick r:id="rId4"/>
              </a:rPr>
              <a:t>google-maps</a:t>
            </a:r>
            <a:r>
              <a:rPr lang="en-US" sz="2000" b="0" i="0" u="none" strike="noStrike" kern="1200" cap="none" dirty="0" smtClean="0">
                <a:ln>
                  <a:noFill/>
                </a:ln>
                <a:effectLst/>
                <a:highlight>
                  <a:scrgbClr r="0" g="0" b="0">
                    <a:alpha val="0"/>
                  </a:scrgbClr>
                </a:highlight>
                <a:latin typeface="Liberation Sans" pitchFamily="18"/>
              </a:rPr>
              <a:t> component</a:t>
            </a:r>
          </a:p>
          <a:p>
            <a:r>
              <a:rPr lang="en-US" dirty="0" smtClean="0"/>
              <a:t>https://efficientuser.com/2020/03/09/angular-9-youtuber-player-component/</a:t>
            </a:r>
          </a:p>
          <a:p>
            <a:r>
              <a:rPr lang="en-US" dirty="0" smtClean="0"/>
              <a:t>https://timdeschryver.dev/blog/google-maps-as-an-angular-component</a:t>
            </a:r>
          </a:p>
          <a:p>
            <a:endParaRPr lang="en-US" dirty="0" smtClean="0"/>
          </a:p>
          <a:p>
            <a:endParaRPr lang="en-US" dirty="0"/>
          </a:p>
        </p:txBody>
      </p:sp>
      <p:sp>
        <p:nvSpPr>
          <p:cNvPr id="4" name="Slide Number Placeholder 3"/>
          <p:cNvSpPr>
            <a:spLocks noGrp="1"/>
          </p:cNvSpPr>
          <p:nvPr>
            <p:ph type="sldNum" sz="quarter" idx="10"/>
          </p:nvPr>
        </p:nvSpPr>
        <p:spPr/>
        <p:txBody>
          <a:bodyPr/>
          <a:lstStyle/>
          <a:p>
            <a:pPr lvl="0"/>
            <a:fld id="{52484468-0E90-42A0-B0D4-075F8793B803}" type="slidenum">
              <a:rPr lang="en-US" smtClean="0"/>
              <a:t>10</a:t>
            </a:fld>
            <a:endParaRPr lang="en-US"/>
          </a:p>
        </p:txBody>
      </p:sp>
    </p:spTree>
    <p:extLst>
      <p:ext uri="{BB962C8B-B14F-4D97-AF65-F5344CB8AC3E}">
        <p14:creationId xmlns:p14="http://schemas.microsoft.com/office/powerpoint/2010/main" val="155065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6700" cy="4008438"/>
          </a:xfrm>
        </p:spPr>
      </p:sp>
      <p:sp>
        <p:nvSpPr>
          <p:cNvPr id="3" name="Notes Placeholder 2"/>
          <p:cNvSpPr>
            <a:spLocks noGrp="1"/>
          </p:cNvSpPr>
          <p:nvPr>
            <p:ph type="body" idx="1"/>
          </p:nvPr>
        </p:nvSpPr>
        <p:spPr/>
        <p:txBody>
          <a:bodyPr/>
          <a:lstStyle/>
          <a:p>
            <a:r>
              <a:rPr lang="en-US" dirty="0" err="1" smtClean="0"/>
              <a:t>Với</a:t>
            </a:r>
            <a:r>
              <a:rPr lang="en-US" baseline="0" dirty="0" smtClean="0"/>
              <a:t> angular 9 </a:t>
            </a:r>
            <a:r>
              <a:rPr lang="en-US" baseline="0" dirty="0" err="1" smtClean="0"/>
              <a:t>thì</a:t>
            </a:r>
            <a:r>
              <a:rPr lang="en-US" baseline="0" dirty="0" smtClean="0"/>
              <a:t> </a:t>
            </a:r>
            <a:r>
              <a:rPr lang="en-US" baseline="0" dirty="0" err="1" smtClean="0"/>
              <a:t>nhà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đã</a:t>
            </a:r>
            <a:r>
              <a:rPr lang="en-US" baseline="0" dirty="0" smtClean="0"/>
              <a:t> k </a:t>
            </a:r>
            <a:r>
              <a:rPr lang="en-US" baseline="0" dirty="0" err="1" smtClean="0"/>
              <a:t>còn</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typescript 3.4 </a:t>
            </a:r>
            <a:r>
              <a:rPr lang="en-US" baseline="0" dirty="0" err="1" smtClean="0"/>
              <a:t>và</a:t>
            </a:r>
            <a:r>
              <a:rPr lang="en-US" baseline="0" dirty="0" smtClean="0"/>
              <a:t> 3.5</a:t>
            </a:r>
          </a:p>
          <a:p>
            <a:r>
              <a:rPr lang="en-US" baseline="0" dirty="0" err="1" smtClean="0"/>
              <a:t>Thay</a:t>
            </a:r>
            <a:r>
              <a:rPr lang="en-US" baseline="0" dirty="0" smtClean="0"/>
              <a:t> </a:t>
            </a:r>
            <a:r>
              <a:rPr lang="en-US" baseline="0" dirty="0" err="1" smtClean="0"/>
              <a:t>vào</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typescript 3.7</a:t>
            </a:r>
            <a:endParaRPr lang="en-US" dirty="0"/>
          </a:p>
        </p:txBody>
      </p:sp>
      <p:sp>
        <p:nvSpPr>
          <p:cNvPr id="4" name="Slide Number Placeholder 3"/>
          <p:cNvSpPr>
            <a:spLocks noGrp="1"/>
          </p:cNvSpPr>
          <p:nvPr>
            <p:ph type="sldNum" sz="quarter" idx="10"/>
          </p:nvPr>
        </p:nvSpPr>
        <p:spPr/>
        <p:txBody>
          <a:bodyPr/>
          <a:lstStyle/>
          <a:p>
            <a:pPr lvl="0"/>
            <a:fld id="{52484468-0E90-42A0-B0D4-075F8793B803}" type="slidenum">
              <a:rPr lang="en-US" smtClean="0"/>
              <a:t>11</a:t>
            </a:fld>
            <a:endParaRPr lang="en-US"/>
          </a:p>
        </p:txBody>
      </p:sp>
    </p:spTree>
    <p:extLst>
      <p:ext uri="{BB962C8B-B14F-4D97-AF65-F5344CB8AC3E}">
        <p14:creationId xmlns:p14="http://schemas.microsoft.com/office/powerpoint/2010/main" val="38708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06DEAF8-4323-4F95-824A-336B29FBD377}" type="slidenum">
              <a:t>‹#›</a:t>
            </a:fld>
            <a:endParaRPr lang="en-US"/>
          </a:p>
        </p:txBody>
      </p:sp>
    </p:spTree>
    <p:extLst>
      <p:ext uri="{BB962C8B-B14F-4D97-AF65-F5344CB8AC3E}">
        <p14:creationId xmlns:p14="http://schemas.microsoft.com/office/powerpoint/2010/main" val="216616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342DE6-9F40-41E8-BB42-8ADF4BEFA169}" type="slidenum">
              <a:t>‹#›</a:t>
            </a:fld>
            <a:endParaRPr lang="en-US"/>
          </a:p>
        </p:txBody>
      </p:sp>
    </p:spTree>
    <p:extLst>
      <p:ext uri="{BB962C8B-B14F-4D97-AF65-F5344CB8AC3E}">
        <p14:creationId xmlns:p14="http://schemas.microsoft.com/office/powerpoint/2010/main" val="405366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1079500"/>
            <a:ext cx="226695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1079500"/>
            <a:ext cx="6653212" cy="57610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7A941A-6815-4B21-929F-C1F45E097550}" type="slidenum">
              <a:t>‹#›</a:t>
            </a:fld>
            <a:endParaRPr lang="en-US"/>
          </a:p>
        </p:txBody>
      </p:sp>
    </p:spTree>
    <p:extLst>
      <p:ext uri="{BB962C8B-B14F-4D97-AF65-F5344CB8AC3E}">
        <p14:creationId xmlns:p14="http://schemas.microsoft.com/office/powerpoint/2010/main" val="129877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1F8C780-FF26-4AA8-8AB9-FE125CF1A82D}" type="slidenum">
              <a:t>‹#›</a:t>
            </a:fld>
            <a:endParaRPr lang="en-US"/>
          </a:p>
        </p:txBody>
      </p:sp>
    </p:spTree>
    <p:extLst>
      <p:ext uri="{BB962C8B-B14F-4D97-AF65-F5344CB8AC3E}">
        <p14:creationId xmlns:p14="http://schemas.microsoft.com/office/powerpoint/2010/main" val="324497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A635EAC-EB91-4479-B6E6-6CE26A506B60}" type="slidenum">
              <a:t>‹#›</a:t>
            </a:fld>
            <a:endParaRPr lang="en-US"/>
          </a:p>
        </p:txBody>
      </p:sp>
    </p:spTree>
    <p:extLst>
      <p:ext uri="{BB962C8B-B14F-4D97-AF65-F5344CB8AC3E}">
        <p14:creationId xmlns:p14="http://schemas.microsoft.com/office/powerpoint/2010/main" val="2379729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A50E772-DBFA-492E-B533-A2A4DFFDC379}" type="slidenum">
              <a:t>‹#›</a:t>
            </a:fld>
            <a:endParaRPr lang="en-US"/>
          </a:p>
        </p:txBody>
      </p:sp>
    </p:spTree>
    <p:extLst>
      <p:ext uri="{BB962C8B-B14F-4D97-AF65-F5344CB8AC3E}">
        <p14:creationId xmlns:p14="http://schemas.microsoft.com/office/powerpoint/2010/main" val="246010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CFBB493-0D27-48DD-AE5C-ACA498FD1FA1}" type="slidenum">
              <a:t>‹#›</a:t>
            </a:fld>
            <a:endParaRPr lang="en-US"/>
          </a:p>
        </p:txBody>
      </p:sp>
    </p:spTree>
    <p:extLst>
      <p:ext uri="{BB962C8B-B14F-4D97-AF65-F5344CB8AC3E}">
        <p14:creationId xmlns:p14="http://schemas.microsoft.com/office/powerpoint/2010/main" val="2068419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DB8CDBFD-6679-4EFE-8BE2-B5CD9D33677D}" type="slidenum">
              <a:t>‹#›</a:t>
            </a:fld>
            <a:endParaRPr lang="en-US"/>
          </a:p>
        </p:txBody>
      </p:sp>
    </p:spTree>
    <p:extLst>
      <p:ext uri="{BB962C8B-B14F-4D97-AF65-F5344CB8AC3E}">
        <p14:creationId xmlns:p14="http://schemas.microsoft.com/office/powerpoint/2010/main" val="151014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FD95293C-C337-4D16-90A3-D9D149CE8EBE}" type="slidenum">
              <a:t>‹#›</a:t>
            </a:fld>
            <a:endParaRPr lang="en-US"/>
          </a:p>
        </p:txBody>
      </p:sp>
    </p:spTree>
    <p:extLst>
      <p:ext uri="{BB962C8B-B14F-4D97-AF65-F5344CB8AC3E}">
        <p14:creationId xmlns:p14="http://schemas.microsoft.com/office/powerpoint/2010/main" val="248448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60EE0F7-BC54-4806-A10C-947FA6A75E9E}" type="slidenum">
              <a:t>‹#›</a:t>
            </a:fld>
            <a:endParaRPr lang="en-US"/>
          </a:p>
        </p:txBody>
      </p:sp>
    </p:spTree>
    <p:extLst>
      <p:ext uri="{BB962C8B-B14F-4D97-AF65-F5344CB8AC3E}">
        <p14:creationId xmlns:p14="http://schemas.microsoft.com/office/powerpoint/2010/main" val="369502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7390776-C988-47BF-A7AB-3809ACC58C3D}" type="slidenum">
              <a:t>‹#›</a:t>
            </a:fld>
            <a:endParaRPr lang="en-US"/>
          </a:p>
        </p:txBody>
      </p:sp>
    </p:spTree>
    <p:extLst>
      <p:ext uri="{BB962C8B-B14F-4D97-AF65-F5344CB8AC3E}">
        <p14:creationId xmlns:p14="http://schemas.microsoft.com/office/powerpoint/2010/main" val="160712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7A8603-5997-419A-956E-66A351A76109}" type="slidenum">
              <a:t>‹#›</a:t>
            </a:fld>
            <a:endParaRPr lang="en-US"/>
          </a:p>
        </p:txBody>
      </p:sp>
    </p:spTree>
    <p:extLst>
      <p:ext uri="{BB962C8B-B14F-4D97-AF65-F5344CB8AC3E}">
        <p14:creationId xmlns:p14="http://schemas.microsoft.com/office/powerpoint/2010/main" val="392691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7358AD4-AE5E-44F7-BCEC-9AD539481156}" type="slidenum">
              <a:t>‹#›</a:t>
            </a:fld>
            <a:endParaRPr lang="en-US"/>
          </a:p>
        </p:txBody>
      </p:sp>
    </p:spTree>
    <p:extLst>
      <p:ext uri="{BB962C8B-B14F-4D97-AF65-F5344CB8AC3E}">
        <p14:creationId xmlns:p14="http://schemas.microsoft.com/office/powerpoint/2010/main" val="3168102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0BFBDA-A97D-43B6-AA92-DBB7CE1AB556}" type="slidenum">
              <a:t>‹#›</a:t>
            </a:fld>
            <a:endParaRPr lang="en-US"/>
          </a:p>
        </p:txBody>
      </p:sp>
    </p:spTree>
    <p:extLst>
      <p:ext uri="{BB962C8B-B14F-4D97-AF65-F5344CB8AC3E}">
        <p14:creationId xmlns:p14="http://schemas.microsoft.com/office/powerpoint/2010/main" val="123756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24611CF-E7A4-490A-BDD5-38022732ABCF}" type="slidenum">
              <a:t>‹#›</a:t>
            </a:fld>
            <a:endParaRPr lang="en-US"/>
          </a:p>
        </p:txBody>
      </p:sp>
    </p:spTree>
    <p:extLst>
      <p:ext uri="{BB962C8B-B14F-4D97-AF65-F5344CB8AC3E}">
        <p14:creationId xmlns:p14="http://schemas.microsoft.com/office/powerpoint/2010/main" val="882819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C7D44EC-7F95-4E6B-A768-7D27FA7D26D5}" type="slidenum">
              <a:t>‹#›</a:t>
            </a:fld>
            <a:endParaRPr lang="en-US"/>
          </a:p>
        </p:txBody>
      </p:sp>
    </p:spTree>
    <p:extLst>
      <p:ext uri="{BB962C8B-B14F-4D97-AF65-F5344CB8AC3E}">
        <p14:creationId xmlns:p14="http://schemas.microsoft.com/office/powerpoint/2010/main" val="264312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3168650"/>
            <a:ext cx="4459287" cy="36718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3168650"/>
            <a:ext cx="4460875" cy="36718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6E7BFEB-C92B-4389-9BF5-8D9E1DB5CBB5}" type="slidenum">
              <a:t>‹#›</a:t>
            </a:fld>
            <a:endParaRPr lang="en-US"/>
          </a:p>
        </p:txBody>
      </p:sp>
    </p:spTree>
    <p:extLst>
      <p:ext uri="{BB962C8B-B14F-4D97-AF65-F5344CB8AC3E}">
        <p14:creationId xmlns:p14="http://schemas.microsoft.com/office/powerpoint/2010/main" val="222438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2BE37DE-B3C5-41AD-BAB8-D74BDEBC42E2}" type="slidenum">
              <a:t>‹#›</a:t>
            </a:fld>
            <a:endParaRPr lang="en-US"/>
          </a:p>
        </p:txBody>
      </p:sp>
    </p:spTree>
    <p:extLst>
      <p:ext uri="{BB962C8B-B14F-4D97-AF65-F5344CB8AC3E}">
        <p14:creationId xmlns:p14="http://schemas.microsoft.com/office/powerpoint/2010/main" val="9570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ED829BA1-141F-4F35-A214-01E50DFB65B6}" type="slidenum">
              <a:t>‹#›</a:t>
            </a:fld>
            <a:endParaRPr lang="en-US"/>
          </a:p>
        </p:txBody>
      </p:sp>
    </p:spTree>
    <p:extLst>
      <p:ext uri="{BB962C8B-B14F-4D97-AF65-F5344CB8AC3E}">
        <p14:creationId xmlns:p14="http://schemas.microsoft.com/office/powerpoint/2010/main" val="2157719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A7E46164-A996-4B7F-8DCA-A5A662E53357}" type="slidenum">
              <a:t>‹#›</a:t>
            </a:fld>
            <a:endParaRPr lang="en-US"/>
          </a:p>
        </p:txBody>
      </p:sp>
    </p:spTree>
    <p:extLst>
      <p:ext uri="{BB962C8B-B14F-4D97-AF65-F5344CB8AC3E}">
        <p14:creationId xmlns:p14="http://schemas.microsoft.com/office/powerpoint/2010/main" val="31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851DC928-B35B-4D41-BF9A-C3B0AD45B275}" type="slidenum">
              <a:t>‹#›</a:t>
            </a:fld>
            <a:endParaRPr lang="en-US"/>
          </a:p>
        </p:txBody>
      </p:sp>
    </p:spTree>
    <p:extLst>
      <p:ext uri="{BB962C8B-B14F-4D97-AF65-F5344CB8AC3E}">
        <p14:creationId xmlns:p14="http://schemas.microsoft.com/office/powerpoint/2010/main" val="2722202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71E5762-0A6D-4810-AEDC-6F7EBFED4EEE}" type="slidenum">
              <a:t>‹#›</a:t>
            </a:fld>
            <a:endParaRPr lang="en-US"/>
          </a:p>
        </p:txBody>
      </p:sp>
    </p:spTree>
    <p:extLst>
      <p:ext uri="{BB962C8B-B14F-4D97-AF65-F5344CB8AC3E}">
        <p14:creationId xmlns:p14="http://schemas.microsoft.com/office/powerpoint/2010/main" val="1085414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1080000"/>
            <a:ext cx="9071640" cy="172800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3168000"/>
            <a:ext cx="9071640" cy="3671999"/>
          </a:xfrm>
          <a:prstGeom prst="rect">
            <a:avLst/>
          </a:prstGeom>
          <a:noFill/>
          <a:ln>
            <a:noFill/>
          </a:ln>
        </p:spPr>
        <p:txBody>
          <a:bodyPr lIns="0" tIns="0" rIns="0" bIns="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6800"/>
            <a:ext cx="2348280" cy="520919"/>
          </a:xfrm>
          <a:prstGeom prst="rect">
            <a:avLst/>
          </a:prstGeom>
          <a:noFill/>
          <a:ln>
            <a:noFill/>
          </a:ln>
        </p:spPr>
        <p:txBody>
          <a:bodyPr vert="horz" lIns="0" tIns="0" rIns="0" bIns="0"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6800"/>
            <a:ext cx="3195000" cy="520919"/>
          </a:xfrm>
          <a:prstGeom prst="rect">
            <a:avLst/>
          </a:prstGeom>
          <a:noFill/>
          <a:ln>
            <a:noFill/>
          </a:ln>
        </p:spPr>
        <p:txBody>
          <a:bodyPr vert="horz" lIns="0" tIns="0" rIns="0" bIns="0" anchorCtr="0">
            <a:noAutofit/>
          </a:bodyPr>
          <a:lstStyle>
            <a:lvl1pPr lvl="0" algn="ctr"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6886800"/>
            <a:ext cx="2348280" cy="520919"/>
          </a:xfrm>
          <a:prstGeom prst="rect">
            <a:avLst/>
          </a:prstGeom>
          <a:noFill/>
          <a:ln>
            <a:noFill/>
          </a:ln>
        </p:spPr>
        <p:txBody>
          <a:bodyPr vert="horz" lIns="0" tIns="0" rIns="0" bIns="0"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fld id="{9B46B538-B1BD-4CC5-87AA-7B3C0FFF3A3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586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888"/>
        </a:spcBef>
        <a:spcAft>
          <a:spcPts val="0"/>
        </a:spcAft>
        <a:tabLst/>
        <a:defRPr lang="en-US" sz="420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vert="horz" lIns="0" tIns="0" rIns="0" bIns="0" anchorCtr="0">
            <a:noAutofit/>
          </a:bodyPr>
          <a:lstStyle>
            <a:lvl1pPr lvl="0"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vert="horz" lIns="0" tIns="0" rIns="0" bIns="0" anchorCtr="0">
            <a:noAutofit/>
          </a:bodyPr>
          <a:lstStyle>
            <a:lvl1pPr lvl="0" algn="r" rtl="0" hangingPunct="0">
              <a:buNone/>
              <a:tabLst/>
              <a:defRPr lang="en-US" sz="1400" kern="1200">
                <a:latin typeface="Liberation Sans" pitchFamily="18"/>
                <a:ea typeface="DejaVu Sans" pitchFamily="2"/>
                <a:cs typeface="DejaVu Sans" pitchFamily="2"/>
              </a:defRPr>
            </a:lvl1pPr>
          </a:lstStyle>
          <a:p>
            <a:pPr lvl="0"/>
            <a:fld id="{E2CD1453-47EE-44E9-84CF-C1C3761D5BC7}"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8119" y="1080000"/>
            <a:ext cx="9071640" cy="1728000"/>
          </a:xfrm>
        </p:spPr>
        <p:txBody>
          <a:bodyPr vert="horz"/>
          <a:lstStyle/>
          <a:p>
            <a:pPr lvl="0" rtl="0"/>
            <a:r>
              <a:rPr lang="en-US" sz="8800" dirty="0" err="1" smtClean="0"/>
              <a:t>Wellcome</a:t>
            </a:r>
            <a:endParaRPr lang="en-US" sz="8800" dirty="0"/>
          </a:p>
        </p:txBody>
      </p:sp>
      <p:sp>
        <p:nvSpPr>
          <p:cNvPr id="3" name="Subtitle 2"/>
          <p:cNvSpPr txBox="1">
            <a:spLocks noGrp="1"/>
          </p:cNvSpPr>
          <p:nvPr>
            <p:ph type="subTitle" idx="4294967295"/>
          </p:nvPr>
        </p:nvSpPr>
        <p:spPr/>
        <p:txBody>
          <a:bodyPr vert="horz" anchor="ctr">
            <a:normAutofit/>
          </a:bodyPr>
          <a:lstStyle/>
          <a:p>
            <a:pPr algn="ctr" rtl="0"/>
            <a:r>
              <a:rPr lang="en-US" sz="7200" dirty="0"/>
              <a:t>Angular </a:t>
            </a:r>
            <a:r>
              <a:rPr lang="en-US" sz="7200" dirty="0" err="1"/>
              <a:t>phiên</a:t>
            </a:r>
            <a:r>
              <a:rPr lang="en-US" sz="7200" dirty="0"/>
              <a:t> </a:t>
            </a:r>
            <a:r>
              <a:rPr lang="en-US" sz="7200" dirty="0" err="1"/>
              <a:t>bản</a:t>
            </a:r>
            <a:r>
              <a:rPr lang="en-US" sz="7200" dirty="0"/>
              <a:t> 9 </a:t>
            </a:r>
            <a:endParaRPr lang="en-US" sz="7200" dirty="0" smtClean="0"/>
          </a:p>
          <a:p>
            <a:pPr algn="ctr" rtl="0"/>
            <a:r>
              <a:rPr lang="en-US" sz="7200" dirty="0" err="1" smtClean="0"/>
              <a:t>có</a:t>
            </a:r>
            <a:r>
              <a:rPr lang="en-US" sz="7200" dirty="0" smtClean="0"/>
              <a:t> </a:t>
            </a:r>
            <a:r>
              <a:rPr lang="en-US" sz="7200" dirty="0" err="1"/>
              <a:t>gì</a:t>
            </a:r>
            <a:r>
              <a:rPr lang="en-US" sz="7200" dirty="0"/>
              <a:t> </a:t>
            </a:r>
            <a:r>
              <a:rPr lang="en-US" sz="7200" dirty="0" err="1"/>
              <a:t>mới</a:t>
            </a:r>
            <a:r>
              <a:rPr lang="en-US" sz="7200" dirty="0"/>
              <a:t>?</a:t>
            </a:r>
            <a:endParaRPr lang="en-US" sz="7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lgn="l">
              <a:buFont typeface="+mj-lt"/>
              <a:buAutoNum type="romanUcPeriod" startAt="2"/>
            </a:pPr>
            <a:r>
              <a:rPr lang="en-US" dirty="0" smtClean="0"/>
              <a:t>New components</a:t>
            </a:r>
            <a:endParaRPr lang="en-US"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dirty="0" err="1" smtClean="0"/>
              <a:t>youtube</a:t>
            </a:r>
            <a:r>
              <a:rPr lang="en-US" dirty="0" smtClean="0"/>
              <a:t>-player</a:t>
            </a:r>
          </a:p>
          <a:p>
            <a:pPr marL="457200" indent="-457200">
              <a:buFont typeface="Wingdings" panose="05000000000000000000" pitchFamily="2" charset="2"/>
              <a:buChar char="Ø"/>
            </a:pPr>
            <a:r>
              <a:rPr lang="en-US" dirty="0" smtClean="0"/>
              <a:t>google-maps</a:t>
            </a:r>
          </a:p>
        </p:txBody>
      </p:sp>
      <p:pic>
        <p:nvPicPr>
          <p:cNvPr id="4" name="Picture 3"/>
          <p:cNvPicPr>
            <a:picLocks noChangeAspect="1"/>
          </p:cNvPicPr>
          <p:nvPr/>
        </p:nvPicPr>
        <p:blipFill>
          <a:blip r:embed="rId3"/>
          <a:stretch>
            <a:fillRect/>
          </a:stretch>
        </p:blipFill>
        <p:spPr>
          <a:xfrm>
            <a:off x="3525891" y="2658957"/>
            <a:ext cx="2133898" cy="3934374"/>
          </a:xfrm>
          <a:prstGeom prst="rect">
            <a:avLst/>
          </a:prstGeom>
        </p:spPr>
      </p:pic>
    </p:spTree>
    <p:extLst>
      <p:ext uri="{BB962C8B-B14F-4D97-AF65-F5344CB8AC3E}">
        <p14:creationId xmlns:p14="http://schemas.microsoft.com/office/powerpoint/2010/main" val="397520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lgn="l">
              <a:buFont typeface="+mj-lt"/>
              <a:buAutoNum type="romanUcPeriod" startAt="3"/>
            </a:pPr>
            <a:r>
              <a:rPr lang="en-US" dirty="0" err="1" smtClean="0"/>
              <a:t>TypeScript</a:t>
            </a:r>
            <a:endParaRPr lang="en-US"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dirty="0"/>
              <a:t>Typescript 3.4 </a:t>
            </a:r>
            <a:r>
              <a:rPr lang="en-US" dirty="0" smtClean="0"/>
              <a:t>and </a:t>
            </a:r>
            <a:r>
              <a:rPr lang="en-US" dirty="0"/>
              <a:t>3.5 are no longer </a:t>
            </a:r>
            <a:r>
              <a:rPr lang="en-US" dirty="0" smtClean="0"/>
              <a:t>supported</a:t>
            </a:r>
          </a:p>
          <a:p>
            <a:pPr marL="457200" indent="-457200">
              <a:buFont typeface="Wingdings" panose="05000000000000000000" pitchFamily="2" charset="2"/>
              <a:buChar char="Ø"/>
            </a:pPr>
            <a:r>
              <a:rPr lang="en-US" dirty="0" smtClean="0">
                <a:latin typeface="Liberation Sans"/>
              </a:rPr>
              <a:t>Update Typescript 3.7</a:t>
            </a:r>
            <a:endParaRPr lang="en-US" sz="3200" dirty="0">
              <a:latin typeface="Liberation Sans"/>
            </a:endParaRPr>
          </a:p>
        </p:txBody>
      </p:sp>
    </p:spTree>
    <p:extLst>
      <p:ext uri="{BB962C8B-B14F-4D97-AF65-F5344CB8AC3E}">
        <p14:creationId xmlns:p14="http://schemas.microsoft.com/office/powerpoint/2010/main" val="58298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48640"/>
            <a:ext cx="9118440" cy="6492240"/>
          </a:xfrm>
        </p:spPr>
        <p:txBody>
          <a:bodyPr vert="horz"/>
          <a:lstStyle/>
          <a:p>
            <a:pPr lvl="0" rtl="0"/>
            <a:r>
              <a:rPr lang="en-US" sz="4400" dirty="0" err="1" smtClean="0"/>
              <a:t>Cảm</a:t>
            </a:r>
            <a:r>
              <a:rPr lang="en-US" sz="4400" dirty="0" smtClean="0"/>
              <a:t> </a:t>
            </a:r>
            <a:r>
              <a:rPr lang="en-US" sz="4400" dirty="0" err="1" smtClean="0"/>
              <a:t>ơn</a:t>
            </a:r>
            <a:r>
              <a:rPr lang="en-US" sz="4400" dirty="0" smtClean="0"/>
              <a:t> </a:t>
            </a:r>
            <a:r>
              <a:rPr lang="en-US" sz="4400" dirty="0" err="1" smtClean="0"/>
              <a:t>mọi</a:t>
            </a:r>
            <a:r>
              <a:rPr lang="en-US" sz="4400" dirty="0" smtClean="0"/>
              <a:t> </a:t>
            </a:r>
            <a:r>
              <a:rPr lang="en-US" sz="4400" dirty="0" err="1" smtClean="0"/>
              <a:t>người</a:t>
            </a:r>
            <a:r>
              <a:rPr lang="en-US" sz="4400" dirty="0" smtClean="0"/>
              <a:t> </a:t>
            </a:r>
            <a:r>
              <a:rPr lang="en-US" sz="4400" dirty="0" err="1" smtClean="0"/>
              <a:t>đã</a:t>
            </a:r>
            <a:r>
              <a:rPr lang="en-US" sz="4400" dirty="0" smtClean="0"/>
              <a:t> </a:t>
            </a:r>
            <a:r>
              <a:rPr lang="en-US" sz="4400" dirty="0" err="1" smtClean="0"/>
              <a:t>tham</a:t>
            </a:r>
            <a:r>
              <a:rPr lang="en-US" sz="4400" dirty="0" smtClean="0"/>
              <a:t> </a:t>
            </a:r>
            <a:r>
              <a:rPr lang="en-US" sz="4400" dirty="0" err="1" smtClean="0"/>
              <a:t>gia</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pPr lvl="0" algn="l" rtl="0"/>
            <a:r>
              <a:rPr lang="en-US" dirty="0"/>
              <a:t>Update to Angular version 9</a:t>
            </a:r>
          </a:p>
        </p:txBody>
      </p:sp>
      <p:sp>
        <p:nvSpPr>
          <p:cNvPr id="3" name="Text Placeholder 2"/>
          <p:cNvSpPr txBox="1">
            <a:spLocks noGrp="1"/>
          </p:cNvSpPr>
          <p:nvPr>
            <p:ph type="body" idx="4294967295"/>
          </p:nvPr>
        </p:nvSpPr>
        <p:spPr>
          <a:xfrm>
            <a:off x="503999" y="1797915"/>
            <a:ext cx="9071640" cy="4384440"/>
          </a:xfrm>
        </p:spPr>
        <p:txBody>
          <a:bodyPr vert="horz">
            <a:normAutofit/>
          </a:bodyPr>
          <a:lstStyle/>
          <a:p>
            <a:pPr lvl="0" rtl="0">
              <a:buSzPct val="100000"/>
              <a:buAutoNum type="romanUcPeriod"/>
            </a:pPr>
            <a:r>
              <a:rPr lang="en-US" dirty="0" smtClean="0"/>
              <a:t>Ivy</a:t>
            </a:r>
            <a:endParaRPr lang="en-US" dirty="0" smtClean="0"/>
          </a:p>
          <a:p>
            <a:pPr lvl="0" rtl="0">
              <a:buSzPct val="100000"/>
              <a:buAutoNum type="romanUcPeriod"/>
            </a:pPr>
            <a:r>
              <a:rPr lang="en-US" dirty="0"/>
              <a:t>New components</a:t>
            </a:r>
          </a:p>
          <a:p>
            <a:pPr lvl="0" rtl="0">
              <a:buSzPct val="100000"/>
              <a:buAutoNum type="romanUcPeriod"/>
            </a:pPr>
            <a:r>
              <a:rPr lang="en-US" dirty="0" err="1" smtClean="0"/>
              <a:t>TypeScript</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857250" indent="-857250" algn="l">
              <a:buFont typeface="+mj-lt"/>
              <a:buAutoNum type="romanUcPeriod"/>
            </a:pPr>
            <a:r>
              <a:rPr lang="en-US" dirty="0" smtClean="0"/>
              <a:t>Ivy</a:t>
            </a:r>
            <a:endParaRPr lang="en-US" dirty="0"/>
          </a:p>
        </p:txBody>
      </p:sp>
      <p:sp>
        <p:nvSpPr>
          <p:cNvPr id="5" name="Content Placeholder 4"/>
          <p:cNvSpPr>
            <a:spLocks noGrp="1"/>
          </p:cNvSpPr>
          <p:nvPr>
            <p:ph idx="1"/>
          </p:nvPr>
        </p:nvSpPr>
        <p:spPr/>
        <p:txBody>
          <a:bodyPr>
            <a:normAutofit fontScale="85000" lnSpcReduction="20000"/>
          </a:bodyPr>
          <a:lstStyle/>
          <a:p>
            <a:pPr marL="457200" lvl="0" indent="-457200" rtl="0">
              <a:buSzPct val="45000"/>
              <a:buFont typeface="Wingdings" panose="05000000000000000000" pitchFamily="2" charset="2"/>
              <a:buChar char="Ø"/>
            </a:pPr>
            <a:r>
              <a:rPr lang="en-US" sz="2800" dirty="0" smtClean="0"/>
              <a:t>Ivy </a:t>
            </a:r>
            <a:r>
              <a:rPr lang="en-US" sz="2800" dirty="0" err="1" smtClean="0"/>
              <a:t>đóng</a:t>
            </a:r>
            <a:r>
              <a:rPr lang="en-US" sz="2800" dirty="0" smtClean="0"/>
              <a:t> </a:t>
            </a:r>
            <a:r>
              <a:rPr lang="en-US" sz="2800" dirty="0" err="1" smtClean="0"/>
              <a:t>vai</a:t>
            </a:r>
            <a:r>
              <a:rPr lang="en-US" sz="2800" dirty="0" smtClean="0"/>
              <a:t> </a:t>
            </a:r>
            <a:r>
              <a:rPr lang="en-US" sz="2800" dirty="0" err="1" smtClean="0"/>
              <a:t>trò</a:t>
            </a:r>
            <a:r>
              <a:rPr lang="en-US" sz="2800" dirty="0" smtClean="0"/>
              <a:t> compiler and runtime </a:t>
            </a:r>
            <a:r>
              <a:rPr lang="en-US" sz="2800" dirty="0" err="1" smtClean="0"/>
              <a:t>tương</a:t>
            </a:r>
            <a:r>
              <a:rPr lang="en-US" sz="2800" dirty="0" smtClean="0"/>
              <a:t> </a:t>
            </a:r>
            <a:r>
              <a:rPr lang="en-US" sz="2800" dirty="0" err="1" smtClean="0"/>
              <a:t>tự</a:t>
            </a:r>
            <a:r>
              <a:rPr lang="en-US" sz="2800" dirty="0" smtClean="0"/>
              <a:t> </a:t>
            </a:r>
            <a:r>
              <a:rPr lang="en-US" sz="2800" dirty="0" err="1" smtClean="0"/>
              <a:t>như</a:t>
            </a:r>
            <a:r>
              <a:rPr lang="en-US" sz="2800" dirty="0" smtClean="0"/>
              <a:t> View Engine</a:t>
            </a:r>
          </a:p>
          <a:p>
            <a:pPr marL="457200" lvl="0" indent="-457200" rtl="0">
              <a:buSzPct val="45000"/>
              <a:buFont typeface="Wingdings" panose="05000000000000000000" pitchFamily="2" charset="2"/>
              <a:buChar char="Ø"/>
            </a:pPr>
            <a:r>
              <a:rPr lang="en-US" sz="2800" dirty="0" err="1" smtClean="0"/>
              <a:t>Lợi</a:t>
            </a:r>
            <a:r>
              <a:rPr lang="en-US" sz="2800" dirty="0" smtClean="0"/>
              <a:t> </a:t>
            </a:r>
            <a:r>
              <a:rPr lang="en-US" sz="2800" dirty="0" err="1" smtClean="0"/>
              <a:t>ích</a:t>
            </a:r>
            <a:r>
              <a:rPr lang="en-US" sz="2800" dirty="0" smtClean="0"/>
              <a:t> </a:t>
            </a:r>
            <a:r>
              <a:rPr lang="en-US" sz="2800" dirty="0" err="1" smtClean="0"/>
              <a:t>của</a:t>
            </a:r>
            <a:r>
              <a:rPr lang="en-US" sz="2800" dirty="0" smtClean="0"/>
              <a:t> Ivy:</a:t>
            </a:r>
          </a:p>
          <a:p>
            <a:pPr lvl="1" hangingPunct="0">
              <a:spcBef>
                <a:spcPts val="1417"/>
              </a:spcBef>
              <a:buSzPct val="75000"/>
              <a:buFont typeface="Wingdings" panose="05000000000000000000" pitchFamily="2" charset="2"/>
              <a:buChar char="ü"/>
            </a:pP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Giảm</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kích</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thước</a:t>
            </a:r>
            <a:r>
              <a:rPr lang="en-US" sz="2800" dirty="0" smtClean="0">
                <a:highlight>
                  <a:scrgbClr r="0" g="0" b="0">
                    <a:alpha val="0"/>
                  </a:scrgbClr>
                </a:highlight>
                <a:latin typeface="Liberation Sans" pitchFamily="18"/>
              </a:rPr>
              <a:t> file bundle</a:t>
            </a:r>
          </a:p>
          <a:p>
            <a:pPr lvl="1" hangingPunct="0">
              <a:spcBef>
                <a:spcPts val="1417"/>
              </a:spcBef>
              <a:buSzPct val="75000"/>
              <a:buFont typeface="Wingdings" panose="05000000000000000000" pitchFamily="2" charset="2"/>
              <a:buChar char="ü"/>
            </a:pPr>
            <a:r>
              <a:rPr lang="en-US" sz="2800" dirty="0" smtClean="0">
                <a:highlight>
                  <a:scrgbClr r="0" g="0" b="0">
                    <a:alpha val="0"/>
                  </a:scrgbClr>
                </a:highlight>
                <a:latin typeface="Liberation Sans" pitchFamily="18"/>
              </a:rPr>
              <a:t> Test </a:t>
            </a:r>
            <a:r>
              <a:rPr lang="en-US" sz="2800" dirty="0" err="1" smtClean="0">
                <a:highlight>
                  <a:scrgbClr r="0" g="0" b="0">
                    <a:alpha val="0"/>
                  </a:scrgbClr>
                </a:highlight>
                <a:latin typeface="Liberation Sans" pitchFamily="18"/>
              </a:rPr>
              <a:t>nhanh</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hơn</a:t>
            </a:r>
            <a:endParaRPr lang="en-US" sz="2800" dirty="0" smtClean="0">
              <a:highlight>
                <a:scrgbClr r="0" g="0" b="0">
                  <a:alpha val="0"/>
                </a:scrgbClr>
              </a:highlight>
              <a:latin typeface="Liberation Sans" pitchFamily="18"/>
            </a:endParaRPr>
          </a:p>
          <a:p>
            <a:pPr lvl="1" hangingPunct="0">
              <a:spcBef>
                <a:spcPts val="1417"/>
              </a:spcBef>
              <a:buSzPct val="75000"/>
              <a:buFont typeface="Wingdings" panose="05000000000000000000" pitchFamily="2" charset="2"/>
              <a:buChar char="ü"/>
            </a:pPr>
            <a:r>
              <a:rPr lang="en-US" sz="2800" dirty="0" smtClean="0">
                <a:highlight>
                  <a:scrgbClr r="0" g="0" b="0">
                    <a:alpha val="0"/>
                  </a:scrgbClr>
                </a:highlight>
                <a:latin typeface="Liberation Sans" pitchFamily="18"/>
              </a:rPr>
              <a:t> Debug </a:t>
            </a:r>
            <a:r>
              <a:rPr lang="en-US" sz="2800" dirty="0" err="1" smtClean="0">
                <a:highlight>
                  <a:scrgbClr r="0" g="0" b="0">
                    <a:alpha val="0"/>
                  </a:scrgbClr>
                </a:highlight>
                <a:latin typeface="Liberation Sans" pitchFamily="18"/>
              </a:rPr>
              <a:t>tốt</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hơn</a:t>
            </a:r>
            <a:endParaRPr lang="en-US" sz="2800" dirty="0" smtClean="0">
              <a:highlight>
                <a:scrgbClr r="0" g="0" b="0">
                  <a:alpha val="0"/>
                </a:scrgbClr>
              </a:highlight>
              <a:latin typeface="Liberation Sans" pitchFamily="18"/>
            </a:endParaRPr>
          </a:p>
          <a:p>
            <a:pPr lvl="1" hangingPunct="0">
              <a:spcBef>
                <a:spcPts val="1417"/>
              </a:spcBef>
              <a:buSzPct val="75000"/>
              <a:buFont typeface="Wingdings" panose="05000000000000000000" pitchFamily="2" charset="2"/>
              <a:buChar char="ü"/>
            </a:pP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Cải</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thiện</a:t>
            </a:r>
            <a:r>
              <a:rPr lang="en-US" sz="2800" dirty="0" smtClean="0">
                <a:highlight>
                  <a:scrgbClr r="0" g="0" b="0">
                    <a:alpha val="0"/>
                  </a:scrgbClr>
                </a:highlight>
                <a:latin typeface="Liberation Sans" pitchFamily="18"/>
              </a:rPr>
              <a:t> </a:t>
            </a:r>
            <a:r>
              <a:rPr lang="en-US" sz="2800" dirty="0" smtClean="0">
                <a:highlight>
                  <a:scrgbClr r="0" g="0" b="0">
                    <a:alpha val="0"/>
                  </a:scrgbClr>
                </a:highlight>
                <a:latin typeface="Liberation Sans" pitchFamily="18"/>
              </a:rPr>
              <a:t>CSS </a:t>
            </a:r>
            <a:r>
              <a:rPr lang="en-US" sz="2800" dirty="0" smtClean="0">
                <a:highlight>
                  <a:scrgbClr r="0" g="0" b="0">
                    <a:alpha val="0"/>
                  </a:scrgbClr>
                </a:highlight>
                <a:latin typeface="Liberation Sans" pitchFamily="18"/>
              </a:rPr>
              <a:t>class </a:t>
            </a:r>
            <a:r>
              <a:rPr lang="en-US" sz="2800" dirty="0" err="1" smtClean="0">
                <a:highlight>
                  <a:scrgbClr r="0" g="0" b="0">
                    <a:alpha val="0"/>
                  </a:scrgbClr>
                </a:highlight>
                <a:latin typeface="Liberation Sans" pitchFamily="18"/>
              </a:rPr>
              <a:t>và</a:t>
            </a:r>
            <a:r>
              <a:rPr lang="en-US" sz="2800" dirty="0" smtClean="0">
                <a:highlight>
                  <a:scrgbClr r="0" g="0" b="0">
                    <a:alpha val="0"/>
                  </a:scrgbClr>
                </a:highlight>
                <a:latin typeface="Liberation Sans" pitchFamily="18"/>
              </a:rPr>
              <a:t> style binding</a:t>
            </a:r>
          </a:p>
          <a:p>
            <a:pPr lvl="1" hangingPunct="0">
              <a:spcBef>
                <a:spcPts val="1417"/>
              </a:spcBef>
              <a:buSzPct val="75000"/>
              <a:buFont typeface="Wingdings" panose="05000000000000000000" pitchFamily="2" charset="2"/>
              <a:buChar char="ü"/>
            </a:pP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Cải</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thiện</a:t>
            </a:r>
            <a:r>
              <a:rPr lang="en-US" sz="2800" dirty="0" smtClean="0">
                <a:highlight>
                  <a:scrgbClr r="0" g="0" b="0">
                    <a:alpha val="0"/>
                  </a:scrgbClr>
                </a:highlight>
                <a:latin typeface="Liberation Sans" pitchFamily="18"/>
              </a:rPr>
              <a:t> type checking</a:t>
            </a:r>
          </a:p>
          <a:p>
            <a:pPr lvl="1" hangingPunct="0">
              <a:spcBef>
                <a:spcPts val="1417"/>
              </a:spcBef>
              <a:buSzPct val="75000"/>
              <a:buFont typeface="Wingdings" panose="05000000000000000000" pitchFamily="2" charset="2"/>
              <a:buChar char="ü"/>
            </a:pP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Cải</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thiện</a:t>
            </a:r>
            <a:r>
              <a:rPr lang="en-US" sz="2800" dirty="0" smtClean="0">
                <a:highlight>
                  <a:scrgbClr r="0" g="0" b="0">
                    <a:alpha val="0"/>
                  </a:scrgbClr>
                </a:highlight>
                <a:latin typeface="Liberation Sans" pitchFamily="18"/>
              </a:rPr>
              <a:t> build errors</a:t>
            </a:r>
          </a:p>
          <a:p>
            <a:pPr lvl="1" hangingPunct="0">
              <a:spcBef>
                <a:spcPts val="1417"/>
              </a:spcBef>
              <a:buSzPct val="75000"/>
              <a:buFont typeface="Wingdings" panose="05000000000000000000" pitchFamily="2" charset="2"/>
              <a:buChar char="ü"/>
            </a:pP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Cải</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thiện</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thời</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gian</a:t>
            </a:r>
            <a:r>
              <a:rPr lang="en-US" sz="2800" dirty="0" smtClean="0">
                <a:highlight>
                  <a:scrgbClr r="0" g="0" b="0">
                    <a:alpha val="0"/>
                  </a:scrgbClr>
                </a:highlight>
                <a:latin typeface="Liberation Sans" pitchFamily="18"/>
              </a:rPr>
              <a:t> build, </a:t>
            </a:r>
            <a:r>
              <a:rPr lang="en-US" sz="2800" dirty="0" err="1" smtClean="0">
                <a:highlight>
                  <a:scrgbClr r="0" g="0" b="0">
                    <a:alpha val="0"/>
                  </a:scrgbClr>
                </a:highlight>
                <a:latin typeface="Liberation Sans" pitchFamily="18"/>
              </a:rPr>
              <a:t>cho</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phép</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sử</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dụng</a:t>
            </a:r>
            <a:r>
              <a:rPr lang="en-US" sz="2800" dirty="0" smtClean="0">
                <a:highlight>
                  <a:scrgbClr r="0" g="0" b="0">
                    <a:alpha val="0"/>
                  </a:scrgbClr>
                </a:highlight>
                <a:latin typeface="Liberation Sans" pitchFamily="18"/>
              </a:rPr>
              <a:t> AOT </a:t>
            </a:r>
            <a:r>
              <a:rPr lang="en-US" sz="2800" dirty="0" err="1" smtClean="0">
                <a:highlight>
                  <a:scrgbClr r="0" g="0" b="0">
                    <a:alpha val="0"/>
                  </a:scrgbClr>
                </a:highlight>
                <a:latin typeface="Liberation Sans" pitchFamily="18"/>
              </a:rPr>
              <a:t>một</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cách</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mặc</a:t>
            </a:r>
            <a:r>
              <a:rPr lang="en-US" sz="2800" dirty="0" smtClean="0">
                <a:highlight>
                  <a:scrgbClr r="0" g="0" b="0">
                    <a:alpha val="0"/>
                  </a:scrgbClr>
                </a:highlight>
                <a:latin typeface="Liberation Sans" pitchFamily="18"/>
              </a:rPr>
              <a:t> </a:t>
            </a:r>
            <a:r>
              <a:rPr lang="en-US" sz="2800" dirty="0" err="1" smtClean="0">
                <a:highlight>
                  <a:scrgbClr r="0" g="0" b="0">
                    <a:alpha val="0"/>
                  </a:scrgbClr>
                </a:highlight>
                <a:latin typeface="Liberation Sans" pitchFamily="18"/>
              </a:rPr>
              <a:t>định</a:t>
            </a:r>
            <a:endParaRPr lang="en-US" sz="2800" dirty="0" smtClean="0">
              <a:highlight>
                <a:scrgbClr r="0" g="0" b="0">
                  <a:alpha val="0"/>
                </a:scrgbClr>
              </a:highlight>
              <a:latin typeface="Liberation Sans" pitchFamily="18"/>
            </a:endParaRPr>
          </a:p>
          <a:p>
            <a:pPr marL="514350" indent="-514350">
              <a:buFont typeface="Wingdings" panose="05000000000000000000" pitchFamily="2" charset="2"/>
              <a:buChar char="Ø"/>
            </a:pPr>
            <a:endParaRPr lang="en-US" dirty="0"/>
          </a:p>
        </p:txBody>
      </p:sp>
    </p:spTree>
    <p:extLst>
      <p:ext uri="{BB962C8B-B14F-4D97-AF65-F5344CB8AC3E}">
        <p14:creationId xmlns:p14="http://schemas.microsoft.com/office/powerpoint/2010/main" val="51410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80">
                                          <p:stCondLst>
                                            <p:cond delay="0"/>
                                          </p:stCondLst>
                                        </p:cTn>
                                        <p:tgtEl>
                                          <p:spTgt spid="5">
                                            <p:txEl>
                                              <p:pRg st="0" end="0"/>
                                            </p:txEl>
                                          </p:spTgt>
                                        </p:tgtEl>
                                      </p:cBhvr>
                                    </p:animEffect>
                                    <p:anim calcmode="lin" valueType="num">
                                      <p:cBhvr>
                                        <p:cTn id="1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xEl>
                                              <p:pRg st="0" end="0"/>
                                            </p:txEl>
                                          </p:spTgt>
                                        </p:tgtEl>
                                      </p:cBhvr>
                                      <p:to x="100000" y="60000"/>
                                    </p:animScale>
                                    <p:animScale>
                                      <p:cBhvr>
                                        <p:cTn id="22" dur="166" decel="50000">
                                          <p:stCondLst>
                                            <p:cond delay="676"/>
                                          </p:stCondLst>
                                        </p:cTn>
                                        <p:tgtEl>
                                          <p:spTgt spid="5">
                                            <p:txEl>
                                              <p:pRg st="0" end="0"/>
                                            </p:txEl>
                                          </p:spTgt>
                                        </p:tgtEl>
                                      </p:cBhvr>
                                      <p:to x="100000" y="100000"/>
                                    </p:animScale>
                                    <p:animScale>
                                      <p:cBhvr>
                                        <p:cTn id="23" dur="26">
                                          <p:stCondLst>
                                            <p:cond delay="1312"/>
                                          </p:stCondLst>
                                        </p:cTn>
                                        <p:tgtEl>
                                          <p:spTgt spid="5">
                                            <p:txEl>
                                              <p:pRg st="0" end="0"/>
                                            </p:txEl>
                                          </p:spTgt>
                                        </p:tgtEl>
                                      </p:cBhvr>
                                      <p:to x="100000" y="80000"/>
                                    </p:animScale>
                                    <p:animScale>
                                      <p:cBhvr>
                                        <p:cTn id="24" dur="166" decel="50000">
                                          <p:stCondLst>
                                            <p:cond delay="1338"/>
                                          </p:stCondLst>
                                        </p:cTn>
                                        <p:tgtEl>
                                          <p:spTgt spid="5">
                                            <p:txEl>
                                              <p:pRg st="0" end="0"/>
                                            </p:txEl>
                                          </p:spTgt>
                                        </p:tgtEl>
                                      </p:cBhvr>
                                      <p:to x="100000" y="100000"/>
                                    </p:animScale>
                                    <p:animScale>
                                      <p:cBhvr>
                                        <p:cTn id="25" dur="26">
                                          <p:stCondLst>
                                            <p:cond delay="1642"/>
                                          </p:stCondLst>
                                        </p:cTn>
                                        <p:tgtEl>
                                          <p:spTgt spid="5">
                                            <p:txEl>
                                              <p:pRg st="0" end="0"/>
                                            </p:txEl>
                                          </p:spTgt>
                                        </p:tgtEl>
                                      </p:cBhvr>
                                      <p:to x="100000" y="90000"/>
                                    </p:animScale>
                                    <p:animScale>
                                      <p:cBhvr>
                                        <p:cTn id="26" dur="166" decel="50000">
                                          <p:stCondLst>
                                            <p:cond delay="1668"/>
                                          </p:stCondLst>
                                        </p:cTn>
                                        <p:tgtEl>
                                          <p:spTgt spid="5">
                                            <p:txEl>
                                              <p:pRg st="0" end="0"/>
                                            </p:txEl>
                                          </p:spTgt>
                                        </p:tgtEl>
                                      </p:cBhvr>
                                      <p:to x="100000" y="100000"/>
                                    </p:animScale>
                                    <p:animScale>
                                      <p:cBhvr>
                                        <p:cTn id="27" dur="26">
                                          <p:stCondLst>
                                            <p:cond delay="1808"/>
                                          </p:stCondLst>
                                        </p:cTn>
                                        <p:tgtEl>
                                          <p:spTgt spid="5">
                                            <p:txEl>
                                              <p:pRg st="0" end="0"/>
                                            </p:txEl>
                                          </p:spTgt>
                                        </p:tgtEl>
                                      </p:cBhvr>
                                      <p:to x="100000" y="95000"/>
                                    </p:animScale>
                                    <p:animScale>
                                      <p:cBhvr>
                                        <p:cTn id="28" dur="166" decel="50000">
                                          <p:stCondLst>
                                            <p:cond delay="1834"/>
                                          </p:stCondLst>
                                        </p:cTn>
                                        <p:tgtEl>
                                          <p:spTgt spid="5">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 calcmode="lin" valueType="num">
                                      <p:cBhvr>
                                        <p:cTn id="3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 calcmode="lin" valueType="num">
                                      <p:cBhvr additive="base">
                                        <p:cTn id="4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wheel(1)">
                                      <p:cBhvr>
                                        <p:cTn id="46" dur="2000"/>
                                        <p:tgtEl>
                                          <p:spTgt spid="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 calcmode="lin" valueType="num">
                                      <p:cBhvr additive="base">
                                        <p:cTn id="5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 calcmode="lin" valueType="num">
                                      <p:cBhvr>
                                        <p:cTn id="6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6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64" dur="500"/>
                                        <p:tgtEl>
                                          <p:spTgt spid="5">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animEffect transition="in" filter="fade">
                                      <p:cBhvr>
                                        <p:cTn id="69" dur="1000"/>
                                        <p:tgtEl>
                                          <p:spTgt spid="5">
                                            <p:txEl>
                                              <p:pRg st="7" end="7"/>
                                            </p:txEl>
                                          </p:spTgt>
                                        </p:tgtEl>
                                      </p:cBhvr>
                                    </p:animEffect>
                                    <p:anim calcmode="lin" valueType="num">
                                      <p:cBhvr>
                                        <p:cTn id="7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5">
                                            <p:txEl>
                                              <p:pRg st="8" end="8"/>
                                            </p:txEl>
                                          </p:spTgt>
                                        </p:tgtEl>
                                        <p:attrNameLst>
                                          <p:attrName>style.visibility</p:attrName>
                                        </p:attrNameLst>
                                      </p:cBhvr>
                                      <p:to>
                                        <p:strVal val="visible"/>
                                      </p:to>
                                    </p:set>
                                    <p:anim calcmode="lin" valueType="num">
                                      <p:cBhvr additive="base">
                                        <p:cTn id="7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pPr marL="571500" lvl="0" indent="-571500" algn="l" rtl="0">
              <a:buFont typeface="Wingdings" panose="05000000000000000000" pitchFamily="2" charset="2"/>
              <a:buChar char="ü"/>
            </a:pPr>
            <a:r>
              <a:rPr lang="en-US" dirty="0" err="1" smtClean="0"/>
              <a:t>Giảm</a:t>
            </a:r>
            <a:r>
              <a:rPr lang="en-US" dirty="0" smtClean="0"/>
              <a:t> </a:t>
            </a:r>
            <a:r>
              <a:rPr lang="en-US" dirty="0" err="1" smtClean="0"/>
              <a:t>kích</a:t>
            </a:r>
            <a:r>
              <a:rPr lang="en-US" dirty="0" smtClean="0"/>
              <a:t> </a:t>
            </a:r>
            <a:r>
              <a:rPr lang="en-US" dirty="0" err="1" smtClean="0"/>
              <a:t>thước</a:t>
            </a:r>
            <a:r>
              <a:rPr lang="en-US" dirty="0" smtClean="0"/>
              <a:t> file bundle</a:t>
            </a:r>
            <a:endParaRPr lang="en-US" dirty="0"/>
          </a:p>
        </p:txBody>
      </p:sp>
      <p:pic>
        <p:nvPicPr>
          <p:cNvPr id="7"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64" y="1992431"/>
            <a:ext cx="8684509" cy="49393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8)">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lgn="l">
              <a:buFont typeface="Wingdings" panose="05000000000000000000" pitchFamily="2" charset="2"/>
              <a:buChar char="ü"/>
            </a:pPr>
            <a:r>
              <a:rPr lang="en-US" dirty="0" smtClean="0"/>
              <a:t>Test </a:t>
            </a:r>
            <a:r>
              <a:rPr lang="en-US" dirty="0" err="1" smtClean="0"/>
              <a:t>nhanh</a:t>
            </a:r>
            <a:r>
              <a:rPr lang="en-US" dirty="0" smtClean="0"/>
              <a:t> </a:t>
            </a:r>
            <a:r>
              <a:rPr lang="en-US" dirty="0" err="1" smtClean="0"/>
              <a:t>hơn</a:t>
            </a:r>
            <a:endParaRPr lang="en-US"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v"/>
            </a:pPr>
            <a:r>
              <a:rPr lang="en-US" dirty="0" err="1" smtClean="0"/>
              <a:t>Cải</a:t>
            </a:r>
            <a:r>
              <a:rPr lang="en-US" dirty="0" smtClean="0"/>
              <a:t> </a:t>
            </a:r>
            <a:r>
              <a:rPr lang="en-US" dirty="0" err="1" smtClean="0"/>
              <a:t>tiến</a:t>
            </a:r>
            <a:r>
              <a:rPr lang="en-US" dirty="0" smtClean="0"/>
              <a:t> </a:t>
            </a:r>
            <a:r>
              <a:rPr lang="en-US" dirty="0" err="1" smtClean="0"/>
              <a:t>TestBed</a:t>
            </a:r>
            <a:endParaRPr lang="en-US" dirty="0" smtClean="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212137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anose="05000000000000000000" pitchFamily="2" charset="2"/>
              <a:buChar char="ü"/>
            </a:pPr>
            <a:r>
              <a:rPr lang="en-US" dirty="0" smtClean="0"/>
              <a:t>Debug </a:t>
            </a:r>
            <a:r>
              <a:rPr lang="en-US" dirty="0" err="1" smtClean="0"/>
              <a:t>tốt</a:t>
            </a:r>
            <a:r>
              <a:rPr lang="en-US" dirty="0" smtClean="0"/>
              <a:t> </a:t>
            </a:r>
            <a:r>
              <a:rPr lang="en-US" dirty="0" err="1" smtClean="0"/>
              <a:t>hơn</a:t>
            </a:r>
            <a:endParaRPr lang="en-US" dirty="0"/>
          </a:p>
        </p:txBody>
      </p:sp>
      <p:sp>
        <p:nvSpPr>
          <p:cNvPr id="3" name="Content Placeholder 2"/>
          <p:cNvSpPr>
            <a:spLocks noGrp="1"/>
          </p:cNvSpPr>
          <p:nvPr>
            <p:ph idx="1"/>
          </p:nvPr>
        </p:nvSpPr>
        <p:spPr/>
        <p:txBody>
          <a:bodyPr/>
          <a:lstStyle/>
          <a:p>
            <a:pPr marL="514350" indent="-514350">
              <a:buFont typeface="Wingdings" panose="05000000000000000000" pitchFamily="2" charset="2"/>
              <a:buChar char="v"/>
            </a:pPr>
            <a:r>
              <a:rPr lang="en-US" dirty="0" smtClean="0"/>
              <a:t>Ivy </a:t>
            </a:r>
            <a:r>
              <a:rPr lang="en-US" dirty="0" err="1" smtClean="0"/>
              <a:t>cung</a:t>
            </a:r>
            <a:r>
              <a:rPr lang="en-US" dirty="0" smtClean="0"/>
              <a:t> </a:t>
            </a:r>
            <a:r>
              <a:rPr lang="en-US" dirty="0" err="1" smtClean="0"/>
              <a:t>cấp</a:t>
            </a:r>
            <a:r>
              <a:rPr lang="en-US" dirty="0" smtClean="0"/>
              <a:t> </a:t>
            </a:r>
            <a:r>
              <a:rPr lang="en-US" dirty="0" err="1" smtClean="0"/>
              <a:t>thêm</a:t>
            </a:r>
            <a:r>
              <a:rPr lang="en-US" dirty="0" smtClean="0"/>
              <a:t> tools </a:t>
            </a:r>
            <a:r>
              <a:rPr lang="en-US" dirty="0" err="1" smtClean="0"/>
              <a:t>cho</a:t>
            </a:r>
            <a:r>
              <a:rPr lang="en-US" dirty="0" smtClean="0"/>
              <a:t> </a:t>
            </a:r>
            <a:r>
              <a:rPr lang="en-US" dirty="0" err="1" smtClean="0"/>
              <a:t>việc</a:t>
            </a:r>
            <a:r>
              <a:rPr lang="en-US" dirty="0" smtClean="0"/>
              <a:t> debug </a:t>
            </a:r>
            <a:r>
              <a:rPr lang="en-US" dirty="0" err="1" smtClean="0"/>
              <a:t>ứng</a:t>
            </a:r>
            <a:r>
              <a:rPr lang="en-US" dirty="0" smtClean="0"/>
              <a:t> </a:t>
            </a:r>
            <a:r>
              <a:rPr lang="en-US" dirty="0" err="1" smtClean="0"/>
              <a:t>dụng</a:t>
            </a:r>
            <a:endParaRPr lang="en-US" dirty="0"/>
          </a:p>
          <a:p>
            <a:pPr marL="514350" indent="-514350">
              <a:buFont typeface="Wingdings" panose="05000000000000000000" pitchFamily="2" charset="2"/>
              <a:buChar char="v"/>
            </a:pPr>
            <a:endParaRPr lang="en-US" dirty="0" smtClean="0"/>
          </a:p>
        </p:txBody>
      </p:sp>
      <p:pic>
        <p:nvPicPr>
          <p:cNvPr id="4" name="Picture 3"/>
          <p:cNvPicPr>
            <a:picLocks noChangeAspect="1"/>
          </p:cNvPicPr>
          <p:nvPr/>
        </p:nvPicPr>
        <p:blipFill>
          <a:blip r:embed="rId2"/>
          <a:stretch>
            <a:fillRect/>
          </a:stretch>
        </p:blipFill>
        <p:spPr>
          <a:xfrm>
            <a:off x="619675" y="2338538"/>
            <a:ext cx="8840287" cy="4734822"/>
          </a:xfrm>
          <a:prstGeom prst="rect">
            <a:avLst/>
          </a:prstGeom>
        </p:spPr>
      </p:pic>
    </p:spTree>
    <p:extLst>
      <p:ext uri="{BB962C8B-B14F-4D97-AF65-F5344CB8AC3E}">
        <p14:creationId xmlns:p14="http://schemas.microsoft.com/office/powerpoint/2010/main" val="1237085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anose="05000000000000000000" pitchFamily="2" charset="2"/>
              <a:buChar char="ü"/>
            </a:pPr>
            <a:r>
              <a:rPr lang="en-US" dirty="0" err="1" smtClean="0"/>
              <a:t>Cải</a:t>
            </a:r>
            <a:r>
              <a:rPr lang="en-US" dirty="0" smtClean="0"/>
              <a:t> </a:t>
            </a:r>
            <a:r>
              <a:rPr lang="en-US" dirty="0" err="1" smtClean="0"/>
              <a:t>thiện</a:t>
            </a:r>
            <a:r>
              <a:rPr lang="en-US" dirty="0" smtClean="0"/>
              <a:t> CSS class </a:t>
            </a:r>
            <a:r>
              <a:rPr lang="en-US" dirty="0" err="1" smtClean="0"/>
              <a:t>và</a:t>
            </a:r>
            <a:r>
              <a:rPr lang="en-US" dirty="0" smtClean="0"/>
              <a:t> style binding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61573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anose="05000000000000000000" pitchFamily="2" charset="2"/>
              <a:buChar char="ü"/>
            </a:pPr>
            <a:r>
              <a:rPr lang="en-US" dirty="0" err="1"/>
              <a:t>Cải</a:t>
            </a:r>
            <a:r>
              <a:rPr lang="en-US" dirty="0"/>
              <a:t> </a:t>
            </a:r>
            <a:r>
              <a:rPr lang="en-US" dirty="0" err="1"/>
              <a:t>thiện</a:t>
            </a:r>
            <a:r>
              <a:rPr lang="en-US" dirty="0"/>
              <a:t> type checking</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Ø"/>
            </a:pPr>
            <a:r>
              <a:rPr lang="en-US" dirty="0" smtClean="0"/>
              <a:t>Support </a:t>
            </a:r>
            <a:r>
              <a:rPr lang="en-US" dirty="0"/>
              <a:t>two main flags for additional type checks in addition to the default</a:t>
            </a:r>
            <a:r>
              <a:rPr lang="en-US" dirty="0" smtClean="0"/>
              <a:t>:</a:t>
            </a:r>
          </a:p>
          <a:p>
            <a:pPr marL="1143000" lvl="1" indent="-457200">
              <a:buFont typeface="Wingdings" panose="05000000000000000000" pitchFamily="2" charset="2"/>
              <a:buChar char="v"/>
            </a:pPr>
            <a:r>
              <a:rPr lang="en-US" sz="2800" dirty="0" err="1">
                <a:latin typeface="Liberation Sans"/>
              </a:rPr>
              <a:t>fullTemplateTypeCheck</a:t>
            </a:r>
            <a:r>
              <a:rPr lang="en-US" sz="2800" dirty="0">
                <a:latin typeface="Liberation Sans"/>
              </a:rPr>
              <a:t> - Activating this flag tells the compiler to check everything within your template (</a:t>
            </a:r>
            <a:r>
              <a:rPr lang="en-US" sz="2800" dirty="0" err="1">
                <a:latin typeface="Liberation Sans"/>
              </a:rPr>
              <a:t>ngIf</a:t>
            </a:r>
            <a:r>
              <a:rPr lang="en-US" sz="2800" dirty="0">
                <a:latin typeface="Liberation Sans"/>
              </a:rPr>
              <a:t>, </a:t>
            </a:r>
            <a:r>
              <a:rPr lang="en-US" sz="2800" dirty="0" err="1">
                <a:latin typeface="Liberation Sans"/>
              </a:rPr>
              <a:t>ngFor</a:t>
            </a:r>
            <a:r>
              <a:rPr lang="en-US" sz="2800" dirty="0">
                <a:latin typeface="Liberation Sans"/>
              </a:rPr>
              <a:t>, ng-template, </a:t>
            </a:r>
            <a:r>
              <a:rPr lang="en-US" sz="2800" dirty="0" err="1">
                <a:latin typeface="Liberation Sans"/>
              </a:rPr>
              <a:t>etc</a:t>
            </a:r>
            <a:r>
              <a:rPr lang="en-US" sz="2800" dirty="0" smtClean="0">
                <a:latin typeface="Liberation Sans"/>
              </a:rPr>
              <a:t>)</a:t>
            </a:r>
          </a:p>
          <a:p>
            <a:pPr marL="1143000" lvl="1" indent="-457200">
              <a:buFont typeface="Wingdings" panose="05000000000000000000" pitchFamily="2" charset="2"/>
              <a:buChar char="v"/>
            </a:pPr>
            <a:r>
              <a:rPr lang="en-US" sz="2800" dirty="0" err="1">
                <a:latin typeface="Liberation Sans"/>
              </a:rPr>
              <a:t>strictTemplates</a:t>
            </a:r>
            <a:r>
              <a:rPr lang="en-US" sz="2800" dirty="0">
                <a:latin typeface="Liberation Sans"/>
              </a:rPr>
              <a:t> - Activating this flag will apply the strictest Type System rules for type checking</a:t>
            </a:r>
          </a:p>
          <a:p>
            <a:pPr marL="1143000" lvl="1" indent="-457200">
              <a:buFont typeface="Wingdings" panose="05000000000000000000" pitchFamily="2" charset="2"/>
              <a:buChar char="v"/>
            </a:pPr>
            <a:endParaRPr lang="en-US" sz="2800" dirty="0">
              <a:latin typeface="Liberation Sans"/>
            </a:endParaRPr>
          </a:p>
        </p:txBody>
      </p:sp>
    </p:spTree>
    <p:extLst>
      <p:ext uri="{BB962C8B-B14F-4D97-AF65-F5344CB8AC3E}">
        <p14:creationId xmlns:p14="http://schemas.microsoft.com/office/powerpoint/2010/main" val="4178873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anose="05000000000000000000" pitchFamily="2" charset="2"/>
              <a:buChar char="ü"/>
            </a:pPr>
            <a:r>
              <a:rPr lang="en-US" dirty="0" err="1" smtClean="0"/>
              <a:t>Cải</a:t>
            </a:r>
            <a:r>
              <a:rPr lang="en-US" dirty="0" smtClean="0"/>
              <a:t> </a:t>
            </a:r>
            <a:r>
              <a:rPr lang="en-US" dirty="0" err="1" smtClean="0"/>
              <a:t>thiện</a:t>
            </a:r>
            <a:r>
              <a:rPr lang="en-US" dirty="0" smtClean="0"/>
              <a:t> build errors</a:t>
            </a:r>
            <a:endParaRPr lang="en-US" dirty="0"/>
          </a:p>
        </p:txBody>
      </p:sp>
      <p:sp>
        <p:nvSpPr>
          <p:cNvPr id="3" name="Content Placeholder 2"/>
          <p:cNvSpPr>
            <a:spLocks noGrp="1"/>
          </p:cNvSpPr>
          <p:nvPr>
            <p:ph idx="1"/>
          </p:nvPr>
        </p:nvSpPr>
        <p:spPr>
          <a:xfrm>
            <a:off x="503999" y="1788495"/>
            <a:ext cx="9071640" cy="4384440"/>
          </a:xfrm>
        </p:spPr>
        <p:txBody>
          <a:bodyPr/>
          <a:lstStyle/>
          <a:p>
            <a:pPr marL="457200" indent="-457200">
              <a:buFont typeface="Wingdings" panose="05000000000000000000" pitchFamily="2" charset="2"/>
              <a:buChar char="Ø"/>
            </a:pPr>
            <a:r>
              <a:rPr lang="en-US" dirty="0" smtClean="0"/>
              <a:t>Ở version 8 </a:t>
            </a:r>
            <a:r>
              <a:rPr lang="en-US" dirty="0" err="1" smtClean="0"/>
              <a:t>hoặc</a:t>
            </a:r>
            <a:r>
              <a:rPr lang="en-US" dirty="0" smtClean="0"/>
              <a:t> View Engine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err="1" smtClean="0"/>
              <a:t>Trong</a:t>
            </a:r>
            <a:r>
              <a:rPr lang="en-US" dirty="0" smtClean="0"/>
              <a:t> version 9 </a:t>
            </a:r>
            <a:r>
              <a:rPr lang="en-US" dirty="0" err="1" smtClean="0"/>
              <a:t>với</a:t>
            </a:r>
            <a:r>
              <a:rPr lang="en-US" dirty="0" smtClean="0"/>
              <a:t> Ivy</a:t>
            </a:r>
            <a:endParaRPr lang="en-US" dirty="0"/>
          </a:p>
        </p:txBody>
      </p:sp>
      <p:pic>
        <p:nvPicPr>
          <p:cNvPr id="4" name="Picture 3"/>
          <p:cNvPicPr>
            <a:picLocks noChangeAspect="1"/>
          </p:cNvPicPr>
          <p:nvPr/>
        </p:nvPicPr>
        <p:blipFill>
          <a:blip r:embed="rId3"/>
          <a:stretch>
            <a:fillRect/>
          </a:stretch>
        </p:blipFill>
        <p:spPr>
          <a:xfrm>
            <a:off x="807832" y="2451370"/>
            <a:ext cx="8463974" cy="1293779"/>
          </a:xfrm>
          <a:prstGeom prst="rect">
            <a:avLst/>
          </a:prstGeom>
        </p:spPr>
      </p:pic>
      <p:pic>
        <p:nvPicPr>
          <p:cNvPr id="5" name="Picture 4"/>
          <p:cNvPicPr>
            <a:picLocks noChangeAspect="1"/>
          </p:cNvPicPr>
          <p:nvPr/>
        </p:nvPicPr>
        <p:blipFill>
          <a:blip r:embed="rId4"/>
          <a:stretch>
            <a:fillRect/>
          </a:stretch>
        </p:blipFill>
        <p:spPr>
          <a:xfrm>
            <a:off x="807832" y="4544972"/>
            <a:ext cx="8463974" cy="2115994"/>
          </a:xfrm>
          <a:prstGeom prst="rect">
            <a:avLst/>
          </a:prstGeom>
        </p:spPr>
      </p:pic>
    </p:spTree>
    <p:extLst>
      <p:ext uri="{BB962C8B-B14F-4D97-AF65-F5344CB8AC3E}">
        <p14:creationId xmlns:p14="http://schemas.microsoft.com/office/powerpoint/2010/main" val="27605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1943</TotalTime>
  <Words>628</Words>
  <Application>Microsoft Office PowerPoint</Application>
  <PresentationFormat>Custom</PresentationFormat>
  <Paragraphs>69</Paragraphs>
  <Slides>12</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DejaVu Sans</vt:lpstr>
      <vt:lpstr>Liberation Sans</vt:lpstr>
      <vt:lpstr>Wingdings</vt:lpstr>
      <vt:lpstr>Blueprint Plans</vt:lpstr>
      <vt:lpstr>Standard</vt:lpstr>
      <vt:lpstr>Wellcome</vt:lpstr>
      <vt:lpstr>Update to Angular version 9</vt:lpstr>
      <vt:lpstr>Ivy</vt:lpstr>
      <vt:lpstr>Giảm kích thước file bundle</vt:lpstr>
      <vt:lpstr>Test nhanh hơn</vt:lpstr>
      <vt:lpstr>Debug tốt hơn</vt:lpstr>
      <vt:lpstr>Cải thiện CSS class và style binding</vt:lpstr>
      <vt:lpstr>Cải thiện type checking</vt:lpstr>
      <vt:lpstr>Cải thiện build errors</vt:lpstr>
      <vt:lpstr>New components</vt:lpstr>
      <vt:lpstr>TypeScript</vt:lpstr>
      <vt:lpstr>Cảm ơn mọi người đã tham gia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Nguyễn Đức Nam</dc:creator>
  <cp:lastModifiedBy>ADMIN</cp:lastModifiedBy>
  <cp:revision>35</cp:revision>
  <dcterms:created xsi:type="dcterms:W3CDTF">2020-10-14T15:58:55Z</dcterms:created>
  <dcterms:modified xsi:type="dcterms:W3CDTF">2020-10-17T09:36:00Z</dcterms:modified>
</cp:coreProperties>
</file>