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75" r:id="rId4"/>
    <p:sldId id="257" r:id="rId5"/>
    <p:sldId id="258" r:id="rId6"/>
    <p:sldId id="274" r:id="rId7"/>
    <p:sldId id="267" r:id="rId8"/>
    <p:sldId id="259" r:id="rId9"/>
    <p:sldId id="262" r:id="rId10"/>
    <p:sldId id="266" r:id="rId11"/>
    <p:sldId id="270" r:id="rId12"/>
    <p:sldId id="271" r:id="rId13"/>
    <p:sldId id="272" r:id="rId14"/>
    <p:sldId id="268" r:id="rId15"/>
    <p:sldId id="263" r:id="rId16"/>
    <p:sldId id="265" r:id="rId17"/>
    <p:sldId id="273" r:id="rId18"/>
    <p:sldId id="26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000000"/>
          </p15:clr>
        </p15:guide>
        <p15:guide id="2" pos="2904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jrPPDxDOORK8gsym2E/bfnSrt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8954" autoAdjust="0"/>
  </p:normalViewPr>
  <p:slideViewPr>
    <p:cSldViewPr snapToGrid="0">
      <p:cViewPr varScale="1">
        <p:scale>
          <a:sx n="62" d="100"/>
          <a:sy n="62" d="100"/>
        </p:scale>
        <p:origin x="1872" y="43"/>
      </p:cViewPr>
      <p:guideLst>
        <p:guide orient="horz" pos="21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12:45:13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4270 371 24575,'0'2'0,"-1"-1"0,0 1 0,0-1 0,0 1 0,-1-1 0,1 1 0,0-1 0,-1 0 0,1 1 0,-1-1 0,1 0 0,-1 0 0,0 0 0,0 0 0,0 0 0,0 0 0,-3 1 0,-37 13 0,25-12 0,-1 0 0,1 0 0,-1-2 0,-34 1 0,31-2 0,0 1 0,1 0 0,-27 6 0,-134 23 0,134-25 0,-1 0 0,0-3 0,0-1 0,-50-4 0,-9 1 0,102 2 0,-36 1 0,1-2 0,-1-1 0,-64-11 0,58 7 0,0 2 0,-1 1 0,0 2 0,-53 4 0,-3-1 0,-993-2 0,1073 1 0,1 1 0,-42 7 0,39-4 0,0-2 0,-29 2 0,22-5 0,-1 2 0,1 1 0,-36 7 0,22-4 0,-1-1 0,1-2 0,-1-2 0,-54-4 0,-2 1 0,-416 2 0,600-1 0,-32-1 0,-1 2 0,1 2 0,65 9 0,-40-3 0,0-1 0,0-4 0,108-5 0,-48 1 0,324 1 0,-483-2 0,1 0 0,0-2 0,0 0 0,0-1 0,0-1 0,-38-14 0,9 4 0,-45-7 33,64 16-91,1-2 0,-35-11 0,35 9-128,0 2 0,-67-12 0,-3 0 36,8 1 150,62 14 0,0-1 0,-59-19 0,58 14 0,-1 3 0,0 0 0,-47-6 0,-30-7 0,44 8-43,45 10 8,0-2 0,-1 0 0,2 0 0,-45-19 0,10 6 348,13 5 252,44 13-563,0 1 0,1 0 0,-1 0 0,0 0 0,0-1 0,1 1 0,-1 0 0,0-1 0,1 1 0,-1 0 0,1-1 1,-1 1-1,0-1 0,1 1 0,-1-1 0,1 1 0,0-1 0,-1 1 0,1-1 0,-1 1 0,1-1 0,0 1 0,-1-1 0,1 0 0,0 1 0,0-1 0,0 1 0,0-1 0,0-1 0,0 1 2,1 0 0,0 0 0,-1 1 0,1-1 0,0 0 0,0 0-1,0 0 1,0 0 0,0 1 0,0-1 0,0 0 0,0 1-1,0-1 1,0 1 0,2-1 0,5-2 9,0 0 0,0 0 1,0 1-1,11-2 0,5 1-13,-14 2 0,0 0 0,0-1 0,0 0 0,0 0 0,-1 0 0,0-1 0,1-1 0,15-6 0,-12 3 0,0 1 0,0 0 0,1 1 0,-1 0 0,2 1 0,-1 0 0,1 1 0,24-4 0,-32 7 0,1-1 0,-1 1 0,1 0 0,-1 1 0,1-1 0,-1 1 0,1 0 0,-1 1 0,0 0 0,0-1 0,0 2 0,0-1 0,0 1 0,-1-1 0,1 2 0,-1-1 0,0 0 0,0 1 0,6 5 0,-4-3 0,0 0 0,0 0 0,-1 1 0,0 0 0,0 0 0,-1 1 0,0-1 0,-1 1 0,0 0 0,-1 0 0,0 1 0,4 12 0,-3-9 0,0 0 0,1 0 0,1-1 0,15 21 0,-15-23 0,0 0 0,-1 0 0,0 1 0,-1 0 0,0 0 0,-1 0 0,4 18 0,25 120 0,-31-135 0,1-1 0,0 1 0,2 0 0,6 12 0,-10-22 0,1 0 0,0 0 0,0 0 0,0 0 0,0-1 0,1 1 0,-1-1 0,1 1 0,0-1 0,0 0 0,0 0 0,0 0 0,0 0 0,1 0 0,-1 0 0,1-1 0,-1 1 0,1-1 0,0 0 0,0 0 0,6 1 0,27 1 0,1-1 0,-1-2 0,43-3 0,11 0 0,-30 2 0,-30 0 0,-1 0 0,1 2 0,-1 0 0,57 10 0,93 20 0,-148-26 0,0-2 0,0-1 0,0-1 0,41-2 0,59 1 0,-3 22 0,-95-18 0,-1 1 0,38 11 0,-45-9 0,1-1 0,-1-1 0,2-1 0,36 1 0,60-6 0,66 2 0,-114 10 0,-56-7 0,-1 0 0,24 0 0,2-2 0,-9-1 0,1 2 0,45 7 0,-33-4 0,1-2 0,-1-1 0,94-5 0,-39 0 0,-73 1 0,14 0 0,-45 1 0,0 1 0,0-1 0,0 0 0,0 0 0,0 0 0,0 0 0,0 0 0,-1 0 0,1 0 0,0 0 0,0 0 0,0 0 0,0 0 0,0 0 0,0 0 0,0 0 0,0 0 0,0 1 0,0-1 0,0 0 0,0 0 0,0 0 0,0 0 0,0 0 0,0 0 0,0 0 0,0 0 0,0 0 0,0 0 0,0 0 0,0 1 0,0-1 0,0 0 0,0 0 0,0 0 0,0 0 0,0 0 0,0 0 0,0 0 0,0 0 0,0 0 0,0 0 0,0 0 0,0 0 0,0 1 0,0-1 0,1 0 0,-1 0 0,0 0 0,0 0 0,0 0 0,0 0 0,0 0 0,0 0 0,0 0 0,0 0 0,0 0 0,1 0 0,-1 0 0,0 0 0,-26 8 0,4-2 0,-1-2 0,0 0 0,0-2 0,-33 2 0,-100-6 0,60 0 0,61 2 0,1-1 0,0-1 0,-64-11 0,-89-12 0,164 20 0,-274-58 0,279 59 0,1 0 0,-1 2 0,0-1 0,-31 0 0,27 3 0,-1-2 0,-31-6 0,-8-6 0,36 8 0,0 0 0,-1 1 0,1 1 0,-38-1 0,19 4 0,10 1 0,-1-1 0,0-1 0,-46-8 0,35 4 0,-2 1 0,1 3 0,0 0 0,-51 5 0,-5-1 0,-14 0 0,-139-4 0,181-10 0,57 8 0,-1 1 0,-23-2 0,43 5 0,-9 0 0,1 0 0,0-1 0,-1 1 0,1-2 0,0 1 0,0-1 0,0 0 0,0 0 0,-10-4 0,18 2 0,9 2 0,11-1 0,340 1 0,-183 4 0,9 11 0,-17-1 0,-114-11-431,102 13-1,-122-10 432,53 0 0,-57-3 0,-1 0 0,50 9 0,-50-6-108,45 3 0,-49-6 110,1 2 0,37 7 0,-34-5 117,0-1 0,1-1 0,-1-1 0,55-2 0,34 1 140,-42 11-155,-57-8-65,0-1-1,22 2 0,-5-2-38,-1 2 0,53 12 0,-56-10 0,0-1 0,0-1 0,49 2 0,-41-4 0,0 1 0,0 1 0,60 15 0,-62-12 0,-16-5 0,-1 0 0,1-2 0,35 1 0,-36-3 0,0 2 0,0 0 0,0 1 0,22 5 0,4 2 297,28 7-1959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Encrypt any MQTT communication from the very beginning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iao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thức cung cấp các trường 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(tên người dùng) và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(mật khẩu) trong gói tin CONNECT từ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gửi đến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broker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Roboto" panose="02000000000000000000" pitchFamily="2" charset="0"/>
              </a:rPr>
              <a:t>determines which topics a client is allowed to publish and subscribe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Encrypt any MQTT communication from the very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Encrypt any MQTT communication from the very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8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Dẫn</a:t>
            </a:r>
            <a:r>
              <a:rPr lang="en-US" dirty="0"/>
              <a:t> link </a:t>
            </a:r>
            <a:r>
              <a:rPr lang="en-US" dirty="0" err="1"/>
              <a:t>đăng</a:t>
            </a:r>
            <a:r>
              <a:rPr lang="en-US" dirty="0"/>
              <a:t> lên </a:t>
            </a:r>
            <a:r>
              <a:rPr lang="en-US" dirty="0" err="1"/>
              <a:t>youtube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10/07: Quay video, tổng kết </a:t>
            </a:r>
            <a:r>
              <a:rPr lang="en-US" dirty="0" err="1"/>
              <a:t>tập</a:t>
            </a:r>
            <a:r>
              <a:rPr lang="en-US" dirty="0"/>
              <a:t> báo </a:t>
            </a:r>
            <a:r>
              <a:rPr lang="en-US" dirty="0" err="1"/>
              <a:t>cáo</a:t>
            </a:r>
            <a:r>
              <a:rPr lang="en-US" dirty="0"/>
              <a:t> -&gt; 11/07: Lên </a:t>
            </a:r>
            <a:r>
              <a:rPr lang="en-US" dirty="0" err="1"/>
              <a:t>dĩa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video </a:t>
            </a:r>
            <a:r>
              <a:rPr lang="en-US" dirty="0" err="1"/>
              <a:t>sẽ</a:t>
            </a:r>
            <a:r>
              <a:rPr lang="en-US" dirty="0"/>
              <a:t> được Hoa update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4. ….</a:t>
            </a:r>
            <a:endParaRPr dirty="0"/>
          </a:p>
        </p:txBody>
      </p:sp>
      <p:sp>
        <p:nvSpPr>
          <p:cNvPr id="126" name="Google Shape;12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838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Show </a:t>
            </a:r>
            <a:r>
              <a:rPr lang="en-US" dirty="0" err="1"/>
              <a:t>bảng</a:t>
            </a:r>
            <a:r>
              <a:rPr lang="en-US" dirty="0"/>
              <a:t> vẽ excel đánh giá kết quả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4" name="Google Shape;9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2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endParaRPr dirty="0"/>
          </a:p>
        </p:txBody>
      </p:sp>
      <p:sp>
        <p:nvSpPr>
          <p:cNvPr id="137" name="Google Shape;13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4" name="Google Shape;9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66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Tình hình </a:t>
            </a:r>
            <a:r>
              <a:rPr lang="en-US" dirty="0" err="1"/>
              <a:t>khủng</a:t>
            </a:r>
            <a:r>
              <a:rPr lang="en-US" dirty="0"/>
              <a:t> </a:t>
            </a:r>
            <a:r>
              <a:rPr lang="en-US" dirty="0" err="1"/>
              <a:t>hoảng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thực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nhân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dirty="0"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Chính</a:t>
            </a:r>
            <a:r>
              <a:rPr lang="en-US" dirty="0"/>
              <a:t> trị</a:t>
            </a:r>
            <a:endParaRPr dirty="0"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Dân</a:t>
            </a:r>
            <a:r>
              <a:rPr lang="en-US" dirty="0"/>
              <a:t> số</a:t>
            </a:r>
            <a:endParaRPr dirty="0"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Lũ</a:t>
            </a:r>
            <a:r>
              <a:rPr lang="en-US" dirty="0"/>
              <a:t> </a:t>
            </a:r>
            <a:r>
              <a:rPr lang="en-US" dirty="0" err="1"/>
              <a:t>lụt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,…</a:t>
            </a:r>
            <a:endParaRPr dirty="0"/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lại </a:t>
            </a:r>
            <a:r>
              <a:rPr lang="en-US" dirty="0" err="1"/>
              <a:t>mô</a:t>
            </a:r>
            <a:r>
              <a:rPr lang="en-US" dirty="0"/>
              <a:t> hình </a:t>
            </a:r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chỉnh </a:t>
            </a:r>
            <a:r>
              <a:rPr lang="en-US" dirty="0" err="1"/>
              <a:t>xác</a:t>
            </a:r>
            <a:r>
              <a:rPr lang="en-US" dirty="0"/>
              <a:t>, show hình vẽ lại vào </a:t>
            </a:r>
            <a:r>
              <a:rPr lang="en-US" dirty="0" err="1"/>
              <a:t>đâu</a:t>
            </a:r>
            <a:endParaRPr dirty="0"/>
          </a:p>
        </p:txBody>
      </p:sp>
      <p:sp>
        <p:nvSpPr>
          <p:cNvPr id="94" name="Google Shape;9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lại </a:t>
            </a:r>
            <a:r>
              <a:rPr lang="en-US" dirty="0" err="1"/>
              <a:t>mô</a:t>
            </a:r>
            <a:r>
              <a:rPr lang="en-US" dirty="0"/>
              <a:t> hình </a:t>
            </a:r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chỉnh </a:t>
            </a:r>
            <a:r>
              <a:rPr lang="en-US" dirty="0" err="1"/>
              <a:t>xác</a:t>
            </a:r>
            <a:r>
              <a:rPr lang="en-US" dirty="0"/>
              <a:t>, show hình vẽ lại vào </a:t>
            </a:r>
            <a:r>
              <a:rPr lang="en-US" dirty="0" err="1"/>
              <a:t>đâu</a:t>
            </a:r>
            <a:endParaRPr dirty="0"/>
          </a:p>
        </p:txBody>
      </p:sp>
      <p:sp>
        <p:nvSpPr>
          <p:cNvPr id="94" name="Google Shape;9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35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Show </a:t>
            </a:r>
            <a:r>
              <a:rPr lang="en-US" dirty="0" err="1"/>
              <a:t>bảng</a:t>
            </a:r>
            <a:r>
              <a:rPr lang="en-US" dirty="0"/>
              <a:t> vẽ excel phân công </a:t>
            </a:r>
            <a:r>
              <a:rPr lang="en-US" dirty="0" err="1"/>
              <a:t>nhiệm</a:t>
            </a:r>
            <a:r>
              <a:rPr lang="en-US" dirty="0"/>
              <a:t> vụ của mình và Nam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4" name="Google Shape;9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52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(Phần trình bày thêm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về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cơ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chế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bảo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mật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truyền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nhận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liệu)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Encrypt any MQTT communication from the very beginning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iao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thức cung cấp các trường 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(tên người dùng) và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(mật khẩu) trong gói tin CONNECT từ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gửi đến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broker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Roboto" panose="02000000000000000000" pitchFamily="2" charset="0"/>
              </a:rPr>
              <a:t>determines which topics a client is allowed to publish and subscribe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Encrypt any MQTT communication from the very beginning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iao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thức cung cấp các trường 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(tên người dùng) và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(mật khẩu) trong gói tin CONNECT từ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gửi đến </a:t>
            </a:r>
            <a:r>
              <a:rPr lang="vi-VN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broker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Roboto" panose="02000000000000000000" pitchFamily="2" charset="0"/>
              </a:rPr>
              <a:t>determines which topics a client is allowed to publish and subscribe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>
  <p:cSld name="2 つの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OFD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/>
        </p:nvSpPr>
        <p:spPr>
          <a:xfrm flipH="1">
            <a:off x="0" y="4652962"/>
            <a:ext cx="9144000" cy="1560512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112"/>
            <a:ext cx="17621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7625" y="71437"/>
            <a:ext cx="1363662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0" descr="OFD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9387" y="84137"/>
            <a:ext cx="7983537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/>
        </p:nvSpPr>
        <p:spPr>
          <a:xfrm>
            <a:off x="0" y="44450"/>
            <a:ext cx="8640762" cy="1296987"/>
          </a:xfrm>
          <a:prstGeom prst="rect">
            <a:avLst/>
          </a:prstGeom>
          <a:solidFill>
            <a:schemeClr val="lt1">
              <a:alpha val="5960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10"/>
          <p:cNvCxnSpPr/>
          <p:nvPr/>
        </p:nvCxnSpPr>
        <p:spPr>
          <a:xfrm>
            <a:off x="144462" y="1123950"/>
            <a:ext cx="84963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4" name="Google Shape;3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50" y="1587"/>
            <a:ext cx="1116012" cy="11160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79387" y="2433637"/>
            <a:ext cx="89344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hình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tưới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tự động,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vụ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chăm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sóc</a:t>
            </a:r>
            <a:r>
              <a:rPr lang="en-US" sz="4000" b="1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cây hành</a:t>
            </a:r>
            <a:endParaRPr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684212" y="1196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</a:t>
            </a:r>
            <a:r>
              <a:rPr lang="en-US" sz="4000" b="1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sz="4000" b="1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4000" b="1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4000" b="1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2879725" y="4005262"/>
            <a:ext cx="35321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 Lê Tuyết Hoa – 20521333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Hữu Nam – 20521630</a:t>
            </a:r>
            <a:br>
              <a:rPr lang="en-US" sz="2000" b="1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TS.Đoàn Duy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MQTT trong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60" y="1319060"/>
            <a:ext cx="8297315" cy="4525963"/>
          </a:xfrm>
        </p:spPr>
        <p:txBody>
          <a:bodyPr/>
          <a:lstStyle/>
          <a:p>
            <a:r>
              <a:rPr lang="en-US" b="1" dirty="0"/>
              <a:t>Bảo </a:t>
            </a:r>
            <a:r>
              <a:rPr lang="en-US" b="1" dirty="0" err="1"/>
              <a:t>mật</a:t>
            </a:r>
            <a:r>
              <a:rPr lang="en-US" b="1" dirty="0"/>
              <a:t> lớp ứng dụng</a:t>
            </a:r>
            <a:r>
              <a:rPr lang="en-US" dirty="0"/>
              <a:t> </a:t>
            </a:r>
          </a:p>
          <a:p>
            <a:pPr marL="50800" indent="0">
              <a:buNone/>
            </a:pPr>
            <a:r>
              <a:rPr lang="en-US" sz="2700" dirty="0"/>
              <a:t>	</a:t>
            </a:r>
            <a:r>
              <a:rPr lang="en-US" i="1" dirty="0"/>
              <a:t>a. </a:t>
            </a:r>
            <a:r>
              <a:rPr lang="en-US" i="1" dirty="0" err="1"/>
              <a:t>Xác</a:t>
            </a:r>
            <a:r>
              <a:rPr lang="en-US" i="1" dirty="0"/>
              <a:t> thực </a:t>
            </a:r>
            <a:r>
              <a:rPr lang="en-US" i="1" dirty="0" err="1"/>
              <a:t>với</a:t>
            </a:r>
            <a:r>
              <a:rPr lang="en-US" i="1" dirty="0"/>
              <a:t> Username và Password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7A9138-2366-F09F-F008-0D8E21CA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7" y="2655278"/>
            <a:ext cx="3599755" cy="22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A29281-97CD-1BBC-61F8-2B25ABEB9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47" y="2711488"/>
            <a:ext cx="3576643" cy="212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07CCC9E-494B-0FDE-8458-E8127A46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7" y="5538940"/>
            <a:ext cx="6057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MQTT trong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60" y="1319060"/>
            <a:ext cx="8297315" cy="4525963"/>
          </a:xfrm>
        </p:spPr>
        <p:txBody>
          <a:bodyPr/>
          <a:lstStyle/>
          <a:p>
            <a:r>
              <a:rPr lang="en-US" b="1" dirty="0"/>
              <a:t>Bảo </a:t>
            </a:r>
            <a:r>
              <a:rPr lang="en-US" b="1" dirty="0" err="1"/>
              <a:t>mật</a:t>
            </a:r>
            <a:r>
              <a:rPr lang="en-US" b="1" dirty="0"/>
              <a:t> lớp ứng dụng</a:t>
            </a:r>
            <a:r>
              <a:rPr lang="en-US" dirty="0"/>
              <a:t> </a:t>
            </a:r>
          </a:p>
          <a:p>
            <a:pPr marL="50800" indent="0">
              <a:buNone/>
            </a:pPr>
            <a:r>
              <a:rPr lang="en-US" sz="2700" i="1" dirty="0"/>
              <a:t>	b</a:t>
            </a:r>
            <a:r>
              <a:rPr lang="en-US" i="1" dirty="0"/>
              <a:t>. </a:t>
            </a:r>
            <a:r>
              <a:rPr lang="en-US" i="1" dirty="0" err="1"/>
              <a:t>Xác</a:t>
            </a:r>
            <a:r>
              <a:rPr lang="en-US" i="1" dirty="0"/>
              <a:t> thực </a:t>
            </a:r>
            <a:r>
              <a:rPr lang="en-US" i="1" dirty="0" err="1"/>
              <a:t>với</a:t>
            </a:r>
            <a:r>
              <a:rPr lang="en-US" i="1" dirty="0"/>
              <a:t> Client Identifier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12D6F4-C6DE-CFF6-7306-DB33B51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45" y="2867666"/>
            <a:ext cx="61531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2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MQTT trong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60" y="1319060"/>
            <a:ext cx="8297315" cy="4525963"/>
          </a:xfrm>
        </p:spPr>
        <p:txBody>
          <a:bodyPr/>
          <a:lstStyle/>
          <a:p>
            <a:r>
              <a:rPr lang="en-US" dirty="0"/>
              <a:t>Bảo </a:t>
            </a:r>
            <a:r>
              <a:rPr lang="en-US" dirty="0" err="1"/>
              <a:t>mật</a:t>
            </a:r>
            <a:r>
              <a:rPr lang="en-US" dirty="0"/>
              <a:t> lớp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FC11A-32A8-3934-AFD6-B0DE102C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15834"/>
            <a:ext cx="5715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D753F-F771-10C1-2C97-12C5D3B306F3}"/>
              </a:ext>
            </a:extLst>
          </p:cNvPr>
          <p:cNvSpPr/>
          <p:nvPr/>
        </p:nvSpPr>
        <p:spPr>
          <a:xfrm>
            <a:off x="1714499" y="3911600"/>
            <a:ext cx="5714999" cy="558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MQTT trong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565" y="5968200"/>
            <a:ext cx="3102380" cy="6024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MQTT và </a:t>
            </a:r>
            <a:r>
              <a:rPr lang="en-US" b="1" dirty="0">
                <a:solidFill>
                  <a:srgbClr val="FF0000"/>
                </a:solidFill>
              </a:rPr>
              <a:t>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8D8EFC-5AAB-2F5F-49D3-3A16C3AC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60" y="1336956"/>
            <a:ext cx="4932680" cy="456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0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dirty="0"/>
          </a:p>
        </p:txBody>
      </p:sp>
      <p:sp>
        <p:nvSpPr>
          <p:cNvPr id="129" name="Google Shape;129;p5"/>
          <p:cNvSpPr txBox="1"/>
          <p:nvPr/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39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khăn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1628775"/>
            <a:ext cx="8297315" cy="4525963"/>
          </a:xfrm>
        </p:spPr>
        <p:txBody>
          <a:bodyPr/>
          <a:lstStyle/>
          <a:p>
            <a:r>
              <a:rPr lang="en-US" dirty="0"/>
              <a:t>Can </a:t>
            </a:r>
            <a:r>
              <a:rPr lang="vi-VN" dirty="0"/>
              <a:t>thiệp của người dùng có cảnh báo nhưng </a:t>
            </a:r>
            <a:r>
              <a:rPr lang="vi-VN" b="1" dirty="0"/>
              <a:t>không can thiệp vào khi người dùng</a:t>
            </a:r>
            <a:r>
              <a:rPr lang="en-US" b="1" dirty="0"/>
              <a:t> tiến hành</a:t>
            </a:r>
            <a:r>
              <a:rPr lang="vi-VN" b="1" dirty="0"/>
              <a:t> tác động lên van</a:t>
            </a:r>
            <a:r>
              <a:rPr lang="en-US" dirty="0"/>
              <a:t> (Lúc chúng ta </a:t>
            </a:r>
            <a:r>
              <a:rPr lang="en-US" dirty="0" err="1"/>
              <a:t>cho</a:t>
            </a:r>
            <a:r>
              <a:rPr lang="en-US" dirty="0"/>
              <a:t> phép </a:t>
            </a:r>
            <a:r>
              <a:rPr lang="en-US" dirty="0" err="1"/>
              <a:t>người</a:t>
            </a:r>
            <a:r>
              <a:rPr lang="en-US" dirty="0"/>
              <a:t> dùng tác động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).</a:t>
            </a:r>
          </a:p>
          <a:p>
            <a:r>
              <a:rPr lang="en-US" dirty="0" err="1"/>
              <a:t>Các</a:t>
            </a:r>
            <a:r>
              <a:rPr lang="en-US" dirty="0"/>
              <a:t> task công việc hiện xử lý </a:t>
            </a:r>
            <a:r>
              <a:rPr lang="en-US" dirty="0" err="1"/>
              <a:t>theo</a:t>
            </a:r>
            <a:r>
              <a:rPr lang="en-US" dirty="0"/>
              <a:t> cơ </a:t>
            </a:r>
            <a:r>
              <a:rPr lang="en-US" dirty="0" err="1"/>
              <a:t>chế</a:t>
            </a:r>
            <a:r>
              <a:rPr lang="en-US" dirty="0"/>
              <a:t> polling nên </a:t>
            </a:r>
            <a:r>
              <a:rPr lang="en-US" b="1" dirty="0" err="1"/>
              <a:t>không</a:t>
            </a:r>
            <a:r>
              <a:rPr lang="en-US" b="1" dirty="0"/>
              <a:t> tối </a:t>
            </a:r>
            <a:r>
              <a:rPr lang="en-US" b="1" dirty="0" err="1"/>
              <a:t>ưu</a:t>
            </a:r>
            <a:r>
              <a:rPr lang="en-US" b="1" dirty="0"/>
              <a:t> được hệ thống cũng như </a:t>
            </a:r>
            <a:r>
              <a:rPr lang="en-US" b="1" dirty="0" err="1"/>
              <a:t>chức</a:t>
            </a:r>
            <a:r>
              <a:rPr lang="en-US" b="1" dirty="0"/>
              <a:t> năng</a:t>
            </a:r>
            <a:r>
              <a:rPr lang="en-US" dirty="0"/>
              <a:t>.</a:t>
            </a:r>
          </a:p>
          <a:p>
            <a:r>
              <a:rPr lang="en-US" b="1" dirty="0" err="1"/>
              <a:t>Thiếu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thức trồng cây chuyên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dirty="0"/>
              <a:t>nên </a:t>
            </a:r>
            <a:r>
              <a:rPr lang="en-US" dirty="0" err="1"/>
              <a:t>chưa</a:t>
            </a:r>
            <a:r>
              <a:rPr lang="en-US" dirty="0"/>
              <a:t> hiện thực được hệ thống như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black background with a black square">
            <a:extLst>
              <a:ext uri="{FF2B5EF4-FFF2-40B4-BE49-F238E27FC236}">
                <a16:creationId xmlns:a16="http://schemas.microsoft.com/office/drawing/2014/main" id="{0F506DE8-88FE-C86E-4834-EE232E11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240020"/>
            <a:ext cx="1617980" cy="161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E1C57E-587C-C8A5-996C-C6DE12A81AF1}"/>
                  </a:ext>
                </a:extLst>
              </p14:cNvPr>
              <p14:cNvContentPartPr/>
              <p14:nvPr/>
            </p14:nvContentPartPr>
            <p14:xfrm>
              <a:off x="6265545" y="6484150"/>
              <a:ext cx="1537335" cy="2889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E1C57E-587C-C8A5-996C-C6DE12A81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914" y="6421184"/>
                <a:ext cx="1662957" cy="4144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18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dirty="0"/>
              <a:t>Đánh giá tổng </a:t>
            </a:r>
            <a:r>
              <a:rPr lang="en-US" dirty="0" err="1"/>
              <a:t>quan</a:t>
            </a:r>
            <a:r>
              <a:rPr lang="en-US" dirty="0"/>
              <a:t> kết quả </a:t>
            </a:r>
            <a:r>
              <a:rPr lang="en-US" dirty="0" err="1"/>
              <a:t>đạt</a:t>
            </a:r>
            <a:r>
              <a:rPr lang="en-US" dirty="0"/>
              <a:t> được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35C15-C13B-D608-4C53-BE618E01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8C0556-255E-25C7-342C-B04A1687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5144595"/>
            <a:ext cx="6379527" cy="798839"/>
          </a:xfrm>
        </p:spPr>
        <p:txBody>
          <a:bodyPr/>
          <a:lstStyle/>
          <a:p>
            <a:r>
              <a:rPr lang="en-US" b="1" dirty="0"/>
              <a:t>Tổng kết: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70% mục tiêu đề </a:t>
            </a:r>
            <a:r>
              <a:rPr lang="en-US" dirty="0" err="1"/>
              <a:t>ra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089B0A-E303-7F4E-A469-CD5A9728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5195"/>
              </p:ext>
            </p:extLst>
          </p:nvPr>
        </p:nvGraphicFramePr>
        <p:xfrm>
          <a:off x="514033" y="1542247"/>
          <a:ext cx="8115934" cy="3273589"/>
        </p:xfrm>
        <a:graphic>
          <a:graphicData uri="http://schemas.openxmlformats.org/drawingml/2006/table">
            <a:tbl>
              <a:tblPr/>
              <a:tblGrid>
                <a:gridCol w="494433">
                  <a:extLst>
                    <a:ext uri="{9D8B030D-6E8A-4147-A177-3AD203B41FA5}">
                      <a16:colId xmlns:a16="http://schemas.microsoft.com/office/drawing/2014/main" val="1974912678"/>
                    </a:ext>
                  </a:extLst>
                </a:gridCol>
                <a:gridCol w="4859913">
                  <a:extLst>
                    <a:ext uri="{9D8B030D-6E8A-4147-A177-3AD203B41FA5}">
                      <a16:colId xmlns:a16="http://schemas.microsoft.com/office/drawing/2014/main" val="1061219025"/>
                    </a:ext>
                  </a:extLst>
                </a:gridCol>
                <a:gridCol w="2761588">
                  <a:extLst>
                    <a:ext uri="{9D8B030D-6E8A-4147-A177-3AD203B41FA5}">
                      <a16:colId xmlns:a16="http://schemas.microsoft.com/office/drawing/2014/main" val="2282124280"/>
                    </a:ext>
                  </a:extLst>
                </a:gridCol>
              </a:tblGrid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Mục tiêu đề ra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Mức độ hoàn thành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4803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 thực được chế độ tự động tưới tự động cho cây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702144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 thực hệ thống bón phân cho cây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Chưa 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8312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Hiển thị giá trị cảm biến lên web app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8671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Thiết kế giao diện dashboard UI/UX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84726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Hiện thực chế độ thủ công cho người dùng can thiệp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48793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Cảnh báo cho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59154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Tiết kiệm năng lượng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Chưa 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73164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 toàn bảo mật thông tin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Chưa 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03251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Hiển thị local time lên web app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62310"/>
                  </a:ext>
                </a:extLst>
              </a:tr>
              <a:tr h="297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Database lưu trữ dữ liệu cảm biến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Đạt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5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6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Thảo luận?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Hướng phát triển/ Cải thiện hệ thống trong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? </a:t>
            </a:r>
            <a:r>
              <a:rPr lang="en-US" dirty="0" err="1"/>
              <a:t>Thách</a:t>
            </a:r>
            <a:r>
              <a:rPr lang="en-US" dirty="0"/>
              <a:t> thức?</a:t>
            </a:r>
          </a:p>
        </p:txBody>
      </p:sp>
      <p:pic>
        <p:nvPicPr>
          <p:cNvPr id="144" name="Google Shape;144;p6" descr="http://data.sinhvienit.net/2013/T09/img/SinhVienIT.Net---suy-ngh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3573462"/>
            <a:ext cx="2895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dirty="0"/>
              <a:t>Nội dung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50825" y="129095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sơ </a:t>
            </a:r>
            <a:r>
              <a:rPr lang="en-US" dirty="0" err="1"/>
              <a:t>lược</a:t>
            </a:r>
            <a:r>
              <a:rPr lang="en-US" dirty="0"/>
              <a:t> đề tài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Phân công </a:t>
            </a:r>
            <a:r>
              <a:rPr lang="en-US" dirty="0" err="1"/>
              <a:t>nhiệm</a:t>
            </a:r>
            <a:r>
              <a:rPr lang="en-US" dirty="0"/>
              <a:t> vụ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Sơ </a:t>
            </a:r>
            <a:r>
              <a:rPr lang="en-US" dirty="0" err="1"/>
              <a:t>đồ</a:t>
            </a:r>
            <a:r>
              <a:rPr lang="en-US" dirty="0"/>
              <a:t> tổng </a:t>
            </a:r>
            <a:r>
              <a:rPr lang="en-US" dirty="0" err="1"/>
              <a:t>quan</a:t>
            </a:r>
            <a:r>
              <a:rPr lang="en-US" dirty="0"/>
              <a:t> hệ thống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năng của hệ thống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thức </a:t>
            </a:r>
            <a:r>
              <a:rPr lang="en-US" dirty="0" err="1"/>
              <a:t>mạng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Demo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/>
              <a:t>Đánh giá tổng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dirty="0" err="1"/>
              <a:t>Thảo</a:t>
            </a:r>
            <a:r>
              <a:rPr lang="en-US" dirty="0"/>
              <a:t> luận?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9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00" y="1876425"/>
            <a:ext cx="1017587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250825" y="1441450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 đề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50825" y="6524625"/>
            <a:ext cx="2133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2700" y="2474912"/>
            <a:ext cx="3800475" cy="23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/>
        </p:nvSpPr>
        <p:spPr>
          <a:xfrm>
            <a:off x="4965700" y="5145087"/>
            <a:ext cx="38846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Tình hình khủng hoảng lương thực toàn cầu</a:t>
            </a:r>
            <a:endParaRPr/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87" y="3606800"/>
            <a:ext cx="1871662" cy="151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89150" y="2463800"/>
            <a:ext cx="1325562" cy="13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2"/>
          <p:cNvCxnSpPr/>
          <p:nvPr/>
        </p:nvCxnSpPr>
        <p:spPr>
          <a:xfrm rot="10800000" flipH="1">
            <a:off x="1844675" y="3606800"/>
            <a:ext cx="495300" cy="492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22487" y="3989387"/>
            <a:ext cx="481012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2092325" y="3756025"/>
            <a:ext cx="1444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768475" y="4213225"/>
            <a:ext cx="468312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2524125" y="3863975"/>
            <a:ext cx="608012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293687" y="5126037"/>
            <a:ext cx="3886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Tỉ lệ nhân lực nông thôn và thành thị mất cân bằng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dirty="0"/>
              <a:t>Giới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50825" y="129095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sz="2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toán </a:t>
            </a:r>
            <a:r>
              <a:rPr lang="en-US" sz="2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nông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5E9CF49-E590-D019-BF3B-952CE022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05" y="1906189"/>
            <a:ext cx="3001590" cy="4907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dirty="0"/>
              <a:t>Giới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99" name="Google Shape;99;p3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pic>
        <p:nvPicPr>
          <p:cNvPr id="1030" name="Picture 6" descr="Cây hành lá. Ảnh: Healthplus">
            <a:extLst>
              <a:ext uri="{FF2B5EF4-FFF2-40B4-BE49-F238E27FC236}">
                <a16:creationId xmlns:a16="http://schemas.microsoft.com/office/drawing/2014/main" id="{9AC6D55F-7C7C-7119-758C-165E2811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84" y="2267761"/>
            <a:ext cx="3559798" cy="20959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7;p3">
            <a:extLst>
              <a:ext uri="{FF2B5EF4-FFF2-40B4-BE49-F238E27FC236}">
                <a16:creationId xmlns:a16="http://schemas.microsoft.com/office/drawing/2014/main" id="{6B09E331-42E2-1684-0505-69BEE0BA49FE}"/>
              </a:ext>
            </a:extLst>
          </p:cNvPr>
          <p:cNvSpPr txBox="1">
            <a:spLocks/>
          </p:cNvSpPr>
          <p:nvPr/>
        </p:nvSpPr>
        <p:spPr>
          <a:xfrm>
            <a:off x="414118" y="1560682"/>
            <a:ext cx="4673448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 dirty="0"/>
              <a:t>Cây hành </a:t>
            </a:r>
            <a:r>
              <a:rPr lang="en-US" b="1" dirty="0" err="1"/>
              <a:t>lá</a:t>
            </a:r>
            <a:endParaRPr lang="en-US" b="1" dirty="0"/>
          </a:p>
          <a:p>
            <a:pPr marL="1257300" lvl="2" indent="-342900">
              <a:spcBef>
                <a:spcPts val="0"/>
              </a:spcBef>
            </a:pPr>
            <a:r>
              <a:rPr lang="en-US" sz="2400" dirty="0"/>
              <a:t>Giới </a:t>
            </a:r>
            <a:r>
              <a:rPr lang="en-US" sz="2400" dirty="0" err="1"/>
              <a:t>thiệu</a:t>
            </a:r>
            <a:r>
              <a:rPr lang="en-US" sz="2400" dirty="0"/>
              <a:t> sơ </a:t>
            </a:r>
            <a:r>
              <a:rPr lang="en-US" sz="2400" dirty="0" err="1"/>
              <a:t>lược</a:t>
            </a:r>
            <a:r>
              <a:rPr lang="en-US" sz="2400" dirty="0"/>
              <a:t> cây</a:t>
            </a:r>
          </a:p>
          <a:p>
            <a:pPr marL="1257300" lvl="2" indent="-342900">
              <a:spcBef>
                <a:spcPts val="0"/>
              </a:spcBef>
            </a:pPr>
            <a:r>
              <a:rPr lang="en-US" sz="2400" dirty="0" err="1"/>
              <a:t>Môi</a:t>
            </a:r>
            <a:r>
              <a:rPr lang="en-US" sz="2400" dirty="0"/>
              <a:t> trường trồng, tạo điều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cây phát triển</a:t>
            </a:r>
          </a:p>
          <a:p>
            <a:pPr marL="1257300" lvl="2" indent="-342900">
              <a:spcBef>
                <a:spcPts val="0"/>
              </a:spcBef>
            </a:pPr>
            <a:r>
              <a:rPr lang="en-US" sz="2400" dirty="0"/>
              <a:t>Phương pháp </a:t>
            </a:r>
            <a:r>
              <a:rPr lang="en-US" sz="2400" dirty="0" err="1"/>
              <a:t>bón</a:t>
            </a:r>
            <a:r>
              <a:rPr lang="en-US" sz="2400" dirty="0"/>
              <a:t> phân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		•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Bón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lót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		•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Bón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thúc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  <a:p>
            <a:pPr marL="1257300" lvl="2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buFont typeface="Noto Sans Symbols"/>
              <a:buNone/>
            </a:pPr>
            <a:r>
              <a:rPr lang="en-US" b="1" dirty="0"/>
              <a:t>	</a:t>
            </a:r>
            <a:endParaRPr lang="en-US" dirty="0"/>
          </a:p>
          <a:p>
            <a:pPr marL="1600200" lvl="3" indent="-114300">
              <a:buFont typeface="Noto Sans Symbols"/>
              <a:buNone/>
            </a:pPr>
            <a:endParaRPr lang="en-US" b="1" dirty="0"/>
          </a:p>
          <a:p>
            <a:pPr marL="342900" indent="-342900">
              <a:buFont typeface="Noto Sans Symbols"/>
              <a:buNone/>
            </a:pPr>
            <a:endParaRPr lang="en-US" b="1" dirty="0"/>
          </a:p>
          <a:p>
            <a:pPr marL="342900" indent="-165100">
              <a:buFont typeface="Noto Sans Symbols"/>
              <a:buNone/>
            </a:pPr>
            <a:endParaRPr lang="en-US" b="1" dirty="0"/>
          </a:p>
          <a:p>
            <a:pPr marL="342900" indent="-342900">
              <a:buFont typeface="Noto Sans Symbols"/>
              <a:buNone/>
            </a:pPr>
            <a:r>
              <a:rPr lang="en-US" b="1" dirty="0"/>
              <a:t>	</a:t>
            </a:r>
            <a:endParaRPr lang="en-US" dirty="0"/>
          </a:p>
          <a:p>
            <a:pPr marL="342900" indent="-165100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công </a:t>
            </a:r>
            <a:r>
              <a:rPr lang="en-US" sz="3200" b="0" i="0" u="none" dirty="0" err="1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200" b="0" i="0" u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vụ</a:t>
            </a:r>
            <a:endParaRPr dirty="0"/>
          </a:p>
        </p:txBody>
      </p:sp>
      <p:sp>
        <p:nvSpPr>
          <p:cNvPr id="99" name="Google Shape;99;p3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280224-D65B-F112-4DCF-BE135809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2430"/>
              </p:ext>
            </p:extLst>
          </p:nvPr>
        </p:nvGraphicFramePr>
        <p:xfrm>
          <a:off x="852487" y="1714674"/>
          <a:ext cx="7439026" cy="2880057"/>
        </p:xfrm>
        <a:graphic>
          <a:graphicData uri="http://schemas.openxmlformats.org/drawingml/2006/table">
            <a:tbl>
              <a:tblPr/>
              <a:tblGrid>
                <a:gridCol w="581200">
                  <a:extLst>
                    <a:ext uri="{9D8B030D-6E8A-4147-A177-3AD203B41FA5}">
                      <a16:colId xmlns:a16="http://schemas.microsoft.com/office/drawing/2014/main" val="4240200040"/>
                    </a:ext>
                  </a:extLst>
                </a:gridCol>
                <a:gridCol w="2559576">
                  <a:extLst>
                    <a:ext uri="{9D8B030D-6E8A-4147-A177-3AD203B41FA5}">
                      <a16:colId xmlns:a16="http://schemas.microsoft.com/office/drawing/2014/main" val="1726110126"/>
                    </a:ext>
                  </a:extLst>
                </a:gridCol>
                <a:gridCol w="4298250">
                  <a:extLst>
                    <a:ext uri="{9D8B030D-6E8A-4147-A177-3AD203B41FA5}">
                      <a16:colId xmlns:a16="http://schemas.microsoft.com/office/drawing/2014/main" val="644359582"/>
                    </a:ext>
                  </a:extLst>
                </a:gridCol>
              </a:tblGrid>
              <a:tr h="305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Nhiệm vụ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27888"/>
                  </a:ext>
                </a:extLst>
              </a:tr>
              <a:tr h="130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Ngô Lê Tuyết Hoa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dashboard, thiết kế UI/UX</a:t>
                      </a:r>
                    </a:p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liệu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lại</a:t>
                      </a:r>
                    </a:p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Lên ý tưởng, làm slide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powerpoint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viết báo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46665"/>
                  </a:ext>
                </a:extLst>
              </a:tr>
              <a:tr h="9689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thực,giá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broker</a:t>
                      </a:r>
                    </a:p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cứng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Lên ý tưởng, làm slide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powerpoint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viết báo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50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331912" y="287337"/>
            <a:ext cx="7354887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 đồ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7140575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762125" y="6524625"/>
            <a:ext cx="5618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2020 CE-UIT. All Rights Reserved.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50825" y="1412875"/>
            <a:ext cx="86423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 đồ tổng quan toàn bộ hệ thống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42D5F-54E5-6B9B-B0D8-10EAFF21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9144000" cy="4640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1628775"/>
            <a:ext cx="8297315" cy="4525963"/>
          </a:xfrm>
        </p:spPr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(Auto)</a:t>
            </a:r>
          </a:p>
          <a:p>
            <a:r>
              <a:rPr lang="en-US" dirty="0"/>
              <a:t>Web Sever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Có </a:t>
            </a:r>
            <a:r>
              <a:rPr lang="en-US" dirty="0" err="1"/>
              <a:t>chế</a:t>
            </a:r>
            <a:r>
              <a:rPr lang="en-US" dirty="0"/>
              <a:t> độ </a:t>
            </a:r>
            <a:r>
              <a:rPr lang="en-US" dirty="0" err="1"/>
              <a:t>tương</a:t>
            </a:r>
            <a:r>
              <a:rPr lang="en-US" dirty="0"/>
              <a:t> tác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dùng (Manual)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E5-39E8-B948-9EF4-5F9658C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Cơ </a:t>
            </a:r>
            <a:r>
              <a:rPr lang="en-US" dirty="0" err="1"/>
              <a:t>chế</a:t>
            </a:r>
            <a:r>
              <a:rPr lang="en-US" dirty="0"/>
              <a:t> bảo </a:t>
            </a:r>
            <a:r>
              <a:rPr lang="en-US" dirty="0" err="1"/>
              <a:t>mật</a:t>
            </a:r>
            <a:r>
              <a:rPr lang="en-US" dirty="0"/>
              <a:t> MQTT trong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C11-0A31-BCD5-F620-F31CC577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60" y="1319060"/>
            <a:ext cx="8297315" cy="4525963"/>
          </a:xfrm>
        </p:spPr>
        <p:txBody>
          <a:bodyPr/>
          <a:lstStyle/>
          <a:p>
            <a:r>
              <a:rPr lang="en-US" dirty="0"/>
              <a:t>Bảo </a:t>
            </a:r>
            <a:r>
              <a:rPr lang="en-US" dirty="0" err="1"/>
              <a:t>mật</a:t>
            </a:r>
            <a:r>
              <a:rPr lang="en-US" dirty="0"/>
              <a:t> lớp ứng dụng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A25-32EF-35AC-0CE9-9C1E28925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FC11A-32A8-3934-AFD6-B0DE102C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15834"/>
            <a:ext cx="5715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5CB88D-B9FB-BC8B-1321-C224BB9AED29}"/>
              </a:ext>
            </a:extLst>
          </p:cNvPr>
          <p:cNvSpPr/>
          <p:nvPr/>
        </p:nvSpPr>
        <p:spPr>
          <a:xfrm>
            <a:off x="1714500" y="2115834"/>
            <a:ext cx="5715000" cy="642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088"/>
      </p:ext>
    </p:extLst>
  </p:cSld>
  <p:clrMapOvr>
    <a:masterClrMapping/>
  </p:clrMapOvr>
</p:sld>
</file>

<file path=ppt/theme/theme1.xml><?xml version="1.0" encoding="utf-8"?>
<a:theme xmlns:a="http://schemas.openxmlformats.org/drawingml/2006/main" name="1_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1034</Words>
  <Application>Microsoft Office PowerPoint</Application>
  <PresentationFormat>On-screen Show (4:3)</PresentationFormat>
  <Paragraphs>205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Noto Sans Symbols</vt:lpstr>
      <vt:lpstr>Roboto</vt:lpstr>
      <vt:lpstr>Times New Roman</vt:lpstr>
      <vt:lpstr>1_dsp</vt:lpstr>
      <vt:lpstr>dsp</vt:lpstr>
      <vt:lpstr>Xây dựng mô hình tưới tự động, phục vụ chăm sóc cây hành</vt:lpstr>
      <vt:lpstr>Nội dung</vt:lpstr>
      <vt:lpstr>Giới thiệu</vt:lpstr>
      <vt:lpstr>Giới thiệu</vt:lpstr>
      <vt:lpstr>Giới thiệu</vt:lpstr>
      <vt:lpstr>Phân công nhiệm vụ</vt:lpstr>
      <vt:lpstr>Sơ đồ</vt:lpstr>
      <vt:lpstr>Các chức năng của hệ thống</vt:lpstr>
      <vt:lpstr>Cơ chế bảo mật MQTT trong IoT</vt:lpstr>
      <vt:lpstr>Cơ chế bảo mật MQTT trong IoT</vt:lpstr>
      <vt:lpstr>Cơ chế bảo mật MQTT trong IoT</vt:lpstr>
      <vt:lpstr>Cơ chế bảo mật MQTT trong IoT</vt:lpstr>
      <vt:lpstr>Cơ chế bảo mật MQTT trong IoT</vt:lpstr>
      <vt:lpstr>Demo</vt:lpstr>
      <vt:lpstr>Khó khăn</vt:lpstr>
      <vt:lpstr>Đánh giá tổng quan kết quả đạt được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mô hình tưới tự động, phục vụ chăm sóc cây hành</dc:title>
  <dc:creator>Reina</dc:creator>
  <cp:lastModifiedBy>Ngô Lê Tuyết Hoa</cp:lastModifiedBy>
  <cp:revision>24</cp:revision>
  <dcterms:created xsi:type="dcterms:W3CDTF">2015-03-02T05:45:06Z</dcterms:created>
  <dcterms:modified xsi:type="dcterms:W3CDTF">2023-07-11T03:53:01Z</dcterms:modified>
</cp:coreProperties>
</file>