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7"/>
  </p:notesMasterIdLst>
  <p:sldIdLst>
    <p:sldId id="259" r:id="rId2"/>
    <p:sldId id="260" r:id="rId3"/>
    <p:sldId id="261" r:id="rId4"/>
    <p:sldId id="325" r:id="rId5"/>
    <p:sldId id="326" r:id="rId6"/>
    <p:sldId id="262" r:id="rId7"/>
    <p:sldId id="263"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327" r:id="rId30"/>
    <p:sldId id="328" r:id="rId31"/>
    <p:sldId id="329" r:id="rId32"/>
    <p:sldId id="333" r:id="rId33"/>
    <p:sldId id="334" r:id="rId34"/>
    <p:sldId id="335" r:id="rId35"/>
    <p:sldId id="330" r:id="rId36"/>
    <p:sldId id="331" r:id="rId37"/>
    <p:sldId id="332" r:id="rId38"/>
    <p:sldId id="336" r:id="rId39"/>
    <p:sldId id="338" r:id="rId40"/>
    <p:sldId id="337" r:id="rId41"/>
    <p:sldId id="288" r:id="rId42"/>
    <p:sldId id="289" r:id="rId43"/>
    <p:sldId id="290" r:id="rId44"/>
    <p:sldId id="291" r:id="rId45"/>
    <p:sldId id="292" r:id="rId46"/>
    <p:sldId id="293" r:id="rId47"/>
    <p:sldId id="294" r:id="rId48"/>
    <p:sldId id="295" r:id="rId49"/>
    <p:sldId id="296" r:id="rId50"/>
    <p:sldId id="297"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Documents" initials="MD" lastIdx="1" clrIdx="0">
    <p:extLst>
      <p:ext uri="{19B8F6BF-5375-455C-9EA6-DF929625EA0E}">
        <p15:presenceInfo xmlns:p15="http://schemas.microsoft.com/office/powerpoint/2012/main" userId="My Docum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3T21:05:05.715"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66385-E4F1-452B-B013-477FE76DA0EC}" type="datetimeFigureOut">
              <a:rPr lang="en-US" smtClean="0"/>
              <a:t>08/31/2021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283ED-70D9-43A3-8CD7-3DEE61B96303}" type="slidenum">
              <a:rPr lang="en-US" smtClean="0"/>
              <a:t>‹#›</a:t>
            </a:fld>
            <a:endParaRPr lang="en-US"/>
          </a:p>
        </p:txBody>
      </p:sp>
    </p:spTree>
    <p:extLst>
      <p:ext uri="{BB962C8B-B14F-4D97-AF65-F5344CB8AC3E}">
        <p14:creationId xmlns:p14="http://schemas.microsoft.com/office/powerpoint/2010/main" val="392582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B1752CFA-C365-48FB-ADB1-FD2FE6103123}" type="slidenum">
              <a:rPr lang="en-GB">
                <a:solidFill>
                  <a:srgbClr val="000000"/>
                </a:solidFill>
                <a:latin typeface="Arial" pitchFamily="34" charset="0"/>
              </a:rPr>
              <a:pPr/>
              <a:t>1</a:t>
            </a:fld>
            <a:endParaRPr lang="en-GB">
              <a:solidFill>
                <a:srgbClr val="000000"/>
              </a:solidFill>
              <a:latin typeface="Arial" pitchFamily="34" charset="0"/>
            </a:endParaRPr>
          </a:p>
        </p:txBody>
      </p:sp>
      <p:sp>
        <p:nvSpPr>
          <p:cNvPr id="11267"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smtClean="0">
              <a:latin typeface="Arial" pitchFamily="34" charset="0"/>
            </a:endParaRPr>
          </a:p>
        </p:txBody>
      </p:sp>
      <p:sp>
        <p:nvSpPr>
          <p:cNvPr id="11268" name="Rectangle 1027"/>
          <p:cNvSpPr>
            <a:spLocks noGrp="1" noRot="1" noChangeAspect="1" noChangeArrowheads="1" noTextEdit="1"/>
          </p:cNvSpPr>
          <p:nvPr>
            <p:ph type="sldImg"/>
          </p:nvPr>
        </p:nvSpPr>
        <p:spPr>
          <a:xfrm>
            <a:off x="-1114425" y="0"/>
            <a:ext cx="8928100" cy="5022850"/>
          </a:xfrm>
          <a:ln/>
        </p:spPr>
      </p:sp>
    </p:spTree>
    <p:extLst>
      <p:ext uri="{BB962C8B-B14F-4D97-AF65-F5344CB8AC3E}">
        <p14:creationId xmlns:p14="http://schemas.microsoft.com/office/powerpoint/2010/main" val="146679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2</a:t>
            </a:fld>
            <a:endParaRPr lang="en-GB">
              <a:solidFill>
                <a:srgbClr val="000000"/>
              </a:solidFill>
            </a:endParaRPr>
          </a:p>
        </p:txBody>
      </p:sp>
    </p:spTree>
    <p:extLst>
      <p:ext uri="{BB962C8B-B14F-4D97-AF65-F5344CB8AC3E}">
        <p14:creationId xmlns:p14="http://schemas.microsoft.com/office/powerpoint/2010/main" val="30957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17</a:t>
            </a:fld>
            <a:endParaRPr lang="en-GB">
              <a:solidFill>
                <a:srgbClr val="000000"/>
              </a:solidFill>
            </a:endParaRPr>
          </a:p>
        </p:txBody>
      </p:sp>
    </p:spTree>
    <p:extLst>
      <p:ext uri="{BB962C8B-B14F-4D97-AF65-F5344CB8AC3E}">
        <p14:creationId xmlns:p14="http://schemas.microsoft.com/office/powerpoint/2010/main" val="3221670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08917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50FB75E-81F0-4B3B-8D2E-5F9DC943C583}" type="slidenum">
              <a:rPr lang="de-DE"/>
              <a:pPr>
                <a:defRPr/>
              </a:pPr>
              <a:t>‹#›</a:t>
            </a:fld>
            <a:endParaRPr lang="de-DE"/>
          </a:p>
        </p:txBody>
      </p:sp>
    </p:spTree>
    <p:extLst>
      <p:ext uri="{BB962C8B-B14F-4D97-AF65-F5344CB8AC3E}">
        <p14:creationId xmlns:p14="http://schemas.microsoft.com/office/powerpoint/2010/main" val="376507823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49267" y="250826"/>
            <a:ext cx="2842684" cy="500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19101" y="250826"/>
            <a:ext cx="8326967" cy="500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427A01C3-1722-4739-A0FE-714AD893A92A}" type="slidenum">
              <a:rPr lang="de-DE"/>
              <a:pPr>
                <a:defRPr/>
              </a:pPr>
              <a:t>‹#›</a:t>
            </a:fld>
            <a:endParaRPr lang="de-DE"/>
          </a:p>
        </p:txBody>
      </p:sp>
    </p:spTree>
    <p:extLst>
      <p:ext uri="{BB962C8B-B14F-4D97-AF65-F5344CB8AC3E}">
        <p14:creationId xmlns:p14="http://schemas.microsoft.com/office/powerpoint/2010/main" val="380267840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D437A68-E703-466B-85A0-753D77862FA4}" type="slidenum">
              <a:rPr lang="de-DE"/>
              <a:pPr>
                <a:defRPr/>
              </a:pPr>
              <a:t>‹#›</a:t>
            </a:fld>
            <a:endParaRPr lang="de-DE"/>
          </a:p>
        </p:txBody>
      </p:sp>
    </p:spTree>
    <p:extLst>
      <p:ext uri="{BB962C8B-B14F-4D97-AF65-F5344CB8AC3E}">
        <p14:creationId xmlns:p14="http://schemas.microsoft.com/office/powerpoint/2010/main" val="341282592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963084" y="4406901"/>
            <a:ext cx="10363200" cy="1362075"/>
          </a:xfrm>
        </p:spPr>
        <p:txBody>
          <a:bodyPr/>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0D0D72F0-7165-4984-AC72-519188B2AF84}" type="slidenum">
              <a:rPr lang="de-DE"/>
              <a:pPr>
                <a:defRPr/>
              </a:pPr>
              <a:t>‹#›</a:t>
            </a:fld>
            <a:endParaRPr lang="de-DE"/>
          </a:p>
        </p:txBody>
      </p:sp>
    </p:spTree>
    <p:extLst>
      <p:ext uri="{BB962C8B-B14F-4D97-AF65-F5344CB8AC3E}">
        <p14:creationId xmlns:p14="http://schemas.microsoft.com/office/powerpoint/2010/main" val="370962395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25452" y="1374776"/>
            <a:ext cx="5581649"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6210300" y="1374776"/>
            <a:ext cx="5581651"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51D7F5EC-D112-4325-B184-139075742588}" type="slidenum">
              <a:rPr lang="de-DE"/>
              <a:pPr>
                <a:defRPr/>
              </a:pPr>
              <a:t>‹#›</a:t>
            </a:fld>
            <a:endParaRPr lang="de-DE"/>
          </a:p>
        </p:txBody>
      </p:sp>
    </p:spTree>
    <p:extLst>
      <p:ext uri="{BB962C8B-B14F-4D97-AF65-F5344CB8AC3E}">
        <p14:creationId xmlns:p14="http://schemas.microsoft.com/office/powerpoint/2010/main" val="370652533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609600" y="274638"/>
            <a:ext cx="109728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0B0BFCE-74AC-4EB7-961E-4DC11686CD4A}" type="slidenum">
              <a:rPr lang="de-DE"/>
              <a:pPr>
                <a:defRPr/>
              </a:pPr>
              <a:t>‹#›</a:t>
            </a:fld>
            <a:endParaRPr lang="de-DE"/>
          </a:p>
        </p:txBody>
      </p:sp>
    </p:spTree>
    <p:extLst>
      <p:ext uri="{BB962C8B-B14F-4D97-AF65-F5344CB8AC3E}">
        <p14:creationId xmlns:p14="http://schemas.microsoft.com/office/powerpoint/2010/main" val="402612920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A3DC13E8-224F-4A68-9084-F7A0DEF159D8}" type="slidenum">
              <a:rPr lang="de-DE"/>
              <a:pPr>
                <a:defRPr/>
              </a:pPr>
              <a:t>‹#›</a:t>
            </a:fld>
            <a:endParaRPr lang="de-DE"/>
          </a:p>
        </p:txBody>
      </p:sp>
    </p:spTree>
    <p:extLst>
      <p:ext uri="{BB962C8B-B14F-4D97-AF65-F5344CB8AC3E}">
        <p14:creationId xmlns:p14="http://schemas.microsoft.com/office/powerpoint/2010/main" val="175165734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BEDABA4-1336-442B-8D3E-B313EE2739C3}" type="slidenum">
              <a:rPr lang="de-DE"/>
              <a:pPr>
                <a:defRPr/>
              </a:pPr>
              <a:t>‹#›</a:t>
            </a:fld>
            <a:endParaRPr lang="de-DE"/>
          </a:p>
        </p:txBody>
      </p:sp>
    </p:spTree>
    <p:extLst>
      <p:ext uri="{BB962C8B-B14F-4D97-AF65-F5344CB8AC3E}">
        <p14:creationId xmlns:p14="http://schemas.microsoft.com/office/powerpoint/2010/main" val="344228783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609601" y="273050"/>
            <a:ext cx="4011084"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BF74A30D-4AD8-4441-BFAF-34529C0AFA6A}" type="slidenum">
              <a:rPr lang="de-DE"/>
              <a:pPr>
                <a:defRPr/>
              </a:pPr>
              <a:t>‹#›</a:t>
            </a:fld>
            <a:endParaRPr lang="de-DE"/>
          </a:p>
        </p:txBody>
      </p:sp>
    </p:spTree>
    <p:extLst>
      <p:ext uri="{BB962C8B-B14F-4D97-AF65-F5344CB8AC3E}">
        <p14:creationId xmlns:p14="http://schemas.microsoft.com/office/powerpoint/2010/main" val="11243245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2389717" y="4800600"/>
            <a:ext cx="73152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688673E-8629-435C-B6A9-35C28234F080}" type="slidenum">
              <a:rPr lang="de-DE"/>
              <a:pPr>
                <a:defRPr/>
              </a:pPr>
              <a:t>‹#›</a:t>
            </a:fld>
            <a:endParaRPr lang="de-DE"/>
          </a:p>
        </p:txBody>
      </p:sp>
    </p:spTree>
    <p:extLst>
      <p:ext uri="{BB962C8B-B14F-4D97-AF65-F5344CB8AC3E}">
        <p14:creationId xmlns:p14="http://schemas.microsoft.com/office/powerpoint/2010/main" val="71951630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9100" y="250826"/>
            <a:ext cx="1135380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title style</a:t>
            </a:r>
            <a:endParaRPr lang="de-DE" smtClean="0"/>
          </a:p>
        </p:txBody>
      </p:sp>
      <p:sp>
        <p:nvSpPr>
          <p:cNvPr id="1027" name="Rectangle 3"/>
          <p:cNvSpPr>
            <a:spLocks noGrp="1" noChangeArrowheads="1"/>
          </p:cNvSpPr>
          <p:nvPr>
            <p:ph type="body" idx="1"/>
          </p:nvPr>
        </p:nvSpPr>
        <p:spPr bwMode="auto">
          <a:xfrm>
            <a:off x="425451" y="1374776"/>
            <a:ext cx="11366500" cy="38766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485" name="Rectangle 5"/>
          <p:cNvSpPr>
            <a:spLocks noGrp="1" noChangeArrowheads="1"/>
          </p:cNvSpPr>
          <p:nvPr>
            <p:ph type="ftr" sz="quarter" idx="3"/>
          </p:nvPr>
        </p:nvSpPr>
        <p:spPr bwMode="auto">
          <a:xfrm>
            <a:off x="381000" y="6167438"/>
            <a:ext cx="4064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solidFill>
                  <a:srgbClr val="4F4F4F"/>
                </a:solidFill>
                <a:latin typeface="Arial" charset="0"/>
              </a:defRPr>
            </a:lvl1pPr>
          </a:lstStyle>
          <a:p>
            <a:pPr fontAlgn="base">
              <a:spcBef>
                <a:spcPct val="0"/>
              </a:spcBef>
              <a:spcAft>
                <a:spcPct val="0"/>
              </a:spcAft>
              <a:defRPr/>
            </a:pPr>
            <a:r>
              <a:rPr lang="de-DE"/>
              <a:t>Here comes your footer  </a:t>
            </a:r>
            <a:r>
              <a:rPr lang="de-DE">
                <a:sym typeface="Wingdings" pitchFamily="2" charset="2"/>
              </a:rPr>
              <a:t></a:t>
            </a:r>
            <a:r>
              <a:rPr lang="de-DE"/>
              <a:t>  Page </a:t>
            </a:r>
            <a:fld id="{123074D8-5AE3-4C96-9B91-3AA2AEBE64C9}" type="slidenum">
              <a:rPr lang="de-DE"/>
              <a:pPr fontAlgn="base">
                <a:spcBef>
                  <a:spcPct val="0"/>
                </a:spcBef>
                <a:spcAft>
                  <a:spcPct val="0"/>
                </a:spcAft>
                <a:defRPr/>
              </a:pPr>
              <a:t>‹#›</a:t>
            </a:fld>
            <a:endParaRPr lang="de-DE"/>
          </a:p>
        </p:txBody>
      </p:sp>
    </p:spTree>
    <p:extLst>
      <p:ext uri="{BB962C8B-B14F-4D97-AF65-F5344CB8AC3E}">
        <p14:creationId xmlns:p14="http://schemas.microsoft.com/office/powerpoint/2010/main" val="8316362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wipe dir="r"/>
  </p:transition>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a:xfrm>
            <a:off x="2349365" y="2110966"/>
            <a:ext cx="749976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lgn="ctr">
              <a:buClr>
                <a:srgbClr val="9EBEA9"/>
              </a:buClr>
              <a:buNone/>
              <a:defRPr/>
            </a:pPr>
            <a:r>
              <a:rPr lang="en-US" sz="4400" b="1" i="1" kern="0" dirty="0" err="1">
                <a:solidFill>
                  <a:srgbClr val="B1B9B3">
                    <a:lumMod val="20000"/>
                    <a:lumOff val="80000"/>
                  </a:srgbClr>
                </a:solidFill>
              </a:rPr>
              <a:t>Hướng</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đối</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tượng</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trong</a:t>
            </a:r>
            <a:r>
              <a:rPr lang="en-US" sz="4400" b="1" i="1" kern="0" dirty="0">
                <a:solidFill>
                  <a:srgbClr val="B1B9B3">
                    <a:lumMod val="20000"/>
                    <a:lumOff val="80000"/>
                  </a:srgbClr>
                </a:solidFill>
              </a:rPr>
              <a:t> C# </a:t>
            </a:r>
          </a:p>
        </p:txBody>
      </p:sp>
      <p:sp>
        <p:nvSpPr>
          <p:cNvPr id="2" name="TextBox 1"/>
          <p:cNvSpPr txBox="1"/>
          <p:nvPr/>
        </p:nvSpPr>
        <p:spPr>
          <a:xfrm>
            <a:off x="8225052" y="6564573"/>
            <a:ext cx="504967" cy="369332"/>
          </a:xfrm>
          <a:prstGeom prst="rect">
            <a:avLst/>
          </a:prstGeom>
          <a:noFill/>
        </p:spPr>
        <p:txBody>
          <a:bodyPr wrap="square" rtlCol="0">
            <a:spAutoFit/>
          </a:bodyPr>
          <a:lstStyle/>
          <a:p>
            <a:pPr eaLnBrk="0" fontAlgn="base" hangingPunct="0">
              <a:spcBef>
                <a:spcPct val="0"/>
              </a:spcBef>
              <a:spcAft>
                <a:spcPct val="0"/>
              </a:spcAft>
            </a:pPr>
            <a:fld id="{2CF1F90E-83A6-4436-839C-9E188566E5A2}" type="slidenum">
              <a:rPr lang="en-US">
                <a:solidFill>
                  <a:srgbClr val="000000"/>
                </a:solidFill>
              </a:rPr>
              <a:pPr eaLnBrk="0" fontAlgn="base" hangingPunct="0">
                <a:spcBef>
                  <a:spcPct val="0"/>
                </a:spcBef>
                <a:spcAft>
                  <a:spcPct val="0"/>
                </a:spcAft>
              </a:pPr>
              <a:t>1</a:t>
            </a:fld>
            <a:endParaRPr lang="en-US" dirty="0">
              <a:solidFill>
                <a:srgbClr val="000000"/>
              </a:solidFill>
            </a:endParaRPr>
          </a:p>
        </p:txBody>
      </p:sp>
    </p:spTree>
    <p:extLst>
      <p:ext uri="{BB962C8B-B14F-4D97-AF65-F5344CB8AC3E}">
        <p14:creationId xmlns:p14="http://schemas.microsoft.com/office/powerpoint/2010/main" val="2482162162"/>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thức tạo của lớp</a:t>
            </a:r>
            <a:r>
              <a:rPr lang="en-US" dirty="0" smtClean="0"/>
              <a:t> </a:t>
            </a:r>
            <a:r>
              <a:rPr lang="en-US" dirty="0" err="1" smtClean="0"/>
              <a:t>mặc</a:t>
            </a:r>
            <a:r>
              <a:rPr lang="en-US" dirty="0" smtClean="0"/>
              <a:t> </a:t>
            </a:r>
            <a:r>
              <a:rPr lang="en-US" dirty="0" err="1" smtClean="0"/>
              <a:t>định</a:t>
            </a:r>
            <a:endParaRPr lang="en-US" dirty="0"/>
          </a:p>
        </p:txBody>
      </p:sp>
      <p:sp>
        <p:nvSpPr>
          <p:cNvPr id="3" name="Content Placeholder 2"/>
          <p:cNvSpPr>
            <a:spLocks noGrp="1"/>
          </p:cNvSpPr>
          <p:nvPr>
            <p:ph idx="1"/>
          </p:nvPr>
        </p:nvSpPr>
        <p:spPr>
          <a:xfrm>
            <a:off x="1838326" y="850901"/>
            <a:ext cx="8524875" cy="3876675"/>
          </a:xfrm>
        </p:spPr>
        <p:txBody>
          <a:bodyPr/>
          <a:lstStyle/>
          <a:p>
            <a:r>
              <a:rPr lang="en-US" sz="2200" dirty="0" err="1"/>
              <a:t>Mặc</a:t>
            </a:r>
            <a:r>
              <a:rPr lang="en-US" sz="2200" dirty="0"/>
              <a:t> </a:t>
            </a:r>
            <a:r>
              <a:rPr lang="en-US" sz="2200" dirty="0" err="1"/>
              <a:t>định</a:t>
            </a:r>
            <a:r>
              <a:rPr lang="en-US" sz="2200" dirty="0"/>
              <a:t> </a:t>
            </a:r>
            <a:r>
              <a:rPr lang="en-US" sz="2200" dirty="0" err="1"/>
              <a:t>tạo</a:t>
            </a:r>
            <a:r>
              <a:rPr lang="en-US" sz="2200" dirty="0"/>
              <a:t> </a:t>
            </a:r>
            <a:r>
              <a:rPr lang="en-US" sz="2200" dirty="0" err="1"/>
              <a:t>đối</a:t>
            </a:r>
            <a:r>
              <a:rPr lang="en-US" sz="2200" dirty="0"/>
              <a:t> </a:t>
            </a:r>
            <a:r>
              <a:rPr lang="en-US" sz="2200" dirty="0" err="1"/>
              <a:t>tượng</a:t>
            </a:r>
            <a:r>
              <a:rPr lang="en-US" sz="2200" dirty="0"/>
              <a:t> </a:t>
            </a:r>
            <a:r>
              <a:rPr lang="en-US" sz="2200" dirty="0" err="1"/>
              <a:t>của</a:t>
            </a:r>
            <a:r>
              <a:rPr lang="en-US" sz="2200" dirty="0"/>
              <a:t> </a:t>
            </a:r>
            <a:r>
              <a:rPr lang="en-US" sz="2200" dirty="0" err="1"/>
              <a:t>lớp</a:t>
            </a:r>
            <a:endParaRPr lang="en-US" sz="2200" dirty="0"/>
          </a:p>
          <a:p>
            <a:r>
              <a:rPr lang="en-US" sz="2200" dirty="0" err="1"/>
              <a:t>Các</a:t>
            </a:r>
            <a:r>
              <a:rPr lang="en-US" sz="2200" dirty="0"/>
              <a:t> </a:t>
            </a:r>
            <a:r>
              <a:rPr lang="en-US" sz="2200" dirty="0" err="1"/>
              <a:t>thuộc</a:t>
            </a:r>
            <a:r>
              <a:rPr lang="en-US" sz="2200" dirty="0"/>
              <a:t> </a:t>
            </a:r>
            <a:r>
              <a:rPr lang="en-US" sz="2200" dirty="0" err="1"/>
              <a:t>tính</a:t>
            </a:r>
            <a:r>
              <a:rPr lang="en-US" sz="2200" dirty="0"/>
              <a:t> </a:t>
            </a:r>
            <a:r>
              <a:rPr lang="en-US" sz="2200" dirty="0" err="1"/>
              <a:t>được</a:t>
            </a:r>
            <a:r>
              <a:rPr lang="en-US" sz="2200" dirty="0"/>
              <a:t> </a:t>
            </a:r>
            <a:r>
              <a:rPr lang="en-US" sz="2200" dirty="0" err="1"/>
              <a:t>khởi</a:t>
            </a:r>
            <a:r>
              <a:rPr lang="en-US" sz="2200" dirty="0"/>
              <a:t> </a:t>
            </a:r>
            <a:r>
              <a:rPr lang="en-US" sz="2200" dirty="0" err="1"/>
              <a:t>tạo</a:t>
            </a:r>
            <a:r>
              <a:rPr lang="en-US" sz="2200" dirty="0"/>
              <a:t> </a:t>
            </a:r>
            <a:r>
              <a:rPr lang="en-US" sz="2200" dirty="0" err="1"/>
              <a:t>giá</a:t>
            </a:r>
            <a:r>
              <a:rPr lang="en-US" sz="2200" dirty="0"/>
              <a:t> </a:t>
            </a:r>
            <a:r>
              <a:rPr lang="en-US" sz="2200" dirty="0" err="1"/>
              <a:t>trị</a:t>
            </a:r>
            <a:r>
              <a:rPr lang="en-US" sz="2200" dirty="0"/>
              <a:t> </a:t>
            </a:r>
            <a:r>
              <a:rPr lang="en-US" sz="2200" dirty="0" err="1"/>
              <a:t>mặc</a:t>
            </a:r>
            <a:r>
              <a:rPr lang="en-US" sz="2200" dirty="0"/>
              <a:t> </a:t>
            </a:r>
            <a:r>
              <a:rPr lang="en-US" sz="2200" dirty="0" err="1"/>
              <a:t>định</a:t>
            </a:r>
            <a:endParaRPr lang="en-US" sz="2200" dirty="0"/>
          </a:p>
          <a:p>
            <a:pPr marL="0" indent="0">
              <a:buNone/>
            </a:pPr>
            <a:endParaRPr lang="en-US" sz="2200"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graphicFrame>
        <p:nvGraphicFramePr>
          <p:cNvPr id="6" name="Table 5"/>
          <p:cNvGraphicFramePr>
            <a:graphicFrameLocks noGrp="1"/>
          </p:cNvGraphicFramePr>
          <p:nvPr>
            <p:extLst/>
          </p:nvPr>
        </p:nvGraphicFramePr>
        <p:xfrm>
          <a:off x="2931840" y="2011511"/>
          <a:ext cx="6480720" cy="3159366"/>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tblGrid>
              <a:tr h="482240">
                <a:tc>
                  <a:txBody>
                    <a:bodyPr/>
                    <a:lstStyle/>
                    <a:p>
                      <a:pPr algn="ctr"/>
                      <a:r>
                        <a:rPr lang="en-US" sz="2400" dirty="0" err="1" smtClean="0">
                          <a:solidFill>
                            <a:schemeClr val="accent3">
                              <a:lumMod val="20000"/>
                              <a:lumOff val="80000"/>
                            </a:schemeClr>
                          </a:solidFill>
                        </a:rPr>
                        <a:t>Kiểu</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dữ</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liệu</a:t>
                      </a:r>
                      <a:endParaRPr lang="en-US" sz="2400" dirty="0">
                        <a:solidFill>
                          <a:schemeClr val="accent3">
                            <a:lumMod val="20000"/>
                            <a:lumOff val="80000"/>
                          </a:schemeClr>
                        </a:solidFill>
                      </a:endParaRPr>
                    </a:p>
                  </a:txBody>
                  <a:tcPr/>
                </a:tc>
                <a:tc>
                  <a:txBody>
                    <a:bodyPr/>
                    <a:lstStyle/>
                    <a:p>
                      <a:pPr algn="ctr"/>
                      <a:r>
                        <a:rPr lang="en-US" sz="2400" dirty="0" err="1" smtClean="0">
                          <a:solidFill>
                            <a:schemeClr val="accent3">
                              <a:lumMod val="20000"/>
                              <a:lumOff val="80000"/>
                            </a:schemeClr>
                          </a:solidFill>
                        </a:rPr>
                        <a:t>Giá</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trị</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mặc</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định</a:t>
                      </a:r>
                      <a:endParaRPr lang="en-US" sz="2400" dirty="0">
                        <a:solidFill>
                          <a:schemeClr val="accent3">
                            <a:lumMod val="20000"/>
                            <a:lumOff val="80000"/>
                          </a:schemeClr>
                        </a:solidFill>
                      </a:endParaRPr>
                    </a:p>
                  </a:txBody>
                  <a:tcPr/>
                </a:tc>
                <a:extLst>
                  <a:ext uri="{0D108BD9-81ED-4DB2-BD59-A6C34878D82A}">
                    <a16:rowId xmlns:a16="http://schemas.microsoft.com/office/drawing/2014/main" val="10000"/>
                  </a:ext>
                </a:extLst>
              </a:tr>
              <a:tr h="620320">
                <a:tc>
                  <a:txBody>
                    <a:bodyPr/>
                    <a:lstStyle/>
                    <a:p>
                      <a:r>
                        <a:rPr lang="en-US" sz="2400" smtClean="0"/>
                        <a:t>Numeric (int, long,…)</a:t>
                      </a:r>
                      <a:endParaRPr lang="en-US" sz="2400"/>
                    </a:p>
                  </a:txBody>
                  <a:tcPr/>
                </a:tc>
                <a:tc>
                  <a:txBody>
                    <a:bodyPr/>
                    <a:lstStyle/>
                    <a:p>
                      <a:r>
                        <a:rPr lang="en-US" sz="2400" smtClean="0"/>
                        <a:t>0</a:t>
                      </a:r>
                      <a:endParaRPr lang="en-US" sz="2400"/>
                    </a:p>
                  </a:txBody>
                  <a:tcPr/>
                </a:tc>
                <a:extLst>
                  <a:ext uri="{0D108BD9-81ED-4DB2-BD59-A6C34878D82A}">
                    <a16:rowId xmlns:a16="http://schemas.microsoft.com/office/drawing/2014/main" val="10001"/>
                  </a:ext>
                </a:extLst>
              </a:tr>
              <a:tr h="685602">
                <a:tc>
                  <a:txBody>
                    <a:bodyPr/>
                    <a:lstStyle/>
                    <a:p>
                      <a:r>
                        <a:rPr lang="en-US" sz="2400" dirty="0" err="1" smtClean="0"/>
                        <a:t>bool</a:t>
                      </a:r>
                      <a:endParaRPr lang="en-US" sz="2400" dirty="0"/>
                    </a:p>
                  </a:txBody>
                  <a:tcPr/>
                </a:tc>
                <a:tc>
                  <a:txBody>
                    <a:bodyPr/>
                    <a:lstStyle/>
                    <a:p>
                      <a:r>
                        <a:rPr lang="en-US" sz="2400" smtClean="0"/>
                        <a:t>false</a:t>
                      </a:r>
                      <a:endParaRPr lang="en-US" sz="2400"/>
                    </a:p>
                  </a:txBody>
                  <a:tcPr/>
                </a:tc>
                <a:extLst>
                  <a:ext uri="{0D108BD9-81ED-4DB2-BD59-A6C34878D82A}">
                    <a16:rowId xmlns:a16="http://schemas.microsoft.com/office/drawing/2014/main" val="10002"/>
                  </a:ext>
                </a:extLst>
              </a:tr>
              <a:tr h="685602">
                <a:tc>
                  <a:txBody>
                    <a:bodyPr/>
                    <a:lstStyle/>
                    <a:p>
                      <a:r>
                        <a:rPr lang="en-US" sz="2400" smtClean="0"/>
                        <a:t>char</a:t>
                      </a:r>
                      <a:endParaRPr lang="en-US" sz="2400"/>
                    </a:p>
                  </a:txBody>
                  <a:tcPr/>
                </a:tc>
                <a:tc>
                  <a:txBody>
                    <a:bodyPr/>
                    <a:lstStyle/>
                    <a:p>
                      <a:r>
                        <a:rPr lang="en-US" sz="2400" smtClean="0"/>
                        <a:t>‘\0’ (null)</a:t>
                      </a:r>
                      <a:endParaRPr lang="en-US" sz="2400"/>
                    </a:p>
                  </a:txBody>
                  <a:tcPr/>
                </a:tc>
                <a:extLst>
                  <a:ext uri="{0D108BD9-81ED-4DB2-BD59-A6C34878D82A}">
                    <a16:rowId xmlns:a16="http://schemas.microsoft.com/office/drawing/2014/main" val="10003"/>
                  </a:ext>
                </a:extLst>
              </a:tr>
              <a:tr h="685602">
                <a:tc>
                  <a:txBody>
                    <a:bodyPr/>
                    <a:lstStyle/>
                    <a:p>
                      <a:r>
                        <a:rPr lang="en-US" sz="2400" smtClean="0"/>
                        <a:t>reference</a:t>
                      </a:r>
                      <a:endParaRPr lang="en-US" sz="2400"/>
                    </a:p>
                  </a:txBody>
                  <a:tcPr/>
                </a:tc>
                <a:tc>
                  <a:txBody>
                    <a:bodyPr/>
                    <a:lstStyle/>
                    <a:p>
                      <a:r>
                        <a:rPr lang="en-US" sz="2400" dirty="0" smtClean="0"/>
                        <a:t>null</a:t>
                      </a:r>
                      <a:endParaRPr lang="en-US" sz="2400" dirty="0"/>
                    </a:p>
                  </a:txBody>
                  <a:tcPr/>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10</a:t>
            </a:fld>
            <a:endParaRPr lang="vi-VN" dirty="0">
              <a:solidFill>
                <a:srgbClr val="000000"/>
              </a:solidFill>
            </a:endParaRPr>
          </a:p>
        </p:txBody>
      </p:sp>
    </p:spTree>
    <p:extLst>
      <p:ext uri="{BB962C8B-B14F-4D97-AF65-F5344CB8AC3E}">
        <p14:creationId xmlns:p14="http://schemas.microsoft.com/office/powerpoint/2010/main" val="239463970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vi-VN" dirty="0" smtClean="0"/>
              <a:t>Phương thức tạo của lớp</a:t>
            </a:r>
            <a:endParaRPr lang="en-US" dirty="0"/>
          </a:p>
        </p:txBody>
      </p:sp>
      <p:sp>
        <p:nvSpPr>
          <p:cNvPr id="3" name="Content Placeholder 2"/>
          <p:cNvSpPr>
            <a:spLocks noGrp="1"/>
          </p:cNvSpPr>
          <p:nvPr>
            <p:ph idx="1"/>
          </p:nvPr>
        </p:nvSpPr>
        <p:spPr>
          <a:xfrm>
            <a:off x="1838326" y="884285"/>
            <a:ext cx="8524875" cy="3876675"/>
          </a:xfrm>
        </p:spPr>
        <p:txBody>
          <a:bodyPr/>
          <a:lstStyle/>
          <a:p>
            <a:pPr>
              <a:lnSpc>
                <a:spcPct val="150000"/>
              </a:lnSpc>
            </a:pPr>
            <a:r>
              <a:rPr lang="vi-VN" sz="2200" dirty="0"/>
              <a:t>Phương thức tạo của lớp</a:t>
            </a:r>
            <a:r>
              <a:rPr lang="en-US" sz="2200" dirty="0"/>
              <a:t> </a:t>
            </a:r>
            <a:r>
              <a:rPr lang="en-US" sz="2200" dirty="0" err="1"/>
              <a:t>có</a:t>
            </a:r>
            <a:r>
              <a:rPr lang="en-US" sz="2200" dirty="0"/>
              <a:t> </a:t>
            </a:r>
            <a:r>
              <a:rPr lang="en-US" sz="2200" dirty="0" err="1"/>
              <a:t>tên</a:t>
            </a:r>
            <a:r>
              <a:rPr lang="en-US" sz="2200" dirty="0"/>
              <a:t> </a:t>
            </a:r>
            <a:r>
              <a:rPr lang="en-US" sz="2200" dirty="0" err="1"/>
              <a:t>trùng</a:t>
            </a:r>
            <a:r>
              <a:rPr lang="en-US" sz="2200" dirty="0"/>
              <a:t> </a:t>
            </a:r>
            <a:r>
              <a:rPr lang="en-US" sz="2200" dirty="0" err="1"/>
              <a:t>với</a:t>
            </a:r>
            <a:r>
              <a:rPr lang="en-US" sz="2200" dirty="0"/>
              <a:t> </a:t>
            </a:r>
            <a:r>
              <a:rPr lang="en-US" sz="2200" dirty="0" err="1"/>
              <a:t>tên</a:t>
            </a:r>
            <a:r>
              <a:rPr lang="en-US" sz="2200" dirty="0"/>
              <a:t> </a:t>
            </a:r>
            <a:r>
              <a:rPr lang="en-US" sz="2200" dirty="0" err="1"/>
              <a:t>lớp</a:t>
            </a:r>
            <a:r>
              <a:rPr lang="en-US" sz="2200" dirty="0"/>
              <a:t>, </a:t>
            </a:r>
            <a:r>
              <a:rPr lang="en-US" sz="2200" dirty="0" err="1"/>
              <a:t>không</a:t>
            </a:r>
            <a:r>
              <a:rPr lang="en-US" sz="2200" dirty="0"/>
              <a:t> </a:t>
            </a:r>
            <a:r>
              <a:rPr lang="en-US" sz="2200" dirty="0" err="1"/>
              <a:t>có</a:t>
            </a:r>
            <a:r>
              <a:rPr lang="en-US" sz="2200" dirty="0"/>
              <a:t> </a:t>
            </a:r>
            <a:r>
              <a:rPr lang="en-US" sz="2200" dirty="0" err="1"/>
              <a:t>kiểu</a:t>
            </a:r>
            <a:r>
              <a:rPr lang="en-US" sz="2200" dirty="0"/>
              <a:t> </a:t>
            </a:r>
            <a:r>
              <a:rPr lang="en-US" sz="2200" dirty="0" err="1"/>
              <a:t>trả</a:t>
            </a:r>
            <a:r>
              <a:rPr lang="en-US" sz="2200" dirty="0"/>
              <a:t> </a:t>
            </a:r>
            <a:r>
              <a:rPr lang="en-US" sz="2200" dirty="0" err="1"/>
              <a:t>về</a:t>
            </a:r>
            <a:r>
              <a:rPr lang="en-US" sz="2200" dirty="0"/>
              <a:t>, </a:t>
            </a:r>
            <a:r>
              <a:rPr lang="en-US" sz="2200" dirty="0" err="1"/>
              <a:t>phạm</a:t>
            </a:r>
            <a:r>
              <a:rPr lang="en-US" sz="2200" dirty="0"/>
              <a:t> vi </a:t>
            </a:r>
            <a:r>
              <a:rPr lang="en-US" sz="2200" dirty="0" err="1"/>
              <a:t>truy</a:t>
            </a:r>
            <a:r>
              <a:rPr lang="en-US" sz="2200" dirty="0"/>
              <a:t> </a:t>
            </a:r>
            <a:r>
              <a:rPr lang="en-US" sz="2200" dirty="0" err="1"/>
              <a:t>cập</a:t>
            </a:r>
            <a:r>
              <a:rPr lang="en-US" sz="2200" dirty="0"/>
              <a:t> </a:t>
            </a:r>
            <a:r>
              <a:rPr lang="en-US" sz="2200" dirty="0" err="1"/>
              <a:t>thường</a:t>
            </a:r>
            <a:r>
              <a:rPr lang="en-US" sz="2200" dirty="0"/>
              <a:t> </a:t>
            </a:r>
            <a:r>
              <a:rPr lang="en-US" sz="2200" dirty="0" err="1"/>
              <a:t>là</a:t>
            </a:r>
            <a:r>
              <a:rPr lang="en-US" sz="2200" dirty="0"/>
              <a:t> public</a:t>
            </a:r>
          </a:p>
          <a:p>
            <a:pPr>
              <a:lnSpc>
                <a:spcPct val="150000"/>
              </a:lnSpc>
            </a:pP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nhiều</a:t>
            </a:r>
            <a:r>
              <a:rPr lang="en-US" sz="2200" dirty="0"/>
              <a:t> </a:t>
            </a:r>
            <a:r>
              <a:rPr lang="vi-VN" sz="2200" dirty="0"/>
              <a:t>Phương thức tạo của lớp</a:t>
            </a:r>
            <a:r>
              <a:rPr lang="en-US" sz="2200" dirty="0"/>
              <a:t> </a:t>
            </a:r>
            <a:r>
              <a:rPr lang="en-US" sz="2200" dirty="0" err="1"/>
              <a:t>trong</a:t>
            </a:r>
            <a:r>
              <a:rPr lang="en-US" sz="2200" dirty="0"/>
              <a:t> </a:t>
            </a:r>
            <a:r>
              <a:rPr lang="en-US" sz="2200" dirty="0" err="1"/>
              <a:t>cùng</a:t>
            </a:r>
            <a:r>
              <a:rPr lang="en-US" sz="2200" dirty="0"/>
              <a:t> </a:t>
            </a:r>
            <a:r>
              <a:rPr lang="en-US" sz="2200" dirty="0" err="1"/>
              <a:t>lớp</a:t>
            </a:r>
            <a:endParaRPr lang="en-US" sz="2200" dirty="0"/>
          </a:p>
          <a:p>
            <a:pPr>
              <a:lnSpc>
                <a:spcPct val="150000"/>
              </a:lnSpc>
            </a:pPr>
            <a:r>
              <a:rPr lang="vi-VN" sz="2200" dirty="0"/>
              <a:t>Phương thức tạo của lớp</a:t>
            </a:r>
            <a:r>
              <a:rPr lang="en-US" sz="2200" dirty="0"/>
              <a:t> </a:t>
            </a: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tham</a:t>
            </a:r>
            <a:r>
              <a:rPr lang="en-US" sz="2200" dirty="0"/>
              <a:t> </a:t>
            </a:r>
            <a:r>
              <a:rPr lang="en-US" sz="2200" dirty="0" err="1"/>
              <a:t>số</a:t>
            </a:r>
            <a:r>
              <a:rPr lang="en-US" sz="2200" dirty="0"/>
              <a:t> </a:t>
            </a:r>
            <a:r>
              <a:rPr lang="en-US" sz="2200" dirty="0" err="1"/>
              <a:t>hoặc</a:t>
            </a:r>
            <a:r>
              <a:rPr lang="en-US" sz="2200" dirty="0"/>
              <a:t> </a:t>
            </a:r>
            <a:r>
              <a:rPr lang="en-US" sz="2200" dirty="0" err="1"/>
              <a:t>không</a:t>
            </a:r>
            <a:endParaRPr lang="en-US" sz="2200" dirty="0"/>
          </a:p>
          <a:p>
            <a:pPr>
              <a:lnSpc>
                <a:spcPct val="150000"/>
              </a:lnSpc>
            </a:pPr>
            <a:r>
              <a:rPr lang="en-US" sz="2200" dirty="0" err="1"/>
              <a:t>Cú</a:t>
            </a:r>
            <a:r>
              <a:rPr lang="en-US" sz="2200" dirty="0"/>
              <a:t> </a:t>
            </a:r>
            <a:r>
              <a:rPr lang="en-US" sz="2200" dirty="0" err="1"/>
              <a:t>pháp</a:t>
            </a:r>
            <a:r>
              <a:rPr lang="en-US" sz="2200" dirty="0"/>
              <a:t>;</a:t>
            </a:r>
          </a:p>
          <a:p>
            <a:pPr marL="471487" lvl="1" indent="0">
              <a:lnSpc>
                <a:spcPct val="150000"/>
              </a:lnSpc>
              <a:buNone/>
            </a:pPr>
            <a:r>
              <a:rPr lang="en-US" sz="2400" b="1" dirty="0">
                <a:solidFill>
                  <a:schemeClr val="accent3">
                    <a:lumMod val="20000"/>
                    <a:lumOff val="80000"/>
                  </a:schemeClr>
                </a:solidFill>
                <a:latin typeface="Courier New" pitchFamily="49" charset="0"/>
                <a:cs typeface="Courier New" pitchFamily="49" charset="0"/>
              </a:rPr>
              <a:t>public</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class_name</a:t>
            </a:r>
            <a:r>
              <a:rPr lang="en-US" sz="2400" dirty="0">
                <a:solidFill>
                  <a:schemeClr val="accent3">
                    <a:lumMod val="20000"/>
                    <a:lumOff val="80000"/>
                  </a:schemeClr>
                </a:solidFill>
                <a:latin typeface="Courier New" pitchFamily="49" charset="0"/>
                <a:cs typeface="Courier New" pitchFamily="49" charset="0"/>
              </a:rPr>
              <a:t>()</a:t>
            </a:r>
          </a:p>
          <a:p>
            <a:pPr marL="471487" lvl="1" indent="0">
              <a:lnSpc>
                <a:spcPct val="150000"/>
              </a:lnSpc>
              <a:buNone/>
            </a:pPr>
            <a:r>
              <a:rPr lang="en-US" sz="2400" b="1" dirty="0">
                <a:solidFill>
                  <a:schemeClr val="accent3">
                    <a:lumMod val="20000"/>
                    <a:lumOff val="80000"/>
                  </a:schemeClr>
                </a:solidFill>
                <a:latin typeface="Courier New" pitchFamily="49" charset="0"/>
                <a:cs typeface="Courier New" pitchFamily="49" charset="0"/>
              </a:rPr>
              <a:t>public</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class_name</a:t>
            </a:r>
            <a:r>
              <a:rPr lang="en-US" sz="2400" dirty="0">
                <a:solidFill>
                  <a:schemeClr val="accent3">
                    <a:lumMod val="20000"/>
                    <a:lumOff val="80000"/>
                  </a:schemeClr>
                </a:solidFill>
                <a:latin typeface="Courier New" pitchFamily="49" charset="0"/>
                <a:cs typeface="Courier New" pitchFamily="49" charset="0"/>
              </a:rPr>
              <a:t>(</a:t>
            </a:r>
            <a:r>
              <a:rPr lang="en-US" sz="2400" dirty="0" err="1">
                <a:solidFill>
                  <a:schemeClr val="accent3">
                    <a:lumMod val="20000"/>
                    <a:lumOff val="80000"/>
                  </a:schemeClr>
                </a:solidFill>
                <a:latin typeface="Courier New" pitchFamily="49" charset="0"/>
                <a:cs typeface="Courier New" pitchFamily="49" charset="0"/>
              </a:rPr>
              <a:t>danh</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sách</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tham</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số</a:t>
            </a:r>
            <a:r>
              <a:rPr lang="en-US" sz="2400" dirty="0">
                <a:solidFill>
                  <a:schemeClr val="accent3">
                    <a:lumMod val="20000"/>
                    <a:lumOff val="80000"/>
                  </a:schemeClr>
                </a:solidFill>
                <a:latin typeface="Courier New" pitchFamily="49" charset="0"/>
                <a:cs typeface="Courier New" pitchFamily="49" charset="0"/>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11</a:t>
            </a:fld>
            <a:endParaRPr lang="vi-VN" dirty="0">
              <a:solidFill>
                <a:srgbClr val="000000"/>
              </a:solidFill>
            </a:endParaRPr>
          </a:p>
        </p:txBody>
      </p:sp>
    </p:spTree>
    <p:extLst>
      <p:ext uri="{BB962C8B-B14F-4D97-AF65-F5344CB8AC3E}">
        <p14:creationId xmlns:p14="http://schemas.microsoft.com/office/powerpoint/2010/main" val="294403838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0"/>
            <a:ext cx="11353800" cy="600075"/>
          </a:xfrm>
        </p:spPr>
        <p:txBody>
          <a:bodyPr/>
          <a:lstStyle/>
          <a:p>
            <a:r>
              <a:rPr lang="en-US" dirty="0" err="1" smtClean="0"/>
              <a:t>Ví</a:t>
            </a:r>
            <a:r>
              <a:rPr lang="en-US" dirty="0" smtClean="0"/>
              <a:t> </a:t>
            </a:r>
            <a:r>
              <a:rPr lang="en-US" dirty="0" err="1" smtClean="0"/>
              <a:t>dụ</a:t>
            </a:r>
            <a:r>
              <a:rPr lang="en-US" dirty="0" smtClean="0"/>
              <a:t> - </a:t>
            </a:r>
            <a:r>
              <a:rPr lang="vi-VN" dirty="0" smtClean="0"/>
              <a:t>Phương thức tạo của lớp</a:t>
            </a:r>
            <a:endParaRPr lang="en-US" dirty="0"/>
          </a:p>
        </p:txBody>
      </p:sp>
      <p:sp>
        <p:nvSpPr>
          <p:cNvPr id="3" name="Content Placeholder 2"/>
          <p:cNvSpPr>
            <a:spLocks noGrp="1"/>
          </p:cNvSpPr>
          <p:nvPr>
            <p:ph idx="1"/>
          </p:nvPr>
        </p:nvSpPr>
        <p:spPr>
          <a:xfrm>
            <a:off x="1838325" y="490293"/>
            <a:ext cx="8524875" cy="5202169"/>
          </a:xfrm>
        </p:spPr>
        <p:txBody>
          <a:bodyPr/>
          <a:lstStyle/>
          <a:p>
            <a:r>
              <a:rPr lang="en-US" dirty="0" err="1" smtClean="0">
                <a:solidFill>
                  <a:schemeClr val="accent3">
                    <a:lumMod val="20000"/>
                    <a:lumOff val="80000"/>
                  </a:schemeClr>
                </a:solidFill>
              </a:rPr>
              <a:t>Xây</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dựng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lớp</a:t>
            </a:r>
            <a:r>
              <a:rPr lang="en-US" dirty="0" smtClean="0">
                <a:solidFill>
                  <a:schemeClr val="accent3">
                    <a:lumMod val="20000"/>
                    <a:lumOff val="80000"/>
                  </a:schemeClr>
                </a:solidFill>
              </a:rPr>
              <a:t> Time</a:t>
            </a:r>
          </a:p>
          <a:p>
            <a:pPr marL="0" indent="0">
              <a:spcBef>
                <a:spcPts val="0"/>
              </a:spcBef>
              <a:buNone/>
            </a:pPr>
            <a:r>
              <a:rPr lang="en-US" sz="1500" b="1" dirty="0">
                <a:solidFill>
                  <a:schemeClr val="accent3">
                    <a:lumMod val="20000"/>
                    <a:lumOff val="80000"/>
                  </a:schemeClr>
                </a:solidFill>
              </a:rPr>
              <a:t> </a:t>
            </a:r>
            <a:r>
              <a:rPr lang="en-US" sz="1500" b="1" dirty="0">
                <a:solidFill>
                  <a:schemeClr val="accent3">
                    <a:lumMod val="20000"/>
                    <a:lumOff val="80000"/>
                  </a:schemeClr>
                </a:solidFill>
                <a:latin typeface="Courier New" pitchFamily="49" charset="0"/>
                <a:cs typeface="Courier New" pitchFamily="49" charset="0"/>
              </a:rPr>
              <a:t>public class </a:t>
            </a:r>
            <a:r>
              <a:rPr lang="en-US" sz="1500" dirty="0">
                <a:solidFill>
                  <a:schemeClr val="accent3">
                    <a:lumMod val="20000"/>
                    <a:lumOff val="80000"/>
                  </a:schemeClr>
                </a:solidFill>
                <a:latin typeface="Courier New" pitchFamily="49" charset="0"/>
                <a:cs typeface="Courier New" pitchFamily="49" charset="0"/>
              </a:rPr>
              <a:t>Time</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   //</a:t>
            </a:r>
            <a:r>
              <a:rPr lang="en-US" sz="1500" dirty="0" err="1">
                <a:solidFill>
                  <a:schemeClr val="accent3">
                    <a:lumMod val="20000"/>
                    <a:lumOff val="80000"/>
                  </a:schemeClr>
                </a:solidFill>
                <a:latin typeface="Courier New" pitchFamily="49" charset="0"/>
                <a:cs typeface="Courier New" pitchFamily="49" charset="0"/>
              </a:rPr>
              <a:t>Các</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thuộc</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tính</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private</a:t>
            </a:r>
            <a:r>
              <a:rPr lang="en-US" sz="1500" dirty="0">
                <a:solidFill>
                  <a:schemeClr val="accent3">
                    <a:lumMod val="20000"/>
                    <a:lumOff val="80000"/>
                  </a:schemeClr>
                </a:solidFill>
                <a:latin typeface="Courier New" pitchFamily="49" charset="0"/>
                <a:cs typeface="Courier New" pitchFamily="49" charset="0"/>
              </a:rPr>
              <a:t> </a:t>
            </a:r>
            <a:r>
              <a:rPr lang="en-US" sz="1500" b="1" dirty="0" err="1">
                <a:solidFill>
                  <a:schemeClr val="accent3">
                    <a:lumMod val="20000"/>
                    <a:lumOff val="80000"/>
                  </a:schemeClr>
                </a:solidFill>
              </a:rPr>
              <a:t>int</a:t>
            </a:r>
            <a:r>
              <a:rPr lang="en-US" sz="1500" dirty="0">
                <a:solidFill>
                  <a:schemeClr val="accent3">
                    <a:lumMod val="20000"/>
                    <a:lumOff val="80000"/>
                  </a:schemeClr>
                </a:solidFill>
                <a:latin typeface="Courier New" pitchFamily="49" charset="0"/>
                <a:cs typeface="Courier New" pitchFamily="49" charset="0"/>
              </a:rPr>
              <a:t> Year, Month, Date; //</a:t>
            </a:r>
            <a:r>
              <a:rPr lang="en-US" sz="1500" dirty="0" err="1">
                <a:solidFill>
                  <a:schemeClr val="accent3">
                    <a:lumMod val="20000"/>
                    <a:lumOff val="80000"/>
                  </a:schemeClr>
                </a:solidFill>
                <a:latin typeface="Courier New" pitchFamily="49" charset="0"/>
                <a:cs typeface="Courier New" pitchFamily="49" charset="0"/>
              </a:rPr>
              <a:t>Năm,Tháng,Ngày</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private</a:t>
            </a:r>
            <a:r>
              <a:rPr lang="en-US" sz="1500" dirty="0">
                <a:solidFill>
                  <a:schemeClr val="accent3">
                    <a:lumMod val="20000"/>
                    <a:lumOff val="80000"/>
                  </a:schemeClr>
                </a:solidFill>
                <a:latin typeface="Courier New" pitchFamily="49" charset="0"/>
                <a:cs typeface="Courier New" pitchFamily="49" charset="0"/>
              </a:rPr>
              <a:t> </a:t>
            </a:r>
            <a:r>
              <a:rPr lang="en-US" sz="1500" b="1" dirty="0" err="1">
                <a:solidFill>
                  <a:schemeClr val="accent3">
                    <a:lumMod val="20000"/>
                    <a:lumOff val="80000"/>
                  </a:schemeClr>
                </a:solidFill>
              </a:rPr>
              <a:t>int</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Hour,Minute,Second</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Giờ</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Phút</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Giây</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vi-VN" sz="1500" dirty="0">
                <a:solidFill>
                  <a:schemeClr val="accent3">
                    <a:lumMod val="20000"/>
                    <a:lumOff val="80000"/>
                  </a:schemeClr>
                </a:solidFill>
                <a:latin typeface="Courier New" pitchFamily="49" charset="0"/>
                <a:cs typeface="Courier New" pitchFamily="49" charset="0"/>
              </a:rPr>
              <a:t>        //Các phương thức</a:t>
            </a:r>
          </a:p>
          <a:p>
            <a:pPr marL="0" indent="0">
              <a:spcBef>
                <a:spcPts val="0"/>
              </a:spcBef>
              <a:buNone/>
            </a:pPr>
            <a:r>
              <a:rPr lang="vi-VN" sz="1500" dirty="0">
                <a:solidFill>
                  <a:schemeClr val="accent3">
                    <a:lumMod val="20000"/>
                    <a:lumOff val="80000"/>
                  </a:schemeClr>
                </a:solidFill>
                <a:latin typeface="Courier New" pitchFamily="49" charset="0"/>
                <a:cs typeface="Courier New" pitchFamily="49" charset="0"/>
              </a:rPr>
              <a:t>        //Phương thức tạo (khởi tạo giá trị)</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public</a:t>
            </a:r>
            <a:r>
              <a:rPr lang="en-US" sz="1500" dirty="0">
                <a:solidFill>
                  <a:schemeClr val="accent3">
                    <a:lumMod val="20000"/>
                    <a:lumOff val="80000"/>
                  </a:schemeClr>
                </a:solidFill>
                <a:latin typeface="Courier New" pitchFamily="49" charset="0"/>
                <a:cs typeface="Courier New" pitchFamily="49" charset="0"/>
              </a:rPr>
              <a:t> Time(</a:t>
            </a:r>
            <a:r>
              <a:rPr lang="en-US" sz="1500" dirty="0" err="1">
                <a:solidFill>
                  <a:schemeClr val="accent3">
                    <a:lumMod val="20000"/>
                    <a:lumOff val="80000"/>
                  </a:schemeClr>
                </a:solidFill>
                <a:latin typeface="Courier New" pitchFamily="49" charset="0"/>
                <a:cs typeface="Courier New" pitchFamily="49" charset="0"/>
              </a:rPr>
              <a:t>DateTime</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dt</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Year = </a:t>
            </a:r>
            <a:r>
              <a:rPr lang="en-US" sz="1500" dirty="0" err="1">
                <a:solidFill>
                  <a:schemeClr val="accent3">
                    <a:lumMod val="20000"/>
                    <a:lumOff val="80000"/>
                  </a:schemeClr>
                </a:solidFill>
                <a:latin typeface="Courier New" pitchFamily="49" charset="0"/>
                <a:cs typeface="Courier New" pitchFamily="49" charset="0"/>
              </a:rPr>
              <a:t>dt.Year</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Month = </a:t>
            </a:r>
            <a:r>
              <a:rPr lang="en-US" sz="1500" dirty="0" err="1">
                <a:solidFill>
                  <a:schemeClr val="accent3">
                    <a:lumMod val="20000"/>
                    <a:lumOff val="80000"/>
                  </a:schemeClr>
                </a:solidFill>
                <a:latin typeface="Courier New" pitchFamily="49" charset="0"/>
                <a:cs typeface="Courier New" pitchFamily="49" charset="0"/>
              </a:rPr>
              <a:t>dt.Month</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Date = </a:t>
            </a:r>
            <a:r>
              <a:rPr lang="en-US" sz="1500" dirty="0" err="1">
                <a:solidFill>
                  <a:schemeClr val="accent3">
                    <a:lumMod val="20000"/>
                    <a:lumOff val="80000"/>
                  </a:schemeClr>
                </a:solidFill>
                <a:latin typeface="Courier New" pitchFamily="49" charset="0"/>
                <a:cs typeface="Courier New" pitchFamily="49" charset="0"/>
              </a:rPr>
              <a:t>dt.Day</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Hour = </a:t>
            </a:r>
            <a:r>
              <a:rPr lang="en-US" sz="1500" dirty="0" err="1">
                <a:solidFill>
                  <a:schemeClr val="accent3">
                    <a:lumMod val="20000"/>
                    <a:lumOff val="80000"/>
                  </a:schemeClr>
                </a:solidFill>
                <a:latin typeface="Courier New" pitchFamily="49" charset="0"/>
                <a:cs typeface="Courier New" pitchFamily="49" charset="0"/>
              </a:rPr>
              <a:t>dt.Hour</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Minute = </a:t>
            </a:r>
            <a:r>
              <a:rPr lang="en-US" sz="1500" dirty="0" err="1">
                <a:solidFill>
                  <a:schemeClr val="accent3">
                    <a:lumMod val="20000"/>
                    <a:lumOff val="80000"/>
                  </a:schemeClr>
                </a:solidFill>
                <a:latin typeface="Courier New" pitchFamily="49" charset="0"/>
                <a:cs typeface="Courier New" pitchFamily="49" charset="0"/>
              </a:rPr>
              <a:t>dt.Minute</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Second = </a:t>
            </a:r>
            <a:r>
              <a:rPr lang="en-US" sz="1500" dirty="0" err="1">
                <a:solidFill>
                  <a:schemeClr val="accent3">
                    <a:lumMod val="20000"/>
                    <a:lumOff val="80000"/>
                  </a:schemeClr>
                </a:solidFill>
                <a:latin typeface="Courier New" pitchFamily="49" charset="0"/>
                <a:cs typeface="Courier New" pitchFamily="49" charset="0"/>
              </a:rPr>
              <a:t>dt.Second</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public</a:t>
            </a: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void</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HienThiThoiGian</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Thoi</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gian</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hien</a:t>
            </a:r>
            <a:r>
              <a:rPr lang="en-US" sz="1500" dirty="0">
                <a:solidFill>
                  <a:schemeClr val="accent3">
                    <a:lumMod val="20000"/>
                    <a:lumOff val="80000"/>
                  </a:schemeClr>
                </a:solidFill>
                <a:latin typeface="Courier New" pitchFamily="49" charset="0"/>
                <a:cs typeface="Courier New" pitchFamily="49" charset="0"/>
              </a:rPr>
              <a:t> tai la: {0}/{1}/{2} {3}:{4}:{5}", Date, Month, Year, Hour, Minute, Second);</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endParaRPr lang="en-US" dirty="0" smtClean="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12</a:t>
            </a:fld>
            <a:endParaRPr lang="vi-VN" dirty="0">
              <a:solidFill>
                <a:srgbClr val="000000"/>
              </a:solidFill>
            </a:endParaRPr>
          </a:p>
        </p:txBody>
      </p:sp>
    </p:spTree>
    <p:extLst>
      <p:ext uri="{BB962C8B-B14F-4D97-AF65-F5344CB8AC3E}">
        <p14:creationId xmlns:p14="http://schemas.microsoft.com/office/powerpoint/2010/main" val="23669910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5502"/>
            <a:ext cx="11353800" cy="600075"/>
          </a:xfrm>
        </p:spPr>
        <p:txBody>
          <a:bodyPr/>
          <a:lstStyle/>
          <a:p>
            <a:r>
              <a:rPr lang="en-US" dirty="0" err="1"/>
              <a:t>Ví</a:t>
            </a:r>
            <a:r>
              <a:rPr lang="en-US" dirty="0"/>
              <a:t> </a:t>
            </a:r>
            <a:r>
              <a:rPr lang="en-US" dirty="0" err="1"/>
              <a:t>dụ</a:t>
            </a:r>
            <a:r>
              <a:rPr lang="en-US" dirty="0"/>
              <a:t> - </a:t>
            </a:r>
            <a:r>
              <a:rPr lang="vi-VN" dirty="0" smtClean="0"/>
              <a:t>Phương thức tạo của lớp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809750" y="675577"/>
            <a:ext cx="8524875" cy="3876675"/>
          </a:xfrm>
        </p:spPr>
        <p:txBody>
          <a:bodyPr/>
          <a:lstStyle/>
          <a:p>
            <a:pPr marL="0" indent="0">
              <a:buNone/>
            </a:pPr>
            <a:r>
              <a:rPr lang="en-US" sz="2100" b="1" dirty="0">
                <a:solidFill>
                  <a:schemeClr val="accent3">
                    <a:lumMod val="20000"/>
                    <a:lumOff val="80000"/>
                  </a:schemeClr>
                </a:solidFill>
                <a:latin typeface="Courier New" pitchFamily="49" charset="0"/>
                <a:cs typeface="Courier New" pitchFamily="49" charset="0"/>
              </a:rPr>
              <a:t>class</a:t>
            </a:r>
            <a:r>
              <a:rPr lang="en-US" sz="2100" dirty="0">
                <a:solidFill>
                  <a:schemeClr val="accent3">
                    <a:lumMod val="20000"/>
                    <a:lumOff val="80000"/>
                  </a:schemeClr>
                </a:solidFill>
                <a:latin typeface="Courier New" pitchFamily="49" charset="0"/>
                <a:cs typeface="Courier New" pitchFamily="49" charset="0"/>
              </a:rPr>
              <a:t> Program</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b="1" dirty="0">
                <a:solidFill>
                  <a:schemeClr val="accent3">
                    <a:lumMod val="20000"/>
                    <a:lumOff val="80000"/>
                  </a:schemeClr>
                </a:solidFill>
                <a:latin typeface="Courier New" pitchFamily="49" charset="0"/>
                <a:cs typeface="Courier New" pitchFamily="49" charset="0"/>
              </a:rPr>
              <a:t>static</a:t>
            </a:r>
            <a:r>
              <a:rPr lang="en-US" sz="2100" dirty="0">
                <a:solidFill>
                  <a:schemeClr val="accent3">
                    <a:lumMod val="20000"/>
                    <a:lumOff val="80000"/>
                  </a:schemeClr>
                </a:solidFill>
                <a:latin typeface="Courier New" pitchFamily="49" charset="0"/>
                <a:cs typeface="Courier New" pitchFamily="49" charset="0"/>
              </a:rPr>
              <a:t> </a:t>
            </a:r>
            <a:r>
              <a:rPr lang="en-US" sz="2100" b="1" dirty="0">
                <a:solidFill>
                  <a:schemeClr val="accent3">
                    <a:lumMod val="20000"/>
                    <a:lumOff val="80000"/>
                  </a:schemeClr>
                </a:solidFill>
                <a:latin typeface="Courier New" pitchFamily="49" charset="0"/>
                <a:cs typeface="Courier New" pitchFamily="49" charset="0"/>
              </a:rPr>
              <a:t>void</a:t>
            </a:r>
            <a:r>
              <a:rPr lang="en-US" sz="2100" dirty="0">
                <a:solidFill>
                  <a:schemeClr val="accent3">
                    <a:lumMod val="20000"/>
                    <a:lumOff val="80000"/>
                  </a:schemeClr>
                </a:solidFill>
                <a:latin typeface="Courier New" pitchFamily="49" charset="0"/>
                <a:cs typeface="Courier New" pitchFamily="49" charset="0"/>
              </a:rPr>
              <a:t> Main(string[] </a:t>
            </a:r>
            <a:r>
              <a:rPr lang="en-US" sz="2100" dirty="0" err="1">
                <a:solidFill>
                  <a:schemeClr val="accent3">
                    <a:lumMod val="20000"/>
                    <a:lumOff val="80000"/>
                  </a:schemeClr>
                </a:solidFill>
                <a:latin typeface="Courier New" pitchFamily="49" charset="0"/>
                <a:cs typeface="Courier New" pitchFamily="49" charset="0"/>
              </a:rPr>
              <a:t>args</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System.DateTime</a:t>
            </a: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 = </a:t>
            </a:r>
            <a:r>
              <a:rPr lang="en-US" sz="2100" dirty="0" err="1">
                <a:solidFill>
                  <a:schemeClr val="accent3">
                    <a:lumMod val="20000"/>
                    <a:lumOff val="80000"/>
                  </a:schemeClr>
                </a:solidFill>
                <a:latin typeface="Courier New" pitchFamily="49" charset="0"/>
                <a:cs typeface="Courier New" pitchFamily="49" charset="0"/>
              </a:rPr>
              <a:t>System.DateTime.Now</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vi-VN" sz="2100" dirty="0">
                <a:solidFill>
                  <a:schemeClr val="accent3">
                    <a:lumMod val="20000"/>
                    <a:lumOff val="80000"/>
                  </a:schemeClr>
                </a:solidFill>
                <a:latin typeface="Courier New" pitchFamily="49" charset="0"/>
                <a:cs typeface="Courier New" pitchFamily="49" charset="0"/>
              </a:rPr>
              <a:t>            //Tạo đối tượng t thuộc lớp Time</a:t>
            </a:r>
          </a:p>
          <a:p>
            <a:pPr marL="0" indent="0">
              <a:buNone/>
            </a:pPr>
            <a:r>
              <a:rPr lang="en-US" sz="2100" dirty="0">
                <a:solidFill>
                  <a:schemeClr val="accent3">
                    <a:lumMod val="20000"/>
                    <a:lumOff val="80000"/>
                  </a:schemeClr>
                </a:solidFill>
                <a:latin typeface="Courier New" pitchFamily="49" charset="0"/>
                <a:cs typeface="Courier New" pitchFamily="49" charset="0"/>
              </a:rPr>
              <a:t>            Time t = new Time(</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t.HienThiThoiGian</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Console.ReadLine</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r>
              <a:rPr lang="en-US" sz="2100" dirty="0" err="1">
                <a:solidFill>
                  <a:schemeClr val="accent3">
                    <a:lumMod val="20000"/>
                    <a:lumOff val="80000"/>
                  </a:schemeClr>
                </a:solidFill>
              </a:rPr>
              <a:t>Kết</a:t>
            </a:r>
            <a:r>
              <a:rPr lang="en-US" sz="2100" dirty="0">
                <a:solidFill>
                  <a:schemeClr val="accent3">
                    <a:lumMod val="20000"/>
                    <a:lumOff val="80000"/>
                  </a:schemeClr>
                </a:solidFill>
              </a:rPr>
              <a:t> </a:t>
            </a:r>
            <a:r>
              <a:rPr lang="en-US" sz="2100" dirty="0" err="1">
                <a:solidFill>
                  <a:schemeClr val="accent3">
                    <a:lumMod val="20000"/>
                    <a:lumOff val="80000"/>
                  </a:schemeClr>
                </a:solidFill>
              </a:rPr>
              <a:t>quả</a:t>
            </a:r>
            <a:r>
              <a:rPr lang="en-US" sz="2100" dirty="0">
                <a:solidFill>
                  <a:schemeClr val="accent3">
                    <a:lumMod val="20000"/>
                    <a:lumOff val="80000"/>
                  </a:schemeClr>
                </a:solidFill>
              </a:rPr>
              <a:t> </a:t>
            </a:r>
            <a:r>
              <a:rPr lang="en-US" sz="2100" dirty="0" err="1">
                <a:solidFill>
                  <a:schemeClr val="accent3">
                    <a:lumMod val="20000"/>
                    <a:lumOff val="80000"/>
                  </a:schemeClr>
                </a:solidFill>
              </a:rPr>
              <a:t>khi</a:t>
            </a:r>
            <a:r>
              <a:rPr lang="en-US" sz="2100" dirty="0">
                <a:solidFill>
                  <a:schemeClr val="accent3">
                    <a:lumMod val="20000"/>
                    <a:lumOff val="80000"/>
                  </a:schemeClr>
                </a:solidFill>
              </a:rPr>
              <a:t> </a:t>
            </a:r>
            <a:r>
              <a:rPr lang="en-US" sz="2100" dirty="0" err="1">
                <a:solidFill>
                  <a:schemeClr val="accent3">
                    <a:lumMod val="20000"/>
                    <a:lumOff val="80000"/>
                  </a:schemeClr>
                </a:solidFill>
              </a:rPr>
              <a:t>chạy</a:t>
            </a:r>
            <a:r>
              <a:rPr lang="en-US" sz="2100" dirty="0">
                <a:solidFill>
                  <a:schemeClr val="accent3">
                    <a:lumMod val="20000"/>
                    <a:lumOff val="80000"/>
                  </a:schemeClr>
                </a:solidFill>
              </a:rPr>
              <a:t> </a:t>
            </a:r>
            <a:r>
              <a:rPr lang="en-US" sz="2100" dirty="0" err="1">
                <a:solidFill>
                  <a:schemeClr val="accent3">
                    <a:lumMod val="20000"/>
                    <a:lumOff val="80000"/>
                  </a:schemeClr>
                </a:solidFill>
              </a:rPr>
              <a:t>chương</a:t>
            </a:r>
            <a:r>
              <a:rPr lang="en-US" sz="2100" dirty="0">
                <a:solidFill>
                  <a:schemeClr val="accent3">
                    <a:lumMod val="20000"/>
                    <a:lumOff val="80000"/>
                  </a:schemeClr>
                </a:solidFill>
              </a:rPr>
              <a:t> </a:t>
            </a:r>
            <a:r>
              <a:rPr lang="en-US" sz="2100" dirty="0" err="1">
                <a:solidFill>
                  <a:schemeClr val="accent3">
                    <a:lumMod val="20000"/>
                    <a:lumOff val="80000"/>
                  </a:schemeClr>
                </a:solidFill>
              </a:rPr>
              <a:t>trình</a:t>
            </a:r>
            <a:r>
              <a:rPr lang="en-US" sz="2100" dirty="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21" y="4828754"/>
            <a:ext cx="5472608" cy="116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13</a:t>
            </a:fld>
            <a:endParaRPr lang="vi-VN" dirty="0">
              <a:solidFill>
                <a:srgbClr val="000000"/>
              </a:solidFill>
            </a:endParaRPr>
          </a:p>
        </p:txBody>
      </p:sp>
    </p:spTree>
    <p:extLst>
      <p:ext uri="{BB962C8B-B14F-4D97-AF65-F5344CB8AC3E}">
        <p14:creationId xmlns:p14="http://schemas.microsoft.com/office/powerpoint/2010/main" val="58777087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dirty="0"/>
              <a:t>Phương thức t</a:t>
            </a:r>
            <a:r>
              <a:rPr lang="en-US" sz="3200" dirty="0" err="1"/>
              <a:t>ạo</a:t>
            </a:r>
            <a:r>
              <a:rPr lang="en-US" sz="3200" dirty="0"/>
              <a:t> </a:t>
            </a:r>
            <a:r>
              <a:rPr lang="en-US" sz="3200" dirty="0" err="1"/>
              <a:t>sao</a:t>
            </a:r>
            <a:r>
              <a:rPr lang="en-US" sz="3200" dirty="0"/>
              <a:t> </a:t>
            </a:r>
            <a:r>
              <a:rPr lang="en-US" sz="3200" dirty="0" err="1"/>
              <a:t>chép</a:t>
            </a:r>
            <a:endParaRPr lang="en-US" sz="3200" dirty="0"/>
          </a:p>
        </p:txBody>
      </p:sp>
      <p:sp>
        <p:nvSpPr>
          <p:cNvPr id="3" name="Content Placeholder 2"/>
          <p:cNvSpPr>
            <a:spLocks noGrp="1"/>
          </p:cNvSpPr>
          <p:nvPr>
            <p:ph idx="1"/>
          </p:nvPr>
        </p:nvSpPr>
        <p:spPr>
          <a:xfrm>
            <a:off x="1679316" y="1084263"/>
            <a:ext cx="8524875" cy="3876675"/>
          </a:xfrm>
        </p:spPr>
        <p:txBody>
          <a:bodyPr/>
          <a:lstStyle/>
          <a:p>
            <a:r>
              <a:rPr lang="vi-VN" sz="2200" dirty="0">
                <a:solidFill>
                  <a:schemeClr val="accent5">
                    <a:lumMod val="20000"/>
                    <a:lumOff val="80000"/>
                  </a:schemeClr>
                </a:solidFill>
              </a:rPr>
              <a:t>Phương thức tạo </a:t>
            </a:r>
            <a:r>
              <a:rPr lang="en-US" sz="2200" dirty="0" err="1">
                <a:solidFill>
                  <a:schemeClr val="accent5">
                    <a:lumMod val="20000"/>
                    <a:lumOff val="80000"/>
                  </a:schemeClr>
                </a:solidFill>
              </a:rPr>
              <a:t>sao</a:t>
            </a:r>
            <a:r>
              <a:rPr lang="en-US" sz="2200" dirty="0">
                <a:solidFill>
                  <a:schemeClr val="accent5">
                    <a:lumMod val="20000"/>
                    <a:lumOff val="80000"/>
                  </a:schemeClr>
                </a:solidFill>
              </a:rPr>
              <a:t> </a:t>
            </a:r>
            <a:r>
              <a:rPr lang="en-US" sz="2200" dirty="0" err="1">
                <a:solidFill>
                  <a:schemeClr val="accent5">
                    <a:lumMod val="20000"/>
                    <a:lumOff val="80000"/>
                  </a:schemeClr>
                </a:solidFill>
              </a:rPr>
              <a:t>chép</a:t>
            </a:r>
            <a:r>
              <a:rPr lang="en-US" sz="2200" dirty="0">
                <a:solidFill>
                  <a:schemeClr val="accent5">
                    <a:lumMod val="20000"/>
                    <a:lumOff val="80000"/>
                  </a:schemeClr>
                </a:solidFill>
              </a:rPr>
              <a:t> </a:t>
            </a:r>
            <a:r>
              <a:rPr lang="en-US" sz="2200" dirty="0" err="1">
                <a:solidFill>
                  <a:schemeClr val="accent5">
                    <a:lumMod val="20000"/>
                    <a:lumOff val="80000"/>
                  </a:schemeClr>
                </a:solidFill>
              </a:rPr>
              <a:t>giúp</a:t>
            </a:r>
            <a:r>
              <a:rPr lang="en-US" sz="2200" dirty="0">
                <a:solidFill>
                  <a:schemeClr val="accent5">
                    <a:lumMod val="20000"/>
                    <a:lumOff val="80000"/>
                  </a:schemeClr>
                </a:solidFill>
              </a:rPr>
              <a:t> </a:t>
            </a:r>
            <a:r>
              <a:rPr lang="en-US" sz="2200" dirty="0" err="1">
                <a:solidFill>
                  <a:schemeClr val="accent5">
                    <a:lumMod val="20000"/>
                    <a:lumOff val="80000"/>
                  </a:schemeClr>
                </a:solidFill>
              </a:rPr>
              <a:t>tạo</a:t>
            </a:r>
            <a:r>
              <a:rPr lang="en-US" sz="2200" dirty="0">
                <a:solidFill>
                  <a:schemeClr val="accent5">
                    <a:lumMod val="20000"/>
                    <a:lumOff val="80000"/>
                  </a:schemeClr>
                </a:solidFill>
              </a:rPr>
              <a:t> </a:t>
            </a:r>
            <a:r>
              <a:rPr lang="en-US" sz="2200" dirty="0" err="1">
                <a:solidFill>
                  <a:schemeClr val="accent5">
                    <a:lumMod val="20000"/>
                    <a:lumOff val="80000"/>
                  </a:schemeClr>
                </a:solidFill>
              </a:rPr>
              <a:t>ra</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mới</a:t>
            </a:r>
            <a:r>
              <a:rPr lang="en-US" sz="2200" dirty="0">
                <a:solidFill>
                  <a:schemeClr val="accent5">
                    <a:lumMod val="20000"/>
                    <a:lumOff val="80000"/>
                  </a:schemeClr>
                </a:solidFill>
              </a:rPr>
              <a:t> </a:t>
            </a:r>
            <a:r>
              <a:rPr lang="en-US" sz="2200" dirty="0" err="1">
                <a:solidFill>
                  <a:schemeClr val="accent5">
                    <a:lumMod val="20000"/>
                    <a:lumOff val="80000"/>
                  </a:schemeClr>
                </a:solidFill>
              </a:rPr>
              <a:t>và</a:t>
            </a:r>
            <a:r>
              <a:rPr lang="en-US" sz="2200" dirty="0">
                <a:solidFill>
                  <a:schemeClr val="accent5">
                    <a:lumMod val="20000"/>
                    <a:lumOff val="80000"/>
                  </a:schemeClr>
                </a:solidFill>
              </a:rPr>
              <a:t> </a:t>
            </a:r>
            <a:r>
              <a:rPr lang="en-US" sz="2200" dirty="0" err="1">
                <a:solidFill>
                  <a:schemeClr val="accent5">
                    <a:lumMod val="20000"/>
                    <a:lumOff val="80000"/>
                  </a:schemeClr>
                </a:solidFill>
              </a:rPr>
              <a:t>khởi</a:t>
            </a:r>
            <a:r>
              <a:rPr lang="en-US" sz="2200" dirty="0">
                <a:solidFill>
                  <a:schemeClr val="accent5">
                    <a:lumMod val="20000"/>
                    <a:lumOff val="80000"/>
                  </a:schemeClr>
                </a:solidFill>
              </a:rPr>
              <a:t> </a:t>
            </a:r>
            <a:r>
              <a:rPr lang="en-US" sz="2200" dirty="0" err="1">
                <a:solidFill>
                  <a:schemeClr val="accent5">
                    <a:lumMod val="20000"/>
                    <a:lumOff val="80000"/>
                  </a:schemeClr>
                </a:solidFill>
              </a:rPr>
              <a:t>tạo</a:t>
            </a:r>
            <a:r>
              <a:rPr lang="en-US" sz="2200" dirty="0">
                <a:solidFill>
                  <a:schemeClr val="accent5">
                    <a:lumMod val="20000"/>
                    <a:lumOff val="80000"/>
                  </a:schemeClr>
                </a:solidFill>
              </a:rPr>
              <a:t> </a:t>
            </a:r>
            <a:r>
              <a:rPr lang="en-US" sz="2200" dirty="0" err="1">
                <a:solidFill>
                  <a:schemeClr val="accent5">
                    <a:lumMod val="20000"/>
                    <a:lumOff val="80000"/>
                  </a:schemeClr>
                </a:solidFill>
              </a:rPr>
              <a:t>giá</a:t>
            </a:r>
            <a:r>
              <a:rPr lang="en-US" sz="2200" dirty="0">
                <a:solidFill>
                  <a:schemeClr val="accent5">
                    <a:lumMod val="20000"/>
                    <a:lumOff val="80000"/>
                  </a:schemeClr>
                </a:solidFill>
              </a:rPr>
              <a:t> </a:t>
            </a:r>
            <a:r>
              <a:rPr lang="en-US" sz="2200" dirty="0" err="1">
                <a:solidFill>
                  <a:schemeClr val="accent5">
                    <a:lumMod val="20000"/>
                    <a:lumOff val="80000"/>
                  </a:schemeClr>
                </a:solidFill>
              </a:rPr>
              <a:t>trị</a:t>
            </a:r>
            <a:r>
              <a:rPr lang="en-US" sz="2200" dirty="0">
                <a:solidFill>
                  <a:schemeClr val="accent5">
                    <a:lumMod val="20000"/>
                    <a:lumOff val="80000"/>
                  </a:schemeClr>
                </a:solidFill>
              </a:rPr>
              <a:t> </a:t>
            </a:r>
            <a:r>
              <a:rPr lang="en-US" sz="2200" dirty="0" err="1">
                <a:solidFill>
                  <a:schemeClr val="accent5">
                    <a:lumMod val="20000"/>
                    <a:lumOff val="80000"/>
                  </a:schemeClr>
                </a:solidFill>
              </a:rPr>
              <a:t>cho</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mới</a:t>
            </a:r>
            <a:r>
              <a:rPr lang="en-US" sz="2200" dirty="0">
                <a:solidFill>
                  <a:schemeClr val="accent5">
                    <a:lumMod val="20000"/>
                    <a:lumOff val="80000"/>
                  </a:schemeClr>
                </a:solidFill>
              </a:rPr>
              <a:t> </a:t>
            </a:r>
            <a:r>
              <a:rPr lang="en-US" sz="2200" dirty="0" err="1">
                <a:solidFill>
                  <a:schemeClr val="accent5">
                    <a:lumMod val="20000"/>
                    <a:lumOff val="80000"/>
                  </a:schemeClr>
                </a:solidFill>
              </a:rPr>
              <a:t>bằng</a:t>
            </a:r>
            <a:r>
              <a:rPr lang="en-US" sz="2200" dirty="0">
                <a:solidFill>
                  <a:schemeClr val="accent5">
                    <a:lumMod val="20000"/>
                    <a:lumOff val="80000"/>
                  </a:schemeClr>
                </a:solidFill>
              </a:rPr>
              <a:t> </a:t>
            </a:r>
            <a:r>
              <a:rPr lang="en-US" sz="2200" dirty="0" err="1">
                <a:solidFill>
                  <a:schemeClr val="accent5">
                    <a:lumMod val="20000"/>
                    <a:lumOff val="80000"/>
                  </a:schemeClr>
                </a:solidFill>
              </a:rPr>
              <a:t>cách</a:t>
            </a:r>
            <a:r>
              <a:rPr lang="en-US" sz="2200" dirty="0">
                <a:solidFill>
                  <a:schemeClr val="accent5">
                    <a:lumMod val="20000"/>
                    <a:lumOff val="80000"/>
                  </a:schemeClr>
                </a:solidFill>
              </a:rPr>
              <a:t> </a:t>
            </a:r>
            <a:r>
              <a:rPr lang="en-US" sz="2200" dirty="0" err="1">
                <a:solidFill>
                  <a:schemeClr val="accent5">
                    <a:lumMod val="20000"/>
                    <a:lumOff val="80000"/>
                  </a:schemeClr>
                </a:solidFill>
              </a:rPr>
              <a:t>sao</a:t>
            </a:r>
            <a:r>
              <a:rPr lang="en-US" sz="2200" dirty="0">
                <a:solidFill>
                  <a:schemeClr val="accent5">
                    <a:lumMod val="20000"/>
                    <a:lumOff val="80000"/>
                  </a:schemeClr>
                </a:solidFill>
              </a:rPr>
              <a:t> </a:t>
            </a:r>
            <a:r>
              <a:rPr lang="en-US" sz="2200" dirty="0" err="1">
                <a:solidFill>
                  <a:schemeClr val="accent5">
                    <a:lumMod val="20000"/>
                    <a:lumOff val="80000"/>
                  </a:schemeClr>
                </a:solidFill>
              </a:rPr>
              <a:t>chép</a:t>
            </a:r>
            <a:r>
              <a:rPr lang="en-US" sz="2200" dirty="0">
                <a:solidFill>
                  <a:schemeClr val="accent5">
                    <a:lumMod val="20000"/>
                    <a:lumOff val="80000"/>
                  </a:schemeClr>
                </a:solidFill>
              </a:rPr>
              <a:t> </a:t>
            </a:r>
            <a:r>
              <a:rPr lang="en-US" sz="2200" dirty="0" err="1">
                <a:solidFill>
                  <a:schemeClr val="accent5">
                    <a:lumMod val="20000"/>
                    <a:lumOff val="80000"/>
                  </a:schemeClr>
                </a:solidFill>
              </a:rPr>
              <a:t>dữ</a:t>
            </a:r>
            <a:r>
              <a:rPr lang="en-US" sz="2200" dirty="0">
                <a:solidFill>
                  <a:schemeClr val="accent5">
                    <a:lumMod val="20000"/>
                    <a:lumOff val="80000"/>
                  </a:schemeClr>
                </a:solidFill>
              </a:rPr>
              <a:t> </a:t>
            </a:r>
            <a:r>
              <a:rPr lang="en-US" sz="2200" dirty="0" err="1">
                <a:solidFill>
                  <a:schemeClr val="accent5">
                    <a:lumMod val="20000"/>
                    <a:lumOff val="80000"/>
                  </a:schemeClr>
                </a:solidFill>
              </a:rPr>
              <a:t>liệu</a:t>
            </a:r>
            <a:r>
              <a:rPr lang="en-US" sz="2200" dirty="0">
                <a:solidFill>
                  <a:schemeClr val="accent5">
                    <a:lumMod val="20000"/>
                    <a:lumOff val="80000"/>
                  </a:schemeClr>
                </a:solidFill>
              </a:rPr>
              <a:t> </a:t>
            </a:r>
            <a:r>
              <a:rPr lang="en-US" sz="2200" dirty="0" err="1">
                <a:solidFill>
                  <a:schemeClr val="accent5">
                    <a:lumMod val="20000"/>
                    <a:lumOff val="80000"/>
                  </a:schemeClr>
                </a:solidFill>
              </a:rPr>
              <a:t>của</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đã</a:t>
            </a:r>
            <a:r>
              <a:rPr lang="en-US" sz="2200" dirty="0">
                <a:solidFill>
                  <a:schemeClr val="accent5">
                    <a:lumMod val="20000"/>
                    <a:lumOff val="80000"/>
                  </a:schemeClr>
                </a:solidFill>
              </a:rPr>
              <a:t> </a:t>
            </a:r>
            <a:r>
              <a:rPr lang="en-US" sz="2200" dirty="0" err="1">
                <a:solidFill>
                  <a:schemeClr val="accent5">
                    <a:lumMod val="20000"/>
                    <a:lumOff val="80000"/>
                  </a:schemeClr>
                </a:solidFill>
              </a:rPr>
              <a:t>tồn</a:t>
            </a:r>
            <a:r>
              <a:rPr lang="en-US" sz="2200" dirty="0">
                <a:solidFill>
                  <a:schemeClr val="accent5">
                    <a:lumMod val="20000"/>
                    <a:lumOff val="80000"/>
                  </a:schemeClr>
                </a:solidFill>
              </a:rPr>
              <a:t> </a:t>
            </a:r>
            <a:r>
              <a:rPr lang="en-US" sz="2200" dirty="0" err="1">
                <a:solidFill>
                  <a:schemeClr val="accent5">
                    <a:lumMod val="20000"/>
                    <a:lumOff val="80000"/>
                  </a:schemeClr>
                </a:solidFill>
              </a:rPr>
              <a:t>tại</a:t>
            </a:r>
            <a:endParaRPr lang="en-US" sz="2200" dirty="0">
              <a:solidFill>
                <a:schemeClr val="accent5">
                  <a:lumMod val="20000"/>
                  <a:lumOff val="80000"/>
                </a:schemeClr>
              </a:solidFill>
            </a:endParaRPr>
          </a:p>
          <a:p>
            <a:r>
              <a:rPr lang="en-US" sz="2200" dirty="0" err="1">
                <a:solidFill>
                  <a:schemeClr val="accent5">
                    <a:lumMod val="20000"/>
                    <a:lumOff val="80000"/>
                  </a:schemeClr>
                </a:solidFill>
              </a:rPr>
              <a:t>Cú</a:t>
            </a:r>
            <a:r>
              <a:rPr lang="en-US" sz="2200" dirty="0">
                <a:solidFill>
                  <a:schemeClr val="accent5">
                    <a:lumMod val="20000"/>
                    <a:lumOff val="80000"/>
                  </a:schemeClr>
                </a:solidFill>
              </a:rPr>
              <a:t> </a:t>
            </a:r>
            <a:r>
              <a:rPr lang="en-US" sz="2200" dirty="0" err="1">
                <a:solidFill>
                  <a:schemeClr val="accent5">
                    <a:lumMod val="20000"/>
                    <a:lumOff val="80000"/>
                  </a:schemeClr>
                </a:solidFill>
              </a:rPr>
              <a:t>pháp</a:t>
            </a:r>
            <a:endParaRPr lang="en-US" sz="2200" dirty="0">
              <a:solidFill>
                <a:schemeClr val="accent5">
                  <a:lumMod val="20000"/>
                  <a:lumOff val="80000"/>
                </a:schemeClr>
              </a:solidFill>
            </a:endParaRPr>
          </a:p>
          <a:p>
            <a:pPr lvl="1"/>
            <a:r>
              <a:rPr lang="en-US" sz="2200" dirty="0" err="1">
                <a:solidFill>
                  <a:schemeClr val="accent5">
                    <a:lumMod val="20000"/>
                    <a:lumOff val="80000"/>
                  </a:schemeClr>
                </a:solidFill>
              </a:rPr>
              <a:t>Khai</a:t>
            </a:r>
            <a:r>
              <a:rPr lang="en-US" sz="2200" dirty="0">
                <a:solidFill>
                  <a:schemeClr val="accent5">
                    <a:lumMod val="20000"/>
                    <a:lumOff val="80000"/>
                  </a:schemeClr>
                </a:solidFill>
              </a:rPr>
              <a:t> </a:t>
            </a:r>
            <a:r>
              <a:rPr lang="en-US" sz="2200" dirty="0" err="1">
                <a:solidFill>
                  <a:schemeClr val="accent5">
                    <a:lumMod val="20000"/>
                    <a:lumOff val="80000"/>
                  </a:schemeClr>
                </a:solidFill>
              </a:rPr>
              <a:t>báo</a:t>
            </a:r>
            <a:endParaRPr lang="en-US" sz="2200" dirty="0">
              <a:solidFill>
                <a:schemeClr val="accent5">
                  <a:lumMod val="20000"/>
                  <a:lumOff val="80000"/>
                </a:schemeClr>
              </a:solidFill>
            </a:endParaRPr>
          </a:p>
          <a:p>
            <a:pPr marL="471487" lvl="1" indent="0">
              <a:spcBef>
                <a:spcPts val="0"/>
              </a:spcBef>
              <a:buNone/>
            </a:pPr>
            <a:r>
              <a:rPr lang="en-US" sz="2200" b="1" dirty="0">
                <a:solidFill>
                  <a:schemeClr val="accent5">
                    <a:lumMod val="20000"/>
                    <a:lumOff val="80000"/>
                  </a:schemeClr>
                </a:solidFill>
              </a:rPr>
              <a:t>public</a:t>
            </a:r>
            <a:r>
              <a:rPr lang="en-US" sz="2200" dirty="0">
                <a:solidFill>
                  <a:schemeClr val="accent5">
                    <a:lumMod val="20000"/>
                    <a:lumOff val="80000"/>
                  </a:schemeClr>
                </a:solidFill>
              </a:rPr>
              <a:t> &lt;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a:t>
            </a:r>
            <a:r>
              <a:rPr lang="en-US" sz="2200" b="1" dirty="0">
                <a:solidFill>
                  <a:schemeClr val="accent5">
                    <a:lumMod val="20000"/>
                    <a:lumOff val="80000"/>
                  </a:schemeClr>
                </a:solidFill>
              </a:rPr>
              <a:t>(</a:t>
            </a:r>
            <a:r>
              <a:rPr lang="en-US" sz="2200" dirty="0">
                <a:solidFill>
                  <a:schemeClr val="accent5">
                    <a:lumMod val="20000"/>
                    <a:lumOff val="80000"/>
                  </a:schemeClr>
                </a:solidFill>
              </a:rPr>
              <a:t>&lt;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  &lt;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b="1" dirty="0">
                <a:solidFill>
                  <a:schemeClr val="accent5">
                    <a:lumMod val="20000"/>
                    <a:lumOff val="80000"/>
                  </a:schemeClr>
                </a:solidFill>
              </a:rPr>
              <a:t>)</a:t>
            </a:r>
          </a:p>
          <a:p>
            <a:pPr marL="471487" lvl="1" indent="0">
              <a:spcBef>
                <a:spcPts val="0"/>
              </a:spcBef>
              <a:buNone/>
            </a:pPr>
            <a:r>
              <a:rPr lang="en-US" sz="2200" dirty="0">
                <a:solidFill>
                  <a:schemeClr val="accent5">
                    <a:lumMod val="20000"/>
                    <a:lumOff val="80000"/>
                  </a:schemeClr>
                </a:solidFill>
              </a:rPr>
              <a:t>{</a:t>
            </a:r>
          </a:p>
          <a:p>
            <a:pPr marL="471487" lvl="1" indent="0">
              <a:spcBef>
                <a:spcPts val="0"/>
              </a:spcBef>
              <a:buNone/>
            </a:pPr>
            <a:r>
              <a:rPr lang="en-US" sz="2200" dirty="0">
                <a:solidFill>
                  <a:schemeClr val="accent5">
                    <a:lumMod val="20000"/>
                    <a:lumOff val="80000"/>
                  </a:schemeClr>
                </a:solidFill>
              </a:rPr>
              <a:t>	</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1=&lt;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1;</a:t>
            </a:r>
          </a:p>
          <a:p>
            <a:pPr marL="471487" lvl="1" indent="0">
              <a:spcBef>
                <a:spcPts val="0"/>
              </a:spcBef>
              <a:buNone/>
            </a:pPr>
            <a:r>
              <a:rPr lang="en-US" sz="2200" dirty="0">
                <a:solidFill>
                  <a:schemeClr val="accent5">
                    <a:lumMod val="20000"/>
                    <a:lumOff val="80000"/>
                  </a:schemeClr>
                </a:solidFill>
              </a:rPr>
              <a:t>	</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2=&lt;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2;</a:t>
            </a:r>
          </a:p>
          <a:p>
            <a:pPr marL="471487" lvl="1" indent="0">
              <a:spcBef>
                <a:spcPts val="0"/>
              </a:spcBef>
              <a:buNone/>
            </a:pPr>
            <a:r>
              <a:rPr lang="en-US" sz="2200" dirty="0">
                <a:solidFill>
                  <a:schemeClr val="accent5">
                    <a:lumMod val="20000"/>
                    <a:lumOff val="80000"/>
                  </a:schemeClr>
                </a:solidFill>
              </a:rPr>
              <a:t>}</a:t>
            </a:r>
          </a:p>
          <a:p>
            <a:pPr lvl="1"/>
            <a:r>
              <a:rPr lang="en-US" sz="2200" dirty="0" err="1">
                <a:solidFill>
                  <a:schemeClr val="accent5">
                    <a:lumMod val="20000"/>
                    <a:lumOff val="80000"/>
                  </a:schemeClr>
                </a:solidFill>
              </a:rPr>
              <a:t>Sử</a:t>
            </a:r>
            <a:r>
              <a:rPr lang="en-US" sz="2200" dirty="0">
                <a:solidFill>
                  <a:schemeClr val="accent5">
                    <a:lumMod val="20000"/>
                    <a:lumOff val="80000"/>
                  </a:schemeClr>
                </a:solidFill>
              </a:rPr>
              <a:t> </a:t>
            </a:r>
            <a:r>
              <a:rPr lang="en-US" sz="2200" dirty="0" err="1">
                <a:solidFill>
                  <a:schemeClr val="accent5">
                    <a:lumMod val="20000"/>
                    <a:lumOff val="80000"/>
                  </a:schemeClr>
                </a:solidFill>
              </a:rPr>
              <a:t>dụng</a:t>
            </a:r>
            <a:endParaRPr lang="en-US" sz="2200" dirty="0">
              <a:solidFill>
                <a:schemeClr val="accent5">
                  <a:lumMod val="20000"/>
                  <a:lumOff val="80000"/>
                </a:schemeClr>
              </a:solidFill>
            </a:endParaRPr>
          </a:p>
          <a:p>
            <a:pPr marL="471487" lvl="1" indent="0">
              <a:buNone/>
            </a:pPr>
            <a:r>
              <a:rPr lang="en-US" sz="2200" dirty="0">
                <a:solidFill>
                  <a:schemeClr val="accent5">
                    <a:lumMod val="20000"/>
                    <a:lumOff val="80000"/>
                  </a:schemeClr>
                </a:solidFill>
              </a:rPr>
              <a:t>&lt;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 &lt;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2&gt; = </a:t>
            </a:r>
            <a:r>
              <a:rPr lang="en-US" sz="2200" b="1" dirty="0">
                <a:solidFill>
                  <a:schemeClr val="accent5">
                    <a:lumMod val="20000"/>
                    <a:lumOff val="80000"/>
                  </a:schemeClr>
                </a:solidFill>
              </a:rPr>
              <a:t>new</a:t>
            </a:r>
            <a:r>
              <a:rPr lang="en-US" sz="2200" dirty="0">
                <a:solidFill>
                  <a:schemeClr val="accent5">
                    <a:lumMod val="20000"/>
                    <a:lumOff val="80000"/>
                  </a:schemeClr>
                </a:solidFill>
              </a:rPr>
              <a:t> &lt;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a:t>
            </a:r>
            <a:r>
              <a:rPr lang="en-US" sz="2200" b="1" dirty="0">
                <a:solidFill>
                  <a:schemeClr val="accent5">
                    <a:lumMod val="20000"/>
                    <a:lumOff val="80000"/>
                  </a:schemeClr>
                </a:solidFill>
              </a:rPr>
              <a: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a:t>
            </a:r>
            <a:r>
              <a:rPr lang="en-US" sz="2200" b="1" dirty="0">
                <a:solidFill>
                  <a:schemeClr val="accent5">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14</a:t>
            </a:fld>
            <a:endParaRPr lang="vi-VN" dirty="0">
              <a:solidFill>
                <a:srgbClr val="000000"/>
              </a:solidFill>
            </a:endParaRPr>
          </a:p>
        </p:txBody>
      </p:sp>
    </p:spTree>
    <p:extLst>
      <p:ext uri="{BB962C8B-B14F-4D97-AF65-F5344CB8AC3E}">
        <p14:creationId xmlns:p14="http://schemas.microsoft.com/office/powerpoint/2010/main" val="246485860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 </a:t>
            </a:r>
            <a:r>
              <a:rPr lang="vi-VN" dirty="0" smtClean="0"/>
              <a:t>Phương thức tạo </a:t>
            </a:r>
            <a:r>
              <a:rPr lang="en-US" dirty="0" err="1" smtClean="0"/>
              <a:t>sao</a:t>
            </a:r>
            <a:r>
              <a:rPr lang="en-US" dirty="0" smtClean="0"/>
              <a:t> </a:t>
            </a:r>
            <a:r>
              <a:rPr lang="en-US" dirty="0" err="1" smtClean="0"/>
              <a:t>chép</a:t>
            </a:r>
            <a:endParaRPr lang="en-US" dirty="0"/>
          </a:p>
        </p:txBody>
      </p:sp>
      <p:sp>
        <p:nvSpPr>
          <p:cNvPr id="3" name="Content Placeholder 2"/>
          <p:cNvSpPr>
            <a:spLocks noGrp="1"/>
          </p:cNvSpPr>
          <p:nvPr>
            <p:ph idx="1"/>
          </p:nvPr>
        </p:nvSpPr>
        <p:spPr>
          <a:xfrm>
            <a:off x="1994756" y="801688"/>
            <a:ext cx="8202488" cy="5181600"/>
          </a:xfrm>
        </p:spPr>
        <p:txBody>
          <a:bodyPr/>
          <a:lstStyle/>
          <a:p>
            <a:r>
              <a:rPr lang="en-US" dirty="0" err="1" smtClean="0">
                <a:solidFill>
                  <a:schemeClr val="accent3">
                    <a:lumMod val="20000"/>
                    <a:lumOff val="80000"/>
                  </a:schemeClr>
                </a:solidFill>
              </a:rPr>
              <a:t>Thêm</a:t>
            </a:r>
            <a:r>
              <a:rPr lang="en-US" dirty="0" smtClean="0">
                <a:solidFill>
                  <a:schemeClr val="accent3">
                    <a:lumMod val="20000"/>
                    <a:lumOff val="80000"/>
                  </a:schemeClr>
                </a:solidFill>
              </a:rPr>
              <a:t> </a:t>
            </a:r>
            <a:r>
              <a:rPr lang="vi-VN" dirty="0" smtClean="0">
                <a:solidFill>
                  <a:schemeClr val="accent3">
                    <a:lumMod val="20000"/>
                    <a:lumOff val="80000"/>
                  </a:schemeClr>
                </a:solidFill>
              </a:rPr>
              <a:t>Phương thức tạo </a:t>
            </a:r>
            <a:r>
              <a:rPr lang="en-US" dirty="0" err="1" smtClean="0">
                <a:solidFill>
                  <a:schemeClr val="accent3">
                    <a:lumMod val="20000"/>
                    <a:lumOff val="80000"/>
                  </a:schemeClr>
                </a:solidFill>
              </a:rPr>
              <a:t>sao</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chép</a:t>
            </a:r>
            <a:r>
              <a:rPr lang="en-US" dirty="0" smtClean="0">
                <a:solidFill>
                  <a:schemeClr val="accent3">
                    <a:lumMod val="20000"/>
                    <a:lumOff val="80000"/>
                  </a:schemeClr>
                </a:solidFill>
              </a:rPr>
              <a:t> </a:t>
            </a:r>
            <a:r>
              <a:rPr lang="en-US" dirty="0" err="1" smtClean="0">
                <a:solidFill>
                  <a:schemeClr val="accent3">
                    <a:lumMod val="20000"/>
                    <a:lumOff val="80000"/>
                  </a:schemeClr>
                </a:solidFill>
              </a:rPr>
              <a:t>lớp</a:t>
            </a:r>
            <a:r>
              <a:rPr lang="en-US" dirty="0" smtClean="0">
                <a:solidFill>
                  <a:schemeClr val="accent3">
                    <a:lumMod val="20000"/>
                    <a:lumOff val="80000"/>
                  </a:schemeClr>
                </a:solidFill>
              </a:rPr>
              <a:t> Time</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//Phương thức tạo của lớp sao chép. Sao chép lại các giá trị //của đối tượng dt</a:t>
            </a:r>
          </a:p>
          <a:p>
            <a:pPr marL="0" indent="0">
              <a:spcBef>
                <a:spcPts val="0"/>
              </a:spcBef>
              <a:buNone/>
            </a:pPr>
            <a:r>
              <a:rPr lang="en-US" sz="1600" b="1" dirty="0">
                <a:solidFill>
                  <a:schemeClr val="accent3">
                    <a:lumMod val="20000"/>
                    <a:lumOff val="80000"/>
                  </a:schemeClr>
                </a:solidFill>
                <a:latin typeface="Courier New" pitchFamily="49" charset="0"/>
                <a:cs typeface="Courier New" pitchFamily="49" charset="0"/>
              </a:rPr>
              <a:t>public</a:t>
            </a:r>
            <a:r>
              <a:rPr lang="en-US" sz="1600" dirty="0">
                <a:solidFill>
                  <a:schemeClr val="accent3">
                    <a:lumMod val="20000"/>
                    <a:lumOff val="80000"/>
                  </a:schemeClr>
                </a:solidFill>
                <a:latin typeface="Courier New" pitchFamily="49" charset="0"/>
                <a:cs typeface="Courier New" pitchFamily="49" charset="0"/>
              </a:rPr>
              <a:t> Time(Time </a:t>
            </a:r>
            <a:r>
              <a:rPr lang="en-US" sz="1600" dirty="0" err="1">
                <a:solidFill>
                  <a:schemeClr val="accent3">
                    <a:lumMod val="20000"/>
                    <a:lumOff val="80000"/>
                  </a:schemeClr>
                </a:solidFill>
                <a:latin typeface="Courier New" pitchFamily="49" charset="0"/>
                <a:cs typeface="Courier New" pitchFamily="49" charset="0"/>
              </a:rPr>
              <a:t>dt</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   Year = </a:t>
            </a:r>
            <a:r>
              <a:rPr lang="en-US" sz="1600" dirty="0" err="1">
                <a:solidFill>
                  <a:schemeClr val="accent3">
                    <a:lumMod val="20000"/>
                    <a:lumOff val="80000"/>
                  </a:schemeClr>
                </a:solidFill>
                <a:latin typeface="Courier New" pitchFamily="49" charset="0"/>
                <a:cs typeface="Courier New" pitchFamily="49" charset="0"/>
              </a:rPr>
              <a:t>dt.Year</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Month = </a:t>
            </a:r>
            <a:r>
              <a:rPr lang="en-US" sz="1600" dirty="0" err="1">
                <a:solidFill>
                  <a:schemeClr val="accent3">
                    <a:lumMod val="20000"/>
                    <a:lumOff val="80000"/>
                  </a:schemeClr>
                </a:solidFill>
                <a:latin typeface="Courier New" pitchFamily="49" charset="0"/>
                <a:cs typeface="Courier New" pitchFamily="49" charset="0"/>
              </a:rPr>
              <a:t>dt.Month</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Date = </a:t>
            </a:r>
            <a:r>
              <a:rPr lang="en-US" sz="1600" dirty="0" err="1">
                <a:solidFill>
                  <a:schemeClr val="accent3">
                    <a:lumMod val="20000"/>
                    <a:lumOff val="80000"/>
                  </a:schemeClr>
                </a:solidFill>
                <a:latin typeface="Courier New" pitchFamily="49" charset="0"/>
                <a:cs typeface="Courier New" pitchFamily="49" charset="0"/>
              </a:rPr>
              <a:t>dt.Date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Hour = </a:t>
            </a:r>
            <a:r>
              <a:rPr lang="en-US" sz="1600" dirty="0" err="1">
                <a:solidFill>
                  <a:schemeClr val="accent3">
                    <a:lumMod val="20000"/>
                    <a:lumOff val="80000"/>
                  </a:schemeClr>
                </a:solidFill>
                <a:latin typeface="Courier New" pitchFamily="49" charset="0"/>
                <a:cs typeface="Courier New" pitchFamily="49" charset="0"/>
              </a:rPr>
              <a:t>dt.Hour</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Minute = </a:t>
            </a:r>
            <a:r>
              <a:rPr lang="en-US" sz="1600" dirty="0" err="1">
                <a:solidFill>
                  <a:schemeClr val="accent3">
                    <a:lumMod val="20000"/>
                    <a:lumOff val="80000"/>
                  </a:schemeClr>
                </a:solidFill>
                <a:latin typeface="Courier New" pitchFamily="49" charset="0"/>
                <a:cs typeface="Courier New" pitchFamily="49" charset="0"/>
              </a:rPr>
              <a:t>dt.Minute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Second = </a:t>
            </a:r>
            <a:r>
              <a:rPr lang="en-US" sz="1600" dirty="0" err="1">
                <a:solidFill>
                  <a:schemeClr val="accent3">
                    <a:lumMod val="20000"/>
                    <a:lumOff val="80000"/>
                  </a:schemeClr>
                </a:solidFill>
                <a:latin typeface="Courier New" pitchFamily="49" charset="0"/>
                <a:cs typeface="Courier New" pitchFamily="49" charset="0"/>
              </a:rPr>
              <a:t>dt.Second</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600" b="1" dirty="0">
                <a:solidFill>
                  <a:schemeClr val="accent3">
                    <a:lumMod val="20000"/>
                    <a:lumOff val="80000"/>
                  </a:schemeClr>
                </a:solidFill>
                <a:latin typeface="Courier New" pitchFamily="49" charset="0"/>
                <a:cs typeface="Courier New" pitchFamily="49" charset="0"/>
              </a:rPr>
              <a:t>static</a:t>
            </a:r>
            <a:r>
              <a:rPr lang="en-US" sz="1600" dirty="0">
                <a:solidFill>
                  <a:schemeClr val="accent3">
                    <a:lumMod val="20000"/>
                    <a:lumOff val="80000"/>
                  </a:schemeClr>
                </a:solidFill>
                <a:latin typeface="Courier New" pitchFamily="49" charset="0"/>
                <a:cs typeface="Courier New" pitchFamily="49" charset="0"/>
              </a:rPr>
              <a:t> </a:t>
            </a:r>
            <a:r>
              <a:rPr lang="en-US" sz="1600" b="1" dirty="0">
                <a:solidFill>
                  <a:schemeClr val="accent3">
                    <a:lumMod val="20000"/>
                    <a:lumOff val="80000"/>
                  </a:schemeClr>
                </a:solidFill>
                <a:latin typeface="Courier New" pitchFamily="49" charset="0"/>
                <a:cs typeface="Courier New" pitchFamily="49" charset="0"/>
              </a:rPr>
              <a:t>void</a:t>
            </a:r>
            <a:r>
              <a:rPr lang="en-US" sz="1600" dirty="0">
                <a:solidFill>
                  <a:schemeClr val="accent3">
                    <a:lumMod val="20000"/>
                    <a:lumOff val="80000"/>
                  </a:schemeClr>
                </a:solidFill>
                <a:latin typeface="Courier New" pitchFamily="49" charset="0"/>
                <a:cs typeface="Courier New" pitchFamily="49" charset="0"/>
              </a:rPr>
              <a:t> Main(string[] </a:t>
            </a:r>
            <a:r>
              <a:rPr lang="en-US" sz="1600" dirty="0" err="1">
                <a:solidFill>
                  <a:schemeClr val="accent3">
                    <a:lumMod val="20000"/>
                    <a:lumOff val="80000"/>
                  </a:schemeClr>
                </a:solidFill>
                <a:latin typeface="Courier New" pitchFamily="49" charset="0"/>
                <a:cs typeface="Courier New" pitchFamily="49" charset="0"/>
              </a:rPr>
              <a:t>args</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   </a:t>
            </a:r>
            <a:r>
              <a:rPr lang="en-US" sz="1600" dirty="0" err="1">
                <a:solidFill>
                  <a:schemeClr val="accent3">
                    <a:lumMod val="20000"/>
                    <a:lumOff val="80000"/>
                  </a:schemeClr>
                </a:solidFill>
                <a:latin typeface="Courier New" pitchFamily="49" charset="0"/>
                <a:cs typeface="Courier New" pitchFamily="49" charset="0"/>
              </a:rPr>
              <a:t>System.DateTime</a:t>
            </a: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 = </a:t>
            </a:r>
            <a:r>
              <a:rPr lang="en-US" sz="1600" dirty="0" err="1">
                <a:solidFill>
                  <a:schemeClr val="accent3">
                    <a:lumMod val="20000"/>
                    <a:lumOff val="80000"/>
                  </a:schemeClr>
                </a:solidFill>
                <a:latin typeface="Courier New" pitchFamily="49" charset="0"/>
                <a:cs typeface="Courier New" pitchFamily="49" charset="0"/>
              </a:rPr>
              <a:t>System.DateTime.Now</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	</a:t>
            </a:r>
            <a:r>
              <a:rPr lang="en-US" sz="1600" dirty="0">
                <a:solidFill>
                  <a:schemeClr val="accent3">
                    <a:lumMod val="20000"/>
                    <a:lumOff val="80000"/>
                  </a:schemeClr>
                </a:solidFill>
                <a:latin typeface="Courier New" pitchFamily="49" charset="0"/>
                <a:cs typeface="Courier New" pitchFamily="49" charset="0"/>
              </a:rPr>
              <a:t>     Time t1 = new Time(</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t1.HienThiThoiGian();</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            //Tạo đối tượng t2 cùng với t1</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Time t2 = new Time(t1);</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t2.HienThiThoiGian();</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Console.ReadLine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p>
          <a:p>
            <a:pPr marL="0" indent="0">
              <a:buNone/>
            </a:pPr>
            <a:endParaRPr lang="en-US" dirty="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15</a:t>
            </a:fld>
            <a:endParaRPr lang="vi-VN" dirty="0">
              <a:solidFill>
                <a:srgbClr val="000000"/>
              </a:solidFill>
            </a:endParaRPr>
          </a:p>
        </p:txBody>
      </p:sp>
    </p:spTree>
    <p:extLst>
      <p:ext uri="{BB962C8B-B14F-4D97-AF65-F5344CB8AC3E}">
        <p14:creationId xmlns:p14="http://schemas.microsoft.com/office/powerpoint/2010/main" val="415625454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Từ khoá </a:t>
            </a:r>
            <a:r>
              <a:rPr lang="en-US"/>
              <a:t>this</a:t>
            </a:r>
          </a:p>
        </p:txBody>
      </p:sp>
      <p:sp>
        <p:nvSpPr>
          <p:cNvPr id="3" name="Content Placeholder 2"/>
          <p:cNvSpPr>
            <a:spLocks noGrp="1"/>
          </p:cNvSpPr>
          <p:nvPr>
            <p:ph idx="1"/>
          </p:nvPr>
        </p:nvSpPr>
        <p:spPr>
          <a:xfrm>
            <a:off x="1828801" y="850901"/>
            <a:ext cx="8524875" cy="3876675"/>
          </a:xfrm>
        </p:spPr>
        <p:txBody>
          <a:bodyPr/>
          <a:lstStyle/>
          <a:p>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i="1" dirty="0">
                <a:solidFill>
                  <a:schemeClr val="accent3">
                    <a:lumMod val="20000"/>
                    <a:lumOff val="80000"/>
                  </a:schemeClr>
                </a:solidFill>
              </a:rPr>
              <a:t>this</a:t>
            </a:r>
            <a:r>
              <a:rPr lang="en-US" sz="2200" dirty="0">
                <a:solidFill>
                  <a:schemeClr val="accent3">
                    <a:lumMod val="20000"/>
                    <a:lumOff val="80000"/>
                  </a:schemeClr>
                </a:solidFill>
              </a:rPr>
              <a:t>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đến</a:t>
            </a:r>
            <a:r>
              <a:rPr lang="en-US" sz="2200" dirty="0">
                <a:solidFill>
                  <a:schemeClr val="accent3">
                    <a:lumMod val="20000"/>
                    <a:lumOff val="80000"/>
                  </a:schemeClr>
                </a:solidFill>
              </a:rPr>
              <a:t> </a:t>
            </a:r>
            <a:r>
              <a:rPr lang="en-US" sz="2200" dirty="0" err="1">
                <a:solidFill>
                  <a:schemeClr val="accent3">
                    <a:lumMod val="20000"/>
                    <a:lumOff val="80000"/>
                  </a:schemeClr>
                </a:solidFill>
              </a:rPr>
              <a:t>thể</a:t>
            </a:r>
            <a:r>
              <a:rPr lang="en-US" sz="2200" dirty="0">
                <a:solidFill>
                  <a:schemeClr val="accent3">
                    <a:lumMod val="20000"/>
                    <a:lumOff val="80000"/>
                  </a:schemeClr>
                </a:solidFill>
              </a:rPr>
              <a:t> </a:t>
            </a:r>
            <a:r>
              <a:rPr lang="en-US" sz="2200" dirty="0" err="1">
                <a:solidFill>
                  <a:schemeClr val="accent3">
                    <a:lumMod val="20000"/>
                    <a:lumOff val="80000"/>
                  </a:schemeClr>
                </a:solidFill>
              </a:rPr>
              <a:t>hiện</a:t>
            </a:r>
            <a:r>
              <a:rPr lang="en-US" sz="2200" dirty="0">
                <a:solidFill>
                  <a:schemeClr val="accent3">
                    <a:lumMod val="20000"/>
                    <a:lumOff val="80000"/>
                  </a:schemeClr>
                </a:solidFill>
              </a:rPr>
              <a:t> </a:t>
            </a:r>
            <a:r>
              <a:rPr lang="en-US" sz="2200" dirty="0" err="1">
                <a:solidFill>
                  <a:schemeClr val="accent3">
                    <a:lumMod val="20000"/>
                    <a:lumOff val="80000"/>
                  </a:schemeClr>
                </a:solidFill>
              </a:rPr>
              <a:t>hiện</a:t>
            </a:r>
            <a:r>
              <a:rPr lang="en-US" sz="2200" dirty="0">
                <a:solidFill>
                  <a:schemeClr val="accent3">
                    <a:lumMod val="20000"/>
                    <a:lumOff val="80000"/>
                  </a:schemeClr>
                </a:solidFill>
              </a:rPr>
              <a:t> </a:t>
            </a:r>
            <a:r>
              <a:rPr lang="en-US" sz="2200" dirty="0" err="1">
                <a:solidFill>
                  <a:schemeClr val="accent3">
                    <a:lumMod val="20000"/>
                    <a:lumOff val="80000"/>
                  </a:schemeClr>
                </a:solidFill>
              </a:rPr>
              <a:t>tại</a:t>
            </a:r>
            <a:r>
              <a:rPr lang="en-US" sz="2200" dirty="0">
                <a:solidFill>
                  <a:schemeClr val="accent3">
                    <a:lumMod val="20000"/>
                    <a:lumOff val="80000"/>
                  </a:schemeClr>
                </a:solidFill>
              </a:rPr>
              <a:t> (current instance)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endParaRPr lang="en-US" sz="2200" dirty="0">
              <a:solidFill>
                <a:schemeClr val="accent3">
                  <a:lumMod val="20000"/>
                  <a:lumOff val="80000"/>
                </a:schemeClr>
              </a:solidFill>
            </a:endParaRPr>
          </a:p>
          <a:p>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this </a:t>
            </a:r>
            <a:r>
              <a:rPr lang="en-US" sz="2200" dirty="0" err="1">
                <a:solidFill>
                  <a:schemeClr val="accent3">
                    <a:lumMod val="20000"/>
                    <a:lumOff val="80000"/>
                  </a:schemeClr>
                </a:solidFill>
              </a:rPr>
              <a:t>rất</a:t>
            </a:r>
            <a:r>
              <a:rPr lang="en-US" sz="2200" dirty="0">
                <a:solidFill>
                  <a:schemeClr val="accent3">
                    <a:lumMod val="20000"/>
                    <a:lumOff val="80000"/>
                  </a:schemeClr>
                </a:solidFill>
              </a:rPr>
              <a:t> </a:t>
            </a:r>
            <a:r>
              <a:rPr lang="en-US" sz="2200" dirty="0" err="1">
                <a:solidFill>
                  <a:schemeClr val="accent3">
                    <a:lumMod val="20000"/>
                    <a:lumOff val="80000"/>
                  </a:schemeClr>
                </a:solidFill>
              </a:rPr>
              <a:t>hữu</a:t>
            </a:r>
            <a:r>
              <a:rPr lang="en-US" sz="2200" dirty="0">
                <a:solidFill>
                  <a:schemeClr val="accent3">
                    <a:lumMod val="20000"/>
                    <a:lumOff val="80000"/>
                  </a:schemeClr>
                </a:solidFill>
              </a:rPr>
              <a:t> </a:t>
            </a:r>
            <a:r>
              <a:rPr lang="en-US" sz="2200" dirty="0" err="1">
                <a:solidFill>
                  <a:schemeClr val="accent3">
                    <a:lumMod val="20000"/>
                    <a:lumOff val="80000"/>
                  </a:schemeClr>
                </a:solidFill>
              </a:rPr>
              <a:t>ích</a:t>
            </a:r>
            <a:r>
              <a:rPr lang="en-US" sz="2200" dirty="0">
                <a:solidFill>
                  <a:schemeClr val="accent3">
                    <a:lumMod val="20000"/>
                    <a:lumOff val="80000"/>
                  </a:schemeClr>
                </a:solidFill>
              </a:rPr>
              <a:t> </a:t>
            </a:r>
            <a:r>
              <a:rPr lang="en-US" sz="2200" dirty="0" err="1">
                <a:solidFill>
                  <a:schemeClr val="accent3">
                    <a:lumMod val="20000"/>
                    <a:lumOff val="80000"/>
                  </a:schemeClr>
                </a:solidFill>
              </a:rPr>
              <a:t>trong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số</a:t>
            </a:r>
            <a:r>
              <a:rPr lang="en-US" sz="2200" dirty="0">
                <a:solidFill>
                  <a:schemeClr val="accent3">
                    <a:lumMod val="20000"/>
                    <a:lumOff val="80000"/>
                  </a:schemeClr>
                </a:solidFill>
              </a:rPr>
              <a:t> </a:t>
            </a:r>
            <a:r>
              <a:rPr lang="en-US" sz="2200" dirty="0" err="1">
                <a:solidFill>
                  <a:schemeClr val="accent3">
                    <a:lumMod val="20000"/>
                    <a:lumOff val="80000"/>
                  </a:schemeClr>
                </a:solidFill>
              </a:rPr>
              <a:t>trường</a:t>
            </a:r>
            <a:r>
              <a:rPr lang="en-US" sz="2200" dirty="0">
                <a:solidFill>
                  <a:schemeClr val="accent3">
                    <a:lumMod val="20000"/>
                    <a:lumOff val="80000"/>
                  </a:schemeClr>
                </a:solidFill>
              </a:rPr>
              <a:t> </a:t>
            </a:r>
            <a:r>
              <a:rPr lang="en-US" sz="2200" dirty="0" err="1">
                <a:solidFill>
                  <a:schemeClr val="accent3">
                    <a:lumMod val="20000"/>
                    <a:lumOff val="80000"/>
                  </a:schemeClr>
                </a:solidFill>
              </a:rPr>
              <a:t>hợp</a:t>
            </a:r>
            <a:endParaRPr lang="en-US" sz="2200" dirty="0">
              <a:solidFill>
                <a:schemeClr val="accent3">
                  <a:lumMod val="20000"/>
                  <a:lumOff val="80000"/>
                </a:schemeClr>
              </a:solidFill>
            </a:endParaRPr>
          </a:p>
          <a:p>
            <a:pPr marL="471487" lvl="1" indent="0">
              <a:buNone/>
            </a:pPr>
            <a:endParaRPr lang="en-US" sz="2200" dirty="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16</a:t>
            </a:fld>
            <a:endParaRPr lang="vi-VN"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608" y="2137569"/>
            <a:ext cx="6247242" cy="319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93689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515350" cy="600075"/>
          </a:xfrm>
        </p:spPr>
        <p:txBody>
          <a:bodyPr/>
          <a:lstStyle/>
          <a:p>
            <a:r>
              <a:rPr lang="en-US">
                <a:solidFill>
                  <a:schemeClr val="accent3">
                    <a:lumMod val="20000"/>
                    <a:lumOff val="80000"/>
                  </a:schemeClr>
                </a:solidFill>
              </a:rPr>
              <a:t>Từ khoá this</a:t>
            </a:r>
          </a:p>
        </p:txBody>
      </p:sp>
      <p:sp>
        <p:nvSpPr>
          <p:cNvPr id="3" name="Content Placeholder 2"/>
          <p:cNvSpPr>
            <a:spLocks noGrp="1"/>
          </p:cNvSpPr>
          <p:nvPr>
            <p:ph idx="1"/>
          </p:nvPr>
        </p:nvSpPr>
        <p:spPr>
          <a:xfrm>
            <a:off x="2057400" y="918369"/>
            <a:ext cx="8382000" cy="5181600"/>
          </a:xfrm>
        </p:spPr>
        <p:txBody>
          <a:bodyPr/>
          <a:lstStyle/>
          <a:p>
            <a:pPr lvl="1">
              <a:spcBef>
                <a:spcPts val="0"/>
              </a:spcBef>
            </a:pPr>
            <a:r>
              <a:rPr lang="en-US" dirty="0" err="1" smtClean="0">
                <a:solidFill>
                  <a:schemeClr val="accent3">
                    <a:lumMod val="20000"/>
                    <a:lumOff val="80000"/>
                  </a:schemeClr>
                </a:solidFill>
              </a:rPr>
              <a:t>Dùng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làm</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tham</a:t>
            </a:r>
            <a:r>
              <a:rPr lang="en-US" dirty="0" smtClean="0">
                <a:solidFill>
                  <a:schemeClr val="accent3">
                    <a:lumMod val="20000"/>
                    <a:lumOff val="80000"/>
                  </a:schemeClr>
                </a:solidFill>
              </a:rPr>
              <a:t> </a:t>
            </a:r>
            <a:r>
              <a:rPr lang="en-US" dirty="0" err="1" smtClean="0">
                <a:solidFill>
                  <a:schemeClr val="accent3">
                    <a:lumMod val="20000"/>
                    <a:lumOff val="80000"/>
                  </a:schemeClr>
                </a:solidFill>
              </a:rPr>
              <a:t>số</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cho</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phương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thức</a:t>
            </a:r>
            <a:r>
              <a:rPr lang="en-US" dirty="0" smtClean="0">
                <a:solidFill>
                  <a:schemeClr val="accent3">
                    <a:lumMod val="20000"/>
                    <a:lumOff val="80000"/>
                  </a:schemeClr>
                </a:solidFill>
              </a:rPr>
              <a:t> </a:t>
            </a:r>
            <a:r>
              <a:rPr lang="en-US" dirty="0" err="1" smtClean="0">
                <a:solidFill>
                  <a:schemeClr val="accent3">
                    <a:lumMod val="20000"/>
                    <a:lumOff val="80000"/>
                  </a:schemeClr>
                </a:solidFill>
              </a:rPr>
              <a:t>của</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đối</a:t>
            </a:r>
            <a:r>
              <a:rPr lang="en-US" dirty="0" smtClean="0">
                <a:solidFill>
                  <a:schemeClr val="accent3">
                    <a:lumMod val="20000"/>
                    <a:lumOff val="80000"/>
                  </a:schemeClr>
                </a:solidFill>
              </a:rPr>
              <a:t> </a:t>
            </a:r>
            <a:r>
              <a:rPr lang="en-US" dirty="0" err="1" smtClean="0">
                <a:solidFill>
                  <a:schemeClr val="accent3">
                    <a:lumMod val="20000"/>
                    <a:lumOff val="80000"/>
                  </a:schemeClr>
                </a:solidFill>
              </a:rPr>
              <a:t>tượng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khác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cho</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phép</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phương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thức</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đó</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có</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thể</a:t>
            </a:r>
            <a:r>
              <a:rPr lang="en-US" dirty="0" smtClean="0">
                <a:solidFill>
                  <a:schemeClr val="accent3">
                    <a:lumMod val="20000"/>
                    <a:lumOff val="80000"/>
                  </a:schemeClr>
                </a:solidFill>
              </a:rPr>
              <a:t> </a:t>
            </a:r>
            <a:r>
              <a:rPr lang="en-US" dirty="0" err="1" smtClean="0">
                <a:solidFill>
                  <a:schemeClr val="accent3">
                    <a:lumMod val="20000"/>
                    <a:lumOff val="80000"/>
                  </a:schemeClr>
                </a:solidFill>
              </a:rPr>
              <a:t>tác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động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đến</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thành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phần</a:t>
            </a:r>
            <a:r>
              <a:rPr lang="en-US" dirty="0" smtClean="0">
                <a:solidFill>
                  <a:schemeClr val="accent3">
                    <a:lumMod val="20000"/>
                    <a:lumOff val="80000"/>
                  </a:schemeClr>
                </a:solidFill>
              </a:rPr>
              <a:t> </a:t>
            </a:r>
            <a:r>
              <a:rPr lang="en-US" dirty="0" err="1" smtClean="0">
                <a:solidFill>
                  <a:schemeClr val="accent3">
                    <a:lumMod val="20000"/>
                    <a:lumOff val="80000"/>
                  </a:schemeClr>
                </a:solidFill>
              </a:rPr>
              <a:t>của</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đối</a:t>
            </a:r>
            <a:r>
              <a:rPr lang="en-US" dirty="0" smtClean="0">
                <a:solidFill>
                  <a:schemeClr val="accent3">
                    <a:lumMod val="20000"/>
                    <a:lumOff val="80000"/>
                  </a:schemeClr>
                </a:solidFill>
              </a:rPr>
              <a:t> </a:t>
            </a:r>
            <a:r>
              <a:rPr lang="en-US" dirty="0" err="1" smtClean="0">
                <a:solidFill>
                  <a:schemeClr val="accent3">
                    <a:lumMod val="20000"/>
                    <a:lumOff val="80000"/>
                  </a:schemeClr>
                </a:solidFill>
              </a:rPr>
              <a:t>tượng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hiện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tại</a:t>
            </a:r>
            <a:endParaRPr lang="en-US" dirty="0" smtClean="0">
              <a:solidFill>
                <a:schemeClr val="accent3">
                  <a:lumMod val="20000"/>
                  <a:lumOff val="80000"/>
                </a:schemeClr>
              </a:solidFill>
            </a:endParaRPr>
          </a:p>
          <a:p>
            <a:pPr lvl="1">
              <a:spcBef>
                <a:spcPts val="0"/>
              </a:spcBef>
            </a:pPr>
            <a:r>
              <a:rPr lang="en-US" dirty="0" err="1" smtClean="0">
                <a:solidFill>
                  <a:schemeClr val="accent3">
                    <a:lumMod val="20000"/>
                    <a:lumOff val="80000"/>
                  </a:schemeClr>
                </a:solidFill>
              </a:rPr>
              <a:t>Ví</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dụ</a:t>
            </a:r>
            <a:r>
              <a:rPr lang="en-US" dirty="0" smtClean="0">
                <a:solidFill>
                  <a:schemeClr val="accent3">
                    <a:lumMod val="20000"/>
                    <a:lumOff val="80000"/>
                  </a:schemeClr>
                </a:solidFill>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class </a:t>
            </a:r>
            <a:r>
              <a:rPr lang="en-US" sz="2000" dirty="0" err="1">
                <a:solidFill>
                  <a:schemeClr val="accent3">
                    <a:lumMod val="20000"/>
                    <a:lumOff val="80000"/>
                  </a:schemeClr>
                </a:solidFill>
                <a:latin typeface="Courier New" pitchFamily="49" charset="0"/>
                <a:cs typeface="Courier New" pitchFamily="49" charset="0"/>
              </a:rPr>
              <a:t>myClass</a:t>
            </a:r>
            <a:endParaRPr lang="en-US" sz="2000" dirty="0">
              <a:solidFill>
                <a:schemeClr val="accent3">
                  <a:lumMod val="20000"/>
                  <a:lumOff val="80000"/>
                </a:schemeClr>
              </a:solidFill>
              <a:latin typeface="Courier New" pitchFamily="49" charset="0"/>
              <a:cs typeface="Courier New" pitchFamily="49" charset="0"/>
            </a:endParaRP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public void Foo(</a:t>
            </a:r>
            <a:r>
              <a:rPr lang="en-US" sz="2000" dirty="0" err="1">
                <a:solidFill>
                  <a:schemeClr val="accent3">
                    <a:lumMod val="20000"/>
                    <a:lumOff val="80000"/>
                  </a:schemeClr>
                </a:solidFill>
                <a:latin typeface="Courier New" pitchFamily="49" charset="0"/>
                <a:cs typeface="Courier New" pitchFamily="49" charset="0"/>
              </a:rPr>
              <a:t>OtherClass</a:t>
            </a:r>
            <a:r>
              <a:rPr lang="en-US" sz="2000" dirty="0">
                <a:solidFill>
                  <a:schemeClr val="accent3">
                    <a:lumMod val="20000"/>
                    <a:lumOff val="80000"/>
                  </a:schemeClr>
                </a:solidFill>
                <a:latin typeface="Courier New" pitchFamily="49" charset="0"/>
                <a:cs typeface="Courier New" pitchFamily="49" charset="0"/>
              </a:rPr>
              <a:t> </a:t>
            </a:r>
            <a:r>
              <a:rPr lang="en-US" sz="2000" dirty="0" err="1">
                <a:solidFill>
                  <a:schemeClr val="accent3">
                    <a:lumMod val="20000"/>
                    <a:lumOff val="80000"/>
                  </a:schemeClr>
                </a:solidFill>
                <a:latin typeface="Courier New" pitchFamily="49" charset="0"/>
                <a:cs typeface="Courier New" pitchFamily="49" charset="0"/>
              </a:rPr>
              <a:t>otherObject</a:t>
            </a: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	</a:t>
            </a:r>
            <a:r>
              <a:rPr lang="en-US" sz="2000" dirty="0" err="1">
                <a:solidFill>
                  <a:schemeClr val="accent3">
                    <a:lumMod val="20000"/>
                    <a:lumOff val="80000"/>
                  </a:schemeClr>
                </a:solidFill>
                <a:latin typeface="Courier New" pitchFamily="49" charset="0"/>
                <a:cs typeface="Courier New" pitchFamily="49" charset="0"/>
              </a:rPr>
              <a:t>otherObject.Bar</a:t>
            </a:r>
            <a:r>
              <a:rPr lang="en-US" sz="2000" dirty="0">
                <a:solidFill>
                  <a:schemeClr val="accent3">
                    <a:lumMod val="20000"/>
                    <a:lumOff val="80000"/>
                  </a:schemeClr>
                </a:solidFill>
                <a:latin typeface="Courier New" pitchFamily="49" charset="0"/>
                <a:cs typeface="Courier New" pitchFamily="49" charset="0"/>
              </a:rPr>
              <a:t>(this);</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781050" lvl="1" indent="-342900">
              <a:spcBef>
                <a:spcPts val="0"/>
              </a:spcBef>
            </a:pPr>
            <a:r>
              <a:rPr lang="en-GB" dirty="0" err="1" smtClean="0">
                <a:solidFill>
                  <a:schemeClr val="accent3">
                    <a:lumMod val="20000"/>
                    <a:lumOff val="80000"/>
                  </a:schemeClr>
                </a:solidFill>
              </a:rPr>
              <a:t>Gọi</a:t>
            </a:r>
            <a:r>
              <a:rPr lang="en-GB" dirty="0" smtClean="0">
                <a:solidFill>
                  <a:schemeClr val="accent3">
                    <a:lumMod val="20000"/>
                    <a:lumOff val="80000"/>
                  </a:schemeClr>
                </a:solidFill>
              </a:rPr>
              <a:t> </a:t>
            </a:r>
            <a:r>
              <a:rPr lang="en-GB" dirty="0" err="1" smtClean="0">
                <a:solidFill>
                  <a:schemeClr val="accent3">
                    <a:lumMod val="20000"/>
                    <a:lumOff val="80000"/>
                  </a:schemeClr>
                </a:solidFill>
              </a:rPr>
              <a:t>tường</a:t>
            </a:r>
            <a:r>
              <a:rPr lang="en-GB" dirty="0" smtClean="0">
                <a:solidFill>
                  <a:schemeClr val="accent3">
                    <a:lumMod val="20000"/>
                    <a:lumOff val="80000"/>
                  </a:schemeClr>
                </a:solidFill>
              </a:rPr>
              <a:t> minh </a:t>
            </a:r>
            <a:r>
              <a:rPr lang="en-GB" dirty="0" err="1" smtClean="0">
                <a:solidFill>
                  <a:schemeClr val="accent3">
                    <a:lumMod val="20000"/>
                    <a:lumOff val="80000"/>
                  </a:schemeClr>
                </a:solidFill>
              </a:rPr>
              <a:t>các</a:t>
            </a:r>
            <a:r>
              <a:rPr lang="en-GB" dirty="0" smtClean="0">
                <a:solidFill>
                  <a:schemeClr val="accent3">
                    <a:lumMod val="20000"/>
                    <a:lumOff val="80000"/>
                  </a:schemeClr>
                </a:solidFill>
              </a:rPr>
              <a:t> </a:t>
            </a:r>
            <a:r>
              <a:rPr lang="en-GB" dirty="0" err="1" smtClean="0">
                <a:solidFill>
                  <a:schemeClr val="accent3">
                    <a:lumMod val="20000"/>
                    <a:lumOff val="80000"/>
                  </a:schemeClr>
                </a:solidFill>
              </a:rPr>
              <a:t>phương</a:t>
            </a:r>
            <a:r>
              <a:rPr lang="en-GB" dirty="0" smtClean="0">
                <a:solidFill>
                  <a:schemeClr val="accent3">
                    <a:lumMod val="20000"/>
                    <a:lumOff val="80000"/>
                  </a:schemeClr>
                </a:solidFill>
              </a:rPr>
              <a:t> </a:t>
            </a:r>
            <a:r>
              <a:rPr lang="en-GB" dirty="0" err="1" smtClean="0">
                <a:solidFill>
                  <a:schemeClr val="accent3">
                    <a:lumMod val="20000"/>
                    <a:lumOff val="80000"/>
                  </a:schemeClr>
                </a:solidFill>
              </a:rPr>
              <a:t>thức</a:t>
            </a:r>
            <a:r>
              <a:rPr lang="en-GB" dirty="0" smtClean="0">
                <a:solidFill>
                  <a:schemeClr val="accent3">
                    <a:lumMod val="20000"/>
                    <a:lumOff val="80000"/>
                  </a:schemeClr>
                </a:solidFill>
              </a:rPr>
              <a:t>, </a:t>
            </a:r>
            <a:r>
              <a:rPr lang="en-GB" dirty="0" err="1" smtClean="0">
                <a:solidFill>
                  <a:schemeClr val="accent3">
                    <a:lumMod val="20000"/>
                    <a:lumOff val="80000"/>
                  </a:schemeClr>
                </a:solidFill>
              </a:rPr>
              <a:t>thuộc</a:t>
            </a:r>
            <a:r>
              <a:rPr lang="en-GB" dirty="0" smtClean="0">
                <a:solidFill>
                  <a:schemeClr val="accent3">
                    <a:lumMod val="20000"/>
                    <a:lumOff val="80000"/>
                  </a:schemeClr>
                </a:solidFill>
              </a:rPr>
              <a:t> </a:t>
            </a:r>
            <a:r>
              <a:rPr lang="en-GB" dirty="0" err="1" smtClean="0">
                <a:solidFill>
                  <a:schemeClr val="accent3">
                    <a:lumMod val="20000"/>
                    <a:lumOff val="80000"/>
                  </a:schemeClr>
                </a:solidFill>
              </a:rPr>
              <a:t>tính</a:t>
            </a:r>
            <a:r>
              <a:rPr lang="en-GB" dirty="0" smtClean="0">
                <a:solidFill>
                  <a:schemeClr val="accent3">
                    <a:lumMod val="20000"/>
                    <a:lumOff val="80000"/>
                  </a:schemeClr>
                </a:solidFill>
              </a:rPr>
              <a:t> </a:t>
            </a:r>
            <a:r>
              <a:rPr lang="en-GB" dirty="0" err="1" smtClean="0">
                <a:solidFill>
                  <a:schemeClr val="accent3">
                    <a:lumMod val="20000"/>
                    <a:lumOff val="80000"/>
                  </a:schemeClr>
                </a:solidFill>
              </a:rPr>
              <a:t>của</a:t>
            </a:r>
            <a:r>
              <a:rPr lang="en-GB" dirty="0" smtClean="0">
                <a:solidFill>
                  <a:schemeClr val="accent3">
                    <a:lumMod val="20000"/>
                    <a:lumOff val="80000"/>
                  </a:schemeClr>
                </a:solidFill>
              </a:rPr>
              <a:t> </a:t>
            </a:r>
            <a:r>
              <a:rPr lang="en-GB" dirty="0" err="1" smtClean="0">
                <a:solidFill>
                  <a:schemeClr val="accent3">
                    <a:lumMod val="20000"/>
                    <a:lumOff val="80000"/>
                  </a:schemeClr>
                </a:solidFill>
              </a:rPr>
              <a:t>lớp</a:t>
            </a:r>
            <a:endParaRPr lang="en-GB" dirty="0" smtClean="0">
              <a:solidFill>
                <a:schemeClr val="accent3">
                  <a:lumMod val="20000"/>
                  <a:lumOff val="80000"/>
                </a:schemeClr>
              </a:solidFill>
            </a:endParaRPr>
          </a:p>
          <a:p>
            <a:pPr marL="781050" lvl="1" indent="-342900">
              <a:spcBef>
                <a:spcPts val="0"/>
              </a:spcBef>
            </a:pPr>
            <a:r>
              <a:rPr lang="en-GB" dirty="0" err="1" smtClean="0">
                <a:solidFill>
                  <a:schemeClr val="accent3">
                    <a:lumMod val="20000"/>
                    <a:lumOff val="80000"/>
                  </a:schemeClr>
                </a:solidFill>
              </a:rPr>
              <a:t>Ví</a:t>
            </a:r>
            <a:r>
              <a:rPr lang="en-GB" dirty="0" smtClean="0">
                <a:solidFill>
                  <a:schemeClr val="accent3">
                    <a:lumMod val="20000"/>
                    <a:lumOff val="80000"/>
                  </a:schemeClr>
                </a:solidFill>
              </a:rPr>
              <a:t> </a:t>
            </a:r>
            <a:r>
              <a:rPr lang="en-GB" dirty="0" err="1" smtClean="0">
                <a:solidFill>
                  <a:schemeClr val="accent3">
                    <a:lumMod val="20000"/>
                    <a:lumOff val="80000"/>
                  </a:schemeClr>
                </a:solidFill>
              </a:rPr>
              <a:t>dụ</a:t>
            </a:r>
            <a:r>
              <a:rPr lang="en-GB" dirty="0" smtClean="0">
                <a:solidFill>
                  <a:schemeClr val="accent3">
                    <a:lumMod val="20000"/>
                    <a:lumOff val="80000"/>
                  </a:schemeClr>
                </a:solidFill>
              </a:rPr>
              <a:t>:</a:t>
            </a:r>
          </a:p>
          <a:p>
            <a:pPr marL="438150" lvl="1" indent="0">
              <a:spcBef>
                <a:spcPts val="0"/>
              </a:spcBef>
              <a:buNone/>
            </a:pPr>
            <a:r>
              <a:rPr lang="en-GB" sz="2000" dirty="0">
                <a:solidFill>
                  <a:schemeClr val="accent3">
                    <a:lumMod val="20000"/>
                    <a:lumOff val="80000"/>
                  </a:schemeClr>
                </a:solidFill>
                <a:latin typeface="Courier New" pitchFamily="49" charset="0"/>
                <a:cs typeface="Courier New" pitchFamily="49" charset="0"/>
              </a:rPr>
              <a:t>public void </a:t>
            </a:r>
            <a:r>
              <a:rPr lang="en-GB" sz="2000" dirty="0" err="1">
                <a:solidFill>
                  <a:schemeClr val="accent3">
                    <a:lumMod val="20000"/>
                    <a:lumOff val="80000"/>
                  </a:schemeClr>
                </a:solidFill>
                <a:latin typeface="Courier New" pitchFamily="49" charset="0"/>
                <a:cs typeface="Courier New" pitchFamily="49" charset="0"/>
              </a:rPr>
              <a:t>MyMethod</a:t>
            </a:r>
            <a:r>
              <a:rPr lang="en-GB" sz="2000" dirty="0">
                <a:solidFill>
                  <a:schemeClr val="accent3">
                    <a:lumMod val="20000"/>
                    <a:lumOff val="80000"/>
                  </a:schemeClr>
                </a:solidFill>
                <a:latin typeface="Courier New" pitchFamily="49" charset="0"/>
                <a:cs typeface="Courier New" pitchFamily="49" charset="0"/>
              </a:rPr>
              <a:t>(</a:t>
            </a:r>
            <a:r>
              <a:rPr lang="en-GB" sz="2000" dirty="0" err="1">
                <a:solidFill>
                  <a:schemeClr val="accent3">
                    <a:lumMod val="20000"/>
                    <a:lumOff val="80000"/>
                  </a:schemeClr>
                </a:solidFill>
                <a:latin typeface="Courier New" pitchFamily="49" charset="0"/>
                <a:cs typeface="Courier New" pitchFamily="49" charset="0"/>
              </a:rPr>
              <a:t>int</a:t>
            </a:r>
            <a:r>
              <a:rPr lang="en-GB" sz="2000" dirty="0">
                <a:solidFill>
                  <a:schemeClr val="accent3">
                    <a:lumMod val="20000"/>
                    <a:lumOff val="80000"/>
                  </a:schemeClr>
                </a:solidFill>
                <a:latin typeface="Courier New" pitchFamily="49" charset="0"/>
                <a:cs typeface="Courier New" pitchFamily="49" charset="0"/>
              </a:rPr>
              <a:t> y)</a:t>
            </a:r>
          </a:p>
          <a:p>
            <a:pPr marL="438150" lvl="1" indent="0">
              <a:spcBef>
                <a:spcPts val="0"/>
              </a:spcBef>
              <a:buNone/>
            </a:pPr>
            <a:r>
              <a:rPr lang="en-GB" sz="2000" dirty="0">
                <a:solidFill>
                  <a:schemeClr val="accent3">
                    <a:lumMod val="20000"/>
                    <a:lumOff val="80000"/>
                  </a:schemeClr>
                </a:solidFill>
                <a:latin typeface="Courier New" pitchFamily="49" charset="0"/>
                <a:cs typeface="Courier New" pitchFamily="49" charset="0"/>
              </a:rPr>
              <a:t>{ …. </a:t>
            </a:r>
            <a:r>
              <a:rPr lang="en-GB" sz="2000" dirty="0" err="1">
                <a:solidFill>
                  <a:schemeClr val="accent3">
                    <a:lumMod val="20000"/>
                    <a:lumOff val="80000"/>
                  </a:schemeClr>
                </a:solidFill>
                <a:latin typeface="Courier New" pitchFamily="49" charset="0"/>
                <a:cs typeface="Courier New" pitchFamily="49" charset="0"/>
              </a:rPr>
              <a:t>this.Draw</a:t>
            </a:r>
            <a:r>
              <a:rPr lang="en-GB" sz="2000" dirty="0">
                <a:solidFill>
                  <a:schemeClr val="accent3">
                    <a:lumMod val="20000"/>
                    <a:lumOff val="80000"/>
                  </a:schemeClr>
                </a:solidFill>
                <a:latin typeface="Courier New" pitchFamily="49" charset="0"/>
                <a:cs typeface="Courier New" pitchFamily="49" charset="0"/>
              </a:rPr>
              <a:t>(); }</a:t>
            </a:r>
            <a:endParaRPr lang="en-US" sz="2000" dirty="0">
              <a:solidFill>
                <a:schemeClr val="accent3">
                  <a:lumMod val="20000"/>
                  <a:lumOff val="80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a:xfrm>
            <a:off x="1809750" y="6167438"/>
            <a:ext cx="3048000" cy="247650"/>
          </a:xfrm>
        </p:spPr>
        <p:txBody>
          <a:bodyPr/>
          <a:lstStyle/>
          <a:p>
            <a:fld id="{F79207DC-38F2-42CE-9654-61A5C5B9C48F}" type="datetime1">
              <a:rPr lang="vi-VN" smtClean="0">
                <a:solidFill>
                  <a:srgbClr val="ACB0AD">
                    <a:lumMod val="20000"/>
                    <a:lumOff val="80000"/>
                  </a:srgbClr>
                </a:solidFill>
              </a:rPr>
              <a:pPr/>
              <a:t>31/08/2021</a:t>
            </a:fld>
            <a:endParaRPr lang="vi-VN">
              <a:solidFill>
                <a:srgbClr val="ACB0AD">
                  <a:lumMod val="20000"/>
                  <a:lumOff val="80000"/>
                </a:srgb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solidFill>
                  <a:srgbClr val="ACB0AD">
                    <a:lumMod val="20000"/>
                    <a:lumOff val="80000"/>
                  </a:srgbClr>
                </a:solidFill>
              </a:rPr>
              <a:t>Chương 3. Lập trình hướng đối tượng trong C#</a:t>
            </a:r>
          </a:p>
        </p:txBody>
      </p:sp>
    </p:spTree>
    <p:extLst>
      <p:ext uri="{BB962C8B-B14F-4D97-AF65-F5344CB8AC3E}">
        <p14:creationId xmlns:p14="http://schemas.microsoft.com/office/powerpoint/2010/main" val="98838067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thức huỷ (destructor)</a:t>
            </a:r>
            <a:endParaRPr lang="en-US"/>
          </a:p>
        </p:txBody>
      </p:sp>
      <p:sp>
        <p:nvSpPr>
          <p:cNvPr id="3" name="Content Placeholder 2"/>
          <p:cNvSpPr>
            <a:spLocks noGrp="1"/>
          </p:cNvSpPr>
          <p:nvPr>
            <p:ph idx="1"/>
          </p:nvPr>
        </p:nvSpPr>
        <p:spPr/>
        <p:txBody>
          <a:bodyPr/>
          <a:lstStyle/>
          <a:p>
            <a:r>
              <a:rPr lang="en-US" sz="2600" dirty="0" err="1"/>
              <a:t>Dùng</a:t>
            </a:r>
            <a:r>
              <a:rPr lang="en-US" sz="2600" dirty="0"/>
              <a:t> </a:t>
            </a:r>
            <a:r>
              <a:rPr lang="en-US" sz="2600" dirty="0" err="1"/>
              <a:t>để</a:t>
            </a:r>
            <a:r>
              <a:rPr lang="en-US" sz="2600" dirty="0"/>
              <a:t> </a:t>
            </a:r>
            <a:r>
              <a:rPr lang="en-US" sz="2600" dirty="0" err="1"/>
              <a:t>giải</a:t>
            </a:r>
            <a:r>
              <a:rPr lang="en-US" sz="2600" dirty="0"/>
              <a:t> </a:t>
            </a:r>
            <a:r>
              <a:rPr lang="en-US" sz="2600" dirty="0" err="1"/>
              <a:t>phóng</a:t>
            </a:r>
            <a:r>
              <a:rPr lang="en-US" sz="2600" dirty="0"/>
              <a:t> </a:t>
            </a:r>
            <a:r>
              <a:rPr lang="en-US" sz="2600" dirty="0" err="1"/>
              <a:t>vùng</a:t>
            </a:r>
            <a:r>
              <a:rPr lang="en-US" sz="2600" dirty="0"/>
              <a:t> </a:t>
            </a:r>
            <a:r>
              <a:rPr lang="en-US" sz="2600" dirty="0" err="1"/>
              <a:t>nhớ</a:t>
            </a:r>
            <a:r>
              <a:rPr lang="en-US" sz="2600" dirty="0"/>
              <a:t> </a:t>
            </a:r>
            <a:r>
              <a:rPr lang="en-US" sz="2600" dirty="0" err="1"/>
              <a:t>đã</a:t>
            </a:r>
            <a:r>
              <a:rPr lang="en-US" sz="2600" dirty="0"/>
              <a:t> </a:t>
            </a:r>
            <a:r>
              <a:rPr lang="en-US" sz="2600" dirty="0" err="1"/>
              <a:t>cấp</a:t>
            </a:r>
            <a:r>
              <a:rPr lang="en-US" sz="2600" dirty="0"/>
              <a:t> </a:t>
            </a:r>
            <a:r>
              <a:rPr lang="en-US" sz="2600" dirty="0" err="1"/>
              <a:t>phát</a:t>
            </a:r>
            <a:r>
              <a:rPr lang="en-US" sz="2600" dirty="0"/>
              <a:t> </a:t>
            </a:r>
            <a:r>
              <a:rPr lang="en-US" sz="2600" dirty="0" err="1"/>
              <a:t>cho</a:t>
            </a:r>
            <a:r>
              <a:rPr lang="en-US" sz="2600" dirty="0"/>
              <a:t> </a:t>
            </a:r>
            <a:r>
              <a:rPr lang="en-US" sz="2600" dirty="0" err="1"/>
              <a:t>đối</a:t>
            </a:r>
            <a:r>
              <a:rPr lang="en-US" sz="2600" dirty="0"/>
              <a:t> </a:t>
            </a:r>
            <a:r>
              <a:rPr lang="en-US" sz="2600" dirty="0" err="1"/>
              <a:t>tượng</a:t>
            </a:r>
            <a:r>
              <a:rPr lang="en-US" sz="2600" dirty="0"/>
              <a:t> </a:t>
            </a:r>
            <a:r>
              <a:rPr lang="en-US" sz="2600" dirty="0" err="1"/>
              <a:t>khi</a:t>
            </a:r>
            <a:r>
              <a:rPr lang="en-US" sz="2600" dirty="0"/>
              <a:t> </a:t>
            </a:r>
            <a:r>
              <a:rPr lang="en-US" sz="2600" dirty="0" err="1"/>
              <a:t>mà</a:t>
            </a:r>
            <a:r>
              <a:rPr lang="en-US" sz="2600" dirty="0"/>
              <a:t> </a:t>
            </a:r>
            <a:r>
              <a:rPr lang="en-US" sz="2600" dirty="0" err="1"/>
              <a:t>đối</a:t>
            </a:r>
            <a:r>
              <a:rPr lang="en-US" sz="2600" dirty="0"/>
              <a:t> </a:t>
            </a:r>
            <a:r>
              <a:rPr lang="en-US" sz="2600" dirty="0" err="1"/>
              <a:t>tượng</a:t>
            </a:r>
            <a:r>
              <a:rPr lang="en-US" sz="2600" dirty="0"/>
              <a:t> </a:t>
            </a:r>
            <a:r>
              <a:rPr lang="en-US" sz="2600" dirty="0" err="1"/>
              <a:t>không</a:t>
            </a:r>
            <a:r>
              <a:rPr lang="en-US" sz="2600" dirty="0"/>
              <a:t> </a:t>
            </a:r>
            <a:r>
              <a:rPr lang="en-US" sz="2600" dirty="0" err="1"/>
              <a:t>còn</a:t>
            </a:r>
            <a:r>
              <a:rPr lang="en-US" sz="2600" dirty="0"/>
              <a:t> </a:t>
            </a:r>
            <a:r>
              <a:rPr lang="en-US" sz="2600" dirty="0" err="1"/>
              <a:t>được</a:t>
            </a:r>
            <a:r>
              <a:rPr lang="en-US" sz="2600" dirty="0"/>
              <a:t> </a:t>
            </a:r>
            <a:r>
              <a:rPr lang="en-US" sz="2600" dirty="0" err="1"/>
              <a:t>tham</a:t>
            </a:r>
            <a:r>
              <a:rPr lang="en-US" sz="2600" dirty="0"/>
              <a:t> </a:t>
            </a:r>
            <a:r>
              <a:rPr lang="en-US" sz="2600" dirty="0" err="1"/>
              <a:t>chiếu</a:t>
            </a:r>
            <a:r>
              <a:rPr lang="en-US" sz="2600" dirty="0"/>
              <a:t> </a:t>
            </a:r>
            <a:r>
              <a:rPr lang="en-US" sz="2600" dirty="0" err="1"/>
              <a:t>đến</a:t>
            </a:r>
            <a:r>
              <a:rPr lang="en-US" sz="2600" dirty="0"/>
              <a:t>. </a:t>
            </a:r>
          </a:p>
          <a:p>
            <a:r>
              <a:rPr lang="en-US" sz="2600" dirty="0" err="1"/>
              <a:t>Cú</a:t>
            </a:r>
            <a:r>
              <a:rPr lang="en-US" sz="2600" dirty="0"/>
              <a:t> </a:t>
            </a:r>
            <a:r>
              <a:rPr lang="en-US" sz="2600" dirty="0" err="1"/>
              <a:t>pháp</a:t>
            </a:r>
            <a:r>
              <a:rPr lang="en-US" sz="2600" dirty="0"/>
              <a:t>:           </a:t>
            </a:r>
            <a:r>
              <a:rPr lang="en-US" sz="2600" b="1" dirty="0">
                <a:solidFill>
                  <a:srgbClr val="FF0000"/>
                </a:solidFill>
              </a:rPr>
              <a:t>~</a:t>
            </a:r>
            <a:r>
              <a:rPr lang="en-US" sz="2600" dirty="0"/>
              <a:t>&lt;</a:t>
            </a:r>
            <a:r>
              <a:rPr lang="en-US" sz="2600" dirty="0" err="1"/>
              <a:t>tên</a:t>
            </a:r>
            <a:r>
              <a:rPr lang="en-US" sz="2600" dirty="0"/>
              <a:t> </a:t>
            </a:r>
            <a:r>
              <a:rPr lang="en-US" sz="2600" dirty="0" err="1"/>
              <a:t>lớp</a:t>
            </a:r>
            <a:r>
              <a:rPr lang="en-US" sz="2600" dirty="0"/>
              <a:t>&gt;()</a:t>
            </a:r>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18</a:t>
            </a:fld>
            <a:endParaRPr lang="vi-VN" dirty="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28" y="2204418"/>
            <a:ext cx="6696744" cy="362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341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200" dirty="0"/>
              <a:t>C# </a:t>
            </a:r>
            <a:r>
              <a:rPr lang="en-US" sz="2200" dirty="0" err="1"/>
              <a:t>có</a:t>
            </a:r>
            <a:r>
              <a:rPr lang="en-US" sz="2200" dirty="0"/>
              <a:t> </a:t>
            </a:r>
            <a:r>
              <a:rPr lang="en-US" sz="2200" dirty="0" err="1"/>
              <a:t>cơ</a:t>
            </a:r>
            <a:r>
              <a:rPr lang="en-US" sz="2200" dirty="0"/>
              <a:t> </a:t>
            </a:r>
            <a:r>
              <a:rPr lang="en-US" sz="2200" dirty="0" err="1"/>
              <a:t>chế</a:t>
            </a:r>
            <a:r>
              <a:rPr lang="en-US" sz="2200" dirty="0"/>
              <a:t> </a:t>
            </a:r>
            <a:r>
              <a:rPr lang="en-US" sz="2200" dirty="0" err="1"/>
              <a:t>tự</a:t>
            </a:r>
            <a:r>
              <a:rPr lang="en-US" sz="2200" dirty="0"/>
              <a:t> </a:t>
            </a:r>
            <a:r>
              <a:rPr lang="en-US" sz="2200" dirty="0" err="1"/>
              <a:t>động</a:t>
            </a:r>
            <a:r>
              <a:rPr lang="en-US" sz="2200" dirty="0"/>
              <a:t> </a:t>
            </a:r>
            <a:r>
              <a:rPr lang="en-US" sz="2200" dirty="0" err="1"/>
              <a:t>thu</a:t>
            </a:r>
            <a:r>
              <a:rPr lang="en-US" sz="2200" dirty="0"/>
              <a:t> </a:t>
            </a:r>
            <a:r>
              <a:rPr lang="en-US" sz="2200" dirty="0" err="1"/>
              <a:t>gom</a:t>
            </a:r>
            <a:r>
              <a:rPr lang="en-US" sz="2200" dirty="0"/>
              <a:t> </a:t>
            </a:r>
            <a:r>
              <a:rPr lang="en-US" sz="2200" dirty="0" err="1"/>
              <a:t>rác</a:t>
            </a:r>
            <a:r>
              <a:rPr lang="en-US" sz="2200" dirty="0"/>
              <a:t> (garbage collector) </a:t>
            </a:r>
            <a:r>
              <a:rPr lang="en-US" sz="2200" dirty="0">
                <a:sym typeface="Wingdings" pitchFamily="2" charset="2"/>
              </a:rPr>
              <a:t> </a:t>
            </a:r>
            <a:r>
              <a:rPr lang="en-US" sz="2200" dirty="0" err="1">
                <a:sym typeface="Wingdings" pitchFamily="2" charset="2"/>
              </a:rPr>
              <a:t>người</a:t>
            </a:r>
            <a:r>
              <a:rPr lang="en-US" sz="2200" dirty="0">
                <a:sym typeface="Wingdings" pitchFamily="2" charset="2"/>
              </a:rPr>
              <a:t> </a:t>
            </a:r>
            <a:r>
              <a:rPr lang="en-US" sz="2200" dirty="0" err="1">
                <a:sym typeface="Wingdings" pitchFamily="2" charset="2"/>
              </a:rPr>
              <a:t>lập</a:t>
            </a:r>
            <a:r>
              <a:rPr lang="en-US" sz="2200" dirty="0">
                <a:sym typeface="Wingdings" pitchFamily="2" charset="2"/>
              </a:rPr>
              <a:t> </a:t>
            </a:r>
            <a:r>
              <a:rPr lang="en-US" sz="2200" dirty="0" err="1">
                <a:sym typeface="Wingdings" pitchFamily="2" charset="2"/>
              </a:rPr>
              <a:t>trình</a:t>
            </a:r>
            <a:r>
              <a:rPr lang="en-US" sz="2200" dirty="0">
                <a:sym typeface="Wingdings" pitchFamily="2" charset="2"/>
              </a:rPr>
              <a:t> </a:t>
            </a:r>
            <a:r>
              <a:rPr lang="en-US" sz="2200" dirty="0" err="1">
                <a:sym typeface="Wingdings" pitchFamily="2" charset="2"/>
              </a:rPr>
              <a:t>không</a:t>
            </a:r>
            <a:r>
              <a:rPr lang="en-US" sz="2200" dirty="0">
                <a:sym typeface="Wingdings" pitchFamily="2" charset="2"/>
              </a:rPr>
              <a:t> </a:t>
            </a:r>
            <a:r>
              <a:rPr lang="en-US" sz="2200" dirty="0" err="1">
                <a:sym typeface="Wingdings" pitchFamily="2" charset="2"/>
              </a:rPr>
              <a:t>phải</a:t>
            </a:r>
            <a:r>
              <a:rPr lang="en-US" sz="2200" dirty="0">
                <a:sym typeface="Wingdings" pitchFamily="2" charset="2"/>
              </a:rPr>
              <a:t> </a:t>
            </a:r>
            <a:r>
              <a:rPr lang="en-US" sz="2200" dirty="0" err="1">
                <a:sym typeface="Wingdings" pitchFamily="2" charset="2"/>
              </a:rPr>
              <a:t>huỷ</a:t>
            </a:r>
            <a:r>
              <a:rPr lang="en-US" sz="2200" dirty="0">
                <a:sym typeface="Wingdings" pitchFamily="2" charset="2"/>
              </a:rPr>
              <a:t> </a:t>
            </a:r>
            <a:r>
              <a:rPr lang="en-US" sz="2200" dirty="0" err="1">
                <a:sym typeface="Wingdings" pitchFamily="2" charset="2"/>
              </a:rPr>
              <a:t>đối</a:t>
            </a:r>
            <a:r>
              <a:rPr lang="en-US" sz="2200" dirty="0">
                <a:sym typeface="Wingdings" pitchFamily="2" charset="2"/>
              </a:rPr>
              <a:t> </a:t>
            </a:r>
            <a:r>
              <a:rPr lang="en-US" sz="2200" dirty="0" err="1">
                <a:sym typeface="Wingdings" pitchFamily="2" charset="2"/>
              </a:rPr>
              <a:t>tượng</a:t>
            </a:r>
            <a:r>
              <a:rPr lang="en-US" sz="2200" dirty="0">
                <a:sym typeface="Wingdings" pitchFamily="2" charset="2"/>
              </a:rPr>
              <a:t> </a:t>
            </a:r>
            <a:r>
              <a:rPr lang="en-US" sz="2200" dirty="0" err="1">
                <a:sym typeface="Wingdings" pitchFamily="2" charset="2"/>
              </a:rPr>
              <a:t>một</a:t>
            </a:r>
            <a:r>
              <a:rPr lang="en-US" sz="2200" dirty="0">
                <a:sym typeface="Wingdings" pitchFamily="2" charset="2"/>
              </a:rPr>
              <a:t> </a:t>
            </a:r>
            <a:r>
              <a:rPr lang="en-US" sz="2200" dirty="0" err="1">
                <a:sym typeface="Wingdings" pitchFamily="2" charset="2"/>
              </a:rPr>
              <a:t>cách</a:t>
            </a:r>
            <a:r>
              <a:rPr lang="en-US" sz="2200" dirty="0">
                <a:sym typeface="Wingdings" pitchFamily="2" charset="2"/>
              </a:rPr>
              <a:t> </a:t>
            </a:r>
            <a:r>
              <a:rPr lang="en-US" sz="2200" dirty="0" err="1">
                <a:sym typeface="Wingdings" pitchFamily="2" charset="2"/>
              </a:rPr>
              <a:t>tường</a:t>
            </a:r>
            <a:r>
              <a:rPr lang="en-US" sz="2200" dirty="0">
                <a:sym typeface="Wingdings" pitchFamily="2" charset="2"/>
              </a:rPr>
              <a:t> minh</a:t>
            </a:r>
          </a:p>
          <a:p>
            <a:pPr>
              <a:lnSpc>
                <a:spcPct val="150000"/>
              </a:lnSpc>
            </a:pPr>
            <a:r>
              <a:rPr lang="en-US" sz="2200" dirty="0" err="1">
                <a:sym typeface="Wingdings" pitchFamily="2" charset="2"/>
              </a:rPr>
              <a:t>Bộ</a:t>
            </a:r>
            <a:r>
              <a:rPr lang="en-US" sz="2200" dirty="0">
                <a:sym typeface="Wingdings" pitchFamily="2" charset="2"/>
              </a:rPr>
              <a:t> </a:t>
            </a:r>
            <a:r>
              <a:rPr lang="en-US" sz="2200" dirty="0" err="1">
                <a:sym typeface="Wingdings" pitchFamily="2" charset="2"/>
              </a:rPr>
              <a:t>thu</a:t>
            </a:r>
            <a:r>
              <a:rPr lang="en-US" sz="2200" dirty="0">
                <a:sym typeface="Wingdings" pitchFamily="2" charset="2"/>
              </a:rPr>
              <a:t> </a:t>
            </a:r>
            <a:r>
              <a:rPr lang="en-US" sz="2200" dirty="0" err="1">
                <a:sym typeface="Wingdings" pitchFamily="2" charset="2"/>
              </a:rPr>
              <a:t>gom</a:t>
            </a:r>
            <a:r>
              <a:rPr lang="en-US" sz="2200" dirty="0">
                <a:sym typeface="Wingdings" pitchFamily="2" charset="2"/>
              </a:rPr>
              <a:t> </a:t>
            </a:r>
            <a:r>
              <a:rPr lang="en-US" sz="2200" dirty="0" err="1">
                <a:sym typeface="Wingdings" pitchFamily="2" charset="2"/>
              </a:rPr>
              <a:t>rác</a:t>
            </a:r>
            <a:r>
              <a:rPr lang="en-US" sz="2200" dirty="0">
                <a:sym typeface="Wingdings" pitchFamily="2" charset="2"/>
              </a:rPr>
              <a:t> </a:t>
            </a:r>
            <a:r>
              <a:rPr lang="en-US" sz="2200" dirty="0" err="1">
                <a:sym typeface="Wingdings" pitchFamily="2" charset="2"/>
              </a:rPr>
              <a:t>tự</a:t>
            </a:r>
            <a:r>
              <a:rPr lang="en-US" sz="2200" dirty="0">
                <a:sym typeface="Wingdings" pitchFamily="2" charset="2"/>
              </a:rPr>
              <a:t> </a:t>
            </a:r>
            <a:r>
              <a:rPr lang="en-US" sz="2200" dirty="0" err="1">
                <a:sym typeface="Wingdings" pitchFamily="2" charset="2"/>
              </a:rPr>
              <a:t>động</a:t>
            </a:r>
            <a:r>
              <a:rPr lang="en-US" sz="2200" dirty="0">
                <a:sym typeface="Wingdings" pitchFamily="2" charset="2"/>
              </a:rPr>
              <a:t> </a:t>
            </a:r>
            <a:r>
              <a:rPr lang="en-US" sz="2200" dirty="0" err="1">
                <a:sym typeface="Wingdings" pitchFamily="2" charset="2"/>
              </a:rPr>
              <a:t>gọi</a:t>
            </a:r>
            <a:r>
              <a:rPr lang="en-US" sz="2200" dirty="0">
                <a:sym typeface="Wingdings" pitchFamily="2" charset="2"/>
              </a:rPr>
              <a:t> </a:t>
            </a:r>
            <a:r>
              <a:rPr lang="en-US" sz="2200" dirty="0" err="1">
                <a:sym typeface="Wingdings" pitchFamily="2" charset="2"/>
              </a:rPr>
              <a:t>phương</a:t>
            </a:r>
            <a:r>
              <a:rPr lang="en-US" sz="2200" dirty="0">
                <a:sym typeface="Wingdings" pitchFamily="2" charset="2"/>
              </a:rPr>
              <a:t> </a:t>
            </a:r>
            <a:r>
              <a:rPr lang="en-US" sz="2200" dirty="0" err="1">
                <a:sym typeface="Wingdings" pitchFamily="2" charset="2"/>
              </a:rPr>
              <a:t>thức</a:t>
            </a:r>
            <a:r>
              <a:rPr lang="en-US" sz="2200" dirty="0">
                <a:sym typeface="Wingdings" pitchFamily="2" charset="2"/>
              </a:rPr>
              <a:t> </a:t>
            </a:r>
            <a:r>
              <a:rPr lang="en-US" sz="2200" dirty="0" err="1">
                <a:sym typeface="Wingdings" pitchFamily="2" charset="2"/>
              </a:rPr>
              <a:t>huỷ</a:t>
            </a:r>
            <a:endParaRPr lang="en-US" sz="2200" dirty="0"/>
          </a:p>
          <a:p>
            <a:pPr>
              <a:lnSpc>
                <a:spcPct val="150000"/>
              </a:lnSpc>
            </a:pPr>
            <a:endParaRPr lang="en-US" sz="2200"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19</a:t>
            </a:fld>
            <a:endParaRPr lang="vi-VN" dirty="0">
              <a:solidFill>
                <a:srgbClr val="000000"/>
              </a:solidFill>
            </a:endParaRPr>
          </a:p>
        </p:txBody>
      </p:sp>
      <p:sp>
        <p:nvSpPr>
          <p:cNvPr id="8" name="Title 1"/>
          <p:cNvSpPr txBox="1">
            <a:spLocks/>
          </p:cNvSpPr>
          <p:nvPr/>
        </p:nvSpPr>
        <p:spPr bwMode="auto">
          <a:xfrm>
            <a:off x="1991544" y="332656"/>
            <a:ext cx="669674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400">
                <a:solidFill>
                  <a:schemeClr val="folHlink"/>
                </a:solidFill>
                <a:latin typeface="+mj-lt"/>
                <a:ea typeface="+mj-ea"/>
                <a:cs typeface="+mj-cs"/>
              </a:defRPr>
            </a:lvl1pPr>
            <a:lvl2pPr algn="l" rtl="0" eaLnBrk="1" fontAlgn="base" hangingPunct="1">
              <a:spcBef>
                <a:spcPct val="0"/>
              </a:spcBef>
              <a:spcAft>
                <a:spcPct val="0"/>
              </a:spcAft>
              <a:defRPr sz="3400">
                <a:solidFill>
                  <a:schemeClr val="folHlink"/>
                </a:solidFill>
                <a:latin typeface="Arial" charset="0"/>
                <a:cs typeface="Arial" charset="0"/>
              </a:defRPr>
            </a:lvl2pPr>
            <a:lvl3pPr algn="l" rtl="0" eaLnBrk="1" fontAlgn="base" hangingPunct="1">
              <a:spcBef>
                <a:spcPct val="0"/>
              </a:spcBef>
              <a:spcAft>
                <a:spcPct val="0"/>
              </a:spcAft>
              <a:defRPr sz="3400">
                <a:solidFill>
                  <a:schemeClr val="folHlink"/>
                </a:solidFill>
                <a:latin typeface="Arial" charset="0"/>
                <a:cs typeface="Arial" charset="0"/>
              </a:defRPr>
            </a:lvl3pPr>
            <a:lvl4pPr algn="l" rtl="0" eaLnBrk="1" fontAlgn="base" hangingPunct="1">
              <a:spcBef>
                <a:spcPct val="0"/>
              </a:spcBef>
              <a:spcAft>
                <a:spcPct val="0"/>
              </a:spcAft>
              <a:defRPr sz="3400">
                <a:solidFill>
                  <a:schemeClr val="folHlink"/>
                </a:solidFill>
                <a:latin typeface="Arial" charset="0"/>
                <a:cs typeface="Arial" charset="0"/>
              </a:defRPr>
            </a:lvl4pPr>
            <a:lvl5pPr algn="l" rtl="0" eaLnBrk="1" fontAlgn="base" hangingPunct="1">
              <a:spcBef>
                <a:spcPct val="0"/>
              </a:spcBef>
              <a:spcAft>
                <a:spcPct val="0"/>
              </a:spcAft>
              <a:defRPr sz="3400">
                <a:solidFill>
                  <a:schemeClr val="folHlink"/>
                </a:solidFill>
                <a:latin typeface="Arial" charset="0"/>
                <a:cs typeface="Arial" charset="0"/>
              </a:defRPr>
            </a:lvl5pPr>
            <a:lvl6pPr marL="457200" algn="l" rtl="0" eaLnBrk="1" fontAlgn="base" hangingPunct="1">
              <a:spcBef>
                <a:spcPct val="0"/>
              </a:spcBef>
              <a:spcAft>
                <a:spcPct val="0"/>
              </a:spcAft>
              <a:defRPr sz="3400">
                <a:solidFill>
                  <a:schemeClr val="folHlink"/>
                </a:solidFill>
                <a:latin typeface="Arial" charset="0"/>
                <a:cs typeface="Arial" charset="0"/>
              </a:defRPr>
            </a:lvl6pPr>
            <a:lvl7pPr marL="914400" algn="l" rtl="0" eaLnBrk="1" fontAlgn="base" hangingPunct="1">
              <a:spcBef>
                <a:spcPct val="0"/>
              </a:spcBef>
              <a:spcAft>
                <a:spcPct val="0"/>
              </a:spcAft>
              <a:defRPr sz="3400">
                <a:solidFill>
                  <a:schemeClr val="folHlink"/>
                </a:solidFill>
                <a:latin typeface="Arial" charset="0"/>
                <a:cs typeface="Arial" charset="0"/>
              </a:defRPr>
            </a:lvl7pPr>
            <a:lvl8pPr marL="1371600" algn="l" rtl="0" eaLnBrk="1" fontAlgn="base" hangingPunct="1">
              <a:spcBef>
                <a:spcPct val="0"/>
              </a:spcBef>
              <a:spcAft>
                <a:spcPct val="0"/>
              </a:spcAft>
              <a:defRPr sz="3400">
                <a:solidFill>
                  <a:schemeClr val="folHlink"/>
                </a:solidFill>
                <a:latin typeface="Arial" charset="0"/>
                <a:cs typeface="Arial" charset="0"/>
              </a:defRPr>
            </a:lvl8pPr>
            <a:lvl9pPr marL="1828800" algn="l" rtl="0" eaLnBrk="1" fontAlgn="base" hangingPunct="1">
              <a:spcBef>
                <a:spcPct val="0"/>
              </a:spcBef>
              <a:spcAft>
                <a:spcPct val="0"/>
              </a:spcAft>
              <a:defRPr sz="3400">
                <a:solidFill>
                  <a:schemeClr val="folHlink"/>
                </a:solidFill>
                <a:latin typeface="Arial" charset="0"/>
                <a:cs typeface="Arial" charset="0"/>
              </a:defRPr>
            </a:lvl9pPr>
          </a:lstStyle>
          <a:p>
            <a:r>
              <a:rPr lang="en-US" dirty="0" err="1">
                <a:solidFill>
                  <a:srgbClr val="B1B9B3">
                    <a:lumMod val="20000"/>
                    <a:lumOff val="80000"/>
                  </a:srgbClr>
                </a:solidFill>
              </a:rPr>
              <a:t>Phương</a:t>
            </a:r>
            <a:r>
              <a:rPr lang="en-US" dirty="0">
                <a:solidFill>
                  <a:srgbClr val="B1B9B3">
                    <a:lumMod val="20000"/>
                    <a:lumOff val="80000"/>
                  </a:srgbClr>
                </a:solidFill>
              </a:rPr>
              <a:t> </a:t>
            </a:r>
            <a:r>
              <a:rPr lang="en-US" dirty="0" err="1">
                <a:solidFill>
                  <a:srgbClr val="B1B9B3">
                    <a:lumMod val="20000"/>
                    <a:lumOff val="80000"/>
                  </a:srgbClr>
                </a:solidFill>
              </a:rPr>
              <a:t>thức</a:t>
            </a:r>
            <a:r>
              <a:rPr lang="en-US" dirty="0">
                <a:solidFill>
                  <a:srgbClr val="B1B9B3">
                    <a:lumMod val="20000"/>
                    <a:lumOff val="80000"/>
                  </a:srgbClr>
                </a:solidFill>
              </a:rPr>
              <a:t> </a:t>
            </a:r>
            <a:r>
              <a:rPr lang="en-US" dirty="0" err="1">
                <a:solidFill>
                  <a:srgbClr val="B1B9B3">
                    <a:lumMod val="20000"/>
                    <a:lumOff val="80000"/>
                  </a:srgbClr>
                </a:solidFill>
              </a:rPr>
              <a:t>huỷ</a:t>
            </a:r>
            <a:r>
              <a:rPr lang="en-US" dirty="0">
                <a:solidFill>
                  <a:srgbClr val="B1B9B3">
                    <a:lumMod val="20000"/>
                    <a:lumOff val="80000"/>
                  </a:srgbClr>
                </a:solidFill>
              </a:rPr>
              <a:t> (destructor)</a:t>
            </a:r>
          </a:p>
        </p:txBody>
      </p:sp>
    </p:spTree>
    <p:extLst>
      <p:ext uri="{BB962C8B-B14F-4D97-AF65-F5344CB8AC3E}">
        <p14:creationId xmlns:p14="http://schemas.microsoft.com/office/powerpoint/2010/main" val="234217448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6"/>
          <p:cNvGrpSpPr>
            <a:grpSpLocks/>
          </p:cNvGrpSpPr>
          <p:nvPr/>
        </p:nvGrpSpPr>
        <p:grpSpPr bwMode="auto">
          <a:xfrm>
            <a:off x="2246236" y="898525"/>
            <a:ext cx="8421764" cy="4896474"/>
            <a:chOff x="1298390" y="2007211"/>
            <a:chExt cx="3793975" cy="2197100"/>
          </a:xfrm>
        </p:grpSpPr>
        <p:pic>
          <p:nvPicPr>
            <p:cNvPr id="4103" name="Picture 6" descr="Blue_boxes_a"/>
            <p:cNvPicPr>
              <a:picLocks noChangeAspect="1" noChangeArrowheads="1"/>
            </p:cNvPicPr>
            <p:nvPr/>
          </p:nvPicPr>
          <p:blipFill>
            <a:blip r:embed="rId3"/>
            <a:srcRect r="64529"/>
            <a:stretch>
              <a:fillRect/>
            </a:stretch>
          </p:blipFill>
          <p:spPr bwMode="auto">
            <a:xfrm>
              <a:off x="1298390" y="2007211"/>
              <a:ext cx="3793975" cy="2197100"/>
            </a:xfrm>
            <a:prstGeom prst="rect">
              <a:avLst/>
            </a:prstGeom>
            <a:noFill/>
            <a:ln w="9525">
              <a:noFill/>
              <a:miter lim="800000"/>
              <a:headEnd/>
              <a:tailEnd/>
            </a:ln>
          </p:spPr>
        </p:pic>
        <p:sp>
          <p:nvSpPr>
            <p:cNvPr id="4105" name="Text Box 14"/>
            <p:cNvSpPr txBox="1">
              <a:spLocks noChangeArrowheads="1"/>
            </p:cNvSpPr>
            <p:nvPr/>
          </p:nvSpPr>
          <p:spPr bwMode="auto">
            <a:xfrm>
              <a:off x="1550423" y="2713484"/>
              <a:ext cx="3202523" cy="165723"/>
            </a:xfrm>
            <a:prstGeom prst="rect">
              <a:avLst/>
            </a:prstGeom>
            <a:noFill/>
            <a:ln w="9525">
              <a:noFill/>
              <a:miter lim="800000"/>
              <a:headEnd/>
              <a:tailEnd/>
            </a:ln>
          </p:spPr>
          <p:txBody>
            <a:bodyPr wrap="square">
              <a:spAutoFit/>
            </a:bodyPr>
            <a:lstStyle/>
            <a:p>
              <a:pPr marL="115888" indent="-115888" algn="ctr" fontAlgn="base">
                <a:spcBef>
                  <a:spcPct val="0"/>
                </a:spcBef>
                <a:spcAft>
                  <a:spcPct val="0"/>
                </a:spcAft>
                <a:buFont typeface="Wingdings" pitchFamily="2" charset="2"/>
                <a:buChar char="§"/>
              </a:pPr>
              <a:endParaRPr lang="en-US" i="1" dirty="0">
                <a:solidFill>
                  <a:srgbClr val="FFFFFF"/>
                </a:solidFill>
                <a:cs typeface="Arial" pitchFamily="34" charset="0"/>
              </a:endParaRPr>
            </a:p>
          </p:txBody>
        </p:sp>
      </p:grpSp>
      <p:sp>
        <p:nvSpPr>
          <p:cNvPr id="22" name="Rectangle 3"/>
          <p:cNvSpPr txBox="1">
            <a:spLocks noChangeArrowheads="1"/>
          </p:cNvSpPr>
          <p:nvPr/>
        </p:nvSpPr>
        <p:spPr>
          <a:xfrm>
            <a:off x="2041526" y="247651"/>
            <a:ext cx="790645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Clr>
                <a:srgbClr val="9EBEA9"/>
              </a:buClr>
              <a:buNone/>
              <a:defRPr/>
            </a:pPr>
            <a:r>
              <a:rPr lang="en-US" sz="3200" b="1" i="1" kern="0" dirty="0" err="1">
                <a:solidFill>
                  <a:srgbClr val="B1B9B3">
                    <a:lumMod val="20000"/>
                    <a:lumOff val="80000"/>
                  </a:srgbClr>
                </a:solidFill>
              </a:rPr>
              <a:t>Nội</a:t>
            </a:r>
            <a:r>
              <a:rPr lang="en-US" sz="3200" b="1" i="1" kern="0" dirty="0">
                <a:solidFill>
                  <a:srgbClr val="B1B9B3">
                    <a:lumMod val="20000"/>
                    <a:lumOff val="80000"/>
                  </a:srgbClr>
                </a:solidFill>
              </a:rPr>
              <a:t> dung</a:t>
            </a:r>
          </a:p>
        </p:txBody>
      </p:sp>
      <p:sp>
        <p:nvSpPr>
          <p:cNvPr id="2" name="Rectangle 1"/>
          <p:cNvSpPr/>
          <p:nvPr/>
        </p:nvSpPr>
        <p:spPr>
          <a:xfrm>
            <a:off x="3382790" y="1500179"/>
            <a:ext cx="6148656" cy="4616648"/>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Lớp</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đối</a:t>
            </a:r>
            <a:r>
              <a:rPr lang="en-US" sz="2800" dirty="0">
                <a:solidFill>
                  <a:srgbClr val="B1B9B3">
                    <a:lumMod val="20000"/>
                    <a:lumOff val="80000"/>
                  </a:srgbClr>
                </a:solidFill>
              </a:rPr>
              <a:t> </a:t>
            </a:r>
            <a:r>
              <a:rPr lang="en-US" sz="2800" dirty="0" err="1">
                <a:solidFill>
                  <a:srgbClr val="B1B9B3">
                    <a:lumMod val="20000"/>
                    <a:lumOff val="80000"/>
                  </a:srgbClr>
                </a:solidFill>
              </a:rPr>
              <a:t>tượng</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Các</a:t>
            </a:r>
            <a:r>
              <a:rPr lang="en-US" sz="2800" dirty="0">
                <a:solidFill>
                  <a:srgbClr val="B1B9B3">
                    <a:lumMod val="20000"/>
                    <a:lumOff val="80000"/>
                  </a:srgbClr>
                </a:solidFill>
              </a:rPr>
              <a:t> </a:t>
            </a:r>
            <a:r>
              <a:rPr lang="en-US" sz="2800" dirty="0" err="1">
                <a:solidFill>
                  <a:srgbClr val="B1B9B3">
                    <a:lumMod val="20000"/>
                    <a:lumOff val="80000"/>
                  </a:srgbClr>
                </a:solidFill>
              </a:rPr>
              <a:t>hàm</a:t>
            </a:r>
            <a:r>
              <a:rPr lang="en-US" sz="2800" dirty="0">
                <a:solidFill>
                  <a:srgbClr val="B1B9B3">
                    <a:lumMod val="20000"/>
                    <a:lumOff val="80000"/>
                  </a:srgbClr>
                </a:solidFill>
              </a:rPr>
              <a:t> </a:t>
            </a:r>
            <a:r>
              <a:rPr lang="en-US" sz="2800" dirty="0" err="1">
                <a:solidFill>
                  <a:srgbClr val="B1B9B3">
                    <a:lumMod val="20000"/>
                    <a:lumOff val="80000"/>
                  </a:srgbClr>
                </a:solidFill>
              </a:rPr>
              <a:t>đặc</a:t>
            </a:r>
            <a:r>
              <a:rPr lang="en-US" sz="2800" dirty="0">
                <a:solidFill>
                  <a:srgbClr val="B1B9B3">
                    <a:lumMod val="20000"/>
                    <a:lumOff val="80000"/>
                  </a:srgbClr>
                </a:solidFill>
              </a:rPr>
              <a:t> </a:t>
            </a:r>
            <a:r>
              <a:rPr lang="en-US" sz="2800" dirty="0" err="1">
                <a:solidFill>
                  <a:srgbClr val="B1B9B3">
                    <a:lumMod val="20000"/>
                    <a:lumOff val="80000"/>
                  </a:srgbClr>
                </a:solidFill>
              </a:rPr>
              <a:t>biệt</a:t>
            </a:r>
            <a:r>
              <a:rPr lang="en-US" sz="2800" dirty="0">
                <a:solidFill>
                  <a:srgbClr val="B1B9B3">
                    <a:lumMod val="20000"/>
                    <a:lumOff val="80000"/>
                  </a:srgbClr>
                </a:solidFill>
              </a:rPr>
              <a:t> </a:t>
            </a:r>
            <a:r>
              <a:rPr lang="en-US" sz="2800" dirty="0" err="1">
                <a:solidFill>
                  <a:srgbClr val="B1B9B3">
                    <a:lumMod val="20000"/>
                    <a:lumOff val="80000"/>
                  </a:srgbClr>
                </a:solidFill>
              </a:rPr>
              <a:t>của</a:t>
            </a:r>
            <a:r>
              <a:rPr lang="en-US" sz="2800" dirty="0">
                <a:solidFill>
                  <a:srgbClr val="B1B9B3">
                    <a:lumMod val="20000"/>
                    <a:lumOff val="80000"/>
                  </a:srgbClr>
                </a:solidFill>
              </a:rPr>
              <a:t> </a:t>
            </a:r>
            <a:r>
              <a:rPr lang="en-US" sz="2800" dirty="0" err="1">
                <a:solidFill>
                  <a:srgbClr val="B1B9B3">
                    <a:lumMod val="20000"/>
                    <a:lumOff val="80000"/>
                  </a:srgbClr>
                </a:solidFill>
              </a:rPr>
              <a:t>lớp</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smtClean="0">
                <a:solidFill>
                  <a:srgbClr val="B1B9B3">
                    <a:lumMod val="20000"/>
                    <a:lumOff val="80000"/>
                  </a:srgbClr>
                </a:solidFill>
              </a:rPr>
              <a:t>Nạp chồng hàm (Overloading)</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Thừa</a:t>
            </a:r>
            <a:r>
              <a:rPr lang="en-US" sz="2800" dirty="0">
                <a:solidFill>
                  <a:srgbClr val="B1B9B3">
                    <a:lumMod val="20000"/>
                    <a:lumOff val="80000"/>
                  </a:srgbClr>
                </a:solidFill>
              </a:rPr>
              <a:t> </a:t>
            </a:r>
            <a:r>
              <a:rPr lang="en-US" sz="2800" dirty="0" err="1">
                <a:solidFill>
                  <a:srgbClr val="B1B9B3">
                    <a:lumMod val="20000"/>
                    <a:lumOff val="80000"/>
                  </a:srgbClr>
                </a:solidFill>
              </a:rPr>
              <a:t>kế</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đa</a:t>
            </a:r>
            <a:r>
              <a:rPr lang="en-US" sz="2800" dirty="0">
                <a:solidFill>
                  <a:srgbClr val="B1B9B3">
                    <a:lumMod val="20000"/>
                    <a:lumOff val="80000"/>
                  </a:srgbClr>
                </a:solidFill>
              </a:rPr>
              <a:t> </a:t>
            </a:r>
            <a:r>
              <a:rPr lang="en-US" sz="2800" dirty="0" err="1">
                <a:solidFill>
                  <a:srgbClr val="B1B9B3">
                    <a:lumMod val="20000"/>
                    <a:lumOff val="80000"/>
                  </a:srgbClr>
                </a:solidFill>
              </a:rPr>
              <a:t>hình</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Lớp</a:t>
            </a:r>
            <a:r>
              <a:rPr lang="en-US" sz="2800" dirty="0">
                <a:solidFill>
                  <a:srgbClr val="B1B9B3">
                    <a:lumMod val="20000"/>
                    <a:lumOff val="80000"/>
                  </a:srgbClr>
                </a:solidFill>
              </a:rPr>
              <a:t> </a:t>
            </a:r>
            <a:r>
              <a:rPr lang="en-US" sz="2800" dirty="0" err="1">
                <a:solidFill>
                  <a:srgbClr val="B1B9B3">
                    <a:lumMod val="20000"/>
                    <a:lumOff val="80000"/>
                  </a:srgbClr>
                </a:solidFill>
              </a:rPr>
              <a:t>trừu</a:t>
            </a:r>
            <a:r>
              <a:rPr lang="en-US" sz="2800" dirty="0">
                <a:solidFill>
                  <a:srgbClr val="B1B9B3">
                    <a:lumMod val="20000"/>
                    <a:lumOff val="80000"/>
                  </a:srgbClr>
                </a:solidFill>
              </a:rPr>
              <a:t> </a:t>
            </a:r>
            <a:r>
              <a:rPr lang="en-US" sz="2800" dirty="0" err="1">
                <a:solidFill>
                  <a:srgbClr val="B1B9B3">
                    <a:lumMod val="20000"/>
                    <a:lumOff val="80000"/>
                  </a:srgbClr>
                </a:solidFill>
              </a:rPr>
              <a:t>tượng</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giao</a:t>
            </a:r>
            <a:r>
              <a:rPr lang="en-US" sz="2800" dirty="0">
                <a:solidFill>
                  <a:srgbClr val="B1B9B3">
                    <a:lumMod val="20000"/>
                    <a:lumOff val="80000"/>
                  </a:srgbClr>
                </a:solidFill>
              </a:rPr>
              <a:t> </a:t>
            </a:r>
            <a:r>
              <a:rPr lang="en-US" sz="2800" dirty="0" err="1">
                <a:solidFill>
                  <a:srgbClr val="B1B9B3">
                    <a:lumMod val="20000"/>
                    <a:lumOff val="80000"/>
                  </a:srgbClr>
                </a:solidFill>
              </a:rPr>
              <a:t>diện</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Xử</a:t>
            </a:r>
            <a:r>
              <a:rPr lang="en-US" sz="2800" dirty="0">
                <a:solidFill>
                  <a:srgbClr val="B1B9B3">
                    <a:lumMod val="20000"/>
                    <a:lumOff val="80000"/>
                  </a:srgbClr>
                </a:solidFill>
              </a:rPr>
              <a:t> </a:t>
            </a:r>
            <a:r>
              <a:rPr lang="en-US" sz="2800" dirty="0" err="1">
                <a:solidFill>
                  <a:srgbClr val="B1B9B3">
                    <a:lumMod val="20000"/>
                    <a:lumOff val="80000"/>
                  </a:srgbClr>
                </a:solidFill>
              </a:rPr>
              <a:t>lý</a:t>
            </a:r>
            <a:r>
              <a:rPr lang="en-US" sz="2800" dirty="0">
                <a:solidFill>
                  <a:srgbClr val="B1B9B3">
                    <a:lumMod val="20000"/>
                    <a:lumOff val="80000"/>
                  </a:srgbClr>
                </a:solidFill>
              </a:rPr>
              <a:t> </a:t>
            </a:r>
            <a:r>
              <a:rPr lang="en-US" sz="2800" dirty="0" err="1">
                <a:solidFill>
                  <a:srgbClr val="B1B9B3">
                    <a:lumMod val="20000"/>
                    <a:lumOff val="80000"/>
                  </a:srgbClr>
                </a:solidFill>
              </a:rPr>
              <a:t>ngoại</a:t>
            </a:r>
            <a:r>
              <a:rPr lang="en-US" sz="2800" dirty="0">
                <a:solidFill>
                  <a:srgbClr val="B1B9B3">
                    <a:lumMod val="20000"/>
                    <a:lumOff val="80000"/>
                  </a:srgbClr>
                </a:solidFill>
              </a:rPr>
              <a:t> </a:t>
            </a:r>
            <a:r>
              <a:rPr lang="en-US" sz="2800" dirty="0" err="1">
                <a:solidFill>
                  <a:srgbClr val="B1B9B3">
                    <a:lumMod val="20000"/>
                    <a:lumOff val="80000"/>
                  </a:srgbClr>
                </a:solidFill>
              </a:rPr>
              <a:t>lệ</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endParaRPr lang="vi-VN" sz="2800" dirty="0">
              <a:solidFill>
                <a:srgbClr val="B1B9B3">
                  <a:lumMod val="20000"/>
                  <a:lumOff val="80000"/>
                </a:srgbClr>
              </a:solidFill>
            </a:endParaRPr>
          </a:p>
        </p:txBody>
      </p:sp>
      <p:sp>
        <p:nvSpPr>
          <p:cNvPr id="14" name="Footer Placeholder 4"/>
          <p:cNvSpPr>
            <a:spLocks noGrp="1"/>
          </p:cNvSpPr>
          <p:nvPr>
            <p:ph type="ftr" sz="quarter" idx="4294967295"/>
          </p:nvPr>
        </p:nvSpPr>
        <p:spPr>
          <a:xfrm>
            <a:off x="2041525" y="6236316"/>
            <a:ext cx="5001344" cy="320675"/>
          </a:xfrm>
          <a:prstGeom prst="rect">
            <a:avLst/>
          </a:prstGeom>
        </p:spPr>
        <p:txBody>
          <a:bodyPr/>
          <a:lstStyle/>
          <a:p>
            <a:r>
              <a:rPr lang="vi-VN" dirty="0"/>
              <a:t>Chương </a:t>
            </a:r>
            <a:r>
              <a:rPr lang="en-US" dirty="0"/>
              <a:t>3:</a:t>
            </a:r>
            <a:r>
              <a:rPr lang="vi-VN" dirty="0"/>
              <a:t> hướng đối tượng </a:t>
            </a:r>
            <a:r>
              <a:rPr lang="en-US" dirty="0" err="1"/>
              <a:t>trong</a:t>
            </a:r>
            <a:r>
              <a:rPr lang="en-US" dirty="0"/>
              <a:t> </a:t>
            </a:r>
            <a:r>
              <a:rPr lang="vi-VN" dirty="0"/>
              <a:t> C#</a:t>
            </a:r>
          </a:p>
        </p:txBody>
      </p:sp>
      <p:sp>
        <p:nvSpPr>
          <p:cNvPr id="8" name="TextBox 7"/>
          <p:cNvSpPr txBox="1"/>
          <p:nvPr/>
        </p:nvSpPr>
        <p:spPr>
          <a:xfrm>
            <a:off x="8334234" y="6488668"/>
            <a:ext cx="504967" cy="369332"/>
          </a:xfrm>
          <a:prstGeom prst="rect">
            <a:avLst/>
          </a:prstGeom>
          <a:noFill/>
        </p:spPr>
        <p:txBody>
          <a:bodyPr wrap="square" rtlCol="0">
            <a:spAutoFit/>
          </a:bodyPr>
          <a:lstStyle/>
          <a:p>
            <a:pPr eaLnBrk="0" fontAlgn="base" hangingPunct="0">
              <a:spcBef>
                <a:spcPct val="0"/>
              </a:spcBef>
              <a:spcAft>
                <a:spcPct val="0"/>
              </a:spcAft>
            </a:pPr>
            <a:fld id="{9F994362-BE91-4227-BE9B-89A2541E1E22}" type="slidenum">
              <a:rPr lang="en-US">
                <a:solidFill>
                  <a:srgbClr val="000000"/>
                </a:solidFill>
              </a:rPr>
              <a:pPr eaLnBrk="0" fontAlgn="base" hangingPunct="0">
                <a:spcBef>
                  <a:spcPct val="0"/>
                </a:spcBef>
                <a:spcAft>
                  <a:spcPct val="0"/>
                </a:spcAft>
              </a:pPr>
              <a:t>2</a:t>
            </a:fld>
            <a:endParaRPr lang="en-US" dirty="0">
              <a:solidFill>
                <a:srgbClr val="000000"/>
              </a:solidFill>
            </a:endParaRPr>
          </a:p>
        </p:txBody>
      </p:sp>
    </p:spTree>
    <p:extLst>
      <p:ext uri="{BB962C8B-B14F-4D97-AF65-F5344CB8AC3E}">
        <p14:creationId xmlns:p14="http://schemas.microsoft.com/office/powerpoint/2010/main" val="26949189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Truyền</a:t>
            </a:r>
            <a:r>
              <a:rPr lang="en-US" dirty="0" smtClean="0"/>
              <a:t> </a:t>
            </a:r>
            <a:r>
              <a:rPr lang="en-US" dirty="0" err="1" smtClean="0"/>
              <a:t>tham</a:t>
            </a:r>
            <a:r>
              <a:rPr lang="en-US" dirty="0" smtClean="0"/>
              <a:t> </a:t>
            </a:r>
            <a:r>
              <a:rPr lang="en-US" dirty="0" err="1" smtClean="0"/>
              <a:t>số</a:t>
            </a:r>
            <a:endParaRPr lang="en-US" dirty="0"/>
          </a:p>
        </p:txBody>
      </p:sp>
      <p:sp>
        <p:nvSpPr>
          <p:cNvPr id="3" name="Content Placeholder 2"/>
          <p:cNvSpPr>
            <a:spLocks noGrp="1"/>
          </p:cNvSpPr>
          <p:nvPr>
            <p:ph idx="1"/>
          </p:nvPr>
        </p:nvSpPr>
        <p:spPr/>
        <p:txBody>
          <a:bodyPr/>
          <a:lstStyle/>
          <a:p>
            <a:pPr>
              <a:lnSpc>
                <a:spcPct val="150000"/>
              </a:lnSpc>
            </a:pPr>
            <a:r>
              <a:rPr lang="en-US" sz="2200" dirty="0" err="1"/>
              <a:t>Trong</a:t>
            </a:r>
            <a:r>
              <a:rPr lang="en-US" sz="2200" dirty="0"/>
              <a:t> C# </a:t>
            </a:r>
            <a:r>
              <a:rPr lang="en-US" sz="2200" dirty="0" err="1"/>
              <a:t>có</a:t>
            </a:r>
            <a:r>
              <a:rPr lang="en-US" sz="2200" dirty="0"/>
              <a:t> </a:t>
            </a:r>
            <a:r>
              <a:rPr lang="en-US" sz="2200" dirty="0" err="1"/>
              <a:t>thể</a:t>
            </a:r>
            <a:r>
              <a:rPr lang="en-US" sz="2200" dirty="0"/>
              <a:t> </a:t>
            </a:r>
            <a:r>
              <a:rPr lang="en-US" sz="2200" dirty="0" err="1"/>
              <a:t>truyền</a:t>
            </a:r>
            <a:r>
              <a:rPr lang="en-US" sz="2200" dirty="0"/>
              <a:t> </a:t>
            </a:r>
            <a:r>
              <a:rPr lang="en-US" sz="2200" dirty="0" err="1"/>
              <a:t>tham</a:t>
            </a:r>
            <a:r>
              <a:rPr lang="en-US" sz="2200" dirty="0"/>
              <a:t> </a:t>
            </a:r>
            <a:r>
              <a:rPr lang="en-US" sz="2200" dirty="0" err="1"/>
              <a:t>số</a:t>
            </a:r>
            <a:r>
              <a:rPr lang="en-US" sz="2200" dirty="0"/>
              <a:t> </a:t>
            </a:r>
            <a:r>
              <a:rPr lang="en-US" sz="2200" dirty="0" err="1"/>
              <a:t>cho</a:t>
            </a:r>
            <a:r>
              <a:rPr lang="en-US" sz="2200" dirty="0"/>
              <a:t> </a:t>
            </a:r>
            <a:r>
              <a:rPr lang="en-US" sz="2200" dirty="0" err="1"/>
              <a:t>phương</a:t>
            </a:r>
            <a:r>
              <a:rPr lang="en-US" sz="2200" dirty="0"/>
              <a:t> </a:t>
            </a:r>
            <a:r>
              <a:rPr lang="en-US" sz="2200" dirty="0" err="1"/>
              <a:t>thức</a:t>
            </a:r>
            <a:r>
              <a:rPr lang="en-US" sz="2200" dirty="0"/>
              <a:t> </a:t>
            </a:r>
            <a:r>
              <a:rPr lang="en-US" sz="2200" dirty="0" err="1"/>
              <a:t>theo</a:t>
            </a:r>
            <a:r>
              <a:rPr lang="en-US" sz="2200" dirty="0"/>
              <a:t> </a:t>
            </a:r>
            <a:r>
              <a:rPr lang="en-US" sz="2200" dirty="0" err="1"/>
              <a:t>kiểu</a:t>
            </a:r>
            <a:r>
              <a:rPr lang="en-US" sz="2200" dirty="0"/>
              <a:t> </a:t>
            </a:r>
            <a:r>
              <a:rPr lang="en-US" sz="2200" dirty="0" err="1"/>
              <a:t>tham</a:t>
            </a:r>
            <a:r>
              <a:rPr lang="en-US" sz="2200" dirty="0"/>
              <a:t> </a:t>
            </a:r>
            <a:r>
              <a:rPr lang="en-US" sz="2200" dirty="0" err="1"/>
              <a:t>chiếu</a:t>
            </a:r>
            <a:r>
              <a:rPr lang="en-US" sz="2200" dirty="0"/>
              <a:t> </a:t>
            </a:r>
            <a:r>
              <a:rPr lang="en-US" sz="2200" dirty="0" err="1"/>
              <a:t>hoặc</a:t>
            </a:r>
            <a:r>
              <a:rPr lang="en-US" sz="2200" dirty="0"/>
              <a:t> </a:t>
            </a:r>
            <a:r>
              <a:rPr lang="en-US" sz="2200" dirty="0" err="1"/>
              <a:t>tham</a:t>
            </a:r>
            <a:r>
              <a:rPr lang="en-US" sz="2200" dirty="0"/>
              <a:t> </a:t>
            </a:r>
            <a:r>
              <a:rPr lang="en-US" sz="2200" dirty="0" err="1"/>
              <a:t>trị</a:t>
            </a:r>
            <a:r>
              <a:rPr lang="en-US" sz="2200" dirty="0"/>
              <a:t>.</a:t>
            </a:r>
          </a:p>
          <a:p>
            <a:pPr>
              <a:lnSpc>
                <a:spcPct val="150000"/>
              </a:lnSpc>
            </a:pPr>
            <a:r>
              <a:rPr lang="en-US" sz="2200" dirty="0" err="1"/>
              <a:t>Tham</a:t>
            </a:r>
            <a:r>
              <a:rPr lang="en-US" sz="2200" dirty="0"/>
              <a:t> </a:t>
            </a:r>
            <a:r>
              <a:rPr lang="en-US" sz="2200" dirty="0" err="1"/>
              <a:t>số</a:t>
            </a:r>
            <a:r>
              <a:rPr lang="en-US" sz="2200" dirty="0"/>
              <a:t> </a:t>
            </a:r>
            <a:r>
              <a:rPr lang="en-US" sz="2200" dirty="0" err="1"/>
              <a:t>truyền</a:t>
            </a:r>
            <a:r>
              <a:rPr lang="en-US" sz="2200" dirty="0"/>
              <a:t> </a:t>
            </a:r>
            <a:r>
              <a:rPr lang="en-US" sz="2200" dirty="0" err="1"/>
              <a:t>cho</a:t>
            </a:r>
            <a:r>
              <a:rPr lang="en-US" sz="2200" dirty="0"/>
              <a:t> </a:t>
            </a:r>
            <a:r>
              <a:rPr lang="en-US" sz="2200" dirty="0" err="1"/>
              <a:t>phương</a:t>
            </a:r>
            <a:r>
              <a:rPr lang="en-US" sz="2200" dirty="0"/>
              <a:t> </a:t>
            </a:r>
            <a:r>
              <a:rPr lang="en-US" sz="2200" dirty="0" err="1"/>
              <a:t>thức</a:t>
            </a:r>
            <a:r>
              <a:rPr lang="en-US" sz="2200" dirty="0"/>
              <a:t> </a:t>
            </a:r>
            <a:r>
              <a:rPr lang="en-US" sz="2200" dirty="0" err="1"/>
              <a:t>theo</a:t>
            </a:r>
            <a:r>
              <a:rPr lang="en-US" sz="2200" dirty="0"/>
              <a:t> </a:t>
            </a:r>
            <a:r>
              <a:rPr lang="en-US" sz="2200" dirty="0" err="1"/>
              <a:t>kiểu</a:t>
            </a:r>
            <a:r>
              <a:rPr lang="en-US" sz="2200" dirty="0"/>
              <a:t> </a:t>
            </a:r>
            <a:r>
              <a:rPr lang="en-US" sz="2200" dirty="0" err="1"/>
              <a:t>kiểu</a:t>
            </a:r>
            <a:r>
              <a:rPr lang="en-US" sz="2200" dirty="0"/>
              <a:t> </a:t>
            </a:r>
            <a:r>
              <a:rPr lang="en-US" sz="2200" dirty="0" err="1"/>
              <a:t>tham</a:t>
            </a:r>
            <a:r>
              <a:rPr lang="en-US" sz="2200" dirty="0"/>
              <a:t> </a:t>
            </a:r>
            <a:r>
              <a:rPr lang="en-US" sz="2200" dirty="0" err="1"/>
              <a:t>trị</a:t>
            </a:r>
            <a:r>
              <a:rPr lang="en-US" sz="2200" dirty="0"/>
              <a:t>:</a:t>
            </a:r>
          </a:p>
          <a:p>
            <a:pPr lvl="1">
              <a:lnSpc>
                <a:spcPct val="150000"/>
              </a:lnSpc>
            </a:pPr>
            <a:r>
              <a:rPr lang="en-US" sz="2200" dirty="0" err="1"/>
              <a:t>Một</a:t>
            </a:r>
            <a:r>
              <a:rPr lang="en-US" sz="2200" dirty="0"/>
              <a:t> </a:t>
            </a:r>
            <a:r>
              <a:rPr lang="en-US" sz="2200" dirty="0" err="1"/>
              <a:t>bản</a:t>
            </a:r>
            <a:r>
              <a:rPr lang="en-US" sz="2200" dirty="0"/>
              <a:t> </a:t>
            </a:r>
            <a:r>
              <a:rPr lang="en-US" sz="2200" dirty="0" err="1"/>
              <a:t>sao</a:t>
            </a:r>
            <a:r>
              <a:rPr lang="en-US" sz="2200" dirty="0"/>
              <a:t> </a:t>
            </a:r>
            <a:r>
              <a:rPr lang="en-US" sz="2200" dirty="0" err="1"/>
              <a:t>của</a:t>
            </a:r>
            <a:r>
              <a:rPr lang="en-US" sz="2200" dirty="0"/>
              <a:t> </a:t>
            </a:r>
            <a:r>
              <a:rPr lang="en-US" sz="2200" dirty="0" err="1"/>
              <a:t>tham</a:t>
            </a:r>
            <a:r>
              <a:rPr lang="en-US" sz="2200" dirty="0"/>
              <a:t> </a:t>
            </a:r>
            <a:r>
              <a:rPr lang="en-US" sz="2200" dirty="0" err="1"/>
              <a:t>số</a:t>
            </a:r>
            <a:r>
              <a:rPr lang="en-US" sz="2200" dirty="0"/>
              <a:t> </a:t>
            </a:r>
            <a:r>
              <a:rPr lang="en-US" sz="2200" dirty="0" err="1"/>
              <a:t>đó</a:t>
            </a:r>
            <a:r>
              <a:rPr lang="en-US" sz="2200" dirty="0"/>
              <a:t> </a:t>
            </a:r>
            <a:r>
              <a:rPr lang="en-US" sz="2200" dirty="0" err="1"/>
              <a:t>được</a:t>
            </a:r>
            <a:r>
              <a:rPr lang="en-US" sz="2200" dirty="0"/>
              <a:t> </a:t>
            </a:r>
            <a:r>
              <a:rPr lang="en-US" sz="2200" dirty="0" err="1"/>
              <a:t>tạo</a:t>
            </a:r>
            <a:r>
              <a:rPr lang="en-US" sz="2200" dirty="0"/>
              <a:t> </a:t>
            </a:r>
            <a:r>
              <a:rPr lang="en-US" sz="2200" dirty="0" err="1"/>
              <a:t>ra</a:t>
            </a:r>
            <a:r>
              <a:rPr lang="en-US" sz="2200" dirty="0"/>
              <a:t> </a:t>
            </a:r>
            <a:r>
              <a:rPr lang="en-US" sz="2200" dirty="0" err="1"/>
              <a:t>và</a:t>
            </a:r>
            <a:r>
              <a:rPr lang="en-US" sz="2200" dirty="0"/>
              <a:t> </a:t>
            </a:r>
            <a:r>
              <a:rPr lang="en-US" sz="2200" dirty="0" err="1"/>
              <a:t>bị</a:t>
            </a:r>
            <a:r>
              <a:rPr lang="en-US" sz="2200" dirty="0"/>
              <a:t> </a:t>
            </a:r>
            <a:r>
              <a:rPr lang="en-US" sz="2200" dirty="0" err="1"/>
              <a:t>huỷ</a:t>
            </a:r>
            <a:r>
              <a:rPr lang="en-US" sz="2200" dirty="0"/>
              <a:t> </a:t>
            </a:r>
            <a:r>
              <a:rPr lang="en-US" sz="2200" dirty="0" err="1"/>
              <a:t>khi</a:t>
            </a:r>
            <a:r>
              <a:rPr lang="en-US" sz="2200" dirty="0"/>
              <a:t> </a:t>
            </a:r>
            <a:r>
              <a:rPr lang="en-US" sz="2200" dirty="0" err="1"/>
              <a:t>kết</a:t>
            </a:r>
            <a:r>
              <a:rPr lang="en-US" sz="2200" dirty="0"/>
              <a:t> </a:t>
            </a:r>
            <a:r>
              <a:rPr lang="en-US" sz="2200" dirty="0" err="1"/>
              <a:t>thúc</a:t>
            </a:r>
            <a:r>
              <a:rPr lang="en-US" sz="2200" dirty="0"/>
              <a:t> </a:t>
            </a:r>
            <a:r>
              <a:rPr lang="en-US" sz="2200" dirty="0" err="1"/>
              <a:t>phương</a:t>
            </a:r>
            <a:r>
              <a:rPr lang="en-US" sz="2200" dirty="0"/>
              <a:t> </a:t>
            </a:r>
            <a:r>
              <a:rPr lang="en-US" sz="2200" dirty="0" err="1"/>
              <a:t>thức</a:t>
            </a:r>
            <a:endParaRPr lang="en-US" sz="2200" dirty="0"/>
          </a:p>
          <a:p>
            <a:pPr lvl="1">
              <a:lnSpc>
                <a:spcPct val="150000"/>
              </a:lnSpc>
            </a:pPr>
            <a:r>
              <a:rPr lang="en-US" sz="2200" dirty="0" err="1"/>
              <a:t>Giá</a:t>
            </a:r>
            <a:r>
              <a:rPr lang="en-US" sz="2200" dirty="0"/>
              <a:t> </a:t>
            </a:r>
            <a:r>
              <a:rPr lang="en-US" sz="2200" dirty="0" err="1"/>
              <a:t>trị</a:t>
            </a:r>
            <a:r>
              <a:rPr lang="en-US" sz="2200" dirty="0"/>
              <a:t> </a:t>
            </a:r>
            <a:r>
              <a:rPr lang="en-US" sz="2200" dirty="0" err="1"/>
              <a:t>của</a:t>
            </a:r>
            <a:r>
              <a:rPr lang="en-US" sz="2200" dirty="0"/>
              <a:t> </a:t>
            </a:r>
            <a:r>
              <a:rPr lang="en-US" sz="2200" dirty="0" err="1"/>
              <a:t>tham</a:t>
            </a:r>
            <a:r>
              <a:rPr lang="en-US" sz="2200" dirty="0"/>
              <a:t> </a:t>
            </a:r>
            <a:r>
              <a:rPr lang="en-US" sz="2200" dirty="0" err="1"/>
              <a:t>số</a:t>
            </a:r>
            <a:r>
              <a:rPr lang="en-US" sz="2200" dirty="0"/>
              <a:t> </a:t>
            </a:r>
            <a:r>
              <a:rPr lang="en-US" sz="2200" dirty="0" err="1"/>
              <a:t>được</a:t>
            </a:r>
            <a:r>
              <a:rPr lang="en-US" sz="2200" dirty="0"/>
              <a:t> </a:t>
            </a:r>
            <a:r>
              <a:rPr lang="en-US" sz="2200" dirty="0" err="1"/>
              <a:t>truyền</a:t>
            </a:r>
            <a:r>
              <a:rPr lang="en-US" sz="2200" dirty="0"/>
              <a:t> </a:t>
            </a:r>
            <a:r>
              <a:rPr lang="en-US" sz="2200" dirty="0" err="1"/>
              <a:t>không</a:t>
            </a:r>
            <a:r>
              <a:rPr lang="en-US" sz="2200" dirty="0"/>
              <a:t> </a:t>
            </a:r>
            <a:r>
              <a:rPr lang="en-US" sz="2200" dirty="0" err="1"/>
              <a:t>thay</a:t>
            </a:r>
            <a:r>
              <a:rPr lang="en-US" sz="2200" dirty="0"/>
              <a:t> </a:t>
            </a:r>
            <a:r>
              <a:rPr lang="en-US" sz="2200" dirty="0" err="1"/>
              <a:t>đổi</a:t>
            </a:r>
            <a:r>
              <a:rPr lang="en-US" sz="2200" dirty="0"/>
              <a:t> </a:t>
            </a:r>
            <a:r>
              <a:rPr lang="en-US" sz="2200" dirty="0" err="1"/>
              <a:t>sau</a:t>
            </a:r>
            <a:r>
              <a:rPr lang="en-US" sz="2200" dirty="0"/>
              <a:t> </a:t>
            </a:r>
            <a:r>
              <a:rPr lang="en-US" sz="2200" dirty="0" err="1"/>
              <a:t>khi</a:t>
            </a:r>
            <a:r>
              <a:rPr lang="en-US" sz="2200" dirty="0"/>
              <a:t> </a:t>
            </a:r>
            <a:r>
              <a:rPr lang="en-US" sz="2200" dirty="0" err="1"/>
              <a:t>kết</a:t>
            </a:r>
            <a:r>
              <a:rPr lang="en-US" sz="2200" dirty="0"/>
              <a:t> </a:t>
            </a:r>
            <a:r>
              <a:rPr lang="en-US" sz="2200" dirty="0" err="1"/>
              <a:t>thúc</a:t>
            </a:r>
            <a:r>
              <a:rPr lang="en-US" sz="2200" dirty="0"/>
              <a:t> </a:t>
            </a:r>
            <a:r>
              <a:rPr lang="en-US" sz="2200" dirty="0" err="1"/>
              <a:t>phương</a:t>
            </a:r>
            <a:r>
              <a:rPr lang="en-US" sz="2200" dirty="0"/>
              <a:t> </a:t>
            </a:r>
            <a:r>
              <a:rPr lang="en-US" sz="2200" dirty="0" err="1"/>
              <a:t>thức</a:t>
            </a:r>
            <a:endParaRPr lang="en-US" sz="2200" dirty="0"/>
          </a:p>
          <a:p>
            <a:pPr lvl="1">
              <a:lnSpc>
                <a:spcPct val="150000"/>
              </a:lnSpc>
            </a:pPr>
            <a:endParaRPr lang="en-US" sz="2200" dirty="0">
              <a:latin typeface="Courier New" pitchFamily="49" charset="0"/>
              <a:cs typeface="Courier New" pitchFamily="49" charset="0"/>
            </a:endParaRPr>
          </a:p>
          <a:p>
            <a:pPr marL="3175" lvl="2" indent="0">
              <a:lnSpc>
                <a:spcPct val="150000"/>
              </a:lnSpc>
              <a:spcBef>
                <a:spcPts val="0"/>
              </a:spcBef>
              <a:buNone/>
            </a:pPr>
            <a:r>
              <a:rPr lang="en-US" sz="2200" dirty="0">
                <a:latin typeface="Courier New" pitchFamily="49" charset="0"/>
                <a:cs typeface="Courier New" pitchFamily="49" charset="0"/>
              </a:rPr>
              <a:t>	 </a:t>
            </a:r>
          </a:p>
          <a:p>
            <a:pPr marL="471487" lvl="1" indent="0">
              <a:lnSpc>
                <a:spcPct val="150000"/>
              </a:lnSpc>
              <a:buNone/>
            </a:pPr>
            <a:endParaRPr lang="en-US" sz="2200" dirty="0"/>
          </a:p>
          <a:p>
            <a:pPr marL="471487" lvl="1" indent="0">
              <a:lnSpc>
                <a:spcPct val="150000"/>
              </a:lnSpc>
              <a:buNone/>
            </a:pPr>
            <a:endParaRPr lang="en-US" sz="2200" dirty="0"/>
          </a:p>
        </p:txBody>
      </p:sp>
      <p:sp>
        <p:nvSpPr>
          <p:cNvPr id="4" name="Date Placeholder 3"/>
          <p:cNvSpPr>
            <a:spLocks noGrp="1"/>
          </p:cNvSpPr>
          <p:nvPr>
            <p:ph type="dt" sz="half" idx="10"/>
          </p:nvPr>
        </p:nvSpPr>
        <p:spPr/>
        <p:txBody>
          <a:bodyPr/>
          <a:lstStyle/>
          <a:p>
            <a:fld id="{9F7A01B3-1450-4D9E-BF5E-C44211EA18F8}"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20</a:t>
            </a:fld>
            <a:endParaRPr lang="vi-VN" dirty="0">
              <a:solidFill>
                <a:srgbClr val="000000"/>
              </a:solidFill>
            </a:endParaRPr>
          </a:p>
        </p:txBody>
      </p:sp>
    </p:spTree>
    <p:extLst>
      <p:ext uri="{BB962C8B-B14F-4D97-AF65-F5344CB8AC3E}">
        <p14:creationId xmlns:p14="http://schemas.microsoft.com/office/powerpoint/2010/main" val="158279980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Truyền tham chiếu</a:t>
            </a:r>
            <a:endParaRPr lang="en-US"/>
          </a:p>
        </p:txBody>
      </p:sp>
      <p:sp>
        <p:nvSpPr>
          <p:cNvPr id="3" name="Content Placeholder 2"/>
          <p:cNvSpPr>
            <a:spLocks noGrp="1"/>
          </p:cNvSpPr>
          <p:nvPr>
            <p:ph idx="1"/>
          </p:nvPr>
        </p:nvSpPr>
        <p:spPr>
          <a:xfrm>
            <a:off x="1809751" y="1084263"/>
            <a:ext cx="8524875" cy="3876675"/>
          </a:xfrm>
        </p:spPr>
        <p:txBody>
          <a:bodyPr/>
          <a:lstStyle/>
          <a:p>
            <a:pPr>
              <a:lnSpc>
                <a:spcPct val="150000"/>
              </a:lnSpc>
            </a:pPr>
            <a:r>
              <a:rPr lang="en-US" sz="2200" dirty="0"/>
              <a:t>C# </a:t>
            </a:r>
            <a:r>
              <a:rPr lang="en-US" sz="2200" dirty="0" err="1"/>
              <a:t>hỗ</a:t>
            </a:r>
            <a:r>
              <a:rPr lang="en-US" sz="2200" dirty="0"/>
              <a:t> </a:t>
            </a:r>
            <a:r>
              <a:rPr lang="en-US" sz="2200" dirty="0" err="1"/>
              <a:t>trợ</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từ</a:t>
            </a:r>
            <a:r>
              <a:rPr lang="en-US" sz="2200" dirty="0"/>
              <a:t> </a:t>
            </a:r>
            <a:r>
              <a:rPr lang="en-US" sz="2200" dirty="0" err="1"/>
              <a:t>khoá</a:t>
            </a:r>
            <a:r>
              <a:rPr lang="en-US" sz="2200" dirty="0"/>
              <a:t>:</a:t>
            </a:r>
          </a:p>
          <a:p>
            <a:pPr lvl="1">
              <a:lnSpc>
                <a:spcPct val="150000"/>
              </a:lnSpc>
            </a:pPr>
            <a:r>
              <a:rPr lang="en-US" sz="2200" b="1" dirty="0">
                <a:solidFill>
                  <a:srgbClr val="FF0000"/>
                </a:solidFill>
              </a:rPr>
              <a:t>ref</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biến</a:t>
            </a:r>
            <a:r>
              <a:rPr lang="en-US" sz="2200" dirty="0"/>
              <a:t> </a:t>
            </a:r>
            <a:r>
              <a:rPr lang="en-US" sz="2200" dirty="0" err="1"/>
              <a:t>được</a:t>
            </a:r>
            <a:r>
              <a:rPr lang="en-US" sz="2200" dirty="0"/>
              <a:t> </a:t>
            </a:r>
            <a:r>
              <a:rPr lang="en-US" sz="2200" dirty="0" err="1"/>
              <a:t>tham</a:t>
            </a:r>
            <a:r>
              <a:rPr lang="en-US" sz="2200" dirty="0"/>
              <a:t> </a:t>
            </a:r>
            <a:r>
              <a:rPr lang="en-US" sz="2200" dirty="0" err="1"/>
              <a:t>chiếu</a:t>
            </a:r>
            <a:r>
              <a:rPr lang="en-US" sz="2200" dirty="0"/>
              <a:t> </a:t>
            </a:r>
            <a:r>
              <a:rPr lang="en-US" sz="2200" dirty="0" err="1"/>
              <a:t>phải</a:t>
            </a:r>
            <a:r>
              <a:rPr lang="en-US" sz="2200" dirty="0"/>
              <a:t> </a:t>
            </a:r>
            <a:r>
              <a:rPr lang="en-US" sz="2200" dirty="0" err="1"/>
              <a:t>được</a:t>
            </a:r>
            <a:r>
              <a:rPr lang="en-US" sz="2200" dirty="0"/>
              <a:t> </a:t>
            </a:r>
            <a:r>
              <a:rPr lang="en-US" sz="2200" dirty="0" err="1"/>
              <a:t>khởi</a:t>
            </a:r>
            <a:r>
              <a:rPr lang="en-US" sz="2200" dirty="0"/>
              <a:t> </a:t>
            </a:r>
            <a:r>
              <a:rPr lang="en-US" sz="2200" dirty="0" err="1"/>
              <a:t>tạo</a:t>
            </a:r>
            <a:r>
              <a:rPr lang="en-US" sz="2200" dirty="0"/>
              <a:t> </a:t>
            </a:r>
            <a:r>
              <a:rPr lang="en-US" sz="2200" dirty="0" err="1"/>
              <a:t>trước</a:t>
            </a:r>
            <a:r>
              <a:rPr lang="en-US" sz="2200" dirty="0"/>
              <a:t> </a:t>
            </a:r>
            <a:r>
              <a:rPr lang="en-US" sz="2200" dirty="0" err="1"/>
              <a:t>khi</a:t>
            </a:r>
            <a:r>
              <a:rPr lang="en-US" sz="2200" dirty="0"/>
              <a:t> </a:t>
            </a:r>
            <a:r>
              <a:rPr lang="en-US" sz="2200" dirty="0" err="1"/>
              <a:t>truyền</a:t>
            </a:r>
            <a:endParaRPr lang="en-US" sz="2200" dirty="0"/>
          </a:p>
          <a:p>
            <a:pPr lvl="1">
              <a:lnSpc>
                <a:spcPct val="150000"/>
              </a:lnSpc>
            </a:pPr>
            <a:r>
              <a:rPr lang="en-US" sz="2200" b="1" dirty="0">
                <a:solidFill>
                  <a:srgbClr val="FF0000"/>
                </a:solidFill>
              </a:rPr>
              <a:t>out</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biến</a:t>
            </a:r>
            <a:r>
              <a:rPr lang="en-US" sz="2200" dirty="0"/>
              <a:t> </a:t>
            </a:r>
            <a:r>
              <a:rPr lang="en-US" sz="2200" dirty="0" err="1"/>
              <a:t>được</a:t>
            </a:r>
            <a:r>
              <a:rPr lang="en-US" sz="2200" dirty="0"/>
              <a:t> </a:t>
            </a:r>
            <a:r>
              <a:rPr lang="en-US" sz="2200" dirty="0" err="1"/>
              <a:t>tham</a:t>
            </a:r>
            <a:r>
              <a:rPr lang="en-US" sz="2200" dirty="0"/>
              <a:t> </a:t>
            </a:r>
            <a:r>
              <a:rPr lang="en-US" sz="2200" dirty="0" err="1"/>
              <a:t>chiếu</a:t>
            </a:r>
            <a:r>
              <a:rPr lang="en-US" sz="2200" dirty="0"/>
              <a:t> </a:t>
            </a:r>
            <a:r>
              <a:rPr lang="en-US" sz="2200" dirty="0" err="1"/>
              <a:t>không</a:t>
            </a:r>
            <a:r>
              <a:rPr lang="en-US" sz="2200" dirty="0"/>
              <a:t> </a:t>
            </a:r>
            <a:r>
              <a:rPr lang="en-US" sz="2200" dirty="0" err="1"/>
              <a:t>cần</a:t>
            </a:r>
            <a:r>
              <a:rPr lang="en-US" sz="2200" dirty="0"/>
              <a:t> </a:t>
            </a:r>
            <a:r>
              <a:rPr lang="en-US" sz="2200" dirty="0" err="1"/>
              <a:t>khởi</a:t>
            </a:r>
            <a:r>
              <a:rPr lang="en-US" sz="2200" dirty="0"/>
              <a:t> </a:t>
            </a:r>
            <a:r>
              <a:rPr lang="en-US" sz="2200" dirty="0" err="1"/>
              <a:t>gán</a:t>
            </a:r>
            <a:r>
              <a:rPr lang="en-US" sz="2200" dirty="0"/>
              <a:t> </a:t>
            </a:r>
            <a:r>
              <a:rPr lang="en-US" sz="2200" dirty="0" err="1"/>
              <a:t>trước</a:t>
            </a:r>
            <a:r>
              <a:rPr lang="en-US" sz="2200" dirty="0"/>
              <a:t> </a:t>
            </a:r>
            <a:r>
              <a:rPr lang="en-US" sz="2200" dirty="0" err="1"/>
              <a:t>khi</a:t>
            </a:r>
            <a:r>
              <a:rPr lang="en-US" sz="2200" dirty="0"/>
              <a:t> </a:t>
            </a:r>
            <a:r>
              <a:rPr lang="en-US" sz="2200" dirty="0" err="1"/>
              <a:t>truyền</a:t>
            </a:r>
            <a:r>
              <a:rPr lang="en-US" sz="2200" dirty="0"/>
              <a:t>. </a:t>
            </a:r>
            <a:r>
              <a:rPr lang="en-US" sz="2200" dirty="0" err="1"/>
              <a:t>Trong</a:t>
            </a:r>
            <a:r>
              <a:rPr lang="en-US" sz="2200" dirty="0"/>
              <a:t> </a:t>
            </a:r>
            <a:r>
              <a:rPr lang="en-US" sz="2200" dirty="0" err="1"/>
              <a:t>phương</a:t>
            </a:r>
            <a:r>
              <a:rPr lang="en-US" sz="2200" dirty="0"/>
              <a:t> </a:t>
            </a:r>
            <a:r>
              <a:rPr lang="en-US" sz="2200" dirty="0" err="1"/>
              <a:t>thức</a:t>
            </a:r>
            <a:r>
              <a:rPr lang="en-US" sz="2200" dirty="0"/>
              <a:t> </a:t>
            </a:r>
            <a:r>
              <a:rPr lang="en-US" sz="2200" dirty="0" err="1"/>
              <a:t>phải</a:t>
            </a:r>
            <a:r>
              <a:rPr lang="en-US" sz="2200" dirty="0"/>
              <a:t> </a:t>
            </a:r>
            <a:r>
              <a:rPr lang="en-US" sz="2200" dirty="0" err="1"/>
              <a:t>có</a:t>
            </a:r>
            <a:r>
              <a:rPr lang="en-US" sz="2200" dirty="0"/>
              <a:t> </a:t>
            </a:r>
            <a:r>
              <a:rPr lang="en-US" sz="2200" dirty="0" err="1"/>
              <a:t>lệnh</a:t>
            </a:r>
            <a:r>
              <a:rPr lang="en-US" sz="2200" dirty="0"/>
              <a:t> </a:t>
            </a:r>
            <a:r>
              <a:rPr lang="en-US" sz="2200" dirty="0" err="1"/>
              <a:t>gán</a:t>
            </a:r>
            <a:r>
              <a:rPr lang="en-US" sz="2200" dirty="0"/>
              <a:t> </a:t>
            </a:r>
            <a:r>
              <a:rPr lang="en-US" sz="2200" dirty="0" err="1"/>
              <a:t>giá</a:t>
            </a:r>
            <a:r>
              <a:rPr lang="en-US" sz="2200" dirty="0"/>
              <a:t> </a:t>
            </a:r>
            <a:r>
              <a:rPr lang="en-US" sz="2200" dirty="0" err="1"/>
              <a:t>trị</a:t>
            </a:r>
            <a:r>
              <a:rPr lang="en-US" sz="2200" dirty="0"/>
              <a:t> </a:t>
            </a:r>
            <a:r>
              <a:rPr lang="en-US" sz="2200" dirty="0" err="1"/>
              <a:t>cho</a:t>
            </a:r>
            <a:r>
              <a:rPr lang="en-US" sz="2200" dirty="0"/>
              <a:t> </a:t>
            </a:r>
            <a:r>
              <a:rPr lang="en-US" sz="2200" dirty="0" err="1"/>
              <a:t>các</a:t>
            </a:r>
            <a:r>
              <a:rPr lang="en-US" sz="2200" dirty="0"/>
              <a:t> </a:t>
            </a:r>
            <a:r>
              <a:rPr lang="en-US" sz="2200" dirty="0" err="1"/>
              <a:t>biến</a:t>
            </a:r>
            <a:r>
              <a:rPr lang="en-US" sz="2200" dirty="0"/>
              <a:t> </a:t>
            </a:r>
            <a:r>
              <a:rPr lang="en-US" sz="2200" dirty="0" err="1"/>
              <a:t>tham</a:t>
            </a:r>
            <a:r>
              <a:rPr lang="en-US" sz="2200" dirty="0"/>
              <a:t> </a:t>
            </a:r>
            <a:r>
              <a:rPr lang="en-US" sz="2200" dirty="0" err="1"/>
              <a:t>chiếu</a:t>
            </a:r>
            <a:r>
              <a:rPr lang="en-US" sz="2200" dirty="0"/>
              <a:t> </a:t>
            </a:r>
            <a:r>
              <a:rPr lang="en-US" sz="2200" dirty="0" err="1"/>
              <a:t>này</a:t>
            </a:r>
            <a:r>
              <a:rPr lang="en-US" sz="2200" dirty="0"/>
              <a:t>.</a:t>
            </a:r>
          </a:p>
          <a:p>
            <a:pPr lvl="1">
              <a:lnSpc>
                <a:spcPct val="150000"/>
              </a:lnSpc>
            </a:pPr>
            <a:endParaRPr lang="en-US" sz="2200" dirty="0"/>
          </a:p>
        </p:txBody>
      </p:sp>
      <p:sp>
        <p:nvSpPr>
          <p:cNvPr id="4" name="Date Placeholder 3"/>
          <p:cNvSpPr>
            <a:spLocks noGrp="1"/>
          </p:cNvSpPr>
          <p:nvPr>
            <p:ph type="dt" sz="half" idx="10"/>
          </p:nvPr>
        </p:nvSpPr>
        <p:spPr/>
        <p:txBody>
          <a:bodyPr/>
          <a:lstStyle/>
          <a:p>
            <a:fld id="{FD919224-C033-45CC-800B-BC578A80F7A0}"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21</a:t>
            </a:fld>
            <a:endParaRPr lang="vi-VN" dirty="0">
              <a:solidFill>
                <a:srgbClr val="000000"/>
              </a:solidFill>
            </a:endParaRPr>
          </a:p>
        </p:txBody>
      </p:sp>
    </p:spTree>
    <p:extLst>
      <p:ext uri="{BB962C8B-B14F-4D97-AF65-F5344CB8AC3E}">
        <p14:creationId xmlns:p14="http://schemas.microsoft.com/office/powerpoint/2010/main" val="290400528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 truyền tham chiếu, từ khoá ref</a:t>
            </a:r>
            <a:endParaRPr lang="en-US"/>
          </a:p>
        </p:txBody>
      </p:sp>
      <p:sp>
        <p:nvSpPr>
          <p:cNvPr id="3" name="Content Placeholder 2"/>
          <p:cNvSpPr>
            <a:spLocks noGrp="1"/>
          </p:cNvSpPr>
          <p:nvPr>
            <p:ph idx="1"/>
          </p:nvPr>
        </p:nvSpPr>
        <p:spPr>
          <a:xfrm>
            <a:off x="1971675" y="850900"/>
            <a:ext cx="8382000" cy="5181600"/>
          </a:xfrm>
        </p:spPr>
        <p:txBody>
          <a:bodyPr/>
          <a:lstStyle/>
          <a:p>
            <a:pPr marL="0" indent="0">
              <a:buNone/>
            </a:pPr>
            <a:r>
              <a:rPr lang="en-US" sz="1600" b="1" dirty="0">
                <a:solidFill>
                  <a:schemeClr val="accent5">
                    <a:lumMod val="20000"/>
                    <a:lumOff val="80000"/>
                  </a:schemeClr>
                </a:solidFill>
                <a:latin typeface="Courier New" pitchFamily="49" charset="0"/>
                <a:cs typeface="Courier New" pitchFamily="49" charset="0"/>
              </a:rPr>
              <a:t>static void</a:t>
            </a:r>
            <a:r>
              <a:rPr lang="en-US" sz="1600" dirty="0">
                <a:solidFill>
                  <a:schemeClr val="accent5">
                    <a:lumMod val="20000"/>
                    <a:lumOff val="80000"/>
                  </a:schemeClr>
                </a:solidFill>
                <a:latin typeface="Courier New" pitchFamily="49" charset="0"/>
                <a:cs typeface="Courier New" pitchFamily="49" charset="0"/>
              </a:rPr>
              <a:t> Swap2(</a:t>
            </a:r>
            <a:r>
              <a:rPr lang="en-US" sz="1600" b="1" dirty="0">
                <a:solidFill>
                  <a:schemeClr val="accent5">
                    <a:lumMod val="20000"/>
                    <a:lumOff val="80000"/>
                  </a:schemeClr>
                </a:solidFill>
                <a:latin typeface="Courier New" pitchFamily="49" charset="0"/>
                <a:cs typeface="Courier New" pitchFamily="49" charset="0"/>
              </a:rPr>
              <a:t>ref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a, ref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temp;</a:t>
            </a:r>
          </a:p>
          <a:p>
            <a:pPr marL="0" indent="0">
              <a:buNone/>
            </a:pPr>
            <a:r>
              <a:rPr lang="en-US" sz="1600" dirty="0">
                <a:solidFill>
                  <a:schemeClr val="accent5">
                    <a:lumMod val="20000"/>
                    <a:lumOff val="80000"/>
                  </a:schemeClr>
                </a:solidFill>
                <a:latin typeface="Courier New" pitchFamily="49" charset="0"/>
                <a:cs typeface="Courier New" pitchFamily="49" charset="0"/>
              </a:rPr>
              <a:t>     temp = a;</a:t>
            </a:r>
          </a:p>
          <a:p>
            <a:pPr marL="0" indent="0">
              <a:buNone/>
            </a:pPr>
            <a:r>
              <a:rPr lang="en-US" sz="1600" dirty="0">
                <a:solidFill>
                  <a:schemeClr val="accent5">
                    <a:lumMod val="20000"/>
                    <a:lumOff val="80000"/>
                  </a:schemeClr>
                </a:solidFill>
                <a:latin typeface="Courier New" pitchFamily="49" charset="0"/>
                <a:cs typeface="Courier New" pitchFamily="49" charset="0"/>
              </a:rPr>
              <a:t>     a = b;</a:t>
            </a:r>
          </a:p>
          <a:p>
            <a:pPr marL="0" indent="0">
              <a:buNone/>
            </a:pPr>
            <a:r>
              <a:rPr lang="en-US" sz="1600" dirty="0">
                <a:solidFill>
                  <a:schemeClr val="accent5">
                    <a:lumMod val="20000"/>
                    <a:lumOff val="80000"/>
                  </a:schemeClr>
                </a:solidFill>
                <a:latin typeface="Courier New" pitchFamily="49" charset="0"/>
                <a:cs typeface="Courier New" pitchFamily="49" charset="0"/>
              </a:rPr>
              <a:t>     b = temp;</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phuong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thuc</a:t>
            </a:r>
            <a:r>
              <a:rPr lang="en-US" sz="1600" dirty="0">
                <a:solidFill>
                  <a:schemeClr val="accent5">
                    <a:lumMod val="20000"/>
                    <a:lumOff val="80000"/>
                  </a:schemeClr>
                </a:solidFill>
                <a:latin typeface="Courier New" pitchFamily="49" charset="0"/>
                <a:cs typeface="Courier New" pitchFamily="49" charset="0"/>
              </a:rPr>
              <a:t>: a={0}, b={1},",</a:t>
            </a:r>
            <a:r>
              <a:rPr lang="en-US" sz="1600" dirty="0" err="1">
                <a:solidFill>
                  <a:schemeClr val="accent5">
                    <a:lumMod val="20000"/>
                    <a:lumOff val="80000"/>
                  </a:schemeClr>
                </a:solidFill>
                <a:latin typeface="Courier New" pitchFamily="49" charset="0"/>
                <a:cs typeface="Courier New" pitchFamily="49" charset="0"/>
              </a:rPr>
              <a:t>a,b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Main(string[] </a:t>
            </a:r>
            <a:r>
              <a:rPr lang="en-US" sz="1600" dirty="0" err="1">
                <a:solidFill>
                  <a:schemeClr val="accent5">
                    <a:lumMod val="20000"/>
                    <a:lumOff val="80000"/>
                  </a:schemeClr>
                </a:solidFill>
                <a:latin typeface="Courier New" pitchFamily="49" charset="0"/>
                <a:cs typeface="Courier New" pitchFamily="49" charset="0"/>
              </a:rPr>
              <a:t>args</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n,m</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n = 30; m = 40;</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Truoc</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swap2: n = {0}, m={1},", n, m);</a:t>
            </a:r>
          </a:p>
          <a:p>
            <a:pPr marL="0" indent="0">
              <a:buNone/>
            </a:pPr>
            <a:r>
              <a:rPr lang="en-US" sz="1600" b="1" dirty="0">
                <a:solidFill>
                  <a:schemeClr val="accent5">
                    <a:lumMod val="20000"/>
                    <a:lumOff val="80000"/>
                  </a:schemeClr>
                </a:solidFill>
                <a:latin typeface="Courier New" pitchFamily="49" charset="0"/>
                <a:cs typeface="Courier New" pitchFamily="49" charset="0"/>
              </a:rPr>
              <a:t>   Swap2(ref n, ref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Sau</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swap2: n = {0}, m = {1},", n,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Console.ReadLine</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604F37D-71C1-44A1-8504-D61A93E27612}"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22</a:t>
            </a:fld>
            <a:endParaRPr lang="vi-VN" dirty="0">
              <a:solidFill>
                <a:srgbClr val="000000"/>
              </a:solidFill>
            </a:endParaRPr>
          </a:p>
        </p:txBody>
      </p:sp>
    </p:spTree>
    <p:extLst>
      <p:ext uri="{BB962C8B-B14F-4D97-AF65-F5344CB8AC3E}">
        <p14:creationId xmlns:p14="http://schemas.microsoft.com/office/powerpoint/2010/main" val="377350451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truyền tham </a:t>
            </a:r>
            <a:r>
              <a:rPr lang="en-US" smtClean="0"/>
              <a:t>chiếu, từ khoá out</a:t>
            </a:r>
            <a:endParaRPr lang="en-US"/>
          </a:p>
        </p:txBody>
      </p:sp>
      <p:sp>
        <p:nvSpPr>
          <p:cNvPr id="3" name="Content Placeholder 2"/>
          <p:cNvSpPr>
            <a:spLocks noGrp="1"/>
          </p:cNvSpPr>
          <p:nvPr>
            <p:ph idx="1"/>
          </p:nvPr>
        </p:nvSpPr>
        <p:spPr>
          <a:xfrm>
            <a:off x="2286000" y="1143000"/>
            <a:ext cx="7924800" cy="4302224"/>
          </a:xfrm>
        </p:spPr>
        <p:txBody>
          <a:bodyPr/>
          <a:lstStyle/>
          <a:p>
            <a:pPr marL="0" indent="0">
              <a:buNone/>
            </a:pPr>
            <a:r>
              <a:rPr lang="vi-VN" sz="1600" b="1" dirty="0">
                <a:solidFill>
                  <a:schemeClr val="accent5">
                    <a:lumMod val="20000"/>
                    <a:lumOff val="80000"/>
                  </a:schemeClr>
                </a:solidFill>
                <a:latin typeface="Courier New" pitchFamily="49" charset="0"/>
                <a:cs typeface="Courier New" pitchFamily="49" charset="0"/>
              </a:rPr>
              <a:t>//Phương thức thay đổi giá trị, sử dụng truyền tham chiếu, từ khoá out</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Change(</a:t>
            </a:r>
            <a:r>
              <a:rPr lang="en-US" sz="1600" b="1" dirty="0">
                <a:solidFill>
                  <a:schemeClr val="accent5">
                    <a:lumMod val="20000"/>
                    <a:lumOff val="80000"/>
                  </a:schemeClr>
                </a:solidFill>
                <a:latin typeface="Courier New" pitchFamily="49" charset="0"/>
                <a:cs typeface="Courier New" pitchFamily="49" charset="0"/>
              </a:rPr>
              <a:t>out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a, out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 = 100;</a:t>
            </a:r>
          </a:p>
          <a:p>
            <a:pPr marL="0" indent="0">
              <a:buNone/>
            </a:pPr>
            <a:r>
              <a:rPr lang="en-US" sz="1600" dirty="0">
                <a:solidFill>
                  <a:schemeClr val="accent5">
                    <a:lumMod val="20000"/>
                    <a:lumOff val="80000"/>
                  </a:schemeClr>
                </a:solidFill>
                <a:latin typeface="Courier New" pitchFamily="49" charset="0"/>
                <a:cs typeface="Courier New" pitchFamily="49" charset="0"/>
              </a:rPr>
              <a:t>   b = 200;</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phuong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thuc</a:t>
            </a:r>
            <a:r>
              <a:rPr lang="en-US" sz="1600" dirty="0">
                <a:solidFill>
                  <a:schemeClr val="accent5">
                    <a:lumMod val="20000"/>
                    <a:lumOff val="80000"/>
                  </a:schemeClr>
                </a:solidFill>
                <a:latin typeface="Courier New" pitchFamily="49" charset="0"/>
                <a:cs typeface="Courier New" pitchFamily="49" charset="0"/>
              </a:rPr>
              <a:t>: a={0},b={1},", </a:t>
            </a:r>
            <a:r>
              <a:rPr lang="en-US" sz="1600" dirty="0" err="1">
                <a:solidFill>
                  <a:schemeClr val="accent5">
                    <a:lumMod val="20000"/>
                    <a:lumOff val="80000"/>
                  </a:schemeClr>
                </a:solidFill>
                <a:latin typeface="Courier New" pitchFamily="49" charset="0"/>
                <a:cs typeface="Courier New" pitchFamily="49" charset="0"/>
              </a:rPr>
              <a:t>a,b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Main(string[] </a:t>
            </a:r>
            <a:r>
              <a:rPr lang="en-US" sz="1600" dirty="0" err="1">
                <a:solidFill>
                  <a:schemeClr val="accent5">
                    <a:lumMod val="20000"/>
                    <a:lumOff val="80000"/>
                  </a:schemeClr>
                </a:solidFill>
                <a:latin typeface="Courier New" pitchFamily="49" charset="0"/>
                <a:cs typeface="Courier New" pitchFamily="49" charset="0"/>
              </a:rPr>
              <a:t>args</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n,m</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Change (out n, out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Sau</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Change: n={0}, m={1},",n,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Console.ReadLine</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D8942A18-ABEF-4196-955B-F6901CC2356E}"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23</a:t>
            </a:fld>
            <a:endParaRPr lang="vi-VN" dirty="0">
              <a:solidFill>
                <a:srgbClr val="000000"/>
              </a:solidFill>
            </a:endParaRPr>
          </a:p>
        </p:txBody>
      </p:sp>
      <p:sp>
        <p:nvSpPr>
          <p:cNvPr id="6" name="TextBox 5"/>
          <p:cNvSpPr txBox="1"/>
          <p:nvPr/>
        </p:nvSpPr>
        <p:spPr>
          <a:xfrm>
            <a:off x="2286000" y="5805265"/>
            <a:ext cx="7482408" cy="492443"/>
          </a:xfrm>
          <a:prstGeom prst="rect">
            <a:avLst/>
          </a:prstGeom>
          <a:noFill/>
        </p:spPr>
        <p:txBody>
          <a:bodyPr wrap="square" rtlCol="0">
            <a:spAutoFit/>
          </a:bodyPr>
          <a:lstStyle/>
          <a:p>
            <a:pPr eaLnBrk="0" fontAlgn="base" hangingPunct="0">
              <a:spcBef>
                <a:spcPct val="0"/>
              </a:spcBef>
              <a:spcAft>
                <a:spcPct val="0"/>
              </a:spcAft>
            </a:pPr>
            <a:r>
              <a:rPr lang="en-US" sz="2600" i="1" dirty="0" err="1">
                <a:solidFill>
                  <a:srgbClr val="000000"/>
                </a:solidFill>
              </a:rPr>
              <a:t>Hãy</a:t>
            </a:r>
            <a:r>
              <a:rPr lang="en-US" sz="2600" i="1" dirty="0">
                <a:solidFill>
                  <a:srgbClr val="000000"/>
                </a:solidFill>
              </a:rPr>
              <a:t> </a:t>
            </a:r>
            <a:r>
              <a:rPr lang="en-US" sz="2600" i="1" dirty="0" err="1">
                <a:solidFill>
                  <a:srgbClr val="000000"/>
                </a:solidFill>
              </a:rPr>
              <a:t>thử</a:t>
            </a:r>
            <a:r>
              <a:rPr lang="en-US" sz="2600" i="1" dirty="0">
                <a:solidFill>
                  <a:srgbClr val="000000"/>
                </a:solidFill>
              </a:rPr>
              <a:t> 2 </a:t>
            </a:r>
            <a:r>
              <a:rPr lang="en-US" sz="2600" i="1" dirty="0" err="1">
                <a:solidFill>
                  <a:srgbClr val="000000"/>
                </a:solidFill>
              </a:rPr>
              <a:t>ví</a:t>
            </a:r>
            <a:r>
              <a:rPr lang="en-US" sz="2600" i="1" dirty="0">
                <a:solidFill>
                  <a:srgbClr val="000000"/>
                </a:solidFill>
              </a:rPr>
              <a:t> </a:t>
            </a:r>
            <a:r>
              <a:rPr lang="en-US" sz="2600" i="1" dirty="0" err="1">
                <a:solidFill>
                  <a:srgbClr val="000000"/>
                </a:solidFill>
              </a:rPr>
              <a:t>trên</a:t>
            </a:r>
            <a:r>
              <a:rPr lang="en-US" sz="2600" i="1" dirty="0">
                <a:solidFill>
                  <a:srgbClr val="000000"/>
                </a:solidFill>
              </a:rPr>
              <a:t> </a:t>
            </a:r>
            <a:r>
              <a:rPr lang="en-US" sz="2600" i="1" dirty="0" err="1">
                <a:solidFill>
                  <a:srgbClr val="000000"/>
                </a:solidFill>
              </a:rPr>
              <a:t>nếu</a:t>
            </a:r>
            <a:r>
              <a:rPr lang="en-US" sz="2600" i="1" dirty="0">
                <a:solidFill>
                  <a:srgbClr val="000000"/>
                </a:solidFill>
              </a:rPr>
              <a:t> </a:t>
            </a:r>
            <a:r>
              <a:rPr lang="en-US" sz="2600" i="1" dirty="0" err="1">
                <a:solidFill>
                  <a:srgbClr val="000000"/>
                </a:solidFill>
              </a:rPr>
              <a:t>bỏ</a:t>
            </a:r>
            <a:r>
              <a:rPr lang="en-US" sz="2600" i="1" dirty="0">
                <a:solidFill>
                  <a:srgbClr val="000000"/>
                </a:solidFill>
              </a:rPr>
              <a:t> </a:t>
            </a:r>
            <a:r>
              <a:rPr lang="en-US" sz="2600" i="1" dirty="0" err="1">
                <a:solidFill>
                  <a:srgbClr val="000000"/>
                </a:solidFill>
              </a:rPr>
              <a:t>từ</a:t>
            </a:r>
            <a:r>
              <a:rPr lang="en-US" sz="2600" i="1" dirty="0">
                <a:solidFill>
                  <a:srgbClr val="000000"/>
                </a:solidFill>
              </a:rPr>
              <a:t> </a:t>
            </a:r>
            <a:r>
              <a:rPr lang="en-US" sz="2600" i="1" dirty="0" err="1">
                <a:solidFill>
                  <a:srgbClr val="000000"/>
                </a:solidFill>
              </a:rPr>
              <a:t>khóa</a:t>
            </a:r>
            <a:r>
              <a:rPr lang="en-US" sz="2600" i="1" dirty="0">
                <a:solidFill>
                  <a:srgbClr val="000000"/>
                </a:solidFill>
              </a:rPr>
              <a:t> ref, out</a:t>
            </a:r>
          </a:p>
        </p:txBody>
      </p:sp>
      <p:pic>
        <p:nvPicPr>
          <p:cNvPr id="7" name="Picture 6"/>
          <p:cNvPicPr>
            <a:picLocks noChangeAspect="1"/>
          </p:cNvPicPr>
          <p:nvPr/>
        </p:nvPicPr>
        <p:blipFill>
          <a:blip r:embed="rId2"/>
          <a:stretch>
            <a:fillRect/>
          </a:stretch>
        </p:blipFill>
        <p:spPr>
          <a:xfrm>
            <a:off x="5511956" y="5052790"/>
            <a:ext cx="6448425" cy="752475"/>
          </a:xfrm>
          <a:prstGeom prst="rect">
            <a:avLst/>
          </a:prstGeom>
        </p:spPr>
      </p:pic>
    </p:spTree>
    <p:extLst>
      <p:ext uri="{BB962C8B-B14F-4D97-AF65-F5344CB8AC3E}">
        <p14:creationId xmlns:p14="http://schemas.microsoft.com/office/powerpoint/2010/main" val="42798525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Nạp chồng hàm (Overloading)</a:t>
            </a:r>
            <a:endParaRPr lang="en-US"/>
          </a:p>
        </p:txBody>
      </p:sp>
      <p:sp>
        <p:nvSpPr>
          <p:cNvPr id="3" name="Content Placeholder 2"/>
          <p:cNvSpPr>
            <a:spLocks noGrp="1"/>
          </p:cNvSpPr>
          <p:nvPr>
            <p:ph idx="1"/>
          </p:nvPr>
        </p:nvSpPr>
        <p:spPr>
          <a:xfrm>
            <a:off x="1828801" y="1084263"/>
            <a:ext cx="8524875" cy="3876675"/>
          </a:xfrm>
        </p:spPr>
        <p:txBody>
          <a:bodyPr/>
          <a:lstStyle/>
          <a:p>
            <a:r>
              <a:rPr lang="en-US" sz="2200" dirty="0" err="1">
                <a:solidFill>
                  <a:schemeClr val="accent5">
                    <a:lumMod val="20000"/>
                    <a:lumOff val="80000"/>
                  </a:schemeClr>
                </a:solidFill>
              </a:rPr>
              <a:t>Khi</a:t>
            </a:r>
            <a:r>
              <a:rPr lang="en-US" sz="2200" dirty="0">
                <a:solidFill>
                  <a:schemeClr val="accent5">
                    <a:lumMod val="20000"/>
                    <a:lumOff val="80000"/>
                  </a:schemeClr>
                </a:solidFill>
              </a:rPr>
              <a:t> </a:t>
            </a:r>
            <a:r>
              <a:rPr lang="en-US" sz="2200" dirty="0" err="1">
                <a:solidFill>
                  <a:schemeClr val="accent5">
                    <a:lumMod val="20000"/>
                    <a:lumOff val="80000"/>
                  </a:schemeClr>
                </a:solidFill>
              </a:rPr>
              <a:t>muốn</a:t>
            </a:r>
            <a:r>
              <a:rPr lang="en-US" sz="2200" dirty="0">
                <a:solidFill>
                  <a:schemeClr val="accent5">
                    <a:lumMod val="20000"/>
                    <a:lumOff val="80000"/>
                  </a:schemeClr>
                </a:solidFill>
              </a:rPr>
              <a:t> </a:t>
            </a:r>
            <a:r>
              <a:rPr lang="en-US" sz="2200" dirty="0" err="1">
                <a:solidFill>
                  <a:schemeClr val="accent5">
                    <a:lumMod val="20000"/>
                    <a:lumOff val="80000"/>
                  </a:schemeClr>
                </a:solidFill>
              </a:rPr>
              <a:t>có</a:t>
            </a:r>
            <a:r>
              <a:rPr lang="en-US" sz="2200" dirty="0">
                <a:solidFill>
                  <a:schemeClr val="accent5">
                    <a:lumMod val="20000"/>
                    <a:lumOff val="80000"/>
                  </a:schemeClr>
                </a:solidFill>
              </a:rPr>
              <a:t> </a:t>
            </a:r>
            <a:r>
              <a:rPr lang="en-US" sz="2200" dirty="0" err="1">
                <a:solidFill>
                  <a:schemeClr val="accent5">
                    <a:lumMod val="20000"/>
                    <a:lumOff val="80000"/>
                  </a:schemeClr>
                </a:solidFill>
              </a:rPr>
              <a:t>nhiều</a:t>
            </a:r>
            <a:r>
              <a:rPr lang="en-US" sz="2200" dirty="0">
                <a:solidFill>
                  <a:schemeClr val="accent5">
                    <a:lumMod val="20000"/>
                    <a:lumOff val="80000"/>
                  </a:schemeClr>
                </a:solidFill>
              </a:rPr>
              <a:t> </a:t>
            </a:r>
            <a:r>
              <a:rPr lang="en-US" sz="2200" dirty="0" err="1">
                <a:solidFill>
                  <a:schemeClr val="accent5">
                    <a:lumMod val="20000"/>
                    <a:lumOff val="80000"/>
                  </a:schemeClr>
                </a:solidFill>
              </a:rPr>
              <a:t>phương</a:t>
            </a:r>
            <a:r>
              <a:rPr lang="en-US" sz="2200" dirty="0">
                <a:solidFill>
                  <a:schemeClr val="accent5">
                    <a:lumMod val="20000"/>
                    <a:lumOff val="80000"/>
                  </a:schemeClr>
                </a:solidFill>
              </a:rPr>
              <a:t> </a:t>
            </a:r>
            <a:r>
              <a:rPr lang="en-US" sz="2200" dirty="0" err="1">
                <a:solidFill>
                  <a:schemeClr val="accent5">
                    <a:lumMod val="20000"/>
                    <a:lumOff val="80000"/>
                  </a:schemeClr>
                </a:solidFill>
              </a:rPr>
              <a:t>thức</a:t>
            </a:r>
            <a:r>
              <a:rPr lang="en-US" sz="2200" dirty="0">
                <a:solidFill>
                  <a:schemeClr val="accent5">
                    <a:lumMod val="20000"/>
                    <a:lumOff val="80000"/>
                  </a:schemeClr>
                </a:solidFill>
              </a:rPr>
              <a:t> (</a:t>
            </a:r>
            <a:r>
              <a:rPr lang="en-US" sz="2200" dirty="0" err="1">
                <a:solidFill>
                  <a:schemeClr val="accent5">
                    <a:lumMod val="20000"/>
                    <a:lumOff val="80000"/>
                  </a:schemeClr>
                </a:solidFill>
              </a:rPr>
              <a:t>hàm</a:t>
            </a:r>
            <a:r>
              <a:rPr lang="en-US" sz="2200" dirty="0">
                <a:solidFill>
                  <a:schemeClr val="accent5">
                    <a:lumMod val="20000"/>
                    <a:lumOff val="80000"/>
                  </a:schemeClr>
                </a:solidFill>
              </a:rPr>
              <a:t>) </a:t>
            </a:r>
            <a:r>
              <a:rPr lang="en-US" sz="2200" err="1">
                <a:solidFill>
                  <a:schemeClr val="accent5">
                    <a:lumMod val="20000"/>
                    <a:lumOff val="80000"/>
                  </a:schemeClr>
                </a:solidFill>
              </a:rPr>
              <a:t>cùng</a:t>
            </a:r>
            <a:r>
              <a:rPr lang="en-US" sz="2200">
                <a:solidFill>
                  <a:schemeClr val="accent5">
                    <a:lumMod val="20000"/>
                    <a:lumOff val="80000"/>
                  </a:schemeClr>
                </a:solidFill>
              </a:rPr>
              <a:t> </a:t>
            </a:r>
            <a:r>
              <a:rPr lang="en-US" sz="2200" smtClean="0">
                <a:solidFill>
                  <a:schemeClr val="accent5">
                    <a:lumMod val="20000"/>
                    <a:lumOff val="80000"/>
                  </a:schemeClr>
                </a:solidFill>
              </a:rPr>
              <a:t>tên với </a:t>
            </a:r>
            <a:r>
              <a:rPr lang="en-US" sz="2200" dirty="0" err="1">
                <a:solidFill>
                  <a:schemeClr val="accent5">
                    <a:lumMod val="20000"/>
                    <a:lumOff val="80000"/>
                  </a:schemeClr>
                </a:solidFill>
              </a:rPr>
              <a:t>tham</a:t>
            </a:r>
            <a:r>
              <a:rPr lang="en-US" sz="2200" dirty="0">
                <a:solidFill>
                  <a:schemeClr val="accent5">
                    <a:lumMod val="20000"/>
                    <a:lumOff val="80000"/>
                  </a:schemeClr>
                </a:solidFill>
              </a:rPr>
              <a:t> </a:t>
            </a:r>
            <a:r>
              <a:rPr lang="en-US" sz="2200" dirty="0" err="1">
                <a:solidFill>
                  <a:schemeClr val="accent5">
                    <a:lumMod val="20000"/>
                    <a:lumOff val="80000"/>
                  </a:schemeClr>
                </a:solidFill>
              </a:rPr>
              <a:t>số</a:t>
            </a:r>
            <a:r>
              <a:rPr lang="en-US" sz="2200" dirty="0">
                <a:solidFill>
                  <a:schemeClr val="accent5">
                    <a:lumMod val="20000"/>
                    <a:lumOff val="80000"/>
                  </a:schemeClr>
                </a:solidFill>
              </a:rPr>
              <a:t> </a:t>
            </a:r>
            <a:r>
              <a:rPr lang="en-US" sz="2200" dirty="0" err="1">
                <a:solidFill>
                  <a:schemeClr val="accent5">
                    <a:lumMod val="20000"/>
                    <a:lumOff val="80000"/>
                  </a:schemeClr>
                </a:solidFill>
              </a:rPr>
              <a:t>đầu</a:t>
            </a:r>
            <a:r>
              <a:rPr lang="en-US" sz="2200" dirty="0">
                <a:solidFill>
                  <a:schemeClr val="accent5">
                    <a:lumMod val="20000"/>
                    <a:lumOff val="80000"/>
                  </a:schemeClr>
                </a:solidFill>
              </a:rPr>
              <a:t> </a:t>
            </a:r>
            <a:r>
              <a:rPr lang="en-US" sz="2200" dirty="0" err="1">
                <a:solidFill>
                  <a:schemeClr val="accent5">
                    <a:lumMod val="20000"/>
                    <a:lumOff val="80000"/>
                  </a:schemeClr>
                </a:solidFill>
              </a:rPr>
              <a:t>vào</a:t>
            </a:r>
            <a:r>
              <a:rPr lang="en-US" sz="2200" dirty="0">
                <a:solidFill>
                  <a:schemeClr val="accent5">
                    <a:lumMod val="20000"/>
                    <a:lumOff val="80000"/>
                  </a:schemeClr>
                </a:solidFill>
              </a:rPr>
              <a:t> </a:t>
            </a:r>
            <a:r>
              <a:rPr lang="en-US" sz="2200" dirty="0" err="1">
                <a:solidFill>
                  <a:schemeClr val="accent5">
                    <a:lumMod val="20000"/>
                    <a:lumOff val="80000"/>
                  </a:schemeClr>
                </a:solidFill>
              </a:rPr>
              <a:t>khác</a:t>
            </a:r>
            <a:r>
              <a:rPr lang="en-US" sz="2200" dirty="0">
                <a:solidFill>
                  <a:schemeClr val="accent5">
                    <a:lumMod val="20000"/>
                    <a:lumOff val="80000"/>
                  </a:schemeClr>
                </a:solidFill>
              </a:rPr>
              <a:t> </a:t>
            </a:r>
            <a:r>
              <a:rPr lang="en-US" sz="2200" dirty="0" err="1">
                <a:solidFill>
                  <a:schemeClr val="accent5">
                    <a:lumMod val="20000"/>
                    <a:lumOff val="80000"/>
                  </a:schemeClr>
                </a:solidFill>
              </a:rPr>
              <a:t>nhau</a:t>
            </a:r>
            <a:r>
              <a:rPr lang="en-US" sz="2200" dirty="0">
                <a:solidFill>
                  <a:schemeClr val="accent5">
                    <a:lumMod val="20000"/>
                    <a:lumOff val="80000"/>
                  </a:schemeClr>
                </a:solidFill>
              </a:rPr>
              <a:t> </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sử</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dụng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kĩ</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thuật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nạp</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chồng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hàm</a:t>
            </a:r>
            <a:r>
              <a:rPr lang="en-US" sz="2200" dirty="0">
                <a:solidFill>
                  <a:schemeClr val="accent5">
                    <a:lumMod val="20000"/>
                    <a:lumOff val="80000"/>
                  </a:schemeClr>
                </a:solidFill>
                <a:sym typeface="Wingdings" pitchFamily="2" charset="2"/>
              </a:rPr>
              <a:t> (overloading)</a:t>
            </a:r>
          </a:p>
          <a:p>
            <a:r>
              <a:rPr lang="en-US" sz="2200" dirty="0" err="1">
                <a:solidFill>
                  <a:schemeClr val="accent5">
                    <a:lumMod val="20000"/>
                    <a:lumOff val="80000"/>
                  </a:schemeClr>
                </a:solidFill>
                <a:sym typeface="Wingdings" pitchFamily="2" charset="2"/>
              </a:rPr>
              <a:t>Để</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phân</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biệt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được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hàm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với</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nhau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căn</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cứ</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vào</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một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trong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hai</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yếu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tố</a:t>
            </a:r>
            <a:r>
              <a:rPr lang="en-US" sz="2200" dirty="0">
                <a:solidFill>
                  <a:schemeClr val="accent5">
                    <a:lumMod val="20000"/>
                    <a:lumOff val="80000"/>
                  </a:schemeClr>
                </a:solidFill>
                <a:sym typeface="Wingdings" pitchFamily="2" charset="2"/>
              </a:rPr>
              <a:t>:</a:t>
            </a:r>
          </a:p>
          <a:p>
            <a:pPr lvl="1"/>
            <a:r>
              <a:rPr lang="en-US" sz="2200" dirty="0" err="1">
                <a:solidFill>
                  <a:schemeClr val="accent5">
                    <a:lumMod val="20000"/>
                    <a:lumOff val="80000"/>
                  </a:schemeClr>
                </a:solidFill>
                <a:sym typeface="Wingdings" pitchFamily="2" charset="2"/>
              </a:rPr>
              <a:t>Khác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tên</a:t>
            </a:r>
            <a:endParaRPr lang="en-US" sz="2200" dirty="0">
              <a:solidFill>
                <a:schemeClr val="accent5">
                  <a:lumMod val="20000"/>
                  <a:lumOff val="80000"/>
                </a:schemeClr>
              </a:solidFill>
              <a:sym typeface="Wingdings" pitchFamily="2" charset="2"/>
            </a:endParaRPr>
          </a:p>
          <a:p>
            <a:pPr lvl="1"/>
            <a:r>
              <a:rPr lang="en-US" sz="2200" dirty="0" err="1">
                <a:solidFill>
                  <a:schemeClr val="accent5">
                    <a:lumMod val="20000"/>
                    <a:lumOff val="80000"/>
                  </a:schemeClr>
                </a:solidFill>
                <a:sym typeface="Wingdings" pitchFamily="2" charset="2"/>
              </a:rPr>
              <a:t>Khác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tham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số</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hoặc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kiểu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dữ</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liệu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của</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tham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số</a:t>
            </a:r>
            <a:endParaRPr lang="en-US" sz="2200" dirty="0">
              <a:solidFill>
                <a:schemeClr val="accent5">
                  <a:lumMod val="20000"/>
                  <a:lumOff val="80000"/>
                </a:schemeClr>
              </a:solidFill>
              <a:sym typeface="Wingdings" pitchFamily="2" charset="2"/>
            </a:endParaRPr>
          </a:p>
          <a:p>
            <a:pPr marL="471487" lvl="1" indent="0">
              <a:buNone/>
            </a:pPr>
            <a:r>
              <a:rPr lang="en-US" sz="2200" b="1" dirty="0" err="1">
                <a:solidFill>
                  <a:schemeClr val="accent5">
                    <a:lumMod val="20000"/>
                    <a:lumOff val="80000"/>
                  </a:schemeClr>
                </a:solidFill>
                <a:sym typeface="Wingdings" pitchFamily="2" charset="2"/>
              </a:rPr>
              <a:t>Ví</a:t>
            </a:r>
            <a:r>
              <a:rPr lang="en-US" sz="2200" b="1" dirty="0">
                <a:solidFill>
                  <a:schemeClr val="accent5">
                    <a:lumMod val="20000"/>
                    <a:lumOff val="80000"/>
                  </a:schemeClr>
                </a:solidFill>
                <a:sym typeface="Wingdings" pitchFamily="2" charset="2"/>
              </a:rPr>
              <a:t> </a:t>
            </a:r>
            <a:r>
              <a:rPr lang="en-US" sz="2200" b="1" dirty="0" err="1">
                <a:solidFill>
                  <a:schemeClr val="accent5">
                    <a:lumMod val="20000"/>
                    <a:lumOff val="80000"/>
                  </a:schemeClr>
                </a:solidFill>
                <a:sym typeface="Wingdings" pitchFamily="2" charset="2"/>
              </a:rPr>
              <a:t>dụ</a:t>
            </a:r>
            <a:r>
              <a:rPr lang="en-US" sz="2200" b="1" dirty="0">
                <a:solidFill>
                  <a:schemeClr val="accent5">
                    <a:lumMod val="20000"/>
                    <a:lumOff val="80000"/>
                  </a:schemeClr>
                </a:solidFill>
                <a:sym typeface="Wingdings" pitchFamily="2" charset="2"/>
              </a:rPr>
              <a:t>:</a:t>
            </a:r>
          </a:p>
          <a:p>
            <a:pPr marL="471487" lvl="1" indent="0">
              <a:buNone/>
            </a:pPr>
            <a:r>
              <a:rPr lang="en-US" sz="2200" b="1" dirty="0">
                <a:solidFill>
                  <a:schemeClr val="accent5">
                    <a:lumMod val="20000"/>
                    <a:lumOff val="80000"/>
                  </a:schemeClr>
                </a:solidFill>
                <a:latin typeface="Courier New" pitchFamily="49" charset="0"/>
                <a:cs typeface="Courier New" pitchFamily="49" charset="0"/>
                <a:sym typeface="Wingdings" pitchFamily="2" charset="2"/>
              </a:rPr>
              <a:t>void</a:t>
            </a:r>
            <a:r>
              <a:rPr lang="en-US" sz="2200" dirty="0">
                <a:solidFill>
                  <a:schemeClr val="accent5">
                    <a:lumMod val="20000"/>
                    <a:lumOff val="80000"/>
                  </a:schemeClr>
                </a:solidFill>
                <a:latin typeface="Courier New" pitchFamily="49" charset="0"/>
                <a:cs typeface="Courier New" pitchFamily="49" charset="0"/>
                <a:sym typeface="Wingdings" pitchFamily="2" charset="2"/>
              </a:rPr>
              <a:t> </a:t>
            </a:r>
            <a:r>
              <a:rPr lang="en-US" sz="2200" b="1"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b="1" dirty="0">
                <a:solidFill>
                  <a:schemeClr val="accent5">
                    <a:lumMod val="20000"/>
                    <a:lumOff val="80000"/>
                  </a:schemeClr>
                </a:solidFill>
                <a:latin typeface="Courier New" pitchFamily="49" charset="0"/>
                <a:cs typeface="Courier New" pitchFamily="49" charset="0"/>
                <a:sym typeface="Wingdings" pitchFamily="2" charset="2"/>
              </a:rPr>
              <a:t>(</a:t>
            </a:r>
            <a:r>
              <a:rPr lang="en-US" sz="2200" b="1"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p1);</a:t>
            </a:r>
          </a:p>
          <a:p>
            <a:pPr marL="471487" lvl="1" indent="0">
              <a:buNone/>
            </a:pPr>
            <a:r>
              <a:rPr lang="en-US" sz="2200" dirty="0">
                <a:solidFill>
                  <a:schemeClr val="accent5">
                    <a:lumMod val="20000"/>
                    <a:lumOff val="80000"/>
                  </a:schemeClr>
                </a:solidFill>
                <a:latin typeface="Courier New" pitchFamily="49" charset="0"/>
                <a:cs typeface="Courier New" pitchFamily="49" charset="0"/>
                <a:sym typeface="Wingdings" pitchFamily="2" charset="2"/>
              </a:rPr>
              <a:t>void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dirty="0">
                <a:solidFill>
                  <a:schemeClr val="accent5">
                    <a:lumMod val="20000"/>
                    <a:lumOff val="80000"/>
                  </a:schemeClr>
                </a:solidFill>
                <a:latin typeface="Courier New" pitchFamily="49" charset="0"/>
                <a:cs typeface="Courier New" pitchFamily="49" charset="0"/>
                <a:sym typeface="Wingdings" pitchFamily="2" charset="2"/>
              </a:rPr>
              <a:t>(</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p1,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p2);</a:t>
            </a:r>
          </a:p>
          <a:p>
            <a:pPr marL="471487" lvl="1" indent="0">
              <a:buNone/>
            </a:pPr>
            <a:r>
              <a:rPr lang="en-US" sz="2200" dirty="0">
                <a:solidFill>
                  <a:schemeClr val="accent5">
                    <a:lumMod val="20000"/>
                    <a:lumOff val="80000"/>
                  </a:schemeClr>
                </a:solidFill>
                <a:latin typeface="Courier New" pitchFamily="49" charset="0"/>
                <a:cs typeface="Courier New" pitchFamily="49" charset="0"/>
                <a:sym typeface="Wingdings" pitchFamily="2" charset="2"/>
              </a:rPr>
              <a:t>void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dirty="0">
                <a:solidFill>
                  <a:schemeClr val="accent5">
                    <a:lumMod val="20000"/>
                    <a:lumOff val="80000"/>
                  </a:schemeClr>
                </a:solidFill>
                <a:latin typeface="Courier New" pitchFamily="49" charset="0"/>
                <a:cs typeface="Courier New" pitchFamily="49" charset="0"/>
                <a:sym typeface="Wingdings" pitchFamily="2" charset="2"/>
              </a:rPr>
              <a:t>(double p1, double s1);</a:t>
            </a:r>
          </a:p>
          <a:p>
            <a:pPr marL="471487" lvl="1" indent="0">
              <a:buNone/>
            </a:pPr>
            <a:endParaRPr lang="en-US" sz="2200" dirty="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dirty="0"/>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24</a:t>
            </a:fld>
            <a:endParaRPr lang="vi-VN" dirty="0">
              <a:solidFill>
                <a:srgbClr val="000000"/>
              </a:solidFill>
            </a:endParaRPr>
          </a:p>
        </p:txBody>
      </p:sp>
    </p:spTree>
    <p:extLst>
      <p:ext uri="{BB962C8B-B14F-4D97-AF65-F5344CB8AC3E}">
        <p14:creationId xmlns:p14="http://schemas.microsoft.com/office/powerpoint/2010/main" val="209490200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 Nạp chồng hàm</a:t>
            </a:r>
            <a:endParaRPr lang="en-US"/>
          </a:p>
        </p:txBody>
      </p:sp>
      <p:sp>
        <p:nvSpPr>
          <p:cNvPr id="3" name="Content Placeholder 2"/>
          <p:cNvSpPr>
            <a:spLocks noGrp="1"/>
          </p:cNvSpPr>
          <p:nvPr>
            <p:ph idx="1"/>
          </p:nvPr>
        </p:nvSpPr>
        <p:spPr>
          <a:xfrm>
            <a:off x="2033972" y="930826"/>
            <a:ext cx="4314056" cy="5181600"/>
          </a:xfrm>
        </p:spPr>
        <p:txBody>
          <a:bodyPr/>
          <a:lstStyle/>
          <a:p>
            <a:r>
              <a:rPr lang="en-US" dirty="0" err="1" smtClean="0">
                <a:solidFill>
                  <a:schemeClr val="accent5">
                    <a:lumMod val="20000"/>
                    <a:lumOff val="80000"/>
                  </a:schemeClr>
                </a:solidFill>
              </a:rPr>
              <a:t>Xây</a:t>
            </a:r>
            <a:r>
              <a:rPr lang="en-US" dirty="0" smtClean="0">
                <a:solidFill>
                  <a:schemeClr val="accent5">
                    <a:lumMod val="20000"/>
                    <a:lumOff val="80000"/>
                  </a:schemeClr>
                </a:solidFill>
              </a:rPr>
              <a:t> </a:t>
            </a:r>
            <a:r>
              <a:rPr lang="en-US" dirty="0" err="1" smtClean="0">
                <a:solidFill>
                  <a:schemeClr val="accent5">
                    <a:lumMod val="20000"/>
                    <a:lumOff val="80000"/>
                  </a:schemeClr>
                </a:solidFill>
              </a:rPr>
              <a:t>dựng</a:t>
            </a:r>
            <a:r>
              <a:rPr lang="en-US" dirty="0" smtClean="0">
                <a:solidFill>
                  <a:schemeClr val="accent5">
                    <a:lumMod val="20000"/>
                    <a:lumOff val="80000"/>
                  </a:schemeClr>
                </a:solidFill>
              </a:rPr>
              <a:t> </a:t>
            </a:r>
            <a:r>
              <a:rPr lang="en-US" dirty="0" err="1" smtClean="0">
                <a:solidFill>
                  <a:schemeClr val="accent5">
                    <a:lumMod val="20000"/>
                    <a:lumOff val="80000"/>
                  </a:schemeClr>
                </a:solidFill>
              </a:rPr>
              <a:t>lớp</a:t>
            </a:r>
            <a:r>
              <a:rPr lang="en-US" dirty="0" smtClean="0">
                <a:solidFill>
                  <a:schemeClr val="accent5">
                    <a:lumMod val="20000"/>
                    <a:lumOff val="80000"/>
                  </a:schemeClr>
                </a:solidFill>
              </a:rPr>
              <a:t> </a:t>
            </a:r>
            <a:r>
              <a:rPr lang="en-US" dirty="0" err="1" smtClean="0">
                <a:solidFill>
                  <a:schemeClr val="accent5">
                    <a:lumMod val="20000"/>
                    <a:lumOff val="80000"/>
                  </a:schemeClr>
                </a:solidFill>
              </a:rPr>
              <a:t>PhanSo</a:t>
            </a:r>
            <a:endParaRPr lang="en-US" dirty="0" smtClean="0">
              <a:solidFill>
                <a:schemeClr val="accent5">
                  <a:lumMod val="20000"/>
                  <a:lumOff val="80000"/>
                </a:schemeClr>
              </a:solidFill>
            </a:endParaRPr>
          </a:p>
          <a:p>
            <a:pPr marL="0" indent="0">
              <a:spcBef>
                <a:spcPts val="0"/>
              </a:spcBef>
              <a:buNone/>
            </a:pPr>
            <a:r>
              <a:rPr lang="en-US" sz="1500" b="1" dirty="0">
                <a:solidFill>
                  <a:schemeClr val="accent5">
                    <a:lumMod val="20000"/>
                    <a:lumOff val="80000"/>
                  </a:schemeClr>
                </a:solidFill>
                <a:latin typeface="Courier New" pitchFamily="49" charset="0"/>
                <a:cs typeface="Courier New" pitchFamily="49" charset="0"/>
              </a:rPr>
              <a:t>class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PhanSo</a:t>
            </a:r>
            <a:endParaRPr lang="en-US" sz="1500" dirty="0">
              <a:solidFill>
                <a:schemeClr val="accent5">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Mau;</a:t>
            </a:r>
            <a:endParaRPr lang="vi-VN" sz="1500" dirty="0">
              <a:solidFill>
                <a:schemeClr val="accent5">
                  <a:lumMod val="20000"/>
                  <a:lumOff val="80000"/>
                </a:schemeClr>
              </a:solidFill>
              <a:latin typeface="Courier New" pitchFamily="49" charset="0"/>
              <a:cs typeface="Courier New" pitchFamily="49" charset="0"/>
            </a:endParaRPr>
          </a:p>
          <a:p>
            <a:pPr marL="0" indent="0">
              <a:spcBef>
                <a:spcPts val="0"/>
              </a:spcBef>
              <a:buNone/>
            </a:pPr>
            <a:r>
              <a:rPr lang="vi-VN" sz="1500" dirty="0">
                <a:solidFill>
                  <a:schemeClr val="accent5">
                    <a:lumMod val="20000"/>
                    <a:lumOff val="80000"/>
                  </a:schemeClr>
                </a:solidFill>
                <a:latin typeface="Courier New" pitchFamily="49" charset="0"/>
                <a:cs typeface="Courier New" pitchFamily="49" charset="0"/>
              </a:rPr>
              <a:t>//nạp chồng các phương thức khởi tạo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public</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0;</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public</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a:t>
            </a:r>
            <a:r>
              <a:rPr lang="en-US" sz="1500" b="1"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x)</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x;</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fr-FR" sz="1500" dirty="0">
                <a:solidFill>
                  <a:schemeClr val="accent5">
                    <a:lumMod val="20000"/>
                    <a:lumOff val="80000"/>
                  </a:schemeClr>
                </a:solidFill>
                <a:latin typeface="Courier New" pitchFamily="49" charset="0"/>
                <a:cs typeface="Courier New" pitchFamily="49" charset="0"/>
              </a:rPr>
              <a:t>        </a:t>
            </a:r>
            <a:r>
              <a:rPr lang="fr-FR" sz="1500" b="1" dirty="0">
                <a:solidFill>
                  <a:schemeClr val="accent5">
                    <a:lumMod val="20000"/>
                    <a:lumOff val="80000"/>
                  </a:schemeClr>
                </a:solidFill>
                <a:latin typeface="Courier New" pitchFamily="49" charset="0"/>
                <a:cs typeface="Courier New" pitchFamily="49" charset="0"/>
              </a:rPr>
              <a:t>public</a:t>
            </a:r>
            <a:r>
              <a:rPr lang="fr-FR" sz="1500" dirty="0">
                <a:solidFill>
                  <a:schemeClr val="accent5">
                    <a:lumMod val="20000"/>
                    <a:lumOff val="80000"/>
                  </a:schemeClr>
                </a:solidFill>
                <a:latin typeface="Courier New" pitchFamily="49" charset="0"/>
                <a:cs typeface="Courier New" pitchFamily="49" charset="0"/>
              </a:rPr>
              <a:t> </a:t>
            </a:r>
            <a:r>
              <a:rPr lang="fr-FR" sz="1500" b="1" dirty="0" err="1">
                <a:solidFill>
                  <a:schemeClr val="accent5">
                    <a:lumMod val="20000"/>
                    <a:lumOff val="80000"/>
                  </a:schemeClr>
                </a:solidFill>
                <a:latin typeface="Courier New" pitchFamily="49" charset="0"/>
                <a:cs typeface="Courier New" pitchFamily="49" charset="0"/>
              </a:rPr>
              <a:t>PhanSo</a:t>
            </a:r>
            <a:r>
              <a:rPr lang="fr-FR" sz="1500" b="1" dirty="0">
                <a:solidFill>
                  <a:schemeClr val="accent5">
                    <a:lumMod val="20000"/>
                    <a:lumOff val="80000"/>
                  </a:schemeClr>
                </a:solidFill>
                <a:latin typeface="Courier New" pitchFamily="49" charset="0"/>
                <a:cs typeface="Courier New" pitchFamily="49" charset="0"/>
              </a:rPr>
              <a:t>(</a:t>
            </a:r>
            <a:r>
              <a:rPr lang="fr-FR" sz="1500" b="1" dirty="0" err="1">
                <a:solidFill>
                  <a:schemeClr val="accent5">
                    <a:lumMod val="20000"/>
                    <a:lumOff val="80000"/>
                  </a:schemeClr>
                </a:solidFill>
                <a:latin typeface="Courier New" pitchFamily="49" charset="0"/>
                <a:cs typeface="Courier New" pitchFamily="49" charset="0"/>
              </a:rPr>
              <a:t>int</a:t>
            </a:r>
            <a:r>
              <a:rPr lang="fr-FR" sz="1500" dirty="0">
                <a:solidFill>
                  <a:schemeClr val="accent5">
                    <a:lumMod val="20000"/>
                    <a:lumOff val="80000"/>
                  </a:schemeClr>
                </a:solidFill>
                <a:latin typeface="Courier New" pitchFamily="49" charset="0"/>
                <a:cs typeface="Courier New" pitchFamily="49" charset="0"/>
              </a:rPr>
              <a:t> t, </a:t>
            </a:r>
            <a:r>
              <a:rPr lang="fr-FR" sz="1500" b="1" dirty="0" err="1">
                <a:solidFill>
                  <a:schemeClr val="accent5">
                    <a:lumMod val="20000"/>
                    <a:lumOff val="80000"/>
                  </a:schemeClr>
                </a:solidFill>
                <a:latin typeface="Courier New" pitchFamily="49" charset="0"/>
                <a:cs typeface="Courier New" pitchFamily="49" charset="0"/>
              </a:rPr>
              <a:t>int</a:t>
            </a:r>
            <a:r>
              <a:rPr lang="fr-FR" sz="1500" dirty="0">
                <a:solidFill>
                  <a:schemeClr val="accent5">
                    <a:lumMod val="20000"/>
                    <a:lumOff val="80000"/>
                  </a:schemeClr>
                </a:solidFill>
                <a:latin typeface="Courier New" pitchFamily="49" charset="0"/>
                <a:cs typeface="Courier New" pitchFamily="49" charset="0"/>
              </a:rPr>
              <a:t> m)</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m;</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rPr>
              <a:t>        </a:t>
            </a:r>
          </a:p>
          <a:p>
            <a:pPr marL="0" indent="0">
              <a:spcBef>
                <a:spcPts val="0"/>
              </a:spcBef>
              <a:buNone/>
            </a:pPr>
            <a:endParaRPr lang="en-US" sz="1500" dirty="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Rectangle 6"/>
          <p:cNvSpPr/>
          <p:nvPr/>
        </p:nvSpPr>
        <p:spPr>
          <a:xfrm>
            <a:off x="6585992" y="1301254"/>
            <a:ext cx="3744416" cy="3785652"/>
          </a:xfrm>
          <a:prstGeom prst="rect">
            <a:avLst/>
          </a:prstGeom>
        </p:spPr>
        <p:txBody>
          <a:bodyPr wrap="square">
            <a:spAutoFit/>
          </a:bodyPr>
          <a:lstStyle/>
          <a:p>
            <a:pPr eaLnBrk="0" fontAlgn="base" hangingPunct="0">
              <a:spcBef>
                <a:spcPct val="0"/>
              </a:spcBef>
              <a:spcAft>
                <a:spcPct val="0"/>
              </a:spcAft>
            </a:pPr>
            <a:r>
              <a:rPr lang="en-US" sz="1500" b="1" dirty="0">
                <a:solidFill>
                  <a:srgbClr val="B1B9B3">
                    <a:lumMod val="20000"/>
                    <a:lumOff val="80000"/>
                  </a:srgbClr>
                </a:solidFill>
                <a:latin typeface="Courier New" pitchFamily="49" charset="0"/>
                <a:cs typeface="Courier New" pitchFamily="49" charset="0"/>
              </a:rPr>
              <a:t>public</a:t>
            </a:r>
            <a:r>
              <a:rPr lang="en-US" sz="1500" dirty="0">
                <a:solidFill>
                  <a:srgbClr val="B1B9B3">
                    <a:lumMod val="20000"/>
                    <a:lumOff val="80000"/>
                  </a:srgbClr>
                </a:solidFill>
                <a:latin typeface="Courier New" pitchFamily="49" charset="0"/>
                <a:cs typeface="Courier New" pitchFamily="49" charset="0"/>
              </a:rPr>
              <a:t> void </a:t>
            </a:r>
            <a:r>
              <a:rPr lang="en-US" sz="1500" dirty="0" err="1">
                <a:solidFill>
                  <a:srgbClr val="B1B9B3">
                    <a:lumMod val="20000"/>
                    <a:lumOff val="80000"/>
                  </a:srgbClr>
                </a:solidFill>
                <a:latin typeface="Courier New" pitchFamily="49" charset="0"/>
                <a:cs typeface="Courier New" pitchFamily="49" charset="0"/>
              </a:rPr>
              <a:t>InPhanSo</a:t>
            </a:r>
            <a:r>
              <a:rPr lang="en-US"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dirty="0">
                <a:solidFill>
                  <a:srgbClr val="B1B9B3">
                    <a:lumMod val="20000"/>
                    <a:lumOff val="80000"/>
                  </a:srgbClr>
                </a:solidFill>
                <a:latin typeface="Courier New" pitchFamily="49" charset="0"/>
                <a:cs typeface="Courier New" pitchFamily="49" charset="0"/>
              </a:rPr>
              <a:t>            </a:t>
            </a:r>
            <a:r>
              <a:rPr lang="fr-FR" sz="1500" dirty="0" err="1">
                <a:solidFill>
                  <a:srgbClr val="B1B9B3">
                    <a:lumMod val="20000"/>
                    <a:lumOff val="80000"/>
                  </a:srgbClr>
                </a:solidFill>
                <a:latin typeface="Courier New" pitchFamily="49" charset="0"/>
                <a:cs typeface="Courier New" pitchFamily="49" charset="0"/>
              </a:rPr>
              <a:t>Console.WriteLine</a:t>
            </a:r>
            <a:r>
              <a:rPr lang="fr-FR" sz="1500" dirty="0">
                <a:solidFill>
                  <a:srgbClr val="B1B9B3">
                    <a:lumMod val="20000"/>
                    <a:lumOff val="80000"/>
                  </a:srgbClr>
                </a:solidFill>
                <a:latin typeface="Courier New" pitchFamily="49" charset="0"/>
                <a:cs typeface="Courier New" pitchFamily="49" charset="0"/>
              </a:rPr>
              <a:t>("{0}/{1} ", Tu, </a:t>
            </a:r>
            <a:r>
              <a:rPr lang="fr-FR" sz="1500" dirty="0" err="1">
                <a:solidFill>
                  <a:srgbClr val="B1B9B3">
                    <a:lumMod val="20000"/>
                    <a:lumOff val="80000"/>
                  </a:srgbClr>
                </a:solidFill>
                <a:latin typeface="Courier New" pitchFamily="49" charset="0"/>
                <a:cs typeface="Courier New" pitchFamily="49" charset="0"/>
              </a:rPr>
              <a:t>Mau</a:t>
            </a:r>
            <a:r>
              <a:rPr lang="fr-FR"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en-US" sz="1500" b="1" dirty="0">
                <a:solidFill>
                  <a:srgbClr val="B1B9B3">
                    <a:lumMod val="20000"/>
                    <a:lumOff val="80000"/>
                  </a:srgbClr>
                </a:solidFill>
                <a:latin typeface="Courier New" pitchFamily="49" charset="0"/>
                <a:cs typeface="Courier New" pitchFamily="49" charset="0"/>
              </a:rPr>
              <a:t>public</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Cong(</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PS2)</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dirty="0">
                <a:solidFill>
                  <a:srgbClr val="B1B9B3">
                    <a:lumMod val="20000"/>
                    <a:lumOff val="80000"/>
                  </a:srgbClr>
                </a:solidFill>
                <a:latin typeface="Courier New" pitchFamily="49" charset="0"/>
                <a:cs typeface="Courier New" pitchFamily="49" charset="0"/>
              </a:rPr>
              <a:t>      </a:t>
            </a:r>
            <a:r>
              <a:rPr lang="fr-FR" sz="1500" dirty="0" err="1">
                <a:solidFill>
                  <a:srgbClr val="B1B9B3">
                    <a:lumMod val="20000"/>
                    <a:lumOff val="80000"/>
                  </a:srgbClr>
                </a:solidFill>
                <a:latin typeface="Courier New" pitchFamily="49" charset="0"/>
                <a:cs typeface="Courier New" pitchFamily="49" charset="0"/>
              </a:rPr>
              <a:t>int</a:t>
            </a:r>
            <a:r>
              <a:rPr lang="fr-FR" sz="1500" dirty="0">
                <a:solidFill>
                  <a:srgbClr val="B1B9B3">
                    <a:lumMod val="20000"/>
                    <a:lumOff val="80000"/>
                  </a:srgbClr>
                </a:solidFill>
                <a:latin typeface="Courier New" pitchFamily="49" charset="0"/>
                <a:cs typeface="Courier New" pitchFamily="49" charset="0"/>
              </a:rPr>
              <a:t> TS = Tu * PS2.Mau + </a:t>
            </a:r>
            <a:r>
              <a:rPr lang="fr-FR" sz="1500" dirty="0" err="1">
                <a:solidFill>
                  <a:srgbClr val="B1B9B3">
                    <a:lumMod val="20000"/>
                    <a:lumOff val="80000"/>
                  </a:srgbClr>
                </a:solidFill>
                <a:latin typeface="Courier New" pitchFamily="49" charset="0"/>
                <a:cs typeface="Courier New" pitchFamily="49" charset="0"/>
              </a:rPr>
              <a:t>Mau</a:t>
            </a:r>
            <a:r>
              <a:rPr lang="fr-FR" sz="1500" dirty="0">
                <a:solidFill>
                  <a:srgbClr val="B1B9B3">
                    <a:lumMod val="20000"/>
                    <a:lumOff val="80000"/>
                  </a:srgbClr>
                </a:solidFill>
                <a:latin typeface="Courier New" pitchFamily="49" charset="0"/>
                <a:cs typeface="Courier New" pitchFamily="49" charset="0"/>
              </a:rPr>
              <a:t> * PS2.Tu;</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int</a:t>
            </a:r>
            <a:r>
              <a:rPr lang="en-US" sz="1500" dirty="0">
                <a:solidFill>
                  <a:srgbClr val="B1B9B3">
                    <a:lumMod val="20000"/>
                    <a:lumOff val="80000"/>
                  </a:srgbClr>
                </a:solidFill>
                <a:latin typeface="Courier New" pitchFamily="49" charset="0"/>
                <a:cs typeface="Courier New" pitchFamily="49" charset="0"/>
              </a:rPr>
              <a:t> MS = Mau * PS2.Mau;</a:t>
            </a:r>
          </a:p>
          <a:p>
            <a:pPr algn="just" eaLnBrk="0" fontAlgn="base" hangingPunct="0">
              <a:spcBef>
                <a:spcPct val="0"/>
              </a:spcBef>
              <a:spcAft>
                <a:spcPct val="0"/>
              </a:spcAft>
              <a:buClr>
                <a:srgbClr val="658570"/>
              </a:buClr>
            </a:pPr>
            <a:r>
              <a:rPr lang="vi-VN" sz="1500" dirty="0">
                <a:solidFill>
                  <a:srgbClr val="B1B9B3">
                    <a:lumMod val="20000"/>
                    <a:lumOff val="80000"/>
                  </a:srgbClr>
                </a:solidFill>
                <a:latin typeface="Courier New" pitchFamily="49" charset="0"/>
                <a:cs typeface="Courier New" pitchFamily="49" charset="0"/>
              </a:rPr>
              <a:t>//Gọi phương thức tạo 2 tham số</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KetQua</a:t>
            </a:r>
            <a:r>
              <a:rPr lang="en-US" sz="1500" dirty="0">
                <a:solidFill>
                  <a:srgbClr val="B1B9B3">
                    <a:lumMod val="20000"/>
                    <a:lumOff val="80000"/>
                  </a:srgbClr>
                </a:solidFill>
                <a:latin typeface="Courier New" pitchFamily="49" charset="0"/>
                <a:cs typeface="Courier New" pitchFamily="49" charset="0"/>
              </a:rPr>
              <a:t> = </a:t>
            </a:r>
            <a:r>
              <a:rPr lang="en-US" sz="1500" b="1" dirty="0">
                <a:solidFill>
                  <a:srgbClr val="B1B9B3">
                    <a:lumMod val="20000"/>
                    <a:lumOff val="80000"/>
                  </a:srgbClr>
                </a:solidFill>
                <a:latin typeface="Courier New" pitchFamily="49" charset="0"/>
                <a:cs typeface="Courier New" pitchFamily="49" charset="0"/>
              </a:rPr>
              <a:t>new</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(TS, MS);</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b="1" dirty="0">
                <a:solidFill>
                  <a:srgbClr val="B1B9B3">
                    <a:lumMod val="20000"/>
                    <a:lumOff val="80000"/>
                  </a:srgbClr>
                </a:solidFill>
                <a:latin typeface="Courier New" pitchFamily="49" charset="0"/>
                <a:cs typeface="Courier New" pitchFamily="49" charset="0"/>
              </a:rPr>
              <a:t>return</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KetQua</a:t>
            </a:r>
            <a:r>
              <a:rPr lang="en-US"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25</a:t>
            </a:fld>
            <a:endParaRPr lang="vi-VN" dirty="0">
              <a:solidFill>
                <a:srgbClr val="000000"/>
              </a:solidFill>
            </a:endParaRPr>
          </a:p>
        </p:txBody>
      </p:sp>
    </p:spTree>
    <p:extLst>
      <p:ext uri="{BB962C8B-B14F-4D97-AF65-F5344CB8AC3E}">
        <p14:creationId xmlns:p14="http://schemas.microsoft.com/office/powerpoint/2010/main" val="170449345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Nạp chồng hàm</a:t>
            </a:r>
          </a:p>
        </p:txBody>
      </p:sp>
      <p:sp>
        <p:nvSpPr>
          <p:cNvPr id="3" name="Content Placeholder 2"/>
          <p:cNvSpPr>
            <a:spLocks noGrp="1"/>
          </p:cNvSpPr>
          <p:nvPr>
            <p:ph idx="1"/>
          </p:nvPr>
        </p:nvSpPr>
        <p:spPr>
          <a:xfrm>
            <a:off x="1838326" y="816047"/>
            <a:ext cx="8524875" cy="3876675"/>
          </a:xfrm>
        </p:spPr>
        <p:txBody>
          <a:bodyPr/>
          <a:lstStyle/>
          <a:p>
            <a:pPr marL="0" indent="0">
              <a:spcBef>
                <a:spcPts val="0"/>
              </a:spcBef>
              <a:buNone/>
            </a:pPr>
            <a:r>
              <a:rPr lang="en-US" sz="1500" b="1" dirty="0">
                <a:solidFill>
                  <a:schemeClr val="accent5">
                    <a:lumMod val="20000"/>
                    <a:lumOff val="80000"/>
                  </a:schemeClr>
                </a:solidFill>
                <a:latin typeface="Courier New" pitchFamily="49" charset="0"/>
                <a:cs typeface="Courier New" pitchFamily="49" charset="0"/>
              </a:rPr>
              <a:t>static</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void</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Main(string</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args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p1</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p1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p2</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(5</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p2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p2.InPhanSo();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Nhap</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 </a:t>
            </a:r>
            <a:r>
              <a:rPr lang="en-US" sz="1500" dirty="0" err="1">
                <a:solidFill>
                  <a:schemeClr val="accent5">
                    <a:lumMod val="20000"/>
                    <a:lumOff val="80000"/>
                  </a:schemeClr>
                </a:solidFill>
                <a:latin typeface="Courier New" pitchFamily="49" charset="0"/>
                <a:cs typeface="Courier New" pitchFamily="49" charset="0"/>
              </a:rPr>
              <a:t>int.Parse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Nhap</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mau</a:t>
            </a:r>
            <a:r>
              <a:rPr lang="en-US" sz="1500" dirty="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 = </a:t>
            </a:r>
            <a:r>
              <a:rPr lang="en-US" sz="1500" dirty="0" err="1">
                <a:solidFill>
                  <a:schemeClr val="accent5">
                    <a:lumMod val="20000"/>
                    <a:lumOff val="80000"/>
                  </a:schemeClr>
                </a:solidFill>
                <a:latin typeface="Courier New" pitchFamily="49" charset="0"/>
                <a:cs typeface="Courier New" pitchFamily="49" charset="0"/>
              </a:rPr>
              <a:t>int.Parse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p3</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a:t>
            </a:r>
            <a:r>
              <a:rPr lang="en-US" sz="1500" b="1"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p3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p3.InPhanSo();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//p1=p2+p3</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 = p2.Cong(p3);</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p1 = p2 + p3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26</a:t>
            </a:fld>
            <a:endParaRPr lang="vi-VN" dirty="0">
              <a:solidFill>
                <a:srgbClr val="000000"/>
              </a:solidFill>
            </a:endParaRPr>
          </a:p>
        </p:txBody>
      </p:sp>
    </p:spTree>
    <p:extLst>
      <p:ext uri="{BB962C8B-B14F-4D97-AF65-F5344CB8AC3E}">
        <p14:creationId xmlns:p14="http://schemas.microsoft.com/office/powerpoint/2010/main" val="32516493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257" y="1"/>
            <a:ext cx="8515350" cy="600075"/>
          </a:xfrm>
        </p:spPr>
        <p:txBody>
          <a:bodyPr/>
          <a:lstStyle/>
          <a:p>
            <a:r>
              <a:rPr lang="en-US" dirty="0"/>
              <a:t>Properties</a:t>
            </a:r>
            <a:br>
              <a:rPr lang="en-US" dirty="0"/>
            </a:br>
            <a:endParaRPr lang="en-US" dirty="0"/>
          </a:p>
        </p:txBody>
      </p:sp>
      <p:sp>
        <p:nvSpPr>
          <p:cNvPr id="3" name="Content Placeholder 2"/>
          <p:cNvSpPr>
            <a:spLocks noGrp="1"/>
          </p:cNvSpPr>
          <p:nvPr>
            <p:ph idx="1"/>
          </p:nvPr>
        </p:nvSpPr>
        <p:spPr>
          <a:xfrm>
            <a:off x="1647258" y="600076"/>
            <a:ext cx="9480088" cy="3876675"/>
          </a:xfrm>
        </p:spPr>
        <p:txBody>
          <a:bodyPr/>
          <a:lstStyle/>
          <a:p>
            <a:pPr marL="0" indent="0">
              <a:lnSpc>
                <a:spcPts val="2160"/>
              </a:lnSpc>
              <a:spcBef>
                <a:spcPts val="0"/>
              </a:spcBef>
              <a:buNone/>
            </a:pPr>
            <a:r>
              <a:rPr lang="en-US" sz="2200" dirty="0"/>
              <a:t>-</a:t>
            </a:r>
            <a:r>
              <a:rPr lang="en-US" sz="2000" dirty="0" err="1"/>
              <a:t>Thành</a:t>
            </a:r>
            <a:r>
              <a:rPr lang="en-US" sz="2000" dirty="0"/>
              <a:t> </a:t>
            </a:r>
            <a:r>
              <a:rPr lang="en-US" sz="2000" dirty="0" err="1"/>
              <a:t>phần</a:t>
            </a:r>
            <a:r>
              <a:rPr lang="en-US" sz="2000" dirty="0"/>
              <a:t> </a:t>
            </a:r>
            <a:r>
              <a:rPr lang="en-US" sz="2000" dirty="0" err="1"/>
              <a:t>của</a:t>
            </a:r>
            <a:r>
              <a:rPr lang="en-US" sz="2000" dirty="0"/>
              <a:t> </a:t>
            </a:r>
            <a:r>
              <a:rPr lang="en-US" sz="2000" dirty="0" err="1"/>
              <a:t>lớp</a:t>
            </a:r>
            <a:r>
              <a:rPr lang="en-US" sz="2000" dirty="0"/>
              <a:t> </a:t>
            </a:r>
            <a:r>
              <a:rPr lang="en-US" sz="2000" dirty="0" err="1"/>
              <a:t>cho</a:t>
            </a:r>
            <a:r>
              <a:rPr lang="en-US" sz="2000" dirty="0"/>
              <a:t> </a:t>
            </a:r>
            <a:r>
              <a:rPr lang="en-US" sz="2000" dirty="0" err="1"/>
              <a:t>phép</a:t>
            </a:r>
            <a:r>
              <a:rPr lang="en-US" sz="2000" dirty="0"/>
              <a:t> </a:t>
            </a:r>
            <a:r>
              <a:rPr lang="en-US" sz="2000" dirty="0" err="1"/>
              <a:t>truy</a:t>
            </a:r>
            <a:r>
              <a:rPr lang="en-US" sz="2000" dirty="0"/>
              <a:t> </a:t>
            </a:r>
            <a:r>
              <a:rPr lang="en-US" sz="2000" dirty="0" err="1"/>
              <a:t>cập</a:t>
            </a:r>
            <a:r>
              <a:rPr lang="en-US" sz="2000" dirty="0"/>
              <a:t> </a:t>
            </a:r>
            <a:r>
              <a:rPr lang="en-US" sz="2000" dirty="0" err="1"/>
              <a:t>dữ</a:t>
            </a:r>
            <a:r>
              <a:rPr lang="en-US" sz="2000" dirty="0"/>
              <a:t> </a:t>
            </a:r>
            <a:r>
              <a:rPr lang="en-US" sz="2000" dirty="0" err="1"/>
              <a:t>liệu</a:t>
            </a:r>
            <a:r>
              <a:rPr lang="en-US" sz="2000" dirty="0"/>
              <a:t> (Fields) </a:t>
            </a:r>
            <a:r>
              <a:rPr lang="en-US" sz="2000" dirty="0" err="1"/>
              <a:t>của</a:t>
            </a:r>
            <a:r>
              <a:rPr lang="en-US" sz="2000" dirty="0"/>
              <a:t> class</a:t>
            </a:r>
          </a:p>
          <a:p>
            <a:pPr marL="0" indent="0">
              <a:lnSpc>
                <a:spcPts val="2160"/>
              </a:lnSpc>
              <a:spcBef>
                <a:spcPts val="0"/>
              </a:spcBef>
              <a:buNone/>
            </a:pPr>
            <a:r>
              <a:rPr lang="en-US" sz="2000" dirty="0" err="1"/>
              <a:t>Có</a:t>
            </a:r>
            <a:r>
              <a:rPr lang="en-US" sz="2000" dirty="0"/>
              <a:t> </a:t>
            </a:r>
            <a:r>
              <a:rPr lang="en-US" sz="2000" dirty="0" err="1"/>
              <a:t>thể</a:t>
            </a:r>
            <a:r>
              <a:rPr lang="en-US" sz="2000" dirty="0"/>
              <a:t> </a:t>
            </a:r>
            <a:r>
              <a:rPr lang="en-US" sz="2000" dirty="0" err="1"/>
              <a:t>tạo</a:t>
            </a:r>
            <a:r>
              <a:rPr lang="en-US" sz="2000" dirty="0"/>
              <a:t> Properties </a:t>
            </a:r>
            <a:r>
              <a:rPr lang="en-US" sz="2000" dirty="0" err="1"/>
              <a:t>có</a:t>
            </a:r>
            <a:r>
              <a:rPr lang="en-US" sz="2000" dirty="0"/>
              <a:t> </a:t>
            </a:r>
            <a:r>
              <a:rPr lang="en-US" sz="2000" dirty="0" err="1"/>
              <a:t>thể</a:t>
            </a:r>
            <a:r>
              <a:rPr lang="en-US" sz="2000" dirty="0"/>
              <a:t> </a:t>
            </a:r>
            <a:r>
              <a:rPr lang="en-US" sz="2000" dirty="0" err="1"/>
              <a:t>chỉ</a:t>
            </a:r>
            <a:r>
              <a:rPr lang="en-US" sz="2000" dirty="0"/>
              <a:t> </a:t>
            </a:r>
            <a:r>
              <a:rPr lang="en-US" sz="2000" dirty="0" err="1"/>
              <a:t>đọc</a:t>
            </a:r>
            <a:r>
              <a:rPr lang="en-US" sz="2000" dirty="0"/>
              <a:t>, </a:t>
            </a:r>
            <a:r>
              <a:rPr lang="en-US" sz="2000" dirty="0" err="1"/>
              <a:t>chỉ</a:t>
            </a:r>
            <a:r>
              <a:rPr lang="en-US" sz="2000" dirty="0"/>
              <a:t> </a:t>
            </a:r>
            <a:r>
              <a:rPr lang="en-US" sz="2000" dirty="0" err="1"/>
              <a:t>ghi</a:t>
            </a:r>
            <a:r>
              <a:rPr lang="en-US" sz="2000" dirty="0"/>
              <a:t> </a:t>
            </a:r>
            <a:r>
              <a:rPr lang="en-US" sz="2000" dirty="0" err="1"/>
              <a:t>hoặc</a:t>
            </a:r>
            <a:r>
              <a:rPr lang="en-US" sz="2000" dirty="0"/>
              <a:t> </a:t>
            </a:r>
            <a:r>
              <a:rPr lang="en-US" sz="2000" dirty="0" err="1"/>
              <a:t>vừa</a:t>
            </a:r>
            <a:r>
              <a:rPr lang="en-US" sz="2000" dirty="0"/>
              <a:t> </a:t>
            </a:r>
            <a:r>
              <a:rPr lang="en-US" sz="2000" dirty="0" err="1"/>
              <a:t>đọc</a:t>
            </a:r>
            <a:r>
              <a:rPr lang="en-US" sz="2000" dirty="0"/>
              <a:t> </a:t>
            </a:r>
            <a:r>
              <a:rPr lang="en-US" sz="2000" dirty="0" err="1"/>
              <a:t>vừa</a:t>
            </a:r>
            <a:r>
              <a:rPr lang="en-US" sz="2000" dirty="0"/>
              <a:t> </a:t>
            </a:r>
            <a:r>
              <a:rPr lang="en-US" sz="2000" dirty="0" err="1"/>
              <a:t>ghi</a:t>
            </a:r>
            <a:r>
              <a:rPr lang="en-US" sz="2000" dirty="0"/>
              <a:t> </a:t>
            </a:r>
            <a:r>
              <a:rPr lang="en-US" sz="2000" dirty="0" err="1"/>
              <a:t>bằng</a:t>
            </a:r>
            <a:r>
              <a:rPr lang="en-US" sz="2000" dirty="0"/>
              <a:t> </a:t>
            </a:r>
            <a:r>
              <a:rPr lang="en-US" sz="2000" dirty="0" err="1"/>
              <a:t>cách</a:t>
            </a:r>
            <a:r>
              <a:rPr lang="en-US" sz="2000" dirty="0"/>
              <a:t> </a:t>
            </a:r>
            <a:r>
              <a:rPr lang="en-US" sz="2000" dirty="0" err="1"/>
              <a:t>tạo</a:t>
            </a:r>
            <a:r>
              <a:rPr lang="en-US" sz="2000" dirty="0"/>
              <a:t> </a:t>
            </a:r>
            <a:r>
              <a:rPr lang="en-US" sz="2000" dirty="0" err="1"/>
              <a:t>các</a:t>
            </a:r>
            <a:r>
              <a:rPr lang="en-US" sz="2000" dirty="0"/>
              <a:t> setter </a:t>
            </a:r>
            <a:r>
              <a:rPr lang="en-US" sz="2000" dirty="0" err="1"/>
              <a:t>và</a:t>
            </a:r>
            <a:r>
              <a:rPr lang="en-US" sz="2000" dirty="0"/>
              <a:t> getter.</a:t>
            </a:r>
          </a:p>
          <a:p>
            <a:pPr marL="0" indent="0">
              <a:lnSpc>
                <a:spcPts val="2160"/>
              </a:lnSpc>
              <a:spcBef>
                <a:spcPts val="0"/>
              </a:spcBef>
              <a:buNone/>
            </a:pPr>
            <a:r>
              <a:rPr lang="en-US" sz="2000" dirty="0"/>
              <a:t> </a:t>
            </a:r>
            <a:r>
              <a:rPr lang="en-US" sz="2000" dirty="0" err="1"/>
              <a:t>Ví</a:t>
            </a:r>
            <a:r>
              <a:rPr lang="en-US" sz="2000" dirty="0"/>
              <a:t> </a:t>
            </a:r>
            <a:r>
              <a:rPr lang="en-US" sz="2000" dirty="0" err="1"/>
              <a:t>dụ</a:t>
            </a:r>
            <a:r>
              <a:rPr lang="en-US" sz="2000" dirty="0"/>
              <a:t> </a:t>
            </a:r>
            <a:r>
              <a:rPr lang="en-US" sz="2000" dirty="0" err="1"/>
              <a:t>tạo</a:t>
            </a:r>
            <a:r>
              <a:rPr lang="en-US" sz="2000" dirty="0"/>
              <a:t> setter </a:t>
            </a:r>
            <a:r>
              <a:rPr lang="en-US" sz="2000" dirty="0" err="1"/>
              <a:t>và</a:t>
            </a:r>
            <a:r>
              <a:rPr lang="en-US" sz="2000" dirty="0"/>
              <a:t> getter </a:t>
            </a:r>
            <a:r>
              <a:rPr lang="en-US" sz="2000" dirty="0" err="1"/>
              <a:t>của</a:t>
            </a:r>
            <a:r>
              <a:rPr lang="en-US" sz="2000" dirty="0"/>
              <a:t> </a:t>
            </a:r>
            <a:r>
              <a:rPr lang="en-US" sz="2000" dirty="0" err="1"/>
              <a:t>dữ</a:t>
            </a:r>
            <a:r>
              <a:rPr lang="en-US" sz="2000" dirty="0"/>
              <a:t> </a:t>
            </a:r>
            <a:r>
              <a:rPr lang="en-US" sz="2000" dirty="0" err="1"/>
              <a:t>liệu</a:t>
            </a:r>
            <a:r>
              <a:rPr lang="en-US" sz="2000" dirty="0"/>
              <a:t> _height </a:t>
            </a:r>
            <a:r>
              <a:rPr lang="en-US" sz="2000" dirty="0" err="1"/>
              <a:t>của</a:t>
            </a:r>
            <a:r>
              <a:rPr lang="en-US" sz="2000" dirty="0"/>
              <a:t> </a:t>
            </a:r>
            <a:r>
              <a:rPr lang="en-US" sz="2000" dirty="0" err="1"/>
              <a:t>lớp</a:t>
            </a:r>
            <a:r>
              <a:rPr lang="en-US" sz="2000" dirty="0"/>
              <a:t> HCN:</a:t>
            </a:r>
          </a:p>
          <a:p>
            <a:pPr marL="0" indent="0">
              <a:lnSpc>
                <a:spcPts val="2160"/>
              </a:lnSpc>
              <a:spcBef>
                <a:spcPts val="0"/>
              </a:spcBef>
              <a:buNone/>
            </a:pPr>
            <a:r>
              <a:rPr lang="en-US" sz="2000" dirty="0"/>
              <a:t> </a:t>
            </a:r>
            <a:r>
              <a:rPr lang="en-US" sz="2000" i="1" dirty="0">
                <a:solidFill>
                  <a:srgbClr val="FF0000"/>
                </a:solidFill>
              </a:rPr>
              <a:t>public float Height //</a:t>
            </a:r>
            <a:r>
              <a:rPr lang="en-US" sz="2000" i="1" dirty="0" err="1">
                <a:solidFill>
                  <a:srgbClr val="FF0000"/>
                </a:solidFill>
              </a:rPr>
              <a:t>Tạo</a:t>
            </a:r>
            <a:r>
              <a:rPr lang="en-US" sz="2000" i="1" dirty="0">
                <a:solidFill>
                  <a:srgbClr val="FF0000"/>
                </a:solidFill>
              </a:rPr>
              <a:t> </a:t>
            </a:r>
            <a:r>
              <a:rPr lang="en-US" sz="2000" i="1" dirty="0" err="1">
                <a:solidFill>
                  <a:srgbClr val="FF0000"/>
                </a:solidFill>
              </a:rPr>
              <a:t>thuộc</a:t>
            </a:r>
            <a:r>
              <a:rPr lang="en-US" sz="2000" i="1" dirty="0">
                <a:solidFill>
                  <a:srgbClr val="FF0000"/>
                </a:solidFill>
              </a:rPr>
              <a:t> </a:t>
            </a:r>
            <a:r>
              <a:rPr lang="en-US" sz="2000" i="1" dirty="0" err="1">
                <a:solidFill>
                  <a:srgbClr val="FF0000"/>
                </a:solidFill>
              </a:rPr>
              <a:t>tính</a:t>
            </a:r>
            <a:r>
              <a:rPr lang="en-US" sz="2000" i="1" dirty="0">
                <a:solidFill>
                  <a:srgbClr val="FF0000"/>
                </a:solidFill>
              </a:rPr>
              <a:t> Height </a:t>
            </a:r>
            <a:r>
              <a:rPr lang="en-US" sz="2000" i="1" dirty="0" err="1">
                <a:solidFill>
                  <a:srgbClr val="FF0000"/>
                </a:solidFill>
              </a:rPr>
              <a:t>để</a:t>
            </a:r>
            <a:r>
              <a:rPr lang="en-US" sz="2000" i="1" dirty="0">
                <a:solidFill>
                  <a:srgbClr val="FF0000"/>
                </a:solidFill>
              </a:rPr>
              <a:t> </a:t>
            </a:r>
            <a:r>
              <a:rPr lang="en-US" sz="2000" i="1" dirty="0" err="1">
                <a:solidFill>
                  <a:srgbClr val="FF0000"/>
                </a:solidFill>
              </a:rPr>
              <a:t>truyền</a:t>
            </a:r>
            <a:r>
              <a:rPr lang="en-US" sz="2000" i="1" dirty="0">
                <a:solidFill>
                  <a:srgbClr val="FF0000"/>
                </a:solidFill>
              </a:rPr>
              <a:t> </a:t>
            </a:r>
            <a:r>
              <a:rPr lang="en-US" sz="2000" i="1" dirty="0" err="1">
                <a:solidFill>
                  <a:srgbClr val="FF0000"/>
                </a:solidFill>
              </a:rPr>
              <a:t>giá</a:t>
            </a:r>
            <a:r>
              <a:rPr lang="en-US" sz="2000" i="1" dirty="0">
                <a:solidFill>
                  <a:srgbClr val="FF0000"/>
                </a:solidFill>
              </a:rPr>
              <a:t> </a:t>
            </a:r>
            <a:r>
              <a:rPr lang="en-US" sz="2000" i="1" dirty="0" err="1">
                <a:solidFill>
                  <a:srgbClr val="FF0000"/>
                </a:solidFill>
              </a:rPr>
              <a:t>trị</a:t>
            </a:r>
            <a:r>
              <a:rPr lang="en-US" sz="2000" i="1" dirty="0">
                <a:solidFill>
                  <a:srgbClr val="FF0000"/>
                </a:solidFill>
              </a:rPr>
              <a:t> </a:t>
            </a:r>
            <a:r>
              <a:rPr lang="en-US" sz="2000" i="1" dirty="0" err="1">
                <a:solidFill>
                  <a:srgbClr val="FF0000"/>
                </a:solidFill>
              </a:rPr>
              <a:t>và</a:t>
            </a:r>
            <a:r>
              <a:rPr lang="en-US" sz="2000" i="1" dirty="0">
                <a:solidFill>
                  <a:srgbClr val="FF0000"/>
                </a:solidFill>
              </a:rPr>
              <a:t> </a:t>
            </a:r>
            <a:r>
              <a:rPr lang="en-US" sz="2000" i="1" dirty="0" err="1">
                <a:solidFill>
                  <a:srgbClr val="FF0000"/>
                </a:solidFill>
              </a:rPr>
              <a:t>lấy</a:t>
            </a:r>
            <a:r>
              <a:rPr lang="en-US" sz="2000" i="1" dirty="0">
                <a:solidFill>
                  <a:srgbClr val="FF0000"/>
                </a:solidFill>
              </a:rPr>
              <a:t> </a:t>
            </a:r>
            <a:r>
              <a:rPr lang="en-US" sz="2000" i="1" dirty="0" err="1">
                <a:solidFill>
                  <a:srgbClr val="FF0000"/>
                </a:solidFill>
              </a:rPr>
              <a:t>giá</a:t>
            </a:r>
            <a:r>
              <a:rPr lang="en-US" sz="2000" i="1" dirty="0">
                <a:solidFill>
                  <a:srgbClr val="FF0000"/>
                </a:solidFill>
              </a:rPr>
              <a:t> </a:t>
            </a:r>
            <a:r>
              <a:rPr lang="en-US" sz="2000" i="1" dirty="0" err="1">
                <a:solidFill>
                  <a:srgbClr val="FF0000"/>
                </a:solidFill>
              </a:rPr>
              <a:t>trị</a:t>
            </a:r>
            <a:r>
              <a:rPr lang="en-US" sz="2000" i="1" dirty="0">
                <a:solidFill>
                  <a:srgbClr val="FF0000"/>
                </a:solidFill>
              </a:rPr>
              <a:t> </a:t>
            </a:r>
            <a:r>
              <a:rPr lang="en-US" sz="2000" i="1" dirty="0" err="1">
                <a:solidFill>
                  <a:srgbClr val="FF0000"/>
                </a:solidFill>
              </a:rPr>
              <a:t>cho</a:t>
            </a:r>
            <a:r>
              <a:rPr lang="en-US" sz="2000" i="1" dirty="0">
                <a:solidFill>
                  <a:srgbClr val="FF0000"/>
                </a:solidFill>
              </a:rPr>
              <a:t> _height</a:t>
            </a:r>
          </a:p>
          <a:p>
            <a:pPr marL="0" indent="0">
              <a:lnSpc>
                <a:spcPts val="2160"/>
              </a:lnSpc>
              <a:spcBef>
                <a:spcPts val="0"/>
              </a:spcBef>
              <a:buNone/>
            </a:pPr>
            <a:r>
              <a:rPr lang="en-US" sz="2000" i="1" dirty="0">
                <a:solidFill>
                  <a:srgbClr val="FF0000"/>
                </a:solidFill>
              </a:rPr>
              <a:t>    {   //</a:t>
            </a:r>
            <a:r>
              <a:rPr lang="en-US" sz="2000" i="1" dirty="0" err="1">
                <a:solidFill>
                  <a:srgbClr val="FF0000"/>
                </a:solidFill>
              </a:rPr>
              <a:t>Lấy</a:t>
            </a:r>
            <a:r>
              <a:rPr lang="en-US" sz="2000" i="1" dirty="0">
                <a:solidFill>
                  <a:srgbClr val="FF0000"/>
                </a:solidFill>
              </a:rPr>
              <a:t> </a:t>
            </a:r>
            <a:r>
              <a:rPr lang="en-US" sz="2000" i="1" dirty="0" err="1">
                <a:solidFill>
                  <a:srgbClr val="FF0000"/>
                </a:solidFill>
              </a:rPr>
              <a:t>giá</a:t>
            </a:r>
            <a:r>
              <a:rPr lang="en-US" sz="2000" i="1" dirty="0">
                <a:solidFill>
                  <a:srgbClr val="FF0000"/>
                </a:solidFill>
              </a:rPr>
              <a:t> </a:t>
            </a:r>
            <a:r>
              <a:rPr lang="en-US" sz="2000" i="1" dirty="0" err="1">
                <a:solidFill>
                  <a:srgbClr val="FF0000"/>
                </a:solidFill>
              </a:rPr>
              <a:t>trị</a:t>
            </a:r>
            <a:endParaRPr lang="en-US" sz="2000" i="1" dirty="0">
              <a:solidFill>
                <a:srgbClr val="FF0000"/>
              </a:solidFill>
            </a:endParaRPr>
          </a:p>
          <a:p>
            <a:pPr marL="0" indent="0">
              <a:lnSpc>
                <a:spcPts val="2160"/>
              </a:lnSpc>
              <a:spcBef>
                <a:spcPts val="0"/>
              </a:spcBef>
              <a:buNone/>
            </a:pPr>
            <a:r>
              <a:rPr lang="en-US" sz="2000" i="1" dirty="0">
                <a:solidFill>
                  <a:srgbClr val="FF0000"/>
                </a:solidFill>
              </a:rPr>
              <a:t>        get</a:t>
            </a:r>
          </a:p>
          <a:p>
            <a:pPr marL="0" indent="0">
              <a:lnSpc>
                <a:spcPts val="2160"/>
              </a:lnSpc>
              <a:spcBef>
                <a:spcPts val="0"/>
              </a:spcBef>
              <a:buNone/>
            </a:pPr>
            <a:r>
              <a:rPr lang="en-US" sz="2000" i="1" dirty="0">
                <a:solidFill>
                  <a:srgbClr val="FF0000"/>
                </a:solidFill>
              </a:rPr>
              <a:t>        {</a:t>
            </a:r>
          </a:p>
          <a:p>
            <a:pPr marL="0" indent="0">
              <a:lnSpc>
                <a:spcPts val="2160"/>
              </a:lnSpc>
              <a:spcBef>
                <a:spcPts val="0"/>
              </a:spcBef>
              <a:buNone/>
            </a:pPr>
            <a:r>
              <a:rPr lang="en-US" sz="2000" i="1" dirty="0">
                <a:solidFill>
                  <a:srgbClr val="FF0000"/>
                </a:solidFill>
              </a:rPr>
              <a:t>             return _height;</a:t>
            </a:r>
          </a:p>
          <a:p>
            <a:pPr marL="0" indent="0">
              <a:lnSpc>
                <a:spcPts val="2160"/>
              </a:lnSpc>
              <a:spcBef>
                <a:spcPts val="0"/>
              </a:spcBef>
              <a:buNone/>
            </a:pPr>
            <a:r>
              <a:rPr lang="en-US" sz="2000" i="1" dirty="0">
                <a:solidFill>
                  <a:srgbClr val="FF0000"/>
                </a:solidFill>
              </a:rPr>
              <a:t>        }</a:t>
            </a:r>
          </a:p>
          <a:p>
            <a:pPr marL="0" indent="0">
              <a:lnSpc>
                <a:spcPts val="2160"/>
              </a:lnSpc>
              <a:spcBef>
                <a:spcPts val="0"/>
              </a:spcBef>
              <a:buNone/>
            </a:pPr>
            <a:r>
              <a:rPr lang="en-US" sz="2000" i="1" dirty="0">
                <a:solidFill>
                  <a:srgbClr val="FF0000"/>
                </a:solidFill>
              </a:rPr>
              <a:t>        //</a:t>
            </a:r>
            <a:r>
              <a:rPr lang="en-US" sz="2000" i="1" dirty="0" err="1">
                <a:solidFill>
                  <a:srgbClr val="FF0000"/>
                </a:solidFill>
              </a:rPr>
              <a:t>Thiết</a:t>
            </a:r>
            <a:r>
              <a:rPr lang="en-US" sz="2000" i="1" dirty="0">
                <a:solidFill>
                  <a:srgbClr val="FF0000"/>
                </a:solidFill>
              </a:rPr>
              <a:t> </a:t>
            </a:r>
            <a:r>
              <a:rPr lang="en-US" sz="2000" i="1" dirty="0" err="1">
                <a:solidFill>
                  <a:srgbClr val="FF0000"/>
                </a:solidFill>
              </a:rPr>
              <a:t>lập</a:t>
            </a:r>
            <a:r>
              <a:rPr lang="en-US" sz="2000" i="1" dirty="0">
                <a:solidFill>
                  <a:srgbClr val="FF0000"/>
                </a:solidFill>
              </a:rPr>
              <a:t> </a:t>
            </a:r>
            <a:r>
              <a:rPr lang="en-US" sz="2000" i="1" dirty="0" err="1">
                <a:solidFill>
                  <a:srgbClr val="FF0000"/>
                </a:solidFill>
              </a:rPr>
              <a:t>giá</a:t>
            </a:r>
            <a:r>
              <a:rPr lang="en-US" sz="2000" i="1" dirty="0">
                <a:solidFill>
                  <a:srgbClr val="FF0000"/>
                </a:solidFill>
              </a:rPr>
              <a:t> </a:t>
            </a:r>
            <a:r>
              <a:rPr lang="en-US" sz="2000" i="1" dirty="0" err="1">
                <a:solidFill>
                  <a:srgbClr val="FF0000"/>
                </a:solidFill>
              </a:rPr>
              <a:t>trị</a:t>
            </a:r>
            <a:endParaRPr lang="en-US" sz="2000" i="1" dirty="0">
              <a:solidFill>
                <a:srgbClr val="FF0000"/>
              </a:solidFill>
            </a:endParaRPr>
          </a:p>
          <a:p>
            <a:pPr marL="0" indent="0">
              <a:lnSpc>
                <a:spcPts val="2160"/>
              </a:lnSpc>
              <a:spcBef>
                <a:spcPts val="0"/>
              </a:spcBef>
              <a:buNone/>
            </a:pPr>
            <a:r>
              <a:rPr lang="en-US" sz="2000" i="1" dirty="0">
                <a:solidFill>
                  <a:srgbClr val="FF0000"/>
                </a:solidFill>
              </a:rPr>
              <a:t>        set</a:t>
            </a:r>
          </a:p>
          <a:p>
            <a:pPr marL="0" indent="0">
              <a:lnSpc>
                <a:spcPts val="2160"/>
              </a:lnSpc>
              <a:spcBef>
                <a:spcPts val="0"/>
              </a:spcBef>
              <a:buNone/>
            </a:pPr>
            <a:r>
              <a:rPr lang="en-US" sz="2000" i="1" dirty="0">
                <a:solidFill>
                  <a:srgbClr val="FF0000"/>
                </a:solidFill>
              </a:rPr>
              <a:t>        {</a:t>
            </a:r>
          </a:p>
          <a:p>
            <a:pPr marL="0" indent="0">
              <a:lnSpc>
                <a:spcPts val="2160"/>
              </a:lnSpc>
              <a:spcBef>
                <a:spcPts val="0"/>
              </a:spcBef>
              <a:buNone/>
            </a:pPr>
            <a:r>
              <a:rPr lang="en-US" sz="2000" i="1" dirty="0">
                <a:solidFill>
                  <a:srgbClr val="FF0000"/>
                </a:solidFill>
              </a:rPr>
              <a:t>             _height = value;</a:t>
            </a:r>
          </a:p>
          <a:p>
            <a:pPr marL="0" indent="0">
              <a:lnSpc>
                <a:spcPts val="2160"/>
              </a:lnSpc>
              <a:spcBef>
                <a:spcPts val="0"/>
              </a:spcBef>
              <a:buNone/>
            </a:pPr>
            <a:r>
              <a:rPr lang="en-US" sz="2000" i="1" dirty="0">
                <a:solidFill>
                  <a:srgbClr val="FF0000"/>
                </a:solidFill>
              </a:rPr>
              <a:t>        }</a:t>
            </a:r>
          </a:p>
          <a:p>
            <a:pPr marL="0" indent="0">
              <a:lnSpc>
                <a:spcPts val="2160"/>
              </a:lnSpc>
              <a:spcBef>
                <a:spcPts val="0"/>
              </a:spcBef>
              <a:buNone/>
            </a:pPr>
            <a:r>
              <a:rPr lang="en-US" sz="2000" i="1" dirty="0">
                <a:solidFill>
                  <a:srgbClr val="FF0000"/>
                </a:solidFill>
              </a:rPr>
              <a:t>   }</a:t>
            </a:r>
          </a:p>
          <a:p>
            <a:pPr marL="0" indent="0">
              <a:lnSpc>
                <a:spcPts val="2160"/>
              </a:lnSpc>
              <a:spcBef>
                <a:spcPts val="0"/>
              </a:spcBef>
              <a:buNone/>
            </a:pPr>
            <a:r>
              <a:rPr lang="en-US" sz="2000" i="1" dirty="0">
                <a:solidFill>
                  <a:srgbClr val="FF0000"/>
                </a:solidFill>
              </a:rPr>
              <a:t>}</a:t>
            </a:r>
          </a:p>
          <a:p>
            <a:pPr marL="0" indent="0">
              <a:lnSpc>
                <a:spcPts val="2160"/>
              </a:lnSpc>
              <a:spcBef>
                <a:spcPts val="0"/>
              </a:spcBef>
              <a:buNone/>
            </a:pPr>
            <a:endParaRPr lang="en-US" sz="2200" dirty="0"/>
          </a:p>
        </p:txBody>
      </p:sp>
      <p:sp>
        <p:nvSpPr>
          <p:cNvPr id="4" name="Footer Placeholder 3"/>
          <p:cNvSpPr>
            <a:spLocks noGrp="1"/>
          </p:cNvSpPr>
          <p:nvPr>
            <p:ph type="ftr" sz="quarter" idx="10"/>
          </p:nvPr>
        </p:nvSpPr>
        <p:spPr>
          <a:xfrm>
            <a:off x="8074074" y="6481336"/>
            <a:ext cx="519467" cy="274306"/>
          </a:xfrm>
        </p:spPr>
        <p:txBody>
          <a:bodyPr/>
          <a:lstStyle/>
          <a:p>
            <a:pPr>
              <a:defRPr/>
            </a:pPr>
            <a:fld id="{1D437A68-E703-466B-85A0-753D77862FA4}" type="slidenum">
              <a:rPr lang="de-DE" smtClean="0"/>
              <a:pPr>
                <a:defRPr/>
              </a:pPr>
              <a:t>27</a:t>
            </a:fld>
            <a:endParaRPr lang="de-DE" dirty="0"/>
          </a:p>
        </p:txBody>
      </p:sp>
      <p:sp>
        <p:nvSpPr>
          <p:cNvPr id="5" name="Rectangle 1"/>
          <p:cNvSpPr>
            <a:spLocks noChangeArrowheads="1"/>
          </p:cNvSpPr>
          <p:nvPr/>
        </p:nvSpPr>
        <p:spPr bwMode="auto">
          <a:xfrm>
            <a:off x="4530451" y="2791105"/>
            <a:ext cx="7808462" cy="210916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eaLnBrk="0" fontAlgn="base" hangingPunct="0">
              <a:spcBef>
                <a:spcPct val="0"/>
              </a:spcBef>
              <a:spcAft>
                <a:spcPct val="0"/>
              </a:spcAft>
            </a:pPr>
            <a:r>
              <a:rPr lang="en-US" sz="2400" b="1" err="1">
                <a:solidFill>
                  <a:srgbClr val="222222"/>
                </a:solidFill>
                <a:latin typeface="Courier New" panose="02070309020205020404" pitchFamily="49" charset="0"/>
              </a:rPr>
              <a:t>access_modifier</a:t>
            </a:r>
            <a:r>
              <a:rPr lang="en-US" sz="2400">
                <a:solidFill>
                  <a:srgbClr val="222222"/>
                </a:solidFill>
                <a:latin typeface="Courier New" panose="02070309020205020404" pitchFamily="49" charset="0"/>
              </a:rPr>
              <a:t> </a:t>
            </a:r>
            <a:r>
              <a:rPr lang="en-US" sz="2400" b="1" i="1" smtClean="0">
                <a:solidFill>
                  <a:srgbClr val="222222"/>
                </a:solidFill>
                <a:latin typeface="Courier New" panose="02070309020205020404" pitchFamily="49" charset="0"/>
              </a:rPr>
              <a:t>return_type </a:t>
            </a:r>
            <a:r>
              <a:rPr lang="en-US" sz="2400" smtClean="0">
                <a:solidFill>
                  <a:srgbClr val="222222"/>
                </a:solidFill>
                <a:latin typeface="Courier New" panose="02070309020205020404" pitchFamily="49" charset="0"/>
              </a:rPr>
              <a:t>Property_name </a:t>
            </a:r>
            <a:endParaRPr lang="en-US" sz="2400" dirty="0">
              <a:solidFill>
                <a:srgbClr val="222222"/>
              </a:solidFill>
              <a:latin typeface="Courier New" panose="02070309020205020404" pitchFamily="49" charset="0"/>
            </a:endParaRPr>
          </a:p>
          <a:p>
            <a:pPr eaLnBrk="0" fontAlgn="base" hangingPunct="0">
              <a:spcBef>
                <a:spcPct val="0"/>
              </a:spcBef>
              <a:spcAft>
                <a:spcPct val="0"/>
              </a:spcAft>
            </a:pPr>
            <a:r>
              <a:rPr lang="en-US" sz="2400">
                <a:solidFill>
                  <a:srgbClr val="222222"/>
                </a:solidFill>
                <a:latin typeface="Courier New" panose="02070309020205020404" pitchFamily="49" charset="0"/>
              </a:rPr>
              <a:t>{ </a:t>
            </a:r>
            <a:endParaRPr lang="en-US" sz="2400" smtClean="0">
              <a:solidFill>
                <a:srgbClr val="222222"/>
              </a:solidFill>
              <a:latin typeface="Courier New" panose="02070309020205020404" pitchFamily="49" charset="0"/>
            </a:endParaRPr>
          </a:p>
          <a:p>
            <a:pPr eaLnBrk="0" fontAlgn="base" hangingPunct="0">
              <a:spcBef>
                <a:spcPct val="0"/>
              </a:spcBef>
              <a:spcAft>
                <a:spcPct val="0"/>
              </a:spcAft>
            </a:pPr>
            <a:r>
              <a:rPr lang="en-US" sz="2400">
                <a:solidFill>
                  <a:srgbClr val="222222"/>
                </a:solidFill>
                <a:latin typeface="Courier New" panose="02070309020205020404" pitchFamily="49" charset="0"/>
              </a:rPr>
              <a:t>	</a:t>
            </a:r>
            <a:r>
              <a:rPr lang="en-US" sz="2400" smtClean="0">
                <a:solidFill>
                  <a:srgbClr val="222222"/>
                </a:solidFill>
                <a:latin typeface="Courier New" panose="02070309020205020404" pitchFamily="49" charset="0"/>
              </a:rPr>
              <a:t>get </a:t>
            </a:r>
            <a:r>
              <a:rPr lang="en-US" sz="2400" dirty="0">
                <a:solidFill>
                  <a:srgbClr val="222222"/>
                </a:solidFill>
                <a:latin typeface="Courier New" panose="02070309020205020404" pitchFamily="49" charset="0"/>
              </a:rPr>
              <a:t>{ return attribute; </a:t>
            </a:r>
            <a:r>
              <a:rPr lang="en-US" sz="2400">
                <a:solidFill>
                  <a:srgbClr val="222222"/>
                </a:solidFill>
                <a:latin typeface="Courier New" panose="02070309020205020404" pitchFamily="49" charset="0"/>
              </a:rPr>
              <a:t>}            </a:t>
            </a:r>
            <a:r>
              <a:rPr lang="en-US" sz="2400" smtClean="0">
                <a:solidFill>
                  <a:srgbClr val="222222"/>
                </a:solidFill>
                <a:latin typeface="Courier New" panose="02070309020205020404" pitchFamily="49" charset="0"/>
              </a:rPr>
              <a:t>   	set </a:t>
            </a:r>
            <a:r>
              <a:rPr lang="en-US" sz="2400" dirty="0">
                <a:solidFill>
                  <a:srgbClr val="222222"/>
                </a:solidFill>
                <a:latin typeface="Courier New" panose="02070309020205020404" pitchFamily="49" charset="0"/>
              </a:rPr>
              <a:t>{ attribute = value; } </a:t>
            </a:r>
          </a:p>
          <a:p>
            <a:pPr eaLnBrk="0" fontAlgn="base" hangingPunct="0">
              <a:spcBef>
                <a:spcPct val="0"/>
              </a:spcBef>
              <a:spcAft>
                <a:spcPct val="0"/>
              </a:spcAft>
            </a:pPr>
            <a:r>
              <a:rPr lang="en-US" sz="2400" dirty="0">
                <a:solidFill>
                  <a:srgbClr val="222222"/>
                </a:solidFill>
                <a:latin typeface="Courier New" panose="02070309020205020404" pitchFamily="49" charset="0"/>
              </a:rPr>
              <a:t>}</a:t>
            </a:r>
            <a:r>
              <a:rPr lang="en-US" sz="2400" dirty="0">
                <a:solidFill>
                  <a:srgbClr val="000000"/>
                </a:solidFill>
              </a:rPr>
              <a:t> </a:t>
            </a:r>
          </a:p>
        </p:txBody>
      </p:sp>
    </p:spTree>
    <p:extLst>
      <p:ext uri="{BB962C8B-B14F-4D97-AF65-F5344CB8AC3E}">
        <p14:creationId xmlns:p14="http://schemas.microsoft.com/office/powerpoint/2010/main" val="4110136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Properties và indexers trong C# – Indexers</a:t>
            </a:r>
            <a:br>
              <a:rPr lang="vi-VN" dirty="0"/>
            </a:br>
            <a:endParaRPr lang="en-US"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28</a:t>
            </a:fld>
            <a:endParaRPr lang="de-DE"/>
          </a:p>
        </p:txBody>
      </p:sp>
      <p:sp>
        <p:nvSpPr>
          <p:cNvPr id="3" name="Content Placeholder 2"/>
          <p:cNvSpPr>
            <a:spLocks noGrp="1"/>
          </p:cNvSpPr>
          <p:nvPr>
            <p:ph idx="1"/>
          </p:nvPr>
        </p:nvSpPr>
        <p:spPr>
          <a:xfrm>
            <a:off x="1838326" y="850901"/>
            <a:ext cx="8524875" cy="4867319"/>
          </a:xfrm>
        </p:spPr>
        <p:txBody>
          <a:bodyPr/>
          <a:lstStyle/>
          <a:p>
            <a:r>
              <a:rPr lang="vi-VN" dirty="0" smtClean="0"/>
              <a:t>Trong </a:t>
            </a:r>
            <a:r>
              <a:rPr lang="vi-VN" dirty="0"/>
              <a:t>lập trình C#, indexer cho phép chúng ta làm việc với một class như </a:t>
            </a:r>
            <a:r>
              <a:rPr lang="vi-VN"/>
              <a:t>mảng</a:t>
            </a:r>
            <a:r>
              <a:rPr lang="vi-VN" smtClean="0"/>
              <a:t>.</a:t>
            </a:r>
            <a:endParaRPr lang="en-US" smtClean="0"/>
          </a:p>
          <a:p>
            <a:r>
              <a:rPr lang="vi-VN"/>
              <a:t>Khi bạn định nghĩa một indexer cho một lớp, thì lớp này vận hành tương tự như một virtual array (mảng ảo). </a:t>
            </a:r>
            <a:endParaRPr lang="en-US" smtClean="0"/>
          </a:p>
          <a:p>
            <a:pPr marL="0" indent="0">
              <a:buNone/>
            </a:pPr>
            <a:r>
              <a:rPr lang="en-US" smtClean="0">
                <a:sym typeface="Wingdings" panose="05000000000000000000" pitchFamily="2" charset="2"/>
              </a:rPr>
              <a:t> </a:t>
            </a:r>
            <a:r>
              <a:rPr lang="vi-VN" smtClean="0"/>
              <a:t>Sau </a:t>
            </a:r>
            <a:r>
              <a:rPr lang="vi-VN"/>
              <a:t>đó, bạn có thể truy cập instance (sự thể hiện) của lớp này bởi sử dụng toán tử truy cập mảng trong C# là ([ ])</a:t>
            </a:r>
            <a:endParaRPr lang="vi-VN" dirty="0"/>
          </a:p>
          <a:p>
            <a:r>
              <a:rPr lang="vi-VN" sz="2000" b="1" dirty="0">
                <a:solidFill>
                  <a:schemeClr val="accent3">
                    <a:lumMod val="20000"/>
                    <a:lumOff val="80000"/>
                  </a:schemeClr>
                </a:solidFill>
              </a:rPr>
              <a:t>Cú pháp tạo indexer trong </a:t>
            </a:r>
            <a:r>
              <a:rPr lang="vi-VN" sz="2000" b="1">
                <a:solidFill>
                  <a:schemeClr val="accent3">
                    <a:lumMod val="20000"/>
                    <a:lumOff val="80000"/>
                  </a:schemeClr>
                </a:solidFill>
              </a:rPr>
              <a:t>C</a:t>
            </a:r>
            <a:r>
              <a:rPr lang="vi-VN" sz="2000" b="1" smtClean="0">
                <a:solidFill>
                  <a:schemeClr val="accent3">
                    <a:lumMod val="20000"/>
                    <a:lumOff val="80000"/>
                  </a:schemeClr>
                </a:solidFill>
              </a:rPr>
              <a:t>#</a:t>
            </a:r>
            <a:endParaRPr lang="vi-VN" sz="2000" b="1" dirty="0">
              <a:solidFill>
                <a:schemeClr val="accent3">
                  <a:lumMod val="20000"/>
                  <a:lumOff val="80000"/>
                </a:schemeClr>
              </a:solidFill>
            </a:endParaRPr>
          </a:p>
          <a:p>
            <a:r>
              <a:rPr lang="vi-VN" smtClean="0">
                <a:solidFill>
                  <a:srgbClr val="FF0000"/>
                </a:solidFill>
              </a:rPr>
              <a:t>access_modifier</a:t>
            </a:r>
            <a:r>
              <a:rPr lang="en-US" smtClean="0">
                <a:solidFill>
                  <a:srgbClr val="FF0000"/>
                </a:solidFill>
              </a:rPr>
              <a:t> </a:t>
            </a:r>
            <a:r>
              <a:rPr lang="vi-VN" smtClean="0">
                <a:solidFill>
                  <a:srgbClr val="FF0000"/>
                </a:solidFill>
              </a:rPr>
              <a:t> </a:t>
            </a:r>
            <a:r>
              <a:rPr lang="vi-VN" dirty="0">
                <a:solidFill>
                  <a:srgbClr val="FF0000"/>
                </a:solidFill>
              </a:rPr>
              <a:t>return_type </a:t>
            </a:r>
            <a:r>
              <a:rPr lang="vi-VN">
                <a:solidFill>
                  <a:srgbClr val="FF0000"/>
                </a:solidFill>
              </a:rPr>
              <a:t>this </a:t>
            </a:r>
            <a:r>
              <a:rPr lang="vi-VN" smtClean="0">
                <a:solidFill>
                  <a:srgbClr val="FF0000"/>
                </a:solidFill>
              </a:rPr>
              <a:t>[</a:t>
            </a:r>
            <a:r>
              <a:rPr lang="en-US" smtClean="0">
                <a:solidFill>
                  <a:srgbClr val="FF0000"/>
                </a:solidFill>
              </a:rPr>
              <a:t>int index</a:t>
            </a:r>
            <a:r>
              <a:rPr lang="vi-VN" smtClean="0">
                <a:solidFill>
                  <a:srgbClr val="FF0000"/>
                </a:solidFill>
              </a:rPr>
              <a:t>]</a:t>
            </a:r>
            <a:endParaRPr lang="vi-VN" dirty="0">
              <a:solidFill>
                <a:srgbClr val="FF0000"/>
              </a:solidFill>
            </a:endParaRPr>
          </a:p>
          <a:p>
            <a:r>
              <a:rPr lang="vi-VN" dirty="0">
                <a:solidFill>
                  <a:srgbClr val="FF0000"/>
                </a:solidFill>
              </a:rPr>
              <a:t>{ </a:t>
            </a:r>
          </a:p>
          <a:p>
            <a:pPr marL="192087" lvl="1" indent="0">
              <a:buNone/>
            </a:pPr>
            <a:r>
              <a:rPr lang="vi-VN" dirty="0">
                <a:solidFill>
                  <a:srgbClr val="FF0000"/>
                </a:solidFill>
              </a:rPr>
              <a:t> get {</a:t>
            </a:r>
          </a:p>
          <a:p>
            <a:pPr marL="192087" lvl="1" indent="0">
              <a:buNone/>
            </a:pPr>
            <a:r>
              <a:rPr lang="vi-VN" dirty="0">
                <a:solidFill>
                  <a:srgbClr val="FF0000"/>
                </a:solidFill>
              </a:rPr>
              <a:t>   //return value base on index</a:t>
            </a:r>
          </a:p>
          <a:p>
            <a:pPr marL="192087" lvl="1" indent="0">
              <a:buNone/>
            </a:pPr>
            <a:r>
              <a:rPr lang="vi-VN" dirty="0">
                <a:solidFill>
                  <a:srgbClr val="FF0000"/>
                </a:solidFill>
              </a:rPr>
              <a:t> } </a:t>
            </a:r>
          </a:p>
          <a:p>
            <a:pPr marL="192087" lvl="1" indent="0">
              <a:buNone/>
            </a:pPr>
            <a:r>
              <a:rPr lang="vi-VN" dirty="0">
                <a:solidFill>
                  <a:srgbClr val="FF0000"/>
                </a:solidFill>
              </a:rPr>
              <a:t> set {</a:t>
            </a:r>
          </a:p>
          <a:p>
            <a:pPr marL="192087" lvl="1" indent="0">
              <a:buNone/>
            </a:pPr>
            <a:r>
              <a:rPr lang="vi-VN" dirty="0">
                <a:solidFill>
                  <a:srgbClr val="FF0000"/>
                </a:solidFill>
              </a:rPr>
              <a:t>  //set value base on index</a:t>
            </a:r>
          </a:p>
          <a:p>
            <a:pPr marL="192087" lvl="1" indent="0">
              <a:buNone/>
            </a:pPr>
            <a:r>
              <a:rPr lang="vi-VN" dirty="0">
                <a:solidFill>
                  <a:srgbClr val="FF0000"/>
                </a:solidFill>
              </a:rPr>
              <a:t> }</a:t>
            </a:r>
          </a:p>
          <a:p>
            <a:r>
              <a:rPr lang="vi-V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24351918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indexer</a:t>
            </a:r>
            <a:endParaRPr lang="en-US"/>
          </a:p>
        </p:txBody>
      </p:sp>
      <p:pic>
        <p:nvPicPr>
          <p:cNvPr id="7" name="Content Placeholder 6"/>
          <p:cNvPicPr>
            <a:picLocks noGrp="1" noChangeAspect="1"/>
          </p:cNvPicPr>
          <p:nvPr>
            <p:ph idx="1"/>
          </p:nvPr>
        </p:nvPicPr>
        <p:blipFill>
          <a:blip r:embed="rId2"/>
          <a:stretch>
            <a:fillRect/>
          </a:stretch>
        </p:blipFill>
        <p:spPr>
          <a:xfrm>
            <a:off x="5422006" y="1020449"/>
            <a:ext cx="4779332" cy="3876675"/>
          </a:xfrm>
          <a:prstGeom prst="rect">
            <a:avLst/>
          </a:prstGeom>
        </p:spPr>
      </p:pic>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29</a:t>
            </a:fld>
            <a:endParaRPr lang="de-DE"/>
          </a:p>
        </p:txBody>
      </p:sp>
      <p:pic>
        <p:nvPicPr>
          <p:cNvPr id="6" name="Picture 5"/>
          <p:cNvPicPr>
            <a:picLocks noChangeAspect="1"/>
          </p:cNvPicPr>
          <p:nvPr/>
        </p:nvPicPr>
        <p:blipFill>
          <a:blip r:embed="rId3"/>
          <a:stretch>
            <a:fillRect/>
          </a:stretch>
        </p:blipFill>
        <p:spPr>
          <a:xfrm>
            <a:off x="0" y="850901"/>
            <a:ext cx="5422006" cy="4841561"/>
          </a:xfrm>
          <a:prstGeom prst="rect">
            <a:avLst/>
          </a:prstGeom>
        </p:spPr>
      </p:pic>
      <p:pic>
        <p:nvPicPr>
          <p:cNvPr id="1027" name="Picture 3" descr="Indexer trong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800" y="3935857"/>
            <a:ext cx="3450099" cy="175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18147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15887"/>
            <a:ext cx="8515350" cy="600075"/>
          </a:xfrm>
        </p:spPr>
        <p:txBody>
          <a:bodyPr/>
          <a:lstStyle/>
          <a:p>
            <a:r>
              <a:rPr lang="en-US" sz="3200" dirty="0" err="1"/>
              <a:t>Lớp</a:t>
            </a:r>
            <a:endParaRPr lang="en-US" sz="3200" dirty="0"/>
          </a:p>
        </p:txBody>
      </p:sp>
      <p:sp>
        <p:nvSpPr>
          <p:cNvPr id="3" name="Content Placeholder 2"/>
          <p:cNvSpPr>
            <a:spLocks noGrp="1"/>
          </p:cNvSpPr>
          <p:nvPr>
            <p:ph idx="1"/>
          </p:nvPr>
        </p:nvSpPr>
        <p:spPr>
          <a:xfrm>
            <a:off x="2056263" y="564297"/>
            <a:ext cx="8784976" cy="5181600"/>
          </a:xfrm>
        </p:spPr>
        <p:txBody>
          <a:bodyPr/>
          <a:lstStyle/>
          <a:p>
            <a:r>
              <a:rPr lang="en-US" sz="2000" dirty="0" err="1">
                <a:solidFill>
                  <a:schemeClr val="accent5">
                    <a:lumMod val="20000"/>
                    <a:lumOff val="80000"/>
                  </a:schemeClr>
                </a:solidFill>
              </a:rPr>
              <a:t>lớp</a:t>
            </a:r>
            <a:r>
              <a:rPr lang="en-US" sz="2000" dirty="0">
                <a:solidFill>
                  <a:schemeClr val="accent5">
                    <a:lumMod val="20000"/>
                    <a:lumOff val="80000"/>
                  </a:schemeClr>
                </a:solidFill>
              </a:rPr>
              <a:t> </a:t>
            </a:r>
            <a:r>
              <a:rPr lang="en-US" sz="2000" dirty="0" err="1">
                <a:solidFill>
                  <a:schemeClr val="accent5">
                    <a:lumMod val="20000"/>
                    <a:lumOff val="80000"/>
                  </a:schemeClr>
                </a:solidFill>
              </a:rPr>
              <a:t>là</a:t>
            </a:r>
            <a:r>
              <a:rPr lang="en-US" sz="2000" dirty="0">
                <a:solidFill>
                  <a:schemeClr val="accent5">
                    <a:lumMod val="20000"/>
                    <a:lumOff val="80000"/>
                  </a:schemeClr>
                </a:solidFill>
              </a:rPr>
              <a:t> </a:t>
            </a:r>
            <a:r>
              <a:rPr lang="en-US" sz="2000" dirty="0" err="1">
                <a:solidFill>
                  <a:schemeClr val="accent5">
                    <a:lumMod val="20000"/>
                    <a:lumOff val="80000"/>
                  </a:schemeClr>
                </a:solidFill>
              </a:rPr>
              <a:t>một</a:t>
            </a:r>
            <a:r>
              <a:rPr lang="en-US" sz="2000" dirty="0">
                <a:solidFill>
                  <a:schemeClr val="accent5">
                    <a:lumMod val="20000"/>
                    <a:lumOff val="80000"/>
                  </a:schemeClr>
                </a:solidFill>
              </a:rPr>
              <a:t> </a:t>
            </a:r>
            <a:r>
              <a:rPr lang="en-US" sz="2000" dirty="0" err="1">
                <a:solidFill>
                  <a:schemeClr val="accent5">
                    <a:lumMod val="20000"/>
                    <a:lumOff val="80000"/>
                  </a:schemeClr>
                </a:solidFill>
              </a:rPr>
              <a:t>kiểu</a:t>
            </a:r>
            <a:r>
              <a:rPr lang="en-US" sz="2000" dirty="0">
                <a:solidFill>
                  <a:schemeClr val="accent5">
                    <a:lumMod val="20000"/>
                    <a:lumOff val="80000"/>
                  </a:schemeClr>
                </a:solidFill>
              </a:rPr>
              <a:t> </a:t>
            </a:r>
            <a:r>
              <a:rPr lang="en-US" sz="2000" dirty="0" err="1">
                <a:solidFill>
                  <a:schemeClr val="accent5">
                    <a:lumMod val="20000"/>
                    <a:lumOff val="80000"/>
                  </a:schemeClr>
                </a:solidFill>
              </a:rPr>
              <a:t>mẫu</a:t>
            </a:r>
            <a:r>
              <a:rPr lang="en-US" sz="2000" dirty="0">
                <a:solidFill>
                  <a:schemeClr val="accent5">
                    <a:lumMod val="20000"/>
                    <a:lumOff val="80000"/>
                  </a:schemeClr>
                </a:solidFill>
              </a:rPr>
              <a:t> </a:t>
            </a:r>
            <a:r>
              <a:rPr lang="en-US" sz="2000" dirty="0" err="1">
                <a:solidFill>
                  <a:schemeClr val="accent5">
                    <a:lumMod val="20000"/>
                    <a:lumOff val="80000"/>
                  </a:schemeClr>
                </a:solidFill>
              </a:rPr>
              <a:t>mô</a:t>
            </a:r>
            <a:r>
              <a:rPr lang="en-US" sz="2000" dirty="0">
                <a:solidFill>
                  <a:schemeClr val="accent5">
                    <a:lumMod val="20000"/>
                    <a:lumOff val="80000"/>
                  </a:schemeClr>
                </a:solidFill>
              </a:rPr>
              <a:t> </a:t>
            </a:r>
            <a:r>
              <a:rPr lang="en-US" sz="2000" dirty="0" err="1">
                <a:solidFill>
                  <a:schemeClr val="accent5">
                    <a:lumMod val="20000"/>
                    <a:lumOff val="80000"/>
                  </a:schemeClr>
                </a:solidFill>
              </a:rPr>
              <a:t>tả</a:t>
            </a:r>
            <a:r>
              <a:rPr lang="en-US" sz="2000" dirty="0">
                <a:solidFill>
                  <a:schemeClr val="accent5">
                    <a:lumMod val="20000"/>
                    <a:lumOff val="80000"/>
                  </a:schemeClr>
                </a:solidFill>
              </a:rPr>
              <a:t> </a:t>
            </a:r>
            <a:r>
              <a:rPr lang="en-US" sz="2000" dirty="0" err="1">
                <a:solidFill>
                  <a:schemeClr val="accent5">
                    <a:lumMod val="20000"/>
                    <a:lumOff val="80000"/>
                  </a:schemeClr>
                </a:solidFill>
              </a:rPr>
              <a:t>các</a:t>
            </a:r>
            <a:r>
              <a:rPr lang="en-US" sz="2000" dirty="0">
                <a:solidFill>
                  <a:schemeClr val="accent5">
                    <a:lumMod val="20000"/>
                    <a:lumOff val="80000"/>
                  </a:schemeClr>
                </a:solidFill>
              </a:rPr>
              <a:t> </a:t>
            </a:r>
            <a:r>
              <a:rPr lang="en-US" sz="2000" dirty="0" err="1">
                <a:solidFill>
                  <a:schemeClr val="accent5">
                    <a:lumMod val="20000"/>
                    <a:lumOff val="80000"/>
                  </a:schemeClr>
                </a:solidFill>
              </a:rPr>
              <a:t>đối</a:t>
            </a:r>
            <a:r>
              <a:rPr lang="en-US" sz="2000" dirty="0">
                <a:solidFill>
                  <a:schemeClr val="accent5">
                    <a:lumMod val="20000"/>
                    <a:lumOff val="80000"/>
                  </a:schemeClr>
                </a:solidFill>
              </a:rPr>
              <a:t> </a:t>
            </a:r>
            <a:r>
              <a:rPr lang="en-US" sz="2000" dirty="0" err="1">
                <a:solidFill>
                  <a:schemeClr val="accent5">
                    <a:lumMod val="20000"/>
                    <a:lumOff val="80000"/>
                  </a:schemeClr>
                </a:solidFill>
              </a:rPr>
              <a:t>tượng</a:t>
            </a:r>
            <a:r>
              <a:rPr lang="en-US" sz="2000" dirty="0">
                <a:solidFill>
                  <a:schemeClr val="accent5">
                    <a:lumMod val="20000"/>
                    <a:lumOff val="80000"/>
                  </a:schemeClr>
                </a:solidFill>
              </a:rPr>
              <a:t> </a:t>
            </a:r>
            <a:r>
              <a:rPr lang="en-US" sz="2000" dirty="0" err="1">
                <a:solidFill>
                  <a:schemeClr val="accent5">
                    <a:lumMod val="20000"/>
                    <a:lumOff val="80000"/>
                  </a:schemeClr>
                </a:solidFill>
              </a:rPr>
              <a:t>có</a:t>
            </a:r>
            <a:r>
              <a:rPr lang="en-US" sz="2000" dirty="0">
                <a:solidFill>
                  <a:schemeClr val="accent5">
                    <a:lumMod val="20000"/>
                    <a:lumOff val="80000"/>
                  </a:schemeClr>
                </a:solidFill>
              </a:rPr>
              <a:t> </a:t>
            </a:r>
            <a:r>
              <a:rPr lang="en-US" sz="2000" dirty="0" err="1">
                <a:solidFill>
                  <a:schemeClr val="accent5">
                    <a:lumMod val="20000"/>
                    <a:lumOff val="80000"/>
                  </a:schemeClr>
                </a:solidFill>
              </a:rPr>
              <a:t>chung</a:t>
            </a:r>
            <a:r>
              <a:rPr lang="en-US" sz="2000" dirty="0">
                <a:solidFill>
                  <a:schemeClr val="accent5">
                    <a:lumMod val="20000"/>
                    <a:lumOff val="80000"/>
                  </a:schemeClr>
                </a:solidFill>
              </a:rPr>
              <a:t> </a:t>
            </a:r>
            <a:r>
              <a:rPr lang="en-US" sz="2000" dirty="0" err="1">
                <a:solidFill>
                  <a:schemeClr val="accent5">
                    <a:lumMod val="20000"/>
                    <a:lumOff val="80000"/>
                  </a:schemeClr>
                </a:solidFill>
              </a:rPr>
              <a:t>đặc</a:t>
            </a:r>
            <a:r>
              <a:rPr lang="en-US" sz="2000" dirty="0">
                <a:solidFill>
                  <a:schemeClr val="accent5">
                    <a:lumMod val="20000"/>
                    <a:lumOff val="80000"/>
                  </a:schemeClr>
                </a:solidFill>
              </a:rPr>
              <a:t> </a:t>
            </a:r>
            <a:r>
              <a:rPr lang="en-US" sz="2000" dirty="0" err="1">
                <a:solidFill>
                  <a:schemeClr val="accent5">
                    <a:lumMod val="20000"/>
                    <a:lumOff val="80000"/>
                  </a:schemeClr>
                </a:solidFill>
              </a:rPr>
              <a:t>điểm</a:t>
            </a:r>
            <a:r>
              <a:rPr lang="en-US" sz="2000" dirty="0">
                <a:solidFill>
                  <a:schemeClr val="accent5">
                    <a:lumMod val="20000"/>
                    <a:lumOff val="80000"/>
                  </a:schemeClr>
                </a:solidFill>
              </a:rPr>
              <a:t> (</a:t>
            </a:r>
            <a:r>
              <a:rPr lang="en-US" sz="2000" dirty="0" err="1">
                <a:solidFill>
                  <a:schemeClr val="accent5">
                    <a:lumMod val="20000"/>
                    <a:lumOff val="80000"/>
                  </a:schemeClr>
                </a:solidFill>
              </a:rPr>
              <a:t>thuộc</a:t>
            </a:r>
            <a:r>
              <a:rPr lang="en-US" sz="2000" dirty="0">
                <a:solidFill>
                  <a:schemeClr val="accent5">
                    <a:lumMod val="20000"/>
                    <a:lumOff val="80000"/>
                  </a:schemeClr>
                </a:solidFill>
              </a:rPr>
              <a:t> </a:t>
            </a:r>
            <a:r>
              <a:rPr lang="en-US" sz="2000" dirty="0" err="1">
                <a:solidFill>
                  <a:schemeClr val="accent5">
                    <a:lumMod val="20000"/>
                    <a:lumOff val="80000"/>
                  </a:schemeClr>
                </a:solidFill>
              </a:rPr>
              <a:t>tính</a:t>
            </a:r>
            <a:r>
              <a:rPr lang="en-US" sz="2000" dirty="0">
                <a:solidFill>
                  <a:schemeClr val="accent5">
                    <a:lumMod val="20000"/>
                    <a:lumOff val="80000"/>
                  </a:schemeClr>
                </a:solidFill>
              </a:rPr>
              <a:t>, </a:t>
            </a:r>
            <a:r>
              <a:rPr lang="en-US" sz="2000" dirty="0" err="1">
                <a:solidFill>
                  <a:schemeClr val="accent5">
                    <a:lumMod val="20000"/>
                    <a:lumOff val="80000"/>
                  </a:schemeClr>
                </a:solidFill>
              </a:rPr>
              <a:t>hành</a:t>
            </a:r>
            <a:r>
              <a:rPr lang="en-US" sz="2000" dirty="0">
                <a:solidFill>
                  <a:schemeClr val="accent5">
                    <a:lumMod val="20000"/>
                    <a:lumOff val="80000"/>
                  </a:schemeClr>
                </a:solidFill>
              </a:rPr>
              <a:t> vi, </a:t>
            </a:r>
            <a:r>
              <a:rPr lang="en-US" sz="2000" dirty="0" err="1">
                <a:solidFill>
                  <a:schemeClr val="accent5">
                    <a:lumMod val="20000"/>
                    <a:lumOff val="80000"/>
                  </a:schemeClr>
                </a:solidFill>
              </a:rPr>
              <a:t>cử</a:t>
            </a:r>
            <a:r>
              <a:rPr lang="en-US" sz="2000" dirty="0">
                <a:solidFill>
                  <a:schemeClr val="accent5">
                    <a:lumMod val="20000"/>
                    <a:lumOff val="80000"/>
                  </a:schemeClr>
                </a:solidFill>
              </a:rPr>
              <a:t> </a:t>
            </a:r>
            <a:r>
              <a:rPr lang="en-US" sz="2000" dirty="0" err="1">
                <a:solidFill>
                  <a:schemeClr val="accent5">
                    <a:lumMod val="20000"/>
                    <a:lumOff val="80000"/>
                  </a:schemeClr>
                </a:solidFill>
              </a:rPr>
              <a:t>chỉ</a:t>
            </a:r>
            <a:r>
              <a:rPr lang="en-US" sz="2000" dirty="0">
                <a:solidFill>
                  <a:schemeClr val="accent5">
                    <a:lumMod val="20000"/>
                    <a:lumOff val="80000"/>
                  </a:schemeClr>
                </a:solidFill>
              </a:rPr>
              <a:t>…)</a:t>
            </a:r>
          </a:p>
          <a:p>
            <a:r>
              <a:rPr lang="en-US" sz="2000" dirty="0" err="1">
                <a:solidFill>
                  <a:schemeClr val="accent5">
                    <a:lumMod val="20000"/>
                    <a:lumOff val="80000"/>
                  </a:schemeClr>
                </a:solidFill>
              </a:rPr>
              <a:t>Cú</a:t>
            </a:r>
            <a:r>
              <a:rPr lang="en-US" sz="2000" dirty="0">
                <a:solidFill>
                  <a:schemeClr val="accent5">
                    <a:lumMod val="20000"/>
                    <a:lumOff val="80000"/>
                  </a:schemeClr>
                </a:solidFill>
              </a:rPr>
              <a:t> </a:t>
            </a:r>
            <a:r>
              <a:rPr lang="en-US" sz="2000" dirty="0" err="1">
                <a:solidFill>
                  <a:schemeClr val="accent5">
                    <a:lumMod val="20000"/>
                    <a:lumOff val="80000"/>
                  </a:schemeClr>
                </a:solidFill>
              </a:rPr>
              <a:t>pháp</a:t>
            </a:r>
            <a:r>
              <a:rPr lang="en-US" sz="2000" dirty="0">
                <a:solidFill>
                  <a:schemeClr val="accent5">
                    <a:lumMod val="20000"/>
                    <a:lumOff val="80000"/>
                  </a:schemeClr>
                </a:solidFill>
              </a:rPr>
              <a:t>:</a:t>
            </a:r>
          </a:p>
          <a:p>
            <a:pPr marL="471487" lvl="1" indent="0">
              <a:buNone/>
            </a:pPr>
            <a:r>
              <a:rPr lang="en-US" sz="2200" b="1" dirty="0">
                <a:solidFill>
                  <a:srgbClr val="FF0000"/>
                </a:solidFill>
              </a:rPr>
              <a:t>[</a:t>
            </a:r>
            <a:r>
              <a:rPr lang="en-US" sz="2200" b="1" dirty="0" err="1">
                <a:solidFill>
                  <a:srgbClr val="FF0000"/>
                </a:solidFill>
              </a:rPr>
              <a:t>phạm</a:t>
            </a:r>
            <a:r>
              <a:rPr lang="en-US" sz="2200" b="1" dirty="0">
                <a:solidFill>
                  <a:srgbClr val="FF0000"/>
                </a:solidFill>
              </a:rPr>
              <a:t> vi </a:t>
            </a:r>
            <a:r>
              <a:rPr lang="en-US" sz="2200" b="1" dirty="0" err="1">
                <a:solidFill>
                  <a:srgbClr val="FF0000"/>
                </a:solidFill>
              </a:rPr>
              <a:t>truy</a:t>
            </a:r>
            <a:r>
              <a:rPr lang="en-US" sz="2200" b="1" dirty="0">
                <a:solidFill>
                  <a:srgbClr val="FF0000"/>
                </a:solidFill>
              </a:rPr>
              <a:t> </a:t>
            </a:r>
            <a:r>
              <a:rPr lang="en-US" sz="2200" b="1" dirty="0" err="1">
                <a:solidFill>
                  <a:srgbClr val="FF0000"/>
                </a:solidFill>
              </a:rPr>
              <a:t>cập</a:t>
            </a:r>
            <a:r>
              <a:rPr lang="en-US" sz="2200" b="1" dirty="0">
                <a:solidFill>
                  <a:srgbClr val="FF0000"/>
                </a:solidFill>
              </a:rPr>
              <a:t>] [</a:t>
            </a:r>
            <a:r>
              <a:rPr lang="en-US" sz="2200" b="1" dirty="0" err="1">
                <a:solidFill>
                  <a:srgbClr val="FF0000"/>
                </a:solidFill>
              </a:rPr>
              <a:t>thuộc</a:t>
            </a:r>
            <a:r>
              <a:rPr lang="en-US" sz="2200" b="1" dirty="0">
                <a:solidFill>
                  <a:srgbClr val="FF0000"/>
                </a:solidFill>
              </a:rPr>
              <a:t> </a:t>
            </a:r>
            <a:r>
              <a:rPr lang="en-US" sz="2200" b="1" dirty="0" err="1">
                <a:solidFill>
                  <a:srgbClr val="FF0000"/>
                </a:solidFill>
              </a:rPr>
              <a:t>tính</a:t>
            </a:r>
            <a:r>
              <a:rPr lang="en-US" sz="2200" b="1" dirty="0">
                <a:solidFill>
                  <a:srgbClr val="FF0000"/>
                </a:solidFill>
              </a:rPr>
              <a:t>] class &lt;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lớp</a:t>
            </a:r>
            <a:r>
              <a:rPr lang="en-US" sz="2200" b="1" dirty="0">
                <a:solidFill>
                  <a:srgbClr val="FF0000"/>
                </a:solidFill>
              </a:rPr>
              <a:t>&gt;</a:t>
            </a:r>
          </a:p>
          <a:p>
            <a:pPr marL="471487" lvl="1" indent="0">
              <a:buNone/>
            </a:pPr>
            <a:r>
              <a:rPr lang="en-US" sz="2200" b="1" dirty="0">
                <a:solidFill>
                  <a:srgbClr val="FF0000"/>
                </a:solidFill>
              </a:rPr>
              <a:t>{</a:t>
            </a:r>
          </a:p>
          <a:p>
            <a:pPr marL="471487" lvl="1" indent="0">
              <a:buNone/>
            </a:pPr>
            <a:r>
              <a:rPr lang="en-US" sz="2200" b="1" dirty="0">
                <a:solidFill>
                  <a:srgbClr val="FF0000"/>
                </a:solidFill>
              </a:rPr>
              <a:t>    //</a:t>
            </a:r>
            <a:r>
              <a:rPr lang="en-US" sz="2200" b="1" dirty="0" err="1">
                <a:solidFill>
                  <a:srgbClr val="FF0000"/>
                </a:solidFill>
              </a:rPr>
              <a:t>Khai</a:t>
            </a:r>
            <a:r>
              <a:rPr lang="en-US" sz="2200" b="1" dirty="0">
                <a:solidFill>
                  <a:srgbClr val="FF0000"/>
                </a:solidFill>
              </a:rPr>
              <a:t> </a:t>
            </a:r>
            <a:r>
              <a:rPr lang="en-US" sz="2200" b="1" dirty="0" err="1">
                <a:solidFill>
                  <a:srgbClr val="FF0000"/>
                </a:solidFill>
              </a:rPr>
              <a:t>báo</a:t>
            </a:r>
            <a:r>
              <a:rPr lang="en-US" sz="2200" b="1" dirty="0">
                <a:solidFill>
                  <a:srgbClr val="FF0000"/>
                </a:solidFill>
              </a:rPr>
              <a:t> </a:t>
            </a:r>
            <a:r>
              <a:rPr lang="en-US" sz="2200" b="1" dirty="0" err="1">
                <a:solidFill>
                  <a:srgbClr val="FF0000"/>
                </a:solidFill>
              </a:rPr>
              <a:t>các</a:t>
            </a:r>
            <a:r>
              <a:rPr lang="en-US" sz="2200" b="1" dirty="0">
                <a:solidFill>
                  <a:srgbClr val="FF0000"/>
                </a:solidFill>
              </a:rPr>
              <a:t> </a:t>
            </a:r>
            <a:r>
              <a:rPr lang="en-US" sz="2200" b="1" dirty="0" err="1">
                <a:solidFill>
                  <a:srgbClr val="FF0000"/>
                </a:solidFill>
              </a:rPr>
              <a:t>trường</a:t>
            </a:r>
            <a:r>
              <a:rPr lang="en-US" sz="2200" b="1" dirty="0">
                <a:solidFill>
                  <a:srgbClr val="FF0000"/>
                </a:solidFill>
              </a:rPr>
              <a:t> -fields</a:t>
            </a:r>
          </a:p>
          <a:p>
            <a:pPr marL="471487" lvl="1" indent="0">
              <a:buNone/>
            </a:pPr>
            <a:r>
              <a:rPr lang="en-US" sz="2200" b="1" dirty="0">
                <a:solidFill>
                  <a:srgbClr val="FF0000"/>
                </a:solidFill>
              </a:rPr>
              <a:t> 	//</a:t>
            </a:r>
            <a:r>
              <a:rPr lang="en-US" sz="2200" b="1" dirty="0" err="1">
                <a:solidFill>
                  <a:srgbClr val="FF0000"/>
                </a:solidFill>
              </a:rPr>
              <a:t>Khai</a:t>
            </a:r>
            <a:r>
              <a:rPr lang="en-US" sz="2200" b="1" dirty="0">
                <a:solidFill>
                  <a:srgbClr val="FF0000"/>
                </a:solidFill>
              </a:rPr>
              <a:t> </a:t>
            </a:r>
            <a:r>
              <a:rPr lang="en-US" sz="2200" b="1" dirty="0" err="1">
                <a:solidFill>
                  <a:srgbClr val="FF0000"/>
                </a:solidFill>
              </a:rPr>
              <a:t>báo</a:t>
            </a:r>
            <a:r>
              <a:rPr lang="en-US" sz="2200" b="1" dirty="0">
                <a:solidFill>
                  <a:srgbClr val="FF0000"/>
                </a:solidFill>
              </a:rPr>
              <a:t> </a:t>
            </a:r>
            <a:r>
              <a:rPr lang="en-US" sz="2200" b="1" dirty="0" err="1">
                <a:solidFill>
                  <a:srgbClr val="FF0000"/>
                </a:solidFill>
              </a:rPr>
              <a:t>các</a:t>
            </a:r>
            <a:r>
              <a:rPr lang="en-US" sz="2200" b="1" dirty="0">
                <a:solidFill>
                  <a:srgbClr val="FF0000"/>
                </a:solidFill>
              </a:rPr>
              <a:t> </a:t>
            </a:r>
            <a:r>
              <a:rPr lang="en-US" sz="2200" b="1" dirty="0" err="1">
                <a:solidFill>
                  <a:srgbClr val="FF0000"/>
                </a:solidFill>
              </a:rPr>
              <a:t>thuộc</a:t>
            </a:r>
            <a:r>
              <a:rPr lang="en-US" sz="2200" b="1" dirty="0">
                <a:solidFill>
                  <a:srgbClr val="FF0000"/>
                </a:solidFill>
              </a:rPr>
              <a:t> </a:t>
            </a:r>
            <a:r>
              <a:rPr lang="en-US" sz="2200" b="1" dirty="0" err="1">
                <a:solidFill>
                  <a:srgbClr val="FF0000"/>
                </a:solidFill>
              </a:rPr>
              <a:t>tính</a:t>
            </a:r>
            <a:r>
              <a:rPr lang="en-US" sz="2200" b="1" dirty="0">
                <a:solidFill>
                  <a:srgbClr val="FF0000"/>
                </a:solidFill>
              </a:rPr>
              <a:t> properties</a:t>
            </a:r>
          </a:p>
          <a:p>
            <a:pPr marL="471487" lvl="1" indent="0">
              <a:buNone/>
            </a:pPr>
            <a:r>
              <a:rPr lang="en-US" sz="2200" b="1" dirty="0">
                <a:solidFill>
                  <a:srgbClr val="FF0000"/>
                </a:solidFill>
              </a:rPr>
              <a:t>	//</a:t>
            </a:r>
            <a:r>
              <a:rPr lang="en-US" sz="2200" b="1" dirty="0" err="1">
                <a:solidFill>
                  <a:srgbClr val="FF0000"/>
                </a:solidFill>
              </a:rPr>
              <a:t>Khai</a:t>
            </a:r>
            <a:r>
              <a:rPr lang="en-US" sz="2200" b="1" dirty="0">
                <a:solidFill>
                  <a:srgbClr val="FF0000"/>
                </a:solidFill>
              </a:rPr>
              <a:t> </a:t>
            </a:r>
            <a:r>
              <a:rPr lang="en-US" sz="2200" b="1" dirty="0" err="1">
                <a:solidFill>
                  <a:srgbClr val="FF0000"/>
                </a:solidFill>
              </a:rPr>
              <a:t>báo</a:t>
            </a:r>
            <a:r>
              <a:rPr lang="en-US" sz="2200" b="1" dirty="0">
                <a:solidFill>
                  <a:srgbClr val="FF0000"/>
                </a:solidFill>
              </a:rPr>
              <a:t> </a:t>
            </a:r>
            <a:r>
              <a:rPr lang="en-US" sz="2200" b="1" dirty="0" err="1">
                <a:solidFill>
                  <a:srgbClr val="FF0000"/>
                </a:solidFill>
              </a:rPr>
              <a:t>các</a:t>
            </a:r>
            <a:r>
              <a:rPr lang="en-US" sz="2200" b="1" dirty="0">
                <a:solidFill>
                  <a:srgbClr val="FF0000"/>
                </a:solidFill>
              </a:rPr>
              <a:t> </a:t>
            </a:r>
            <a:r>
              <a:rPr lang="en-US" sz="2200" b="1" dirty="0" err="1">
                <a:solidFill>
                  <a:srgbClr val="FF0000"/>
                </a:solidFill>
              </a:rPr>
              <a:t>phương</a:t>
            </a:r>
            <a:r>
              <a:rPr lang="en-US" sz="2200" b="1" dirty="0">
                <a:solidFill>
                  <a:srgbClr val="FF0000"/>
                </a:solidFill>
              </a:rPr>
              <a:t> </a:t>
            </a:r>
            <a:r>
              <a:rPr lang="en-US" sz="2200" b="1" dirty="0" err="1">
                <a:solidFill>
                  <a:srgbClr val="FF0000"/>
                </a:solidFill>
              </a:rPr>
              <a:t>thức</a:t>
            </a:r>
            <a:r>
              <a:rPr lang="en-US" sz="2200" b="1" dirty="0">
                <a:solidFill>
                  <a:srgbClr val="FF0000"/>
                </a:solidFill>
              </a:rPr>
              <a:t> methods</a:t>
            </a:r>
          </a:p>
          <a:p>
            <a:pPr marL="471487" lvl="1" indent="0">
              <a:buNone/>
            </a:pPr>
            <a:r>
              <a:rPr lang="en-US" sz="2200" b="1" dirty="0">
                <a:solidFill>
                  <a:srgbClr val="FF0000"/>
                </a:solidFill>
              </a:rPr>
              <a:t>}</a:t>
            </a:r>
          </a:p>
          <a:p>
            <a:pPr marL="471487" lvl="1" indent="0">
              <a:buNone/>
            </a:pPr>
            <a:r>
              <a:rPr lang="en-US" sz="2000" dirty="0">
                <a:solidFill>
                  <a:schemeClr val="accent5">
                    <a:lumMod val="20000"/>
                    <a:lumOff val="80000"/>
                  </a:schemeClr>
                </a:solidFill>
              </a:rPr>
              <a:t>[</a:t>
            </a:r>
            <a:r>
              <a:rPr lang="en-US" sz="2000" b="1" dirty="0" err="1">
                <a:solidFill>
                  <a:schemeClr val="accent5">
                    <a:lumMod val="20000"/>
                    <a:lumOff val="80000"/>
                  </a:schemeClr>
                </a:solidFill>
              </a:rPr>
              <a:t>phạm</a:t>
            </a:r>
            <a:r>
              <a:rPr lang="en-US" sz="2000" b="1" dirty="0">
                <a:solidFill>
                  <a:schemeClr val="accent5">
                    <a:lumMod val="20000"/>
                    <a:lumOff val="80000"/>
                  </a:schemeClr>
                </a:solidFill>
              </a:rPr>
              <a:t> vi </a:t>
            </a:r>
            <a:r>
              <a:rPr lang="en-US" sz="2000" b="1" dirty="0" err="1">
                <a:solidFill>
                  <a:schemeClr val="accent5">
                    <a:lumMod val="20000"/>
                    <a:lumOff val="80000"/>
                  </a:schemeClr>
                </a:solidFill>
              </a:rPr>
              <a:t>truy</a:t>
            </a:r>
            <a:r>
              <a:rPr lang="en-US" sz="2000" b="1" dirty="0">
                <a:solidFill>
                  <a:schemeClr val="accent5">
                    <a:lumMod val="20000"/>
                    <a:lumOff val="80000"/>
                  </a:schemeClr>
                </a:solidFill>
              </a:rPr>
              <a:t> </a:t>
            </a:r>
            <a:r>
              <a:rPr lang="en-US" sz="2000" b="1" dirty="0" err="1">
                <a:solidFill>
                  <a:schemeClr val="accent5">
                    <a:lumMod val="20000"/>
                    <a:lumOff val="80000"/>
                  </a:schemeClr>
                </a:solidFill>
              </a:rPr>
              <a:t>cập</a:t>
            </a:r>
            <a:r>
              <a:rPr lang="en-US" sz="2000" dirty="0">
                <a:solidFill>
                  <a:schemeClr val="accent5">
                    <a:lumMod val="20000"/>
                    <a:lumOff val="80000"/>
                  </a:schemeClr>
                </a:solidFill>
              </a:rPr>
              <a:t>]: </a:t>
            </a:r>
            <a:r>
              <a:rPr lang="en-US" sz="2000" dirty="0" err="1">
                <a:solidFill>
                  <a:schemeClr val="accent5">
                    <a:lumMod val="20000"/>
                    <a:lumOff val="80000"/>
                  </a:schemeClr>
                </a:solidFill>
              </a:rPr>
              <a:t>khả</a:t>
            </a:r>
            <a:r>
              <a:rPr lang="en-US" sz="2000" dirty="0">
                <a:solidFill>
                  <a:schemeClr val="accent5">
                    <a:lumMod val="20000"/>
                    <a:lumOff val="80000"/>
                  </a:schemeClr>
                </a:solidFill>
              </a:rPr>
              <a:t> </a:t>
            </a:r>
            <a:r>
              <a:rPr lang="en-US" sz="2000" dirty="0" err="1">
                <a:solidFill>
                  <a:schemeClr val="accent5">
                    <a:lumMod val="20000"/>
                    <a:lumOff val="80000"/>
                  </a:schemeClr>
                </a:solidFill>
              </a:rPr>
              <a:t>năng</a:t>
            </a:r>
            <a:r>
              <a:rPr lang="en-US" sz="2000" dirty="0">
                <a:solidFill>
                  <a:schemeClr val="accent5">
                    <a:lumMod val="20000"/>
                    <a:lumOff val="80000"/>
                  </a:schemeClr>
                </a:solidFill>
              </a:rPr>
              <a:t> </a:t>
            </a:r>
            <a:r>
              <a:rPr lang="en-US" sz="2000" dirty="0" err="1">
                <a:solidFill>
                  <a:schemeClr val="accent5">
                    <a:lumMod val="20000"/>
                    <a:lumOff val="80000"/>
                  </a:schemeClr>
                </a:solidFill>
              </a:rPr>
              <a:t>truy</a:t>
            </a:r>
            <a:r>
              <a:rPr lang="en-US" sz="2000" dirty="0">
                <a:solidFill>
                  <a:schemeClr val="accent5">
                    <a:lumMod val="20000"/>
                    <a:lumOff val="80000"/>
                  </a:schemeClr>
                </a:solidFill>
              </a:rPr>
              <a:t> </a:t>
            </a:r>
            <a:r>
              <a:rPr lang="en-US" sz="2000" dirty="0" err="1">
                <a:solidFill>
                  <a:schemeClr val="accent5">
                    <a:lumMod val="20000"/>
                    <a:lumOff val="80000"/>
                  </a:schemeClr>
                </a:solidFill>
              </a:rPr>
              <a:t>nhập</a:t>
            </a:r>
            <a:r>
              <a:rPr lang="en-US" sz="2000" dirty="0">
                <a:solidFill>
                  <a:schemeClr val="accent5">
                    <a:lumMod val="20000"/>
                    <a:lumOff val="80000"/>
                  </a:schemeClr>
                </a:solidFill>
              </a:rPr>
              <a:t> </a:t>
            </a:r>
            <a:r>
              <a:rPr lang="en-US" sz="2000" dirty="0" err="1">
                <a:solidFill>
                  <a:schemeClr val="accent5">
                    <a:lumMod val="20000"/>
                    <a:lumOff val="80000"/>
                  </a:schemeClr>
                </a:solidFill>
              </a:rPr>
              <a:t>thành</a:t>
            </a:r>
            <a:r>
              <a:rPr lang="en-US" sz="2000" dirty="0">
                <a:solidFill>
                  <a:schemeClr val="accent5">
                    <a:lumMod val="20000"/>
                    <a:lumOff val="80000"/>
                  </a:schemeClr>
                </a:solidFill>
              </a:rPr>
              <a:t> </a:t>
            </a:r>
            <a:r>
              <a:rPr lang="en-US" sz="2000" dirty="0" err="1">
                <a:solidFill>
                  <a:schemeClr val="accent5">
                    <a:lumMod val="20000"/>
                    <a:lumOff val="80000"/>
                  </a:schemeClr>
                </a:solidFill>
              </a:rPr>
              <a:t>phần</a:t>
            </a:r>
            <a:r>
              <a:rPr lang="en-US" sz="2000" dirty="0">
                <a:solidFill>
                  <a:schemeClr val="accent5">
                    <a:lumMod val="20000"/>
                    <a:lumOff val="80000"/>
                  </a:schemeClr>
                </a:solidFill>
              </a:rPr>
              <a:t> </a:t>
            </a:r>
            <a:r>
              <a:rPr lang="en-US" sz="2000" dirty="0" err="1">
                <a:solidFill>
                  <a:schemeClr val="accent5">
                    <a:lumMod val="20000"/>
                    <a:lumOff val="80000"/>
                  </a:schemeClr>
                </a:solidFill>
              </a:rPr>
              <a:t>dữ</a:t>
            </a:r>
            <a:r>
              <a:rPr lang="en-US" sz="2000" dirty="0">
                <a:solidFill>
                  <a:schemeClr val="accent5">
                    <a:lumMod val="20000"/>
                    <a:lumOff val="80000"/>
                  </a:schemeClr>
                </a:solidFill>
              </a:rPr>
              <a:t> </a:t>
            </a:r>
            <a:r>
              <a:rPr lang="en-US" sz="2000" dirty="0" err="1">
                <a:solidFill>
                  <a:schemeClr val="accent5">
                    <a:lumMod val="20000"/>
                    <a:lumOff val="80000"/>
                  </a:schemeClr>
                </a:solidFill>
              </a:rPr>
              <a:t>liệu</a:t>
            </a:r>
            <a:r>
              <a:rPr lang="en-US" sz="2000" dirty="0">
                <a:solidFill>
                  <a:schemeClr val="accent5">
                    <a:lumMod val="20000"/>
                    <a:lumOff val="80000"/>
                  </a:schemeClr>
                </a:solidFill>
              </a:rPr>
              <a:t> (public, private, internal, protected, internal protected)</a:t>
            </a:r>
          </a:p>
          <a:p>
            <a:pPr marL="471487" lvl="1" indent="0">
              <a:buNone/>
            </a:pPr>
            <a:r>
              <a:rPr lang="en-US" sz="2000" smtClean="0">
                <a:solidFill>
                  <a:schemeClr val="accent5">
                    <a:lumMod val="20000"/>
                    <a:lumOff val="80000"/>
                  </a:schemeClr>
                </a:solidFill>
              </a:rPr>
              <a:t>[</a:t>
            </a:r>
            <a:r>
              <a:rPr lang="en-US" sz="2000" b="1" smtClean="0">
                <a:solidFill>
                  <a:schemeClr val="accent5">
                    <a:lumMod val="20000"/>
                    <a:lumOff val="80000"/>
                  </a:schemeClr>
                </a:solidFill>
              </a:rPr>
              <a:t>thuộc tính</a:t>
            </a:r>
            <a:r>
              <a:rPr lang="en-US" sz="2000" smtClean="0">
                <a:solidFill>
                  <a:schemeClr val="accent5">
                    <a:lumMod val="20000"/>
                    <a:lumOff val="80000"/>
                  </a:schemeClr>
                </a:solidFill>
              </a:rPr>
              <a:t>]: có thể là static</a:t>
            </a:r>
          </a:p>
          <a:p>
            <a:pPr marL="814387" lvl="1" indent="-342900">
              <a:buFont typeface="Wingdings" panose="05000000000000000000" pitchFamily="2" charset="2"/>
              <a:buChar char="§"/>
            </a:pPr>
            <a:endParaRPr lang="en-US" sz="2000" b="1" dirty="0">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4FC11459-1175-4056-B1C9-C1D910115250}" type="datetime1">
              <a:rPr lang="vi-VN" smtClean="0"/>
              <a:pPr/>
              <a:t>31/08/2021</a:t>
            </a:fld>
            <a:endParaRPr lang="vi-VN"/>
          </a:p>
        </p:txBody>
      </p:sp>
      <p:sp>
        <p:nvSpPr>
          <p:cNvPr id="5" name="Footer Placeholder 4"/>
          <p:cNvSpPr>
            <a:spLocks noGrp="1"/>
          </p:cNvSpPr>
          <p:nvPr>
            <p:ph type="ftr" sz="quarter" idx="4294967295"/>
          </p:nvPr>
        </p:nvSpPr>
        <p:spPr>
          <a:xfrm>
            <a:off x="2056264" y="6400801"/>
            <a:ext cx="6097137" cy="149226"/>
          </a:xfrm>
          <a:prstGeom prst="rect">
            <a:avLst/>
          </a:prstGeom>
        </p:spPr>
        <p:txBody>
          <a:bodyPr/>
          <a:lstStyle/>
          <a:p>
            <a:r>
              <a:rPr lang="vi-VN" dirty="0"/>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3</a:t>
            </a:fld>
            <a:endParaRPr lang="vi-VN" dirty="0">
              <a:solidFill>
                <a:srgbClr val="000000"/>
              </a:solidFill>
            </a:endParaRPr>
          </a:p>
        </p:txBody>
      </p:sp>
    </p:spTree>
    <p:extLst>
      <p:ext uri="{BB962C8B-B14F-4D97-AF65-F5344CB8AC3E}">
        <p14:creationId xmlns:p14="http://schemas.microsoft.com/office/powerpoint/2010/main" val="1550130289"/>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Thừa kế trong C#</a:t>
            </a:r>
            <a:endParaRPr lang="en-US"/>
          </a:p>
        </p:txBody>
      </p:sp>
      <p:sp>
        <p:nvSpPr>
          <p:cNvPr id="3" name="Content Placeholder 2"/>
          <p:cNvSpPr>
            <a:spLocks noGrp="1"/>
          </p:cNvSpPr>
          <p:nvPr>
            <p:ph idx="1"/>
          </p:nvPr>
        </p:nvSpPr>
        <p:spPr>
          <a:xfrm>
            <a:off x="425451" y="850902"/>
            <a:ext cx="11366500" cy="4400550"/>
          </a:xfrm>
        </p:spPr>
        <p:txBody>
          <a:bodyPr/>
          <a:lstStyle/>
          <a:p>
            <a:r>
              <a:rPr lang="en-US"/>
              <a:t>C</a:t>
            </a:r>
            <a:r>
              <a:rPr lang="en-US" smtClean="0"/>
              <a:t>ho </a:t>
            </a:r>
            <a:r>
              <a:rPr lang="en-US"/>
              <a:t>phép lập trình viên tạo ra một lớp mới kế thừa một lớp đã tồn tại. </a:t>
            </a:r>
            <a:endParaRPr lang="en-US" smtClean="0"/>
          </a:p>
          <a:p>
            <a:pPr lvl="1"/>
            <a:r>
              <a:rPr lang="en-US" smtClean="0"/>
              <a:t>Lớp ban đầu gọi là lớp cơ sở (lớp cha)</a:t>
            </a:r>
          </a:p>
          <a:p>
            <a:pPr lvl="1"/>
            <a:r>
              <a:rPr lang="en-US" smtClean="0"/>
              <a:t>Lớp được kế thừa gọi là lớp dẫn xuất (lớp con)</a:t>
            </a:r>
          </a:p>
          <a:p>
            <a:r>
              <a:rPr lang="vi-VN"/>
              <a:t>Cũng tương tự như tính kế thừa trong Java, C# chỉ hỗ trợ đơn thừa kế (nghĩa là một lớp chỉ được phép kế thừa một lớp khác</a:t>
            </a:r>
            <a:r>
              <a:rPr lang="vi-VN" smtClean="0"/>
              <a:t>).</a:t>
            </a:r>
            <a:endParaRPr lang="en-US" smtClean="0"/>
          </a:p>
          <a:p>
            <a:r>
              <a:rPr lang="vi-VN"/>
              <a:t>Mục </a:t>
            </a:r>
            <a:r>
              <a:rPr lang="vi-VN" smtClean="0"/>
              <a:t>đích</a:t>
            </a:r>
            <a:r>
              <a:rPr lang="en-US" smtClean="0"/>
              <a:t>: </a:t>
            </a:r>
            <a:r>
              <a:rPr lang="vi-VN" smtClean="0"/>
              <a:t>tái </a:t>
            </a:r>
            <a:r>
              <a:rPr lang="vi-VN"/>
              <a:t>sử dụng những thuộc tính và phương thức phổ biến trong một lớp mà không cần phải tạo ra chúng.</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30</a:t>
            </a:fld>
            <a:endParaRPr lang="de-DE"/>
          </a:p>
        </p:txBody>
      </p:sp>
      <p:pic>
        <p:nvPicPr>
          <p:cNvPr id="2052" name="Picture 4" descr="tinh ke thua trong c#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0" y="3048111"/>
            <a:ext cx="4943475" cy="24765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bwMode="auto">
          <a:xfrm>
            <a:off x="5383369" y="4095482"/>
            <a:ext cx="850006" cy="190879"/>
          </a:xfrm>
          <a:prstGeom prst="rightArrow">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054" name="Picture 6" descr="tinh ke thua trong c#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649" y="2794715"/>
            <a:ext cx="4924471" cy="285911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bwMode="auto">
          <a:xfrm>
            <a:off x="7379594"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10648681"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ight Arrow 6"/>
          <p:cNvSpPr/>
          <p:nvPr/>
        </p:nvSpPr>
        <p:spPr bwMode="auto">
          <a:xfrm>
            <a:off x="10097037" y="3721994"/>
            <a:ext cx="631064"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ight Arrow 7"/>
          <p:cNvSpPr/>
          <p:nvPr/>
        </p:nvSpPr>
        <p:spPr bwMode="auto">
          <a:xfrm rot="10800000">
            <a:off x="7469746" y="3721994"/>
            <a:ext cx="708339"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78619153"/>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a:t>
            </a:r>
          </a:p>
        </p:txBody>
      </p:sp>
      <p:sp>
        <p:nvSpPr>
          <p:cNvPr id="3" name="Content Placeholder 2"/>
          <p:cNvSpPr>
            <a:spLocks noGrp="1"/>
          </p:cNvSpPr>
          <p:nvPr>
            <p:ph idx="1"/>
          </p:nvPr>
        </p:nvSpPr>
        <p:spPr>
          <a:xfrm>
            <a:off x="425451" y="1107584"/>
            <a:ext cx="11366500" cy="4143868"/>
          </a:xfrm>
        </p:spPr>
        <p:txBody>
          <a:bodyPr/>
          <a:lstStyle/>
          <a:p>
            <a:r>
              <a:rPr lang="en-US" b="1" smtClean="0"/>
              <a:t>Cú pháp sử dụng kế thừa trong C#:</a:t>
            </a:r>
          </a:p>
          <a:p>
            <a:pPr marL="192087" lvl="1" indent="0">
              <a:buNone/>
            </a:pPr>
            <a:r>
              <a:rPr lang="en-US" b="1" smtClean="0">
                <a:solidFill>
                  <a:srgbClr val="FF0000"/>
                </a:solidFill>
              </a:rPr>
              <a:t>Tên_lớp con : Tên_lớp_cha</a:t>
            </a:r>
          </a:p>
          <a:p>
            <a:pPr marL="192087" lvl="1" indent="0">
              <a:buNone/>
            </a:pPr>
            <a:endParaRPr lang="en-US" b="1" smtClean="0"/>
          </a:p>
          <a:p>
            <a:pPr marL="192087" lvl="1" indent="0">
              <a:buNone/>
            </a:pPr>
            <a:r>
              <a:rPr lang="en-US" b="1" smtClean="0"/>
              <a:t>Ví dụ:</a:t>
            </a:r>
          </a:p>
          <a:p>
            <a:pPr marL="192087" lvl="1" indent="0">
              <a:buNone/>
            </a:pPr>
            <a:r>
              <a:rPr lang="en-US" b="1"/>
              <a:t>	</a:t>
            </a:r>
            <a:r>
              <a:rPr lang="en-US" b="1" smtClean="0"/>
              <a:t>class NhanVien:Nguoi</a:t>
            </a:r>
          </a:p>
          <a:p>
            <a:pPr marL="192087" lvl="1" indent="0">
              <a:buNone/>
            </a:pPr>
            <a:r>
              <a:rPr lang="en-US" b="1"/>
              <a:t>	</a:t>
            </a:r>
            <a:r>
              <a:rPr lang="en-US" b="1" smtClean="0"/>
              <a:t>{</a:t>
            </a:r>
          </a:p>
          <a:p>
            <a:pPr marL="192087" lvl="1" indent="0">
              <a:buNone/>
            </a:pPr>
            <a:r>
              <a:rPr lang="en-US" b="1"/>
              <a:t>	</a:t>
            </a:r>
            <a:r>
              <a:rPr lang="en-US" b="1" smtClean="0"/>
              <a:t>	</a:t>
            </a:r>
          </a:p>
          <a:p>
            <a:pPr marL="192087" lvl="1" indent="0">
              <a:buNone/>
            </a:pPr>
            <a:r>
              <a:rPr lang="en-US" b="1"/>
              <a:t>	</a:t>
            </a:r>
            <a:r>
              <a:rPr lang="en-US" b="1" smtClean="0"/>
              <a:t>}</a:t>
            </a:r>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31</a:t>
            </a:fld>
            <a:endParaRPr lang="de-DE"/>
          </a:p>
        </p:txBody>
      </p:sp>
    </p:spTree>
    <p:extLst>
      <p:ext uri="{BB962C8B-B14F-4D97-AF65-F5344CB8AC3E}">
        <p14:creationId xmlns:p14="http://schemas.microsoft.com/office/powerpoint/2010/main" val="340376887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a:t>
            </a:r>
            <a:r>
              <a:rPr lang="en-US" smtClean="0"/>
              <a:t># - Phương thức khởi tạo</a:t>
            </a:r>
            <a:endParaRPr lang="en-US"/>
          </a:p>
        </p:txBody>
      </p:sp>
      <p:sp>
        <p:nvSpPr>
          <p:cNvPr id="3" name="Content Placeholder 2"/>
          <p:cNvSpPr>
            <a:spLocks noGrp="1"/>
          </p:cNvSpPr>
          <p:nvPr>
            <p:ph idx="1"/>
          </p:nvPr>
        </p:nvSpPr>
        <p:spPr>
          <a:xfrm>
            <a:off x="419100" y="962652"/>
            <a:ext cx="11366500" cy="711601"/>
          </a:xfrm>
        </p:spPr>
        <p:txBody>
          <a:bodyPr/>
          <a:lstStyle/>
          <a:p>
            <a:pPr marL="190500" lvl="1" indent="-190500">
              <a:buFont typeface="Wingdings" pitchFamily="2" charset="2"/>
              <a:buChar char="§"/>
            </a:pPr>
            <a:r>
              <a:rPr lang="vi-VN"/>
              <a:t>Tại lớp cha (lớp cơ sở) có định nghĩa phương thức khởi tạo (constructor) có tham số thì tại các lớp dẫn xuất (lớp con hay lớp được kế thừa) </a:t>
            </a:r>
            <a:r>
              <a:rPr lang="vi-VN" b="1"/>
              <a:t>phải gọi phương thức khởi tạo của lớp cha</a:t>
            </a:r>
            <a:r>
              <a:rPr lang="vi-VN"/>
              <a:t>.</a:t>
            </a:r>
            <a:endParaRPr lang="en-US"/>
          </a:p>
          <a:p>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32</a:t>
            </a:fld>
            <a:endParaRPr lang="de-DE"/>
          </a:p>
        </p:txBody>
      </p:sp>
      <p:pic>
        <p:nvPicPr>
          <p:cNvPr id="5" name="Picture 4"/>
          <p:cNvPicPr>
            <a:picLocks noChangeAspect="1"/>
          </p:cNvPicPr>
          <p:nvPr/>
        </p:nvPicPr>
        <p:blipFill>
          <a:blip r:embed="rId2"/>
          <a:stretch>
            <a:fillRect/>
          </a:stretch>
        </p:blipFill>
        <p:spPr>
          <a:xfrm>
            <a:off x="755694" y="1571223"/>
            <a:ext cx="4666312" cy="4039807"/>
          </a:xfrm>
          <a:prstGeom prst="rect">
            <a:avLst/>
          </a:prstGeom>
        </p:spPr>
      </p:pic>
      <p:pic>
        <p:nvPicPr>
          <p:cNvPr id="6" name="Picture 5"/>
          <p:cNvPicPr>
            <a:picLocks noChangeAspect="1"/>
          </p:cNvPicPr>
          <p:nvPr/>
        </p:nvPicPr>
        <p:blipFill>
          <a:blip r:embed="rId3"/>
          <a:stretch>
            <a:fillRect/>
          </a:stretch>
        </p:blipFill>
        <p:spPr>
          <a:xfrm>
            <a:off x="5602310" y="1571223"/>
            <a:ext cx="5396248" cy="4077557"/>
          </a:xfrm>
          <a:prstGeom prst="rect">
            <a:avLst/>
          </a:prstGeom>
        </p:spPr>
      </p:pic>
    </p:spTree>
    <p:extLst>
      <p:ext uri="{BB962C8B-B14F-4D97-AF65-F5344CB8AC3E}">
        <p14:creationId xmlns:p14="http://schemas.microsoft.com/office/powerpoint/2010/main" val="28068340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 - Overriding cho method</a:t>
            </a:r>
            <a:r>
              <a:rPr lang="en-US" b="0"/>
              <a:t/>
            </a:r>
            <a:br>
              <a:rPr lang="en-US" b="0"/>
            </a:br>
            <a:endParaRPr lang="en-US"/>
          </a:p>
        </p:txBody>
      </p:sp>
      <p:sp>
        <p:nvSpPr>
          <p:cNvPr id="3" name="Content Placeholder 2"/>
          <p:cNvSpPr>
            <a:spLocks noGrp="1"/>
          </p:cNvSpPr>
          <p:nvPr>
            <p:ph idx="1"/>
          </p:nvPr>
        </p:nvSpPr>
        <p:spPr/>
        <p:txBody>
          <a:bodyPr/>
          <a:lstStyle/>
          <a:p>
            <a:pPr marL="190500" lvl="1" indent="-190500">
              <a:buFont typeface="Wingdings" pitchFamily="2" charset="2"/>
              <a:buChar char="§"/>
            </a:pPr>
            <a:r>
              <a:rPr lang="en-US" smtClean="0"/>
              <a:t>C</a:t>
            </a:r>
            <a:r>
              <a:rPr lang="vi-VN" smtClean="0"/>
              <a:t>ho </a:t>
            </a:r>
            <a:r>
              <a:rPr lang="vi-VN"/>
              <a:t>phép lớp con định nghĩa lại phương thức của lớp cha. Phương thức được khai báo ở lớp con phải cùng tên, cùng tham số mà lớp cha đã khai báo.</a:t>
            </a:r>
            <a:endParaRPr lang="en-US" b="1"/>
          </a:p>
          <a:p>
            <a:r>
              <a:rPr lang="en-US"/>
              <a:t>Đ</a:t>
            </a:r>
            <a:r>
              <a:rPr lang="vi-VN" smtClean="0"/>
              <a:t>ể </a:t>
            </a:r>
            <a:r>
              <a:rPr lang="vi-VN"/>
              <a:t>thực hiện điều này thì </a:t>
            </a:r>
            <a:endParaRPr lang="en-US" smtClean="0"/>
          </a:p>
          <a:p>
            <a:pPr lvl="1"/>
            <a:r>
              <a:rPr lang="en-US" smtClean="0"/>
              <a:t>Ở lớp cha: </a:t>
            </a:r>
            <a:r>
              <a:rPr lang="vi-VN" smtClean="0"/>
              <a:t>những </a:t>
            </a:r>
            <a:r>
              <a:rPr lang="vi-VN"/>
              <a:t>phương thức cho phép lớp </a:t>
            </a:r>
            <a:r>
              <a:rPr lang="en-US" smtClean="0"/>
              <a:t>con</a:t>
            </a:r>
            <a:r>
              <a:rPr lang="vi-VN" smtClean="0"/>
              <a:t> </a:t>
            </a:r>
            <a:r>
              <a:rPr lang="vi-VN"/>
              <a:t>overriding phải chỉ định từ khoá </a:t>
            </a:r>
            <a:r>
              <a:rPr lang="vi-VN" b="1"/>
              <a:t>virtual</a:t>
            </a:r>
            <a:r>
              <a:rPr lang="vi-VN"/>
              <a:t>. </a:t>
            </a:r>
            <a:endParaRPr lang="en-US" smtClean="0"/>
          </a:p>
          <a:p>
            <a:pPr lvl="1"/>
            <a:r>
              <a:rPr lang="en-US" smtClean="0"/>
              <a:t>Ở lớp con: </a:t>
            </a:r>
            <a:r>
              <a:rPr lang="vi-VN" smtClean="0"/>
              <a:t>phải </a:t>
            </a:r>
            <a:r>
              <a:rPr lang="vi-VN"/>
              <a:t>chỉ định từ khoá </a:t>
            </a:r>
            <a:r>
              <a:rPr lang="vi-VN" b="1"/>
              <a:t>override</a:t>
            </a:r>
            <a:r>
              <a:rPr lang="vi-VN"/>
              <a:t> khi muốn định nghĩa lại xử lý cho phương thức.</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33</a:t>
            </a:fld>
            <a:endParaRPr lang="de-DE"/>
          </a:p>
        </p:txBody>
      </p:sp>
    </p:spTree>
    <p:extLst>
      <p:ext uri="{BB962C8B-B14F-4D97-AF65-F5344CB8AC3E}">
        <p14:creationId xmlns:p14="http://schemas.microsoft.com/office/powerpoint/2010/main" val="307271137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 - Overriding cho method</a:t>
            </a:r>
            <a:r>
              <a:rPr lang="en-US" b="0"/>
              <a:t/>
            </a:r>
            <a:br>
              <a:rPr lang="en-US" b="0"/>
            </a:br>
            <a:endParaRPr lang="en-US"/>
          </a:p>
        </p:txBody>
      </p:sp>
      <p:sp>
        <p:nvSpPr>
          <p:cNvPr id="3" name="Content Placeholder 2"/>
          <p:cNvSpPr>
            <a:spLocks noGrp="1"/>
          </p:cNvSpPr>
          <p:nvPr>
            <p:ph idx="1"/>
          </p:nvPr>
        </p:nvSpPr>
        <p:spPr>
          <a:xfrm>
            <a:off x="381000" y="850902"/>
            <a:ext cx="11366500" cy="398350"/>
          </a:xfrm>
        </p:spPr>
        <p:txBody>
          <a:bodyPr/>
          <a:lstStyle/>
          <a:p>
            <a:pPr marL="190500" lvl="1" indent="-190500">
              <a:buFont typeface="Wingdings" pitchFamily="2" charset="2"/>
              <a:buChar char="§"/>
            </a:pPr>
            <a:r>
              <a:rPr lang="en-US" smtClean="0"/>
              <a:t>Ví dụ:</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34</a:t>
            </a:fld>
            <a:endParaRPr lang="de-DE"/>
          </a:p>
        </p:txBody>
      </p:sp>
      <p:pic>
        <p:nvPicPr>
          <p:cNvPr id="5" name="Picture 4"/>
          <p:cNvPicPr>
            <a:picLocks noChangeAspect="1"/>
          </p:cNvPicPr>
          <p:nvPr/>
        </p:nvPicPr>
        <p:blipFill>
          <a:blip r:embed="rId2"/>
          <a:stretch>
            <a:fillRect/>
          </a:stretch>
        </p:blipFill>
        <p:spPr>
          <a:xfrm>
            <a:off x="355600" y="1342232"/>
            <a:ext cx="5259589" cy="3985419"/>
          </a:xfrm>
          <a:prstGeom prst="rect">
            <a:avLst/>
          </a:prstGeom>
        </p:spPr>
      </p:pic>
      <p:pic>
        <p:nvPicPr>
          <p:cNvPr id="6" name="Picture 5"/>
          <p:cNvPicPr>
            <a:picLocks noChangeAspect="1"/>
          </p:cNvPicPr>
          <p:nvPr/>
        </p:nvPicPr>
        <p:blipFill>
          <a:blip r:embed="rId3"/>
          <a:stretch>
            <a:fillRect/>
          </a:stretch>
        </p:blipFill>
        <p:spPr>
          <a:xfrm>
            <a:off x="6774421" y="1450976"/>
            <a:ext cx="4438650" cy="3514725"/>
          </a:xfrm>
          <a:prstGeom prst="rect">
            <a:avLst/>
          </a:prstGeom>
        </p:spPr>
      </p:pic>
      <p:sp>
        <p:nvSpPr>
          <p:cNvPr id="7" name="Content Placeholder 2"/>
          <p:cNvSpPr txBox="1">
            <a:spLocks/>
          </p:cNvSpPr>
          <p:nvPr/>
        </p:nvSpPr>
        <p:spPr bwMode="auto">
          <a:xfrm>
            <a:off x="355600" y="5407138"/>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smtClean="0"/>
              <a:t>Phương thức Nhập và HienThi ở lớp Nguoi</a:t>
            </a:r>
            <a:endParaRPr lang="en-US" kern="0"/>
          </a:p>
        </p:txBody>
      </p:sp>
      <p:sp>
        <p:nvSpPr>
          <p:cNvPr id="8" name="Content Placeholder 2"/>
          <p:cNvSpPr txBox="1">
            <a:spLocks/>
          </p:cNvSpPr>
          <p:nvPr/>
        </p:nvSpPr>
        <p:spPr bwMode="auto">
          <a:xfrm>
            <a:off x="6640490" y="5207963"/>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smtClean="0"/>
              <a:t>Phương thức Nhập và HienThi ở lớp NhanVien</a:t>
            </a:r>
            <a:endParaRPr lang="en-US" kern="0"/>
          </a:p>
        </p:txBody>
      </p:sp>
    </p:spTree>
    <p:extLst>
      <p:ext uri="{BB962C8B-B14F-4D97-AF65-F5344CB8AC3E}">
        <p14:creationId xmlns:p14="http://schemas.microsoft.com/office/powerpoint/2010/main" val="361633776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Selead</a:t>
            </a:r>
            <a:r>
              <a:rPr lang="en-US" sz="3200" dirty="0"/>
              <a:t> class/method</a:t>
            </a:r>
          </a:p>
        </p:txBody>
      </p:sp>
      <p:sp>
        <p:nvSpPr>
          <p:cNvPr id="3" name="Content Placeholder 2"/>
          <p:cNvSpPr>
            <a:spLocks noGrp="1"/>
          </p:cNvSpPr>
          <p:nvPr>
            <p:ph idx="1"/>
          </p:nvPr>
        </p:nvSpPr>
        <p:spPr>
          <a:xfrm>
            <a:off x="270457" y="850900"/>
            <a:ext cx="11502444" cy="1791506"/>
          </a:xfrm>
        </p:spPr>
        <p:txBody>
          <a:bodyPr/>
          <a:lstStyle/>
          <a:p>
            <a:r>
              <a:rPr lang="vi-VN" sz="2400"/>
              <a:t>Một lớp được chỉ định với từ khoá sealed là một lớp không cho phép kế thừa. </a:t>
            </a:r>
            <a:endParaRPr lang="en-US" sz="2400" smtClean="0"/>
          </a:p>
          <a:p>
            <a:r>
              <a:rPr lang="vi-VN" sz="2400" smtClean="0"/>
              <a:t>Một </a:t>
            </a:r>
            <a:r>
              <a:rPr lang="vi-VN" sz="2400"/>
              <a:t>phương thức được chỉ định với từ khoá sealed là một phương thức không cho overriding.</a:t>
            </a:r>
            <a:endParaRPr lang="en-US" sz="2400"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35</a:t>
            </a:fld>
            <a:endParaRPr lang="de-DE"/>
          </a:p>
        </p:txBody>
      </p:sp>
      <p:pic>
        <p:nvPicPr>
          <p:cNvPr id="5" name="Picture 4"/>
          <p:cNvPicPr>
            <a:picLocks noChangeAspect="1"/>
          </p:cNvPicPr>
          <p:nvPr/>
        </p:nvPicPr>
        <p:blipFill>
          <a:blip r:embed="rId2"/>
          <a:stretch>
            <a:fillRect/>
          </a:stretch>
        </p:blipFill>
        <p:spPr>
          <a:xfrm>
            <a:off x="2892850" y="1984822"/>
            <a:ext cx="6135239" cy="3660926"/>
          </a:xfrm>
          <a:prstGeom prst="rect">
            <a:avLst/>
          </a:prstGeom>
        </p:spPr>
      </p:pic>
    </p:spTree>
    <p:extLst>
      <p:ext uri="{BB962C8B-B14F-4D97-AF65-F5344CB8AC3E}">
        <p14:creationId xmlns:p14="http://schemas.microsoft.com/office/powerpoint/2010/main" val="89778933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Static class/method</a:t>
            </a:r>
          </a:p>
        </p:txBody>
      </p:sp>
      <p:sp>
        <p:nvSpPr>
          <p:cNvPr id="3" name="Content Placeholder 2"/>
          <p:cNvSpPr>
            <a:spLocks noGrp="1"/>
          </p:cNvSpPr>
          <p:nvPr>
            <p:ph idx="1"/>
          </p:nvPr>
        </p:nvSpPr>
        <p:spPr>
          <a:xfrm>
            <a:off x="1809751" y="1082912"/>
            <a:ext cx="8524875" cy="1791506"/>
          </a:xfrm>
        </p:spPr>
        <p:txBody>
          <a:bodyPr/>
          <a:lstStyle/>
          <a:p>
            <a:r>
              <a:rPr lang="en-US" sz="2400" dirty="0" err="1"/>
              <a:t>Cả</a:t>
            </a:r>
            <a:r>
              <a:rPr lang="en-US" sz="2400" dirty="0"/>
              <a:t> </a:t>
            </a:r>
            <a:r>
              <a:rPr lang="en-US" sz="2400" dirty="0" err="1"/>
              <a:t>hai</a:t>
            </a:r>
            <a:r>
              <a:rPr lang="en-US" sz="2400" dirty="0"/>
              <a:t> </a:t>
            </a:r>
            <a:r>
              <a:rPr lang="en-US" sz="2400" dirty="0" err="1"/>
              <a:t>loại</a:t>
            </a:r>
            <a:r>
              <a:rPr lang="en-US" sz="2400" dirty="0"/>
              <a:t> Static </a:t>
            </a:r>
            <a:r>
              <a:rPr lang="en-US" sz="2400" dirty="0" err="1"/>
              <a:t>và</a:t>
            </a:r>
            <a:r>
              <a:rPr lang="en-US" sz="2400" dirty="0"/>
              <a:t> Sealed </a:t>
            </a:r>
            <a:r>
              <a:rPr lang="en-US" sz="2400" dirty="0" err="1"/>
              <a:t>đều</a:t>
            </a:r>
            <a:r>
              <a:rPr lang="en-US" sz="2400" dirty="0"/>
              <a:t> </a:t>
            </a:r>
            <a:r>
              <a:rPr lang="en-US" sz="2400" dirty="0" err="1"/>
              <a:t>không</a:t>
            </a:r>
            <a:r>
              <a:rPr lang="en-US" sz="2400" dirty="0"/>
              <a:t> </a:t>
            </a:r>
            <a:r>
              <a:rPr lang="en-US" sz="2400" dirty="0" err="1"/>
              <a:t>thể</a:t>
            </a:r>
            <a:r>
              <a:rPr lang="en-US" sz="2400" dirty="0"/>
              <a:t> </a:t>
            </a:r>
            <a:r>
              <a:rPr lang="en-US" sz="2400" dirty="0" err="1"/>
              <a:t>thừa</a:t>
            </a:r>
            <a:r>
              <a:rPr lang="en-US" sz="2400" dirty="0"/>
              <a:t> </a:t>
            </a:r>
            <a:r>
              <a:rPr lang="en-US" sz="2400" dirty="0" err="1"/>
              <a:t>kế</a:t>
            </a:r>
            <a:r>
              <a:rPr lang="en-US" sz="2400" dirty="0"/>
              <a:t/>
            </a:r>
            <a:br>
              <a:rPr lang="en-US" sz="2400" dirty="0"/>
            </a:br>
            <a:r>
              <a:rPr lang="en-US" sz="2400" dirty="0" err="1"/>
              <a:t>Sự</a:t>
            </a:r>
            <a:r>
              <a:rPr lang="en-US" sz="2400" dirty="0"/>
              <a:t> </a:t>
            </a:r>
            <a:r>
              <a:rPr lang="en-US" sz="2400" dirty="0" err="1"/>
              <a:t>khác</a:t>
            </a:r>
            <a:r>
              <a:rPr lang="en-US" sz="2400" dirty="0"/>
              <a:t> </a:t>
            </a:r>
            <a:r>
              <a:rPr lang="en-US" sz="2400" dirty="0" err="1"/>
              <a:t>nhau</a:t>
            </a:r>
            <a:r>
              <a:rPr lang="en-US" sz="2400" dirty="0"/>
              <a:t> </a:t>
            </a:r>
            <a:r>
              <a:rPr lang="en-US" sz="2400" dirty="0" err="1"/>
              <a:t>giữu</a:t>
            </a:r>
            <a:r>
              <a:rPr lang="en-US" sz="2400" dirty="0"/>
              <a:t> Static Class </a:t>
            </a:r>
            <a:r>
              <a:rPr lang="en-US" sz="2400" dirty="0" err="1"/>
              <a:t>và</a:t>
            </a:r>
            <a:r>
              <a:rPr lang="en-US" sz="2400" dirty="0"/>
              <a:t> </a:t>
            </a:r>
            <a:r>
              <a:rPr lang="en-US" sz="2400" dirty="0" err="1"/>
              <a:t>Selead</a:t>
            </a:r>
            <a:r>
              <a:rPr lang="en-US" sz="2400" dirty="0"/>
              <a:t> Class:</a:t>
            </a:r>
          </a:p>
          <a:p>
            <a:pPr lvl="0"/>
            <a:r>
              <a:rPr lang="en-US" sz="2400" dirty="0" err="1"/>
              <a:t>Có</a:t>
            </a:r>
            <a:r>
              <a:rPr lang="en-US" sz="2400" dirty="0"/>
              <a:t> </a:t>
            </a:r>
            <a:r>
              <a:rPr lang="en-US" sz="2400" dirty="0" err="1"/>
              <a:t>thể</a:t>
            </a:r>
            <a:r>
              <a:rPr lang="en-US" sz="2400" dirty="0"/>
              <a:t> </a:t>
            </a:r>
            <a:r>
              <a:rPr lang="en-US" sz="2400" dirty="0" err="1"/>
              <a:t>tạo</a:t>
            </a:r>
            <a:r>
              <a:rPr lang="en-US" sz="2400" dirty="0"/>
              <a:t> </a:t>
            </a:r>
            <a:r>
              <a:rPr lang="en-US" sz="2400" dirty="0" err="1"/>
              <a:t>được</a:t>
            </a:r>
            <a:r>
              <a:rPr lang="en-US" sz="2400" dirty="0"/>
              <a:t> </a:t>
            </a:r>
            <a:r>
              <a:rPr lang="en-US" sz="2400" dirty="0" err="1"/>
              <a:t>một</a:t>
            </a:r>
            <a:r>
              <a:rPr lang="en-US" sz="2400" dirty="0"/>
              <a:t> object (instance) </a:t>
            </a:r>
            <a:r>
              <a:rPr lang="en-US" sz="2400" dirty="0" err="1"/>
              <a:t>từ</a:t>
            </a:r>
            <a:r>
              <a:rPr lang="en-US" sz="2400" dirty="0"/>
              <a:t> </a:t>
            </a:r>
            <a:r>
              <a:rPr lang="en-US" sz="2400" dirty="0" err="1"/>
              <a:t>Selead</a:t>
            </a:r>
            <a:r>
              <a:rPr lang="en-US" sz="2400" dirty="0"/>
              <a:t> Class, </a:t>
            </a:r>
            <a:r>
              <a:rPr lang="en-US" sz="2400" dirty="0" err="1"/>
              <a:t>còn</a:t>
            </a:r>
            <a:r>
              <a:rPr lang="en-US" sz="2400" dirty="0"/>
              <a:t> Static Class </a:t>
            </a:r>
            <a:r>
              <a:rPr lang="en-US" sz="2400" dirty="0" err="1"/>
              <a:t>thì</a:t>
            </a:r>
            <a:r>
              <a:rPr lang="en-US" sz="2400" dirty="0"/>
              <a:t> </a:t>
            </a:r>
            <a:r>
              <a:rPr lang="en-US" sz="2400" dirty="0" err="1"/>
              <a:t>không</a:t>
            </a:r>
            <a:r>
              <a:rPr lang="en-US" sz="2400" dirty="0"/>
              <a:t> </a:t>
            </a:r>
            <a:r>
              <a:rPr lang="en-US" sz="2400" dirty="0" err="1"/>
              <a:t>thể</a:t>
            </a:r>
            <a:r>
              <a:rPr lang="en-US" sz="2400" dirty="0"/>
              <a:t>.</a:t>
            </a:r>
          </a:p>
          <a:p>
            <a:pPr lvl="0"/>
            <a:r>
              <a:rPr lang="en-US" sz="2400" dirty="0" err="1"/>
              <a:t>Trong</a:t>
            </a:r>
            <a:r>
              <a:rPr lang="en-US" sz="2400" dirty="0"/>
              <a:t> Static Class, </a:t>
            </a:r>
            <a:r>
              <a:rPr lang="en-US" sz="2400" dirty="0" err="1"/>
              <a:t>chỉ</a:t>
            </a:r>
            <a:r>
              <a:rPr lang="en-US" sz="2400" dirty="0"/>
              <a:t> </a:t>
            </a:r>
            <a:r>
              <a:rPr lang="en-US" sz="2400" dirty="0" err="1"/>
              <a:t>có</a:t>
            </a:r>
            <a:r>
              <a:rPr lang="en-US" sz="2400" dirty="0"/>
              <a:t> Static members </a:t>
            </a:r>
            <a:r>
              <a:rPr lang="en-US" sz="2400" dirty="0" err="1"/>
              <a:t>là</a:t>
            </a:r>
            <a:r>
              <a:rPr lang="en-US" sz="2400" dirty="0"/>
              <a:t> </a:t>
            </a:r>
            <a:r>
              <a:rPr lang="en-US" sz="2400" dirty="0" err="1"/>
              <a:t>được</a:t>
            </a:r>
            <a:r>
              <a:rPr lang="en-US" sz="2400" dirty="0"/>
              <a:t> </a:t>
            </a:r>
            <a:r>
              <a:rPr lang="en-US" sz="2400" dirty="0" err="1"/>
              <a:t>phép</a:t>
            </a:r>
            <a:r>
              <a:rPr lang="en-US" sz="2400" dirty="0"/>
              <a:t>, </a:t>
            </a:r>
            <a:r>
              <a:rPr lang="en-US" sz="2400" dirty="0" err="1"/>
              <a:t>không</a:t>
            </a:r>
            <a:r>
              <a:rPr lang="en-US" sz="2400" dirty="0"/>
              <a:t> </a:t>
            </a:r>
            <a:r>
              <a:rPr lang="en-US" sz="2400" dirty="0" err="1"/>
              <a:t>thể</a:t>
            </a:r>
            <a:r>
              <a:rPr lang="en-US" sz="2400" dirty="0"/>
              <a:t> </a:t>
            </a:r>
            <a:r>
              <a:rPr lang="en-US" sz="2400" dirty="0" err="1"/>
              <a:t>viết</a:t>
            </a:r>
            <a:r>
              <a:rPr lang="en-US" sz="2400" dirty="0"/>
              <a:t> </a:t>
            </a:r>
            <a:r>
              <a:rPr lang="en-US" sz="2400" dirty="0" err="1"/>
              <a:t>các</a:t>
            </a:r>
            <a:r>
              <a:rPr lang="en-US" sz="2400" dirty="0"/>
              <a:t> method </a:t>
            </a:r>
            <a:r>
              <a:rPr lang="en-US" sz="2400" dirty="0" err="1"/>
              <a:t>không</a:t>
            </a:r>
            <a:r>
              <a:rPr lang="en-US" sz="2400" dirty="0"/>
              <a:t> </a:t>
            </a:r>
            <a:r>
              <a:rPr lang="en-US" sz="2400" dirty="0" err="1"/>
              <a:t>là</a:t>
            </a:r>
            <a:r>
              <a:rPr lang="en-US" sz="2400" dirty="0"/>
              <a:t> static</a:t>
            </a:r>
          </a:p>
        </p:txBody>
      </p:sp>
      <p:sp>
        <p:nvSpPr>
          <p:cNvPr id="4" name="Footer Placeholder 3"/>
          <p:cNvSpPr>
            <a:spLocks noGrp="1"/>
          </p:cNvSpPr>
          <p:nvPr>
            <p:ph type="ftr" sz="quarter" idx="10"/>
          </p:nvPr>
        </p:nvSpPr>
        <p:spPr/>
        <p:txBody>
          <a:bodyPr/>
          <a:lstStyle/>
          <a:p>
            <a:pPr>
              <a:defRPr/>
            </a:pPr>
            <a:r>
              <a:rPr lang="de-DE" dirty="0" smtClean="0"/>
              <a:t>Here comes your footer  </a:t>
            </a:r>
            <a:r>
              <a:rPr lang="de-DE" dirty="0" smtClean="0">
                <a:sym typeface="Wingdings" pitchFamily="2" charset="2"/>
              </a:rPr>
              <a:t></a:t>
            </a:r>
            <a:r>
              <a:rPr lang="de-DE" dirty="0" smtClean="0"/>
              <a:t>  Page </a:t>
            </a:r>
            <a:fld id="{1D437A68-E703-466B-85A0-753D77862FA4}" type="slidenum">
              <a:rPr lang="de-DE" smtClean="0"/>
              <a:pPr>
                <a:defRPr/>
              </a:pPr>
              <a:t>36</a:t>
            </a:fld>
            <a:endParaRPr lang="de-DE" dirty="0"/>
          </a:p>
        </p:txBody>
      </p:sp>
    </p:spTree>
    <p:extLst>
      <p:ext uri="{BB962C8B-B14F-4D97-AF65-F5344CB8AC3E}">
        <p14:creationId xmlns:p14="http://schemas.microsoft.com/office/powerpoint/2010/main" val="38330784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37</a:t>
            </a:fld>
            <a:endParaRPr lang="de-DE"/>
          </a:p>
        </p:txBody>
      </p:sp>
      <p:sp>
        <p:nvSpPr>
          <p:cNvPr id="3" name="Content Placeholder 2"/>
          <p:cNvSpPr>
            <a:spLocks noGrp="1"/>
          </p:cNvSpPr>
          <p:nvPr>
            <p:ph idx="1"/>
          </p:nvPr>
        </p:nvSpPr>
        <p:spPr/>
        <p:txBody>
          <a:bodyPr/>
          <a:lstStyle/>
          <a:p>
            <a:r>
              <a:rPr lang="en-US" sz="2200" smtClean="0"/>
              <a:t>Là khả năng một đối tượng có thể thực hiện một tác vụ theo nhiều cách khác nhau.</a:t>
            </a:r>
          </a:p>
          <a:p>
            <a:r>
              <a:rPr lang="en-US" sz="2200" smtClean="0"/>
              <a:t>Có 2 loại:</a:t>
            </a:r>
          </a:p>
          <a:p>
            <a:pPr lvl="1"/>
            <a:r>
              <a:rPr lang="en-US" sz="2200" smtClean="0"/>
              <a:t>Đa hình tĩnh (</a:t>
            </a:r>
            <a:r>
              <a:rPr lang="en-US" sz="2400" b="1"/>
              <a:t>Compile Time</a:t>
            </a:r>
            <a:r>
              <a:rPr lang="en-US" sz="2200" smtClean="0"/>
              <a:t>)</a:t>
            </a:r>
          </a:p>
          <a:p>
            <a:pPr lvl="1"/>
            <a:r>
              <a:rPr lang="en-US" sz="2200" smtClean="0"/>
              <a:t>Đa hình động (Run Time)	</a:t>
            </a:r>
            <a:endParaRPr lang="en-US" sz="2200"/>
          </a:p>
        </p:txBody>
      </p:sp>
    </p:spTree>
    <p:extLst>
      <p:ext uri="{BB962C8B-B14F-4D97-AF65-F5344CB8AC3E}">
        <p14:creationId xmlns:p14="http://schemas.microsoft.com/office/powerpoint/2010/main" val="2011464327"/>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C#-đa hình tĩnh</a:t>
            </a:r>
            <a:endParaRPr lang="en-US"/>
          </a:p>
        </p:txBody>
      </p:sp>
      <p:sp>
        <p:nvSpPr>
          <p:cNvPr id="3" name="Content Placeholder 2"/>
          <p:cNvSpPr>
            <a:spLocks noGrp="1"/>
          </p:cNvSpPr>
          <p:nvPr>
            <p:ph idx="1"/>
          </p:nvPr>
        </p:nvSpPr>
        <p:spPr/>
        <p:txBody>
          <a:bodyPr/>
          <a:lstStyle/>
          <a:p>
            <a:r>
              <a:rPr lang="en-US" sz="2200" smtClean="0"/>
              <a:t>Đa hình tĩnh hay còn gọi là đa hình tại thời điểm biên dịch. Overloading là ví dụ điển hình </a:t>
            </a:r>
          </a:p>
          <a:p>
            <a:r>
              <a:rPr lang="en-US" sz="2200" smtClean="0"/>
              <a:t>C</a:t>
            </a:r>
            <a:r>
              <a:rPr lang="en-US" sz="2200"/>
              <a:t># cung cấp 2 kỹ thuật để thực hiện đa hình tĩnh:</a:t>
            </a:r>
          </a:p>
          <a:p>
            <a:pPr lvl="1"/>
            <a:r>
              <a:rPr lang="en-US" sz="2200"/>
              <a:t>Nạp chồng </a:t>
            </a:r>
            <a:r>
              <a:rPr lang="en-US" sz="2200" smtClean="0"/>
              <a:t>hàm: </a:t>
            </a:r>
          </a:p>
          <a:p>
            <a:pPr lvl="1"/>
            <a:r>
              <a:rPr lang="en-US" sz="2200" smtClean="0"/>
              <a:t>Nạp chồng toán tử: có thể định nghĩa lại hầu hết các toán tử có sẵn trong C#</a:t>
            </a:r>
            <a:endParaRPr lang="en-US" sz="220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38</a:t>
            </a:fld>
            <a:endParaRPr lang="de-DE"/>
          </a:p>
        </p:txBody>
      </p:sp>
    </p:spTree>
    <p:extLst>
      <p:ext uri="{BB962C8B-B14F-4D97-AF65-F5344CB8AC3E}">
        <p14:creationId xmlns:p14="http://schemas.microsoft.com/office/powerpoint/2010/main" val="449090084"/>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C#-đa hình tĩnh</a:t>
            </a:r>
            <a:endParaRPr lang="en-US"/>
          </a:p>
        </p:txBody>
      </p:sp>
      <p:sp>
        <p:nvSpPr>
          <p:cNvPr id="3" name="Content Placeholder 2"/>
          <p:cNvSpPr>
            <a:spLocks noGrp="1"/>
          </p:cNvSpPr>
          <p:nvPr>
            <p:ph idx="1"/>
          </p:nvPr>
        </p:nvSpPr>
        <p:spPr>
          <a:xfrm>
            <a:off x="406400" y="850901"/>
            <a:ext cx="11366500" cy="1050924"/>
          </a:xfrm>
        </p:spPr>
        <p:txBody>
          <a:bodyPr/>
          <a:lstStyle/>
          <a:p>
            <a:r>
              <a:rPr lang="en-US" sz="2200" smtClean="0"/>
              <a:t>Nạp chồng toán tử: là phương thức đặc biệt với từ khóa </a:t>
            </a:r>
            <a:r>
              <a:rPr lang="en-US" sz="2200" b="1" smtClean="0"/>
              <a:t>operator </a:t>
            </a:r>
            <a:r>
              <a:rPr lang="en-US" sz="2200" smtClean="0"/>
              <a:t>và theo sau là ký hiệu cho toán tử được chỉ định.</a:t>
            </a:r>
            <a:endParaRPr lang="en-US" sz="220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39</a:t>
            </a:fld>
            <a:endParaRPr lang="de-DE"/>
          </a:p>
        </p:txBody>
      </p:sp>
      <p:pic>
        <p:nvPicPr>
          <p:cNvPr id="5" name="Picture 4"/>
          <p:cNvPicPr>
            <a:picLocks noChangeAspect="1"/>
          </p:cNvPicPr>
          <p:nvPr/>
        </p:nvPicPr>
        <p:blipFill>
          <a:blip r:embed="rId2"/>
          <a:stretch>
            <a:fillRect/>
          </a:stretch>
        </p:blipFill>
        <p:spPr>
          <a:xfrm>
            <a:off x="50800" y="1590676"/>
            <a:ext cx="4644182" cy="4076700"/>
          </a:xfrm>
          <a:prstGeom prst="rect">
            <a:avLst/>
          </a:prstGeom>
        </p:spPr>
      </p:pic>
      <p:pic>
        <p:nvPicPr>
          <p:cNvPr id="6" name="Picture 5"/>
          <p:cNvPicPr>
            <a:picLocks noChangeAspect="1"/>
          </p:cNvPicPr>
          <p:nvPr/>
        </p:nvPicPr>
        <p:blipFill>
          <a:blip r:embed="rId3"/>
          <a:stretch>
            <a:fillRect/>
          </a:stretch>
        </p:blipFill>
        <p:spPr>
          <a:xfrm>
            <a:off x="4694982" y="1590676"/>
            <a:ext cx="7192218" cy="2876550"/>
          </a:xfrm>
          <a:prstGeom prst="rect">
            <a:avLst/>
          </a:prstGeom>
        </p:spPr>
      </p:pic>
    </p:spTree>
    <p:extLst>
      <p:ext uri="{BB962C8B-B14F-4D97-AF65-F5344CB8AC3E}">
        <p14:creationId xmlns:p14="http://schemas.microsoft.com/office/powerpoint/2010/main" val="299557288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truy nhập</a:t>
            </a:r>
            <a:endParaRPr lang="en-US"/>
          </a:p>
        </p:txBody>
      </p:sp>
      <p:graphicFrame>
        <p:nvGraphicFramePr>
          <p:cNvPr id="6" name="Content Placeholder 5"/>
          <p:cNvGraphicFramePr>
            <a:graphicFrameLocks noGrp="1"/>
          </p:cNvGraphicFramePr>
          <p:nvPr>
            <p:ph idx="1"/>
            <p:extLst/>
          </p:nvPr>
        </p:nvGraphicFramePr>
        <p:xfrm>
          <a:off x="2081283" y="733568"/>
          <a:ext cx="7924800" cy="5166319"/>
        </p:xfrm>
        <a:graphic>
          <a:graphicData uri="http://schemas.openxmlformats.org/drawingml/2006/table">
            <a:tbl>
              <a:tblPr firstRow="1" bandRow="1">
                <a:tableStyleId>{5C22544A-7EE6-4342-B048-85BDC9FD1C3A}</a:tableStyleId>
              </a:tblPr>
              <a:tblGrid>
                <a:gridCol w="1721768">
                  <a:extLst>
                    <a:ext uri="{9D8B030D-6E8A-4147-A177-3AD203B41FA5}">
                      <a16:colId xmlns:a16="http://schemas.microsoft.com/office/drawing/2014/main" val="20000"/>
                    </a:ext>
                  </a:extLst>
                </a:gridCol>
                <a:gridCol w="6203032">
                  <a:extLst>
                    <a:ext uri="{9D8B030D-6E8A-4147-A177-3AD203B41FA5}">
                      <a16:colId xmlns:a16="http://schemas.microsoft.com/office/drawing/2014/main" val="20001"/>
                    </a:ext>
                  </a:extLst>
                </a:gridCol>
              </a:tblGrid>
              <a:tr h="949691">
                <a:tc>
                  <a:txBody>
                    <a:bodyPr/>
                    <a:lstStyle/>
                    <a:p>
                      <a:r>
                        <a:rPr lang="en-US" sz="2200" b="0" dirty="0" smtClean="0">
                          <a:solidFill>
                            <a:schemeClr val="accent3">
                              <a:lumMod val="20000"/>
                              <a:lumOff val="80000"/>
                            </a:schemeClr>
                          </a:solidFill>
                        </a:rPr>
                        <a:t>public</a:t>
                      </a:r>
                      <a:endParaRPr lang="en-US" sz="2200" b="0" dirty="0">
                        <a:solidFill>
                          <a:schemeClr val="accent3">
                            <a:lumMod val="20000"/>
                            <a:lumOff val="80000"/>
                          </a:schemeClr>
                        </a:solidFill>
                      </a:endParaRPr>
                    </a:p>
                  </a:txBody>
                  <a:tcPr/>
                </a:tc>
                <a:tc>
                  <a:txBody>
                    <a:bodyPr/>
                    <a:lstStyle/>
                    <a:p>
                      <a:r>
                        <a:rPr lang="en-US" sz="2200" b="0" dirty="0" err="1" smtClean="0">
                          <a:solidFill>
                            <a:schemeClr val="accent3">
                              <a:lumMod val="20000"/>
                              <a:lumOff val="80000"/>
                            </a:schemeClr>
                          </a:solidFill>
                        </a:rPr>
                        <a:t>Có</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thể</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được</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truy</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xuất</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bởi</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bất</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cứ</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phương</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thức</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của</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lớp</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nào</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khác</a:t>
                      </a:r>
                      <a:endParaRPr lang="en-US" sz="2200" b="0" dirty="0">
                        <a:solidFill>
                          <a:schemeClr val="accent3">
                            <a:lumMod val="20000"/>
                            <a:lumOff val="80000"/>
                          </a:schemeClr>
                        </a:solidFill>
                      </a:endParaRPr>
                    </a:p>
                  </a:txBody>
                  <a:tcPr/>
                </a:tc>
                <a:extLst>
                  <a:ext uri="{0D108BD9-81ED-4DB2-BD59-A6C34878D82A}">
                    <a16:rowId xmlns:a16="http://schemas.microsoft.com/office/drawing/2014/main" val="10000"/>
                  </a:ext>
                </a:extLst>
              </a:tr>
              <a:tr h="949691">
                <a:tc>
                  <a:txBody>
                    <a:bodyPr/>
                    <a:lstStyle/>
                    <a:p>
                      <a:r>
                        <a:rPr lang="en-US" sz="2200" smtClean="0">
                          <a:solidFill>
                            <a:schemeClr val="tx1"/>
                          </a:solidFill>
                        </a:rPr>
                        <a:t>private</a:t>
                      </a:r>
                      <a:endParaRPr lang="en-US" sz="2200">
                        <a:solidFill>
                          <a:schemeClr val="tx1"/>
                        </a:solidFill>
                      </a:endParaRPr>
                    </a:p>
                  </a:txBody>
                  <a:tcPr/>
                </a:tc>
                <a:tc>
                  <a:txBody>
                    <a:bodyPr/>
                    <a:lstStyle/>
                    <a:p>
                      <a:r>
                        <a:rPr lang="en-US" sz="2200" dirty="0" err="1" smtClean="0">
                          <a:solidFill>
                            <a:schemeClr val="tx1"/>
                          </a:solidFill>
                        </a:rPr>
                        <a:t>Chỉ</a:t>
                      </a:r>
                      <a:r>
                        <a:rPr lang="en-US" sz="2200" dirty="0" smtClean="0">
                          <a:solidFill>
                            <a:schemeClr val="tx1"/>
                          </a:solidFill>
                        </a:rPr>
                        <a:t> </a:t>
                      </a:r>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chính</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endParaRPr lang="en-US" sz="2200" dirty="0">
                        <a:solidFill>
                          <a:schemeClr val="tx1"/>
                        </a:solidFill>
                      </a:endParaRPr>
                    </a:p>
                  </a:txBody>
                  <a:tcPr/>
                </a:tc>
                <a:extLst>
                  <a:ext uri="{0D108BD9-81ED-4DB2-BD59-A6C34878D82A}">
                    <a16:rowId xmlns:a16="http://schemas.microsoft.com/office/drawing/2014/main" val="10001"/>
                  </a:ext>
                </a:extLst>
              </a:tr>
              <a:tr h="949691">
                <a:tc>
                  <a:txBody>
                    <a:bodyPr/>
                    <a:lstStyle/>
                    <a:p>
                      <a:r>
                        <a:rPr lang="en-US" sz="2200" dirty="0" smtClean="0">
                          <a:solidFill>
                            <a:schemeClr val="tx1"/>
                          </a:solidFill>
                        </a:rPr>
                        <a:t>protected</a:t>
                      </a:r>
                      <a:endParaRPr lang="en-US" sz="2200" dirty="0">
                        <a:solidFill>
                          <a:schemeClr val="tx1"/>
                        </a:solidFill>
                      </a:endParaRPr>
                    </a:p>
                  </a:txBody>
                  <a:tcPr/>
                </a:tc>
                <a:tc>
                  <a:txBody>
                    <a:bodyPr/>
                    <a:lstStyle/>
                    <a:p>
                      <a:r>
                        <a:rPr lang="en-US" sz="2200" smtClean="0">
                          <a:solidFill>
                            <a:schemeClr val="tx1"/>
                          </a:solidFill>
                        </a:rPr>
                        <a:t>Có</a:t>
                      </a:r>
                      <a:r>
                        <a:rPr lang="en-US" sz="2200" baseline="0" smtClean="0">
                          <a:solidFill>
                            <a:schemeClr val="tx1"/>
                          </a:solidFill>
                        </a:rPr>
                        <a:t> thể được truy xuất bởi các phương thức của chính lớp đó và các lớp dẫn xuất (derived) từ nó</a:t>
                      </a:r>
                      <a:endParaRPr lang="en-US" sz="2200">
                        <a:solidFill>
                          <a:schemeClr val="tx1"/>
                        </a:solidFill>
                      </a:endParaRPr>
                    </a:p>
                  </a:txBody>
                  <a:tcPr/>
                </a:tc>
                <a:extLst>
                  <a:ext uri="{0D108BD9-81ED-4DB2-BD59-A6C34878D82A}">
                    <a16:rowId xmlns:a16="http://schemas.microsoft.com/office/drawing/2014/main" val="10002"/>
                  </a:ext>
                </a:extLst>
              </a:tr>
              <a:tr h="949691">
                <a:tc>
                  <a:txBody>
                    <a:bodyPr/>
                    <a:lstStyle/>
                    <a:p>
                      <a:r>
                        <a:rPr lang="en-US" sz="2200" smtClean="0">
                          <a:solidFill>
                            <a:schemeClr val="tx1"/>
                          </a:solidFill>
                        </a:rPr>
                        <a:t>internal</a:t>
                      </a:r>
                      <a:endParaRPr lang="en-US" sz="2200">
                        <a:solidFill>
                          <a:schemeClr val="tx1"/>
                        </a:solidFill>
                      </a:endParaRPr>
                    </a:p>
                  </a:txBody>
                  <a:tcPr/>
                </a:tc>
                <a:tc>
                  <a:txBody>
                    <a:bodyPr/>
                    <a:lstStyle/>
                    <a:p>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được</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trong</a:t>
                      </a:r>
                      <a:r>
                        <a:rPr lang="en-US" sz="2200" baseline="0" dirty="0" smtClean="0">
                          <a:solidFill>
                            <a:schemeClr val="tx1"/>
                          </a:solidFill>
                        </a:rPr>
                        <a:t> </a:t>
                      </a:r>
                      <a:r>
                        <a:rPr lang="en-US" sz="2200" baseline="0" dirty="0" err="1" smtClean="0">
                          <a:solidFill>
                            <a:schemeClr val="tx1"/>
                          </a:solidFill>
                        </a:rPr>
                        <a:t>cùng</a:t>
                      </a:r>
                      <a:r>
                        <a:rPr lang="en-US" sz="2200" baseline="0" dirty="0" smtClean="0">
                          <a:solidFill>
                            <a:schemeClr val="tx1"/>
                          </a:solidFill>
                        </a:rPr>
                        <a:t> </a:t>
                      </a:r>
                      <a:r>
                        <a:rPr lang="en-US" sz="2200" baseline="0" dirty="0" err="1" smtClean="0">
                          <a:solidFill>
                            <a:schemeClr val="tx1"/>
                          </a:solidFill>
                        </a:rPr>
                        <a:t>khối</a:t>
                      </a:r>
                      <a:r>
                        <a:rPr lang="en-US" sz="2200" baseline="0" dirty="0" smtClean="0">
                          <a:solidFill>
                            <a:schemeClr val="tx1"/>
                          </a:solidFill>
                        </a:rPr>
                        <a:t> </a:t>
                      </a:r>
                      <a:r>
                        <a:rPr lang="en-US" sz="2200" baseline="0" dirty="0" err="1" smtClean="0">
                          <a:solidFill>
                            <a:schemeClr val="tx1"/>
                          </a:solidFill>
                        </a:rPr>
                        <a:t>kết</a:t>
                      </a:r>
                      <a:r>
                        <a:rPr lang="en-US" sz="2200" baseline="0" dirty="0" smtClean="0">
                          <a:solidFill>
                            <a:schemeClr val="tx1"/>
                          </a:solidFill>
                        </a:rPr>
                        <a:t> </a:t>
                      </a:r>
                      <a:r>
                        <a:rPr lang="en-US" sz="2200" baseline="0" dirty="0" err="1" smtClean="0">
                          <a:solidFill>
                            <a:schemeClr val="tx1"/>
                          </a:solidFill>
                        </a:rPr>
                        <a:t>hợp</a:t>
                      </a:r>
                      <a:r>
                        <a:rPr lang="en-US" sz="2200" baseline="0" dirty="0" smtClean="0">
                          <a:solidFill>
                            <a:schemeClr val="tx1"/>
                          </a:solidFill>
                        </a:rPr>
                        <a:t> (assembly)</a:t>
                      </a:r>
                      <a:endParaRPr lang="en-US" sz="2200" dirty="0">
                        <a:solidFill>
                          <a:schemeClr val="tx1"/>
                        </a:solidFill>
                      </a:endParaRPr>
                    </a:p>
                  </a:txBody>
                  <a:tcPr/>
                </a:tc>
                <a:extLst>
                  <a:ext uri="{0D108BD9-81ED-4DB2-BD59-A6C34878D82A}">
                    <a16:rowId xmlns:a16="http://schemas.microsoft.com/office/drawing/2014/main" val="10003"/>
                  </a:ext>
                </a:extLst>
              </a:tr>
              <a:tr h="1367555">
                <a:tc>
                  <a:txBody>
                    <a:bodyPr/>
                    <a:lstStyle/>
                    <a:p>
                      <a:r>
                        <a:rPr lang="en-US" sz="2200" smtClean="0">
                          <a:solidFill>
                            <a:schemeClr val="tx1"/>
                          </a:solidFill>
                        </a:rPr>
                        <a:t>internal protected</a:t>
                      </a:r>
                      <a:endParaRPr lang="en-US" sz="2200">
                        <a:solidFill>
                          <a:schemeClr val="tx1"/>
                        </a:solidFill>
                      </a:endParaRPr>
                    </a:p>
                  </a:txBody>
                  <a:tcPr/>
                </a:tc>
                <a:tc>
                  <a:txBody>
                    <a:bodyPr/>
                    <a:lstStyle/>
                    <a:p>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được</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dẫn</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từ</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r>
                        <a:rPr lang="en-US" sz="2200" baseline="0" dirty="0" smtClean="0">
                          <a:solidFill>
                            <a:schemeClr val="tx1"/>
                          </a:solidFill>
                        </a:rPr>
                        <a:t> </a:t>
                      </a:r>
                      <a:r>
                        <a:rPr lang="en-US" sz="2200" baseline="0" dirty="0" err="1" smtClean="0">
                          <a:solidFill>
                            <a:schemeClr val="tx1"/>
                          </a:solidFill>
                        </a:rPr>
                        <a:t>và</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trong</a:t>
                      </a:r>
                      <a:r>
                        <a:rPr lang="en-US" sz="2200" baseline="0" dirty="0" smtClean="0">
                          <a:solidFill>
                            <a:schemeClr val="tx1"/>
                          </a:solidFill>
                        </a:rPr>
                        <a:t> </a:t>
                      </a:r>
                      <a:r>
                        <a:rPr lang="en-US" sz="2200" baseline="0" dirty="0" err="1" smtClean="0">
                          <a:solidFill>
                            <a:schemeClr val="tx1"/>
                          </a:solidFill>
                        </a:rPr>
                        <a:t>cùng</a:t>
                      </a:r>
                      <a:r>
                        <a:rPr lang="en-US" sz="2200" baseline="0" dirty="0" smtClean="0">
                          <a:solidFill>
                            <a:schemeClr val="tx1"/>
                          </a:solidFill>
                        </a:rPr>
                        <a:t> </a:t>
                      </a:r>
                      <a:r>
                        <a:rPr lang="en-US" sz="2200" baseline="0" dirty="0" err="1" smtClean="0">
                          <a:solidFill>
                            <a:schemeClr val="tx1"/>
                          </a:solidFill>
                        </a:rPr>
                        <a:t>khối</a:t>
                      </a:r>
                      <a:r>
                        <a:rPr lang="en-US" sz="2200" baseline="0" dirty="0" smtClean="0">
                          <a:solidFill>
                            <a:schemeClr val="tx1"/>
                          </a:solidFill>
                        </a:rPr>
                        <a:t> </a:t>
                      </a:r>
                      <a:r>
                        <a:rPr lang="en-US" sz="2200" baseline="0" dirty="0" err="1" smtClean="0">
                          <a:solidFill>
                            <a:schemeClr val="tx1"/>
                          </a:solidFill>
                        </a:rPr>
                        <a:t>kết</a:t>
                      </a:r>
                      <a:r>
                        <a:rPr lang="en-US" sz="2200" baseline="0" dirty="0" smtClean="0">
                          <a:solidFill>
                            <a:schemeClr val="tx1"/>
                          </a:solidFill>
                        </a:rPr>
                        <a:t> </a:t>
                      </a:r>
                      <a:r>
                        <a:rPr lang="en-US" sz="2200" baseline="0" dirty="0" err="1" smtClean="0">
                          <a:solidFill>
                            <a:schemeClr val="tx1"/>
                          </a:solidFill>
                        </a:rPr>
                        <a:t>hợp</a:t>
                      </a:r>
                      <a:r>
                        <a:rPr lang="en-US" sz="2200" baseline="0" dirty="0" smtClean="0">
                          <a:solidFill>
                            <a:schemeClr val="tx1"/>
                          </a:solidFill>
                        </a:rPr>
                        <a:t> (assembly) </a:t>
                      </a:r>
                      <a:r>
                        <a:rPr lang="en-US" sz="2200" baseline="0" dirty="0" err="1" smtClean="0">
                          <a:solidFill>
                            <a:schemeClr val="tx1"/>
                          </a:solidFill>
                        </a:rPr>
                        <a:t>với</a:t>
                      </a:r>
                      <a:r>
                        <a:rPr lang="en-US" sz="2200" baseline="0" dirty="0" smtClean="0">
                          <a:solidFill>
                            <a:schemeClr val="tx1"/>
                          </a:solidFill>
                        </a:rPr>
                        <a:t> </a:t>
                      </a:r>
                      <a:r>
                        <a:rPr lang="en-US" sz="2200" baseline="0" dirty="0" err="1" smtClean="0">
                          <a:solidFill>
                            <a:schemeClr val="tx1"/>
                          </a:solidFill>
                        </a:rPr>
                        <a:t>nó</a:t>
                      </a:r>
                      <a:endParaRPr lang="en-US" sz="22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a:t>
            </a:fld>
            <a:endParaRPr lang="vi-VN" dirty="0">
              <a:solidFill>
                <a:srgbClr val="000000"/>
              </a:solidFill>
            </a:endParaRPr>
          </a:p>
        </p:txBody>
      </p:sp>
    </p:spTree>
    <p:extLst>
      <p:ext uri="{BB962C8B-B14F-4D97-AF65-F5344CB8AC3E}">
        <p14:creationId xmlns:p14="http://schemas.microsoft.com/office/powerpoint/2010/main" val="2406601804"/>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C#-đa hình động</a:t>
            </a:r>
            <a:endParaRPr lang="en-US"/>
          </a:p>
        </p:txBody>
      </p:sp>
      <p:sp>
        <p:nvSpPr>
          <p:cNvPr id="3" name="Content Placeholder 2"/>
          <p:cNvSpPr>
            <a:spLocks noGrp="1"/>
          </p:cNvSpPr>
          <p:nvPr>
            <p:ph idx="1"/>
          </p:nvPr>
        </p:nvSpPr>
        <p:spPr/>
        <p:txBody>
          <a:bodyPr/>
          <a:lstStyle/>
          <a:p>
            <a:r>
              <a:rPr lang="en-US" sz="2200" smtClean="0"/>
              <a:t>Là đa hình lúc thực thi (Runtime). Overriding là ví dụ điển hình</a:t>
            </a:r>
          </a:p>
          <a:p>
            <a:r>
              <a:rPr lang="en-US" sz="2200" smtClean="0"/>
              <a:t>C# cho phép xây dựng lớp trừu tượng (abstract class) được sử dụng để cung cấp triển khai cục bộ lớp của </a:t>
            </a:r>
            <a:r>
              <a:rPr lang="en-US" sz="2200"/>
              <a:t> một </a:t>
            </a:r>
            <a:r>
              <a:rPr lang="en-US" sz="2200" smtClean="0"/>
              <a:t>interface.</a:t>
            </a:r>
          </a:p>
          <a:p>
            <a:r>
              <a:rPr lang="vi-VN" sz="2400"/>
              <a:t>Trình triển khai (Implementation) được hoàn thành khi một lớp kế thừa kế thừa từ nó. Các lớp Abstract chứa các phương thức abstract, mà được triển khai bởi lớp kế thừa. Lớp kế thừa này có tính năng chuyên dụng hơn.</a:t>
            </a:r>
            <a:endParaRPr lang="en-US" sz="220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40</a:t>
            </a:fld>
            <a:endParaRPr lang="de-DE"/>
          </a:p>
        </p:txBody>
      </p:sp>
    </p:spTree>
    <p:extLst>
      <p:ext uri="{BB962C8B-B14F-4D97-AF65-F5344CB8AC3E}">
        <p14:creationId xmlns:p14="http://schemas.microsoft.com/office/powerpoint/2010/main" val="148013177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Lớp</a:t>
            </a:r>
            <a:r>
              <a:rPr lang="en-US" sz="3200" dirty="0"/>
              <a:t> </a:t>
            </a:r>
            <a:r>
              <a:rPr lang="en-US" sz="3200" dirty="0" err="1"/>
              <a:t>trừu</a:t>
            </a:r>
            <a:r>
              <a:rPr lang="en-US" sz="3200" dirty="0"/>
              <a:t> </a:t>
            </a:r>
            <a:r>
              <a:rPr lang="en-US" sz="3200" dirty="0" err="1"/>
              <a:t>tượng</a:t>
            </a:r>
            <a:r>
              <a:rPr lang="en-US" sz="3200" dirty="0"/>
              <a:t> </a:t>
            </a:r>
            <a:r>
              <a:rPr lang="en-US" sz="3200" dirty="0" err="1"/>
              <a:t>và</a:t>
            </a:r>
            <a:r>
              <a:rPr lang="en-US" sz="3200" dirty="0"/>
              <a:t> </a:t>
            </a:r>
            <a:r>
              <a:rPr lang="en-US" sz="3200" dirty="0" err="1"/>
              <a:t>giao</a:t>
            </a:r>
            <a:r>
              <a:rPr lang="en-US" sz="3200" dirty="0"/>
              <a:t> </a:t>
            </a:r>
            <a:r>
              <a:rPr lang="en-US" sz="3200" dirty="0" err="1"/>
              <a:t>diện</a:t>
            </a:r>
            <a:endParaRPr lang="en-US" sz="3200" dirty="0"/>
          </a:p>
        </p:txBody>
      </p:sp>
      <p:sp>
        <p:nvSpPr>
          <p:cNvPr id="3" name="Content Placeholder 2"/>
          <p:cNvSpPr>
            <a:spLocks noGrp="1"/>
          </p:cNvSpPr>
          <p:nvPr>
            <p:ph idx="1"/>
          </p:nvPr>
        </p:nvSpPr>
        <p:spPr>
          <a:xfrm>
            <a:off x="1838326" y="978991"/>
            <a:ext cx="8524875" cy="3876675"/>
          </a:xfrm>
        </p:spPr>
        <p:txBody>
          <a:bodyPr/>
          <a:lstStyle/>
          <a:p>
            <a:r>
              <a:rPr lang="en-US" sz="2200" dirty="0" err="1"/>
              <a:t>Lớp</a:t>
            </a:r>
            <a:r>
              <a:rPr lang="en-US" sz="2200" dirty="0"/>
              <a:t> </a:t>
            </a:r>
            <a:r>
              <a:rPr lang="en-US" sz="2200" dirty="0" err="1"/>
              <a:t>trừu</a:t>
            </a:r>
            <a:r>
              <a:rPr lang="en-US" sz="2200" dirty="0"/>
              <a:t> </a:t>
            </a:r>
            <a:r>
              <a:rPr lang="en-US" sz="2200" dirty="0" err="1"/>
              <a:t>tượng</a:t>
            </a:r>
            <a:endParaRPr lang="en-US" sz="2200" dirty="0"/>
          </a:p>
          <a:p>
            <a:pPr lvl="1"/>
            <a:r>
              <a:rPr lang="en-US" sz="2200" dirty="0" err="1"/>
              <a:t>Là</a:t>
            </a:r>
            <a:r>
              <a:rPr lang="en-US" sz="2200" dirty="0"/>
              <a:t> </a:t>
            </a:r>
            <a:r>
              <a:rPr lang="en-US" sz="2200" dirty="0" err="1"/>
              <a:t>những</a:t>
            </a:r>
            <a:r>
              <a:rPr lang="en-US" sz="2200" dirty="0"/>
              <a:t> </a:t>
            </a:r>
            <a:r>
              <a:rPr lang="en-US" sz="2200" dirty="0" err="1"/>
              <a:t>lớp</a:t>
            </a:r>
            <a:r>
              <a:rPr lang="en-US" sz="2200" dirty="0"/>
              <a:t> </a:t>
            </a:r>
            <a:r>
              <a:rPr lang="en-US" sz="2200" dirty="0" err="1"/>
              <a:t>không</a:t>
            </a:r>
            <a:r>
              <a:rPr lang="en-US" sz="2200" dirty="0"/>
              <a:t> </a:t>
            </a:r>
            <a:r>
              <a:rPr lang="en-US" sz="2200" dirty="0" err="1"/>
              <a:t>hoàn</a:t>
            </a:r>
            <a:r>
              <a:rPr lang="en-US" sz="2200" dirty="0"/>
              <a:t> </a:t>
            </a:r>
            <a:r>
              <a:rPr lang="en-US" sz="2200" dirty="0" err="1"/>
              <a:t>thiện</a:t>
            </a:r>
            <a:endParaRPr lang="en-US" sz="2200" dirty="0"/>
          </a:p>
          <a:p>
            <a:pPr lvl="1"/>
            <a:r>
              <a:rPr lang="en-US" sz="2200" dirty="0" err="1"/>
              <a:t>Thiết</a:t>
            </a:r>
            <a:r>
              <a:rPr lang="en-US" sz="2200" dirty="0"/>
              <a:t> </a:t>
            </a:r>
            <a:r>
              <a:rPr lang="en-US" sz="2200" dirty="0" err="1"/>
              <a:t>lập</a:t>
            </a:r>
            <a:r>
              <a:rPr lang="en-US" sz="2200" dirty="0"/>
              <a:t> </a:t>
            </a:r>
            <a:r>
              <a:rPr lang="en-US" sz="2200" dirty="0" err="1"/>
              <a:t>như</a:t>
            </a:r>
            <a:r>
              <a:rPr lang="en-US" sz="2200" dirty="0"/>
              <a:t> </a:t>
            </a:r>
            <a:r>
              <a:rPr lang="en-US" sz="2200" dirty="0" err="1"/>
              <a:t>là</a:t>
            </a:r>
            <a:r>
              <a:rPr lang="en-US" sz="2200" dirty="0"/>
              <a:t> </a:t>
            </a:r>
            <a:r>
              <a:rPr lang="en-US" sz="2200" dirty="0" err="1"/>
              <a:t>lớp</a:t>
            </a:r>
            <a:r>
              <a:rPr lang="en-US" sz="2200" dirty="0"/>
              <a:t> </a:t>
            </a:r>
            <a:r>
              <a:rPr lang="en-US" sz="2200" dirty="0" err="1"/>
              <a:t>cơ</a:t>
            </a:r>
            <a:r>
              <a:rPr lang="en-US" sz="2200" dirty="0"/>
              <a:t> </a:t>
            </a:r>
            <a:r>
              <a:rPr lang="en-US" sz="2200" dirty="0" err="1"/>
              <a:t>sở</a:t>
            </a:r>
            <a:r>
              <a:rPr lang="en-US" sz="2200" dirty="0"/>
              <a:t> </a:t>
            </a:r>
            <a:r>
              <a:rPr lang="en-US" sz="2200" dirty="0" err="1"/>
              <a:t>cho</a:t>
            </a:r>
            <a:r>
              <a:rPr lang="en-US" sz="2200" dirty="0"/>
              <a:t> </a:t>
            </a:r>
            <a:r>
              <a:rPr lang="en-US" sz="2200" dirty="0" err="1"/>
              <a:t>những</a:t>
            </a:r>
            <a:r>
              <a:rPr lang="en-US" sz="2200" dirty="0"/>
              <a:t> </a:t>
            </a:r>
            <a:r>
              <a:rPr lang="en-US" sz="2200" dirty="0" err="1"/>
              <a:t>lớp</a:t>
            </a:r>
            <a:r>
              <a:rPr lang="en-US" sz="2200" dirty="0"/>
              <a:t> </a:t>
            </a:r>
            <a:r>
              <a:rPr lang="en-US" sz="2200" dirty="0" err="1"/>
              <a:t>dẫn</a:t>
            </a:r>
            <a:r>
              <a:rPr lang="en-US" sz="2200" dirty="0"/>
              <a:t> </a:t>
            </a:r>
            <a:r>
              <a:rPr lang="en-US" sz="2200" dirty="0" err="1"/>
              <a:t>xuất</a:t>
            </a:r>
            <a:endParaRPr lang="en-US" sz="2200" dirty="0"/>
          </a:p>
          <a:p>
            <a:r>
              <a:rPr lang="en-US" sz="2200" dirty="0" err="1"/>
              <a:t>Phương</a:t>
            </a:r>
            <a:r>
              <a:rPr lang="en-US" sz="2200" dirty="0"/>
              <a:t> </a:t>
            </a:r>
            <a:r>
              <a:rPr lang="en-US" sz="2200" dirty="0" err="1"/>
              <a:t>thức</a:t>
            </a:r>
            <a:r>
              <a:rPr lang="en-US" sz="2200" dirty="0"/>
              <a:t> </a:t>
            </a:r>
            <a:r>
              <a:rPr lang="en-US" sz="2200" dirty="0" err="1"/>
              <a:t>trừu</a:t>
            </a:r>
            <a:r>
              <a:rPr lang="en-US" sz="2200" dirty="0"/>
              <a:t> </a:t>
            </a:r>
            <a:r>
              <a:rPr lang="en-US" sz="2200" dirty="0" err="1"/>
              <a:t>tượng</a:t>
            </a:r>
            <a:endParaRPr lang="en-US" sz="2200" dirty="0"/>
          </a:p>
          <a:p>
            <a:pPr lvl="1"/>
            <a:r>
              <a:rPr lang="en-US" sz="2200" dirty="0" err="1"/>
              <a:t>Là</a:t>
            </a:r>
            <a:r>
              <a:rPr lang="en-US" sz="2200" dirty="0"/>
              <a:t> </a:t>
            </a:r>
            <a:r>
              <a:rPr lang="en-US" sz="2200" dirty="0" err="1"/>
              <a:t>phương</a:t>
            </a:r>
            <a:r>
              <a:rPr lang="en-US" sz="2200" dirty="0"/>
              <a:t> </a:t>
            </a:r>
            <a:r>
              <a:rPr lang="en-US" sz="2200" dirty="0" err="1"/>
              <a:t>thức</a:t>
            </a:r>
            <a:r>
              <a:rPr lang="en-US" sz="2200" dirty="0"/>
              <a:t> </a:t>
            </a:r>
            <a:r>
              <a:rPr lang="en-US" sz="2200" dirty="0" err="1"/>
              <a:t>không</a:t>
            </a:r>
            <a:r>
              <a:rPr lang="en-US" sz="2200" dirty="0"/>
              <a:t> </a:t>
            </a:r>
            <a:r>
              <a:rPr lang="en-US" sz="2200" dirty="0" err="1"/>
              <a:t>hoàn</a:t>
            </a:r>
            <a:r>
              <a:rPr lang="en-US" sz="2200" dirty="0"/>
              <a:t> </a:t>
            </a:r>
            <a:r>
              <a:rPr lang="en-US" sz="2200" dirty="0" err="1"/>
              <a:t>thiện</a:t>
            </a:r>
            <a:r>
              <a:rPr lang="en-US" sz="2200" dirty="0"/>
              <a:t> (</a:t>
            </a:r>
            <a:r>
              <a:rPr lang="en-US" sz="2200" dirty="0" err="1"/>
              <a:t>chỉ</a:t>
            </a:r>
            <a:r>
              <a:rPr lang="en-US" sz="2200" dirty="0"/>
              <a:t> </a:t>
            </a:r>
            <a:r>
              <a:rPr lang="en-US" sz="2200" dirty="0" err="1"/>
              <a:t>có</a:t>
            </a:r>
            <a:r>
              <a:rPr lang="en-US" sz="2200" dirty="0"/>
              <a:t> </a:t>
            </a:r>
            <a:r>
              <a:rPr lang="en-US" sz="2200" dirty="0" err="1"/>
              <a:t>nguyên</a:t>
            </a:r>
            <a:r>
              <a:rPr lang="en-US" sz="2200" dirty="0"/>
              <a:t> </a:t>
            </a:r>
            <a:r>
              <a:rPr lang="en-US" sz="2200" dirty="0" err="1"/>
              <a:t>mẫu</a:t>
            </a:r>
            <a:r>
              <a:rPr lang="en-US" sz="2200" dirty="0"/>
              <a:t>, </a:t>
            </a:r>
            <a:r>
              <a:rPr lang="en-US" sz="2200" dirty="0" err="1"/>
              <a:t>không</a:t>
            </a:r>
            <a:r>
              <a:rPr lang="en-US" sz="2200" dirty="0"/>
              <a:t> </a:t>
            </a:r>
            <a:r>
              <a:rPr lang="en-US" sz="2200" dirty="0" err="1"/>
              <a:t>có</a:t>
            </a:r>
            <a:r>
              <a:rPr lang="en-US" sz="2200" dirty="0"/>
              <a:t> </a:t>
            </a:r>
            <a:r>
              <a:rPr lang="en-US" sz="2200" dirty="0" err="1">
                <a:solidFill>
                  <a:schemeClr val="accent5">
                    <a:lumMod val="40000"/>
                    <a:lumOff val="60000"/>
                  </a:schemeClr>
                </a:solidFill>
              </a:rPr>
              <a:t>phần</a:t>
            </a:r>
            <a:r>
              <a:rPr lang="en-US" sz="2200" dirty="0">
                <a:solidFill>
                  <a:schemeClr val="accent5">
                    <a:lumMod val="40000"/>
                    <a:lumOff val="60000"/>
                  </a:schemeClr>
                </a:solidFill>
              </a:rPr>
              <a:t> </a:t>
            </a:r>
            <a:r>
              <a:rPr lang="en-US" sz="2200" dirty="0" err="1">
                <a:solidFill>
                  <a:schemeClr val="accent5">
                    <a:lumMod val="40000"/>
                    <a:lumOff val="60000"/>
                  </a:schemeClr>
                </a:solidFill>
              </a:rPr>
              <a:t>mô</a:t>
            </a:r>
            <a:r>
              <a:rPr lang="en-US" sz="2200" dirty="0">
                <a:solidFill>
                  <a:schemeClr val="accent5">
                    <a:lumMod val="40000"/>
                    <a:lumOff val="60000"/>
                  </a:schemeClr>
                </a:solidFill>
              </a:rPr>
              <a:t> </a:t>
            </a:r>
            <a:r>
              <a:rPr lang="en-US" sz="2200" dirty="0" err="1">
                <a:solidFill>
                  <a:schemeClr val="accent5">
                    <a:lumMod val="40000"/>
                    <a:lumOff val="60000"/>
                  </a:schemeClr>
                </a:solidFill>
              </a:rPr>
              <a:t>tả</a:t>
            </a:r>
            <a:r>
              <a:rPr lang="en-US" sz="2200" dirty="0">
                <a:solidFill>
                  <a:schemeClr val="accent5">
                    <a:lumMod val="40000"/>
                    <a:lumOff val="60000"/>
                  </a:schemeClr>
                </a:solidFill>
              </a:rPr>
              <a:t> </a:t>
            </a:r>
            <a:r>
              <a:rPr lang="en-US" sz="2200" dirty="0" err="1">
                <a:solidFill>
                  <a:schemeClr val="accent5">
                    <a:lumMod val="40000"/>
                    <a:lumOff val="60000"/>
                  </a:schemeClr>
                </a:solidFill>
              </a:rPr>
              <a:t>cài</a:t>
            </a:r>
            <a:r>
              <a:rPr lang="en-US" sz="2200" dirty="0">
                <a:solidFill>
                  <a:schemeClr val="accent5">
                    <a:lumMod val="40000"/>
                    <a:lumOff val="60000"/>
                  </a:schemeClr>
                </a:solidFill>
              </a:rPr>
              <a:t> </a:t>
            </a:r>
            <a:r>
              <a:rPr lang="en-US" sz="2200" dirty="0" err="1">
                <a:solidFill>
                  <a:schemeClr val="accent5">
                    <a:lumMod val="40000"/>
                    <a:lumOff val="60000"/>
                  </a:schemeClr>
                </a:solidFill>
              </a:rPr>
              <a:t>đặt</a:t>
            </a:r>
            <a:r>
              <a:rPr lang="en-US" sz="2200" dirty="0">
                <a:solidFill>
                  <a:schemeClr val="accent5">
                    <a:lumMod val="40000"/>
                    <a:lumOff val="60000"/>
                  </a:schemeClr>
                </a:solidFill>
              </a:rPr>
              <a:t> chi </a:t>
            </a:r>
            <a:r>
              <a:rPr lang="en-US" sz="2200" dirty="0" err="1">
                <a:solidFill>
                  <a:schemeClr val="accent5">
                    <a:lumMod val="40000"/>
                    <a:lumOff val="60000"/>
                  </a:schemeClr>
                </a:solidFill>
              </a:rPr>
              <a:t>tiết</a:t>
            </a:r>
            <a:r>
              <a:rPr lang="en-US" sz="2200" dirty="0">
                <a:solidFill>
                  <a:schemeClr val="accent5">
                    <a:lumMod val="40000"/>
                    <a:lumOff val="60000"/>
                  </a:schemeClr>
                </a:solidFill>
              </a:rPr>
              <a:t>)</a:t>
            </a:r>
          </a:p>
          <a:p>
            <a:pPr lvl="1"/>
            <a:r>
              <a:rPr lang="en-US" sz="2200" dirty="0" err="1">
                <a:solidFill>
                  <a:schemeClr val="accent5">
                    <a:lumMod val="40000"/>
                    <a:lumOff val="60000"/>
                  </a:schemeClr>
                </a:solidFill>
              </a:rPr>
              <a:t>Không</a:t>
            </a:r>
            <a:r>
              <a:rPr lang="en-US" sz="2200" dirty="0">
                <a:solidFill>
                  <a:schemeClr val="accent5">
                    <a:lumMod val="40000"/>
                    <a:lumOff val="60000"/>
                  </a:schemeClr>
                </a:solidFill>
              </a:rPr>
              <a:t> </a:t>
            </a:r>
            <a:r>
              <a:rPr lang="en-US" sz="2200" dirty="0" err="1">
                <a:solidFill>
                  <a:schemeClr val="accent5">
                    <a:lumMod val="40000"/>
                    <a:lumOff val="60000"/>
                  </a:schemeClr>
                </a:solidFill>
              </a:rPr>
              <a:t>có</a:t>
            </a:r>
            <a:r>
              <a:rPr lang="en-US" sz="2200" dirty="0">
                <a:solidFill>
                  <a:schemeClr val="accent5">
                    <a:lumMod val="40000"/>
                    <a:lumOff val="60000"/>
                  </a:schemeClr>
                </a:solidFill>
              </a:rPr>
              <a:t> </a:t>
            </a:r>
            <a:r>
              <a:rPr lang="en-US" sz="2200" dirty="0" err="1">
                <a:solidFill>
                  <a:schemeClr val="accent5">
                    <a:lumMod val="40000"/>
                    <a:lumOff val="60000"/>
                  </a:schemeClr>
                </a:solidFill>
              </a:rPr>
              <a:t>sự</a:t>
            </a:r>
            <a:r>
              <a:rPr lang="en-US" sz="2200" dirty="0">
                <a:solidFill>
                  <a:schemeClr val="accent5">
                    <a:lumMod val="40000"/>
                    <a:lumOff val="60000"/>
                  </a:schemeClr>
                </a:solidFill>
              </a:rPr>
              <a:t> </a:t>
            </a:r>
            <a:r>
              <a:rPr lang="en-US" sz="2200" dirty="0" err="1">
                <a:solidFill>
                  <a:schemeClr val="accent5">
                    <a:lumMod val="40000"/>
                    <a:lumOff val="60000"/>
                  </a:schemeClr>
                </a:solidFill>
              </a:rPr>
              <a:t>thực</a:t>
            </a:r>
            <a:r>
              <a:rPr lang="en-US" sz="2200" dirty="0">
                <a:solidFill>
                  <a:schemeClr val="accent5">
                    <a:lumMod val="40000"/>
                    <a:lumOff val="60000"/>
                  </a:schemeClr>
                </a:solidFill>
              </a:rPr>
              <a:t> </a:t>
            </a:r>
            <a:r>
              <a:rPr lang="en-US" sz="2200" dirty="0" err="1">
                <a:solidFill>
                  <a:schemeClr val="accent5">
                    <a:lumMod val="40000"/>
                    <a:lumOff val="60000"/>
                  </a:schemeClr>
                </a:solidFill>
              </a:rPr>
              <a:t>thi</a:t>
            </a:r>
            <a:endParaRPr lang="en-US" sz="2200" dirty="0">
              <a:solidFill>
                <a:schemeClr val="accent5">
                  <a:lumMod val="40000"/>
                  <a:lumOff val="60000"/>
                </a:schemeClr>
              </a:solidFill>
            </a:endParaRPr>
          </a:p>
          <a:p>
            <a:r>
              <a:rPr lang="en-US" sz="2200" dirty="0" err="1">
                <a:solidFill>
                  <a:schemeClr val="accent5">
                    <a:lumMod val="40000"/>
                    <a:lumOff val="60000"/>
                  </a:schemeClr>
                </a:solidFill>
              </a:rPr>
              <a:t>Cú</a:t>
            </a:r>
            <a:r>
              <a:rPr lang="en-US" sz="2200" dirty="0">
                <a:solidFill>
                  <a:schemeClr val="accent5">
                    <a:lumMod val="40000"/>
                    <a:lumOff val="60000"/>
                  </a:schemeClr>
                </a:solidFill>
              </a:rPr>
              <a:t> </a:t>
            </a:r>
            <a:r>
              <a:rPr lang="en-US" sz="2200" dirty="0" err="1">
                <a:solidFill>
                  <a:schemeClr val="accent5">
                    <a:lumMod val="40000"/>
                    <a:lumOff val="60000"/>
                  </a:schemeClr>
                </a:solidFill>
              </a:rPr>
              <a:t>pháp</a:t>
            </a:r>
            <a:endParaRPr lang="en-US" sz="2200" dirty="0">
              <a:solidFill>
                <a:schemeClr val="accent5">
                  <a:lumMod val="40000"/>
                  <a:lumOff val="60000"/>
                </a:schemeClr>
              </a:solidFill>
            </a:endParaRPr>
          </a:p>
          <a:p>
            <a:pPr marL="471487" lvl="1" indent="0">
              <a:buNone/>
            </a:pPr>
            <a:r>
              <a:rPr lang="en-US" sz="2800" b="1" dirty="0">
                <a:solidFill>
                  <a:schemeClr val="accent5">
                    <a:lumMod val="40000"/>
                    <a:lumOff val="60000"/>
                  </a:schemeClr>
                </a:solidFill>
              </a:rPr>
              <a:t>abstract </a:t>
            </a:r>
            <a:r>
              <a:rPr lang="en-US" sz="2200" dirty="0">
                <a:solidFill>
                  <a:schemeClr val="accent5">
                    <a:lumMod val="40000"/>
                    <a:lumOff val="60000"/>
                  </a:schemeClr>
                </a:solidFill>
              </a:rPr>
              <a:t>public class &lt;</a:t>
            </a:r>
            <a:r>
              <a:rPr lang="en-US" sz="2200" dirty="0" err="1">
                <a:solidFill>
                  <a:schemeClr val="accent5">
                    <a:lumMod val="40000"/>
                    <a:lumOff val="60000"/>
                  </a:schemeClr>
                </a:solidFill>
              </a:rPr>
              <a:t>tên</a:t>
            </a:r>
            <a:r>
              <a:rPr lang="en-US" sz="2200" dirty="0">
                <a:solidFill>
                  <a:schemeClr val="accent5">
                    <a:lumMod val="40000"/>
                    <a:lumOff val="60000"/>
                  </a:schemeClr>
                </a:solidFill>
              </a:rPr>
              <a:t> </a:t>
            </a:r>
            <a:r>
              <a:rPr lang="en-US" sz="2200" dirty="0" err="1">
                <a:solidFill>
                  <a:schemeClr val="accent5">
                    <a:lumMod val="40000"/>
                    <a:lumOff val="60000"/>
                  </a:schemeClr>
                </a:solidFill>
              </a:rPr>
              <a:t>lớp</a:t>
            </a:r>
            <a:r>
              <a:rPr lang="en-US" sz="2200" dirty="0">
                <a:solidFill>
                  <a:schemeClr val="accent5">
                    <a:lumMod val="40000"/>
                    <a:lumOff val="60000"/>
                  </a:schemeClr>
                </a:solidFill>
              </a:rPr>
              <a:t>&gt;</a:t>
            </a:r>
          </a:p>
          <a:p>
            <a:pPr marL="471487" lvl="1" indent="0">
              <a:buNone/>
            </a:pPr>
            <a:r>
              <a:rPr lang="en-US" sz="2800" dirty="0">
                <a:solidFill>
                  <a:schemeClr val="accent5">
                    <a:lumMod val="40000"/>
                    <a:lumOff val="60000"/>
                  </a:schemeClr>
                </a:solidFill>
              </a:rPr>
              <a:t>abstract</a:t>
            </a:r>
            <a:r>
              <a:rPr lang="en-US" sz="2200" dirty="0">
                <a:solidFill>
                  <a:schemeClr val="accent5">
                    <a:lumMod val="40000"/>
                    <a:lumOff val="60000"/>
                  </a:schemeClr>
                </a:solidFill>
              </a:rPr>
              <a:t> public void &lt;</a:t>
            </a:r>
            <a:r>
              <a:rPr lang="en-US" sz="2200" dirty="0" err="1">
                <a:solidFill>
                  <a:schemeClr val="accent5">
                    <a:lumMod val="40000"/>
                    <a:lumOff val="60000"/>
                  </a:schemeClr>
                </a:solidFill>
              </a:rPr>
              <a:t>tên</a:t>
            </a:r>
            <a:r>
              <a:rPr lang="en-US" sz="2200" dirty="0">
                <a:solidFill>
                  <a:schemeClr val="accent5">
                    <a:lumMod val="40000"/>
                    <a:lumOff val="60000"/>
                  </a:schemeClr>
                </a:solidFill>
              </a:rPr>
              <a:t> </a:t>
            </a:r>
            <a:r>
              <a:rPr lang="en-US" sz="2200" dirty="0" err="1">
                <a:solidFill>
                  <a:schemeClr val="accent5">
                    <a:lumMod val="40000"/>
                    <a:lumOff val="60000"/>
                  </a:schemeClr>
                </a:solidFill>
              </a:rPr>
              <a:t>phương</a:t>
            </a:r>
            <a:r>
              <a:rPr lang="en-US" sz="2200" dirty="0">
                <a:solidFill>
                  <a:schemeClr val="accent5">
                    <a:lumMod val="40000"/>
                    <a:lumOff val="60000"/>
                  </a:schemeClr>
                </a:solidFill>
              </a:rPr>
              <a:t> </a:t>
            </a:r>
            <a:r>
              <a:rPr lang="en-US" sz="2200" dirty="0" err="1">
                <a:solidFill>
                  <a:schemeClr val="accent5">
                    <a:lumMod val="40000"/>
                    <a:lumOff val="60000"/>
                  </a:schemeClr>
                </a:solidFill>
              </a:rPr>
              <a:t>thức</a:t>
            </a:r>
            <a:r>
              <a:rPr lang="en-US" sz="2200" dirty="0">
                <a:solidFill>
                  <a:schemeClr val="accent5">
                    <a:lumMod val="40000"/>
                    <a:lumOff val="60000"/>
                  </a:schemeClr>
                </a:solidFill>
              </a:rPr>
              <a:t>&gt;(); </a:t>
            </a:r>
          </a:p>
          <a:p>
            <a:pPr marL="471487" lvl="1" indent="0">
              <a:buNone/>
            </a:pPr>
            <a:r>
              <a:rPr lang="en-US" sz="2200" dirty="0">
                <a:solidFill>
                  <a:schemeClr val="accent5">
                    <a:lumMod val="40000"/>
                    <a:lumOff val="60000"/>
                  </a:schemeClr>
                </a:solidFill>
              </a:rPr>
              <a:t>(</a:t>
            </a:r>
            <a:r>
              <a:rPr lang="en-US" sz="2200" dirty="0" err="1">
                <a:solidFill>
                  <a:schemeClr val="accent5">
                    <a:lumMod val="40000"/>
                    <a:lumOff val="60000"/>
                  </a:schemeClr>
                </a:solidFill>
              </a:rPr>
              <a:t>có</a:t>
            </a:r>
            <a:r>
              <a:rPr lang="en-US" sz="2200" dirty="0">
                <a:solidFill>
                  <a:schemeClr val="accent5">
                    <a:lumMod val="40000"/>
                    <a:lumOff val="60000"/>
                  </a:schemeClr>
                </a:solidFill>
              </a:rPr>
              <a:t> </a:t>
            </a:r>
            <a:r>
              <a:rPr lang="en-US" sz="2200" dirty="0" err="1">
                <a:solidFill>
                  <a:schemeClr val="accent5">
                    <a:lumMod val="40000"/>
                    <a:lumOff val="60000"/>
                  </a:schemeClr>
                </a:solidFill>
              </a:rPr>
              <a:t>dấu</a:t>
            </a:r>
            <a:r>
              <a:rPr lang="en-US" sz="2200" dirty="0">
                <a:solidFill>
                  <a:schemeClr val="accent5">
                    <a:lumMod val="40000"/>
                    <a:lumOff val="60000"/>
                  </a:schemeClr>
                </a:solidFill>
              </a:rPr>
              <a:t> </a:t>
            </a:r>
            <a:r>
              <a:rPr lang="en-US" sz="2200" dirty="0" err="1">
                <a:solidFill>
                  <a:schemeClr val="accent5">
                    <a:lumMod val="40000"/>
                    <a:lumOff val="60000"/>
                  </a:schemeClr>
                </a:solidFill>
              </a:rPr>
              <a:t>chấm</a:t>
            </a:r>
            <a:r>
              <a:rPr lang="en-US" sz="2200" dirty="0">
                <a:solidFill>
                  <a:schemeClr val="accent5">
                    <a:lumMod val="40000"/>
                    <a:lumOff val="60000"/>
                  </a:schemeClr>
                </a:solidFill>
              </a:rPr>
              <a:t> </a:t>
            </a:r>
            <a:r>
              <a:rPr lang="en-US" sz="2200" dirty="0" err="1"/>
              <a:t>phẩy</a:t>
            </a:r>
            <a:r>
              <a:rPr lang="en-US" sz="2200" dirty="0"/>
              <a:t> </a:t>
            </a:r>
            <a:r>
              <a:rPr lang="en-US" sz="2200" b="1" dirty="0"/>
              <a:t>;</a:t>
            </a:r>
            <a:r>
              <a:rPr lang="en-US" sz="2200" dirty="0"/>
              <a:t> </a:t>
            </a:r>
            <a:r>
              <a:rPr lang="en-US" sz="2200" dirty="0" err="1"/>
              <a:t>sau</a:t>
            </a:r>
            <a:r>
              <a:rPr lang="en-US" sz="2200" dirty="0"/>
              <a:t> </a:t>
            </a:r>
            <a:r>
              <a:rPr lang="en-US" sz="2200" dirty="0" err="1"/>
              <a:t>tên</a:t>
            </a:r>
            <a:r>
              <a:rPr lang="en-US" sz="2200" dirty="0"/>
              <a:t> </a:t>
            </a:r>
            <a:r>
              <a:rPr lang="en-US" sz="2200" dirty="0" err="1"/>
              <a:t>phương</a:t>
            </a:r>
            <a:r>
              <a:rPr lang="en-US" sz="2200" dirty="0"/>
              <a:t> </a:t>
            </a:r>
            <a:r>
              <a:rPr lang="en-US" sz="2200" dirty="0" err="1"/>
              <a:t>thức</a:t>
            </a:r>
            <a:r>
              <a:rPr lang="en-US" sz="2200" dirty="0"/>
              <a:t>)</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41</a:t>
            </a:fld>
            <a:endParaRPr lang="vi-VN" dirty="0">
              <a:solidFill>
                <a:srgbClr val="000000"/>
              </a:solidFill>
            </a:endParaRPr>
          </a:p>
        </p:txBody>
      </p:sp>
    </p:spTree>
    <p:extLst>
      <p:ext uri="{BB962C8B-B14F-4D97-AF65-F5344CB8AC3E}">
        <p14:creationId xmlns:p14="http://schemas.microsoft.com/office/powerpoint/2010/main" val="3798993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157934"/>
            <a:ext cx="8515350" cy="600075"/>
          </a:xfrm>
        </p:spPr>
        <p:txBody>
          <a:bodyPr/>
          <a:lstStyle/>
          <a:p>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09751" y="758009"/>
            <a:ext cx="8524875" cy="3876675"/>
          </a:xfrm>
        </p:spPr>
        <p:txBody>
          <a:bodyPr/>
          <a:lstStyle/>
          <a:p>
            <a:r>
              <a:rPr lang="en-US" sz="2200" dirty="0" err="1"/>
              <a:t>Ví</a:t>
            </a:r>
            <a:r>
              <a:rPr lang="en-US" sz="2200" dirty="0"/>
              <a:t> </a:t>
            </a:r>
            <a:r>
              <a:rPr lang="en-US" sz="2200" dirty="0" err="1"/>
              <a:t>dụ</a:t>
            </a:r>
            <a:endParaRPr lang="en-US" sz="2200" dirty="0"/>
          </a:p>
          <a:p>
            <a:pPr lvl="1"/>
            <a:r>
              <a:rPr lang="en-US" sz="2200" dirty="0" err="1"/>
              <a:t>Xây</a:t>
            </a:r>
            <a:r>
              <a:rPr lang="en-US" sz="2200" dirty="0"/>
              <a:t> </a:t>
            </a:r>
            <a:r>
              <a:rPr lang="en-US" sz="2200" dirty="0" err="1"/>
              <a:t>dựng</a:t>
            </a:r>
            <a:r>
              <a:rPr lang="en-US" sz="2200" dirty="0"/>
              <a:t> </a:t>
            </a:r>
            <a:r>
              <a:rPr lang="en-US" sz="2200" dirty="0" err="1"/>
              <a:t>lớp</a:t>
            </a:r>
            <a:r>
              <a:rPr lang="en-US" sz="2200" dirty="0"/>
              <a:t> </a:t>
            </a:r>
            <a:r>
              <a:rPr lang="en-US" sz="2200" dirty="0" err="1">
                <a:solidFill>
                  <a:srgbClr val="FF0000"/>
                </a:solidFill>
              </a:rPr>
              <a:t>HinhHoc</a:t>
            </a:r>
            <a:r>
              <a:rPr lang="en-US" sz="2200" dirty="0"/>
              <a:t> </a:t>
            </a:r>
            <a:r>
              <a:rPr lang="en-US" sz="2200" err="1"/>
              <a:t>gồm</a:t>
            </a:r>
            <a:r>
              <a:rPr lang="en-US" sz="2200"/>
              <a:t> </a:t>
            </a:r>
            <a:r>
              <a:rPr lang="en-US" sz="2200" smtClean="0"/>
              <a:t>3 </a:t>
            </a:r>
            <a:r>
              <a:rPr lang="en-US" sz="2200" dirty="0" err="1"/>
              <a:t>phương</a:t>
            </a:r>
            <a:r>
              <a:rPr lang="en-US" sz="2200" dirty="0"/>
              <a:t> </a:t>
            </a:r>
            <a:r>
              <a:rPr lang="en-US" sz="2200" err="1"/>
              <a:t>thức</a:t>
            </a:r>
            <a:r>
              <a:rPr lang="en-US" sz="2200" smtClean="0"/>
              <a:t>: Nhập, </a:t>
            </a:r>
            <a:r>
              <a:rPr lang="en-US" sz="2200" dirty="0" err="1"/>
              <a:t>Tính</a:t>
            </a:r>
            <a:r>
              <a:rPr lang="en-US" sz="2200" dirty="0"/>
              <a:t> </a:t>
            </a:r>
            <a:r>
              <a:rPr lang="en-US" sz="2200" dirty="0" err="1"/>
              <a:t>chu</a:t>
            </a:r>
            <a:r>
              <a:rPr lang="en-US" sz="2200" dirty="0"/>
              <a:t> vi, </a:t>
            </a:r>
            <a:r>
              <a:rPr lang="en-US" sz="2200" dirty="0" err="1"/>
              <a:t>diện</a:t>
            </a:r>
            <a:r>
              <a:rPr lang="en-US" sz="2200" dirty="0"/>
              <a:t> </a:t>
            </a:r>
            <a:r>
              <a:rPr lang="en-US" sz="2200" dirty="0" err="1"/>
              <a:t>tích</a:t>
            </a:r>
            <a:r>
              <a:rPr lang="en-US" sz="2200" dirty="0"/>
              <a:t> </a:t>
            </a:r>
            <a:r>
              <a:rPr lang="en-US" sz="2200" dirty="0" err="1"/>
              <a:t>là</a:t>
            </a:r>
            <a:r>
              <a:rPr lang="en-US" sz="2200" dirty="0"/>
              <a:t> </a:t>
            </a:r>
            <a:r>
              <a:rPr lang="en-US" sz="2200" dirty="0" err="1"/>
              <a:t>phương</a:t>
            </a:r>
            <a:r>
              <a:rPr lang="en-US" sz="2200" dirty="0"/>
              <a:t> </a:t>
            </a:r>
            <a:r>
              <a:rPr lang="en-US" sz="2200" dirty="0" err="1"/>
              <a:t>thức</a:t>
            </a:r>
            <a:r>
              <a:rPr lang="en-US" sz="2200" dirty="0"/>
              <a:t> </a:t>
            </a:r>
            <a:r>
              <a:rPr lang="en-US" sz="2200" dirty="0" err="1"/>
              <a:t>trừu</a:t>
            </a:r>
            <a:r>
              <a:rPr lang="en-US" sz="2200" dirty="0"/>
              <a:t> </a:t>
            </a:r>
            <a:r>
              <a:rPr lang="en-US" sz="2200" dirty="0" err="1"/>
              <a:t>tượng</a:t>
            </a:r>
            <a:r>
              <a:rPr lang="en-US" sz="2200" dirty="0"/>
              <a:t>.</a:t>
            </a:r>
          </a:p>
          <a:p>
            <a:pPr lvl="1"/>
            <a:r>
              <a:rPr lang="en-US" sz="2200" dirty="0" err="1"/>
              <a:t>Xây</a:t>
            </a:r>
            <a:r>
              <a:rPr lang="en-US" sz="2200" dirty="0"/>
              <a:t> </a:t>
            </a:r>
            <a:r>
              <a:rPr lang="en-US" sz="2200" dirty="0" err="1"/>
              <a:t>dựng</a:t>
            </a:r>
            <a:r>
              <a:rPr lang="en-US" sz="2200" dirty="0"/>
              <a:t> </a:t>
            </a:r>
            <a:r>
              <a:rPr lang="en-US" sz="2200" dirty="0" err="1"/>
              <a:t>lớp</a:t>
            </a:r>
            <a:r>
              <a:rPr lang="en-US" sz="2200" dirty="0"/>
              <a:t> </a:t>
            </a:r>
            <a:r>
              <a:rPr lang="en-US" sz="2200" dirty="0" err="1">
                <a:solidFill>
                  <a:srgbClr val="FF0000"/>
                </a:solidFill>
              </a:rPr>
              <a:t>TamGiac</a:t>
            </a:r>
            <a:r>
              <a:rPr lang="en-US" sz="2200" dirty="0"/>
              <a:t>, </a:t>
            </a:r>
            <a:r>
              <a:rPr lang="en-US" sz="2200" dirty="0" err="1">
                <a:solidFill>
                  <a:srgbClr val="FF0000"/>
                </a:solidFill>
              </a:rPr>
              <a:t>HinhChuNhat</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a:t>
            </a:r>
            <a:r>
              <a:rPr lang="en-US" sz="2200" dirty="0" err="1"/>
              <a:t>lớp</a:t>
            </a:r>
            <a:r>
              <a:rPr lang="en-US" sz="2200" dirty="0"/>
              <a:t> </a:t>
            </a:r>
            <a:r>
              <a:rPr lang="en-US" sz="2200" dirty="0" err="1">
                <a:solidFill>
                  <a:srgbClr val="FF0000"/>
                </a:solidFill>
              </a:rPr>
              <a:t>HinhHoc</a:t>
            </a:r>
            <a:r>
              <a:rPr lang="en-US" sz="2200" dirty="0"/>
              <a:t>, </a:t>
            </a:r>
            <a:r>
              <a:rPr lang="en-US" sz="2200" dirty="0" err="1"/>
              <a:t>xây</a:t>
            </a:r>
            <a:r>
              <a:rPr lang="en-US" sz="2200" dirty="0"/>
              <a:t> </a:t>
            </a:r>
            <a:r>
              <a:rPr lang="en-US" sz="2200" dirty="0" err="1"/>
              <a:t>dựng</a:t>
            </a:r>
            <a:r>
              <a:rPr lang="en-US" sz="2200" dirty="0"/>
              <a:t> </a:t>
            </a:r>
            <a:r>
              <a:rPr lang="en-US" sz="2200" err="1"/>
              <a:t>phương</a:t>
            </a:r>
            <a:r>
              <a:rPr lang="en-US" sz="2200"/>
              <a:t> </a:t>
            </a:r>
            <a:r>
              <a:rPr lang="en-US" sz="2200" smtClean="0"/>
              <a:t>thức Nhập, </a:t>
            </a:r>
            <a:r>
              <a:rPr lang="en-US" sz="2200" dirty="0" err="1"/>
              <a:t>tính</a:t>
            </a:r>
            <a:r>
              <a:rPr lang="en-US" sz="2200" dirty="0"/>
              <a:t> </a:t>
            </a:r>
            <a:r>
              <a:rPr lang="en-US" sz="2200" dirty="0" err="1"/>
              <a:t>chu</a:t>
            </a:r>
            <a:r>
              <a:rPr lang="en-US" sz="2200" dirty="0"/>
              <a:t> vi, </a:t>
            </a:r>
            <a:r>
              <a:rPr lang="en-US" sz="2200" dirty="0" err="1"/>
              <a:t>diện</a:t>
            </a:r>
            <a:r>
              <a:rPr lang="en-US" sz="2200" dirty="0"/>
              <a:t> </a:t>
            </a:r>
            <a:r>
              <a:rPr lang="en-US" sz="2200" dirty="0" err="1"/>
              <a:t>tích</a:t>
            </a:r>
            <a:endParaRPr lang="en-US" sz="2200" dirty="0"/>
          </a:p>
          <a:p>
            <a:pPr marL="471487" lvl="1" indent="0">
              <a:buNone/>
            </a:pPr>
            <a:endParaRPr lang="en-US" sz="2200" dirty="0"/>
          </a:p>
          <a:p>
            <a:pPr marL="0" indent="0">
              <a:buNone/>
            </a:pPr>
            <a:r>
              <a:rPr lang="vi-VN" sz="2200" dirty="0">
                <a:solidFill>
                  <a:srgbClr val="00B050"/>
                </a:solidFill>
                <a:latin typeface="Courier New" pitchFamily="49" charset="0"/>
                <a:cs typeface="Courier New" pitchFamily="49" charset="0"/>
              </a:rPr>
              <a:t>//Lớp trừu tượng</a:t>
            </a:r>
          </a:p>
          <a:p>
            <a:pPr marL="0" indent="0">
              <a:buNone/>
            </a:pPr>
            <a:r>
              <a:rPr lang="en-US" sz="2200" dirty="0">
                <a:latin typeface="Courier New" pitchFamily="49" charset="0"/>
                <a:cs typeface="Courier New" pitchFamily="49" charset="0"/>
              </a:rPr>
              <a:t>    </a:t>
            </a:r>
            <a:r>
              <a:rPr lang="en-US" sz="2200" b="1" dirty="0">
                <a:solidFill>
                  <a:srgbClr val="0000FF"/>
                </a:solidFill>
                <a:latin typeface="Courier New" pitchFamily="49" charset="0"/>
                <a:cs typeface="Courier New" pitchFamily="49" charset="0"/>
              </a:rPr>
              <a:t>abstract</a:t>
            </a:r>
            <a:r>
              <a:rPr lang="en-US" sz="2200" dirty="0">
                <a:latin typeface="Courier New" pitchFamily="49" charset="0"/>
                <a:cs typeface="Courier New" pitchFamily="49" charset="0"/>
              </a:rPr>
              <a:t> public class </a:t>
            </a:r>
            <a:r>
              <a:rPr lang="en-US" sz="2200" b="1" dirty="0" err="1">
                <a:solidFill>
                  <a:srgbClr val="0000FF"/>
                </a:solidFill>
                <a:latin typeface="Courier New" pitchFamily="49" charset="0"/>
                <a:cs typeface="Courier New" pitchFamily="49" charset="0"/>
              </a:rPr>
              <a:t>HinhHoc</a:t>
            </a:r>
            <a:endParaRPr lang="en-US" sz="2200" b="1" dirty="0">
              <a:solidFill>
                <a:srgbClr val="0000FF"/>
              </a:solidFill>
              <a:latin typeface="Courier New" pitchFamily="49" charset="0"/>
              <a:cs typeface="Courier New" pitchFamily="49" charset="0"/>
            </a:endParaRPr>
          </a:p>
          <a:p>
            <a:pPr marL="0" indent="0">
              <a:buNone/>
            </a:pPr>
            <a:r>
              <a:rPr lang="en-US" sz="2200" dirty="0">
                <a:latin typeface="Courier New" pitchFamily="49" charset="0"/>
                <a:cs typeface="Courier New" pitchFamily="49" charset="0"/>
              </a:rPr>
              <a:t>    {</a:t>
            </a:r>
          </a:p>
          <a:p>
            <a:pPr marL="0" indent="0">
              <a:buNone/>
            </a:pPr>
            <a:r>
              <a:rPr lang="en-US" sz="2200" dirty="0">
                <a:latin typeface="Courier New" pitchFamily="49" charset="0"/>
                <a:cs typeface="Courier New" pitchFamily="49" charset="0"/>
              </a:rPr>
              <a:t>        abstract public void </a:t>
            </a:r>
            <a:r>
              <a:rPr lang="en-US" sz="2200" dirty="0" err="1">
                <a:latin typeface="Courier New" pitchFamily="49" charset="0"/>
                <a:cs typeface="Courier New" pitchFamily="49" charset="0"/>
              </a:rPr>
              <a:t>Nhap</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abstract public double  </a:t>
            </a:r>
            <a:r>
              <a:rPr lang="en-US" sz="2200" dirty="0" err="1">
                <a:latin typeface="Courier New" pitchFamily="49" charset="0"/>
                <a:cs typeface="Courier New" pitchFamily="49" charset="0"/>
              </a:rPr>
              <a:t>ChuVi</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abstract public double  </a:t>
            </a:r>
            <a:r>
              <a:rPr lang="en-US" sz="2200" dirty="0" err="1">
                <a:latin typeface="Courier New" pitchFamily="49" charset="0"/>
                <a:cs typeface="Courier New" pitchFamily="49" charset="0"/>
              </a:rPr>
              <a:t>DienTich</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t>
            </a:r>
          </a:p>
          <a:p>
            <a:pPr marL="471487" lvl="1"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42</a:t>
            </a:fld>
            <a:r>
              <a:rPr lang="vi-VN">
                <a:solidFill>
                  <a:srgbClr val="000000"/>
                </a:solidFill>
              </a:rPr>
              <a:t>/28</a:t>
            </a:r>
          </a:p>
        </p:txBody>
      </p:sp>
    </p:spTree>
    <p:extLst>
      <p:ext uri="{BB962C8B-B14F-4D97-AF65-F5344CB8AC3E}">
        <p14:creationId xmlns:p14="http://schemas.microsoft.com/office/powerpoint/2010/main" val="52703667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38326" y="753270"/>
            <a:ext cx="8524875" cy="3876675"/>
          </a:xfrm>
        </p:spPr>
        <p:txBody>
          <a:bodyPr/>
          <a:lstStyle/>
          <a:p>
            <a:pPr marL="0" indent="0">
              <a:buNone/>
            </a:pPr>
            <a:r>
              <a:rPr lang="en-US" sz="1500" dirty="0">
                <a:solidFill>
                  <a:schemeClr val="accent5">
                    <a:lumMod val="40000"/>
                    <a:lumOff val="60000"/>
                  </a:schemeClr>
                </a:solidFill>
                <a:latin typeface="Courier New" pitchFamily="49" charset="0"/>
                <a:cs typeface="Courier New" pitchFamily="49" charset="0"/>
              </a:rPr>
              <a:t>public class </a:t>
            </a:r>
            <a:r>
              <a:rPr lang="en-US" sz="1500" dirty="0" err="1">
                <a:solidFill>
                  <a:schemeClr val="accent5">
                    <a:lumMod val="40000"/>
                    <a:lumOff val="60000"/>
                  </a:schemeClr>
                </a:solidFill>
                <a:latin typeface="Courier New" pitchFamily="49" charset="0"/>
                <a:cs typeface="Courier New" pitchFamily="49" charset="0"/>
              </a:rPr>
              <a:t>TamGiac:HinhHoc</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    {   private double a, b, c;</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void </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a: ");</a:t>
            </a:r>
          </a:p>
          <a:p>
            <a:pPr marL="0" indent="0">
              <a:buNone/>
            </a:pPr>
            <a:r>
              <a:rPr lang="en-US" sz="1500" dirty="0">
                <a:solidFill>
                  <a:schemeClr val="accent5">
                    <a:lumMod val="40000"/>
                    <a:lumOff val="60000"/>
                  </a:schemeClr>
                </a:solidFill>
                <a:latin typeface="Courier New" pitchFamily="49" charset="0"/>
                <a:cs typeface="Courier New" pitchFamily="49" charset="0"/>
              </a:rPr>
              <a:t>            a=</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b: ");</a:t>
            </a:r>
          </a:p>
          <a:p>
            <a:pPr marL="0" indent="0">
              <a:buNone/>
            </a:pPr>
            <a:r>
              <a:rPr lang="en-US" sz="1500" dirty="0">
                <a:solidFill>
                  <a:schemeClr val="accent5">
                    <a:lumMod val="40000"/>
                    <a:lumOff val="60000"/>
                  </a:schemeClr>
                </a:solidFill>
                <a:latin typeface="Courier New" pitchFamily="49" charset="0"/>
                <a:cs typeface="Courier New" pitchFamily="49" charset="0"/>
              </a:rPr>
              <a:t>            b=</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c: ");</a:t>
            </a:r>
          </a:p>
          <a:p>
            <a:pPr marL="0" indent="0">
              <a:buNone/>
            </a:pPr>
            <a:r>
              <a:rPr lang="en-US" sz="1500" dirty="0">
                <a:solidFill>
                  <a:schemeClr val="accent5">
                    <a:lumMod val="40000"/>
                    <a:lumOff val="60000"/>
                  </a:schemeClr>
                </a:solidFill>
                <a:latin typeface="Courier New" pitchFamily="49" charset="0"/>
                <a:cs typeface="Courier New" pitchFamily="49" charset="0"/>
              </a:rPr>
              <a:t>            c=</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ChuVi</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return a + b + c;</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DienTich</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double p = (a + b + c) / 2;</a:t>
            </a:r>
          </a:p>
          <a:p>
            <a:pPr marL="0" indent="0">
              <a:buNone/>
            </a:pPr>
            <a:r>
              <a:rPr lang="en-US" sz="1500" dirty="0">
                <a:solidFill>
                  <a:schemeClr val="accent5">
                    <a:lumMod val="40000"/>
                    <a:lumOff val="60000"/>
                  </a:schemeClr>
                </a:solidFill>
                <a:latin typeface="Courier New" pitchFamily="49" charset="0"/>
                <a:cs typeface="Courier New" pitchFamily="49" charset="0"/>
              </a:rPr>
              <a:t>            return </a:t>
            </a:r>
            <a:r>
              <a:rPr lang="en-US" sz="1500" dirty="0" err="1">
                <a:solidFill>
                  <a:schemeClr val="accent5">
                    <a:lumMod val="40000"/>
                    <a:lumOff val="60000"/>
                  </a:schemeClr>
                </a:solidFill>
                <a:latin typeface="Courier New" pitchFamily="49" charset="0"/>
                <a:cs typeface="Courier New" pitchFamily="49" charset="0"/>
              </a:rPr>
              <a:t>Math.Sqrt</a:t>
            </a:r>
            <a:r>
              <a:rPr lang="en-US" sz="1500" dirty="0">
                <a:solidFill>
                  <a:schemeClr val="accent5">
                    <a:lumMod val="40000"/>
                    <a:lumOff val="60000"/>
                  </a:schemeClr>
                </a:solidFill>
                <a:latin typeface="Courier New" pitchFamily="49" charset="0"/>
                <a:cs typeface="Courier New" pitchFamily="49" charset="0"/>
              </a:rPr>
              <a:t>(p * (p - a) * (p - b) * (p - c));</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endParaRPr lang="en-US" dirty="0">
              <a:solidFill>
                <a:schemeClr val="accent5">
                  <a:lumMod val="40000"/>
                  <a:lumOff val="60000"/>
                </a:schemeClr>
              </a:solidFill>
            </a:endParaRP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43</a:t>
            </a:fld>
            <a:endParaRPr lang="vi-VN" dirty="0">
              <a:solidFill>
                <a:srgbClr val="000000"/>
              </a:solidFill>
            </a:endParaRPr>
          </a:p>
        </p:txBody>
      </p:sp>
    </p:spTree>
    <p:extLst>
      <p:ext uri="{BB962C8B-B14F-4D97-AF65-F5344CB8AC3E}">
        <p14:creationId xmlns:p14="http://schemas.microsoft.com/office/powerpoint/2010/main" val="3417764456"/>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38326" y="870638"/>
            <a:ext cx="8524875" cy="3876675"/>
          </a:xfrm>
        </p:spPr>
        <p:txBody>
          <a:bodyPr/>
          <a:lstStyle/>
          <a:p>
            <a:pPr marL="0" indent="0">
              <a:buNone/>
            </a:pP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Lớp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hình</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chữ</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nhật</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public class </a:t>
            </a:r>
            <a:r>
              <a:rPr lang="en-US" sz="1500" dirty="0" err="1">
                <a:solidFill>
                  <a:schemeClr val="accent5">
                    <a:lumMod val="40000"/>
                    <a:lumOff val="60000"/>
                  </a:schemeClr>
                </a:solidFill>
                <a:latin typeface="Courier New" pitchFamily="49" charset="0"/>
                <a:cs typeface="Courier New" pitchFamily="49" charset="0"/>
              </a:rPr>
              <a:t>HinhChuNhat</a:t>
            </a:r>
            <a:r>
              <a:rPr lang="en-US" sz="1500" dirty="0">
                <a:solidFill>
                  <a:schemeClr val="accent5">
                    <a:lumMod val="40000"/>
                    <a:lumOff val="60000"/>
                  </a:schemeClr>
                </a:solidFill>
                <a:latin typeface="Courier New" pitchFamily="49" charset="0"/>
                <a:cs typeface="Courier New" pitchFamily="49" charset="0"/>
              </a:rPr>
              <a:t> : </a:t>
            </a:r>
            <a:r>
              <a:rPr lang="en-US" sz="1500" dirty="0" err="1">
                <a:solidFill>
                  <a:schemeClr val="accent5">
                    <a:lumMod val="40000"/>
                    <a:lumOff val="60000"/>
                  </a:schemeClr>
                </a:solidFill>
                <a:latin typeface="Courier New" pitchFamily="49" charset="0"/>
                <a:cs typeface="Courier New" pitchFamily="49" charset="0"/>
              </a:rPr>
              <a:t>HinhHoc</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    {   private double a, b;</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void </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chieu</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dai</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 = </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chieu</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rong</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b = </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ChuVi</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return (a + b) * 2;</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DienTich</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return a * b;</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44</a:t>
            </a:fld>
            <a:endParaRPr lang="vi-VN" dirty="0">
              <a:solidFill>
                <a:srgbClr val="000000"/>
              </a:solidFill>
            </a:endParaRPr>
          </a:p>
        </p:txBody>
      </p:sp>
    </p:spTree>
    <p:extLst>
      <p:ext uri="{BB962C8B-B14F-4D97-AF65-F5344CB8AC3E}">
        <p14:creationId xmlns:p14="http://schemas.microsoft.com/office/powerpoint/2010/main" val="217596096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lớp</a:t>
            </a:r>
            <a:r>
              <a:rPr lang="en-US" dirty="0"/>
              <a:t> </a:t>
            </a:r>
            <a:r>
              <a:rPr lang="en-US" dirty="0" err="1"/>
              <a:t>trừu</a:t>
            </a:r>
            <a:r>
              <a:rPr lang="en-US" dirty="0"/>
              <a:t> </a:t>
            </a:r>
            <a:r>
              <a:rPr lang="en-US" dirty="0" err="1"/>
              <a:t>tượng</a:t>
            </a:r>
            <a:endParaRPr lang="en-US" dirty="0"/>
          </a:p>
        </p:txBody>
      </p:sp>
      <p:sp>
        <p:nvSpPr>
          <p:cNvPr id="3" name="Content Placeholder 2"/>
          <p:cNvSpPr>
            <a:spLocks noGrp="1"/>
          </p:cNvSpPr>
          <p:nvPr>
            <p:ph idx="1"/>
          </p:nvPr>
        </p:nvSpPr>
        <p:spPr>
          <a:xfrm>
            <a:off x="1838326" y="1084263"/>
            <a:ext cx="8524875" cy="3876675"/>
          </a:xfrm>
        </p:spPr>
        <p:txBody>
          <a:bodyPr/>
          <a:lstStyle/>
          <a:p>
            <a:pPr marL="0" indent="0">
              <a:buNone/>
            </a:pPr>
            <a:r>
              <a:rPr lang="en-US" sz="1400" dirty="0">
                <a:latin typeface="Courier New" pitchFamily="49" charset="0"/>
                <a:cs typeface="Courier New" pitchFamily="49" charset="0"/>
              </a:rPr>
              <a:t>class Program</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HinhHoc</a:t>
            </a:r>
            <a:r>
              <a:rPr lang="en-US" sz="1400" dirty="0">
                <a:latin typeface="Courier New" pitchFamily="49" charset="0"/>
                <a:cs typeface="Courier New" pitchFamily="49" charset="0"/>
              </a:rPr>
              <a:t> H1;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TamGiac</a:t>
            </a:r>
            <a:r>
              <a:rPr lang="en-US" sz="1400" dirty="0">
                <a:latin typeface="Courier New" pitchFamily="49" charset="0"/>
                <a:cs typeface="Courier New" pitchFamily="49" charset="0"/>
              </a:rPr>
              <a:t> TG1 = new </a:t>
            </a:r>
            <a:r>
              <a:rPr lang="en-US" sz="1400" dirty="0" err="1">
                <a:latin typeface="Courier New" pitchFamily="49" charset="0"/>
                <a:cs typeface="Courier New" pitchFamily="49" charset="0"/>
              </a:rPr>
              <a:t>TamGiac</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TG1.Nhap();</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("Thong tin </a:t>
            </a:r>
            <a:r>
              <a:rPr lang="en-US" sz="1400" dirty="0" err="1">
                <a:latin typeface="Courier New" pitchFamily="49" charset="0"/>
                <a:cs typeface="Courier New" pitchFamily="49" charset="0"/>
              </a:rPr>
              <a:t>ve</a:t>
            </a:r>
            <a:r>
              <a:rPr lang="en-US" sz="1400" dirty="0">
                <a:latin typeface="Courier New" pitchFamily="49" charset="0"/>
                <a:cs typeface="Courier New" pitchFamily="49" charset="0"/>
              </a:rPr>
              <a:t> tam </a:t>
            </a:r>
            <a:r>
              <a:rPr lang="en-US" sz="1400" dirty="0" err="1">
                <a:latin typeface="Courier New" pitchFamily="49" charset="0"/>
                <a:cs typeface="Courier New" pitchFamily="49" charset="0"/>
              </a:rPr>
              <a:t>giac</a:t>
            </a:r>
            <a:r>
              <a:rPr lang="en-US" sz="1400" dirty="0">
                <a:latin typeface="Courier New" pitchFamily="49" charset="0"/>
                <a:cs typeface="Courier New" pitchFamily="49" charset="0"/>
              </a:rPr>
              <a:t>: ");</a:t>
            </a:r>
          </a:p>
          <a:p>
            <a:pPr marL="0" indent="0">
              <a:buNone/>
            </a:pPr>
            <a:r>
              <a:rPr lang="it-IT" sz="1400" dirty="0">
                <a:latin typeface="Courier New" pitchFamily="49" charset="0"/>
                <a:cs typeface="Courier New" pitchFamily="49" charset="0"/>
              </a:rPr>
              <a:t>            Console.WriteLine("Chu vi la : {0}", TG1.ChuVi());</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tich</a:t>
            </a:r>
            <a:r>
              <a:rPr lang="en-US" sz="1400" dirty="0">
                <a:latin typeface="Courier New" pitchFamily="49" charset="0"/>
                <a:cs typeface="Courier New" pitchFamily="49" charset="0"/>
              </a:rPr>
              <a:t> la : {0,8:f2}", TG1.DienTich());</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HinhChuNhat</a:t>
            </a:r>
            <a:r>
              <a:rPr lang="en-US" sz="1400" dirty="0">
                <a:latin typeface="Courier New" pitchFamily="49" charset="0"/>
                <a:cs typeface="Courier New" pitchFamily="49" charset="0"/>
              </a:rPr>
              <a:t>  HCN1 = new </a:t>
            </a:r>
            <a:r>
              <a:rPr lang="en-US" sz="1400" dirty="0" err="1">
                <a:latin typeface="Courier New" pitchFamily="49" charset="0"/>
                <a:cs typeface="Courier New" pitchFamily="49" charset="0"/>
              </a:rPr>
              <a:t>HinhChuNhat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HCN1.Nhap();</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("Thong tin </a:t>
            </a:r>
            <a:r>
              <a:rPr lang="en-US" sz="1400" dirty="0" err="1">
                <a:latin typeface="Courier New" pitchFamily="49" charset="0"/>
                <a:cs typeface="Courier New" pitchFamily="49" charset="0"/>
              </a:rPr>
              <a:t>ve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chu</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nhat</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H1 = HCN1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("Chu vi la : {0}", H1.ChuVi());</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tich</a:t>
            </a:r>
            <a:r>
              <a:rPr lang="en-US" sz="1400" dirty="0">
                <a:latin typeface="Courier New" pitchFamily="49" charset="0"/>
                <a:cs typeface="Courier New" pitchFamily="49" charset="0"/>
              </a:rPr>
              <a:t> la : {0,8:f2}", H1.DienTich());</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45</a:t>
            </a:fld>
            <a:endParaRPr lang="vi-VN" dirty="0">
              <a:solidFill>
                <a:srgbClr val="000000"/>
              </a:solidFill>
            </a:endParaRPr>
          </a:p>
        </p:txBody>
      </p:sp>
    </p:spTree>
    <p:extLst>
      <p:ext uri="{BB962C8B-B14F-4D97-AF65-F5344CB8AC3E}">
        <p14:creationId xmlns:p14="http://schemas.microsoft.com/office/powerpoint/2010/main" val="203718387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Giao</a:t>
            </a:r>
            <a:r>
              <a:rPr lang="en-US" sz="3200" dirty="0"/>
              <a:t> </a:t>
            </a:r>
            <a:r>
              <a:rPr lang="en-US" sz="3200" dirty="0" err="1"/>
              <a:t>diện</a:t>
            </a:r>
            <a:r>
              <a:rPr lang="en-US" sz="3200" dirty="0"/>
              <a:t> (interface)</a:t>
            </a:r>
          </a:p>
        </p:txBody>
      </p:sp>
      <p:sp>
        <p:nvSpPr>
          <p:cNvPr id="3" name="Content Placeholder 2"/>
          <p:cNvSpPr>
            <a:spLocks noGrp="1"/>
          </p:cNvSpPr>
          <p:nvPr>
            <p:ph idx="1"/>
          </p:nvPr>
        </p:nvSpPr>
        <p:spPr>
          <a:xfrm>
            <a:off x="1809751" y="1084263"/>
            <a:ext cx="8524875" cy="3876675"/>
          </a:xfrm>
        </p:spPr>
        <p:txBody>
          <a:bodyPr/>
          <a:lstStyle/>
          <a:p>
            <a:r>
              <a:rPr lang="en-US" sz="2200" dirty="0" err="1"/>
              <a:t>Giao</a:t>
            </a:r>
            <a:r>
              <a:rPr lang="en-US" sz="2200" dirty="0"/>
              <a:t> </a:t>
            </a:r>
            <a:r>
              <a:rPr lang="en-US" sz="2200" dirty="0" err="1"/>
              <a:t>diện</a:t>
            </a:r>
            <a:endParaRPr lang="en-US" sz="2200" dirty="0"/>
          </a:p>
          <a:p>
            <a:pPr lvl="1"/>
            <a:r>
              <a:rPr lang="en-US" sz="2200" dirty="0" err="1"/>
              <a:t>Là</a:t>
            </a:r>
            <a:r>
              <a:rPr lang="en-US" sz="2200" dirty="0"/>
              <a:t> </a:t>
            </a:r>
            <a:r>
              <a:rPr lang="en-US" sz="2200" dirty="0" err="1"/>
              <a:t>một</a:t>
            </a:r>
            <a:r>
              <a:rPr lang="en-US" sz="2200" dirty="0"/>
              <a:t> </a:t>
            </a:r>
            <a:r>
              <a:rPr lang="en-US" sz="2200" dirty="0" err="1"/>
              <a:t>dạng</a:t>
            </a:r>
            <a:r>
              <a:rPr lang="en-US" sz="2200" dirty="0"/>
              <a:t> </a:t>
            </a:r>
            <a:r>
              <a:rPr lang="en-US" sz="2200" dirty="0" err="1"/>
              <a:t>của</a:t>
            </a:r>
            <a:r>
              <a:rPr lang="en-US" sz="2200" dirty="0"/>
              <a:t> </a:t>
            </a:r>
            <a:r>
              <a:rPr lang="en-US" sz="2200" dirty="0" err="1"/>
              <a:t>lớp</a:t>
            </a:r>
            <a:r>
              <a:rPr lang="en-US" sz="2200" dirty="0"/>
              <a:t> </a:t>
            </a:r>
            <a:r>
              <a:rPr lang="en-US" sz="2200" dirty="0" err="1"/>
              <a:t>trừu</a:t>
            </a:r>
            <a:r>
              <a:rPr lang="en-US" sz="2200" dirty="0"/>
              <a:t> </a:t>
            </a:r>
            <a:r>
              <a:rPr lang="en-US" sz="2200" dirty="0" err="1"/>
              <a:t>tượng</a:t>
            </a:r>
            <a:endParaRPr lang="en-US" sz="2200" dirty="0"/>
          </a:p>
          <a:p>
            <a:pPr lvl="1"/>
            <a:r>
              <a:rPr lang="en-US" sz="2200" dirty="0" err="1"/>
              <a:t>Sử</a:t>
            </a:r>
            <a:r>
              <a:rPr lang="en-US" sz="2200" dirty="0"/>
              <a:t> </a:t>
            </a:r>
            <a:r>
              <a:rPr lang="en-US" sz="2200" dirty="0" err="1"/>
              <a:t>dụng</a:t>
            </a:r>
            <a:r>
              <a:rPr lang="en-US" sz="2200" dirty="0"/>
              <a:t> </a:t>
            </a:r>
            <a:r>
              <a:rPr lang="en-US" sz="2200" dirty="0" err="1"/>
              <a:t>với</a:t>
            </a:r>
            <a:r>
              <a:rPr lang="en-US" sz="2200" dirty="0"/>
              <a:t> </a:t>
            </a:r>
            <a:r>
              <a:rPr lang="en-US" sz="2200" dirty="0" err="1"/>
              <a:t>mục</a:t>
            </a:r>
            <a:r>
              <a:rPr lang="en-US" sz="2200" dirty="0"/>
              <a:t> </a:t>
            </a:r>
            <a:r>
              <a:rPr lang="en-US" sz="2200" dirty="0" err="1"/>
              <a:t>đích</a:t>
            </a:r>
            <a:r>
              <a:rPr lang="en-US" sz="2200" dirty="0"/>
              <a:t> </a:t>
            </a:r>
            <a:r>
              <a:rPr lang="en-US" sz="2200" dirty="0" err="1"/>
              <a:t>hỗ</a:t>
            </a:r>
            <a:r>
              <a:rPr lang="en-US" sz="2200" dirty="0"/>
              <a:t> </a:t>
            </a:r>
            <a:r>
              <a:rPr lang="en-US" sz="2200" dirty="0" err="1"/>
              <a:t>trợ</a:t>
            </a:r>
            <a:r>
              <a:rPr lang="en-US" sz="2200" dirty="0"/>
              <a:t> </a:t>
            </a:r>
            <a:r>
              <a:rPr lang="en-US" sz="2200" dirty="0" err="1"/>
              <a:t>tính</a:t>
            </a:r>
            <a:r>
              <a:rPr lang="en-US" sz="2200" dirty="0"/>
              <a:t> </a:t>
            </a:r>
            <a:r>
              <a:rPr lang="en-US" sz="2200" dirty="0" err="1"/>
              <a:t>đa</a:t>
            </a:r>
            <a:r>
              <a:rPr lang="en-US" sz="2200" dirty="0"/>
              <a:t> </a:t>
            </a:r>
            <a:r>
              <a:rPr lang="en-US" sz="2200" dirty="0" err="1"/>
              <a:t>hình</a:t>
            </a:r>
            <a:endParaRPr lang="en-US" sz="2200" dirty="0"/>
          </a:p>
          <a:p>
            <a:pPr lvl="1"/>
            <a:r>
              <a:rPr lang="en-US" sz="2200" dirty="0" err="1"/>
              <a:t>Chỉ</a:t>
            </a:r>
            <a:r>
              <a:rPr lang="en-US" sz="2200" dirty="0"/>
              <a:t> </a:t>
            </a:r>
            <a:r>
              <a:rPr lang="en-US" sz="2200" dirty="0" err="1"/>
              <a:t>có</a:t>
            </a:r>
            <a:r>
              <a:rPr lang="en-US" sz="2200" dirty="0"/>
              <a:t> </a:t>
            </a:r>
            <a:r>
              <a:rPr lang="en-US" sz="2200" dirty="0" err="1"/>
              <a:t>nguyên</a:t>
            </a:r>
            <a:r>
              <a:rPr lang="en-US" sz="2200" dirty="0"/>
              <a:t> </a:t>
            </a:r>
            <a:r>
              <a:rPr lang="en-US" sz="2200" dirty="0" err="1"/>
              <a:t>mẫu</a:t>
            </a:r>
            <a:r>
              <a:rPr lang="en-US" sz="2200" dirty="0"/>
              <a:t> </a:t>
            </a:r>
            <a:r>
              <a:rPr lang="en-US" sz="2200" dirty="0" err="1"/>
              <a:t>của</a:t>
            </a:r>
            <a:r>
              <a:rPr lang="en-US" sz="2200" dirty="0"/>
              <a:t> </a:t>
            </a:r>
            <a:r>
              <a:rPr lang="en-US" sz="2200" dirty="0" err="1"/>
              <a:t>phương</a:t>
            </a:r>
            <a:r>
              <a:rPr lang="en-US" sz="2200" dirty="0"/>
              <a:t> </a:t>
            </a:r>
            <a:r>
              <a:rPr lang="en-US" sz="2200" dirty="0" err="1"/>
              <a:t>thức</a:t>
            </a:r>
            <a:r>
              <a:rPr lang="en-US" sz="2200" dirty="0"/>
              <a:t>, </a:t>
            </a:r>
            <a:r>
              <a:rPr lang="en-US" sz="2200" dirty="0" err="1"/>
              <a:t>chỉ</a:t>
            </a:r>
            <a:r>
              <a:rPr lang="en-US" sz="2200" dirty="0"/>
              <a:t> </a:t>
            </a:r>
            <a:r>
              <a:rPr lang="en-US" sz="2200" dirty="0" err="1"/>
              <a:t>mục</a:t>
            </a:r>
            <a:r>
              <a:rPr lang="en-US" sz="2200" dirty="0"/>
              <a:t>, </a:t>
            </a:r>
            <a:r>
              <a:rPr lang="en-US" sz="2200" dirty="0" err="1"/>
              <a:t>thuộc</a:t>
            </a:r>
            <a:r>
              <a:rPr lang="en-US" sz="2200" dirty="0"/>
              <a:t> </a:t>
            </a:r>
            <a:r>
              <a:rPr lang="en-US" sz="2200" dirty="0" err="1"/>
              <a:t>tính</a:t>
            </a:r>
            <a:r>
              <a:rPr lang="en-US" sz="2200" dirty="0"/>
              <a:t> (</a:t>
            </a:r>
            <a:r>
              <a:rPr lang="en-US" sz="2200" dirty="0" err="1"/>
              <a:t>Lớp</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a:t>
            </a:r>
            <a:r>
              <a:rPr lang="en-US" sz="2200" dirty="0" err="1"/>
              <a:t>giao</a:t>
            </a:r>
            <a:r>
              <a:rPr lang="en-US" sz="2200" dirty="0"/>
              <a:t> </a:t>
            </a:r>
            <a:r>
              <a:rPr lang="en-US" sz="2200" dirty="0" err="1"/>
              <a:t>diện</a:t>
            </a:r>
            <a:r>
              <a:rPr lang="en-US" sz="2200" dirty="0"/>
              <a:t> </a:t>
            </a:r>
            <a:r>
              <a:rPr lang="en-US" sz="2200" dirty="0" err="1"/>
              <a:t>phải</a:t>
            </a:r>
            <a:r>
              <a:rPr lang="en-US" sz="2200" dirty="0"/>
              <a:t> </a:t>
            </a:r>
            <a:r>
              <a:rPr lang="en-US" sz="2200" dirty="0" err="1"/>
              <a:t>có</a:t>
            </a:r>
            <a:r>
              <a:rPr lang="en-US" sz="2200" dirty="0"/>
              <a:t> </a:t>
            </a:r>
            <a:r>
              <a:rPr lang="en-US" sz="2200" dirty="0" err="1"/>
              <a:t>cài</a:t>
            </a:r>
            <a:r>
              <a:rPr lang="en-US" sz="2200" dirty="0"/>
              <a:t> </a:t>
            </a:r>
            <a:r>
              <a:rPr lang="en-US" sz="2200" dirty="0" err="1"/>
              <a:t>đặt</a:t>
            </a:r>
            <a:r>
              <a:rPr lang="en-US" sz="2200" dirty="0"/>
              <a:t> </a:t>
            </a:r>
            <a:r>
              <a:rPr lang="en-US" sz="2200" dirty="0" err="1"/>
              <a:t>cụ</a:t>
            </a:r>
            <a:r>
              <a:rPr lang="en-US" sz="2200" dirty="0"/>
              <a:t> </a:t>
            </a:r>
            <a:r>
              <a:rPr lang="en-US" sz="2200" dirty="0" err="1"/>
              <a:t>thể</a:t>
            </a:r>
            <a:r>
              <a:rPr lang="en-US" sz="2200" dirty="0"/>
              <a:t>)</a:t>
            </a:r>
          </a:p>
          <a:p>
            <a:pPr lvl="1"/>
            <a:r>
              <a:rPr lang="en-US" sz="2200" dirty="0" err="1"/>
              <a:t>Lớp</a:t>
            </a:r>
            <a:r>
              <a:rPr lang="en-US" sz="2200" dirty="0"/>
              <a:t> </a:t>
            </a:r>
            <a:r>
              <a:rPr lang="en-US" sz="2200" dirty="0" err="1"/>
              <a:t>kế</a:t>
            </a:r>
            <a:r>
              <a:rPr lang="en-US" sz="2200" dirty="0"/>
              <a:t> </a:t>
            </a:r>
            <a:r>
              <a:rPr lang="en-US" sz="2200" dirty="0" err="1"/>
              <a:t>thừa</a:t>
            </a:r>
            <a:r>
              <a:rPr lang="en-US" sz="2200" dirty="0"/>
              <a:t> </a:t>
            </a:r>
            <a:r>
              <a:rPr lang="en-US" sz="2200" dirty="0" err="1"/>
              <a:t>giao</a:t>
            </a:r>
            <a:r>
              <a:rPr lang="en-US" sz="2200" dirty="0"/>
              <a:t> </a:t>
            </a:r>
            <a:r>
              <a:rPr lang="en-US" sz="2200" dirty="0" err="1"/>
              <a:t>diện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lớp</a:t>
            </a:r>
            <a:r>
              <a:rPr lang="en-US" sz="2200" dirty="0"/>
              <a:t> </a:t>
            </a:r>
            <a:r>
              <a:rPr lang="en-US" sz="2200" dirty="0" err="1"/>
              <a:t>thực</a:t>
            </a:r>
            <a:r>
              <a:rPr lang="en-US" sz="2200" dirty="0"/>
              <a:t> </a:t>
            </a:r>
            <a:r>
              <a:rPr lang="en-US" sz="2200" dirty="0" err="1"/>
              <a:t>thi</a:t>
            </a:r>
            <a:r>
              <a:rPr lang="en-US" sz="2200" dirty="0"/>
              <a:t> (implement) </a:t>
            </a:r>
            <a:r>
              <a:rPr lang="en-US" sz="2200" dirty="0" err="1"/>
              <a:t>giao</a:t>
            </a:r>
            <a:r>
              <a:rPr lang="en-US" sz="2200" dirty="0"/>
              <a:t> </a:t>
            </a:r>
            <a:r>
              <a:rPr lang="en-US" sz="2200" dirty="0" err="1"/>
              <a:t>diện</a:t>
            </a:r>
            <a:endParaRPr lang="en-US" sz="2200" dirty="0"/>
          </a:p>
          <a:p>
            <a:pPr lvl="1"/>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46</a:t>
            </a:fld>
            <a:endParaRPr lang="vi-VN" dirty="0">
              <a:solidFill>
                <a:srgbClr val="000000"/>
              </a:solidFill>
            </a:endParaRPr>
          </a:p>
        </p:txBody>
      </p:sp>
    </p:spTree>
    <p:extLst>
      <p:ext uri="{BB962C8B-B14F-4D97-AF65-F5344CB8AC3E}">
        <p14:creationId xmlns:p14="http://schemas.microsoft.com/office/powerpoint/2010/main" val="179562330"/>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Giao</a:t>
            </a:r>
            <a:r>
              <a:rPr lang="en-US" sz="3200" dirty="0"/>
              <a:t> </a:t>
            </a:r>
            <a:r>
              <a:rPr lang="en-US" sz="3200" dirty="0" err="1"/>
              <a:t>diện</a:t>
            </a:r>
            <a:endParaRPr lang="en-US" sz="3200" dirty="0"/>
          </a:p>
        </p:txBody>
      </p:sp>
      <p:sp>
        <p:nvSpPr>
          <p:cNvPr id="3" name="Content Placeholder 2"/>
          <p:cNvSpPr>
            <a:spLocks noGrp="1"/>
          </p:cNvSpPr>
          <p:nvPr>
            <p:ph idx="1"/>
          </p:nvPr>
        </p:nvSpPr>
        <p:spPr>
          <a:xfrm>
            <a:off x="1909763" y="884285"/>
            <a:ext cx="8524875" cy="3876675"/>
          </a:xfrm>
        </p:spPr>
        <p:txBody>
          <a:bodyPr/>
          <a:lstStyle/>
          <a:p>
            <a:r>
              <a:rPr lang="en-US" sz="2200" dirty="0" err="1"/>
              <a:t>Cú</a:t>
            </a:r>
            <a:r>
              <a:rPr lang="en-US" sz="2200" dirty="0"/>
              <a:t> </a:t>
            </a:r>
            <a:r>
              <a:rPr lang="en-US" sz="2200" dirty="0" err="1"/>
              <a:t>pháp</a:t>
            </a:r>
            <a:endParaRPr lang="en-US" sz="2200" dirty="0"/>
          </a:p>
          <a:p>
            <a:pPr marL="0" indent="0">
              <a:buNone/>
            </a:pPr>
            <a:r>
              <a:rPr lang="en-US" sz="2200" dirty="0">
                <a:solidFill>
                  <a:srgbClr val="0000FF"/>
                </a:solidFill>
              </a:rPr>
              <a:t>[</a:t>
            </a:r>
            <a:r>
              <a:rPr lang="en-US" sz="2200" dirty="0" err="1">
                <a:solidFill>
                  <a:srgbClr val="0000FF"/>
                </a:solidFill>
              </a:rPr>
              <a:t>Mức</a:t>
            </a:r>
            <a:r>
              <a:rPr lang="en-US" sz="2200" dirty="0">
                <a:solidFill>
                  <a:srgbClr val="0000FF"/>
                </a:solidFill>
              </a:rPr>
              <a:t> </a:t>
            </a:r>
            <a:r>
              <a:rPr lang="en-US" sz="2200" dirty="0" err="1">
                <a:solidFill>
                  <a:srgbClr val="0000FF"/>
                </a:solidFill>
              </a:rPr>
              <a:t>độ</a:t>
            </a:r>
            <a:r>
              <a:rPr lang="en-US" sz="2200" dirty="0">
                <a:solidFill>
                  <a:srgbClr val="0000FF"/>
                </a:solidFill>
              </a:rPr>
              <a:t> </a:t>
            </a:r>
            <a:r>
              <a:rPr lang="en-US" sz="2200" dirty="0" err="1">
                <a:solidFill>
                  <a:srgbClr val="0000FF"/>
                </a:solidFill>
              </a:rPr>
              <a:t>truy</a:t>
            </a:r>
            <a:r>
              <a:rPr lang="en-US" sz="2200" dirty="0">
                <a:solidFill>
                  <a:srgbClr val="0000FF"/>
                </a:solidFill>
              </a:rPr>
              <a:t> </a:t>
            </a:r>
            <a:r>
              <a:rPr lang="en-US" sz="2200" dirty="0" err="1">
                <a:solidFill>
                  <a:srgbClr val="0000FF"/>
                </a:solidFill>
              </a:rPr>
              <a:t>cập</a:t>
            </a:r>
            <a:r>
              <a:rPr lang="en-US" sz="2200" dirty="0">
                <a:solidFill>
                  <a:srgbClr val="0000FF"/>
                </a:solidFill>
              </a:rPr>
              <a:t>] </a:t>
            </a:r>
            <a:r>
              <a:rPr lang="en-US" sz="2200" b="1" dirty="0">
                <a:solidFill>
                  <a:srgbClr val="FF0000"/>
                </a:solidFill>
              </a:rPr>
              <a:t>interface</a:t>
            </a:r>
            <a:r>
              <a:rPr lang="en-US" sz="2200" dirty="0">
                <a:solidFill>
                  <a:srgbClr val="0000FF"/>
                </a:solidFill>
              </a:rPr>
              <a:t> &lt;</a:t>
            </a:r>
            <a:r>
              <a:rPr lang="en-US" sz="2200" dirty="0" err="1">
                <a:solidFill>
                  <a:srgbClr val="0000FF"/>
                </a:solidFill>
              </a:rPr>
              <a:t>Tên</a:t>
            </a:r>
            <a:r>
              <a:rPr lang="en-US" sz="2200" dirty="0">
                <a:solidFill>
                  <a:srgbClr val="0000FF"/>
                </a:solidFill>
              </a:rPr>
              <a:t> </a:t>
            </a:r>
            <a:r>
              <a:rPr lang="en-US" sz="2200" dirty="0" err="1">
                <a:solidFill>
                  <a:srgbClr val="0000FF"/>
                </a:solidFill>
              </a:rPr>
              <a:t>giao</a:t>
            </a:r>
            <a:r>
              <a:rPr lang="en-US" sz="2200" dirty="0">
                <a:solidFill>
                  <a:srgbClr val="0000FF"/>
                </a:solidFill>
              </a:rPr>
              <a:t> </a:t>
            </a:r>
            <a:r>
              <a:rPr lang="en-US" sz="2200" dirty="0" err="1">
                <a:solidFill>
                  <a:srgbClr val="0000FF"/>
                </a:solidFill>
              </a:rPr>
              <a:t>diện</a:t>
            </a:r>
            <a:r>
              <a:rPr lang="en-US" sz="2200" dirty="0">
                <a:solidFill>
                  <a:srgbClr val="0000FF"/>
                </a:solidFill>
              </a:rPr>
              <a:t>}[:</a:t>
            </a:r>
            <a:r>
              <a:rPr lang="en-US" sz="2200" dirty="0" err="1">
                <a:solidFill>
                  <a:srgbClr val="0000FF"/>
                </a:solidFill>
              </a:rPr>
              <a:t>Giao</a:t>
            </a:r>
            <a:r>
              <a:rPr lang="en-US" sz="2200" dirty="0">
                <a:solidFill>
                  <a:srgbClr val="0000FF"/>
                </a:solidFill>
              </a:rPr>
              <a:t> </a:t>
            </a:r>
            <a:r>
              <a:rPr lang="en-US" sz="2200" dirty="0" err="1">
                <a:solidFill>
                  <a:srgbClr val="0000FF"/>
                </a:solidFill>
              </a:rPr>
              <a:t>diện</a:t>
            </a:r>
            <a:r>
              <a:rPr lang="en-US" sz="2200" dirty="0">
                <a:solidFill>
                  <a:srgbClr val="0000FF"/>
                </a:solidFill>
              </a:rPr>
              <a:t> </a:t>
            </a:r>
            <a:r>
              <a:rPr lang="en-US" sz="2200" dirty="0" err="1">
                <a:solidFill>
                  <a:srgbClr val="0000FF"/>
                </a:solidFill>
              </a:rPr>
              <a:t>cơ</a:t>
            </a:r>
            <a:r>
              <a:rPr lang="en-US" sz="2200" dirty="0">
                <a:solidFill>
                  <a:srgbClr val="0000FF"/>
                </a:solidFill>
              </a:rPr>
              <a:t> </a:t>
            </a:r>
            <a:r>
              <a:rPr lang="en-US" sz="2200" dirty="0" err="1">
                <a:solidFill>
                  <a:srgbClr val="0000FF"/>
                </a:solidFill>
              </a:rPr>
              <a:t>sở</a:t>
            </a:r>
            <a:r>
              <a:rPr lang="en-US" sz="2200" dirty="0">
                <a:solidFill>
                  <a:srgbClr val="0000FF"/>
                </a:solidFill>
              </a:rPr>
              <a:t>]</a:t>
            </a:r>
          </a:p>
          <a:p>
            <a:pPr marL="471487" lvl="1" indent="0">
              <a:buNone/>
            </a:pPr>
            <a:r>
              <a:rPr lang="en-US" sz="2200" dirty="0"/>
              <a:t>{</a:t>
            </a:r>
          </a:p>
          <a:p>
            <a:pPr marL="471487" lvl="1" indent="0">
              <a:buNone/>
            </a:pPr>
            <a:r>
              <a:rPr lang="en-US" sz="2200" dirty="0"/>
              <a:t>	</a:t>
            </a:r>
            <a:r>
              <a:rPr lang="en-US" sz="2200" dirty="0" err="1"/>
              <a:t>Nội</a:t>
            </a:r>
            <a:r>
              <a:rPr lang="en-US" sz="2200" dirty="0"/>
              <a:t> dung</a:t>
            </a:r>
          </a:p>
          <a:p>
            <a:pPr marL="471487" lvl="1" indent="0">
              <a:buNone/>
            </a:pPr>
            <a:r>
              <a:rPr lang="en-US" sz="2200" dirty="0"/>
              <a:t>}</a:t>
            </a:r>
          </a:p>
          <a:p>
            <a:pPr marL="471487" lvl="1" indent="0">
              <a:buNone/>
            </a:pPr>
            <a:r>
              <a:rPr lang="en-US" sz="2200" dirty="0"/>
              <a:t>[</a:t>
            </a:r>
            <a:r>
              <a:rPr lang="en-US" sz="2200" dirty="0" err="1"/>
              <a:t>Mức</a:t>
            </a:r>
            <a:r>
              <a:rPr lang="en-US" sz="2200" dirty="0"/>
              <a:t> </a:t>
            </a:r>
            <a:r>
              <a:rPr lang="en-US" sz="2200" dirty="0" err="1"/>
              <a:t>độ</a:t>
            </a:r>
            <a:r>
              <a:rPr lang="en-US" sz="2200" dirty="0"/>
              <a:t> </a:t>
            </a:r>
            <a:r>
              <a:rPr lang="en-US" sz="2200" dirty="0" err="1"/>
              <a:t>truy</a:t>
            </a:r>
            <a:r>
              <a:rPr lang="en-US" sz="2200" dirty="0"/>
              <a:t> </a:t>
            </a:r>
            <a:r>
              <a:rPr lang="en-US" sz="2200" dirty="0" err="1"/>
              <a:t>cập</a:t>
            </a:r>
            <a:r>
              <a:rPr lang="en-US" sz="2200" dirty="0"/>
              <a:t>] : public </a:t>
            </a:r>
            <a:r>
              <a:rPr lang="en-US" sz="2200" dirty="0" err="1"/>
              <a:t>hoặc</a:t>
            </a:r>
            <a:r>
              <a:rPr lang="en-US" sz="2200" dirty="0"/>
              <a:t> internal</a:t>
            </a:r>
          </a:p>
          <a:p>
            <a:pPr marL="471487" lvl="1" indent="0">
              <a:buNone/>
            </a:pPr>
            <a:r>
              <a:rPr lang="en-US" sz="2200" dirty="0"/>
              <a:t>[</a:t>
            </a:r>
            <a:r>
              <a:rPr lang="en-US" sz="2200" dirty="0" err="1"/>
              <a:t>Giao</a:t>
            </a:r>
            <a:r>
              <a:rPr lang="en-US" sz="2200" dirty="0"/>
              <a:t> </a:t>
            </a:r>
            <a:r>
              <a:rPr lang="en-US" sz="2200" dirty="0" err="1"/>
              <a:t>diện</a:t>
            </a:r>
            <a:r>
              <a:rPr lang="en-US" sz="2200" dirty="0"/>
              <a:t> </a:t>
            </a:r>
            <a:r>
              <a:rPr lang="en-US" sz="2200" dirty="0" err="1"/>
              <a:t>cơ</a:t>
            </a:r>
            <a:r>
              <a:rPr lang="en-US" sz="2200" dirty="0"/>
              <a:t> </a:t>
            </a:r>
            <a:r>
              <a:rPr lang="en-US" sz="2200" dirty="0" err="1"/>
              <a:t>sở</a:t>
            </a:r>
            <a:r>
              <a:rPr lang="en-US" sz="2200" dirty="0"/>
              <a:t>] : interface </a:t>
            </a:r>
            <a:r>
              <a:rPr lang="en-US" sz="2200" dirty="0" err="1"/>
              <a:t>khác</a:t>
            </a:r>
            <a:r>
              <a:rPr lang="en-US" sz="2200" dirty="0"/>
              <a:t> </a:t>
            </a:r>
            <a:r>
              <a:rPr lang="en-US" sz="2200" dirty="0" err="1"/>
              <a:t>mà</a:t>
            </a:r>
            <a:r>
              <a:rPr lang="en-US" sz="2200" dirty="0"/>
              <a:t> </a:t>
            </a:r>
            <a:r>
              <a:rPr lang="en-US" sz="2200" dirty="0" err="1"/>
              <a:t>nó</a:t>
            </a:r>
            <a:r>
              <a:rPr lang="en-US" sz="2200" dirty="0"/>
              <a:t> </a:t>
            </a:r>
            <a:r>
              <a:rPr lang="en-US" sz="2200" dirty="0" err="1"/>
              <a:t>kế</a:t>
            </a:r>
            <a:r>
              <a:rPr lang="en-US" sz="2200" dirty="0"/>
              <a:t> </a:t>
            </a:r>
            <a:r>
              <a:rPr lang="en-US" sz="2200" dirty="0" err="1"/>
              <a:t>thừa</a:t>
            </a:r>
            <a:endParaRPr lang="en-US" sz="2200" dirty="0"/>
          </a:p>
          <a:p>
            <a:pPr marL="471487" lvl="1" indent="0">
              <a:buNone/>
            </a:pPr>
            <a:r>
              <a:rPr lang="en-US" sz="2200" dirty="0" err="1"/>
              <a:t>Tên</a:t>
            </a:r>
            <a:r>
              <a:rPr lang="en-US" sz="2200" dirty="0"/>
              <a:t> </a:t>
            </a:r>
            <a:r>
              <a:rPr lang="en-US" sz="2200" dirty="0" err="1"/>
              <a:t>giao</a:t>
            </a:r>
            <a:r>
              <a:rPr lang="en-US" sz="2200" dirty="0"/>
              <a:t> </a:t>
            </a:r>
            <a:r>
              <a:rPr lang="en-US" sz="2200" dirty="0" err="1"/>
              <a:t>diện</a:t>
            </a:r>
            <a:r>
              <a:rPr lang="en-US" sz="2200" dirty="0"/>
              <a:t> </a:t>
            </a:r>
            <a:r>
              <a:rPr lang="en-US" sz="2200" dirty="0" err="1"/>
              <a:t>bắt</a:t>
            </a:r>
            <a:r>
              <a:rPr lang="en-US" sz="2200" dirty="0"/>
              <a:t> </a:t>
            </a:r>
            <a:r>
              <a:rPr lang="en-US" sz="2200" dirty="0" err="1"/>
              <a:t>đầu</a:t>
            </a:r>
            <a:r>
              <a:rPr lang="en-US" sz="2200" dirty="0"/>
              <a:t> </a:t>
            </a:r>
            <a:r>
              <a:rPr lang="en-US" sz="2200" dirty="0" err="1"/>
              <a:t>bằng</a:t>
            </a:r>
            <a:r>
              <a:rPr lang="en-US" sz="2200" dirty="0"/>
              <a:t> </a:t>
            </a:r>
            <a:r>
              <a:rPr lang="en-US" sz="2200" dirty="0" err="1"/>
              <a:t>chữ</a:t>
            </a:r>
            <a:r>
              <a:rPr lang="en-US" sz="2200" dirty="0"/>
              <a:t> </a:t>
            </a:r>
            <a:r>
              <a:rPr lang="en-US" sz="2200" dirty="0">
                <a:solidFill>
                  <a:srgbClr val="FF0000"/>
                </a:solidFill>
                <a:latin typeface="Courier New" pitchFamily="49" charset="0"/>
                <a:cs typeface="Courier New" pitchFamily="49" charset="0"/>
              </a:rPr>
              <a:t>I</a:t>
            </a:r>
          </a:p>
          <a:p>
            <a:r>
              <a:rPr lang="en-US" sz="2200" dirty="0" err="1"/>
              <a:t>Chú</a:t>
            </a:r>
            <a:r>
              <a:rPr lang="en-US" sz="2200" dirty="0"/>
              <a:t> ý</a:t>
            </a:r>
          </a:p>
          <a:p>
            <a:pPr lvl="1"/>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trong</a:t>
            </a:r>
            <a:r>
              <a:rPr lang="en-US" sz="2200" dirty="0"/>
              <a:t> </a:t>
            </a:r>
            <a:r>
              <a:rPr lang="en-US" sz="2200" dirty="0" err="1"/>
              <a:t>giao</a:t>
            </a:r>
            <a:r>
              <a:rPr lang="en-US" sz="2200" dirty="0"/>
              <a:t> </a:t>
            </a:r>
            <a:r>
              <a:rPr lang="en-US" sz="2200" dirty="0" err="1"/>
              <a:t>diện</a:t>
            </a:r>
            <a:r>
              <a:rPr lang="en-US" sz="2200" dirty="0"/>
              <a:t> </a:t>
            </a:r>
            <a:r>
              <a:rPr lang="en-US" sz="2200" dirty="0" err="1"/>
              <a:t>mặc</a:t>
            </a:r>
            <a:r>
              <a:rPr lang="en-US" sz="2200" dirty="0"/>
              <a:t> </a:t>
            </a:r>
            <a:r>
              <a:rPr lang="en-US" sz="2200" dirty="0" err="1"/>
              <a:t>định</a:t>
            </a:r>
            <a:r>
              <a:rPr lang="en-US" sz="2200" dirty="0"/>
              <a:t> </a:t>
            </a:r>
            <a:r>
              <a:rPr lang="en-US" sz="2200" dirty="0" err="1"/>
              <a:t>đều</a:t>
            </a:r>
            <a:r>
              <a:rPr lang="en-US" sz="2200" dirty="0"/>
              <a:t> </a:t>
            </a:r>
            <a:r>
              <a:rPr lang="en-US" sz="2200" dirty="0" err="1"/>
              <a:t>là</a:t>
            </a:r>
            <a:r>
              <a:rPr lang="en-US" sz="2200" dirty="0"/>
              <a:t> public</a:t>
            </a:r>
          </a:p>
          <a:p>
            <a:pPr lvl="1"/>
            <a:r>
              <a:rPr lang="en-US" sz="2200" dirty="0" err="1"/>
              <a:t>Mỗi</a:t>
            </a:r>
            <a:r>
              <a:rPr lang="en-US" sz="2200" dirty="0"/>
              <a:t> </a:t>
            </a:r>
            <a:r>
              <a:rPr lang="en-US" sz="2200" dirty="0" err="1"/>
              <a:t>lớp</a:t>
            </a:r>
            <a:r>
              <a:rPr lang="en-US" sz="2200" dirty="0"/>
              <a:t> </a:t>
            </a:r>
            <a:r>
              <a:rPr lang="en-US" sz="2200" dirty="0" err="1"/>
              <a:t>có</a:t>
            </a:r>
            <a:r>
              <a:rPr lang="en-US" sz="2200" dirty="0"/>
              <a:t> </a:t>
            </a:r>
            <a:r>
              <a:rPr lang="en-US" sz="2200" dirty="0" err="1"/>
              <a:t>thể</a:t>
            </a:r>
            <a:r>
              <a:rPr lang="en-US" sz="2200" dirty="0"/>
              <a:t> </a:t>
            </a:r>
            <a:r>
              <a:rPr lang="en-US" sz="2200" dirty="0" err="1"/>
              <a:t>kế</a:t>
            </a:r>
            <a:r>
              <a:rPr lang="en-US" sz="2200" dirty="0"/>
              <a:t> </a:t>
            </a:r>
            <a:r>
              <a:rPr lang="en-US" sz="2200" dirty="0" err="1"/>
              <a:t>thừa</a:t>
            </a:r>
            <a:r>
              <a:rPr lang="en-US" sz="2200" dirty="0"/>
              <a:t> </a:t>
            </a:r>
            <a:r>
              <a:rPr lang="en-US" sz="2200" dirty="0" err="1"/>
              <a:t>một</a:t>
            </a:r>
            <a:r>
              <a:rPr lang="en-US" sz="2200" dirty="0"/>
              <a:t> </a:t>
            </a:r>
            <a:r>
              <a:rPr lang="en-US" sz="2200" dirty="0" err="1"/>
              <a:t>lớp</a:t>
            </a:r>
            <a:r>
              <a:rPr lang="en-US" sz="2200" dirty="0"/>
              <a:t> </a:t>
            </a:r>
            <a:r>
              <a:rPr lang="en-US" sz="2200" dirty="0" err="1"/>
              <a:t>khác</a:t>
            </a:r>
            <a:r>
              <a:rPr lang="en-US" sz="2200" dirty="0"/>
              <a:t> </a:t>
            </a:r>
            <a:r>
              <a:rPr lang="en-US" sz="2200" dirty="0" err="1"/>
              <a:t>đồng</a:t>
            </a:r>
            <a:r>
              <a:rPr lang="en-US" sz="2200" dirty="0"/>
              <a:t> </a:t>
            </a:r>
            <a:r>
              <a:rPr lang="en-US" sz="2200" dirty="0" err="1"/>
              <a:t>thời</a:t>
            </a:r>
            <a:r>
              <a:rPr lang="en-US" sz="2200" dirty="0"/>
              <a:t> </a:t>
            </a:r>
            <a:r>
              <a:rPr lang="en-US" sz="2200" dirty="0" err="1"/>
              <a:t>kế</a:t>
            </a:r>
            <a:r>
              <a:rPr lang="en-US" sz="2200" dirty="0"/>
              <a:t> </a:t>
            </a:r>
            <a:r>
              <a:rPr lang="en-US" sz="2200" dirty="0" err="1"/>
              <a:t>thừa</a:t>
            </a:r>
            <a:r>
              <a:rPr lang="en-US" sz="2200" dirty="0"/>
              <a:t> </a:t>
            </a:r>
            <a:r>
              <a:rPr lang="en-US" sz="2200" dirty="0" err="1"/>
              <a:t>nhiều</a:t>
            </a:r>
            <a:r>
              <a:rPr lang="en-US" sz="2200" dirty="0"/>
              <a:t> </a:t>
            </a:r>
            <a:r>
              <a:rPr lang="en-US" sz="2200" dirty="0" err="1"/>
              <a:t>giao</a:t>
            </a:r>
            <a:r>
              <a:rPr lang="en-US" sz="2200" dirty="0"/>
              <a:t> </a:t>
            </a:r>
            <a:r>
              <a:rPr lang="en-US" sz="2200" dirty="0" err="1"/>
              <a:t>diện</a:t>
            </a:r>
            <a:endParaRPr lang="en-US" sz="2200" dirty="0"/>
          </a:p>
          <a:p>
            <a:pPr marL="471487" lvl="1"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47</a:t>
            </a:fld>
            <a:endParaRPr lang="vi-VN" dirty="0">
              <a:solidFill>
                <a:srgbClr val="000000"/>
              </a:solidFill>
            </a:endParaRPr>
          </a:p>
        </p:txBody>
      </p:sp>
    </p:spTree>
    <p:extLst>
      <p:ext uri="{BB962C8B-B14F-4D97-AF65-F5344CB8AC3E}">
        <p14:creationId xmlns:p14="http://schemas.microsoft.com/office/powerpoint/2010/main" val="1272420677"/>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Giao diện</a:t>
            </a:r>
            <a:endParaRPr lang="en-US"/>
          </a:p>
        </p:txBody>
      </p:sp>
      <p:sp>
        <p:nvSpPr>
          <p:cNvPr id="3" name="Content Placeholder 2"/>
          <p:cNvSpPr>
            <a:spLocks noGrp="1"/>
          </p:cNvSpPr>
          <p:nvPr>
            <p:ph idx="1"/>
          </p:nvPr>
        </p:nvSpPr>
        <p:spPr>
          <a:xfrm>
            <a:off x="1809751" y="1084263"/>
            <a:ext cx="8524875" cy="3876675"/>
          </a:xfrm>
        </p:spPr>
        <p:txBody>
          <a:bodyPr/>
          <a:lstStyle/>
          <a:p>
            <a:r>
              <a:rPr lang="en-US" sz="2400" dirty="0" err="1">
                <a:solidFill>
                  <a:schemeClr val="accent5">
                    <a:lumMod val="40000"/>
                    <a:lumOff val="60000"/>
                  </a:schemeClr>
                </a:solidFill>
                <a:latin typeface="+mj-lt"/>
                <a:cs typeface="Courier New" pitchFamily="49" charset="0"/>
              </a:rPr>
              <a:t>Xây</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dựng</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giao</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diện</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Inguoi</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gồm</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các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phương</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thức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Nhập</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Xuất</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thuộc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tính</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Tuoi</a:t>
            </a:r>
            <a:endParaRPr lang="en-US" sz="2400" dirty="0">
              <a:solidFill>
                <a:schemeClr val="accent5">
                  <a:lumMod val="40000"/>
                  <a:lumOff val="60000"/>
                </a:schemeClr>
              </a:solidFill>
              <a:latin typeface="+mj-lt"/>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a:t>
            </a:r>
            <a:r>
              <a:rPr lang="en-US" sz="2000" dirty="0" err="1">
                <a:solidFill>
                  <a:schemeClr val="accent5">
                    <a:lumMod val="40000"/>
                    <a:lumOff val="60000"/>
                  </a:schemeClr>
                </a:solidFill>
                <a:latin typeface="Courier New" pitchFamily="49" charset="0"/>
                <a:cs typeface="Courier New" pitchFamily="49" charset="0"/>
              </a:rPr>
              <a:t>Giao</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diện</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Inguoi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public interface </a:t>
            </a:r>
            <a:r>
              <a:rPr lang="en-US" sz="2000" dirty="0" err="1">
                <a:solidFill>
                  <a:schemeClr val="accent5">
                    <a:lumMod val="40000"/>
                    <a:lumOff val="60000"/>
                  </a:schemeClr>
                </a:solidFill>
                <a:latin typeface="Courier New" pitchFamily="49" charset="0"/>
                <a:cs typeface="Courier New" pitchFamily="49" charset="0"/>
              </a:rPr>
              <a:t>INguoi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void </a:t>
            </a:r>
            <a:r>
              <a:rPr lang="en-US" sz="2000" dirty="0" err="1">
                <a:solidFill>
                  <a:schemeClr val="accent5">
                    <a:lumMod val="40000"/>
                    <a:lumOff val="60000"/>
                  </a:schemeClr>
                </a:solidFill>
                <a:latin typeface="Courier New" pitchFamily="49" charset="0"/>
                <a:cs typeface="Courier New" pitchFamily="49" charset="0"/>
              </a:rPr>
              <a:t>Nhap</a:t>
            </a:r>
            <a:r>
              <a:rPr lang="en-US" sz="2000" dirty="0">
                <a:solidFill>
                  <a:schemeClr val="accent5">
                    <a:lumMod val="40000"/>
                    <a:lumOff val="60000"/>
                  </a:schemeClr>
                </a:solidFill>
                <a:latin typeface="Courier New" pitchFamily="49" charset="0"/>
                <a:cs typeface="Courier New" pitchFamily="49" charset="0"/>
              </a:rPr>
              <a:t>();</a:t>
            </a:r>
          </a:p>
          <a:p>
            <a:pPr marL="0" indent="0">
              <a:buNone/>
            </a:pPr>
            <a:r>
              <a:rPr lang="en-US" sz="2000" dirty="0">
                <a:solidFill>
                  <a:schemeClr val="accent5">
                    <a:lumMod val="40000"/>
                    <a:lumOff val="60000"/>
                  </a:schemeClr>
                </a:solidFill>
                <a:latin typeface="Courier New" pitchFamily="49" charset="0"/>
                <a:cs typeface="Courier New" pitchFamily="49" charset="0"/>
              </a:rPr>
              <a:t>        void </a:t>
            </a:r>
            <a:r>
              <a:rPr lang="en-US" sz="2000" dirty="0" err="1">
                <a:solidFill>
                  <a:schemeClr val="accent5">
                    <a:lumMod val="40000"/>
                    <a:lumOff val="60000"/>
                  </a:schemeClr>
                </a:solidFill>
                <a:latin typeface="Courier New" pitchFamily="49" charset="0"/>
                <a:cs typeface="Courier New" pitchFamily="49" charset="0"/>
              </a:rPr>
              <a:t>Xuat</a:t>
            </a:r>
            <a:r>
              <a:rPr lang="en-US" sz="2000" dirty="0">
                <a:solidFill>
                  <a:schemeClr val="accent5">
                    <a:lumMod val="40000"/>
                    <a:lumOff val="60000"/>
                  </a:schemeClr>
                </a:solidFill>
                <a:latin typeface="Courier New" pitchFamily="49" charset="0"/>
                <a:cs typeface="Courier New" pitchFamily="49" charset="0"/>
              </a:rPr>
              <a:t>();</a:t>
            </a:r>
          </a:p>
          <a:p>
            <a:pPr marL="0" indent="0">
              <a:buNone/>
            </a:pP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int</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Tuoi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get;</a:t>
            </a: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endParaRPr lang="en-US" sz="2000" dirty="0">
              <a:solidFill>
                <a:schemeClr val="accent5">
                  <a:lumMod val="40000"/>
                  <a:lumOff val="60000"/>
                </a:schemeClr>
              </a:solidFill>
              <a:latin typeface="Courier New" pitchFamily="49" charset="0"/>
              <a:cs typeface="Courier New" pitchFamily="49" charset="0"/>
            </a:endParaRPr>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48</a:t>
            </a:fld>
            <a:endParaRPr lang="vi-VN" dirty="0">
              <a:solidFill>
                <a:srgbClr val="000000"/>
              </a:solidFill>
            </a:endParaRPr>
          </a:p>
        </p:txBody>
      </p:sp>
    </p:spTree>
    <p:extLst>
      <p:ext uri="{BB962C8B-B14F-4D97-AF65-F5344CB8AC3E}">
        <p14:creationId xmlns:p14="http://schemas.microsoft.com/office/powerpoint/2010/main" val="2753795192"/>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Giao</a:t>
            </a:r>
            <a:r>
              <a:rPr lang="en-US" dirty="0"/>
              <a:t> </a:t>
            </a:r>
            <a:r>
              <a:rPr lang="en-US" dirty="0" err="1"/>
              <a:t>diện</a:t>
            </a:r>
            <a:endParaRPr lang="en-US" dirty="0"/>
          </a:p>
        </p:txBody>
      </p:sp>
      <p:sp>
        <p:nvSpPr>
          <p:cNvPr id="3" name="Content Placeholder 2"/>
          <p:cNvSpPr>
            <a:spLocks noGrp="1"/>
          </p:cNvSpPr>
          <p:nvPr>
            <p:ph idx="1"/>
          </p:nvPr>
        </p:nvSpPr>
        <p:spPr>
          <a:xfrm>
            <a:off x="1838326" y="850901"/>
            <a:ext cx="8524875" cy="3876675"/>
          </a:xfrm>
        </p:spPr>
        <p:txBody>
          <a:bodyPr/>
          <a:lstStyle/>
          <a:p>
            <a:pPr marL="0" indent="0">
              <a:buNone/>
            </a:pPr>
            <a:r>
              <a:rPr lang="en-US" sz="1600" dirty="0">
                <a:solidFill>
                  <a:srgbClr val="00B050"/>
                </a:solidFill>
                <a:latin typeface="Courier New" pitchFamily="49" charset="0"/>
                <a:cs typeface="Courier New" pitchFamily="49" charset="0"/>
              </a:rPr>
              <a:t>//</a:t>
            </a:r>
            <a:r>
              <a:rPr lang="en-US" sz="1600" dirty="0" err="1">
                <a:solidFill>
                  <a:srgbClr val="00B050"/>
                </a:solidFill>
                <a:latin typeface="Courier New" pitchFamily="49" charset="0"/>
                <a:cs typeface="Courier New" pitchFamily="49" charset="0"/>
              </a:rPr>
              <a:t>Lớp</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SinhVien</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thực</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thi</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giao</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diện</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INguoi</a:t>
            </a:r>
            <a:endParaRPr lang="en-US" sz="1600" dirty="0">
              <a:solidFill>
                <a:srgbClr val="00B050"/>
              </a:solidFill>
              <a:latin typeface="Courier New" pitchFamily="49" charset="0"/>
              <a:cs typeface="Courier New" pitchFamily="49" charset="0"/>
            </a:endParaRPr>
          </a:p>
          <a:p>
            <a:pPr marL="0" indent="0">
              <a:buNone/>
            </a:pPr>
            <a:r>
              <a:rPr lang="en-US" sz="1400" dirty="0">
                <a:solidFill>
                  <a:srgbClr val="0000FF"/>
                </a:solidFill>
                <a:latin typeface="Courier New" pitchFamily="49" charset="0"/>
                <a:cs typeface="Courier New" pitchFamily="49" charset="0"/>
              </a:rPr>
              <a:t>public class </a:t>
            </a:r>
            <a:r>
              <a:rPr lang="en-US" sz="1400" dirty="0" err="1">
                <a:solidFill>
                  <a:srgbClr val="0000FF"/>
                </a:solidFill>
                <a:latin typeface="Courier New" pitchFamily="49" charset="0"/>
                <a:cs typeface="Courier New" pitchFamily="49" charset="0"/>
              </a:rPr>
              <a:t>SinhVien</a:t>
            </a:r>
            <a:r>
              <a:rPr lang="en-US" sz="1400" dirty="0">
                <a:solidFill>
                  <a:srgbClr val="0000FF"/>
                </a:solidFill>
                <a:latin typeface="Courier New" pitchFamily="49" charset="0"/>
                <a:cs typeface="Courier New" pitchFamily="49" charset="0"/>
              </a:rPr>
              <a:t> : </a:t>
            </a:r>
            <a:r>
              <a:rPr lang="en-US" sz="1400" dirty="0" err="1">
                <a:solidFill>
                  <a:srgbClr val="0000FF"/>
                </a:solidFill>
                <a:latin typeface="Courier New" pitchFamily="49" charset="0"/>
                <a:cs typeface="Courier New" pitchFamily="49" charset="0"/>
              </a:rPr>
              <a:t>INguoi</a:t>
            </a:r>
            <a:endParaRPr lang="en-US" sz="1400" dirty="0">
              <a:solidFill>
                <a:srgbClr val="0000FF"/>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private string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Console.Write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 ho ten: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sinh</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 = Convert.ToInt16(</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public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Tuoi</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get</a:t>
            </a:r>
          </a:p>
          <a:p>
            <a:pPr marL="0" indent="0">
              <a:buNone/>
            </a:pPr>
            <a:r>
              <a:rPr lang="en-US" sz="1400" dirty="0">
                <a:latin typeface="Courier New" pitchFamily="49" charset="0"/>
                <a:cs typeface="Courier New" pitchFamily="49" charset="0"/>
              </a:rPr>
              <a:t>            { return </a:t>
            </a:r>
            <a:r>
              <a:rPr lang="en-US" sz="1400" dirty="0" err="1">
                <a:latin typeface="Courier New" pitchFamily="49" charset="0"/>
                <a:cs typeface="Courier New" pitchFamily="49" charset="0"/>
              </a:rPr>
              <a:t>System.DateTime.Today.Year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Xuat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("Ho ten: " +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Tuoi</a:t>
            </a:r>
            <a:r>
              <a:rPr lang="en-US" sz="1400" dirty="0">
                <a:latin typeface="Courier New" pitchFamily="49" charset="0"/>
                <a:cs typeface="Courier New" pitchFamily="49" charset="0"/>
              </a:rPr>
              <a:t>: " + </a:t>
            </a:r>
            <a:r>
              <a:rPr lang="en-US" sz="1400" dirty="0" err="1">
                <a:latin typeface="Courier New" pitchFamily="49" charset="0"/>
                <a:cs typeface="Courier New" pitchFamily="49" charset="0"/>
              </a:rPr>
              <a:t>Tuoi</a:t>
            </a: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49</a:t>
            </a:fld>
            <a:endParaRPr lang="vi-VN" dirty="0">
              <a:solidFill>
                <a:srgbClr val="000000"/>
              </a:solidFill>
            </a:endParaRPr>
          </a:p>
        </p:txBody>
      </p:sp>
    </p:spTree>
    <p:extLst>
      <p:ext uri="{BB962C8B-B14F-4D97-AF65-F5344CB8AC3E}">
        <p14:creationId xmlns:p14="http://schemas.microsoft.com/office/powerpoint/2010/main" val="319420705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ý</a:t>
            </a:r>
            <a:endParaRPr lang="en-US"/>
          </a:p>
        </p:txBody>
      </p:sp>
      <p:sp>
        <p:nvSpPr>
          <p:cNvPr id="3" name="Content Placeholder 2"/>
          <p:cNvSpPr>
            <a:spLocks noGrp="1"/>
          </p:cNvSpPr>
          <p:nvPr>
            <p:ph idx="1"/>
          </p:nvPr>
        </p:nvSpPr>
        <p:spPr>
          <a:xfrm>
            <a:off x="1809751" y="961433"/>
            <a:ext cx="8524875" cy="3876675"/>
          </a:xfrm>
        </p:spPr>
        <p:txBody>
          <a:bodyPr/>
          <a:lstStyle/>
          <a:p>
            <a:pPr>
              <a:lnSpc>
                <a:spcPct val="150000"/>
              </a:lnSpc>
            </a:pP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thành</a:t>
            </a:r>
            <a:r>
              <a:rPr lang="en-US" sz="2200" dirty="0">
                <a:solidFill>
                  <a:schemeClr val="accent3">
                    <a:lumMod val="20000"/>
                    <a:lumOff val="80000"/>
                  </a:schemeClr>
                </a:solidFill>
              </a:rPr>
              <a:t> </a:t>
            </a:r>
            <a:r>
              <a:rPr lang="en-US" sz="2200" dirty="0" err="1">
                <a:solidFill>
                  <a:schemeClr val="accent3">
                    <a:lumMod val="20000"/>
                    <a:lumOff val="80000"/>
                  </a:schemeClr>
                </a:solidFill>
              </a:rPr>
              <a:t>phần</a:t>
            </a:r>
            <a:r>
              <a:rPr lang="en-US" sz="2200" dirty="0">
                <a:solidFill>
                  <a:schemeClr val="accent3">
                    <a:lumMod val="20000"/>
                    <a:lumOff val="80000"/>
                  </a:schemeClr>
                </a:solidFill>
              </a:rPr>
              <a:t> </a:t>
            </a:r>
            <a:r>
              <a:rPr lang="en-US" sz="2200" dirty="0" err="1">
                <a:solidFill>
                  <a:schemeClr val="accent3">
                    <a:lumMod val="20000"/>
                    <a:lumOff val="80000"/>
                  </a:schemeClr>
                </a:solidFill>
              </a:rPr>
              <a:t>dữ</a:t>
            </a:r>
            <a:r>
              <a:rPr lang="en-US" sz="2200" dirty="0">
                <a:solidFill>
                  <a:schemeClr val="accent3">
                    <a:lumMod val="20000"/>
                    <a:lumOff val="80000"/>
                  </a:schemeClr>
                </a:solidFill>
              </a:rPr>
              <a:t> </a:t>
            </a:r>
            <a:r>
              <a:rPr lang="en-US" sz="2200" dirty="0" err="1">
                <a:solidFill>
                  <a:schemeClr val="accent3">
                    <a:lumMod val="20000"/>
                    <a:lumOff val="80000"/>
                  </a:schemeClr>
                </a:solidFill>
              </a:rPr>
              <a:t>liệu</a:t>
            </a:r>
            <a:r>
              <a:rPr lang="en-US" sz="2200" dirty="0">
                <a:solidFill>
                  <a:schemeClr val="accent3">
                    <a:lumMod val="20000"/>
                    <a:lumOff val="80000"/>
                  </a:schemeClr>
                </a:solidFill>
              </a:rPr>
              <a:t> </a:t>
            </a:r>
            <a:r>
              <a:rPr lang="en-US" sz="2200" dirty="0" err="1">
                <a:solidFill>
                  <a:schemeClr val="accent3">
                    <a:lumMod val="20000"/>
                    <a:lumOff val="80000"/>
                  </a:schemeClr>
                </a:solidFill>
              </a:rPr>
              <a:t>xem</a:t>
            </a:r>
            <a:r>
              <a:rPr lang="en-US" sz="2200" dirty="0">
                <a:solidFill>
                  <a:schemeClr val="accent3">
                    <a:lumMod val="20000"/>
                    <a:lumOff val="80000"/>
                  </a:schemeClr>
                </a:solidFill>
              </a:rPr>
              <a:t> </a:t>
            </a:r>
            <a:r>
              <a:rPr lang="en-US" sz="2200" dirty="0" err="1">
                <a:solidFill>
                  <a:schemeClr val="accent3">
                    <a:lumMod val="20000"/>
                    <a:lumOff val="80000"/>
                  </a:schemeClr>
                </a:solidFill>
              </a:rPr>
              <a:t>như</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toàn</a:t>
            </a:r>
            <a:r>
              <a:rPr lang="en-US" sz="2200" dirty="0">
                <a:solidFill>
                  <a:schemeClr val="accent3">
                    <a:lumMod val="20000"/>
                    <a:lumOff val="80000"/>
                  </a:schemeClr>
                </a:solidFill>
              </a:rPr>
              <a:t> </a:t>
            </a:r>
            <a:r>
              <a:rPr lang="en-US" sz="2200" dirty="0" err="1">
                <a:solidFill>
                  <a:schemeClr val="accent3">
                    <a:lumMod val="20000"/>
                    <a:lumOff val="80000"/>
                  </a:schemeClr>
                </a:solidFill>
              </a:rPr>
              <a:t>cục</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với</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phương</a:t>
            </a:r>
            <a:r>
              <a:rPr lang="en-US" sz="2200" dirty="0">
                <a:solidFill>
                  <a:schemeClr val="accent3">
                    <a:lumMod val="20000"/>
                    <a:lumOff val="80000"/>
                  </a:schemeClr>
                </a:solidFill>
              </a:rPr>
              <a:t> </a:t>
            </a:r>
            <a:r>
              <a:rPr lang="en-US" sz="2200" dirty="0" err="1">
                <a:solidFill>
                  <a:schemeClr val="accent3">
                    <a:lumMod val="20000"/>
                    <a:lumOff val="80000"/>
                  </a:schemeClr>
                </a:solidFill>
              </a:rPr>
              <a:t>thức</a:t>
            </a:r>
            <a:r>
              <a:rPr lang="en-US" sz="2200" dirty="0">
                <a:solidFill>
                  <a:schemeClr val="accent3">
                    <a:lumMod val="20000"/>
                    <a:lumOff val="80000"/>
                  </a:schemeClr>
                </a:solidFill>
              </a:rPr>
              <a:t>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phương</a:t>
            </a:r>
            <a:r>
              <a:rPr lang="en-US" sz="2200" dirty="0">
                <a:solidFill>
                  <a:schemeClr val="accent3">
                    <a:lumMod val="20000"/>
                    <a:lumOff val="80000"/>
                  </a:schemeClr>
                </a:solidFill>
              </a:rPr>
              <a:t> </a:t>
            </a:r>
            <a:r>
              <a:rPr lang="en-US" sz="2200" dirty="0" err="1">
                <a:solidFill>
                  <a:schemeClr val="accent3">
                    <a:lumMod val="20000"/>
                    <a:lumOff val="80000"/>
                  </a:schemeClr>
                </a:solidFill>
              </a:rPr>
              <a:t>thức</a:t>
            </a:r>
            <a:r>
              <a:rPr lang="en-US" sz="2200" dirty="0">
                <a:solidFill>
                  <a:schemeClr val="accent3">
                    <a:lumMod val="20000"/>
                    <a:lumOff val="80000"/>
                  </a:schemeClr>
                </a:solidFill>
              </a:rPr>
              <a:t>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có</a:t>
            </a:r>
            <a:r>
              <a:rPr lang="en-US" sz="2200" dirty="0">
                <a:solidFill>
                  <a:schemeClr val="accent3">
                    <a:lumMod val="20000"/>
                    <a:lumOff val="80000"/>
                  </a:schemeClr>
                </a:solidFill>
              </a:rPr>
              <a:t> </a:t>
            </a:r>
            <a:r>
              <a:rPr lang="en-US" sz="2200" dirty="0" err="1">
                <a:solidFill>
                  <a:schemeClr val="accent3">
                    <a:lumMod val="20000"/>
                    <a:lumOff val="80000"/>
                  </a:schemeClr>
                </a:solidFill>
              </a:rPr>
              <a:t>quyền</a:t>
            </a:r>
            <a:r>
              <a:rPr lang="en-US" sz="2200" dirty="0">
                <a:solidFill>
                  <a:schemeClr val="accent3">
                    <a:lumMod val="20000"/>
                    <a:lumOff val="80000"/>
                  </a:schemeClr>
                </a:solidFill>
              </a:rPr>
              <a:t> </a:t>
            </a:r>
            <a:r>
              <a:rPr lang="en-US" sz="2200" dirty="0" err="1">
                <a:solidFill>
                  <a:schemeClr val="accent3">
                    <a:lumMod val="20000"/>
                    <a:lumOff val="80000"/>
                  </a:schemeClr>
                </a:solidFill>
              </a:rPr>
              <a:t>truy</a:t>
            </a:r>
            <a:r>
              <a:rPr lang="en-US" sz="2200" dirty="0">
                <a:solidFill>
                  <a:schemeClr val="accent3">
                    <a:lumMod val="20000"/>
                    <a:lumOff val="80000"/>
                  </a:schemeClr>
                </a:solidFill>
              </a:rPr>
              <a:t> </a:t>
            </a:r>
            <a:r>
              <a:rPr lang="en-US" sz="2200" dirty="0" err="1">
                <a:solidFill>
                  <a:schemeClr val="accent3">
                    <a:lumMod val="20000"/>
                    <a:lumOff val="80000"/>
                  </a:schemeClr>
                </a:solidFill>
              </a:rPr>
              <a:t>cập</a:t>
            </a:r>
            <a:r>
              <a:rPr lang="en-US" sz="2200" dirty="0">
                <a:solidFill>
                  <a:schemeClr val="accent3">
                    <a:lumMod val="20000"/>
                    <a:lumOff val="80000"/>
                  </a:schemeClr>
                </a:solidFill>
              </a:rPr>
              <a:t> </a:t>
            </a:r>
            <a:r>
              <a:rPr lang="en-US" sz="2200" dirty="0" err="1">
                <a:solidFill>
                  <a:schemeClr val="accent3">
                    <a:lumMod val="20000"/>
                    <a:lumOff val="80000"/>
                  </a:schemeClr>
                </a:solidFill>
              </a:rPr>
              <a:t>đến</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thành</a:t>
            </a:r>
            <a:r>
              <a:rPr lang="en-US" sz="2200" dirty="0">
                <a:solidFill>
                  <a:schemeClr val="accent3">
                    <a:lumMod val="20000"/>
                    <a:lumOff val="80000"/>
                  </a:schemeClr>
                </a:solidFill>
              </a:rPr>
              <a:t> </a:t>
            </a:r>
            <a:r>
              <a:rPr lang="en-US" sz="2200" dirty="0" err="1">
                <a:solidFill>
                  <a:schemeClr val="accent3">
                    <a:lumMod val="20000"/>
                    <a:lumOff val="80000"/>
                  </a:schemeClr>
                </a:solidFill>
              </a:rPr>
              <a:t>phần</a:t>
            </a:r>
            <a:r>
              <a:rPr lang="en-US" sz="2200" dirty="0">
                <a:solidFill>
                  <a:schemeClr val="accent3">
                    <a:lumMod val="20000"/>
                    <a:lumOff val="80000"/>
                  </a:schemeClr>
                </a:solidFill>
              </a:rPr>
              <a:t> </a:t>
            </a:r>
            <a:r>
              <a:rPr lang="en-US" sz="2200" dirty="0" err="1">
                <a:solidFill>
                  <a:schemeClr val="accent3">
                    <a:lumMod val="20000"/>
                    <a:lumOff val="80000"/>
                  </a:schemeClr>
                </a:solidFill>
              </a:rPr>
              <a:t>này</a:t>
            </a:r>
            <a:r>
              <a:rPr lang="en-US" sz="2200" dirty="0">
                <a:solidFill>
                  <a:schemeClr val="accent3">
                    <a:lumMod val="20000"/>
                    <a:lumOff val="80000"/>
                  </a:schemeClr>
                </a:solidFill>
              </a:rPr>
              <a:t> </a:t>
            </a:r>
            <a:r>
              <a:rPr lang="en-US" sz="2200" dirty="0" err="1">
                <a:solidFill>
                  <a:schemeClr val="accent3">
                    <a:lumMod val="20000"/>
                    <a:lumOff val="80000"/>
                  </a:schemeClr>
                </a:solidFill>
              </a:rPr>
              <a:t>mà</a:t>
            </a:r>
            <a:r>
              <a:rPr lang="en-US" sz="2200" dirty="0">
                <a:solidFill>
                  <a:schemeClr val="accent3">
                    <a:lumMod val="20000"/>
                    <a:lumOff val="80000"/>
                  </a:schemeClr>
                </a:solidFill>
              </a:rPr>
              <a:t> </a:t>
            </a:r>
            <a:r>
              <a:rPr lang="en-US" sz="2200" dirty="0" err="1">
                <a:solidFill>
                  <a:schemeClr val="accent3">
                    <a:lumMod val="20000"/>
                    <a:lumOff val="80000"/>
                  </a:schemeClr>
                </a:solidFill>
              </a:rPr>
              <a:t>không</a:t>
            </a:r>
            <a:r>
              <a:rPr lang="en-US" sz="2200" dirty="0">
                <a:solidFill>
                  <a:schemeClr val="accent3">
                    <a:lumMod val="20000"/>
                    <a:lumOff val="80000"/>
                  </a:schemeClr>
                </a:solidFill>
              </a:rPr>
              <a:t> </a:t>
            </a:r>
            <a:r>
              <a:rPr lang="en-US" sz="2200" dirty="0" err="1">
                <a:solidFill>
                  <a:schemeClr val="accent3">
                    <a:lumMod val="20000"/>
                    <a:lumOff val="80000"/>
                  </a:schemeClr>
                </a:solidFill>
              </a:rPr>
              <a:t>cần</a:t>
            </a:r>
            <a:r>
              <a:rPr lang="en-US" sz="2200" dirty="0">
                <a:solidFill>
                  <a:schemeClr val="accent3">
                    <a:lumMod val="20000"/>
                    <a:lumOff val="80000"/>
                  </a:schemeClr>
                </a:solidFill>
              </a:rPr>
              <a:t> </a:t>
            </a:r>
            <a:r>
              <a:rPr lang="en-US" sz="2200" dirty="0" err="1">
                <a:solidFill>
                  <a:schemeClr val="accent3">
                    <a:lumMod val="20000"/>
                    <a:lumOff val="80000"/>
                  </a:schemeClr>
                </a:solidFill>
              </a:rPr>
              <a:t>khai</a:t>
            </a:r>
            <a:r>
              <a:rPr lang="en-US" sz="2200" dirty="0">
                <a:solidFill>
                  <a:schemeClr val="accent3">
                    <a:lumMod val="20000"/>
                    <a:lumOff val="80000"/>
                  </a:schemeClr>
                </a:solidFill>
              </a:rPr>
              <a:t> </a:t>
            </a:r>
            <a:r>
              <a:rPr lang="en-US" sz="2200" dirty="0" err="1">
                <a:solidFill>
                  <a:schemeClr val="accent3">
                    <a:lumMod val="20000"/>
                    <a:lumOff val="80000"/>
                  </a:schemeClr>
                </a:solidFill>
              </a:rPr>
              <a:t>báo</a:t>
            </a:r>
            <a:r>
              <a:rPr lang="en-US" sz="2200" dirty="0">
                <a:solidFill>
                  <a:schemeClr val="accent3">
                    <a:lumMod val="20000"/>
                    <a:lumOff val="80000"/>
                  </a:schemeClr>
                </a:solidFill>
              </a:rPr>
              <a:t> </a:t>
            </a:r>
            <a:r>
              <a:rPr lang="en-US" sz="2200" dirty="0" err="1">
                <a:solidFill>
                  <a:schemeClr val="accent3">
                    <a:lumMod val="20000"/>
                    <a:lumOff val="80000"/>
                  </a:schemeClr>
                </a:solidFill>
              </a:rPr>
              <a:t>lại</a:t>
            </a:r>
            <a:r>
              <a:rPr lang="en-US" sz="2200" dirty="0">
                <a:solidFill>
                  <a:schemeClr val="accent3">
                    <a:lumMod val="20000"/>
                    <a:lumOff val="80000"/>
                  </a:schemeClr>
                </a:solidFill>
              </a:rPr>
              <a:t>)</a:t>
            </a:r>
          </a:p>
          <a:p>
            <a:pPr>
              <a:lnSpc>
                <a:spcPct val="150000"/>
              </a:lnSpc>
            </a:pPr>
            <a:r>
              <a:rPr lang="en-US" sz="2200" dirty="0" err="1">
                <a:solidFill>
                  <a:schemeClr val="accent3">
                    <a:lumMod val="20000"/>
                    <a:lumOff val="80000"/>
                  </a:schemeClr>
                </a:solidFill>
              </a:rPr>
              <a:t>Mặc</a:t>
            </a:r>
            <a:r>
              <a:rPr lang="en-US" sz="2200" dirty="0">
                <a:solidFill>
                  <a:schemeClr val="accent3">
                    <a:lumMod val="20000"/>
                    <a:lumOff val="80000"/>
                  </a:schemeClr>
                </a:solidFill>
              </a:rPr>
              <a:t> </a:t>
            </a:r>
            <a:r>
              <a:rPr lang="en-US" sz="2200" dirty="0" err="1">
                <a:solidFill>
                  <a:schemeClr val="accent3">
                    <a:lumMod val="20000"/>
                    <a:lumOff val="80000"/>
                  </a:schemeClr>
                </a:solidFill>
              </a:rPr>
              <a:t>định</a:t>
            </a:r>
            <a:r>
              <a:rPr lang="en-US" sz="2200" dirty="0">
                <a:solidFill>
                  <a:schemeClr val="accent3">
                    <a:lumMod val="20000"/>
                    <a:lumOff val="80000"/>
                  </a:schemeClr>
                </a:solidFill>
              </a:rPr>
              <a:t>, </a:t>
            </a:r>
            <a:r>
              <a:rPr lang="en-US" sz="2200" dirty="0" err="1">
                <a:solidFill>
                  <a:schemeClr val="accent3">
                    <a:lumMod val="20000"/>
                    <a:lumOff val="80000"/>
                  </a:schemeClr>
                </a:solidFill>
              </a:rPr>
              <a:t>mức</a:t>
            </a:r>
            <a:r>
              <a:rPr lang="en-US" sz="2200" dirty="0">
                <a:solidFill>
                  <a:schemeClr val="accent3">
                    <a:lumMod val="20000"/>
                    <a:lumOff val="80000"/>
                  </a:schemeClr>
                </a:solidFill>
              </a:rPr>
              <a:t> </a:t>
            </a:r>
            <a:r>
              <a:rPr lang="en-US" sz="2200" dirty="0" err="1">
                <a:solidFill>
                  <a:schemeClr val="accent3">
                    <a:lumMod val="20000"/>
                    <a:lumOff val="80000"/>
                  </a:schemeClr>
                </a:solidFill>
              </a:rPr>
              <a:t>độ</a:t>
            </a:r>
            <a:r>
              <a:rPr lang="en-US" sz="2200" dirty="0">
                <a:solidFill>
                  <a:schemeClr val="accent3">
                    <a:lumMod val="20000"/>
                    <a:lumOff val="80000"/>
                  </a:schemeClr>
                </a:solidFill>
              </a:rPr>
              <a:t> </a:t>
            </a:r>
            <a:r>
              <a:rPr lang="en-US" sz="2200" dirty="0" err="1">
                <a:solidFill>
                  <a:schemeClr val="accent3">
                    <a:lumMod val="20000"/>
                    <a:lumOff val="80000"/>
                  </a:schemeClr>
                </a:solidFill>
              </a:rPr>
              <a:t>truy</a:t>
            </a:r>
            <a:r>
              <a:rPr lang="en-US" sz="2200" dirty="0">
                <a:solidFill>
                  <a:schemeClr val="accent3">
                    <a:lumMod val="20000"/>
                    <a:lumOff val="80000"/>
                  </a:schemeClr>
                </a:solidFill>
              </a:rPr>
              <a:t> </a:t>
            </a:r>
            <a:r>
              <a:rPr lang="en-US" sz="2200" dirty="0" err="1">
                <a:solidFill>
                  <a:schemeClr val="accent3">
                    <a:lumMod val="20000"/>
                    <a:lumOff val="80000"/>
                  </a:schemeClr>
                </a:solidFill>
              </a:rPr>
              <a:t>cập</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b="1" dirty="0">
                <a:solidFill>
                  <a:schemeClr val="accent3">
                    <a:lumMod val="20000"/>
                    <a:lumOff val="80000"/>
                  </a:schemeClr>
                </a:solidFill>
              </a:rPr>
              <a:t>private</a:t>
            </a:r>
          </a:p>
          <a:p>
            <a:pPr>
              <a:lnSpc>
                <a:spcPct val="150000"/>
              </a:lnSpc>
            </a:pP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thuộc</a:t>
            </a:r>
            <a:r>
              <a:rPr lang="en-US" sz="2200" dirty="0">
                <a:solidFill>
                  <a:schemeClr val="accent3">
                    <a:lumMod val="20000"/>
                    <a:lumOff val="80000"/>
                  </a:schemeClr>
                </a:solidFill>
              </a:rPr>
              <a:t> </a:t>
            </a:r>
            <a:r>
              <a:rPr lang="en-US" sz="2200" dirty="0" err="1">
                <a:solidFill>
                  <a:schemeClr val="accent3">
                    <a:lumMod val="20000"/>
                    <a:lumOff val="80000"/>
                  </a:schemeClr>
                </a:solidFill>
              </a:rPr>
              <a:t>cùng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project </a:t>
            </a:r>
            <a:r>
              <a:rPr lang="en-US" sz="2200" dirty="0" err="1">
                <a:solidFill>
                  <a:schemeClr val="accent3">
                    <a:lumMod val="20000"/>
                    <a:lumOff val="80000"/>
                  </a:schemeClr>
                </a:solidFill>
              </a:rPr>
              <a:t>có</a:t>
            </a:r>
            <a:r>
              <a:rPr lang="en-US" sz="2200" dirty="0">
                <a:solidFill>
                  <a:schemeClr val="accent3">
                    <a:lumMod val="20000"/>
                    <a:lumOff val="80000"/>
                  </a:schemeClr>
                </a:solidFill>
              </a:rPr>
              <a:t> </a:t>
            </a:r>
            <a:r>
              <a:rPr lang="en-US" sz="2200" dirty="0" err="1">
                <a:solidFill>
                  <a:schemeClr val="accent3">
                    <a:lumMod val="20000"/>
                    <a:lumOff val="80000"/>
                  </a:schemeClr>
                </a:solidFill>
              </a:rPr>
              <a:t>thể</a:t>
            </a:r>
            <a:r>
              <a:rPr lang="en-US" sz="2200" dirty="0">
                <a:solidFill>
                  <a:schemeClr val="accent3">
                    <a:lumMod val="20000"/>
                    <a:lumOff val="80000"/>
                  </a:schemeClr>
                </a:solidFill>
              </a:rPr>
              <a:t> </a:t>
            </a:r>
            <a:r>
              <a:rPr lang="en-US" sz="2200" dirty="0" err="1">
                <a:solidFill>
                  <a:schemeClr val="accent3">
                    <a:lumMod val="20000"/>
                    <a:lumOff val="80000"/>
                  </a:schemeClr>
                </a:solidFill>
              </a:rPr>
              <a:t>xem</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dirty="0" err="1">
                <a:solidFill>
                  <a:schemeClr val="accent3">
                    <a:lumMod val="20000"/>
                    <a:lumOff val="80000"/>
                  </a:schemeClr>
                </a:solidFill>
              </a:rPr>
              <a:t>cùng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khối</a:t>
            </a:r>
            <a:r>
              <a:rPr lang="en-US" sz="2200" dirty="0">
                <a:solidFill>
                  <a:schemeClr val="accent3">
                    <a:lumMod val="20000"/>
                    <a:lumOff val="80000"/>
                  </a:schemeClr>
                </a:solidFill>
              </a:rPr>
              <a:t> </a:t>
            </a:r>
            <a:r>
              <a:rPr lang="en-US" sz="2200" dirty="0" err="1">
                <a:solidFill>
                  <a:schemeClr val="accent3">
                    <a:lumMod val="20000"/>
                    <a:lumOff val="80000"/>
                  </a:schemeClr>
                </a:solidFill>
              </a:rPr>
              <a:t>kết</a:t>
            </a:r>
            <a:r>
              <a:rPr lang="en-US" sz="2200" dirty="0">
                <a:solidFill>
                  <a:schemeClr val="accent3">
                    <a:lumMod val="20000"/>
                    <a:lumOff val="80000"/>
                  </a:schemeClr>
                </a:solidFill>
              </a:rPr>
              <a:t> </a:t>
            </a:r>
            <a:r>
              <a:rPr lang="en-US" sz="2200" dirty="0" err="1">
                <a:solidFill>
                  <a:schemeClr val="accent3">
                    <a:lumMod val="20000"/>
                    <a:lumOff val="80000"/>
                  </a:schemeClr>
                </a:solidFill>
              </a:rPr>
              <a:t>hợp</a:t>
            </a:r>
            <a:r>
              <a:rPr lang="en-US" sz="2200" dirty="0">
                <a:solidFill>
                  <a:schemeClr val="accent3">
                    <a:lumMod val="20000"/>
                    <a:lumOff val="80000"/>
                  </a:schemeClr>
                </a:solidFill>
              </a:rPr>
              <a:t> (</a:t>
            </a:r>
            <a:r>
              <a:rPr lang="en-US" sz="2200" b="1" dirty="0">
                <a:solidFill>
                  <a:schemeClr val="accent3">
                    <a:lumMod val="20000"/>
                    <a:lumOff val="80000"/>
                  </a:schemeClr>
                </a:solidFill>
              </a:rPr>
              <a:t>assembly</a:t>
            </a:r>
            <a:r>
              <a:rPr lang="en-US" sz="2200" dirty="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a:t>
            </a:fld>
            <a:endParaRPr lang="vi-VN" dirty="0">
              <a:solidFill>
                <a:srgbClr val="000000"/>
              </a:solidFill>
            </a:endParaRPr>
          </a:p>
        </p:txBody>
      </p:sp>
    </p:spTree>
    <p:extLst>
      <p:ext uri="{BB962C8B-B14F-4D97-AF65-F5344CB8AC3E}">
        <p14:creationId xmlns:p14="http://schemas.microsoft.com/office/powerpoint/2010/main" val="2892538616"/>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Giao</a:t>
            </a:r>
            <a:r>
              <a:rPr lang="en-US" sz="3200" dirty="0"/>
              <a:t> </a:t>
            </a:r>
            <a:r>
              <a:rPr lang="en-US" sz="3200" dirty="0" err="1"/>
              <a:t>diện</a:t>
            </a:r>
            <a:endParaRPr lang="en-US" sz="3200" dirty="0"/>
          </a:p>
        </p:txBody>
      </p:sp>
      <p:sp>
        <p:nvSpPr>
          <p:cNvPr id="3" name="Content Placeholder 2"/>
          <p:cNvSpPr>
            <a:spLocks noGrp="1"/>
          </p:cNvSpPr>
          <p:nvPr>
            <p:ph idx="1"/>
          </p:nvPr>
        </p:nvSpPr>
        <p:spPr>
          <a:xfrm>
            <a:off x="1809751" y="1084263"/>
            <a:ext cx="8524875" cy="3876675"/>
          </a:xfrm>
        </p:spPr>
        <p:txBody>
          <a:bodyPr/>
          <a:lstStyle/>
          <a:p>
            <a:pPr marL="0" indent="0">
              <a:buNone/>
            </a:pPr>
            <a:r>
              <a:rPr lang="en-US" sz="1600" dirty="0">
                <a:latin typeface="Courier New" pitchFamily="49" charset="0"/>
                <a:cs typeface="Courier New" pitchFamily="49" charset="0"/>
              </a:rPr>
              <a:t>class Program</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SinhVien</a:t>
            </a:r>
            <a:r>
              <a:rPr lang="en-US" sz="1600" dirty="0">
                <a:latin typeface="Courier New" pitchFamily="49" charset="0"/>
                <a:cs typeface="Courier New" pitchFamily="49" charset="0"/>
              </a:rPr>
              <a:t> SV1 = new </a:t>
            </a:r>
            <a:r>
              <a:rPr lang="en-US" sz="1600" dirty="0" err="1">
                <a:latin typeface="Courier New" pitchFamily="49" charset="0"/>
                <a:cs typeface="Courier New" pitchFamily="49" charset="0"/>
              </a:rPr>
              <a:t>SinhVien</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SV1.Nhap();</a:t>
            </a:r>
          </a:p>
          <a:p>
            <a:pPr marL="0" indent="0">
              <a:buNone/>
            </a:pPr>
            <a:r>
              <a:rPr lang="en-US" sz="1600" dirty="0">
                <a:latin typeface="Courier New" pitchFamily="49" charset="0"/>
                <a:cs typeface="Courier New" pitchFamily="49" charset="0"/>
              </a:rPr>
              <a:t>            SV1.Xuat();</a:t>
            </a:r>
          </a:p>
          <a:p>
            <a:pPr marL="0" indent="0">
              <a:buNone/>
            </a:pPr>
            <a:endParaRPr lang="en-US" sz="1600" dirty="0">
              <a:latin typeface="Courier New" pitchFamily="49" charset="0"/>
              <a:cs typeface="Courier New" pitchFamily="49" charset="0"/>
            </a:endParaRPr>
          </a:p>
          <a:p>
            <a:pPr marL="0" indent="0">
              <a:buNone/>
            </a:pPr>
            <a:r>
              <a:rPr lang="it-IT" sz="1600" dirty="0">
                <a:latin typeface="Courier New" pitchFamily="49" charset="0"/>
                <a:cs typeface="Courier New" pitchFamily="49" charset="0"/>
              </a:rPr>
              <a:t>            INguoi N1 = (INguoi)SV1; //Ép kiểu</a:t>
            </a:r>
          </a:p>
          <a:p>
            <a:pPr marL="0" indent="0">
              <a:buNone/>
            </a:pPr>
            <a:r>
              <a:rPr lang="en-US" sz="1600" dirty="0">
                <a:latin typeface="Courier New" pitchFamily="49" charset="0"/>
                <a:cs typeface="Courier New" pitchFamily="49" charset="0"/>
              </a:rPr>
              <a:t>            N1.Xuat();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Console.ReadLine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endParaRPr lang="en-US" sz="1600" dirty="0"/>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50</a:t>
            </a:fld>
            <a:endParaRPr lang="vi-VN" dirty="0">
              <a:solidFill>
                <a:srgbClr val="000000"/>
              </a:solidFill>
            </a:endParaRPr>
          </a:p>
        </p:txBody>
      </p:sp>
    </p:spTree>
    <p:extLst>
      <p:ext uri="{BB962C8B-B14F-4D97-AF65-F5344CB8AC3E}">
        <p14:creationId xmlns:p14="http://schemas.microsoft.com/office/powerpoint/2010/main" val="417644794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 </a:t>
            </a:r>
            <a:r>
              <a:rPr lang="en-US" sz="3200" dirty="0" err="1"/>
              <a:t>Xử</a:t>
            </a:r>
            <a:r>
              <a:rPr lang="en-US" sz="3200" dirty="0"/>
              <a:t> </a:t>
            </a:r>
            <a:r>
              <a:rPr lang="en-US" sz="3200" dirty="0" err="1"/>
              <a:t>lý</a:t>
            </a:r>
            <a:r>
              <a:rPr lang="en-US" sz="3200" dirty="0"/>
              <a:t> </a:t>
            </a:r>
            <a:r>
              <a:rPr lang="en-US" sz="3200" dirty="0" err="1"/>
              <a:t>ngoại</a:t>
            </a:r>
            <a:r>
              <a:rPr lang="en-US" sz="3200" dirty="0"/>
              <a:t> </a:t>
            </a:r>
            <a:r>
              <a:rPr lang="en-US" sz="3200" dirty="0" err="1"/>
              <a:t>lệ</a:t>
            </a:r>
            <a:endParaRPr lang="en-US" sz="3200" dirty="0"/>
          </a:p>
        </p:txBody>
      </p:sp>
      <p:sp>
        <p:nvSpPr>
          <p:cNvPr id="3" name="Content Placeholder 2"/>
          <p:cNvSpPr>
            <a:spLocks noGrp="1"/>
          </p:cNvSpPr>
          <p:nvPr>
            <p:ph idx="1"/>
          </p:nvPr>
        </p:nvSpPr>
        <p:spPr/>
        <p:txBody>
          <a:bodyPr/>
          <a:lstStyle/>
          <a:p>
            <a:pPr>
              <a:lnSpc>
                <a:spcPct val="90000"/>
              </a:lnSpc>
            </a:pPr>
            <a:r>
              <a:rPr lang="en-US" sz="2200" dirty="0" err="1"/>
              <a:t>Giới</a:t>
            </a:r>
            <a:r>
              <a:rPr lang="en-US" sz="2200" dirty="0"/>
              <a:t> </a:t>
            </a:r>
            <a:r>
              <a:rPr lang="en-US" sz="2200" dirty="0" err="1"/>
              <a:t>thiệu</a:t>
            </a:r>
            <a:r>
              <a:rPr lang="en-US" sz="2200" dirty="0"/>
              <a:t> </a:t>
            </a:r>
            <a:r>
              <a:rPr lang="en-US" sz="2200" dirty="0" err="1"/>
              <a:t>về</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Cấu</a:t>
            </a:r>
            <a:r>
              <a:rPr lang="en-US" sz="2200" dirty="0"/>
              <a:t> </a:t>
            </a:r>
            <a:r>
              <a:rPr lang="en-US" sz="2200" dirty="0" err="1"/>
              <a:t>trúc</a:t>
            </a:r>
            <a:r>
              <a:rPr lang="en-US" sz="2200" dirty="0"/>
              <a:t> try … catch</a:t>
            </a:r>
          </a:p>
          <a:p>
            <a:pPr>
              <a:lnSpc>
                <a:spcPct val="90000"/>
              </a:lnSpc>
            </a:pPr>
            <a:r>
              <a:rPr lang="en-US" sz="2200" dirty="0" err="1"/>
              <a:t>Cấu</a:t>
            </a:r>
            <a:r>
              <a:rPr lang="en-US" sz="2200" dirty="0"/>
              <a:t> </a:t>
            </a:r>
            <a:r>
              <a:rPr lang="en-US" sz="2200" dirty="0" err="1"/>
              <a:t>trúc</a:t>
            </a:r>
            <a:r>
              <a:rPr lang="en-US" sz="2200" dirty="0"/>
              <a:t> try …catch …finally</a:t>
            </a:r>
          </a:p>
          <a:p>
            <a:pPr>
              <a:lnSpc>
                <a:spcPct val="90000"/>
              </a:lnSpc>
            </a:pPr>
            <a:r>
              <a:rPr lang="en-US" sz="2200" dirty="0" err="1"/>
              <a:t>Ném</a:t>
            </a:r>
            <a:r>
              <a:rPr lang="en-US" sz="2200" dirty="0"/>
              <a:t> </a:t>
            </a:r>
            <a:r>
              <a:rPr lang="en-US" sz="2200" dirty="0" err="1"/>
              <a:t>ra</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Ngoại</a:t>
            </a:r>
            <a:r>
              <a:rPr lang="en-US" sz="2200" dirty="0"/>
              <a:t> </a:t>
            </a:r>
            <a:r>
              <a:rPr lang="en-US" sz="2200" dirty="0" err="1"/>
              <a:t>lệ</a:t>
            </a:r>
            <a:r>
              <a:rPr lang="en-US" sz="2200" dirty="0"/>
              <a:t> do </a:t>
            </a:r>
            <a:r>
              <a:rPr lang="en-US" sz="2200" dirty="0" err="1"/>
              <a:t>người</a:t>
            </a:r>
            <a:r>
              <a:rPr lang="en-US" sz="2200" dirty="0"/>
              <a:t> </a:t>
            </a:r>
            <a:r>
              <a:rPr lang="en-US" sz="2200" dirty="0" err="1"/>
              <a:t>sử</a:t>
            </a:r>
            <a:r>
              <a:rPr lang="en-US" sz="2200" dirty="0"/>
              <a:t> </a:t>
            </a:r>
            <a:r>
              <a:rPr lang="en-US" sz="2200" dirty="0" err="1"/>
              <a:t>dụng</a:t>
            </a:r>
            <a:r>
              <a:rPr lang="en-US" sz="2200" dirty="0"/>
              <a:t> </a:t>
            </a:r>
            <a:r>
              <a:rPr lang="en-US" sz="2200" dirty="0" err="1"/>
              <a:t>định</a:t>
            </a:r>
            <a:r>
              <a:rPr lang="en-US" sz="2200" dirty="0"/>
              <a:t> </a:t>
            </a:r>
            <a:r>
              <a:rPr lang="en-US" sz="2200" dirty="0" err="1"/>
              <a:t>nghĩa</a:t>
            </a:r>
            <a:endParaRPr lang="en-US" sz="2200" dirty="0"/>
          </a:p>
          <a:p>
            <a:pPr marL="0"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51</a:t>
            </a:fld>
            <a:endParaRPr lang="vi-VN" dirty="0">
              <a:solidFill>
                <a:srgbClr val="000000"/>
              </a:solidFill>
            </a:endParaRPr>
          </a:p>
        </p:txBody>
      </p:sp>
    </p:spTree>
    <p:extLst>
      <p:ext uri="{BB962C8B-B14F-4D97-AF65-F5344CB8AC3E}">
        <p14:creationId xmlns:p14="http://schemas.microsoft.com/office/powerpoint/2010/main" val="3131604771"/>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Giới thiệu về ngoại lệ</a:t>
            </a:r>
          </a:p>
        </p:txBody>
      </p:sp>
      <p:sp>
        <p:nvSpPr>
          <p:cNvPr id="166915" name="Rectangle 3"/>
          <p:cNvSpPr>
            <a:spLocks noGrp="1" noChangeArrowheads="1"/>
          </p:cNvSpPr>
          <p:nvPr>
            <p:ph type="body" idx="1"/>
          </p:nvPr>
        </p:nvSpPr>
        <p:spPr/>
        <p:txBody>
          <a:bodyPr/>
          <a:lstStyle/>
          <a:p>
            <a:r>
              <a:rPr lang="en-US" dirty="0" err="1"/>
              <a:t>Trong</a:t>
            </a:r>
            <a:r>
              <a:rPr lang="en-US" dirty="0"/>
              <a:t> </a:t>
            </a:r>
            <a:r>
              <a:rPr lang="en-US" dirty="0" err="1"/>
              <a:t>lập</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các</a:t>
            </a:r>
            <a:r>
              <a:rPr lang="en-US" dirty="0"/>
              <a:t> </a:t>
            </a:r>
            <a:r>
              <a:rPr lang="en-US" dirty="0" err="1"/>
              <a:t>lỗi</a:t>
            </a:r>
            <a:r>
              <a:rPr lang="en-US" dirty="0"/>
              <a:t> </a:t>
            </a:r>
            <a:r>
              <a:rPr lang="en-US" dirty="0" err="1"/>
              <a:t>sau</a:t>
            </a:r>
            <a:r>
              <a:rPr lang="en-US" dirty="0"/>
              <a:t>:</a:t>
            </a:r>
          </a:p>
          <a:p>
            <a:pPr lvl="1"/>
            <a:r>
              <a:rPr lang="en-US" dirty="0" err="1"/>
              <a:t>Lỗi</a:t>
            </a:r>
            <a:r>
              <a:rPr lang="en-US" dirty="0"/>
              <a:t> </a:t>
            </a:r>
            <a:r>
              <a:rPr lang="en-US" dirty="0" err="1"/>
              <a:t>cú</a:t>
            </a:r>
            <a:r>
              <a:rPr lang="en-US" dirty="0"/>
              <a:t> </a:t>
            </a:r>
            <a:r>
              <a:rPr lang="en-US" dirty="0" err="1"/>
              <a:t>pháp</a:t>
            </a:r>
            <a:endParaRPr lang="en-US" dirty="0"/>
          </a:p>
          <a:p>
            <a:pPr lvl="1"/>
            <a:r>
              <a:rPr lang="en-US" dirty="0" err="1"/>
              <a:t>Lỗi</a:t>
            </a:r>
            <a:r>
              <a:rPr lang="en-US" dirty="0"/>
              <a:t> logic </a:t>
            </a:r>
            <a:r>
              <a:rPr lang="en-US" dirty="0" err="1"/>
              <a:t>thuật</a:t>
            </a:r>
            <a:r>
              <a:rPr lang="en-US" dirty="0"/>
              <a:t> </a:t>
            </a:r>
            <a:r>
              <a:rPr lang="en-US" dirty="0" err="1"/>
              <a:t>toán</a:t>
            </a:r>
            <a:endParaRPr lang="en-US" dirty="0"/>
          </a:p>
          <a:p>
            <a:pPr lvl="1"/>
            <a:r>
              <a:rPr lang="en-US" dirty="0" err="1"/>
              <a:t>Lỗi</a:t>
            </a:r>
            <a:r>
              <a:rPr lang="en-US" dirty="0"/>
              <a:t> </a:t>
            </a:r>
            <a:r>
              <a:rPr lang="en-US" dirty="0" err="1"/>
              <a:t>thực</a:t>
            </a:r>
            <a:r>
              <a:rPr lang="en-US" dirty="0"/>
              <a:t> </a:t>
            </a:r>
            <a:r>
              <a:rPr lang="en-US" dirty="0" err="1"/>
              <a:t>thi</a:t>
            </a:r>
            <a:endParaRPr lang="en-US" dirty="0"/>
          </a:p>
          <a:p>
            <a:r>
              <a:rPr lang="en-US" dirty="0" err="1"/>
              <a:t>Ngoại</a:t>
            </a:r>
            <a:r>
              <a:rPr lang="en-US" dirty="0"/>
              <a:t> </a:t>
            </a:r>
            <a:r>
              <a:rPr lang="en-US" dirty="0" err="1"/>
              <a:t>lệ</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bình</a:t>
            </a:r>
            <a:r>
              <a:rPr lang="en-US" dirty="0"/>
              <a:t> </a:t>
            </a:r>
            <a:r>
              <a:rPr lang="en-US" dirty="0" err="1"/>
              <a:t>thường</a:t>
            </a:r>
            <a:endParaRPr lang="en-US" dirty="0"/>
          </a:p>
          <a:p>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như</a:t>
            </a:r>
            <a:r>
              <a:rPr lang="en-US" dirty="0"/>
              <a:t> </a:t>
            </a:r>
            <a:r>
              <a:rPr lang="en-US" dirty="0" err="1"/>
              <a:t>thế</a:t>
            </a:r>
            <a:r>
              <a:rPr lang="en-US" dirty="0"/>
              <a:t> </a:t>
            </a:r>
            <a:r>
              <a:rPr lang="en-US" dirty="0" err="1"/>
              <a:t>nào</a:t>
            </a:r>
            <a:endParaRPr lang="en-US" dirty="0"/>
          </a:p>
          <a:p>
            <a:pPr lvl="1"/>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tiếp</a:t>
            </a:r>
            <a:r>
              <a:rPr lang="en-US" dirty="0"/>
              <a:t> </a:t>
            </a:r>
            <a:r>
              <a:rPr lang="en-US" dirty="0" err="1"/>
              <a:t>tục</a:t>
            </a:r>
            <a:r>
              <a:rPr lang="en-US" dirty="0"/>
              <a:t> </a:t>
            </a:r>
            <a:r>
              <a:rPr lang="en-US" dirty="0" err="1"/>
              <a:t>thực</a:t>
            </a:r>
            <a:r>
              <a:rPr lang="en-US" dirty="0"/>
              <a:t> </a:t>
            </a:r>
            <a:r>
              <a:rPr lang="en-US" dirty="0" err="1"/>
              <a:t>hiện</a:t>
            </a:r>
            <a:endParaRPr lang="en-US"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52</a:t>
            </a:fld>
            <a:endParaRPr lang="vi-VN" dirty="0">
              <a:solidFill>
                <a:srgbClr val="000000"/>
              </a:solidFill>
            </a:endParaRPr>
          </a:p>
        </p:txBody>
      </p:sp>
    </p:spTree>
    <p:extLst>
      <p:ext uri="{BB962C8B-B14F-4D97-AF65-F5344CB8AC3E}">
        <p14:creationId xmlns:p14="http://schemas.microsoft.com/office/powerpoint/2010/main" val="83804859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z="3200" dirty="0" err="1"/>
              <a:t>Cách</a:t>
            </a:r>
            <a:r>
              <a:rPr lang="en-US" sz="3200" dirty="0"/>
              <a:t> </a:t>
            </a:r>
            <a:r>
              <a:rPr lang="en-US" sz="3200" dirty="0" err="1"/>
              <a:t>xử</a:t>
            </a:r>
            <a:r>
              <a:rPr lang="en-US" sz="3200" dirty="0"/>
              <a:t> </a:t>
            </a:r>
            <a:r>
              <a:rPr lang="en-US" sz="3200" dirty="0" err="1"/>
              <a:t>lý</a:t>
            </a:r>
            <a:r>
              <a:rPr lang="en-US" sz="3200" dirty="0"/>
              <a:t> </a:t>
            </a:r>
            <a:r>
              <a:rPr lang="en-US" sz="3200" dirty="0" err="1"/>
              <a:t>lỗi</a:t>
            </a:r>
            <a:r>
              <a:rPr lang="en-US" sz="3200" dirty="0"/>
              <a:t> </a:t>
            </a:r>
            <a:r>
              <a:rPr lang="en-US" sz="3200" dirty="0" err="1"/>
              <a:t>truyền</a:t>
            </a:r>
            <a:r>
              <a:rPr lang="en-US" sz="3200" dirty="0"/>
              <a:t> </a:t>
            </a:r>
            <a:r>
              <a:rPr lang="en-US" sz="3200" dirty="0" err="1"/>
              <a:t>thống</a:t>
            </a:r>
            <a:endParaRPr lang="en-US" sz="3200" dirty="0"/>
          </a:p>
        </p:txBody>
      </p:sp>
      <p:sp>
        <p:nvSpPr>
          <p:cNvPr id="167939" name="Rectangle 3"/>
          <p:cNvSpPr>
            <a:spLocks noGrp="1" noChangeArrowheads="1"/>
          </p:cNvSpPr>
          <p:nvPr>
            <p:ph type="body" idx="1"/>
          </p:nvPr>
        </p:nvSpPr>
        <p:spPr>
          <a:xfrm>
            <a:off x="1838326" y="850901"/>
            <a:ext cx="8524875" cy="3876675"/>
          </a:xfrm>
        </p:spPr>
        <p:txBody>
          <a:bodyPr/>
          <a:lstStyle/>
          <a:p>
            <a:pPr>
              <a:lnSpc>
                <a:spcPct val="90000"/>
              </a:lnSpc>
            </a:pPr>
            <a:r>
              <a:rPr lang="en-US" sz="2600" b="1" dirty="0" err="1"/>
              <a:t>Cài</a:t>
            </a:r>
            <a:r>
              <a:rPr lang="en-US" sz="2600" b="1" dirty="0"/>
              <a:t> </a:t>
            </a:r>
            <a:r>
              <a:rPr lang="en-US" sz="2600" b="1" dirty="0" err="1"/>
              <a:t>đặt</a:t>
            </a:r>
            <a:r>
              <a:rPr lang="en-US" sz="2600" b="1" dirty="0"/>
              <a:t> </a:t>
            </a:r>
            <a:r>
              <a:rPr lang="en-US" sz="2600" b="1" dirty="0" err="1"/>
              <a:t>mã</a:t>
            </a:r>
            <a:r>
              <a:rPr lang="en-US" sz="2600" b="1" dirty="0"/>
              <a:t> </a:t>
            </a:r>
            <a:r>
              <a:rPr lang="en-US" sz="2600" b="1" dirty="0" err="1"/>
              <a:t>xử</a:t>
            </a:r>
            <a:r>
              <a:rPr lang="en-US" sz="2600" b="1" dirty="0"/>
              <a:t> </a:t>
            </a:r>
            <a:r>
              <a:rPr lang="en-US" sz="2600" b="1" dirty="0" err="1"/>
              <a:t>lý</a:t>
            </a:r>
            <a:r>
              <a:rPr lang="en-US" sz="2600" b="1" dirty="0"/>
              <a:t> </a:t>
            </a:r>
            <a:r>
              <a:rPr lang="en-US" sz="2600" b="1" dirty="0" err="1"/>
              <a:t>tại</a:t>
            </a:r>
            <a:r>
              <a:rPr lang="en-US" sz="2600" b="1" dirty="0"/>
              <a:t> </a:t>
            </a:r>
            <a:r>
              <a:rPr lang="en-US" sz="2600" b="1" dirty="0" err="1"/>
              <a:t>nơi</a:t>
            </a:r>
            <a:r>
              <a:rPr lang="en-US" sz="2600" b="1" dirty="0"/>
              <a:t> </a:t>
            </a:r>
            <a:r>
              <a:rPr lang="en-US" sz="2600" b="1" dirty="0" err="1"/>
              <a:t>phát</a:t>
            </a:r>
            <a:r>
              <a:rPr lang="en-US" sz="2600" b="1" dirty="0"/>
              <a:t> </a:t>
            </a:r>
            <a:r>
              <a:rPr lang="en-US" sz="2600" b="1" dirty="0" err="1"/>
              <a:t>sinh</a:t>
            </a:r>
            <a:r>
              <a:rPr lang="en-US" sz="2600" b="1" dirty="0"/>
              <a:t> </a:t>
            </a:r>
            <a:r>
              <a:rPr lang="en-US" sz="2600" b="1" dirty="0" err="1"/>
              <a:t>ra</a:t>
            </a:r>
            <a:r>
              <a:rPr lang="en-US" sz="2600" b="1" dirty="0"/>
              <a:t> </a:t>
            </a:r>
            <a:r>
              <a:rPr lang="en-US" sz="2600" b="1" dirty="0" err="1"/>
              <a:t>lỗi</a:t>
            </a:r>
            <a:endParaRPr lang="en-US" sz="2600" b="1" dirty="0"/>
          </a:p>
          <a:p>
            <a:pPr lvl="1">
              <a:lnSpc>
                <a:spcPct val="90000"/>
              </a:lnSpc>
            </a:pPr>
            <a:r>
              <a:rPr lang="en-US" sz="2200" dirty="0" err="1"/>
              <a:t>Làm</a:t>
            </a:r>
            <a:r>
              <a:rPr lang="en-US" sz="2200" dirty="0"/>
              <a:t> </a:t>
            </a:r>
            <a:r>
              <a:rPr lang="en-US" sz="2200" dirty="0" err="1"/>
              <a:t>cho</a:t>
            </a:r>
            <a:r>
              <a:rPr lang="en-US" sz="2200" dirty="0"/>
              <a:t> </a:t>
            </a:r>
            <a:r>
              <a:rPr lang="en-US" sz="2200" dirty="0" err="1"/>
              <a:t>chương</a:t>
            </a:r>
            <a:r>
              <a:rPr lang="en-US" sz="2200" dirty="0"/>
              <a:t> </a:t>
            </a:r>
            <a:r>
              <a:rPr lang="en-US" sz="2200" dirty="0" err="1"/>
              <a:t>trình</a:t>
            </a:r>
            <a:r>
              <a:rPr lang="en-US" sz="2200" dirty="0"/>
              <a:t> </a:t>
            </a:r>
            <a:r>
              <a:rPr lang="en-US" sz="2200" dirty="0" err="1"/>
              <a:t>trở</a:t>
            </a:r>
            <a:r>
              <a:rPr lang="en-US" sz="2200" dirty="0"/>
              <a:t> </a:t>
            </a:r>
            <a:r>
              <a:rPr lang="en-US" sz="2200" dirty="0" err="1"/>
              <a:t>lên</a:t>
            </a:r>
            <a:r>
              <a:rPr lang="en-US" sz="2200" dirty="0"/>
              <a:t> </a:t>
            </a:r>
            <a:r>
              <a:rPr lang="en-US" sz="2200" dirty="0" err="1"/>
              <a:t>khó</a:t>
            </a:r>
            <a:r>
              <a:rPr lang="en-US" sz="2200" dirty="0"/>
              <a:t> </a:t>
            </a:r>
            <a:r>
              <a:rPr lang="en-US" sz="2200" dirty="0" err="1"/>
              <a:t>hiểu</a:t>
            </a:r>
            <a:endParaRPr lang="en-US" sz="2200" dirty="0"/>
          </a:p>
          <a:p>
            <a:pPr lvl="1">
              <a:lnSpc>
                <a:spcPct val="90000"/>
              </a:lnSpc>
            </a:pPr>
            <a:r>
              <a:rPr lang="en-US" sz="2200" dirty="0" err="1"/>
              <a:t>Không</a:t>
            </a:r>
            <a:r>
              <a:rPr lang="en-US" sz="2200" dirty="0"/>
              <a:t> </a:t>
            </a:r>
            <a:r>
              <a:rPr lang="en-US" sz="2200" dirty="0" err="1"/>
              <a:t>phải</a:t>
            </a:r>
            <a:r>
              <a:rPr lang="en-US" sz="2200" dirty="0"/>
              <a:t> </a:t>
            </a:r>
            <a:r>
              <a:rPr lang="en-US" sz="2200" dirty="0" err="1"/>
              <a:t>lúc</a:t>
            </a:r>
            <a:r>
              <a:rPr lang="en-US" sz="2200" dirty="0"/>
              <a:t> </a:t>
            </a:r>
            <a:r>
              <a:rPr lang="en-US" sz="2200" dirty="0" err="1"/>
              <a:t>nào</a:t>
            </a:r>
            <a:r>
              <a:rPr lang="en-US" sz="2200" dirty="0"/>
              <a:t> </a:t>
            </a:r>
            <a:r>
              <a:rPr lang="en-US" sz="2200" dirty="0" err="1"/>
              <a:t>cũng</a:t>
            </a:r>
            <a:r>
              <a:rPr lang="en-US" sz="2200" dirty="0"/>
              <a:t> </a:t>
            </a:r>
            <a:r>
              <a:rPr lang="en-US" sz="2200" dirty="0" err="1"/>
              <a:t>đầy</a:t>
            </a:r>
            <a:r>
              <a:rPr lang="en-US" sz="2200" dirty="0"/>
              <a:t> </a:t>
            </a:r>
            <a:r>
              <a:rPr lang="en-US" sz="2200" dirty="0" err="1"/>
              <a:t>đủ</a:t>
            </a:r>
            <a:r>
              <a:rPr lang="en-US" sz="2200" dirty="0"/>
              <a:t> </a:t>
            </a:r>
            <a:r>
              <a:rPr lang="en-US" sz="2200" dirty="0" err="1"/>
              <a:t>thông</a:t>
            </a:r>
            <a:r>
              <a:rPr lang="en-US" sz="2200" dirty="0"/>
              <a:t> tin </a:t>
            </a:r>
            <a:r>
              <a:rPr lang="en-US" sz="2200" dirty="0" err="1"/>
              <a:t>để</a:t>
            </a:r>
            <a:r>
              <a:rPr lang="en-US" sz="2200" dirty="0"/>
              <a:t> </a:t>
            </a:r>
            <a:r>
              <a:rPr lang="en-US" sz="2200" dirty="0" err="1"/>
              <a:t>xử</a:t>
            </a:r>
            <a:r>
              <a:rPr lang="en-US" sz="2200" dirty="0"/>
              <a:t> </a:t>
            </a:r>
            <a:r>
              <a:rPr lang="en-US" sz="2200" dirty="0" err="1"/>
              <a:t>lý</a:t>
            </a:r>
            <a:endParaRPr lang="en-US" sz="2200" dirty="0"/>
          </a:p>
          <a:p>
            <a:pPr lvl="1">
              <a:lnSpc>
                <a:spcPct val="90000"/>
              </a:lnSpc>
            </a:pPr>
            <a:r>
              <a:rPr lang="en-US" sz="2200" dirty="0" err="1"/>
              <a:t>Không</a:t>
            </a:r>
            <a:r>
              <a:rPr lang="en-US" sz="2200" dirty="0"/>
              <a:t> </a:t>
            </a:r>
            <a:r>
              <a:rPr lang="en-US" sz="2200" dirty="0" err="1"/>
              <a:t>nhất</a:t>
            </a:r>
            <a:r>
              <a:rPr lang="en-US" sz="2200" dirty="0"/>
              <a:t> </a:t>
            </a:r>
            <a:r>
              <a:rPr lang="en-US" sz="2200" dirty="0" err="1"/>
              <a:t>thiết</a:t>
            </a:r>
            <a:r>
              <a:rPr lang="en-US" sz="2200" dirty="0"/>
              <a:t> </a:t>
            </a:r>
            <a:r>
              <a:rPr lang="en-US" sz="2200" dirty="0" err="1"/>
              <a:t>phải</a:t>
            </a:r>
            <a:r>
              <a:rPr lang="en-US" sz="2200" dirty="0"/>
              <a:t> </a:t>
            </a:r>
            <a:r>
              <a:rPr lang="en-US" sz="2200" dirty="0" err="1"/>
              <a:t>xử</a:t>
            </a:r>
            <a:r>
              <a:rPr lang="en-US" sz="2200" dirty="0"/>
              <a:t> </a:t>
            </a:r>
            <a:r>
              <a:rPr lang="en-US" sz="2200" dirty="0" err="1"/>
              <a:t>lý</a:t>
            </a:r>
            <a:endParaRPr lang="en-US" sz="2200" dirty="0"/>
          </a:p>
          <a:p>
            <a:pPr>
              <a:lnSpc>
                <a:spcPct val="90000"/>
              </a:lnSpc>
            </a:pPr>
            <a:r>
              <a:rPr lang="en-US" sz="2600" b="1" dirty="0" err="1"/>
              <a:t>Truyền</a:t>
            </a:r>
            <a:r>
              <a:rPr lang="en-US" sz="2600" b="1" dirty="0"/>
              <a:t> </a:t>
            </a:r>
            <a:r>
              <a:rPr lang="en-US" sz="2600" b="1" dirty="0" err="1"/>
              <a:t>trạng</a:t>
            </a:r>
            <a:r>
              <a:rPr lang="en-US" sz="2600" b="1" dirty="0"/>
              <a:t> </a:t>
            </a:r>
            <a:r>
              <a:rPr lang="en-US" sz="2600" b="1" dirty="0" err="1"/>
              <a:t>thái</a:t>
            </a:r>
            <a:r>
              <a:rPr lang="en-US" sz="2600" b="1" dirty="0"/>
              <a:t> </a:t>
            </a:r>
            <a:r>
              <a:rPr lang="en-US" sz="2600" b="1" dirty="0" err="1"/>
              <a:t>lên</a:t>
            </a:r>
            <a:r>
              <a:rPr lang="en-US" sz="2600" b="1" dirty="0"/>
              <a:t> </a:t>
            </a:r>
            <a:r>
              <a:rPr lang="en-US" sz="2600" b="1" dirty="0" err="1"/>
              <a:t>mức</a:t>
            </a:r>
            <a:r>
              <a:rPr lang="en-US" sz="2600" b="1" dirty="0"/>
              <a:t> </a:t>
            </a:r>
            <a:r>
              <a:rPr lang="en-US" sz="2600" b="1" dirty="0" err="1"/>
              <a:t>trên</a:t>
            </a:r>
            <a:endParaRPr lang="en-US" sz="2600" b="1" dirty="0"/>
          </a:p>
          <a:p>
            <a:pPr lvl="1">
              <a:lnSpc>
                <a:spcPct val="90000"/>
              </a:lnSpc>
            </a:pPr>
            <a:r>
              <a:rPr lang="en-US" sz="2200" dirty="0" err="1"/>
              <a:t>Thông</a:t>
            </a:r>
            <a:r>
              <a:rPr lang="en-US" sz="2200" dirty="0"/>
              <a:t> qua </a:t>
            </a:r>
            <a:r>
              <a:rPr lang="en-US" sz="2200" dirty="0" err="1"/>
              <a:t>tham</a:t>
            </a:r>
            <a:r>
              <a:rPr lang="en-US" sz="2200" dirty="0"/>
              <a:t> </a:t>
            </a:r>
            <a:r>
              <a:rPr lang="en-US" sz="2200" dirty="0" err="1"/>
              <a:t>số</a:t>
            </a:r>
            <a:r>
              <a:rPr lang="en-US" sz="2200" dirty="0"/>
              <a:t>, </a:t>
            </a:r>
            <a:r>
              <a:rPr lang="en-US" sz="2200" dirty="0" err="1"/>
              <a:t>giá</a:t>
            </a:r>
            <a:r>
              <a:rPr lang="en-US" sz="2200" dirty="0"/>
              <a:t> </a:t>
            </a:r>
            <a:r>
              <a:rPr lang="en-US" sz="2200" dirty="0" err="1"/>
              <a:t>trị</a:t>
            </a:r>
            <a:r>
              <a:rPr lang="en-US" sz="2200" dirty="0"/>
              <a:t> </a:t>
            </a:r>
            <a:r>
              <a:rPr lang="en-US" sz="2200" dirty="0" err="1"/>
              <a:t>trả</a:t>
            </a:r>
            <a:r>
              <a:rPr lang="en-US" sz="2200" dirty="0"/>
              <a:t> </a:t>
            </a:r>
            <a:r>
              <a:rPr lang="en-US" sz="2200" dirty="0" err="1"/>
              <a:t>lại</a:t>
            </a:r>
            <a:endParaRPr lang="en-US" sz="2200" dirty="0"/>
          </a:p>
          <a:p>
            <a:pPr lvl="1">
              <a:lnSpc>
                <a:spcPct val="90000"/>
              </a:lnSpc>
            </a:pPr>
            <a:r>
              <a:rPr lang="en-US" sz="2200" dirty="0" err="1"/>
              <a:t>Dễ</a:t>
            </a:r>
            <a:r>
              <a:rPr lang="en-US" sz="2200" dirty="0"/>
              <a:t> </a:t>
            </a:r>
            <a:r>
              <a:rPr lang="en-US" sz="2200" dirty="0" err="1"/>
              <a:t>nhầm</a:t>
            </a:r>
            <a:r>
              <a:rPr lang="en-US" sz="2200" dirty="0"/>
              <a:t>, </a:t>
            </a:r>
            <a:r>
              <a:rPr lang="en-US" sz="2200" dirty="0" err="1"/>
              <a:t>vẫn</a:t>
            </a:r>
            <a:r>
              <a:rPr lang="en-US" sz="2200" dirty="0"/>
              <a:t> </a:t>
            </a:r>
            <a:r>
              <a:rPr lang="en-US" sz="2200" dirty="0" err="1"/>
              <a:t>còn</a:t>
            </a:r>
            <a:r>
              <a:rPr lang="en-US" sz="2200" dirty="0"/>
              <a:t> </a:t>
            </a:r>
            <a:r>
              <a:rPr lang="en-US" sz="2200" dirty="0" err="1"/>
              <a:t>khó</a:t>
            </a:r>
            <a:r>
              <a:rPr lang="en-US" sz="2200" dirty="0"/>
              <a:t> </a:t>
            </a:r>
            <a:r>
              <a:rPr lang="en-US" sz="2200" dirty="0" err="1"/>
              <a:t>hiểu</a:t>
            </a:r>
            <a:endParaRPr lang="en-US" sz="2200" dirty="0"/>
          </a:p>
          <a:p>
            <a:pPr>
              <a:lnSpc>
                <a:spcPct val="90000"/>
              </a:lnSpc>
            </a:pPr>
            <a:r>
              <a:rPr lang="en-US" sz="2600" b="1" dirty="0" err="1"/>
              <a:t>Khó</a:t>
            </a:r>
            <a:r>
              <a:rPr lang="en-US" sz="2600" b="1" dirty="0"/>
              <a:t> </a:t>
            </a:r>
            <a:r>
              <a:rPr lang="en-US" sz="2600" b="1" dirty="0" err="1"/>
              <a:t>kiểm</a:t>
            </a:r>
            <a:r>
              <a:rPr lang="en-US" sz="2600" b="1" dirty="0"/>
              <a:t> </a:t>
            </a:r>
            <a:r>
              <a:rPr lang="en-US" sz="2600" b="1" dirty="0" err="1"/>
              <a:t>soát</a:t>
            </a:r>
            <a:r>
              <a:rPr lang="en-US" sz="2600" b="1" dirty="0"/>
              <a:t> </a:t>
            </a:r>
            <a:r>
              <a:rPr lang="en-US" sz="2600" b="1" dirty="0" err="1"/>
              <a:t>được</a:t>
            </a:r>
            <a:r>
              <a:rPr lang="en-US" sz="2600" b="1" dirty="0"/>
              <a:t> </a:t>
            </a:r>
            <a:r>
              <a:rPr lang="en-US" sz="2600" b="1" dirty="0" err="1"/>
              <a:t>hết</a:t>
            </a:r>
            <a:r>
              <a:rPr lang="en-US" sz="2600" b="1" dirty="0"/>
              <a:t> </a:t>
            </a:r>
            <a:r>
              <a:rPr lang="en-US" sz="2600" b="1" dirty="0" err="1"/>
              <a:t>các</a:t>
            </a:r>
            <a:r>
              <a:rPr lang="en-US" sz="2600" b="1" dirty="0"/>
              <a:t> </a:t>
            </a:r>
            <a:r>
              <a:rPr lang="en-US" sz="2600" b="1" dirty="0" err="1"/>
              <a:t>trường</a:t>
            </a:r>
            <a:r>
              <a:rPr lang="en-US" sz="2600" b="1" dirty="0"/>
              <a:t> </a:t>
            </a:r>
            <a:r>
              <a:rPr lang="en-US" sz="2600" b="1" dirty="0" err="1"/>
              <a:t>hợp</a:t>
            </a:r>
            <a:endParaRPr lang="en-US" sz="2600" b="1" dirty="0"/>
          </a:p>
          <a:p>
            <a:pPr lvl="1">
              <a:lnSpc>
                <a:spcPct val="90000"/>
              </a:lnSpc>
            </a:pPr>
            <a:r>
              <a:rPr lang="en-US" sz="2200" dirty="0" err="1"/>
              <a:t>Lỗi</a:t>
            </a:r>
            <a:r>
              <a:rPr lang="en-US" sz="2200" dirty="0"/>
              <a:t> </a:t>
            </a:r>
            <a:r>
              <a:rPr lang="en-US" sz="2200" dirty="0" err="1"/>
              <a:t>số</a:t>
            </a:r>
            <a:r>
              <a:rPr lang="en-US" sz="2200" dirty="0"/>
              <a:t> </a:t>
            </a:r>
            <a:r>
              <a:rPr lang="en-US" sz="2200" dirty="0" err="1"/>
              <a:t>học</a:t>
            </a:r>
            <a:r>
              <a:rPr lang="en-US" sz="2200" dirty="0"/>
              <a:t>, </a:t>
            </a:r>
            <a:r>
              <a:rPr lang="en-US" sz="2200" dirty="0" err="1"/>
              <a:t>lỗi</a:t>
            </a:r>
            <a:r>
              <a:rPr lang="en-US" sz="2200" dirty="0"/>
              <a:t> </a:t>
            </a:r>
            <a:r>
              <a:rPr lang="en-US" sz="2200" dirty="0" err="1"/>
              <a:t>bộ</a:t>
            </a:r>
            <a:r>
              <a:rPr lang="en-US" sz="2200" dirty="0"/>
              <a:t> </a:t>
            </a:r>
            <a:r>
              <a:rPr lang="en-US" sz="2200" dirty="0" err="1"/>
              <a:t>nhớ</a:t>
            </a:r>
            <a:r>
              <a:rPr lang="en-US" sz="2200" dirty="0"/>
              <a:t>, …</a:t>
            </a:r>
          </a:p>
          <a:p>
            <a:pPr>
              <a:lnSpc>
                <a:spcPct val="90000"/>
              </a:lnSpc>
            </a:pPr>
            <a:r>
              <a:rPr lang="en-US" sz="2600" b="1" dirty="0" err="1"/>
              <a:t>Lập</a:t>
            </a:r>
            <a:r>
              <a:rPr lang="en-US" sz="2600" b="1" dirty="0"/>
              <a:t> </a:t>
            </a:r>
            <a:r>
              <a:rPr lang="en-US" sz="2600" b="1" dirty="0" err="1"/>
              <a:t>trình</a:t>
            </a:r>
            <a:r>
              <a:rPr lang="en-US" sz="2600" b="1" dirty="0"/>
              <a:t> </a:t>
            </a:r>
            <a:r>
              <a:rPr lang="en-US" sz="2600" b="1" dirty="0" err="1"/>
              <a:t>viên</a:t>
            </a:r>
            <a:r>
              <a:rPr lang="en-US" sz="2600" b="1" dirty="0"/>
              <a:t> </a:t>
            </a:r>
            <a:r>
              <a:rPr lang="en-US" sz="2600" b="1" dirty="0" err="1"/>
              <a:t>thường</a:t>
            </a:r>
            <a:r>
              <a:rPr lang="en-US" sz="2600" b="1" dirty="0"/>
              <a:t> </a:t>
            </a:r>
            <a:r>
              <a:rPr lang="en-US" sz="2600" b="1" dirty="0" err="1"/>
              <a:t>quên</a:t>
            </a:r>
            <a:r>
              <a:rPr lang="en-US" sz="2600" b="1" dirty="0"/>
              <a:t> </a:t>
            </a:r>
            <a:r>
              <a:rPr lang="en-US" sz="2600" b="1" dirty="0" err="1"/>
              <a:t>không</a:t>
            </a:r>
            <a:r>
              <a:rPr lang="en-US" sz="2600" b="1" dirty="0"/>
              <a:t> </a:t>
            </a:r>
            <a:r>
              <a:rPr lang="en-US" sz="2600" b="1" dirty="0" err="1"/>
              <a:t>xử</a:t>
            </a:r>
            <a:r>
              <a:rPr lang="en-US" sz="2600" b="1" dirty="0"/>
              <a:t> </a:t>
            </a:r>
            <a:r>
              <a:rPr lang="en-US" sz="2600" b="1" dirty="0" err="1"/>
              <a:t>lý</a:t>
            </a:r>
            <a:r>
              <a:rPr lang="en-US" sz="2600" b="1" dirty="0"/>
              <a:t> </a:t>
            </a:r>
            <a:r>
              <a:rPr lang="en-US" sz="2600" b="1" dirty="0" err="1"/>
              <a:t>lỗi</a:t>
            </a:r>
            <a:endParaRPr lang="en-US" sz="2600" b="1" dirty="0"/>
          </a:p>
          <a:p>
            <a:pPr lvl="1">
              <a:lnSpc>
                <a:spcPct val="90000"/>
              </a:lnSpc>
            </a:pPr>
            <a:r>
              <a:rPr lang="en-US" sz="2200" dirty="0" err="1"/>
              <a:t>Bản</a:t>
            </a:r>
            <a:r>
              <a:rPr lang="en-US" sz="2200" dirty="0"/>
              <a:t> </a:t>
            </a:r>
            <a:r>
              <a:rPr lang="en-US" sz="2200" dirty="0" err="1"/>
              <a:t>chất</a:t>
            </a:r>
            <a:r>
              <a:rPr lang="en-US" sz="2200" dirty="0"/>
              <a:t> con </a:t>
            </a:r>
            <a:r>
              <a:rPr lang="en-US" sz="2200" dirty="0" err="1"/>
              <a:t>người</a:t>
            </a:r>
            <a:endParaRPr lang="en-US" sz="2200" dirty="0"/>
          </a:p>
          <a:p>
            <a:pPr lvl="1">
              <a:lnSpc>
                <a:spcPct val="90000"/>
              </a:lnSpc>
            </a:pPr>
            <a:r>
              <a:rPr lang="en-US" sz="2200" dirty="0" err="1"/>
              <a:t>Thiếu</a:t>
            </a:r>
            <a:r>
              <a:rPr lang="en-US" sz="2200" dirty="0"/>
              <a:t> </a:t>
            </a:r>
            <a:r>
              <a:rPr lang="en-US" sz="2200" dirty="0" err="1"/>
              <a:t>kinh</a:t>
            </a:r>
            <a:r>
              <a:rPr lang="en-US" sz="2200" dirty="0"/>
              <a:t> </a:t>
            </a:r>
            <a:r>
              <a:rPr lang="en-US" sz="2200" dirty="0" err="1"/>
              <a:t>nghiệm</a:t>
            </a:r>
            <a:r>
              <a:rPr lang="en-US" sz="2200" dirty="0"/>
              <a:t>, </a:t>
            </a:r>
            <a:r>
              <a:rPr lang="en-US" sz="2200" dirty="0" err="1"/>
              <a:t>cố</a:t>
            </a:r>
            <a:r>
              <a:rPr lang="en-US" sz="2200" dirty="0"/>
              <a:t> </a:t>
            </a:r>
            <a:r>
              <a:rPr lang="en-US" sz="2200" dirty="0" err="1"/>
              <a:t>tình</a:t>
            </a:r>
            <a:r>
              <a:rPr lang="en-US" sz="2200" dirty="0"/>
              <a:t> </a:t>
            </a:r>
            <a:r>
              <a:rPr lang="en-US" sz="2200" dirty="0" err="1"/>
              <a:t>bỏ</a:t>
            </a:r>
            <a:r>
              <a:rPr lang="en-US" sz="2200" dirty="0"/>
              <a:t> qua</a:t>
            </a:r>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53</a:t>
            </a:fld>
            <a:endParaRPr lang="vi-VN" dirty="0">
              <a:solidFill>
                <a:srgbClr val="000000"/>
              </a:solidFill>
            </a:endParaRPr>
          </a:p>
        </p:txBody>
      </p:sp>
    </p:spTree>
    <p:extLst>
      <p:ext uri="{BB962C8B-B14F-4D97-AF65-F5344CB8AC3E}">
        <p14:creationId xmlns:p14="http://schemas.microsoft.com/office/powerpoint/2010/main" val="2191208492"/>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200" dirty="0" err="1"/>
              <a:t>Xử</a:t>
            </a:r>
            <a:r>
              <a:rPr lang="en-US" sz="3200" dirty="0"/>
              <a:t> </a:t>
            </a:r>
            <a:r>
              <a:rPr lang="en-US" sz="3200" dirty="0" err="1"/>
              <a:t>lý</a:t>
            </a:r>
            <a:r>
              <a:rPr lang="en-US" sz="3200" dirty="0"/>
              <a:t> </a:t>
            </a:r>
            <a:r>
              <a:rPr lang="en-US" sz="3200" dirty="0" err="1"/>
              <a:t>ngoại</a:t>
            </a:r>
            <a:r>
              <a:rPr lang="en-US" sz="3200" dirty="0"/>
              <a:t> </a:t>
            </a:r>
            <a:r>
              <a:rPr lang="en-US" sz="3200" dirty="0" err="1"/>
              <a:t>lệ</a:t>
            </a:r>
            <a:r>
              <a:rPr lang="en-US" sz="3200" dirty="0"/>
              <a:t> </a:t>
            </a:r>
            <a:r>
              <a:rPr lang="en-US" sz="3200" dirty="0" err="1"/>
              <a:t>trong</a:t>
            </a:r>
            <a:r>
              <a:rPr lang="en-US" sz="3200" dirty="0"/>
              <a:t> C#</a:t>
            </a:r>
          </a:p>
        </p:txBody>
      </p:sp>
      <p:sp>
        <p:nvSpPr>
          <p:cNvPr id="169987" name="Rectangle 3"/>
          <p:cNvSpPr>
            <a:spLocks noGrp="1" noChangeArrowheads="1"/>
          </p:cNvSpPr>
          <p:nvPr>
            <p:ph type="body" idx="1"/>
          </p:nvPr>
        </p:nvSpPr>
        <p:spPr/>
        <p:txBody>
          <a:bodyPr/>
          <a:lstStyle/>
          <a:p>
            <a:r>
              <a:rPr lang="en-US" sz="2200" dirty="0" err="1"/>
              <a:t>Được</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C++, Java</a:t>
            </a:r>
          </a:p>
          <a:p>
            <a:r>
              <a:rPr lang="en-US" sz="2200" dirty="0" err="1"/>
              <a:t>Dựa</a:t>
            </a:r>
            <a:r>
              <a:rPr lang="en-US" sz="2200" dirty="0"/>
              <a:t> </a:t>
            </a:r>
            <a:r>
              <a:rPr lang="en-US" sz="2200" dirty="0" err="1"/>
              <a:t>trên</a:t>
            </a:r>
            <a:r>
              <a:rPr lang="en-US" sz="2200" dirty="0"/>
              <a:t> </a:t>
            </a:r>
            <a:r>
              <a:rPr lang="en-US" sz="2200" dirty="0" err="1"/>
              <a:t>cơ</a:t>
            </a:r>
            <a:r>
              <a:rPr lang="en-US" sz="2200" dirty="0"/>
              <a:t> </a:t>
            </a:r>
            <a:r>
              <a:rPr lang="en-US" sz="2200" dirty="0" err="1"/>
              <a:t>chế</a:t>
            </a:r>
            <a:r>
              <a:rPr lang="en-US" sz="2200" dirty="0"/>
              <a:t> </a:t>
            </a:r>
            <a:r>
              <a:rPr lang="en-US" sz="2200" dirty="0" err="1"/>
              <a:t>ném</a:t>
            </a:r>
            <a:r>
              <a:rPr lang="en-US" sz="2200" dirty="0"/>
              <a:t> </a:t>
            </a:r>
            <a:r>
              <a:rPr lang="en-US" sz="2200" dirty="0" err="1"/>
              <a:t>và</a:t>
            </a:r>
            <a:r>
              <a:rPr lang="en-US" sz="2200" dirty="0"/>
              <a:t> </a:t>
            </a:r>
            <a:r>
              <a:rPr lang="en-US" sz="2200" dirty="0" err="1"/>
              <a:t>bắt</a:t>
            </a:r>
            <a:r>
              <a:rPr lang="en-US" sz="2200" dirty="0"/>
              <a:t> </a:t>
            </a:r>
            <a:r>
              <a:rPr lang="en-US" sz="2200" dirty="0" err="1"/>
              <a:t>ngoại</a:t>
            </a:r>
            <a:r>
              <a:rPr lang="en-US" sz="2200" dirty="0"/>
              <a:t> </a:t>
            </a:r>
            <a:r>
              <a:rPr lang="en-US" sz="2200" dirty="0" err="1"/>
              <a:t>lệ</a:t>
            </a:r>
            <a:endParaRPr lang="en-US" sz="2200" dirty="0"/>
          </a:p>
          <a:p>
            <a:pPr lvl="1"/>
            <a:r>
              <a:rPr lang="en-US" sz="2200" dirty="0" err="1"/>
              <a:t>Ném</a:t>
            </a:r>
            <a:r>
              <a:rPr lang="en-US" sz="2200" dirty="0"/>
              <a:t> </a:t>
            </a:r>
            <a:r>
              <a:rPr lang="en-US" sz="2200" dirty="0" err="1"/>
              <a:t>ngoại</a:t>
            </a:r>
            <a:r>
              <a:rPr lang="en-US" sz="2200" dirty="0"/>
              <a:t> </a:t>
            </a:r>
            <a:r>
              <a:rPr lang="en-US" sz="2200" dirty="0" err="1"/>
              <a:t>lệ</a:t>
            </a:r>
            <a:r>
              <a:rPr lang="en-US" sz="2200" dirty="0"/>
              <a:t>: </a:t>
            </a:r>
            <a:r>
              <a:rPr lang="en-US" sz="2200" dirty="0" err="1"/>
              <a:t>Dừng</a:t>
            </a:r>
            <a:r>
              <a:rPr lang="en-US" sz="2200" dirty="0"/>
              <a:t> </a:t>
            </a:r>
            <a:r>
              <a:rPr lang="en-US" sz="2200" dirty="0" err="1"/>
              <a:t>chương</a:t>
            </a:r>
            <a:r>
              <a:rPr lang="en-US" sz="2200" dirty="0"/>
              <a:t> </a:t>
            </a:r>
            <a:r>
              <a:rPr lang="en-US" sz="2200" dirty="0" err="1"/>
              <a:t>trình</a:t>
            </a:r>
            <a:r>
              <a:rPr lang="en-US" sz="2200" dirty="0"/>
              <a:t> </a:t>
            </a:r>
            <a:r>
              <a:rPr lang="en-US" sz="2200" dirty="0" err="1"/>
              <a:t>và</a:t>
            </a:r>
            <a:r>
              <a:rPr lang="en-US" sz="2200" dirty="0"/>
              <a:t> </a:t>
            </a:r>
            <a:r>
              <a:rPr lang="en-US" sz="2200" dirty="0" err="1"/>
              <a:t>chuyển</a:t>
            </a:r>
            <a:r>
              <a:rPr lang="en-US" sz="2200" dirty="0"/>
              <a:t> </a:t>
            </a:r>
            <a:r>
              <a:rPr lang="en-US" sz="2200" dirty="0" err="1"/>
              <a:t>điều</a:t>
            </a:r>
            <a:r>
              <a:rPr lang="en-US" sz="2200" dirty="0"/>
              <a:t> </a:t>
            </a:r>
            <a:r>
              <a:rPr lang="en-US" sz="2200" dirty="0" err="1"/>
              <a:t>khiển</a:t>
            </a:r>
            <a:r>
              <a:rPr lang="en-US" sz="2200" dirty="0"/>
              <a:t> </a:t>
            </a:r>
            <a:r>
              <a:rPr lang="en-US" sz="2200" dirty="0" err="1"/>
              <a:t>lên</a:t>
            </a:r>
            <a:r>
              <a:rPr lang="en-US" sz="2200" dirty="0"/>
              <a:t> </a:t>
            </a:r>
            <a:r>
              <a:rPr lang="en-US" sz="2200" dirty="0" err="1"/>
              <a:t>mức</a:t>
            </a:r>
            <a:r>
              <a:rPr lang="en-US" sz="2200" dirty="0"/>
              <a:t> </a:t>
            </a:r>
            <a:r>
              <a:rPr lang="en-US" sz="2200" dirty="0" err="1"/>
              <a:t>trên</a:t>
            </a:r>
            <a:r>
              <a:rPr lang="en-US" sz="2200" dirty="0"/>
              <a:t> (</a:t>
            </a:r>
            <a:r>
              <a:rPr lang="en-US" sz="2200" dirty="0" err="1"/>
              <a:t>nơi</a:t>
            </a:r>
            <a:r>
              <a:rPr lang="en-US" sz="2200" dirty="0"/>
              <a:t> </a:t>
            </a:r>
            <a:r>
              <a:rPr lang="en-US" sz="2200" dirty="0" err="1"/>
              <a:t>bắt</a:t>
            </a:r>
            <a:r>
              <a:rPr lang="en-US" sz="2200" dirty="0"/>
              <a:t> </a:t>
            </a:r>
            <a:r>
              <a:rPr lang="en-US" sz="2200" dirty="0" err="1"/>
              <a:t>ngoại</a:t>
            </a:r>
            <a:r>
              <a:rPr lang="en-US" sz="2200" dirty="0"/>
              <a:t> </a:t>
            </a:r>
            <a:r>
              <a:rPr lang="en-US" sz="2200" dirty="0" err="1"/>
              <a:t>lệ</a:t>
            </a:r>
            <a:r>
              <a:rPr lang="en-US" sz="2200" dirty="0"/>
              <a:t>)</a:t>
            </a:r>
          </a:p>
          <a:p>
            <a:pPr lvl="1"/>
            <a:r>
              <a:rPr lang="en-US" sz="2200" dirty="0" err="1"/>
              <a:t>Bắt</a:t>
            </a:r>
            <a:r>
              <a:rPr lang="en-US" sz="2200" dirty="0"/>
              <a:t> </a:t>
            </a:r>
            <a:r>
              <a:rPr lang="en-US" sz="2200" dirty="0" err="1"/>
              <a:t>ngoại</a:t>
            </a:r>
            <a:r>
              <a:rPr lang="en-US" sz="2200" dirty="0"/>
              <a:t> </a:t>
            </a:r>
            <a:r>
              <a:rPr lang="en-US" sz="2200" dirty="0" err="1"/>
              <a:t>lệ</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r>
              <a:rPr lang="en-US" sz="2200" dirty="0" err="1"/>
              <a:t>Ngoại</a:t>
            </a:r>
            <a:r>
              <a:rPr lang="en-US" sz="2200" dirty="0"/>
              <a:t> </a:t>
            </a:r>
            <a:r>
              <a:rPr lang="en-US" sz="2200" dirty="0" err="1"/>
              <a:t>lệ</a:t>
            </a:r>
            <a:r>
              <a:rPr lang="en-US" sz="2200" dirty="0"/>
              <a:t>: </a:t>
            </a:r>
            <a:r>
              <a:rPr lang="en-US" sz="2200" dirty="0" err="1"/>
              <a:t>là</a:t>
            </a:r>
            <a:r>
              <a:rPr lang="en-US" sz="2200" dirty="0"/>
              <a:t> </a:t>
            </a:r>
            <a:r>
              <a:rPr lang="en-US" sz="2200" dirty="0" err="1"/>
              <a:t>đối</a:t>
            </a:r>
            <a:r>
              <a:rPr lang="en-US" sz="2200" dirty="0"/>
              <a:t> </a:t>
            </a:r>
            <a:r>
              <a:rPr lang="en-US" sz="2200" dirty="0" err="1"/>
              <a:t>tượng</a:t>
            </a:r>
            <a:r>
              <a:rPr lang="en-US" sz="2200" dirty="0"/>
              <a:t> </a:t>
            </a:r>
            <a:r>
              <a:rPr lang="en-US" sz="2200" dirty="0" err="1"/>
              <a:t>mang</a:t>
            </a:r>
            <a:r>
              <a:rPr lang="en-US" sz="2200" dirty="0"/>
              <a:t> </a:t>
            </a:r>
            <a:r>
              <a:rPr lang="en-US" sz="2200" dirty="0" err="1"/>
              <a:t>thông</a:t>
            </a:r>
            <a:r>
              <a:rPr lang="en-US" sz="2200" dirty="0"/>
              <a:t> tin </a:t>
            </a:r>
            <a:r>
              <a:rPr lang="en-US" sz="2200" dirty="0" err="1"/>
              <a:t>về</a:t>
            </a:r>
            <a:r>
              <a:rPr lang="en-US" sz="2200" dirty="0"/>
              <a:t> </a:t>
            </a:r>
            <a:r>
              <a:rPr lang="en-US" sz="2200" dirty="0" err="1"/>
              <a:t>lỗi</a:t>
            </a:r>
            <a:r>
              <a:rPr lang="en-US" sz="2200" dirty="0"/>
              <a:t> </a:t>
            </a:r>
            <a:r>
              <a:rPr lang="en-US" sz="2200" dirty="0" err="1"/>
              <a:t>đã</a:t>
            </a:r>
            <a:r>
              <a:rPr lang="en-US" sz="2200" dirty="0"/>
              <a:t> </a:t>
            </a:r>
            <a:r>
              <a:rPr lang="en-US" sz="2200" dirty="0" err="1"/>
              <a:t>xảy</a:t>
            </a:r>
            <a:r>
              <a:rPr lang="en-US" sz="2200" dirty="0"/>
              <a:t> </a:t>
            </a:r>
            <a:r>
              <a:rPr lang="en-US" sz="2200" dirty="0" err="1"/>
              <a:t>ra</a:t>
            </a:r>
            <a:endParaRPr lang="en-US" sz="2200" dirty="0"/>
          </a:p>
          <a:p>
            <a:pPr lvl="1"/>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tự</a:t>
            </a:r>
            <a:r>
              <a:rPr lang="en-US" sz="2200" dirty="0"/>
              <a:t> </a:t>
            </a:r>
            <a:r>
              <a:rPr lang="en-US" sz="2200" dirty="0" err="1"/>
              <a:t>động</a:t>
            </a:r>
            <a:endParaRPr lang="en-US" sz="2200" dirty="0"/>
          </a:p>
          <a:p>
            <a:pPr lvl="1"/>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tường</a:t>
            </a:r>
            <a:r>
              <a:rPr lang="en-US" sz="2200" dirty="0"/>
              <a:t> minh</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54</a:t>
            </a:fld>
            <a:endParaRPr lang="vi-VN" dirty="0">
              <a:solidFill>
                <a:srgbClr val="000000"/>
              </a:solidFill>
            </a:endParaRPr>
          </a:p>
        </p:txBody>
      </p:sp>
    </p:spTree>
    <p:extLst>
      <p:ext uri="{BB962C8B-B14F-4D97-AF65-F5344CB8AC3E}">
        <p14:creationId xmlns:p14="http://schemas.microsoft.com/office/powerpoint/2010/main" val="64738289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lstStyle/>
          <a:p>
            <a:r>
              <a:rPr lang="en-US" dirty="0" err="1"/>
              <a:t>Phả</a:t>
            </a:r>
            <a:r>
              <a:rPr lang="en-US" dirty="0"/>
              <a:t> </a:t>
            </a:r>
            <a:r>
              <a:rPr lang="en-US" dirty="0" err="1"/>
              <a:t>hệ</a:t>
            </a:r>
            <a:r>
              <a:rPr lang="en-US" dirty="0"/>
              <a:t> </a:t>
            </a:r>
            <a:r>
              <a:rPr lang="en-US" dirty="0" err="1"/>
              <a:t>ngoại</a:t>
            </a:r>
            <a:r>
              <a:rPr lang="en-US" dirty="0"/>
              <a:t> </a:t>
            </a:r>
            <a:r>
              <a:rPr lang="en-US" dirty="0" err="1"/>
              <a:t>lệ</a:t>
            </a:r>
            <a:r>
              <a:rPr lang="en-US" dirty="0"/>
              <a:t> </a:t>
            </a:r>
            <a:r>
              <a:rPr lang="en-US" dirty="0" err="1"/>
              <a:t>trong</a:t>
            </a:r>
            <a:r>
              <a:rPr lang="en-US" dirty="0"/>
              <a:t> C#</a:t>
            </a:r>
          </a:p>
        </p:txBody>
      </p:sp>
      <p:pic>
        <p:nvPicPr>
          <p:cNvPr id="1710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619" y="250825"/>
            <a:ext cx="3942632" cy="589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55</a:t>
            </a:fld>
            <a:endParaRPr lang="vi-VN" dirty="0">
              <a:solidFill>
                <a:srgbClr val="000000"/>
              </a:solidFill>
            </a:endParaRPr>
          </a:p>
        </p:txBody>
      </p:sp>
    </p:spTree>
    <p:extLst>
      <p:ext uri="{BB962C8B-B14F-4D97-AF65-F5344CB8AC3E}">
        <p14:creationId xmlns:p14="http://schemas.microsoft.com/office/powerpoint/2010/main" val="1646230834"/>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3200" dirty="0" err="1"/>
              <a:t>Ưu</a:t>
            </a:r>
            <a:r>
              <a:rPr lang="en-US" sz="3200" dirty="0"/>
              <a:t> </a:t>
            </a:r>
            <a:r>
              <a:rPr lang="en-US" sz="3200" dirty="0" err="1"/>
              <a:t>điểm</a:t>
            </a:r>
            <a:r>
              <a:rPr lang="en-US" sz="3200" dirty="0"/>
              <a:t> </a:t>
            </a:r>
            <a:r>
              <a:rPr lang="en-US" sz="3200" dirty="0" err="1"/>
              <a:t>của</a:t>
            </a:r>
            <a:r>
              <a:rPr lang="en-US" sz="3200" dirty="0"/>
              <a:t> </a:t>
            </a:r>
            <a:r>
              <a:rPr lang="en-US" sz="3200" dirty="0" err="1"/>
              <a:t>ném</a:t>
            </a:r>
            <a:r>
              <a:rPr lang="en-US" sz="3200" dirty="0"/>
              <a:t> </a:t>
            </a:r>
            <a:r>
              <a:rPr lang="en-US" sz="3200" dirty="0" err="1"/>
              <a:t>bắt</a:t>
            </a:r>
            <a:r>
              <a:rPr lang="en-US" sz="3200" dirty="0"/>
              <a:t> </a:t>
            </a:r>
            <a:r>
              <a:rPr lang="en-US" sz="3200" dirty="0" err="1"/>
              <a:t>ngoại</a:t>
            </a:r>
            <a:r>
              <a:rPr lang="en-US" sz="3200" dirty="0"/>
              <a:t> </a:t>
            </a:r>
            <a:r>
              <a:rPr lang="en-US" sz="3200" dirty="0" err="1"/>
              <a:t>lệ</a:t>
            </a:r>
            <a:endParaRPr lang="en-US" sz="3200" dirty="0"/>
          </a:p>
        </p:txBody>
      </p:sp>
      <p:sp>
        <p:nvSpPr>
          <p:cNvPr id="173059" name="Rectangle 3"/>
          <p:cNvSpPr>
            <a:spLocks noGrp="1" noChangeArrowheads="1"/>
          </p:cNvSpPr>
          <p:nvPr>
            <p:ph type="body" idx="1"/>
          </p:nvPr>
        </p:nvSpPr>
        <p:spPr/>
        <p:txBody>
          <a:bodyPr/>
          <a:lstStyle/>
          <a:p>
            <a:r>
              <a:rPr lang="en-US" sz="2200" dirty="0" err="1"/>
              <a:t>Dễ</a:t>
            </a:r>
            <a:r>
              <a:rPr lang="en-US" sz="2200" dirty="0"/>
              <a:t> </a:t>
            </a:r>
            <a:r>
              <a:rPr lang="en-US" sz="2200" dirty="0" err="1"/>
              <a:t>sử</a:t>
            </a:r>
            <a:r>
              <a:rPr lang="en-US" sz="2200" dirty="0"/>
              <a:t> </a:t>
            </a:r>
            <a:r>
              <a:rPr lang="en-US" sz="2200" dirty="0" err="1"/>
              <a:t>dụng</a:t>
            </a:r>
            <a:endParaRPr lang="en-US" sz="2200" dirty="0"/>
          </a:p>
          <a:p>
            <a:pPr lvl="1"/>
            <a:r>
              <a:rPr lang="en-US" sz="2200" dirty="0" err="1"/>
              <a:t>Chuyển</a:t>
            </a:r>
            <a:r>
              <a:rPr lang="en-US" sz="2200" dirty="0"/>
              <a:t> </a:t>
            </a:r>
            <a:r>
              <a:rPr lang="en-US" sz="2200" dirty="0" err="1"/>
              <a:t>điều</a:t>
            </a:r>
            <a:r>
              <a:rPr lang="en-US" sz="2200" dirty="0"/>
              <a:t> </a:t>
            </a:r>
            <a:r>
              <a:rPr lang="en-US" sz="2200" dirty="0" err="1"/>
              <a:t>khiển</a:t>
            </a:r>
            <a:r>
              <a:rPr lang="en-US" sz="2200" dirty="0"/>
              <a:t> </a:t>
            </a:r>
            <a:r>
              <a:rPr lang="en-US" sz="2200" dirty="0" err="1"/>
              <a:t>đến</a:t>
            </a:r>
            <a:r>
              <a:rPr lang="en-US" sz="2200" dirty="0"/>
              <a:t> </a:t>
            </a:r>
            <a:r>
              <a:rPr lang="en-US" sz="2200" dirty="0" err="1"/>
              <a:t>nơi</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pPr lvl="1"/>
            <a:r>
              <a:rPr lang="en-US" sz="2200" dirty="0" err="1"/>
              <a:t>Có</a:t>
            </a:r>
            <a:r>
              <a:rPr lang="en-US" sz="2200" dirty="0"/>
              <a:t> </a:t>
            </a:r>
            <a:r>
              <a:rPr lang="en-US" sz="2200" dirty="0" err="1"/>
              <a:t>thể</a:t>
            </a:r>
            <a:r>
              <a:rPr lang="en-US" sz="2200" dirty="0"/>
              <a:t> </a:t>
            </a:r>
            <a:r>
              <a:rPr lang="en-US" sz="2200" dirty="0" err="1"/>
              <a:t>ném</a:t>
            </a:r>
            <a:r>
              <a:rPr lang="en-US" sz="2200" dirty="0"/>
              <a:t> </a:t>
            </a:r>
            <a:r>
              <a:rPr lang="en-US" sz="2200" dirty="0" err="1"/>
              <a:t>nhiều</a:t>
            </a:r>
            <a:r>
              <a:rPr lang="en-US" sz="2200" dirty="0"/>
              <a:t> </a:t>
            </a:r>
            <a:r>
              <a:rPr lang="en-US" sz="2200" dirty="0" err="1"/>
              <a:t>ngoại</a:t>
            </a:r>
            <a:r>
              <a:rPr lang="en-US" sz="2200" dirty="0"/>
              <a:t> </a:t>
            </a:r>
            <a:r>
              <a:rPr lang="en-US" sz="2200" dirty="0" err="1"/>
              <a:t>lệ</a:t>
            </a:r>
            <a:endParaRPr lang="en-US" sz="2200" dirty="0"/>
          </a:p>
          <a:p>
            <a:r>
              <a:rPr lang="en-US" sz="2200" dirty="0" err="1"/>
              <a:t>Tách</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r>
              <a:rPr lang="en-US" sz="2200" dirty="0"/>
              <a:t> </a:t>
            </a:r>
            <a:r>
              <a:rPr lang="en-US" sz="2200" dirty="0" err="1"/>
              <a:t>khỏi</a:t>
            </a:r>
            <a:r>
              <a:rPr lang="en-US" sz="2200" dirty="0"/>
              <a:t> </a:t>
            </a:r>
            <a:r>
              <a:rPr lang="en-US" sz="2200" dirty="0" err="1"/>
              <a:t>thuật</a:t>
            </a:r>
            <a:r>
              <a:rPr lang="en-US" sz="2200" dirty="0"/>
              <a:t> </a:t>
            </a:r>
            <a:r>
              <a:rPr lang="en-US" sz="2200" dirty="0" err="1"/>
              <a:t>toán</a:t>
            </a:r>
            <a:endParaRPr lang="en-US" sz="2200" dirty="0"/>
          </a:p>
          <a:p>
            <a:pPr lvl="1"/>
            <a:r>
              <a:rPr lang="en-US" sz="2200" dirty="0" err="1"/>
              <a:t>Tách</a:t>
            </a:r>
            <a:r>
              <a:rPr lang="en-US" sz="2200" dirty="0"/>
              <a:t> </a:t>
            </a:r>
            <a:r>
              <a:rPr lang="en-US" sz="2200" dirty="0" err="1"/>
              <a:t>mã</a:t>
            </a:r>
            <a:r>
              <a:rPr lang="en-US" sz="2200" dirty="0"/>
              <a:t> </a:t>
            </a:r>
            <a:r>
              <a:rPr lang="en-US" sz="2200" dirty="0" err="1"/>
              <a:t>xử</a:t>
            </a:r>
            <a:r>
              <a:rPr lang="en-US" sz="2200" dirty="0"/>
              <a:t> </a:t>
            </a:r>
            <a:r>
              <a:rPr lang="en-US" sz="2200" dirty="0" err="1"/>
              <a:t>lý</a:t>
            </a:r>
            <a:endParaRPr lang="en-US" sz="2200" dirty="0"/>
          </a:p>
          <a:p>
            <a:pPr lvl="1"/>
            <a:r>
              <a:rPr lang="en-US" sz="2200" dirty="0" err="1"/>
              <a:t>Sử</a:t>
            </a:r>
            <a:r>
              <a:rPr lang="en-US" sz="2200" dirty="0"/>
              <a:t> </a:t>
            </a:r>
            <a:r>
              <a:rPr lang="en-US" sz="2200" dirty="0" err="1"/>
              <a:t>dụng</a:t>
            </a:r>
            <a:r>
              <a:rPr lang="en-US" sz="2200" dirty="0"/>
              <a:t> </a:t>
            </a:r>
            <a:r>
              <a:rPr lang="en-US" sz="2200" dirty="0" err="1"/>
              <a:t>cú</a:t>
            </a:r>
            <a:r>
              <a:rPr lang="en-US" sz="2200" dirty="0"/>
              <a:t> </a:t>
            </a:r>
            <a:r>
              <a:rPr lang="en-US" sz="2200" dirty="0" err="1"/>
              <a:t>pháp</a:t>
            </a:r>
            <a:r>
              <a:rPr lang="en-US" sz="2200" dirty="0"/>
              <a:t> </a:t>
            </a:r>
            <a:r>
              <a:rPr lang="en-US" sz="2200" dirty="0" err="1"/>
              <a:t>khác</a:t>
            </a:r>
            <a:endParaRPr lang="en-US" sz="2200" dirty="0"/>
          </a:p>
          <a:p>
            <a:r>
              <a:rPr lang="en-US" sz="2200" dirty="0" err="1"/>
              <a:t>Không</a:t>
            </a:r>
            <a:r>
              <a:rPr lang="en-US" sz="2200" dirty="0"/>
              <a:t> </a:t>
            </a:r>
            <a:r>
              <a:rPr lang="en-US" sz="2200" dirty="0" err="1"/>
              <a:t>bỏ</a:t>
            </a:r>
            <a:r>
              <a:rPr lang="en-US" sz="2200" dirty="0"/>
              <a:t> </a:t>
            </a:r>
            <a:r>
              <a:rPr lang="en-US" sz="2200" dirty="0" err="1"/>
              <a:t>sót</a:t>
            </a:r>
            <a:r>
              <a:rPr lang="en-US" sz="2200" dirty="0"/>
              <a:t> </a:t>
            </a:r>
            <a:r>
              <a:rPr lang="en-US" sz="2200" dirty="0" err="1"/>
              <a:t>ngoại</a:t>
            </a:r>
            <a:r>
              <a:rPr lang="en-US" sz="2200" dirty="0"/>
              <a:t> </a:t>
            </a:r>
            <a:r>
              <a:rPr lang="en-US" sz="2200" dirty="0" err="1"/>
              <a:t>lệ</a:t>
            </a:r>
            <a:endParaRPr lang="en-US" sz="2200" dirty="0"/>
          </a:p>
          <a:p>
            <a:r>
              <a:rPr lang="en-US" sz="2200" dirty="0" err="1"/>
              <a:t>Làm</a:t>
            </a:r>
            <a:r>
              <a:rPr lang="en-US" sz="2200" dirty="0"/>
              <a:t> </a:t>
            </a:r>
            <a:r>
              <a:rPr lang="en-US" sz="2200" dirty="0" err="1"/>
              <a:t>chương</a:t>
            </a:r>
            <a:r>
              <a:rPr lang="en-US" sz="2200" dirty="0"/>
              <a:t> </a:t>
            </a:r>
            <a:r>
              <a:rPr lang="en-US" sz="2200" dirty="0" err="1"/>
              <a:t>trình</a:t>
            </a:r>
            <a:r>
              <a:rPr lang="en-US" sz="2200" dirty="0"/>
              <a:t> </a:t>
            </a:r>
            <a:r>
              <a:rPr lang="en-US" sz="2200" dirty="0" err="1"/>
              <a:t>dễ</a:t>
            </a:r>
            <a:r>
              <a:rPr lang="en-US" sz="2200" dirty="0"/>
              <a:t> </a:t>
            </a:r>
            <a:r>
              <a:rPr lang="en-US" sz="2200" dirty="0" err="1"/>
              <a:t>đọc</a:t>
            </a:r>
            <a:r>
              <a:rPr lang="en-US" sz="2200" dirty="0"/>
              <a:t> </a:t>
            </a:r>
            <a:r>
              <a:rPr lang="en-US" sz="2200" dirty="0" err="1"/>
              <a:t>hơn</a:t>
            </a:r>
            <a:r>
              <a:rPr lang="en-US" sz="2200" dirty="0"/>
              <a:t>, an </a:t>
            </a:r>
            <a:r>
              <a:rPr lang="en-US" sz="2200" dirty="0" err="1"/>
              <a:t>toàn</a:t>
            </a:r>
            <a:r>
              <a:rPr lang="en-US" sz="2200" dirty="0"/>
              <a:t> </a:t>
            </a:r>
            <a:r>
              <a:rPr lang="en-US" sz="2200" dirty="0" err="1"/>
              <a:t>hơn</a:t>
            </a:r>
            <a:endParaRPr lang="en-US" sz="22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56</a:t>
            </a:fld>
            <a:endParaRPr lang="vi-VN" dirty="0">
              <a:solidFill>
                <a:srgbClr val="000000"/>
              </a:solidFill>
            </a:endParaRPr>
          </a:p>
        </p:txBody>
      </p:sp>
    </p:spTree>
    <p:extLst>
      <p:ext uri="{BB962C8B-B14F-4D97-AF65-F5344CB8AC3E}">
        <p14:creationId xmlns:p14="http://schemas.microsoft.com/office/powerpoint/2010/main" val="301148082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z="3200" dirty="0" err="1"/>
              <a:t>Cấu</a:t>
            </a:r>
            <a:r>
              <a:rPr lang="en-US" sz="3200" dirty="0"/>
              <a:t> </a:t>
            </a:r>
            <a:r>
              <a:rPr lang="en-US" sz="3200" dirty="0" err="1"/>
              <a:t>trúc</a:t>
            </a:r>
            <a:r>
              <a:rPr lang="en-US" sz="3200" dirty="0"/>
              <a:t> try … catch</a:t>
            </a:r>
          </a:p>
        </p:txBody>
      </p:sp>
      <p:sp>
        <p:nvSpPr>
          <p:cNvPr id="174083" name="Rectangle 3"/>
          <p:cNvSpPr>
            <a:spLocks noGrp="1" noChangeArrowheads="1"/>
          </p:cNvSpPr>
          <p:nvPr>
            <p:ph type="body" idx="1"/>
          </p:nvPr>
        </p:nvSpPr>
        <p:spPr>
          <a:xfrm>
            <a:off x="1809751" y="978991"/>
            <a:ext cx="8524875" cy="3876675"/>
          </a:xfrm>
        </p:spPr>
        <p:txBody>
          <a:bodyPr/>
          <a:lstStyle/>
          <a:p>
            <a:pPr algn="just"/>
            <a:r>
              <a:rPr lang="en-US" sz="2600" b="1" dirty="0" err="1"/>
              <a:t>Việc</a:t>
            </a:r>
            <a:r>
              <a:rPr lang="en-US" sz="2600" b="1" dirty="0"/>
              <a:t> </a:t>
            </a:r>
            <a:r>
              <a:rPr lang="en-US" sz="2600" b="1" dirty="0" err="1"/>
              <a:t>phân</a:t>
            </a:r>
            <a:r>
              <a:rPr lang="en-US" sz="2600" b="1" dirty="0"/>
              <a:t> </a:t>
            </a:r>
            <a:r>
              <a:rPr lang="en-US" sz="2600" b="1" dirty="0" err="1"/>
              <a:t>tách</a:t>
            </a:r>
            <a:r>
              <a:rPr lang="en-US" sz="2600" b="1" dirty="0"/>
              <a:t> </a:t>
            </a:r>
            <a:r>
              <a:rPr lang="en-US" sz="2600" b="1" dirty="0" err="1"/>
              <a:t>đoạn</a:t>
            </a:r>
            <a:r>
              <a:rPr lang="en-US" sz="2600" b="1" dirty="0"/>
              <a:t> </a:t>
            </a:r>
            <a:r>
              <a:rPr lang="en-US" sz="2600" b="1" dirty="0" err="1"/>
              <a:t>chương</a:t>
            </a:r>
            <a:r>
              <a:rPr lang="en-US" sz="2600" b="1" dirty="0"/>
              <a:t> </a:t>
            </a:r>
            <a:r>
              <a:rPr lang="en-US" sz="2600" b="1" dirty="0" err="1"/>
              <a:t>trình</a:t>
            </a:r>
            <a:r>
              <a:rPr lang="en-US" sz="2600" b="1" dirty="0"/>
              <a:t> </a:t>
            </a:r>
            <a:r>
              <a:rPr lang="en-US" sz="2600" b="1" dirty="0" err="1"/>
              <a:t>thông</a:t>
            </a:r>
            <a:r>
              <a:rPr lang="en-US" sz="2600" b="1" dirty="0"/>
              <a:t> </a:t>
            </a:r>
            <a:r>
              <a:rPr lang="en-US" sz="2600" b="1" dirty="0" err="1"/>
              <a:t>thường</a:t>
            </a:r>
            <a:r>
              <a:rPr lang="en-US" sz="2600" b="1" dirty="0"/>
              <a:t> </a:t>
            </a:r>
            <a:r>
              <a:rPr lang="en-US" sz="2600" b="1" dirty="0" err="1"/>
              <a:t>và</a:t>
            </a:r>
            <a:r>
              <a:rPr lang="en-US" sz="2600" b="1" dirty="0"/>
              <a:t> </a:t>
            </a:r>
            <a:r>
              <a:rPr lang="en-US" sz="2600" b="1" dirty="0" err="1"/>
              <a:t>phần</a:t>
            </a:r>
            <a:r>
              <a:rPr lang="en-US" sz="2600" b="1" dirty="0"/>
              <a:t> </a:t>
            </a:r>
            <a:r>
              <a:rPr lang="en-US" sz="2600" b="1" dirty="0" err="1"/>
              <a:t>xử</a:t>
            </a:r>
            <a:r>
              <a:rPr lang="en-US" sz="2600" b="1" dirty="0"/>
              <a:t> </a:t>
            </a:r>
            <a:r>
              <a:rPr lang="en-US" sz="2600" b="1" dirty="0" err="1"/>
              <a:t>lý</a:t>
            </a:r>
            <a:r>
              <a:rPr lang="en-US" sz="2600" b="1" dirty="0"/>
              <a:t> </a:t>
            </a:r>
            <a:r>
              <a:rPr lang="en-US" sz="2600" b="1" dirty="0" err="1"/>
              <a:t>ngoại</a:t>
            </a:r>
            <a:r>
              <a:rPr lang="en-US" sz="2600" b="1" dirty="0"/>
              <a:t> </a:t>
            </a:r>
            <a:r>
              <a:rPr lang="en-US" sz="2600" b="1" dirty="0" err="1"/>
              <a:t>lệ</a:t>
            </a:r>
            <a:r>
              <a:rPr lang="en-US" sz="2600" b="1" dirty="0"/>
              <a:t> </a:t>
            </a:r>
            <a:r>
              <a:rPr lang="en-US" sz="2600" b="1" dirty="0" err="1"/>
              <a:t>được</a:t>
            </a:r>
            <a:r>
              <a:rPr lang="en-US" sz="2600" b="1" dirty="0"/>
              <a:t> </a:t>
            </a:r>
            <a:r>
              <a:rPr lang="en-US" sz="2600" b="1" dirty="0" err="1"/>
              <a:t>thể</a:t>
            </a:r>
            <a:r>
              <a:rPr lang="en-US" sz="2600" b="1" dirty="0"/>
              <a:t> </a:t>
            </a:r>
            <a:r>
              <a:rPr lang="en-US" sz="2600" b="1" dirty="0" err="1"/>
              <a:t>hiện</a:t>
            </a:r>
            <a:r>
              <a:rPr lang="en-US" sz="2600" b="1" dirty="0"/>
              <a:t> </a:t>
            </a:r>
            <a:r>
              <a:rPr lang="en-US" sz="2600" b="1" dirty="0" err="1"/>
              <a:t>thông</a:t>
            </a:r>
            <a:r>
              <a:rPr lang="en-US" sz="2600" b="1" dirty="0"/>
              <a:t> qua </a:t>
            </a:r>
            <a:r>
              <a:rPr lang="en-US" sz="2600" b="1" dirty="0" err="1"/>
              <a:t>cú</a:t>
            </a:r>
            <a:r>
              <a:rPr lang="en-US" sz="2600" b="1" dirty="0"/>
              <a:t> </a:t>
            </a:r>
            <a:r>
              <a:rPr lang="en-US" sz="2600" b="1" dirty="0" err="1"/>
              <a:t>pháp</a:t>
            </a:r>
            <a:r>
              <a:rPr lang="en-US" sz="2600" b="1" dirty="0"/>
              <a:t> </a:t>
            </a:r>
            <a:r>
              <a:rPr lang="en-US" sz="2600" b="1" dirty="0">
                <a:latin typeface="Courier New" pitchFamily="49" charset="0"/>
                <a:cs typeface="Courier New" pitchFamily="49" charset="0"/>
              </a:rPr>
              <a:t>try – catch</a:t>
            </a:r>
          </a:p>
          <a:p>
            <a:pPr lvl="1" algn="just"/>
            <a:r>
              <a:rPr lang="en-US" sz="2200" dirty="0" err="1"/>
              <a:t>Khối</a:t>
            </a:r>
            <a:r>
              <a:rPr lang="en-US" sz="2200" dirty="0"/>
              <a:t> </a:t>
            </a:r>
            <a:r>
              <a:rPr lang="en-US" sz="2200" dirty="0" err="1"/>
              <a:t>lệnh</a:t>
            </a:r>
            <a:r>
              <a:rPr lang="en-US" sz="2200" dirty="0"/>
              <a:t> </a:t>
            </a:r>
            <a:r>
              <a:rPr lang="en-US" sz="2200" dirty="0">
                <a:latin typeface="Courier New" pitchFamily="49" charset="0"/>
                <a:cs typeface="Courier New" pitchFamily="49" charset="0"/>
              </a:rPr>
              <a:t>try {…}</a:t>
            </a:r>
            <a:r>
              <a:rPr lang="en-US" sz="2200" dirty="0"/>
              <a:t>: </a:t>
            </a:r>
            <a:r>
              <a:rPr lang="en-US" sz="2200" dirty="0" err="1"/>
              <a:t>khối</a:t>
            </a:r>
            <a:r>
              <a:rPr lang="en-US" sz="2200" dirty="0"/>
              <a:t> </a:t>
            </a:r>
            <a:r>
              <a:rPr lang="en-US" sz="2200" dirty="0" err="1"/>
              <a:t>lệnh</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ném</a:t>
            </a:r>
            <a:r>
              <a:rPr lang="en-US" sz="2200" dirty="0"/>
              <a:t> </a:t>
            </a:r>
            <a:r>
              <a:rPr lang="en-US" sz="2200" dirty="0" err="1"/>
              <a:t>ngoại</a:t>
            </a:r>
            <a:r>
              <a:rPr lang="en-US" sz="2200" dirty="0"/>
              <a:t> </a:t>
            </a:r>
            <a:r>
              <a:rPr lang="en-US" sz="2200" dirty="0" err="1"/>
              <a:t>lệ</a:t>
            </a:r>
            <a:endParaRPr lang="en-US" sz="2200" dirty="0"/>
          </a:p>
          <a:p>
            <a:pPr lvl="1" algn="just"/>
            <a:r>
              <a:rPr lang="en-US" sz="2200" dirty="0" err="1"/>
              <a:t>Khối</a:t>
            </a:r>
            <a:r>
              <a:rPr lang="en-US" sz="2200" dirty="0"/>
              <a:t> </a:t>
            </a:r>
            <a:r>
              <a:rPr lang="en-US" sz="2200" dirty="0" err="1"/>
              <a:t>lệnh</a:t>
            </a:r>
            <a:r>
              <a:rPr lang="en-US" sz="2200" dirty="0"/>
              <a:t> </a:t>
            </a:r>
            <a:r>
              <a:rPr lang="en-US" sz="2200" dirty="0">
                <a:latin typeface="Courier New" pitchFamily="49" charset="0"/>
                <a:cs typeface="Courier New" pitchFamily="49" charset="0"/>
              </a:rPr>
              <a:t>catch() {…}</a:t>
            </a:r>
            <a:r>
              <a:rPr lang="en-US" sz="2200" dirty="0"/>
              <a:t>: </a:t>
            </a:r>
            <a:r>
              <a:rPr lang="en-US" sz="2200" dirty="0" err="1"/>
              <a:t>bắt</a:t>
            </a:r>
            <a:r>
              <a:rPr lang="en-US" sz="2200" dirty="0"/>
              <a:t> </a:t>
            </a:r>
            <a:r>
              <a:rPr lang="en-US" sz="2200" dirty="0" err="1"/>
              <a:t>và</a:t>
            </a:r>
            <a:r>
              <a:rPr lang="en-US" sz="2200" dirty="0"/>
              <a:t> </a:t>
            </a:r>
            <a:r>
              <a:rPr lang="en-US" sz="2200" dirty="0" err="1"/>
              <a:t>xử</a:t>
            </a:r>
            <a:r>
              <a:rPr lang="en-US" sz="2200" dirty="0"/>
              <a:t> </a:t>
            </a:r>
            <a:r>
              <a:rPr lang="en-US" sz="2200" dirty="0" err="1"/>
              <a:t>lý</a:t>
            </a:r>
            <a:r>
              <a:rPr lang="en-US" sz="2200" dirty="0"/>
              <a:t> </a:t>
            </a:r>
            <a:r>
              <a:rPr lang="en-US" sz="2200" dirty="0" err="1"/>
              <a:t>với</a:t>
            </a:r>
            <a:r>
              <a:rPr lang="en-US" sz="2200" dirty="0"/>
              <a:t> </a:t>
            </a:r>
            <a:r>
              <a:rPr lang="en-US" sz="2200" dirty="0" err="1"/>
              <a:t>ngoại</a:t>
            </a:r>
            <a:r>
              <a:rPr lang="en-US" sz="2200" dirty="0"/>
              <a:t> </a:t>
            </a:r>
            <a:r>
              <a:rPr lang="en-US" sz="2200" dirty="0" err="1"/>
              <a:t>lệ</a:t>
            </a:r>
            <a:r>
              <a:rPr lang="en-US" sz="2000" dirty="0"/>
              <a:t> </a:t>
            </a:r>
            <a:endParaRPr lang="en-US" sz="2200" dirty="0">
              <a:latin typeface="Courier New" pitchFamily="49" charset="0"/>
              <a:cs typeface="Courier New" pitchFamily="49" charset="0"/>
            </a:endParaRPr>
          </a:p>
          <a:p>
            <a:pPr algn="just">
              <a:buFont typeface="Wingdings" pitchFamily="2" charset="2"/>
              <a:buNone/>
            </a:pPr>
            <a:endParaRPr lang="en-US" sz="2000" dirty="0">
              <a:latin typeface="Courier New" pitchFamily="49" charset="0"/>
              <a:cs typeface="Courier New" pitchFamily="49" charset="0"/>
            </a:endParaRPr>
          </a:p>
          <a:p>
            <a:pPr algn="just">
              <a:buFont typeface="Wingdings" pitchFamily="2" charset="2"/>
              <a:buNone/>
            </a:pPr>
            <a:r>
              <a:rPr lang="en-US" sz="2200" b="1" dirty="0">
                <a:solidFill>
                  <a:srgbClr val="0000CC"/>
                </a:solidFill>
                <a:latin typeface="Courier New" pitchFamily="49" charset="0"/>
                <a:cs typeface="Courier New" pitchFamily="49" charset="0"/>
              </a:rPr>
              <a:t>try</a:t>
            </a:r>
            <a:r>
              <a:rPr lang="en-US" sz="2200" b="1" dirty="0">
                <a:latin typeface="Courier New" pitchFamily="49" charset="0"/>
                <a:cs typeface="Courier New" pitchFamily="49" charset="0"/>
              </a:rPr>
              <a:t> </a:t>
            </a:r>
            <a:r>
              <a:rPr lang="en-US" sz="2200" b="1" noProof="1">
                <a:latin typeface="Courier New" pitchFamily="49" charset="0"/>
                <a:cs typeface="Courier New" pitchFamily="49" charset="0"/>
              </a:rPr>
              <a:t>{</a:t>
            </a:r>
            <a:endParaRPr lang="en-US" sz="2200" b="1" dirty="0">
              <a:latin typeface="Courier New" pitchFamily="49" charset="0"/>
              <a:cs typeface="Courier New" pitchFamily="49" charset="0"/>
            </a:endParaRPr>
          </a:p>
          <a:p>
            <a:pPr algn="just">
              <a:buFont typeface="Wingdings" pitchFamily="2" charset="2"/>
              <a:buNone/>
            </a:pPr>
            <a:r>
              <a:rPr lang="en-US" sz="2200" b="1" dirty="0">
                <a:latin typeface="Courier New" pitchFamily="49" charset="0"/>
                <a:cs typeface="Courier New" pitchFamily="49" charset="0"/>
              </a:rPr>
              <a:t>// throw an exception</a:t>
            </a:r>
          </a:p>
          <a:p>
            <a:pPr algn="just">
              <a:buFont typeface="Wingdings" pitchFamily="2" charset="2"/>
              <a:buNone/>
            </a:pPr>
            <a:r>
              <a:rPr lang="en-US" sz="2200" b="1" noProof="1">
                <a:latin typeface="Courier New" pitchFamily="49" charset="0"/>
                <a:cs typeface="Courier New" pitchFamily="49" charset="0"/>
              </a:rPr>
              <a:t>}</a:t>
            </a:r>
            <a:endParaRPr lang="en-US" sz="2200" b="1" dirty="0">
              <a:latin typeface="Courier New" pitchFamily="49" charset="0"/>
              <a:cs typeface="Courier New" pitchFamily="49" charset="0"/>
            </a:endParaRPr>
          </a:p>
          <a:p>
            <a:pPr algn="just">
              <a:buFont typeface="Wingdings" pitchFamily="2" charset="2"/>
              <a:buNone/>
            </a:pPr>
            <a:r>
              <a:rPr lang="en-US" sz="2200" b="1" dirty="0">
                <a:solidFill>
                  <a:srgbClr val="0000CC"/>
                </a:solidFill>
                <a:latin typeface="Courier New" pitchFamily="49" charset="0"/>
                <a:cs typeface="Courier New" pitchFamily="49" charset="0"/>
              </a:rPr>
              <a:t>catch</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TypeOfException</a:t>
            </a:r>
            <a:r>
              <a:rPr lang="en-US" sz="2200" b="1" dirty="0">
                <a:latin typeface="Courier New" pitchFamily="49" charset="0"/>
                <a:cs typeface="Courier New" pitchFamily="49" charset="0"/>
              </a:rPr>
              <a:t> e) {</a:t>
            </a:r>
          </a:p>
          <a:p>
            <a:pPr algn="just">
              <a:buFont typeface="Wingdings" pitchFamily="2" charset="2"/>
              <a:buNone/>
            </a:pPr>
            <a:r>
              <a:rPr lang="en-US" sz="2200" b="1" dirty="0">
                <a:latin typeface="Courier New" pitchFamily="49" charset="0"/>
                <a:cs typeface="Courier New" pitchFamily="49" charset="0"/>
              </a:rPr>
              <a:t>    exception-handling statements</a:t>
            </a:r>
          </a:p>
          <a:p>
            <a:pPr algn="just">
              <a:buFont typeface="Wingdings" pitchFamily="2" charset="2"/>
              <a:buNone/>
            </a:pPr>
            <a:r>
              <a:rPr lang="en-US" sz="2200" b="1" dirty="0">
                <a:latin typeface="Courier New" pitchFamily="49" charset="0"/>
                <a:cs typeface="Courier New" pitchFamily="49" charset="0"/>
              </a:rPr>
              <a:t>}</a:t>
            </a:r>
            <a:endParaRPr lang="en-US" sz="2200" b="1" noProof="1">
              <a:latin typeface="Courier New" pitchFamily="49" charset="0"/>
              <a:cs typeface="Courier New" pitchFamily="49" charset="0"/>
            </a:endParaRPr>
          </a:p>
          <a:p>
            <a:pPr algn="just"/>
            <a:endParaRPr lang="en-US" sz="26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57</a:t>
            </a:fld>
            <a:endParaRPr lang="vi-VN" dirty="0">
              <a:solidFill>
                <a:srgbClr val="000000"/>
              </a:solidFill>
            </a:endParaRPr>
          </a:p>
        </p:txBody>
      </p:sp>
    </p:spTree>
    <p:extLst>
      <p:ext uri="{BB962C8B-B14F-4D97-AF65-F5344CB8AC3E}">
        <p14:creationId xmlns:p14="http://schemas.microsoft.com/office/powerpoint/2010/main" val="162079772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bắt</a:t>
            </a:r>
            <a:r>
              <a:rPr lang="en-US" sz="3200" dirty="0"/>
              <a:t> </a:t>
            </a:r>
            <a:r>
              <a:rPr lang="en-US" sz="3200" dirty="0" err="1"/>
              <a:t>ngoại</a:t>
            </a:r>
            <a:r>
              <a:rPr lang="en-US" sz="3200" dirty="0"/>
              <a:t> </a:t>
            </a:r>
            <a:r>
              <a:rPr lang="en-US" sz="3200" dirty="0" err="1"/>
              <a:t>lệ</a:t>
            </a:r>
            <a:endParaRPr lang="en-US" sz="3200" dirty="0"/>
          </a:p>
        </p:txBody>
      </p:sp>
      <p:sp>
        <p:nvSpPr>
          <p:cNvPr id="8" name="Content Placeholder 7"/>
          <p:cNvSpPr>
            <a:spLocks noGrp="1"/>
          </p:cNvSpPr>
          <p:nvPr>
            <p:ph idx="1"/>
          </p:nvPr>
        </p:nvSpPr>
        <p:spPr>
          <a:xfrm>
            <a:off x="1838326" y="850901"/>
            <a:ext cx="8524875" cy="3876675"/>
          </a:xfrm>
        </p:spPr>
        <p:txBody>
          <a:bodyPr/>
          <a:lstStyle/>
          <a:p>
            <a:pPr marL="0" indent="0">
              <a:lnSpc>
                <a:spcPts val="1920"/>
              </a:lnSpc>
              <a:spcBef>
                <a:spcPts val="0"/>
              </a:spcBef>
              <a:buNone/>
            </a:pPr>
            <a:r>
              <a:rPr lang="en-US" dirty="0">
                <a:latin typeface="Courier New" pitchFamily="49" charset="0"/>
                <a:cs typeface="Courier New" pitchFamily="49" charset="0"/>
              </a:rPr>
              <a:t>class Program</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static void Main(string[] </a:t>
            </a:r>
            <a:r>
              <a:rPr lang="en-US" dirty="0" err="1">
                <a:solidFill>
                  <a:srgbClr val="0000FF"/>
                </a:solidFill>
                <a:latin typeface="Courier New" pitchFamily="49" charset="0"/>
                <a:cs typeface="Courier New" pitchFamily="49" charset="0"/>
              </a:rPr>
              <a:t>args</a:t>
            </a:r>
            <a:r>
              <a:rPr lang="en-US" dirty="0">
                <a:solidFill>
                  <a:srgbClr val="0000FF"/>
                </a:solidFill>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 b;</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a:t>
            </a:r>
            <a:r>
              <a:rPr lang="en-US" dirty="0">
                <a:latin typeface="Courier New" pitchFamily="49" charset="0"/>
                <a:cs typeface="Courier New" pitchFamily="49" charset="0"/>
              </a:rPr>
              <a:t>("</a:t>
            </a:r>
            <a:r>
              <a:rPr lang="en-US" dirty="0" err="1">
                <a:latin typeface="Courier New" pitchFamily="49" charset="0"/>
                <a:cs typeface="Courier New" pitchFamily="49" charset="0"/>
              </a:rPr>
              <a:t>Nhap</a:t>
            </a:r>
            <a:r>
              <a:rPr lang="en-US" dirty="0">
                <a:latin typeface="Courier New" pitchFamily="49" charset="0"/>
                <a:cs typeface="Courier New" pitchFamily="49" charset="0"/>
              </a:rPr>
              <a:t> so </a:t>
            </a:r>
            <a:r>
              <a:rPr lang="en-US" dirty="0" err="1">
                <a:latin typeface="Courier New" pitchFamily="49" charset="0"/>
                <a:cs typeface="Courier New" pitchFamily="49" charset="0"/>
              </a:rPr>
              <a:t>nguyen</a:t>
            </a:r>
            <a:r>
              <a:rPr lang="en-US" dirty="0">
                <a:latin typeface="Courier New" pitchFamily="49" charset="0"/>
                <a:cs typeface="Courier New" pitchFamily="49" charset="0"/>
              </a:rPr>
              <a:t> a: ");</a:t>
            </a:r>
          </a:p>
          <a:p>
            <a:pPr marL="0" indent="0">
              <a:lnSpc>
                <a:spcPts val="1920"/>
              </a:lnSpc>
              <a:spcBef>
                <a:spcPts val="0"/>
              </a:spcBef>
              <a:buNone/>
            </a:pPr>
            <a:r>
              <a:rPr lang="en-US" dirty="0">
                <a:latin typeface="Courier New" pitchFamily="49" charset="0"/>
                <a:cs typeface="Courier New" pitchFamily="49" charset="0"/>
              </a:rPr>
              <a:t>            a = </a:t>
            </a:r>
            <a:r>
              <a:rPr lang="en-US" dirty="0" err="1">
                <a:latin typeface="Courier New" pitchFamily="49" charset="0"/>
                <a:cs typeface="Courier New" pitchFamily="49" charset="0"/>
              </a:rPr>
              <a:t>int.Parse</a:t>
            </a:r>
            <a:r>
              <a:rPr lang="en-US" dirty="0">
                <a:latin typeface="Courier New" pitchFamily="49" charset="0"/>
                <a:cs typeface="Courier New" pitchFamily="49" charset="0"/>
              </a:rPr>
              <a:t>(</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a:t>
            </a:r>
            <a:r>
              <a:rPr lang="en-US" dirty="0">
                <a:latin typeface="Courier New" pitchFamily="49" charset="0"/>
                <a:cs typeface="Courier New" pitchFamily="49" charset="0"/>
              </a:rPr>
              <a:t>("</a:t>
            </a:r>
            <a:r>
              <a:rPr lang="en-US" dirty="0" err="1">
                <a:latin typeface="Courier New" pitchFamily="49" charset="0"/>
                <a:cs typeface="Courier New" pitchFamily="49" charset="0"/>
              </a:rPr>
              <a:t>Nhap</a:t>
            </a:r>
            <a:r>
              <a:rPr lang="en-US" dirty="0">
                <a:latin typeface="Courier New" pitchFamily="49" charset="0"/>
                <a:cs typeface="Courier New" pitchFamily="49" charset="0"/>
              </a:rPr>
              <a:t> so </a:t>
            </a:r>
            <a:r>
              <a:rPr lang="en-US" dirty="0" err="1">
                <a:latin typeface="Courier New" pitchFamily="49" charset="0"/>
                <a:cs typeface="Courier New" pitchFamily="49" charset="0"/>
              </a:rPr>
              <a:t>nguyen</a:t>
            </a:r>
            <a:r>
              <a:rPr lang="en-US" dirty="0">
                <a:latin typeface="Courier New" pitchFamily="49" charset="0"/>
                <a:cs typeface="Courier New" pitchFamily="49" charset="0"/>
              </a:rPr>
              <a:t> b: ");</a:t>
            </a:r>
          </a:p>
          <a:p>
            <a:pPr marL="0" indent="0">
              <a:lnSpc>
                <a:spcPts val="1920"/>
              </a:lnSpc>
              <a:spcBef>
                <a:spcPts val="0"/>
              </a:spcBef>
              <a:buNone/>
            </a:pPr>
            <a:r>
              <a:rPr lang="en-US" dirty="0">
                <a:latin typeface="Courier New" pitchFamily="49" charset="0"/>
                <a:cs typeface="Courier New" pitchFamily="49" charset="0"/>
              </a:rPr>
              <a:t>            b = </a:t>
            </a:r>
            <a:r>
              <a:rPr lang="en-US" dirty="0" err="1">
                <a:latin typeface="Courier New" pitchFamily="49" charset="0"/>
                <a:cs typeface="Courier New" pitchFamily="49" charset="0"/>
              </a:rPr>
              <a:t>int.Parse</a:t>
            </a:r>
            <a:r>
              <a:rPr lang="en-US" dirty="0">
                <a:latin typeface="Courier New" pitchFamily="49" charset="0"/>
                <a:cs typeface="Courier New" pitchFamily="49" charset="0"/>
              </a:rPr>
              <a:t>(</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b="1" dirty="0" smtClean="0">
                <a:solidFill>
                  <a:srgbClr val="0000FF"/>
                </a:solidFill>
                <a:latin typeface="Courier New" pitchFamily="49" charset="0"/>
                <a:cs typeface="Courier New" pitchFamily="49" charset="0"/>
              </a:rPr>
              <a:t>            try</a:t>
            </a:r>
          </a:p>
          <a:p>
            <a:pPr marL="0" indent="0">
              <a:lnSpc>
                <a:spcPts val="1920"/>
              </a:lnSpc>
              <a:spcBef>
                <a:spcPts val="0"/>
              </a:spcBef>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thuong</a:t>
            </a:r>
            <a:r>
              <a:rPr lang="en-US" dirty="0">
                <a:latin typeface="Courier New" pitchFamily="49" charset="0"/>
                <a:cs typeface="Courier New" pitchFamily="49" charset="0"/>
              </a:rPr>
              <a:t> = a / b;</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Console.WriteLine</a:t>
            </a:r>
            <a:r>
              <a:rPr lang="en-US" dirty="0">
                <a:latin typeface="Courier New" pitchFamily="49" charset="0"/>
                <a:cs typeface="Courier New" pitchFamily="49" charset="0"/>
              </a:rPr>
              <a:t>("</a:t>
            </a:r>
            <a:r>
              <a:rPr lang="en-US" dirty="0" err="1">
                <a:latin typeface="Courier New" pitchFamily="49" charset="0"/>
                <a:cs typeface="Courier New" pitchFamily="49" charset="0"/>
              </a:rPr>
              <a:t>Thuong</a:t>
            </a:r>
            <a:r>
              <a:rPr lang="en-US" dirty="0">
                <a:latin typeface="Courier New" pitchFamily="49" charset="0"/>
                <a:cs typeface="Courier New" pitchFamily="49" charset="0"/>
              </a:rPr>
              <a:t> la: {0}", </a:t>
            </a:r>
            <a:r>
              <a:rPr lang="en-US" dirty="0" err="1">
                <a:latin typeface="Courier New" pitchFamily="49" charset="0"/>
                <a:cs typeface="Courier New" pitchFamily="49" charset="0"/>
              </a:rPr>
              <a:t>thuong</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            </a:t>
            </a:r>
          </a:p>
          <a:p>
            <a:pPr marL="0" indent="0">
              <a:lnSpc>
                <a:spcPts val="1920"/>
              </a:lnSpc>
              <a:spcBef>
                <a:spcPts val="0"/>
              </a:spcBef>
              <a:buNone/>
            </a:pPr>
            <a:r>
              <a:rPr lang="en-US" dirty="0">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catch (Exception e)</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Console.WriteLine</a:t>
            </a:r>
            <a:r>
              <a:rPr lang="en-US" dirty="0">
                <a:latin typeface="Courier New" pitchFamily="49" charset="0"/>
                <a:cs typeface="Courier New" pitchFamily="49" charset="0"/>
              </a:rPr>
              <a:t>("Error: " + </a:t>
            </a:r>
            <a:r>
              <a:rPr lang="en-US" dirty="0" err="1">
                <a:latin typeface="Courier New" pitchFamily="49" charset="0"/>
                <a:cs typeface="Courier New" pitchFamily="49" charset="0"/>
              </a:rPr>
              <a:t>e.Message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            </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58</a:t>
            </a:fld>
            <a:endParaRPr lang="vi-VN" dirty="0">
              <a:solidFill>
                <a:srgbClr val="000000"/>
              </a:solidFill>
            </a:endParaRPr>
          </a:p>
        </p:txBody>
      </p:sp>
    </p:spTree>
    <p:extLst>
      <p:ext uri="{BB962C8B-B14F-4D97-AF65-F5344CB8AC3E}">
        <p14:creationId xmlns:p14="http://schemas.microsoft.com/office/powerpoint/2010/main" val="3867168642"/>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z="3200" dirty="0" err="1"/>
              <a:t>Cấu</a:t>
            </a:r>
            <a:r>
              <a:rPr lang="en-US" sz="3200" dirty="0"/>
              <a:t> </a:t>
            </a:r>
            <a:r>
              <a:rPr lang="en-US" sz="3200" dirty="0" err="1"/>
              <a:t>trúc</a:t>
            </a:r>
            <a:r>
              <a:rPr lang="en-US" sz="3200" dirty="0"/>
              <a:t> try …catch … finally</a:t>
            </a:r>
          </a:p>
        </p:txBody>
      </p:sp>
      <p:sp>
        <p:nvSpPr>
          <p:cNvPr id="176131" name="Rectangle 3"/>
          <p:cNvSpPr>
            <a:spLocks noGrp="1" noChangeArrowheads="1"/>
          </p:cNvSpPr>
          <p:nvPr>
            <p:ph type="body" idx="1"/>
          </p:nvPr>
        </p:nvSpPr>
        <p:spPr/>
        <p:txBody>
          <a:bodyPr/>
          <a:lstStyle/>
          <a:p>
            <a:pPr algn="just"/>
            <a:r>
              <a:rPr lang="en-US" sz="2800" dirty="0"/>
              <a:t>C</a:t>
            </a:r>
            <a:r>
              <a:rPr lang="en-US" sz="2800" noProof="1"/>
              <a:t>ó</a:t>
            </a:r>
            <a:r>
              <a:rPr lang="en-US" sz="2800" dirty="0"/>
              <a:t> </a:t>
            </a:r>
            <a:r>
              <a:rPr lang="en-US" sz="2800" dirty="0" err="1"/>
              <a:t>th</a:t>
            </a:r>
            <a:r>
              <a:rPr lang="en-US" sz="2800" noProof="1"/>
              <a:t>ể</a:t>
            </a:r>
            <a:r>
              <a:rPr lang="en-US" sz="2800" dirty="0"/>
              <a:t> b</a:t>
            </a:r>
            <a:r>
              <a:rPr lang="en-US" sz="2800" noProof="1"/>
              <a:t>ắt</a:t>
            </a:r>
            <a:r>
              <a:rPr lang="en-US" sz="2800" dirty="0"/>
              <a:t> </a:t>
            </a:r>
            <a:r>
              <a:rPr lang="en-US" sz="2800" dirty="0" err="1"/>
              <a:t>nhi</a:t>
            </a:r>
            <a:r>
              <a:rPr lang="en-US" sz="2800" noProof="1"/>
              <a:t>ều</a:t>
            </a:r>
            <a:r>
              <a:rPr lang="en-US" sz="2800" dirty="0"/>
              <a:t> lo</a:t>
            </a:r>
            <a:r>
              <a:rPr lang="en-US" sz="2800" noProof="1"/>
              <a:t>ại</a:t>
            </a:r>
            <a:r>
              <a:rPr lang="en-US" sz="2800" dirty="0"/>
              <a:t> </a:t>
            </a:r>
            <a:r>
              <a:rPr lang="en-US" sz="2800" dirty="0" err="1"/>
              <a:t>ngo</a:t>
            </a:r>
            <a:r>
              <a:rPr lang="en-US" sz="2800" noProof="1"/>
              <a:t>ại</a:t>
            </a:r>
            <a:r>
              <a:rPr lang="en-US" sz="2800" dirty="0"/>
              <a:t> l</a:t>
            </a:r>
            <a:r>
              <a:rPr lang="en-US" sz="2800" noProof="1"/>
              <a:t>ệ</a:t>
            </a:r>
            <a:r>
              <a:rPr lang="en-US" sz="2800" dirty="0"/>
              <a:t> </a:t>
            </a:r>
            <a:r>
              <a:rPr lang="en-US" sz="2800" dirty="0" err="1"/>
              <a:t>kh</a:t>
            </a:r>
            <a:r>
              <a:rPr lang="en-US" sz="2800" noProof="1"/>
              <a:t>ác</a:t>
            </a:r>
            <a:r>
              <a:rPr lang="en-US" sz="2800" dirty="0"/>
              <a:t> </a:t>
            </a:r>
            <a:r>
              <a:rPr lang="en-US" sz="2800" dirty="0" err="1"/>
              <a:t>nhau</a:t>
            </a:r>
            <a:r>
              <a:rPr lang="en-US" sz="2800" dirty="0"/>
              <a:t> b</a:t>
            </a:r>
            <a:r>
              <a:rPr lang="en-US" sz="2800" noProof="1"/>
              <a:t>ằng</a:t>
            </a:r>
            <a:r>
              <a:rPr lang="en-US" sz="2800" dirty="0"/>
              <a:t> c</a:t>
            </a:r>
            <a:r>
              <a:rPr lang="en-US" sz="2800" noProof="1"/>
              <a:t>ác</a:t>
            </a:r>
            <a:r>
              <a:rPr lang="en-US" sz="2800" dirty="0"/>
              <a:t>h s</a:t>
            </a:r>
            <a:r>
              <a:rPr lang="en-US" sz="2800" noProof="1"/>
              <a:t>ử</a:t>
            </a:r>
            <a:r>
              <a:rPr lang="en-US" sz="2800" dirty="0"/>
              <a:t> d</a:t>
            </a:r>
            <a:r>
              <a:rPr lang="en-US" sz="2800" noProof="1"/>
              <a:t>ụng</a:t>
            </a:r>
            <a:r>
              <a:rPr lang="en-US" sz="2800" dirty="0"/>
              <a:t> </a:t>
            </a:r>
            <a:r>
              <a:rPr lang="en-US" sz="2800" dirty="0" err="1"/>
              <a:t>nhi</a:t>
            </a:r>
            <a:r>
              <a:rPr lang="en-US" sz="2800" noProof="1"/>
              <a:t>ều</a:t>
            </a:r>
            <a:r>
              <a:rPr lang="en-US" sz="2800" dirty="0"/>
              <a:t> </a:t>
            </a:r>
            <a:r>
              <a:rPr lang="en-US" sz="2800" dirty="0" err="1"/>
              <a:t>kh</a:t>
            </a:r>
            <a:r>
              <a:rPr lang="en-US" sz="2800" noProof="1"/>
              <a:t>ối</a:t>
            </a:r>
            <a:r>
              <a:rPr lang="en-US" sz="2800" dirty="0"/>
              <a:t> l</a:t>
            </a:r>
            <a:r>
              <a:rPr lang="en-US" sz="2800" noProof="1"/>
              <a:t>ện</a:t>
            </a:r>
            <a:r>
              <a:rPr lang="en-US" sz="2800" dirty="0"/>
              <a:t>h </a:t>
            </a:r>
            <a:r>
              <a:rPr lang="en-US" sz="2800" b="1" dirty="0">
                <a:effectLst>
                  <a:outerShdw blurRad="38100" dist="38100" dir="2700000" algn="tl">
                    <a:srgbClr val="C0C0C0"/>
                  </a:outerShdw>
                </a:effectLst>
                <a:latin typeface="Courier New" pitchFamily="49" charset="0"/>
                <a:cs typeface="Courier New" pitchFamily="49" charset="0"/>
              </a:rPr>
              <a:t>catch</a:t>
            </a:r>
            <a:r>
              <a:rPr lang="en-US" sz="2800" dirty="0"/>
              <a:t> </a:t>
            </a:r>
            <a:r>
              <a:rPr lang="vi-VN" sz="2800" noProof="1"/>
              <a:t>đặt</a:t>
            </a:r>
            <a:r>
              <a:rPr lang="en-US" sz="2800" dirty="0"/>
              <a:t> k</a:t>
            </a:r>
            <a:r>
              <a:rPr lang="en-US" sz="2800" noProof="1"/>
              <a:t>ế</a:t>
            </a:r>
            <a:r>
              <a:rPr lang="en-US" sz="2800" dirty="0"/>
              <a:t> </a:t>
            </a:r>
            <a:r>
              <a:rPr lang="en-US" sz="2800" dirty="0" err="1"/>
              <a:t>ti</a:t>
            </a:r>
            <a:r>
              <a:rPr lang="en-US" sz="2800" noProof="1"/>
              <a:t>ếp</a:t>
            </a:r>
            <a:endParaRPr lang="en-US" sz="2800" dirty="0"/>
          </a:p>
          <a:p>
            <a:pPr lvl="1" algn="just"/>
            <a:r>
              <a:rPr lang="en-US" sz="2200" dirty="0" err="1"/>
              <a:t>kh</a:t>
            </a:r>
            <a:r>
              <a:rPr lang="en-US" sz="2200" noProof="1"/>
              <a:t>ối</a:t>
            </a:r>
            <a:r>
              <a:rPr lang="en-US" sz="2200" dirty="0"/>
              <a:t> l</a:t>
            </a:r>
            <a:r>
              <a:rPr lang="en-US" sz="2200" noProof="1"/>
              <a:t>ện</a:t>
            </a:r>
            <a:r>
              <a:rPr lang="en-US" sz="2200" dirty="0"/>
              <a:t>h </a:t>
            </a:r>
            <a:r>
              <a:rPr lang="en-US" sz="2200" dirty="0">
                <a:latin typeface="Courier New" pitchFamily="49" charset="0"/>
                <a:cs typeface="Courier New" pitchFamily="49" charset="0"/>
              </a:rPr>
              <a:t>catch</a:t>
            </a:r>
            <a:r>
              <a:rPr lang="en-US" sz="2200" dirty="0"/>
              <a:t> </a:t>
            </a:r>
            <a:r>
              <a:rPr lang="en-US" sz="2200" dirty="0" err="1"/>
              <a:t>sau</a:t>
            </a:r>
            <a:r>
              <a:rPr lang="en-US" sz="2200" dirty="0"/>
              <a:t> </a:t>
            </a:r>
            <a:r>
              <a:rPr lang="en-US" sz="2200" dirty="0" err="1"/>
              <a:t>kh</a:t>
            </a:r>
            <a:r>
              <a:rPr lang="en-US" sz="2200" noProof="1"/>
              <a:t>ô</a:t>
            </a:r>
            <a:r>
              <a:rPr lang="en-US" sz="2200" dirty="0" err="1"/>
              <a:t>ng</a:t>
            </a:r>
            <a:r>
              <a:rPr lang="en-US" sz="2200" dirty="0"/>
              <a:t> </a:t>
            </a:r>
            <a:r>
              <a:rPr lang="en-US" sz="2200" dirty="0" err="1"/>
              <a:t>th</a:t>
            </a:r>
            <a:r>
              <a:rPr lang="en-US" sz="2200" noProof="1"/>
              <a:t>ể</a:t>
            </a:r>
            <a:r>
              <a:rPr lang="en-US" sz="2200" dirty="0"/>
              <a:t> b</a:t>
            </a:r>
            <a:r>
              <a:rPr lang="en-US" sz="2200" noProof="1"/>
              <a:t>ắt</a:t>
            </a:r>
            <a:r>
              <a:rPr lang="en-US" sz="2200" dirty="0"/>
              <a:t> </a:t>
            </a:r>
            <a:r>
              <a:rPr lang="en-US" sz="2200" dirty="0" err="1"/>
              <a:t>ngo</a:t>
            </a:r>
            <a:r>
              <a:rPr lang="en-US" sz="2200" noProof="1"/>
              <a:t>ại</a:t>
            </a:r>
            <a:r>
              <a:rPr lang="en-US" sz="2200" dirty="0"/>
              <a:t> l</a:t>
            </a:r>
            <a:r>
              <a:rPr lang="en-US" sz="2200" noProof="1"/>
              <a:t>ệ</a:t>
            </a:r>
            <a:r>
              <a:rPr lang="en-US" sz="2200" dirty="0"/>
              <a:t> l</a:t>
            </a:r>
            <a:r>
              <a:rPr lang="en-US" sz="2200" noProof="1"/>
              <a:t>à</a:t>
            </a:r>
            <a:r>
              <a:rPr lang="en-US" sz="2200" dirty="0"/>
              <a:t> l</a:t>
            </a:r>
            <a:r>
              <a:rPr lang="en-US" sz="2200" noProof="1"/>
              <a:t>ớp</a:t>
            </a:r>
            <a:r>
              <a:rPr lang="en-US" sz="2200" dirty="0"/>
              <a:t> d</a:t>
            </a:r>
            <a:r>
              <a:rPr lang="en-US" sz="2200" noProof="1"/>
              <a:t>ẫn</a:t>
            </a:r>
            <a:r>
              <a:rPr lang="en-US" sz="2200" dirty="0"/>
              <a:t> </a:t>
            </a:r>
            <a:r>
              <a:rPr lang="en-US" sz="2200" dirty="0" err="1"/>
              <a:t>xu</a:t>
            </a:r>
            <a:r>
              <a:rPr lang="en-US" sz="2200" noProof="1"/>
              <a:t>ất</a:t>
            </a:r>
            <a:r>
              <a:rPr lang="en-US" sz="2200" dirty="0"/>
              <a:t> c</a:t>
            </a:r>
            <a:r>
              <a:rPr lang="en-US" sz="2200" noProof="1"/>
              <a:t>ủa</a:t>
            </a:r>
            <a:r>
              <a:rPr lang="en-US" sz="2200" dirty="0"/>
              <a:t> </a:t>
            </a:r>
            <a:r>
              <a:rPr lang="en-US" sz="2200" dirty="0" err="1"/>
              <a:t>ngo</a:t>
            </a:r>
            <a:r>
              <a:rPr lang="en-US" sz="2200" noProof="1"/>
              <a:t>ại</a:t>
            </a:r>
            <a:r>
              <a:rPr lang="en-US" sz="2200" dirty="0"/>
              <a:t> l</a:t>
            </a:r>
            <a:r>
              <a:rPr lang="en-US" sz="2200" noProof="1"/>
              <a:t>ệ</a:t>
            </a:r>
            <a:r>
              <a:rPr lang="en-US" sz="2200" dirty="0"/>
              <a:t> </a:t>
            </a:r>
            <a:r>
              <a:rPr lang="vi-VN" sz="2200" noProof="1"/>
              <a:t>được</a:t>
            </a:r>
            <a:r>
              <a:rPr lang="en-US" sz="2200" dirty="0"/>
              <a:t> b</a:t>
            </a:r>
            <a:r>
              <a:rPr lang="en-US" sz="2200" noProof="1"/>
              <a:t>ắt</a:t>
            </a:r>
            <a:r>
              <a:rPr lang="en-US" sz="2200" dirty="0"/>
              <a:t> </a:t>
            </a:r>
            <a:r>
              <a:rPr lang="en-US" sz="2200" dirty="0" err="1"/>
              <a:t>trong</a:t>
            </a:r>
            <a:r>
              <a:rPr lang="en-US" sz="2200" dirty="0"/>
              <a:t> </a:t>
            </a:r>
            <a:r>
              <a:rPr lang="en-US" sz="2200" dirty="0" err="1"/>
              <a:t>kh</a:t>
            </a:r>
            <a:r>
              <a:rPr lang="en-US" sz="2200" noProof="1"/>
              <a:t>ối</a:t>
            </a:r>
            <a:r>
              <a:rPr lang="en-US" sz="2200" dirty="0"/>
              <a:t> l</a:t>
            </a:r>
            <a:r>
              <a:rPr lang="en-US" sz="2200" noProof="1"/>
              <a:t>ện</a:t>
            </a:r>
            <a:r>
              <a:rPr lang="en-US" sz="2200" dirty="0"/>
              <a:t>h </a:t>
            </a:r>
            <a:r>
              <a:rPr lang="en-US" sz="2200" dirty="0">
                <a:latin typeface="Courier New" pitchFamily="49" charset="0"/>
                <a:cs typeface="Courier New" pitchFamily="49" charset="0"/>
              </a:rPr>
              <a:t>catch</a:t>
            </a:r>
            <a:r>
              <a:rPr lang="en-US" sz="2200" dirty="0"/>
              <a:t> </a:t>
            </a:r>
            <a:r>
              <a:rPr lang="en-US" sz="2200" dirty="0" err="1"/>
              <a:t>tr</a:t>
            </a:r>
            <a:r>
              <a:rPr lang="vi-VN" sz="2200" noProof="1"/>
              <a:t>ước</a:t>
            </a:r>
            <a:endParaRPr lang="en-US" sz="2200" dirty="0"/>
          </a:p>
          <a:p>
            <a:pPr algn="just"/>
            <a:r>
              <a:rPr lang="en-US" sz="2800" dirty="0" err="1"/>
              <a:t>Kh</a:t>
            </a:r>
            <a:r>
              <a:rPr lang="en-US" sz="2800" noProof="1"/>
              <a:t>ối</a:t>
            </a:r>
            <a:r>
              <a:rPr lang="en-US" sz="2800" dirty="0"/>
              <a:t> l</a:t>
            </a:r>
            <a:r>
              <a:rPr lang="en-US" sz="2800" noProof="1"/>
              <a:t>ệnh</a:t>
            </a:r>
            <a:r>
              <a:rPr lang="en-US" sz="2800" dirty="0"/>
              <a:t> </a:t>
            </a:r>
            <a:r>
              <a:rPr lang="en-US" sz="2800" b="1" dirty="0">
                <a:effectLst>
                  <a:outerShdw blurRad="38100" dist="38100" dir="2700000" algn="tl">
                    <a:srgbClr val="C0C0C0"/>
                  </a:outerShdw>
                </a:effectLst>
                <a:latin typeface="Courier New" pitchFamily="49" charset="0"/>
                <a:cs typeface="Courier New" pitchFamily="49" charset="0"/>
              </a:rPr>
              <a:t>finally</a:t>
            </a:r>
            <a:r>
              <a:rPr lang="en-US" sz="2800" dirty="0"/>
              <a:t> c</a:t>
            </a:r>
            <a:r>
              <a:rPr lang="en-US" sz="2800" noProof="1"/>
              <a:t>ó</a:t>
            </a:r>
            <a:r>
              <a:rPr lang="en-US" sz="2800" dirty="0"/>
              <a:t> </a:t>
            </a:r>
            <a:r>
              <a:rPr lang="en-US" sz="2800" dirty="0" err="1"/>
              <a:t>th</a:t>
            </a:r>
            <a:r>
              <a:rPr lang="en-US" sz="2800" noProof="1"/>
              <a:t>ể</a:t>
            </a:r>
            <a:r>
              <a:rPr lang="en-US" sz="2800" dirty="0"/>
              <a:t> </a:t>
            </a:r>
            <a:r>
              <a:rPr lang="vi-VN" sz="2800" noProof="1"/>
              <a:t>được</a:t>
            </a:r>
            <a:r>
              <a:rPr lang="en-US" sz="2800" dirty="0"/>
              <a:t> </a:t>
            </a:r>
            <a:r>
              <a:rPr lang="vi-VN" sz="2800" noProof="1"/>
              <a:t>đặt</a:t>
            </a:r>
            <a:r>
              <a:rPr lang="en-US" sz="2800" dirty="0"/>
              <a:t> cu</a:t>
            </a:r>
            <a:r>
              <a:rPr lang="en-US" sz="2800" noProof="1"/>
              <a:t>ối</a:t>
            </a:r>
            <a:r>
              <a:rPr lang="en-US" sz="2800" dirty="0"/>
              <a:t> c</a:t>
            </a:r>
            <a:r>
              <a:rPr lang="en-US" sz="2800" noProof="1"/>
              <a:t>ùng</a:t>
            </a:r>
            <a:r>
              <a:rPr lang="en-US" sz="2800" dirty="0"/>
              <a:t> </a:t>
            </a:r>
            <a:r>
              <a:rPr lang="vi-VN" sz="2800" noProof="1"/>
              <a:t>để</a:t>
            </a:r>
            <a:r>
              <a:rPr lang="en-US" sz="2800" dirty="0"/>
              <a:t> </a:t>
            </a:r>
            <a:r>
              <a:rPr lang="en-US" sz="2800" dirty="0" err="1"/>
              <a:t>th</a:t>
            </a:r>
            <a:r>
              <a:rPr lang="en-US" sz="2800" noProof="1"/>
              <a:t>ực</a:t>
            </a:r>
            <a:r>
              <a:rPr lang="en-US" sz="2800" dirty="0"/>
              <a:t> hi</a:t>
            </a:r>
            <a:r>
              <a:rPr lang="en-US" sz="2800" noProof="1"/>
              <a:t>ện</a:t>
            </a:r>
            <a:r>
              <a:rPr lang="en-US" sz="2800" dirty="0"/>
              <a:t> c</a:t>
            </a:r>
            <a:r>
              <a:rPr lang="en-US" sz="2800" noProof="1"/>
              <a:t>ác</a:t>
            </a:r>
            <a:r>
              <a:rPr lang="en-US" sz="2800" dirty="0"/>
              <a:t> c</a:t>
            </a:r>
            <a:r>
              <a:rPr lang="en-US" sz="2800" noProof="1"/>
              <a:t>ô</a:t>
            </a:r>
            <a:r>
              <a:rPr lang="en-US" sz="2800" dirty="0" err="1"/>
              <a:t>ng</a:t>
            </a:r>
            <a:r>
              <a:rPr lang="en-US" sz="2800" dirty="0"/>
              <a:t> vi</a:t>
            </a:r>
            <a:r>
              <a:rPr lang="en-US" sz="2800" noProof="1"/>
              <a:t>ệc</a:t>
            </a:r>
            <a:r>
              <a:rPr lang="en-US" sz="2800" dirty="0"/>
              <a:t> “d</a:t>
            </a:r>
            <a:r>
              <a:rPr lang="en-US" sz="2800" noProof="1"/>
              <a:t>ọn</a:t>
            </a:r>
            <a:r>
              <a:rPr lang="en-US" sz="2800" dirty="0"/>
              <a:t> d</a:t>
            </a:r>
            <a:r>
              <a:rPr lang="en-US" sz="2800" noProof="1"/>
              <a:t>ẹp</a:t>
            </a:r>
            <a:r>
              <a:rPr lang="en-US" sz="2800" dirty="0"/>
              <a:t>” </a:t>
            </a:r>
            <a:r>
              <a:rPr lang="en-US" sz="2800" dirty="0" err="1"/>
              <a:t>cần</a:t>
            </a:r>
            <a:r>
              <a:rPr lang="en-US" sz="2800" dirty="0"/>
              <a:t> </a:t>
            </a:r>
            <a:r>
              <a:rPr lang="en-US" sz="2800" dirty="0" err="1"/>
              <a:t>thiết</a:t>
            </a:r>
            <a:endParaRPr lang="en-US" sz="2800" dirty="0"/>
          </a:p>
          <a:p>
            <a:pPr lvl="1" algn="just"/>
            <a:r>
              <a:rPr lang="en-US" sz="2200" dirty="0">
                <a:latin typeface="Courier New" pitchFamily="49" charset="0"/>
                <a:cs typeface="Courier New" pitchFamily="49" charset="0"/>
              </a:rPr>
              <a:t>finally</a:t>
            </a:r>
            <a:r>
              <a:rPr lang="en-US" sz="2200" dirty="0"/>
              <a:t> </a:t>
            </a:r>
            <a:r>
              <a:rPr lang="en-US" sz="2200" dirty="0" err="1"/>
              <a:t>lu</a:t>
            </a:r>
            <a:r>
              <a:rPr lang="en-US" sz="2200" noProof="1"/>
              <a:t>ô</a:t>
            </a:r>
            <a:r>
              <a:rPr lang="en-US" sz="2200" dirty="0"/>
              <a:t>n </a:t>
            </a:r>
            <a:r>
              <a:rPr lang="vi-VN" sz="2200" noProof="1"/>
              <a:t>được</a:t>
            </a:r>
            <a:r>
              <a:rPr lang="en-US" sz="2200" dirty="0"/>
              <a:t> </a:t>
            </a:r>
            <a:r>
              <a:rPr lang="en-US" sz="2200" dirty="0" err="1"/>
              <a:t>th</a:t>
            </a:r>
            <a:r>
              <a:rPr lang="en-US" sz="2200" noProof="1"/>
              <a:t>ực</a:t>
            </a:r>
            <a:r>
              <a:rPr lang="en-US" sz="2200" dirty="0"/>
              <a:t> hi</a:t>
            </a:r>
            <a:r>
              <a:rPr lang="en-US" sz="2200" noProof="1"/>
              <a:t>ện</a:t>
            </a:r>
            <a:r>
              <a:rPr lang="en-US" sz="2200" dirty="0"/>
              <a:t> d</a:t>
            </a:r>
            <a:r>
              <a:rPr lang="en-US" sz="2200" noProof="1"/>
              <a:t>ù</a:t>
            </a:r>
            <a:r>
              <a:rPr lang="en-US" sz="2200" dirty="0"/>
              <a:t> </a:t>
            </a:r>
            <a:r>
              <a:rPr lang="en-US" sz="2200" dirty="0" err="1"/>
              <a:t>ngo</a:t>
            </a:r>
            <a:r>
              <a:rPr lang="en-US" sz="2200" noProof="1"/>
              <a:t>ại</a:t>
            </a:r>
            <a:r>
              <a:rPr lang="en-US" sz="2200" dirty="0"/>
              <a:t> l</a:t>
            </a:r>
            <a:r>
              <a:rPr lang="en-US" sz="2200" noProof="1"/>
              <a:t>ệ</a:t>
            </a:r>
            <a:r>
              <a:rPr lang="en-US" sz="2200" dirty="0"/>
              <a:t> c</a:t>
            </a:r>
            <a:r>
              <a:rPr lang="en-US" sz="2200" noProof="1"/>
              <a:t>ó</a:t>
            </a:r>
            <a:r>
              <a:rPr lang="en-US" sz="2200" dirty="0"/>
              <a:t> </a:t>
            </a:r>
            <a:r>
              <a:rPr lang="vi-VN" sz="2200" noProof="1"/>
              <a:t>được</a:t>
            </a:r>
            <a:r>
              <a:rPr lang="en-US" sz="2200" dirty="0"/>
              <a:t> b</a:t>
            </a:r>
            <a:r>
              <a:rPr lang="en-US" sz="2200" noProof="1"/>
              <a:t>ắt</a:t>
            </a:r>
            <a:r>
              <a:rPr lang="en-US" sz="2200" dirty="0"/>
              <a:t> hay </a:t>
            </a:r>
            <a:r>
              <a:rPr lang="en-US" sz="2200" dirty="0" err="1"/>
              <a:t>kh</a:t>
            </a:r>
            <a:r>
              <a:rPr lang="en-US" sz="2200" noProof="1"/>
              <a:t>ô</a:t>
            </a:r>
            <a:r>
              <a:rPr lang="en-US" sz="2200" dirty="0" err="1"/>
              <a:t>ng</a:t>
            </a:r>
            <a:endParaRPr lang="en-US" sz="2200" dirty="0"/>
          </a:p>
          <a:p>
            <a:pPr lvl="1" algn="just"/>
            <a:r>
              <a:rPr lang="en-US" sz="2200" dirty="0">
                <a:latin typeface="Courier New" pitchFamily="49" charset="0"/>
                <a:cs typeface="Courier New" pitchFamily="49" charset="0"/>
              </a:rPr>
              <a:t>finally</a:t>
            </a:r>
            <a:r>
              <a:rPr lang="en-US" sz="2200" dirty="0"/>
              <a:t> </a:t>
            </a: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cả</a:t>
            </a:r>
            <a:r>
              <a:rPr lang="en-US" sz="2200" dirty="0"/>
              <a:t> </a:t>
            </a:r>
            <a:r>
              <a:rPr lang="en-US" sz="2200" dirty="0" err="1"/>
              <a:t>khi</a:t>
            </a:r>
            <a:r>
              <a:rPr lang="en-US" sz="2200" dirty="0"/>
              <a:t> </a:t>
            </a:r>
            <a:r>
              <a:rPr lang="en-US" sz="2200" dirty="0" err="1"/>
              <a:t>không</a:t>
            </a:r>
            <a:r>
              <a:rPr lang="en-US" sz="2200" dirty="0"/>
              <a:t> </a:t>
            </a:r>
            <a:r>
              <a:rPr lang="en-US" sz="2200" dirty="0" err="1"/>
              <a:t>có</a:t>
            </a:r>
            <a:r>
              <a:rPr lang="en-US" sz="2200" dirty="0"/>
              <a:t> </a:t>
            </a:r>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ra</a:t>
            </a:r>
            <a:endParaRPr lang="en-US" sz="2200" dirty="0"/>
          </a:p>
        </p:txBody>
      </p:sp>
      <p:sp>
        <p:nvSpPr>
          <p:cNvPr id="2" name="Date Placeholder 1"/>
          <p:cNvSpPr>
            <a:spLocks noGrp="1"/>
          </p:cNvSpPr>
          <p:nvPr>
            <p:ph type="dt" sz="half" idx="10"/>
          </p:nvPr>
        </p:nvSpPr>
        <p:spPr/>
        <p:txBody>
          <a:bodyPr/>
          <a:lstStyle/>
          <a:p>
            <a:fld id="{A4F916E5-CB58-4658-AF98-57C9FD651EA8}" type="datetime1">
              <a:rPr lang="vi-VN" smtClean="0"/>
              <a:pPr/>
              <a:t>31/08/2021</a:t>
            </a:fld>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59</a:t>
            </a:fld>
            <a:r>
              <a:rPr lang="vi-VN">
                <a:solidFill>
                  <a:srgbClr val="000000"/>
                </a:solidFill>
              </a:rPr>
              <a:t>/28</a:t>
            </a:r>
          </a:p>
        </p:txBody>
      </p:sp>
    </p:spTree>
    <p:extLst>
      <p:ext uri="{BB962C8B-B14F-4D97-AF65-F5344CB8AC3E}">
        <p14:creationId xmlns:p14="http://schemas.microsoft.com/office/powerpoint/2010/main" val="247739041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34145"/>
            <a:ext cx="8515350" cy="600075"/>
          </a:xfrm>
        </p:spPr>
        <p:txBody>
          <a:bodyPr/>
          <a:lstStyle/>
          <a:p>
            <a:r>
              <a:rPr lang="en-US" sz="3200" dirty="0" err="1"/>
              <a:t>Đối</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38326" y="850901"/>
            <a:ext cx="8524875" cy="3876675"/>
          </a:xfrm>
        </p:spPr>
        <p:txBody>
          <a:bodyPr/>
          <a:lstStyle/>
          <a:p>
            <a:pPr marL="471487" lvl="1" indent="0">
              <a:buNone/>
            </a:pP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là</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thể</a:t>
            </a:r>
            <a:r>
              <a:rPr lang="en-US" sz="2200" dirty="0">
                <a:solidFill>
                  <a:schemeClr val="accent5">
                    <a:lumMod val="20000"/>
                    <a:lumOff val="80000"/>
                  </a:schemeClr>
                </a:solidFill>
              </a:rPr>
              <a:t> </a:t>
            </a:r>
            <a:r>
              <a:rPr lang="en-US" sz="2200" dirty="0" err="1">
                <a:solidFill>
                  <a:schemeClr val="accent5">
                    <a:lumMod val="20000"/>
                    <a:lumOff val="80000"/>
                  </a:schemeClr>
                </a:solidFill>
              </a:rPr>
              <a:t>hiện</a:t>
            </a:r>
            <a:r>
              <a:rPr lang="en-US" sz="2200" dirty="0">
                <a:solidFill>
                  <a:schemeClr val="accent5">
                    <a:lumMod val="20000"/>
                    <a:lumOff val="80000"/>
                  </a:schemeClr>
                </a:solidFill>
              </a:rPr>
              <a:t> (</a:t>
            </a:r>
            <a:r>
              <a:rPr lang="en-US" sz="2200" dirty="0" err="1">
                <a:solidFill>
                  <a:schemeClr val="accent5">
                    <a:lumMod val="20000"/>
                    <a:lumOff val="80000"/>
                  </a:schemeClr>
                </a:solidFill>
              </a:rPr>
              <a:t>đại</a:t>
            </a:r>
            <a:r>
              <a:rPr lang="en-US" sz="2200" dirty="0">
                <a:solidFill>
                  <a:schemeClr val="accent5">
                    <a:lumMod val="20000"/>
                    <a:lumOff val="80000"/>
                  </a:schemeClr>
                </a:solidFill>
              </a:rPr>
              <a:t> </a:t>
            </a:r>
            <a:r>
              <a:rPr lang="en-US" sz="2200" dirty="0" err="1">
                <a:solidFill>
                  <a:schemeClr val="accent5">
                    <a:lumMod val="20000"/>
                    <a:lumOff val="80000"/>
                  </a:schemeClr>
                </a:solidFill>
              </a:rPr>
              <a:t>diện</a:t>
            </a:r>
            <a:r>
              <a:rPr lang="en-US" sz="2200" dirty="0">
                <a:solidFill>
                  <a:schemeClr val="accent5">
                    <a:lumMod val="20000"/>
                    <a:lumOff val="80000"/>
                  </a:schemeClr>
                </a:solidFill>
              </a:rPr>
              <a:t>, </a:t>
            </a:r>
            <a:r>
              <a:rPr lang="en-US" sz="2200" dirty="0" err="1">
                <a:solidFill>
                  <a:schemeClr val="accent5">
                    <a:lumMod val="20000"/>
                    <a:lumOff val="80000"/>
                  </a:schemeClr>
                </a:solidFill>
              </a:rPr>
              <a:t>đại</a:t>
            </a:r>
            <a:r>
              <a:rPr lang="en-US" sz="2200" dirty="0">
                <a:solidFill>
                  <a:schemeClr val="accent5">
                    <a:lumMod val="20000"/>
                    <a:lumOff val="80000"/>
                  </a:schemeClr>
                </a:solidFill>
              </a:rPr>
              <a:t> </a:t>
            </a:r>
            <a:r>
              <a:rPr lang="en-US" sz="2200" dirty="0" err="1">
                <a:solidFill>
                  <a:schemeClr val="accent5">
                    <a:lumMod val="20000"/>
                    <a:lumOff val="80000"/>
                  </a:schemeClr>
                </a:solidFill>
              </a:rPr>
              <a:t>diện</a:t>
            </a:r>
            <a:r>
              <a:rPr lang="en-US" sz="2200" dirty="0">
                <a:solidFill>
                  <a:schemeClr val="accent5">
                    <a:lumMod val="20000"/>
                    <a:lumOff val="80000"/>
                  </a:schemeClr>
                </a:solidFill>
              </a:rPr>
              <a:t>) </a:t>
            </a:r>
            <a:r>
              <a:rPr lang="en-US" sz="2200" dirty="0" err="1">
                <a:solidFill>
                  <a:schemeClr val="accent5">
                    <a:lumMod val="20000"/>
                    <a:lumOff val="80000"/>
                  </a:schemeClr>
                </a:solidFill>
              </a:rPr>
              <a:t>của</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endParaRPr lang="en-US" sz="2200" dirty="0">
              <a:solidFill>
                <a:schemeClr val="accent5">
                  <a:lumMod val="20000"/>
                  <a:lumOff val="80000"/>
                </a:schemeClr>
              </a:solidFill>
            </a:endParaRPr>
          </a:p>
          <a:p>
            <a:r>
              <a:rPr lang="en-US" sz="2200" dirty="0" err="1">
                <a:solidFill>
                  <a:schemeClr val="accent3">
                    <a:lumMod val="20000"/>
                    <a:lumOff val="80000"/>
                  </a:schemeClr>
                </a:solidFill>
              </a:rPr>
              <a:t>Cú</a:t>
            </a:r>
            <a:r>
              <a:rPr lang="en-US" sz="2200" dirty="0">
                <a:solidFill>
                  <a:schemeClr val="accent3">
                    <a:lumMod val="20000"/>
                    <a:lumOff val="80000"/>
                  </a:schemeClr>
                </a:solidFill>
              </a:rPr>
              <a:t> </a:t>
            </a:r>
            <a:r>
              <a:rPr lang="en-US" sz="2200" dirty="0" err="1">
                <a:solidFill>
                  <a:schemeClr val="accent3">
                    <a:lumMod val="20000"/>
                    <a:lumOff val="80000"/>
                  </a:schemeClr>
                </a:solidFill>
              </a:rPr>
              <a:t>pháp</a:t>
            </a:r>
            <a:r>
              <a:rPr lang="en-US" sz="2200" dirty="0">
                <a:solidFill>
                  <a:schemeClr val="accent3">
                    <a:lumMod val="20000"/>
                    <a:lumOff val="80000"/>
                  </a:schemeClr>
                </a:solidFill>
              </a:rPr>
              <a:t>: </a:t>
            </a:r>
            <a:r>
              <a:rPr lang="en-US" sz="2200" dirty="0" err="1">
                <a:solidFill>
                  <a:schemeClr val="accent3">
                    <a:lumMod val="20000"/>
                    <a:lumOff val="80000"/>
                  </a:schemeClr>
                </a:solidFill>
              </a:rPr>
              <a:t>Sử</a:t>
            </a:r>
            <a:r>
              <a:rPr lang="en-US" sz="2200" dirty="0">
                <a:solidFill>
                  <a:schemeClr val="accent3">
                    <a:lumMod val="20000"/>
                    <a:lumOff val="80000"/>
                  </a:schemeClr>
                </a:solidFill>
              </a:rPr>
              <a:t> </a:t>
            </a:r>
            <a:r>
              <a:rPr lang="en-US" sz="2200" dirty="0" err="1">
                <a:solidFill>
                  <a:schemeClr val="accent3">
                    <a:lumMod val="20000"/>
                    <a:lumOff val="80000"/>
                  </a:schemeClr>
                </a:solidFill>
              </a:rPr>
              <a:t>dụng</a:t>
            </a:r>
            <a:r>
              <a:rPr lang="en-US" sz="2200" dirty="0">
                <a:solidFill>
                  <a:schemeClr val="accent3">
                    <a:lumMod val="20000"/>
                    <a:lumOff val="80000"/>
                  </a:schemeClr>
                </a:solidFill>
              </a:rPr>
              <a:t> </a:t>
            </a:r>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dirty="0">
                <a:solidFill>
                  <a:schemeClr val="accent3">
                    <a:lumMod val="20000"/>
                    <a:lumOff val="80000"/>
                  </a:schemeClr>
                </a:solidFill>
              </a:rPr>
              <a:t>new</a:t>
            </a:r>
          </a:p>
          <a:p>
            <a:pPr marL="0" indent="0">
              <a:buNone/>
            </a:pPr>
            <a:r>
              <a:rPr lang="en-US" sz="2200" b="1" dirty="0">
                <a:solidFill>
                  <a:srgbClr val="FF0000"/>
                </a:solidFill>
              </a:rPr>
              <a:t>&lt;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lớp</a:t>
            </a:r>
            <a:r>
              <a:rPr lang="en-US" sz="2200" b="1" dirty="0">
                <a:solidFill>
                  <a:srgbClr val="FF0000"/>
                </a:solidFill>
              </a:rPr>
              <a:t>&gt; &lt;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đối</a:t>
            </a:r>
            <a:r>
              <a:rPr lang="en-US" sz="2200" b="1" dirty="0">
                <a:solidFill>
                  <a:srgbClr val="FF0000"/>
                </a:solidFill>
              </a:rPr>
              <a:t> </a:t>
            </a:r>
            <a:r>
              <a:rPr lang="en-US" sz="2200" b="1" dirty="0" err="1">
                <a:solidFill>
                  <a:srgbClr val="FF0000"/>
                </a:solidFill>
              </a:rPr>
              <a:t>tượng</a:t>
            </a:r>
            <a:r>
              <a:rPr lang="en-US" sz="2200" b="1" dirty="0">
                <a:solidFill>
                  <a:srgbClr val="FF0000"/>
                </a:solidFill>
              </a:rPr>
              <a:t>&gt;;</a:t>
            </a:r>
          </a:p>
          <a:p>
            <a:pPr marL="0" indent="0">
              <a:buNone/>
            </a:pPr>
            <a:r>
              <a:rPr lang="en-US" sz="2200" b="1" dirty="0">
                <a:solidFill>
                  <a:srgbClr val="FF0000"/>
                </a:solidFill>
              </a:rPr>
              <a:t>&lt;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đối</a:t>
            </a:r>
            <a:r>
              <a:rPr lang="en-US" sz="2200" b="1" dirty="0">
                <a:solidFill>
                  <a:srgbClr val="FF0000"/>
                </a:solidFill>
              </a:rPr>
              <a:t> </a:t>
            </a:r>
            <a:r>
              <a:rPr lang="en-US" sz="2200" b="1" dirty="0" err="1">
                <a:solidFill>
                  <a:srgbClr val="FF0000"/>
                </a:solidFill>
              </a:rPr>
              <a:t>tượng</a:t>
            </a:r>
            <a:r>
              <a:rPr lang="en-US" sz="2200" b="1" dirty="0">
                <a:solidFill>
                  <a:srgbClr val="FF0000"/>
                </a:solidFill>
              </a:rPr>
              <a:t>&gt; = new &lt;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lớp</a:t>
            </a:r>
            <a:r>
              <a:rPr lang="en-US" sz="2200" b="1" dirty="0">
                <a:solidFill>
                  <a:srgbClr val="FF0000"/>
                </a:solidFill>
              </a:rPr>
              <a:t>&gt;([</a:t>
            </a:r>
            <a:r>
              <a:rPr lang="en-US" sz="2200" b="1" dirty="0" err="1">
                <a:solidFill>
                  <a:srgbClr val="FF0000"/>
                </a:solidFill>
              </a:rPr>
              <a:t>các</a:t>
            </a:r>
            <a:r>
              <a:rPr lang="en-US" sz="2200" b="1" dirty="0">
                <a:solidFill>
                  <a:srgbClr val="FF0000"/>
                </a:solidFill>
              </a:rPr>
              <a:t> </a:t>
            </a:r>
            <a:r>
              <a:rPr lang="en-US" sz="2200" b="1" dirty="0" err="1">
                <a:solidFill>
                  <a:srgbClr val="FF0000"/>
                </a:solidFill>
              </a:rPr>
              <a:t>giá</a:t>
            </a:r>
            <a:r>
              <a:rPr lang="en-US" sz="2200" b="1" dirty="0">
                <a:solidFill>
                  <a:srgbClr val="FF0000"/>
                </a:solidFill>
              </a:rPr>
              <a:t> </a:t>
            </a:r>
            <a:r>
              <a:rPr lang="en-US" sz="2200" b="1" dirty="0" err="1">
                <a:solidFill>
                  <a:srgbClr val="FF0000"/>
                </a:solidFill>
              </a:rPr>
              <a:t>trị</a:t>
            </a:r>
            <a:r>
              <a:rPr lang="en-US" sz="2200" b="1" dirty="0">
                <a:solidFill>
                  <a:srgbClr val="FF0000"/>
                </a:solidFill>
              </a:rPr>
              <a:t> </a:t>
            </a:r>
            <a:r>
              <a:rPr lang="en-US" sz="2200" b="1" dirty="0" err="1">
                <a:solidFill>
                  <a:srgbClr val="FF0000"/>
                </a:solidFill>
              </a:rPr>
              <a:t>khởi</a:t>
            </a:r>
            <a:r>
              <a:rPr lang="en-US" sz="2200" b="1" dirty="0">
                <a:solidFill>
                  <a:srgbClr val="FF0000"/>
                </a:solidFill>
              </a:rPr>
              <a:t> </a:t>
            </a:r>
            <a:r>
              <a:rPr lang="en-US" sz="2200" b="1" dirty="0" err="1">
                <a:solidFill>
                  <a:srgbClr val="FF0000"/>
                </a:solidFill>
              </a:rPr>
              <a:t>tạo</a:t>
            </a:r>
            <a:r>
              <a:rPr lang="en-US" sz="2200" b="1" dirty="0">
                <a:solidFill>
                  <a:srgbClr val="FF0000"/>
                </a:solidFill>
              </a:rPr>
              <a:t> </a:t>
            </a:r>
            <a:r>
              <a:rPr lang="en-US" sz="2200" b="1" dirty="0" err="1">
                <a:solidFill>
                  <a:srgbClr val="FF0000"/>
                </a:solidFill>
              </a:rPr>
              <a:t>nếu</a:t>
            </a:r>
            <a:r>
              <a:rPr lang="en-US" sz="2200" b="1" dirty="0">
                <a:solidFill>
                  <a:srgbClr val="FF0000"/>
                </a:solidFill>
              </a:rPr>
              <a:t> </a:t>
            </a:r>
            <a:r>
              <a:rPr lang="en-US" sz="2200" b="1" dirty="0" err="1">
                <a:solidFill>
                  <a:srgbClr val="FF0000"/>
                </a:solidFill>
              </a:rPr>
              <a:t>có</a:t>
            </a:r>
            <a:r>
              <a:rPr lang="en-US" sz="2200" b="1" dirty="0">
                <a:solidFill>
                  <a:srgbClr val="FF0000"/>
                </a:solidFill>
              </a:rPr>
              <a:t>]);</a:t>
            </a:r>
          </a:p>
          <a:p>
            <a:pPr marL="0" indent="0">
              <a:buNone/>
            </a:pPr>
            <a:r>
              <a:rPr lang="en-US" sz="2200" b="1" dirty="0" err="1">
                <a:solidFill>
                  <a:schemeClr val="accent3">
                    <a:lumMod val="20000"/>
                    <a:lumOff val="80000"/>
                  </a:schemeClr>
                </a:solidFill>
              </a:rPr>
              <a:t>Hoặc</a:t>
            </a:r>
            <a:r>
              <a:rPr lang="en-US" sz="2200" b="1" dirty="0">
                <a:solidFill>
                  <a:schemeClr val="accent3">
                    <a:lumMod val="20000"/>
                    <a:lumOff val="80000"/>
                  </a:schemeClr>
                </a:solidFill>
              </a:rPr>
              <a:t>:</a:t>
            </a:r>
          </a:p>
          <a:p>
            <a:pPr marL="0" indent="0">
              <a:buNone/>
            </a:pPr>
            <a:r>
              <a:rPr lang="en-US" sz="2200" b="1" dirty="0">
                <a:solidFill>
                  <a:srgbClr val="FF0000"/>
                </a:solidFill>
              </a:rPr>
              <a:t>&lt;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lớp</a:t>
            </a:r>
            <a:r>
              <a:rPr lang="en-US" sz="2200" b="1" dirty="0">
                <a:solidFill>
                  <a:srgbClr val="FF0000"/>
                </a:solidFill>
              </a:rPr>
              <a:t>&gt; &lt;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đối</a:t>
            </a:r>
            <a:r>
              <a:rPr lang="en-US" sz="2200" b="1" dirty="0">
                <a:solidFill>
                  <a:srgbClr val="FF0000"/>
                </a:solidFill>
              </a:rPr>
              <a:t> </a:t>
            </a:r>
            <a:r>
              <a:rPr lang="en-US" sz="2200" b="1" dirty="0" err="1">
                <a:solidFill>
                  <a:srgbClr val="FF0000"/>
                </a:solidFill>
              </a:rPr>
              <a:t>tượng</a:t>
            </a:r>
            <a:r>
              <a:rPr lang="en-US" sz="2200" b="1" dirty="0">
                <a:solidFill>
                  <a:srgbClr val="FF0000"/>
                </a:solidFill>
              </a:rPr>
              <a:t>&gt; = new &lt;</a:t>
            </a:r>
            <a:r>
              <a:rPr lang="en-US" sz="2200" b="1" dirty="0" err="1">
                <a:solidFill>
                  <a:srgbClr val="FF0000"/>
                </a:solidFill>
              </a:rPr>
              <a:t>tên</a:t>
            </a:r>
            <a:r>
              <a:rPr lang="en-US" sz="2200" b="1" dirty="0">
                <a:solidFill>
                  <a:srgbClr val="FF0000"/>
                </a:solidFill>
              </a:rPr>
              <a:t> </a:t>
            </a:r>
            <a:r>
              <a:rPr lang="en-US" sz="2200" b="1" dirty="0" err="1">
                <a:solidFill>
                  <a:srgbClr val="FF0000"/>
                </a:solidFill>
              </a:rPr>
              <a:t>lớp</a:t>
            </a:r>
            <a:r>
              <a:rPr lang="en-US" sz="2200" b="1" dirty="0">
                <a:solidFill>
                  <a:srgbClr val="FF0000"/>
                </a:solidFill>
              </a:rPr>
              <a:t>&gt;([</a:t>
            </a:r>
            <a:r>
              <a:rPr lang="en-US" sz="2200" b="1" dirty="0" err="1">
                <a:solidFill>
                  <a:srgbClr val="FF0000"/>
                </a:solidFill>
              </a:rPr>
              <a:t>các</a:t>
            </a:r>
            <a:r>
              <a:rPr lang="en-US" sz="2200" b="1" dirty="0">
                <a:solidFill>
                  <a:srgbClr val="FF0000"/>
                </a:solidFill>
              </a:rPr>
              <a:t> </a:t>
            </a:r>
            <a:r>
              <a:rPr lang="en-US" sz="2200" b="1" dirty="0" err="1">
                <a:solidFill>
                  <a:srgbClr val="FF0000"/>
                </a:solidFill>
              </a:rPr>
              <a:t>giá</a:t>
            </a:r>
            <a:r>
              <a:rPr lang="en-US" sz="2200" b="1" dirty="0">
                <a:solidFill>
                  <a:srgbClr val="FF0000"/>
                </a:solidFill>
              </a:rPr>
              <a:t> </a:t>
            </a:r>
            <a:r>
              <a:rPr lang="en-US" sz="2200" b="1" dirty="0" err="1">
                <a:solidFill>
                  <a:srgbClr val="FF0000"/>
                </a:solidFill>
              </a:rPr>
              <a:t>trị</a:t>
            </a:r>
            <a:r>
              <a:rPr lang="en-US" sz="2200" b="1" dirty="0">
                <a:solidFill>
                  <a:srgbClr val="FF0000"/>
                </a:solidFill>
              </a:rPr>
              <a:t> </a:t>
            </a:r>
            <a:r>
              <a:rPr lang="en-US" sz="2200" b="1" dirty="0" err="1">
                <a:solidFill>
                  <a:srgbClr val="FF0000"/>
                </a:solidFill>
              </a:rPr>
              <a:t>khởi</a:t>
            </a:r>
            <a:r>
              <a:rPr lang="en-US" sz="2200" b="1" dirty="0">
                <a:solidFill>
                  <a:srgbClr val="FF0000"/>
                </a:solidFill>
              </a:rPr>
              <a:t> </a:t>
            </a:r>
            <a:r>
              <a:rPr lang="en-US" sz="2200" b="1" dirty="0" err="1">
                <a:solidFill>
                  <a:srgbClr val="FF0000"/>
                </a:solidFill>
              </a:rPr>
              <a:t>tạo</a:t>
            </a:r>
            <a:r>
              <a:rPr lang="en-US" sz="2200" b="1" dirty="0">
                <a:solidFill>
                  <a:srgbClr val="FF0000"/>
                </a:solidFill>
              </a:rPr>
              <a:t> </a:t>
            </a:r>
            <a:r>
              <a:rPr lang="en-US" sz="2200" b="1" dirty="0" err="1">
                <a:solidFill>
                  <a:srgbClr val="FF0000"/>
                </a:solidFill>
              </a:rPr>
              <a:t>nếu</a:t>
            </a:r>
            <a:r>
              <a:rPr lang="en-US" sz="2200" b="1" dirty="0">
                <a:solidFill>
                  <a:srgbClr val="FF0000"/>
                </a:solidFill>
              </a:rPr>
              <a:t> </a:t>
            </a:r>
            <a:r>
              <a:rPr lang="en-US" sz="2200" b="1" dirty="0" err="1">
                <a:solidFill>
                  <a:srgbClr val="FF0000"/>
                </a:solidFill>
              </a:rPr>
              <a:t>có</a:t>
            </a:r>
            <a:r>
              <a:rPr lang="en-US" sz="2200" b="1" dirty="0">
                <a:solidFill>
                  <a:srgbClr val="FF0000"/>
                </a:solidFill>
              </a:rPr>
              <a:t>]);</a:t>
            </a:r>
          </a:p>
          <a:p>
            <a:r>
              <a:rPr lang="en-US" sz="2200" dirty="0" err="1">
                <a:solidFill>
                  <a:schemeClr val="accent3">
                    <a:lumMod val="20000"/>
                    <a:lumOff val="80000"/>
                  </a:schemeClr>
                </a:solidFill>
              </a:rPr>
              <a:t>Chú</a:t>
            </a:r>
            <a:r>
              <a:rPr lang="en-US" sz="2200" dirty="0">
                <a:solidFill>
                  <a:schemeClr val="accent3">
                    <a:lumMod val="20000"/>
                    <a:lumOff val="80000"/>
                  </a:schemeClr>
                </a:solidFill>
              </a:rPr>
              <a:t> ý</a:t>
            </a:r>
          </a:p>
          <a:p>
            <a:pPr lvl="1"/>
            <a:r>
              <a:rPr lang="en-US" sz="2200" dirty="0" err="1">
                <a:solidFill>
                  <a:schemeClr val="accent3">
                    <a:lumMod val="20000"/>
                    <a:lumOff val="80000"/>
                  </a:schemeClr>
                </a:solidFill>
              </a:rPr>
              <a:t>Sau</a:t>
            </a:r>
            <a:r>
              <a:rPr lang="en-US" sz="2200" dirty="0">
                <a:solidFill>
                  <a:schemeClr val="accent3">
                    <a:lumMod val="20000"/>
                    <a:lumOff val="80000"/>
                  </a:schemeClr>
                </a:solidFill>
              </a:rPr>
              <a:t> </a:t>
            </a:r>
            <a:r>
              <a:rPr lang="en-US" sz="2200" dirty="0" err="1">
                <a:solidFill>
                  <a:schemeClr val="accent3">
                    <a:lumMod val="20000"/>
                    <a:lumOff val="80000"/>
                  </a:schemeClr>
                </a:solidFill>
              </a:rPr>
              <a:t>khi</a:t>
            </a:r>
            <a:r>
              <a:rPr lang="en-US" sz="2200" dirty="0">
                <a:solidFill>
                  <a:schemeClr val="accent3">
                    <a:lumMod val="20000"/>
                    <a:lumOff val="80000"/>
                  </a:schemeClr>
                </a:solidFill>
              </a:rPr>
              <a:t> </a:t>
            </a:r>
            <a:r>
              <a:rPr lang="en-US" sz="2200" dirty="0" err="1">
                <a:solidFill>
                  <a:schemeClr val="accent3">
                    <a:lumMod val="20000"/>
                    <a:lumOff val="80000"/>
                  </a:schemeClr>
                </a:solidFill>
              </a:rPr>
              <a:t>khai</a:t>
            </a:r>
            <a:r>
              <a:rPr lang="en-US" sz="2200" dirty="0">
                <a:solidFill>
                  <a:schemeClr val="accent3">
                    <a:lumMod val="20000"/>
                    <a:lumOff val="80000"/>
                  </a:schemeClr>
                </a:solidFill>
              </a:rPr>
              <a:t> </a:t>
            </a:r>
            <a:r>
              <a:rPr lang="en-US" sz="2200" dirty="0" err="1">
                <a:solidFill>
                  <a:schemeClr val="accent3">
                    <a:lumMod val="20000"/>
                    <a:lumOff val="80000"/>
                  </a:schemeClr>
                </a:solidFill>
              </a:rPr>
              <a:t>báo</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err="1">
                <a:solidFill>
                  <a:schemeClr val="accent3">
                    <a:lumMod val="20000"/>
                    <a:lumOff val="80000"/>
                  </a:schemeClr>
                </a:solidFill>
              </a:rPr>
              <a:t>thì</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đó</a:t>
            </a:r>
            <a:r>
              <a:rPr lang="en-US" sz="2200" dirty="0">
                <a:solidFill>
                  <a:schemeClr val="accent3">
                    <a:lumMod val="20000"/>
                    <a:lumOff val="80000"/>
                  </a:schemeClr>
                </a:solidFill>
              </a:rPr>
              <a:t> </a:t>
            </a:r>
            <a:r>
              <a:rPr lang="en-US" sz="2200" dirty="0" err="1">
                <a:solidFill>
                  <a:schemeClr val="accent3">
                    <a:lumMod val="20000"/>
                    <a:lumOff val="80000"/>
                  </a:schemeClr>
                </a:solidFill>
              </a:rPr>
              <a:t>chỉ</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con </a:t>
            </a:r>
            <a:r>
              <a:rPr lang="en-US" sz="2200" dirty="0" err="1">
                <a:solidFill>
                  <a:schemeClr val="accent3">
                    <a:lumMod val="20000"/>
                    <a:lumOff val="80000"/>
                  </a:schemeClr>
                </a:solidFill>
              </a:rPr>
              <a:t>trỏ</a:t>
            </a:r>
            <a:endParaRPr lang="en-US" sz="2200" dirty="0">
              <a:solidFill>
                <a:schemeClr val="accent3">
                  <a:lumMod val="20000"/>
                  <a:lumOff val="80000"/>
                </a:schemeClr>
              </a:solidFill>
            </a:endParaRPr>
          </a:p>
          <a:p>
            <a:pPr lvl="1"/>
            <a:r>
              <a:rPr lang="en-US" sz="2200" dirty="0" err="1">
                <a:solidFill>
                  <a:schemeClr val="accent3">
                    <a:lumMod val="20000"/>
                    <a:lumOff val="80000"/>
                  </a:schemeClr>
                </a:solidFill>
              </a:rPr>
              <a:t>Sau</a:t>
            </a:r>
            <a:r>
              <a:rPr lang="en-US" sz="2200" dirty="0">
                <a:solidFill>
                  <a:schemeClr val="accent3">
                    <a:lumMod val="20000"/>
                    <a:lumOff val="80000"/>
                  </a:schemeClr>
                </a:solidFill>
              </a:rPr>
              <a:t> </a:t>
            </a:r>
            <a:r>
              <a:rPr lang="en-US" sz="2200" dirty="0" err="1">
                <a:solidFill>
                  <a:schemeClr val="accent3">
                    <a:lumMod val="20000"/>
                    <a:lumOff val="80000"/>
                  </a:schemeClr>
                </a:solidFill>
              </a:rPr>
              <a:t>khi</a:t>
            </a:r>
            <a:r>
              <a:rPr lang="en-US" sz="2200" dirty="0">
                <a:solidFill>
                  <a:schemeClr val="accent3">
                    <a:lumMod val="20000"/>
                    <a:lumOff val="80000"/>
                  </a:schemeClr>
                </a:solidFill>
              </a:rPr>
              <a:t> </a:t>
            </a:r>
            <a:r>
              <a:rPr lang="en-US" sz="2200" dirty="0" err="1">
                <a:solidFill>
                  <a:schemeClr val="accent3">
                    <a:lumMod val="20000"/>
                    <a:lumOff val="80000"/>
                  </a:schemeClr>
                </a:solidFill>
              </a:rPr>
              <a:t>cấp</a:t>
            </a:r>
            <a:r>
              <a:rPr lang="en-US" sz="2200" dirty="0">
                <a:solidFill>
                  <a:schemeClr val="accent3">
                    <a:lumMod val="20000"/>
                    <a:lumOff val="80000"/>
                  </a:schemeClr>
                </a:solidFill>
              </a:rPr>
              <a:t> </a:t>
            </a:r>
            <a:r>
              <a:rPr lang="en-US" sz="2200" dirty="0" err="1">
                <a:solidFill>
                  <a:schemeClr val="accent3">
                    <a:lumMod val="20000"/>
                    <a:lumOff val="80000"/>
                  </a:schemeClr>
                </a:solidFill>
              </a:rPr>
              <a:t>phát</a:t>
            </a:r>
            <a:r>
              <a:rPr lang="en-US" sz="2200" dirty="0">
                <a:solidFill>
                  <a:schemeClr val="accent3">
                    <a:lumMod val="20000"/>
                    <a:lumOff val="80000"/>
                  </a:schemeClr>
                </a:solidFill>
              </a:rPr>
              <a:t> </a:t>
            </a:r>
            <a:r>
              <a:rPr lang="en-US" sz="2200" dirty="0" err="1">
                <a:solidFill>
                  <a:schemeClr val="accent3">
                    <a:lumMod val="20000"/>
                    <a:lumOff val="80000"/>
                  </a:schemeClr>
                </a:solidFill>
              </a:rPr>
              <a:t>bằng</a:t>
            </a:r>
            <a:r>
              <a:rPr lang="en-US" sz="2200" dirty="0">
                <a:solidFill>
                  <a:schemeClr val="accent3">
                    <a:lumMod val="20000"/>
                    <a:lumOff val="80000"/>
                  </a:schemeClr>
                </a:solidFill>
              </a:rPr>
              <a:t> </a:t>
            </a:r>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dirty="0">
                <a:solidFill>
                  <a:schemeClr val="accent3">
                    <a:lumMod val="20000"/>
                    <a:lumOff val="80000"/>
                  </a:schemeClr>
                </a:solidFill>
                <a:ea typeface="+mn-ea"/>
              </a:rPr>
              <a:t>new</a:t>
            </a:r>
            <a:r>
              <a:rPr lang="en-US" sz="2200" dirty="0">
                <a:solidFill>
                  <a:schemeClr val="accent3">
                    <a:lumMod val="20000"/>
                    <a:lumOff val="80000"/>
                  </a:schemeClr>
                </a:solidFill>
              </a:rPr>
              <a:t> </a:t>
            </a:r>
            <a:r>
              <a:rPr lang="en-US" sz="2200" dirty="0" err="1">
                <a:solidFill>
                  <a:schemeClr val="accent3">
                    <a:lumMod val="20000"/>
                    <a:lumOff val="80000"/>
                  </a:schemeClr>
                </a:solidFill>
              </a:rPr>
              <a:t>thì</a:t>
            </a:r>
            <a:r>
              <a:rPr lang="en-US" sz="2200" dirty="0">
                <a:solidFill>
                  <a:schemeClr val="accent3">
                    <a:lumMod val="20000"/>
                    <a:lumOff val="80000"/>
                  </a:schemeClr>
                </a:solidFill>
              </a:rPr>
              <a:t> con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tới</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err="1">
                <a:solidFill>
                  <a:schemeClr val="accent3">
                    <a:lumMod val="20000"/>
                    <a:lumOff val="80000"/>
                  </a:schemeClr>
                </a:solidFill>
              </a:rPr>
              <a:t>thực</a:t>
            </a:r>
            <a:r>
              <a:rPr lang="en-US" sz="2200" dirty="0">
                <a:solidFill>
                  <a:schemeClr val="accent3">
                    <a:lumMod val="20000"/>
                    <a:lumOff val="80000"/>
                  </a:schemeClr>
                </a:solidFill>
              </a:rPr>
              <a:t> </a:t>
            </a:r>
            <a:r>
              <a:rPr lang="en-US" sz="2200" dirty="0" err="1">
                <a:solidFill>
                  <a:schemeClr val="accent3">
                    <a:lumMod val="20000"/>
                    <a:lumOff val="80000"/>
                  </a:schemeClr>
                </a:solidFill>
              </a:rPr>
              <a:t>sự</a:t>
            </a:r>
            <a:endParaRPr lang="en-US" sz="2200" dirty="0">
              <a:solidFill>
                <a:schemeClr val="accent3">
                  <a:lumMod val="20000"/>
                  <a:lumOff val="80000"/>
                </a:schemeClr>
              </a:solidFill>
            </a:endParaRPr>
          </a:p>
          <a:p>
            <a:endParaRPr lang="en-US" sz="2200" dirty="0">
              <a:solidFill>
                <a:schemeClr val="accent3">
                  <a:lumMod val="20000"/>
                  <a:lumOff val="80000"/>
                </a:schemeClr>
              </a:solidFill>
            </a:endParaRPr>
          </a:p>
          <a:p>
            <a:pPr marL="0" indent="0">
              <a:buNone/>
            </a:pPr>
            <a:endParaRPr lang="en-US" sz="22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99F0EA07-31FB-4E67-B060-FB6B32670DD6}"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r>
              <a:rPr lang="en-US" dirty="0">
                <a:solidFill>
                  <a:srgbClr val="000000"/>
                </a:solidFill>
              </a:rPr>
              <a:t>4</a:t>
            </a:r>
            <a:endParaRPr lang="vi-VN" dirty="0">
              <a:solidFill>
                <a:srgbClr val="000000"/>
              </a:solidFill>
            </a:endParaRPr>
          </a:p>
        </p:txBody>
      </p:sp>
    </p:spTree>
    <p:extLst>
      <p:ext uri="{BB962C8B-B14F-4D97-AF65-F5344CB8AC3E}">
        <p14:creationId xmlns:p14="http://schemas.microsoft.com/office/powerpoint/2010/main" val="182328343"/>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z="3200"/>
              <a:t>Cú pháp try … catch … finally</a:t>
            </a:r>
          </a:p>
        </p:txBody>
      </p:sp>
      <p:sp>
        <p:nvSpPr>
          <p:cNvPr id="177155" name="Rectangle 3"/>
          <p:cNvSpPr>
            <a:spLocks noGrp="1" noChangeArrowheads="1"/>
          </p:cNvSpPr>
          <p:nvPr>
            <p:ph type="body" idx="1"/>
          </p:nvPr>
        </p:nvSpPr>
        <p:spPr>
          <a:xfrm>
            <a:off x="1828801" y="1084263"/>
            <a:ext cx="8524875" cy="3876675"/>
          </a:xfrm>
        </p:spPr>
        <p:txBody>
          <a:bodyPr/>
          <a:lstStyle/>
          <a:p>
            <a:pPr>
              <a:lnSpc>
                <a:spcPct val="80000"/>
              </a:lnSpc>
              <a:buFont typeface="Wingdings" pitchFamily="2" charset="2"/>
              <a:buNone/>
            </a:pPr>
            <a:r>
              <a:rPr lang="en-US" sz="2600" b="1" dirty="0">
                <a:latin typeface="Courier New" pitchFamily="49" charset="0"/>
                <a:cs typeface="Courier New" pitchFamily="49" charset="0"/>
              </a:rPr>
              <a:t>try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 </a:t>
            </a:r>
          </a:p>
          <a:p>
            <a:pPr>
              <a:lnSpc>
                <a:spcPct val="80000"/>
              </a:lnSpc>
              <a:buFont typeface="Wingdings" pitchFamily="2" charset="2"/>
              <a:buNone/>
            </a:pPr>
            <a:r>
              <a:rPr lang="en-US" sz="2600" b="1" dirty="0">
                <a:latin typeface="Courier New" pitchFamily="49" charset="0"/>
                <a:cs typeface="Courier New" pitchFamily="49" charset="0"/>
              </a:rPr>
              <a:t>catch(Exception1 e1)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catch(Exception2 e2)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finally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pPr>
            <a:endParaRPr lang="en-US" sz="26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60</a:t>
            </a:fld>
            <a:endParaRPr lang="vi-VN" dirty="0">
              <a:solidFill>
                <a:srgbClr val="000000"/>
              </a:solidFill>
            </a:endParaRPr>
          </a:p>
        </p:txBody>
      </p:sp>
    </p:spTree>
    <p:extLst>
      <p:ext uri="{BB962C8B-B14F-4D97-AF65-F5344CB8AC3E}">
        <p14:creationId xmlns:p14="http://schemas.microsoft.com/office/powerpoint/2010/main" val="1942960724"/>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dirty="0" err="1"/>
              <a:t>Ví</a:t>
            </a:r>
            <a:r>
              <a:rPr lang="en-US" dirty="0"/>
              <a:t> </a:t>
            </a:r>
            <a:r>
              <a:rPr lang="en-US" dirty="0" err="1"/>
              <a:t>dụ</a:t>
            </a:r>
            <a:endParaRPr lang="en-US" dirty="0"/>
          </a:p>
        </p:txBody>
      </p:sp>
      <p:sp>
        <p:nvSpPr>
          <p:cNvPr id="178179" name="Rectangle 3"/>
          <p:cNvSpPr>
            <a:spLocks noGrp="1" noChangeArrowheads="1"/>
          </p:cNvSpPr>
          <p:nvPr>
            <p:ph type="body" idx="1"/>
          </p:nvPr>
        </p:nvSpPr>
        <p:spPr/>
        <p:txBody>
          <a:bodyPr/>
          <a:lstStyle/>
          <a:p>
            <a:endParaRPr lang="vi-VN"/>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509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4FD32747-20A0-4BAB-A605-9A4EBD072917}" type="slidenum">
              <a:rPr lang="vi-VN">
                <a:solidFill>
                  <a:srgbClr val="000000"/>
                </a:solidFill>
              </a:rPr>
              <a:pPr eaLnBrk="0" fontAlgn="base" hangingPunct="0">
                <a:spcBef>
                  <a:spcPct val="0"/>
                </a:spcBef>
                <a:spcAft>
                  <a:spcPct val="0"/>
                </a:spcAft>
              </a:pPr>
              <a:t>61</a:t>
            </a:fld>
            <a:endParaRPr lang="vi-VN" dirty="0">
              <a:solidFill>
                <a:srgbClr val="000000"/>
              </a:solidFill>
            </a:endParaRPr>
          </a:p>
        </p:txBody>
      </p:sp>
    </p:spTree>
    <p:extLst>
      <p:ext uri="{BB962C8B-B14F-4D97-AF65-F5344CB8AC3E}">
        <p14:creationId xmlns:p14="http://schemas.microsoft.com/office/powerpoint/2010/main" val="315694093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0227" name="Rectangle 3"/>
          <p:cNvSpPr>
            <a:spLocks noGrp="1" noChangeArrowheads="1"/>
          </p:cNvSpPr>
          <p:nvPr>
            <p:ph type="body" idx="1"/>
          </p:nvPr>
        </p:nvSpPr>
        <p:spPr/>
        <p:txBody>
          <a:bodyPr/>
          <a:lstStyle/>
          <a:p>
            <a:r>
              <a:rPr lang="en-US" sz="2200" dirty="0" err="1"/>
              <a:t>Để</a:t>
            </a:r>
            <a:r>
              <a:rPr lang="en-US" sz="2200" dirty="0"/>
              <a:t> </a:t>
            </a:r>
            <a:r>
              <a:rPr lang="en-US" sz="2200" dirty="0" err="1"/>
              <a:t>ném</a:t>
            </a:r>
            <a:r>
              <a:rPr lang="en-US" sz="2200" dirty="0"/>
              <a:t> </a:t>
            </a:r>
            <a:r>
              <a:rPr lang="en-US" sz="2200" dirty="0" err="1"/>
              <a:t>ra</a:t>
            </a:r>
            <a:r>
              <a:rPr lang="en-US" sz="2200" dirty="0"/>
              <a:t> </a:t>
            </a:r>
            <a:r>
              <a:rPr lang="en-US" sz="2200" dirty="0" err="1"/>
              <a:t>ngoại</a:t>
            </a:r>
            <a:r>
              <a:rPr lang="en-US" sz="2200" dirty="0"/>
              <a:t> </a:t>
            </a:r>
            <a:r>
              <a:rPr lang="en-US" sz="2200" dirty="0" err="1"/>
              <a:t>lệ</a:t>
            </a:r>
            <a:r>
              <a:rPr lang="en-US" sz="2200" dirty="0"/>
              <a:t>, </a:t>
            </a:r>
            <a:r>
              <a:rPr lang="en-US" sz="2200" dirty="0" err="1"/>
              <a:t>dùng</a:t>
            </a:r>
            <a:r>
              <a:rPr lang="en-US" sz="2200" dirty="0"/>
              <a:t> throw </a:t>
            </a:r>
            <a:r>
              <a:rPr lang="en-US" sz="2200" dirty="0" err="1"/>
              <a:t>theo</a:t>
            </a:r>
            <a:r>
              <a:rPr lang="en-US" sz="2200" dirty="0"/>
              <a:t> </a:t>
            </a:r>
            <a:r>
              <a:rPr lang="en-US" sz="2200" dirty="0" err="1"/>
              <a:t>cú</a:t>
            </a:r>
            <a:r>
              <a:rPr lang="en-US" sz="2200" dirty="0"/>
              <a:t> </a:t>
            </a:r>
            <a:r>
              <a:rPr lang="en-US" sz="2200" dirty="0" err="1"/>
              <a:t>pháp</a:t>
            </a:r>
            <a:r>
              <a:rPr lang="en-US" sz="2200" dirty="0"/>
              <a:t>:</a:t>
            </a:r>
          </a:p>
          <a:p>
            <a:pPr>
              <a:buFont typeface="Wingdings" pitchFamily="2" charset="2"/>
              <a:buNone/>
            </a:pPr>
            <a:r>
              <a:rPr lang="en-US" sz="2200" dirty="0"/>
              <a:t>			</a:t>
            </a:r>
            <a:r>
              <a:rPr lang="en-US" sz="2200"/>
              <a:t>	</a:t>
            </a:r>
            <a:r>
              <a:rPr lang="en-US" sz="2200" smtClean="0"/>
              <a:t>throw new </a:t>
            </a:r>
            <a:r>
              <a:rPr lang="en-US" sz="2200" dirty="0" err="1"/>
              <a:t>Expresstion</a:t>
            </a:r>
            <a:r>
              <a:rPr lang="en-US" sz="2200" dirty="0"/>
              <a:t>;</a:t>
            </a:r>
          </a:p>
          <a:p>
            <a:pPr>
              <a:buFont typeface="Wingdings" pitchFamily="2" charset="2"/>
              <a:buNone/>
            </a:pPr>
            <a:r>
              <a:rPr lang="en-US" sz="2200" dirty="0" err="1"/>
              <a:t>Ví</a:t>
            </a:r>
            <a:r>
              <a:rPr lang="en-US" sz="2200" dirty="0"/>
              <a:t> </a:t>
            </a:r>
            <a:r>
              <a:rPr lang="en-US" sz="2200" dirty="0" err="1"/>
              <a:t>dụ</a:t>
            </a:r>
            <a:r>
              <a:rPr lang="en-US" sz="2200" dirty="0"/>
              <a:t>: </a:t>
            </a:r>
          </a:p>
        </p:txBody>
      </p:sp>
      <p:sp>
        <p:nvSpPr>
          <p:cNvPr id="180229" name="Rectangle 5"/>
          <p:cNvSpPr>
            <a:spLocks noChangeArrowheads="1"/>
          </p:cNvSpPr>
          <p:nvPr/>
        </p:nvSpPr>
        <p:spPr bwMode="auto">
          <a:xfrm>
            <a:off x="2711625" y="2996952"/>
            <a:ext cx="6381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if (minute &lt; 1 || minute &gt;= 60) {</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	string fault = minute + "is not a valid minute";</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  throw new </a:t>
            </a:r>
            <a:r>
              <a:rPr lang="en-US" sz="2400" dirty="0" err="1">
                <a:solidFill>
                  <a:srgbClr val="B1B9B3">
                    <a:lumMod val="40000"/>
                    <a:lumOff val="60000"/>
                  </a:srgbClr>
                </a:solidFill>
              </a:rPr>
              <a:t>InvalidTimeException</a:t>
            </a:r>
            <a:r>
              <a:rPr lang="en-US" sz="2400" dirty="0">
                <a:solidFill>
                  <a:srgbClr val="B1B9B3">
                    <a:lumMod val="40000"/>
                    <a:lumOff val="60000"/>
                  </a:srgbClr>
                </a:solidFill>
              </a:rPr>
              <a:t>(fault);</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62</a:t>
            </a:fld>
            <a:endParaRPr lang="vi-VN" dirty="0">
              <a:solidFill>
                <a:srgbClr val="000000"/>
              </a:solidFill>
            </a:endParaRPr>
          </a:p>
        </p:txBody>
      </p:sp>
    </p:spTree>
    <p:extLst>
      <p:ext uri="{BB962C8B-B14F-4D97-AF65-F5344CB8AC3E}">
        <p14:creationId xmlns:p14="http://schemas.microsoft.com/office/powerpoint/2010/main" val="286473899"/>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81000" y="61892"/>
            <a:ext cx="11353800" cy="600075"/>
          </a:xfrm>
        </p:spPr>
        <p:txBody>
          <a:bodyPr/>
          <a:lstStyle/>
          <a:p>
            <a:r>
              <a:rPr lang="en-US" sz="3200" dirty="0" err="1"/>
              <a:t>Ví</a:t>
            </a:r>
            <a:r>
              <a:rPr lang="en-US" sz="3200" dirty="0"/>
              <a:t> </a:t>
            </a:r>
            <a:r>
              <a:rPr lang="en-US" sz="3200" dirty="0" err="1"/>
              <a:t>dụ</a:t>
            </a:r>
            <a:r>
              <a:rPr lang="en-US" sz="3200" dirty="0"/>
              <a:t> </a:t>
            </a:r>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2276" name="Rectangle 4"/>
          <p:cNvSpPr>
            <a:spLocks noChangeArrowheads="1"/>
          </p:cNvSpPr>
          <p:nvPr/>
        </p:nvSpPr>
        <p:spPr bwMode="auto">
          <a:xfrm>
            <a:off x="1828800" y="661967"/>
            <a:ext cx="8686800" cy="57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fontAlgn="base" hangingPunct="0">
              <a:lnSpc>
                <a:spcPts val="2280"/>
              </a:lnSpc>
              <a:spcAft>
                <a:spcPct val="0"/>
              </a:spcAft>
              <a:buClr>
                <a:srgbClr val="496954"/>
              </a:buClr>
              <a:buSzPct val="65000"/>
            </a:pPr>
            <a:r>
              <a:rPr lang="en-US" sz="1500" b="1" dirty="0">
                <a:solidFill>
                  <a:srgbClr val="B1B9B3">
                    <a:lumMod val="40000"/>
                    <a:lumOff val="60000"/>
                  </a:srgbClr>
                </a:solidFill>
                <a:latin typeface="Courier New" pitchFamily="49" charset="0"/>
                <a:cs typeface="Times New Roman" pitchFamily="18" charset="0"/>
              </a:rPr>
              <a:t>using System;</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class </a:t>
            </a:r>
            <a:r>
              <a:rPr lang="en-US" sz="1500" dirty="0" err="1">
                <a:solidFill>
                  <a:srgbClr val="B1B9B3">
                    <a:lumMod val="40000"/>
                    <a:lumOff val="60000"/>
                  </a:srgbClr>
                </a:solidFill>
                <a:latin typeface="Courier New" pitchFamily="49" charset="0"/>
                <a:cs typeface="Courier New" pitchFamily="49" charset="0"/>
              </a:rPr>
              <a:t>TinhGiaTri</a:t>
            </a:r>
            <a:endParaRPr lang="en-US" sz="1500" dirty="0">
              <a:solidFill>
                <a:srgbClr val="B1B9B3">
                  <a:lumMod val="40000"/>
                  <a:lumOff val="60000"/>
                </a:srgbClr>
              </a:solidFill>
              <a:latin typeface="Courier New" pitchFamily="49" charset="0"/>
              <a:cs typeface="Courier New" pitchFamily="49" charset="0"/>
            </a:endParaRP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private </a:t>
            </a:r>
            <a:r>
              <a:rPr lang="en-US" sz="1500" dirty="0" err="1">
                <a:solidFill>
                  <a:srgbClr val="B1B9B3">
                    <a:lumMod val="40000"/>
                    <a:lumOff val="60000"/>
                  </a:srgbClr>
                </a:solidFill>
                <a:latin typeface="Courier New" pitchFamily="49" charset="0"/>
                <a:cs typeface="Courier New" pitchFamily="49" charset="0"/>
              </a:rPr>
              <a:t>int</a:t>
            </a:r>
            <a:r>
              <a:rPr lang="en-US" sz="1500" dirty="0">
                <a:solidFill>
                  <a:srgbClr val="B1B9B3">
                    <a:lumMod val="40000"/>
                    <a:lumOff val="60000"/>
                  </a:srgbClr>
                </a:solidFill>
                <a:latin typeface="Courier New" pitchFamily="49" charset="0"/>
                <a:cs typeface="Courier New" pitchFamily="49" charset="0"/>
              </a:rPr>
              <a:t> a, b;</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public void </a:t>
            </a:r>
            <a:r>
              <a:rPr lang="en-US" sz="1500" dirty="0" err="1">
                <a:solidFill>
                  <a:srgbClr val="B1B9B3">
                    <a:lumMod val="40000"/>
                    <a:lumOff val="60000"/>
                  </a:srgbClr>
                </a:solidFill>
                <a:latin typeface="Courier New" pitchFamily="49" charset="0"/>
                <a:cs typeface="Courier New" pitchFamily="49" charset="0"/>
              </a:rPr>
              <a:t>TinhToan</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   </a:t>
            </a:r>
            <a:r>
              <a:rPr lang="en-US" sz="1500" dirty="0" err="1">
                <a:solidFill>
                  <a:srgbClr val="B1B9B3">
                    <a:lumMod val="40000"/>
                    <a:lumOff val="60000"/>
                  </a:srgbClr>
                </a:solidFill>
                <a:latin typeface="Courier New" pitchFamily="49" charset="0"/>
                <a:cs typeface="Courier New" pitchFamily="49" charset="0"/>
              </a:rPr>
              <a:t>Console.Write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Nhap</a:t>
            </a:r>
            <a:r>
              <a:rPr lang="en-US" sz="1500" dirty="0">
                <a:solidFill>
                  <a:srgbClr val="B1B9B3">
                    <a:lumMod val="40000"/>
                    <a:lumOff val="60000"/>
                  </a:srgbClr>
                </a:solidFill>
                <a:latin typeface="Courier New" pitchFamily="49" charset="0"/>
                <a:cs typeface="Courier New" pitchFamily="49" charset="0"/>
              </a:rPr>
              <a:t> so </a:t>
            </a:r>
            <a:r>
              <a:rPr lang="en-US" sz="1500" dirty="0" err="1">
                <a:solidFill>
                  <a:srgbClr val="B1B9B3">
                    <a:lumMod val="40000"/>
                    <a:lumOff val="60000"/>
                  </a:srgbClr>
                </a:solidFill>
                <a:latin typeface="Courier New" pitchFamily="49" charset="0"/>
                <a:cs typeface="Courier New" pitchFamily="49" charset="0"/>
              </a:rPr>
              <a:t>nguyen</a:t>
            </a:r>
            <a:r>
              <a:rPr lang="en-US" sz="1500" dirty="0">
                <a:solidFill>
                  <a:srgbClr val="B1B9B3">
                    <a:lumMod val="40000"/>
                    <a:lumOff val="60000"/>
                  </a:srgbClr>
                </a:solidFill>
                <a:latin typeface="Courier New" pitchFamily="49" charset="0"/>
                <a:cs typeface="Courier New" pitchFamily="49" charset="0"/>
              </a:rPr>
              <a:t> a: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 = </a:t>
            </a:r>
            <a:r>
              <a:rPr lang="en-US" sz="1500" dirty="0" err="1">
                <a:solidFill>
                  <a:srgbClr val="B1B9B3">
                    <a:lumMod val="40000"/>
                    <a:lumOff val="60000"/>
                  </a:srgbClr>
                </a:solidFill>
                <a:latin typeface="Courier New" pitchFamily="49" charset="0"/>
                <a:cs typeface="Courier New" pitchFamily="49" charset="0"/>
              </a:rPr>
              <a:t>int.Parse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Console.ReadLine</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r>
              <a:rPr lang="en-US" sz="1500" dirty="0" err="1">
                <a:solidFill>
                  <a:srgbClr val="B1B9B3">
                    <a:lumMod val="40000"/>
                    <a:lumOff val="60000"/>
                  </a:srgbClr>
                </a:solidFill>
                <a:latin typeface="Courier New" pitchFamily="49" charset="0"/>
                <a:cs typeface="Courier New" pitchFamily="49" charset="0"/>
              </a:rPr>
              <a:t>Console.Write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Nhap</a:t>
            </a:r>
            <a:r>
              <a:rPr lang="en-US" sz="1500" dirty="0">
                <a:solidFill>
                  <a:srgbClr val="B1B9B3">
                    <a:lumMod val="40000"/>
                    <a:lumOff val="60000"/>
                  </a:srgbClr>
                </a:solidFill>
                <a:latin typeface="Courier New" pitchFamily="49" charset="0"/>
                <a:cs typeface="Courier New" pitchFamily="49" charset="0"/>
              </a:rPr>
              <a:t> so </a:t>
            </a:r>
            <a:r>
              <a:rPr lang="en-US" sz="1500" dirty="0" err="1">
                <a:solidFill>
                  <a:srgbClr val="B1B9B3">
                    <a:lumMod val="40000"/>
                    <a:lumOff val="60000"/>
                  </a:srgbClr>
                </a:solidFill>
                <a:latin typeface="Courier New" pitchFamily="49" charset="0"/>
                <a:cs typeface="Courier New" pitchFamily="49" charset="0"/>
              </a:rPr>
              <a:t>nguyen</a:t>
            </a:r>
            <a:r>
              <a:rPr lang="en-US" sz="1500" dirty="0">
                <a:solidFill>
                  <a:srgbClr val="B1B9B3">
                    <a:lumMod val="40000"/>
                    <a:lumOff val="60000"/>
                  </a:srgbClr>
                </a:solidFill>
                <a:latin typeface="Courier New" pitchFamily="49" charset="0"/>
                <a:cs typeface="Courier New" pitchFamily="49" charset="0"/>
              </a:rPr>
              <a:t> b: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r>
              <a:rPr lang="en-US" sz="1500">
                <a:solidFill>
                  <a:srgbClr val="B1B9B3">
                    <a:lumMod val="40000"/>
                    <a:lumOff val="60000"/>
                  </a:srgbClr>
                </a:solidFill>
                <a:latin typeface="Courier New" pitchFamily="49" charset="0"/>
                <a:cs typeface="Courier New" pitchFamily="49" charset="0"/>
              </a:rPr>
              <a:t>b </a:t>
            </a:r>
            <a:r>
              <a:rPr lang="en-US" sz="1500" smtClean="0">
                <a:solidFill>
                  <a:srgbClr val="B1B9B3">
                    <a:lumMod val="40000"/>
                    <a:lumOff val="60000"/>
                  </a:srgbClr>
                </a:solidFill>
                <a:latin typeface="Courier New" pitchFamily="49" charset="0"/>
                <a:cs typeface="Courier New" pitchFamily="49" charset="0"/>
              </a:rPr>
              <a:t>= int.Parse(Console.ReadLine());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try</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int thuong = a / b;</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Console.WriteLine("Thuong la: {0}", thuong);</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catch (DivideByZeroException 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throw new DivideByZeroException("Lỗi chia cho 0 rồi nhé! ",e);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63</a:t>
            </a:fld>
            <a:endParaRPr lang="vi-VN" dirty="0">
              <a:solidFill>
                <a:srgbClr val="000000"/>
              </a:solidFill>
            </a:endParaRPr>
          </a:p>
        </p:txBody>
      </p:sp>
    </p:spTree>
    <p:extLst>
      <p:ext uri="{BB962C8B-B14F-4D97-AF65-F5344CB8AC3E}">
        <p14:creationId xmlns:p14="http://schemas.microsoft.com/office/powerpoint/2010/main" val="2146793934"/>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3300" name="Rectangle 4"/>
          <p:cNvSpPr>
            <a:spLocks noChangeArrowheads="1"/>
          </p:cNvSpPr>
          <p:nvPr/>
        </p:nvSpPr>
        <p:spPr bwMode="auto">
          <a:xfrm>
            <a:off x="1666875" y="956445"/>
            <a:ext cx="8686800" cy="50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class Program</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static void Main(string[] </a:t>
            </a:r>
            <a:r>
              <a:rPr lang="en-US" dirty="0" err="1">
                <a:solidFill>
                  <a:srgbClr val="B1B9B3">
                    <a:lumMod val="40000"/>
                    <a:lumOff val="60000"/>
                  </a:srgbClr>
                </a:solidFill>
                <a:latin typeface="Courier New" pitchFamily="49" charset="0"/>
                <a:cs typeface="Courier New" pitchFamily="49" charset="0"/>
              </a:rPr>
              <a:t>args</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TinhGiaTri</a:t>
            </a:r>
            <a:r>
              <a:rPr lang="en-US" dirty="0">
                <a:solidFill>
                  <a:srgbClr val="B1B9B3">
                    <a:lumMod val="40000"/>
                    <a:lumOff val="60000"/>
                  </a:srgbClr>
                </a:solidFill>
                <a:latin typeface="Courier New" pitchFamily="49" charset="0"/>
                <a:cs typeface="Courier New" pitchFamily="49" charset="0"/>
              </a:rPr>
              <a:t> GT1 = new </a:t>
            </a:r>
            <a:r>
              <a:rPr lang="en-US" dirty="0" err="1">
                <a:solidFill>
                  <a:srgbClr val="B1B9B3">
                    <a:lumMod val="40000"/>
                    <a:lumOff val="60000"/>
                  </a:srgbClr>
                </a:solidFill>
                <a:latin typeface="Courier New" pitchFamily="49" charset="0"/>
                <a:cs typeface="Courier New" pitchFamily="49" charset="0"/>
              </a:rPr>
              <a:t>TinhGiaTri</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try</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GT1.TinhToan();</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catch (Exception e)</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Console.WriteLine</a:t>
            </a:r>
            <a:r>
              <a:rPr lang="en-US" dirty="0">
                <a:solidFill>
                  <a:srgbClr val="B1B9B3">
                    <a:lumMod val="40000"/>
                    <a:lumOff val="60000"/>
                  </a:srgbClr>
                </a:solidFill>
                <a:latin typeface="Courier New" pitchFamily="49" charset="0"/>
                <a:cs typeface="Courier New" pitchFamily="49" charset="0"/>
              </a:rPr>
              <a:t>(</a:t>
            </a:r>
            <a:r>
              <a:rPr lang="en-US" dirty="0" err="1">
                <a:solidFill>
                  <a:srgbClr val="B1B9B3">
                    <a:lumMod val="40000"/>
                    <a:lumOff val="60000"/>
                  </a:srgbClr>
                </a:solidFill>
                <a:latin typeface="Courier New" pitchFamily="49" charset="0"/>
                <a:cs typeface="Courier New" pitchFamily="49" charset="0"/>
              </a:rPr>
              <a:t>e.Message</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Console.ReadLine</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64</a:t>
            </a:fld>
            <a:endParaRPr lang="vi-VN" dirty="0">
              <a:solidFill>
                <a:srgbClr val="000000"/>
              </a:solidFill>
            </a:endParaRPr>
          </a:p>
        </p:txBody>
      </p:sp>
    </p:spTree>
    <p:extLst>
      <p:ext uri="{BB962C8B-B14F-4D97-AF65-F5344CB8AC3E}">
        <p14:creationId xmlns:p14="http://schemas.microsoft.com/office/powerpoint/2010/main" val="267615003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Ngoại lệ do người dùng tự định nghĩa</a:t>
            </a:r>
          </a:p>
        </p:txBody>
      </p:sp>
      <p:sp>
        <p:nvSpPr>
          <p:cNvPr id="181251" name="Rectangle 3"/>
          <p:cNvSpPr>
            <a:spLocks noGrp="1" noChangeArrowheads="1"/>
          </p:cNvSpPr>
          <p:nvPr>
            <p:ph type="body" idx="1"/>
          </p:nvPr>
        </p:nvSpPr>
        <p:spPr/>
        <p:txBody>
          <a:bodyPr/>
          <a:lstStyle/>
          <a:p>
            <a:pPr algn="just"/>
            <a:r>
              <a:rPr lang="en-US" sz="2800" dirty="0" err="1"/>
              <a:t>Khi</a:t>
            </a:r>
            <a:r>
              <a:rPr lang="en-US" sz="2800" dirty="0"/>
              <a:t> </a:t>
            </a:r>
            <a:r>
              <a:rPr lang="en-US" sz="2800" dirty="0" err="1"/>
              <a:t>không</a:t>
            </a:r>
            <a:r>
              <a:rPr lang="en-US" sz="2800" dirty="0"/>
              <a:t> </a:t>
            </a:r>
            <a:r>
              <a:rPr lang="en-US" sz="2800" dirty="0" err="1"/>
              <a:t>tìm</a:t>
            </a:r>
            <a:r>
              <a:rPr lang="en-US" sz="2800" dirty="0"/>
              <a:t> </a:t>
            </a:r>
            <a:r>
              <a:rPr lang="en-US" sz="2800" dirty="0" err="1"/>
              <a:t>được</a:t>
            </a:r>
            <a:r>
              <a:rPr lang="en-US" sz="2800" dirty="0"/>
              <a:t> </a:t>
            </a:r>
            <a:r>
              <a:rPr lang="en-US" sz="2800" dirty="0" err="1"/>
              <a:t>lớp</a:t>
            </a:r>
            <a:r>
              <a:rPr lang="en-US" sz="2800" dirty="0"/>
              <a:t> </a:t>
            </a:r>
            <a:r>
              <a:rPr lang="en-US" sz="2800" dirty="0" err="1"/>
              <a:t>ngoại</a:t>
            </a:r>
            <a:r>
              <a:rPr lang="en-US" sz="2800" dirty="0"/>
              <a:t> </a:t>
            </a:r>
            <a:r>
              <a:rPr lang="en-US" sz="2800" dirty="0" err="1"/>
              <a:t>lệ</a:t>
            </a:r>
            <a:r>
              <a:rPr lang="en-US" sz="2800" dirty="0"/>
              <a:t> </a:t>
            </a:r>
            <a:r>
              <a:rPr lang="en-US" sz="2800" dirty="0" err="1"/>
              <a:t>phù</a:t>
            </a:r>
            <a:r>
              <a:rPr lang="en-US" sz="2800" dirty="0"/>
              <a:t> </a:t>
            </a:r>
            <a:r>
              <a:rPr lang="en-US" sz="2800" dirty="0" err="1"/>
              <a:t>hợp</a:t>
            </a:r>
            <a:r>
              <a:rPr lang="en-US" sz="2800" dirty="0"/>
              <a:t> </a:t>
            </a:r>
            <a:r>
              <a:rPr lang="en-US" sz="2800" dirty="0" err="1"/>
              <a:t>chúng</a:t>
            </a:r>
            <a:r>
              <a:rPr lang="en-US" sz="2800" dirty="0"/>
              <a:t> ta </a:t>
            </a:r>
            <a:r>
              <a:rPr lang="en-US" sz="2800" dirty="0" err="1"/>
              <a:t>có</a:t>
            </a:r>
            <a:r>
              <a:rPr lang="en-US" sz="2800" dirty="0"/>
              <a:t> </a:t>
            </a:r>
            <a:r>
              <a:rPr lang="en-US" sz="2800" dirty="0" err="1"/>
              <a:t>thể</a:t>
            </a:r>
            <a:r>
              <a:rPr lang="en-US" sz="2800" dirty="0"/>
              <a:t> </a:t>
            </a:r>
            <a:r>
              <a:rPr lang="en-US" sz="2800" dirty="0" err="1"/>
              <a:t>tự</a:t>
            </a:r>
            <a:r>
              <a:rPr lang="en-US" sz="2800" dirty="0"/>
              <a:t> </a:t>
            </a:r>
            <a:r>
              <a:rPr lang="en-US" sz="2800" dirty="0" err="1"/>
              <a:t>định</a:t>
            </a:r>
            <a:r>
              <a:rPr lang="en-US" sz="2800" dirty="0"/>
              <a:t> </a:t>
            </a:r>
            <a:r>
              <a:rPr lang="en-US" sz="2800" dirty="0" err="1"/>
              <a:t>nghĩa</a:t>
            </a:r>
            <a:r>
              <a:rPr lang="en-US" sz="2800" dirty="0"/>
              <a:t> </a:t>
            </a:r>
            <a:r>
              <a:rPr lang="en-US" sz="2800" dirty="0" err="1"/>
              <a:t>lớp</a:t>
            </a:r>
            <a:r>
              <a:rPr lang="en-US" sz="2800" dirty="0"/>
              <a:t> </a:t>
            </a:r>
            <a:r>
              <a:rPr lang="en-US" sz="2800" dirty="0" err="1"/>
              <a:t>ngoại</a:t>
            </a:r>
            <a:r>
              <a:rPr lang="en-US" sz="2800" dirty="0"/>
              <a:t> </a:t>
            </a:r>
            <a:r>
              <a:rPr lang="en-US" sz="2800" dirty="0" err="1"/>
              <a:t>lệ</a:t>
            </a:r>
            <a:r>
              <a:rPr lang="en-US" sz="2800" dirty="0"/>
              <a:t> </a:t>
            </a:r>
            <a:r>
              <a:rPr lang="en-US" sz="2800" dirty="0" err="1"/>
              <a:t>bằng</a:t>
            </a:r>
            <a:r>
              <a:rPr lang="en-US" sz="2800" dirty="0"/>
              <a:t> </a:t>
            </a:r>
            <a:r>
              <a:rPr lang="en-US" sz="2800" dirty="0" err="1"/>
              <a:t>cách</a:t>
            </a:r>
            <a:r>
              <a:rPr lang="en-US" sz="2800" dirty="0"/>
              <a:t> </a:t>
            </a:r>
            <a:r>
              <a:rPr lang="en-US" sz="2800" dirty="0" err="1"/>
              <a:t>kế</a:t>
            </a:r>
            <a:r>
              <a:rPr lang="en-US" sz="2800" dirty="0"/>
              <a:t> </a:t>
            </a:r>
            <a:r>
              <a:rPr lang="en-US" sz="2800" dirty="0" err="1"/>
              <a:t>thừa</a:t>
            </a:r>
            <a:r>
              <a:rPr lang="en-US" sz="2800" dirty="0"/>
              <a:t> </a:t>
            </a:r>
            <a:r>
              <a:rPr lang="en-US" sz="2800" dirty="0" err="1"/>
              <a:t>từ</a:t>
            </a:r>
            <a:r>
              <a:rPr lang="en-US" sz="2800" dirty="0"/>
              <a:t> </a:t>
            </a:r>
            <a:r>
              <a:rPr lang="en-US" sz="2800" dirty="0" err="1"/>
              <a:t>lớp</a:t>
            </a:r>
            <a:r>
              <a:rPr lang="en-US" sz="2800" dirty="0"/>
              <a:t> Exception</a:t>
            </a:r>
          </a:p>
        </p:txBody>
      </p:sp>
      <p:pic>
        <p:nvPicPr>
          <p:cNvPr id="181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64770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65</a:t>
            </a:fld>
            <a:endParaRPr lang="vi-VN" dirty="0">
              <a:solidFill>
                <a:srgbClr val="000000"/>
              </a:solidFill>
            </a:endParaRPr>
          </a:p>
        </p:txBody>
      </p:sp>
    </p:spTree>
    <p:extLst>
      <p:ext uri="{BB962C8B-B14F-4D97-AF65-F5344CB8AC3E}">
        <p14:creationId xmlns:p14="http://schemas.microsoft.com/office/powerpoint/2010/main" val="1079492806"/>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dirty="0" err="1" smtClean="0"/>
              <a:t>Bài</a:t>
            </a:r>
            <a:r>
              <a:rPr lang="en-US" dirty="0" smtClean="0"/>
              <a:t> 1. </a:t>
            </a:r>
            <a:r>
              <a:rPr lang="en-US" dirty="0" err="1" smtClean="0"/>
              <a:t>Quản</a:t>
            </a:r>
            <a:r>
              <a:rPr lang="en-US" dirty="0" smtClean="0"/>
              <a:t> </a:t>
            </a:r>
            <a:r>
              <a:rPr lang="en-US" dirty="0" err="1" smtClean="0"/>
              <a:t>lý</a:t>
            </a:r>
            <a:r>
              <a:rPr lang="en-US" dirty="0" smtClean="0"/>
              <a:t> </a:t>
            </a:r>
            <a:r>
              <a:rPr lang="en-US" dirty="0" err="1" smtClean="0"/>
              <a:t>sinh</a:t>
            </a:r>
            <a:r>
              <a:rPr lang="en-US" dirty="0" smtClean="0"/>
              <a:t> </a:t>
            </a:r>
            <a:r>
              <a:rPr lang="en-US" dirty="0" err="1" smtClean="0"/>
              <a:t>viên</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sinh</a:t>
            </a:r>
            <a:r>
              <a:rPr lang="en-US" dirty="0" smtClean="0"/>
              <a:t> </a:t>
            </a:r>
            <a:r>
              <a:rPr lang="en-US" dirty="0" err="1" smtClean="0"/>
              <a:t>viên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Họ</a:t>
            </a:r>
            <a:r>
              <a:rPr lang="en-US" dirty="0" smtClean="0"/>
              <a:t> </a:t>
            </a:r>
            <a:r>
              <a:rPr lang="en-US" dirty="0" err="1" smtClean="0"/>
              <a:t>tên</a:t>
            </a:r>
            <a:r>
              <a:rPr lang="en-US" dirty="0" smtClean="0"/>
              <a:t>, </a:t>
            </a:r>
            <a:r>
              <a:rPr lang="en-US" dirty="0" err="1" smtClean="0"/>
              <a:t>Ngày</a:t>
            </a:r>
            <a:r>
              <a:rPr lang="en-US" dirty="0" smtClean="0"/>
              <a:t> </a:t>
            </a:r>
            <a:r>
              <a:rPr lang="en-US" dirty="0" err="1" smtClean="0"/>
              <a:t>sinh</a:t>
            </a:r>
            <a:r>
              <a:rPr lang="en-US" dirty="0" smtClean="0"/>
              <a:t>, </a:t>
            </a:r>
            <a:r>
              <a:rPr lang="en-US" dirty="0" err="1" smtClean="0"/>
              <a:t>Điểm</a:t>
            </a:r>
            <a:r>
              <a:rPr lang="en-US" dirty="0" smtClean="0"/>
              <a:t> </a:t>
            </a:r>
            <a:r>
              <a:rPr lang="en-US" dirty="0" err="1" smtClean="0"/>
              <a:t>thi</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Thiết</a:t>
            </a:r>
            <a:r>
              <a:rPr lang="en-US" dirty="0" smtClean="0"/>
              <a:t> </a:t>
            </a:r>
            <a:r>
              <a:rPr lang="en-US" dirty="0" err="1" smtClean="0"/>
              <a:t>kế</a:t>
            </a:r>
            <a:r>
              <a:rPr lang="en-US" dirty="0" smtClean="0"/>
              <a:t> web.</a:t>
            </a:r>
          </a:p>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gồm</a:t>
            </a:r>
            <a:r>
              <a:rPr lang="en-US" dirty="0" smtClean="0"/>
              <a:t> N </a:t>
            </a:r>
            <a:r>
              <a:rPr lang="en-US" dirty="0" err="1" smtClean="0"/>
              <a:t>sinh</a:t>
            </a:r>
            <a:r>
              <a:rPr lang="en-US" dirty="0" smtClean="0"/>
              <a:t> </a:t>
            </a:r>
            <a:r>
              <a:rPr lang="en-US" dirty="0" err="1" smtClean="0"/>
              <a:t>viên</a:t>
            </a:r>
            <a:endParaRPr lang="en-US" dirty="0" smtClean="0"/>
          </a:p>
          <a:p>
            <a:pPr lvl="1"/>
            <a:r>
              <a:rPr lang="en-US" dirty="0" err="1" smtClean="0"/>
              <a:t>Đưa</a:t>
            </a:r>
            <a:r>
              <a:rPr lang="en-US" dirty="0" smtClean="0"/>
              <a:t> </a:t>
            </a:r>
            <a:r>
              <a:rPr lang="en-US" dirty="0" err="1" smtClean="0"/>
              <a:t>ra</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được</a:t>
            </a:r>
            <a:r>
              <a:rPr lang="en-US" dirty="0" smtClean="0"/>
              <a:t> </a:t>
            </a:r>
            <a:r>
              <a:rPr lang="en-US" dirty="0" err="1" smtClean="0"/>
              <a:t>làm</a:t>
            </a:r>
            <a:r>
              <a:rPr lang="en-US" dirty="0" smtClean="0"/>
              <a:t> </a:t>
            </a:r>
            <a:r>
              <a:rPr lang="en-US" dirty="0" err="1" smtClean="0"/>
              <a:t>khoá</a:t>
            </a:r>
            <a:r>
              <a:rPr lang="en-US" dirty="0" smtClean="0"/>
              <a:t> </a:t>
            </a:r>
            <a:r>
              <a:rPr lang="en-US" dirty="0" err="1" smtClean="0"/>
              <a:t>luận</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làm</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a:t>
            </a:r>
          </a:p>
          <a:p>
            <a:pPr lvl="2"/>
            <a:r>
              <a:rPr lang="en-US" dirty="0" err="1" smtClean="0"/>
              <a:t>Làm</a:t>
            </a:r>
            <a:r>
              <a:rPr lang="en-US" dirty="0" smtClean="0"/>
              <a:t> </a:t>
            </a:r>
            <a:r>
              <a:rPr lang="en-US" dirty="0" err="1" smtClean="0"/>
              <a:t>khoá</a:t>
            </a:r>
            <a:r>
              <a:rPr lang="en-US" dirty="0" smtClean="0"/>
              <a:t> </a:t>
            </a:r>
            <a:r>
              <a:rPr lang="en-US" dirty="0" err="1" smtClean="0"/>
              <a:t>luận</a:t>
            </a:r>
            <a:r>
              <a:rPr lang="en-US" dirty="0" smtClean="0"/>
              <a:t> </a:t>
            </a:r>
            <a:r>
              <a:rPr lang="en-US" dirty="0" err="1" smtClean="0"/>
              <a:t>nếu</a:t>
            </a:r>
            <a:r>
              <a:rPr lang="en-US" dirty="0" smtClean="0"/>
              <a:t> </a:t>
            </a:r>
            <a:r>
              <a:rPr lang="en-US" dirty="0" err="1" smtClean="0"/>
              <a:t>điểm</a:t>
            </a:r>
            <a:r>
              <a:rPr lang="en-US" dirty="0" smtClean="0"/>
              <a:t> </a:t>
            </a:r>
            <a:r>
              <a:rPr lang="en-US" dirty="0" err="1" smtClean="0"/>
              <a:t>Trung</a:t>
            </a:r>
            <a:r>
              <a:rPr lang="en-US" dirty="0" smtClean="0"/>
              <a:t> </a:t>
            </a:r>
            <a:r>
              <a:rPr lang="en-US" dirty="0" err="1" smtClean="0"/>
              <a:t>bình</a:t>
            </a:r>
            <a:r>
              <a:rPr lang="en-US" dirty="0" smtClean="0"/>
              <a:t> &gt;= 8 </a:t>
            </a:r>
            <a:r>
              <a:rPr lang="en-US" dirty="0" err="1" smtClean="0"/>
              <a:t>và</a:t>
            </a:r>
            <a:r>
              <a:rPr lang="en-US" dirty="0" smtClean="0"/>
              <a:t> </a:t>
            </a:r>
            <a:r>
              <a:rPr lang="en-US" dirty="0" err="1" smtClean="0"/>
              <a:t>không</a:t>
            </a:r>
            <a:r>
              <a:rPr lang="en-US" dirty="0" smtClean="0"/>
              <a:t> </a:t>
            </a:r>
            <a:r>
              <a:rPr lang="en-US" dirty="0" err="1" smtClean="0"/>
              <a:t>môn</a:t>
            </a:r>
            <a:r>
              <a:rPr lang="en-US" dirty="0" smtClean="0"/>
              <a:t> </a:t>
            </a:r>
            <a:r>
              <a:rPr lang="en-US" dirty="0" err="1" smtClean="0"/>
              <a:t>nào</a:t>
            </a:r>
            <a:r>
              <a:rPr lang="en-US" dirty="0" smtClean="0"/>
              <a:t> </a:t>
            </a:r>
            <a:r>
              <a:rPr lang="en-US" dirty="0" err="1" smtClean="0"/>
              <a:t>dưới</a:t>
            </a:r>
            <a:r>
              <a:rPr lang="en-US" dirty="0" smtClean="0"/>
              <a:t> 5</a:t>
            </a:r>
          </a:p>
          <a:p>
            <a:pPr lvl="2"/>
            <a:r>
              <a:rPr lang="en-US" dirty="0" err="1" smtClean="0"/>
              <a:t>Làm</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có</a:t>
            </a:r>
            <a:r>
              <a:rPr lang="en-US" dirty="0" smtClean="0"/>
              <a:t> </a:t>
            </a:r>
            <a:r>
              <a:rPr lang="en-US" dirty="0" err="1" smtClean="0"/>
              <a:t>môn</a:t>
            </a:r>
            <a:r>
              <a:rPr lang="en-US" dirty="0" smtClean="0"/>
              <a:t> </a:t>
            </a:r>
            <a:r>
              <a:rPr lang="en-US" dirty="0" err="1" smtClean="0"/>
              <a:t>nào</a:t>
            </a:r>
            <a:r>
              <a:rPr lang="en-US" dirty="0" smtClean="0"/>
              <a:t> </a:t>
            </a:r>
            <a:r>
              <a:rPr lang="en-US" dirty="0" err="1" smtClean="0"/>
              <a:t>dưới</a:t>
            </a:r>
            <a:r>
              <a:rPr lang="en-US" dirty="0" smtClean="0"/>
              <a:t> 5</a:t>
            </a:r>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66</a:t>
            </a:fld>
            <a:endParaRPr lang="vi-VN" dirty="0">
              <a:solidFill>
                <a:srgbClr val="000000"/>
              </a:solidFill>
            </a:endParaRPr>
          </a:p>
        </p:txBody>
      </p:sp>
    </p:spTree>
    <p:extLst>
      <p:ext uri="{BB962C8B-B14F-4D97-AF65-F5344CB8AC3E}">
        <p14:creationId xmlns:p14="http://schemas.microsoft.com/office/powerpoint/2010/main" val="4166790623"/>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2.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phân</a:t>
            </a:r>
            <a:r>
              <a:rPr lang="en-US" dirty="0" smtClean="0"/>
              <a:t> </a:t>
            </a:r>
            <a:r>
              <a:rPr lang="en-US" dirty="0" err="1" smtClean="0"/>
              <a:t>số</a:t>
            </a:r>
            <a:endParaRPr lang="en-US" dirty="0" smtClean="0"/>
          </a:p>
          <a:p>
            <a:pPr lvl="1"/>
            <a:r>
              <a:rPr lang="en-US" dirty="0" err="1" smtClean="0"/>
              <a:t>Thuộc</a:t>
            </a:r>
            <a:r>
              <a:rPr lang="en-US" dirty="0" smtClean="0"/>
              <a:t> </a:t>
            </a:r>
            <a:r>
              <a:rPr lang="en-US" dirty="0" err="1" smtClean="0"/>
              <a:t>tính</a:t>
            </a:r>
            <a:r>
              <a:rPr lang="en-US" dirty="0" smtClean="0"/>
              <a:t>:</a:t>
            </a:r>
          </a:p>
          <a:p>
            <a:pPr marL="909637" lvl="2" indent="0">
              <a:buNone/>
            </a:pPr>
            <a:r>
              <a:rPr lang="en-US" dirty="0" smtClean="0"/>
              <a:t>		private </a:t>
            </a:r>
            <a:r>
              <a:rPr lang="en-US" dirty="0" err="1" smtClean="0"/>
              <a:t>int</a:t>
            </a:r>
            <a:r>
              <a:rPr lang="en-US" dirty="0" smtClean="0"/>
              <a:t> </a:t>
            </a:r>
            <a:r>
              <a:rPr lang="en-US" dirty="0" err="1" smtClean="0"/>
              <a:t>TuSo</a:t>
            </a:r>
            <a:r>
              <a:rPr lang="en-US" dirty="0" smtClean="0"/>
              <a:t>; //</a:t>
            </a:r>
            <a:r>
              <a:rPr lang="en-US" dirty="0" err="1" smtClean="0"/>
              <a:t>Tử</a:t>
            </a:r>
            <a:r>
              <a:rPr lang="en-US" dirty="0" smtClean="0"/>
              <a:t> </a:t>
            </a:r>
            <a:r>
              <a:rPr lang="en-US" dirty="0" err="1" smtClean="0"/>
              <a:t>số</a:t>
            </a:r>
            <a:endParaRPr lang="en-US" dirty="0" smtClean="0"/>
          </a:p>
          <a:p>
            <a:pPr marL="909637" lvl="2" indent="0">
              <a:buNone/>
            </a:pPr>
            <a:r>
              <a:rPr lang="en-US" dirty="0"/>
              <a:t>	</a:t>
            </a:r>
            <a:r>
              <a:rPr lang="en-US" dirty="0" smtClean="0"/>
              <a:t>         private </a:t>
            </a:r>
            <a:r>
              <a:rPr lang="en-US" dirty="0" err="1" smtClean="0"/>
              <a:t>int</a:t>
            </a:r>
            <a:r>
              <a:rPr lang="en-US" dirty="0" smtClean="0"/>
              <a:t> </a:t>
            </a:r>
            <a:r>
              <a:rPr lang="en-US" dirty="0" err="1" smtClean="0"/>
              <a:t>MauSo</a:t>
            </a:r>
            <a:r>
              <a:rPr lang="en-US" dirty="0" smtClean="0"/>
              <a:t>; //</a:t>
            </a:r>
            <a:r>
              <a:rPr lang="en-US" dirty="0" err="1" smtClean="0"/>
              <a:t>Mẫu</a:t>
            </a:r>
            <a:r>
              <a:rPr lang="en-US" dirty="0" smtClean="0"/>
              <a:t> </a:t>
            </a:r>
            <a:r>
              <a:rPr lang="en-US" dirty="0" err="1" smtClean="0"/>
              <a:t>số</a:t>
            </a:r>
            <a:endParaRPr lang="en-US" dirty="0" smtClean="0"/>
          </a:p>
          <a:p>
            <a:pPr marL="909637" lvl="2" indent="0">
              <a:buNone/>
            </a:pPr>
            <a:r>
              <a:rPr lang="en-US" dirty="0" smtClean="0"/>
              <a:t>}	</a:t>
            </a:r>
          </a:p>
          <a:p>
            <a:pPr lvl="1"/>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p>
          <a:p>
            <a:pPr lvl="2"/>
            <a:r>
              <a:rPr lang="en-US" dirty="0" err="1" smtClean="0"/>
              <a:t>Hàm</a:t>
            </a:r>
            <a:r>
              <a:rPr lang="en-US" dirty="0" smtClean="0"/>
              <a:t> </a:t>
            </a:r>
            <a:r>
              <a:rPr lang="en-US" dirty="0" err="1" smtClean="0"/>
              <a:t>tạo</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tử</a:t>
            </a:r>
            <a:r>
              <a:rPr lang="en-US" dirty="0" smtClean="0"/>
              <a:t> </a:t>
            </a:r>
            <a:r>
              <a:rPr lang="en-US" dirty="0" err="1" smtClean="0"/>
              <a:t>số</a:t>
            </a:r>
            <a:r>
              <a:rPr lang="en-US" dirty="0" smtClean="0"/>
              <a:t> = 0, </a:t>
            </a:r>
            <a:r>
              <a:rPr lang="en-US" dirty="0" err="1" smtClean="0"/>
              <a:t>mẫu</a:t>
            </a:r>
            <a:r>
              <a:rPr lang="en-US" dirty="0" smtClean="0"/>
              <a:t> </a:t>
            </a:r>
            <a:r>
              <a:rPr lang="en-US" dirty="0" err="1" smtClean="0"/>
              <a:t>số</a:t>
            </a:r>
            <a:r>
              <a:rPr lang="en-US" dirty="0" smtClean="0"/>
              <a:t> = 1)</a:t>
            </a:r>
          </a:p>
          <a:p>
            <a:pPr lvl="2"/>
            <a:r>
              <a:rPr lang="en-US" dirty="0" err="1" smtClean="0"/>
              <a:t>Nhập</a:t>
            </a:r>
            <a:r>
              <a:rPr lang="en-US" dirty="0" smtClean="0"/>
              <a:t> </a:t>
            </a:r>
            <a:r>
              <a:rPr lang="en-US" dirty="0" err="1" smtClean="0"/>
              <a:t>phân</a:t>
            </a:r>
            <a:r>
              <a:rPr lang="en-US" dirty="0" smtClean="0"/>
              <a:t> </a:t>
            </a:r>
            <a:r>
              <a:rPr lang="en-US" dirty="0" err="1" smtClean="0"/>
              <a:t>số</a:t>
            </a:r>
            <a:endParaRPr lang="en-US" dirty="0" smtClean="0"/>
          </a:p>
          <a:p>
            <a:pPr lvl="2"/>
            <a:r>
              <a:rPr lang="en-US" dirty="0" smtClean="0"/>
              <a:t>In </a:t>
            </a:r>
            <a:r>
              <a:rPr lang="en-US" dirty="0" err="1" smtClean="0"/>
              <a:t>phân</a:t>
            </a:r>
            <a:r>
              <a:rPr lang="en-US" dirty="0" smtClean="0"/>
              <a:t> </a:t>
            </a:r>
            <a:r>
              <a:rPr lang="en-US" dirty="0" err="1" smtClean="0"/>
              <a:t>số</a:t>
            </a:r>
            <a:endParaRPr lang="en-US" dirty="0" smtClean="0"/>
          </a:p>
          <a:p>
            <a:pPr lvl="2"/>
            <a:r>
              <a:rPr lang="en-US" dirty="0" err="1" smtClean="0"/>
              <a:t>Rút</a:t>
            </a:r>
            <a:r>
              <a:rPr lang="en-US" dirty="0" smtClean="0"/>
              <a:t> </a:t>
            </a:r>
            <a:r>
              <a:rPr lang="en-US" dirty="0" err="1" smtClean="0"/>
              <a:t>gọn</a:t>
            </a:r>
            <a:r>
              <a:rPr lang="en-US" dirty="0" smtClean="0"/>
              <a:t> </a:t>
            </a:r>
            <a:r>
              <a:rPr lang="en-US" dirty="0" err="1" smtClean="0"/>
              <a:t>phân</a:t>
            </a:r>
            <a:r>
              <a:rPr lang="en-US" dirty="0" smtClean="0"/>
              <a:t> </a:t>
            </a:r>
            <a:r>
              <a:rPr lang="en-US" dirty="0" err="1" smtClean="0"/>
              <a:t>số</a:t>
            </a:r>
            <a:endParaRPr lang="en-US" dirty="0" smtClean="0"/>
          </a:p>
          <a:p>
            <a:pPr lvl="2"/>
            <a:r>
              <a:rPr lang="en-US" dirty="0" err="1" smtClean="0"/>
              <a:t>Tính</a:t>
            </a:r>
            <a:r>
              <a:rPr lang="en-US" dirty="0" smtClean="0"/>
              <a:t> </a:t>
            </a:r>
            <a:r>
              <a:rPr lang="en-US" dirty="0" err="1" smtClean="0"/>
              <a:t>tổng</a:t>
            </a:r>
            <a:r>
              <a:rPr lang="en-US" dirty="0" smtClean="0"/>
              <a:t>/</a:t>
            </a:r>
            <a:r>
              <a:rPr lang="en-US" dirty="0" err="1" smtClean="0"/>
              <a:t>hiệu</a:t>
            </a:r>
            <a:r>
              <a:rPr lang="en-US" dirty="0" smtClean="0"/>
              <a:t>/</a:t>
            </a:r>
            <a:r>
              <a:rPr lang="en-US" dirty="0" err="1" smtClean="0"/>
              <a:t>tích</a:t>
            </a:r>
            <a:r>
              <a:rPr lang="en-US" dirty="0" smtClean="0"/>
              <a:t>/</a:t>
            </a:r>
            <a:r>
              <a:rPr lang="en-US" dirty="0" err="1" smtClean="0"/>
              <a:t>thương</a:t>
            </a:r>
            <a:r>
              <a:rPr lang="en-US" dirty="0" smtClean="0"/>
              <a:t> 2 </a:t>
            </a:r>
            <a:r>
              <a:rPr lang="en-US" dirty="0" err="1" smtClean="0"/>
              <a:t>phân</a:t>
            </a:r>
            <a:r>
              <a:rPr lang="en-US" dirty="0" smtClean="0"/>
              <a:t> </a:t>
            </a:r>
            <a:r>
              <a:rPr lang="en-US" dirty="0" err="1" smtClean="0"/>
              <a:t>số</a:t>
            </a:r>
            <a:endParaRPr lang="en-US" dirty="0" smtClean="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67</a:t>
            </a:fld>
            <a:endParaRPr lang="vi-VN" dirty="0">
              <a:solidFill>
                <a:srgbClr val="000000"/>
              </a:solidFill>
            </a:endParaRPr>
          </a:p>
        </p:txBody>
      </p:sp>
    </p:spTree>
    <p:extLst>
      <p:ext uri="{BB962C8B-B14F-4D97-AF65-F5344CB8AC3E}">
        <p14:creationId xmlns:p14="http://schemas.microsoft.com/office/powerpoint/2010/main" val="2657548714"/>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3.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2 </a:t>
            </a:r>
            <a:r>
              <a:rPr lang="en-US" dirty="0" err="1" smtClean="0"/>
              <a:t>chiều</a:t>
            </a:r>
            <a:endParaRPr lang="en-US" dirty="0" smtClean="0"/>
          </a:p>
          <a:p>
            <a:pPr lvl="1"/>
            <a:r>
              <a:rPr lang="en-US" dirty="0" err="1" smtClean="0"/>
              <a:t>Thuộc</a:t>
            </a:r>
            <a:r>
              <a:rPr lang="en-US" dirty="0" smtClean="0"/>
              <a:t> </a:t>
            </a:r>
            <a:r>
              <a:rPr lang="en-US" dirty="0" err="1" smtClean="0"/>
              <a:t>tính</a:t>
            </a:r>
            <a:r>
              <a:rPr lang="en-US" dirty="0" smtClean="0"/>
              <a:t>:</a:t>
            </a:r>
          </a:p>
          <a:p>
            <a:pPr marL="909637" lvl="2" indent="0">
              <a:buNone/>
            </a:pPr>
            <a:r>
              <a:rPr lang="en-US" dirty="0"/>
              <a:t>	 </a:t>
            </a:r>
            <a:r>
              <a:rPr lang="en-US" dirty="0" smtClean="0"/>
              <a:t>      private double x; //</a:t>
            </a:r>
            <a:r>
              <a:rPr lang="en-US" dirty="0" err="1" smtClean="0"/>
              <a:t>Hoành</a:t>
            </a:r>
            <a:r>
              <a:rPr lang="en-US" dirty="0" smtClean="0"/>
              <a:t> </a:t>
            </a:r>
            <a:r>
              <a:rPr lang="en-US" dirty="0" err="1" smtClean="0"/>
              <a:t>độ</a:t>
            </a:r>
            <a:endParaRPr lang="en-US" dirty="0" smtClean="0"/>
          </a:p>
          <a:p>
            <a:pPr marL="909637" lvl="2" indent="0">
              <a:buNone/>
            </a:pPr>
            <a:r>
              <a:rPr lang="en-US" dirty="0"/>
              <a:t> </a:t>
            </a:r>
            <a:r>
              <a:rPr lang="en-US" dirty="0" smtClean="0"/>
              <a:t>      private double y; //Tung </a:t>
            </a:r>
            <a:r>
              <a:rPr lang="en-US" dirty="0" err="1" smtClean="0"/>
              <a:t>độ</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không</a:t>
            </a:r>
            <a:r>
              <a:rPr lang="en-US" dirty="0" smtClean="0"/>
              <a:t> </a:t>
            </a:r>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điểm</a:t>
            </a:r>
            <a:r>
              <a:rPr lang="en-US" dirty="0" smtClean="0"/>
              <a:t> </a:t>
            </a:r>
            <a:r>
              <a:rPr lang="en-US" dirty="0" err="1" smtClean="0"/>
              <a:t>toạ</a:t>
            </a:r>
            <a:r>
              <a:rPr lang="en-US" dirty="0" smtClean="0"/>
              <a:t> </a:t>
            </a:r>
            <a:r>
              <a:rPr lang="en-US" dirty="0" err="1" smtClean="0"/>
              <a:t>độ</a:t>
            </a:r>
            <a:r>
              <a:rPr lang="en-US" dirty="0" smtClean="0"/>
              <a:t> (0,0)</a:t>
            </a:r>
          </a:p>
          <a:p>
            <a:pPr lvl="2"/>
            <a:r>
              <a:rPr lang="en-US" dirty="0" err="1" smtClean="0"/>
              <a:t>Hàm</a:t>
            </a:r>
            <a:r>
              <a:rPr lang="en-US" dirty="0" smtClean="0"/>
              <a:t> </a:t>
            </a:r>
            <a:r>
              <a:rPr lang="en-US" dirty="0" err="1" smtClean="0"/>
              <a:t>tạo</a:t>
            </a:r>
            <a:r>
              <a:rPr lang="en-US" dirty="0" smtClean="0"/>
              <a:t> 2 </a:t>
            </a:r>
            <a:r>
              <a:rPr lang="en-US" dirty="0" err="1" smtClean="0"/>
              <a:t>tham</a:t>
            </a:r>
            <a:r>
              <a:rPr lang="en-US" dirty="0" smtClean="0"/>
              <a:t> </a:t>
            </a:r>
            <a:r>
              <a:rPr lang="en-US" dirty="0" err="1" smtClean="0"/>
              <a:t>số</a:t>
            </a:r>
            <a:r>
              <a:rPr lang="en-US" dirty="0" smtClean="0"/>
              <a:t> x, y: </a:t>
            </a:r>
            <a:r>
              <a:rPr lang="en-US" dirty="0" err="1" smtClean="0"/>
              <a:t>khởi</a:t>
            </a:r>
            <a:r>
              <a:rPr lang="en-US" dirty="0" smtClean="0"/>
              <a:t> </a:t>
            </a:r>
            <a:r>
              <a:rPr lang="en-US" dirty="0" err="1" smtClean="0"/>
              <a:t>tạo</a:t>
            </a:r>
            <a:r>
              <a:rPr lang="en-US" dirty="0" smtClean="0"/>
              <a:t> </a:t>
            </a:r>
            <a:r>
              <a:rPr lang="en-US" dirty="0" err="1" smtClean="0"/>
              <a:t>điểm</a:t>
            </a:r>
            <a:r>
              <a:rPr lang="en-US" dirty="0" smtClean="0"/>
              <a:t> </a:t>
            </a:r>
            <a:r>
              <a:rPr lang="en-US" dirty="0" err="1" smtClean="0"/>
              <a:t>có</a:t>
            </a:r>
            <a:r>
              <a:rPr lang="en-US" dirty="0" smtClean="0"/>
              <a:t> </a:t>
            </a:r>
            <a:r>
              <a:rPr lang="en-US" dirty="0" err="1" smtClean="0"/>
              <a:t>toạ</a:t>
            </a:r>
            <a:r>
              <a:rPr lang="en-US" dirty="0" smtClean="0"/>
              <a:t> </a:t>
            </a:r>
            <a:r>
              <a:rPr lang="en-US" dirty="0" err="1" smtClean="0"/>
              <a:t>độ</a:t>
            </a:r>
            <a:r>
              <a:rPr lang="en-US" dirty="0" smtClean="0"/>
              <a:t> (</a:t>
            </a:r>
            <a:r>
              <a:rPr lang="en-US" dirty="0" err="1" smtClean="0"/>
              <a:t>x,y</a:t>
            </a:r>
            <a:r>
              <a:rPr lang="en-US" dirty="0" smtClean="0"/>
              <a:t>)</a:t>
            </a:r>
          </a:p>
          <a:p>
            <a:pPr lvl="2"/>
            <a:r>
              <a:rPr lang="en-US" dirty="0" err="1" smtClean="0"/>
              <a:t>Nhập</a:t>
            </a:r>
            <a:r>
              <a:rPr lang="en-US" dirty="0" smtClean="0"/>
              <a:t> </a:t>
            </a:r>
            <a:r>
              <a:rPr lang="en-US" dirty="0" err="1" smtClean="0"/>
              <a:t>toạ</a:t>
            </a:r>
            <a:r>
              <a:rPr lang="en-US" dirty="0" smtClean="0"/>
              <a:t> </a:t>
            </a:r>
            <a:r>
              <a:rPr lang="en-US" dirty="0" err="1" smtClean="0"/>
              <a:t>độ</a:t>
            </a:r>
            <a:endParaRPr lang="en-US" dirty="0" smtClean="0"/>
          </a:p>
          <a:p>
            <a:pPr lvl="2"/>
            <a:r>
              <a:rPr lang="en-US" dirty="0" smtClean="0"/>
              <a:t>In </a:t>
            </a:r>
            <a:r>
              <a:rPr lang="en-US" dirty="0" err="1" smtClean="0"/>
              <a:t>toạ</a:t>
            </a:r>
            <a:r>
              <a:rPr lang="en-US" dirty="0" smtClean="0"/>
              <a:t> </a:t>
            </a:r>
            <a:r>
              <a:rPr lang="en-US" dirty="0" err="1" smtClean="0"/>
              <a:t>độ</a:t>
            </a:r>
            <a:r>
              <a:rPr lang="en-US" dirty="0" smtClean="0"/>
              <a:t> </a:t>
            </a:r>
            <a:r>
              <a:rPr lang="en-US" dirty="0" err="1" smtClean="0"/>
              <a:t>điểm</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r>
              <a:rPr lang="en-US" dirty="0" err="1" smtClean="0"/>
              <a:t>Tính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giữa</a:t>
            </a:r>
            <a:r>
              <a:rPr lang="en-US" dirty="0" smtClean="0"/>
              <a:t> 2 </a:t>
            </a:r>
            <a:r>
              <a:rPr lang="en-US" dirty="0" err="1" smtClean="0"/>
              <a:t>điểm</a:t>
            </a:r>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68</a:t>
            </a:fld>
            <a:endParaRPr lang="vi-VN" dirty="0">
              <a:solidFill>
                <a:srgbClr val="000000"/>
              </a:solidFill>
            </a:endParaRPr>
          </a:p>
        </p:txBody>
      </p:sp>
    </p:spTree>
    <p:extLst>
      <p:ext uri="{BB962C8B-B14F-4D97-AF65-F5344CB8AC3E}">
        <p14:creationId xmlns:p14="http://schemas.microsoft.com/office/powerpoint/2010/main" val="509860043"/>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a:xfrm>
            <a:off x="1809750" y="985838"/>
            <a:ext cx="8382000" cy="5181600"/>
          </a:xfrm>
        </p:spPr>
        <p:txBody>
          <a:bodyPr/>
          <a:lstStyle/>
          <a:p>
            <a:r>
              <a:rPr lang="en-US" err="1" smtClean="0"/>
              <a:t>Bài</a:t>
            </a:r>
            <a:r>
              <a:rPr lang="en-US" smtClean="0"/>
              <a:t> 4.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mảng</a:t>
            </a:r>
            <a:r>
              <a:rPr lang="en-US" dirty="0" smtClean="0"/>
              <a:t> 1 </a:t>
            </a:r>
            <a:r>
              <a:rPr lang="en-US" dirty="0" err="1" smtClean="0"/>
              <a:t>chiều</a:t>
            </a:r>
            <a:endParaRPr lang="en-US" dirty="0" smtClean="0"/>
          </a:p>
          <a:p>
            <a:pPr lvl="1"/>
            <a:r>
              <a:rPr lang="en-US" dirty="0" err="1" smtClean="0"/>
              <a:t>Thuộc</a:t>
            </a:r>
            <a:r>
              <a:rPr lang="en-US" dirty="0" smtClean="0"/>
              <a:t> </a:t>
            </a:r>
            <a:r>
              <a:rPr lang="en-US" dirty="0" err="1" smtClean="0"/>
              <a:t>tính</a:t>
            </a:r>
            <a:endParaRPr lang="en-US" dirty="0" smtClean="0"/>
          </a:p>
          <a:p>
            <a:pPr marL="909637" lvl="2" indent="0">
              <a:buNone/>
            </a:pPr>
            <a:r>
              <a:rPr lang="en-US" dirty="0" smtClean="0"/>
              <a:t>private </a:t>
            </a:r>
            <a:r>
              <a:rPr lang="en-US" dirty="0" err="1" smtClean="0"/>
              <a:t>int</a:t>
            </a:r>
            <a:r>
              <a:rPr lang="en-US" dirty="0" smtClean="0"/>
              <a:t> n; //</a:t>
            </a:r>
            <a:r>
              <a:rPr lang="en-US" dirty="0" err="1" smtClean="0"/>
              <a:t>Số</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endParaRPr lang="en-US" dirty="0" smtClean="0"/>
          </a:p>
          <a:p>
            <a:pPr marL="909637" lvl="2" indent="0">
              <a:buNone/>
            </a:pPr>
            <a:r>
              <a:rPr lang="en-US" dirty="0"/>
              <a:t> </a:t>
            </a:r>
            <a:r>
              <a:rPr lang="en-US" dirty="0" smtClean="0"/>
              <a:t>    </a:t>
            </a:r>
            <a:r>
              <a:rPr lang="en-US" dirty="0" err="1" smtClean="0"/>
              <a:t>int</a:t>
            </a:r>
            <a:r>
              <a:rPr lang="en-US" dirty="0" smtClean="0"/>
              <a:t>[ ] a; //</a:t>
            </a:r>
            <a:r>
              <a:rPr lang="en-US" dirty="0" err="1" smtClean="0"/>
              <a:t>Mảng</a:t>
            </a:r>
            <a:r>
              <a:rPr lang="en-US" dirty="0" smtClean="0"/>
              <a:t> 1 </a:t>
            </a:r>
            <a:r>
              <a:rPr lang="en-US" dirty="0" err="1" smtClean="0"/>
              <a:t>chiều</a:t>
            </a:r>
            <a:endParaRPr lang="en-US" dirty="0" smtClean="0"/>
          </a:p>
          <a:p>
            <a:pPr lvl="1"/>
            <a:r>
              <a:rPr lang="en-US" dirty="0" err="1" smtClean="0"/>
              <a:t>Phương</a:t>
            </a:r>
            <a:r>
              <a:rPr lang="en-US" dirty="0" smtClean="0"/>
              <a:t> </a:t>
            </a:r>
            <a:r>
              <a:rPr lang="en-US" dirty="0" err="1" smtClean="0"/>
              <a:t>thức</a:t>
            </a:r>
            <a:endParaRPr lang="en-US" dirty="0" smtClean="0"/>
          </a:p>
          <a:p>
            <a:pPr marL="908050" lvl="2" indent="-184150"/>
            <a:r>
              <a:rPr lang="en-US" dirty="0" smtClean="0"/>
              <a:t> </a:t>
            </a:r>
            <a:r>
              <a:rPr lang="en-US" dirty="0" err="1" smtClean="0"/>
              <a:t>Hàm</a:t>
            </a:r>
            <a:r>
              <a:rPr lang="en-US" dirty="0" smtClean="0"/>
              <a:t> </a:t>
            </a:r>
            <a:r>
              <a:rPr lang="en-US" dirty="0" err="1" smtClean="0"/>
              <a:t>tạo</a:t>
            </a:r>
            <a:r>
              <a:rPr lang="en-US" dirty="0" smtClean="0"/>
              <a:t> Mang1Chieu(</a:t>
            </a:r>
            <a:r>
              <a:rPr lang="en-US" dirty="0" err="1" smtClean="0"/>
              <a:t>int</a:t>
            </a:r>
            <a:r>
              <a:rPr lang="en-US" dirty="0" smtClean="0"/>
              <a:t> n) </a:t>
            </a:r>
            <a:r>
              <a:rPr lang="en-US" dirty="0" err="1" smtClean="0"/>
              <a:t>để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mảng</a:t>
            </a:r>
            <a:r>
              <a:rPr lang="en-US" dirty="0" smtClean="0"/>
              <a:t> </a:t>
            </a:r>
            <a:r>
              <a:rPr lang="en-US" dirty="0" err="1" smtClean="0"/>
              <a:t>gồm</a:t>
            </a:r>
            <a:r>
              <a:rPr lang="en-US" dirty="0" smtClean="0"/>
              <a:t> n </a:t>
            </a:r>
            <a:r>
              <a:rPr lang="en-US" dirty="0" err="1" smtClean="0"/>
              <a:t>phần</a:t>
            </a:r>
            <a:r>
              <a:rPr lang="en-US" dirty="0" smtClean="0"/>
              <a:t> </a:t>
            </a:r>
            <a:r>
              <a:rPr lang="en-US" dirty="0" err="1" smtClean="0"/>
              <a:t>tử</a:t>
            </a:r>
            <a:endParaRPr lang="en-US" dirty="0" smtClean="0"/>
          </a:p>
          <a:p>
            <a:pPr marL="908050" lvl="2" indent="-184150"/>
            <a:r>
              <a:rPr lang="en-US" dirty="0" smtClean="0"/>
              <a:t> </a:t>
            </a:r>
            <a:r>
              <a:rPr lang="en-US" dirty="0" err="1" smtClean="0"/>
              <a:t>Nhập</a:t>
            </a:r>
            <a:r>
              <a:rPr lang="en-US" dirty="0" smtClean="0"/>
              <a:t> </a:t>
            </a:r>
            <a:r>
              <a:rPr lang="en-US" dirty="0" err="1" smtClean="0"/>
              <a:t>mảng</a:t>
            </a:r>
            <a:endParaRPr lang="en-US" dirty="0" smtClean="0"/>
          </a:p>
          <a:p>
            <a:pPr marL="908050" lvl="2" indent="-184150"/>
            <a:r>
              <a:rPr lang="en-US" dirty="0" smtClean="0"/>
              <a:t> In </a:t>
            </a:r>
            <a:r>
              <a:rPr lang="en-US" dirty="0" err="1" smtClean="0"/>
              <a:t>mảng</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marL="908050" lvl="2" indent="-184150"/>
            <a:r>
              <a:rPr lang="en-US" dirty="0" smtClean="0"/>
              <a:t> </a:t>
            </a:r>
            <a:r>
              <a:rPr lang="en-US" dirty="0" err="1" smtClean="0"/>
              <a:t>Sắp</a:t>
            </a:r>
            <a:r>
              <a:rPr lang="en-US" dirty="0" smtClean="0"/>
              <a:t> </a:t>
            </a:r>
            <a:r>
              <a:rPr lang="en-US" dirty="0" err="1" smtClean="0"/>
              <a:t>xếp</a:t>
            </a:r>
            <a:r>
              <a:rPr lang="en-US" dirty="0" smtClean="0"/>
              <a:t> </a:t>
            </a:r>
            <a:r>
              <a:rPr lang="en-US" dirty="0" err="1" smtClean="0"/>
              <a:t>mảng</a:t>
            </a:r>
            <a:endParaRPr lang="en-US" dirty="0" smtClean="0"/>
          </a:p>
          <a:p>
            <a:pPr marL="908050" lvl="3" indent="-184150">
              <a:buNone/>
            </a:pPr>
            <a:r>
              <a:rPr lang="en-US" dirty="0" smtClean="0"/>
              <a:t>     public  void </a:t>
            </a:r>
            <a:r>
              <a:rPr lang="en-US" dirty="0" err="1" smtClean="0"/>
              <a:t>sapxep</a:t>
            </a:r>
            <a:r>
              <a:rPr lang="en-US" dirty="0" smtClean="0"/>
              <a:t>(</a:t>
            </a:r>
            <a:r>
              <a:rPr lang="en-US" dirty="0" err="1" smtClean="0"/>
              <a:t>int</a:t>
            </a:r>
            <a:r>
              <a:rPr lang="en-US" dirty="0" smtClean="0"/>
              <a:t> </a:t>
            </a:r>
            <a:r>
              <a:rPr lang="en-US" dirty="0" err="1" smtClean="0"/>
              <a:t>thutu</a:t>
            </a:r>
            <a:r>
              <a:rPr lang="en-US" dirty="0" smtClean="0"/>
              <a:t>) //</a:t>
            </a:r>
            <a:r>
              <a:rPr lang="en-US" dirty="0" err="1" smtClean="0"/>
              <a:t>thutu</a:t>
            </a:r>
            <a:r>
              <a:rPr lang="en-US" dirty="0" smtClean="0"/>
              <a:t> = 0: </a:t>
            </a:r>
            <a:r>
              <a:rPr lang="en-US" dirty="0" err="1" smtClean="0"/>
              <a:t>tăng</a:t>
            </a:r>
            <a:r>
              <a:rPr lang="en-US" dirty="0" smtClean="0"/>
              <a:t> </a:t>
            </a:r>
            <a:r>
              <a:rPr lang="en-US" dirty="0" err="1" smtClean="0"/>
              <a:t>dần</a:t>
            </a:r>
            <a:r>
              <a:rPr lang="en-US" dirty="0" smtClean="0"/>
              <a:t>, </a:t>
            </a:r>
            <a:r>
              <a:rPr lang="en-US" dirty="0" err="1" smtClean="0"/>
              <a:t>thutu</a:t>
            </a:r>
            <a:r>
              <a:rPr lang="en-US" dirty="0" smtClean="0"/>
              <a:t>=1: </a:t>
            </a:r>
            <a:r>
              <a:rPr lang="en-US" dirty="0" err="1" smtClean="0"/>
              <a:t>giảm</a:t>
            </a:r>
            <a:r>
              <a:rPr lang="en-US" dirty="0" smtClean="0"/>
              <a:t> </a:t>
            </a:r>
            <a:r>
              <a:rPr lang="en-US" dirty="0" err="1" smtClean="0"/>
              <a:t>dần</a:t>
            </a:r>
            <a:endParaRPr lang="en-US" dirty="0" smtClean="0"/>
          </a:p>
          <a:p>
            <a:pPr marL="908050" lvl="2" indent="-184150"/>
            <a:r>
              <a:rPr lang="en-US" dirty="0" smtClean="0"/>
              <a:t> </a:t>
            </a:r>
            <a:r>
              <a:rPr lang="en-US" dirty="0" err="1" smtClean="0"/>
              <a:t>Tìm</a:t>
            </a:r>
            <a:r>
              <a:rPr lang="en-US" dirty="0" smtClean="0"/>
              <a:t> </a:t>
            </a:r>
            <a:r>
              <a:rPr lang="en-US" dirty="0" err="1" smtClean="0"/>
              <a:t>kiếm</a:t>
            </a:r>
            <a:endParaRPr lang="en-US" dirty="0" smtClean="0"/>
          </a:p>
          <a:p>
            <a:pPr marL="908050" lvl="2" indent="-184150">
              <a:buNone/>
            </a:pPr>
            <a:r>
              <a:rPr lang="en-US" dirty="0"/>
              <a:t>     public  </a:t>
            </a:r>
            <a:r>
              <a:rPr lang="en-US" dirty="0" err="1"/>
              <a:t>int</a:t>
            </a:r>
            <a:r>
              <a:rPr lang="en-US" dirty="0"/>
              <a:t> </a:t>
            </a:r>
            <a:r>
              <a:rPr lang="en-US" dirty="0" err="1"/>
              <a:t>timkiem</a:t>
            </a:r>
            <a:r>
              <a:rPr lang="en-US" dirty="0"/>
              <a:t>(</a:t>
            </a:r>
            <a:r>
              <a:rPr lang="en-US" dirty="0" err="1"/>
              <a:t>int</a:t>
            </a:r>
            <a:r>
              <a:rPr lang="en-US" dirty="0"/>
              <a:t>  m) //</a:t>
            </a:r>
            <a:r>
              <a:rPr lang="en-US" dirty="0" err="1"/>
              <a:t>Trả</a:t>
            </a:r>
            <a:r>
              <a:rPr lang="en-US" dirty="0"/>
              <a:t> </a:t>
            </a:r>
            <a:r>
              <a:rPr lang="en-US" dirty="0" err="1"/>
              <a:t>về</a:t>
            </a:r>
            <a:r>
              <a:rPr lang="en-US" dirty="0"/>
              <a:t> -1 </a:t>
            </a:r>
            <a:r>
              <a:rPr lang="en-US" dirty="0" err="1"/>
              <a:t>nếu</a:t>
            </a:r>
            <a:r>
              <a:rPr lang="en-US" dirty="0"/>
              <a:t> </a:t>
            </a:r>
            <a:r>
              <a:rPr lang="en-US" dirty="0" err="1"/>
              <a:t>không</a:t>
            </a:r>
            <a:r>
              <a:rPr lang="en-US" dirty="0"/>
              <a:t> </a:t>
            </a:r>
            <a:r>
              <a:rPr lang="en-US" dirty="0" err="1"/>
              <a:t>thấy</a:t>
            </a:r>
            <a:r>
              <a:rPr lang="en-US" dirty="0"/>
              <a:t>, </a:t>
            </a:r>
            <a:r>
              <a:rPr lang="en-US" dirty="0" err="1"/>
              <a:t>trả</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nếu</a:t>
            </a:r>
            <a:r>
              <a:rPr lang="en-US" dirty="0"/>
              <a:t> </a:t>
            </a:r>
            <a:r>
              <a:rPr lang="en-US" dirty="0" err="1"/>
              <a:t>tìm</a:t>
            </a:r>
            <a:r>
              <a:rPr lang="en-US" dirty="0"/>
              <a:t> </a:t>
            </a:r>
            <a:r>
              <a:rPr lang="en-US" dirty="0" err="1"/>
              <a:t>thầy</a:t>
            </a:r>
            <a:endParaRPr lang="en-US" dirty="0"/>
          </a:p>
          <a:p>
            <a:pPr lvl="2"/>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69</a:t>
            </a:fld>
            <a:endParaRPr lang="vi-VN" dirty="0">
              <a:solidFill>
                <a:srgbClr val="000000"/>
              </a:solidFill>
            </a:endParaRPr>
          </a:p>
        </p:txBody>
      </p:sp>
    </p:spTree>
    <p:extLst>
      <p:ext uri="{BB962C8B-B14F-4D97-AF65-F5344CB8AC3E}">
        <p14:creationId xmlns:p14="http://schemas.microsoft.com/office/powerpoint/2010/main" val="353593631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 cập thuộc tính/phương thức</a:t>
            </a:r>
            <a:endParaRPr lang="en-US"/>
          </a:p>
        </p:txBody>
      </p:sp>
      <p:sp>
        <p:nvSpPr>
          <p:cNvPr id="3" name="Content Placeholder 2"/>
          <p:cNvSpPr>
            <a:spLocks noGrp="1"/>
          </p:cNvSpPr>
          <p:nvPr>
            <p:ph idx="1"/>
          </p:nvPr>
        </p:nvSpPr>
        <p:spPr>
          <a:xfrm>
            <a:off x="1809751" y="1117647"/>
            <a:ext cx="8524875" cy="3876675"/>
          </a:xfrm>
        </p:spPr>
        <p:txBody>
          <a:bodyPr/>
          <a:lstStyle/>
          <a:p>
            <a:r>
              <a:rPr lang="en-US" sz="2200" dirty="0" err="1"/>
              <a:t>Truy</a:t>
            </a:r>
            <a:r>
              <a:rPr lang="en-US" sz="2200" dirty="0"/>
              <a:t> </a:t>
            </a:r>
            <a:r>
              <a:rPr lang="en-US" sz="2200" dirty="0" err="1"/>
              <a:t>cập</a:t>
            </a:r>
            <a:r>
              <a:rPr lang="en-US" sz="2200" dirty="0"/>
              <a:t> </a:t>
            </a:r>
            <a:r>
              <a:rPr lang="en-US" sz="2200" dirty="0" err="1"/>
              <a:t>thuộc</a:t>
            </a:r>
            <a:r>
              <a:rPr lang="en-US" sz="2200" dirty="0"/>
              <a:t> </a:t>
            </a:r>
            <a:r>
              <a:rPr lang="en-US" sz="2200" dirty="0" err="1"/>
              <a:t>tính</a:t>
            </a:r>
            <a:endParaRPr lang="en-US" sz="2200" dirty="0"/>
          </a:p>
          <a:p>
            <a:pPr lvl="1"/>
            <a:r>
              <a:rPr lang="en-US" sz="2200" dirty="0"/>
              <a:t>&lt;</a:t>
            </a:r>
            <a:r>
              <a:rPr lang="en-US" sz="2200" dirty="0" err="1"/>
              <a:t>tên</a:t>
            </a:r>
            <a:r>
              <a:rPr lang="en-US" sz="2200" dirty="0"/>
              <a:t> </a:t>
            </a:r>
            <a:r>
              <a:rPr lang="en-US" sz="2200" dirty="0" err="1"/>
              <a:t>đối</a:t>
            </a:r>
            <a:r>
              <a:rPr lang="en-US" sz="2200" dirty="0"/>
              <a:t> </a:t>
            </a:r>
            <a:r>
              <a:rPr lang="en-US" sz="2200" dirty="0" err="1"/>
              <a:t>tượng</a:t>
            </a:r>
            <a:r>
              <a:rPr lang="en-US" sz="2200" dirty="0"/>
              <a:t>&gt;.&lt;</a:t>
            </a:r>
            <a:r>
              <a:rPr lang="en-US" sz="2200" dirty="0" err="1"/>
              <a:t>tên</a:t>
            </a:r>
            <a:r>
              <a:rPr lang="en-US" sz="2200" dirty="0"/>
              <a:t> </a:t>
            </a:r>
            <a:r>
              <a:rPr lang="en-US" sz="2200" dirty="0" err="1"/>
              <a:t>thuộc</a:t>
            </a:r>
            <a:r>
              <a:rPr lang="en-US" sz="2200" dirty="0"/>
              <a:t> </a:t>
            </a:r>
            <a:r>
              <a:rPr lang="en-US" sz="2200" dirty="0" err="1"/>
              <a:t>tính</a:t>
            </a:r>
            <a:r>
              <a:rPr lang="en-US" sz="2200" dirty="0"/>
              <a:t>&gt;</a:t>
            </a:r>
          </a:p>
          <a:p>
            <a:r>
              <a:rPr lang="en-US" sz="2200" dirty="0" err="1"/>
              <a:t>Truy</a:t>
            </a:r>
            <a:r>
              <a:rPr lang="en-US" sz="2200" dirty="0"/>
              <a:t> </a:t>
            </a:r>
            <a:r>
              <a:rPr lang="en-US" sz="2200" dirty="0" err="1"/>
              <a:t>cập</a:t>
            </a:r>
            <a:r>
              <a:rPr lang="en-US" sz="2200" dirty="0"/>
              <a:t> </a:t>
            </a:r>
            <a:r>
              <a:rPr lang="en-US" sz="2200" dirty="0" err="1"/>
              <a:t>phương</a:t>
            </a:r>
            <a:r>
              <a:rPr lang="en-US" sz="2200" dirty="0"/>
              <a:t> </a:t>
            </a:r>
            <a:r>
              <a:rPr lang="en-US" sz="2200" dirty="0" err="1"/>
              <a:t>thức</a:t>
            </a:r>
            <a:endParaRPr lang="en-US" sz="2200" dirty="0"/>
          </a:p>
          <a:p>
            <a:pPr lvl="1"/>
            <a:r>
              <a:rPr lang="en-US" sz="2200" dirty="0"/>
              <a:t>&lt;</a:t>
            </a:r>
            <a:r>
              <a:rPr lang="en-US" sz="2200" dirty="0" err="1"/>
              <a:t>tên</a:t>
            </a:r>
            <a:r>
              <a:rPr lang="en-US" sz="2200" dirty="0"/>
              <a:t> </a:t>
            </a:r>
            <a:r>
              <a:rPr lang="en-US" sz="2200" dirty="0" err="1"/>
              <a:t>đối</a:t>
            </a:r>
            <a:r>
              <a:rPr lang="en-US" sz="2200" dirty="0"/>
              <a:t> </a:t>
            </a:r>
            <a:r>
              <a:rPr lang="en-US" sz="2200" dirty="0" err="1"/>
              <a:t>tượng</a:t>
            </a:r>
            <a:r>
              <a:rPr lang="en-US" sz="2200" dirty="0"/>
              <a:t>&gt;.&lt;</a:t>
            </a:r>
            <a:r>
              <a:rPr lang="en-US" sz="2200" dirty="0" err="1"/>
              <a:t>tên</a:t>
            </a:r>
            <a:r>
              <a:rPr lang="en-US" sz="2200" dirty="0"/>
              <a:t> </a:t>
            </a:r>
            <a:r>
              <a:rPr lang="en-US" sz="2200" dirty="0" err="1"/>
              <a:t>phương</a:t>
            </a:r>
            <a:r>
              <a:rPr lang="en-US" sz="2200" dirty="0"/>
              <a:t> </a:t>
            </a:r>
            <a:r>
              <a:rPr lang="en-US" sz="2200" dirty="0" err="1"/>
              <a:t>thức</a:t>
            </a:r>
            <a:r>
              <a:rPr lang="en-US" sz="2200" dirty="0"/>
              <a:t>&gt;([</a:t>
            </a:r>
            <a:r>
              <a:rPr lang="en-US" sz="2200" dirty="0" err="1"/>
              <a:t>danh</a:t>
            </a:r>
            <a:r>
              <a:rPr lang="en-US" sz="2200" dirty="0"/>
              <a:t> </a:t>
            </a:r>
            <a:r>
              <a:rPr lang="en-US" sz="2200" dirty="0" err="1"/>
              <a:t>sách</a:t>
            </a:r>
            <a:r>
              <a:rPr lang="en-US" sz="2200" dirty="0"/>
              <a:t> </a:t>
            </a:r>
            <a:r>
              <a:rPr lang="en-US" sz="2200" dirty="0" err="1"/>
              <a:t>đối</a:t>
            </a:r>
            <a:r>
              <a:rPr lang="en-US" sz="2200" dirty="0"/>
              <a:t> </a:t>
            </a:r>
            <a:r>
              <a:rPr lang="en-US" sz="2200" dirty="0" err="1"/>
              <a:t>số</a:t>
            </a:r>
            <a:r>
              <a:rPr lang="en-US" sz="2200" dirty="0"/>
              <a:t> </a:t>
            </a:r>
            <a:r>
              <a:rPr lang="en-US" sz="2200" dirty="0" err="1"/>
              <a:t>nếu</a:t>
            </a:r>
            <a:r>
              <a:rPr lang="en-US" sz="2200" dirty="0"/>
              <a:t> </a:t>
            </a:r>
            <a:r>
              <a:rPr lang="en-US" sz="2200" dirty="0" err="1"/>
              <a:t>có</a:t>
            </a:r>
            <a:r>
              <a:rPr lang="en-US" sz="2200" dirty="0"/>
              <a:t>])</a:t>
            </a:r>
          </a:p>
          <a:p>
            <a:r>
              <a:rPr lang="en-US" sz="2200" dirty="0" err="1"/>
              <a:t>Ví</a:t>
            </a:r>
            <a:r>
              <a:rPr lang="en-US" sz="2200" dirty="0"/>
              <a:t> </a:t>
            </a:r>
            <a:r>
              <a:rPr lang="en-US" sz="2200" dirty="0" err="1"/>
              <a:t>dụ</a:t>
            </a:r>
            <a:r>
              <a:rPr lang="en-US" sz="2200" dirty="0"/>
              <a:t>:</a:t>
            </a:r>
          </a:p>
          <a:p>
            <a:pPr lvl="1"/>
            <a:r>
              <a:rPr lang="en-US" sz="2200" dirty="0" err="1"/>
              <a:t>Tạo</a:t>
            </a:r>
            <a:r>
              <a:rPr lang="en-US" sz="2200" dirty="0"/>
              <a:t> </a:t>
            </a:r>
            <a:r>
              <a:rPr lang="en-US" sz="2200" dirty="0" err="1"/>
              <a:t>đối</a:t>
            </a:r>
            <a:r>
              <a:rPr lang="en-US" sz="2200" dirty="0"/>
              <a:t> </a:t>
            </a:r>
            <a:r>
              <a:rPr lang="en-US" sz="2200" dirty="0" err="1"/>
              <a:t>tượng</a:t>
            </a:r>
            <a:r>
              <a:rPr lang="en-US" sz="2200" dirty="0"/>
              <a:t> </a:t>
            </a:r>
            <a:r>
              <a:rPr lang="en-US" sz="2200" dirty="0" err="1"/>
              <a:t>hình</a:t>
            </a:r>
            <a:r>
              <a:rPr lang="en-US" sz="2200" dirty="0"/>
              <a:t> </a:t>
            </a:r>
            <a:r>
              <a:rPr lang="en-US" sz="2200" dirty="0" err="1"/>
              <a:t>chữ</a:t>
            </a:r>
            <a:r>
              <a:rPr lang="en-US" sz="2200" dirty="0"/>
              <a:t> </a:t>
            </a:r>
            <a:r>
              <a:rPr lang="en-US" sz="2200" dirty="0" err="1"/>
              <a:t>nhật</a:t>
            </a:r>
            <a:r>
              <a:rPr lang="en-US" sz="2200" dirty="0"/>
              <a:t> h</a:t>
            </a:r>
          </a:p>
          <a:p>
            <a:pPr marL="469900" lvl="1" indent="506413">
              <a:buNone/>
            </a:pPr>
            <a:r>
              <a:rPr lang="en-US" sz="2200" b="1" dirty="0">
                <a:solidFill>
                  <a:schemeClr val="accent3">
                    <a:lumMod val="20000"/>
                    <a:lumOff val="80000"/>
                  </a:schemeClr>
                </a:solidFill>
                <a:latin typeface="Courier New" pitchFamily="49" charset="0"/>
                <a:cs typeface="Courier New" pitchFamily="49" charset="0"/>
              </a:rPr>
              <a:t>HCN h;</a:t>
            </a:r>
          </a:p>
          <a:p>
            <a:pPr marL="469900" lvl="1" indent="506413">
              <a:buNone/>
            </a:pPr>
            <a:r>
              <a:rPr lang="en-US" sz="2200" b="1" dirty="0">
                <a:solidFill>
                  <a:schemeClr val="accent3">
                    <a:lumMod val="20000"/>
                    <a:lumOff val="80000"/>
                  </a:schemeClr>
                </a:solidFill>
                <a:latin typeface="Courier New" pitchFamily="49" charset="0"/>
                <a:cs typeface="Courier New" pitchFamily="49" charset="0"/>
              </a:rPr>
              <a:t>h = new HCN();</a:t>
            </a:r>
          </a:p>
          <a:p>
            <a:pPr marL="469900" lvl="1" indent="506413">
              <a:buNone/>
            </a:pPr>
            <a:r>
              <a:rPr lang="en-US" sz="2200" b="1" dirty="0" err="1">
                <a:solidFill>
                  <a:schemeClr val="accent3">
                    <a:lumMod val="20000"/>
                    <a:lumOff val="80000"/>
                  </a:schemeClr>
                </a:solidFill>
                <a:latin typeface="Courier New" pitchFamily="49" charset="0"/>
                <a:cs typeface="Courier New" pitchFamily="49" charset="0"/>
              </a:rPr>
              <a:t>h.Nhap</a:t>
            </a:r>
            <a:r>
              <a:rPr lang="en-US" sz="2200" b="1" dirty="0">
                <a:solidFill>
                  <a:schemeClr val="accent3">
                    <a:lumMod val="20000"/>
                    <a:lumOff val="80000"/>
                  </a:schemeClr>
                </a:solidFill>
                <a:latin typeface="Courier New" pitchFamily="49" charset="0"/>
                <a:cs typeface="Courier New" pitchFamily="49" charset="0"/>
              </a:rPr>
              <a:t>();</a:t>
            </a:r>
          </a:p>
          <a:p>
            <a:pPr marL="469900" lvl="1" indent="506413">
              <a:buNone/>
            </a:pPr>
            <a:r>
              <a:rPr lang="en-US" sz="2200" b="1" dirty="0" err="1">
                <a:solidFill>
                  <a:schemeClr val="accent3">
                    <a:lumMod val="20000"/>
                    <a:lumOff val="80000"/>
                  </a:schemeClr>
                </a:solidFill>
                <a:latin typeface="Courier New" pitchFamily="49" charset="0"/>
                <a:cs typeface="Courier New" pitchFamily="49" charset="0"/>
              </a:rPr>
              <a:t>h.Xuat</a:t>
            </a:r>
            <a:r>
              <a:rPr lang="en-US" sz="2200" b="1" dirty="0">
                <a:solidFill>
                  <a:schemeClr val="accent3">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F449604-7EA1-4A7F-917E-D831B9ABBE59}"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a:t>
            </a:fld>
            <a:endParaRPr lang="vi-VN" dirty="0">
              <a:solidFill>
                <a:srgbClr val="000000"/>
              </a:solidFill>
            </a:endParaRPr>
          </a:p>
        </p:txBody>
      </p:sp>
    </p:spTree>
    <p:extLst>
      <p:ext uri="{BB962C8B-B14F-4D97-AF65-F5344CB8AC3E}">
        <p14:creationId xmlns:p14="http://schemas.microsoft.com/office/powerpoint/2010/main" val="3170000930"/>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5.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ma </a:t>
            </a:r>
            <a:r>
              <a:rPr lang="en-US" dirty="0" err="1" smtClean="0"/>
              <a:t>trận</a:t>
            </a:r>
            <a:endParaRPr lang="en-US" dirty="0" smtClean="0"/>
          </a:p>
          <a:p>
            <a:pPr lvl="1"/>
            <a:r>
              <a:rPr lang="en-US" dirty="0" err="1" smtClean="0"/>
              <a:t>Thuộc</a:t>
            </a:r>
            <a:r>
              <a:rPr lang="en-US" dirty="0" smtClean="0"/>
              <a:t> </a:t>
            </a:r>
            <a:r>
              <a:rPr lang="en-US" dirty="0" err="1" smtClean="0"/>
              <a:t>tính</a:t>
            </a:r>
            <a:endParaRPr lang="en-US" dirty="0" smtClean="0"/>
          </a:p>
          <a:p>
            <a:pPr marL="909637" lvl="2" indent="0">
              <a:buNone/>
            </a:pPr>
            <a:r>
              <a:rPr lang="en-US" dirty="0"/>
              <a:t> </a:t>
            </a:r>
            <a:r>
              <a:rPr lang="en-US" dirty="0" smtClean="0"/>
              <a:t>    private </a:t>
            </a:r>
            <a:r>
              <a:rPr lang="en-US" dirty="0" err="1" smtClean="0"/>
              <a:t>int</a:t>
            </a:r>
            <a:r>
              <a:rPr lang="en-US" dirty="0" smtClean="0"/>
              <a:t> m; //</a:t>
            </a:r>
            <a:r>
              <a:rPr lang="en-US" dirty="0" err="1" smtClean="0"/>
              <a:t>Số</a:t>
            </a:r>
            <a:r>
              <a:rPr lang="en-US" dirty="0" smtClean="0"/>
              <a:t> </a:t>
            </a:r>
            <a:r>
              <a:rPr lang="en-US" dirty="0" err="1" smtClean="0"/>
              <a:t>dòng</a:t>
            </a:r>
            <a:endParaRPr lang="en-US" dirty="0" smtClean="0"/>
          </a:p>
          <a:p>
            <a:pPr marL="909637" lvl="2" indent="0">
              <a:buNone/>
            </a:pPr>
            <a:r>
              <a:rPr lang="en-US" dirty="0"/>
              <a:t> </a:t>
            </a:r>
            <a:r>
              <a:rPr lang="en-US" dirty="0" smtClean="0"/>
              <a:t>    private </a:t>
            </a:r>
            <a:r>
              <a:rPr lang="en-US" dirty="0" err="1" smtClean="0"/>
              <a:t>int</a:t>
            </a:r>
            <a:r>
              <a:rPr lang="en-US" dirty="0" smtClean="0"/>
              <a:t> n; //</a:t>
            </a:r>
            <a:r>
              <a:rPr lang="en-US" dirty="0" err="1" smtClean="0"/>
              <a:t>Số</a:t>
            </a:r>
            <a:r>
              <a:rPr lang="en-US" dirty="0" smtClean="0"/>
              <a:t> </a:t>
            </a:r>
            <a:r>
              <a:rPr lang="en-US" dirty="0" err="1" smtClean="0"/>
              <a:t>cột</a:t>
            </a:r>
            <a:endParaRPr lang="en-US" dirty="0" smtClean="0"/>
          </a:p>
          <a:p>
            <a:pPr marL="909637" lvl="2" indent="0">
              <a:buNone/>
            </a:pPr>
            <a:r>
              <a:rPr lang="en-US" dirty="0"/>
              <a:t> </a:t>
            </a:r>
            <a:r>
              <a:rPr lang="en-US" dirty="0" smtClean="0"/>
              <a:t>    private </a:t>
            </a:r>
            <a:r>
              <a:rPr lang="en-US" dirty="0" err="1" smtClean="0"/>
              <a:t>int</a:t>
            </a:r>
            <a:r>
              <a:rPr lang="en-US" dirty="0" smtClean="0"/>
              <a:t>[ , ] a; //</a:t>
            </a:r>
            <a:r>
              <a:rPr lang="en-US" dirty="0" err="1" smtClean="0"/>
              <a:t>Mảng</a:t>
            </a:r>
            <a:r>
              <a:rPr lang="en-US" dirty="0" smtClean="0"/>
              <a:t> 2 </a:t>
            </a:r>
            <a:r>
              <a:rPr lang="en-US" dirty="0" err="1" smtClean="0"/>
              <a:t>chiều</a:t>
            </a:r>
            <a:endParaRPr lang="en-US" dirty="0" smtClean="0"/>
          </a:p>
          <a:p>
            <a:pPr lvl="1"/>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MaTran</a:t>
            </a:r>
            <a:r>
              <a:rPr lang="en-US" dirty="0" smtClean="0"/>
              <a:t>(</a:t>
            </a:r>
            <a:r>
              <a:rPr lang="en-US" dirty="0" err="1" smtClean="0"/>
              <a:t>int</a:t>
            </a:r>
            <a:r>
              <a:rPr lang="en-US" dirty="0" smtClean="0"/>
              <a:t> m, </a:t>
            </a:r>
            <a:r>
              <a:rPr lang="en-US" dirty="0" err="1" smtClean="0"/>
              <a:t>int</a:t>
            </a:r>
            <a:r>
              <a:rPr lang="en-US" dirty="0" smtClean="0"/>
              <a:t> n) </a:t>
            </a:r>
            <a:r>
              <a:rPr lang="en-US" dirty="0" err="1" smtClean="0"/>
              <a:t>để</a:t>
            </a:r>
            <a:r>
              <a:rPr lang="en-US" dirty="0" smtClean="0"/>
              <a:t> </a:t>
            </a:r>
            <a:r>
              <a:rPr lang="en-US" dirty="0" err="1" smtClean="0"/>
              <a:t>khởi</a:t>
            </a:r>
            <a:r>
              <a:rPr lang="en-US" dirty="0" smtClean="0"/>
              <a:t> </a:t>
            </a:r>
            <a:r>
              <a:rPr lang="en-US" dirty="0" err="1" smtClean="0"/>
              <a:t>tạo</a:t>
            </a:r>
            <a:r>
              <a:rPr lang="en-US" dirty="0" smtClean="0"/>
              <a:t> ma </a:t>
            </a:r>
            <a:r>
              <a:rPr lang="en-US" dirty="0" err="1" smtClean="0"/>
              <a:t>trận</a:t>
            </a:r>
            <a:r>
              <a:rPr lang="en-US" dirty="0" smtClean="0"/>
              <a:t> m </a:t>
            </a:r>
            <a:r>
              <a:rPr lang="en-US" dirty="0" err="1" smtClean="0"/>
              <a:t>dòng</a:t>
            </a:r>
            <a:r>
              <a:rPr lang="en-US" dirty="0" smtClean="0"/>
              <a:t>, n </a:t>
            </a:r>
            <a:r>
              <a:rPr lang="en-US" dirty="0" err="1" smtClean="0"/>
              <a:t>cột</a:t>
            </a:r>
            <a:endParaRPr lang="en-US" dirty="0" smtClean="0"/>
          </a:p>
          <a:p>
            <a:pPr lvl="2"/>
            <a:r>
              <a:rPr lang="en-US" dirty="0" err="1" smtClean="0"/>
              <a:t>Nhập</a:t>
            </a:r>
            <a:r>
              <a:rPr lang="en-US" dirty="0" smtClean="0"/>
              <a:t> ma </a:t>
            </a:r>
            <a:r>
              <a:rPr lang="en-US" dirty="0" err="1" smtClean="0"/>
              <a:t>trận</a:t>
            </a:r>
            <a:endParaRPr lang="en-US" dirty="0" smtClean="0"/>
          </a:p>
          <a:p>
            <a:pPr lvl="2"/>
            <a:r>
              <a:rPr lang="en-US" dirty="0" smtClean="0"/>
              <a:t>In ma </a:t>
            </a:r>
            <a:r>
              <a:rPr lang="en-US" dirty="0" err="1" smtClean="0"/>
              <a:t>trận</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r>
              <a:rPr lang="en-US" dirty="0" err="1" smtClean="0"/>
              <a:t>Cộng</a:t>
            </a:r>
            <a:r>
              <a:rPr lang="en-US" dirty="0" smtClean="0"/>
              <a:t> 2 ma </a:t>
            </a:r>
            <a:r>
              <a:rPr lang="en-US" dirty="0" err="1" smtClean="0"/>
              <a:t>trận</a:t>
            </a:r>
            <a:endParaRPr lang="en-US" dirty="0" smtClean="0"/>
          </a:p>
          <a:p>
            <a:pPr lvl="2"/>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70</a:t>
            </a:fld>
            <a:endParaRPr lang="vi-VN" dirty="0">
              <a:solidFill>
                <a:srgbClr val="000000"/>
              </a:solidFill>
            </a:endParaRPr>
          </a:p>
        </p:txBody>
      </p:sp>
    </p:spTree>
    <p:extLst>
      <p:ext uri="{BB962C8B-B14F-4D97-AF65-F5344CB8AC3E}">
        <p14:creationId xmlns:p14="http://schemas.microsoft.com/office/powerpoint/2010/main" val="1459092988"/>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pPr lvl="1"/>
            <a:r>
              <a:rPr lang="en-US" smtClean="0"/>
              <a:t>Xây dựng các phương thức trong lớp MaTran</a:t>
            </a:r>
          </a:p>
          <a:p>
            <a:pPr lvl="2"/>
            <a:r>
              <a:rPr lang="en-US" smtClean="0"/>
              <a:t>Tính hiệu 2 ma trận</a:t>
            </a:r>
          </a:p>
          <a:p>
            <a:pPr lvl="2"/>
            <a:r>
              <a:rPr lang="en-US" smtClean="0"/>
              <a:t>Tính tích 2 ma trận</a:t>
            </a:r>
          </a:p>
          <a:p>
            <a:pPr lvl="2"/>
            <a:r>
              <a:rPr lang="en-US" smtClean="0"/>
              <a:t>Tìm ma trận chuyển vị</a:t>
            </a:r>
          </a:p>
          <a:p>
            <a:pPr lvl="2"/>
            <a:r>
              <a:rPr lang="en-US" smtClean="0"/>
              <a:t>Kiểm tra ma trận có phải ma trận vuông hay không?</a:t>
            </a:r>
          </a:p>
          <a:p>
            <a:pPr lvl="1"/>
            <a:endParaRPr lang="en-US" smtClean="0"/>
          </a:p>
          <a:p>
            <a:pPr lvl="2"/>
            <a:endParaRPr lang="en-US"/>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C37809C3-8263-45D8-B51C-B9A4294BC218}" type="slidenum">
              <a:rPr lang="vi-VN">
                <a:solidFill>
                  <a:srgbClr val="000000"/>
                </a:solidFill>
              </a:rPr>
              <a:pPr eaLnBrk="0" fontAlgn="base" hangingPunct="0">
                <a:spcBef>
                  <a:spcPct val="0"/>
                </a:spcBef>
                <a:spcAft>
                  <a:spcPct val="0"/>
                </a:spcAft>
              </a:pPr>
              <a:t>71</a:t>
            </a:fld>
            <a:endParaRPr lang="vi-VN" dirty="0">
              <a:solidFill>
                <a:srgbClr val="000000"/>
              </a:solidFill>
            </a:endParaRPr>
          </a:p>
        </p:txBody>
      </p:sp>
    </p:spTree>
    <p:extLst>
      <p:ext uri="{BB962C8B-B14F-4D97-AF65-F5344CB8AC3E}">
        <p14:creationId xmlns:p14="http://schemas.microsoft.com/office/powerpoint/2010/main" val="303585694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6.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NhanVien</a:t>
            </a:r>
            <a:endParaRPr lang="en-US" dirty="0" smtClean="0"/>
          </a:p>
          <a:p>
            <a:pPr lvl="1"/>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endParaRPr lang="en-US" dirty="0" smtClean="0"/>
          </a:p>
          <a:p>
            <a:pPr lvl="2"/>
            <a:r>
              <a:rPr lang="en-US" dirty="0" err="1" smtClean="0"/>
              <a:t>Họ</a:t>
            </a:r>
            <a:r>
              <a:rPr lang="en-US" dirty="0" smtClean="0"/>
              <a:t> </a:t>
            </a:r>
            <a:r>
              <a:rPr lang="en-US" dirty="0" err="1" smtClean="0"/>
              <a:t>tên</a:t>
            </a:r>
            <a:r>
              <a:rPr lang="en-US" dirty="0" smtClean="0"/>
              <a:t>, </a:t>
            </a:r>
            <a:r>
              <a:rPr lang="en-US" dirty="0" err="1" smtClean="0"/>
              <a:t>Năm</a:t>
            </a:r>
            <a:r>
              <a:rPr lang="en-US" dirty="0" smtClean="0"/>
              <a:t> </a:t>
            </a:r>
            <a:r>
              <a:rPr lang="en-US" dirty="0" err="1" smtClean="0"/>
              <a:t>sinh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Lương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Hệ</a:t>
            </a:r>
            <a:r>
              <a:rPr lang="en-US" dirty="0" smtClean="0"/>
              <a:t> </a:t>
            </a:r>
            <a:r>
              <a:rPr lang="en-US" dirty="0" err="1" smtClean="0"/>
              <a:t>số</a:t>
            </a:r>
            <a:r>
              <a:rPr lang="en-US" dirty="0" smtClean="0"/>
              <a:t>, </a:t>
            </a:r>
            <a:r>
              <a:rPr lang="en-US" dirty="0" err="1" smtClean="0"/>
              <a:t>Phụ</a:t>
            </a:r>
            <a:r>
              <a:rPr lang="en-US" dirty="0" smtClean="0"/>
              <a:t> </a:t>
            </a:r>
            <a:r>
              <a:rPr lang="en-US" dirty="0" err="1" smtClean="0"/>
              <a:t>cấp</a:t>
            </a:r>
            <a:r>
              <a:rPr lang="en-US" dirty="0" smtClean="0"/>
              <a:t>, </a:t>
            </a:r>
            <a:r>
              <a:rPr lang="en-US" dirty="0" err="1" smtClean="0"/>
              <a:t>Tổng</a:t>
            </a:r>
            <a:r>
              <a:rPr lang="en-US" dirty="0" smtClean="0"/>
              <a:t> </a:t>
            </a:r>
            <a:r>
              <a:rPr lang="en-US" dirty="0" err="1" smtClean="0"/>
              <a:t>tiền</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không</a:t>
            </a:r>
            <a:r>
              <a:rPr lang="en-US" dirty="0" smtClean="0"/>
              <a:t> </a:t>
            </a:r>
            <a:r>
              <a:rPr lang="en-US" dirty="0" err="1" smtClean="0"/>
              <a:t>tham</a:t>
            </a:r>
            <a:r>
              <a:rPr lang="en-US" dirty="0" smtClean="0"/>
              <a:t> </a:t>
            </a:r>
            <a:r>
              <a:rPr lang="en-US" dirty="0" err="1" smtClean="0"/>
              <a:t>số</a:t>
            </a:r>
            <a:endParaRPr lang="en-US" dirty="0" smtClean="0"/>
          </a:p>
          <a:p>
            <a:pPr lvl="2"/>
            <a:r>
              <a:rPr lang="en-US" dirty="0" err="1" smtClean="0"/>
              <a:t>Nhập</a:t>
            </a:r>
            <a:r>
              <a:rPr lang="en-US" dirty="0" smtClean="0"/>
              <a:t> </a:t>
            </a:r>
            <a:r>
              <a:rPr lang="en-US" dirty="0" err="1" smtClean="0"/>
              <a:t>nhân</a:t>
            </a:r>
            <a:r>
              <a:rPr lang="en-US" dirty="0" smtClean="0"/>
              <a:t> </a:t>
            </a:r>
            <a:r>
              <a:rPr lang="en-US" dirty="0" err="1" smtClean="0"/>
              <a:t>viên</a:t>
            </a:r>
            <a:endParaRPr lang="en-US" dirty="0" smtClean="0"/>
          </a:p>
          <a:p>
            <a:pPr lvl="2"/>
            <a:r>
              <a:rPr lang="en-US" dirty="0" err="1" smtClean="0"/>
              <a:t>Tính</a:t>
            </a:r>
            <a:r>
              <a:rPr lang="en-US" dirty="0" smtClean="0"/>
              <a:t> </a:t>
            </a:r>
            <a:r>
              <a:rPr lang="en-US" dirty="0" err="1" smtClean="0"/>
              <a:t>lương</a:t>
            </a:r>
            <a:r>
              <a:rPr lang="en-US" dirty="0" smtClean="0"/>
              <a:t>: </a:t>
            </a:r>
            <a:r>
              <a:rPr lang="en-US" dirty="0" err="1" smtClean="0"/>
              <a:t>Tổng</a:t>
            </a:r>
            <a:r>
              <a:rPr lang="en-US" dirty="0" smtClean="0"/>
              <a:t> </a:t>
            </a:r>
            <a:r>
              <a:rPr lang="en-US" dirty="0" err="1" smtClean="0"/>
              <a:t>tiền</a:t>
            </a:r>
            <a:r>
              <a:rPr lang="en-US" dirty="0" smtClean="0"/>
              <a:t> = </a:t>
            </a:r>
            <a:r>
              <a:rPr lang="en-US" dirty="0" err="1" smtClean="0"/>
              <a:t>Lương</a:t>
            </a:r>
            <a:r>
              <a:rPr lang="en-US" dirty="0" smtClean="0"/>
              <a:t> </a:t>
            </a:r>
            <a:r>
              <a:rPr lang="en-US" dirty="0" err="1" smtClean="0"/>
              <a:t>cơ</a:t>
            </a:r>
            <a:r>
              <a:rPr lang="en-US" dirty="0" smtClean="0"/>
              <a:t> </a:t>
            </a:r>
            <a:r>
              <a:rPr lang="en-US" dirty="0" err="1" smtClean="0"/>
              <a:t>bản</a:t>
            </a:r>
            <a:r>
              <a:rPr lang="en-US" dirty="0" smtClean="0"/>
              <a:t> x </a:t>
            </a:r>
            <a:r>
              <a:rPr lang="en-US" dirty="0" err="1" smtClean="0"/>
              <a:t>Hệ</a:t>
            </a:r>
            <a:r>
              <a:rPr lang="en-US" dirty="0" smtClean="0"/>
              <a:t> </a:t>
            </a:r>
            <a:r>
              <a:rPr lang="en-US" dirty="0" err="1" smtClean="0"/>
              <a:t>số</a:t>
            </a:r>
            <a:r>
              <a:rPr lang="en-US" dirty="0" smtClean="0"/>
              <a:t> + </a:t>
            </a:r>
            <a:r>
              <a:rPr lang="en-US" dirty="0" err="1" smtClean="0"/>
              <a:t>Phụ</a:t>
            </a:r>
            <a:r>
              <a:rPr lang="en-US" dirty="0" smtClean="0"/>
              <a:t> </a:t>
            </a:r>
            <a:r>
              <a:rPr lang="en-US" dirty="0" err="1" smtClean="0"/>
              <a:t>cấp</a:t>
            </a:r>
            <a:endParaRPr lang="en-US" dirty="0" smtClean="0"/>
          </a:p>
          <a:p>
            <a:pPr lvl="2"/>
            <a:r>
              <a:rPr lang="en-US" dirty="0" smtClean="0"/>
              <a:t>In </a:t>
            </a:r>
            <a:r>
              <a:rPr lang="en-US" dirty="0" err="1" smtClean="0"/>
              <a:t>nhân</a:t>
            </a:r>
            <a:r>
              <a:rPr lang="en-US" dirty="0" smtClean="0"/>
              <a:t> </a:t>
            </a:r>
            <a:r>
              <a:rPr lang="en-US" dirty="0" err="1" smtClean="0"/>
              <a:t>viên</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06E4502B-BDAD-408A-B46E-67EE9ED2381E}" type="slidenum">
              <a:rPr lang="vi-VN">
                <a:solidFill>
                  <a:srgbClr val="000000"/>
                </a:solidFill>
              </a:rPr>
              <a:pPr/>
              <a:t>72</a:t>
            </a:fld>
            <a:endParaRPr lang="vi-VN" dirty="0">
              <a:solidFill>
                <a:srgbClr val="000000"/>
              </a:solidFill>
            </a:endParaRPr>
          </a:p>
        </p:txBody>
      </p:sp>
    </p:spTree>
    <p:extLst>
      <p:ext uri="{BB962C8B-B14F-4D97-AF65-F5344CB8AC3E}">
        <p14:creationId xmlns:p14="http://schemas.microsoft.com/office/powerpoint/2010/main" val="1217304840"/>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a:t>Bài</a:t>
            </a:r>
            <a:r>
              <a:rPr lang="en-US"/>
              <a:t> </a:t>
            </a:r>
            <a:r>
              <a:rPr lang="en-US" dirty="0"/>
              <a:t>7</a:t>
            </a:r>
            <a:r>
              <a:rPr lang="en-US" smtClean="0"/>
              <a:t>. </a:t>
            </a:r>
            <a:r>
              <a:rPr lang="en-US" dirty="0" err="1"/>
              <a:t>Chương</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Sinh</a:t>
            </a:r>
            <a:r>
              <a:rPr lang="en-US" dirty="0"/>
              <a:t> </a:t>
            </a:r>
            <a:r>
              <a:rPr lang="en-US" dirty="0" err="1"/>
              <a:t>viên</a:t>
            </a:r>
            <a:endParaRPr lang="en-US" dirty="0"/>
          </a:p>
          <a:p>
            <a:pPr lvl="1"/>
            <a:r>
              <a:rPr lang="en-US" dirty="0" err="1"/>
              <a:t>Xây</a:t>
            </a:r>
            <a:r>
              <a:rPr lang="en-US" dirty="0"/>
              <a:t> </a:t>
            </a:r>
            <a:r>
              <a:rPr lang="en-US" dirty="0" err="1"/>
              <a:t>dựng</a:t>
            </a:r>
            <a:r>
              <a:rPr lang="en-US" dirty="0"/>
              <a:t> </a:t>
            </a:r>
            <a:r>
              <a:rPr lang="en-US" dirty="0" err="1"/>
              <a:t>lớp</a:t>
            </a:r>
            <a:r>
              <a:rPr lang="en-US" dirty="0"/>
              <a:t> </a:t>
            </a:r>
            <a:r>
              <a:rPr lang="en-US" dirty="0" err="1"/>
              <a:t>SinhVien</a:t>
            </a:r>
            <a:endParaRPr lang="en-US" dirty="0"/>
          </a:p>
          <a:p>
            <a:pPr lvl="2"/>
            <a:r>
              <a:rPr lang="en-US" dirty="0" err="1"/>
              <a:t>Các</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p>
          <a:p>
            <a:pPr lvl="3"/>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Điểm</a:t>
            </a:r>
            <a:r>
              <a:rPr lang="en-US" dirty="0"/>
              <a:t> </a:t>
            </a:r>
            <a:r>
              <a:rPr lang="en-US" dirty="0" err="1"/>
              <a:t>lập</a:t>
            </a:r>
            <a:r>
              <a:rPr lang="en-US" dirty="0"/>
              <a:t> </a:t>
            </a:r>
            <a:r>
              <a:rPr lang="en-US" dirty="0" err="1"/>
              <a:t>trình</a:t>
            </a:r>
            <a:r>
              <a:rPr lang="en-US" dirty="0"/>
              <a:t>, </a:t>
            </a:r>
            <a:r>
              <a:rPr lang="en-US" dirty="0" err="1"/>
              <a:t>Điểm</a:t>
            </a:r>
            <a:r>
              <a:rPr lang="en-US" dirty="0"/>
              <a:t> CSDL , </a:t>
            </a:r>
            <a:r>
              <a:rPr lang="en-US" dirty="0" err="1"/>
              <a:t>Điểm</a:t>
            </a:r>
            <a:r>
              <a:rPr lang="en-US" dirty="0"/>
              <a:t> TB (</a:t>
            </a:r>
            <a:r>
              <a:rPr lang="en-US" dirty="0" err="1"/>
              <a:t>trong</a:t>
            </a:r>
            <a:r>
              <a:rPr lang="en-US" dirty="0"/>
              <a:t> </a:t>
            </a:r>
            <a:r>
              <a:rPr lang="en-US" dirty="0" err="1"/>
              <a:t>đó</a:t>
            </a:r>
            <a:r>
              <a:rPr lang="en-US" dirty="0"/>
              <a:t>: </a:t>
            </a:r>
            <a:r>
              <a:rPr lang="en-US" dirty="0" err="1"/>
              <a:t>Điểm</a:t>
            </a:r>
            <a:r>
              <a:rPr lang="en-US" dirty="0"/>
              <a:t> TB=</a:t>
            </a:r>
            <a:r>
              <a:rPr lang="en-US" dirty="0" err="1"/>
              <a:t>Điểm</a:t>
            </a:r>
            <a:r>
              <a:rPr lang="en-US" dirty="0"/>
              <a:t> </a:t>
            </a:r>
            <a:r>
              <a:rPr lang="en-US" dirty="0" err="1"/>
              <a:t>Lập</a:t>
            </a:r>
            <a:r>
              <a:rPr lang="en-US" dirty="0"/>
              <a:t> </a:t>
            </a:r>
            <a:r>
              <a:rPr lang="en-US" dirty="0" err="1"/>
              <a:t>trình</a:t>
            </a:r>
            <a:r>
              <a:rPr lang="en-US" dirty="0"/>
              <a:t> + </a:t>
            </a:r>
            <a:r>
              <a:rPr lang="en-US" dirty="0" err="1"/>
              <a:t>Điểm</a:t>
            </a:r>
            <a:r>
              <a:rPr lang="en-US" dirty="0"/>
              <a:t> CSDL)/2</a:t>
            </a:r>
          </a:p>
          <a:p>
            <a:pPr lvl="2"/>
            <a:r>
              <a:rPr lang="en-US" dirty="0" err="1"/>
              <a:t>Các</a:t>
            </a:r>
            <a:r>
              <a:rPr lang="en-US" dirty="0"/>
              <a:t> </a:t>
            </a:r>
            <a:r>
              <a:rPr lang="en-US" dirty="0" err="1"/>
              <a:t>hàm</a:t>
            </a:r>
            <a:r>
              <a:rPr lang="en-US" dirty="0"/>
              <a:t> </a:t>
            </a:r>
            <a:r>
              <a:rPr lang="en-US" dirty="0" err="1"/>
              <a:t>tạo</a:t>
            </a:r>
            <a:endParaRPr lang="en-US" dirty="0"/>
          </a:p>
          <a:p>
            <a:pPr lvl="3"/>
            <a:r>
              <a:rPr lang="en-US" dirty="0" err="1"/>
              <a:t>Hàm</a:t>
            </a:r>
            <a:r>
              <a:rPr lang="en-US" dirty="0"/>
              <a:t> </a:t>
            </a:r>
            <a:r>
              <a:rPr lang="en-US" dirty="0" err="1"/>
              <a:t>tạo</a:t>
            </a:r>
            <a:r>
              <a:rPr lang="en-US" dirty="0"/>
              <a:t> </a:t>
            </a:r>
            <a:r>
              <a:rPr lang="en-US" dirty="0" err="1"/>
              <a:t>không</a:t>
            </a:r>
            <a:r>
              <a:rPr lang="en-US" dirty="0"/>
              <a:t> </a:t>
            </a:r>
            <a:r>
              <a:rPr lang="en-US" dirty="0" err="1"/>
              <a:t>tham</a:t>
            </a:r>
            <a:r>
              <a:rPr lang="en-US" dirty="0"/>
              <a:t> </a:t>
            </a:r>
            <a:r>
              <a:rPr lang="en-US" dirty="0" err="1"/>
              <a:t>số</a:t>
            </a:r>
            <a:endParaRPr lang="en-US" dirty="0"/>
          </a:p>
          <a:p>
            <a:pPr lvl="3"/>
            <a:r>
              <a:rPr lang="en-US" dirty="0" err="1"/>
              <a:t>Hàm</a:t>
            </a:r>
            <a:r>
              <a:rPr lang="en-US" dirty="0"/>
              <a:t> </a:t>
            </a:r>
            <a:r>
              <a:rPr lang="en-US" dirty="0" err="1"/>
              <a:t>tạo</a:t>
            </a:r>
            <a:r>
              <a:rPr lang="en-US" dirty="0"/>
              <a:t> </a:t>
            </a:r>
            <a:r>
              <a:rPr lang="en-US" dirty="0" err="1"/>
              <a:t>có</a:t>
            </a:r>
            <a:r>
              <a:rPr lang="en-US" dirty="0"/>
              <a:t> 5 </a:t>
            </a:r>
            <a:r>
              <a:rPr lang="en-US" dirty="0" err="1"/>
              <a:t>tham</a:t>
            </a:r>
            <a:r>
              <a:rPr lang="en-US" dirty="0"/>
              <a:t> </a:t>
            </a:r>
            <a:r>
              <a:rPr lang="en-US" dirty="0" err="1"/>
              <a:t>số</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quê</a:t>
            </a:r>
            <a:r>
              <a:rPr lang="en-US" dirty="0"/>
              <a:t> </a:t>
            </a:r>
            <a:r>
              <a:rPr lang="en-US" dirty="0" err="1"/>
              <a:t>quán</a:t>
            </a:r>
            <a:r>
              <a:rPr lang="en-US" dirty="0"/>
              <a:t>, </a:t>
            </a:r>
            <a:r>
              <a:rPr lang="en-US" dirty="0" err="1"/>
              <a:t>Điểm</a:t>
            </a:r>
            <a:r>
              <a:rPr lang="en-US" dirty="0"/>
              <a:t> </a:t>
            </a:r>
            <a:r>
              <a:rPr lang="en-US" dirty="0" err="1"/>
              <a:t>lập</a:t>
            </a:r>
            <a:r>
              <a:rPr lang="en-US" dirty="0"/>
              <a:t> </a:t>
            </a:r>
            <a:r>
              <a:rPr lang="en-US" dirty="0" err="1"/>
              <a:t>trình</a:t>
            </a:r>
            <a:r>
              <a:rPr lang="en-US" dirty="0"/>
              <a:t>, </a:t>
            </a:r>
            <a:r>
              <a:rPr lang="en-US" dirty="0" err="1"/>
              <a:t>Điểm</a:t>
            </a:r>
            <a:r>
              <a:rPr lang="en-US" dirty="0"/>
              <a:t> CSDL</a:t>
            </a:r>
            <a:r>
              <a:rPr lang="en-US" dirty="0" smtClean="0"/>
              <a:t>)</a:t>
            </a:r>
          </a:p>
          <a:p>
            <a:pPr lvl="2"/>
            <a:r>
              <a:rPr lang="en-US" dirty="0" err="1"/>
              <a:t>Các</a:t>
            </a:r>
            <a:r>
              <a:rPr lang="en-US" dirty="0"/>
              <a:t> </a:t>
            </a:r>
            <a:r>
              <a:rPr lang="en-US" dirty="0" err="1"/>
              <a:t>phương</a:t>
            </a:r>
            <a:r>
              <a:rPr lang="en-US" dirty="0"/>
              <a:t> </a:t>
            </a:r>
            <a:r>
              <a:rPr lang="en-US" dirty="0" err="1"/>
              <a:t>thức</a:t>
            </a:r>
            <a:endParaRPr lang="en-US" dirty="0"/>
          </a:p>
          <a:p>
            <a:pPr lvl="3"/>
            <a:r>
              <a:rPr lang="en-US" dirty="0" err="1"/>
              <a:t>Nhập</a:t>
            </a:r>
            <a:r>
              <a:rPr lang="en-US" dirty="0"/>
              <a:t> </a:t>
            </a:r>
            <a:r>
              <a:rPr lang="en-US" dirty="0" err="1"/>
              <a:t>thông</a:t>
            </a:r>
            <a:r>
              <a:rPr lang="en-US" dirty="0"/>
              <a:t> tin </a:t>
            </a:r>
            <a:r>
              <a:rPr lang="en-US" dirty="0" err="1"/>
              <a:t>sinh</a:t>
            </a:r>
            <a:r>
              <a:rPr lang="en-US" dirty="0"/>
              <a:t> </a:t>
            </a:r>
            <a:r>
              <a:rPr lang="en-US" dirty="0" err="1"/>
              <a:t>viên</a:t>
            </a:r>
            <a:endParaRPr lang="en-US" dirty="0"/>
          </a:p>
          <a:p>
            <a:pPr lvl="3"/>
            <a:r>
              <a:rPr lang="en-US" dirty="0"/>
              <a:t>In </a:t>
            </a:r>
            <a:r>
              <a:rPr lang="en-US" dirty="0" err="1"/>
              <a:t>thông</a:t>
            </a:r>
            <a:r>
              <a:rPr lang="en-US" dirty="0"/>
              <a:t> tin </a:t>
            </a:r>
            <a:r>
              <a:rPr lang="en-US" dirty="0" err="1"/>
              <a:t>sinh</a:t>
            </a:r>
            <a:r>
              <a:rPr lang="en-US" dirty="0"/>
              <a:t> </a:t>
            </a:r>
            <a:r>
              <a:rPr lang="en-US" dirty="0" err="1"/>
              <a:t>viên</a:t>
            </a:r>
            <a:r>
              <a:rPr lang="en-US" dirty="0"/>
              <a:t> </a:t>
            </a:r>
            <a:r>
              <a:rPr lang="en-US" dirty="0" err="1"/>
              <a:t>ra</a:t>
            </a:r>
            <a:r>
              <a:rPr lang="en-US" dirty="0"/>
              <a:t> </a:t>
            </a:r>
            <a:r>
              <a:rPr lang="en-US" dirty="0" err="1"/>
              <a:t>màn</a:t>
            </a:r>
            <a:r>
              <a:rPr lang="en-US" dirty="0"/>
              <a:t> </a:t>
            </a:r>
            <a:r>
              <a:rPr lang="en-US" dirty="0" err="1"/>
              <a:t>hình</a:t>
            </a:r>
            <a:endParaRPr lang="en-US" dirty="0"/>
          </a:p>
          <a:p>
            <a:pPr lvl="3"/>
            <a:endParaRPr lang="en-US" dirty="0"/>
          </a:p>
          <a:p>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15089"/>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73</a:t>
            </a:fld>
            <a:endParaRPr lang="vi-VN" dirty="0">
              <a:solidFill>
                <a:srgbClr val="000000"/>
              </a:solidFill>
            </a:endParaRPr>
          </a:p>
        </p:txBody>
      </p:sp>
    </p:spTree>
    <p:extLst>
      <p:ext uri="{BB962C8B-B14F-4D97-AF65-F5344CB8AC3E}">
        <p14:creationId xmlns:p14="http://schemas.microsoft.com/office/powerpoint/2010/main" val="397861010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DanhSach</a:t>
            </a:r>
            <a:endParaRPr lang="en-US" dirty="0" smtClean="0"/>
          </a:p>
          <a:p>
            <a:pPr lvl="2"/>
            <a:r>
              <a:rPr lang="en-US" dirty="0" err="1" smtClean="0"/>
              <a:t>Thuộc</a:t>
            </a:r>
            <a:r>
              <a:rPr lang="en-US" dirty="0" smtClean="0"/>
              <a:t> </a:t>
            </a:r>
            <a:r>
              <a:rPr lang="en-US" dirty="0" err="1" smtClean="0"/>
              <a:t>tính</a:t>
            </a:r>
            <a:endParaRPr lang="en-US" dirty="0" smtClean="0"/>
          </a:p>
          <a:p>
            <a:pPr marL="909637" lvl="2" indent="0">
              <a:buNone/>
            </a:pPr>
            <a:r>
              <a:rPr lang="en-US" dirty="0"/>
              <a:t> </a:t>
            </a:r>
            <a:r>
              <a:rPr lang="en-US" dirty="0" smtClean="0"/>
              <a:t>    private </a:t>
            </a:r>
            <a:r>
              <a:rPr lang="en-US" dirty="0" err="1" smtClean="0"/>
              <a:t>int</a:t>
            </a:r>
            <a:r>
              <a:rPr lang="en-US" dirty="0" smtClean="0"/>
              <a:t> n;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endParaRPr lang="en-US" dirty="0" smtClean="0"/>
          </a:p>
          <a:p>
            <a:pPr marL="909637" lvl="2" indent="0">
              <a:buNone/>
            </a:pPr>
            <a:r>
              <a:rPr lang="en-US" dirty="0"/>
              <a:t> </a:t>
            </a:r>
            <a:r>
              <a:rPr lang="en-US" dirty="0" smtClean="0"/>
              <a:t>    private </a:t>
            </a:r>
            <a:r>
              <a:rPr lang="en-US" dirty="0" err="1" smtClean="0"/>
              <a:t>SinhVien</a:t>
            </a:r>
            <a:r>
              <a:rPr lang="en-US" dirty="0" smtClean="0"/>
              <a:t>[ ]  DS; //</a:t>
            </a:r>
            <a:r>
              <a:rPr lang="en-US" dirty="0" err="1" smtClean="0"/>
              <a:t>Mảng</a:t>
            </a:r>
            <a:r>
              <a:rPr lang="en-US" dirty="0" smtClean="0"/>
              <a:t> </a:t>
            </a:r>
            <a:r>
              <a:rPr lang="en-US" dirty="0" err="1" smtClean="0"/>
              <a:t>chứa</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marL="909637" lvl="2" indent="0">
              <a:buNone/>
            </a:pPr>
            <a:r>
              <a:rPr lang="en-US" dirty="0" smtClean="0"/>
              <a:t>}</a:t>
            </a:r>
            <a:endParaRPr lang="en-US" dirty="0"/>
          </a:p>
          <a:p>
            <a:pPr lvl="2"/>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3"/>
            <a:r>
              <a:rPr lang="en-US" dirty="0" err="1" smtClean="0"/>
              <a:t>Nhập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lvl="3"/>
            <a:r>
              <a:rPr lang="en-US" dirty="0" smtClean="0"/>
              <a:t>In </a:t>
            </a:r>
            <a:r>
              <a:rPr lang="en-US" dirty="0" err="1"/>
              <a:t>thông</a:t>
            </a:r>
            <a:r>
              <a:rPr lang="en-US" dirty="0"/>
              <a:t> tin </a:t>
            </a:r>
            <a:r>
              <a:rPr lang="en-US" dirty="0" err="1"/>
              <a:t>các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trong</a:t>
            </a:r>
            <a:r>
              <a:rPr lang="en-US" dirty="0"/>
              <a:t> </a:t>
            </a:r>
            <a:r>
              <a:rPr lang="en-US" dirty="0" err="1"/>
              <a:t>danh</a:t>
            </a:r>
            <a:r>
              <a:rPr lang="en-US" dirty="0"/>
              <a:t> </a:t>
            </a:r>
            <a:r>
              <a:rPr lang="en-US" dirty="0" err="1"/>
              <a:t>sách</a:t>
            </a:r>
            <a:endParaRPr lang="en-US" dirty="0"/>
          </a:p>
          <a:p>
            <a:pPr lvl="3"/>
            <a:r>
              <a:rPr lang="en-US" dirty="0" err="1"/>
              <a:t>Liệt</a:t>
            </a:r>
            <a:r>
              <a:rPr lang="en-US" dirty="0"/>
              <a:t> </a:t>
            </a:r>
            <a:r>
              <a:rPr lang="en-US" dirty="0" err="1"/>
              <a:t>kê</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điểm</a:t>
            </a:r>
            <a:r>
              <a:rPr lang="en-US" dirty="0"/>
              <a:t> TB&gt;8.0</a:t>
            </a:r>
          </a:p>
          <a:p>
            <a:pPr lvl="3"/>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theo</a:t>
            </a:r>
            <a:r>
              <a:rPr lang="en-US" dirty="0"/>
              <a:t> </a:t>
            </a:r>
            <a:r>
              <a:rPr lang="en-US" dirty="0" err="1"/>
              <a:t>Mã</a:t>
            </a:r>
            <a:r>
              <a:rPr lang="en-US" dirty="0"/>
              <a:t> </a:t>
            </a:r>
            <a:r>
              <a:rPr lang="en-US" dirty="0" err="1"/>
              <a:t>sinh</a:t>
            </a:r>
            <a:r>
              <a:rPr lang="en-US" dirty="0"/>
              <a:t> </a:t>
            </a:r>
            <a:r>
              <a:rPr lang="en-US" dirty="0" err="1"/>
              <a:t>viên</a:t>
            </a:r>
            <a:endParaRPr lang="en-US" dirty="0"/>
          </a:p>
          <a:p>
            <a:pPr marL="909637" lvl="2" indent="0">
              <a:buNone/>
            </a:pPr>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74</a:t>
            </a:fld>
            <a:endParaRPr lang="vi-VN" dirty="0">
              <a:solidFill>
                <a:srgbClr val="000000"/>
              </a:solidFill>
            </a:endParaRPr>
          </a:p>
        </p:txBody>
      </p:sp>
    </p:spTree>
    <p:extLst>
      <p:ext uri="{BB962C8B-B14F-4D97-AF65-F5344CB8AC3E}">
        <p14:creationId xmlns:p14="http://schemas.microsoft.com/office/powerpoint/2010/main" val="162534940"/>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829675" cy="600075"/>
          </a:xfrm>
        </p:spPr>
        <p:txBody>
          <a:bodyPr/>
          <a:lstStyle/>
          <a:p>
            <a:r>
              <a:rPr lang="en-US" dirty="0" smtClean="0"/>
              <a:t>Demo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lớp</a:t>
            </a:r>
            <a:r>
              <a:rPr lang="en-US" dirty="0" smtClean="0"/>
              <a:t> dx (</a:t>
            </a:r>
            <a:r>
              <a:rPr lang="en-US" dirty="0" err="1" smtClean="0"/>
              <a:t>ConsoleA</a:t>
            </a:r>
            <a:r>
              <a:rPr lang="en-US" dirty="0" smtClean="0"/>
              <a:t> &amp;</a:t>
            </a:r>
            <a:r>
              <a:rPr lang="en-US" dirty="0" err="1" smtClean="0"/>
              <a:t>WindowA</a:t>
            </a:r>
            <a:r>
              <a:rPr lang="en-US" dirty="0" smtClean="0"/>
              <a:t>)</a:t>
            </a:r>
            <a:endParaRPr lang="en-US" dirty="0"/>
          </a:p>
        </p:txBody>
      </p:sp>
      <p:sp>
        <p:nvSpPr>
          <p:cNvPr id="3" name="Content Placeholder 2"/>
          <p:cNvSpPr>
            <a:spLocks noGrp="1"/>
          </p:cNvSpPr>
          <p:nvPr>
            <p:ph idx="1"/>
          </p:nvPr>
        </p:nvSpPr>
        <p:spPr>
          <a:xfrm>
            <a:off x="1843089" y="850901"/>
            <a:ext cx="8524875" cy="4400550"/>
          </a:xfrm>
        </p:spPr>
        <p:txBody>
          <a:bodyPr/>
          <a:lstStyle/>
          <a:p>
            <a:pPr marL="0" indent="0">
              <a:buNone/>
            </a:pPr>
            <a:r>
              <a:rPr lang="en-US" sz="2400" dirty="0" err="1"/>
              <a:t>Viết</a:t>
            </a:r>
            <a:r>
              <a:rPr lang="en-US" sz="2400" dirty="0"/>
              <a:t> </a:t>
            </a:r>
            <a:r>
              <a:rPr lang="en-US" sz="2400" dirty="0" err="1"/>
              <a:t>ứng</a:t>
            </a:r>
            <a:r>
              <a:rPr lang="en-US" sz="2400" dirty="0"/>
              <a:t> </a:t>
            </a:r>
            <a:r>
              <a:rPr lang="en-US" sz="2400" dirty="0" err="1"/>
              <a:t>dụng</a:t>
            </a:r>
            <a:r>
              <a:rPr lang="en-US" sz="2400" dirty="0"/>
              <a:t> </a:t>
            </a:r>
            <a:r>
              <a:rPr lang="en-US" sz="2400" dirty="0" err="1"/>
              <a:t>trên</a:t>
            </a:r>
            <a:r>
              <a:rPr lang="en-US" sz="2400" dirty="0"/>
              <a:t> </a:t>
            </a:r>
            <a:r>
              <a:rPr lang="en-US" sz="2400" dirty="0" err="1"/>
              <a:t>conslole</a:t>
            </a:r>
            <a:endParaRPr lang="en-US" sz="2400" dirty="0"/>
          </a:p>
          <a:p>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Sách</a:t>
            </a:r>
            <a:r>
              <a:rPr lang="en-US" sz="2400" dirty="0"/>
              <a:t>(</a:t>
            </a:r>
            <a:r>
              <a:rPr lang="en-US" sz="2400" dirty="0" err="1"/>
              <a:t>mã</a:t>
            </a:r>
            <a:r>
              <a:rPr lang="en-US" sz="2400" dirty="0"/>
              <a:t> </a:t>
            </a:r>
            <a:r>
              <a:rPr lang="en-US" sz="2400" dirty="0" err="1"/>
              <a:t>sách</a:t>
            </a:r>
            <a:r>
              <a:rPr lang="en-US" sz="2400" dirty="0"/>
              <a:t>, </a:t>
            </a:r>
            <a:r>
              <a:rPr lang="en-US" sz="2400" dirty="0" err="1"/>
              <a:t>tên</a:t>
            </a:r>
            <a:r>
              <a:rPr lang="en-US" sz="2400" dirty="0"/>
              <a:t> </a:t>
            </a:r>
            <a:r>
              <a:rPr lang="en-US" sz="2400" dirty="0" err="1"/>
              <a:t>sacnh</a:t>
            </a:r>
            <a:r>
              <a:rPr lang="en-US" sz="2400" dirty="0"/>
              <a:t>, </a:t>
            </a:r>
            <a:r>
              <a:rPr lang="en-US" sz="2400" dirty="0" err="1"/>
              <a:t>tên</a:t>
            </a:r>
            <a:r>
              <a:rPr lang="en-US" sz="2400" dirty="0"/>
              <a:t> </a:t>
            </a:r>
            <a:r>
              <a:rPr lang="en-US" sz="2400" dirty="0" err="1"/>
              <a:t>tg</a:t>
            </a:r>
            <a:r>
              <a:rPr lang="en-US" sz="2400" dirty="0"/>
              <a:t>, </a:t>
            </a:r>
            <a:r>
              <a:rPr lang="en-US" sz="2400" dirty="0" err="1"/>
              <a:t>số</a:t>
            </a:r>
            <a:r>
              <a:rPr lang="en-US" sz="2400" dirty="0"/>
              <a:t> </a:t>
            </a:r>
            <a:r>
              <a:rPr lang="en-US" sz="2400" dirty="0" err="1"/>
              <a:t>lượng</a:t>
            </a:r>
            <a:r>
              <a:rPr lang="en-US" sz="2400" dirty="0"/>
              <a:t>)</a:t>
            </a:r>
          </a:p>
          <a:p>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Sách</a:t>
            </a:r>
            <a:r>
              <a:rPr lang="en-US" sz="2400" dirty="0"/>
              <a:t> </a:t>
            </a:r>
            <a:r>
              <a:rPr lang="en-US" sz="2400" dirty="0" err="1"/>
              <a:t>mới</a:t>
            </a:r>
            <a:r>
              <a:rPr lang="en-US" sz="2400" dirty="0"/>
              <a:t> </a:t>
            </a:r>
            <a:r>
              <a:rPr lang="en-US" sz="2400" dirty="0" err="1"/>
              <a:t>thừa</a:t>
            </a:r>
            <a:r>
              <a:rPr lang="en-US" sz="2400" dirty="0"/>
              <a:t> </a:t>
            </a:r>
            <a:r>
              <a:rPr lang="en-US" sz="2400" dirty="0" err="1"/>
              <a:t>kế</a:t>
            </a:r>
            <a:r>
              <a:rPr lang="en-US" sz="2400" dirty="0"/>
              <a:t> </a:t>
            </a:r>
            <a:r>
              <a:rPr lang="en-US" sz="2400" dirty="0" err="1"/>
              <a:t>từ</a:t>
            </a:r>
            <a:r>
              <a:rPr lang="en-US" sz="2400" dirty="0"/>
              <a:t> </a:t>
            </a:r>
            <a:r>
              <a:rPr lang="en-US" sz="2400" dirty="0" err="1"/>
              <a:t>lớp</a:t>
            </a:r>
            <a:r>
              <a:rPr lang="en-US" sz="2400" dirty="0"/>
              <a:t> </a:t>
            </a:r>
            <a:r>
              <a:rPr lang="en-US" sz="2400" dirty="0" err="1"/>
              <a:t>Sánh</a:t>
            </a:r>
            <a:r>
              <a:rPr lang="en-US" sz="2400" dirty="0"/>
              <a:t> </a:t>
            </a:r>
            <a:r>
              <a:rPr lang="en-US" sz="2400" dirty="0" err="1"/>
              <a:t>bổ</a:t>
            </a:r>
            <a:r>
              <a:rPr lang="en-US" sz="2400" dirty="0"/>
              <a:t> sung </a:t>
            </a:r>
            <a:r>
              <a:rPr lang="en-US" sz="2400" dirty="0" err="1"/>
              <a:t>mã</a:t>
            </a:r>
            <a:r>
              <a:rPr lang="en-US" sz="2400" dirty="0"/>
              <a:t> </a:t>
            </a:r>
            <a:r>
              <a:rPr lang="en-US" sz="2400" dirty="0" err="1"/>
              <a:t>Qrcode</a:t>
            </a:r>
            <a:r>
              <a:rPr lang="en-US" sz="2400" dirty="0"/>
              <a:t>.</a:t>
            </a:r>
          </a:p>
          <a:p>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nhập</a:t>
            </a:r>
            <a:r>
              <a:rPr lang="en-US" sz="2400" dirty="0"/>
              <a:t> </a:t>
            </a:r>
            <a:r>
              <a:rPr lang="en-US" sz="2400" dirty="0" err="1"/>
              <a:t>thông</a:t>
            </a:r>
            <a:r>
              <a:rPr lang="en-US" sz="2400" dirty="0"/>
              <a:t> tin </a:t>
            </a:r>
            <a:r>
              <a:rPr lang="en-US" sz="2400" dirty="0" err="1"/>
              <a:t>danh</a:t>
            </a:r>
            <a:r>
              <a:rPr lang="en-US" sz="2400" dirty="0"/>
              <a:t> </a:t>
            </a:r>
            <a:r>
              <a:rPr lang="en-US" sz="2400" dirty="0" err="1"/>
              <a:t>sach</a:t>
            </a:r>
            <a:r>
              <a:rPr lang="en-US" sz="2400" dirty="0"/>
              <a:t> </a:t>
            </a:r>
            <a:r>
              <a:rPr lang="en-US" sz="2400" dirty="0" err="1"/>
              <a:t>đầu</a:t>
            </a:r>
            <a:r>
              <a:rPr lang="en-US" sz="2400" dirty="0"/>
              <a:t> </a:t>
            </a:r>
            <a:r>
              <a:rPr lang="en-US" sz="2400" dirty="0" err="1"/>
              <a:t>sách</a:t>
            </a:r>
            <a:r>
              <a:rPr lang="en-US" sz="2400" dirty="0"/>
              <a:t>. Cho </a:t>
            </a:r>
            <a:r>
              <a:rPr lang="en-US" sz="2400" dirty="0" err="1"/>
              <a:t>biết</a:t>
            </a:r>
            <a:r>
              <a:rPr lang="en-US" sz="2400" dirty="0"/>
              <a:t> </a:t>
            </a:r>
            <a:r>
              <a:rPr lang="en-US" sz="2400" dirty="0" err="1"/>
              <a:t>sách</a:t>
            </a:r>
            <a:r>
              <a:rPr lang="en-US" sz="2400" dirty="0"/>
              <a:t> </a:t>
            </a:r>
            <a:r>
              <a:rPr lang="en-US" sz="2400" dirty="0" err="1"/>
              <a:t>có</a:t>
            </a:r>
            <a:r>
              <a:rPr lang="en-US" sz="2400" dirty="0"/>
              <a:t> </a:t>
            </a:r>
            <a:r>
              <a:rPr lang="en-US" sz="2400" dirty="0" err="1"/>
              <a:t>qrcode</a:t>
            </a:r>
            <a:r>
              <a:rPr lang="en-US" sz="2400" dirty="0"/>
              <a:t> </a:t>
            </a:r>
            <a:r>
              <a:rPr lang="en-US" sz="2400" dirty="0" err="1"/>
              <a:t>cho</a:t>
            </a:r>
            <a:r>
              <a:rPr lang="en-US" sz="2400" dirty="0"/>
              <a:t> </a:t>
            </a:r>
            <a:r>
              <a:rPr lang="en-US" sz="2400" dirty="0" err="1"/>
              <a:t>trước</a:t>
            </a:r>
            <a:r>
              <a:rPr lang="en-US" sz="2400" dirty="0"/>
              <a:t> </a:t>
            </a:r>
            <a:r>
              <a:rPr lang="en-US" sz="2400" dirty="0" err="1"/>
              <a:t>còn</a:t>
            </a:r>
            <a:r>
              <a:rPr lang="en-US" sz="2400" dirty="0"/>
              <a:t> </a:t>
            </a:r>
            <a:r>
              <a:rPr lang="en-US" sz="2400" dirty="0" err="1"/>
              <a:t>trong</a:t>
            </a:r>
            <a:r>
              <a:rPr lang="en-US" sz="2400" dirty="0"/>
              <a:t> </a:t>
            </a:r>
            <a:r>
              <a:rPr lang="en-US" sz="2400" dirty="0" err="1"/>
              <a:t>cửa</a:t>
            </a:r>
            <a:r>
              <a:rPr lang="en-US" sz="2400" dirty="0"/>
              <a:t> </a:t>
            </a:r>
            <a:r>
              <a:rPr lang="en-US" sz="2400" dirty="0" err="1"/>
              <a:t>hàng</a:t>
            </a:r>
            <a:r>
              <a:rPr lang="en-US" sz="2400" dirty="0"/>
              <a:t> </a:t>
            </a:r>
            <a:r>
              <a:rPr lang="en-US" sz="2400" dirty="0" err="1"/>
              <a:t>không</a:t>
            </a:r>
            <a:r>
              <a:rPr lang="en-US" sz="2400" dirty="0"/>
              <a:t>? </a:t>
            </a:r>
            <a:r>
              <a:rPr lang="en-US" sz="2400" dirty="0" err="1"/>
              <a:t>Nếu</a:t>
            </a:r>
            <a:r>
              <a:rPr lang="en-US" sz="2400" dirty="0"/>
              <a:t> </a:t>
            </a:r>
            <a:r>
              <a:rPr lang="en-US" sz="2400" dirty="0" err="1"/>
              <a:t>còn</a:t>
            </a:r>
            <a:r>
              <a:rPr lang="en-US" sz="2400" dirty="0"/>
              <a:t> </a:t>
            </a:r>
            <a:r>
              <a:rPr lang="en-US" sz="2400" dirty="0" err="1"/>
              <a:t>thì</a:t>
            </a:r>
            <a:r>
              <a:rPr lang="en-US" sz="2400" dirty="0"/>
              <a:t> </a:t>
            </a:r>
            <a:r>
              <a:rPr lang="en-US" sz="2400" dirty="0" err="1"/>
              <a:t>cho</a:t>
            </a:r>
            <a:r>
              <a:rPr lang="en-US" sz="2400" dirty="0"/>
              <a:t> </a:t>
            </a:r>
            <a:r>
              <a:rPr lang="en-US" sz="2400" dirty="0" err="1"/>
              <a:t>biết</a:t>
            </a:r>
            <a:r>
              <a:rPr lang="en-US" sz="2400" dirty="0"/>
              <a:t> </a:t>
            </a:r>
            <a:r>
              <a:rPr lang="en-US" sz="2400" dirty="0" err="1"/>
              <a:t>số</a:t>
            </a:r>
            <a:r>
              <a:rPr lang="en-US" sz="2400" dirty="0"/>
              <a:t> </a:t>
            </a:r>
            <a:r>
              <a:rPr lang="en-US" sz="2400" dirty="0" err="1"/>
              <a:t>lượng</a:t>
            </a:r>
            <a:r>
              <a:rPr lang="en-US" sz="2400" dirty="0"/>
              <a:t> </a:t>
            </a:r>
            <a:r>
              <a:rPr lang="en-US" sz="2400" dirty="0" err="1"/>
              <a:t>tồn</a:t>
            </a:r>
            <a:r>
              <a:rPr lang="en-US" sz="2400" dirty="0"/>
              <a:t>.</a:t>
            </a:r>
          </a:p>
          <a:p>
            <a:endParaRPr lang="en-US" sz="2400" dirty="0"/>
          </a:p>
          <a:p>
            <a:pPr marL="0" indent="0">
              <a:buNone/>
            </a:pPr>
            <a:r>
              <a:rPr lang="en-US" sz="2400" dirty="0" err="1"/>
              <a:t>Triển</a:t>
            </a:r>
            <a:r>
              <a:rPr lang="en-US" sz="2400" dirty="0"/>
              <a:t> </a:t>
            </a:r>
            <a:r>
              <a:rPr lang="en-US" sz="2400" dirty="0" err="1"/>
              <a:t>khai</a:t>
            </a:r>
            <a:r>
              <a:rPr lang="en-US" sz="2400" dirty="0"/>
              <a:t> </a:t>
            </a:r>
            <a:r>
              <a:rPr lang="en-US" sz="2400" dirty="0" err="1"/>
              <a:t>chương</a:t>
            </a:r>
            <a:r>
              <a:rPr lang="en-US" sz="2400" dirty="0"/>
              <a:t> </a:t>
            </a:r>
            <a:r>
              <a:rPr lang="en-US" sz="2400" dirty="0" err="1"/>
              <a:t>trình</a:t>
            </a:r>
            <a:r>
              <a:rPr lang="en-US" sz="2400" dirty="0"/>
              <a:t> </a:t>
            </a:r>
            <a:r>
              <a:rPr lang="en-US" sz="2400" dirty="0" err="1"/>
              <a:t>trên</a:t>
            </a:r>
            <a:r>
              <a:rPr lang="en-US" sz="2400" dirty="0"/>
              <a:t> Windows</a:t>
            </a:r>
          </a:p>
        </p:txBody>
      </p:sp>
      <p:sp>
        <p:nvSpPr>
          <p:cNvPr id="5"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dirty="0">
                <a:solidFill>
                  <a:srgbClr val="000000"/>
                </a:solidFill>
              </a:rPr>
              <a:t>66</a:t>
            </a:r>
            <a:endParaRPr lang="vi-VN" dirty="0">
              <a:solidFill>
                <a:srgbClr val="000000"/>
              </a:solidFill>
            </a:endParaRPr>
          </a:p>
        </p:txBody>
      </p:sp>
    </p:spTree>
    <p:extLst>
      <p:ext uri="{BB962C8B-B14F-4D97-AF65-F5344CB8AC3E}">
        <p14:creationId xmlns:p14="http://schemas.microsoft.com/office/powerpoint/2010/main" val="273695706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1" y="850901"/>
            <a:ext cx="8524875" cy="3876675"/>
          </a:xfrm>
        </p:spPr>
        <p:txBody>
          <a:bodyPr/>
          <a:lstStyle/>
          <a:p>
            <a:pPr marL="0" indent="0">
              <a:buNone/>
            </a:pPr>
            <a:r>
              <a:rPr lang="en-US" sz="1500" dirty="0">
                <a:solidFill>
                  <a:schemeClr val="accent3">
                    <a:lumMod val="20000"/>
                    <a:lumOff val="80000"/>
                  </a:schemeClr>
                </a:solidFill>
                <a:latin typeface="Courier New" pitchFamily="49" charset="0"/>
                <a:cs typeface="Courier New" pitchFamily="49" charset="0"/>
              </a:rPr>
              <a:t>class HCN</a:t>
            </a:r>
          </a:p>
          <a:p>
            <a:pPr marL="0" indent="0">
              <a:buNone/>
            </a:pPr>
            <a:r>
              <a:rPr lang="en-US" sz="1500" dirty="0">
                <a:solidFill>
                  <a:schemeClr val="accent3">
                    <a:lumMod val="20000"/>
                    <a:lumOff val="80000"/>
                  </a:schemeClr>
                </a:solidFill>
                <a:latin typeface="Courier New" pitchFamily="49" charset="0"/>
                <a:cs typeface="Courier New" pitchFamily="49" charset="0"/>
              </a:rPr>
              <a:t>{	protected float Dai,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public float </a:t>
            </a:r>
            <a:r>
              <a:rPr lang="en-US" sz="1500" dirty="0" err="1">
                <a:solidFill>
                  <a:schemeClr val="accent3">
                    <a:lumMod val="20000"/>
                    <a:lumOff val="80000"/>
                  </a:schemeClr>
                </a:solidFill>
                <a:latin typeface="Courier New" pitchFamily="49" charset="0"/>
                <a:cs typeface="Courier New" pitchFamily="49" charset="0"/>
              </a:rPr>
              <a:t>ChuVi</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return (Dai +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)*2;</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public float </a:t>
            </a:r>
            <a:r>
              <a:rPr lang="en-US" sz="1500" dirty="0" err="1">
                <a:solidFill>
                  <a:schemeClr val="accent3">
                    <a:lumMod val="20000"/>
                    <a:lumOff val="80000"/>
                  </a:schemeClr>
                </a:solidFill>
                <a:latin typeface="Courier New" pitchFamily="49" charset="0"/>
                <a:cs typeface="Courier New" pitchFamily="49" charset="0"/>
              </a:rPr>
              <a:t>DienTich</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return Dai*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public void </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chieu</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dai</a:t>
            </a: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Dai = </a:t>
            </a:r>
            <a:r>
              <a:rPr lang="en-US" sz="1500" dirty="0" err="1">
                <a:solidFill>
                  <a:schemeClr val="accent3">
                    <a:lumMod val="20000"/>
                    <a:lumOff val="80000"/>
                  </a:schemeClr>
                </a:solidFill>
                <a:latin typeface="Courier New" pitchFamily="49" charset="0"/>
                <a:cs typeface="Courier New" pitchFamily="49" charset="0"/>
              </a:rPr>
              <a:t>float.Parse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Console.ReadLine</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chieu</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 </a:t>
            </a:r>
            <a:r>
              <a:rPr lang="en-US" sz="1500" dirty="0" err="1">
                <a:solidFill>
                  <a:schemeClr val="accent3">
                    <a:lumMod val="20000"/>
                    <a:lumOff val="80000"/>
                  </a:schemeClr>
                </a:solidFill>
                <a:latin typeface="Courier New" pitchFamily="49" charset="0"/>
                <a:cs typeface="Courier New" pitchFamily="49" charset="0"/>
              </a:rPr>
              <a:t>float.Parse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Console.ReadLine</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smtClean="0"/>
              <a:t>Ví dụ - Lớp hình chữ nhật</a:t>
            </a:r>
            <a:endParaRPr lang="en-US"/>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8</a:t>
            </a:fld>
            <a:endParaRPr lang="vi-VN" dirty="0">
              <a:solidFill>
                <a:srgbClr val="000000"/>
              </a:solidFill>
            </a:endParaRPr>
          </a:p>
        </p:txBody>
      </p:sp>
    </p:spTree>
    <p:extLst>
      <p:ext uri="{BB962C8B-B14F-4D97-AF65-F5344CB8AC3E}">
        <p14:creationId xmlns:p14="http://schemas.microsoft.com/office/powerpoint/2010/main" val="45468241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Phương</a:t>
            </a:r>
            <a:r>
              <a:rPr lang="en-US" dirty="0" smtClean="0"/>
              <a:t> </a:t>
            </a:r>
            <a:r>
              <a:rPr lang="en-US" dirty="0" err="1" smtClean="0"/>
              <a:t>thức</a:t>
            </a:r>
            <a:r>
              <a:rPr lang="en-US" dirty="0" smtClean="0"/>
              <a:t> </a:t>
            </a:r>
            <a:r>
              <a:rPr lang="en-US" dirty="0" err="1" smtClean="0"/>
              <a:t>Tạo</a:t>
            </a:r>
            <a:r>
              <a:rPr lang="en-US" dirty="0" smtClean="0"/>
              <a:t> </a:t>
            </a:r>
            <a:r>
              <a:rPr lang="en-US" dirty="0" err="1" smtClean="0"/>
              <a:t>và</a:t>
            </a:r>
            <a:r>
              <a:rPr lang="en-US" dirty="0" smtClean="0"/>
              <a:t> </a:t>
            </a:r>
            <a:r>
              <a:rPr lang="en-US" dirty="0" err="1" smtClean="0"/>
              <a:t>huỷ</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a:xfrm>
            <a:off x="1838326" y="911581"/>
            <a:ext cx="8524875" cy="3876675"/>
          </a:xfrm>
        </p:spPr>
        <p:txBody>
          <a:bodyPr/>
          <a:lstStyle/>
          <a:p>
            <a:pPr algn="just">
              <a:lnSpc>
                <a:spcPct val="150000"/>
              </a:lnSpc>
            </a:pPr>
            <a:r>
              <a:rPr lang="en-US" sz="2200" dirty="0" err="1">
                <a:solidFill>
                  <a:schemeClr val="accent3">
                    <a:lumMod val="20000"/>
                    <a:lumOff val="80000"/>
                  </a:schemeClr>
                </a:solidFill>
              </a:rPr>
              <a:t>Khởi</a:t>
            </a:r>
            <a:r>
              <a:rPr lang="en-US" sz="2200" dirty="0">
                <a:solidFill>
                  <a:schemeClr val="accent3">
                    <a:lumMod val="20000"/>
                    <a:lumOff val="80000"/>
                  </a:schemeClr>
                </a:solidFill>
              </a:rPr>
              <a:t> </a:t>
            </a:r>
            <a:r>
              <a:rPr lang="en-US" sz="2200" dirty="0" err="1">
                <a:solidFill>
                  <a:schemeClr val="accent3">
                    <a:lumMod val="20000"/>
                    <a:lumOff val="80000"/>
                  </a:schemeClr>
                </a:solidFill>
              </a:rPr>
              <a:t>tạo</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 </a:t>
            </a:r>
            <a:r>
              <a:rPr lang="vi-VN" sz="2200" dirty="0">
                <a:solidFill>
                  <a:schemeClr val="accent3">
                    <a:lumMod val="20000"/>
                    <a:lumOff val="80000"/>
                  </a:schemeClr>
                </a:solidFill>
                <a:sym typeface="Wingdings" pitchFamily="2" charset="2"/>
              </a:rPr>
              <a:t>Phương thức tạo của lớp</a:t>
            </a:r>
            <a:r>
              <a:rPr lang="en-US" sz="2200" dirty="0">
                <a:solidFill>
                  <a:schemeClr val="accent3">
                    <a:lumMod val="20000"/>
                    <a:lumOff val="80000"/>
                  </a:schemeClr>
                </a:solidFill>
                <a:sym typeface="Wingdings" pitchFamily="2" charset="2"/>
              </a:rPr>
              <a:t> (constructor)</a:t>
            </a:r>
          </a:p>
          <a:p>
            <a:pPr lvl="1" algn="just">
              <a:lnSpc>
                <a:spcPct val="150000"/>
              </a:lnSpc>
            </a:pP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đến</a:t>
            </a:r>
            <a:r>
              <a:rPr lang="en-US" sz="2200" dirty="0">
                <a:solidFill>
                  <a:schemeClr val="accent3">
                    <a:lumMod val="20000"/>
                    <a:lumOff val="80000"/>
                  </a:schemeClr>
                </a:solidFill>
                <a:sym typeface="Wingdings" pitchFamily="2" charset="2"/>
              </a:rPr>
              <a:t> 1 </a:t>
            </a:r>
            <a:r>
              <a:rPr lang="en-US" sz="2200" dirty="0" err="1">
                <a:solidFill>
                  <a:schemeClr val="accent3">
                    <a:lumMod val="20000"/>
                    <a:lumOff val="80000"/>
                  </a:schemeClr>
                </a:solidFill>
                <a:sym typeface="Wingdings" pitchFamily="2" charset="2"/>
              </a:rPr>
              <a:t>cách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tự</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động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lớp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ra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để</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khởi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giá</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trị</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đầu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các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thành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phần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dữ</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liệu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a:t>
            </a:r>
          </a:p>
          <a:p>
            <a:pPr lvl="1" algn="just">
              <a:lnSpc>
                <a:spcPct val="150000"/>
              </a:lnSpc>
            </a:pPr>
            <a:r>
              <a:rPr lang="en-US" sz="2200" dirty="0" err="1">
                <a:solidFill>
                  <a:schemeClr val="accent3">
                    <a:lumMod val="20000"/>
                    <a:lumOff val="80000"/>
                  </a:schemeClr>
                </a:solidFill>
                <a:sym typeface="Wingdings" pitchFamily="2" charset="2"/>
              </a:rPr>
              <a:t>Nếu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không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xây</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dựng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thì</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phương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thức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mặc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định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a:t>
            </a:r>
          </a:p>
          <a:p>
            <a:pPr lvl="1" algn="just">
              <a:lnSpc>
                <a:spcPct val="150000"/>
              </a:lnSpc>
            </a:pPr>
            <a:r>
              <a:rPr lang="en-US" sz="2200" dirty="0" err="1">
                <a:solidFill>
                  <a:schemeClr val="accent3">
                    <a:lumMod val="20000"/>
                    <a:lumOff val="80000"/>
                  </a:schemeClr>
                </a:solidFill>
                <a:sym typeface="Wingdings" pitchFamily="2" charset="2"/>
              </a:rPr>
              <a:t>Trước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vi-VN" sz="2200" dirty="0">
                <a:solidFill>
                  <a:schemeClr val="accent3">
                    <a:lumMod val="20000"/>
                    <a:lumOff val="80000"/>
                  </a:schemeClr>
                </a:solidFill>
                <a:sym typeface="Wingdings" pitchFamily="2" charset="2"/>
              </a:rPr>
              <a:t>Phương thức tạo của lớp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chạy</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chưa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thực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sự</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tồn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trong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bộ</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nhớ</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sau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lập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hoàn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thành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bộ</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nhớ</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lưu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trữ</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một</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thể</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hiện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lớp</a:t>
            </a:r>
            <a:r>
              <a:rPr lang="en-US" sz="2200" dirty="0">
                <a:solidFill>
                  <a:schemeClr val="accent3">
                    <a:lumMod val="20000"/>
                    <a:lumOff val="80000"/>
                  </a:schemeClr>
                </a:solidFill>
                <a:sym typeface="Wingdings" pitchFamily="2" charset="2"/>
              </a:rPr>
              <a:t>.</a:t>
            </a:r>
          </a:p>
        </p:txBody>
      </p:sp>
      <p:sp>
        <p:nvSpPr>
          <p:cNvPr id="4" name="Date Placeholder 3"/>
          <p:cNvSpPr>
            <a:spLocks noGrp="1"/>
          </p:cNvSpPr>
          <p:nvPr>
            <p:ph type="dt" sz="half" idx="10"/>
          </p:nvPr>
        </p:nvSpPr>
        <p:spPr/>
        <p:txBody>
          <a:bodyPr/>
          <a:lstStyle/>
          <a:p>
            <a:fld id="{53A75D10-39C2-4BDC-AEC6-240E037F7EF8}" type="datetime1">
              <a:rPr lang="vi-VN" smtClean="0"/>
              <a:pPr/>
              <a:t>31/08/2021</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9</a:t>
            </a:fld>
            <a:endParaRPr lang="vi-VN" dirty="0">
              <a:solidFill>
                <a:srgbClr val="000000"/>
              </a:solidFill>
            </a:endParaRPr>
          </a:p>
        </p:txBody>
      </p:sp>
    </p:spTree>
    <p:extLst>
      <p:ext uri="{BB962C8B-B14F-4D97-AF65-F5344CB8AC3E}">
        <p14:creationId xmlns:p14="http://schemas.microsoft.com/office/powerpoint/2010/main" val="254881876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637</TotalTime>
  <Words>5710</Words>
  <Application>Microsoft Office PowerPoint</Application>
  <PresentationFormat>Widescreen</PresentationFormat>
  <Paragraphs>923</Paragraphs>
  <Slides>75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Courier New</vt:lpstr>
      <vt:lpstr>Times New Roman</vt:lpstr>
      <vt:lpstr>Wingdings</vt:lpstr>
      <vt:lpstr>Standarddesign</vt:lpstr>
      <vt:lpstr>PowerPoint Presentation</vt:lpstr>
      <vt:lpstr>PowerPoint Presentation</vt:lpstr>
      <vt:lpstr>Lớp</vt:lpstr>
      <vt:lpstr>Phạm vi truy nhập</vt:lpstr>
      <vt:lpstr>Chú ý</vt:lpstr>
      <vt:lpstr>Đối tượng</vt:lpstr>
      <vt:lpstr>Truy cập thuộc tính/phương thức</vt:lpstr>
      <vt:lpstr>Ví dụ - Lớp hình chữ nhật</vt:lpstr>
      <vt:lpstr>2. Phương thức Tạo và huỷ đối tượng</vt:lpstr>
      <vt:lpstr>Phương thức tạo của lớp mặc định</vt:lpstr>
      <vt:lpstr>Xây dựng Phương thức tạo của lớp</vt:lpstr>
      <vt:lpstr>Ví dụ - Phương thức tạo của lớp</vt:lpstr>
      <vt:lpstr>Ví dụ - Phương thức tạo của lớp (tiếp)</vt:lpstr>
      <vt:lpstr>Phương thức tạo sao chép</vt:lpstr>
      <vt:lpstr>Ví dụ - Phương thức tạo sao chép</vt:lpstr>
      <vt:lpstr>Từ khoá this</vt:lpstr>
      <vt:lpstr>Từ khoá this</vt:lpstr>
      <vt:lpstr>Phương thức huỷ (destructor)</vt:lpstr>
      <vt:lpstr>PowerPoint Presentation</vt:lpstr>
      <vt:lpstr>3. Truyền tham số</vt:lpstr>
      <vt:lpstr>Truyền tham chiếu</vt:lpstr>
      <vt:lpstr>Ví dụ - truyền tham chiếu, từ khoá ref</vt:lpstr>
      <vt:lpstr>Ví dụ - truyền tham chiếu, từ khoá out</vt:lpstr>
      <vt:lpstr>4. Nạp chồng hàm (Overloading)</vt:lpstr>
      <vt:lpstr>Ví dụ - Nạp chồng hàm</vt:lpstr>
      <vt:lpstr>Ví dụ - Nạp chồng hàm</vt:lpstr>
      <vt:lpstr>Properties </vt:lpstr>
      <vt:lpstr>Properties và indexers trong C# – Indexers </vt:lpstr>
      <vt:lpstr>Ví dụ về indexer</vt:lpstr>
      <vt:lpstr>Thừa kế trong C#</vt:lpstr>
      <vt:lpstr>Thừa kế trong C#</vt:lpstr>
      <vt:lpstr>Thừa kế trong C# - Phương thức khởi tạo</vt:lpstr>
      <vt:lpstr>Thừa kế trong C# - Overriding cho method </vt:lpstr>
      <vt:lpstr>Thừa kế trong C# - Overriding cho method </vt:lpstr>
      <vt:lpstr>Selead class/method</vt:lpstr>
      <vt:lpstr>Static class/method</vt:lpstr>
      <vt:lpstr>Tính đa hình trong C#</vt:lpstr>
      <vt:lpstr>Tính đa hình trong C#-đa hình tĩnh</vt:lpstr>
      <vt:lpstr>Tính đa hình trong C#-đa hình tĩnh</vt:lpstr>
      <vt:lpstr>Tính đa hình trong C#-đa hình động</vt:lpstr>
      <vt:lpstr>Lớp trừu tượng và giao diện</vt:lpstr>
      <vt:lpstr>Lớp trừu tượng</vt:lpstr>
      <vt:lpstr>Ví dụ lớp trừu tượng</vt:lpstr>
      <vt:lpstr>Ví dụ lớp trừu tượng</vt:lpstr>
      <vt:lpstr>Ví dụ lớp trừu tượng</vt:lpstr>
      <vt:lpstr>Giao diện (interface)</vt:lpstr>
      <vt:lpstr>Giao diện</vt:lpstr>
      <vt:lpstr>Ví dụ Giao diện</vt:lpstr>
      <vt:lpstr>Ví dụ Giao diện</vt:lpstr>
      <vt:lpstr>Ví dụ Giao diện</vt:lpstr>
      <vt:lpstr> Xử lý ngoại lệ</vt:lpstr>
      <vt:lpstr>Giới thiệu về ngoại lệ</vt:lpstr>
      <vt:lpstr>Cách xử lý lỗi truyền thống</vt:lpstr>
      <vt:lpstr>Xử lý ngoại lệ trong C#</vt:lpstr>
      <vt:lpstr>Phả hệ ngoại lệ trong C#</vt:lpstr>
      <vt:lpstr>Ưu điểm của ném bắt ngoại lệ</vt:lpstr>
      <vt:lpstr>Cấu trúc try … catch</vt:lpstr>
      <vt:lpstr>Ví dụ bắt ngoại lệ</vt:lpstr>
      <vt:lpstr>Cấu trúc try …catch … finally</vt:lpstr>
      <vt:lpstr>Cú pháp try … catch … finally</vt:lpstr>
      <vt:lpstr>Ví dụ</vt:lpstr>
      <vt:lpstr>Ném ra ngoại lệ</vt:lpstr>
      <vt:lpstr>Ví dụ ném ra ngoại lệ</vt:lpstr>
      <vt:lpstr>Ví dụ ném ra ngoại lệ</vt:lpstr>
      <vt:lpstr>Ngoại lệ do người dùng tự định nghĩa</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Demo Xây dựng lớp, lớp dx (ConsoleA &amp;WindowA)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Documents</dc:creator>
  <cp:lastModifiedBy>Huong</cp:lastModifiedBy>
  <cp:revision>44</cp:revision>
  <dcterms:created xsi:type="dcterms:W3CDTF">2020-10-23T14:27:42Z</dcterms:created>
  <dcterms:modified xsi:type="dcterms:W3CDTF">2021-08-31T07:54:01Z</dcterms:modified>
</cp:coreProperties>
</file>