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3" r:id="rId1"/>
  </p:sldMasterIdLst>
  <p:notesMasterIdLst>
    <p:notesMasterId r:id="rId40"/>
  </p:notesMasterIdLst>
  <p:sldIdLst>
    <p:sldId id="256" r:id="rId2"/>
    <p:sldId id="261" r:id="rId3"/>
    <p:sldId id="271" r:id="rId4"/>
    <p:sldId id="301" r:id="rId5"/>
    <p:sldId id="302" r:id="rId6"/>
    <p:sldId id="272" r:id="rId7"/>
    <p:sldId id="262" r:id="rId8"/>
    <p:sldId id="267" r:id="rId9"/>
    <p:sldId id="266" r:id="rId10"/>
    <p:sldId id="263" r:id="rId11"/>
    <p:sldId id="278" r:id="rId12"/>
    <p:sldId id="264" r:id="rId13"/>
    <p:sldId id="273" r:id="rId14"/>
    <p:sldId id="279" r:id="rId15"/>
    <p:sldId id="280" r:id="rId16"/>
    <p:sldId id="281" r:id="rId17"/>
    <p:sldId id="282" r:id="rId18"/>
    <p:sldId id="274" r:id="rId19"/>
    <p:sldId id="283" r:id="rId20"/>
    <p:sldId id="284" r:id="rId21"/>
    <p:sldId id="285" r:id="rId22"/>
    <p:sldId id="286" r:id="rId23"/>
    <p:sldId id="287" r:id="rId24"/>
    <p:sldId id="288" r:id="rId25"/>
    <p:sldId id="289" r:id="rId26"/>
    <p:sldId id="275" r:id="rId27"/>
    <p:sldId id="290" r:id="rId28"/>
    <p:sldId id="291" r:id="rId29"/>
    <p:sldId id="270" r:id="rId30"/>
    <p:sldId id="292" r:id="rId31"/>
    <p:sldId id="293" r:id="rId32"/>
    <p:sldId id="294" r:id="rId33"/>
    <p:sldId id="295" r:id="rId34"/>
    <p:sldId id="296" r:id="rId35"/>
    <p:sldId id="297" r:id="rId36"/>
    <p:sldId id="298" r:id="rId37"/>
    <p:sldId id="299" r:id="rId38"/>
    <p:sldId id="30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94" autoAdjust="0"/>
    <p:restoredTop sz="89587" autoAdjust="0"/>
  </p:normalViewPr>
  <p:slideViewPr>
    <p:cSldViewPr>
      <p:cViewPr varScale="1">
        <p:scale>
          <a:sx n="76" d="100"/>
          <a:sy n="76" d="100"/>
        </p:scale>
        <p:origin x="398"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9F7025-33D9-4E9F-9955-A14222A03D05}" type="datetimeFigureOut">
              <a:rPr lang="en-US" smtClean="0"/>
              <a:t>2/28/2024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D3E3EA-CC6A-448F-83C3-9A526F33CF9E}" type="slidenum">
              <a:rPr lang="en-US" smtClean="0"/>
              <a:t>‹#›</a:t>
            </a:fld>
            <a:endParaRPr lang="en-US"/>
          </a:p>
        </p:txBody>
      </p:sp>
    </p:spTree>
    <p:extLst>
      <p:ext uri="{BB962C8B-B14F-4D97-AF65-F5344CB8AC3E}">
        <p14:creationId xmlns:p14="http://schemas.microsoft.com/office/powerpoint/2010/main" val="13525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a:t>
            </a:fld>
            <a:endParaRPr lang="en-US"/>
          </a:p>
        </p:txBody>
      </p:sp>
    </p:spTree>
    <p:extLst>
      <p:ext uri="{BB962C8B-B14F-4D97-AF65-F5344CB8AC3E}">
        <p14:creationId xmlns:p14="http://schemas.microsoft.com/office/powerpoint/2010/main" val="4261854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16</a:t>
            </a:fld>
            <a:endParaRPr lang="en-US"/>
          </a:p>
        </p:txBody>
      </p:sp>
    </p:spTree>
    <p:extLst>
      <p:ext uri="{BB962C8B-B14F-4D97-AF65-F5344CB8AC3E}">
        <p14:creationId xmlns:p14="http://schemas.microsoft.com/office/powerpoint/2010/main" val="1035663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17</a:t>
            </a:fld>
            <a:endParaRPr lang="en-US"/>
          </a:p>
        </p:txBody>
      </p:sp>
    </p:spTree>
    <p:extLst>
      <p:ext uri="{BB962C8B-B14F-4D97-AF65-F5344CB8AC3E}">
        <p14:creationId xmlns:p14="http://schemas.microsoft.com/office/powerpoint/2010/main" val="823464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19</a:t>
            </a:fld>
            <a:endParaRPr lang="en-US"/>
          </a:p>
        </p:txBody>
      </p:sp>
    </p:spTree>
    <p:extLst>
      <p:ext uri="{BB962C8B-B14F-4D97-AF65-F5344CB8AC3E}">
        <p14:creationId xmlns:p14="http://schemas.microsoft.com/office/powerpoint/2010/main" val="570694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20</a:t>
            </a:fld>
            <a:endParaRPr lang="en-US"/>
          </a:p>
        </p:txBody>
      </p:sp>
    </p:spTree>
    <p:extLst>
      <p:ext uri="{BB962C8B-B14F-4D97-AF65-F5344CB8AC3E}">
        <p14:creationId xmlns:p14="http://schemas.microsoft.com/office/powerpoint/2010/main" val="41241483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21</a:t>
            </a:fld>
            <a:endParaRPr lang="en-US"/>
          </a:p>
        </p:txBody>
      </p:sp>
    </p:spTree>
    <p:extLst>
      <p:ext uri="{BB962C8B-B14F-4D97-AF65-F5344CB8AC3E}">
        <p14:creationId xmlns:p14="http://schemas.microsoft.com/office/powerpoint/2010/main" val="1507500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22</a:t>
            </a:fld>
            <a:endParaRPr lang="en-US"/>
          </a:p>
        </p:txBody>
      </p:sp>
    </p:spTree>
    <p:extLst>
      <p:ext uri="{BB962C8B-B14F-4D97-AF65-F5344CB8AC3E}">
        <p14:creationId xmlns:p14="http://schemas.microsoft.com/office/powerpoint/2010/main" val="111483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23</a:t>
            </a:fld>
            <a:endParaRPr lang="en-US"/>
          </a:p>
        </p:txBody>
      </p:sp>
    </p:spTree>
    <p:extLst>
      <p:ext uri="{BB962C8B-B14F-4D97-AF65-F5344CB8AC3E}">
        <p14:creationId xmlns:p14="http://schemas.microsoft.com/office/powerpoint/2010/main" val="3433014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24</a:t>
            </a:fld>
            <a:endParaRPr lang="en-US"/>
          </a:p>
        </p:txBody>
      </p:sp>
    </p:spTree>
    <p:extLst>
      <p:ext uri="{BB962C8B-B14F-4D97-AF65-F5344CB8AC3E}">
        <p14:creationId xmlns:p14="http://schemas.microsoft.com/office/powerpoint/2010/main" val="4061521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25</a:t>
            </a:fld>
            <a:endParaRPr lang="en-US"/>
          </a:p>
        </p:txBody>
      </p:sp>
    </p:spTree>
    <p:extLst>
      <p:ext uri="{BB962C8B-B14F-4D97-AF65-F5344CB8AC3E}">
        <p14:creationId xmlns:p14="http://schemas.microsoft.com/office/powerpoint/2010/main" val="41611230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27</a:t>
            </a:fld>
            <a:endParaRPr lang="en-US"/>
          </a:p>
        </p:txBody>
      </p:sp>
    </p:spTree>
    <p:extLst>
      <p:ext uri="{BB962C8B-B14F-4D97-AF65-F5344CB8AC3E}">
        <p14:creationId xmlns:p14="http://schemas.microsoft.com/office/powerpoint/2010/main" val="282076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7</a:t>
            </a:fld>
            <a:endParaRPr lang="en-US"/>
          </a:p>
        </p:txBody>
      </p:sp>
    </p:spTree>
    <p:extLst>
      <p:ext uri="{BB962C8B-B14F-4D97-AF65-F5344CB8AC3E}">
        <p14:creationId xmlns:p14="http://schemas.microsoft.com/office/powerpoint/2010/main" val="3405819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28</a:t>
            </a:fld>
            <a:endParaRPr lang="en-US"/>
          </a:p>
        </p:txBody>
      </p:sp>
    </p:spTree>
    <p:extLst>
      <p:ext uri="{BB962C8B-B14F-4D97-AF65-F5344CB8AC3E}">
        <p14:creationId xmlns:p14="http://schemas.microsoft.com/office/powerpoint/2010/main" val="29168270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29</a:t>
            </a:fld>
            <a:endParaRPr lang="en-US"/>
          </a:p>
        </p:txBody>
      </p:sp>
    </p:spTree>
    <p:extLst>
      <p:ext uri="{BB962C8B-B14F-4D97-AF65-F5344CB8AC3E}">
        <p14:creationId xmlns:p14="http://schemas.microsoft.com/office/powerpoint/2010/main" val="41709918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30</a:t>
            </a:fld>
            <a:endParaRPr lang="en-US"/>
          </a:p>
        </p:txBody>
      </p:sp>
    </p:spTree>
    <p:extLst>
      <p:ext uri="{BB962C8B-B14F-4D97-AF65-F5344CB8AC3E}">
        <p14:creationId xmlns:p14="http://schemas.microsoft.com/office/powerpoint/2010/main" val="35956468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31</a:t>
            </a:fld>
            <a:endParaRPr lang="en-US"/>
          </a:p>
        </p:txBody>
      </p:sp>
    </p:spTree>
    <p:extLst>
      <p:ext uri="{BB962C8B-B14F-4D97-AF65-F5344CB8AC3E}">
        <p14:creationId xmlns:p14="http://schemas.microsoft.com/office/powerpoint/2010/main" val="26791136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32</a:t>
            </a:fld>
            <a:endParaRPr lang="en-US"/>
          </a:p>
        </p:txBody>
      </p:sp>
    </p:spTree>
    <p:extLst>
      <p:ext uri="{BB962C8B-B14F-4D97-AF65-F5344CB8AC3E}">
        <p14:creationId xmlns:p14="http://schemas.microsoft.com/office/powerpoint/2010/main" val="28493658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33</a:t>
            </a:fld>
            <a:endParaRPr lang="en-US"/>
          </a:p>
        </p:txBody>
      </p:sp>
    </p:spTree>
    <p:extLst>
      <p:ext uri="{BB962C8B-B14F-4D97-AF65-F5344CB8AC3E}">
        <p14:creationId xmlns:p14="http://schemas.microsoft.com/office/powerpoint/2010/main" val="11206596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34</a:t>
            </a:fld>
            <a:endParaRPr lang="en-US"/>
          </a:p>
        </p:txBody>
      </p:sp>
    </p:spTree>
    <p:extLst>
      <p:ext uri="{BB962C8B-B14F-4D97-AF65-F5344CB8AC3E}">
        <p14:creationId xmlns:p14="http://schemas.microsoft.com/office/powerpoint/2010/main" val="26791136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35</a:t>
            </a:fld>
            <a:endParaRPr lang="en-US"/>
          </a:p>
        </p:txBody>
      </p:sp>
    </p:spTree>
    <p:extLst>
      <p:ext uri="{BB962C8B-B14F-4D97-AF65-F5344CB8AC3E}">
        <p14:creationId xmlns:p14="http://schemas.microsoft.com/office/powerpoint/2010/main" val="9350720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36</a:t>
            </a:fld>
            <a:endParaRPr lang="en-US"/>
          </a:p>
        </p:txBody>
      </p:sp>
    </p:spTree>
    <p:extLst>
      <p:ext uri="{BB962C8B-B14F-4D97-AF65-F5344CB8AC3E}">
        <p14:creationId xmlns:p14="http://schemas.microsoft.com/office/powerpoint/2010/main" val="32269726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37</a:t>
            </a:fld>
            <a:endParaRPr lang="en-US"/>
          </a:p>
        </p:txBody>
      </p:sp>
    </p:spTree>
    <p:extLst>
      <p:ext uri="{BB962C8B-B14F-4D97-AF65-F5344CB8AC3E}">
        <p14:creationId xmlns:p14="http://schemas.microsoft.com/office/powerpoint/2010/main" val="1919097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8</a:t>
            </a:fld>
            <a:endParaRPr lang="en-US"/>
          </a:p>
        </p:txBody>
      </p:sp>
    </p:spTree>
    <p:extLst>
      <p:ext uri="{BB962C8B-B14F-4D97-AF65-F5344CB8AC3E}">
        <p14:creationId xmlns:p14="http://schemas.microsoft.com/office/powerpoint/2010/main" val="32935189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38</a:t>
            </a:fld>
            <a:endParaRPr lang="en-US"/>
          </a:p>
        </p:txBody>
      </p:sp>
    </p:spTree>
    <p:extLst>
      <p:ext uri="{BB962C8B-B14F-4D97-AF65-F5344CB8AC3E}">
        <p14:creationId xmlns:p14="http://schemas.microsoft.com/office/powerpoint/2010/main" val="1438304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9</a:t>
            </a:fld>
            <a:endParaRPr lang="en-US"/>
          </a:p>
        </p:txBody>
      </p:sp>
    </p:spTree>
    <p:extLst>
      <p:ext uri="{BB962C8B-B14F-4D97-AF65-F5344CB8AC3E}">
        <p14:creationId xmlns:p14="http://schemas.microsoft.com/office/powerpoint/2010/main" val="2447507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10</a:t>
            </a:fld>
            <a:endParaRPr lang="en-US"/>
          </a:p>
        </p:txBody>
      </p:sp>
    </p:spTree>
    <p:extLst>
      <p:ext uri="{BB962C8B-B14F-4D97-AF65-F5344CB8AC3E}">
        <p14:creationId xmlns:p14="http://schemas.microsoft.com/office/powerpoint/2010/main" val="2558649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11</a:t>
            </a:fld>
            <a:endParaRPr lang="en-US"/>
          </a:p>
        </p:txBody>
      </p:sp>
    </p:spTree>
    <p:extLst>
      <p:ext uri="{BB962C8B-B14F-4D97-AF65-F5344CB8AC3E}">
        <p14:creationId xmlns:p14="http://schemas.microsoft.com/office/powerpoint/2010/main" val="1606876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12</a:t>
            </a:fld>
            <a:endParaRPr lang="en-US"/>
          </a:p>
        </p:txBody>
      </p:sp>
    </p:spTree>
    <p:extLst>
      <p:ext uri="{BB962C8B-B14F-4D97-AF65-F5344CB8AC3E}">
        <p14:creationId xmlns:p14="http://schemas.microsoft.com/office/powerpoint/2010/main" val="4287524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14</a:t>
            </a:fld>
            <a:endParaRPr lang="en-US"/>
          </a:p>
        </p:txBody>
      </p:sp>
    </p:spTree>
    <p:extLst>
      <p:ext uri="{BB962C8B-B14F-4D97-AF65-F5344CB8AC3E}">
        <p14:creationId xmlns:p14="http://schemas.microsoft.com/office/powerpoint/2010/main" val="1859803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D3E3EA-CC6A-448F-83C3-9A526F33CF9E}" type="slidenum">
              <a:rPr lang="en-US" smtClean="0"/>
              <a:t>15</a:t>
            </a:fld>
            <a:endParaRPr lang="en-US"/>
          </a:p>
        </p:txBody>
      </p:sp>
    </p:spTree>
    <p:extLst>
      <p:ext uri="{BB962C8B-B14F-4D97-AF65-F5344CB8AC3E}">
        <p14:creationId xmlns:p14="http://schemas.microsoft.com/office/powerpoint/2010/main" val="485467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385129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08491609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E5571-560F-4DFC-BA97-61ACA5F7ADE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7077097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20176944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E5571-560F-4DFC-BA97-61ACA5F7ADE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164540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23818691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918752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447711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29616045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728718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209959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653748733"/>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2171729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18049276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1550769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11329076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14989277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17247761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23646811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9282479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5701964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1484454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9156954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966588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26526334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15597821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4963715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19583728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33371107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33355251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30660663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5594206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2252471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242191394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280744083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34363886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5973902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7484646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245101270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29124193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275049668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351785835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278663627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2107264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94463867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94334858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283065031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9347200" y="6467476"/>
            <a:ext cx="2844800" cy="365125"/>
          </a:xfrm>
        </p:spPr>
        <p:txBody>
          <a:bodyPr/>
          <a:lstStyle>
            <a:lvl1pPr>
              <a:defRPr sz="1600" b="1">
                <a:solidFill>
                  <a:srgbClr val="002060"/>
                </a:solidFill>
                <a:latin typeface="Cambria" panose="02040503050406030204" pitchFamily="18" charset="0"/>
              </a:defRPr>
            </a:lvl1pPr>
          </a:lstStyle>
          <a:p>
            <a:r>
              <a:rPr lang="en-US"/>
              <a:t>Trang </a:t>
            </a:r>
            <a:fld id="{99166BD8-DA3C-4BE0-9C00-AA0485D1F6DE}" type="slidenum">
              <a:rPr lang="en-US" smtClean="0"/>
              <a:pPr/>
              <a:t>‹#›</a:t>
            </a:fld>
            <a:endParaRPr lang="en-US"/>
          </a:p>
        </p:txBody>
      </p:sp>
      <p:sp>
        <p:nvSpPr>
          <p:cNvPr id="12" name="Rectangle 11"/>
          <p:cNvSpPr>
            <a:spLocks noChangeArrowheads="1"/>
          </p:cNvSpPr>
          <p:nvPr userDrawn="1"/>
        </p:nvSpPr>
        <p:spPr bwMode="auto">
          <a:xfrm>
            <a:off x="0" y="705"/>
            <a:ext cx="12192000" cy="424027"/>
          </a:xfrm>
          <a:prstGeom prst="rect">
            <a:avLst/>
          </a:prstGeom>
          <a:noFill/>
          <a:ln>
            <a:noFill/>
          </a:ln>
          <a:effectLst/>
        </p:spPr>
        <p:txBody>
          <a:bodyPr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80000"/>
              </a:lnSpc>
            </a:pPr>
            <a:r>
              <a:rPr lang="en-US" sz="1400" b="1" baseline="0">
                <a:solidFill>
                  <a:schemeClr val="bg1"/>
                </a:solidFill>
                <a:latin typeface="Cambria" panose="02040503050406030204" pitchFamily="18" charset="0"/>
                <a:cs typeface="+mn-cs"/>
              </a:rPr>
              <a:t>Web </a:t>
            </a:r>
            <a:r>
              <a:rPr lang="en-US" sz="1400" b="1" baseline="0" err="1">
                <a:solidFill>
                  <a:schemeClr val="bg1"/>
                </a:solidFill>
                <a:latin typeface="Cambria" panose="02040503050406030204" pitchFamily="18" charset="0"/>
                <a:cs typeface="+mn-cs"/>
              </a:rPr>
              <a:t>kinh</a:t>
            </a:r>
            <a:r>
              <a:rPr lang="en-US" sz="1400" b="1" baseline="0">
                <a:solidFill>
                  <a:schemeClr val="bg1"/>
                </a:solidFill>
                <a:latin typeface="Cambria" panose="02040503050406030204" pitchFamily="18" charset="0"/>
                <a:cs typeface="+mn-cs"/>
              </a:rPr>
              <a:t> </a:t>
            </a:r>
            <a:r>
              <a:rPr lang="en-US" sz="1400" b="1" baseline="0" err="1">
                <a:solidFill>
                  <a:schemeClr val="bg1"/>
                </a:solidFill>
                <a:latin typeface="Cambria" panose="02040503050406030204" pitchFamily="18" charset="0"/>
                <a:cs typeface="+mn-cs"/>
              </a:rPr>
              <a:t>doanh</a:t>
            </a:r>
            <a:r>
              <a:rPr lang="en-US" sz="1400" b="1" baseline="0">
                <a:solidFill>
                  <a:schemeClr val="bg1"/>
                </a:solidFill>
                <a:latin typeface="Cambria" panose="02040503050406030204" pitchFamily="18" charset="0"/>
                <a:cs typeface="+mn-cs"/>
              </a:rPr>
              <a:t> 1</a:t>
            </a:r>
            <a:endParaRPr lang="en-US" sz="1400" b="1" baseline="0">
              <a:solidFill>
                <a:schemeClr val="bg1"/>
              </a:solidFill>
              <a:latin typeface="Cambria" panose="02040503050406030204" pitchFamily="18" charset="0"/>
              <a:cs typeface="Times New Roman" pitchFamily="18" charset="0"/>
            </a:endParaRPr>
          </a:p>
        </p:txBody>
      </p:sp>
      <p:sp>
        <p:nvSpPr>
          <p:cNvPr id="4" name="TextBox 3"/>
          <p:cNvSpPr txBox="1"/>
          <p:nvPr userDrawn="1"/>
        </p:nvSpPr>
        <p:spPr>
          <a:xfrm>
            <a:off x="23000" y="11668"/>
            <a:ext cx="6474849" cy="369332"/>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cap="small">
                <a:solidFill>
                  <a:schemeClr val="bg1"/>
                </a:solidFill>
                <a:effectLst/>
                <a:latin typeface="Cambria" panose="02040503050406030204" pitchFamily="18" charset="0"/>
                <a:ea typeface="+mn-ea"/>
                <a:cs typeface="+mn-cs"/>
              </a:rPr>
              <a:t>Working Hard &amp; Smart today for a better tomorrow</a:t>
            </a:r>
            <a:endParaRPr lang="en-US" sz="1800" b="0">
              <a:solidFill>
                <a:schemeClr val="bg1"/>
              </a:solidFill>
              <a:latin typeface="Cambria" panose="02040503050406030204" pitchFamily="18" charset="0"/>
            </a:endParaRPr>
          </a:p>
        </p:txBody>
      </p:sp>
    </p:spTree>
    <p:extLst>
      <p:ext uri="{BB962C8B-B14F-4D97-AF65-F5344CB8AC3E}">
        <p14:creationId xmlns:p14="http://schemas.microsoft.com/office/powerpoint/2010/main" val="2980957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13567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579424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1085411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E5571-560F-4DFC-BA97-61ACA5F7ADE1}" type="slidenum">
              <a:rPr lang="en-US" smtClean="0"/>
              <a:t>‹#›</a:t>
            </a:fld>
            <a:endParaRPr lang="en-US"/>
          </a:p>
        </p:txBody>
      </p:sp>
    </p:spTree>
    <p:extLst>
      <p:ext uri="{BB962C8B-B14F-4D97-AF65-F5344CB8AC3E}">
        <p14:creationId xmlns:p14="http://schemas.microsoft.com/office/powerpoint/2010/main" val="362479345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8FE5571-560F-4DFC-BA97-61ACA5F7ADE1}" type="slidenum">
              <a:rPr lang="en-US" smtClean="0"/>
              <a:t>‹#›</a:t>
            </a:fld>
            <a:endParaRPr lang="en-US"/>
          </a:p>
        </p:txBody>
      </p:sp>
    </p:spTree>
    <p:extLst>
      <p:ext uri="{BB962C8B-B14F-4D97-AF65-F5344CB8AC3E}">
        <p14:creationId xmlns:p14="http://schemas.microsoft.com/office/powerpoint/2010/main" val="3367524726"/>
      </p:ext>
    </p:extLst>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 id="2147484075" r:id="rId12"/>
    <p:sldLayoutId id="2147484076" r:id="rId13"/>
    <p:sldLayoutId id="2147484077" r:id="rId14"/>
    <p:sldLayoutId id="2147484078" r:id="rId15"/>
    <p:sldLayoutId id="2147484079" r:id="rId16"/>
    <p:sldLayoutId id="2147484080" r:id="rId17"/>
    <p:sldLayoutId id="2147484081" r:id="rId18"/>
    <p:sldLayoutId id="2147484082" r:id="rId19"/>
    <p:sldLayoutId id="2147484083" r:id="rId20"/>
    <p:sldLayoutId id="2147484084" r:id="rId21"/>
    <p:sldLayoutId id="2147484085" r:id="rId22"/>
    <p:sldLayoutId id="2147484086" r:id="rId23"/>
    <p:sldLayoutId id="2147484087" r:id="rId24"/>
    <p:sldLayoutId id="2147484088" r:id="rId25"/>
    <p:sldLayoutId id="2147484089" r:id="rId26"/>
    <p:sldLayoutId id="2147484091" r:id="rId27"/>
    <p:sldLayoutId id="2147484092" r:id="rId28"/>
    <p:sldLayoutId id="2147484093" r:id="rId29"/>
    <p:sldLayoutId id="2147484094" r:id="rId30"/>
    <p:sldLayoutId id="2147484095" r:id="rId31"/>
    <p:sldLayoutId id="2147484096" r:id="rId32"/>
    <p:sldLayoutId id="2147484097" r:id="rId33"/>
    <p:sldLayoutId id="2147484098" r:id="rId34"/>
    <p:sldLayoutId id="2147484099" r:id="rId35"/>
    <p:sldLayoutId id="2147484100" r:id="rId36"/>
    <p:sldLayoutId id="2147484101" r:id="rId37"/>
    <p:sldLayoutId id="2147484102" r:id="rId38"/>
    <p:sldLayoutId id="2147484103" r:id="rId39"/>
    <p:sldLayoutId id="2147484104" r:id="rId40"/>
    <p:sldLayoutId id="2147484105" r:id="rId41"/>
    <p:sldLayoutId id="2147484106" r:id="rId42"/>
    <p:sldLayoutId id="2147484107" r:id="rId43"/>
    <p:sldLayoutId id="2147484108" r:id="rId44"/>
    <p:sldLayoutId id="2147484109" r:id="rId45"/>
    <p:sldLayoutId id="2147484110" r:id="rId46"/>
    <p:sldLayoutId id="2147484111" r:id="rId47"/>
    <p:sldLayoutId id="2147484112" r:id="rId48"/>
    <p:sldLayoutId id="2147484113" r:id="rId49"/>
    <p:sldLayoutId id="2147484114" r:id="rId50"/>
    <p:sldLayoutId id="2147484115" r:id="rId51"/>
    <p:sldLayoutId id="2147484116" r:id="rId52"/>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hyperlink" Target="https://docs.python.org/3/library/stdtypes.html" TargetMode="External"/><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5.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46.xm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4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8.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49.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5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1.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2" Type="http://schemas.openxmlformats.org/officeDocument/2006/relationships/hyperlink" Target="https://python.org/" TargetMode="Externa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auto">
          <a:xfrm>
            <a:off x="2509836" y="762000"/>
            <a:ext cx="7929563" cy="1904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a:defRPr/>
            </a:pPr>
            <a:r>
              <a:rPr lang="en-US" sz="4400" kern="0" dirty="0">
                <a:solidFill>
                  <a:srgbClr val="002060"/>
                </a:solidFill>
                <a:latin typeface="Cambria" panose="02040503050406030204" pitchFamily="18" charset="0"/>
                <a:ea typeface="Cambria" panose="02040503050406030204" pitchFamily="18" charset="0"/>
              </a:rPr>
              <a:t>CÁC KHÁI NIỆM CƠ BẢN</a:t>
            </a:r>
            <a:endParaRPr lang="en-US" sz="4800" kern="0" dirty="0">
              <a:solidFill>
                <a:schemeClr val="tx1"/>
              </a:solidFill>
              <a:latin typeface="Cambria" panose="02040503050406030204" pitchFamily="18" charset="0"/>
              <a:ea typeface="Cambria" panose="02040503050406030204" pitchFamily="18" charset="0"/>
            </a:endParaRPr>
          </a:p>
        </p:txBody>
      </p:sp>
      <p:sp>
        <p:nvSpPr>
          <p:cNvPr id="5" name="Slide Number Placeholder 4"/>
          <p:cNvSpPr>
            <a:spLocks noGrp="1"/>
          </p:cNvSpPr>
          <p:nvPr>
            <p:ph type="sldNum" sz="quarter" idx="12"/>
          </p:nvPr>
        </p:nvSpPr>
        <p:spPr/>
        <p:txBody>
          <a:bodyPr/>
          <a:lstStyle/>
          <a:p>
            <a:r>
              <a:rPr lang="en-US"/>
              <a:t>Trang </a:t>
            </a:r>
            <a:fld id="{99166BD8-DA3C-4BE0-9C00-AA0485D1F6DE}" type="slidenum">
              <a:rPr lang="en-US" smtClean="0"/>
              <a:pPr/>
              <a:t>1</a:t>
            </a:fld>
            <a:endParaRPr lang="en-US"/>
          </a:p>
        </p:txBody>
      </p:sp>
      <p:pic>
        <p:nvPicPr>
          <p:cNvPr id="6" name="Picture 2" descr="Image result for Python">
            <a:extLst>
              <a:ext uri="{FF2B5EF4-FFF2-40B4-BE49-F238E27FC236}">
                <a16:creationId xmlns="" xmlns:a16="http://schemas.microsoft.com/office/drawing/2014/main" id="{920AE674-81F7-47A5-8E7E-15E96F18AC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895600"/>
            <a:ext cx="5169023"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459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a:lnSpc>
                  <a:spcPct val="90000"/>
                </a:lnSpc>
                <a:spcBef>
                  <a:spcPts val="1000"/>
                </a:spcBef>
                <a:buClr>
                  <a:srgbClr val="215D9F"/>
                </a:buClr>
              </a:pPr>
              <a:r>
                <a:rPr lang="en-US" sz="2800">
                  <a:solidFill>
                    <a:prstClr val="black"/>
                  </a:solidFill>
                  <a:latin typeface="Cambria" panose="02040503050406030204" pitchFamily="18" charset="0"/>
                </a:rPr>
                <a:t>2.1.</a:t>
              </a:r>
              <a:r>
                <a:rPr lang="vi-VN" sz="2800">
                  <a:solidFill>
                    <a:prstClr val="black"/>
                  </a:solidFill>
                  <a:latin typeface="Cambria" panose="02040503050406030204" pitchFamily="18" charset="0"/>
                </a:rPr>
                <a:t>2. Khai báo biến trong Python</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10</a:t>
            </a:fld>
            <a:endParaRPr lang="en-US"/>
          </a:p>
        </p:txBody>
      </p:sp>
      <p:sp>
        <p:nvSpPr>
          <p:cNvPr id="14" name="Content Placeholder 2"/>
          <p:cNvSpPr txBox="1">
            <a:spLocks/>
          </p:cNvSpPr>
          <p:nvPr/>
        </p:nvSpPr>
        <p:spPr>
          <a:xfrm>
            <a:off x="457200" y="7461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lnSpc>
                <a:spcPct val="90000"/>
              </a:lnSpc>
              <a:spcBef>
                <a:spcPts val="1000"/>
              </a:spcBef>
              <a:buClr>
                <a:srgbClr val="215D9F"/>
              </a:buClr>
              <a:buNone/>
            </a:pPr>
            <a:r>
              <a:rPr lang="vi-VN" sz="2800">
                <a:solidFill>
                  <a:prstClr val="black"/>
                </a:solidFill>
                <a:latin typeface="Cambria" panose="02040503050406030204" pitchFamily="18" charset="0"/>
              </a:rPr>
              <a:t>Trong Python một biến không cần khai báo kiểu dữ liệu, khi ta gán giá trị thì tự động Python sẽ nội suy ra kiểu dữ liệu của biến. Như vậy một biến có thể có nhiều kiểu dữ liệu tùy thuộc vào giá trị mà ta gán. Ta có thể dùng hàm type() để kiểm tra kiểu dữ liệu của biến</a:t>
            </a:r>
            <a:r>
              <a:rPr lang="en-US" sz="2800">
                <a:solidFill>
                  <a:prstClr val="black"/>
                </a:solidFill>
                <a:latin typeface="Cambria" panose="02040503050406030204" pitchFamily="18" charset="0"/>
              </a:rPr>
              <a:t>:</a:t>
            </a:r>
          </a:p>
          <a:p>
            <a:pPr marL="0" lvl="0" indent="0" algn="just">
              <a:lnSpc>
                <a:spcPct val="90000"/>
              </a:lnSpc>
              <a:spcBef>
                <a:spcPts val="1000"/>
              </a:spcBef>
              <a:buClr>
                <a:srgbClr val="215D9F"/>
              </a:buClr>
              <a:buNone/>
            </a:pPr>
            <a:endParaRPr lang="vi-VN" sz="2800">
              <a:solidFill>
                <a:prstClr val="black"/>
              </a:solidFill>
              <a:latin typeface="Cambria" panose="02040503050406030204" pitchFamily="18" charset="0"/>
            </a:endParaRPr>
          </a:p>
        </p:txBody>
      </p:sp>
    </p:spTree>
    <p:extLst>
      <p:ext uri="{BB962C8B-B14F-4D97-AF65-F5344CB8AC3E}">
        <p14:creationId xmlns:p14="http://schemas.microsoft.com/office/powerpoint/2010/main" val="2223195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a:lnSpc>
                  <a:spcPct val="90000"/>
                </a:lnSpc>
                <a:spcBef>
                  <a:spcPts val="1000"/>
                </a:spcBef>
                <a:buClr>
                  <a:srgbClr val="215D9F"/>
                </a:buClr>
              </a:pPr>
              <a:r>
                <a:rPr lang="en-US" sz="2800">
                  <a:solidFill>
                    <a:prstClr val="black"/>
                  </a:solidFill>
                  <a:latin typeface="Cambria" panose="02040503050406030204" pitchFamily="18" charset="0"/>
                </a:rPr>
                <a:t>2.1.</a:t>
              </a:r>
              <a:r>
                <a:rPr lang="vi-VN" sz="2800">
                  <a:solidFill>
                    <a:prstClr val="black"/>
                  </a:solidFill>
                  <a:latin typeface="Cambria" panose="02040503050406030204" pitchFamily="18" charset="0"/>
                </a:rPr>
                <a:t>2. Khai báo biến trong Python</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11</a:t>
            </a:fld>
            <a:endParaRPr lang="en-US"/>
          </a:p>
        </p:txBody>
      </p:sp>
      <p:sp>
        <p:nvSpPr>
          <p:cNvPr id="14" name="Content Placeholder 2"/>
          <p:cNvSpPr txBox="1">
            <a:spLocks/>
          </p:cNvSpPr>
          <p:nvPr/>
        </p:nvSpPr>
        <p:spPr>
          <a:xfrm>
            <a:off x="457200" y="7461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lnSpc>
                <a:spcPct val="90000"/>
              </a:lnSpc>
              <a:spcBef>
                <a:spcPts val="1000"/>
              </a:spcBef>
              <a:buClr>
                <a:srgbClr val="215D9F"/>
              </a:buClr>
              <a:buNone/>
            </a:pPr>
            <a:endParaRPr lang="vi-VN" sz="2800">
              <a:solidFill>
                <a:prstClr val="black"/>
              </a:solidFill>
              <a:latin typeface="Cambria" panose="02040503050406030204" pitchFamily="18" charset="0"/>
            </a:endParaRPr>
          </a:p>
        </p:txBody>
      </p:sp>
      <p:sp>
        <p:nvSpPr>
          <p:cNvPr id="10" name="Rectangle 4">
            <a:extLst>
              <a:ext uri="{FF2B5EF4-FFF2-40B4-BE49-F238E27FC236}">
                <a16:creationId xmlns="" xmlns:a16="http://schemas.microsoft.com/office/drawing/2014/main" id="{B4A67EA3-C3A6-4DDC-B2E8-8BA988CAAC1E}"/>
              </a:ext>
            </a:extLst>
          </p:cNvPr>
          <p:cNvSpPr>
            <a:spLocks noChangeArrowheads="1"/>
          </p:cNvSpPr>
          <p:nvPr/>
        </p:nvSpPr>
        <p:spPr bwMode="auto">
          <a:xfrm>
            <a:off x="685800" y="898197"/>
            <a:ext cx="4051109"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a:t>
            </a:r>
            <a:r>
              <a:rPr lang="en-US" altLang="en-US" sz="2800">
                <a:solidFill>
                  <a:srgbClr val="0000FF"/>
                </a:solidFill>
                <a:latin typeface="Courier New" panose="02070309020205020404" pitchFamily="49" charset="0"/>
                <a:cs typeface="Courier New" panose="02070309020205020404" pitchFamily="49" charset="0"/>
              </a:rPr>
              <a:t>2</a:t>
            </a:r>
            <a:r>
              <a:rPr kumimoji="0" lang="en-US" altLang="en-US" sz="28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
            </a:r>
            <a:br>
              <a:rPr kumimoji="0" lang="en-US" altLang="en-US" sz="28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type</a:t>
            </a:r>
            <a:r>
              <a:rPr kumimoji="0" lang="en-US" altLang="en-US" sz="2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(x))</a:t>
            </a:r>
            <a:br>
              <a:rPr kumimoji="0" lang="en-US" altLang="en-US" sz="2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x</a:t>
            </a:r>
            <a:r>
              <a:rPr kumimoji="0" lang="en-US" altLang="en-US" sz="28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1" i="0" u="none" strike="noStrike" cap="none" normalizeH="0" baseline="0" smtClean="0">
                <a:ln>
                  <a:noFill/>
                </a:ln>
                <a:solidFill>
                  <a:srgbClr val="008080"/>
                </a:solidFill>
                <a:effectLst/>
                <a:latin typeface="Courier New" panose="02070309020205020404" pitchFamily="49" charset="0"/>
                <a:cs typeface="Courier New" panose="02070309020205020404" pitchFamily="49" charset="0"/>
              </a:rPr>
              <a:t>‘BK CAD'</a:t>
            </a:r>
            <a:r>
              <a:rPr kumimoji="0" lang="en-US" altLang="en-US" sz="28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
            </a:r>
            <a:br>
              <a:rPr kumimoji="0" lang="en-US" altLang="en-US" sz="28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type</a:t>
            </a:r>
            <a:r>
              <a:rPr kumimoji="0" lang="en-US" altLang="en-US" sz="2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(x))</a:t>
            </a:r>
            <a:br>
              <a:rPr kumimoji="0" lang="en-US" altLang="en-US" sz="2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x=</a:t>
            </a:r>
            <a:r>
              <a:rPr kumimoji="0" lang="en-US" altLang="en-US" sz="28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True</a:t>
            </a:r>
            <a:br>
              <a:rPr kumimoji="0" lang="en-US" altLang="en-US" sz="28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type</a:t>
            </a:r>
            <a:r>
              <a:rPr kumimoji="0" lang="en-US" altLang="en-US" sz="2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(x))</a:t>
            </a:r>
            <a:br>
              <a:rPr kumimoji="0" lang="en-US" altLang="en-US" sz="2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a:t>
            </a:r>
            <a:r>
              <a:rPr kumimoji="0" lang="en-US" altLang="en-US" sz="28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5.6</a:t>
            </a:r>
            <a:r>
              <a:rPr kumimoji="0" lang="en-US" altLang="en-US" sz="28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
            </a:r>
            <a:br>
              <a:rPr kumimoji="0" lang="en-US" altLang="en-US" sz="28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type</a:t>
            </a:r>
            <a:r>
              <a:rPr kumimoji="0" lang="en-US" altLang="en-US" sz="2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(x))</a:t>
            </a:r>
            <a:br>
              <a:rPr kumimoji="0" lang="en-US" altLang="en-US" sz="2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x=</a:t>
            </a:r>
            <a:r>
              <a:rPr kumimoji="0" lang="en-US" altLang="en-US" sz="28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complex</a:t>
            </a:r>
            <a:r>
              <a:rPr kumimoji="0" lang="en-US" altLang="en-US" sz="2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113</a:t>
            </a:r>
            <a:r>
              <a:rPr kumimoji="0" lang="en-US" altLang="en-US" sz="2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114</a:t>
            </a:r>
            <a:r>
              <a:rPr kumimoji="0" lang="en-US" altLang="en-US" sz="2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8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800" b="0"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type</a:t>
            </a:r>
            <a:r>
              <a:rPr kumimoji="0" lang="en-US" altLang="en-US" sz="28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(x))</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 xmlns:a16="http://schemas.microsoft.com/office/drawing/2014/main" id="{867C7B48-4F0E-410C-A2BF-A2AB8BF0BF7D}"/>
              </a:ext>
            </a:extLst>
          </p:cNvPr>
          <p:cNvSpPr/>
          <p:nvPr/>
        </p:nvSpPr>
        <p:spPr>
          <a:xfrm>
            <a:off x="4495801" y="918075"/>
            <a:ext cx="7391400" cy="2677656"/>
          </a:xfrm>
          <a:prstGeom prst="rect">
            <a:avLst/>
          </a:prstGeom>
        </p:spPr>
        <p:txBody>
          <a:bodyPr wrap="square">
            <a:spAutoFit/>
          </a:bodyPr>
          <a:lstStyle/>
          <a:p>
            <a:r>
              <a:rPr lang="en-US" sz="2800">
                <a:latin typeface="Cambria" panose="02040503050406030204" pitchFamily="18" charset="0"/>
              </a:rPr>
              <a:t>Với x = </a:t>
            </a:r>
            <a:r>
              <a:rPr lang="en-US" sz="2800" smtClean="0">
                <a:latin typeface="Cambria" panose="02040503050406030204" pitchFamily="18" charset="0"/>
              </a:rPr>
              <a:t>2 </a:t>
            </a:r>
            <a:r>
              <a:rPr lang="en-US" sz="2800">
                <a:latin typeface="Cambria" panose="02040503050406030204" pitchFamily="18" charset="0"/>
              </a:rPr>
              <a:t>ta có kiểu dữ liệu: &lt;class ‘int’&gt;</a:t>
            </a:r>
          </a:p>
          <a:p>
            <a:r>
              <a:rPr lang="en-US" sz="2800">
                <a:latin typeface="Cambria" panose="02040503050406030204" pitchFamily="18" charset="0"/>
              </a:rPr>
              <a:t>Với x = </a:t>
            </a:r>
            <a:r>
              <a:rPr lang="en-US" sz="2800" smtClean="0">
                <a:latin typeface="Cambria" panose="02040503050406030204" pitchFamily="18" charset="0"/>
              </a:rPr>
              <a:t>‘BK CAD’ </a:t>
            </a:r>
            <a:r>
              <a:rPr lang="en-US" sz="2800">
                <a:latin typeface="Cambria" panose="02040503050406030204" pitchFamily="18" charset="0"/>
              </a:rPr>
              <a:t>ta có kiểu dữ liệu:&lt;class ‘str’&gt;</a:t>
            </a:r>
          </a:p>
          <a:p>
            <a:r>
              <a:rPr lang="en-US" sz="2800">
                <a:latin typeface="Cambria" panose="02040503050406030204" pitchFamily="18" charset="0"/>
              </a:rPr>
              <a:t>Với x = True ta có kiểu dữ liệu:&lt;class ‘bool’&gt;</a:t>
            </a:r>
          </a:p>
          <a:p>
            <a:r>
              <a:rPr lang="en-US" sz="2800">
                <a:latin typeface="Cambria" panose="02040503050406030204" pitchFamily="18" charset="0"/>
              </a:rPr>
              <a:t>Với x = </a:t>
            </a:r>
            <a:r>
              <a:rPr lang="en-US" sz="2800" smtClean="0">
                <a:latin typeface="Cambria" panose="02040503050406030204" pitchFamily="18" charset="0"/>
              </a:rPr>
              <a:t>5.6 </a:t>
            </a:r>
            <a:r>
              <a:rPr lang="en-US" sz="2800">
                <a:latin typeface="Cambria" panose="02040503050406030204" pitchFamily="18" charset="0"/>
              </a:rPr>
              <a:t>ta có kiểu dữ liệu:&lt;class ‘float’&gt;</a:t>
            </a:r>
          </a:p>
          <a:p>
            <a:r>
              <a:rPr lang="en-US" sz="2800">
                <a:latin typeface="Cambria" panose="02040503050406030204" pitchFamily="18" charset="0"/>
              </a:rPr>
              <a:t>Với x = complex(113,114) ta có kiểu dữ liệu:&lt;class ‘complex’&gt;</a:t>
            </a:r>
          </a:p>
        </p:txBody>
      </p:sp>
      <p:sp>
        <p:nvSpPr>
          <p:cNvPr id="12" name="Rectangle 5">
            <a:extLst>
              <a:ext uri="{FF2B5EF4-FFF2-40B4-BE49-F238E27FC236}">
                <a16:creationId xmlns="" xmlns:a16="http://schemas.microsoft.com/office/drawing/2014/main" id="{2F8D65AF-4DF1-4F5B-A3C7-B5D74F286275}"/>
              </a:ext>
            </a:extLst>
          </p:cNvPr>
          <p:cNvSpPr>
            <a:spLocks noChangeArrowheads="1"/>
          </p:cNvSpPr>
          <p:nvPr/>
        </p:nvSpPr>
        <p:spPr bwMode="auto">
          <a:xfrm>
            <a:off x="5243986" y="4056402"/>
            <a:ext cx="4480714"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(x.real,x.imag)</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a:solidFill>
                  <a:srgbClr val="000000"/>
                </a:solidFill>
                <a:latin typeface="Courier New" panose="02070309020205020404" pitchFamily="49" charset="0"/>
                <a:cs typeface="Courier New" panose="02070309020205020404" pitchFamily="49" charset="0"/>
                <a:sym typeface="Wingdings" panose="05000000000000000000" pitchFamily="2" charset="2"/>
              </a:rPr>
              <a:t>thực:113, ảo:114</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99763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a:lnSpc>
                  <a:spcPct val="90000"/>
                </a:lnSpc>
                <a:spcBef>
                  <a:spcPts val="1000"/>
                </a:spcBef>
                <a:buClr>
                  <a:srgbClr val="215D9F"/>
                </a:buClr>
              </a:pPr>
              <a:r>
                <a:rPr lang="en-US" sz="2800">
                  <a:solidFill>
                    <a:prstClr val="black"/>
                  </a:solidFill>
                  <a:latin typeface="Cambria" panose="02040503050406030204" pitchFamily="18" charset="0"/>
                </a:rPr>
                <a:t>2.1.</a:t>
              </a:r>
              <a:r>
                <a:rPr lang="vi-VN" sz="2800">
                  <a:solidFill>
                    <a:prstClr val="black"/>
                  </a:solidFill>
                  <a:latin typeface="Cambria" panose="02040503050406030204" pitchFamily="18" charset="0"/>
                </a:rPr>
                <a:t>3. Cách xóa biến</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12</a:t>
            </a:fld>
            <a:endParaRPr lang="en-US"/>
          </a:p>
        </p:txBody>
      </p:sp>
      <p:sp>
        <p:nvSpPr>
          <p:cNvPr id="14" name="Content Placeholder 2"/>
          <p:cNvSpPr txBox="1">
            <a:spLocks/>
          </p:cNvSpPr>
          <p:nvPr/>
        </p:nvSpPr>
        <p:spPr>
          <a:xfrm>
            <a:off x="457200" y="7461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lnSpc>
                <a:spcPct val="90000"/>
              </a:lnSpc>
              <a:spcBef>
                <a:spcPts val="1000"/>
              </a:spcBef>
              <a:buClr>
                <a:srgbClr val="215D9F"/>
              </a:buClr>
              <a:buNone/>
            </a:pPr>
            <a:r>
              <a:rPr lang="vi-VN" sz="2800">
                <a:solidFill>
                  <a:prstClr val="black"/>
                </a:solidFill>
                <a:latin typeface="Cambria" panose="02040503050406030204" pitchFamily="18" charset="0"/>
              </a:rPr>
              <a:t>Trong Python có một điểm thú vị là: Nếu biến đó đang tồn tại mà ta xóa nó đi thì không còn sử dụng được nữa (tương tự trong C++ khi chúng ta thu hồi bộ nhớ của con trỏ vậy), Python dùng từ khóa del để xóa:</a:t>
            </a:r>
          </a:p>
        </p:txBody>
      </p:sp>
      <p:sp>
        <p:nvSpPr>
          <p:cNvPr id="8" name="Rectangle 1">
            <a:extLst>
              <a:ext uri="{FF2B5EF4-FFF2-40B4-BE49-F238E27FC236}">
                <a16:creationId xmlns="" xmlns:a16="http://schemas.microsoft.com/office/drawing/2014/main" id="{AF5EE939-320D-4D6E-87E9-1AC1D5FE5143}"/>
              </a:ext>
            </a:extLst>
          </p:cNvPr>
          <p:cNvSpPr>
            <a:spLocks noChangeArrowheads="1"/>
          </p:cNvSpPr>
          <p:nvPr/>
        </p:nvSpPr>
        <p:spPr bwMode="auto">
          <a:xfrm>
            <a:off x="609600" y="2462321"/>
            <a:ext cx="2117887"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x=</a:t>
            </a:r>
            <a:r>
              <a:rPr kumimoji="0" lang="en-US" altLang="en-US" sz="28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"Obama"</a:t>
            </a:r>
            <a:br>
              <a:rPr kumimoji="0" lang="en-US" altLang="en-US" sz="28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(x)</a:t>
            </a:r>
            <a:br>
              <a:rPr kumimoji="0" lang="en-US" altLang="en-US" sz="2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8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del  </a:t>
            </a:r>
            <a:r>
              <a:rPr kumimoji="0" lang="en-US" altLang="en-US" sz="2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x</a:t>
            </a:r>
            <a:br>
              <a:rPr kumimoji="0" lang="en-US" altLang="en-US" sz="2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8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8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(x)</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
        <p:nvSpPr>
          <p:cNvPr id="9" name="Arrow: Right 8">
            <a:extLst>
              <a:ext uri="{FF2B5EF4-FFF2-40B4-BE49-F238E27FC236}">
                <a16:creationId xmlns="" xmlns:a16="http://schemas.microsoft.com/office/drawing/2014/main" id="{1B127C2A-AA24-4916-864B-D0CA60230612}"/>
              </a:ext>
            </a:extLst>
          </p:cNvPr>
          <p:cNvSpPr/>
          <p:nvPr/>
        </p:nvSpPr>
        <p:spPr>
          <a:xfrm>
            <a:off x="2872409" y="3231736"/>
            <a:ext cx="1371600" cy="3810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DC80C937-FA78-4075-84BA-2D84FF407A9B}"/>
              </a:ext>
            </a:extLst>
          </p:cNvPr>
          <p:cNvSpPr/>
          <p:nvPr/>
        </p:nvSpPr>
        <p:spPr>
          <a:xfrm>
            <a:off x="4402183" y="2298851"/>
            <a:ext cx="6911860" cy="2246769"/>
          </a:xfrm>
          <a:prstGeom prst="rect">
            <a:avLst/>
          </a:prstGeom>
        </p:spPr>
        <p:txBody>
          <a:bodyPr wrap="square">
            <a:spAutoFit/>
          </a:bodyPr>
          <a:lstStyle/>
          <a:p>
            <a:r>
              <a:rPr lang="en-US" sz="2800"/>
              <a:t>Obama</a:t>
            </a:r>
          </a:p>
          <a:p>
            <a:r>
              <a:rPr lang="en-US" sz="2800"/>
              <a:t>Traceback (most recent call last):</a:t>
            </a:r>
          </a:p>
          <a:p>
            <a:r>
              <a:rPr lang="en-US" sz="2800"/>
              <a:t>  File "/XoaBien.py", line 4, in &lt;module&gt;</a:t>
            </a:r>
          </a:p>
          <a:p>
            <a:r>
              <a:rPr lang="en-US" sz="2800"/>
              <a:t>    print(x)</a:t>
            </a:r>
          </a:p>
          <a:p>
            <a:r>
              <a:rPr lang="en-US" sz="2800"/>
              <a:t>NameError: name 'x' is not defined</a:t>
            </a:r>
          </a:p>
        </p:txBody>
      </p:sp>
    </p:spTree>
    <p:extLst>
      <p:ext uri="{BB962C8B-B14F-4D97-AF65-F5344CB8AC3E}">
        <p14:creationId xmlns:p14="http://schemas.microsoft.com/office/powerpoint/2010/main" val="31355630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9194800" cy="508000"/>
            <a:chOff x="789624" y="1191463"/>
            <a:chExt cx="9194800" cy="508000"/>
          </a:xfrm>
        </p:grpSpPr>
        <p:sp>
          <p:nvSpPr>
            <p:cNvPr id="3" name="AutoShape 52"/>
            <p:cNvSpPr>
              <a:spLocks noChangeArrowheads="1"/>
            </p:cNvSpPr>
            <p:nvPr/>
          </p:nvSpPr>
          <p:spPr bwMode="gray">
            <a:xfrm>
              <a:off x="990600" y="1191463"/>
              <a:ext cx="8993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effectLst/>
                  <a:latin typeface="Cambria" panose="02040503050406030204" pitchFamily="18" charset="0"/>
                  <a:ea typeface="Cambria" panose="02040503050406030204" pitchFamily="18" charset="0"/>
                </a:rPr>
                <a:t>2</a:t>
              </a:r>
              <a:r>
                <a:rPr lang="vi-VN" sz="2800" b="1">
                  <a:effectLst/>
                  <a:latin typeface="Cambria" panose="02040503050406030204" pitchFamily="18" charset="0"/>
                  <a:ea typeface="Cambria" panose="02040503050406030204" pitchFamily="18" charset="0"/>
                </a:rPr>
                <a:t>.2.</a:t>
              </a:r>
              <a:r>
                <a:rPr lang="en-US" sz="2800" b="1">
                  <a:effectLst/>
                  <a:latin typeface="Cambria" panose="02040503050406030204" pitchFamily="18" charset="0"/>
                  <a:ea typeface="Cambria" panose="02040503050406030204" pitchFamily="18" charset="0"/>
                </a:rPr>
                <a:t> </a:t>
              </a:r>
              <a:r>
                <a:rPr lang="vi-VN" sz="2800" b="1">
                  <a:effectLst/>
                  <a:latin typeface="Cambria" panose="02040503050406030204" pitchFamily="18" charset="0"/>
                  <a:ea typeface="Cambria" panose="02040503050406030204" pitchFamily="18" charset="0"/>
                </a:rPr>
                <a:t>Cách ghi chú lệnh trong Python</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13</a:t>
            </a:fld>
            <a:endParaRPr lang="en-US"/>
          </a:p>
        </p:txBody>
      </p:sp>
      <p:sp>
        <p:nvSpPr>
          <p:cNvPr id="14" name="Content Placeholder 2"/>
          <p:cNvSpPr txBox="1">
            <a:spLocks/>
          </p:cNvSpPr>
          <p:nvPr/>
        </p:nvSpPr>
        <p:spPr>
          <a:xfrm>
            <a:off x="457200" y="7461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lnSpc>
                <a:spcPct val="90000"/>
              </a:lnSpc>
              <a:spcBef>
                <a:spcPts val="1000"/>
              </a:spcBef>
              <a:buClr>
                <a:srgbClr val="215D9F"/>
              </a:buClr>
              <a:buNone/>
            </a:pPr>
            <a:r>
              <a:rPr lang="en-US" sz="2800">
                <a:solidFill>
                  <a:prstClr val="black"/>
                </a:solidFill>
                <a:latin typeface="Cambria" panose="02040503050406030204" pitchFamily="18" charset="0"/>
              </a:rPr>
              <a:t>2.2.1. Vì sao nên ghi chú khi lập trình</a:t>
            </a:r>
          </a:p>
          <a:p>
            <a:pPr marL="0" lvl="0" indent="0" algn="just">
              <a:lnSpc>
                <a:spcPct val="90000"/>
              </a:lnSpc>
              <a:spcBef>
                <a:spcPts val="1000"/>
              </a:spcBef>
              <a:buClr>
                <a:srgbClr val="215D9F"/>
              </a:buClr>
              <a:buNone/>
            </a:pPr>
            <a:r>
              <a:rPr lang="en-US" sz="2800">
                <a:solidFill>
                  <a:prstClr val="black"/>
                </a:solidFill>
                <a:latin typeface="Cambria" panose="02040503050406030204" pitchFamily="18" charset="0"/>
              </a:rPr>
              <a:t>2.2.</a:t>
            </a:r>
            <a:r>
              <a:rPr lang="it-IT" sz="2800">
                <a:solidFill>
                  <a:prstClr val="black"/>
                </a:solidFill>
                <a:latin typeface="Cambria" panose="02040503050406030204" pitchFamily="18" charset="0"/>
              </a:rPr>
              <a:t>2. Ghi chú 1 dòng </a:t>
            </a:r>
            <a:endParaRPr lang="en-US" sz="2800">
              <a:solidFill>
                <a:prstClr val="black"/>
              </a:solidFill>
              <a:latin typeface="Cambria" panose="02040503050406030204" pitchFamily="18" charset="0"/>
            </a:endParaRPr>
          </a:p>
          <a:p>
            <a:pPr marL="0" lvl="0" indent="0" algn="just">
              <a:lnSpc>
                <a:spcPct val="90000"/>
              </a:lnSpc>
              <a:spcBef>
                <a:spcPts val="1000"/>
              </a:spcBef>
              <a:buClr>
                <a:srgbClr val="215D9F"/>
              </a:buClr>
              <a:buNone/>
            </a:pPr>
            <a:r>
              <a:rPr lang="en-US" sz="2800">
                <a:solidFill>
                  <a:prstClr val="black"/>
                </a:solidFill>
                <a:latin typeface="Cambria" panose="02040503050406030204" pitchFamily="18" charset="0"/>
              </a:rPr>
              <a:t>2.2.3. Ghi chú nhiều dòng </a:t>
            </a:r>
          </a:p>
        </p:txBody>
      </p:sp>
    </p:spTree>
    <p:extLst>
      <p:ext uri="{BB962C8B-B14F-4D97-AF65-F5344CB8AC3E}">
        <p14:creationId xmlns:p14="http://schemas.microsoft.com/office/powerpoint/2010/main" val="14064281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a:lnSpc>
                  <a:spcPct val="90000"/>
                </a:lnSpc>
                <a:spcBef>
                  <a:spcPts val="1000"/>
                </a:spcBef>
                <a:buClr>
                  <a:srgbClr val="215D9F"/>
                </a:buClr>
              </a:pPr>
              <a:r>
                <a:rPr lang="en-US" sz="2800">
                  <a:solidFill>
                    <a:prstClr val="black"/>
                  </a:solidFill>
                  <a:latin typeface="Cambria" panose="02040503050406030204" pitchFamily="18" charset="0"/>
                </a:rPr>
                <a:t>2.2.1. Vì sao nên ghi chú khi lập trình</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14</a:t>
            </a:fld>
            <a:endParaRPr lang="en-US"/>
          </a:p>
        </p:txBody>
      </p:sp>
      <p:sp>
        <p:nvSpPr>
          <p:cNvPr id="14" name="Content Placeholder 2"/>
          <p:cNvSpPr txBox="1">
            <a:spLocks/>
          </p:cNvSpPr>
          <p:nvPr/>
        </p:nvSpPr>
        <p:spPr>
          <a:xfrm>
            <a:off x="457200" y="7461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lnSpc>
                <a:spcPct val="90000"/>
              </a:lnSpc>
              <a:spcBef>
                <a:spcPts val="1000"/>
              </a:spcBef>
              <a:buClr>
                <a:srgbClr val="215D9F"/>
              </a:buClr>
              <a:buNone/>
            </a:pPr>
            <a:r>
              <a:rPr lang="vi-VN" sz="2800">
                <a:solidFill>
                  <a:prstClr val="black"/>
                </a:solidFill>
                <a:latin typeface="Cambria" panose="02040503050406030204" pitchFamily="18" charset="0"/>
              </a:rPr>
              <a:t>Việc ghi chú lệnh một cách cẩn thận khi lập trình thể hiện tính chuyên nghiệp của Lập trình viên. Không phải nói ngoa nếu như các bạn được phỏng vấn xin việc, nếu Công ty kiểm tra coding từ các Project sample của bạn mà thấy bạn không có ghi chú một cách cẩn thận (cho dù bạn có lập trình giỏi tới mấy) thì khả năng bị loại cực cao, nếu giỏi mà cẩu thả thì càng nguy hiểm, vì độ “sát thương” cho các dự án rất cao.</a:t>
            </a:r>
            <a:endParaRPr lang="en-US" sz="2800">
              <a:solidFill>
                <a:prstClr val="black"/>
              </a:solidFill>
              <a:latin typeface="Cambria" panose="02040503050406030204" pitchFamily="18" charset="0"/>
            </a:endParaRPr>
          </a:p>
          <a:p>
            <a:pPr marL="0" lvl="0" indent="0" algn="just">
              <a:lnSpc>
                <a:spcPct val="90000"/>
              </a:lnSpc>
              <a:spcBef>
                <a:spcPts val="1000"/>
              </a:spcBef>
              <a:buClr>
                <a:srgbClr val="215D9F"/>
              </a:buClr>
              <a:buNone/>
            </a:pPr>
            <a:endParaRPr lang="en-US" sz="2800">
              <a:solidFill>
                <a:prstClr val="black"/>
              </a:solidFill>
              <a:latin typeface="Cambria" panose="02040503050406030204" pitchFamily="18" charset="0"/>
            </a:endParaRPr>
          </a:p>
          <a:p>
            <a:pPr marL="0" lvl="0" indent="0" algn="just">
              <a:lnSpc>
                <a:spcPct val="90000"/>
              </a:lnSpc>
              <a:spcBef>
                <a:spcPts val="1000"/>
              </a:spcBef>
              <a:buClr>
                <a:srgbClr val="215D9F"/>
              </a:buClr>
              <a:buNone/>
            </a:pPr>
            <a:r>
              <a:rPr lang="en-US" sz="2800">
                <a:solidFill>
                  <a:prstClr val="black"/>
                </a:solidFill>
                <a:latin typeface="Cambria" panose="02040503050406030204" pitchFamily="18" charset="0"/>
              </a:rPr>
              <a:t>Triển khai nhiều dự án, viết nhiều lệnh nếu không ghi chú: Khó khăn cho chính bản thân Programmer khi đọc lại và rất khó training khi có nhân viên mới vào làm việc.</a:t>
            </a:r>
          </a:p>
        </p:txBody>
      </p:sp>
    </p:spTree>
    <p:extLst>
      <p:ext uri="{BB962C8B-B14F-4D97-AF65-F5344CB8AC3E}">
        <p14:creationId xmlns:p14="http://schemas.microsoft.com/office/powerpoint/2010/main" val="3699009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a:lnSpc>
                  <a:spcPct val="90000"/>
                </a:lnSpc>
                <a:spcBef>
                  <a:spcPts val="1000"/>
                </a:spcBef>
                <a:buClr>
                  <a:srgbClr val="215D9F"/>
                </a:buClr>
              </a:pPr>
              <a:r>
                <a:rPr lang="it-IT" sz="2800">
                  <a:solidFill>
                    <a:prstClr val="black"/>
                  </a:solidFill>
                  <a:latin typeface="Cambria" panose="02040503050406030204" pitchFamily="18" charset="0"/>
                </a:rPr>
                <a:t>2.2.2.Ghi chú 1 dòng </a:t>
              </a:r>
              <a:endParaRPr lang="en-US" sz="2800">
                <a:solidFill>
                  <a:prstClr val="black"/>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15</a:t>
            </a:fld>
            <a:endParaRPr lang="en-US"/>
          </a:p>
        </p:txBody>
      </p:sp>
      <p:sp>
        <p:nvSpPr>
          <p:cNvPr id="14" name="Content Placeholder 2"/>
          <p:cNvSpPr txBox="1">
            <a:spLocks/>
          </p:cNvSpPr>
          <p:nvPr/>
        </p:nvSpPr>
        <p:spPr>
          <a:xfrm>
            <a:off x="457200" y="7461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lnSpc>
                <a:spcPct val="90000"/>
              </a:lnSpc>
              <a:spcBef>
                <a:spcPts val="1000"/>
              </a:spcBef>
              <a:buClr>
                <a:srgbClr val="215D9F"/>
              </a:buClr>
              <a:buNone/>
            </a:pPr>
            <a:r>
              <a:rPr lang="en-US" sz="2800">
                <a:solidFill>
                  <a:prstClr val="black"/>
                </a:solidFill>
                <a:latin typeface="Cambria" panose="02040503050406030204" pitchFamily="18" charset="0"/>
              </a:rPr>
              <a:t>Python dùng từ khóa # để cho phép ta ghi chú 1 dòng:</a:t>
            </a:r>
          </a:p>
          <a:p>
            <a:pPr marL="0" lvl="0" indent="0" algn="just">
              <a:lnSpc>
                <a:spcPct val="90000"/>
              </a:lnSpc>
              <a:spcBef>
                <a:spcPts val="1000"/>
              </a:spcBef>
              <a:buClr>
                <a:srgbClr val="215D9F"/>
              </a:buClr>
              <a:buNone/>
            </a:pPr>
            <a:endParaRPr lang="en-US" sz="2800">
              <a:solidFill>
                <a:prstClr val="black"/>
              </a:solidFill>
              <a:latin typeface="Cambria" panose="02040503050406030204" pitchFamily="18" charset="0"/>
            </a:endParaRPr>
          </a:p>
        </p:txBody>
      </p:sp>
      <p:pic>
        <p:nvPicPr>
          <p:cNvPr id="8" name="Picture 7">
            <a:extLst>
              <a:ext uri="{FF2B5EF4-FFF2-40B4-BE49-F238E27FC236}">
                <a16:creationId xmlns="" xmlns:a16="http://schemas.microsoft.com/office/drawing/2014/main" id="{196DDFE2-57E3-4AF5-B4D0-112B6436ABE4}"/>
              </a:ext>
            </a:extLst>
          </p:cNvPr>
          <p:cNvPicPr>
            <a:picLocks noChangeAspect="1"/>
          </p:cNvPicPr>
          <p:nvPr/>
        </p:nvPicPr>
        <p:blipFill>
          <a:blip r:embed="rId3"/>
          <a:stretch>
            <a:fillRect/>
          </a:stretch>
        </p:blipFill>
        <p:spPr>
          <a:xfrm>
            <a:off x="3810000" y="1422400"/>
            <a:ext cx="4162425" cy="2743200"/>
          </a:xfrm>
          <a:prstGeom prst="rect">
            <a:avLst/>
          </a:prstGeom>
        </p:spPr>
      </p:pic>
    </p:spTree>
    <p:extLst>
      <p:ext uri="{BB962C8B-B14F-4D97-AF65-F5344CB8AC3E}">
        <p14:creationId xmlns:p14="http://schemas.microsoft.com/office/powerpoint/2010/main" val="10061981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a:solidFill>
                    <a:prstClr val="black"/>
                  </a:solidFill>
                  <a:latin typeface="Cambria" panose="02040503050406030204" pitchFamily="18" charset="0"/>
                </a:rPr>
                <a:t>2.2.3. Ghi chú nhiều dòng</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16</a:t>
            </a:fld>
            <a:endParaRPr lang="en-US"/>
          </a:p>
        </p:txBody>
      </p:sp>
      <p:sp>
        <p:nvSpPr>
          <p:cNvPr id="14" name="Content Placeholder 2"/>
          <p:cNvSpPr txBox="1">
            <a:spLocks/>
          </p:cNvSpPr>
          <p:nvPr/>
        </p:nvSpPr>
        <p:spPr>
          <a:xfrm>
            <a:off x="457200" y="7461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lnSpc>
                <a:spcPct val="90000"/>
              </a:lnSpc>
              <a:spcBef>
                <a:spcPts val="1000"/>
              </a:spcBef>
              <a:buClr>
                <a:srgbClr val="215D9F"/>
              </a:buClr>
              <a:buNone/>
            </a:pPr>
            <a:r>
              <a:rPr lang="en-US" sz="2800">
                <a:solidFill>
                  <a:prstClr val="black"/>
                </a:solidFill>
                <a:latin typeface="Cambria" panose="02040503050406030204" pitchFamily="18" charset="0"/>
              </a:rPr>
              <a:t>Để ghi chú nhiều dòng lệnh, Ta d</a:t>
            </a:r>
            <a:r>
              <a:rPr lang="vi-VN" sz="2800">
                <a:solidFill>
                  <a:prstClr val="black"/>
                </a:solidFill>
                <a:latin typeface="Cambria" panose="02040503050406030204" pitchFamily="18" charset="0"/>
              </a:rPr>
              <a:t>ùng """ """ (3 cặp nháy đôi)  </a:t>
            </a:r>
            <a:endParaRPr lang="en-US" sz="2800">
              <a:solidFill>
                <a:prstClr val="black"/>
              </a:solidFill>
              <a:latin typeface="Cambria" panose="02040503050406030204" pitchFamily="18" charset="0"/>
            </a:endParaRPr>
          </a:p>
          <a:p>
            <a:pPr marL="0" lvl="0" indent="0" algn="just">
              <a:lnSpc>
                <a:spcPct val="90000"/>
              </a:lnSpc>
              <a:spcBef>
                <a:spcPts val="1000"/>
              </a:spcBef>
              <a:buClr>
                <a:srgbClr val="215D9F"/>
              </a:buClr>
              <a:buNone/>
            </a:pPr>
            <a:r>
              <a:rPr lang="vi-VN" sz="2800">
                <a:solidFill>
                  <a:prstClr val="black"/>
                </a:solidFill>
                <a:latin typeface="Cambria" panose="02040503050406030204" pitchFamily="18" charset="0"/>
              </a:rPr>
              <a:t>hoặc ''' '''(3 cập nháy đơn)</a:t>
            </a:r>
            <a:endParaRPr lang="en-US" sz="2800">
              <a:solidFill>
                <a:prstClr val="black"/>
              </a:solidFill>
              <a:latin typeface="Cambria" panose="02040503050406030204" pitchFamily="18" charset="0"/>
            </a:endParaRPr>
          </a:p>
          <a:p>
            <a:pPr marL="0" lvl="0" indent="0" algn="just">
              <a:lnSpc>
                <a:spcPct val="90000"/>
              </a:lnSpc>
              <a:spcBef>
                <a:spcPts val="1000"/>
              </a:spcBef>
              <a:buClr>
                <a:srgbClr val="215D9F"/>
              </a:buClr>
              <a:buNone/>
            </a:pPr>
            <a:endParaRPr lang="en-US" sz="2800">
              <a:solidFill>
                <a:prstClr val="black"/>
              </a:solidFill>
              <a:latin typeface="Cambria" panose="02040503050406030204" pitchFamily="18" charset="0"/>
            </a:endParaRPr>
          </a:p>
        </p:txBody>
      </p:sp>
      <p:pic>
        <p:nvPicPr>
          <p:cNvPr id="8" name="Picture 7">
            <a:extLst>
              <a:ext uri="{FF2B5EF4-FFF2-40B4-BE49-F238E27FC236}">
                <a16:creationId xmlns="" xmlns:a16="http://schemas.microsoft.com/office/drawing/2014/main" id="{0FC9E89C-4A07-4EE1-AD1A-A69767DC6DDC}"/>
              </a:ext>
            </a:extLst>
          </p:cNvPr>
          <p:cNvPicPr>
            <a:picLocks noChangeAspect="1"/>
          </p:cNvPicPr>
          <p:nvPr/>
        </p:nvPicPr>
        <p:blipFill>
          <a:blip r:embed="rId3"/>
          <a:stretch>
            <a:fillRect/>
          </a:stretch>
        </p:blipFill>
        <p:spPr>
          <a:xfrm>
            <a:off x="4953000" y="1263650"/>
            <a:ext cx="6076950" cy="4781550"/>
          </a:xfrm>
          <a:prstGeom prst="rect">
            <a:avLst/>
          </a:prstGeom>
        </p:spPr>
      </p:pic>
    </p:spTree>
    <p:extLst>
      <p:ext uri="{BB962C8B-B14F-4D97-AF65-F5344CB8AC3E}">
        <p14:creationId xmlns:p14="http://schemas.microsoft.com/office/powerpoint/2010/main" val="5063834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a:solidFill>
                    <a:prstClr val="black"/>
                  </a:solidFill>
                  <a:latin typeface="Cambria" panose="02040503050406030204" pitchFamily="18" charset="0"/>
                </a:rPr>
                <a:t>2.2.3. Ghi chú nhiều dòng</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17</a:t>
            </a:fld>
            <a:endParaRPr lang="en-US"/>
          </a:p>
        </p:txBody>
      </p:sp>
      <p:sp>
        <p:nvSpPr>
          <p:cNvPr id="14" name="Content Placeholder 2"/>
          <p:cNvSpPr txBox="1">
            <a:spLocks/>
          </p:cNvSpPr>
          <p:nvPr/>
        </p:nvSpPr>
        <p:spPr>
          <a:xfrm>
            <a:off x="457200" y="7461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lnSpc>
                <a:spcPct val="90000"/>
              </a:lnSpc>
              <a:spcBef>
                <a:spcPts val="1000"/>
              </a:spcBef>
              <a:buClr>
                <a:srgbClr val="215D9F"/>
              </a:buClr>
              <a:buNone/>
            </a:pPr>
            <a:r>
              <a:rPr lang="en-US" sz="2800">
                <a:solidFill>
                  <a:prstClr val="black"/>
                </a:solidFill>
                <a:latin typeface="Cambria" panose="02040503050406030204" pitchFamily="18" charset="0"/>
              </a:rPr>
              <a:t>Để ghi chú nhiều dòng lệnh, Ta d</a:t>
            </a:r>
            <a:r>
              <a:rPr lang="vi-VN" sz="2800">
                <a:solidFill>
                  <a:prstClr val="black"/>
                </a:solidFill>
                <a:latin typeface="Cambria" panose="02040503050406030204" pitchFamily="18" charset="0"/>
              </a:rPr>
              <a:t>ùng """ """ (3 cặp nháy đôi)  </a:t>
            </a:r>
            <a:endParaRPr lang="en-US" sz="2800">
              <a:solidFill>
                <a:prstClr val="black"/>
              </a:solidFill>
              <a:latin typeface="Cambria" panose="02040503050406030204" pitchFamily="18" charset="0"/>
            </a:endParaRPr>
          </a:p>
          <a:p>
            <a:pPr marL="0" lvl="0" indent="0" algn="just">
              <a:lnSpc>
                <a:spcPct val="90000"/>
              </a:lnSpc>
              <a:spcBef>
                <a:spcPts val="1000"/>
              </a:spcBef>
              <a:buClr>
                <a:srgbClr val="215D9F"/>
              </a:buClr>
              <a:buNone/>
            </a:pPr>
            <a:r>
              <a:rPr lang="vi-VN" sz="2800">
                <a:solidFill>
                  <a:prstClr val="black"/>
                </a:solidFill>
                <a:latin typeface="Cambria" panose="02040503050406030204" pitchFamily="18" charset="0"/>
              </a:rPr>
              <a:t>hoặc ''' '''(3 cập nháy đơn)</a:t>
            </a:r>
            <a:endParaRPr lang="en-US" sz="2800">
              <a:solidFill>
                <a:prstClr val="black"/>
              </a:solidFill>
              <a:latin typeface="Cambria" panose="02040503050406030204" pitchFamily="18" charset="0"/>
            </a:endParaRPr>
          </a:p>
          <a:p>
            <a:pPr marL="0" lvl="0" indent="0" algn="just">
              <a:lnSpc>
                <a:spcPct val="90000"/>
              </a:lnSpc>
              <a:spcBef>
                <a:spcPts val="1000"/>
              </a:spcBef>
              <a:buClr>
                <a:srgbClr val="215D9F"/>
              </a:buClr>
              <a:buNone/>
            </a:pPr>
            <a:endParaRPr lang="en-US" sz="2800">
              <a:solidFill>
                <a:prstClr val="black"/>
              </a:solidFill>
              <a:latin typeface="Cambria" panose="02040503050406030204" pitchFamily="18" charset="0"/>
            </a:endParaRPr>
          </a:p>
        </p:txBody>
      </p:sp>
      <p:pic>
        <p:nvPicPr>
          <p:cNvPr id="9" name="Picture 8">
            <a:extLst>
              <a:ext uri="{FF2B5EF4-FFF2-40B4-BE49-F238E27FC236}">
                <a16:creationId xmlns="" xmlns:a16="http://schemas.microsoft.com/office/drawing/2014/main" id="{8E55D5A9-3B88-4D22-A74D-2A448FCFC546}"/>
              </a:ext>
            </a:extLst>
          </p:cNvPr>
          <p:cNvPicPr>
            <a:picLocks noChangeAspect="1"/>
          </p:cNvPicPr>
          <p:nvPr/>
        </p:nvPicPr>
        <p:blipFill>
          <a:blip r:embed="rId3"/>
          <a:stretch>
            <a:fillRect/>
          </a:stretch>
        </p:blipFill>
        <p:spPr>
          <a:xfrm>
            <a:off x="3152775" y="2032000"/>
            <a:ext cx="7258050" cy="3200400"/>
          </a:xfrm>
          <a:prstGeom prst="rect">
            <a:avLst/>
          </a:prstGeom>
        </p:spPr>
      </p:pic>
    </p:spTree>
    <p:extLst>
      <p:ext uri="{BB962C8B-B14F-4D97-AF65-F5344CB8AC3E}">
        <p14:creationId xmlns:p14="http://schemas.microsoft.com/office/powerpoint/2010/main" val="472927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9194800" cy="508000"/>
            <a:chOff x="789624" y="1191463"/>
            <a:chExt cx="9194800" cy="508000"/>
          </a:xfrm>
        </p:grpSpPr>
        <p:sp>
          <p:nvSpPr>
            <p:cNvPr id="3" name="AutoShape 52"/>
            <p:cNvSpPr>
              <a:spLocks noChangeArrowheads="1"/>
            </p:cNvSpPr>
            <p:nvPr/>
          </p:nvSpPr>
          <p:spPr bwMode="gray">
            <a:xfrm>
              <a:off x="990600" y="1191463"/>
              <a:ext cx="8993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effectLst/>
                  <a:latin typeface="Cambria" panose="02040503050406030204" pitchFamily="18" charset="0"/>
                  <a:ea typeface="Cambria" panose="02040503050406030204" pitchFamily="18" charset="0"/>
                </a:rPr>
                <a:t>2</a:t>
              </a:r>
              <a:r>
                <a:rPr lang="vi-VN" sz="2800" b="1">
                  <a:effectLst/>
                  <a:latin typeface="Cambria" panose="02040503050406030204" pitchFamily="18" charset="0"/>
                  <a:ea typeface="Cambria" panose="02040503050406030204" pitchFamily="18" charset="0"/>
                </a:rPr>
                <a:t>.3.</a:t>
              </a:r>
              <a:r>
                <a:rPr lang="en-US" sz="2800" b="1">
                  <a:effectLst/>
                  <a:latin typeface="Cambria" panose="02040503050406030204" pitchFamily="18" charset="0"/>
                  <a:ea typeface="Cambria" panose="02040503050406030204" pitchFamily="18" charset="0"/>
                </a:rPr>
                <a:t> </a:t>
              </a:r>
              <a:r>
                <a:rPr lang="vi-VN" sz="2800" b="1">
                  <a:effectLst/>
                  <a:latin typeface="Cambria" panose="02040503050406030204" pitchFamily="18" charset="0"/>
                  <a:ea typeface="Cambria" panose="02040503050406030204" pitchFamily="18" charset="0"/>
                </a:rPr>
                <a:t>Các toán tử thường dùng trong Python</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18</a:t>
            </a:fld>
            <a:endParaRPr lang="en-US"/>
          </a:p>
        </p:txBody>
      </p:sp>
      <p:sp>
        <p:nvSpPr>
          <p:cNvPr id="14" name="Content Placeholder 2"/>
          <p:cNvSpPr txBox="1">
            <a:spLocks/>
          </p:cNvSpPr>
          <p:nvPr/>
        </p:nvSpPr>
        <p:spPr>
          <a:xfrm>
            <a:off x="457200" y="7461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lnSpc>
                <a:spcPct val="90000"/>
              </a:lnSpc>
              <a:spcBef>
                <a:spcPts val="1000"/>
              </a:spcBef>
              <a:buClr>
                <a:srgbClr val="215D9F"/>
              </a:buClr>
              <a:buNone/>
            </a:pPr>
            <a:r>
              <a:rPr lang="vi-VN" sz="2800">
                <a:solidFill>
                  <a:prstClr val="black"/>
                </a:solidFill>
                <a:latin typeface="Cambria" panose="02040503050406030204" pitchFamily="18" charset="0"/>
              </a:rPr>
              <a:t>Mỗi một ngôn ngữ lập trình đều có tập các toán tử thường dùng và đa phần chúng khá giống nhau. Những bạn nào đã học C++, java, C# thì qua Python cũng tương tự. Trong Python còn bổ sung thêm nhiều toán tử khá hữu ích khác nữa, dưới này liệt kê 4 loại toán tử cơ bản thường dùng nhất trong Python (các loại khác bạn có thể xem thêm tại: </a:t>
            </a:r>
            <a:r>
              <a:rPr lang="vi-VN" sz="2800">
                <a:solidFill>
                  <a:prstClr val="black"/>
                </a:solidFill>
                <a:latin typeface="Cambria" panose="02040503050406030204" pitchFamily="18" charset="0"/>
                <a:hlinkClick r:id="rId2"/>
              </a:rPr>
              <a:t>https://docs.python.org/3/library/stdtypes.html</a:t>
            </a:r>
            <a:r>
              <a:rPr lang="en-US" sz="2800">
                <a:solidFill>
                  <a:prstClr val="black"/>
                </a:solidFill>
                <a:latin typeface="Cambria" panose="02040503050406030204" pitchFamily="18" charset="0"/>
              </a:rPr>
              <a:t> </a:t>
            </a:r>
            <a:r>
              <a:rPr lang="vi-VN" sz="2800">
                <a:solidFill>
                  <a:prstClr val="black"/>
                </a:solidFill>
                <a:latin typeface="Cambria" panose="02040503050406030204" pitchFamily="18" charset="0"/>
              </a:rPr>
              <a:t>):</a:t>
            </a:r>
            <a:endParaRPr lang="en-US" sz="2800">
              <a:solidFill>
                <a:prstClr val="black"/>
              </a:solidFill>
              <a:latin typeface="Cambria" panose="02040503050406030204" pitchFamily="18" charset="0"/>
            </a:endParaRPr>
          </a:p>
          <a:p>
            <a:pPr marL="0" lvl="0" indent="0" algn="just">
              <a:lnSpc>
                <a:spcPct val="90000"/>
              </a:lnSpc>
              <a:spcBef>
                <a:spcPts val="1000"/>
              </a:spcBef>
              <a:buClr>
                <a:srgbClr val="215D9F"/>
              </a:buClr>
              <a:buNone/>
            </a:pPr>
            <a:r>
              <a:rPr lang="en-US" sz="2800">
                <a:solidFill>
                  <a:prstClr val="black"/>
                </a:solidFill>
                <a:latin typeface="Cambria" panose="02040503050406030204" pitchFamily="18" charset="0"/>
              </a:rPr>
              <a:t>2.3.1. </a:t>
            </a:r>
            <a:r>
              <a:rPr lang="vi-VN" sz="2800">
                <a:solidFill>
                  <a:prstClr val="black"/>
                </a:solidFill>
                <a:latin typeface="Cambria" panose="02040503050406030204" pitchFamily="18" charset="0"/>
              </a:rPr>
              <a:t>Toán tử số học cơ bản</a:t>
            </a:r>
          </a:p>
          <a:p>
            <a:pPr marL="0" lvl="0" indent="0" algn="just">
              <a:lnSpc>
                <a:spcPct val="90000"/>
              </a:lnSpc>
              <a:spcBef>
                <a:spcPts val="1000"/>
              </a:spcBef>
              <a:buClr>
                <a:srgbClr val="215D9F"/>
              </a:buClr>
              <a:buNone/>
            </a:pPr>
            <a:r>
              <a:rPr lang="en-US" sz="2800">
                <a:solidFill>
                  <a:prstClr val="black"/>
                </a:solidFill>
                <a:latin typeface="Cambria" panose="02040503050406030204" pitchFamily="18" charset="0"/>
              </a:rPr>
              <a:t>2.3.2. </a:t>
            </a:r>
            <a:r>
              <a:rPr lang="vi-VN" sz="2800">
                <a:solidFill>
                  <a:prstClr val="black"/>
                </a:solidFill>
                <a:latin typeface="Cambria" panose="02040503050406030204" pitchFamily="18" charset="0"/>
              </a:rPr>
              <a:t>Toán tử gán</a:t>
            </a:r>
          </a:p>
          <a:p>
            <a:pPr marL="0" lvl="0" indent="0" algn="just">
              <a:lnSpc>
                <a:spcPct val="90000"/>
              </a:lnSpc>
              <a:spcBef>
                <a:spcPts val="1000"/>
              </a:spcBef>
              <a:buClr>
                <a:srgbClr val="215D9F"/>
              </a:buClr>
              <a:buNone/>
            </a:pPr>
            <a:r>
              <a:rPr lang="en-US" sz="2800">
                <a:solidFill>
                  <a:prstClr val="black"/>
                </a:solidFill>
                <a:latin typeface="Cambria" panose="02040503050406030204" pitchFamily="18" charset="0"/>
              </a:rPr>
              <a:t>2.3.3. </a:t>
            </a:r>
            <a:r>
              <a:rPr lang="vi-VN" sz="2800">
                <a:solidFill>
                  <a:prstClr val="black"/>
                </a:solidFill>
                <a:latin typeface="Cambria" panose="02040503050406030204" pitchFamily="18" charset="0"/>
              </a:rPr>
              <a:t>Toán tử So sánh</a:t>
            </a:r>
          </a:p>
          <a:p>
            <a:pPr marL="0" lvl="0" indent="0" algn="just">
              <a:lnSpc>
                <a:spcPct val="90000"/>
              </a:lnSpc>
              <a:spcBef>
                <a:spcPts val="1000"/>
              </a:spcBef>
              <a:buClr>
                <a:srgbClr val="215D9F"/>
              </a:buClr>
              <a:buNone/>
            </a:pPr>
            <a:r>
              <a:rPr lang="en-US" sz="2800">
                <a:solidFill>
                  <a:prstClr val="black"/>
                </a:solidFill>
                <a:latin typeface="Cambria" panose="02040503050406030204" pitchFamily="18" charset="0"/>
              </a:rPr>
              <a:t>2.3.4. </a:t>
            </a:r>
            <a:r>
              <a:rPr lang="vi-VN" sz="2800">
                <a:solidFill>
                  <a:prstClr val="black"/>
                </a:solidFill>
                <a:latin typeface="Cambria" panose="02040503050406030204" pitchFamily="18" charset="0"/>
              </a:rPr>
              <a:t>Toán tử Logic</a:t>
            </a:r>
          </a:p>
          <a:p>
            <a:pPr marL="0" lvl="0" indent="0" algn="just">
              <a:lnSpc>
                <a:spcPct val="90000"/>
              </a:lnSpc>
              <a:spcBef>
                <a:spcPts val="1000"/>
              </a:spcBef>
              <a:buClr>
                <a:srgbClr val="215D9F"/>
              </a:buClr>
              <a:buNone/>
            </a:pPr>
            <a:r>
              <a:rPr lang="en-US" sz="2800">
                <a:solidFill>
                  <a:prstClr val="black"/>
                </a:solidFill>
                <a:latin typeface="Cambria" panose="02040503050406030204" pitchFamily="18" charset="0"/>
              </a:rPr>
              <a:t>2.3.5. </a:t>
            </a:r>
            <a:r>
              <a:rPr lang="vi-VN" sz="2800">
                <a:solidFill>
                  <a:prstClr val="black"/>
                </a:solidFill>
                <a:latin typeface="Cambria" panose="02040503050406030204" pitchFamily="18" charset="0"/>
              </a:rPr>
              <a:t>Độ ưu tiên toán tử</a:t>
            </a:r>
            <a:endParaRPr lang="en-US" sz="2800">
              <a:solidFill>
                <a:prstClr val="black"/>
              </a:solidFill>
              <a:latin typeface="Cambria" panose="02040503050406030204" pitchFamily="18" charset="0"/>
            </a:endParaRPr>
          </a:p>
          <a:p>
            <a:pPr marL="0" lvl="0" indent="0" algn="just">
              <a:lnSpc>
                <a:spcPct val="90000"/>
              </a:lnSpc>
              <a:spcBef>
                <a:spcPts val="1000"/>
              </a:spcBef>
              <a:buClr>
                <a:srgbClr val="215D9F"/>
              </a:buClr>
              <a:buNone/>
            </a:pPr>
            <a:endParaRPr lang="en-US" sz="2800">
              <a:solidFill>
                <a:prstClr val="black"/>
              </a:solidFill>
              <a:latin typeface="Cambria" panose="02040503050406030204" pitchFamily="18" charset="0"/>
            </a:endParaRPr>
          </a:p>
        </p:txBody>
      </p:sp>
    </p:spTree>
    <p:extLst>
      <p:ext uri="{BB962C8B-B14F-4D97-AF65-F5344CB8AC3E}">
        <p14:creationId xmlns:p14="http://schemas.microsoft.com/office/powerpoint/2010/main" val="955734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a:lnSpc>
                  <a:spcPct val="90000"/>
                </a:lnSpc>
                <a:spcBef>
                  <a:spcPts val="1000"/>
                </a:spcBef>
                <a:buClr>
                  <a:srgbClr val="215D9F"/>
                </a:buClr>
              </a:pPr>
              <a:r>
                <a:rPr lang="en-US" sz="2800">
                  <a:solidFill>
                    <a:prstClr val="black"/>
                  </a:solidFill>
                  <a:latin typeface="Cambria" panose="02040503050406030204" pitchFamily="18" charset="0"/>
                </a:rPr>
                <a:t>2.3.1.</a:t>
              </a:r>
              <a:r>
                <a:rPr lang="vi-VN" sz="2800">
                  <a:solidFill>
                    <a:prstClr val="black"/>
                  </a:solidFill>
                  <a:latin typeface="Cambria" panose="02040503050406030204" pitchFamily="18" charset="0"/>
                </a:rPr>
                <a:t>Toán tử số học cơ bản</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19</a:t>
            </a:fld>
            <a:endParaRPr lang="en-US"/>
          </a:p>
        </p:txBody>
      </p:sp>
      <p:sp>
        <p:nvSpPr>
          <p:cNvPr id="14" name="Content Placeholder 2"/>
          <p:cNvSpPr txBox="1">
            <a:spLocks/>
          </p:cNvSpPr>
          <p:nvPr/>
        </p:nvSpPr>
        <p:spPr>
          <a:xfrm>
            <a:off x="457200" y="7461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lnSpc>
                <a:spcPct val="90000"/>
              </a:lnSpc>
              <a:spcBef>
                <a:spcPts val="1000"/>
              </a:spcBef>
              <a:buClr>
                <a:srgbClr val="215D9F"/>
              </a:buClr>
              <a:buNone/>
            </a:pPr>
            <a:endParaRPr lang="en-US" sz="2800">
              <a:solidFill>
                <a:prstClr val="black"/>
              </a:solidFill>
              <a:latin typeface="Cambria" panose="02040503050406030204" pitchFamily="18" charset="0"/>
            </a:endParaRPr>
          </a:p>
        </p:txBody>
      </p:sp>
      <p:graphicFrame>
        <p:nvGraphicFramePr>
          <p:cNvPr id="11" name="Table 10">
            <a:extLst>
              <a:ext uri="{FF2B5EF4-FFF2-40B4-BE49-F238E27FC236}">
                <a16:creationId xmlns="" xmlns:a16="http://schemas.microsoft.com/office/drawing/2014/main" id="{E20EA413-3D18-4BCC-958C-55002BB5BEB4}"/>
              </a:ext>
            </a:extLst>
          </p:cNvPr>
          <p:cNvGraphicFramePr>
            <a:graphicFrameLocks noGrp="1"/>
          </p:cNvGraphicFramePr>
          <p:nvPr>
            <p:extLst>
              <p:ext uri="{D42A27DB-BD31-4B8C-83A1-F6EECF244321}">
                <p14:modId xmlns:p14="http://schemas.microsoft.com/office/powerpoint/2010/main" val="3483698497"/>
              </p:ext>
            </p:extLst>
          </p:nvPr>
        </p:nvGraphicFramePr>
        <p:xfrm>
          <a:off x="512749" y="965200"/>
          <a:ext cx="10612451" cy="3429000"/>
        </p:xfrm>
        <a:graphic>
          <a:graphicData uri="http://schemas.openxmlformats.org/drawingml/2006/table">
            <a:tbl>
              <a:tblPr firstRow="1" firstCol="1" bandRow="1"/>
              <a:tblGrid>
                <a:gridCol w="2038595">
                  <a:extLst>
                    <a:ext uri="{9D8B030D-6E8A-4147-A177-3AD203B41FA5}">
                      <a16:colId xmlns="" xmlns:a16="http://schemas.microsoft.com/office/drawing/2014/main" val="2100911752"/>
                    </a:ext>
                  </a:extLst>
                </a:gridCol>
                <a:gridCol w="3849456">
                  <a:extLst>
                    <a:ext uri="{9D8B030D-6E8A-4147-A177-3AD203B41FA5}">
                      <a16:colId xmlns="" xmlns:a16="http://schemas.microsoft.com/office/drawing/2014/main" val="3541184973"/>
                    </a:ext>
                  </a:extLst>
                </a:gridCol>
                <a:gridCol w="4724400">
                  <a:extLst>
                    <a:ext uri="{9D8B030D-6E8A-4147-A177-3AD203B41FA5}">
                      <a16:colId xmlns="" xmlns:a16="http://schemas.microsoft.com/office/drawing/2014/main" val="2955522244"/>
                    </a:ext>
                  </a:extLst>
                </a:gridCol>
              </a:tblGrid>
              <a:tr h="428625">
                <a:tc>
                  <a:txBody>
                    <a:bodyPr/>
                    <a:lstStyle/>
                    <a:p>
                      <a:pPr marL="0" marR="0" algn="ctr">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Toán tử</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Mô tả</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Ví dụ</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 xmlns:a16="http://schemas.microsoft.com/office/drawing/2014/main" val="1251920941"/>
                  </a:ext>
                </a:extLst>
              </a:tr>
              <a:tr h="428625">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Cộng</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12 + 4.9 =&gt; kết quả  16.9</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extLst>
                  <a:ext uri="{0D108BD9-81ED-4DB2-BD59-A6C34878D82A}">
                    <a16:rowId xmlns="" xmlns:a16="http://schemas.microsoft.com/office/drawing/2014/main" val="3334761513"/>
                  </a:ext>
                </a:extLst>
              </a:tr>
              <a:tr h="428625">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Trừ</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3.98 – 4 =&gt; kết quả  -0.02</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extLst>
                  <a:ext uri="{0D108BD9-81ED-4DB2-BD59-A6C34878D82A}">
                    <a16:rowId xmlns="" xmlns:a16="http://schemas.microsoft.com/office/drawing/2014/main" val="3576153234"/>
                  </a:ext>
                </a:extLst>
              </a:tr>
              <a:tr h="428625">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Nhân</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2 * 3.4 =&gt; kết quả 6.8</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extLst>
                  <a:ext uri="{0D108BD9-81ED-4DB2-BD59-A6C34878D82A}">
                    <a16:rowId xmlns="" xmlns:a16="http://schemas.microsoft.com/office/drawing/2014/main" val="887091777"/>
                  </a:ext>
                </a:extLst>
              </a:tr>
              <a:tr h="428625">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Chia</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9 / 2 =&gt; kết quả 4.5</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extLst>
                  <a:ext uri="{0D108BD9-81ED-4DB2-BD59-A6C34878D82A}">
                    <a16:rowId xmlns="" xmlns:a16="http://schemas.microsoft.com/office/drawing/2014/main" val="1118865542"/>
                  </a:ext>
                </a:extLst>
              </a:tr>
              <a:tr h="428625">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Chia lấy phần nguyên</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9 // 2 =&gt; kết quả 4</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extLst>
                  <a:ext uri="{0D108BD9-81ED-4DB2-BD59-A6C34878D82A}">
                    <a16:rowId xmlns="" xmlns:a16="http://schemas.microsoft.com/office/drawing/2014/main" val="3617343596"/>
                  </a:ext>
                </a:extLst>
              </a:tr>
              <a:tr h="428625">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Chia lấy phần dư</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9%2 =&gt;kết quả 1</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extLst>
                  <a:ext uri="{0D108BD9-81ED-4DB2-BD59-A6C34878D82A}">
                    <a16:rowId xmlns="" xmlns:a16="http://schemas.microsoft.com/office/drawing/2014/main" val="3378011105"/>
                  </a:ext>
                </a:extLst>
              </a:tr>
              <a:tr h="428625">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Lũy thừa</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3**4=&gt;kết quả 81</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118110" marR="11811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4EEF3"/>
                    </a:solidFill>
                  </a:tcPr>
                </a:tc>
                <a:extLst>
                  <a:ext uri="{0D108BD9-81ED-4DB2-BD59-A6C34878D82A}">
                    <a16:rowId xmlns="" xmlns:a16="http://schemas.microsoft.com/office/drawing/2014/main" val="1616614196"/>
                  </a:ext>
                </a:extLst>
              </a:tr>
            </a:tbl>
          </a:graphicData>
        </a:graphic>
      </p:graphicFrame>
    </p:spTree>
    <p:extLst>
      <p:ext uri="{BB962C8B-B14F-4D97-AF65-F5344CB8AC3E}">
        <p14:creationId xmlns:p14="http://schemas.microsoft.com/office/powerpoint/2010/main" val="19715708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Mục tiêu bài học</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a:t>
            </a:fld>
            <a:endParaRPr lang="en-US"/>
          </a:p>
        </p:txBody>
      </p:sp>
      <p:sp>
        <p:nvSpPr>
          <p:cNvPr id="14" name="Content Placeholder 2"/>
          <p:cNvSpPr txBox="1">
            <a:spLocks/>
          </p:cNvSpPr>
          <p:nvPr/>
        </p:nvSpPr>
        <p:spPr>
          <a:xfrm>
            <a:off x="457200" y="7461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just">
              <a:lnSpc>
                <a:spcPct val="150000"/>
              </a:lnSpc>
              <a:spcBef>
                <a:spcPts val="0"/>
              </a:spcBef>
              <a:spcAft>
                <a:spcPts val="0"/>
              </a:spcAft>
              <a:buFont typeface="Times New Roman" panose="02020603050405020304" pitchFamily="18" charset="0"/>
              <a:buChar char="-"/>
            </a:pPr>
            <a:r>
              <a:rPr lang="en-US" sz="2800" dirty="0" err="1" smtClean="0">
                <a:effectLst/>
                <a:latin typeface="Cambria" panose="02040503050406030204" pitchFamily="18" charset="0"/>
                <a:ea typeface="Cambria" panose="02040503050406030204" pitchFamily="18" charset="0"/>
              </a:rPr>
              <a:t>Hiểu</a:t>
            </a:r>
            <a:r>
              <a:rPr lang="en-US" sz="2800" dirty="0" smtClean="0">
                <a:effectLst/>
                <a:latin typeface="Cambria" panose="02040503050406030204" pitchFamily="18" charset="0"/>
                <a:ea typeface="Cambria" panose="02040503050406030204" pitchFamily="18" charset="0"/>
              </a:rPr>
              <a:t> </a:t>
            </a:r>
            <a:r>
              <a:rPr lang="en-US" sz="2800" dirty="0" err="1">
                <a:effectLst/>
                <a:latin typeface="Cambria" panose="02040503050406030204" pitchFamily="18" charset="0"/>
                <a:ea typeface="Cambria" panose="02040503050406030204" pitchFamily="18" charset="0"/>
              </a:rPr>
              <a:t>v</a:t>
            </a:r>
            <a:r>
              <a:rPr lang="en-US" sz="2800" dirty="0" err="1">
                <a:latin typeface="Cambria" panose="02040503050406030204" pitchFamily="18" charset="0"/>
                <a:ea typeface="Cambria" panose="02040503050406030204" pitchFamily="18" charset="0"/>
              </a:rPr>
              <a:t>à</a:t>
            </a:r>
            <a:r>
              <a:rPr lang="en-US" sz="2800" dirty="0">
                <a:latin typeface="Cambria" panose="02040503050406030204" pitchFamily="18" charset="0"/>
                <a:ea typeface="Cambria" panose="02040503050406030204" pitchFamily="18" charset="0"/>
              </a:rPr>
              <a:t> </a:t>
            </a:r>
            <a:r>
              <a:rPr lang="en-US" sz="2800" dirty="0" err="1">
                <a:latin typeface="Cambria" panose="02040503050406030204" pitchFamily="18" charset="0"/>
                <a:ea typeface="Cambria" panose="02040503050406030204" pitchFamily="18" charset="0"/>
              </a:rPr>
              <a:t>thực</a:t>
            </a:r>
            <a:r>
              <a:rPr lang="en-US" sz="2800" dirty="0">
                <a:latin typeface="Cambria" panose="02040503050406030204" pitchFamily="18" charset="0"/>
                <a:ea typeface="Cambria" panose="02040503050406030204" pitchFamily="18" charset="0"/>
              </a:rPr>
              <a:t> </a:t>
            </a:r>
            <a:r>
              <a:rPr lang="en-US" sz="2800" dirty="0" err="1">
                <a:latin typeface="Cambria" panose="02040503050406030204" pitchFamily="18" charset="0"/>
                <a:ea typeface="Cambria" panose="02040503050406030204" pitchFamily="18" charset="0"/>
              </a:rPr>
              <a:t>hiện</a:t>
            </a:r>
            <a:r>
              <a:rPr lang="en-US" sz="2800" dirty="0">
                <a:latin typeface="Cambria" panose="02040503050406030204" pitchFamily="18" charset="0"/>
                <a:ea typeface="Cambria" panose="02040503050406030204" pitchFamily="18" charset="0"/>
              </a:rPr>
              <a:t> </a:t>
            </a:r>
            <a:r>
              <a:rPr lang="en-US" sz="2800" dirty="0" err="1">
                <a:latin typeface="Cambria" panose="02040503050406030204" pitchFamily="18" charset="0"/>
                <a:ea typeface="Cambria" panose="02040503050406030204" pitchFamily="18" charset="0"/>
              </a:rPr>
              <a:t>được</a:t>
            </a:r>
            <a:r>
              <a:rPr lang="en-US" sz="2800" dirty="0">
                <a:latin typeface="Cambria" panose="02040503050406030204" pitchFamily="18" charset="0"/>
                <a:ea typeface="Cambria" panose="02040503050406030204" pitchFamily="18" charset="0"/>
              </a:rPr>
              <a:t> </a:t>
            </a:r>
            <a:r>
              <a:rPr lang="en-US" sz="2800" dirty="0" err="1">
                <a:latin typeface="Cambria" panose="02040503050406030204" pitchFamily="18" charset="0"/>
                <a:ea typeface="Cambria" panose="02040503050406030204" pitchFamily="18" charset="0"/>
              </a:rPr>
              <a:t>các</a:t>
            </a:r>
            <a:r>
              <a:rPr lang="en-US" sz="2800" dirty="0">
                <a:latin typeface="Cambria" panose="02040503050406030204" pitchFamily="18" charset="0"/>
                <a:ea typeface="Cambria" panose="02040503050406030204" pitchFamily="18" charset="0"/>
              </a:rPr>
              <a:t> </a:t>
            </a:r>
            <a:r>
              <a:rPr lang="en-US" sz="2800" dirty="0" err="1">
                <a:latin typeface="Cambria" panose="02040503050406030204" pitchFamily="18" charset="0"/>
                <a:ea typeface="Cambria" panose="02040503050406030204" pitchFamily="18" charset="0"/>
              </a:rPr>
              <a:t>kiẻu</a:t>
            </a:r>
            <a:r>
              <a:rPr lang="en-US" sz="2800" dirty="0">
                <a:latin typeface="Cambria" panose="02040503050406030204" pitchFamily="18" charset="0"/>
                <a:ea typeface="Cambria" panose="02040503050406030204" pitchFamily="18" charset="0"/>
              </a:rPr>
              <a:t> </a:t>
            </a:r>
            <a:r>
              <a:rPr lang="en-US" sz="2800" dirty="0" err="1">
                <a:latin typeface="Cambria" panose="02040503050406030204" pitchFamily="18" charset="0"/>
                <a:ea typeface="Cambria" panose="02040503050406030204" pitchFamily="18" charset="0"/>
              </a:rPr>
              <a:t>dữ</a:t>
            </a:r>
            <a:r>
              <a:rPr lang="en-US" sz="2800" dirty="0">
                <a:latin typeface="Cambria" panose="02040503050406030204" pitchFamily="18" charset="0"/>
                <a:ea typeface="Cambria" panose="02040503050406030204" pitchFamily="18" charset="0"/>
              </a:rPr>
              <a:t> </a:t>
            </a:r>
            <a:r>
              <a:rPr lang="en-US" sz="2800" dirty="0" err="1">
                <a:latin typeface="Cambria" panose="02040503050406030204" pitchFamily="18" charset="0"/>
                <a:ea typeface="Cambria" panose="02040503050406030204" pitchFamily="18" charset="0"/>
              </a:rPr>
              <a:t>liệu</a:t>
            </a:r>
            <a:r>
              <a:rPr lang="en-US" sz="2800" dirty="0">
                <a:latin typeface="Cambria" panose="02040503050406030204" pitchFamily="18" charset="0"/>
                <a:ea typeface="Cambria" panose="02040503050406030204" pitchFamily="18" charset="0"/>
              </a:rPr>
              <a:t> </a:t>
            </a:r>
            <a:r>
              <a:rPr lang="en-US" sz="2800" dirty="0" err="1">
                <a:latin typeface="Cambria" panose="02040503050406030204" pitchFamily="18" charset="0"/>
                <a:ea typeface="Cambria" panose="02040503050406030204" pitchFamily="18" charset="0"/>
              </a:rPr>
              <a:t>cơ</a:t>
            </a:r>
            <a:r>
              <a:rPr lang="en-US" sz="2800" dirty="0">
                <a:latin typeface="Cambria" panose="02040503050406030204" pitchFamily="18" charset="0"/>
                <a:ea typeface="Cambria" panose="02040503050406030204" pitchFamily="18" charset="0"/>
              </a:rPr>
              <a:t> </a:t>
            </a:r>
            <a:r>
              <a:rPr lang="en-US" sz="2800" dirty="0" err="1">
                <a:latin typeface="Cambria" panose="02040503050406030204" pitchFamily="18" charset="0"/>
                <a:ea typeface="Cambria" panose="02040503050406030204" pitchFamily="18" charset="0"/>
              </a:rPr>
              <a:t>bản</a:t>
            </a:r>
            <a:endParaRPr lang="en-US" sz="2800" dirty="0">
              <a:latin typeface="Cambria" panose="02040503050406030204" pitchFamily="18" charset="0"/>
              <a:ea typeface="Cambria" panose="02040503050406030204" pitchFamily="18" charset="0"/>
            </a:endParaRPr>
          </a:p>
          <a:p>
            <a:pPr marL="342900" marR="0" lvl="0" indent="-342900" algn="just">
              <a:lnSpc>
                <a:spcPct val="150000"/>
              </a:lnSpc>
              <a:spcBef>
                <a:spcPts val="0"/>
              </a:spcBef>
              <a:spcAft>
                <a:spcPts val="0"/>
              </a:spcAft>
              <a:buFont typeface="Times New Roman" panose="02020603050405020304" pitchFamily="18" charset="0"/>
              <a:buChar char="-"/>
            </a:pPr>
            <a:r>
              <a:rPr lang="en-US" sz="2800" dirty="0" err="1">
                <a:effectLst/>
                <a:latin typeface="Cambria" panose="02040503050406030204" pitchFamily="18" charset="0"/>
                <a:ea typeface="Cambria" panose="02040503050406030204" pitchFamily="18" charset="0"/>
              </a:rPr>
              <a:t>Khai</a:t>
            </a:r>
            <a:r>
              <a:rPr lang="en-US" sz="2800" dirty="0">
                <a:effectLst/>
                <a:latin typeface="Cambria" panose="02040503050406030204" pitchFamily="18" charset="0"/>
                <a:ea typeface="Cambria" panose="02040503050406030204" pitchFamily="18" charset="0"/>
              </a:rPr>
              <a:t> </a:t>
            </a:r>
            <a:r>
              <a:rPr lang="en-US" sz="2800" dirty="0" err="1">
                <a:effectLst/>
                <a:latin typeface="Cambria" panose="02040503050406030204" pitchFamily="18" charset="0"/>
                <a:ea typeface="Cambria" panose="02040503050406030204" pitchFamily="18" charset="0"/>
              </a:rPr>
              <a:t>b</a:t>
            </a:r>
            <a:r>
              <a:rPr lang="en-US" sz="2800" dirty="0" err="1">
                <a:latin typeface="Cambria" panose="02040503050406030204" pitchFamily="18" charset="0"/>
                <a:ea typeface="Cambria" panose="02040503050406030204" pitchFamily="18" charset="0"/>
              </a:rPr>
              <a:t>áo</a:t>
            </a:r>
            <a:r>
              <a:rPr lang="en-US" sz="2800" dirty="0">
                <a:latin typeface="Cambria" panose="02040503050406030204" pitchFamily="18" charset="0"/>
                <a:ea typeface="Cambria" panose="02040503050406030204" pitchFamily="18" charset="0"/>
              </a:rPr>
              <a:t> </a:t>
            </a:r>
            <a:r>
              <a:rPr lang="en-US" sz="2800" dirty="0" err="1">
                <a:latin typeface="Cambria" panose="02040503050406030204" pitchFamily="18" charset="0"/>
                <a:ea typeface="Cambria" panose="02040503050406030204" pitchFamily="18" charset="0"/>
              </a:rPr>
              <a:t>được</a:t>
            </a:r>
            <a:r>
              <a:rPr lang="en-US" sz="2800" dirty="0">
                <a:latin typeface="Cambria" panose="02040503050406030204" pitchFamily="18" charset="0"/>
                <a:ea typeface="Cambria" panose="02040503050406030204" pitchFamily="18" charset="0"/>
              </a:rPr>
              <a:t> </a:t>
            </a:r>
            <a:r>
              <a:rPr lang="en-US" sz="2800" dirty="0" err="1">
                <a:latin typeface="Cambria" panose="02040503050406030204" pitchFamily="18" charset="0"/>
                <a:ea typeface="Cambria" panose="02040503050406030204" pitchFamily="18" charset="0"/>
              </a:rPr>
              <a:t>biến</a:t>
            </a:r>
            <a:r>
              <a:rPr lang="en-US" sz="2800" dirty="0">
                <a:latin typeface="Cambria" panose="02040503050406030204" pitchFamily="18" charset="0"/>
                <a:ea typeface="Cambria" panose="02040503050406030204" pitchFamily="18" charset="0"/>
              </a:rPr>
              <a:t>, </a:t>
            </a:r>
            <a:r>
              <a:rPr lang="en-US" sz="2800" dirty="0" err="1">
                <a:latin typeface="Cambria" panose="02040503050406030204" pitchFamily="18" charset="0"/>
                <a:ea typeface="Cambria" panose="02040503050406030204" pitchFamily="18" charset="0"/>
              </a:rPr>
              <a:t>ghi</a:t>
            </a:r>
            <a:r>
              <a:rPr lang="en-US" sz="2800" dirty="0">
                <a:latin typeface="Cambria" panose="02040503050406030204" pitchFamily="18" charset="0"/>
                <a:ea typeface="Cambria" panose="02040503050406030204" pitchFamily="18" charset="0"/>
              </a:rPr>
              <a:t> </a:t>
            </a:r>
            <a:r>
              <a:rPr lang="en-US" sz="2800" dirty="0" err="1">
                <a:latin typeface="Cambria" panose="02040503050406030204" pitchFamily="18" charset="0"/>
                <a:ea typeface="Cambria" panose="02040503050406030204" pitchFamily="18" charset="0"/>
              </a:rPr>
              <a:t>chú</a:t>
            </a:r>
            <a:endParaRPr lang="en-US" sz="2800" dirty="0">
              <a:latin typeface="Cambria" panose="02040503050406030204" pitchFamily="18" charset="0"/>
              <a:ea typeface="Cambria" panose="02040503050406030204" pitchFamily="18" charset="0"/>
            </a:endParaRPr>
          </a:p>
          <a:p>
            <a:pPr marL="342900" marR="0" lvl="0" indent="-342900" algn="just">
              <a:lnSpc>
                <a:spcPct val="150000"/>
              </a:lnSpc>
              <a:spcBef>
                <a:spcPts val="0"/>
              </a:spcBef>
              <a:spcAft>
                <a:spcPts val="0"/>
              </a:spcAft>
              <a:buFont typeface="Times New Roman" panose="02020603050405020304" pitchFamily="18" charset="0"/>
              <a:buChar char="-"/>
            </a:pPr>
            <a:r>
              <a:rPr lang="en-US" sz="2800" dirty="0" err="1">
                <a:effectLst/>
                <a:latin typeface="Cambria" panose="02040503050406030204" pitchFamily="18" charset="0"/>
                <a:ea typeface="Cambria" panose="02040503050406030204" pitchFamily="18" charset="0"/>
              </a:rPr>
              <a:t>Thực</a:t>
            </a:r>
            <a:r>
              <a:rPr lang="en-US" sz="2800" dirty="0">
                <a:effectLst/>
                <a:latin typeface="Cambria" panose="02040503050406030204" pitchFamily="18" charset="0"/>
                <a:ea typeface="Cambria" panose="02040503050406030204" pitchFamily="18" charset="0"/>
              </a:rPr>
              <a:t> </a:t>
            </a:r>
            <a:r>
              <a:rPr lang="en-US" sz="2800" dirty="0" err="1">
                <a:effectLst/>
                <a:latin typeface="Cambria" panose="02040503050406030204" pitchFamily="18" charset="0"/>
                <a:ea typeface="Cambria" panose="02040503050406030204" pitchFamily="18" charset="0"/>
              </a:rPr>
              <a:t>h</a:t>
            </a:r>
            <a:r>
              <a:rPr lang="en-US" sz="2800" dirty="0" err="1">
                <a:latin typeface="Cambria" panose="02040503050406030204" pitchFamily="18" charset="0"/>
                <a:ea typeface="Cambria" panose="02040503050406030204" pitchFamily="18" charset="0"/>
              </a:rPr>
              <a:t>ành</a:t>
            </a:r>
            <a:r>
              <a:rPr lang="en-US" sz="2800" dirty="0">
                <a:latin typeface="Cambria" panose="02040503050406030204" pitchFamily="18" charset="0"/>
                <a:ea typeface="Cambria" panose="02040503050406030204" pitchFamily="18" charset="0"/>
              </a:rPr>
              <a:t> </a:t>
            </a:r>
            <a:r>
              <a:rPr lang="en-US" sz="2800" dirty="0" err="1">
                <a:latin typeface="Cambria" panose="02040503050406030204" pitchFamily="18" charset="0"/>
                <a:ea typeface="Cambria" panose="02040503050406030204" pitchFamily="18" charset="0"/>
              </a:rPr>
              <a:t>được</a:t>
            </a:r>
            <a:r>
              <a:rPr lang="en-US" sz="2800" dirty="0">
                <a:latin typeface="Cambria" panose="02040503050406030204" pitchFamily="18" charset="0"/>
                <a:ea typeface="Cambria" panose="02040503050406030204" pitchFamily="18" charset="0"/>
              </a:rPr>
              <a:t> </a:t>
            </a:r>
            <a:r>
              <a:rPr lang="en-US" sz="2800" dirty="0" err="1">
                <a:latin typeface="Cambria" panose="02040503050406030204" pitchFamily="18" charset="0"/>
                <a:ea typeface="Cambria" panose="02040503050406030204" pitchFamily="18" charset="0"/>
              </a:rPr>
              <a:t>các</a:t>
            </a:r>
            <a:r>
              <a:rPr lang="en-US" sz="2800" dirty="0">
                <a:latin typeface="Cambria" panose="02040503050406030204" pitchFamily="18" charset="0"/>
                <a:ea typeface="Cambria" panose="02040503050406030204" pitchFamily="18" charset="0"/>
              </a:rPr>
              <a:t> </a:t>
            </a:r>
            <a:r>
              <a:rPr lang="en-US" sz="2800" dirty="0" err="1">
                <a:latin typeface="Cambria" panose="02040503050406030204" pitchFamily="18" charset="0"/>
                <a:ea typeface="Cambria" panose="02040503050406030204" pitchFamily="18" charset="0"/>
              </a:rPr>
              <a:t>toán</a:t>
            </a:r>
            <a:r>
              <a:rPr lang="en-US" sz="2800" dirty="0">
                <a:latin typeface="Cambria" panose="02040503050406030204" pitchFamily="18" charset="0"/>
                <a:ea typeface="Cambria" panose="02040503050406030204" pitchFamily="18" charset="0"/>
              </a:rPr>
              <a:t> </a:t>
            </a:r>
            <a:r>
              <a:rPr lang="en-US" sz="2800" dirty="0" err="1">
                <a:latin typeface="Cambria" panose="02040503050406030204" pitchFamily="18" charset="0"/>
                <a:ea typeface="Cambria" panose="02040503050406030204" pitchFamily="18" charset="0"/>
              </a:rPr>
              <a:t>tử</a:t>
            </a:r>
            <a:endParaRPr lang="en-US" sz="2800" dirty="0">
              <a:latin typeface="Cambria" panose="02040503050406030204" pitchFamily="18" charset="0"/>
              <a:ea typeface="Cambria" panose="02040503050406030204" pitchFamily="18" charset="0"/>
            </a:endParaRPr>
          </a:p>
          <a:p>
            <a:pPr marL="342900" marR="0" lvl="0" indent="-342900" algn="just">
              <a:lnSpc>
                <a:spcPct val="150000"/>
              </a:lnSpc>
              <a:spcBef>
                <a:spcPts val="0"/>
              </a:spcBef>
              <a:spcAft>
                <a:spcPts val="0"/>
              </a:spcAft>
              <a:buFont typeface="Times New Roman" panose="02020603050405020304" pitchFamily="18" charset="0"/>
              <a:buChar char="-"/>
            </a:pPr>
            <a:r>
              <a:rPr lang="en-US" sz="2800" dirty="0" err="1">
                <a:effectLst/>
                <a:latin typeface="Cambria" panose="02040503050406030204" pitchFamily="18" charset="0"/>
                <a:ea typeface="Cambria" panose="02040503050406030204" pitchFamily="18" charset="0"/>
              </a:rPr>
              <a:t>Nhập</a:t>
            </a:r>
            <a:r>
              <a:rPr lang="en-US" sz="2800" dirty="0">
                <a:effectLst/>
                <a:latin typeface="Cambria" panose="02040503050406030204" pitchFamily="18" charset="0"/>
                <a:ea typeface="Cambria" panose="02040503050406030204" pitchFamily="18" charset="0"/>
              </a:rPr>
              <a:t> </a:t>
            </a:r>
            <a:r>
              <a:rPr lang="en-US" sz="2800" dirty="0" err="1">
                <a:effectLst/>
                <a:latin typeface="Cambria" panose="02040503050406030204" pitchFamily="18" charset="0"/>
                <a:ea typeface="Cambria" panose="02040503050406030204" pitchFamily="18" charset="0"/>
              </a:rPr>
              <a:t>liệu</a:t>
            </a:r>
            <a:r>
              <a:rPr lang="en-US" sz="2800" dirty="0">
                <a:effectLst/>
                <a:latin typeface="Cambria" panose="02040503050406030204" pitchFamily="18" charset="0"/>
                <a:ea typeface="Cambria" panose="02040503050406030204" pitchFamily="18" charset="0"/>
              </a:rPr>
              <a:t> </a:t>
            </a:r>
            <a:r>
              <a:rPr lang="en-US" sz="2800" dirty="0" err="1">
                <a:effectLst/>
                <a:latin typeface="Cambria" panose="02040503050406030204" pitchFamily="18" charset="0"/>
                <a:ea typeface="Cambria" panose="02040503050406030204" pitchFamily="18" charset="0"/>
              </a:rPr>
              <a:t>được</a:t>
            </a:r>
            <a:r>
              <a:rPr lang="en-US" sz="2800" dirty="0">
                <a:effectLst/>
                <a:latin typeface="Cambria" panose="02040503050406030204" pitchFamily="18" charset="0"/>
                <a:ea typeface="Cambria" panose="02040503050406030204" pitchFamily="18" charset="0"/>
              </a:rPr>
              <a:t> </a:t>
            </a:r>
            <a:r>
              <a:rPr lang="en-US" sz="2800" dirty="0" err="1">
                <a:effectLst/>
                <a:latin typeface="Cambria" panose="02040503050406030204" pitchFamily="18" charset="0"/>
                <a:ea typeface="Cambria" panose="02040503050406030204" pitchFamily="18" charset="0"/>
              </a:rPr>
              <a:t>từ</a:t>
            </a:r>
            <a:r>
              <a:rPr lang="en-US" sz="2800" dirty="0">
                <a:effectLst/>
                <a:latin typeface="Cambria" panose="02040503050406030204" pitchFamily="18" charset="0"/>
                <a:ea typeface="Cambria" panose="02040503050406030204" pitchFamily="18" charset="0"/>
              </a:rPr>
              <a:t> </a:t>
            </a:r>
            <a:r>
              <a:rPr lang="en-US" sz="2800" dirty="0" err="1">
                <a:effectLst/>
                <a:latin typeface="Cambria" panose="02040503050406030204" pitchFamily="18" charset="0"/>
                <a:ea typeface="Cambria" panose="02040503050406030204" pitchFamily="18" charset="0"/>
              </a:rPr>
              <a:t>bàn</a:t>
            </a:r>
            <a:r>
              <a:rPr lang="en-US" sz="2800" dirty="0">
                <a:effectLst/>
                <a:latin typeface="Cambria" panose="02040503050406030204" pitchFamily="18" charset="0"/>
                <a:ea typeface="Cambria" panose="02040503050406030204" pitchFamily="18" charset="0"/>
              </a:rPr>
              <a:t> </a:t>
            </a:r>
            <a:r>
              <a:rPr lang="en-US" sz="2800" dirty="0" err="1">
                <a:effectLst/>
                <a:latin typeface="Cambria" panose="02040503050406030204" pitchFamily="18" charset="0"/>
                <a:ea typeface="Cambria" panose="02040503050406030204" pitchFamily="18" charset="0"/>
              </a:rPr>
              <a:t>phím</a:t>
            </a:r>
            <a:endParaRPr lang="en-US" sz="2800" dirty="0">
              <a:effectLst/>
              <a:latin typeface="Cambria" panose="02040503050406030204" pitchFamily="18" charset="0"/>
              <a:ea typeface="Cambria" panose="02040503050406030204" pitchFamily="18" charset="0"/>
            </a:endParaRPr>
          </a:p>
          <a:p>
            <a:pPr marL="342900" marR="0" lvl="0" indent="-342900" algn="just">
              <a:lnSpc>
                <a:spcPct val="150000"/>
              </a:lnSpc>
              <a:spcBef>
                <a:spcPts val="0"/>
              </a:spcBef>
              <a:spcAft>
                <a:spcPts val="0"/>
              </a:spcAft>
              <a:buFont typeface="Times New Roman" panose="02020603050405020304" pitchFamily="18" charset="0"/>
              <a:buChar char="-"/>
            </a:pPr>
            <a:r>
              <a:rPr lang="en-US" sz="2800" dirty="0" err="1">
                <a:latin typeface="Cambria" panose="02040503050406030204" pitchFamily="18" charset="0"/>
                <a:ea typeface="Cambria" panose="02040503050406030204" pitchFamily="18" charset="0"/>
              </a:rPr>
              <a:t>Xử</a:t>
            </a:r>
            <a:r>
              <a:rPr lang="en-US" sz="2800" dirty="0">
                <a:latin typeface="Cambria" panose="02040503050406030204" pitchFamily="18" charset="0"/>
                <a:ea typeface="Cambria" panose="02040503050406030204" pitchFamily="18" charset="0"/>
              </a:rPr>
              <a:t> </a:t>
            </a:r>
            <a:r>
              <a:rPr lang="en-US" sz="2800" dirty="0" err="1">
                <a:latin typeface="Cambria" panose="02040503050406030204" pitchFamily="18" charset="0"/>
                <a:ea typeface="Cambria" panose="02040503050406030204" pitchFamily="18" charset="0"/>
              </a:rPr>
              <a:t>lý</a:t>
            </a:r>
            <a:r>
              <a:rPr lang="en-US" sz="2800" dirty="0">
                <a:latin typeface="Cambria" panose="02040503050406030204" pitchFamily="18" charset="0"/>
                <a:ea typeface="Cambria" panose="02040503050406030204" pitchFamily="18" charset="0"/>
              </a:rPr>
              <a:t> </a:t>
            </a:r>
            <a:r>
              <a:rPr lang="en-US" sz="2800" dirty="0" err="1">
                <a:latin typeface="Cambria" panose="02040503050406030204" pitchFamily="18" charset="0"/>
                <a:ea typeface="Cambria" panose="02040503050406030204" pitchFamily="18" charset="0"/>
              </a:rPr>
              <a:t>được</a:t>
            </a:r>
            <a:r>
              <a:rPr lang="en-US" sz="2800" dirty="0">
                <a:latin typeface="Cambria" panose="02040503050406030204" pitchFamily="18" charset="0"/>
                <a:ea typeface="Cambria" panose="02040503050406030204" pitchFamily="18" charset="0"/>
              </a:rPr>
              <a:t> </a:t>
            </a:r>
            <a:r>
              <a:rPr lang="en-US" sz="2800" dirty="0" err="1">
                <a:latin typeface="Cambria" panose="02040503050406030204" pitchFamily="18" charset="0"/>
                <a:ea typeface="Cambria" panose="02040503050406030204" pitchFamily="18" charset="0"/>
              </a:rPr>
              <a:t>các</a:t>
            </a:r>
            <a:r>
              <a:rPr lang="en-US" sz="2800" dirty="0">
                <a:latin typeface="Cambria" panose="02040503050406030204" pitchFamily="18" charset="0"/>
                <a:ea typeface="Cambria" panose="02040503050406030204" pitchFamily="18" charset="0"/>
              </a:rPr>
              <a:t> </a:t>
            </a:r>
            <a:r>
              <a:rPr lang="en-US" sz="2800" dirty="0" err="1" smtClean="0">
                <a:latin typeface="Cambria" panose="02040503050406030204" pitchFamily="18" charset="0"/>
                <a:ea typeface="Cambria" panose="02040503050406030204" pitchFamily="18" charset="0"/>
              </a:rPr>
              <a:t>lỗi</a:t>
            </a:r>
            <a:r>
              <a:rPr lang="en-US" sz="2800" dirty="0" smtClean="0">
                <a:latin typeface="Cambria" panose="02040503050406030204" pitchFamily="18" charset="0"/>
                <a:ea typeface="Cambria" panose="02040503050406030204" pitchFamily="18" charset="0"/>
              </a:rPr>
              <a:t> </a:t>
            </a:r>
            <a:endParaRPr lang="en-US" sz="280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622488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a:lnSpc>
                  <a:spcPct val="90000"/>
                </a:lnSpc>
                <a:spcBef>
                  <a:spcPts val="1000"/>
                </a:spcBef>
                <a:buClr>
                  <a:srgbClr val="215D9F"/>
                </a:buClr>
              </a:pPr>
              <a:r>
                <a:rPr lang="en-US" sz="2800">
                  <a:solidFill>
                    <a:prstClr val="black"/>
                  </a:solidFill>
                  <a:latin typeface="Cambria" panose="02040503050406030204" pitchFamily="18" charset="0"/>
                </a:rPr>
                <a:t>2.3.2.</a:t>
              </a:r>
              <a:r>
                <a:rPr lang="vi-VN" sz="2800">
                  <a:solidFill>
                    <a:prstClr val="black"/>
                  </a:solidFill>
                  <a:latin typeface="Cambria" panose="02040503050406030204" pitchFamily="18" charset="0"/>
                </a:rPr>
                <a:t>Toán tử gán</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20</a:t>
            </a:fld>
            <a:endParaRPr lang="en-US"/>
          </a:p>
        </p:txBody>
      </p:sp>
      <p:sp>
        <p:nvSpPr>
          <p:cNvPr id="14" name="Content Placeholder 2"/>
          <p:cNvSpPr txBox="1">
            <a:spLocks/>
          </p:cNvSpPr>
          <p:nvPr/>
        </p:nvSpPr>
        <p:spPr>
          <a:xfrm>
            <a:off x="457200" y="7461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lnSpc>
                <a:spcPct val="90000"/>
              </a:lnSpc>
              <a:spcBef>
                <a:spcPts val="1000"/>
              </a:spcBef>
              <a:buClr>
                <a:srgbClr val="215D9F"/>
              </a:buClr>
              <a:buNone/>
            </a:pPr>
            <a:endParaRPr lang="vi-VN" sz="2800">
              <a:solidFill>
                <a:prstClr val="black"/>
              </a:solidFill>
              <a:latin typeface="Cambria" panose="02040503050406030204" pitchFamily="18" charset="0"/>
            </a:endParaRPr>
          </a:p>
        </p:txBody>
      </p:sp>
      <p:graphicFrame>
        <p:nvGraphicFramePr>
          <p:cNvPr id="8" name="Table 7">
            <a:extLst>
              <a:ext uri="{FF2B5EF4-FFF2-40B4-BE49-F238E27FC236}">
                <a16:creationId xmlns="" xmlns:a16="http://schemas.microsoft.com/office/drawing/2014/main" id="{ABED1B59-D609-48D6-B92B-EB2A66DD90AD}"/>
              </a:ext>
            </a:extLst>
          </p:cNvPr>
          <p:cNvGraphicFramePr>
            <a:graphicFrameLocks noGrp="1"/>
          </p:cNvGraphicFramePr>
          <p:nvPr>
            <p:extLst>
              <p:ext uri="{D42A27DB-BD31-4B8C-83A1-F6EECF244321}">
                <p14:modId xmlns:p14="http://schemas.microsoft.com/office/powerpoint/2010/main" val="1999949725"/>
              </p:ext>
            </p:extLst>
          </p:nvPr>
        </p:nvGraphicFramePr>
        <p:xfrm>
          <a:off x="457200" y="794452"/>
          <a:ext cx="11277599" cy="4860410"/>
        </p:xfrm>
        <a:graphic>
          <a:graphicData uri="http://schemas.openxmlformats.org/drawingml/2006/table">
            <a:tbl>
              <a:tblPr firstRow="1" firstCol="1" bandRow="1"/>
              <a:tblGrid>
                <a:gridCol w="1614139">
                  <a:extLst>
                    <a:ext uri="{9D8B030D-6E8A-4147-A177-3AD203B41FA5}">
                      <a16:colId xmlns="" xmlns:a16="http://schemas.microsoft.com/office/drawing/2014/main" val="108613731"/>
                    </a:ext>
                  </a:extLst>
                </a:gridCol>
                <a:gridCol w="4672508">
                  <a:extLst>
                    <a:ext uri="{9D8B030D-6E8A-4147-A177-3AD203B41FA5}">
                      <a16:colId xmlns="" xmlns:a16="http://schemas.microsoft.com/office/drawing/2014/main" val="3188897363"/>
                    </a:ext>
                  </a:extLst>
                </a:gridCol>
                <a:gridCol w="2019153">
                  <a:extLst>
                    <a:ext uri="{9D8B030D-6E8A-4147-A177-3AD203B41FA5}">
                      <a16:colId xmlns="" xmlns:a16="http://schemas.microsoft.com/office/drawing/2014/main" val="828429648"/>
                    </a:ext>
                  </a:extLst>
                </a:gridCol>
                <a:gridCol w="2971799">
                  <a:extLst>
                    <a:ext uri="{9D8B030D-6E8A-4147-A177-3AD203B41FA5}">
                      <a16:colId xmlns="" xmlns:a16="http://schemas.microsoft.com/office/drawing/2014/main" val="3599990734"/>
                    </a:ext>
                  </a:extLst>
                </a:gridCol>
              </a:tblGrid>
              <a:tr h="627948">
                <a:tc>
                  <a:txBody>
                    <a:bodyPr/>
                    <a:lstStyle/>
                    <a:p>
                      <a:pPr marL="0" marR="0">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Toán tử</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a:noFill/>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Mô tả</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Ví dụ</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Tương đương với</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 xmlns:a16="http://schemas.microsoft.com/office/drawing/2014/main" val="3799080471"/>
                  </a:ext>
                </a:extLst>
              </a:tr>
              <a:tr h="685800">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Phép gán giá trị bên phải cho biến bên trái dấu bằng</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x=5</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a:lnSpc>
                          <a:spcPct val="107000"/>
                        </a:lnSpc>
                      </a:pPr>
                      <a:endParaRPr lang="en-US" sz="2400">
                        <a:effectLst/>
                        <a:latin typeface="Cambria" panose="02040503050406030204" pitchFamily="18"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 xmlns:a16="http://schemas.microsoft.com/office/drawing/2014/main" val="2451717586"/>
                  </a:ext>
                </a:extLst>
              </a:tr>
              <a:tr h="681714">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Cộng và gán</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x=2</a:t>
                      </a:r>
                    </a:p>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x+=5</a:t>
                      </a:r>
                    </a:p>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==&gt;x=7</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x=x+5</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 xmlns:a16="http://schemas.microsoft.com/office/drawing/2014/main" val="309132460"/>
                  </a:ext>
                </a:extLst>
              </a:tr>
              <a:tr h="584326">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Trừ và gán</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x=2</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p>
                      <a:pPr marL="0" marR="0">
                        <a:lnSpc>
                          <a:spcPts val="1800"/>
                        </a:lnSpc>
                        <a:spcBef>
                          <a:spcPts val="1800"/>
                        </a:spcBef>
                        <a:spcAft>
                          <a:spcPts val="180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x-=5</a:t>
                      </a:r>
                    </a:p>
                    <a:p>
                      <a:pPr marL="0" marR="0">
                        <a:lnSpc>
                          <a:spcPts val="1800"/>
                        </a:lnSpc>
                        <a:spcBef>
                          <a:spcPts val="1800"/>
                        </a:spcBef>
                        <a:spcAft>
                          <a:spcPts val="180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==&gt;x=-3</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x=x-5</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 xmlns:a16="http://schemas.microsoft.com/office/drawing/2014/main" val="3140843877"/>
                  </a:ext>
                </a:extLst>
              </a:tr>
              <a:tr h="584326">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Nhân và gán</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x=2</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p>
                      <a:pPr marL="0" marR="0">
                        <a:lnSpc>
                          <a:spcPts val="1800"/>
                        </a:lnSpc>
                        <a:spcBef>
                          <a:spcPts val="1800"/>
                        </a:spcBef>
                        <a:spcAft>
                          <a:spcPts val="180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x*=5</a:t>
                      </a:r>
                      <a:b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==&gt;x=10</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x=x*5</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 xmlns:a16="http://schemas.microsoft.com/office/drawing/2014/main" val="1787276245"/>
                  </a:ext>
                </a:extLst>
              </a:tr>
            </a:tbl>
          </a:graphicData>
        </a:graphic>
      </p:graphicFrame>
    </p:spTree>
    <p:extLst>
      <p:ext uri="{BB962C8B-B14F-4D97-AF65-F5344CB8AC3E}">
        <p14:creationId xmlns:p14="http://schemas.microsoft.com/office/powerpoint/2010/main" val="29759201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a:lnSpc>
                  <a:spcPct val="90000"/>
                </a:lnSpc>
                <a:spcBef>
                  <a:spcPts val="1000"/>
                </a:spcBef>
                <a:buClr>
                  <a:srgbClr val="215D9F"/>
                </a:buClr>
              </a:pPr>
              <a:r>
                <a:rPr lang="en-US" sz="2800">
                  <a:solidFill>
                    <a:prstClr val="black"/>
                  </a:solidFill>
                  <a:latin typeface="Cambria" panose="02040503050406030204" pitchFamily="18" charset="0"/>
                </a:rPr>
                <a:t>2.3.2.</a:t>
              </a:r>
              <a:r>
                <a:rPr lang="vi-VN" sz="2800">
                  <a:solidFill>
                    <a:prstClr val="black"/>
                  </a:solidFill>
                  <a:latin typeface="Cambria" panose="02040503050406030204" pitchFamily="18" charset="0"/>
                </a:rPr>
                <a:t>Toán tử gán</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21</a:t>
            </a:fld>
            <a:endParaRPr lang="en-US"/>
          </a:p>
        </p:txBody>
      </p:sp>
      <p:sp>
        <p:nvSpPr>
          <p:cNvPr id="14" name="Content Placeholder 2"/>
          <p:cNvSpPr txBox="1">
            <a:spLocks/>
          </p:cNvSpPr>
          <p:nvPr/>
        </p:nvSpPr>
        <p:spPr>
          <a:xfrm>
            <a:off x="457200" y="7461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lnSpc>
                <a:spcPct val="90000"/>
              </a:lnSpc>
              <a:spcBef>
                <a:spcPts val="1000"/>
              </a:spcBef>
              <a:buClr>
                <a:srgbClr val="215D9F"/>
              </a:buClr>
              <a:buNone/>
            </a:pPr>
            <a:endParaRPr lang="vi-VN" sz="2800">
              <a:solidFill>
                <a:prstClr val="black"/>
              </a:solidFill>
              <a:latin typeface="Cambria" panose="02040503050406030204" pitchFamily="18" charset="0"/>
            </a:endParaRPr>
          </a:p>
        </p:txBody>
      </p:sp>
      <p:graphicFrame>
        <p:nvGraphicFramePr>
          <p:cNvPr id="8" name="Table 7">
            <a:extLst>
              <a:ext uri="{FF2B5EF4-FFF2-40B4-BE49-F238E27FC236}">
                <a16:creationId xmlns="" xmlns:a16="http://schemas.microsoft.com/office/drawing/2014/main" id="{ABED1B59-D609-48D6-B92B-EB2A66DD90AD}"/>
              </a:ext>
            </a:extLst>
          </p:cNvPr>
          <p:cNvGraphicFramePr>
            <a:graphicFrameLocks noGrp="1"/>
          </p:cNvGraphicFramePr>
          <p:nvPr>
            <p:extLst>
              <p:ext uri="{D42A27DB-BD31-4B8C-83A1-F6EECF244321}">
                <p14:modId xmlns:p14="http://schemas.microsoft.com/office/powerpoint/2010/main" val="1901284854"/>
              </p:ext>
            </p:extLst>
          </p:nvPr>
        </p:nvGraphicFramePr>
        <p:xfrm>
          <a:off x="457200" y="729147"/>
          <a:ext cx="11430000" cy="5260183"/>
        </p:xfrm>
        <a:graphic>
          <a:graphicData uri="http://schemas.openxmlformats.org/drawingml/2006/table">
            <a:tbl>
              <a:tblPr firstRow="1" firstCol="1" bandRow="1"/>
              <a:tblGrid>
                <a:gridCol w="1635952">
                  <a:extLst>
                    <a:ext uri="{9D8B030D-6E8A-4147-A177-3AD203B41FA5}">
                      <a16:colId xmlns="" xmlns:a16="http://schemas.microsoft.com/office/drawing/2014/main" val="108613731"/>
                    </a:ext>
                  </a:extLst>
                </a:gridCol>
                <a:gridCol w="4155248">
                  <a:extLst>
                    <a:ext uri="{9D8B030D-6E8A-4147-A177-3AD203B41FA5}">
                      <a16:colId xmlns="" xmlns:a16="http://schemas.microsoft.com/office/drawing/2014/main" val="3188897363"/>
                    </a:ext>
                  </a:extLst>
                </a:gridCol>
                <a:gridCol w="2590800">
                  <a:extLst>
                    <a:ext uri="{9D8B030D-6E8A-4147-A177-3AD203B41FA5}">
                      <a16:colId xmlns="" xmlns:a16="http://schemas.microsoft.com/office/drawing/2014/main" val="828429648"/>
                    </a:ext>
                  </a:extLst>
                </a:gridCol>
                <a:gridCol w="3048000">
                  <a:extLst>
                    <a:ext uri="{9D8B030D-6E8A-4147-A177-3AD203B41FA5}">
                      <a16:colId xmlns="" xmlns:a16="http://schemas.microsoft.com/office/drawing/2014/main" val="3599990734"/>
                    </a:ext>
                  </a:extLst>
                </a:gridCol>
              </a:tblGrid>
              <a:tr h="434500">
                <a:tc>
                  <a:txBody>
                    <a:bodyPr/>
                    <a:lstStyle/>
                    <a:p>
                      <a:pPr marL="0" marR="0">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Toán tử</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a:noFill/>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Mô tả</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Ví dụ</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Tương đương với</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 xmlns:a16="http://schemas.microsoft.com/office/drawing/2014/main" val="3799080471"/>
                  </a:ext>
                </a:extLst>
              </a:tr>
              <a:tr h="1173153">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Chia và gán</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x=7</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p>
                      <a:pPr marL="0" marR="0">
                        <a:lnSpc>
                          <a:spcPts val="1800"/>
                        </a:lnSpc>
                        <a:spcBef>
                          <a:spcPts val="1800"/>
                        </a:spcBef>
                        <a:spcAft>
                          <a:spcPts val="180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x/=5</a:t>
                      </a:r>
                      <a:b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==&gt;x=1.4</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x=x/5</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 xmlns:a16="http://schemas.microsoft.com/office/drawing/2014/main" val="1191190516"/>
                  </a:ext>
                </a:extLst>
              </a:tr>
              <a:tr h="1353688">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Chia và gán (lấy nguyên)</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x=7</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p>
                      <a:pPr marL="0" marR="0">
                        <a:lnSpc>
                          <a:spcPts val="1800"/>
                        </a:lnSpc>
                        <a:spcBef>
                          <a:spcPts val="1800"/>
                        </a:spcBef>
                        <a:spcAft>
                          <a:spcPts val="180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x//=5</a:t>
                      </a:r>
                      <a:b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==&gt;x=1</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x=x//5</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 xmlns:a16="http://schemas.microsoft.com/office/drawing/2014/main" val="494811912"/>
                  </a:ext>
                </a:extLst>
              </a:tr>
              <a:tr h="1353688">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Chia lấy dư</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x=7</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p>
                      <a:pPr marL="0" marR="0">
                        <a:lnSpc>
                          <a:spcPts val="1800"/>
                        </a:lnSpc>
                        <a:spcBef>
                          <a:spcPts val="1800"/>
                        </a:spcBef>
                        <a:spcAft>
                          <a:spcPts val="180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x%=5</a:t>
                      </a:r>
                      <a:b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==&gt;x=2</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x=x%5</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 xmlns:a16="http://schemas.microsoft.com/office/drawing/2014/main" val="3079879150"/>
                  </a:ext>
                </a:extLst>
              </a:tr>
              <a:tr h="912564">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Lấy lũy thừa và gán</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x=2</a:t>
                      </a:r>
                    </a:p>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x**=3</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p>
                      <a:pPr marL="0" marR="0">
                        <a:lnSpc>
                          <a:spcPts val="1800"/>
                        </a:lnSpc>
                        <a:spcBef>
                          <a:spcPts val="1800"/>
                        </a:spcBef>
                        <a:spcAft>
                          <a:spcPts val="180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==&gt;x là 2 mũ 3 =8</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x=x**3</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47669" marR="47669" marT="15377" marB="15377"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 xmlns:a16="http://schemas.microsoft.com/office/drawing/2014/main" val="1219867586"/>
                  </a:ext>
                </a:extLst>
              </a:tr>
            </a:tbl>
          </a:graphicData>
        </a:graphic>
      </p:graphicFrame>
    </p:spTree>
    <p:extLst>
      <p:ext uri="{BB962C8B-B14F-4D97-AF65-F5344CB8AC3E}">
        <p14:creationId xmlns:p14="http://schemas.microsoft.com/office/powerpoint/2010/main" val="23639893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a:lnSpc>
                  <a:spcPct val="90000"/>
                </a:lnSpc>
                <a:spcBef>
                  <a:spcPts val="1000"/>
                </a:spcBef>
                <a:buClr>
                  <a:srgbClr val="215D9F"/>
                </a:buClr>
              </a:pPr>
              <a:r>
                <a:rPr lang="en-US" sz="2800">
                  <a:solidFill>
                    <a:prstClr val="black"/>
                  </a:solidFill>
                  <a:latin typeface="Cambria" panose="02040503050406030204" pitchFamily="18" charset="0"/>
                </a:rPr>
                <a:t>2.3.3.</a:t>
              </a:r>
              <a:r>
                <a:rPr lang="vi-VN" sz="2800">
                  <a:solidFill>
                    <a:prstClr val="black"/>
                  </a:solidFill>
                  <a:latin typeface="Cambria" panose="02040503050406030204" pitchFamily="18" charset="0"/>
                </a:rPr>
                <a:t>Toán tử So sánh</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22</a:t>
            </a:fld>
            <a:endParaRPr lang="en-US"/>
          </a:p>
        </p:txBody>
      </p:sp>
      <p:sp>
        <p:nvSpPr>
          <p:cNvPr id="14" name="Content Placeholder 2"/>
          <p:cNvSpPr txBox="1">
            <a:spLocks/>
          </p:cNvSpPr>
          <p:nvPr/>
        </p:nvSpPr>
        <p:spPr>
          <a:xfrm>
            <a:off x="457200" y="7461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lnSpc>
                <a:spcPct val="90000"/>
              </a:lnSpc>
              <a:spcBef>
                <a:spcPts val="1000"/>
              </a:spcBef>
              <a:buClr>
                <a:srgbClr val="215D9F"/>
              </a:buClr>
              <a:buNone/>
            </a:pPr>
            <a:endParaRPr lang="vi-VN" sz="2800">
              <a:solidFill>
                <a:prstClr val="black"/>
              </a:solidFill>
              <a:latin typeface="Cambria" panose="02040503050406030204" pitchFamily="18" charset="0"/>
            </a:endParaRPr>
          </a:p>
        </p:txBody>
      </p:sp>
      <p:graphicFrame>
        <p:nvGraphicFramePr>
          <p:cNvPr id="8" name="Table 7">
            <a:extLst>
              <a:ext uri="{FF2B5EF4-FFF2-40B4-BE49-F238E27FC236}">
                <a16:creationId xmlns="" xmlns:a16="http://schemas.microsoft.com/office/drawing/2014/main" id="{54890679-CF74-4CE3-9643-C59FEDA93809}"/>
              </a:ext>
            </a:extLst>
          </p:cNvPr>
          <p:cNvGraphicFramePr>
            <a:graphicFrameLocks noGrp="1"/>
          </p:cNvGraphicFramePr>
          <p:nvPr>
            <p:extLst>
              <p:ext uri="{D42A27DB-BD31-4B8C-83A1-F6EECF244321}">
                <p14:modId xmlns:p14="http://schemas.microsoft.com/office/powerpoint/2010/main" val="221807102"/>
              </p:ext>
            </p:extLst>
          </p:nvPr>
        </p:nvGraphicFramePr>
        <p:xfrm>
          <a:off x="509436" y="768976"/>
          <a:ext cx="11225364" cy="4965973"/>
        </p:xfrm>
        <a:graphic>
          <a:graphicData uri="http://schemas.openxmlformats.org/drawingml/2006/table">
            <a:tbl>
              <a:tblPr firstRow="1" firstCol="1" bandRow="1"/>
              <a:tblGrid>
                <a:gridCol w="2233764">
                  <a:extLst>
                    <a:ext uri="{9D8B030D-6E8A-4147-A177-3AD203B41FA5}">
                      <a16:colId xmlns="" xmlns:a16="http://schemas.microsoft.com/office/drawing/2014/main" val="3564859840"/>
                    </a:ext>
                  </a:extLst>
                </a:gridCol>
                <a:gridCol w="5249812">
                  <a:extLst>
                    <a:ext uri="{9D8B030D-6E8A-4147-A177-3AD203B41FA5}">
                      <a16:colId xmlns="" xmlns:a16="http://schemas.microsoft.com/office/drawing/2014/main" val="2020449217"/>
                    </a:ext>
                  </a:extLst>
                </a:gridCol>
                <a:gridCol w="3741788">
                  <a:extLst>
                    <a:ext uri="{9D8B030D-6E8A-4147-A177-3AD203B41FA5}">
                      <a16:colId xmlns="" xmlns:a16="http://schemas.microsoft.com/office/drawing/2014/main" val="1365086398"/>
                    </a:ext>
                  </a:extLst>
                </a:gridCol>
              </a:tblGrid>
              <a:tr h="507952">
                <a:tc>
                  <a:txBody>
                    <a:bodyPr/>
                    <a:lstStyle/>
                    <a:p>
                      <a:pPr marL="0" marR="0">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Toán tử</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a:noFill/>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Mô tả</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Ví dụ</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 xmlns:a16="http://schemas.microsoft.com/office/drawing/2014/main" val="2194783193"/>
                  </a:ext>
                </a:extLst>
              </a:tr>
              <a:tr h="299874">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So sánh bằng</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5 == 5 =&gt; kết quả True</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 xmlns:a16="http://schemas.microsoft.com/office/drawing/2014/main" val="2415108097"/>
                  </a:ext>
                </a:extLst>
              </a:tr>
              <a:tr h="299874">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So sánh không bằng</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5 != 5  =&gt; kết quả False</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 xmlns:a16="http://schemas.microsoft.com/office/drawing/2014/main" val="1018252264"/>
                  </a:ext>
                </a:extLst>
              </a:tr>
              <a:tr h="299874">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&lt; </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So sánh nhỏ hơn</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5 &lt; 5  =&gt; kết quả False</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 xmlns:a16="http://schemas.microsoft.com/office/drawing/2014/main" val="4106831354"/>
                  </a:ext>
                </a:extLst>
              </a:tr>
              <a:tr h="326249">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&lt;=</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So sánh nhỏ hơn hoặc bằng</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5 &lt;= 5 =&gt; kết quả True</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 xmlns:a16="http://schemas.microsoft.com/office/drawing/2014/main" val="4086168544"/>
                  </a:ext>
                </a:extLst>
              </a:tr>
              <a:tr h="299874">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&gt; </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So sánh lớn hơn</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5 &gt; 5.5 =&gt; kết quả False</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 xmlns:a16="http://schemas.microsoft.com/office/drawing/2014/main" val="561407737"/>
                  </a:ext>
                </a:extLst>
              </a:tr>
              <a:tr h="326249">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&gt;=</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So sánh lớn hơn hoặc bằng</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113&gt;= 5 =&gt; kết quả True</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 xmlns:a16="http://schemas.microsoft.com/office/drawing/2014/main" val="1425913551"/>
                  </a:ext>
                </a:extLst>
              </a:tr>
              <a:tr h="1021390">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is</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Trả về true nếu các biến ở hai bên toán tử cùng trỏ tới một đối tượng(hoặc cùng giá trị), nếu không là false</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x=5</a:t>
                      </a:r>
                      <a:b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y=5</a:t>
                      </a:r>
                      <a:b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print(x </a:t>
                      </a:r>
                      <a:r>
                        <a:rPr lang="en-US" sz="2400">
                          <a:solidFill>
                            <a:srgbClr val="0000FF"/>
                          </a:solidFill>
                          <a:effectLst/>
                          <a:latin typeface="Cambria" panose="02040503050406030204" pitchFamily="18" charset="0"/>
                          <a:ea typeface="Times New Roman" panose="02020603050405020304" pitchFamily="18" charset="0"/>
                          <a:cs typeface="Times New Roman" panose="02020603050405020304" pitchFamily="18" charset="0"/>
                        </a:rPr>
                        <a:t>is</a:t>
                      </a: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 y)</a:t>
                      </a:r>
                      <a:b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=&gt;kết quả là True</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 xmlns:a16="http://schemas.microsoft.com/office/drawing/2014/main" val="2917843301"/>
                  </a:ext>
                </a:extLst>
              </a:tr>
              <a:tr h="1584637">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is not</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Trả về false nếu các biến ở hai bên toán tử cùng trỏ tới một đối tượng(hoặc cùng giá trị), nếu không là true</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x=5</a:t>
                      </a:r>
                      <a:b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y=5</a:t>
                      </a:r>
                      <a:b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print(x </a:t>
                      </a:r>
                      <a:r>
                        <a:rPr lang="en-US" sz="2400">
                          <a:solidFill>
                            <a:srgbClr val="0000FF"/>
                          </a:solidFill>
                          <a:effectLst/>
                          <a:latin typeface="Cambria" panose="02040503050406030204" pitchFamily="18" charset="0"/>
                          <a:ea typeface="Times New Roman" panose="02020603050405020304" pitchFamily="18" charset="0"/>
                          <a:cs typeface="Times New Roman" panose="02020603050405020304" pitchFamily="18" charset="0"/>
                        </a:rPr>
                        <a:t>is not</a:t>
                      </a: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 y)</a:t>
                      </a:r>
                      <a:b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=&gt;kết quả là False</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68665" marR="68665" marT="22150" marB="22150"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 xmlns:a16="http://schemas.microsoft.com/office/drawing/2014/main" val="3676587174"/>
                  </a:ext>
                </a:extLst>
              </a:tr>
            </a:tbl>
          </a:graphicData>
        </a:graphic>
      </p:graphicFrame>
    </p:spTree>
    <p:extLst>
      <p:ext uri="{BB962C8B-B14F-4D97-AF65-F5344CB8AC3E}">
        <p14:creationId xmlns:p14="http://schemas.microsoft.com/office/powerpoint/2010/main" val="5592926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a:lnSpc>
                  <a:spcPct val="90000"/>
                </a:lnSpc>
                <a:spcBef>
                  <a:spcPts val="1000"/>
                </a:spcBef>
                <a:buClr>
                  <a:srgbClr val="215D9F"/>
                </a:buClr>
              </a:pPr>
              <a:r>
                <a:rPr lang="en-US" sz="2800">
                  <a:solidFill>
                    <a:prstClr val="black"/>
                  </a:solidFill>
                  <a:latin typeface="Cambria" panose="02040503050406030204" pitchFamily="18" charset="0"/>
                </a:rPr>
                <a:t>2.3.4.</a:t>
              </a:r>
              <a:r>
                <a:rPr lang="vi-VN" sz="2800">
                  <a:solidFill>
                    <a:prstClr val="black"/>
                  </a:solidFill>
                  <a:latin typeface="Cambria" panose="02040503050406030204" pitchFamily="18" charset="0"/>
                </a:rPr>
                <a:t>Toán tử Logic</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23</a:t>
            </a:fld>
            <a:endParaRPr lang="en-US"/>
          </a:p>
        </p:txBody>
      </p:sp>
      <p:sp>
        <p:nvSpPr>
          <p:cNvPr id="14" name="Content Placeholder 2"/>
          <p:cNvSpPr txBox="1">
            <a:spLocks/>
          </p:cNvSpPr>
          <p:nvPr/>
        </p:nvSpPr>
        <p:spPr>
          <a:xfrm>
            <a:off x="457200" y="7461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lnSpc>
                <a:spcPct val="90000"/>
              </a:lnSpc>
              <a:spcBef>
                <a:spcPts val="1000"/>
              </a:spcBef>
              <a:buClr>
                <a:srgbClr val="215D9F"/>
              </a:buClr>
              <a:buNone/>
            </a:pPr>
            <a:endParaRPr lang="vi-VN" sz="2800">
              <a:solidFill>
                <a:prstClr val="black"/>
              </a:solidFill>
              <a:latin typeface="Cambria" panose="02040503050406030204" pitchFamily="18" charset="0"/>
            </a:endParaRPr>
          </a:p>
        </p:txBody>
      </p:sp>
      <p:graphicFrame>
        <p:nvGraphicFramePr>
          <p:cNvPr id="8" name="Table 7">
            <a:extLst>
              <a:ext uri="{FF2B5EF4-FFF2-40B4-BE49-F238E27FC236}">
                <a16:creationId xmlns="" xmlns:a16="http://schemas.microsoft.com/office/drawing/2014/main" id="{C69DCC46-AECF-4FA5-BD31-0A3D1C8DD2A7}"/>
              </a:ext>
            </a:extLst>
          </p:cNvPr>
          <p:cNvGraphicFramePr>
            <a:graphicFrameLocks noGrp="1"/>
          </p:cNvGraphicFramePr>
          <p:nvPr>
            <p:extLst>
              <p:ext uri="{D42A27DB-BD31-4B8C-83A1-F6EECF244321}">
                <p14:modId xmlns:p14="http://schemas.microsoft.com/office/powerpoint/2010/main" val="3837757518"/>
              </p:ext>
            </p:extLst>
          </p:nvPr>
        </p:nvGraphicFramePr>
        <p:xfrm>
          <a:off x="502810" y="826467"/>
          <a:ext cx="10957782" cy="4941159"/>
        </p:xfrm>
        <a:graphic>
          <a:graphicData uri="http://schemas.openxmlformats.org/drawingml/2006/table">
            <a:tbl>
              <a:tblPr firstRow="1" firstCol="1" bandRow="1"/>
              <a:tblGrid>
                <a:gridCol w="1325990">
                  <a:extLst>
                    <a:ext uri="{9D8B030D-6E8A-4147-A177-3AD203B41FA5}">
                      <a16:colId xmlns="" xmlns:a16="http://schemas.microsoft.com/office/drawing/2014/main" val="2987631128"/>
                    </a:ext>
                  </a:extLst>
                </a:gridCol>
                <a:gridCol w="5979198">
                  <a:extLst>
                    <a:ext uri="{9D8B030D-6E8A-4147-A177-3AD203B41FA5}">
                      <a16:colId xmlns="" xmlns:a16="http://schemas.microsoft.com/office/drawing/2014/main" val="1572082132"/>
                    </a:ext>
                  </a:extLst>
                </a:gridCol>
                <a:gridCol w="3652594">
                  <a:extLst>
                    <a:ext uri="{9D8B030D-6E8A-4147-A177-3AD203B41FA5}">
                      <a16:colId xmlns="" xmlns:a16="http://schemas.microsoft.com/office/drawing/2014/main" val="342511131"/>
                    </a:ext>
                  </a:extLst>
                </a:gridCol>
              </a:tblGrid>
              <a:tr h="595933">
                <a:tc>
                  <a:txBody>
                    <a:bodyPr/>
                    <a:lstStyle/>
                    <a:p>
                      <a:pPr marL="0" marR="0">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Toán tử</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70036" marR="70036" marT="22592" marB="22592" anchor="ctr">
                    <a:lnL>
                      <a:noFill/>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Mô tả</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70036" marR="70036" marT="22592" marB="22592"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b="1">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Ví dụ</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70036" marR="70036" marT="22592" marB="22592"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a:noFill/>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 xmlns:a16="http://schemas.microsoft.com/office/drawing/2014/main" val="2926192269"/>
                  </a:ext>
                </a:extLst>
              </a:tr>
              <a:tr h="1137139">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and</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70036" marR="70036" marT="22592" marB="22592"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Toán tử Và: Nếu cả hai điều kiện là True thì kết quả sẽ là True</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70036" marR="70036" marT="22592" marB="22592"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1875"/>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x=2016</a:t>
                      </a:r>
                      <a:b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print(x%4==0 </a:t>
                      </a:r>
                      <a:r>
                        <a:rPr lang="en-US" sz="2400">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and</a:t>
                      </a: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 x%100!=0)</a:t>
                      </a:r>
                      <a:b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=&gt;True</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70036" marR="70036" marT="22592" marB="22592"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 xmlns:a16="http://schemas.microsoft.com/office/drawing/2014/main" val="952417013"/>
                  </a:ext>
                </a:extLst>
              </a:tr>
              <a:tr h="1265161">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or</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70036" marR="70036" marT="22592" marB="22592"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Toán tử Hoặc: Chỉ cần một điều kiện True thì nó True, tất cả điều kiện False thì nó False</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70036" marR="70036" marT="22592" marB="22592"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1800"/>
                        </a:spcBef>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x=2016</a:t>
                      </a:r>
                      <a:b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print((x%4==0 and x%100!=0) </a:t>
                      </a:r>
                      <a:r>
                        <a:rPr lang="en-US" sz="2400">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or</a:t>
                      </a: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 x%400==0)</a:t>
                      </a:r>
                      <a:b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=&gt;True</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70036" marR="70036" marT="22592" marB="22592"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 xmlns:a16="http://schemas.microsoft.com/office/drawing/2014/main" val="976828098"/>
                  </a:ext>
                </a:extLst>
              </a:tr>
              <a:tr h="1942926">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 not</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70036" marR="70036" marT="22592" marB="22592" anchor="ctr">
                    <a:lnL>
                      <a:noFill/>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Toán tử Phủ định. Thông thường nó được dùng để đảo ngược trạng thái logic của toán hạng</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70036" marR="70036" marT="22592" marB="22592"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tc>
                  <a:txBody>
                    <a:bodyPr/>
                    <a:lstStyle/>
                    <a:p>
                      <a:pPr marL="0" marR="0">
                        <a:lnSpc>
                          <a:spcPts val="1800"/>
                        </a:lnSpc>
                        <a:spcBef>
                          <a:spcPts val="0"/>
                        </a:spcBef>
                        <a:spcAft>
                          <a:spcPts val="0"/>
                        </a:spcAft>
                      </a:pPr>
                      <a:r>
                        <a:rPr lang="en-US" sz="2400">
                          <a:solidFill>
                            <a:srgbClr val="01435F"/>
                          </a:solidFill>
                          <a:effectLst/>
                          <a:latin typeface="Cambria" panose="02040503050406030204" pitchFamily="18" charset="0"/>
                          <a:ea typeface="Times New Roman" panose="02020603050405020304" pitchFamily="18" charset="0"/>
                          <a:cs typeface="Times New Roman" panose="02020603050405020304" pitchFamily="18" charset="0"/>
                        </a:rPr>
                        <a:t>x=4</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p>
                      <a:pPr marL="0" marR="0">
                        <a:lnSpc>
                          <a:spcPts val="1800"/>
                        </a:lnSpc>
                        <a:spcBef>
                          <a:spcPts val="1800"/>
                        </a:spcBef>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if (</a:t>
                      </a:r>
                      <a:r>
                        <a:rPr lang="en-US" sz="2400">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not</a:t>
                      </a: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 x&gt;=5):    print("Ngắm gà khỏa thân và nải chuối")</a:t>
                      </a:r>
                      <a:b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br>
                      <a:r>
                        <a:rPr lang="en-US" sz="2400">
                          <a:solidFill>
                            <a:srgbClr val="5B1601"/>
                          </a:solidFill>
                          <a:effectLst/>
                          <a:latin typeface="Cambria" panose="02040503050406030204" pitchFamily="18" charset="0"/>
                          <a:ea typeface="Times New Roman" panose="02020603050405020304" pitchFamily="18" charset="0"/>
                          <a:cs typeface="Times New Roman" panose="02020603050405020304" pitchFamily="18" charset="0"/>
                        </a:rPr>
                        <a:t>else:    print("Đậu")</a:t>
                      </a:r>
                      <a:endParaRPr lang="en-US" sz="2400">
                        <a:effectLst/>
                        <a:latin typeface="Cambria" panose="02040503050406030204" pitchFamily="18" charset="0"/>
                        <a:ea typeface="Calibri" panose="020F0502020204030204" pitchFamily="34" charset="0"/>
                        <a:cs typeface="Times New Roman" panose="02020603050405020304" pitchFamily="18" charset="0"/>
                      </a:endParaRPr>
                    </a:p>
                  </a:txBody>
                  <a:tcPr marL="70036" marR="70036" marT="22592" marB="22592" anchor="ctr">
                    <a:lnL w="12700" cap="flat" cmpd="sng" algn="ctr">
                      <a:solidFill>
                        <a:srgbClr val="88C7E2"/>
                      </a:solidFill>
                      <a:prstDash val="solid"/>
                      <a:round/>
                      <a:headEnd type="none" w="med" len="med"/>
                      <a:tailEnd type="none" w="med" len="med"/>
                    </a:lnL>
                    <a:lnR w="12700" cap="flat" cmpd="sng" algn="ctr">
                      <a:solidFill>
                        <a:srgbClr val="88C7E2"/>
                      </a:solidFill>
                      <a:prstDash val="solid"/>
                      <a:round/>
                      <a:headEnd type="none" w="med" len="med"/>
                      <a:tailEnd type="none" w="med" len="med"/>
                    </a:lnR>
                    <a:lnT w="12700" cap="flat" cmpd="sng" algn="ctr">
                      <a:solidFill>
                        <a:srgbClr val="88C7E2"/>
                      </a:solidFill>
                      <a:prstDash val="solid"/>
                      <a:round/>
                      <a:headEnd type="none" w="med" len="med"/>
                      <a:tailEnd type="none" w="med" len="med"/>
                    </a:lnT>
                    <a:lnB w="12700" cap="flat" cmpd="sng" algn="ctr">
                      <a:solidFill>
                        <a:srgbClr val="88C7E2"/>
                      </a:solidFill>
                      <a:prstDash val="solid"/>
                      <a:round/>
                      <a:headEnd type="none" w="med" len="med"/>
                      <a:tailEnd type="none" w="med" len="med"/>
                    </a:lnB>
                    <a:solidFill>
                      <a:srgbClr val="E4EEF3"/>
                    </a:solidFill>
                  </a:tcPr>
                </a:tc>
                <a:extLst>
                  <a:ext uri="{0D108BD9-81ED-4DB2-BD59-A6C34878D82A}">
                    <a16:rowId xmlns="" xmlns:a16="http://schemas.microsoft.com/office/drawing/2014/main" val="331720340"/>
                  </a:ext>
                </a:extLst>
              </a:tr>
            </a:tbl>
          </a:graphicData>
        </a:graphic>
      </p:graphicFrame>
    </p:spTree>
    <p:extLst>
      <p:ext uri="{BB962C8B-B14F-4D97-AF65-F5344CB8AC3E}">
        <p14:creationId xmlns:p14="http://schemas.microsoft.com/office/powerpoint/2010/main" val="11268472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a:lnSpc>
                  <a:spcPct val="90000"/>
                </a:lnSpc>
                <a:spcBef>
                  <a:spcPts val="1000"/>
                </a:spcBef>
                <a:buClr>
                  <a:srgbClr val="215D9F"/>
                </a:buClr>
              </a:pPr>
              <a:r>
                <a:rPr lang="en-US" sz="2800">
                  <a:solidFill>
                    <a:prstClr val="black"/>
                  </a:solidFill>
                  <a:latin typeface="Cambria" panose="02040503050406030204" pitchFamily="18" charset="0"/>
                </a:rPr>
                <a:t>2.3.5.</a:t>
              </a:r>
              <a:r>
                <a:rPr lang="vi-VN" sz="2800">
                  <a:solidFill>
                    <a:prstClr val="black"/>
                  </a:solidFill>
                  <a:latin typeface="Cambria" panose="02040503050406030204" pitchFamily="18" charset="0"/>
                </a:rPr>
                <a:t>Độ ưu tiên toán tử</a:t>
              </a:r>
              <a:endParaRPr lang="en-US" sz="2800">
                <a:solidFill>
                  <a:prstClr val="black"/>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24</a:t>
            </a:fld>
            <a:endParaRPr lang="en-US"/>
          </a:p>
        </p:txBody>
      </p:sp>
      <p:sp>
        <p:nvSpPr>
          <p:cNvPr id="14" name="Content Placeholder 2"/>
          <p:cNvSpPr txBox="1">
            <a:spLocks/>
          </p:cNvSpPr>
          <p:nvPr/>
        </p:nvSpPr>
        <p:spPr>
          <a:xfrm>
            <a:off x="457200" y="7461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lnSpc>
                <a:spcPct val="90000"/>
              </a:lnSpc>
              <a:spcBef>
                <a:spcPts val="1000"/>
              </a:spcBef>
              <a:buClr>
                <a:srgbClr val="215D9F"/>
              </a:buClr>
              <a:buNone/>
            </a:pPr>
            <a:r>
              <a:rPr lang="vi-VN" sz="2800">
                <a:solidFill>
                  <a:prstClr val="black"/>
                </a:solidFill>
                <a:latin typeface="Cambria" panose="02040503050406030204" pitchFamily="18" charset="0"/>
              </a:rPr>
              <a:t>Python có ràng buộc thứ tự ưu tiên của các toán tử. Tuy nhiên tốt nhất là các bạn hay điều khiển nó bằng cách dùng cặp ngoặc tròn ( ) để nó rõ nghĩa hơn. Bảng dưới đây để tham khảo độ ưu tiên từ cao xuống thấp (tuy nhiên có thể quên nó đi mà hãy dùng ngoặc tròn () để chỉ định rõ).</a:t>
            </a:r>
            <a:endParaRPr lang="en-US" sz="2800">
              <a:solidFill>
                <a:prstClr val="black"/>
              </a:solidFill>
              <a:latin typeface="Cambria" panose="02040503050406030204" pitchFamily="18" charset="0"/>
            </a:endParaRPr>
          </a:p>
        </p:txBody>
      </p:sp>
    </p:spTree>
    <p:extLst>
      <p:ext uri="{BB962C8B-B14F-4D97-AF65-F5344CB8AC3E}">
        <p14:creationId xmlns:p14="http://schemas.microsoft.com/office/powerpoint/2010/main" val="12814760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a:lnSpc>
                  <a:spcPct val="90000"/>
                </a:lnSpc>
                <a:spcBef>
                  <a:spcPts val="1000"/>
                </a:spcBef>
                <a:buClr>
                  <a:srgbClr val="215D9F"/>
                </a:buClr>
              </a:pPr>
              <a:r>
                <a:rPr lang="en-US" sz="2800">
                  <a:solidFill>
                    <a:prstClr val="black"/>
                  </a:solidFill>
                  <a:latin typeface="Cambria" panose="02040503050406030204" pitchFamily="18" charset="0"/>
                </a:rPr>
                <a:t>2.3.5.</a:t>
              </a:r>
              <a:r>
                <a:rPr lang="vi-VN" sz="2800">
                  <a:solidFill>
                    <a:prstClr val="black"/>
                  </a:solidFill>
                  <a:latin typeface="Cambria" panose="02040503050406030204" pitchFamily="18" charset="0"/>
                </a:rPr>
                <a:t>Độ ưu tiên toán tử</a:t>
              </a:r>
              <a:endParaRPr lang="en-US" sz="2800">
                <a:solidFill>
                  <a:prstClr val="black"/>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25</a:t>
            </a:fld>
            <a:endParaRPr lang="en-US"/>
          </a:p>
        </p:txBody>
      </p:sp>
      <p:sp>
        <p:nvSpPr>
          <p:cNvPr id="14" name="Content Placeholder 2"/>
          <p:cNvSpPr txBox="1">
            <a:spLocks/>
          </p:cNvSpPr>
          <p:nvPr/>
        </p:nvSpPr>
        <p:spPr>
          <a:xfrm>
            <a:off x="457200" y="7461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lnSpc>
                <a:spcPct val="90000"/>
              </a:lnSpc>
              <a:spcBef>
                <a:spcPts val="1000"/>
              </a:spcBef>
              <a:buClr>
                <a:srgbClr val="215D9F"/>
              </a:buClr>
              <a:buNone/>
            </a:pPr>
            <a:endParaRPr lang="en-US" sz="2800">
              <a:solidFill>
                <a:prstClr val="black"/>
              </a:solidFill>
              <a:latin typeface="Cambria" panose="02040503050406030204" pitchFamily="18" charset="0"/>
            </a:endParaRPr>
          </a:p>
        </p:txBody>
      </p:sp>
      <p:graphicFrame>
        <p:nvGraphicFramePr>
          <p:cNvPr id="8" name="Table 7">
            <a:extLst>
              <a:ext uri="{FF2B5EF4-FFF2-40B4-BE49-F238E27FC236}">
                <a16:creationId xmlns="" xmlns:a16="http://schemas.microsoft.com/office/drawing/2014/main" id="{69B32C16-5B9C-4414-A618-426A7D65064A}"/>
              </a:ext>
            </a:extLst>
          </p:cNvPr>
          <p:cNvGraphicFramePr>
            <a:graphicFrameLocks noGrp="1"/>
          </p:cNvGraphicFramePr>
          <p:nvPr>
            <p:extLst>
              <p:ext uri="{D42A27DB-BD31-4B8C-83A1-F6EECF244321}">
                <p14:modId xmlns:p14="http://schemas.microsoft.com/office/powerpoint/2010/main" val="2377096237"/>
              </p:ext>
            </p:extLst>
          </p:nvPr>
        </p:nvGraphicFramePr>
        <p:xfrm>
          <a:off x="685800" y="835817"/>
          <a:ext cx="11049000" cy="4767790"/>
        </p:xfrm>
        <a:graphic>
          <a:graphicData uri="http://schemas.openxmlformats.org/drawingml/2006/table">
            <a:tbl>
              <a:tblPr/>
              <a:tblGrid>
                <a:gridCol w="2209800">
                  <a:extLst>
                    <a:ext uri="{9D8B030D-6E8A-4147-A177-3AD203B41FA5}">
                      <a16:colId xmlns="" xmlns:a16="http://schemas.microsoft.com/office/drawing/2014/main" val="2098638574"/>
                    </a:ext>
                  </a:extLst>
                </a:gridCol>
                <a:gridCol w="4419600">
                  <a:extLst>
                    <a:ext uri="{9D8B030D-6E8A-4147-A177-3AD203B41FA5}">
                      <a16:colId xmlns="" xmlns:a16="http://schemas.microsoft.com/office/drawing/2014/main" val="3094919106"/>
                    </a:ext>
                  </a:extLst>
                </a:gridCol>
                <a:gridCol w="4419600">
                  <a:extLst>
                    <a:ext uri="{9D8B030D-6E8A-4147-A177-3AD203B41FA5}">
                      <a16:colId xmlns="" xmlns:a16="http://schemas.microsoft.com/office/drawing/2014/main" val="2250826372"/>
                    </a:ext>
                  </a:extLst>
                </a:gridCol>
              </a:tblGrid>
              <a:tr h="502885">
                <a:tc>
                  <a:txBody>
                    <a:bodyPr/>
                    <a:lstStyle/>
                    <a:p>
                      <a:r>
                        <a:rPr lang="vi-VN" sz="2400" b="1">
                          <a:solidFill>
                            <a:srgbClr val="01435F"/>
                          </a:solidFill>
                          <a:effectLst/>
                          <a:latin typeface="Cambria" panose="02040503050406030204" pitchFamily="18" charset="0"/>
                        </a:rPr>
                        <a:t>Thứ tự ưu tiên</a:t>
                      </a:r>
                      <a:endParaRPr lang="vi-VN" sz="2400">
                        <a:solidFill>
                          <a:srgbClr val="01435F"/>
                        </a:solidFill>
                        <a:effectLst/>
                        <a:latin typeface="Cambria" panose="02040503050406030204" pitchFamily="18" charset="0"/>
                      </a:endParaRP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a:noFill/>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b="1">
                          <a:solidFill>
                            <a:srgbClr val="01435F"/>
                          </a:solidFill>
                          <a:effectLst/>
                          <a:latin typeface="Cambria" panose="02040503050406030204" pitchFamily="18" charset="0"/>
                        </a:rPr>
                        <a:t>Toán tử</a:t>
                      </a:r>
                      <a:endParaRPr lang="en-US" sz="2400">
                        <a:solidFill>
                          <a:srgbClr val="01435F"/>
                        </a:solidFill>
                        <a:effectLst/>
                        <a:latin typeface="Cambria" panose="02040503050406030204" pitchFamily="18" charset="0"/>
                      </a:endParaRP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a:noFill/>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b="1">
                          <a:solidFill>
                            <a:srgbClr val="01435F"/>
                          </a:solidFill>
                          <a:effectLst/>
                          <a:latin typeface="Cambria" panose="02040503050406030204" pitchFamily="18" charset="0"/>
                        </a:rPr>
                        <a:t>Miêu tả</a:t>
                      </a:r>
                      <a:endParaRPr lang="en-US" sz="2400">
                        <a:solidFill>
                          <a:srgbClr val="01435F"/>
                        </a:solidFill>
                        <a:effectLst/>
                        <a:latin typeface="Cambria" panose="02040503050406030204" pitchFamily="18" charset="0"/>
                      </a:endParaRP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a:noFill/>
                    </a:lnT>
                    <a:lnB w="9525" cap="flat" cmpd="sng" algn="ctr">
                      <a:solidFill>
                        <a:srgbClr val="88C7E2"/>
                      </a:solidFill>
                      <a:prstDash val="solid"/>
                      <a:round/>
                      <a:headEnd type="none" w="med" len="med"/>
                      <a:tailEnd type="none" w="med" len="med"/>
                    </a:lnB>
                    <a:solidFill>
                      <a:srgbClr val="E4EEF3"/>
                    </a:solidFill>
                  </a:tcPr>
                </a:tc>
                <a:extLst>
                  <a:ext uri="{0D108BD9-81ED-4DB2-BD59-A6C34878D82A}">
                    <a16:rowId xmlns="" xmlns:a16="http://schemas.microsoft.com/office/drawing/2014/main" val="1286998335"/>
                  </a:ext>
                </a:extLst>
              </a:tr>
              <a:tr h="502885">
                <a:tc>
                  <a:txBody>
                    <a:bodyPr/>
                    <a:lstStyle/>
                    <a:p>
                      <a:r>
                        <a:rPr lang="en-US" sz="2400">
                          <a:solidFill>
                            <a:srgbClr val="01435F"/>
                          </a:solidFill>
                          <a:effectLst/>
                          <a:latin typeface="Cambria" panose="02040503050406030204" pitchFamily="18" charset="0"/>
                        </a:rPr>
                        <a:t>1</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Toán tử mũ</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extLst>
                  <a:ext uri="{0D108BD9-81ED-4DB2-BD59-A6C34878D82A}">
                    <a16:rowId xmlns="" xmlns:a16="http://schemas.microsoft.com/office/drawing/2014/main" val="442634536"/>
                  </a:ext>
                </a:extLst>
              </a:tr>
              <a:tr h="502885">
                <a:tc>
                  <a:txBody>
                    <a:bodyPr/>
                    <a:lstStyle/>
                    <a:p>
                      <a:r>
                        <a:rPr lang="en-US" sz="2400">
                          <a:solidFill>
                            <a:srgbClr val="01435F"/>
                          </a:solidFill>
                          <a:effectLst/>
                          <a:latin typeface="Cambria" panose="02040503050406030204" pitchFamily="18" charset="0"/>
                        </a:rPr>
                        <a:t>2</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     /     %     //</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vi-VN" sz="2400">
                          <a:solidFill>
                            <a:srgbClr val="01435F"/>
                          </a:solidFill>
                          <a:effectLst/>
                          <a:latin typeface="Cambria" panose="02040503050406030204" pitchFamily="18" charset="0"/>
                        </a:rPr>
                        <a:t>Phép nhân, chia, lấy phần dư và phép chia lấy phần nguyên</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extLst>
                  <a:ext uri="{0D108BD9-81ED-4DB2-BD59-A6C34878D82A}">
                    <a16:rowId xmlns="" xmlns:a16="http://schemas.microsoft.com/office/drawing/2014/main" val="3582803933"/>
                  </a:ext>
                </a:extLst>
              </a:tr>
              <a:tr h="502885">
                <a:tc>
                  <a:txBody>
                    <a:bodyPr/>
                    <a:lstStyle/>
                    <a:p>
                      <a:r>
                        <a:rPr lang="en-US" sz="2400">
                          <a:solidFill>
                            <a:srgbClr val="01435F"/>
                          </a:solidFill>
                          <a:effectLst/>
                          <a:latin typeface="Cambria" panose="02040503050406030204" pitchFamily="18" charset="0"/>
                        </a:rPr>
                        <a:t>3</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 –</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Toán tử Cộng, Trừ</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extLst>
                  <a:ext uri="{0D108BD9-81ED-4DB2-BD59-A6C34878D82A}">
                    <a16:rowId xmlns="" xmlns:a16="http://schemas.microsoft.com/office/drawing/2014/main" val="629054188"/>
                  </a:ext>
                </a:extLst>
              </a:tr>
              <a:tr h="502885">
                <a:tc>
                  <a:txBody>
                    <a:bodyPr/>
                    <a:lstStyle/>
                    <a:p>
                      <a:r>
                        <a:rPr lang="en-US" sz="2400">
                          <a:solidFill>
                            <a:srgbClr val="01435F"/>
                          </a:solidFill>
                          <a:effectLst/>
                          <a:latin typeface="Cambria" panose="02040503050406030204" pitchFamily="18" charset="0"/>
                        </a:rPr>
                        <a:t>4</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&lt;=  &lt;   &gt;    &gt;=</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Các toán tử so sánh</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extLst>
                  <a:ext uri="{0D108BD9-81ED-4DB2-BD59-A6C34878D82A}">
                    <a16:rowId xmlns="" xmlns:a16="http://schemas.microsoft.com/office/drawing/2014/main" val="1445411995"/>
                  </a:ext>
                </a:extLst>
              </a:tr>
              <a:tr h="502885">
                <a:tc>
                  <a:txBody>
                    <a:bodyPr/>
                    <a:lstStyle/>
                    <a:p>
                      <a:r>
                        <a:rPr lang="en-US" sz="2400">
                          <a:solidFill>
                            <a:srgbClr val="01435F"/>
                          </a:solidFill>
                          <a:effectLst/>
                          <a:latin typeface="Cambria" panose="02040503050406030204" pitchFamily="18" charset="0"/>
                        </a:rPr>
                        <a:t>5</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&lt;&gt; == !=</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Các toán tử so sánh</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extLst>
                  <a:ext uri="{0D108BD9-81ED-4DB2-BD59-A6C34878D82A}">
                    <a16:rowId xmlns="" xmlns:a16="http://schemas.microsoft.com/office/drawing/2014/main" val="2448982567"/>
                  </a:ext>
                </a:extLst>
              </a:tr>
              <a:tr h="502885">
                <a:tc>
                  <a:txBody>
                    <a:bodyPr/>
                    <a:lstStyle/>
                    <a:p>
                      <a:r>
                        <a:rPr lang="en-US" sz="2400">
                          <a:solidFill>
                            <a:srgbClr val="01435F"/>
                          </a:solidFill>
                          <a:effectLst/>
                          <a:latin typeface="Cambria" panose="02040503050406030204" pitchFamily="18" charset="0"/>
                        </a:rPr>
                        <a:t>6</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   %=   /=   //=   -=   +=   *=   **=</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Các toán tử gán</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extLst>
                  <a:ext uri="{0D108BD9-81ED-4DB2-BD59-A6C34878D82A}">
                    <a16:rowId xmlns="" xmlns:a16="http://schemas.microsoft.com/office/drawing/2014/main" val="1331716504"/>
                  </a:ext>
                </a:extLst>
              </a:tr>
              <a:tr h="502885">
                <a:tc>
                  <a:txBody>
                    <a:bodyPr/>
                    <a:lstStyle/>
                    <a:p>
                      <a:r>
                        <a:rPr lang="en-US" sz="2400">
                          <a:solidFill>
                            <a:srgbClr val="01435F"/>
                          </a:solidFill>
                          <a:effectLst/>
                          <a:latin typeface="Cambria" panose="02040503050406030204" pitchFamily="18" charset="0"/>
                        </a:rPr>
                        <a:t>7</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is , is not</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Các toán tử so sánh</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extLst>
                  <a:ext uri="{0D108BD9-81ED-4DB2-BD59-A6C34878D82A}">
                    <a16:rowId xmlns="" xmlns:a16="http://schemas.microsoft.com/office/drawing/2014/main" val="1677734794"/>
                  </a:ext>
                </a:extLst>
              </a:tr>
              <a:tr h="502885">
                <a:tc>
                  <a:txBody>
                    <a:bodyPr/>
                    <a:lstStyle/>
                    <a:p>
                      <a:r>
                        <a:rPr lang="en-US" sz="2400">
                          <a:solidFill>
                            <a:srgbClr val="01435F"/>
                          </a:solidFill>
                          <a:effectLst/>
                          <a:latin typeface="Cambria" panose="02040503050406030204" pitchFamily="18" charset="0"/>
                        </a:rPr>
                        <a:t>8</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not, or, and</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tc>
                  <a:txBody>
                    <a:bodyPr/>
                    <a:lstStyle/>
                    <a:p>
                      <a:r>
                        <a:rPr lang="en-US" sz="2400">
                          <a:solidFill>
                            <a:srgbClr val="01435F"/>
                          </a:solidFill>
                          <a:effectLst/>
                          <a:latin typeface="Cambria" panose="02040503050406030204" pitchFamily="18" charset="0"/>
                        </a:rPr>
                        <a:t>Các toán tử Logic</a:t>
                      </a:r>
                    </a:p>
                  </a:txBody>
                  <a:tcPr marL="20404" marR="20404" marT="6595" marB="6595" anchor="ctr">
                    <a:lnL w="9525" cap="flat" cmpd="sng" algn="ctr">
                      <a:solidFill>
                        <a:srgbClr val="88C7E2"/>
                      </a:solidFill>
                      <a:prstDash val="solid"/>
                      <a:round/>
                      <a:headEnd type="none" w="med" len="med"/>
                      <a:tailEnd type="none" w="med" len="med"/>
                    </a:lnL>
                    <a:lnR w="9525" cap="flat" cmpd="sng" algn="ctr">
                      <a:solidFill>
                        <a:srgbClr val="88C7E2"/>
                      </a:solidFill>
                      <a:prstDash val="solid"/>
                      <a:round/>
                      <a:headEnd type="none" w="med" len="med"/>
                      <a:tailEnd type="none" w="med" len="med"/>
                    </a:lnR>
                    <a:lnT w="9525" cap="flat" cmpd="sng" algn="ctr">
                      <a:solidFill>
                        <a:srgbClr val="88C7E2"/>
                      </a:solidFill>
                      <a:prstDash val="solid"/>
                      <a:round/>
                      <a:headEnd type="none" w="med" len="med"/>
                      <a:tailEnd type="none" w="med" len="med"/>
                    </a:lnT>
                    <a:lnB w="9525" cap="flat" cmpd="sng" algn="ctr">
                      <a:solidFill>
                        <a:srgbClr val="88C7E2"/>
                      </a:solidFill>
                      <a:prstDash val="solid"/>
                      <a:round/>
                      <a:headEnd type="none" w="med" len="med"/>
                      <a:tailEnd type="none" w="med" len="med"/>
                    </a:lnB>
                    <a:solidFill>
                      <a:srgbClr val="E4EEF3"/>
                    </a:solidFill>
                  </a:tcPr>
                </a:tc>
                <a:extLst>
                  <a:ext uri="{0D108BD9-81ED-4DB2-BD59-A6C34878D82A}">
                    <a16:rowId xmlns="" xmlns:a16="http://schemas.microsoft.com/office/drawing/2014/main" val="188662283"/>
                  </a:ext>
                </a:extLst>
              </a:tr>
            </a:tbl>
          </a:graphicData>
        </a:graphic>
      </p:graphicFrame>
    </p:spTree>
    <p:extLst>
      <p:ext uri="{BB962C8B-B14F-4D97-AF65-F5344CB8AC3E}">
        <p14:creationId xmlns:p14="http://schemas.microsoft.com/office/powerpoint/2010/main" val="18988113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9194800" cy="508000"/>
            <a:chOff x="789624" y="1191463"/>
            <a:chExt cx="9194800" cy="508000"/>
          </a:xfrm>
        </p:grpSpPr>
        <p:sp>
          <p:nvSpPr>
            <p:cNvPr id="3" name="AutoShape 52"/>
            <p:cNvSpPr>
              <a:spLocks noChangeArrowheads="1"/>
            </p:cNvSpPr>
            <p:nvPr/>
          </p:nvSpPr>
          <p:spPr bwMode="gray">
            <a:xfrm>
              <a:off x="990600" y="1191463"/>
              <a:ext cx="8993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effectLst/>
                  <a:latin typeface="Cambria" panose="02040503050406030204" pitchFamily="18" charset="0"/>
                  <a:ea typeface="Cambria" panose="02040503050406030204" pitchFamily="18" charset="0"/>
                </a:rPr>
                <a:t>2</a:t>
              </a:r>
              <a:r>
                <a:rPr lang="vi-VN" sz="2800" b="1">
                  <a:effectLst/>
                  <a:latin typeface="Cambria" panose="02040503050406030204" pitchFamily="18" charset="0"/>
                  <a:ea typeface="Cambria" panose="02040503050406030204" pitchFamily="18" charset="0"/>
                </a:rPr>
                <a:t>.4.</a:t>
              </a:r>
              <a:r>
                <a:rPr lang="en-US" sz="2800" b="1">
                  <a:effectLst/>
                  <a:latin typeface="Cambria" panose="02040503050406030204" pitchFamily="18" charset="0"/>
                  <a:ea typeface="Cambria" panose="02040503050406030204" pitchFamily="18" charset="0"/>
                </a:rPr>
                <a:t> </a:t>
              </a:r>
              <a:r>
                <a:rPr lang="vi-VN" sz="2800" b="1">
                  <a:effectLst/>
                  <a:latin typeface="Cambria" panose="02040503050406030204" pitchFamily="18" charset="0"/>
                  <a:ea typeface="Cambria" panose="02040503050406030204" pitchFamily="18" charset="0"/>
                </a:rPr>
                <a:t>Cách nhập liệu từ bàn phím trong Python</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26</a:t>
            </a:fld>
            <a:endParaRPr lang="en-US"/>
          </a:p>
        </p:txBody>
      </p:sp>
      <p:sp>
        <p:nvSpPr>
          <p:cNvPr id="14" name="Content Placeholder 2"/>
          <p:cNvSpPr txBox="1">
            <a:spLocks/>
          </p:cNvSpPr>
          <p:nvPr/>
        </p:nvSpPr>
        <p:spPr>
          <a:xfrm>
            <a:off x="457200" y="7461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lnSpc>
                <a:spcPct val="90000"/>
              </a:lnSpc>
              <a:spcBef>
                <a:spcPts val="1000"/>
              </a:spcBef>
              <a:buClr>
                <a:srgbClr val="215D9F"/>
              </a:buClr>
              <a:buNone/>
            </a:pPr>
            <a:r>
              <a:rPr lang="vi-VN" sz="2800">
                <a:solidFill>
                  <a:prstClr val="black"/>
                </a:solidFill>
                <a:latin typeface="Cambria" panose="02040503050406030204" pitchFamily="18" charset="0"/>
              </a:rPr>
              <a:t>Trong Python để nhập liệu từ bàn phím ta dùng hàm input(). Giá trị nhập vào của hàm input() thường là kiểu chuỗi, do đó ta cần chuyển kiểu nếu như muốn lưu trữ giá trị nhập vào không phải kiểu chuỗi.</a:t>
            </a:r>
            <a:endParaRPr lang="en-US" sz="2800">
              <a:solidFill>
                <a:prstClr val="black"/>
              </a:solidFill>
              <a:latin typeface="Cambria" panose="02040503050406030204" pitchFamily="18" charset="0"/>
            </a:endParaRPr>
          </a:p>
          <a:p>
            <a:pPr marL="0" lvl="0" indent="0" algn="just">
              <a:lnSpc>
                <a:spcPct val="90000"/>
              </a:lnSpc>
              <a:spcBef>
                <a:spcPts val="1000"/>
              </a:spcBef>
              <a:buClr>
                <a:srgbClr val="215D9F"/>
              </a:buClr>
              <a:buNone/>
            </a:pPr>
            <a:endParaRPr lang="en-US" sz="2800">
              <a:solidFill>
                <a:prstClr val="black"/>
              </a:solidFill>
              <a:latin typeface="Cambria" panose="02040503050406030204" pitchFamily="18" charset="0"/>
            </a:endParaRPr>
          </a:p>
          <a:p>
            <a:pPr marL="0" lvl="0" indent="0" algn="just">
              <a:lnSpc>
                <a:spcPct val="90000"/>
              </a:lnSpc>
              <a:spcBef>
                <a:spcPts val="1000"/>
              </a:spcBef>
              <a:buClr>
                <a:srgbClr val="215D9F"/>
              </a:buClr>
              <a:buNone/>
            </a:pPr>
            <a:endParaRPr lang="en-US" sz="2800">
              <a:solidFill>
                <a:prstClr val="black"/>
              </a:solidFill>
              <a:latin typeface="Cambria" panose="02040503050406030204" pitchFamily="18" charset="0"/>
            </a:endParaRPr>
          </a:p>
          <a:p>
            <a:pPr marL="0" lvl="0" indent="0" algn="just">
              <a:lnSpc>
                <a:spcPct val="90000"/>
              </a:lnSpc>
              <a:spcBef>
                <a:spcPts val="1000"/>
              </a:spcBef>
              <a:buClr>
                <a:srgbClr val="215D9F"/>
              </a:buClr>
              <a:buNone/>
            </a:pPr>
            <a:endParaRPr lang="en-US" sz="2800">
              <a:solidFill>
                <a:prstClr val="black"/>
              </a:solidFill>
              <a:latin typeface="Cambria" panose="02040503050406030204" pitchFamily="18" charset="0"/>
            </a:endParaRPr>
          </a:p>
        </p:txBody>
      </p:sp>
      <p:sp>
        <p:nvSpPr>
          <p:cNvPr id="10" name="Rectangle 2">
            <a:extLst>
              <a:ext uri="{FF2B5EF4-FFF2-40B4-BE49-F238E27FC236}">
                <a16:creationId xmlns="" xmlns:a16="http://schemas.microsoft.com/office/drawing/2014/main" id="{C64B0B0B-6D68-40F7-96BE-FC198BF03344}"/>
              </a:ext>
            </a:extLst>
          </p:cNvPr>
          <p:cNvSpPr>
            <a:spLocks noChangeArrowheads="1"/>
          </p:cNvSpPr>
          <p:nvPr/>
        </p:nvSpPr>
        <p:spPr bwMode="auto">
          <a:xfrm>
            <a:off x="2667000" y="2286000"/>
            <a:ext cx="6083717"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"Mời bạn nhập cái gì đó:"</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input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"Bạn nhập:"</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"Kiểu dữ liệu:"</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type</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88736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27</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lnSpc>
                <a:spcPct val="90000"/>
              </a:lnSpc>
              <a:spcBef>
                <a:spcPts val="1000"/>
              </a:spcBef>
              <a:buClr>
                <a:srgbClr val="215D9F"/>
              </a:buClr>
              <a:buNone/>
            </a:pPr>
            <a:r>
              <a:rPr lang="en-US" sz="2800">
                <a:solidFill>
                  <a:prstClr val="black"/>
                </a:solidFill>
                <a:latin typeface="Cambria" panose="02040503050406030204" pitchFamily="18" charset="0"/>
              </a:rPr>
              <a:t>Muốn đ</a:t>
            </a:r>
            <a:r>
              <a:rPr lang="vi-VN" sz="2800">
                <a:solidFill>
                  <a:prstClr val="black"/>
                </a:solidFill>
                <a:latin typeface="Cambria" panose="02040503050406030204" pitchFamily="18" charset="0"/>
              </a:rPr>
              <a:t>ư</a:t>
            </a:r>
            <a:r>
              <a:rPr lang="en-US" sz="2800">
                <a:solidFill>
                  <a:prstClr val="black"/>
                </a:solidFill>
                <a:latin typeface="Cambria" panose="02040503050406030204" pitchFamily="18" charset="0"/>
              </a:rPr>
              <a:t>a về số int</a:t>
            </a:r>
          </a:p>
        </p:txBody>
      </p:sp>
      <p:sp>
        <p:nvSpPr>
          <p:cNvPr id="11" name="Rectangle 4">
            <a:extLst>
              <a:ext uri="{FF2B5EF4-FFF2-40B4-BE49-F238E27FC236}">
                <a16:creationId xmlns="" xmlns:a16="http://schemas.microsoft.com/office/drawing/2014/main" id="{E9799B61-1A17-493C-B0E4-B5137D2890A8}"/>
              </a:ext>
            </a:extLst>
          </p:cNvPr>
          <p:cNvSpPr>
            <a:spLocks noChangeArrowheads="1"/>
          </p:cNvSpPr>
          <p:nvPr/>
        </p:nvSpPr>
        <p:spPr bwMode="auto">
          <a:xfrm>
            <a:off x="838200" y="1846088"/>
            <a:ext cx="5715026"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"Mời thím nhập int:"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x=</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int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input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"Bạn nhập:"</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,x)</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"Kiểu dữ liệu:"</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type</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(x))</a:t>
            </a:r>
            <a:endParaRPr kumimoji="0" lang="en-US" altLang="en-US" sz="2400" b="0" i="0" u="none" strike="noStrike" cap="none" normalizeH="0" baseline="0">
              <a:ln>
                <a:noFill/>
              </a:ln>
              <a:solidFill>
                <a:schemeClr val="tx1"/>
              </a:solidFill>
              <a:effectLst/>
              <a:latin typeface="Arial" panose="020B0604020202020204" pitchFamily="34" charset="0"/>
            </a:endParaRPr>
          </a:p>
        </p:txBody>
      </p:sp>
      <p:grpSp>
        <p:nvGrpSpPr>
          <p:cNvPr id="20" name="Group 19">
            <a:extLst>
              <a:ext uri="{FF2B5EF4-FFF2-40B4-BE49-F238E27FC236}">
                <a16:creationId xmlns="" xmlns:a16="http://schemas.microsoft.com/office/drawing/2014/main" id="{CA9FB30B-C032-41C9-A171-2A03AB9B662F}"/>
              </a:ext>
            </a:extLst>
          </p:cNvPr>
          <p:cNvGrpSpPr/>
          <p:nvPr/>
        </p:nvGrpSpPr>
        <p:grpSpPr>
          <a:xfrm>
            <a:off x="152400" y="152400"/>
            <a:ext cx="9194800" cy="508000"/>
            <a:chOff x="789624" y="1191463"/>
            <a:chExt cx="9194800" cy="508000"/>
          </a:xfrm>
        </p:grpSpPr>
        <p:sp>
          <p:nvSpPr>
            <p:cNvPr id="21" name="AutoShape 52">
              <a:extLst>
                <a:ext uri="{FF2B5EF4-FFF2-40B4-BE49-F238E27FC236}">
                  <a16:creationId xmlns="" xmlns:a16="http://schemas.microsoft.com/office/drawing/2014/main" id="{A9FDBD89-8A3E-4A89-A8F8-EF53FD4D2F3E}"/>
                </a:ext>
              </a:extLst>
            </p:cNvPr>
            <p:cNvSpPr>
              <a:spLocks noChangeArrowheads="1"/>
            </p:cNvSpPr>
            <p:nvPr/>
          </p:nvSpPr>
          <p:spPr bwMode="gray">
            <a:xfrm>
              <a:off x="990600" y="1191463"/>
              <a:ext cx="8993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effectLst/>
                  <a:latin typeface="Cambria" panose="02040503050406030204" pitchFamily="18" charset="0"/>
                  <a:ea typeface="Cambria" panose="02040503050406030204" pitchFamily="18" charset="0"/>
                </a:rPr>
                <a:t>2</a:t>
              </a:r>
              <a:r>
                <a:rPr lang="vi-VN" sz="2800" b="1">
                  <a:effectLst/>
                  <a:latin typeface="Cambria" panose="02040503050406030204" pitchFamily="18" charset="0"/>
                  <a:ea typeface="Cambria" panose="02040503050406030204" pitchFamily="18" charset="0"/>
                </a:rPr>
                <a:t>.4.</a:t>
              </a:r>
              <a:r>
                <a:rPr lang="en-US" sz="2800" b="1">
                  <a:effectLst/>
                  <a:latin typeface="Cambria" panose="02040503050406030204" pitchFamily="18" charset="0"/>
                  <a:ea typeface="Cambria" panose="02040503050406030204" pitchFamily="18" charset="0"/>
                </a:rPr>
                <a:t> </a:t>
              </a:r>
              <a:r>
                <a:rPr lang="vi-VN" sz="2800" b="1">
                  <a:effectLst/>
                  <a:latin typeface="Cambria" panose="02040503050406030204" pitchFamily="18" charset="0"/>
                  <a:ea typeface="Cambria" panose="02040503050406030204" pitchFamily="18" charset="0"/>
                </a:rPr>
                <a:t>Cách nhập liệu từ bàn phím trong Python</a:t>
              </a:r>
            </a:p>
          </p:txBody>
        </p:sp>
        <p:grpSp>
          <p:nvGrpSpPr>
            <p:cNvPr id="22" name="Group 17">
              <a:extLst>
                <a:ext uri="{FF2B5EF4-FFF2-40B4-BE49-F238E27FC236}">
                  <a16:creationId xmlns="" xmlns:a16="http://schemas.microsoft.com/office/drawing/2014/main" id="{26C5258B-BF6B-4550-B62F-5257E3C97937}"/>
                </a:ext>
              </a:extLst>
            </p:cNvPr>
            <p:cNvGrpSpPr>
              <a:grpSpLocks/>
            </p:cNvGrpSpPr>
            <p:nvPr/>
          </p:nvGrpSpPr>
          <p:grpSpPr bwMode="auto">
            <a:xfrm>
              <a:off x="789624" y="1295400"/>
              <a:ext cx="353376" cy="272472"/>
              <a:chOff x="1110" y="2656"/>
              <a:chExt cx="1549" cy="1351"/>
            </a:xfrm>
          </p:grpSpPr>
          <p:sp>
            <p:nvSpPr>
              <p:cNvPr id="23" name="AutoShape 18">
                <a:extLst>
                  <a:ext uri="{FF2B5EF4-FFF2-40B4-BE49-F238E27FC236}">
                    <a16:creationId xmlns="" xmlns:a16="http://schemas.microsoft.com/office/drawing/2014/main" id="{12294B1D-204F-4CAF-8565-D98AB1873A05}"/>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24" name="AutoShape 19">
                <a:extLst>
                  <a:ext uri="{FF2B5EF4-FFF2-40B4-BE49-F238E27FC236}">
                    <a16:creationId xmlns="" xmlns:a16="http://schemas.microsoft.com/office/drawing/2014/main" id="{FA26ED1F-4F54-400B-AF48-66312F8DB8CB}"/>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25" name="AutoShape 20">
                <a:extLst>
                  <a:ext uri="{FF2B5EF4-FFF2-40B4-BE49-F238E27FC236}">
                    <a16:creationId xmlns="" xmlns:a16="http://schemas.microsoft.com/office/drawing/2014/main" id="{2379F18D-1327-4AE2-BA97-B22971247AC9}"/>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23323963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28</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lnSpc>
                <a:spcPct val="90000"/>
              </a:lnSpc>
              <a:spcBef>
                <a:spcPts val="1000"/>
              </a:spcBef>
              <a:buClr>
                <a:srgbClr val="215D9F"/>
              </a:buClr>
              <a:buNone/>
            </a:pPr>
            <a:r>
              <a:rPr lang="en-US" sz="2800">
                <a:solidFill>
                  <a:prstClr val="black"/>
                </a:solidFill>
                <a:latin typeface="Cambria" panose="02040503050406030204" pitchFamily="18" charset="0"/>
              </a:rPr>
              <a:t>Muốn đ</a:t>
            </a:r>
            <a:r>
              <a:rPr lang="vi-VN" sz="2800">
                <a:solidFill>
                  <a:prstClr val="black"/>
                </a:solidFill>
                <a:latin typeface="Cambria" panose="02040503050406030204" pitchFamily="18" charset="0"/>
              </a:rPr>
              <a:t>ư</a:t>
            </a:r>
            <a:r>
              <a:rPr lang="en-US" sz="2800">
                <a:solidFill>
                  <a:prstClr val="black"/>
                </a:solidFill>
                <a:latin typeface="Cambria" panose="02040503050406030204" pitchFamily="18" charset="0"/>
              </a:rPr>
              <a:t>a về số float</a:t>
            </a:r>
          </a:p>
        </p:txBody>
      </p:sp>
      <p:sp>
        <p:nvSpPr>
          <p:cNvPr id="11" name="Rectangle 4">
            <a:extLst>
              <a:ext uri="{FF2B5EF4-FFF2-40B4-BE49-F238E27FC236}">
                <a16:creationId xmlns="" xmlns:a16="http://schemas.microsoft.com/office/drawing/2014/main" id="{E9799B61-1A17-493C-B0E4-B5137D2890A8}"/>
              </a:ext>
            </a:extLst>
          </p:cNvPr>
          <p:cNvSpPr>
            <a:spLocks noChangeArrowheads="1"/>
          </p:cNvSpPr>
          <p:nvPr/>
        </p:nvSpPr>
        <p:spPr bwMode="auto">
          <a:xfrm>
            <a:off x="838200" y="1846088"/>
            <a:ext cx="5715026"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"Mời thím nhập int:"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x=</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float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input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"Bạn nhập:"</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,x)</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"Kiểu dữ liệu:"</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type</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(x))</a:t>
            </a:r>
            <a:endParaRPr kumimoji="0" lang="en-US" altLang="en-US" sz="2400" b="0" i="0" u="none" strike="noStrike" cap="none" normalizeH="0" baseline="0">
              <a:ln>
                <a:noFill/>
              </a:ln>
              <a:solidFill>
                <a:schemeClr val="tx1"/>
              </a:solidFill>
              <a:effectLst/>
              <a:latin typeface="Arial" panose="020B0604020202020204" pitchFamily="34" charset="0"/>
            </a:endParaRPr>
          </a:p>
        </p:txBody>
      </p:sp>
      <p:grpSp>
        <p:nvGrpSpPr>
          <p:cNvPr id="12" name="Group 11">
            <a:extLst>
              <a:ext uri="{FF2B5EF4-FFF2-40B4-BE49-F238E27FC236}">
                <a16:creationId xmlns="" xmlns:a16="http://schemas.microsoft.com/office/drawing/2014/main" id="{D64A763E-64D7-4086-84E8-CAA0D6C09127}"/>
              </a:ext>
            </a:extLst>
          </p:cNvPr>
          <p:cNvGrpSpPr/>
          <p:nvPr/>
        </p:nvGrpSpPr>
        <p:grpSpPr>
          <a:xfrm>
            <a:off x="152400" y="152400"/>
            <a:ext cx="9194800" cy="508000"/>
            <a:chOff x="789624" y="1191463"/>
            <a:chExt cx="9194800" cy="508000"/>
          </a:xfrm>
        </p:grpSpPr>
        <p:sp>
          <p:nvSpPr>
            <p:cNvPr id="15" name="AutoShape 52">
              <a:extLst>
                <a:ext uri="{FF2B5EF4-FFF2-40B4-BE49-F238E27FC236}">
                  <a16:creationId xmlns="" xmlns:a16="http://schemas.microsoft.com/office/drawing/2014/main" id="{84B565E4-99E6-41EC-A09C-FF008AFC61A7}"/>
                </a:ext>
              </a:extLst>
            </p:cNvPr>
            <p:cNvSpPr>
              <a:spLocks noChangeArrowheads="1"/>
            </p:cNvSpPr>
            <p:nvPr/>
          </p:nvSpPr>
          <p:spPr bwMode="gray">
            <a:xfrm>
              <a:off x="990600" y="1191463"/>
              <a:ext cx="8993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effectLst/>
                  <a:latin typeface="Cambria" panose="02040503050406030204" pitchFamily="18" charset="0"/>
                  <a:ea typeface="Cambria" panose="02040503050406030204" pitchFamily="18" charset="0"/>
                </a:rPr>
                <a:t>2</a:t>
              </a:r>
              <a:r>
                <a:rPr lang="vi-VN" sz="2800" b="1">
                  <a:effectLst/>
                  <a:latin typeface="Cambria" panose="02040503050406030204" pitchFamily="18" charset="0"/>
                  <a:ea typeface="Cambria" panose="02040503050406030204" pitchFamily="18" charset="0"/>
                </a:rPr>
                <a:t>.4.</a:t>
              </a:r>
              <a:r>
                <a:rPr lang="en-US" sz="2800" b="1">
                  <a:effectLst/>
                  <a:latin typeface="Cambria" panose="02040503050406030204" pitchFamily="18" charset="0"/>
                  <a:ea typeface="Cambria" panose="02040503050406030204" pitchFamily="18" charset="0"/>
                </a:rPr>
                <a:t> </a:t>
              </a:r>
              <a:r>
                <a:rPr lang="vi-VN" sz="2800" b="1">
                  <a:effectLst/>
                  <a:latin typeface="Cambria" panose="02040503050406030204" pitchFamily="18" charset="0"/>
                  <a:ea typeface="Cambria" panose="02040503050406030204" pitchFamily="18" charset="0"/>
                </a:rPr>
                <a:t>Cách nhập liệu từ bàn phím trong Python</a:t>
              </a:r>
            </a:p>
          </p:txBody>
        </p:sp>
        <p:grpSp>
          <p:nvGrpSpPr>
            <p:cNvPr id="16" name="Group 17">
              <a:extLst>
                <a:ext uri="{FF2B5EF4-FFF2-40B4-BE49-F238E27FC236}">
                  <a16:creationId xmlns="" xmlns:a16="http://schemas.microsoft.com/office/drawing/2014/main" id="{82E7ADD5-6F65-4679-B6FD-278C993B46BB}"/>
                </a:ext>
              </a:extLst>
            </p:cNvPr>
            <p:cNvGrpSpPr>
              <a:grpSpLocks/>
            </p:cNvGrpSpPr>
            <p:nvPr/>
          </p:nvGrpSpPr>
          <p:grpSpPr bwMode="auto">
            <a:xfrm>
              <a:off x="789624" y="1295400"/>
              <a:ext cx="353376" cy="272472"/>
              <a:chOff x="1110" y="2656"/>
              <a:chExt cx="1549" cy="1351"/>
            </a:xfrm>
          </p:grpSpPr>
          <p:sp>
            <p:nvSpPr>
              <p:cNvPr id="17" name="AutoShape 18">
                <a:extLst>
                  <a:ext uri="{FF2B5EF4-FFF2-40B4-BE49-F238E27FC236}">
                    <a16:creationId xmlns="" xmlns:a16="http://schemas.microsoft.com/office/drawing/2014/main" id="{548648A0-06F5-4106-8642-CD16B8A3DA19}"/>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8" name="AutoShape 19">
                <a:extLst>
                  <a:ext uri="{FF2B5EF4-FFF2-40B4-BE49-F238E27FC236}">
                    <a16:creationId xmlns="" xmlns:a16="http://schemas.microsoft.com/office/drawing/2014/main" id="{35C32DDB-DE34-4AAB-9999-870AEA8E12E7}"/>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9" name="AutoShape 20">
                <a:extLst>
                  <a:ext uri="{FF2B5EF4-FFF2-40B4-BE49-F238E27FC236}">
                    <a16:creationId xmlns="" xmlns:a16="http://schemas.microsoft.com/office/drawing/2014/main" id="{D847E0ED-2793-4E48-99EA-9E4B6156DEF2}"/>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38530003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29</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lnSpc>
                <a:spcPct val="90000"/>
              </a:lnSpc>
              <a:spcBef>
                <a:spcPts val="1000"/>
              </a:spcBef>
              <a:buClr>
                <a:srgbClr val="215D9F"/>
              </a:buClr>
              <a:buNone/>
            </a:pPr>
            <a:r>
              <a:rPr lang="en-US" sz="2800">
                <a:solidFill>
                  <a:prstClr val="black"/>
                </a:solidFill>
                <a:latin typeface="Cambria" panose="02040503050406030204" pitchFamily="18" charset="0"/>
              </a:rPr>
              <a:t>Muốn đ</a:t>
            </a:r>
            <a:r>
              <a:rPr lang="vi-VN" sz="2800">
                <a:solidFill>
                  <a:prstClr val="black"/>
                </a:solidFill>
                <a:latin typeface="Cambria" panose="02040503050406030204" pitchFamily="18" charset="0"/>
              </a:rPr>
              <a:t>ư</a:t>
            </a:r>
            <a:r>
              <a:rPr lang="en-US" sz="2800">
                <a:solidFill>
                  <a:prstClr val="black"/>
                </a:solidFill>
                <a:latin typeface="Cambria" panose="02040503050406030204" pitchFamily="18" charset="0"/>
              </a:rPr>
              <a:t>a về số boolean</a:t>
            </a:r>
          </a:p>
        </p:txBody>
      </p:sp>
      <p:sp>
        <p:nvSpPr>
          <p:cNvPr id="8" name="Rectangle 2">
            <a:extLst>
              <a:ext uri="{FF2B5EF4-FFF2-40B4-BE49-F238E27FC236}">
                <a16:creationId xmlns="" xmlns:a16="http://schemas.microsoft.com/office/drawing/2014/main" id="{9A105133-AE45-4BBF-8CFD-81157A55E381}"/>
              </a:ext>
            </a:extLst>
          </p:cNvPr>
          <p:cNvSpPr>
            <a:spLocks noChangeArrowheads="1"/>
          </p:cNvSpPr>
          <p:nvPr/>
        </p:nvSpPr>
        <p:spPr bwMode="auto">
          <a:xfrm>
            <a:off x="838200" y="1905506"/>
            <a:ext cx="9217588"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def</a:t>
            </a:r>
            <a:r>
              <a:rPr kumimoji="0" lang="en-US" altLang="en-U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StrToBool</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s.lower</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"yes"</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"true"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"1"</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Mời</a:t>
            </a:r>
            <a:r>
              <a:rPr kumimoji="0" lang="en-US" altLang="en-US"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thím</a:t>
            </a:r>
            <a:r>
              <a:rPr kumimoji="0" lang="en-US" altLang="en-US"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nhập</a:t>
            </a:r>
            <a:r>
              <a:rPr kumimoji="0" lang="en-US" altLang="en-US"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bool</a:t>
            </a:r>
            <a:r>
              <a:rPr kumimoji="0" lang="en-US" altLang="en-US"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 =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StrToBool</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input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Bạn</a:t>
            </a:r>
            <a:r>
              <a:rPr kumimoji="0" lang="en-US" altLang="en-US"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nhập</a:t>
            </a:r>
            <a:r>
              <a:rPr kumimoji="0" lang="en-US" altLang="en-US"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x)</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Kiểu</a:t>
            </a:r>
            <a:r>
              <a:rPr kumimoji="0" lang="en-US" altLang="en-US"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dữ</a:t>
            </a:r>
            <a:r>
              <a:rPr kumimoji="0" lang="en-US" altLang="en-US"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t>
            </a:r>
            <a:r>
              <a:rPr kumimoji="0" lang="en-US" altLang="en-US" sz="24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liệu</a:t>
            </a:r>
            <a:r>
              <a:rPr kumimoji="0" lang="en-US" altLang="en-US" sz="24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type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(x))</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grpSp>
        <p:nvGrpSpPr>
          <p:cNvPr id="11" name="Group 10">
            <a:extLst>
              <a:ext uri="{FF2B5EF4-FFF2-40B4-BE49-F238E27FC236}">
                <a16:creationId xmlns="" xmlns:a16="http://schemas.microsoft.com/office/drawing/2014/main" id="{D6A43F23-5ACC-40FD-B28F-D171142C9AED}"/>
              </a:ext>
            </a:extLst>
          </p:cNvPr>
          <p:cNvGrpSpPr/>
          <p:nvPr/>
        </p:nvGrpSpPr>
        <p:grpSpPr>
          <a:xfrm>
            <a:off x="152400" y="152400"/>
            <a:ext cx="9194800" cy="508000"/>
            <a:chOff x="789624" y="1191463"/>
            <a:chExt cx="9194800" cy="508000"/>
          </a:xfrm>
        </p:grpSpPr>
        <p:sp>
          <p:nvSpPr>
            <p:cNvPr id="12" name="AutoShape 52">
              <a:extLst>
                <a:ext uri="{FF2B5EF4-FFF2-40B4-BE49-F238E27FC236}">
                  <a16:creationId xmlns="" xmlns:a16="http://schemas.microsoft.com/office/drawing/2014/main" id="{982779EE-A18F-4BC4-BED8-02ED30014941}"/>
                </a:ext>
              </a:extLst>
            </p:cNvPr>
            <p:cNvSpPr>
              <a:spLocks noChangeArrowheads="1"/>
            </p:cNvSpPr>
            <p:nvPr/>
          </p:nvSpPr>
          <p:spPr bwMode="gray">
            <a:xfrm>
              <a:off x="990600" y="1191463"/>
              <a:ext cx="8993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effectLst/>
                  <a:latin typeface="Cambria" panose="02040503050406030204" pitchFamily="18" charset="0"/>
                  <a:ea typeface="Cambria" panose="02040503050406030204" pitchFamily="18" charset="0"/>
                </a:rPr>
                <a:t>2</a:t>
              </a:r>
              <a:r>
                <a:rPr lang="vi-VN" sz="2800" b="1">
                  <a:effectLst/>
                  <a:latin typeface="Cambria" panose="02040503050406030204" pitchFamily="18" charset="0"/>
                  <a:ea typeface="Cambria" panose="02040503050406030204" pitchFamily="18" charset="0"/>
                </a:rPr>
                <a:t>.4.</a:t>
              </a:r>
              <a:r>
                <a:rPr lang="en-US" sz="2800" b="1">
                  <a:effectLst/>
                  <a:latin typeface="Cambria" panose="02040503050406030204" pitchFamily="18" charset="0"/>
                  <a:ea typeface="Cambria" panose="02040503050406030204" pitchFamily="18" charset="0"/>
                </a:rPr>
                <a:t> </a:t>
              </a:r>
              <a:r>
                <a:rPr lang="vi-VN" sz="2800" b="1">
                  <a:effectLst/>
                  <a:latin typeface="Cambria" panose="02040503050406030204" pitchFamily="18" charset="0"/>
                  <a:ea typeface="Cambria" panose="02040503050406030204" pitchFamily="18" charset="0"/>
                </a:rPr>
                <a:t>Cách nhập liệu từ bàn phím trong Python</a:t>
              </a:r>
            </a:p>
          </p:txBody>
        </p:sp>
        <p:grpSp>
          <p:nvGrpSpPr>
            <p:cNvPr id="15" name="Group 17">
              <a:extLst>
                <a:ext uri="{FF2B5EF4-FFF2-40B4-BE49-F238E27FC236}">
                  <a16:creationId xmlns="" xmlns:a16="http://schemas.microsoft.com/office/drawing/2014/main" id="{BBFCED7A-9E7C-44EB-9F94-D82EE1FCD64F}"/>
                </a:ext>
              </a:extLst>
            </p:cNvPr>
            <p:cNvGrpSpPr>
              <a:grpSpLocks/>
            </p:cNvGrpSpPr>
            <p:nvPr/>
          </p:nvGrpSpPr>
          <p:grpSpPr bwMode="auto">
            <a:xfrm>
              <a:off x="789624" y="1295400"/>
              <a:ext cx="353376" cy="272472"/>
              <a:chOff x="1110" y="2656"/>
              <a:chExt cx="1549" cy="1351"/>
            </a:xfrm>
          </p:grpSpPr>
          <p:sp>
            <p:nvSpPr>
              <p:cNvPr id="16" name="AutoShape 18">
                <a:extLst>
                  <a:ext uri="{FF2B5EF4-FFF2-40B4-BE49-F238E27FC236}">
                    <a16:creationId xmlns="" xmlns:a16="http://schemas.microsoft.com/office/drawing/2014/main" id="{37DEBDF0-7B1B-45BF-BBC4-8B1F6E14E6CA}"/>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7" name="AutoShape 19">
                <a:extLst>
                  <a:ext uri="{FF2B5EF4-FFF2-40B4-BE49-F238E27FC236}">
                    <a16:creationId xmlns="" xmlns:a16="http://schemas.microsoft.com/office/drawing/2014/main" id="{D37D815C-8F93-46D7-8E72-C15064F3F080}"/>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8" name="AutoShape 20">
                <a:extLst>
                  <a:ext uri="{FF2B5EF4-FFF2-40B4-BE49-F238E27FC236}">
                    <a16:creationId xmlns="" xmlns:a16="http://schemas.microsoft.com/office/drawing/2014/main" id="{891547E1-4DA0-4DEA-8986-095EDE751822}"/>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23310075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4620576" cy="508000"/>
            <a:chOff x="789624" y="1191463"/>
            <a:chExt cx="4620576" cy="508000"/>
          </a:xfrm>
        </p:grpSpPr>
        <p:sp>
          <p:nvSpPr>
            <p:cNvPr id="3" name="AutoShape 52"/>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Nội dung bài học</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a:t>
            </a:fld>
            <a:endParaRPr lang="en-US"/>
          </a:p>
        </p:txBody>
      </p:sp>
      <p:sp>
        <p:nvSpPr>
          <p:cNvPr id="14" name="Content Placeholder 2"/>
          <p:cNvSpPr txBox="1">
            <a:spLocks/>
          </p:cNvSpPr>
          <p:nvPr/>
        </p:nvSpPr>
        <p:spPr>
          <a:xfrm>
            <a:off x="457200" y="7461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spcBef>
                <a:spcPts val="0"/>
              </a:spcBef>
              <a:buNone/>
            </a:pPr>
            <a:r>
              <a:rPr lang="en-US" sz="2800" dirty="0" smtClean="0">
                <a:effectLst/>
                <a:latin typeface="Cambria" panose="02040503050406030204" pitchFamily="18" charset="0"/>
                <a:ea typeface="Cambria" panose="02040503050406030204" pitchFamily="18" charset="0"/>
              </a:rPr>
              <a:t>2.0. </a:t>
            </a:r>
            <a:r>
              <a:rPr lang="en-US" sz="2800" dirty="0" err="1">
                <a:latin typeface="Cambria" panose="02040503050406030204" pitchFamily="18" charset="0"/>
                <a:ea typeface="Cambria" panose="02040503050406030204" pitchFamily="18" charset="0"/>
              </a:rPr>
              <a:t>Chương</a:t>
            </a:r>
            <a:r>
              <a:rPr lang="en-US" sz="2800" dirty="0">
                <a:latin typeface="Cambria" panose="02040503050406030204" pitchFamily="18" charset="0"/>
                <a:ea typeface="Cambria" panose="02040503050406030204" pitchFamily="18" charset="0"/>
              </a:rPr>
              <a:t> </a:t>
            </a:r>
            <a:r>
              <a:rPr lang="en-US" sz="2800" dirty="0" err="1">
                <a:latin typeface="Cambria" panose="02040503050406030204" pitchFamily="18" charset="0"/>
                <a:ea typeface="Cambria" panose="02040503050406030204" pitchFamily="18" charset="0"/>
              </a:rPr>
              <a:t>trình</a:t>
            </a:r>
            <a:r>
              <a:rPr lang="en-US" sz="2800" dirty="0">
                <a:latin typeface="Cambria" panose="02040503050406030204" pitchFamily="18" charset="0"/>
                <a:ea typeface="Cambria" panose="02040503050406030204" pitchFamily="18" charset="0"/>
              </a:rPr>
              <a:t> Python </a:t>
            </a:r>
            <a:r>
              <a:rPr lang="en-US" sz="2800" dirty="0" err="1">
                <a:latin typeface="Cambria" panose="02040503050406030204" pitchFamily="18" charset="0"/>
                <a:ea typeface="Cambria" panose="02040503050406030204" pitchFamily="18" charset="0"/>
              </a:rPr>
              <a:t>đầu</a:t>
            </a:r>
            <a:r>
              <a:rPr lang="en-US" sz="2800" dirty="0">
                <a:latin typeface="Cambria" panose="02040503050406030204" pitchFamily="18" charset="0"/>
                <a:ea typeface="Cambria" panose="02040503050406030204" pitchFamily="18" charset="0"/>
              </a:rPr>
              <a:t> </a:t>
            </a:r>
            <a:r>
              <a:rPr lang="en-US" sz="2800" dirty="0" err="1" smtClean="0">
                <a:latin typeface="Cambria" panose="02040503050406030204" pitchFamily="18" charset="0"/>
                <a:ea typeface="Cambria" panose="02040503050406030204" pitchFamily="18" charset="0"/>
              </a:rPr>
              <a:t>tiên</a:t>
            </a:r>
            <a:endParaRPr lang="en-US" sz="2800" dirty="0" smtClean="0">
              <a:effectLst/>
              <a:latin typeface="Cambria" panose="02040503050406030204" pitchFamily="18" charset="0"/>
              <a:ea typeface="Cambria" panose="02040503050406030204" pitchFamily="18" charset="0"/>
            </a:endParaRPr>
          </a:p>
          <a:p>
            <a:pPr marL="0" marR="0" lvl="0" indent="0" algn="just">
              <a:lnSpc>
                <a:spcPct val="150000"/>
              </a:lnSpc>
              <a:spcBef>
                <a:spcPts val="0"/>
              </a:spcBef>
              <a:spcAft>
                <a:spcPts val="0"/>
              </a:spcAft>
              <a:buNone/>
            </a:pPr>
            <a:r>
              <a:rPr lang="en-US" sz="2800" dirty="0" smtClean="0">
                <a:effectLst/>
                <a:latin typeface="Cambria" panose="02040503050406030204" pitchFamily="18" charset="0"/>
                <a:ea typeface="Cambria" panose="02040503050406030204" pitchFamily="18" charset="0"/>
              </a:rPr>
              <a:t>2</a:t>
            </a:r>
            <a:r>
              <a:rPr lang="vi-VN" sz="2800" dirty="0">
                <a:effectLst/>
                <a:latin typeface="Cambria" panose="02040503050406030204" pitchFamily="18" charset="0"/>
                <a:ea typeface="Cambria" panose="02040503050406030204" pitchFamily="18" charset="0"/>
              </a:rPr>
              <a:t>.1.</a:t>
            </a:r>
            <a:r>
              <a:rPr lang="en-US" sz="2800" dirty="0">
                <a:effectLst/>
                <a:latin typeface="Cambria" panose="02040503050406030204" pitchFamily="18" charset="0"/>
                <a:ea typeface="Cambria" panose="02040503050406030204" pitchFamily="18" charset="0"/>
              </a:rPr>
              <a:t> </a:t>
            </a:r>
            <a:r>
              <a:rPr lang="vi-VN" sz="2800" dirty="0">
                <a:effectLst/>
                <a:latin typeface="Cambria" panose="02040503050406030204" pitchFamily="18" charset="0"/>
                <a:ea typeface="Cambria" panose="02040503050406030204" pitchFamily="18" charset="0"/>
              </a:rPr>
              <a:t>Kiểu dữ liệu cơ bản và khai báo biến trong Python</a:t>
            </a:r>
          </a:p>
          <a:p>
            <a:pPr marL="0" marR="0" lvl="0" indent="0" algn="just">
              <a:lnSpc>
                <a:spcPct val="150000"/>
              </a:lnSpc>
              <a:spcBef>
                <a:spcPts val="0"/>
              </a:spcBef>
              <a:spcAft>
                <a:spcPts val="0"/>
              </a:spcAft>
              <a:buNone/>
            </a:pPr>
            <a:r>
              <a:rPr lang="en-US" sz="2800" dirty="0">
                <a:effectLst/>
                <a:latin typeface="Cambria" panose="02040503050406030204" pitchFamily="18" charset="0"/>
                <a:ea typeface="Cambria" panose="02040503050406030204" pitchFamily="18" charset="0"/>
              </a:rPr>
              <a:t>2</a:t>
            </a:r>
            <a:r>
              <a:rPr lang="vi-VN" sz="2800" dirty="0">
                <a:effectLst/>
                <a:latin typeface="Cambria" panose="02040503050406030204" pitchFamily="18" charset="0"/>
                <a:ea typeface="Cambria" panose="02040503050406030204" pitchFamily="18" charset="0"/>
              </a:rPr>
              <a:t>.2.</a:t>
            </a:r>
            <a:r>
              <a:rPr lang="en-US" sz="2800" dirty="0">
                <a:effectLst/>
                <a:latin typeface="Cambria" panose="02040503050406030204" pitchFamily="18" charset="0"/>
                <a:ea typeface="Cambria" panose="02040503050406030204" pitchFamily="18" charset="0"/>
              </a:rPr>
              <a:t> </a:t>
            </a:r>
            <a:r>
              <a:rPr lang="vi-VN" sz="2800" dirty="0">
                <a:effectLst/>
                <a:latin typeface="Cambria" panose="02040503050406030204" pitchFamily="18" charset="0"/>
                <a:ea typeface="Cambria" panose="02040503050406030204" pitchFamily="18" charset="0"/>
              </a:rPr>
              <a:t>Cách ghi chú lệnh trong Python</a:t>
            </a:r>
          </a:p>
          <a:p>
            <a:pPr marL="0" marR="0" lvl="0" indent="0" algn="just">
              <a:lnSpc>
                <a:spcPct val="150000"/>
              </a:lnSpc>
              <a:spcBef>
                <a:spcPts val="0"/>
              </a:spcBef>
              <a:spcAft>
                <a:spcPts val="0"/>
              </a:spcAft>
              <a:buNone/>
            </a:pPr>
            <a:r>
              <a:rPr lang="en-US" sz="2800" dirty="0">
                <a:effectLst/>
                <a:latin typeface="Cambria" panose="02040503050406030204" pitchFamily="18" charset="0"/>
                <a:ea typeface="Cambria" panose="02040503050406030204" pitchFamily="18" charset="0"/>
              </a:rPr>
              <a:t>2</a:t>
            </a:r>
            <a:r>
              <a:rPr lang="vi-VN" sz="2800" dirty="0">
                <a:effectLst/>
                <a:latin typeface="Cambria" panose="02040503050406030204" pitchFamily="18" charset="0"/>
                <a:ea typeface="Cambria" panose="02040503050406030204" pitchFamily="18" charset="0"/>
              </a:rPr>
              <a:t>.3.</a:t>
            </a:r>
            <a:r>
              <a:rPr lang="en-US" sz="2800" dirty="0">
                <a:effectLst/>
                <a:latin typeface="Cambria" panose="02040503050406030204" pitchFamily="18" charset="0"/>
                <a:ea typeface="Cambria" panose="02040503050406030204" pitchFamily="18" charset="0"/>
              </a:rPr>
              <a:t> </a:t>
            </a:r>
            <a:r>
              <a:rPr lang="vi-VN" sz="2800" dirty="0">
                <a:effectLst/>
                <a:latin typeface="Cambria" panose="02040503050406030204" pitchFamily="18" charset="0"/>
                <a:ea typeface="Cambria" panose="02040503050406030204" pitchFamily="18" charset="0"/>
              </a:rPr>
              <a:t>Các toán tử thường dùng trong Python</a:t>
            </a:r>
          </a:p>
          <a:p>
            <a:pPr marL="0" marR="0" lvl="0" indent="0" algn="just">
              <a:lnSpc>
                <a:spcPct val="150000"/>
              </a:lnSpc>
              <a:spcBef>
                <a:spcPts val="0"/>
              </a:spcBef>
              <a:spcAft>
                <a:spcPts val="0"/>
              </a:spcAft>
              <a:buNone/>
            </a:pPr>
            <a:r>
              <a:rPr lang="en-US" sz="2800" dirty="0">
                <a:effectLst/>
                <a:latin typeface="Cambria" panose="02040503050406030204" pitchFamily="18" charset="0"/>
                <a:ea typeface="Cambria" panose="02040503050406030204" pitchFamily="18" charset="0"/>
              </a:rPr>
              <a:t>2</a:t>
            </a:r>
            <a:r>
              <a:rPr lang="vi-VN" sz="2800" dirty="0">
                <a:effectLst/>
                <a:latin typeface="Cambria" panose="02040503050406030204" pitchFamily="18" charset="0"/>
                <a:ea typeface="Cambria" panose="02040503050406030204" pitchFamily="18" charset="0"/>
              </a:rPr>
              <a:t>.4.</a:t>
            </a:r>
            <a:r>
              <a:rPr lang="en-US" sz="2800" dirty="0">
                <a:effectLst/>
                <a:latin typeface="Cambria" panose="02040503050406030204" pitchFamily="18" charset="0"/>
                <a:ea typeface="Cambria" panose="02040503050406030204" pitchFamily="18" charset="0"/>
              </a:rPr>
              <a:t> </a:t>
            </a:r>
            <a:r>
              <a:rPr lang="vi-VN" sz="2800" dirty="0">
                <a:effectLst/>
                <a:latin typeface="Cambria" panose="02040503050406030204" pitchFamily="18" charset="0"/>
                <a:ea typeface="Cambria" panose="02040503050406030204" pitchFamily="18" charset="0"/>
              </a:rPr>
              <a:t>Cách nhập liệu từ bàn phím trong Python</a:t>
            </a:r>
          </a:p>
          <a:p>
            <a:pPr marL="0" marR="0" lvl="0" indent="0" algn="just">
              <a:lnSpc>
                <a:spcPct val="150000"/>
              </a:lnSpc>
              <a:spcBef>
                <a:spcPts val="0"/>
              </a:spcBef>
              <a:spcAft>
                <a:spcPts val="0"/>
              </a:spcAft>
              <a:buNone/>
            </a:pPr>
            <a:r>
              <a:rPr lang="en-US" sz="2800" dirty="0">
                <a:effectLst/>
                <a:latin typeface="Cambria" panose="02040503050406030204" pitchFamily="18" charset="0"/>
                <a:ea typeface="Cambria" panose="02040503050406030204" pitchFamily="18" charset="0"/>
              </a:rPr>
              <a:t>2</a:t>
            </a:r>
            <a:r>
              <a:rPr lang="vi-VN" sz="2800" dirty="0">
                <a:effectLst/>
                <a:latin typeface="Cambria" panose="02040503050406030204" pitchFamily="18" charset="0"/>
                <a:ea typeface="Cambria" panose="02040503050406030204" pitchFamily="18" charset="0"/>
              </a:rPr>
              <a:t>.5.</a:t>
            </a:r>
            <a:r>
              <a:rPr lang="en-US" sz="2800" dirty="0">
                <a:effectLst/>
                <a:latin typeface="Cambria" panose="02040503050406030204" pitchFamily="18" charset="0"/>
                <a:ea typeface="Cambria" panose="02040503050406030204" pitchFamily="18" charset="0"/>
              </a:rPr>
              <a:t> </a:t>
            </a:r>
            <a:r>
              <a:rPr lang="vi-VN" sz="2800" dirty="0">
                <a:effectLst/>
                <a:latin typeface="Cambria" panose="02040503050406030204" pitchFamily="18" charset="0"/>
                <a:ea typeface="Cambria" panose="02040503050406030204" pitchFamily="18" charset="0"/>
              </a:rPr>
              <a:t>Các kiểu xuất dữ liệu</a:t>
            </a:r>
          </a:p>
          <a:p>
            <a:pPr marL="0" marR="0" lvl="0" indent="0" algn="just">
              <a:lnSpc>
                <a:spcPct val="150000"/>
              </a:lnSpc>
              <a:spcBef>
                <a:spcPts val="0"/>
              </a:spcBef>
              <a:spcAft>
                <a:spcPts val="0"/>
              </a:spcAft>
              <a:buNone/>
            </a:pPr>
            <a:r>
              <a:rPr lang="en-US" sz="2800" dirty="0">
                <a:effectLst/>
                <a:latin typeface="Cambria" panose="02040503050406030204" pitchFamily="18" charset="0"/>
                <a:ea typeface="Cambria" panose="02040503050406030204" pitchFamily="18" charset="0"/>
              </a:rPr>
              <a:t>2</a:t>
            </a:r>
            <a:r>
              <a:rPr lang="vi-VN" sz="2800" dirty="0">
                <a:effectLst/>
                <a:latin typeface="Cambria" panose="02040503050406030204" pitchFamily="18" charset="0"/>
                <a:ea typeface="Cambria" panose="02040503050406030204" pitchFamily="18" charset="0"/>
              </a:rPr>
              <a:t>.6.</a:t>
            </a:r>
            <a:r>
              <a:rPr lang="en-US" sz="2800" dirty="0">
                <a:effectLst/>
                <a:latin typeface="Cambria" panose="02040503050406030204" pitchFamily="18" charset="0"/>
                <a:ea typeface="Cambria" panose="02040503050406030204" pitchFamily="18" charset="0"/>
              </a:rPr>
              <a:t> </a:t>
            </a:r>
            <a:r>
              <a:rPr lang="vi-VN" sz="2800" dirty="0">
                <a:effectLst/>
                <a:latin typeface="Cambria" panose="02040503050406030204" pitchFamily="18" charset="0"/>
                <a:ea typeface="Cambria" panose="02040503050406030204" pitchFamily="18" charset="0"/>
              </a:rPr>
              <a:t>Các loại lỗi trong Python</a:t>
            </a:r>
          </a:p>
        </p:txBody>
      </p:sp>
    </p:spTree>
    <p:extLst>
      <p:ext uri="{BB962C8B-B14F-4D97-AF65-F5344CB8AC3E}">
        <p14:creationId xmlns:p14="http://schemas.microsoft.com/office/powerpoint/2010/main" val="11147131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30</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lnSpc>
                <a:spcPct val="90000"/>
              </a:lnSpc>
              <a:spcBef>
                <a:spcPts val="1000"/>
              </a:spcBef>
              <a:buClr>
                <a:srgbClr val="215D9F"/>
              </a:buClr>
              <a:buNone/>
            </a:pPr>
            <a:r>
              <a:rPr lang="vi-VN" sz="2800">
                <a:solidFill>
                  <a:prstClr val="black"/>
                </a:solidFill>
                <a:latin typeface="Cambria" panose="02040503050406030204" pitchFamily="18" charset="0"/>
              </a:rPr>
              <a:t>Ngoài ra hàm input() còn có cho phép ta nhập nhãn tiêu đề vào như sau:</a:t>
            </a:r>
            <a:endParaRPr lang="en-US" sz="2800">
              <a:solidFill>
                <a:prstClr val="black"/>
              </a:solidFill>
              <a:latin typeface="Cambria" panose="02040503050406030204" pitchFamily="18" charset="0"/>
            </a:endParaRPr>
          </a:p>
        </p:txBody>
      </p:sp>
      <p:sp>
        <p:nvSpPr>
          <p:cNvPr id="9" name="Rectangle 2">
            <a:extLst>
              <a:ext uri="{FF2B5EF4-FFF2-40B4-BE49-F238E27FC236}">
                <a16:creationId xmlns="" xmlns:a16="http://schemas.microsoft.com/office/drawing/2014/main" id="{8DBB73D9-2321-494B-8AD3-172150672E1C}"/>
              </a:ext>
            </a:extLst>
          </p:cNvPr>
          <p:cNvSpPr>
            <a:spLocks noChangeArrowheads="1"/>
          </p:cNvSpPr>
          <p:nvPr/>
        </p:nvSpPr>
        <p:spPr bwMode="auto">
          <a:xfrm>
            <a:off x="762000" y="1676400"/>
            <a:ext cx="7189789"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x=</a:t>
            </a: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input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"Mời bạn nhập giá trị gì đó:"</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"Bạn nhập: "</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,x)</a:t>
            </a:r>
            <a:endParaRPr kumimoji="0" lang="en-US" altLang="en-US" sz="2400" b="0" i="0" u="none" strike="noStrike" cap="none" normalizeH="0" baseline="0">
              <a:ln>
                <a:noFill/>
              </a:ln>
              <a:solidFill>
                <a:schemeClr val="tx1"/>
              </a:solidFill>
              <a:effectLst/>
              <a:latin typeface="Arial" panose="020B0604020202020204" pitchFamily="34" charset="0"/>
            </a:endParaRPr>
          </a:p>
        </p:txBody>
      </p:sp>
      <p:grpSp>
        <p:nvGrpSpPr>
          <p:cNvPr id="11" name="Group 10">
            <a:extLst>
              <a:ext uri="{FF2B5EF4-FFF2-40B4-BE49-F238E27FC236}">
                <a16:creationId xmlns="" xmlns:a16="http://schemas.microsoft.com/office/drawing/2014/main" id="{1820E615-26C9-4137-BDED-C4725E9E5750}"/>
              </a:ext>
            </a:extLst>
          </p:cNvPr>
          <p:cNvGrpSpPr/>
          <p:nvPr/>
        </p:nvGrpSpPr>
        <p:grpSpPr>
          <a:xfrm>
            <a:off x="152400" y="152400"/>
            <a:ext cx="9194800" cy="508000"/>
            <a:chOff x="789624" y="1191463"/>
            <a:chExt cx="9194800" cy="508000"/>
          </a:xfrm>
        </p:grpSpPr>
        <p:sp>
          <p:nvSpPr>
            <p:cNvPr id="12" name="AutoShape 52">
              <a:extLst>
                <a:ext uri="{FF2B5EF4-FFF2-40B4-BE49-F238E27FC236}">
                  <a16:creationId xmlns="" xmlns:a16="http://schemas.microsoft.com/office/drawing/2014/main" id="{92822A3C-14A4-45D6-8980-D7AFC2F1CC46}"/>
                </a:ext>
              </a:extLst>
            </p:cNvPr>
            <p:cNvSpPr>
              <a:spLocks noChangeArrowheads="1"/>
            </p:cNvSpPr>
            <p:nvPr/>
          </p:nvSpPr>
          <p:spPr bwMode="gray">
            <a:xfrm>
              <a:off x="990600" y="1191463"/>
              <a:ext cx="8993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effectLst/>
                  <a:latin typeface="Cambria" panose="02040503050406030204" pitchFamily="18" charset="0"/>
                  <a:ea typeface="Cambria" panose="02040503050406030204" pitchFamily="18" charset="0"/>
                </a:rPr>
                <a:t>2</a:t>
              </a:r>
              <a:r>
                <a:rPr lang="vi-VN" sz="2800" b="1">
                  <a:effectLst/>
                  <a:latin typeface="Cambria" panose="02040503050406030204" pitchFamily="18" charset="0"/>
                  <a:ea typeface="Cambria" panose="02040503050406030204" pitchFamily="18" charset="0"/>
                </a:rPr>
                <a:t>.4.</a:t>
              </a:r>
              <a:r>
                <a:rPr lang="en-US" sz="2800" b="1">
                  <a:effectLst/>
                  <a:latin typeface="Cambria" panose="02040503050406030204" pitchFamily="18" charset="0"/>
                  <a:ea typeface="Cambria" panose="02040503050406030204" pitchFamily="18" charset="0"/>
                </a:rPr>
                <a:t> </a:t>
              </a:r>
              <a:r>
                <a:rPr lang="vi-VN" sz="2800" b="1">
                  <a:effectLst/>
                  <a:latin typeface="Cambria" panose="02040503050406030204" pitchFamily="18" charset="0"/>
                  <a:ea typeface="Cambria" panose="02040503050406030204" pitchFamily="18" charset="0"/>
                </a:rPr>
                <a:t>Cách nhập liệu từ bàn phím trong Python</a:t>
              </a:r>
            </a:p>
          </p:txBody>
        </p:sp>
        <p:grpSp>
          <p:nvGrpSpPr>
            <p:cNvPr id="15" name="Group 17">
              <a:extLst>
                <a:ext uri="{FF2B5EF4-FFF2-40B4-BE49-F238E27FC236}">
                  <a16:creationId xmlns="" xmlns:a16="http://schemas.microsoft.com/office/drawing/2014/main" id="{364C39AA-8727-434D-9D4F-FAE670812949}"/>
                </a:ext>
              </a:extLst>
            </p:cNvPr>
            <p:cNvGrpSpPr>
              <a:grpSpLocks/>
            </p:cNvGrpSpPr>
            <p:nvPr/>
          </p:nvGrpSpPr>
          <p:grpSpPr bwMode="auto">
            <a:xfrm>
              <a:off x="789624" y="1295400"/>
              <a:ext cx="353376" cy="272472"/>
              <a:chOff x="1110" y="2656"/>
              <a:chExt cx="1549" cy="1351"/>
            </a:xfrm>
          </p:grpSpPr>
          <p:sp>
            <p:nvSpPr>
              <p:cNvPr id="16" name="AutoShape 18">
                <a:extLst>
                  <a:ext uri="{FF2B5EF4-FFF2-40B4-BE49-F238E27FC236}">
                    <a16:creationId xmlns="" xmlns:a16="http://schemas.microsoft.com/office/drawing/2014/main" id="{DF2FD23F-ECAF-403C-89A3-2430015BB8A4}"/>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7" name="AutoShape 19">
                <a:extLst>
                  <a:ext uri="{FF2B5EF4-FFF2-40B4-BE49-F238E27FC236}">
                    <a16:creationId xmlns="" xmlns:a16="http://schemas.microsoft.com/office/drawing/2014/main" id="{469D9D38-F8C4-42FA-A868-B422F9DE4CC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8" name="AutoShape 20">
                <a:extLst>
                  <a:ext uri="{FF2B5EF4-FFF2-40B4-BE49-F238E27FC236}">
                    <a16:creationId xmlns="" xmlns:a16="http://schemas.microsoft.com/office/drawing/2014/main" id="{C829B687-251C-4AE8-B2AF-A29FE36BE045}"/>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27898359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31</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lnSpc>
                <a:spcPct val="90000"/>
              </a:lnSpc>
              <a:spcBef>
                <a:spcPts val="1000"/>
              </a:spcBef>
              <a:buClr>
                <a:srgbClr val="215D9F"/>
              </a:buClr>
              <a:buNone/>
            </a:pPr>
            <a:r>
              <a:rPr lang="en-US" sz="2800">
                <a:solidFill>
                  <a:prstClr val="black"/>
                </a:solidFill>
                <a:latin typeface="Cambria" panose="02040503050406030204" pitchFamily="18" charset="0"/>
              </a:rPr>
              <a:t>Để xuất lặp dữ liệu ra màn hình ta làm nh</a:t>
            </a:r>
            <a:r>
              <a:rPr lang="vi-VN" sz="2800">
                <a:solidFill>
                  <a:prstClr val="black"/>
                </a:solidFill>
                <a:latin typeface="Cambria" panose="02040503050406030204" pitchFamily="18" charset="0"/>
              </a:rPr>
              <a:t>ư</a:t>
            </a:r>
            <a:r>
              <a:rPr lang="en-US" sz="2800">
                <a:solidFill>
                  <a:prstClr val="black"/>
                </a:solidFill>
                <a:latin typeface="Cambria" panose="02040503050406030204" pitchFamily="18" charset="0"/>
              </a:rPr>
              <a:t> sau:</a:t>
            </a:r>
          </a:p>
          <a:p>
            <a:pPr marL="0" lvl="0" indent="0" algn="just">
              <a:lnSpc>
                <a:spcPct val="90000"/>
              </a:lnSpc>
              <a:spcBef>
                <a:spcPts val="1000"/>
              </a:spcBef>
              <a:buClr>
                <a:srgbClr val="215D9F"/>
              </a:buClr>
              <a:buNone/>
            </a:pPr>
            <a:endParaRPr lang="en-US" sz="2800">
              <a:solidFill>
                <a:prstClr val="black"/>
              </a:solidFill>
              <a:latin typeface="Cambria" panose="02040503050406030204" pitchFamily="18" charset="0"/>
            </a:endParaRPr>
          </a:p>
          <a:p>
            <a:pPr marL="0" lvl="0" indent="0" algn="just">
              <a:lnSpc>
                <a:spcPct val="90000"/>
              </a:lnSpc>
              <a:spcBef>
                <a:spcPts val="1000"/>
              </a:spcBef>
              <a:buClr>
                <a:srgbClr val="215D9F"/>
              </a:buClr>
              <a:buNone/>
            </a:pPr>
            <a:r>
              <a:rPr lang="en-US" sz="2800">
                <a:solidFill>
                  <a:prstClr val="black"/>
                </a:solidFill>
                <a:latin typeface="Cambria" panose="02040503050406030204" pitchFamily="18" charset="0"/>
                <a:sym typeface="Wingdings" panose="05000000000000000000" pitchFamily="2" charset="2"/>
              </a:rPr>
              <a:t>Xuất dấu * 15 lần</a:t>
            </a:r>
            <a:endParaRPr lang="en-US" sz="2800">
              <a:solidFill>
                <a:prstClr val="black"/>
              </a:solidFill>
              <a:latin typeface="Cambria" panose="02040503050406030204" pitchFamily="18" charset="0"/>
            </a:endParaRPr>
          </a:p>
          <a:p>
            <a:pPr marL="0" lvl="0" indent="0" algn="just">
              <a:lnSpc>
                <a:spcPct val="90000"/>
              </a:lnSpc>
              <a:spcBef>
                <a:spcPts val="1000"/>
              </a:spcBef>
              <a:buClr>
                <a:srgbClr val="215D9F"/>
              </a:buClr>
              <a:buNone/>
            </a:pPr>
            <a:endParaRPr lang="en-US" sz="2800">
              <a:solidFill>
                <a:prstClr val="black"/>
              </a:solidFill>
              <a:latin typeface="Cambria" panose="02040503050406030204" pitchFamily="18" charset="0"/>
            </a:endParaRPr>
          </a:p>
        </p:txBody>
      </p:sp>
      <p:sp>
        <p:nvSpPr>
          <p:cNvPr id="11" name="Rectangle 3">
            <a:extLst>
              <a:ext uri="{FF2B5EF4-FFF2-40B4-BE49-F238E27FC236}">
                <a16:creationId xmlns="" xmlns:a16="http://schemas.microsoft.com/office/drawing/2014/main" id="{935D9CC2-54BD-4128-9C85-35F485E54F6D}"/>
              </a:ext>
            </a:extLst>
          </p:cNvPr>
          <p:cNvSpPr>
            <a:spLocks noChangeArrowheads="1"/>
          </p:cNvSpPr>
          <p:nvPr/>
        </p:nvSpPr>
        <p:spPr bwMode="auto">
          <a:xfrm>
            <a:off x="976493" y="1609725"/>
            <a:ext cx="2581156"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4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lang="en-US" altLang="en-US" sz="2400" b="1">
                <a:solidFill>
                  <a:srgbClr val="008080"/>
                </a:solidFill>
                <a:latin typeface="Courier New" panose="02070309020205020404" pitchFamily="49" charset="0"/>
                <a:cs typeface="Courier New" panose="02070309020205020404" pitchFamily="49" charset="0"/>
              </a:rPr>
              <a:t>'</a:t>
            </a:r>
            <a:r>
              <a:rPr kumimoji="0" lang="en-US" altLang="en-US" sz="24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15</a:t>
            </a:r>
            <a:r>
              <a:rPr kumimoji="0" lang="en-US" altLang="en-US" sz="2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
        <p:nvSpPr>
          <p:cNvPr id="12" name="Rectangle 11">
            <a:extLst>
              <a:ext uri="{FF2B5EF4-FFF2-40B4-BE49-F238E27FC236}">
                <a16:creationId xmlns="" xmlns:a16="http://schemas.microsoft.com/office/drawing/2014/main" id="{CA22F732-E9E9-4584-B5DC-86FE4817D10B}"/>
              </a:ext>
            </a:extLst>
          </p:cNvPr>
          <p:cNvSpPr/>
          <p:nvPr/>
        </p:nvSpPr>
        <p:spPr>
          <a:xfrm>
            <a:off x="3657600" y="2209800"/>
            <a:ext cx="1726755" cy="369332"/>
          </a:xfrm>
          <a:prstGeom prst="rect">
            <a:avLst/>
          </a:prstGeom>
        </p:spPr>
        <p:txBody>
          <a:bodyPr wrap="none">
            <a:spAutoFit/>
          </a:bodyPr>
          <a:lstStyle/>
          <a:p>
            <a:r>
              <a:rPr lang="en-US">
                <a:solidFill>
                  <a:prstClr val="black"/>
                </a:solidFill>
                <a:latin typeface="Cambria" panose="02040503050406030204" pitchFamily="18" charset="0"/>
                <a:sym typeface="Wingdings" panose="05000000000000000000" pitchFamily="2" charset="2"/>
              </a:rPr>
              <a:t>*************** </a:t>
            </a:r>
            <a:endParaRPr lang="en-US"/>
          </a:p>
        </p:txBody>
      </p:sp>
      <p:grpSp>
        <p:nvGrpSpPr>
          <p:cNvPr id="15" name="Group 14">
            <a:extLst>
              <a:ext uri="{FF2B5EF4-FFF2-40B4-BE49-F238E27FC236}">
                <a16:creationId xmlns="" xmlns:a16="http://schemas.microsoft.com/office/drawing/2014/main" id="{666C22E1-4A06-4CB8-AC86-049DE39F12D7}"/>
              </a:ext>
            </a:extLst>
          </p:cNvPr>
          <p:cNvGrpSpPr/>
          <p:nvPr/>
        </p:nvGrpSpPr>
        <p:grpSpPr>
          <a:xfrm>
            <a:off x="152400" y="152400"/>
            <a:ext cx="9194800" cy="508000"/>
            <a:chOff x="789624" y="1191463"/>
            <a:chExt cx="9194800" cy="508000"/>
          </a:xfrm>
        </p:grpSpPr>
        <p:sp>
          <p:nvSpPr>
            <p:cNvPr id="16" name="AutoShape 52">
              <a:extLst>
                <a:ext uri="{FF2B5EF4-FFF2-40B4-BE49-F238E27FC236}">
                  <a16:creationId xmlns="" xmlns:a16="http://schemas.microsoft.com/office/drawing/2014/main" id="{1764B774-2EFB-43BF-A30E-91A11EE7B147}"/>
                </a:ext>
              </a:extLst>
            </p:cNvPr>
            <p:cNvSpPr>
              <a:spLocks noChangeArrowheads="1"/>
            </p:cNvSpPr>
            <p:nvPr/>
          </p:nvSpPr>
          <p:spPr bwMode="gray">
            <a:xfrm>
              <a:off x="990600" y="1191463"/>
              <a:ext cx="8993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effectLst/>
                  <a:latin typeface="Cambria" panose="02040503050406030204" pitchFamily="18" charset="0"/>
                  <a:ea typeface="Cambria" panose="02040503050406030204" pitchFamily="18" charset="0"/>
                </a:rPr>
                <a:t>2</a:t>
              </a:r>
              <a:r>
                <a:rPr lang="vi-VN" sz="2800" b="1">
                  <a:effectLst/>
                  <a:latin typeface="Cambria" panose="02040503050406030204" pitchFamily="18" charset="0"/>
                  <a:ea typeface="Cambria" panose="02040503050406030204" pitchFamily="18" charset="0"/>
                </a:rPr>
                <a:t>.5.</a:t>
              </a:r>
              <a:r>
                <a:rPr lang="en-US" sz="2800" b="1">
                  <a:effectLst/>
                  <a:latin typeface="Cambria" panose="02040503050406030204" pitchFamily="18" charset="0"/>
                  <a:ea typeface="Cambria" panose="02040503050406030204" pitchFamily="18" charset="0"/>
                </a:rPr>
                <a:t> </a:t>
              </a:r>
              <a:r>
                <a:rPr lang="vi-VN" sz="2800" b="1">
                  <a:effectLst/>
                  <a:latin typeface="Cambria" panose="02040503050406030204" pitchFamily="18" charset="0"/>
                  <a:ea typeface="Cambria" panose="02040503050406030204" pitchFamily="18" charset="0"/>
                </a:rPr>
                <a:t>Các kiểu xuất dữ liệu</a:t>
              </a:r>
            </a:p>
          </p:txBody>
        </p:sp>
        <p:grpSp>
          <p:nvGrpSpPr>
            <p:cNvPr id="17" name="Group 17">
              <a:extLst>
                <a:ext uri="{FF2B5EF4-FFF2-40B4-BE49-F238E27FC236}">
                  <a16:creationId xmlns="" xmlns:a16="http://schemas.microsoft.com/office/drawing/2014/main" id="{2359ACE8-C9EA-4D04-AD2C-01CE0E515CA0}"/>
                </a:ext>
              </a:extLst>
            </p:cNvPr>
            <p:cNvGrpSpPr>
              <a:grpSpLocks/>
            </p:cNvGrpSpPr>
            <p:nvPr/>
          </p:nvGrpSpPr>
          <p:grpSpPr bwMode="auto">
            <a:xfrm>
              <a:off x="789624" y="1295400"/>
              <a:ext cx="353376" cy="272472"/>
              <a:chOff x="1110" y="2656"/>
              <a:chExt cx="1549" cy="1351"/>
            </a:xfrm>
          </p:grpSpPr>
          <p:sp>
            <p:nvSpPr>
              <p:cNvPr id="18" name="AutoShape 18">
                <a:extLst>
                  <a:ext uri="{FF2B5EF4-FFF2-40B4-BE49-F238E27FC236}">
                    <a16:creationId xmlns="" xmlns:a16="http://schemas.microsoft.com/office/drawing/2014/main" id="{D2442F6A-B344-489D-B145-E9E84E272375}"/>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9" name="AutoShape 19">
                <a:extLst>
                  <a:ext uri="{FF2B5EF4-FFF2-40B4-BE49-F238E27FC236}">
                    <a16:creationId xmlns="" xmlns:a16="http://schemas.microsoft.com/office/drawing/2014/main" id="{514E222E-EC2A-4842-9780-8D44FCE2011C}"/>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20" name="AutoShape 20">
                <a:extLst>
                  <a:ext uri="{FF2B5EF4-FFF2-40B4-BE49-F238E27FC236}">
                    <a16:creationId xmlns="" xmlns:a16="http://schemas.microsoft.com/office/drawing/2014/main" id="{F8156855-AB53-4FE3-8173-2B952E3F79BB}"/>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1494065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32</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lnSpc>
                <a:spcPct val="90000"/>
              </a:lnSpc>
              <a:spcBef>
                <a:spcPts val="1000"/>
              </a:spcBef>
              <a:buClr>
                <a:srgbClr val="215D9F"/>
              </a:buClr>
              <a:buNone/>
            </a:pPr>
            <a:r>
              <a:rPr lang="en-US" sz="2800">
                <a:solidFill>
                  <a:prstClr val="black"/>
                </a:solidFill>
                <a:latin typeface="Cambria" panose="02040503050406030204" pitchFamily="18" charset="0"/>
              </a:rPr>
              <a:t>Dùng hàm format để xuất dữ liệu:</a:t>
            </a:r>
          </a:p>
        </p:txBody>
      </p:sp>
      <p:pic>
        <p:nvPicPr>
          <p:cNvPr id="8" name="Picture 7">
            <a:extLst>
              <a:ext uri="{FF2B5EF4-FFF2-40B4-BE49-F238E27FC236}">
                <a16:creationId xmlns="" xmlns:a16="http://schemas.microsoft.com/office/drawing/2014/main" id="{B1FE116A-2505-4E26-ADE3-91C6F92E3017}"/>
              </a:ext>
            </a:extLst>
          </p:cNvPr>
          <p:cNvPicPr>
            <a:picLocks noChangeAspect="1"/>
          </p:cNvPicPr>
          <p:nvPr/>
        </p:nvPicPr>
        <p:blipFill>
          <a:blip r:embed="rId3"/>
          <a:stretch>
            <a:fillRect/>
          </a:stretch>
        </p:blipFill>
        <p:spPr>
          <a:xfrm>
            <a:off x="2639115" y="1875873"/>
            <a:ext cx="6724650" cy="4486275"/>
          </a:xfrm>
          <a:prstGeom prst="rect">
            <a:avLst/>
          </a:prstGeom>
        </p:spPr>
      </p:pic>
      <p:pic>
        <p:nvPicPr>
          <p:cNvPr id="9" name="Picture 8">
            <a:extLst>
              <a:ext uri="{FF2B5EF4-FFF2-40B4-BE49-F238E27FC236}">
                <a16:creationId xmlns="" xmlns:a16="http://schemas.microsoft.com/office/drawing/2014/main" id="{60C15FF4-6AAF-4C68-B237-CE21ED31D679}"/>
              </a:ext>
            </a:extLst>
          </p:cNvPr>
          <p:cNvPicPr>
            <a:picLocks noChangeAspect="1"/>
          </p:cNvPicPr>
          <p:nvPr/>
        </p:nvPicPr>
        <p:blipFill>
          <a:blip r:embed="rId4"/>
          <a:stretch>
            <a:fillRect/>
          </a:stretch>
        </p:blipFill>
        <p:spPr>
          <a:xfrm>
            <a:off x="6324600" y="1175786"/>
            <a:ext cx="3609975" cy="438150"/>
          </a:xfrm>
          <a:prstGeom prst="rect">
            <a:avLst/>
          </a:prstGeom>
        </p:spPr>
      </p:pic>
      <p:grpSp>
        <p:nvGrpSpPr>
          <p:cNvPr id="12" name="Group 11">
            <a:extLst>
              <a:ext uri="{FF2B5EF4-FFF2-40B4-BE49-F238E27FC236}">
                <a16:creationId xmlns="" xmlns:a16="http://schemas.microsoft.com/office/drawing/2014/main" id="{F28049AE-1A97-4FC4-8B56-42A3079BED74}"/>
              </a:ext>
            </a:extLst>
          </p:cNvPr>
          <p:cNvGrpSpPr/>
          <p:nvPr/>
        </p:nvGrpSpPr>
        <p:grpSpPr>
          <a:xfrm>
            <a:off x="152400" y="152400"/>
            <a:ext cx="9194800" cy="508000"/>
            <a:chOff x="789624" y="1191463"/>
            <a:chExt cx="9194800" cy="508000"/>
          </a:xfrm>
        </p:grpSpPr>
        <p:sp>
          <p:nvSpPr>
            <p:cNvPr id="15" name="AutoShape 52">
              <a:extLst>
                <a:ext uri="{FF2B5EF4-FFF2-40B4-BE49-F238E27FC236}">
                  <a16:creationId xmlns="" xmlns:a16="http://schemas.microsoft.com/office/drawing/2014/main" id="{5C7A782D-E48E-4B4C-BEC1-C1235006220B}"/>
                </a:ext>
              </a:extLst>
            </p:cNvPr>
            <p:cNvSpPr>
              <a:spLocks noChangeArrowheads="1"/>
            </p:cNvSpPr>
            <p:nvPr/>
          </p:nvSpPr>
          <p:spPr bwMode="gray">
            <a:xfrm>
              <a:off x="990600" y="1191463"/>
              <a:ext cx="8993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effectLst/>
                  <a:latin typeface="Cambria" panose="02040503050406030204" pitchFamily="18" charset="0"/>
                  <a:ea typeface="Cambria" panose="02040503050406030204" pitchFamily="18" charset="0"/>
                </a:rPr>
                <a:t>2</a:t>
              </a:r>
              <a:r>
                <a:rPr lang="vi-VN" sz="2800" b="1">
                  <a:effectLst/>
                  <a:latin typeface="Cambria" panose="02040503050406030204" pitchFamily="18" charset="0"/>
                  <a:ea typeface="Cambria" panose="02040503050406030204" pitchFamily="18" charset="0"/>
                </a:rPr>
                <a:t>.5.</a:t>
              </a:r>
              <a:r>
                <a:rPr lang="en-US" sz="2800" b="1">
                  <a:effectLst/>
                  <a:latin typeface="Cambria" panose="02040503050406030204" pitchFamily="18" charset="0"/>
                  <a:ea typeface="Cambria" panose="02040503050406030204" pitchFamily="18" charset="0"/>
                </a:rPr>
                <a:t> </a:t>
              </a:r>
              <a:r>
                <a:rPr lang="vi-VN" sz="2800" b="1">
                  <a:effectLst/>
                  <a:latin typeface="Cambria" panose="02040503050406030204" pitchFamily="18" charset="0"/>
                  <a:ea typeface="Cambria" panose="02040503050406030204" pitchFamily="18" charset="0"/>
                </a:rPr>
                <a:t>Các kiểu xuất dữ liệu</a:t>
              </a:r>
            </a:p>
          </p:txBody>
        </p:sp>
        <p:grpSp>
          <p:nvGrpSpPr>
            <p:cNvPr id="16" name="Group 17">
              <a:extLst>
                <a:ext uri="{FF2B5EF4-FFF2-40B4-BE49-F238E27FC236}">
                  <a16:creationId xmlns="" xmlns:a16="http://schemas.microsoft.com/office/drawing/2014/main" id="{1450EB9B-CF4F-4458-BE4F-F404E0195239}"/>
                </a:ext>
              </a:extLst>
            </p:cNvPr>
            <p:cNvGrpSpPr>
              <a:grpSpLocks/>
            </p:cNvGrpSpPr>
            <p:nvPr/>
          </p:nvGrpSpPr>
          <p:grpSpPr bwMode="auto">
            <a:xfrm>
              <a:off x="789624" y="1295400"/>
              <a:ext cx="353376" cy="272472"/>
              <a:chOff x="1110" y="2656"/>
              <a:chExt cx="1549" cy="1351"/>
            </a:xfrm>
          </p:grpSpPr>
          <p:sp>
            <p:nvSpPr>
              <p:cNvPr id="17" name="AutoShape 18">
                <a:extLst>
                  <a:ext uri="{FF2B5EF4-FFF2-40B4-BE49-F238E27FC236}">
                    <a16:creationId xmlns="" xmlns:a16="http://schemas.microsoft.com/office/drawing/2014/main" id="{0BF10FA4-59B0-4C22-9339-DCF7B686ED37}"/>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8" name="AutoShape 19">
                <a:extLst>
                  <a:ext uri="{FF2B5EF4-FFF2-40B4-BE49-F238E27FC236}">
                    <a16:creationId xmlns="" xmlns:a16="http://schemas.microsoft.com/office/drawing/2014/main" id="{9853D182-DDB4-4773-ADC8-3F9E218A7E2F}"/>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9" name="AutoShape 20">
                <a:extLst>
                  <a:ext uri="{FF2B5EF4-FFF2-40B4-BE49-F238E27FC236}">
                    <a16:creationId xmlns="" xmlns:a16="http://schemas.microsoft.com/office/drawing/2014/main" id="{B80E120C-27AB-4032-B7D0-0D1D4D1D342C}"/>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11836946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33</a:t>
            </a:fld>
            <a:endParaRPr lang="en-US"/>
          </a:p>
        </p:txBody>
      </p:sp>
      <p:sp>
        <p:nvSpPr>
          <p:cNvPr id="14" name="Content Placeholder 2"/>
          <p:cNvSpPr txBox="1">
            <a:spLocks/>
          </p:cNvSpPr>
          <p:nvPr/>
        </p:nvSpPr>
        <p:spPr>
          <a:xfrm>
            <a:off x="457200" y="10763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lnSpc>
                <a:spcPct val="90000"/>
              </a:lnSpc>
              <a:spcBef>
                <a:spcPts val="1000"/>
              </a:spcBef>
              <a:buClr>
                <a:srgbClr val="215D9F"/>
              </a:buClr>
              <a:buNone/>
            </a:pPr>
            <a:r>
              <a:rPr lang="en-US" sz="2800">
                <a:solidFill>
                  <a:prstClr val="black"/>
                </a:solidFill>
                <a:latin typeface="Cambria" panose="02040503050406030204" pitchFamily="18" charset="0"/>
              </a:rPr>
              <a:t>Muốn xuất căn phải ta có thể làm nh</a:t>
            </a:r>
            <a:r>
              <a:rPr lang="vi-VN" sz="2800">
                <a:solidFill>
                  <a:prstClr val="black"/>
                </a:solidFill>
                <a:latin typeface="Cambria" panose="02040503050406030204" pitchFamily="18" charset="0"/>
              </a:rPr>
              <a:t>ư</a:t>
            </a:r>
            <a:r>
              <a:rPr lang="en-US" sz="2800">
                <a:solidFill>
                  <a:prstClr val="black"/>
                </a:solidFill>
                <a:latin typeface="Cambria" panose="02040503050406030204" pitchFamily="18" charset="0"/>
              </a:rPr>
              <a:t> sau:</a:t>
            </a:r>
          </a:p>
        </p:txBody>
      </p:sp>
      <p:sp>
        <p:nvSpPr>
          <p:cNvPr id="10" name="Rectangle 1">
            <a:extLst>
              <a:ext uri="{FF2B5EF4-FFF2-40B4-BE49-F238E27FC236}">
                <a16:creationId xmlns="" xmlns:a16="http://schemas.microsoft.com/office/drawing/2014/main" id="{6A7302C5-97D7-45D4-8C46-EFFE13F8F795}"/>
              </a:ext>
            </a:extLst>
          </p:cNvPr>
          <p:cNvSpPr>
            <a:spLocks noChangeArrowheads="1"/>
          </p:cNvSpPr>
          <p:nvPr/>
        </p:nvSpPr>
        <p:spPr bwMode="auto">
          <a:xfrm>
            <a:off x="434009" y="1563946"/>
            <a:ext cx="8340745" cy="4832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15</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'{0:&gt;2} {1:&gt;11}'</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.format(</a:t>
            </a:r>
            <a:r>
              <a:rPr kumimoji="0" lang="en-US" altLang="en-US" sz="22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'STT'</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'Giá trị'</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15</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'{0:&gt;2} {1:&gt;11}'</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.format(</a:t>
            </a:r>
            <a:r>
              <a:rPr kumimoji="0" lang="en-US" altLang="en-US" sz="22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10</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10</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'{0:&gt;2} {1:&gt;11}'</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.format(</a:t>
            </a:r>
            <a:r>
              <a:rPr kumimoji="0" lang="en-US" altLang="en-US" sz="22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2</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10</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9</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'{0:&gt;2} {1:&gt;11}'</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.format(</a:t>
            </a:r>
            <a:r>
              <a:rPr kumimoji="0" lang="en-US" altLang="en-US" sz="22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3</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10</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8</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'{0:&gt;2} {1:&gt;11}'</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.format(</a:t>
            </a:r>
            <a:r>
              <a:rPr kumimoji="0" lang="en-US" altLang="en-US" sz="22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4</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10</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7</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'{0:&gt;2} {1:&gt;11}'</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.format(</a:t>
            </a:r>
            <a:r>
              <a:rPr kumimoji="0" lang="en-US" altLang="en-US" sz="22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5</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10</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6</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'{0:&gt;2} {1:&gt;11}'</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.format(</a:t>
            </a:r>
            <a:r>
              <a:rPr kumimoji="0" lang="en-US" altLang="en-US" sz="22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6</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10</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5</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'{0:&gt;2} {1:&gt;11}'</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.format(</a:t>
            </a:r>
            <a:r>
              <a:rPr kumimoji="0" lang="en-US" altLang="en-US" sz="22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7</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10</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4</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'{0:&gt;2} {1:&gt;11}'</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.format(</a:t>
            </a:r>
            <a:r>
              <a:rPr kumimoji="0" lang="en-US" altLang="en-US" sz="22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8</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10</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3</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'{0:&gt;2} {1:&gt;11}'</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.format(</a:t>
            </a:r>
            <a:r>
              <a:rPr kumimoji="0" lang="en-US" altLang="en-US" sz="22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9</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10</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2</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'{0:&gt;2} {1:&gt;11}'</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.format(</a:t>
            </a:r>
            <a:r>
              <a:rPr kumimoji="0" lang="en-US" altLang="en-US" sz="22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10</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10</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1" i="0" u="none" strike="noStrike" cap="none" normalizeH="0" baseline="0">
                <a:ln>
                  <a:noFill/>
                </a:ln>
                <a:solidFill>
                  <a:srgbClr val="008080"/>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15</a:t>
            </a:r>
            <a:r>
              <a:rPr kumimoji="0" lang="en-US" altLang="en-US" sz="2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200" b="0" i="0" u="none" strike="noStrike" cap="none" normalizeH="0" baseline="0">
              <a:ln>
                <a:noFill/>
              </a:ln>
              <a:solidFill>
                <a:schemeClr val="tx1"/>
              </a:solidFill>
              <a:effectLst/>
              <a:latin typeface="Arial" panose="020B0604020202020204" pitchFamily="34" charset="0"/>
            </a:endParaRPr>
          </a:p>
        </p:txBody>
      </p:sp>
      <p:pic>
        <p:nvPicPr>
          <p:cNvPr id="11" name="Picture 10">
            <a:extLst>
              <a:ext uri="{FF2B5EF4-FFF2-40B4-BE49-F238E27FC236}">
                <a16:creationId xmlns="" xmlns:a16="http://schemas.microsoft.com/office/drawing/2014/main" id="{D7BFCA42-DA75-4286-9AB7-9581180892CC}"/>
              </a:ext>
            </a:extLst>
          </p:cNvPr>
          <p:cNvPicPr>
            <a:picLocks noChangeAspect="1"/>
          </p:cNvPicPr>
          <p:nvPr/>
        </p:nvPicPr>
        <p:blipFill>
          <a:blip r:embed="rId3"/>
          <a:stretch>
            <a:fillRect/>
          </a:stretch>
        </p:blipFill>
        <p:spPr>
          <a:xfrm>
            <a:off x="9414565" y="1566862"/>
            <a:ext cx="2162175" cy="4267200"/>
          </a:xfrm>
          <a:prstGeom prst="rect">
            <a:avLst/>
          </a:prstGeom>
        </p:spPr>
      </p:pic>
      <p:cxnSp>
        <p:nvCxnSpPr>
          <p:cNvPr id="15" name="Straight Arrow Connector 14">
            <a:extLst>
              <a:ext uri="{FF2B5EF4-FFF2-40B4-BE49-F238E27FC236}">
                <a16:creationId xmlns="" xmlns:a16="http://schemas.microsoft.com/office/drawing/2014/main" id="{00544AA3-A254-4AE5-9EF9-473B299D3ABB}"/>
              </a:ext>
            </a:extLst>
          </p:cNvPr>
          <p:cNvCxnSpPr/>
          <p:nvPr/>
        </p:nvCxnSpPr>
        <p:spPr>
          <a:xfrm>
            <a:off x="7924800" y="3429000"/>
            <a:ext cx="1524000"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 xmlns:a16="http://schemas.microsoft.com/office/drawing/2014/main" id="{ECF83696-78F5-42CE-9814-8C03525C4635}"/>
              </a:ext>
            </a:extLst>
          </p:cNvPr>
          <p:cNvGrpSpPr/>
          <p:nvPr/>
        </p:nvGrpSpPr>
        <p:grpSpPr>
          <a:xfrm>
            <a:off x="152400" y="152400"/>
            <a:ext cx="9194800" cy="508000"/>
            <a:chOff x="789624" y="1191463"/>
            <a:chExt cx="9194800" cy="508000"/>
          </a:xfrm>
        </p:grpSpPr>
        <p:sp>
          <p:nvSpPr>
            <p:cNvPr id="17" name="AutoShape 52">
              <a:extLst>
                <a:ext uri="{FF2B5EF4-FFF2-40B4-BE49-F238E27FC236}">
                  <a16:creationId xmlns="" xmlns:a16="http://schemas.microsoft.com/office/drawing/2014/main" id="{89050F10-342F-46FC-BCE7-EA0ED664183E}"/>
                </a:ext>
              </a:extLst>
            </p:cNvPr>
            <p:cNvSpPr>
              <a:spLocks noChangeArrowheads="1"/>
            </p:cNvSpPr>
            <p:nvPr/>
          </p:nvSpPr>
          <p:spPr bwMode="gray">
            <a:xfrm>
              <a:off x="990600" y="1191463"/>
              <a:ext cx="8993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effectLst/>
                  <a:latin typeface="Cambria" panose="02040503050406030204" pitchFamily="18" charset="0"/>
                  <a:ea typeface="Cambria" panose="02040503050406030204" pitchFamily="18" charset="0"/>
                </a:rPr>
                <a:t>2</a:t>
              </a:r>
              <a:r>
                <a:rPr lang="vi-VN" sz="2800" b="1">
                  <a:effectLst/>
                  <a:latin typeface="Cambria" panose="02040503050406030204" pitchFamily="18" charset="0"/>
                  <a:ea typeface="Cambria" panose="02040503050406030204" pitchFamily="18" charset="0"/>
                </a:rPr>
                <a:t>.5.</a:t>
              </a:r>
              <a:r>
                <a:rPr lang="en-US" sz="2800" b="1">
                  <a:effectLst/>
                  <a:latin typeface="Cambria" panose="02040503050406030204" pitchFamily="18" charset="0"/>
                  <a:ea typeface="Cambria" panose="02040503050406030204" pitchFamily="18" charset="0"/>
                </a:rPr>
                <a:t> </a:t>
              </a:r>
              <a:r>
                <a:rPr lang="vi-VN" sz="2800" b="1">
                  <a:effectLst/>
                  <a:latin typeface="Cambria" panose="02040503050406030204" pitchFamily="18" charset="0"/>
                  <a:ea typeface="Cambria" panose="02040503050406030204" pitchFamily="18" charset="0"/>
                </a:rPr>
                <a:t>Các kiểu xuất dữ liệu</a:t>
              </a:r>
            </a:p>
          </p:txBody>
        </p:sp>
        <p:grpSp>
          <p:nvGrpSpPr>
            <p:cNvPr id="18" name="Group 17">
              <a:extLst>
                <a:ext uri="{FF2B5EF4-FFF2-40B4-BE49-F238E27FC236}">
                  <a16:creationId xmlns="" xmlns:a16="http://schemas.microsoft.com/office/drawing/2014/main" id="{42FEBDEF-95BE-405A-AA85-045F34FD9172}"/>
                </a:ext>
              </a:extLst>
            </p:cNvPr>
            <p:cNvGrpSpPr>
              <a:grpSpLocks/>
            </p:cNvGrpSpPr>
            <p:nvPr/>
          </p:nvGrpSpPr>
          <p:grpSpPr bwMode="auto">
            <a:xfrm>
              <a:off x="789624" y="1295400"/>
              <a:ext cx="353376" cy="272472"/>
              <a:chOff x="1110" y="2656"/>
              <a:chExt cx="1549" cy="1351"/>
            </a:xfrm>
          </p:grpSpPr>
          <p:sp>
            <p:nvSpPr>
              <p:cNvPr id="19" name="AutoShape 18">
                <a:extLst>
                  <a:ext uri="{FF2B5EF4-FFF2-40B4-BE49-F238E27FC236}">
                    <a16:creationId xmlns="" xmlns:a16="http://schemas.microsoft.com/office/drawing/2014/main" id="{0D4D91D6-954D-4EE2-896B-C630705BDA8E}"/>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20" name="AutoShape 19">
                <a:extLst>
                  <a:ext uri="{FF2B5EF4-FFF2-40B4-BE49-F238E27FC236}">
                    <a16:creationId xmlns="" xmlns:a16="http://schemas.microsoft.com/office/drawing/2014/main" id="{93FAA915-0382-4152-B99F-379F021FB2CD}"/>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21" name="AutoShape 20">
                <a:extLst>
                  <a:ext uri="{FF2B5EF4-FFF2-40B4-BE49-F238E27FC236}">
                    <a16:creationId xmlns="" xmlns:a16="http://schemas.microsoft.com/office/drawing/2014/main" id="{665C5B1C-56C2-4497-BA4C-9599CD4FE9AF}"/>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30629095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34</a:t>
            </a:fld>
            <a:endParaRPr lang="en-US"/>
          </a:p>
        </p:txBody>
      </p:sp>
      <p:sp>
        <p:nvSpPr>
          <p:cNvPr id="14" name="Content Placeholder 2"/>
          <p:cNvSpPr txBox="1">
            <a:spLocks/>
          </p:cNvSpPr>
          <p:nvPr/>
        </p:nvSpPr>
        <p:spPr>
          <a:xfrm>
            <a:off x="455655" y="939800"/>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lnSpc>
                <a:spcPct val="90000"/>
              </a:lnSpc>
              <a:spcBef>
                <a:spcPts val="1000"/>
              </a:spcBef>
              <a:buClr>
                <a:srgbClr val="215D9F"/>
              </a:buClr>
              <a:buNone/>
            </a:pPr>
            <a:r>
              <a:rPr lang="en-US" sz="2800">
                <a:solidFill>
                  <a:prstClr val="black"/>
                </a:solidFill>
                <a:latin typeface="Cambria" panose="02040503050406030204" pitchFamily="18" charset="0"/>
              </a:rPr>
              <a:t>Bất cứ ng</a:t>
            </a:r>
            <a:r>
              <a:rPr lang="vi-VN" sz="2800">
                <a:solidFill>
                  <a:prstClr val="black"/>
                </a:solidFill>
                <a:latin typeface="Cambria" panose="02040503050406030204" pitchFamily="18" charset="0"/>
              </a:rPr>
              <a:t>ư</a:t>
            </a:r>
            <a:r>
              <a:rPr lang="en-US" sz="2800">
                <a:solidFill>
                  <a:prstClr val="black"/>
                </a:solidFill>
                <a:latin typeface="Cambria" panose="02040503050406030204" pitchFamily="18" charset="0"/>
              </a:rPr>
              <a:t>ời nào lập trình cũng đều sinh ra lỗi, tùy vào và khả và kinh nghiệm của từng ng</a:t>
            </a:r>
            <a:r>
              <a:rPr lang="vi-VN" sz="2800">
                <a:solidFill>
                  <a:prstClr val="black"/>
                </a:solidFill>
                <a:latin typeface="Cambria" panose="02040503050406030204" pitchFamily="18" charset="0"/>
              </a:rPr>
              <a:t>ư</a:t>
            </a:r>
            <a:r>
              <a:rPr lang="en-US" sz="2800">
                <a:solidFill>
                  <a:prstClr val="black"/>
                </a:solidFill>
                <a:latin typeface="Cambria" panose="02040503050406030204" pitchFamily="18" charset="0"/>
              </a:rPr>
              <a:t>ời mà gặp các loại lỗi khác nhau. Có 3 loại lỗi th</a:t>
            </a:r>
            <a:r>
              <a:rPr lang="vi-VN" sz="2800">
                <a:solidFill>
                  <a:prstClr val="black"/>
                </a:solidFill>
                <a:latin typeface="Cambria" panose="02040503050406030204" pitchFamily="18" charset="0"/>
              </a:rPr>
              <a:t>ư</a:t>
            </a:r>
            <a:r>
              <a:rPr lang="en-US" sz="2800">
                <a:solidFill>
                  <a:prstClr val="black"/>
                </a:solidFill>
                <a:latin typeface="Cambria" panose="02040503050406030204" pitchFamily="18" charset="0"/>
              </a:rPr>
              <a:t>ờng gặp là:</a:t>
            </a:r>
          </a:p>
          <a:p>
            <a:pPr marL="0" lvl="0" indent="0" algn="just">
              <a:lnSpc>
                <a:spcPct val="90000"/>
              </a:lnSpc>
              <a:spcBef>
                <a:spcPts val="1000"/>
              </a:spcBef>
              <a:buClr>
                <a:srgbClr val="215D9F"/>
              </a:buClr>
              <a:buNone/>
            </a:pPr>
            <a:endParaRPr lang="en-US" sz="2800">
              <a:solidFill>
                <a:prstClr val="black"/>
              </a:solidFill>
              <a:latin typeface="Cambria" panose="02040503050406030204" pitchFamily="18" charset="0"/>
            </a:endParaRPr>
          </a:p>
          <a:p>
            <a:pPr marL="0" lvl="0" indent="0" algn="just">
              <a:lnSpc>
                <a:spcPct val="90000"/>
              </a:lnSpc>
              <a:spcBef>
                <a:spcPts val="1000"/>
              </a:spcBef>
              <a:buClr>
                <a:srgbClr val="215D9F"/>
              </a:buClr>
              <a:buNone/>
            </a:pPr>
            <a:r>
              <a:rPr lang="en-US" sz="2800">
                <a:solidFill>
                  <a:prstClr val="black"/>
                </a:solidFill>
                <a:latin typeface="Cambria" panose="02040503050406030204" pitchFamily="18" charset="0"/>
              </a:rPr>
              <a:t>2.6.1. Lỗi cú pháp(Syntax Errors)</a:t>
            </a:r>
          </a:p>
          <a:p>
            <a:pPr marL="0" lvl="0" indent="0" algn="just">
              <a:lnSpc>
                <a:spcPct val="90000"/>
              </a:lnSpc>
              <a:spcBef>
                <a:spcPts val="1000"/>
              </a:spcBef>
              <a:buClr>
                <a:srgbClr val="215D9F"/>
              </a:buClr>
              <a:buNone/>
            </a:pPr>
            <a:r>
              <a:rPr lang="en-US" sz="2800">
                <a:solidFill>
                  <a:prstClr val="black"/>
                </a:solidFill>
                <a:latin typeface="Cambria" panose="02040503050406030204" pitchFamily="18" charset="0"/>
              </a:rPr>
              <a:t>2.6.2. Lỗi thực thi(Run-time Exceptions)</a:t>
            </a:r>
          </a:p>
          <a:p>
            <a:pPr marL="0" lvl="0" indent="0" algn="just">
              <a:lnSpc>
                <a:spcPct val="90000"/>
              </a:lnSpc>
              <a:spcBef>
                <a:spcPts val="1000"/>
              </a:spcBef>
              <a:buClr>
                <a:srgbClr val="215D9F"/>
              </a:buClr>
              <a:buNone/>
            </a:pPr>
            <a:r>
              <a:rPr lang="en-US" sz="2800">
                <a:solidFill>
                  <a:prstClr val="black"/>
                </a:solidFill>
                <a:latin typeface="Cambria" panose="02040503050406030204" pitchFamily="18" charset="0"/>
              </a:rPr>
              <a:t>2.6.3. Lỗi nghiệp vụ(Logic Errors)</a:t>
            </a:r>
          </a:p>
          <a:p>
            <a:pPr marL="0" lvl="0" indent="0" algn="just">
              <a:lnSpc>
                <a:spcPct val="90000"/>
              </a:lnSpc>
              <a:spcBef>
                <a:spcPts val="1000"/>
              </a:spcBef>
              <a:buClr>
                <a:srgbClr val="215D9F"/>
              </a:buClr>
              <a:buNone/>
            </a:pPr>
            <a:endParaRPr lang="en-US" sz="2800">
              <a:solidFill>
                <a:prstClr val="black"/>
              </a:solidFill>
              <a:latin typeface="Cambria" panose="02040503050406030204" pitchFamily="18" charset="0"/>
            </a:endParaRPr>
          </a:p>
          <a:p>
            <a:pPr marL="0" lvl="0" indent="0" algn="just">
              <a:lnSpc>
                <a:spcPct val="90000"/>
              </a:lnSpc>
              <a:spcBef>
                <a:spcPts val="1000"/>
              </a:spcBef>
              <a:buClr>
                <a:srgbClr val="215D9F"/>
              </a:buClr>
              <a:buNone/>
            </a:pPr>
            <a:r>
              <a:rPr lang="en-US" sz="2800">
                <a:solidFill>
                  <a:prstClr val="black"/>
                </a:solidFill>
                <a:latin typeface="Cambria" panose="02040503050406030204" pitchFamily="18" charset="0"/>
              </a:rPr>
              <a:t>Python cũng giống nh</a:t>
            </a:r>
            <a:r>
              <a:rPr lang="vi-VN" sz="2800">
                <a:solidFill>
                  <a:prstClr val="black"/>
                </a:solidFill>
                <a:latin typeface="Cambria" panose="02040503050406030204" pitchFamily="18" charset="0"/>
              </a:rPr>
              <a:t>ư</a:t>
            </a:r>
            <a:r>
              <a:rPr lang="en-US" sz="2800">
                <a:solidFill>
                  <a:prstClr val="black"/>
                </a:solidFill>
                <a:latin typeface="Cambria" panose="02040503050406030204" pitchFamily="18" charset="0"/>
              </a:rPr>
              <a:t> các ngôn ngữ khác là cho phép bắt lỗi bằng khối lệnh try…catch</a:t>
            </a:r>
          </a:p>
          <a:p>
            <a:pPr marL="0" lvl="0" indent="0" algn="just">
              <a:lnSpc>
                <a:spcPct val="90000"/>
              </a:lnSpc>
              <a:spcBef>
                <a:spcPts val="1000"/>
              </a:spcBef>
              <a:buClr>
                <a:srgbClr val="215D9F"/>
              </a:buClr>
              <a:buNone/>
            </a:pPr>
            <a:endParaRPr lang="en-US" sz="2800">
              <a:solidFill>
                <a:prstClr val="black"/>
              </a:solidFill>
              <a:latin typeface="Cambria" panose="02040503050406030204" pitchFamily="18" charset="0"/>
            </a:endParaRPr>
          </a:p>
          <a:p>
            <a:pPr marL="0" lvl="0" indent="0" algn="just">
              <a:lnSpc>
                <a:spcPct val="90000"/>
              </a:lnSpc>
              <a:spcBef>
                <a:spcPts val="1000"/>
              </a:spcBef>
              <a:buClr>
                <a:srgbClr val="215D9F"/>
              </a:buClr>
              <a:buNone/>
            </a:pPr>
            <a:endParaRPr lang="en-US" sz="2800">
              <a:solidFill>
                <a:prstClr val="black"/>
              </a:solidFill>
              <a:latin typeface="Cambria" panose="02040503050406030204" pitchFamily="18" charset="0"/>
            </a:endParaRPr>
          </a:p>
        </p:txBody>
      </p:sp>
      <p:grpSp>
        <p:nvGrpSpPr>
          <p:cNvPr id="10" name="Group 9">
            <a:extLst>
              <a:ext uri="{FF2B5EF4-FFF2-40B4-BE49-F238E27FC236}">
                <a16:creationId xmlns="" xmlns:a16="http://schemas.microsoft.com/office/drawing/2014/main" id="{9E00F8AD-A81D-4B76-A54D-99E458321540}"/>
              </a:ext>
            </a:extLst>
          </p:cNvPr>
          <p:cNvGrpSpPr/>
          <p:nvPr/>
        </p:nvGrpSpPr>
        <p:grpSpPr>
          <a:xfrm>
            <a:off x="152400" y="152400"/>
            <a:ext cx="9194800" cy="508000"/>
            <a:chOff x="789624" y="1191463"/>
            <a:chExt cx="9194800" cy="508000"/>
          </a:xfrm>
        </p:grpSpPr>
        <p:sp>
          <p:nvSpPr>
            <p:cNvPr id="11" name="AutoShape 52">
              <a:extLst>
                <a:ext uri="{FF2B5EF4-FFF2-40B4-BE49-F238E27FC236}">
                  <a16:creationId xmlns="" xmlns:a16="http://schemas.microsoft.com/office/drawing/2014/main" id="{7CD40E1B-ABC1-49A2-B877-B132FD0482DE}"/>
                </a:ext>
              </a:extLst>
            </p:cNvPr>
            <p:cNvSpPr>
              <a:spLocks noChangeArrowheads="1"/>
            </p:cNvSpPr>
            <p:nvPr/>
          </p:nvSpPr>
          <p:spPr bwMode="gray">
            <a:xfrm>
              <a:off x="990600" y="1191463"/>
              <a:ext cx="8993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effectLst/>
                  <a:latin typeface="Cambria" panose="02040503050406030204" pitchFamily="18" charset="0"/>
                  <a:ea typeface="Cambria" panose="02040503050406030204" pitchFamily="18" charset="0"/>
                </a:rPr>
                <a:t>2</a:t>
              </a:r>
              <a:r>
                <a:rPr lang="vi-VN" sz="2800" b="1">
                  <a:effectLst/>
                  <a:latin typeface="Cambria" panose="02040503050406030204" pitchFamily="18" charset="0"/>
                  <a:ea typeface="Cambria" panose="02040503050406030204" pitchFamily="18" charset="0"/>
                </a:rPr>
                <a:t>.6.</a:t>
              </a:r>
              <a:r>
                <a:rPr lang="en-US" sz="2800" b="1">
                  <a:effectLst/>
                  <a:latin typeface="Cambria" panose="02040503050406030204" pitchFamily="18" charset="0"/>
                  <a:ea typeface="Cambria" panose="02040503050406030204" pitchFamily="18" charset="0"/>
                </a:rPr>
                <a:t> </a:t>
              </a:r>
              <a:r>
                <a:rPr lang="vi-VN" sz="2800" b="1">
                  <a:effectLst/>
                  <a:latin typeface="Cambria" panose="02040503050406030204" pitchFamily="18" charset="0"/>
                  <a:ea typeface="Cambria" panose="02040503050406030204" pitchFamily="18" charset="0"/>
                </a:rPr>
                <a:t>Các loại lỗi trong Python</a:t>
              </a:r>
            </a:p>
          </p:txBody>
        </p:sp>
        <p:grpSp>
          <p:nvGrpSpPr>
            <p:cNvPr id="12" name="Group 17">
              <a:extLst>
                <a:ext uri="{FF2B5EF4-FFF2-40B4-BE49-F238E27FC236}">
                  <a16:creationId xmlns="" xmlns:a16="http://schemas.microsoft.com/office/drawing/2014/main" id="{6590244D-5B79-4582-A18A-4716F439FDDE}"/>
                </a:ext>
              </a:extLst>
            </p:cNvPr>
            <p:cNvGrpSpPr>
              <a:grpSpLocks/>
            </p:cNvGrpSpPr>
            <p:nvPr/>
          </p:nvGrpSpPr>
          <p:grpSpPr bwMode="auto">
            <a:xfrm>
              <a:off x="789624" y="1295400"/>
              <a:ext cx="353376" cy="272472"/>
              <a:chOff x="1110" y="2656"/>
              <a:chExt cx="1549" cy="1351"/>
            </a:xfrm>
          </p:grpSpPr>
          <p:sp>
            <p:nvSpPr>
              <p:cNvPr id="15" name="AutoShape 18">
                <a:extLst>
                  <a:ext uri="{FF2B5EF4-FFF2-40B4-BE49-F238E27FC236}">
                    <a16:creationId xmlns="" xmlns:a16="http://schemas.microsoft.com/office/drawing/2014/main" id="{5F79E62A-CED7-4A82-91A6-E30F8CFE954A}"/>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6" name="AutoShape 19">
                <a:extLst>
                  <a:ext uri="{FF2B5EF4-FFF2-40B4-BE49-F238E27FC236}">
                    <a16:creationId xmlns="" xmlns:a16="http://schemas.microsoft.com/office/drawing/2014/main" id="{36B6DB63-A4A9-4B63-9989-A8732B9A33D0}"/>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7" name="AutoShape 20">
                <a:extLst>
                  <a:ext uri="{FF2B5EF4-FFF2-40B4-BE49-F238E27FC236}">
                    <a16:creationId xmlns="" xmlns:a16="http://schemas.microsoft.com/office/drawing/2014/main" id="{223EB6AD-B1AC-4924-AC5D-63D5BD687200}"/>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32284163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35</a:t>
            </a:fld>
            <a:endParaRPr lang="en-US"/>
          </a:p>
        </p:txBody>
      </p:sp>
      <p:sp>
        <p:nvSpPr>
          <p:cNvPr id="14" name="Content Placeholder 2"/>
          <p:cNvSpPr txBox="1">
            <a:spLocks/>
          </p:cNvSpPr>
          <p:nvPr/>
        </p:nvSpPr>
        <p:spPr>
          <a:xfrm>
            <a:off x="457200" y="866798"/>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lnSpc>
                <a:spcPct val="90000"/>
              </a:lnSpc>
              <a:spcBef>
                <a:spcPts val="1000"/>
              </a:spcBef>
              <a:buClr>
                <a:srgbClr val="215D9F"/>
              </a:buClr>
              <a:buNone/>
            </a:pPr>
            <a:r>
              <a:rPr lang="en-US" sz="2800">
                <a:solidFill>
                  <a:prstClr val="black"/>
                </a:solidFill>
                <a:latin typeface="Cambria" panose="02040503050406030204" pitchFamily="18" charset="0"/>
              </a:rPr>
              <a:t>Lỗi thường gặp với những Programmer mới bắt đầu học, viết đâu sai đó, không thể thông dịch đ</a:t>
            </a:r>
            <a:r>
              <a:rPr lang="vi-VN" sz="2800">
                <a:solidFill>
                  <a:prstClr val="black"/>
                </a:solidFill>
                <a:latin typeface="Cambria" panose="02040503050406030204" pitchFamily="18" charset="0"/>
              </a:rPr>
              <a:t>ư</a:t>
            </a:r>
            <a:r>
              <a:rPr lang="en-US" sz="2800">
                <a:solidFill>
                  <a:prstClr val="black"/>
                </a:solidFill>
                <a:latin typeface="Cambria" panose="02040503050406030204" pitchFamily="18" charset="0"/>
              </a:rPr>
              <a:t>ợc phần mềm.</a:t>
            </a:r>
          </a:p>
          <a:p>
            <a:pPr marL="0" lvl="0" indent="0" algn="just">
              <a:lnSpc>
                <a:spcPct val="90000"/>
              </a:lnSpc>
              <a:spcBef>
                <a:spcPts val="1000"/>
              </a:spcBef>
              <a:buClr>
                <a:srgbClr val="215D9F"/>
              </a:buClr>
              <a:buNone/>
            </a:pPr>
            <a:endParaRPr lang="en-US" sz="2800">
              <a:solidFill>
                <a:prstClr val="black"/>
              </a:solidFill>
              <a:latin typeface="Cambria" panose="02040503050406030204" pitchFamily="18" charset="0"/>
            </a:endParaRPr>
          </a:p>
        </p:txBody>
      </p:sp>
      <p:pic>
        <p:nvPicPr>
          <p:cNvPr id="8" name="Picture 7">
            <a:extLst>
              <a:ext uri="{FF2B5EF4-FFF2-40B4-BE49-F238E27FC236}">
                <a16:creationId xmlns="" xmlns:a16="http://schemas.microsoft.com/office/drawing/2014/main" id="{62842BD3-8FFE-49EC-9EEE-B3409567E6C5}"/>
              </a:ext>
            </a:extLst>
          </p:cNvPr>
          <p:cNvPicPr>
            <a:picLocks noChangeAspect="1"/>
          </p:cNvPicPr>
          <p:nvPr/>
        </p:nvPicPr>
        <p:blipFill>
          <a:blip r:embed="rId3"/>
          <a:stretch>
            <a:fillRect/>
          </a:stretch>
        </p:blipFill>
        <p:spPr>
          <a:xfrm>
            <a:off x="962025" y="1902102"/>
            <a:ext cx="10467975" cy="4572000"/>
          </a:xfrm>
          <a:prstGeom prst="rect">
            <a:avLst/>
          </a:prstGeom>
        </p:spPr>
      </p:pic>
      <p:grpSp>
        <p:nvGrpSpPr>
          <p:cNvPr id="19" name="Group 18">
            <a:extLst>
              <a:ext uri="{FF2B5EF4-FFF2-40B4-BE49-F238E27FC236}">
                <a16:creationId xmlns="" xmlns:a16="http://schemas.microsoft.com/office/drawing/2014/main" id="{EB7A02A5-03DE-4E9A-9677-C8D9A48B6B17}"/>
              </a:ext>
            </a:extLst>
          </p:cNvPr>
          <p:cNvGrpSpPr/>
          <p:nvPr/>
        </p:nvGrpSpPr>
        <p:grpSpPr>
          <a:xfrm>
            <a:off x="152400" y="152400"/>
            <a:ext cx="6629400" cy="508000"/>
            <a:chOff x="789624" y="1191463"/>
            <a:chExt cx="6629400" cy="508000"/>
          </a:xfrm>
        </p:grpSpPr>
        <p:sp>
          <p:nvSpPr>
            <p:cNvPr id="20" name="AutoShape 52">
              <a:extLst>
                <a:ext uri="{FF2B5EF4-FFF2-40B4-BE49-F238E27FC236}">
                  <a16:creationId xmlns="" xmlns:a16="http://schemas.microsoft.com/office/drawing/2014/main" id="{2440F554-FC34-4048-9210-24A8F54CE573}"/>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a:lnSpc>
                  <a:spcPct val="90000"/>
                </a:lnSpc>
                <a:spcBef>
                  <a:spcPts val="1000"/>
                </a:spcBef>
                <a:buClr>
                  <a:srgbClr val="215D9F"/>
                </a:buClr>
              </a:pPr>
              <a:r>
                <a:rPr lang="en-US" sz="2800">
                  <a:solidFill>
                    <a:prstClr val="black"/>
                  </a:solidFill>
                  <a:latin typeface="Cambria" panose="02040503050406030204" pitchFamily="18" charset="0"/>
                </a:rPr>
                <a:t>2.6.1. Lỗi cú pháp(Syntax Errors)</a:t>
              </a:r>
            </a:p>
          </p:txBody>
        </p:sp>
        <p:grpSp>
          <p:nvGrpSpPr>
            <p:cNvPr id="21" name="Group 17">
              <a:extLst>
                <a:ext uri="{FF2B5EF4-FFF2-40B4-BE49-F238E27FC236}">
                  <a16:creationId xmlns="" xmlns:a16="http://schemas.microsoft.com/office/drawing/2014/main" id="{22E6D47E-1F40-4D59-BF64-F06E28E4F896}"/>
                </a:ext>
              </a:extLst>
            </p:cNvPr>
            <p:cNvGrpSpPr>
              <a:grpSpLocks/>
            </p:cNvGrpSpPr>
            <p:nvPr/>
          </p:nvGrpSpPr>
          <p:grpSpPr bwMode="auto">
            <a:xfrm>
              <a:off x="789624" y="1295400"/>
              <a:ext cx="353376" cy="272472"/>
              <a:chOff x="1110" y="2656"/>
              <a:chExt cx="1549" cy="1351"/>
            </a:xfrm>
          </p:grpSpPr>
          <p:sp>
            <p:nvSpPr>
              <p:cNvPr id="22" name="AutoShape 18">
                <a:extLst>
                  <a:ext uri="{FF2B5EF4-FFF2-40B4-BE49-F238E27FC236}">
                    <a16:creationId xmlns="" xmlns:a16="http://schemas.microsoft.com/office/drawing/2014/main" id="{627B57B8-5185-45D1-8E7E-66BCBEE628E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23" name="AutoShape 19">
                <a:extLst>
                  <a:ext uri="{FF2B5EF4-FFF2-40B4-BE49-F238E27FC236}">
                    <a16:creationId xmlns="" xmlns:a16="http://schemas.microsoft.com/office/drawing/2014/main" id="{D3FB8E97-B7D1-4DBF-82A9-18E3F08FC82B}"/>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24" name="AutoShape 20">
                <a:extLst>
                  <a:ext uri="{FF2B5EF4-FFF2-40B4-BE49-F238E27FC236}">
                    <a16:creationId xmlns="" xmlns:a16="http://schemas.microsoft.com/office/drawing/2014/main" id="{0DC0A374-8E10-4612-8B58-9AFC43D70818}"/>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33467678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36</a:t>
            </a:fld>
            <a:endParaRPr lang="en-US"/>
          </a:p>
        </p:txBody>
      </p:sp>
      <p:sp>
        <p:nvSpPr>
          <p:cNvPr id="14" name="Content Placeholder 2"/>
          <p:cNvSpPr txBox="1">
            <a:spLocks/>
          </p:cNvSpPr>
          <p:nvPr/>
        </p:nvSpPr>
        <p:spPr>
          <a:xfrm>
            <a:off x="457200" y="762000"/>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lnSpc>
                <a:spcPct val="90000"/>
              </a:lnSpc>
              <a:spcBef>
                <a:spcPts val="1000"/>
              </a:spcBef>
              <a:buClr>
                <a:srgbClr val="215D9F"/>
              </a:buClr>
              <a:buNone/>
            </a:pPr>
            <a:r>
              <a:rPr lang="en-US" sz="2800">
                <a:solidFill>
                  <a:prstClr val="black"/>
                </a:solidFill>
                <a:latin typeface="Cambria" panose="02040503050406030204" pitchFamily="18" charset="0"/>
              </a:rPr>
              <a:t>Thường lỗi này thông dịch hoàn tất, nh</a:t>
            </a:r>
            <a:r>
              <a:rPr lang="vi-VN" sz="2800">
                <a:solidFill>
                  <a:prstClr val="black"/>
                </a:solidFill>
                <a:latin typeface="Cambria" panose="02040503050406030204" pitchFamily="18" charset="0"/>
              </a:rPr>
              <a:t>ư</a:t>
            </a:r>
            <a:r>
              <a:rPr lang="en-US" sz="2800">
                <a:solidFill>
                  <a:prstClr val="black"/>
                </a:solidFill>
                <a:latin typeface="Cambria" panose="02040503050406030204" pitchFamily="18" charset="0"/>
              </a:rPr>
              <a:t>ng trong quá trình thực thi lại phát sinh ra lỗi. Các lỗi th</a:t>
            </a:r>
            <a:r>
              <a:rPr lang="vi-VN" sz="2800">
                <a:solidFill>
                  <a:prstClr val="black"/>
                </a:solidFill>
                <a:latin typeface="Cambria" panose="02040503050406030204" pitchFamily="18" charset="0"/>
              </a:rPr>
              <a:t>ư</a:t>
            </a:r>
            <a:r>
              <a:rPr lang="en-US" sz="2800">
                <a:solidFill>
                  <a:prstClr val="black"/>
                </a:solidFill>
                <a:latin typeface="Cambria" panose="02040503050406030204" pitchFamily="18" charset="0"/>
              </a:rPr>
              <a:t>ờng gặp nh</a:t>
            </a:r>
            <a:r>
              <a:rPr lang="vi-VN" sz="2800">
                <a:solidFill>
                  <a:prstClr val="black"/>
                </a:solidFill>
                <a:latin typeface="Cambria" panose="02040503050406030204" pitchFamily="18" charset="0"/>
              </a:rPr>
              <a:t>ư</a:t>
            </a:r>
            <a:r>
              <a:rPr lang="en-US" sz="2800">
                <a:solidFill>
                  <a:prstClr val="black"/>
                </a:solidFill>
                <a:latin typeface="Cambria" panose="02040503050406030204" pitchFamily="18" charset="0"/>
              </a:rPr>
              <a:t> chia cho 0, ép kiểu sai, đọc file lỗi, kết nối mạng lỗi….</a:t>
            </a:r>
          </a:p>
        </p:txBody>
      </p:sp>
      <p:pic>
        <p:nvPicPr>
          <p:cNvPr id="8" name="Picture 7">
            <a:extLst>
              <a:ext uri="{FF2B5EF4-FFF2-40B4-BE49-F238E27FC236}">
                <a16:creationId xmlns="" xmlns:a16="http://schemas.microsoft.com/office/drawing/2014/main" id="{5FB98D91-9AA2-4704-A910-B1D6F0CEF247}"/>
              </a:ext>
            </a:extLst>
          </p:cNvPr>
          <p:cNvPicPr>
            <a:picLocks noChangeAspect="1"/>
          </p:cNvPicPr>
          <p:nvPr/>
        </p:nvPicPr>
        <p:blipFill>
          <a:blip r:embed="rId3"/>
          <a:stretch>
            <a:fillRect/>
          </a:stretch>
        </p:blipFill>
        <p:spPr>
          <a:xfrm>
            <a:off x="1521447" y="2321454"/>
            <a:ext cx="9224962" cy="4003146"/>
          </a:xfrm>
          <a:prstGeom prst="rect">
            <a:avLst/>
          </a:prstGeom>
        </p:spPr>
      </p:pic>
      <p:grpSp>
        <p:nvGrpSpPr>
          <p:cNvPr id="19" name="Group 18">
            <a:extLst>
              <a:ext uri="{FF2B5EF4-FFF2-40B4-BE49-F238E27FC236}">
                <a16:creationId xmlns="" xmlns:a16="http://schemas.microsoft.com/office/drawing/2014/main" id="{CB0D6345-7CA2-49CA-84C8-487294F64B72}"/>
              </a:ext>
            </a:extLst>
          </p:cNvPr>
          <p:cNvGrpSpPr/>
          <p:nvPr/>
        </p:nvGrpSpPr>
        <p:grpSpPr>
          <a:xfrm>
            <a:off x="152400" y="152400"/>
            <a:ext cx="6629400" cy="508000"/>
            <a:chOff x="789624" y="1191463"/>
            <a:chExt cx="6629400" cy="508000"/>
          </a:xfrm>
        </p:grpSpPr>
        <p:sp>
          <p:nvSpPr>
            <p:cNvPr id="20" name="AutoShape 52">
              <a:extLst>
                <a:ext uri="{FF2B5EF4-FFF2-40B4-BE49-F238E27FC236}">
                  <a16:creationId xmlns="" xmlns:a16="http://schemas.microsoft.com/office/drawing/2014/main" id="{8362188A-69CB-436F-B9C7-4B33DEA926A4}"/>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a:lnSpc>
                  <a:spcPct val="90000"/>
                </a:lnSpc>
                <a:spcBef>
                  <a:spcPts val="1000"/>
                </a:spcBef>
                <a:buClr>
                  <a:srgbClr val="215D9F"/>
                </a:buClr>
              </a:pPr>
              <a:r>
                <a:rPr lang="en-US" sz="2800">
                  <a:solidFill>
                    <a:prstClr val="black"/>
                  </a:solidFill>
                  <a:latin typeface="Cambria" panose="02040503050406030204" pitchFamily="18" charset="0"/>
                </a:rPr>
                <a:t>2.6.2. Lỗi thực thi(Run-time Exceptions)</a:t>
              </a:r>
            </a:p>
          </p:txBody>
        </p:sp>
        <p:grpSp>
          <p:nvGrpSpPr>
            <p:cNvPr id="21" name="Group 17">
              <a:extLst>
                <a:ext uri="{FF2B5EF4-FFF2-40B4-BE49-F238E27FC236}">
                  <a16:creationId xmlns="" xmlns:a16="http://schemas.microsoft.com/office/drawing/2014/main" id="{90711894-1DAF-46A9-BC46-C22AB1A21A2F}"/>
                </a:ext>
              </a:extLst>
            </p:cNvPr>
            <p:cNvGrpSpPr>
              <a:grpSpLocks/>
            </p:cNvGrpSpPr>
            <p:nvPr/>
          </p:nvGrpSpPr>
          <p:grpSpPr bwMode="auto">
            <a:xfrm>
              <a:off x="789624" y="1295400"/>
              <a:ext cx="353376" cy="272472"/>
              <a:chOff x="1110" y="2656"/>
              <a:chExt cx="1549" cy="1351"/>
            </a:xfrm>
          </p:grpSpPr>
          <p:sp>
            <p:nvSpPr>
              <p:cNvPr id="22" name="AutoShape 18">
                <a:extLst>
                  <a:ext uri="{FF2B5EF4-FFF2-40B4-BE49-F238E27FC236}">
                    <a16:creationId xmlns="" xmlns:a16="http://schemas.microsoft.com/office/drawing/2014/main" id="{7C400C4C-BBC3-4A87-9BE4-C371929EBFB5}"/>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23" name="AutoShape 19">
                <a:extLst>
                  <a:ext uri="{FF2B5EF4-FFF2-40B4-BE49-F238E27FC236}">
                    <a16:creationId xmlns="" xmlns:a16="http://schemas.microsoft.com/office/drawing/2014/main" id="{D92CB4FD-EB82-4BA8-AC79-7355CF06F248}"/>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24" name="AutoShape 20">
                <a:extLst>
                  <a:ext uri="{FF2B5EF4-FFF2-40B4-BE49-F238E27FC236}">
                    <a16:creationId xmlns="" xmlns:a16="http://schemas.microsoft.com/office/drawing/2014/main" id="{3CEDC790-A896-4DC8-965E-0269F7BB3A28}"/>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29627122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37</a:t>
            </a:fld>
            <a:endParaRPr lang="en-US"/>
          </a:p>
        </p:txBody>
      </p:sp>
      <p:sp>
        <p:nvSpPr>
          <p:cNvPr id="14" name="Content Placeholder 2"/>
          <p:cNvSpPr txBox="1">
            <a:spLocks/>
          </p:cNvSpPr>
          <p:nvPr/>
        </p:nvSpPr>
        <p:spPr>
          <a:xfrm>
            <a:off x="457200" y="914400"/>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lnSpc>
                <a:spcPct val="90000"/>
              </a:lnSpc>
              <a:spcBef>
                <a:spcPts val="1000"/>
              </a:spcBef>
              <a:buClr>
                <a:srgbClr val="215D9F"/>
              </a:buClr>
              <a:buNone/>
            </a:pPr>
            <a:r>
              <a:rPr lang="en-US" sz="2800">
                <a:solidFill>
                  <a:prstClr val="black"/>
                </a:solidFill>
                <a:latin typeface="Cambria" panose="02040503050406030204" pitchFamily="18" charset="0"/>
              </a:rPr>
              <a:t>Lỗi này rất nghiêm trọng, thông dịch và chạy ngon lành. Nh</a:t>
            </a:r>
            <a:r>
              <a:rPr lang="vi-VN" sz="2800">
                <a:solidFill>
                  <a:prstClr val="black"/>
                </a:solidFill>
                <a:latin typeface="Cambria" panose="02040503050406030204" pitchFamily="18" charset="0"/>
              </a:rPr>
              <a:t>ư</a:t>
            </a:r>
            <a:r>
              <a:rPr lang="en-US" sz="2800">
                <a:solidFill>
                  <a:prstClr val="black"/>
                </a:solidFill>
                <a:latin typeface="Cambria" panose="02040503050406030204" pitchFamily="18" charset="0"/>
              </a:rPr>
              <a:t>ng kết qua sai với yêu cầu nghiệp của Khách hàng</a:t>
            </a:r>
            <a:r>
              <a:rPr lang="en-US" sz="2800">
                <a:solidFill>
                  <a:prstClr val="black"/>
                </a:solidFill>
                <a:latin typeface="Cambria" panose="02040503050406030204" pitchFamily="18" charset="0"/>
                <a:sym typeface="Wingdings" panose="05000000000000000000" pitchFamily="2" charset="2"/>
              </a:rPr>
              <a:t>Đứt bóng đời Cô Lựu</a:t>
            </a:r>
          </a:p>
          <a:p>
            <a:pPr marL="0" lvl="0" indent="0" algn="just">
              <a:lnSpc>
                <a:spcPct val="90000"/>
              </a:lnSpc>
              <a:spcBef>
                <a:spcPts val="1000"/>
              </a:spcBef>
              <a:buClr>
                <a:srgbClr val="215D9F"/>
              </a:buClr>
              <a:buNone/>
            </a:pPr>
            <a:r>
              <a:rPr lang="en-US" sz="2800">
                <a:solidFill>
                  <a:prstClr val="black"/>
                </a:solidFill>
                <a:latin typeface="Cambria" panose="02040503050406030204" pitchFamily="18" charset="0"/>
                <a:sym typeface="Wingdings" panose="05000000000000000000" pitchFamily="2" charset="2"/>
              </a:rPr>
              <a:t>Các lỗi này th</a:t>
            </a:r>
            <a:r>
              <a:rPr lang="vi-VN" sz="2800">
                <a:solidFill>
                  <a:prstClr val="black"/>
                </a:solidFill>
                <a:latin typeface="Cambria" panose="02040503050406030204" pitchFamily="18" charset="0"/>
                <a:sym typeface="Wingdings" panose="05000000000000000000" pitchFamily="2" charset="2"/>
              </a:rPr>
              <a:t>ư</a:t>
            </a:r>
            <a:r>
              <a:rPr lang="en-US" sz="2800">
                <a:solidFill>
                  <a:prstClr val="black"/>
                </a:solidFill>
                <a:latin typeface="Cambria" panose="02040503050406030204" pitchFamily="18" charset="0"/>
                <a:sym typeface="Wingdings" panose="05000000000000000000" pitchFamily="2" charset="2"/>
              </a:rPr>
              <a:t>ờng rất hiếm khi xảy ra, nh</a:t>
            </a:r>
            <a:r>
              <a:rPr lang="vi-VN" sz="2800">
                <a:solidFill>
                  <a:prstClr val="black"/>
                </a:solidFill>
                <a:latin typeface="Cambria" panose="02040503050406030204" pitchFamily="18" charset="0"/>
                <a:sym typeface="Wingdings" panose="05000000000000000000" pitchFamily="2" charset="2"/>
              </a:rPr>
              <a:t>ư</a:t>
            </a:r>
            <a:r>
              <a:rPr lang="en-US" sz="2800">
                <a:solidFill>
                  <a:prstClr val="black"/>
                </a:solidFill>
                <a:latin typeface="Cambria" panose="02040503050406030204" pitchFamily="18" charset="0"/>
                <a:sym typeface="Wingdings" panose="05000000000000000000" pitchFamily="2" charset="2"/>
              </a:rPr>
              <a:t>ng khi xảy ra rồi thì rất khó tìm thấy, và thấy rồi cũng th</a:t>
            </a:r>
            <a:r>
              <a:rPr lang="vi-VN" sz="2800">
                <a:solidFill>
                  <a:prstClr val="black"/>
                </a:solidFill>
                <a:latin typeface="Cambria" panose="02040503050406030204" pitchFamily="18" charset="0"/>
                <a:sym typeface="Wingdings" panose="05000000000000000000" pitchFamily="2" charset="2"/>
              </a:rPr>
              <a:t>ư</a:t>
            </a:r>
            <a:r>
              <a:rPr lang="en-US" sz="2800">
                <a:solidFill>
                  <a:prstClr val="black"/>
                </a:solidFill>
                <a:latin typeface="Cambria" panose="02040503050406030204" pitchFamily="18" charset="0"/>
                <a:sym typeface="Wingdings" panose="05000000000000000000" pitchFamily="2" charset="2"/>
              </a:rPr>
              <a:t>ờng khó fix bug.</a:t>
            </a:r>
            <a:endParaRPr lang="en-US" sz="2800">
              <a:solidFill>
                <a:prstClr val="black"/>
              </a:solidFill>
              <a:latin typeface="Cambria" panose="02040503050406030204" pitchFamily="18" charset="0"/>
            </a:endParaRPr>
          </a:p>
        </p:txBody>
      </p:sp>
      <p:grpSp>
        <p:nvGrpSpPr>
          <p:cNvPr id="10" name="Group 9">
            <a:extLst>
              <a:ext uri="{FF2B5EF4-FFF2-40B4-BE49-F238E27FC236}">
                <a16:creationId xmlns="" xmlns:a16="http://schemas.microsoft.com/office/drawing/2014/main" id="{3FA1312A-A528-4ED4-A55E-1A9A9ED7C869}"/>
              </a:ext>
            </a:extLst>
          </p:cNvPr>
          <p:cNvGrpSpPr/>
          <p:nvPr/>
        </p:nvGrpSpPr>
        <p:grpSpPr>
          <a:xfrm>
            <a:off x="152400" y="152400"/>
            <a:ext cx="6629400" cy="508000"/>
            <a:chOff x="789624" y="1191463"/>
            <a:chExt cx="6629400" cy="508000"/>
          </a:xfrm>
        </p:grpSpPr>
        <p:sp>
          <p:nvSpPr>
            <p:cNvPr id="11" name="AutoShape 52">
              <a:extLst>
                <a:ext uri="{FF2B5EF4-FFF2-40B4-BE49-F238E27FC236}">
                  <a16:creationId xmlns="" xmlns:a16="http://schemas.microsoft.com/office/drawing/2014/main" id="{BB93FEFC-0D4D-402A-9F44-DB89717B2CEC}"/>
                </a:ext>
              </a:extLst>
            </p:cNvPr>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a:lnSpc>
                  <a:spcPct val="90000"/>
                </a:lnSpc>
                <a:spcBef>
                  <a:spcPts val="1000"/>
                </a:spcBef>
                <a:buClr>
                  <a:srgbClr val="215D9F"/>
                </a:buClr>
              </a:pPr>
              <a:r>
                <a:rPr lang="en-US" sz="2800">
                  <a:solidFill>
                    <a:prstClr val="black"/>
                  </a:solidFill>
                  <a:latin typeface="Cambria" panose="02040503050406030204" pitchFamily="18" charset="0"/>
                </a:rPr>
                <a:t>2.6.3. Lỗi nghiệp vụ(Logic Errors)</a:t>
              </a:r>
            </a:p>
          </p:txBody>
        </p:sp>
        <p:grpSp>
          <p:nvGrpSpPr>
            <p:cNvPr id="12" name="Group 17">
              <a:extLst>
                <a:ext uri="{FF2B5EF4-FFF2-40B4-BE49-F238E27FC236}">
                  <a16:creationId xmlns="" xmlns:a16="http://schemas.microsoft.com/office/drawing/2014/main" id="{3BA78E9B-DCDD-4EB4-850A-5C710496F56C}"/>
                </a:ext>
              </a:extLst>
            </p:cNvPr>
            <p:cNvGrpSpPr>
              <a:grpSpLocks/>
            </p:cNvGrpSpPr>
            <p:nvPr/>
          </p:nvGrpSpPr>
          <p:grpSpPr bwMode="auto">
            <a:xfrm>
              <a:off x="789624" y="1295400"/>
              <a:ext cx="353376" cy="272472"/>
              <a:chOff x="1110" y="2656"/>
              <a:chExt cx="1549" cy="1351"/>
            </a:xfrm>
          </p:grpSpPr>
          <p:sp>
            <p:nvSpPr>
              <p:cNvPr id="15" name="AutoShape 18">
                <a:extLst>
                  <a:ext uri="{FF2B5EF4-FFF2-40B4-BE49-F238E27FC236}">
                    <a16:creationId xmlns="" xmlns:a16="http://schemas.microsoft.com/office/drawing/2014/main" id="{1FB34F4B-6AF1-4159-BC18-C8296C342874}"/>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6" name="AutoShape 19">
                <a:extLst>
                  <a:ext uri="{FF2B5EF4-FFF2-40B4-BE49-F238E27FC236}">
                    <a16:creationId xmlns="" xmlns:a16="http://schemas.microsoft.com/office/drawing/2014/main" id="{2807BCEC-E8B7-4F0E-AAFC-F315D669F29B}"/>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7" name="AutoShape 20">
                <a:extLst>
                  <a:ext uri="{FF2B5EF4-FFF2-40B4-BE49-F238E27FC236}">
                    <a16:creationId xmlns="" xmlns:a16="http://schemas.microsoft.com/office/drawing/2014/main" id="{2A32D12E-4A54-4F09-B867-FA9AF5BF0B40}"/>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38944720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a:lnSpc>
                  <a:spcPct val="90000"/>
                </a:lnSpc>
                <a:spcBef>
                  <a:spcPts val="1000"/>
                </a:spcBef>
                <a:buClr>
                  <a:srgbClr val="215D9F"/>
                </a:buClr>
              </a:pPr>
              <a:r>
                <a:rPr lang="en-US" sz="2800">
                  <a:solidFill>
                    <a:prstClr val="black"/>
                  </a:solidFill>
                  <a:latin typeface="Cambria" panose="02040503050406030204" pitchFamily="18" charset="0"/>
                </a:rPr>
                <a:t>2.6.4. Bắt lỗi</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38</a:t>
            </a:fld>
            <a:endParaRPr lang="en-US"/>
          </a:p>
        </p:txBody>
      </p:sp>
      <p:sp>
        <p:nvSpPr>
          <p:cNvPr id="14" name="Content Placeholder 2"/>
          <p:cNvSpPr txBox="1">
            <a:spLocks/>
          </p:cNvSpPr>
          <p:nvPr/>
        </p:nvSpPr>
        <p:spPr>
          <a:xfrm>
            <a:off x="457200" y="838200"/>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lnSpc>
                <a:spcPct val="90000"/>
              </a:lnSpc>
              <a:spcBef>
                <a:spcPts val="1000"/>
              </a:spcBef>
              <a:buClr>
                <a:srgbClr val="215D9F"/>
              </a:buClr>
              <a:buNone/>
            </a:pPr>
            <a:r>
              <a:rPr lang="en-US" sz="2800">
                <a:solidFill>
                  <a:prstClr val="black"/>
                </a:solidFill>
                <a:latin typeface="Cambria" panose="02040503050406030204" pitchFamily="18" charset="0"/>
              </a:rPr>
              <a:t>Python hỗ trợ try…catch để bắt lỗi Runtime, giúp báo rõ loại lỗi ch</a:t>
            </a:r>
            <a:r>
              <a:rPr lang="vi-VN" sz="2800">
                <a:solidFill>
                  <a:prstClr val="black"/>
                </a:solidFill>
                <a:latin typeface="Cambria" panose="02040503050406030204" pitchFamily="18" charset="0"/>
              </a:rPr>
              <a:t>ư</a:t>
            </a:r>
            <a:r>
              <a:rPr lang="en-US" sz="2800">
                <a:solidFill>
                  <a:prstClr val="black"/>
                </a:solidFill>
                <a:latin typeface="Cambria" panose="02040503050406030204" pitchFamily="18" charset="0"/>
              </a:rPr>
              <a:t>ơng trình đang gặp và vẫn tiếp tục hoạt động khi gặp lỗi. Có rất nhiều tr</a:t>
            </a:r>
            <a:r>
              <a:rPr lang="vi-VN" sz="2800">
                <a:solidFill>
                  <a:prstClr val="black"/>
                </a:solidFill>
                <a:latin typeface="Cambria" panose="02040503050406030204" pitchFamily="18" charset="0"/>
              </a:rPr>
              <a:t>ư</a:t>
            </a:r>
            <a:r>
              <a:rPr lang="en-US" sz="2800">
                <a:solidFill>
                  <a:prstClr val="black"/>
                </a:solidFill>
                <a:latin typeface="Cambria" panose="02040503050406030204" pitchFamily="18" charset="0"/>
              </a:rPr>
              <a:t>ờng hợp sử dụng, bài học trình bày 1 cách tổng quát nhất:</a:t>
            </a:r>
          </a:p>
          <a:p>
            <a:pPr marL="0" lvl="0" indent="0" algn="just">
              <a:lnSpc>
                <a:spcPct val="90000"/>
              </a:lnSpc>
              <a:spcBef>
                <a:spcPts val="1000"/>
              </a:spcBef>
              <a:buClr>
                <a:srgbClr val="215D9F"/>
              </a:buClr>
              <a:buNone/>
            </a:pPr>
            <a:endParaRPr lang="en-US" sz="2800">
              <a:solidFill>
                <a:prstClr val="black"/>
              </a:solidFill>
              <a:latin typeface="Cambria" panose="02040503050406030204" pitchFamily="18" charset="0"/>
            </a:endParaRPr>
          </a:p>
        </p:txBody>
      </p:sp>
      <p:pic>
        <p:nvPicPr>
          <p:cNvPr id="8" name="Picture 7">
            <a:extLst>
              <a:ext uri="{FF2B5EF4-FFF2-40B4-BE49-F238E27FC236}">
                <a16:creationId xmlns="" xmlns:a16="http://schemas.microsoft.com/office/drawing/2014/main" id="{E3A371CE-3D18-4D93-AA6E-28391F580A4D}"/>
              </a:ext>
            </a:extLst>
          </p:cNvPr>
          <p:cNvPicPr>
            <a:picLocks noChangeAspect="1"/>
          </p:cNvPicPr>
          <p:nvPr/>
        </p:nvPicPr>
        <p:blipFill>
          <a:blip r:embed="rId3"/>
          <a:stretch>
            <a:fillRect/>
          </a:stretch>
        </p:blipFill>
        <p:spPr>
          <a:xfrm>
            <a:off x="1752600" y="2438400"/>
            <a:ext cx="8305800" cy="2190750"/>
          </a:xfrm>
          <a:prstGeom prst="rect">
            <a:avLst/>
          </a:prstGeom>
        </p:spPr>
      </p:pic>
    </p:spTree>
    <p:extLst>
      <p:ext uri="{BB962C8B-B14F-4D97-AF65-F5344CB8AC3E}">
        <p14:creationId xmlns:p14="http://schemas.microsoft.com/office/powerpoint/2010/main" val="25291151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9194800" cy="508000"/>
            <a:chOff x="789624" y="1191463"/>
            <a:chExt cx="9194800" cy="508000"/>
          </a:xfrm>
        </p:grpSpPr>
        <p:sp>
          <p:nvSpPr>
            <p:cNvPr id="3" name="AutoShape 52"/>
            <p:cNvSpPr>
              <a:spLocks noChangeArrowheads="1"/>
            </p:cNvSpPr>
            <p:nvPr/>
          </p:nvSpPr>
          <p:spPr bwMode="gray">
            <a:xfrm>
              <a:off x="990600" y="1191463"/>
              <a:ext cx="8993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800" b="1" dirty="0" smtClean="0">
                  <a:latin typeface="Cambria" panose="02040503050406030204" pitchFamily="18" charset="0"/>
                </a:rPr>
                <a:t>2.</a:t>
              </a:r>
              <a:r>
                <a:rPr lang="en-US" sz="2800" b="1" dirty="0" smtClean="0">
                  <a:latin typeface="Cambria" panose="02040503050406030204" pitchFamily="18" charset="0"/>
                </a:rPr>
                <a:t>0</a:t>
              </a:r>
              <a:r>
                <a:rPr lang="vi-VN" sz="2800" b="1" dirty="0" smtClean="0">
                  <a:latin typeface="Cambria" panose="02040503050406030204" pitchFamily="18" charset="0"/>
                </a:rPr>
                <a:t>. </a:t>
              </a:r>
              <a:r>
                <a:rPr lang="en-US" sz="2800" b="1" dirty="0" err="1" smtClean="0">
                  <a:latin typeface="Cambria" panose="02040503050406030204" pitchFamily="18" charset="0"/>
                </a:rPr>
                <a:t>Chương</a:t>
              </a:r>
              <a:r>
                <a:rPr lang="en-US" sz="2800" b="1" dirty="0" smtClean="0">
                  <a:latin typeface="Cambria" panose="02040503050406030204" pitchFamily="18" charset="0"/>
                </a:rPr>
                <a:t> </a:t>
              </a:r>
              <a:r>
                <a:rPr lang="en-US" sz="2800" b="1" dirty="0" err="1" smtClean="0">
                  <a:latin typeface="Cambria" panose="02040503050406030204" pitchFamily="18" charset="0"/>
                </a:rPr>
                <a:t>trình</a:t>
              </a:r>
              <a:r>
                <a:rPr lang="en-US" sz="2800" b="1" dirty="0" smtClean="0">
                  <a:latin typeface="Cambria" panose="02040503050406030204" pitchFamily="18" charset="0"/>
                </a:rPr>
                <a:t> Python </a:t>
              </a:r>
              <a:r>
                <a:rPr lang="en-US" sz="2800" b="1" dirty="0" err="1" smtClean="0">
                  <a:latin typeface="Cambria" panose="02040503050406030204" pitchFamily="18" charset="0"/>
                </a:rPr>
                <a:t>đầu</a:t>
              </a:r>
              <a:r>
                <a:rPr lang="en-US" sz="2800" b="1" dirty="0" smtClean="0">
                  <a:latin typeface="Cambria" panose="02040503050406030204" pitchFamily="18" charset="0"/>
                </a:rPr>
                <a:t> </a:t>
              </a:r>
              <a:r>
                <a:rPr lang="en-US" sz="2800" b="1" dirty="0" err="1" smtClean="0">
                  <a:latin typeface="Cambria" panose="02040503050406030204" pitchFamily="18" charset="0"/>
                </a:rPr>
                <a:t>tiên</a:t>
              </a:r>
              <a:endParaRPr lang="en-US" sz="2800" b="1" kern="0" dirty="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4</a:t>
            </a:fld>
            <a:endParaRPr lang="en-US"/>
          </a:p>
        </p:txBody>
      </p:sp>
      <p:sp>
        <p:nvSpPr>
          <p:cNvPr id="14" name="Content Placeholder 2"/>
          <p:cNvSpPr txBox="1">
            <a:spLocks/>
          </p:cNvSpPr>
          <p:nvPr/>
        </p:nvSpPr>
        <p:spPr>
          <a:xfrm>
            <a:off x="457200" y="7461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gn="just">
              <a:lnSpc>
                <a:spcPct val="90000"/>
              </a:lnSpc>
              <a:spcBef>
                <a:spcPts val="1000"/>
              </a:spcBef>
              <a:buClr>
                <a:srgbClr val="215D9F"/>
              </a:buClr>
            </a:pPr>
            <a:r>
              <a:rPr lang="vi-VN" sz="3600" dirty="0">
                <a:hlinkClick r:id="rId2"/>
              </a:rPr>
              <a:t>Python</a:t>
            </a:r>
            <a:r>
              <a:rPr lang="vi-VN" sz="3600" dirty="0"/>
              <a:t> là một ngôn ngữ lập trình bậc cao được sử dụng cho các ứng dụng ở nhiều lĩnh vực, bao gồm lập trình web, scripting, khoa học máy tính và trí tuệ nhân tạo. </a:t>
            </a:r>
            <a:endParaRPr lang="en-US" sz="3600" dirty="0" smtClean="0"/>
          </a:p>
          <a:p>
            <a:pPr lvl="0" algn="just">
              <a:lnSpc>
                <a:spcPct val="90000"/>
              </a:lnSpc>
              <a:spcBef>
                <a:spcPts val="1000"/>
              </a:spcBef>
              <a:buClr>
                <a:srgbClr val="215D9F"/>
              </a:buClr>
            </a:pPr>
            <a:r>
              <a:rPr lang="vi-VN" sz="3600" dirty="0" smtClean="0"/>
              <a:t>Nó </a:t>
            </a:r>
            <a:r>
              <a:rPr lang="vi-VN" sz="3600" dirty="0"/>
              <a:t>rất thông dụng và được sử dụng bởi nhiều tổ chức lớn như Google, NASA, CIA và Disney</a:t>
            </a:r>
            <a:r>
              <a:rPr lang="vi-VN" sz="3600" dirty="0" smtClean="0"/>
              <a:t>.</a:t>
            </a:r>
            <a:endParaRPr lang="en-US" sz="3600" dirty="0" smtClean="0"/>
          </a:p>
          <a:p>
            <a:pPr lvl="0" algn="just">
              <a:lnSpc>
                <a:spcPct val="90000"/>
              </a:lnSpc>
              <a:spcBef>
                <a:spcPts val="1000"/>
              </a:spcBef>
              <a:buClr>
                <a:srgbClr val="215D9F"/>
              </a:buClr>
            </a:pPr>
            <a:r>
              <a:rPr lang="en-US" sz="3600" dirty="0" err="1" smtClean="0">
                <a:solidFill>
                  <a:prstClr val="black"/>
                </a:solidFill>
                <a:latin typeface="Cambria" panose="02040503050406030204" pitchFamily="18" charset="0"/>
              </a:rPr>
              <a:t>Chương</a:t>
            </a:r>
            <a:r>
              <a:rPr lang="en-US" sz="3600" dirty="0" smtClean="0">
                <a:solidFill>
                  <a:prstClr val="black"/>
                </a:solidFill>
                <a:latin typeface="Cambria" panose="02040503050406030204" pitchFamily="18" charset="0"/>
              </a:rPr>
              <a:t> </a:t>
            </a:r>
            <a:r>
              <a:rPr lang="en-US" sz="3600" dirty="0" err="1" smtClean="0">
                <a:solidFill>
                  <a:prstClr val="black"/>
                </a:solidFill>
                <a:latin typeface="Cambria" panose="02040503050406030204" pitchFamily="18" charset="0"/>
              </a:rPr>
              <a:t>trình</a:t>
            </a:r>
            <a:r>
              <a:rPr lang="en-US" sz="3600" dirty="0" smtClean="0">
                <a:solidFill>
                  <a:prstClr val="black"/>
                </a:solidFill>
                <a:latin typeface="Cambria" panose="02040503050406030204" pitchFamily="18" charset="0"/>
              </a:rPr>
              <a:t> Python </a:t>
            </a:r>
            <a:r>
              <a:rPr lang="en-US" sz="3600" dirty="0" err="1" smtClean="0">
                <a:solidFill>
                  <a:prstClr val="black"/>
                </a:solidFill>
                <a:latin typeface="Cambria" panose="02040503050406030204" pitchFamily="18" charset="0"/>
              </a:rPr>
              <a:t>khi</a:t>
            </a:r>
            <a:r>
              <a:rPr lang="en-US" sz="3600" dirty="0" smtClean="0">
                <a:solidFill>
                  <a:prstClr val="black"/>
                </a:solidFill>
                <a:latin typeface="Cambria" panose="02040503050406030204" pitchFamily="18" charset="0"/>
              </a:rPr>
              <a:t> </a:t>
            </a:r>
            <a:r>
              <a:rPr lang="en-US" sz="3600" dirty="0" err="1" smtClean="0">
                <a:solidFill>
                  <a:prstClr val="black"/>
                </a:solidFill>
                <a:latin typeface="Cambria" panose="02040503050406030204" pitchFamily="18" charset="0"/>
              </a:rPr>
              <a:t>chạy</a:t>
            </a:r>
            <a:r>
              <a:rPr lang="en-US" sz="3600" dirty="0" smtClean="0">
                <a:solidFill>
                  <a:prstClr val="black"/>
                </a:solidFill>
                <a:latin typeface="Cambria" panose="02040503050406030204" pitchFamily="18" charset="0"/>
              </a:rPr>
              <a:t> </a:t>
            </a:r>
            <a:r>
              <a:rPr lang="en-US" sz="3600" dirty="0" err="1" smtClean="0">
                <a:solidFill>
                  <a:prstClr val="black"/>
                </a:solidFill>
                <a:latin typeface="Cambria" panose="02040503050406030204" pitchFamily="18" charset="0"/>
              </a:rPr>
              <a:t>là</a:t>
            </a:r>
            <a:r>
              <a:rPr lang="en-US" sz="3600" dirty="0" smtClean="0">
                <a:solidFill>
                  <a:prstClr val="black"/>
                </a:solidFill>
                <a:latin typeface="Cambria" panose="02040503050406030204" pitchFamily="18" charset="0"/>
              </a:rPr>
              <a:t> </a:t>
            </a:r>
            <a:r>
              <a:rPr lang="en-US" sz="3600" dirty="0" err="1" smtClean="0">
                <a:solidFill>
                  <a:prstClr val="black"/>
                </a:solidFill>
                <a:latin typeface="Cambria" panose="02040503050406030204" pitchFamily="18" charset="0"/>
              </a:rPr>
              <a:t>Thông</a:t>
            </a:r>
            <a:r>
              <a:rPr lang="en-US" sz="3600" dirty="0" smtClean="0">
                <a:solidFill>
                  <a:prstClr val="black"/>
                </a:solidFill>
                <a:latin typeface="Cambria" panose="02040503050406030204" pitchFamily="18" charset="0"/>
              </a:rPr>
              <a:t> </a:t>
            </a:r>
            <a:r>
              <a:rPr lang="en-US" sz="3600" dirty="0" err="1" smtClean="0">
                <a:solidFill>
                  <a:prstClr val="black"/>
                </a:solidFill>
                <a:latin typeface="Cambria" panose="02040503050406030204" pitchFamily="18" charset="0"/>
              </a:rPr>
              <a:t>dịch</a:t>
            </a:r>
            <a:endParaRPr lang="en-US" sz="36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1058260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9194800" cy="508000"/>
            <a:chOff x="789624" y="1191463"/>
            <a:chExt cx="9194800" cy="508000"/>
          </a:xfrm>
        </p:grpSpPr>
        <p:sp>
          <p:nvSpPr>
            <p:cNvPr id="3" name="AutoShape 52"/>
            <p:cNvSpPr>
              <a:spLocks noChangeArrowheads="1"/>
            </p:cNvSpPr>
            <p:nvPr/>
          </p:nvSpPr>
          <p:spPr bwMode="gray">
            <a:xfrm>
              <a:off x="990600" y="1191463"/>
              <a:ext cx="8993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800" b="1" dirty="0" smtClean="0">
                  <a:latin typeface="Cambria" panose="02040503050406030204" pitchFamily="18" charset="0"/>
                </a:rPr>
                <a:t>2.</a:t>
              </a:r>
              <a:r>
                <a:rPr lang="en-US" sz="2800" b="1" dirty="0" smtClean="0">
                  <a:latin typeface="Cambria" panose="02040503050406030204" pitchFamily="18" charset="0"/>
                </a:rPr>
                <a:t>0</a:t>
              </a:r>
              <a:r>
                <a:rPr lang="vi-VN" sz="2800" b="1" dirty="0" smtClean="0">
                  <a:latin typeface="Cambria" panose="02040503050406030204" pitchFamily="18" charset="0"/>
                </a:rPr>
                <a:t>. </a:t>
              </a:r>
              <a:r>
                <a:rPr lang="en-US" sz="2800" b="1" dirty="0" err="1" smtClean="0">
                  <a:latin typeface="Cambria" panose="02040503050406030204" pitchFamily="18" charset="0"/>
                </a:rPr>
                <a:t>Chương</a:t>
              </a:r>
              <a:r>
                <a:rPr lang="en-US" sz="2800" b="1" dirty="0" smtClean="0">
                  <a:latin typeface="Cambria" panose="02040503050406030204" pitchFamily="18" charset="0"/>
                </a:rPr>
                <a:t> </a:t>
              </a:r>
              <a:r>
                <a:rPr lang="en-US" sz="2800" b="1" dirty="0" err="1" smtClean="0">
                  <a:latin typeface="Cambria" panose="02040503050406030204" pitchFamily="18" charset="0"/>
                </a:rPr>
                <a:t>trình</a:t>
              </a:r>
              <a:r>
                <a:rPr lang="en-US" sz="2800" b="1" dirty="0" smtClean="0">
                  <a:latin typeface="Cambria" panose="02040503050406030204" pitchFamily="18" charset="0"/>
                </a:rPr>
                <a:t> Python </a:t>
              </a:r>
              <a:r>
                <a:rPr lang="en-US" sz="2800" b="1" dirty="0" err="1" smtClean="0">
                  <a:latin typeface="Cambria" panose="02040503050406030204" pitchFamily="18" charset="0"/>
                </a:rPr>
                <a:t>đầu</a:t>
              </a:r>
              <a:r>
                <a:rPr lang="en-US" sz="2800" b="1" dirty="0" smtClean="0">
                  <a:latin typeface="Cambria" panose="02040503050406030204" pitchFamily="18" charset="0"/>
                </a:rPr>
                <a:t> </a:t>
              </a:r>
              <a:r>
                <a:rPr lang="en-US" sz="2800" b="1" dirty="0" err="1" smtClean="0">
                  <a:latin typeface="Cambria" panose="02040503050406030204" pitchFamily="18" charset="0"/>
                </a:rPr>
                <a:t>tiên</a:t>
              </a:r>
              <a:endParaRPr lang="en-US" sz="2800" b="1" kern="0" dirty="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5</a:t>
            </a:fld>
            <a:endParaRPr lang="en-US"/>
          </a:p>
        </p:txBody>
      </p:sp>
      <p:sp>
        <p:nvSpPr>
          <p:cNvPr id="14" name="Content Placeholder 2"/>
          <p:cNvSpPr txBox="1">
            <a:spLocks/>
          </p:cNvSpPr>
          <p:nvPr/>
        </p:nvSpPr>
        <p:spPr>
          <a:xfrm>
            <a:off x="457200" y="7461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gn="just">
              <a:lnSpc>
                <a:spcPct val="90000"/>
              </a:lnSpc>
              <a:spcBef>
                <a:spcPts val="1000"/>
              </a:spcBef>
              <a:buClr>
                <a:srgbClr val="215D9F"/>
              </a:buClr>
            </a:pPr>
            <a:r>
              <a:rPr lang="en-US" sz="3600" dirty="0" err="1" smtClean="0">
                <a:solidFill>
                  <a:prstClr val="black"/>
                </a:solidFill>
                <a:latin typeface="Cambria" panose="02040503050406030204" pitchFamily="18" charset="0"/>
              </a:rPr>
              <a:t>Dùng</a:t>
            </a:r>
            <a:r>
              <a:rPr lang="en-US" sz="3600" dirty="0" smtClean="0">
                <a:solidFill>
                  <a:prstClr val="black"/>
                </a:solidFill>
                <a:latin typeface="Cambria" panose="02040503050406030204" pitchFamily="18" charset="0"/>
              </a:rPr>
              <a:t> Visual studio .NET </a:t>
            </a:r>
            <a:r>
              <a:rPr lang="en-US" sz="3600" dirty="0" err="1" smtClean="0">
                <a:solidFill>
                  <a:prstClr val="black"/>
                </a:solidFill>
                <a:latin typeface="Cambria" panose="02040503050406030204" pitchFamily="18" charset="0"/>
              </a:rPr>
              <a:t>viết</a:t>
            </a:r>
            <a:r>
              <a:rPr lang="en-US" sz="3600" dirty="0" smtClean="0">
                <a:solidFill>
                  <a:prstClr val="black"/>
                </a:solidFill>
                <a:latin typeface="Cambria" panose="02040503050406030204" pitchFamily="18" charset="0"/>
              </a:rPr>
              <a:t> </a:t>
            </a:r>
            <a:r>
              <a:rPr lang="en-US" sz="3600" dirty="0" err="1" smtClean="0">
                <a:solidFill>
                  <a:prstClr val="black"/>
                </a:solidFill>
                <a:latin typeface="Cambria" panose="02040503050406030204" pitchFamily="18" charset="0"/>
              </a:rPr>
              <a:t>chương</a:t>
            </a:r>
            <a:r>
              <a:rPr lang="en-US" sz="3600" dirty="0" smtClean="0">
                <a:solidFill>
                  <a:prstClr val="black"/>
                </a:solidFill>
                <a:latin typeface="Cambria" panose="02040503050406030204" pitchFamily="18" charset="0"/>
              </a:rPr>
              <a:t> </a:t>
            </a:r>
            <a:r>
              <a:rPr lang="en-US" sz="3600" dirty="0" err="1" smtClean="0">
                <a:solidFill>
                  <a:prstClr val="black"/>
                </a:solidFill>
                <a:latin typeface="Cambria" panose="02040503050406030204" pitchFamily="18" charset="0"/>
              </a:rPr>
              <a:t>trình</a:t>
            </a:r>
            <a:r>
              <a:rPr lang="en-US" sz="3600" dirty="0" smtClean="0">
                <a:solidFill>
                  <a:prstClr val="black"/>
                </a:solidFill>
                <a:latin typeface="Cambria" panose="02040503050406030204" pitchFamily="18" charset="0"/>
              </a:rPr>
              <a:t> Python in </a:t>
            </a:r>
            <a:r>
              <a:rPr lang="en-US" sz="3600" dirty="0" err="1" smtClean="0">
                <a:solidFill>
                  <a:prstClr val="black"/>
                </a:solidFill>
                <a:latin typeface="Cambria" panose="02040503050406030204" pitchFamily="18" charset="0"/>
              </a:rPr>
              <a:t>ra</a:t>
            </a:r>
            <a:r>
              <a:rPr lang="en-US" sz="3600" dirty="0" smtClean="0">
                <a:solidFill>
                  <a:prstClr val="black"/>
                </a:solidFill>
                <a:latin typeface="Cambria" panose="02040503050406030204" pitchFamily="18" charset="0"/>
              </a:rPr>
              <a:t> </a:t>
            </a:r>
            <a:r>
              <a:rPr lang="en-US" sz="3600" dirty="0" err="1" smtClean="0">
                <a:solidFill>
                  <a:prstClr val="black"/>
                </a:solidFill>
                <a:latin typeface="Cambria" panose="02040503050406030204" pitchFamily="18" charset="0"/>
              </a:rPr>
              <a:t>dòng</a:t>
            </a:r>
            <a:r>
              <a:rPr lang="en-US" sz="3600" dirty="0" smtClean="0">
                <a:solidFill>
                  <a:prstClr val="black"/>
                </a:solidFill>
                <a:latin typeface="Cambria" panose="02040503050406030204" pitchFamily="18" charset="0"/>
              </a:rPr>
              <a:t> </a:t>
            </a:r>
            <a:r>
              <a:rPr lang="en-US" sz="3600" b="1" dirty="0" smtClean="0">
                <a:solidFill>
                  <a:prstClr val="black"/>
                </a:solidFill>
                <a:latin typeface="Cambria" panose="02040503050406030204" pitchFamily="18" charset="0"/>
              </a:rPr>
              <a:t>Hello world!!!!</a:t>
            </a:r>
            <a:endParaRPr lang="en-US" sz="36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28097297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9194800" cy="508000"/>
            <a:chOff x="789624" y="1191463"/>
            <a:chExt cx="9194800" cy="508000"/>
          </a:xfrm>
        </p:grpSpPr>
        <p:sp>
          <p:nvSpPr>
            <p:cNvPr id="3" name="AutoShape 52"/>
            <p:cNvSpPr>
              <a:spLocks noChangeArrowheads="1"/>
            </p:cNvSpPr>
            <p:nvPr/>
          </p:nvSpPr>
          <p:spPr bwMode="gray">
            <a:xfrm>
              <a:off x="990600" y="1191463"/>
              <a:ext cx="8993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800" b="1">
                  <a:latin typeface="Cambria" panose="02040503050406030204" pitchFamily="18" charset="0"/>
                </a:rPr>
                <a:t>2.1. Kiểu dữ liệu cơ bản và khai báo biến trong Pytho</a:t>
              </a:r>
              <a:r>
                <a:rPr lang="en-US" sz="2800" b="1">
                  <a:latin typeface="Cambria" panose="02040503050406030204" pitchFamily="18" charset="0"/>
                </a:rPr>
                <a:t>n</a:t>
              </a:r>
              <a:endParaRPr lang="en-US" sz="2800" b="1" kern="0">
                <a:solidFill>
                  <a:srgbClr val="000000"/>
                </a:solidFill>
                <a:latin typeface="Cambria" panose="02040503050406030204" pitchFamily="18" charset="0"/>
              </a:endParaRP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6</a:t>
            </a:fld>
            <a:endParaRPr lang="en-US"/>
          </a:p>
        </p:txBody>
      </p:sp>
      <p:sp>
        <p:nvSpPr>
          <p:cNvPr id="14" name="Content Placeholder 2"/>
          <p:cNvSpPr txBox="1">
            <a:spLocks/>
          </p:cNvSpPr>
          <p:nvPr/>
        </p:nvSpPr>
        <p:spPr>
          <a:xfrm>
            <a:off x="457200" y="7461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just">
              <a:lnSpc>
                <a:spcPct val="90000"/>
              </a:lnSpc>
              <a:spcBef>
                <a:spcPts val="1000"/>
              </a:spcBef>
              <a:buClr>
                <a:srgbClr val="215D9F"/>
              </a:buClr>
              <a:buNone/>
            </a:pPr>
            <a:r>
              <a:rPr lang="en-US" sz="2800">
                <a:solidFill>
                  <a:prstClr val="black"/>
                </a:solidFill>
                <a:latin typeface="Cambria" panose="02040503050406030204" pitchFamily="18" charset="0"/>
              </a:rPr>
              <a:t>2.1.</a:t>
            </a:r>
            <a:r>
              <a:rPr lang="vi-VN" sz="2800">
                <a:solidFill>
                  <a:prstClr val="black"/>
                </a:solidFill>
                <a:latin typeface="Cambria" panose="02040503050406030204" pitchFamily="18" charset="0"/>
              </a:rPr>
              <a:t>1. Các kiểu dữ liệu cơ bản trong Python</a:t>
            </a:r>
          </a:p>
          <a:p>
            <a:pPr marL="0" lvl="0" indent="0" algn="just">
              <a:lnSpc>
                <a:spcPct val="90000"/>
              </a:lnSpc>
              <a:spcBef>
                <a:spcPts val="1000"/>
              </a:spcBef>
              <a:buClr>
                <a:srgbClr val="215D9F"/>
              </a:buClr>
              <a:buNone/>
            </a:pPr>
            <a:r>
              <a:rPr lang="en-US" sz="2800">
                <a:solidFill>
                  <a:prstClr val="black"/>
                </a:solidFill>
                <a:latin typeface="Cambria" panose="02040503050406030204" pitchFamily="18" charset="0"/>
              </a:rPr>
              <a:t>2.1. </a:t>
            </a:r>
            <a:r>
              <a:rPr lang="vi-VN" sz="2800">
                <a:solidFill>
                  <a:prstClr val="black"/>
                </a:solidFill>
                <a:latin typeface="Cambria" panose="02040503050406030204" pitchFamily="18" charset="0"/>
              </a:rPr>
              <a:t>2. Khai báo biến trong Python</a:t>
            </a:r>
          </a:p>
          <a:p>
            <a:pPr marL="0" lvl="0" indent="0" algn="just">
              <a:lnSpc>
                <a:spcPct val="90000"/>
              </a:lnSpc>
              <a:spcBef>
                <a:spcPts val="1000"/>
              </a:spcBef>
              <a:buClr>
                <a:srgbClr val="215D9F"/>
              </a:buClr>
              <a:buNone/>
            </a:pPr>
            <a:r>
              <a:rPr lang="en-US" sz="2800">
                <a:solidFill>
                  <a:prstClr val="black"/>
                </a:solidFill>
                <a:latin typeface="Cambria" panose="02040503050406030204" pitchFamily="18" charset="0"/>
              </a:rPr>
              <a:t>2.1. </a:t>
            </a:r>
            <a:r>
              <a:rPr lang="vi-VN" sz="2800">
                <a:solidFill>
                  <a:prstClr val="black"/>
                </a:solidFill>
                <a:latin typeface="Cambria" panose="02040503050406030204" pitchFamily="18" charset="0"/>
              </a:rPr>
              <a:t>3. Cách xóa biến</a:t>
            </a:r>
          </a:p>
          <a:p>
            <a:pPr marL="0" lvl="0" indent="0" algn="just">
              <a:lnSpc>
                <a:spcPct val="90000"/>
              </a:lnSpc>
              <a:spcBef>
                <a:spcPts val="1000"/>
              </a:spcBef>
              <a:buClr>
                <a:srgbClr val="215D9F"/>
              </a:buClr>
              <a:buNone/>
            </a:pPr>
            <a:r>
              <a:rPr lang="en-US" sz="2800">
                <a:solidFill>
                  <a:prstClr val="black"/>
                </a:solidFill>
                <a:latin typeface="Cambria" panose="02040503050406030204" pitchFamily="18" charset="0"/>
              </a:rPr>
              <a:t>2.1. </a:t>
            </a:r>
            <a:r>
              <a:rPr lang="vi-VN" sz="2800">
                <a:solidFill>
                  <a:prstClr val="black"/>
                </a:solidFill>
                <a:latin typeface="Cambria" panose="02040503050406030204" pitchFamily="18" charset="0"/>
              </a:rPr>
              <a:t>4. Cách kiểm tra vùng lưu trữ giá trị của các biến int, float</a:t>
            </a:r>
            <a:endParaRPr lang="en-US" sz="2800">
              <a:solidFill>
                <a:prstClr val="black"/>
              </a:solidFill>
              <a:latin typeface="Cambria" panose="02040503050406030204" pitchFamily="18" charset="0"/>
            </a:endParaRPr>
          </a:p>
        </p:txBody>
      </p:sp>
    </p:spTree>
    <p:extLst>
      <p:ext uri="{BB962C8B-B14F-4D97-AF65-F5344CB8AC3E}">
        <p14:creationId xmlns:p14="http://schemas.microsoft.com/office/powerpoint/2010/main" val="24401071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934200" cy="508000"/>
            <a:chOff x="789624" y="1191463"/>
            <a:chExt cx="6934200" cy="508000"/>
          </a:xfrm>
        </p:grpSpPr>
        <p:sp>
          <p:nvSpPr>
            <p:cNvPr id="3" name="AutoShape 52"/>
            <p:cNvSpPr>
              <a:spLocks noChangeArrowheads="1"/>
            </p:cNvSpPr>
            <p:nvPr/>
          </p:nvSpPr>
          <p:spPr bwMode="gray">
            <a:xfrm>
              <a:off x="990600" y="1191463"/>
              <a:ext cx="6733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a:lnSpc>
                  <a:spcPct val="90000"/>
                </a:lnSpc>
                <a:spcBef>
                  <a:spcPts val="1000"/>
                </a:spcBef>
                <a:buClr>
                  <a:srgbClr val="215D9F"/>
                </a:buClr>
              </a:pPr>
              <a:r>
                <a:rPr lang="en-US" sz="2800">
                  <a:solidFill>
                    <a:prstClr val="black"/>
                  </a:solidFill>
                  <a:latin typeface="Cambria" panose="02040503050406030204" pitchFamily="18" charset="0"/>
                </a:rPr>
                <a:t>2.1.</a:t>
              </a:r>
              <a:r>
                <a:rPr lang="vi-VN" sz="2800">
                  <a:solidFill>
                    <a:prstClr val="black"/>
                  </a:solidFill>
                  <a:latin typeface="Cambria" panose="02040503050406030204" pitchFamily="18" charset="0"/>
                </a:rPr>
                <a:t>1. Các kiểu dữ liệu cơ bản trong Python</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7</a:t>
            </a:fld>
            <a:endParaRPr lang="en-US"/>
          </a:p>
        </p:txBody>
      </p:sp>
      <p:sp>
        <p:nvSpPr>
          <p:cNvPr id="14" name="Content Placeholder 2"/>
          <p:cNvSpPr txBox="1">
            <a:spLocks/>
          </p:cNvSpPr>
          <p:nvPr/>
        </p:nvSpPr>
        <p:spPr>
          <a:xfrm>
            <a:off x="457200" y="7461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sz="2800">
                <a:latin typeface="Cambria" panose="02040503050406030204" pitchFamily="18" charset="0"/>
              </a:rPr>
              <a:t>Kiểu </a:t>
            </a:r>
            <a:r>
              <a:rPr lang="vi-VN" sz="2800" b="1">
                <a:latin typeface="Cambria" panose="02040503050406030204" pitchFamily="18" charset="0"/>
              </a:rPr>
              <a:t>int</a:t>
            </a:r>
            <a:r>
              <a:rPr lang="vi-VN" sz="2800">
                <a:latin typeface="Cambria" panose="02040503050406030204" pitchFamily="18" charset="0"/>
              </a:rPr>
              <a:t>: Kiểu số nguyên (không có chứa dấu chấm thập phân), có thể lưu các số nguyên âm và dương.</a:t>
            </a:r>
          </a:p>
          <a:p>
            <a:pPr lvl="1"/>
            <a:r>
              <a:rPr lang="vi-VN">
                <a:latin typeface="Cambria" panose="02040503050406030204" pitchFamily="18" charset="0"/>
              </a:rPr>
              <a:t>Ví dụ: 113, </a:t>
            </a:r>
            <a:r>
              <a:rPr lang="vi-VN" smtClean="0">
                <a:latin typeface="Cambria" panose="02040503050406030204" pitchFamily="18" charset="0"/>
              </a:rPr>
              <a:t>-</a:t>
            </a:r>
            <a:r>
              <a:rPr lang="en-US" smtClean="0">
                <a:latin typeface="Cambria" panose="02040503050406030204" pitchFamily="18" charset="0"/>
              </a:rPr>
              <a:t>76</a:t>
            </a:r>
            <a:endParaRPr lang="vi-VN">
              <a:latin typeface="Cambria" panose="02040503050406030204" pitchFamily="18" charset="0"/>
            </a:endParaRPr>
          </a:p>
          <a:p>
            <a:r>
              <a:rPr lang="vi-VN" sz="2800">
                <a:latin typeface="Cambria" panose="02040503050406030204" pitchFamily="18" charset="0"/>
              </a:rPr>
              <a:t>Kiểu </a:t>
            </a:r>
            <a:r>
              <a:rPr lang="vi-VN" sz="2800" b="1">
                <a:latin typeface="Cambria" panose="02040503050406030204" pitchFamily="18" charset="0"/>
              </a:rPr>
              <a:t>float</a:t>
            </a:r>
            <a:r>
              <a:rPr lang="vi-VN" sz="2800">
                <a:latin typeface="Cambria" panose="02040503050406030204" pitchFamily="18" charset="0"/>
              </a:rPr>
              <a:t>: Kiểu số thực (có chứa dấu chấm thập phân),</a:t>
            </a:r>
          </a:p>
          <a:p>
            <a:pPr lvl="1"/>
            <a:r>
              <a:rPr lang="vi-VN">
                <a:latin typeface="Cambria" panose="02040503050406030204" pitchFamily="18" charset="0"/>
              </a:rPr>
              <a:t>ví dụ: </a:t>
            </a:r>
            <a:r>
              <a:rPr lang="en-US" smtClean="0">
                <a:latin typeface="Cambria" panose="02040503050406030204" pitchFamily="18" charset="0"/>
              </a:rPr>
              <a:t>3</a:t>
            </a:r>
            <a:r>
              <a:rPr lang="vi-VN" smtClean="0">
                <a:latin typeface="Cambria" panose="02040503050406030204" pitchFamily="18" charset="0"/>
              </a:rPr>
              <a:t>.</a:t>
            </a:r>
            <a:r>
              <a:rPr lang="en-US" smtClean="0">
                <a:latin typeface="Cambria" panose="02040503050406030204" pitchFamily="18" charset="0"/>
              </a:rPr>
              <a:t>9</a:t>
            </a:r>
            <a:r>
              <a:rPr lang="vi-VN" smtClean="0">
                <a:latin typeface="Cambria" panose="02040503050406030204" pitchFamily="18" charset="0"/>
              </a:rPr>
              <a:t>, -</a:t>
            </a:r>
            <a:r>
              <a:rPr lang="en-US" smtClean="0">
                <a:latin typeface="Cambria" panose="02040503050406030204" pitchFamily="18" charset="0"/>
              </a:rPr>
              <a:t>3</a:t>
            </a:r>
            <a:r>
              <a:rPr lang="vi-VN" smtClean="0">
                <a:latin typeface="Cambria" panose="02040503050406030204" pitchFamily="18" charset="0"/>
              </a:rPr>
              <a:t>.</a:t>
            </a:r>
            <a:r>
              <a:rPr lang="en-US" smtClean="0">
                <a:latin typeface="Cambria" panose="02040503050406030204" pitchFamily="18" charset="0"/>
              </a:rPr>
              <a:t>2</a:t>
            </a:r>
            <a:endParaRPr lang="vi-VN">
              <a:latin typeface="Cambria" panose="02040503050406030204" pitchFamily="18" charset="0"/>
            </a:endParaRPr>
          </a:p>
        </p:txBody>
      </p:sp>
    </p:spTree>
    <p:extLst>
      <p:ext uri="{BB962C8B-B14F-4D97-AF65-F5344CB8AC3E}">
        <p14:creationId xmlns:p14="http://schemas.microsoft.com/office/powerpoint/2010/main" val="11531129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a:lnSpc>
                  <a:spcPct val="90000"/>
                </a:lnSpc>
                <a:spcBef>
                  <a:spcPts val="1000"/>
                </a:spcBef>
                <a:buClr>
                  <a:srgbClr val="215D9F"/>
                </a:buClr>
              </a:pPr>
              <a:r>
                <a:rPr lang="en-US" sz="2800">
                  <a:solidFill>
                    <a:prstClr val="black"/>
                  </a:solidFill>
                  <a:latin typeface="Cambria" panose="02040503050406030204" pitchFamily="18" charset="0"/>
                </a:rPr>
                <a:t>2.1.</a:t>
              </a:r>
              <a:r>
                <a:rPr lang="vi-VN" sz="2800">
                  <a:solidFill>
                    <a:prstClr val="black"/>
                  </a:solidFill>
                  <a:latin typeface="Cambria" panose="02040503050406030204" pitchFamily="18" charset="0"/>
                </a:rPr>
                <a:t>1. Các kiểu dữ liệu cơ bản trong Python</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8</a:t>
            </a:fld>
            <a:endParaRPr lang="en-US"/>
          </a:p>
        </p:txBody>
      </p:sp>
      <p:sp>
        <p:nvSpPr>
          <p:cNvPr id="14" name="Content Placeholder 2"/>
          <p:cNvSpPr txBox="1">
            <a:spLocks/>
          </p:cNvSpPr>
          <p:nvPr/>
        </p:nvSpPr>
        <p:spPr>
          <a:xfrm>
            <a:off x="457200" y="7461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sz="2800">
                <a:latin typeface="Cambria" panose="02040503050406030204" pitchFamily="18" charset="0"/>
              </a:rPr>
              <a:t>Kiểu </a:t>
            </a:r>
            <a:r>
              <a:rPr lang="vi-VN" sz="2800" b="1">
                <a:latin typeface="Cambria" panose="02040503050406030204" pitchFamily="18" charset="0"/>
              </a:rPr>
              <a:t>complex</a:t>
            </a:r>
            <a:r>
              <a:rPr lang="vi-VN" sz="2800">
                <a:latin typeface="Cambria" panose="02040503050406030204" pitchFamily="18" charset="0"/>
              </a:rPr>
              <a:t>: Kiểu số phức,</a:t>
            </a:r>
          </a:p>
          <a:p>
            <a:pPr lvl="1"/>
            <a:r>
              <a:rPr lang="vi-VN">
                <a:latin typeface="Cambria" panose="02040503050406030204" pitchFamily="18" charset="0"/>
              </a:rPr>
              <a:t>ví dụ 1: z = </a:t>
            </a:r>
            <a:r>
              <a:rPr lang="en-US" smtClean="0">
                <a:latin typeface="Cambria" panose="02040503050406030204" pitchFamily="18" charset="0"/>
              </a:rPr>
              <a:t>3</a:t>
            </a:r>
            <a:r>
              <a:rPr lang="vi-VN" smtClean="0">
                <a:latin typeface="Cambria" panose="02040503050406030204" pitchFamily="18" charset="0"/>
              </a:rPr>
              <a:t>+</a:t>
            </a:r>
            <a:r>
              <a:rPr lang="en-US" smtClean="0">
                <a:latin typeface="Cambria" panose="02040503050406030204" pitchFamily="18" charset="0"/>
              </a:rPr>
              <a:t>5</a:t>
            </a:r>
            <a:r>
              <a:rPr lang="vi-VN" smtClean="0">
                <a:latin typeface="Cambria" panose="02040503050406030204" pitchFamily="18" charset="0"/>
              </a:rPr>
              <a:t>j </a:t>
            </a:r>
            <a:r>
              <a:rPr lang="vi-VN">
                <a:latin typeface="Cambria" panose="02040503050406030204" pitchFamily="18" charset="0"/>
              </a:rPr>
              <a:t>thì </a:t>
            </a:r>
            <a:r>
              <a:rPr lang="en-US" smtClean="0">
                <a:latin typeface="Cambria" panose="02040503050406030204" pitchFamily="18" charset="0"/>
              </a:rPr>
              <a:t>3</a:t>
            </a:r>
            <a:r>
              <a:rPr lang="vi-VN" smtClean="0">
                <a:latin typeface="Cambria" panose="02040503050406030204" pitchFamily="18" charset="0"/>
              </a:rPr>
              <a:t> </a:t>
            </a:r>
            <a:r>
              <a:rPr lang="vi-VN">
                <a:latin typeface="Cambria" panose="02040503050406030204" pitchFamily="18" charset="0"/>
              </a:rPr>
              <a:t>là phần thực, </a:t>
            </a:r>
            <a:r>
              <a:rPr lang="en-US" smtClean="0">
                <a:latin typeface="Cambria" panose="02040503050406030204" pitchFamily="18" charset="0"/>
              </a:rPr>
              <a:t>5</a:t>
            </a:r>
            <a:r>
              <a:rPr lang="vi-VN" smtClean="0">
                <a:latin typeface="Cambria" panose="02040503050406030204" pitchFamily="18" charset="0"/>
              </a:rPr>
              <a:t> </a:t>
            </a:r>
            <a:r>
              <a:rPr lang="vi-VN">
                <a:latin typeface="Cambria" panose="02040503050406030204" pitchFamily="18" charset="0"/>
              </a:rPr>
              <a:t>là phần ảo (j là từ khóa để đánh dấu phần ảo)</a:t>
            </a:r>
          </a:p>
          <a:p>
            <a:pPr lvl="1"/>
            <a:r>
              <a:rPr lang="vi-VN">
                <a:latin typeface="Cambria" panose="02040503050406030204" pitchFamily="18" charset="0"/>
              </a:rPr>
              <a:t>ví dụ 2: </a:t>
            </a:r>
            <a:r>
              <a:rPr lang="vi-VN" smtClean="0">
                <a:latin typeface="Cambria" panose="02040503050406030204" pitchFamily="18" charset="0"/>
              </a:rPr>
              <a:t>z=complex(</a:t>
            </a:r>
            <a:r>
              <a:rPr lang="en-US" smtClean="0">
                <a:latin typeface="Cambria" panose="02040503050406030204" pitchFamily="18" charset="0"/>
              </a:rPr>
              <a:t>3</a:t>
            </a:r>
            <a:r>
              <a:rPr lang="vi-VN" smtClean="0">
                <a:latin typeface="Cambria" panose="02040503050406030204" pitchFamily="18" charset="0"/>
              </a:rPr>
              <a:t>,</a:t>
            </a:r>
            <a:r>
              <a:rPr lang="en-US" smtClean="0">
                <a:latin typeface="Cambria" panose="02040503050406030204" pitchFamily="18" charset="0"/>
              </a:rPr>
              <a:t>5</a:t>
            </a:r>
            <a:r>
              <a:rPr lang="vi-VN" smtClean="0">
                <a:latin typeface="Cambria" panose="02040503050406030204" pitchFamily="18" charset="0"/>
              </a:rPr>
              <a:t>)</a:t>
            </a:r>
            <a:r>
              <a:rPr lang="vi-VN">
                <a:latin typeface="Cambria" panose="02040503050406030204" pitchFamily="18" charset="0"/>
              </a:rPr>
              <a:t> thì </a:t>
            </a:r>
            <a:r>
              <a:rPr lang="en-US" smtClean="0">
                <a:latin typeface="Cambria" panose="02040503050406030204" pitchFamily="18" charset="0"/>
              </a:rPr>
              <a:t>3</a:t>
            </a:r>
            <a:r>
              <a:rPr lang="vi-VN" smtClean="0">
                <a:latin typeface="Cambria" panose="02040503050406030204" pitchFamily="18" charset="0"/>
              </a:rPr>
              <a:t> </a:t>
            </a:r>
            <a:r>
              <a:rPr lang="vi-VN">
                <a:latin typeface="Cambria" panose="02040503050406030204" pitchFamily="18" charset="0"/>
              </a:rPr>
              <a:t>là phần thực, </a:t>
            </a:r>
            <a:r>
              <a:rPr lang="en-US" smtClean="0">
                <a:latin typeface="Cambria" panose="02040503050406030204" pitchFamily="18" charset="0"/>
              </a:rPr>
              <a:t>5</a:t>
            </a:r>
            <a:r>
              <a:rPr lang="vi-VN" smtClean="0">
                <a:latin typeface="Cambria" panose="02040503050406030204" pitchFamily="18" charset="0"/>
              </a:rPr>
              <a:t> </a:t>
            </a:r>
            <a:r>
              <a:rPr lang="vi-VN">
                <a:latin typeface="Cambria" panose="02040503050406030204" pitchFamily="18" charset="0"/>
              </a:rPr>
              <a:t>là phần ảo</a:t>
            </a:r>
          </a:p>
          <a:p>
            <a:pPr lvl="1"/>
            <a:r>
              <a:rPr lang="vi-VN">
                <a:latin typeface="Cambria" panose="02040503050406030204" pitchFamily="18" charset="0"/>
              </a:rPr>
              <a:t>khi xuất kết quả ta có thể xuất:</a:t>
            </a:r>
          </a:p>
          <a:p>
            <a:pPr lvl="2"/>
            <a:r>
              <a:rPr lang="vi-VN" sz="2800">
                <a:latin typeface="Cambria" panose="02040503050406030204" pitchFamily="18" charset="0"/>
              </a:rPr>
              <a:t>print(“Phần thực= “,z.real) ==&gt;Phần thực= </a:t>
            </a:r>
            <a:r>
              <a:rPr lang="en-US" sz="2800" smtClean="0">
                <a:latin typeface="Cambria" panose="02040503050406030204" pitchFamily="18" charset="0"/>
              </a:rPr>
              <a:t>3</a:t>
            </a:r>
            <a:endParaRPr lang="vi-VN" sz="2800">
              <a:latin typeface="Cambria" panose="02040503050406030204" pitchFamily="18" charset="0"/>
            </a:endParaRPr>
          </a:p>
          <a:p>
            <a:pPr lvl="2"/>
            <a:r>
              <a:rPr lang="vi-VN" sz="2800">
                <a:latin typeface="Cambria" panose="02040503050406030204" pitchFamily="18" charset="0"/>
              </a:rPr>
              <a:t>print(“Phần ảo= “,z.imag) ==&gt; Phần ảo= </a:t>
            </a:r>
            <a:r>
              <a:rPr lang="en-US" sz="2800" smtClean="0">
                <a:latin typeface="Cambria" panose="02040503050406030204" pitchFamily="18" charset="0"/>
              </a:rPr>
              <a:t>5</a:t>
            </a:r>
            <a:endParaRPr lang="vi-VN" sz="2800">
              <a:latin typeface="Cambria" panose="02040503050406030204" pitchFamily="18" charset="0"/>
            </a:endParaRPr>
          </a:p>
        </p:txBody>
      </p:sp>
    </p:spTree>
    <p:extLst>
      <p:ext uri="{BB962C8B-B14F-4D97-AF65-F5344CB8AC3E}">
        <p14:creationId xmlns:p14="http://schemas.microsoft.com/office/powerpoint/2010/main" val="20822746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 y="152400"/>
            <a:ext cx="6629400" cy="508000"/>
            <a:chOff x="789624" y="1191463"/>
            <a:chExt cx="6629400" cy="508000"/>
          </a:xfrm>
        </p:grpSpPr>
        <p:sp>
          <p:nvSpPr>
            <p:cNvPr id="3" name="AutoShape 52"/>
            <p:cNvSpPr>
              <a:spLocks noChangeArrowheads="1"/>
            </p:cNvSpPr>
            <p:nvPr/>
          </p:nvSpPr>
          <p:spPr bwMode="gray">
            <a:xfrm>
              <a:off x="990600" y="1191463"/>
              <a:ext cx="64284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lvl="0" algn="just">
                <a:lnSpc>
                  <a:spcPct val="90000"/>
                </a:lnSpc>
                <a:spcBef>
                  <a:spcPts val="1000"/>
                </a:spcBef>
                <a:buClr>
                  <a:srgbClr val="215D9F"/>
                </a:buClr>
              </a:pPr>
              <a:r>
                <a:rPr lang="en-US" sz="2800">
                  <a:solidFill>
                    <a:prstClr val="black"/>
                  </a:solidFill>
                  <a:latin typeface="Cambria" panose="02040503050406030204" pitchFamily="18" charset="0"/>
                </a:rPr>
                <a:t>2.1.</a:t>
              </a:r>
              <a:r>
                <a:rPr lang="vi-VN" sz="2800">
                  <a:solidFill>
                    <a:prstClr val="black"/>
                  </a:solidFill>
                  <a:latin typeface="Cambria" panose="02040503050406030204" pitchFamily="18" charset="0"/>
                </a:rPr>
                <a:t>1. Các kiểu dữ liệu cơ bản trong Python</a:t>
              </a:r>
            </a:p>
          </p:txBody>
        </p:sp>
        <p:grpSp>
          <p:nvGrpSpPr>
            <p:cNvPr id="4" name="Group 17"/>
            <p:cNvGrpSpPr>
              <a:grpSpLocks/>
            </p:cNvGrpSpPr>
            <p:nvPr/>
          </p:nvGrpSpPr>
          <p:grpSpPr bwMode="auto">
            <a:xfrm>
              <a:off x="789624" y="1295400"/>
              <a:ext cx="353376" cy="272472"/>
              <a:chOff x="1110" y="2656"/>
              <a:chExt cx="1549" cy="1351"/>
            </a:xfrm>
          </p:grpSpPr>
          <p:sp>
            <p:nvSpPr>
              <p:cNvPr id="5"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3" name="Slide Number Placeholder 12"/>
          <p:cNvSpPr>
            <a:spLocks noGrp="1"/>
          </p:cNvSpPr>
          <p:nvPr>
            <p:ph type="sldNum" sz="quarter" idx="12"/>
          </p:nvPr>
        </p:nvSpPr>
        <p:spPr/>
        <p:txBody>
          <a:bodyPr/>
          <a:lstStyle/>
          <a:p>
            <a:r>
              <a:rPr lang="en-US"/>
              <a:t>Trang </a:t>
            </a:r>
            <a:fld id="{99166BD8-DA3C-4BE0-9C00-AA0485D1F6DE}" type="slidenum">
              <a:rPr lang="en-US" smtClean="0"/>
              <a:pPr/>
              <a:t>9</a:t>
            </a:fld>
            <a:endParaRPr lang="en-US"/>
          </a:p>
        </p:txBody>
      </p:sp>
      <p:sp>
        <p:nvSpPr>
          <p:cNvPr id="14" name="Content Placeholder 2"/>
          <p:cNvSpPr txBox="1">
            <a:spLocks/>
          </p:cNvSpPr>
          <p:nvPr/>
        </p:nvSpPr>
        <p:spPr>
          <a:xfrm>
            <a:off x="457200" y="746125"/>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sz="2800">
                <a:latin typeface="Cambria" panose="02040503050406030204" pitchFamily="18" charset="0"/>
              </a:rPr>
              <a:t>Kiểu </a:t>
            </a:r>
            <a:r>
              <a:rPr lang="vi-VN" sz="2800" b="1">
                <a:latin typeface="Cambria" panose="02040503050406030204" pitchFamily="18" charset="0"/>
              </a:rPr>
              <a:t>str</a:t>
            </a:r>
            <a:r>
              <a:rPr lang="vi-VN" sz="2800">
                <a:latin typeface="Cambria" panose="02040503050406030204" pitchFamily="18" charset="0"/>
              </a:rPr>
              <a:t>: Kiểu chuỗi, để trong nháy đôi hoặc nháy đơn</a:t>
            </a:r>
          </a:p>
          <a:p>
            <a:pPr lvl="1"/>
            <a:r>
              <a:rPr lang="vi-VN">
                <a:latin typeface="Cambria" panose="02040503050406030204" pitchFamily="18" charset="0"/>
              </a:rPr>
              <a:t>Ví dụ: </a:t>
            </a:r>
            <a:r>
              <a:rPr lang="vi-VN" smtClean="0">
                <a:latin typeface="Cambria" panose="02040503050406030204" pitchFamily="18" charset="0"/>
              </a:rPr>
              <a:t>“</a:t>
            </a:r>
            <a:r>
              <a:rPr lang="en-US" smtClean="0">
                <a:latin typeface="Cambria" panose="02040503050406030204" pitchFamily="18" charset="0"/>
              </a:rPr>
              <a:t>Xin chào các bạn</a:t>
            </a:r>
            <a:r>
              <a:rPr lang="vi-VN" smtClean="0">
                <a:latin typeface="Cambria" panose="02040503050406030204" pitchFamily="18" charset="0"/>
              </a:rPr>
              <a:t>”, ‘</a:t>
            </a:r>
            <a:r>
              <a:rPr lang="en-US" smtClean="0">
                <a:latin typeface="Cambria" panose="02040503050406030204" pitchFamily="18" charset="0"/>
              </a:rPr>
              <a:t>BK CAD</a:t>
            </a:r>
            <a:r>
              <a:rPr lang="vi-VN" smtClean="0">
                <a:latin typeface="Cambria" panose="02040503050406030204" pitchFamily="18" charset="0"/>
              </a:rPr>
              <a:t>’</a:t>
            </a:r>
            <a:endParaRPr lang="vi-VN">
              <a:latin typeface="Cambria" panose="02040503050406030204" pitchFamily="18" charset="0"/>
            </a:endParaRPr>
          </a:p>
          <a:p>
            <a:r>
              <a:rPr lang="vi-VN" sz="2800">
                <a:latin typeface="Cambria" panose="02040503050406030204" pitchFamily="18" charset="0"/>
              </a:rPr>
              <a:t>Kiểu </a:t>
            </a:r>
            <a:r>
              <a:rPr lang="vi-VN" sz="2800" b="1">
                <a:latin typeface="Cambria" panose="02040503050406030204" pitchFamily="18" charset="0"/>
              </a:rPr>
              <a:t>bool</a:t>
            </a:r>
            <a:r>
              <a:rPr lang="vi-VN" sz="2800">
                <a:latin typeface="Cambria" panose="02040503050406030204" pitchFamily="18" charset="0"/>
              </a:rPr>
              <a:t>: Kiểu luận lý, để lưu True hoặc False</a:t>
            </a:r>
          </a:p>
          <a:p>
            <a:pPr lvl="1"/>
            <a:r>
              <a:rPr lang="vi-VN">
                <a:latin typeface="Cambria" panose="02040503050406030204" pitchFamily="18" charset="0"/>
              </a:rPr>
              <a:t>Ví dụ 1: t1=True</a:t>
            </a:r>
          </a:p>
          <a:p>
            <a:pPr lvl="1"/>
            <a:r>
              <a:rPr lang="vi-VN">
                <a:latin typeface="Cambria" panose="02040503050406030204" pitchFamily="18" charset="0"/>
              </a:rPr>
              <a:t>Ví dụ 2: t2=False</a:t>
            </a:r>
          </a:p>
        </p:txBody>
      </p:sp>
    </p:spTree>
    <p:extLst>
      <p:ext uri="{BB962C8B-B14F-4D97-AF65-F5344CB8AC3E}">
        <p14:creationId xmlns:p14="http://schemas.microsoft.com/office/powerpoint/2010/main" val="413404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2240</TotalTime>
  <Words>2023</Words>
  <Application>Microsoft Office PowerPoint</Application>
  <PresentationFormat>Widescreen</PresentationFormat>
  <Paragraphs>346</Paragraphs>
  <Slides>38</Slides>
  <Notes>30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Calibri</vt:lpstr>
      <vt:lpstr>Cambria</vt:lpstr>
      <vt:lpstr>Century Gothic</vt:lpstr>
      <vt:lpstr>Courier New</vt:lpstr>
      <vt:lpstr>Tahoma</vt:lpstr>
      <vt:lpstr>Times New Roman</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DELL</cp:lastModifiedBy>
  <cp:revision>625</cp:revision>
  <dcterms:created xsi:type="dcterms:W3CDTF">2011-04-06T04:04:31Z</dcterms:created>
  <dcterms:modified xsi:type="dcterms:W3CDTF">2024-02-28T03:55:17Z</dcterms:modified>
</cp:coreProperties>
</file>