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61" r:id="rId3"/>
    <p:sldId id="271" r:id="rId4"/>
    <p:sldId id="274" r:id="rId5"/>
    <p:sldId id="275" r:id="rId6"/>
    <p:sldId id="270" r:id="rId7"/>
    <p:sldId id="276" r:id="rId8"/>
    <p:sldId id="277" r:id="rId9"/>
    <p:sldId id="278" r:id="rId10"/>
    <p:sldId id="279" r:id="rId11"/>
    <p:sldId id="280" r:id="rId12"/>
    <p:sldId id="283" r:id="rId13"/>
    <p:sldId id="284"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273" r:id="rId29"/>
    <p:sldId id="302" r:id="rId30"/>
    <p:sldId id="303" r:id="rId31"/>
    <p:sldId id="304" r:id="rId32"/>
    <p:sldId id="305" r:id="rId33"/>
    <p:sldId id="306" r:id="rId34"/>
    <p:sldId id="307" r:id="rId35"/>
    <p:sldId id="308" r:id="rId36"/>
    <p:sldId id="309" r:id="rId37"/>
    <p:sldId id="310" r:id="rId38"/>
    <p:sldId id="311" r:id="rId39"/>
    <p:sldId id="31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94" autoAdjust="0"/>
    <p:restoredTop sz="89587" autoAdjust="0"/>
  </p:normalViewPr>
  <p:slideViewPr>
    <p:cSldViewPr>
      <p:cViewPr varScale="1">
        <p:scale>
          <a:sx n="76" d="100"/>
          <a:sy n="76" d="100"/>
        </p:scale>
        <p:origin x="398"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3/4/2024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12</a:t>
            </a:fld>
            <a:endParaRPr lang="en-US"/>
          </a:p>
        </p:txBody>
      </p:sp>
    </p:spTree>
    <p:extLst>
      <p:ext uri="{BB962C8B-B14F-4D97-AF65-F5344CB8AC3E}">
        <p14:creationId xmlns:p14="http://schemas.microsoft.com/office/powerpoint/2010/main" val="849465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13</a:t>
            </a:fld>
            <a:endParaRPr lang="en-US"/>
          </a:p>
        </p:txBody>
      </p:sp>
    </p:spTree>
    <p:extLst>
      <p:ext uri="{BB962C8B-B14F-4D97-AF65-F5344CB8AC3E}">
        <p14:creationId xmlns:p14="http://schemas.microsoft.com/office/powerpoint/2010/main" val="1723302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14</a:t>
            </a:fld>
            <a:endParaRPr lang="en-US"/>
          </a:p>
        </p:txBody>
      </p:sp>
    </p:spTree>
    <p:extLst>
      <p:ext uri="{BB962C8B-B14F-4D97-AF65-F5344CB8AC3E}">
        <p14:creationId xmlns:p14="http://schemas.microsoft.com/office/powerpoint/2010/main" val="849465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15</a:t>
            </a:fld>
            <a:endParaRPr lang="en-US"/>
          </a:p>
        </p:txBody>
      </p:sp>
    </p:spTree>
    <p:extLst>
      <p:ext uri="{BB962C8B-B14F-4D97-AF65-F5344CB8AC3E}">
        <p14:creationId xmlns:p14="http://schemas.microsoft.com/office/powerpoint/2010/main" val="5709620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16</a:t>
            </a:fld>
            <a:endParaRPr lang="en-US"/>
          </a:p>
        </p:txBody>
      </p:sp>
    </p:spTree>
    <p:extLst>
      <p:ext uri="{BB962C8B-B14F-4D97-AF65-F5344CB8AC3E}">
        <p14:creationId xmlns:p14="http://schemas.microsoft.com/office/powerpoint/2010/main" val="4062033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17</a:t>
            </a:fld>
            <a:endParaRPr lang="en-US"/>
          </a:p>
        </p:txBody>
      </p:sp>
    </p:spTree>
    <p:extLst>
      <p:ext uri="{BB962C8B-B14F-4D97-AF65-F5344CB8AC3E}">
        <p14:creationId xmlns:p14="http://schemas.microsoft.com/office/powerpoint/2010/main" val="849465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18</a:t>
            </a:fld>
            <a:endParaRPr lang="en-US"/>
          </a:p>
        </p:txBody>
      </p:sp>
    </p:spTree>
    <p:extLst>
      <p:ext uri="{BB962C8B-B14F-4D97-AF65-F5344CB8AC3E}">
        <p14:creationId xmlns:p14="http://schemas.microsoft.com/office/powerpoint/2010/main" val="616877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19</a:t>
            </a:fld>
            <a:endParaRPr lang="en-US"/>
          </a:p>
        </p:txBody>
      </p:sp>
    </p:spTree>
    <p:extLst>
      <p:ext uri="{BB962C8B-B14F-4D97-AF65-F5344CB8AC3E}">
        <p14:creationId xmlns:p14="http://schemas.microsoft.com/office/powerpoint/2010/main" val="849465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20</a:t>
            </a:fld>
            <a:endParaRPr lang="en-US"/>
          </a:p>
        </p:txBody>
      </p:sp>
    </p:spTree>
    <p:extLst>
      <p:ext uri="{BB962C8B-B14F-4D97-AF65-F5344CB8AC3E}">
        <p14:creationId xmlns:p14="http://schemas.microsoft.com/office/powerpoint/2010/main" val="3292301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21</a:t>
            </a:fld>
            <a:endParaRPr lang="en-US"/>
          </a:p>
        </p:txBody>
      </p:sp>
    </p:spTree>
    <p:extLst>
      <p:ext uri="{BB962C8B-B14F-4D97-AF65-F5344CB8AC3E}">
        <p14:creationId xmlns:p14="http://schemas.microsoft.com/office/powerpoint/2010/main" val="3156216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a:t>
            </a:fld>
            <a:endParaRPr lang="en-US"/>
          </a:p>
        </p:txBody>
      </p:sp>
    </p:spTree>
    <p:extLst>
      <p:ext uri="{BB962C8B-B14F-4D97-AF65-F5344CB8AC3E}">
        <p14:creationId xmlns:p14="http://schemas.microsoft.com/office/powerpoint/2010/main" val="1723302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22</a:t>
            </a:fld>
            <a:endParaRPr lang="en-US"/>
          </a:p>
        </p:txBody>
      </p:sp>
    </p:spTree>
    <p:extLst>
      <p:ext uri="{BB962C8B-B14F-4D97-AF65-F5344CB8AC3E}">
        <p14:creationId xmlns:p14="http://schemas.microsoft.com/office/powerpoint/2010/main" val="36764714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23</a:t>
            </a:fld>
            <a:endParaRPr lang="en-US"/>
          </a:p>
        </p:txBody>
      </p:sp>
    </p:spTree>
    <p:extLst>
      <p:ext uri="{BB962C8B-B14F-4D97-AF65-F5344CB8AC3E}">
        <p14:creationId xmlns:p14="http://schemas.microsoft.com/office/powerpoint/2010/main" val="8494659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24</a:t>
            </a:fld>
            <a:endParaRPr lang="en-US"/>
          </a:p>
        </p:txBody>
      </p:sp>
    </p:spTree>
    <p:extLst>
      <p:ext uri="{BB962C8B-B14F-4D97-AF65-F5344CB8AC3E}">
        <p14:creationId xmlns:p14="http://schemas.microsoft.com/office/powerpoint/2010/main" val="12915928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25</a:t>
            </a:fld>
            <a:endParaRPr lang="en-US"/>
          </a:p>
        </p:txBody>
      </p:sp>
    </p:spTree>
    <p:extLst>
      <p:ext uri="{BB962C8B-B14F-4D97-AF65-F5344CB8AC3E}">
        <p14:creationId xmlns:p14="http://schemas.microsoft.com/office/powerpoint/2010/main" val="30379388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26</a:t>
            </a:fld>
            <a:endParaRPr lang="en-US"/>
          </a:p>
        </p:txBody>
      </p:sp>
    </p:spTree>
    <p:extLst>
      <p:ext uri="{BB962C8B-B14F-4D97-AF65-F5344CB8AC3E}">
        <p14:creationId xmlns:p14="http://schemas.microsoft.com/office/powerpoint/2010/main" val="36048683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27</a:t>
            </a:fld>
            <a:endParaRPr lang="en-US"/>
          </a:p>
        </p:txBody>
      </p:sp>
    </p:spTree>
    <p:extLst>
      <p:ext uri="{BB962C8B-B14F-4D97-AF65-F5344CB8AC3E}">
        <p14:creationId xmlns:p14="http://schemas.microsoft.com/office/powerpoint/2010/main" val="27875161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29</a:t>
            </a:fld>
            <a:endParaRPr lang="en-US"/>
          </a:p>
        </p:txBody>
      </p:sp>
    </p:spTree>
    <p:extLst>
      <p:ext uri="{BB962C8B-B14F-4D97-AF65-F5344CB8AC3E}">
        <p14:creationId xmlns:p14="http://schemas.microsoft.com/office/powerpoint/2010/main" val="17233022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30</a:t>
            </a:fld>
            <a:endParaRPr lang="en-US"/>
          </a:p>
        </p:txBody>
      </p:sp>
    </p:spTree>
    <p:extLst>
      <p:ext uri="{BB962C8B-B14F-4D97-AF65-F5344CB8AC3E}">
        <p14:creationId xmlns:p14="http://schemas.microsoft.com/office/powerpoint/2010/main" val="20826512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31</a:t>
            </a:fld>
            <a:endParaRPr lang="en-US"/>
          </a:p>
        </p:txBody>
      </p:sp>
    </p:spTree>
    <p:extLst>
      <p:ext uri="{BB962C8B-B14F-4D97-AF65-F5344CB8AC3E}">
        <p14:creationId xmlns:p14="http://schemas.microsoft.com/office/powerpoint/2010/main" val="17233022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32</a:t>
            </a:fld>
            <a:endParaRPr lang="en-US"/>
          </a:p>
        </p:txBody>
      </p:sp>
    </p:spTree>
    <p:extLst>
      <p:ext uri="{BB962C8B-B14F-4D97-AF65-F5344CB8AC3E}">
        <p14:creationId xmlns:p14="http://schemas.microsoft.com/office/powerpoint/2010/main" val="1723302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5</a:t>
            </a:fld>
            <a:endParaRPr lang="en-US"/>
          </a:p>
        </p:txBody>
      </p:sp>
    </p:spTree>
    <p:extLst>
      <p:ext uri="{BB962C8B-B14F-4D97-AF65-F5344CB8AC3E}">
        <p14:creationId xmlns:p14="http://schemas.microsoft.com/office/powerpoint/2010/main" val="12356587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33</a:t>
            </a:fld>
            <a:endParaRPr lang="en-US"/>
          </a:p>
        </p:txBody>
      </p:sp>
    </p:spTree>
    <p:extLst>
      <p:ext uri="{BB962C8B-B14F-4D97-AF65-F5344CB8AC3E}">
        <p14:creationId xmlns:p14="http://schemas.microsoft.com/office/powerpoint/2010/main" val="17233022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34</a:t>
            </a:fld>
            <a:endParaRPr lang="en-US"/>
          </a:p>
        </p:txBody>
      </p:sp>
    </p:spTree>
    <p:extLst>
      <p:ext uri="{BB962C8B-B14F-4D97-AF65-F5344CB8AC3E}">
        <p14:creationId xmlns:p14="http://schemas.microsoft.com/office/powerpoint/2010/main" val="28115585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35</a:t>
            </a:fld>
            <a:endParaRPr lang="en-US"/>
          </a:p>
        </p:txBody>
      </p:sp>
    </p:spTree>
    <p:extLst>
      <p:ext uri="{BB962C8B-B14F-4D97-AF65-F5344CB8AC3E}">
        <p14:creationId xmlns:p14="http://schemas.microsoft.com/office/powerpoint/2010/main" val="7272245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36</a:t>
            </a:fld>
            <a:endParaRPr lang="en-US"/>
          </a:p>
        </p:txBody>
      </p:sp>
    </p:spTree>
    <p:extLst>
      <p:ext uri="{BB962C8B-B14F-4D97-AF65-F5344CB8AC3E}">
        <p14:creationId xmlns:p14="http://schemas.microsoft.com/office/powerpoint/2010/main" val="1643279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37</a:t>
            </a:fld>
            <a:endParaRPr lang="en-US"/>
          </a:p>
        </p:txBody>
      </p:sp>
    </p:spTree>
    <p:extLst>
      <p:ext uri="{BB962C8B-B14F-4D97-AF65-F5344CB8AC3E}">
        <p14:creationId xmlns:p14="http://schemas.microsoft.com/office/powerpoint/2010/main" val="17233022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38</a:t>
            </a:fld>
            <a:endParaRPr lang="en-US"/>
          </a:p>
        </p:txBody>
      </p:sp>
    </p:spTree>
    <p:extLst>
      <p:ext uri="{BB962C8B-B14F-4D97-AF65-F5344CB8AC3E}">
        <p14:creationId xmlns:p14="http://schemas.microsoft.com/office/powerpoint/2010/main" val="17233022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39</a:t>
            </a:fld>
            <a:endParaRPr lang="en-US"/>
          </a:p>
        </p:txBody>
      </p:sp>
    </p:spTree>
    <p:extLst>
      <p:ext uri="{BB962C8B-B14F-4D97-AF65-F5344CB8AC3E}">
        <p14:creationId xmlns:p14="http://schemas.microsoft.com/office/powerpoint/2010/main" val="1723302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6</a:t>
            </a:fld>
            <a:endParaRPr lang="en-US"/>
          </a:p>
        </p:txBody>
      </p:sp>
    </p:spTree>
    <p:extLst>
      <p:ext uri="{BB962C8B-B14F-4D97-AF65-F5344CB8AC3E}">
        <p14:creationId xmlns:p14="http://schemas.microsoft.com/office/powerpoint/2010/main" val="2151049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7</a:t>
            </a:fld>
            <a:endParaRPr lang="en-US"/>
          </a:p>
        </p:txBody>
      </p:sp>
    </p:spTree>
    <p:extLst>
      <p:ext uri="{BB962C8B-B14F-4D97-AF65-F5344CB8AC3E}">
        <p14:creationId xmlns:p14="http://schemas.microsoft.com/office/powerpoint/2010/main" val="1723302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8</a:t>
            </a:fld>
            <a:endParaRPr lang="en-US"/>
          </a:p>
        </p:txBody>
      </p:sp>
    </p:spTree>
    <p:extLst>
      <p:ext uri="{BB962C8B-B14F-4D97-AF65-F5344CB8AC3E}">
        <p14:creationId xmlns:p14="http://schemas.microsoft.com/office/powerpoint/2010/main" val="1418291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9</a:t>
            </a:fld>
            <a:endParaRPr lang="en-US"/>
          </a:p>
        </p:txBody>
      </p:sp>
    </p:spTree>
    <p:extLst>
      <p:ext uri="{BB962C8B-B14F-4D97-AF65-F5344CB8AC3E}">
        <p14:creationId xmlns:p14="http://schemas.microsoft.com/office/powerpoint/2010/main" val="1723302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10</a:t>
            </a:fld>
            <a:endParaRPr lang="en-US"/>
          </a:p>
        </p:txBody>
      </p:sp>
    </p:spTree>
    <p:extLst>
      <p:ext uri="{BB962C8B-B14F-4D97-AF65-F5344CB8AC3E}">
        <p14:creationId xmlns:p14="http://schemas.microsoft.com/office/powerpoint/2010/main" val="2779194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11</a:t>
            </a:fld>
            <a:endParaRPr lang="en-US"/>
          </a:p>
        </p:txBody>
      </p:sp>
    </p:spTree>
    <p:extLst>
      <p:ext uri="{BB962C8B-B14F-4D97-AF65-F5344CB8AC3E}">
        <p14:creationId xmlns:p14="http://schemas.microsoft.com/office/powerpoint/2010/main" val="3151187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509836" y="762000"/>
            <a:ext cx="7929563" cy="1904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a:defRPr/>
            </a:pPr>
            <a:r>
              <a:rPr lang="en-US" sz="4400" kern="0">
                <a:solidFill>
                  <a:srgbClr val="002060"/>
                </a:solidFill>
                <a:latin typeface="Cambria" panose="02040503050406030204" pitchFamily="18" charset="0"/>
                <a:ea typeface="Cambria" panose="02040503050406030204" pitchFamily="18" charset="0"/>
              </a:rPr>
              <a:t>HÀM TRONG PYTHON</a:t>
            </a:r>
            <a:endParaRPr lang="en-US" sz="4800" kern="0">
              <a:solidFill>
                <a:schemeClr val="tx1"/>
              </a:solidFill>
              <a:latin typeface="Cambria" panose="02040503050406030204" pitchFamily="18" charset="0"/>
              <a:ea typeface="Cambria" panose="02040503050406030204" pitchFamily="18" charset="0"/>
            </a:endParaRPr>
          </a:p>
        </p:txBody>
      </p:sp>
      <p:sp>
        <p:nvSpPr>
          <p:cNvPr id="5" name="Slide Number Placeholder 4"/>
          <p:cNvSpPr>
            <a:spLocks noGrp="1"/>
          </p:cNvSpPr>
          <p:nvPr>
            <p:ph type="sldNum" sz="quarter" idx="12"/>
          </p:nvPr>
        </p:nvSpPr>
        <p:spPr/>
        <p:txBody>
          <a:bodyPr/>
          <a:lstStyle/>
          <a:p>
            <a:r>
              <a:rPr lang="en-US"/>
              <a:t>Trang </a:t>
            </a:r>
            <a:fld id="{99166BD8-DA3C-4BE0-9C00-AA0485D1F6DE}" type="slidenum">
              <a:rPr lang="en-US" smtClean="0"/>
              <a:pPr/>
              <a:t>1</a:t>
            </a:fld>
            <a:endParaRPr lang="en-US"/>
          </a:p>
        </p:txBody>
      </p:sp>
      <p:pic>
        <p:nvPicPr>
          <p:cNvPr id="6" name="Picture 2" descr="Image result for Python">
            <a:extLst>
              <a:ext uri="{FF2B5EF4-FFF2-40B4-BE49-F238E27FC236}">
                <a16:creationId xmlns="" xmlns:a16="http://schemas.microsoft.com/office/drawing/2014/main" id="{920AE674-81F7-47A5-8E7E-15E96F18AC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895600"/>
            <a:ext cx="5169023"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59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10</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itchFamily="2" charset="2"/>
              <a:buChar char="Ø"/>
            </a:pPr>
            <a:r>
              <a:rPr lang="en-US" sz="2800">
                <a:latin typeface="Cambria" panose="02040503050406030204" pitchFamily="18" charset="0"/>
                <a:cs typeface="Times New Roman" pitchFamily="18" charset="0"/>
              </a:rPr>
              <a:t>Ở bài học tr</a:t>
            </a:r>
            <a:r>
              <a:rPr lang="vi-VN" sz="2800">
                <a:latin typeface="Cambria" panose="02040503050406030204" pitchFamily="18" charset="0"/>
                <a:cs typeface="Times New Roman" pitchFamily="18" charset="0"/>
              </a:rPr>
              <a:t>ư</a:t>
            </a:r>
            <a:r>
              <a:rPr lang="en-US" sz="2800">
                <a:latin typeface="Cambria" panose="02040503050406030204" pitchFamily="18" charset="0"/>
                <a:cs typeface="Times New Roman" pitchFamily="18" charset="0"/>
              </a:rPr>
              <a:t>ớc ta có ví dụ về ph</a:t>
            </a:r>
            <a:r>
              <a:rPr lang="vi-VN" sz="2800">
                <a:latin typeface="Cambria" panose="02040503050406030204" pitchFamily="18" charset="0"/>
                <a:cs typeface="Times New Roman" pitchFamily="18" charset="0"/>
              </a:rPr>
              <a:t>ư</a:t>
            </a:r>
            <a:r>
              <a:rPr lang="en-US" sz="2800">
                <a:latin typeface="Cambria" panose="02040503050406030204" pitchFamily="18" charset="0"/>
                <a:cs typeface="Times New Roman" pitchFamily="18" charset="0"/>
              </a:rPr>
              <a:t>ơng trình bậc 1 và xuất dữ liệu </a:t>
            </a:r>
          </a:p>
          <a:p>
            <a:pPr marL="457200" indent="-457200" algn="just">
              <a:buFont typeface="Wingdings" pitchFamily="2" charset="2"/>
              <a:buChar char="Ø"/>
            </a:pPr>
            <a:endParaRPr lang="en-US" sz="2800">
              <a:latin typeface="Cambria" panose="02040503050406030204" pitchFamily="18" charset="0"/>
              <a:cs typeface="Times New Roman" pitchFamily="18" charset="0"/>
            </a:endParaRPr>
          </a:p>
          <a:p>
            <a:pPr marL="457200" indent="-457200" algn="just">
              <a:buFont typeface="Wingdings" pitchFamily="2" charset="2"/>
              <a:buChar char="Ø"/>
            </a:pPr>
            <a:endParaRPr lang="en-US" sz="2800">
              <a:latin typeface="Cambria" panose="02040503050406030204" pitchFamily="18" charset="0"/>
              <a:cs typeface="Times New Roman" pitchFamily="18" charset="0"/>
            </a:endParaRPr>
          </a:p>
          <a:p>
            <a:pPr marL="457200" indent="-457200" algn="just">
              <a:buFont typeface="Wingdings" pitchFamily="2" charset="2"/>
              <a:buChar char="Ø"/>
            </a:pPr>
            <a:endParaRPr lang="en-US" sz="2800">
              <a:latin typeface="Cambria" panose="02040503050406030204" pitchFamily="18" charset="0"/>
              <a:cs typeface="Times New Roman" pitchFamily="18" charset="0"/>
            </a:endParaRPr>
          </a:p>
          <a:p>
            <a:pPr marL="457200" indent="-457200" algn="just">
              <a:buFont typeface="Wingdings" pitchFamily="2" charset="2"/>
              <a:buChar char="Ø"/>
            </a:pPr>
            <a:endParaRPr lang="en-US" sz="2800">
              <a:latin typeface="Cambria" panose="02040503050406030204" pitchFamily="18" charset="0"/>
              <a:cs typeface="Times New Roman" pitchFamily="18" charset="0"/>
            </a:endParaRPr>
          </a:p>
          <a:p>
            <a:pPr marL="457200" indent="-457200" algn="just">
              <a:buFont typeface="Wingdings" pitchFamily="2" charset="2"/>
              <a:buChar char="Ø"/>
            </a:pPr>
            <a:endParaRPr lang="en-US" sz="2800">
              <a:latin typeface="Cambria" panose="02040503050406030204" pitchFamily="18" charset="0"/>
              <a:cs typeface="Times New Roman" pitchFamily="18" charset="0"/>
            </a:endParaRPr>
          </a:p>
          <a:p>
            <a:pPr marL="457200" indent="-457200" algn="just">
              <a:buFont typeface="Wingdings" pitchFamily="2" charset="2"/>
              <a:buChar char="Ø"/>
            </a:pPr>
            <a:r>
              <a:rPr lang="en-US" sz="2800">
                <a:latin typeface="Cambria" panose="02040503050406030204" pitchFamily="18" charset="0"/>
                <a:cs typeface="Times New Roman" pitchFamily="18" charset="0"/>
              </a:rPr>
              <a:t>Hàm PTB1 vừa có đối số vừa có kết quả trả về. Ta có thể gọi nh</a:t>
            </a:r>
            <a:r>
              <a:rPr lang="vi-VN" sz="2800">
                <a:latin typeface="Cambria" panose="02040503050406030204" pitchFamily="18" charset="0"/>
                <a:cs typeface="Times New Roman" pitchFamily="18" charset="0"/>
              </a:rPr>
              <a:t>ư</a:t>
            </a:r>
            <a:r>
              <a:rPr lang="en-US" sz="2800">
                <a:latin typeface="Cambria" panose="02040503050406030204" pitchFamily="18" charset="0"/>
                <a:cs typeface="Times New Roman" pitchFamily="18" charset="0"/>
              </a:rPr>
              <a:t> sau:</a:t>
            </a:r>
          </a:p>
          <a:p>
            <a:pPr marL="0" indent="0" algn="just">
              <a:buNone/>
            </a:pPr>
            <a:r>
              <a:rPr lang="en-US" sz="2800">
                <a:latin typeface="Cambria" panose="02040503050406030204" pitchFamily="18" charset="0"/>
                <a:cs typeface="Times New Roman" pitchFamily="18" charset="0"/>
              </a:rPr>
              <a:t>	kq=PTB1(5,8)</a:t>
            </a:r>
            <a:endParaRPr lang="en-US" sz="2000">
              <a:latin typeface="Cambria" panose="02040503050406030204" pitchFamily="18" charset="0"/>
              <a:cs typeface="Times New Roman" pitchFamily="18" charset="0"/>
            </a:endParaRPr>
          </a:p>
        </p:txBody>
      </p:sp>
      <p:pic>
        <p:nvPicPr>
          <p:cNvPr id="8" name="Picture 7">
            <a:extLst>
              <a:ext uri="{FF2B5EF4-FFF2-40B4-BE49-F238E27FC236}">
                <a16:creationId xmlns="" xmlns:a16="http://schemas.microsoft.com/office/drawing/2014/main" id="{72264417-5EA2-42F8-8806-CDE2ECF31C4F}"/>
              </a:ext>
            </a:extLst>
          </p:cNvPr>
          <p:cNvPicPr>
            <a:picLocks noChangeAspect="1"/>
          </p:cNvPicPr>
          <p:nvPr/>
        </p:nvPicPr>
        <p:blipFill>
          <a:blip r:embed="rId3"/>
          <a:stretch>
            <a:fillRect/>
          </a:stretch>
        </p:blipFill>
        <p:spPr>
          <a:xfrm>
            <a:off x="2667000" y="1752600"/>
            <a:ext cx="6181725" cy="2200275"/>
          </a:xfrm>
          <a:prstGeom prst="rect">
            <a:avLst/>
          </a:prstGeom>
        </p:spPr>
      </p:pic>
      <p:grpSp>
        <p:nvGrpSpPr>
          <p:cNvPr id="11" name="Group 10">
            <a:extLst>
              <a:ext uri="{FF2B5EF4-FFF2-40B4-BE49-F238E27FC236}">
                <a16:creationId xmlns="" xmlns:a16="http://schemas.microsoft.com/office/drawing/2014/main" id="{1860260C-5008-4B99-9392-D0D30342138E}"/>
              </a:ext>
            </a:extLst>
          </p:cNvPr>
          <p:cNvGrpSpPr/>
          <p:nvPr/>
        </p:nvGrpSpPr>
        <p:grpSpPr>
          <a:xfrm>
            <a:off x="152400" y="152400"/>
            <a:ext cx="6629400" cy="508000"/>
            <a:chOff x="789624" y="1191463"/>
            <a:chExt cx="6629400" cy="508000"/>
          </a:xfrm>
        </p:grpSpPr>
        <p:sp>
          <p:nvSpPr>
            <p:cNvPr id="12" name="AutoShape 52">
              <a:extLst>
                <a:ext uri="{FF2B5EF4-FFF2-40B4-BE49-F238E27FC236}">
                  <a16:creationId xmlns="" xmlns:a16="http://schemas.microsoft.com/office/drawing/2014/main" id="{5F90F728-A42B-4A29-A4E4-FF6F08467246}"/>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4.3. Cách gọi hàm</a:t>
              </a:r>
            </a:p>
          </p:txBody>
        </p:sp>
        <p:grpSp>
          <p:nvGrpSpPr>
            <p:cNvPr id="15" name="Group 17">
              <a:extLst>
                <a:ext uri="{FF2B5EF4-FFF2-40B4-BE49-F238E27FC236}">
                  <a16:creationId xmlns="" xmlns:a16="http://schemas.microsoft.com/office/drawing/2014/main" id="{235A755E-9B54-4275-9A25-D19F679BCCD0}"/>
                </a:ext>
              </a:extLst>
            </p:cNvPr>
            <p:cNvGrpSpPr>
              <a:grpSpLocks/>
            </p:cNvGrpSpPr>
            <p:nvPr/>
          </p:nvGrpSpPr>
          <p:grpSpPr bwMode="auto">
            <a:xfrm>
              <a:off x="789624" y="1295400"/>
              <a:ext cx="353376" cy="272472"/>
              <a:chOff x="1110" y="2656"/>
              <a:chExt cx="1549" cy="1351"/>
            </a:xfrm>
          </p:grpSpPr>
          <p:sp>
            <p:nvSpPr>
              <p:cNvPr id="16" name="AutoShape 18">
                <a:extLst>
                  <a:ext uri="{FF2B5EF4-FFF2-40B4-BE49-F238E27FC236}">
                    <a16:creationId xmlns="" xmlns:a16="http://schemas.microsoft.com/office/drawing/2014/main" id="{88F8639F-D802-47A5-9AA1-45B807E56021}"/>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7" name="AutoShape 19">
                <a:extLst>
                  <a:ext uri="{FF2B5EF4-FFF2-40B4-BE49-F238E27FC236}">
                    <a16:creationId xmlns="" xmlns:a16="http://schemas.microsoft.com/office/drawing/2014/main" id="{61FC6F51-FD55-49FF-AEA2-682F76FC45BE}"/>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20">
                <a:extLst>
                  <a:ext uri="{FF2B5EF4-FFF2-40B4-BE49-F238E27FC236}">
                    <a16:creationId xmlns="" xmlns:a16="http://schemas.microsoft.com/office/drawing/2014/main" id="{5DFAEEF7-27C1-4FB8-B750-31D71980E697}"/>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2037037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11</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itchFamily="2" charset="2"/>
              <a:buChar char="Ø"/>
            </a:pPr>
            <a:r>
              <a:rPr lang="en-US" sz="2800">
                <a:latin typeface="Cambria" panose="02040503050406030204" pitchFamily="18" charset="0"/>
                <a:cs typeface="Times New Roman" pitchFamily="18" charset="0"/>
              </a:rPr>
              <a:t>Hàm xuất dữ liệu</a:t>
            </a:r>
          </a:p>
          <a:p>
            <a:pPr marL="457200" indent="-457200" algn="just">
              <a:buFont typeface="Wingdings" pitchFamily="2" charset="2"/>
              <a:buChar char="Ø"/>
            </a:pPr>
            <a:endParaRPr lang="en-US" sz="2800">
              <a:latin typeface="Cambria" panose="02040503050406030204" pitchFamily="18" charset="0"/>
              <a:cs typeface="Times New Roman" pitchFamily="18" charset="0"/>
            </a:endParaRPr>
          </a:p>
          <a:p>
            <a:pPr marL="457200" indent="-457200" algn="just">
              <a:buFont typeface="Wingdings" pitchFamily="2" charset="2"/>
              <a:buChar char="Ø"/>
            </a:pPr>
            <a:endParaRPr lang="en-US" sz="2800">
              <a:latin typeface="Cambria" panose="02040503050406030204" pitchFamily="18" charset="0"/>
              <a:cs typeface="Times New Roman" pitchFamily="18" charset="0"/>
            </a:endParaRPr>
          </a:p>
          <a:p>
            <a:pPr marL="0" indent="0" algn="just">
              <a:buNone/>
            </a:pPr>
            <a:r>
              <a:rPr lang="en-US" sz="2800">
                <a:latin typeface="Cambria" panose="02040503050406030204" pitchFamily="18" charset="0"/>
                <a:cs typeface="Times New Roman" pitchFamily="18" charset="0"/>
              </a:rPr>
              <a:t>Ta có thể gọi: </a:t>
            </a:r>
          </a:p>
          <a:p>
            <a:pPr marL="0" indent="0" algn="just">
              <a:buNone/>
            </a:pPr>
            <a:r>
              <a:rPr lang="en-US" sz="2800">
                <a:latin typeface="Cambria" panose="02040503050406030204" pitchFamily="18" charset="0"/>
                <a:cs typeface="Times New Roman" pitchFamily="18" charset="0"/>
              </a:rPr>
              <a:t>	XuatDuLieu(“hello”)</a:t>
            </a:r>
            <a:endParaRPr lang="en-US" sz="3600">
              <a:latin typeface="Cambria" panose="02040503050406030204" pitchFamily="18" charset="0"/>
              <a:cs typeface="Times New Roman" pitchFamily="18" charset="0"/>
            </a:endParaRPr>
          </a:p>
        </p:txBody>
      </p:sp>
      <p:pic>
        <p:nvPicPr>
          <p:cNvPr id="9" name="Picture 8">
            <a:extLst>
              <a:ext uri="{FF2B5EF4-FFF2-40B4-BE49-F238E27FC236}">
                <a16:creationId xmlns="" xmlns:a16="http://schemas.microsoft.com/office/drawing/2014/main" id="{6AB94F84-51C8-4A90-9BD5-3C47CD7AC93C}"/>
              </a:ext>
            </a:extLst>
          </p:cNvPr>
          <p:cNvPicPr>
            <a:picLocks noChangeAspect="1"/>
          </p:cNvPicPr>
          <p:nvPr/>
        </p:nvPicPr>
        <p:blipFill>
          <a:blip r:embed="rId3"/>
          <a:stretch>
            <a:fillRect/>
          </a:stretch>
        </p:blipFill>
        <p:spPr>
          <a:xfrm>
            <a:off x="3567588" y="1600200"/>
            <a:ext cx="3352800" cy="704850"/>
          </a:xfrm>
          <a:prstGeom prst="rect">
            <a:avLst/>
          </a:prstGeom>
        </p:spPr>
      </p:pic>
      <p:grpSp>
        <p:nvGrpSpPr>
          <p:cNvPr id="11" name="Group 10">
            <a:extLst>
              <a:ext uri="{FF2B5EF4-FFF2-40B4-BE49-F238E27FC236}">
                <a16:creationId xmlns="" xmlns:a16="http://schemas.microsoft.com/office/drawing/2014/main" id="{C925149A-BC9F-42E9-AAE3-631531580E09}"/>
              </a:ext>
            </a:extLst>
          </p:cNvPr>
          <p:cNvGrpSpPr/>
          <p:nvPr/>
        </p:nvGrpSpPr>
        <p:grpSpPr>
          <a:xfrm>
            <a:off x="152400" y="152400"/>
            <a:ext cx="6629400" cy="508000"/>
            <a:chOff x="789624" y="1191463"/>
            <a:chExt cx="6629400" cy="508000"/>
          </a:xfrm>
        </p:grpSpPr>
        <p:sp>
          <p:nvSpPr>
            <p:cNvPr id="12" name="AutoShape 52">
              <a:extLst>
                <a:ext uri="{FF2B5EF4-FFF2-40B4-BE49-F238E27FC236}">
                  <a16:creationId xmlns="" xmlns:a16="http://schemas.microsoft.com/office/drawing/2014/main" id="{2C5C0A33-1B45-424B-A543-049F038C51C2}"/>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4.3. Cách gọi hàm</a:t>
              </a:r>
            </a:p>
          </p:txBody>
        </p:sp>
        <p:grpSp>
          <p:nvGrpSpPr>
            <p:cNvPr id="15" name="Group 17">
              <a:extLst>
                <a:ext uri="{FF2B5EF4-FFF2-40B4-BE49-F238E27FC236}">
                  <a16:creationId xmlns="" xmlns:a16="http://schemas.microsoft.com/office/drawing/2014/main" id="{AF8FD6CD-B341-46BC-A94F-3BE84C3C33A9}"/>
                </a:ext>
              </a:extLst>
            </p:cNvPr>
            <p:cNvGrpSpPr>
              <a:grpSpLocks/>
            </p:cNvGrpSpPr>
            <p:nvPr/>
          </p:nvGrpSpPr>
          <p:grpSpPr bwMode="auto">
            <a:xfrm>
              <a:off x="789624" y="1295400"/>
              <a:ext cx="353376" cy="272472"/>
              <a:chOff x="1110" y="2656"/>
              <a:chExt cx="1549" cy="1351"/>
            </a:xfrm>
          </p:grpSpPr>
          <p:sp>
            <p:nvSpPr>
              <p:cNvPr id="16" name="AutoShape 18">
                <a:extLst>
                  <a:ext uri="{FF2B5EF4-FFF2-40B4-BE49-F238E27FC236}">
                    <a16:creationId xmlns="" xmlns:a16="http://schemas.microsoft.com/office/drawing/2014/main" id="{76892A1D-26D8-4591-B563-2B8093308F76}"/>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7" name="AutoShape 19">
                <a:extLst>
                  <a:ext uri="{FF2B5EF4-FFF2-40B4-BE49-F238E27FC236}">
                    <a16:creationId xmlns="" xmlns:a16="http://schemas.microsoft.com/office/drawing/2014/main" id="{15AE5055-F7C2-497A-89A2-B7897C7AC7F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20">
                <a:extLst>
                  <a:ext uri="{FF2B5EF4-FFF2-40B4-BE49-F238E27FC236}">
                    <a16:creationId xmlns="" xmlns:a16="http://schemas.microsoft.com/office/drawing/2014/main" id="{FDEB71E9-CE09-4F62-8D0D-EC159BF552F6}"/>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662519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dirty="0" smtClean="0">
                  <a:latin typeface="Cambria" panose="02040503050406030204" pitchFamily="18" charset="0"/>
                </a:rPr>
                <a:t>4.4. </a:t>
              </a:r>
              <a:r>
                <a:rPr lang="en-US" sz="2800" b="1" dirty="0" err="1">
                  <a:latin typeface="Cambria" panose="02040503050406030204" pitchFamily="18" charset="0"/>
                </a:rPr>
                <a:t>Viết</a:t>
              </a:r>
              <a:r>
                <a:rPr lang="en-US" sz="2800" b="1" dirty="0">
                  <a:latin typeface="Cambria" panose="02040503050406030204" pitchFamily="18" charset="0"/>
                </a:rPr>
                <a:t> </a:t>
              </a:r>
              <a:r>
                <a:rPr lang="en-US" sz="2800" b="1" dirty="0" err="1">
                  <a:latin typeface="Cambria" panose="02040503050406030204" pitchFamily="18" charset="0"/>
                </a:rPr>
                <a:t>tài</a:t>
              </a:r>
              <a:r>
                <a:rPr lang="en-US" sz="2800" b="1" dirty="0">
                  <a:latin typeface="Cambria" panose="02040503050406030204" pitchFamily="18" charset="0"/>
                </a:rPr>
                <a:t> </a:t>
              </a:r>
              <a:r>
                <a:rPr lang="en-US" sz="2800" b="1" dirty="0" err="1">
                  <a:latin typeface="Cambria" panose="02040503050406030204" pitchFamily="18" charset="0"/>
                </a:rPr>
                <a:t>liệu</a:t>
              </a:r>
              <a:r>
                <a:rPr lang="en-US" sz="2800" b="1" dirty="0">
                  <a:latin typeface="Cambria" panose="02040503050406030204" pitchFamily="18" charset="0"/>
                </a:rPr>
                <a:t> </a:t>
              </a:r>
              <a:r>
                <a:rPr lang="en-US" sz="2800" b="1" dirty="0" err="1">
                  <a:latin typeface="Cambria" panose="02040503050406030204" pitchFamily="18" charset="0"/>
                </a:rPr>
                <a:t>cho</a:t>
              </a:r>
              <a:r>
                <a:rPr lang="en-US" sz="2800" b="1" dirty="0">
                  <a:latin typeface="Cambria" panose="02040503050406030204" pitchFamily="18" charset="0"/>
                </a:rPr>
                <a:t> </a:t>
              </a:r>
              <a:r>
                <a:rPr lang="en-US" sz="2800" b="1" dirty="0" err="1">
                  <a:latin typeface="Cambria" panose="02040503050406030204" pitchFamily="18" charset="0"/>
                </a:rPr>
                <a:t>hàm</a:t>
              </a:r>
              <a:endParaRPr lang="en-US" sz="2800" b="1" dirty="0">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12</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itchFamily="2" charset="2"/>
              <a:buChar char="Ø"/>
            </a:pPr>
            <a:r>
              <a:rPr lang="en-US" sz="2800">
                <a:latin typeface="Cambria" panose="02040503050406030204" pitchFamily="18" charset="0"/>
                <a:cs typeface="Times New Roman" pitchFamily="18" charset="0"/>
              </a:rPr>
              <a:t>Python hỗ trợ ta bổ sung tài liệu cho hàm, việc này rất thuận lợi cho đối tác sử dụng các function do ta làm ra. Dựa vào những tài liệu này mà Partner có thể dễ dàng biết cách sử dụng.</a:t>
            </a:r>
          </a:p>
          <a:p>
            <a:pPr marL="457200" indent="-457200" algn="just">
              <a:buFont typeface="Wingdings" pitchFamily="2" charset="2"/>
              <a:buChar char="Ø"/>
            </a:pPr>
            <a:r>
              <a:rPr lang="en-US" sz="2800">
                <a:latin typeface="Cambria" panose="02040503050406030204" pitchFamily="18" charset="0"/>
                <a:cs typeface="Times New Roman" pitchFamily="18" charset="0"/>
              </a:rPr>
              <a:t>Ta có thể sử dụng 3 dấu nháy kép hoặc 3 dấu nháy đ</a:t>
            </a:r>
            <a:r>
              <a:rPr lang="vi-VN" sz="2800">
                <a:latin typeface="Cambria" panose="02040503050406030204" pitchFamily="18" charset="0"/>
                <a:cs typeface="Times New Roman" pitchFamily="18" charset="0"/>
              </a:rPr>
              <a:t>ơ</a:t>
            </a:r>
            <a:r>
              <a:rPr lang="en-US" sz="2800">
                <a:latin typeface="Cambria" panose="02040503050406030204" pitchFamily="18" charset="0"/>
                <a:cs typeface="Times New Roman" pitchFamily="18" charset="0"/>
              </a:rPr>
              <a:t>n để viết tài liệu cho hàm. Tuy nhiên theo kinh nghiệm thì các bạn nên dùng 3 dấu nháy kép.</a:t>
            </a:r>
          </a:p>
          <a:p>
            <a:pPr marL="457200" indent="-457200" algn="just">
              <a:buFont typeface="Wingdings" pitchFamily="2" charset="2"/>
              <a:buChar char="Ø"/>
            </a:pPr>
            <a:r>
              <a:rPr lang="en-US" sz="2800">
                <a:latin typeface="Cambria" panose="02040503050406030204" pitchFamily="18" charset="0"/>
                <a:cs typeface="Times New Roman" pitchFamily="18" charset="0"/>
              </a:rPr>
              <a:t>Các ghi chú (tài liệu) phải đ</a:t>
            </a:r>
            <a:r>
              <a:rPr lang="vi-VN" sz="2800">
                <a:latin typeface="Cambria" panose="02040503050406030204" pitchFamily="18" charset="0"/>
                <a:cs typeface="Times New Roman" pitchFamily="18" charset="0"/>
              </a:rPr>
              <a:t>ư</a:t>
            </a:r>
            <a:r>
              <a:rPr lang="en-US" sz="2800">
                <a:latin typeface="Cambria" panose="02040503050406030204" pitchFamily="18" charset="0"/>
                <a:cs typeface="Times New Roman" pitchFamily="18" charset="0"/>
              </a:rPr>
              <a:t>ợc viết ở những dòng đầu tiên khi khai báo hàm</a:t>
            </a:r>
            <a:endParaRPr lang="en-US" sz="2400">
              <a:latin typeface="Cambria" panose="02040503050406030204" pitchFamily="18" charset="0"/>
              <a:cs typeface="Times New Roman" pitchFamily="18" charset="0"/>
            </a:endParaRPr>
          </a:p>
        </p:txBody>
      </p:sp>
    </p:spTree>
    <p:extLst>
      <p:ext uri="{BB962C8B-B14F-4D97-AF65-F5344CB8AC3E}">
        <p14:creationId xmlns:p14="http://schemas.microsoft.com/office/powerpoint/2010/main" val="1878658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13</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400">
                <a:latin typeface="Cambria" panose="02040503050406030204" pitchFamily="18" charset="0"/>
                <a:cs typeface="Times New Roman" pitchFamily="18" charset="0"/>
              </a:rPr>
              <a:t>Ví dụ ta tạo 1 file</a:t>
            </a:r>
          </a:p>
          <a:p>
            <a:pPr marL="0" indent="0" algn="just">
              <a:buNone/>
            </a:pPr>
            <a:r>
              <a:rPr lang="en-US" sz="2400">
                <a:solidFill>
                  <a:srgbClr val="FF0000"/>
                </a:solidFill>
                <a:latin typeface="Cambria" panose="02040503050406030204" pitchFamily="18" charset="0"/>
                <a:cs typeface="Times New Roman" pitchFamily="18" charset="0"/>
              </a:rPr>
              <a:t>DocumentFunction.py</a:t>
            </a:r>
          </a:p>
          <a:p>
            <a:pPr marL="0" indent="0" algn="just">
              <a:buNone/>
            </a:pPr>
            <a:r>
              <a:rPr lang="en-US" sz="2400">
                <a:latin typeface="Cambria" panose="02040503050406030204" pitchFamily="18" charset="0"/>
                <a:cs typeface="Times New Roman" pitchFamily="18" charset="0"/>
              </a:rPr>
              <a:t>Có 2 hàm </a:t>
            </a:r>
            <a:r>
              <a:rPr lang="en-US" sz="2400">
                <a:solidFill>
                  <a:srgbClr val="FF0000"/>
                </a:solidFill>
                <a:latin typeface="Cambria" panose="02040503050406030204" pitchFamily="18" charset="0"/>
                <a:cs typeface="Times New Roman" pitchFamily="18" charset="0"/>
              </a:rPr>
              <a:t>gcd</a:t>
            </a:r>
            <a:r>
              <a:rPr lang="en-US" sz="2400">
                <a:latin typeface="Cambria" panose="02040503050406030204" pitchFamily="18" charset="0"/>
                <a:cs typeface="Times New Roman" pitchFamily="18" charset="0"/>
              </a:rPr>
              <a:t> và </a:t>
            </a:r>
            <a:r>
              <a:rPr lang="en-US" sz="2400">
                <a:solidFill>
                  <a:srgbClr val="FF0000"/>
                </a:solidFill>
                <a:latin typeface="Cambria" panose="02040503050406030204" pitchFamily="18" charset="0"/>
                <a:cs typeface="Times New Roman" pitchFamily="18" charset="0"/>
              </a:rPr>
              <a:t>ptb1</a:t>
            </a:r>
          </a:p>
          <a:p>
            <a:pPr marL="0" indent="0" algn="just">
              <a:buNone/>
            </a:pPr>
            <a:endParaRPr lang="en-US" sz="2400">
              <a:latin typeface="Cambria" panose="02040503050406030204" pitchFamily="18" charset="0"/>
              <a:cs typeface="Times New Roman" pitchFamily="18" charset="0"/>
            </a:endParaRPr>
          </a:p>
          <a:p>
            <a:pPr marL="0" indent="0" algn="just">
              <a:buNone/>
            </a:pPr>
            <a:endParaRPr lang="en-US" sz="2400">
              <a:latin typeface="Cambria" panose="02040503050406030204" pitchFamily="18" charset="0"/>
              <a:cs typeface="Times New Roman" pitchFamily="18" charset="0"/>
            </a:endParaRPr>
          </a:p>
        </p:txBody>
      </p:sp>
      <p:pic>
        <p:nvPicPr>
          <p:cNvPr id="8" name="Picture 7">
            <a:extLst>
              <a:ext uri="{FF2B5EF4-FFF2-40B4-BE49-F238E27FC236}">
                <a16:creationId xmlns="" xmlns:a16="http://schemas.microsoft.com/office/drawing/2014/main" id="{BC110425-F1A5-4FE6-B6BE-4AB15BA587F5}"/>
              </a:ext>
            </a:extLst>
          </p:cNvPr>
          <p:cNvPicPr>
            <a:picLocks noChangeAspect="1"/>
          </p:cNvPicPr>
          <p:nvPr/>
        </p:nvPicPr>
        <p:blipFill>
          <a:blip r:embed="rId3"/>
          <a:stretch>
            <a:fillRect/>
          </a:stretch>
        </p:blipFill>
        <p:spPr>
          <a:xfrm>
            <a:off x="4495800" y="1053134"/>
            <a:ext cx="7127174" cy="5248274"/>
          </a:xfrm>
          <a:prstGeom prst="rect">
            <a:avLst/>
          </a:prstGeom>
        </p:spPr>
      </p:pic>
      <p:grpSp>
        <p:nvGrpSpPr>
          <p:cNvPr id="19" name="Group 18">
            <a:extLst>
              <a:ext uri="{FF2B5EF4-FFF2-40B4-BE49-F238E27FC236}">
                <a16:creationId xmlns="" xmlns:a16="http://schemas.microsoft.com/office/drawing/2014/main" id="{3E472250-895C-4650-8D2D-8D444F87886E}"/>
              </a:ext>
            </a:extLst>
          </p:cNvPr>
          <p:cNvGrpSpPr/>
          <p:nvPr/>
        </p:nvGrpSpPr>
        <p:grpSpPr>
          <a:xfrm>
            <a:off x="152400" y="152400"/>
            <a:ext cx="6629400" cy="508000"/>
            <a:chOff x="789624" y="1191463"/>
            <a:chExt cx="6629400" cy="508000"/>
          </a:xfrm>
        </p:grpSpPr>
        <p:sp>
          <p:nvSpPr>
            <p:cNvPr id="20" name="AutoShape 52">
              <a:extLst>
                <a:ext uri="{FF2B5EF4-FFF2-40B4-BE49-F238E27FC236}">
                  <a16:creationId xmlns="" xmlns:a16="http://schemas.microsoft.com/office/drawing/2014/main" id="{06222A42-6614-403A-8C47-FF6D7F3DE5A6}"/>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dirty="0" smtClean="0">
                  <a:latin typeface="Cambria" panose="02040503050406030204" pitchFamily="18" charset="0"/>
                </a:rPr>
                <a:t>4.4. </a:t>
              </a:r>
              <a:r>
                <a:rPr lang="en-US" sz="2800" b="1" dirty="0" err="1">
                  <a:latin typeface="Cambria" panose="02040503050406030204" pitchFamily="18" charset="0"/>
                </a:rPr>
                <a:t>Viết</a:t>
              </a:r>
              <a:r>
                <a:rPr lang="en-US" sz="2800" b="1" dirty="0">
                  <a:latin typeface="Cambria" panose="02040503050406030204" pitchFamily="18" charset="0"/>
                </a:rPr>
                <a:t> </a:t>
              </a:r>
              <a:r>
                <a:rPr lang="en-US" sz="2800" b="1" dirty="0" err="1">
                  <a:latin typeface="Cambria" panose="02040503050406030204" pitchFamily="18" charset="0"/>
                </a:rPr>
                <a:t>tài</a:t>
              </a:r>
              <a:r>
                <a:rPr lang="en-US" sz="2800" b="1" dirty="0">
                  <a:latin typeface="Cambria" panose="02040503050406030204" pitchFamily="18" charset="0"/>
                </a:rPr>
                <a:t> </a:t>
              </a:r>
              <a:r>
                <a:rPr lang="en-US" sz="2800" b="1" dirty="0" err="1">
                  <a:latin typeface="Cambria" panose="02040503050406030204" pitchFamily="18" charset="0"/>
                </a:rPr>
                <a:t>liệu</a:t>
              </a:r>
              <a:r>
                <a:rPr lang="en-US" sz="2800" b="1" dirty="0">
                  <a:latin typeface="Cambria" panose="02040503050406030204" pitchFamily="18" charset="0"/>
                </a:rPr>
                <a:t> </a:t>
              </a:r>
              <a:r>
                <a:rPr lang="en-US" sz="2800" b="1" dirty="0" err="1">
                  <a:latin typeface="Cambria" panose="02040503050406030204" pitchFamily="18" charset="0"/>
                </a:rPr>
                <a:t>cho</a:t>
              </a:r>
              <a:r>
                <a:rPr lang="en-US" sz="2800" b="1" dirty="0">
                  <a:latin typeface="Cambria" panose="02040503050406030204" pitchFamily="18" charset="0"/>
                </a:rPr>
                <a:t> </a:t>
              </a:r>
              <a:r>
                <a:rPr lang="en-US" sz="2800" b="1" dirty="0" err="1">
                  <a:latin typeface="Cambria" panose="02040503050406030204" pitchFamily="18" charset="0"/>
                </a:rPr>
                <a:t>hàm</a:t>
              </a:r>
              <a:endParaRPr lang="en-US" sz="2800" b="1" dirty="0">
                <a:latin typeface="Cambria" panose="02040503050406030204" pitchFamily="18" charset="0"/>
              </a:endParaRPr>
            </a:p>
          </p:txBody>
        </p:sp>
        <p:grpSp>
          <p:nvGrpSpPr>
            <p:cNvPr id="21" name="Group 17">
              <a:extLst>
                <a:ext uri="{FF2B5EF4-FFF2-40B4-BE49-F238E27FC236}">
                  <a16:creationId xmlns="" xmlns:a16="http://schemas.microsoft.com/office/drawing/2014/main" id="{D956085D-D05B-4652-B48D-4DEF322E9308}"/>
                </a:ext>
              </a:extLst>
            </p:cNvPr>
            <p:cNvGrpSpPr>
              <a:grpSpLocks/>
            </p:cNvGrpSpPr>
            <p:nvPr/>
          </p:nvGrpSpPr>
          <p:grpSpPr bwMode="auto">
            <a:xfrm>
              <a:off x="789624" y="1295400"/>
              <a:ext cx="353376" cy="272472"/>
              <a:chOff x="1110" y="2656"/>
              <a:chExt cx="1549" cy="1351"/>
            </a:xfrm>
          </p:grpSpPr>
          <p:sp>
            <p:nvSpPr>
              <p:cNvPr id="22" name="AutoShape 18">
                <a:extLst>
                  <a:ext uri="{FF2B5EF4-FFF2-40B4-BE49-F238E27FC236}">
                    <a16:creationId xmlns="" xmlns:a16="http://schemas.microsoft.com/office/drawing/2014/main" id="{71C9B2F4-8BD7-4FE3-85B1-054D529D39E5}"/>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23" name="AutoShape 19">
                <a:extLst>
                  <a:ext uri="{FF2B5EF4-FFF2-40B4-BE49-F238E27FC236}">
                    <a16:creationId xmlns="" xmlns:a16="http://schemas.microsoft.com/office/drawing/2014/main" id="{240731A4-3BDC-4015-B60C-79DE43780BB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24" name="AutoShape 20">
                <a:extLst>
                  <a:ext uri="{FF2B5EF4-FFF2-40B4-BE49-F238E27FC236}">
                    <a16:creationId xmlns="" xmlns:a16="http://schemas.microsoft.com/office/drawing/2014/main" id="{82106374-09CD-4E8E-B704-EB49C5DF2458}"/>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3705024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dirty="0" smtClean="0">
                  <a:latin typeface="Cambria" panose="02040503050406030204" pitchFamily="18" charset="0"/>
                </a:rPr>
                <a:t>4.5. </a:t>
              </a:r>
              <a:r>
                <a:rPr lang="en-US" sz="2800" b="1" dirty="0">
                  <a:latin typeface="Cambria" panose="02040503050406030204" pitchFamily="18" charset="0"/>
                </a:rPr>
                <a:t>Global Variable</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14</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itchFamily="2" charset="2"/>
              <a:buChar char="Ø"/>
            </a:pPr>
            <a:r>
              <a:rPr lang="en-US" sz="2800">
                <a:latin typeface="Cambria" panose="02040503050406030204" pitchFamily="18" charset="0"/>
                <a:cs typeface="Times New Roman" pitchFamily="18" charset="0"/>
              </a:rPr>
              <a:t>Tất cả các biến khai báo trong hàm chỉ có phạm vi ảnh hưởng trong hàm, các biến này gọi là biến local. Khi thoát khỏi hàm thì các biến này không thể truy suất đ</a:t>
            </a:r>
            <a:r>
              <a:rPr lang="vi-VN" sz="2800">
                <a:latin typeface="Cambria" panose="02040503050406030204" pitchFamily="18" charset="0"/>
                <a:cs typeface="Times New Roman" pitchFamily="18" charset="0"/>
              </a:rPr>
              <a:t>ư</a:t>
            </a:r>
            <a:r>
              <a:rPr lang="en-US" sz="2800">
                <a:latin typeface="Cambria" panose="02040503050406030204" pitchFamily="18" charset="0"/>
                <a:cs typeface="Times New Roman" pitchFamily="18" charset="0"/>
              </a:rPr>
              <a:t>ợc.</a:t>
            </a:r>
          </a:p>
          <a:p>
            <a:pPr marL="457200" indent="-457200" algn="just">
              <a:buFont typeface="Wingdings" pitchFamily="2" charset="2"/>
              <a:buChar char="Ø"/>
            </a:pPr>
            <a:r>
              <a:rPr lang="en-US" sz="2800">
                <a:latin typeface="Cambria" panose="02040503050406030204" pitchFamily="18" charset="0"/>
                <a:cs typeface="Times New Roman" pitchFamily="18" charset="0"/>
              </a:rPr>
              <a:t>Xem ví dụ sau:</a:t>
            </a:r>
          </a:p>
          <a:p>
            <a:pPr marL="457200" indent="-457200" algn="just">
              <a:buFont typeface="Wingdings" pitchFamily="2" charset="2"/>
              <a:buChar char="Ø"/>
            </a:pPr>
            <a:endParaRPr lang="en-US" sz="2800">
              <a:latin typeface="Cambria" panose="02040503050406030204" pitchFamily="18" charset="0"/>
              <a:cs typeface="Times New Roman" pitchFamily="18" charset="0"/>
            </a:endParaRPr>
          </a:p>
          <a:p>
            <a:pPr marL="457200" indent="-457200" algn="just">
              <a:buFont typeface="Wingdings" pitchFamily="2" charset="2"/>
              <a:buChar char="Ø"/>
            </a:pPr>
            <a:endParaRPr lang="en-US" sz="2800">
              <a:latin typeface="Cambria" panose="02040503050406030204" pitchFamily="18" charset="0"/>
              <a:cs typeface="Times New Roman" pitchFamily="18" charset="0"/>
            </a:endParaRPr>
          </a:p>
          <a:p>
            <a:pPr marL="457200" indent="-457200" algn="just">
              <a:buFont typeface="Wingdings" pitchFamily="2" charset="2"/>
              <a:buChar char="Ø"/>
            </a:pPr>
            <a:endParaRPr lang="en-US" sz="2800">
              <a:latin typeface="Cambria" panose="02040503050406030204" pitchFamily="18" charset="0"/>
              <a:cs typeface="Times New Roman" pitchFamily="18" charset="0"/>
            </a:endParaRPr>
          </a:p>
          <a:p>
            <a:pPr marL="457200" indent="-457200" algn="just">
              <a:buFont typeface="Wingdings" pitchFamily="2" charset="2"/>
              <a:buChar char="Ø"/>
            </a:pPr>
            <a:r>
              <a:rPr lang="en-US" sz="2400">
                <a:latin typeface="Cambria" panose="02040503050406030204" pitchFamily="18" charset="0"/>
                <a:cs typeface="Times New Roman" pitchFamily="18" charset="0"/>
              </a:rPr>
              <a:t>Theo bạn thì chạy xong 6 dòng lệnh ở trên, giá trị g xuất ra màn hình bao nhiêu?</a:t>
            </a:r>
            <a:endParaRPr lang="en-US" sz="2800">
              <a:latin typeface="Cambria" panose="02040503050406030204" pitchFamily="18" charset="0"/>
              <a:cs typeface="Times New Roman" pitchFamily="18" charset="0"/>
            </a:endParaRPr>
          </a:p>
        </p:txBody>
      </p:sp>
      <p:pic>
        <p:nvPicPr>
          <p:cNvPr id="8" name="Picture 7">
            <a:extLst>
              <a:ext uri="{FF2B5EF4-FFF2-40B4-BE49-F238E27FC236}">
                <a16:creationId xmlns="" xmlns:a16="http://schemas.microsoft.com/office/drawing/2014/main" id="{9345B602-3BEE-485B-95EC-50138DEAEEEF}"/>
              </a:ext>
            </a:extLst>
          </p:cNvPr>
          <p:cNvPicPr>
            <a:picLocks noChangeAspect="1"/>
          </p:cNvPicPr>
          <p:nvPr/>
        </p:nvPicPr>
        <p:blipFill>
          <a:blip r:embed="rId3"/>
          <a:stretch>
            <a:fillRect/>
          </a:stretch>
        </p:blipFill>
        <p:spPr>
          <a:xfrm>
            <a:off x="3733800" y="2500312"/>
            <a:ext cx="3181350" cy="1857375"/>
          </a:xfrm>
          <a:prstGeom prst="rect">
            <a:avLst/>
          </a:prstGeom>
        </p:spPr>
      </p:pic>
      <p:cxnSp>
        <p:nvCxnSpPr>
          <p:cNvPr id="10" name="Straight Arrow Connector 9">
            <a:extLst>
              <a:ext uri="{FF2B5EF4-FFF2-40B4-BE49-F238E27FC236}">
                <a16:creationId xmlns="" xmlns:a16="http://schemas.microsoft.com/office/drawing/2014/main" id="{E5325917-978E-4C23-B920-D3D0D4D5CBC4}"/>
              </a:ext>
            </a:extLst>
          </p:cNvPr>
          <p:cNvCxnSpPr/>
          <p:nvPr/>
        </p:nvCxnSpPr>
        <p:spPr>
          <a:xfrm>
            <a:off x="4953000" y="2590800"/>
            <a:ext cx="21336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 xmlns:a16="http://schemas.microsoft.com/office/drawing/2014/main" id="{1E6470A3-8115-4035-921B-CCEB7B58136F}"/>
              </a:ext>
            </a:extLst>
          </p:cNvPr>
          <p:cNvSpPr txBox="1"/>
          <p:nvPr/>
        </p:nvSpPr>
        <p:spPr>
          <a:xfrm>
            <a:off x="7057869" y="2357735"/>
            <a:ext cx="2152962" cy="461665"/>
          </a:xfrm>
          <a:prstGeom prst="rect">
            <a:avLst/>
          </a:prstGeom>
          <a:noFill/>
        </p:spPr>
        <p:txBody>
          <a:bodyPr wrap="none" rtlCol="0">
            <a:spAutoFit/>
          </a:bodyPr>
          <a:lstStyle/>
          <a:p>
            <a:r>
              <a:rPr lang="en-US" sz="2400">
                <a:latin typeface="Cambria" panose="02040503050406030204" pitchFamily="18" charset="0"/>
              </a:rPr>
              <a:t>Global variable</a:t>
            </a:r>
          </a:p>
        </p:txBody>
      </p:sp>
      <p:cxnSp>
        <p:nvCxnSpPr>
          <p:cNvPr id="15" name="Straight Arrow Connector 14">
            <a:extLst>
              <a:ext uri="{FF2B5EF4-FFF2-40B4-BE49-F238E27FC236}">
                <a16:creationId xmlns="" xmlns:a16="http://schemas.microsoft.com/office/drawing/2014/main" id="{8F130EA9-CAA8-47B7-B51E-0EC2B3E5416D}"/>
              </a:ext>
            </a:extLst>
          </p:cNvPr>
          <p:cNvCxnSpPr/>
          <p:nvPr/>
        </p:nvCxnSpPr>
        <p:spPr>
          <a:xfrm>
            <a:off x="5715000" y="4251788"/>
            <a:ext cx="21336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 xmlns:a16="http://schemas.microsoft.com/office/drawing/2014/main" id="{6E5B4151-B0CE-42DD-9508-DDDC3F0D0513}"/>
              </a:ext>
            </a:extLst>
          </p:cNvPr>
          <p:cNvSpPr txBox="1"/>
          <p:nvPr/>
        </p:nvSpPr>
        <p:spPr>
          <a:xfrm>
            <a:off x="7819869" y="4018723"/>
            <a:ext cx="2152962" cy="461665"/>
          </a:xfrm>
          <a:prstGeom prst="rect">
            <a:avLst/>
          </a:prstGeom>
          <a:noFill/>
        </p:spPr>
        <p:txBody>
          <a:bodyPr wrap="none" rtlCol="0">
            <a:spAutoFit/>
          </a:bodyPr>
          <a:lstStyle/>
          <a:p>
            <a:r>
              <a:rPr lang="en-US" sz="2400">
                <a:latin typeface="Cambria" panose="02040503050406030204" pitchFamily="18" charset="0"/>
              </a:rPr>
              <a:t>Global variable</a:t>
            </a:r>
          </a:p>
        </p:txBody>
      </p:sp>
      <p:cxnSp>
        <p:nvCxnSpPr>
          <p:cNvPr id="17" name="Straight Arrow Connector 16">
            <a:extLst>
              <a:ext uri="{FF2B5EF4-FFF2-40B4-BE49-F238E27FC236}">
                <a16:creationId xmlns="" xmlns:a16="http://schemas.microsoft.com/office/drawing/2014/main" id="{8BD03133-298F-4361-B652-D01B8FF9E3B2}"/>
              </a:ext>
            </a:extLst>
          </p:cNvPr>
          <p:cNvCxnSpPr/>
          <p:nvPr/>
        </p:nvCxnSpPr>
        <p:spPr>
          <a:xfrm>
            <a:off x="5686269" y="3228059"/>
            <a:ext cx="21336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 xmlns:a16="http://schemas.microsoft.com/office/drawing/2014/main" id="{10A27513-7853-4880-A12F-0C398ABD2BDA}"/>
              </a:ext>
            </a:extLst>
          </p:cNvPr>
          <p:cNvSpPr txBox="1"/>
          <p:nvPr/>
        </p:nvSpPr>
        <p:spPr>
          <a:xfrm>
            <a:off x="7791138" y="2994994"/>
            <a:ext cx="2015103" cy="461665"/>
          </a:xfrm>
          <a:prstGeom prst="rect">
            <a:avLst/>
          </a:prstGeom>
          <a:noFill/>
        </p:spPr>
        <p:txBody>
          <a:bodyPr wrap="none" rtlCol="0">
            <a:spAutoFit/>
          </a:bodyPr>
          <a:lstStyle/>
          <a:p>
            <a:r>
              <a:rPr lang="en-US" sz="2400">
                <a:latin typeface="Cambria" panose="02040503050406030204" pitchFamily="18" charset="0"/>
              </a:rPr>
              <a:t>Local variable</a:t>
            </a:r>
          </a:p>
        </p:txBody>
      </p:sp>
    </p:spTree>
    <p:extLst>
      <p:ext uri="{BB962C8B-B14F-4D97-AF65-F5344CB8AC3E}">
        <p14:creationId xmlns:p14="http://schemas.microsoft.com/office/powerpoint/2010/main" val="3222580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15</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itchFamily="2" charset="2"/>
              <a:buChar char="Ø"/>
            </a:pPr>
            <a:r>
              <a:rPr lang="en-US" sz="2800">
                <a:latin typeface="Cambria" panose="02040503050406030204" pitchFamily="18" charset="0"/>
                <a:cs typeface="Times New Roman" pitchFamily="18" charset="0"/>
              </a:rPr>
              <a:t>Xem ví dụ 2 sau:</a:t>
            </a:r>
          </a:p>
          <a:p>
            <a:pPr marL="457200" indent="-457200" algn="just">
              <a:buFont typeface="Wingdings" pitchFamily="2" charset="2"/>
              <a:buChar char="Ø"/>
            </a:pPr>
            <a:endParaRPr lang="en-US" sz="2800">
              <a:latin typeface="Cambria" panose="02040503050406030204" pitchFamily="18" charset="0"/>
              <a:cs typeface="Times New Roman" pitchFamily="18" charset="0"/>
            </a:endParaRPr>
          </a:p>
          <a:p>
            <a:pPr marL="457200" indent="-457200" algn="just">
              <a:buFont typeface="Wingdings" pitchFamily="2" charset="2"/>
              <a:buChar char="Ø"/>
            </a:pPr>
            <a:endParaRPr lang="en-US" sz="2800">
              <a:latin typeface="Cambria" panose="02040503050406030204" pitchFamily="18" charset="0"/>
              <a:cs typeface="Times New Roman" pitchFamily="18" charset="0"/>
            </a:endParaRPr>
          </a:p>
          <a:p>
            <a:pPr marL="457200" indent="-457200" algn="just">
              <a:buFont typeface="Wingdings" pitchFamily="2" charset="2"/>
              <a:buChar char="Ø"/>
            </a:pPr>
            <a:endParaRPr lang="en-US" sz="2800">
              <a:latin typeface="Cambria" panose="02040503050406030204" pitchFamily="18" charset="0"/>
              <a:cs typeface="Times New Roman" pitchFamily="18" charset="0"/>
            </a:endParaRPr>
          </a:p>
          <a:p>
            <a:pPr marL="457200" indent="-457200" algn="just">
              <a:buFont typeface="Wingdings" pitchFamily="2" charset="2"/>
              <a:buChar char="Ø"/>
            </a:pPr>
            <a:endParaRPr lang="en-US" sz="2800">
              <a:latin typeface="Cambria" panose="02040503050406030204" pitchFamily="18" charset="0"/>
              <a:cs typeface="Times New Roman" pitchFamily="18" charset="0"/>
            </a:endParaRPr>
          </a:p>
          <a:p>
            <a:pPr marL="457200" indent="-457200" algn="just">
              <a:buFont typeface="Wingdings" pitchFamily="2" charset="2"/>
              <a:buChar char="Ø"/>
            </a:pPr>
            <a:r>
              <a:rPr lang="en-US" sz="2400">
                <a:latin typeface="Cambria" panose="02040503050406030204" pitchFamily="18" charset="0"/>
                <a:cs typeface="Times New Roman" pitchFamily="18" charset="0"/>
              </a:rPr>
              <a:t>Theo bạn thì chạy xong 7 dòng lệnh ở trên, giá trị g xuất ra màn hình bao nhiêu?</a:t>
            </a:r>
          </a:p>
          <a:p>
            <a:pPr marL="457200" indent="-457200" algn="just">
              <a:buFont typeface="Wingdings" pitchFamily="2" charset="2"/>
              <a:buChar char="Ø"/>
            </a:pPr>
            <a:r>
              <a:rPr lang="en-US" sz="2400">
                <a:latin typeface="Cambria" panose="02040503050406030204" pitchFamily="18" charset="0"/>
                <a:cs typeface="Times New Roman" pitchFamily="18" charset="0"/>
              </a:rPr>
              <a:t>Global cho phép ta tham chiếu sử dụng đ</a:t>
            </a:r>
            <a:r>
              <a:rPr lang="vi-VN" sz="2400">
                <a:latin typeface="Cambria" panose="02040503050406030204" pitchFamily="18" charset="0"/>
                <a:cs typeface="Times New Roman" pitchFamily="18" charset="0"/>
              </a:rPr>
              <a:t>ư</a:t>
            </a:r>
            <a:r>
              <a:rPr lang="en-US" sz="2400">
                <a:latin typeface="Cambria" panose="02040503050406030204" pitchFamily="18" charset="0"/>
                <a:cs typeface="Times New Roman" pitchFamily="18" charset="0"/>
              </a:rPr>
              <a:t>ợc biến Global</a:t>
            </a:r>
            <a:endParaRPr lang="en-US" sz="2800">
              <a:latin typeface="Cambria" panose="02040503050406030204" pitchFamily="18" charset="0"/>
              <a:cs typeface="Times New Roman" pitchFamily="18" charset="0"/>
            </a:endParaRPr>
          </a:p>
        </p:txBody>
      </p:sp>
      <p:pic>
        <p:nvPicPr>
          <p:cNvPr id="8" name="Picture 7">
            <a:extLst>
              <a:ext uri="{FF2B5EF4-FFF2-40B4-BE49-F238E27FC236}">
                <a16:creationId xmlns="" xmlns:a16="http://schemas.microsoft.com/office/drawing/2014/main" id="{67AEF579-BEA2-42C7-86CE-344F3386F433}"/>
              </a:ext>
            </a:extLst>
          </p:cNvPr>
          <p:cNvPicPr>
            <a:picLocks noChangeAspect="1"/>
          </p:cNvPicPr>
          <p:nvPr/>
        </p:nvPicPr>
        <p:blipFill>
          <a:blip r:embed="rId3"/>
          <a:stretch>
            <a:fillRect/>
          </a:stretch>
        </p:blipFill>
        <p:spPr>
          <a:xfrm>
            <a:off x="3886200" y="1143000"/>
            <a:ext cx="3400425" cy="2095500"/>
          </a:xfrm>
          <a:prstGeom prst="rect">
            <a:avLst/>
          </a:prstGeom>
        </p:spPr>
      </p:pic>
      <p:grpSp>
        <p:nvGrpSpPr>
          <p:cNvPr id="11" name="Group 10">
            <a:extLst>
              <a:ext uri="{FF2B5EF4-FFF2-40B4-BE49-F238E27FC236}">
                <a16:creationId xmlns="" xmlns:a16="http://schemas.microsoft.com/office/drawing/2014/main" id="{1669BBAF-76BD-4DE1-B0DC-941DE12A9C81}"/>
              </a:ext>
            </a:extLst>
          </p:cNvPr>
          <p:cNvGrpSpPr/>
          <p:nvPr/>
        </p:nvGrpSpPr>
        <p:grpSpPr>
          <a:xfrm>
            <a:off x="152400" y="152400"/>
            <a:ext cx="6629400" cy="508000"/>
            <a:chOff x="789624" y="1191463"/>
            <a:chExt cx="6629400" cy="508000"/>
          </a:xfrm>
        </p:grpSpPr>
        <p:sp>
          <p:nvSpPr>
            <p:cNvPr id="12" name="AutoShape 52">
              <a:extLst>
                <a:ext uri="{FF2B5EF4-FFF2-40B4-BE49-F238E27FC236}">
                  <a16:creationId xmlns="" xmlns:a16="http://schemas.microsoft.com/office/drawing/2014/main" id="{15EEAD2F-7494-49DA-AF99-C8DE323FA7FE}"/>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dirty="0" smtClean="0">
                  <a:latin typeface="Cambria" panose="02040503050406030204" pitchFamily="18" charset="0"/>
                </a:rPr>
                <a:t>4.5. </a:t>
              </a:r>
              <a:r>
                <a:rPr lang="en-US" sz="2800" b="1" dirty="0">
                  <a:latin typeface="Cambria" panose="02040503050406030204" pitchFamily="18" charset="0"/>
                </a:rPr>
                <a:t>Global Variable</a:t>
              </a:r>
            </a:p>
          </p:txBody>
        </p:sp>
        <p:grpSp>
          <p:nvGrpSpPr>
            <p:cNvPr id="15" name="Group 17">
              <a:extLst>
                <a:ext uri="{FF2B5EF4-FFF2-40B4-BE49-F238E27FC236}">
                  <a16:creationId xmlns="" xmlns:a16="http://schemas.microsoft.com/office/drawing/2014/main" id="{EA704412-67CF-401F-B859-971F54EEAE13}"/>
                </a:ext>
              </a:extLst>
            </p:cNvPr>
            <p:cNvGrpSpPr>
              <a:grpSpLocks/>
            </p:cNvGrpSpPr>
            <p:nvPr/>
          </p:nvGrpSpPr>
          <p:grpSpPr bwMode="auto">
            <a:xfrm>
              <a:off x="789624" y="1295400"/>
              <a:ext cx="353376" cy="272472"/>
              <a:chOff x="1110" y="2656"/>
              <a:chExt cx="1549" cy="1351"/>
            </a:xfrm>
          </p:grpSpPr>
          <p:sp>
            <p:nvSpPr>
              <p:cNvPr id="16" name="AutoShape 18">
                <a:extLst>
                  <a:ext uri="{FF2B5EF4-FFF2-40B4-BE49-F238E27FC236}">
                    <a16:creationId xmlns="" xmlns:a16="http://schemas.microsoft.com/office/drawing/2014/main" id="{E1E5185E-A09F-4539-A9CF-32A4567B3487}"/>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7" name="AutoShape 19">
                <a:extLst>
                  <a:ext uri="{FF2B5EF4-FFF2-40B4-BE49-F238E27FC236}">
                    <a16:creationId xmlns="" xmlns:a16="http://schemas.microsoft.com/office/drawing/2014/main" id="{0CEED8FB-CD5D-4CA0-AC99-36A6B7A4F686}"/>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20">
                <a:extLst>
                  <a:ext uri="{FF2B5EF4-FFF2-40B4-BE49-F238E27FC236}">
                    <a16:creationId xmlns="" xmlns:a16="http://schemas.microsoft.com/office/drawing/2014/main" id="{2357E80B-8A42-4A20-A930-7B86207C3B9A}"/>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2292037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16</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itchFamily="2" charset="2"/>
              <a:buChar char="Ø"/>
            </a:pPr>
            <a:r>
              <a:rPr lang="en-US" sz="2800">
                <a:latin typeface="Cambria" panose="02040503050406030204" pitchFamily="18" charset="0"/>
                <a:cs typeface="Times New Roman" pitchFamily="18" charset="0"/>
              </a:rPr>
              <a:t>Xem ví dụ 3 sau:</a:t>
            </a:r>
          </a:p>
          <a:p>
            <a:pPr marL="457200" indent="-457200" algn="just">
              <a:buFont typeface="Wingdings" pitchFamily="2" charset="2"/>
              <a:buChar char="Ø"/>
            </a:pPr>
            <a:endParaRPr lang="en-US" sz="2800">
              <a:latin typeface="Cambria" panose="02040503050406030204" pitchFamily="18" charset="0"/>
              <a:cs typeface="Times New Roman" pitchFamily="18" charset="0"/>
            </a:endParaRPr>
          </a:p>
          <a:p>
            <a:pPr marL="457200" indent="-457200" algn="just">
              <a:buFont typeface="Wingdings" pitchFamily="2" charset="2"/>
              <a:buChar char="Ø"/>
            </a:pPr>
            <a:endParaRPr lang="en-US" sz="2800">
              <a:latin typeface="Cambria" panose="02040503050406030204" pitchFamily="18" charset="0"/>
              <a:cs typeface="Times New Roman" pitchFamily="18" charset="0"/>
            </a:endParaRPr>
          </a:p>
          <a:p>
            <a:pPr marL="457200" indent="-457200" algn="just">
              <a:buFont typeface="Wingdings" pitchFamily="2" charset="2"/>
              <a:buChar char="Ø"/>
            </a:pPr>
            <a:endParaRPr lang="en-US" sz="2800">
              <a:latin typeface="Cambria" panose="02040503050406030204" pitchFamily="18" charset="0"/>
              <a:cs typeface="Times New Roman" pitchFamily="18" charset="0"/>
            </a:endParaRPr>
          </a:p>
          <a:p>
            <a:pPr marL="457200" indent="-457200" algn="just">
              <a:buFont typeface="Wingdings" pitchFamily="2" charset="2"/>
              <a:buChar char="Ø"/>
            </a:pPr>
            <a:r>
              <a:rPr lang="en-US" sz="2400">
                <a:latin typeface="Cambria" panose="02040503050406030204" pitchFamily="18" charset="0"/>
                <a:cs typeface="Times New Roman" pitchFamily="18" charset="0"/>
              </a:rPr>
              <a:t>G dòng 3 Báo lỗi nha, vì g ở trong hàm không có lấy g ở ngoài (khai báo ở dòng 1)</a:t>
            </a:r>
            <a:endParaRPr lang="en-US" sz="2800">
              <a:latin typeface="Cambria" panose="02040503050406030204" pitchFamily="18" charset="0"/>
              <a:cs typeface="Times New Roman" pitchFamily="18" charset="0"/>
            </a:endParaRPr>
          </a:p>
        </p:txBody>
      </p:sp>
      <p:pic>
        <p:nvPicPr>
          <p:cNvPr id="9" name="Picture 8">
            <a:extLst>
              <a:ext uri="{FF2B5EF4-FFF2-40B4-BE49-F238E27FC236}">
                <a16:creationId xmlns="" xmlns:a16="http://schemas.microsoft.com/office/drawing/2014/main" id="{992909F9-EBA0-4265-BA85-7D6C93030BB6}"/>
              </a:ext>
            </a:extLst>
          </p:cNvPr>
          <p:cNvPicPr>
            <a:picLocks noChangeAspect="1"/>
          </p:cNvPicPr>
          <p:nvPr/>
        </p:nvPicPr>
        <p:blipFill>
          <a:blip r:embed="rId3"/>
          <a:stretch>
            <a:fillRect/>
          </a:stretch>
        </p:blipFill>
        <p:spPr>
          <a:xfrm>
            <a:off x="3886200" y="1438275"/>
            <a:ext cx="3305175" cy="1457325"/>
          </a:xfrm>
          <a:prstGeom prst="rect">
            <a:avLst/>
          </a:prstGeom>
        </p:spPr>
      </p:pic>
      <p:grpSp>
        <p:nvGrpSpPr>
          <p:cNvPr id="11" name="Group 10">
            <a:extLst>
              <a:ext uri="{FF2B5EF4-FFF2-40B4-BE49-F238E27FC236}">
                <a16:creationId xmlns="" xmlns:a16="http://schemas.microsoft.com/office/drawing/2014/main" id="{13F24619-3DD2-4F3A-86E8-2C87287BB51B}"/>
              </a:ext>
            </a:extLst>
          </p:cNvPr>
          <p:cNvGrpSpPr/>
          <p:nvPr/>
        </p:nvGrpSpPr>
        <p:grpSpPr>
          <a:xfrm>
            <a:off x="152400" y="152400"/>
            <a:ext cx="6629400" cy="508000"/>
            <a:chOff x="789624" y="1191463"/>
            <a:chExt cx="6629400" cy="508000"/>
          </a:xfrm>
        </p:grpSpPr>
        <p:sp>
          <p:nvSpPr>
            <p:cNvPr id="12" name="AutoShape 52">
              <a:extLst>
                <a:ext uri="{FF2B5EF4-FFF2-40B4-BE49-F238E27FC236}">
                  <a16:creationId xmlns="" xmlns:a16="http://schemas.microsoft.com/office/drawing/2014/main" id="{5790EB3A-D0A0-4C1C-B14D-DA7B1F894A4D}"/>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dirty="0" smtClean="0">
                  <a:latin typeface="Cambria" panose="02040503050406030204" pitchFamily="18" charset="0"/>
                </a:rPr>
                <a:t>4.5. </a:t>
              </a:r>
              <a:r>
                <a:rPr lang="en-US" sz="2800" b="1" dirty="0">
                  <a:latin typeface="Cambria" panose="02040503050406030204" pitchFamily="18" charset="0"/>
                </a:rPr>
                <a:t>Global Variable</a:t>
              </a:r>
            </a:p>
          </p:txBody>
        </p:sp>
        <p:grpSp>
          <p:nvGrpSpPr>
            <p:cNvPr id="15" name="Group 17">
              <a:extLst>
                <a:ext uri="{FF2B5EF4-FFF2-40B4-BE49-F238E27FC236}">
                  <a16:creationId xmlns="" xmlns:a16="http://schemas.microsoft.com/office/drawing/2014/main" id="{9E3DFCBD-F143-433C-BD68-BB60671FB61A}"/>
                </a:ext>
              </a:extLst>
            </p:cNvPr>
            <p:cNvGrpSpPr>
              <a:grpSpLocks/>
            </p:cNvGrpSpPr>
            <p:nvPr/>
          </p:nvGrpSpPr>
          <p:grpSpPr bwMode="auto">
            <a:xfrm>
              <a:off x="789624" y="1295400"/>
              <a:ext cx="353376" cy="272472"/>
              <a:chOff x="1110" y="2656"/>
              <a:chExt cx="1549" cy="1351"/>
            </a:xfrm>
          </p:grpSpPr>
          <p:sp>
            <p:nvSpPr>
              <p:cNvPr id="16" name="AutoShape 18">
                <a:extLst>
                  <a:ext uri="{FF2B5EF4-FFF2-40B4-BE49-F238E27FC236}">
                    <a16:creationId xmlns="" xmlns:a16="http://schemas.microsoft.com/office/drawing/2014/main" id="{9CBC2E94-C683-4A52-85AE-41BD97B3C5B2}"/>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7" name="AutoShape 19">
                <a:extLst>
                  <a:ext uri="{FF2B5EF4-FFF2-40B4-BE49-F238E27FC236}">
                    <a16:creationId xmlns="" xmlns:a16="http://schemas.microsoft.com/office/drawing/2014/main" id="{CC54747B-A1FE-419B-A726-9EE00210639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20">
                <a:extLst>
                  <a:ext uri="{FF2B5EF4-FFF2-40B4-BE49-F238E27FC236}">
                    <a16:creationId xmlns="" xmlns:a16="http://schemas.microsoft.com/office/drawing/2014/main" id="{D531330A-E4FE-4CD7-A43B-20DB97606065}"/>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50897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dirty="0" smtClean="0">
                  <a:latin typeface="Cambria" panose="02040503050406030204" pitchFamily="18" charset="0"/>
                </a:rPr>
                <a:t>4.6. </a:t>
              </a:r>
              <a:r>
                <a:rPr lang="en-US" sz="2800" b="1" dirty="0">
                  <a:latin typeface="Cambria" panose="02040503050406030204" pitchFamily="18" charset="0"/>
                </a:rPr>
                <a:t>Parameter </a:t>
              </a:r>
              <a:r>
                <a:rPr lang="en-US" sz="2800" b="1" dirty="0" err="1">
                  <a:latin typeface="Cambria" panose="02040503050406030204" pitchFamily="18" charset="0"/>
                </a:rPr>
                <a:t>mặc</a:t>
              </a:r>
              <a:r>
                <a:rPr lang="en-US" sz="2800" b="1" dirty="0">
                  <a:latin typeface="Cambria" panose="02040503050406030204" pitchFamily="18" charset="0"/>
                </a:rPr>
                <a:t> </a:t>
              </a:r>
              <a:r>
                <a:rPr lang="en-US" sz="2800" b="1" dirty="0" err="1">
                  <a:latin typeface="Cambria" panose="02040503050406030204" pitchFamily="18" charset="0"/>
                </a:rPr>
                <a:t>định</a:t>
              </a:r>
              <a:endParaRPr lang="en-US" sz="2800" b="1" dirty="0">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17</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itchFamily="2" charset="2"/>
              <a:buChar char="Ø"/>
            </a:pPr>
            <a:r>
              <a:rPr lang="en-US" sz="2800">
                <a:latin typeface="Cambria" panose="02040503050406030204" pitchFamily="18" charset="0"/>
                <a:cs typeface="Times New Roman" pitchFamily="18" charset="0"/>
              </a:rPr>
              <a:t>Python cũng tương tự như C++, có hỗ trợ Parameter mặc định khi Khai báo hàm.</a:t>
            </a:r>
          </a:p>
          <a:p>
            <a:pPr marL="457200" indent="-457200" algn="just">
              <a:buFont typeface="Wingdings" pitchFamily="2" charset="2"/>
              <a:buChar char="Ø"/>
            </a:pPr>
            <a:r>
              <a:rPr lang="en-US" sz="2800">
                <a:latin typeface="Cambria" panose="02040503050406030204" pitchFamily="18" charset="0"/>
                <a:cs typeface="Times New Roman" pitchFamily="18" charset="0"/>
              </a:rPr>
              <a:t>Hàm print ta sử dụng cũng có các parameter mặc định</a:t>
            </a:r>
            <a:endParaRPr lang="en-US">
              <a:latin typeface="Cambria" panose="02040503050406030204" pitchFamily="18" charset="0"/>
              <a:cs typeface="Times New Roman" pitchFamily="18" charset="0"/>
            </a:endParaRPr>
          </a:p>
        </p:txBody>
      </p:sp>
      <p:pic>
        <p:nvPicPr>
          <p:cNvPr id="8" name="Picture 7">
            <a:extLst>
              <a:ext uri="{FF2B5EF4-FFF2-40B4-BE49-F238E27FC236}">
                <a16:creationId xmlns="" xmlns:a16="http://schemas.microsoft.com/office/drawing/2014/main" id="{8E1E0A84-7483-4E84-A0DA-62E9F9680901}"/>
              </a:ext>
            </a:extLst>
          </p:cNvPr>
          <p:cNvPicPr>
            <a:picLocks noChangeAspect="1"/>
          </p:cNvPicPr>
          <p:nvPr/>
        </p:nvPicPr>
        <p:blipFill>
          <a:blip r:embed="rId3"/>
          <a:stretch>
            <a:fillRect/>
          </a:stretch>
        </p:blipFill>
        <p:spPr>
          <a:xfrm>
            <a:off x="1447800" y="2790825"/>
            <a:ext cx="7791450" cy="1276350"/>
          </a:xfrm>
          <a:prstGeom prst="rect">
            <a:avLst/>
          </a:prstGeom>
        </p:spPr>
      </p:pic>
    </p:spTree>
    <p:extLst>
      <p:ext uri="{BB962C8B-B14F-4D97-AF65-F5344CB8AC3E}">
        <p14:creationId xmlns:p14="http://schemas.microsoft.com/office/powerpoint/2010/main" val="3303645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18</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itchFamily="2" charset="2"/>
              <a:buChar char="Ø"/>
            </a:pPr>
            <a:r>
              <a:rPr lang="en-US" sz="2800">
                <a:latin typeface="Cambria" panose="02040503050406030204" pitchFamily="18" charset="0"/>
                <a:cs typeface="Times New Roman" pitchFamily="18" charset="0"/>
              </a:rPr>
              <a:t>Vậy nếu tự viết hàm thì ta sẽ định nghĩa các Parameter mặc định này nh</a:t>
            </a:r>
            <a:r>
              <a:rPr lang="vi-VN" sz="2800">
                <a:latin typeface="Cambria" panose="02040503050406030204" pitchFamily="18" charset="0"/>
                <a:cs typeface="Times New Roman" pitchFamily="18" charset="0"/>
              </a:rPr>
              <a:t>ư</a:t>
            </a:r>
            <a:r>
              <a:rPr lang="en-US" sz="2800">
                <a:latin typeface="Cambria" panose="02040503050406030204" pitchFamily="18" charset="0"/>
                <a:cs typeface="Times New Roman" pitchFamily="18" charset="0"/>
              </a:rPr>
              <a:t> thế nào?</a:t>
            </a:r>
            <a:endParaRPr lang="en-US">
              <a:latin typeface="Cambria" panose="02040503050406030204" pitchFamily="18" charset="0"/>
              <a:cs typeface="Times New Roman" pitchFamily="18" charset="0"/>
            </a:endParaRPr>
          </a:p>
        </p:txBody>
      </p:sp>
      <p:pic>
        <p:nvPicPr>
          <p:cNvPr id="9" name="Picture 8">
            <a:extLst>
              <a:ext uri="{FF2B5EF4-FFF2-40B4-BE49-F238E27FC236}">
                <a16:creationId xmlns="" xmlns:a16="http://schemas.microsoft.com/office/drawing/2014/main" id="{F227C3A6-397F-4ED6-B203-D137B0BB7C04}"/>
              </a:ext>
            </a:extLst>
          </p:cNvPr>
          <p:cNvPicPr>
            <a:picLocks noChangeAspect="1"/>
          </p:cNvPicPr>
          <p:nvPr/>
        </p:nvPicPr>
        <p:blipFill>
          <a:blip r:embed="rId3"/>
          <a:stretch>
            <a:fillRect/>
          </a:stretch>
        </p:blipFill>
        <p:spPr>
          <a:xfrm>
            <a:off x="1828800" y="2362200"/>
            <a:ext cx="4667250" cy="3133725"/>
          </a:xfrm>
          <a:prstGeom prst="rect">
            <a:avLst/>
          </a:prstGeom>
        </p:spPr>
      </p:pic>
      <p:pic>
        <p:nvPicPr>
          <p:cNvPr id="10" name="Picture 9">
            <a:extLst>
              <a:ext uri="{FF2B5EF4-FFF2-40B4-BE49-F238E27FC236}">
                <a16:creationId xmlns="" xmlns:a16="http://schemas.microsoft.com/office/drawing/2014/main" id="{02F07EE8-FD0C-42EB-9ECC-32E3EB4293AD}"/>
              </a:ext>
            </a:extLst>
          </p:cNvPr>
          <p:cNvPicPr>
            <a:picLocks noChangeAspect="1"/>
          </p:cNvPicPr>
          <p:nvPr/>
        </p:nvPicPr>
        <p:blipFill>
          <a:blip r:embed="rId4"/>
          <a:stretch>
            <a:fillRect/>
          </a:stretch>
        </p:blipFill>
        <p:spPr>
          <a:xfrm>
            <a:off x="7477125" y="3929062"/>
            <a:ext cx="1714500" cy="590550"/>
          </a:xfrm>
          <a:prstGeom prst="rect">
            <a:avLst/>
          </a:prstGeom>
        </p:spPr>
      </p:pic>
      <p:grpSp>
        <p:nvGrpSpPr>
          <p:cNvPr id="12" name="Group 11">
            <a:extLst>
              <a:ext uri="{FF2B5EF4-FFF2-40B4-BE49-F238E27FC236}">
                <a16:creationId xmlns="" xmlns:a16="http://schemas.microsoft.com/office/drawing/2014/main" id="{60227E73-2C12-43CE-883D-0840D8F51E59}"/>
              </a:ext>
            </a:extLst>
          </p:cNvPr>
          <p:cNvGrpSpPr/>
          <p:nvPr/>
        </p:nvGrpSpPr>
        <p:grpSpPr>
          <a:xfrm>
            <a:off x="152400" y="152400"/>
            <a:ext cx="6629400" cy="508000"/>
            <a:chOff x="789624" y="1191463"/>
            <a:chExt cx="6629400" cy="508000"/>
          </a:xfrm>
        </p:grpSpPr>
        <p:sp>
          <p:nvSpPr>
            <p:cNvPr id="15" name="AutoShape 52">
              <a:extLst>
                <a:ext uri="{FF2B5EF4-FFF2-40B4-BE49-F238E27FC236}">
                  <a16:creationId xmlns="" xmlns:a16="http://schemas.microsoft.com/office/drawing/2014/main" id="{C1F96B1E-3641-4373-B884-243E5956E535}"/>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dirty="0" smtClean="0">
                  <a:latin typeface="Cambria" panose="02040503050406030204" pitchFamily="18" charset="0"/>
                </a:rPr>
                <a:t>4.6. </a:t>
              </a:r>
              <a:r>
                <a:rPr lang="en-US" sz="2800" b="1" dirty="0">
                  <a:latin typeface="Cambria" panose="02040503050406030204" pitchFamily="18" charset="0"/>
                </a:rPr>
                <a:t>Parameter </a:t>
              </a:r>
              <a:r>
                <a:rPr lang="en-US" sz="2800" b="1" dirty="0" err="1">
                  <a:latin typeface="Cambria" panose="02040503050406030204" pitchFamily="18" charset="0"/>
                </a:rPr>
                <a:t>mặc</a:t>
              </a:r>
              <a:r>
                <a:rPr lang="en-US" sz="2800" b="1" dirty="0">
                  <a:latin typeface="Cambria" panose="02040503050406030204" pitchFamily="18" charset="0"/>
                </a:rPr>
                <a:t> </a:t>
              </a:r>
              <a:r>
                <a:rPr lang="en-US" sz="2800" b="1" dirty="0" err="1">
                  <a:latin typeface="Cambria" panose="02040503050406030204" pitchFamily="18" charset="0"/>
                </a:rPr>
                <a:t>định</a:t>
              </a:r>
              <a:endParaRPr lang="en-US" sz="2800" b="1" dirty="0">
                <a:latin typeface="Cambria" panose="02040503050406030204" pitchFamily="18" charset="0"/>
              </a:endParaRPr>
            </a:p>
          </p:txBody>
        </p:sp>
        <p:grpSp>
          <p:nvGrpSpPr>
            <p:cNvPr id="16" name="Group 17">
              <a:extLst>
                <a:ext uri="{FF2B5EF4-FFF2-40B4-BE49-F238E27FC236}">
                  <a16:creationId xmlns="" xmlns:a16="http://schemas.microsoft.com/office/drawing/2014/main" id="{57731E95-7640-4389-9C00-4B3AC3828D45}"/>
                </a:ext>
              </a:extLst>
            </p:cNvPr>
            <p:cNvGrpSpPr>
              <a:grpSpLocks/>
            </p:cNvGrpSpPr>
            <p:nvPr/>
          </p:nvGrpSpPr>
          <p:grpSpPr bwMode="auto">
            <a:xfrm>
              <a:off x="789624" y="1295400"/>
              <a:ext cx="353376" cy="272472"/>
              <a:chOff x="1110" y="2656"/>
              <a:chExt cx="1549" cy="1351"/>
            </a:xfrm>
          </p:grpSpPr>
          <p:sp>
            <p:nvSpPr>
              <p:cNvPr id="17" name="AutoShape 18">
                <a:extLst>
                  <a:ext uri="{FF2B5EF4-FFF2-40B4-BE49-F238E27FC236}">
                    <a16:creationId xmlns="" xmlns:a16="http://schemas.microsoft.com/office/drawing/2014/main" id="{ACFD5DB5-87AC-4156-8A89-D4A05964AD7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19">
                <a:extLst>
                  <a:ext uri="{FF2B5EF4-FFF2-40B4-BE49-F238E27FC236}">
                    <a16:creationId xmlns="" xmlns:a16="http://schemas.microsoft.com/office/drawing/2014/main" id="{D52D3B6B-C4B2-4971-9588-93249528153C}"/>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9" name="AutoShape 20">
                <a:extLst>
                  <a:ext uri="{FF2B5EF4-FFF2-40B4-BE49-F238E27FC236}">
                    <a16:creationId xmlns="" xmlns:a16="http://schemas.microsoft.com/office/drawing/2014/main" id="{60345F0B-AA83-4D40-935B-34D1B6C21ACA}"/>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3915409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dirty="0" smtClean="0">
                  <a:latin typeface="Cambria" panose="02040503050406030204" pitchFamily="18" charset="0"/>
                </a:rPr>
                <a:t>4.7. </a:t>
              </a:r>
              <a:r>
                <a:rPr lang="en-US" sz="2800" b="1" dirty="0">
                  <a:latin typeface="Cambria" panose="02040503050406030204" pitchFamily="18" charset="0"/>
                </a:rPr>
                <a:t>Lambda Expression</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19</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itchFamily="2" charset="2"/>
              <a:buChar char="Ø"/>
            </a:pPr>
            <a:r>
              <a:rPr lang="en-US" sz="2800" dirty="0" err="1" smtClean="0">
                <a:latin typeface="Cambria" panose="02040503050406030204" pitchFamily="18" charset="0"/>
                <a:cs typeface="Times New Roman" pitchFamily="18" charset="0"/>
              </a:rPr>
              <a:t>Hàm</a:t>
            </a:r>
            <a:r>
              <a:rPr lang="en-US" sz="2800" dirty="0" smtClean="0">
                <a:latin typeface="Cambria" panose="02040503050406030204" pitchFamily="18" charset="0"/>
                <a:cs typeface="Times New Roman" pitchFamily="18" charset="0"/>
              </a:rPr>
              <a:t> </a:t>
            </a:r>
            <a:r>
              <a:rPr lang="en-US" sz="2800" dirty="0" err="1" smtClean="0">
                <a:latin typeface="Cambria" panose="02040503050406030204" pitchFamily="18" charset="0"/>
                <a:cs typeface="Times New Roman" pitchFamily="18" charset="0"/>
              </a:rPr>
              <a:t>ẩn</a:t>
            </a:r>
            <a:r>
              <a:rPr lang="en-US" sz="2800" dirty="0" smtClean="0">
                <a:latin typeface="Cambria" panose="02040503050406030204" pitchFamily="18" charset="0"/>
                <a:cs typeface="Times New Roman" pitchFamily="18" charset="0"/>
              </a:rPr>
              <a:t> </a:t>
            </a:r>
            <a:r>
              <a:rPr lang="en-US" sz="2800" dirty="0" err="1" smtClean="0">
                <a:latin typeface="Cambria" panose="02040503050406030204" pitchFamily="18" charset="0"/>
                <a:cs typeface="Times New Roman" pitchFamily="18" charset="0"/>
              </a:rPr>
              <a:t>danh</a:t>
            </a:r>
            <a:r>
              <a:rPr lang="en-US" sz="2800" dirty="0" smtClean="0">
                <a:latin typeface="Cambria" panose="02040503050406030204" pitchFamily="18" charset="0"/>
                <a:cs typeface="Times New Roman" pitchFamily="18" charset="0"/>
              </a:rPr>
              <a:t> </a:t>
            </a:r>
            <a:r>
              <a:rPr lang="en-US" sz="2800" dirty="0" err="1" smtClean="0">
                <a:latin typeface="Cambria" panose="02040503050406030204" pitchFamily="18" charset="0"/>
                <a:cs typeface="Times New Roman" pitchFamily="18" charset="0"/>
              </a:rPr>
              <a:t>là</a:t>
            </a:r>
            <a:r>
              <a:rPr lang="en-US" sz="2800" dirty="0" smtClean="0">
                <a:latin typeface="Cambria" panose="02040503050406030204" pitchFamily="18" charset="0"/>
                <a:cs typeface="Times New Roman" pitchFamily="18" charset="0"/>
              </a:rPr>
              <a:t> </a:t>
            </a:r>
            <a:r>
              <a:rPr lang="en-US" sz="2800" dirty="0" err="1" smtClean="0">
                <a:latin typeface="Cambria" panose="02040503050406030204" pitchFamily="18" charset="0"/>
                <a:cs typeface="Times New Roman" pitchFamily="18" charset="0"/>
              </a:rPr>
              <a:t>hàm</a:t>
            </a:r>
            <a:r>
              <a:rPr lang="en-US" sz="2800" dirty="0" smtClean="0">
                <a:latin typeface="Cambria" panose="02040503050406030204" pitchFamily="18" charset="0"/>
                <a:cs typeface="Times New Roman" pitchFamily="18" charset="0"/>
              </a:rPr>
              <a:t> </a:t>
            </a:r>
            <a:r>
              <a:rPr lang="en-US" sz="2800" dirty="0" err="1" smtClean="0">
                <a:latin typeface="Cambria" panose="02040503050406030204" pitchFamily="18" charset="0"/>
                <a:cs typeface="Times New Roman" pitchFamily="18" charset="0"/>
              </a:rPr>
              <a:t>ko</a:t>
            </a:r>
            <a:r>
              <a:rPr lang="en-US" sz="2800" dirty="0" smtClean="0">
                <a:latin typeface="Cambria" panose="02040503050406030204" pitchFamily="18" charset="0"/>
                <a:cs typeface="Times New Roman" pitchFamily="18" charset="0"/>
              </a:rPr>
              <a:t> </a:t>
            </a:r>
            <a:r>
              <a:rPr lang="en-US" sz="2800" dirty="0" err="1" smtClean="0">
                <a:latin typeface="Cambria" panose="02040503050406030204" pitchFamily="18" charset="0"/>
                <a:cs typeface="Times New Roman" pitchFamily="18" charset="0"/>
              </a:rPr>
              <a:t>có</a:t>
            </a:r>
            <a:r>
              <a:rPr lang="en-US" sz="2800" dirty="0" smtClean="0">
                <a:latin typeface="Cambria" panose="02040503050406030204" pitchFamily="18" charset="0"/>
                <a:cs typeface="Times New Roman" pitchFamily="18" charset="0"/>
              </a:rPr>
              <a:t> </a:t>
            </a:r>
            <a:r>
              <a:rPr lang="en-US" sz="2800" dirty="0" err="1" smtClean="0">
                <a:latin typeface="Cambria" panose="02040503050406030204" pitchFamily="18" charset="0"/>
                <a:cs typeface="Times New Roman" pitchFamily="18" charset="0"/>
              </a:rPr>
              <a:t>tên</a:t>
            </a:r>
            <a:endParaRPr lang="en-US" sz="2800" dirty="0" smtClean="0">
              <a:latin typeface="Cambria" panose="02040503050406030204" pitchFamily="18" charset="0"/>
              <a:cs typeface="Times New Roman" pitchFamily="18" charset="0"/>
            </a:endParaRPr>
          </a:p>
          <a:p>
            <a:pPr marL="457200" indent="-457200" algn="just">
              <a:buFont typeface="Wingdings" pitchFamily="2" charset="2"/>
              <a:buChar char="Ø"/>
            </a:pPr>
            <a:r>
              <a:rPr lang="en-US" sz="2800" dirty="0" smtClean="0">
                <a:latin typeface="Cambria" panose="02040503050406030204" pitchFamily="18" charset="0"/>
                <a:cs typeface="Times New Roman" pitchFamily="18" charset="0"/>
              </a:rPr>
              <a:t>Python </a:t>
            </a:r>
            <a:r>
              <a:rPr lang="en-US" sz="2800" dirty="0" err="1">
                <a:latin typeface="Cambria" panose="02040503050406030204" pitchFamily="18" charset="0"/>
                <a:cs typeface="Times New Roman" pitchFamily="18" charset="0"/>
              </a:rPr>
              <a:t>hỗ</a:t>
            </a:r>
            <a:r>
              <a:rPr lang="en-US" sz="2800" dirty="0">
                <a:latin typeface="Cambria" panose="02040503050406030204" pitchFamily="18" charset="0"/>
                <a:cs typeface="Times New Roman" pitchFamily="18" charset="0"/>
              </a:rPr>
              <a:t> </a:t>
            </a:r>
            <a:r>
              <a:rPr lang="en-US" sz="2800" dirty="0" err="1">
                <a:latin typeface="Cambria" panose="02040503050406030204" pitchFamily="18" charset="0"/>
                <a:cs typeface="Times New Roman" pitchFamily="18" charset="0"/>
              </a:rPr>
              <a:t>trợ</a:t>
            </a:r>
            <a:r>
              <a:rPr lang="en-US" sz="2800" dirty="0">
                <a:latin typeface="Cambria" panose="02040503050406030204" pitchFamily="18" charset="0"/>
                <a:cs typeface="Times New Roman" pitchFamily="18" charset="0"/>
              </a:rPr>
              <a:t> </a:t>
            </a:r>
            <a:r>
              <a:rPr lang="en-US" sz="2800" dirty="0" err="1">
                <a:latin typeface="Cambria" panose="02040503050406030204" pitchFamily="18" charset="0"/>
                <a:cs typeface="Times New Roman" pitchFamily="18" charset="0"/>
              </a:rPr>
              <a:t>kiểu</a:t>
            </a:r>
            <a:r>
              <a:rPr lang="en-US" sz="2800" dirty="0">
                <a:latin typeface="Cambria" panose="02040503050406030204" pitchFamily="18" charset="0"/>
                <a:cs typeface="Times New Roman" pitchFamily="18" charset="0"/>
              </a:rPr>
              <a:t> </a:t>
            </a:r>
            <a:r>
              <a:rPr lang="en-US" sz="2800" dirty="0" err="1">
                <a:latin typeface="Cambria" panose="02040503050406030204" pitchFamily="18" charset="0"/>
                <a:cs typeface="Times New Roman" pitchFamily="18" charset="0"/>
              </a:rPr>
              <a:t>khai</a:t>
            </a:r>
            <a:r>
              <a:rPr lang="en-US" sz="2800" dirty="0">
                <a:latin typeface="Cambria" panose="02040503050406030204" pitchFamily="18" charset="0"/>
                <a:cs typeface="Times New Roman" pitchFamily="18" charset="0"/>
              </a:rPr>
              <a:t> </a:t>
            </a:r>
            <a:r>
              <a:rPr lang="en-US" sz="2800" dirty="0" err="1">
                <a:latin typeface="Cambria" panose="02040503050406030204" pitchFamily="18" charset="0"/>
                <a:cs typeface="Times New Roman" pitchFamily="18" charset="0"/>
              </a:rPr>
              <a:t>báo</a:t>
            </a:r>
            <a:r>
              <a:rPr lang="en-US" sz="2800" dirty="0">
                <a:latin typeface="Cambria" panose="02040503050406030204" pitchFamily="18" charset="0"/>
                <a:cs typeface="Times New Roman" pitchFamily="18" charset="0"/>
              </a:rPr>
              <a:t> </a:t>
            </a:r>
            <a:r>
              <a:rPr lang="en-US" sz="2800" dirty="0" err="1">
                <a:latin typeface="Cambria" panose="02040503050406030204" pitchFamily="18" charset="0"/>
                <a:cs typeface="Times New Roman" pitchFamily="18" charset="0"/>
              </a:rPr>
              <a:t>hàm</a:t>
            </a:r>
            <a:r>
              <a:rPr lang="en-US" sz="2800" dirty="0">
                <a:latin typeface="Cambria" panose="02040503050406030204" pitchFamily="18" charset="0"/>
                <a:cs typeface="Times New Roman" pitchFamily="18" charset="0"/>
              </a:rPr>
              <a:t> </a:t>
            </a:r>
            <a:r>
              <a:rPr lang="en-US" sz="2800" dirty="0" err="1" smtClean="0">
                <a:latin typeface="Cambria" panose="02040503050406030204" pitchFamily="18" charset="0"/>
                <a:cs typeface="Times New Roman" pitchFamily="18" charset="0"/>
              </a:rPr>
              <a:t>ẩn</a:t>
            </a:r>
            <a:r>
              <a:rPr lang="en-US" sz="2800" dirty="0" smtClean="0">
                <a:latin typeface="Cambria" panose="02040503050406030204" pitchFamily="18" charset="0"/>
                <a:cs typeface="Times New Roman" pitchFamily="18" charset="0"/>
              </a:rPr>
              <a:t> </a:t>
            </a:r>
            <a:r>
              <a:rPr lang="en-US" sz="2800" dirty="0" err="1" smtClean="0">
                <a:latin typeface="Cambria" panose="02040503050406030204" pitchFamily="18" charset="0"/>
                <a:cs typeface="Times New Roman" pitchFamily="18" charset="0"/>
              </a:rPr>
              <a:t>danh</a:t>
            </a:r>
            <a:r>
              <a:rPr lang="en-US" sz="2800" dirty="0" smtClean="0">
                <a:latin typeface="Cambria" panose="02040503050406030204" pitchFamily="18" charset="0"/>
                <a:cs typeface="Times New Roman" pitchFamily="18" charset="0"/>
              </a:rPr>
              <a:t> </a:t>
            </a:r>
            <a:r>
              <a:rPr lang="en-US" sz="2800" dirty="0" err="1">
                <a:latin typeface="Cambria" panose="02040503050406030204" pitchFamily="18" charset="0"/>
                <a:cs typeface="Times New Roman" pitchFamily="18" charset="0"/>
              </a:rPr>
              <a:t>danh</a:t>
            </a:r>
            <a:r>
              <a:rPr lang="en-US" sz="2800" dirty="0">
                <a:latin typeface="Cambria" panose="02040503050406030204" pitchFamily="18" charset="0"/>
                <a:cs typeface="Times New Roman" pitchFamily="18" charset="0"/>
              </a:rPr>
              <a:t> </a:t>
            </a:r>
            <a:r>
              <a:rPr lang="en-US" sz="2800" dirty="0" err="1">
                <a:latin typeface="Cambria" panose="02040503050406030204" pitchFamily="18" charset="0"/>
                <a:cs typeface="Times New Roman" pitchFamily="18" charset="0"/>
              </a:rPr>
              <a:t>thông</a:t>
            </a:r>
            <a:r>
              <a:rPr lang="en-US" sz="2800" dirty="0">
                <a:latin typeface="Cambria" panose="02040503050406030204" pitchFamily="18" charset="0"/>
                <a:cs typeface="Times New Roman" pitchFamily="18" charset="0"/>
              </a:rPr>
              <a:t> qua Lambda expression:</a:t>
            </a:r>
          </a:p>
          <a:p>
            <a:pPr marL="457200" indent="-457200" algn="just">
              <a:buFont typeface="Wingdings" pitchFamily="2" charset="2"/>
              <a:buChar char="Ø"/>
            </a:pPr>
            <a:endParaRPr lang="en-US" sz="2800" dirty="0">
              <a:latin typeface="Cambria" panose="02040503050406030204" pitchFamily="18" charset="0"/>
              <a:cs typeface="Times New Roman" pitchFamily="18" charset="0"/>
            </a:endParaRPr>
          </a:p>
          <a:p>
            <a:pPr marL="0" indent="0" algn="just">
              <a:buNone/>
            </a:pPr>
            <a:r>
              <a:rPr lang="en-US" sz="2800" dirty="0">
                <a:latin typeface="Cambria" panose="02040503050406030204" pitchFamily="18" charset="0"/>
                <a:cs typeface="Times New Roman" pitchFamily="18" charset="0"/>
              </a:rPr>
              <a:t>lambda: </a:t>
            </a:r>
            <a:r>
              <a:rPr lang="en-US" sz="2800" dirty="0" err="1">
                <a:latin typeface="Cambria" panose="02040503050406030204" pitchFamily="18" charset="0"/>
                <a:cs typeface="Times New Roman" pitchFamily="18" charset="0"/>
              </a:rPr>
              <a:t>là</a:t>
            </a:r>
            <a:r>
              <a:rPr lang="en-US" sz="2800" dirty="0">
                <a:latin typeface="Cambria" panose="02040503050406030204" pitchFamily="18" charset="0"/>
                <a:cs typeface="Times New Roman" pitchFamily="18" charset="0"/>
              </a:rPr>
              <a:t> </a:t>
            </a:r>
            <a:r>
              <a:rPr lang="en-US" sz="2800" dirty="0" err="1">
                <a:latin typeface="Cambria" panose="02040503050406030204" pitchFamily="18" charset="0"/>
                <a:cs typeface="Times New Roman" pitchFamily="18" charset="0"/>
              </a:rPr>
              <a:t>từ</a:t>
            </a:r>
            <a:r>
              <a:rPr lang="en-US" sz="2800" dirty="0">
                <a:latin typeface="Cambria" panose="02040503050406030204" pitchFamily="18" charset="0"/>
                <a:cs typeface="Times New Roman" pitchFamily="18" charset="0"/>
              </a:rPr>
              <a:t> </a:t>
            </a:r>
            <a:r>
              <a:rPr lang="en-US" sz="2800" dirty="0" err="1">
                <a:latin typeface="Cambria" panose="02040503050406030204" pitchFamily="18" charset="0"/>
                <a:cs typeface="Times New Roman" pitchFamily="18" charset="0"/>
              </a:rPr>
              <a:t>khóa</a:t>
            </a:r>
            <a:endParaRPr lang="en-US" sz="2800" dirty="0">
              <a:latin typeface="Cambria" panose="02040503050406030204" pitchFamily="18" charset="0"/>
              <a:cs typeface="Times New Roman" pitchFamily="18" charset="0"/>
            </a:endParaRPr>
          </a:p>
          <a:p>
            <a:pPr marL="0" indent="0" algn="just">
              <a:buNone/>
            </a:pPr>
            <a:r>
              <a:rPr lang="en-US" sz="2800" dirty="0" err="1">
                <a:latin typeface="Cambria" panose="02040503050406030204" pitchFamily="18" charset="0"/>
                <a:cs typeface="Times New Roman" pitchFamily="18" charset="0"/>
              </a:rPr>
              <a:t>paramaterlist</a:t>
            </a:r>
            <a:r>
              <a:rPr lang="en-US" sz="2800" dirty="0">
                <a:latin typeface="Cambria" panose="02040503050406030204" pitchFamily="18" charset="0"/>
                <a:cs typeface="Times New Roman" pitchFamily="18" charset="0"/>
              </a:rPr>
              <a:t>: </a:t>
            </a:r>
            <a:r>
              <a:rPr lang="en-US" sz="2800" dirty="0" err="1">
                <a:latin typeface="Cambria" panose="02040503050406030204" pitchFamily="18" charset="0"/>
                <a:cs typeface="Times New Roman" pitchFamily="18" charset="0"/>
              </a:rPr>
              <a:t>tập</a:t>
            </a:r>
            <a:r>
              <a:rPr lang="en-US" sz="2800" dirty="0">
                <a:latin typeface="Cambria" panose="02040503050406030204" pitchFamily="18" charset="0"/>
                <a:cs typeface="Times New Roman" pitchFamily="18" charset="0"/>
              </a:rPr>
              <a:t> </a:t>
            </a:r>
            <a:r>
              <a:rPr lang="en-US" sz="2800" dirty="0" err="1">
                <a:latin typeface="Cambria" panose="02040503050406030204" pitchFamily="18" charset="0"/>
                <a:cs typeface="Times New Roman" pitchFamily="18" charset="0"/>
              </a:rPr>
              <a:t>hợp</a:t>
            </a:r>
            <a:r>
              <a:rPr lang="en-US" sz="2800" dirty="0">
                <a:latin typeface="Cambria" panose="02040503050406030204" pitchFamily="18" charset="0"/>
                <a:cs typeface="Times New Roman" pitchFamily="18" charset="0"/>
              </a:rPr>
              <a:t> </a:t>
            </a:r>
            <a:r>
              <a:rPr lang="en-US" sz="2800" dirty="0" err="1">
                <a:latin typeface="Cambria" panose="02040503050406030204" pitchFamily="18" charset="0"/>
                <a:cs typeface="Times New Roman" pitchFamily="18" charset="0"/>
              </a:rPr>
              <a:t>các</a:t>
            </a:r>
            <a:r>
              <a:rPr lang="en-US" sz="2800" dirty="0">
                <a:latin typeface="Cambria" panose="02040503050406030204" pitchFamily="18" charset="0"/>
                <a:cs typeface="Times New Roman" pitchFamily="18" charset="0"/>
              </a:rPr>
              <a:t> parameter </a:t>
            </a:r>
            <a:r>
              <a:rPr lang="en-US" sz="2800" dirty="0" err="1">
                <a:latin typeface="Cambria" panose="02040503050406030204" pitchFamily="18" charset="0"/>
                <a:cs typeface="Times New Roman" pitchFamily="18" charset="0"/>
              </a:rPr>
              <a:t>mà</a:t>
            </a:r>
            <a:r>
              <a:rPr lang="en-US" sz="2800" dirty="0">
                <a:latin typeface="Cambria" panose="02040503050406030204" pitchFamily="18" charset="0"/>
                <a:cs typeface="Times New Roman" pitchFamily="18" charset="0"/>
              </a:rPr>
              <a:t> ta </a:t>
            </a:r>
            <a:r>
              <a:rPr lang="en-US" sz="2800" dirty="0" err="1">
                <a:latin typeface="Cambria" panose="02040503050406030204" pitchFamily="18" charset="0"/>
                <a:cs typeface="Times New Roman" pitchFamily="18" charset="0"/>
              </a:rPr>
              <a:t>muốn</a:t>
            </a:r>
            <a:r>
              <a:rPr lang="en-US" sz="2800" dirty="0">
                <a:latin typeface="Cambria" panose="02040503050406030204" pitchFamily="18" charset="0"/>
                <a:cs typeface="Times New Roman" pitchFamily="18" charset="0"/>
              </a:rPr>
              <a:t> </a:t>
            </a:r>
            <a:r>
              <a:rPr lang="en-US" sz="2800" dirty="0" err="1">
                <a:latin typeface="Cambria" panose="02040503050406030204" pitchFamily="18" charset="0"/>
                <a:cs typeface="Times New Roman" pitchFamily="18" charset="0"/>
              </a:rPr>
              <a:t>định</a:t>
            </a:r>
            <a:r>
              <a:rPr lang="en-US" sz="2800" dirty="0">
                <a:latin typeface="Cambria" panose="02040503050406030204" pitchFamily="18" charset="0"/>
                <a:cs typeface="Times New Roman" pitchFamily="18" charset="0"/>
              </a:rPr>
              <a:t> </a:t>
            </a:r>
            <a:r>
              <a:rPr lang="en-US" sz="2800" dirty="0" err="1">
                <a:latin typeface="Cambria" panose="02040503050406030204" pitchFamily="18" charset="0"/>
                <a:cs typeface="Times New Roman" pitchFamily="18" charset="0"/>
              </a:rPr>
              <a:t>nghĩa</a:t>
            </a:r>
            <a:endParaRPr lang="en-US" sz="2800" dirty="0">
              <a:latin typeface="Cambria" panose="02040503050406030204" pitchFamily="18" charset="0"/>
              <a:cs typeface="Times New Roman" pitchFamily="18" charset="0"/>
            </a:endParaRPr>
          </a:p>
          <a:p>
            <a:pPr marL="0" indent="0" algn="just">
              <a:buNone/>
            </a:pPr>
            <a:r>
              <a:rPr lang="en-US" sz="2800" dirty="0">
                <a:latin typeface="Cambria" panose="02040503050406030204" pitchFamily="18" charset="0"/>
                <a:cs typeface="Times New Roman" pitchFamily="18" charset="0"/>
              </a:rPr>
              <a:t>expression: </a:t>
            </a:r>
            <a:r>
              <a:rPr lang="en-US" sz="2800" dirty="0" err="1">
                <a:latin typeface="Cambria" panose="02040503050406030204" pitchFamily="18" charset="0"/>
                <a:cs typeface="Times New Roman" pitchFamily="18" charset="0"/>
              </a:rPr>
              <a:t>biểu</a:t>
            </a:r>
            <a:r>
              <a:rPr lang="en-US" sz="2800" dirty="0">
                <a:latin typeface="Cambria" panose="02040503050406030204" pitchFamily="18" charset="0"/>
                <a:cs typeface="Times New Roman" pitchFamily="18" charset="0"/>
              </a:rPr>
              <a:t> </a:t>
            </a:r>
            <a:r>
              <a:rPr lang="en-US" sz="2800" dirty="0" err="1">
                <a:latin typeface="Cambria" panose="02040503050406030204" pitchFamily="18" charset="0"/>
                <a:cs typeface="Times New Roman" pitchFamily="18" charset="0"/>
              </a:rPr>
              <a:t>thức</a:t>
            </a:r>
            <a:r>
              <a:rPr lang="en-US" sz="2800" dirty="0">
                <a:latin typeface="Cambria" panose="02040503050406030204" pitchFamily="18" charset="0"/>
                <a:cs typeface="Times New Roman" pitchFamily="18" charset="0"/>
              </a:rPr>
              <a:t> </a:t>
            </a:r>
            <a:r>
              <a:rPr lang="en-US" sz="2800" dirty="0" err="1">
                <a:latin typeface="Cambria" panose="02040503050406030204" pitchFamily="18" charset="0"/>
                <a:cs typeface="Times New Roman" pitchFamily="18" charset="0"/>
              </a:rPr>
              <a:t>đơn</a:t>
            </a:r>
            <a:r>
              <a:rPr lang="en-US" sz="2800" dirty="0">
                <a:latin typeface="Cambria" panose="02040503050406030204" pitchFamily="18" charset="0"/>
                <a:cs typeface="Times New Roman" pitchFamily="18" charset="0"/>
              </a:rPr>
              <a:t> </a:t>
            </a:r>
            <a:r>
              <a:rPr lang="en-US" sz="2800" dirty="0" err="1">
                <a:latin typeface="Cambria" panose="02040503050406030204" pitchFamily="18" charset="0"/>
                <a:cs typeface="Times New Roman" pitchFamily="18" charset="0"/>
              </a:rPr>
              <a:t>trong</a:t>
            </a:r>
            <a:r>
              <a:rPr lang="en-US" sz="2800" dirty="0">
                <a:latin typeface="Cambria" panose="02040503050406030204" pitchFamily="18" charset="0"/>
                <a:cs typeface="Times New Roman" pitchFamily="18" charset="0"/>
              </a:rPr>
              <a:t> Python(</a:t>
            </a:r>
            <a:r>
              <a:rPr lang="en-US" sz="2800" dirty="0" err="1">
                <a:latin typeface="Cambria" panose="02040503050406030204" pitchFamily="18" charset="0"/>
                <a:cs typeface="Times New Roman" pitchFamily="18" charset="0"/>
              </a:rPr>
              <a:t>ko</a:t>
            </a:r>
            <a:r>
              <a:rPr lang="en-US" sz="2800" dirty="0">
                <a:latin typeface="Cambria" panose="02040503050406030204" pitchFamily="18" charset="0"/>
                <a:cs typeface="Times New Roman" pitchFamily="18" charset="0"/>
              </a:rPr>
              <a:t> </a:t>
            </a:r>
            <a:r>
              <a:rPr lang="en-US" sz="2800" dirty="0" err="1">
                <a:latin typeface="Cambria" panose="02040503050406030204" pitchFamily="18" charset="0"/>
                <a:cs typeface="Times New Roman" pitchFamily="18" charset="0"/>
              </a:rPr>
              <a:t>nhập</a:t>
            </a:r>
            <a:r>
              <a:rPr lang="en-US" sz="2800" dirty="0">
                <a:latin typeface="Cambria" panose="02040503050406030204" pitchFamily="18" charset="0"/>
                <a:cs typeface="Times New Roman" pitchFamily="18" charset="0"/>
              </a:rPr>
              <a:t> complex)</a:t>
            </a:r>
            <a:endParaRPr lang="en-US" dirty="0">
              <a:latin typeface="Cambria" panose="02040503050406030204" pitchFamily="18" charset="0"/>
              <a:cs typeface="Times New Roman" pitchFamily="18" charset="0"/>
            </a:endParaRPr>
          </a:p>
        </p:txBody>
      </p:sp>
      <p:pic>
        <p:nvPicPr>
          <p:cNvPr id="8" name="Picture 7">
            <a:extLst>
              <a:ext uri="{FF2B5EF4-FFF2-40B4-BE49-F238E27FC236}">
                <a16:creationId xmlns="" xmlns:a16="http://schemas.microsoft.com/office/drawing/2014/main" id="{BF51C4DD-C6D2-48BF-A91C-BE1797BCB3FC}"/>
              </a:ext>
            </a:extLst>
          </p:cNvPr>
          <p:cNvPicPr>
            <a:picLocks noChangeAspect="1"/>
          </p:cNvPicPr>
          <p:nvPr/>
        </p:nvPicPr>
        <p:blipFill>
          <a:blip r:embed="rId3"/>
          <a:stretch>
            <a:fillRect/>
          </a:stretch>
        </p:blipFill>
        <p:spPr>
          <a:xfrm>
            <a:off x="3567588" y="2133600"/>
            <a:ext cx="5349240" cy="990600"/>
          </a:xfrm>
          <a:prstGeom prst="rect">
            <a:avLst/>
          </a:prstGeom>
        </p:spPr>
      </p:pic>
    </p:spTree>
    <p:extLst>
      <p:ext uri="{BB962C8B-B14F-4D97-AF65-F5344CB8AC3E}">
        <p14:creationId xmlns:p14="http://schemas.microsoft.com/office/powerpoint/2010/main" val="1955608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Mục tiêu bài học</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a:t>
            </a:fld>
            <a:endParaRPr lang="en-US"/>
          </a:p>
        </p:txBody>
      </p:sp>
      <p:sp>
        <p:nvSpPr>
          <p:cNvPr id="14" name="Content Placeholder 2"/>
          <p:cNvSpPr txBox="1">
            <a:spLocks/>
          </p:cNvSpPr>
          <p:nvPr/>
        </p:nvSpPr>
        <p:spPr>
          <a:xfrm>
            <a:off x="457200" y="7461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just">
              <a:lnSpc>
                <a:spcPct val="150000"/>
              </a:lnSpc>
              <a:spcBef>
                <a:spcPts val="0"/>
              </a:spcBef>
              <a:spcAft>
                <a:spcPts val="0"/>
              </a:spcAft>
              <a:buFont typeface="Times New Roman" panose="02020603050405020304" pitchFamily="18" charset="0"/>
              <a:buChar char="-"/>
            </a:pPr>
            <a:r>
              <a:rPr lang="en-US" sz="2800">
                <a:effectLst/>
                <a:latin typeface="Cambria" panose="02040503050406030204" pitchFamily="18" charset="0"/>
                <a:ea typeface="Cambria" panose="02040503050406030204" pitchFamily="18" charset="0"/>
              </a:rPr>
              <a:t>Hiểu được khái niệm và nguyên tắc hoạt động về hàm</a:t>
            </a:r>
          </a:p>
          <a:p>
            <a:pPr marL="342900" marR="0" lvl="0" indent="-342900" algn="just">
              <a:lnSpc>
                <a:spcPct val="150000"/>
              </a:lnSpc>
              <a:spcBef>
                <a:spcPts val="0"/>
              </a:spcBef>
              <a:spcAft>
                <a:spcPts val="0"/>
              </a:spcAft>
              <a:buFont typeface="Times New Roman" panose="02020603050405020304" pitchFamily="18" charset="0"/>
              <a:buChar char="-"/>
            </a:pPr>
            <a:r>
              <a:rPr lang="en-US" sz="2800">
                <a:latin typeface="Cambria" panose="02040503050406030204" pitchFamily="18" charset="0"/>
                <a:ea typeface="Cambria" panose="02040503050406030204" pitchFamily="18" charset="0"/>
              </a:rPr>
              <a:t>Biết cách viết hàm, gọi hàm</a:t>
            </a:r>
          </a:p>
          <a:p>
            <a:pPr marL="342900" marR="0" lvl="0" indent="-342900" algn="just">
              <a:lnSpc>
                <a:spcPct val="150000"/>
              </a:lnSpc>
              <a:spcBef>
                <a:spcPts val="0"/>
              </a:spcBef>
              <a:spcAft>
                <a:spcPts val="0"/>
              </a:spcAft>
              <a:buFont typeface="Times New Roman" panose="02020603050405020304" pitchFamily="18" charset="0"/>
              <a:buChar char="-"/>
            </a:pPr>
            <a:r>
              <a:rPr lang="en-US" sz="2800">
                <a:effectLst/>
                <a:latin typeface="Cambria" panose="02040503050406030204" pitchFamily="18" charset="0"/>
                <a:ea typeface="Cambria" panose="02040503050406030204" pitchFamily="18" charset="0"/>
              </a:rPr>
              <a:t>Sử d</a:t>
            </a:r>
            <a:r>
              <a:rPr lang="en-US" sz="2800">
                <a:latin typeface="Cambria" panose="02040503050406030204" pitchFamily="18" charset="0"/>
                <a:ea typeface="Cambria" panose="02040503050406030204" pitchFamily="18" charset="0"/>
              </a:rPr>
              <a:t>ụng được Global variable, Parameter mặc định</a:t>
            </a:r>
          </a:p>
          <a:p>
            <a:pPr marL="342900" marR="0" lvl="0" indent="-342900" algn="just">
              <a:lnSpc>
                <a:spcPct val="150000"/>
              </a:lnSpc>
              <a:spcBef>
                <a:spcPts val="0"/>
              </a:spcBef>
              <a:spcAft>
                <a:spcPts val="0"/>
              </a:spcAft>
              <a:buFont typeface="Times New Roman" panose="02020603050405020304" pitchFamily="18" charset="0"/>
              <a:buChar char="-"/>
            </a:pPr>
            <a:r>
              <a:rPr lang="en-US" sz="2800">
                <a:effectLst/>
                <a:latin typeface="Cambria" panose="02040503050406030204" pitchFamily="18" charset="0"/>
                <a:ea typeface="Cambria" panose="02040503050406030204" pitchFamily="18" charset="0"/>
              </a:rPr>
              <a:t>Hiểu và thực hiện được hàm đệ quy</a:t>
            </a:r>
          </a:p>
          <a:p>
            <a:pPr marL="342900" marR="0" lvl="0" indent="-342900" algn="just">
              <a:lnSpc>
                <a:spcPct val="150000"/>
              </a:lnSpc>
              <a:spcBef>
                <a:spcPts val="0"/>
              </a:spcBef>
              <a:spcAft>
                <a:spcPts val="0"/>
              </a:spcAft>
              <a:buFont typeface="Times New Roman" panose="02020603050405020304" pitchFamily="18" charset="0"/>
              <a:buChar char="-"/>
            </a:pPr>
            <a:r>
              <a:rPr lang="en-US" sz="2800">
                <a:latin typeface="Cambria" panose="02040503050406030204" pitchFamily="18" charset="0"/>
                <a:ea typeface="Cambria" panose="02040503050406030204" pitchFamily="18" charset="0"/>
              </a:rPr>
              <a:t>Sử dụng được một số hàm có sẵn của Python: các hàm toán học, round, time, random, exit, eval…</a:t>
            </a:r>
            <a:endParaRPr lang="en-US" sz="280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62248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20</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itchFamily="2" charset="2"/>
              <a:buChar char="Ø"/>
            </a:pPr>
            <a:r>
              <a:rPr lang="en-US" sz="2800">
                <a:latin typeface="Cambria" panose="02040503050406030204" pitchFamily="18" charset="0"/>
                <a:cs typeface="Times New Roman" pitchFamily="18" charset="0"/>
              </a:rPr>
              <a:t>Ví dụ ta định nghĩa 1 hàm </a:t>
            </a:r>
          </a:p>
          <a:p>
            <a:pPr marL="457200" indent="-457200" algn="just">
              <a:buFont typeface="Wingdings" pitchFamily="2" charset="2"/>
              <a:buChar char="Ø"/>
            </a:pPr>
            <a:r>
              <a:rPr lang="en-US" sz="2800">
                <a:latin typeface="Cambria" panose="02040503050406030204" pitchFamily="18" charset="0"/>
                <a:cs typeface="Times New Roman" pitchFamily="18" charset="0"/>
              </a:rPr>
              <a:t>Ta thấy đối số 1 là 1 hàm f nào đó</a:t>
            </a:r>
          </a:p>
          <a:p>
            <a:pPr marL="457200" indent="-457200" algn="just">
              <a:buFont typeface="Wingdings" pitchFamily="2" charset="2"/>
              <a:buChar char="Ø"/>
            </a:pPr>
            <a:r>
              <a:rPr lang="en-US" sz="2800">
                <a:latin typeface="Cambria" panose="02040503050406030204" pitchFamily="18" charset="0"/>
                <a:cs typeface="Times New Roman" pitchFamily="18" charset="0"/>
              </a:rPr>
              <a:t>Từ handle này ta có thể gọi tùy ý các giao tác:</a:t>
            </a:r>
          </a:p>
          <a:p>
            <a:pPr marL="457200" indent="-457200" algn="just">
              <a:buFont typeface="Wingdings" pitchFamily="2" charset="2"/>
              <a:buChar char="Ø"/>
            </a:pPr>
            <a:endParaRPr lang="en-US" sz="2800">
              <a:latin typeface="Cambria" panose="02040503050406030204" pitchFamily="18" charset="0"/>
              <a:cs typeface="Times New Roman" pitchFamily="18" charset="0"/>
            </a:endParaRPr>
          </a:p>
          <a:p>
            <a:pPr marL="457200" indent="-457200" algn="just">
              <a:buFont typeface="Wingdings" pitchFamily="2" charset="2"/>
              <a:buChar char="Ø"/>
            </a:pPr>
            <a:endParaRPr lang="en-US" sz="2800">
              <a:latin typeface="Cambria" panose="02040503050406030204" pitchFamily="18" charset="0"/>
              <a:cs typeface="Times New Roman" pitchFamily="18" charset="0"/>
            </a:endParaRPr>
          </a:p>
          <a:p>
            <a:pPr marL="457200" indent="-457200" algn="just">
              <a:buFont typeface="Wingdings" pitchFamily="2" charset="2"/>
              <a:buChar char="Ø"/>
            </a:pPr>
            <a:r>
              <a:rPr lang="en-US" sz="2800">
                <a:latin typeface="Cambria" panose="02040503050406030204" pitchFamily="18" charset="0"/>
                <a:cs typeface="Times New Roman" pitchFamily="18" charset="0"/>
              </a:rPr>
              <a:t>Tr</a:t>
            </a:r>
            <a:r>
              <a:rPr lang="vi-VN" sz="2800">
                <a:latin typeface="Cambria" panose="02040503050406030204" pitchFamily="18" charset="0"/>
                <a:cs typeface="Times New Roman" pitchFamily="18" charset="0"/>
              </a:rPr>
              <a:t>ư</a:t>
            </a:r>
            <a:r>
              <a:rPr lang="en-US" sz="2800">
                <a:latin typeface="Cambria" panose="02040503050406030204" pitchFamily="18" charset="0"/>
                <a:cs typeface="Times New Roman" pitchFamily="18" charset="0"/>
              </a:rPr>
              <a:t>ớc dấu 2 chấm là từ khóa lambda, đằng sau nó là số l</a:t>
            </a:r>
            <a:r>
              <a:rPr lang="vi-VN" sz="2800">
                <a:latin typeface="Cambria" panose="02040503050406030204" pitchFamily="18" charset="0"/>
                <a:cs typeface="Times New Roman" pitchFamily="18" charset="0"/>
              </a:rPr>
              <a:t>ư</a:t>
            </a:r>
            <a:r>
              <a:rPr lang="en-US" sz="2800">
                <a:latin typeface="Cambria" panose="02040503050406030204" pitchFamily="18" charset="0"/>
                <a:cs typeface="Times New Roman" pitchFamily="18" charset="0"/>
              </a:rPr>
              <a:t>ợng các biến đ</a:t>
            </a:r>
            <a:r>
              <a:rPr lang="vi-VN" sz="2800">
                <a:latin typeface="Cambria" panose="02040503050406030204" pitchFamily="18" charset="0"/>
                <a:cs typeface="Times New Roman" pitchFamily="18" charset="0"/>
              </a:rPr>
              <a:t>ư</a:t>
            </a:r>
            <a:r>
              <a:rPr lang="en-US" sz="2800">
                <a:latin typeface="Cambria" panose="02040503050406030204" pitchFamily="18" charset="0"/>
                <a:cs typeface="Times New Roman" pitchFamily="18" charset="0"/>
              </a:rPr>
              <a:t>ợc khai báo trong handle (tính sau chữ f). Tức là nếu ta handle(f,x,y) thì viết lambda x, y:</a:t>
            </a:r>
          </a:p>
          <a:p>
            <a:pPr marL="0" indent="0" algn="just">
              <a:buNone/>
            </a:pPr>
            <a:endParaRPr lang="en-US">
              <a:latin typeface="Cambria" panose="02040503050406030204" pitchFamily="18" charset="0"/>
              <a:cs typeface="Times New Roman" pitchFamily="18" charset="0"/>
            </a:endParaRPr>
          </a:p>
        </p:txBody>
      </p:sp>
      <p:pic>
        <p:nvPicPr>
          <p:cNvPr id="9" name="Picture 8">
            <a:extLst>
              <a:ext uri="{FF2B5EF4-FFF2-40B4-BE49-F238E27FC236}">
                <a16:creationId xmlns="" xmlns:a16="http://schemas.microsoft.com/office/drawing/2014/main" id="{2EDEA68B-7828-46F6-8E43-D0446155AABD}"/>
              </a:ext>
            </a:extLst>
          </p:cNvPr>
          <p:cNvPicPr>
            <a:picLocks noChangeAspect="1"/>
          </p:cNvPicPr>
          <p:nvPr/>
        </p:nvPicPr>
        <p:blipFill>
          <a:blip r:embed="rId3"/>
          <a:stretch>
            <a:fillRect/>
          </a:stretch>
        </p:blipFill>
        <p:spPr>
          <a:xfrm>
            <a:off x="5410200" y="1076325"/>
            <a:ext cx="3181350" cy="590550"/>
          </a:xfrm>
          <a:prstGeom prst="rect">
            <a:avLst/>
          </a:prstGeom>
        </p:spPr>
      </p:pic>
      <p:sp>
        <p:nvSpPr>
          <p:cNvPr id="11" name="Rectangle 2">
            <a:extLst>
              <a:ext uri="{FF2B5EF4-FFF2-40B4-BE49-F238E27FC236}">
                <a16:creationId xmlns="" xmlns:a16="http://schemas.microsoft.com/office/drawing/2014/main" id="{34E346FC-007C-413C-9DC0-52EE81B0049C}"/>
              </a:ext>
            </a:extLst>
          </p:cNvPr>
          <p:cNvSpPr>
            <a:spLocks noChangeArrowheads="1"/>
          </p:cNvSpPr>
          <p:nvPr/>
        </p:nvSpPr>
        <p:spPr bwMode="auto">
          <a:xfrm>
            <a:off x="3810000" y="2749242"/>
            <a:ext cx="5715026"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000000"/>
                </a:solidFill>
                <a:latin typeface="Courier New" panose="02070309020205020404" pitchFamily="49" charset="0"/>
                <a:cs typeface="Courier New" panose="02070309020205020404" pitchFamily="49" charset="0"/>
              </a:rPr>
              <a:t>ret1</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=handle(</a:t>
            </a: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lambda </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x:x%</a:t>
            </a:r>
            <a:r>
              <a:rPr kumimoji="0" lang="en-US" altLang="en-US"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7</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eaLnBrk="0" fontAlgn="base" hangingPunct="0">
              <a:spcBef>
                <a:spcPct val="0"/>
              </a:spcBef>
              <a:spcAft>
                <a:spcPct val="0"/>
              </a:spcAft>
            </a:pPr>
            <a:r>
              <a:rPr lang="en-US" altLang="en-US" sz="2400" dirty="0">
                <a:solidFill>
                  <a:srgbClr val="000000"/>
                </a:solidFill>
                <a:latin typeface="Courier New" panose="02070309020205020404" pitchFamily="49" charset="0"/>
                <a:cs typeface="Courier New" panose="02070309020205020404" pitchFamily="49" charset="0"/>
              </a:rPr>
              <a:t>ret2=handle(</a:t>
            </a:r>
            <a:r>
              <a:rPr lang="en-US" altLang="en-US" sz="2400" b="1" dirty="0">
                <a:solidFill>
                  <a:srgbClr val="000080"/>
                </a:solidFill>
                <a:latin typeface="Courier New" panose="02070309020205020404" pitchFamily="49" charset="0"/>
                <a:cs typeface="Courier New" panose="02070309020205020404" pitchFamily="49" charset="0"/>
              </a:rPr>
              <a:t>lambda </a:t>
            </a:r>
            <a:r>
              <a:rPr lang="en-US" altLang="en-US" sz="2400" dirty="0">
                <a:solidFill>
                  <a:srgbClr val="000000"/>
                </a:solidFill>
                <a:latin typeface="Courier New" panose="02070309020205020404" pitchFamily="49" charset="0"/>
                <a:cs typeface="Courier New" panose="02070309020205020404" pitchFamily="49" charset="0"/>
              </a:rPr>
              <a:t>x:x%</a:t>
            </a:r>
            <a:r>
              <a:rPr lang="en-US" altLang="en-US" sz="2400" dirty="0">
                <a:solidFill>
                  <a:srgbClr val="0000FF"/>
                </a:solidFill>
                <a:latin typeface="Courier New" panose="02070309020205020404" pitchFamily="49" charset="0"/>
                <a:cs typeface="Courier New" panose="02070309020205020404" pitchFamily="49" charset="0"/>
              </a:rPr>
              <a:t>2</a:t>
            </a:r>
            <a:r>
              <a:rPr lang="en-US" altLang="en-US" sz="2400" dirty="0">
                <a:solidFill>
                  <a:srgbClr val="000000"/>
                </a:solidFill>
                <a:latin typeface="Courier New" panose="02070309020205020404" pitchFamily="49" charset="0"/>
                <a:cs typeface="Courier New" panose="02070309020205020404" pitchFamily="49" charset="0"/>
              </a:rPr>
              <a:t>!=</a:t>
            </a:r>
            <a:r>
              <a:rPr lang="en-US" altLang="en-US" sz="2400" dirty="0">
                <a:solidFill>
                  <a:srgbClr val="0000FF"/>
                </a:solidFill>
                <a:latin typeface="Courier New" panose="02070309020205020404" pitchFamily="49" charset="0"/>
                <a:cs typeface="Courier New" panose="02070309020205020404" pitchFamily="49" charset="0"/>
              </a:rPr>
              <a:t>0</a:t>
            </a:r>
            <a:r>
              <a:rPr lang="en-US" altLang="en-US" sz="2400" dirty="0">
                <a:solidFill>
                  <a:srgbClr val="000000"/>
                </a:solidFill>
                <a:latin typeface="Courier New" panose="02070309020205020404" pitchFamily="49" charset="0"/>
                <a:cs typeface="Courier New" panose="02070309020205020404" pitchFamily="49" charset="0"/>
              </a:rPr>
              <a:t>,</a:t>
            </a:r>
            <a:r>
              <a:rPr lang="en-US" altLang="en-US" sz="2400" dirty="0">
                <a:solidFill>
                  <a:srgbClr val="0000FF"/>
                </a:solidFill>
                <a:latin typeface="Courier New" panose="02070309020205020404" pitchFamily="49" charset="0"/>
                <a:cs typeface="Courier New" panose="02070309020205020404" pitchFamily="49" charset="0"/>
              </a:rPr>
              <a:t>7</a:t>
            </a:r>
            <a:r>
              <a:rPr lang="en-US" altLang="en-US" sz="2400" dirty="0">
                <a:solidFill>
                  <a:srgbClr val="000000"/>
                </a:solidFill>
                <a:latin typeface="Courier New" panose="02070309020205020404" pitchFamily="49" charset="0"/>
                <a:cs typeface="Courier New" panose="020703090202050204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 xmlns:a16="http://schemas.microsoft.com/office/drawing/2014/main" id="{534B4DD4-4FD3-48B9-AA29-0ED1ED49DFDC}"/>
              </a:ext>
            </a:extLst>
          </p:cNvPr>
          <p:cNvPicPr>
            <a:picLocks noChangeAspect="1"/>
          </p:cNvPicPr>
          <p:nvPr/>
        </p:nvPicPr>
        <p:blipFill>
          <a:blip r:embed="rId4"/>
          <a:stretch>
            <a:fillRect/>
          </a:stretch>
        </p:blipFill>
        <p:spPr>
          <a:xfrm>
            <a:off x="4191000" y="4662606"/>
            <a:ext cx="4629150" cy="1400175"/>
          </a:xfrm>
          <a:prstGeom prst="rect">
            <a:avLst/>
          </a:prstGeom>
        </p:spPr>
      </p:pic>
      <p:grpSp>
        <p:nvGrpSpPr>
          <p:cNvPr id="15" name="Group 14">
            <a:extLst>
              <a:ext uri="{FF2B5EF4-FFF2-40B4-BE49-F238E27FC236}">
                <a16:creationId xmlns="" xmlns:a16="http://schemas.microsoft.com/office/drawing/2014/main" id="{55C99E93-2F1B-4D56-AA7E-325D0D8245FD}"/>
              </a:ext>
            </a:extLst>
          </p:cNvPr>
          <p:cNvGrpSpPr/>
          <p:nvPr/>
        </p:nvGrpSpPr>
        <p:grpSpPr>
          <a:xfrm>
            <a:off x="152400" y="152400"/>
            <a:ext cx="6629400" cy="508000"/>
            <a:chOff x="789624" y="1191463"/>
            <a:chExt cx="6629400" cy="508000"/>
          </a:xfrm>
        </p:grpSpPr>
        <p:sp>
          <p:nvSpPr>
            <p:cNvPr id="16" name="AutoShape 52">
              <a:extLst>
                <a:ext uri="{FF2B5EF4-FFF2-40B4-BE49-F238E27FC236}">
                  <a16:creationId xmlns="" xmlns:a16="http://schemas.microsoft.com/office/drawing/2014/main" id="{7D1CE00D-B549-493B-AE4D-33B38A060AC0}"/>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dirty="0" smtClean="0">
                  <a:latin typeface="Cambria" panose="02040503050406030204" pitchFamily="18" charset="0"/>
                </a:rPr>
                <a:t>4.7. </a:t>
              </a:r>
              <a:r>
                <a:rPr lang="en-US" sz="2800" b="1" dirty="0">
                  <a:latin typeface="Cambria" panose="02040503050406030204" pitchFamily="18" charset="0"/>
                </a:rPr>
                <a:t>Lambda Expression</a:t>
              </a:r>
            </a:p>
          </p:txBody>
        </p:sp>
        <p:grpSp>
          <p:nvGrpSpPr>
            <p:cNvPr id="17" name="Group 17">
              <a:extLst>
                <a:ext uri="{FF2B5EF4-FFF2-40B4-BE49-F238E27FC236}">
                  <a16:creationId xmlns="" xmlns:a16="http://schemas.microsoft.com/office/drawing/2014/main" id="{79E663D1-B7F4-4085-98AF-0674F3D76F82}"/>
                </a:ext>
              </a:extLst>
            </p:cNvPr>
            <p:cNvGrpSpPr>
              <a:grpSpLocks/>
            </p:cNvGrpSpPr>
            <p:nvPr/>
          </p:nvGrpSpPr>
          <p:grpSpPr bwMode="auto">
            <a:xfrm>
              <a:off x="789624" y="1295400"/>
              <a:ext cx="353376" cy="272472"/>
              <a:chOff x="1110" y="2656"/>
              <a:chExt cx="1549" cy="1351"/>
            </a:xfrm>
          </p:grpSpPr>
          <p:sp>
            <p:nvSpPr>
              <p:cNvPr id="18" name="AutoShape 18">
                <a:extLst>
                  <a:ext uri="{FF2B5EF4-FFF2-40B4-BE49-F238E27FC236}">
                    <a16:creationId xmlns="" xmlns:a16="http://schemas.microsoft.com/office/drawing/2014/main" id="{544AFC4B-F8E1-4DB2-A742-726EA11C8F6E}"/>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9" name="AutoShape 19">
                <a:extLst>
                  <a:ext uri="{FF2B5EF4-FFF2-40B4-BE49-F238E27FC236}">
                    <a16:creationId xmlns="" xmlns:a16="http://schemas.microsoft.com/office/drawing/2014/main" id="{3F442E4C-4D85-4BC9-B4FC-ED2F41B7830B}"/>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20" name="AutoShape 20">
                <a:extLst>
                  <a:ext uri="{FF2B5EF4-FFF2-40B4-BE49-F238E27FC236}">
                    <a16:creationId xmlns="" xmlns:a16="http://schemas.microsoft.com/office/drawing/2014/main" id="{6CAD22F4-4AAF-452E-8A36-F973BA8B1741}"/>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3398956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21</a:t>
            </a:fld>
            <a:endParaRPr lang="en-US"/>
          </a:p>
        </p:txBody>
      </p:sp>
      <p:sp>
        <p:nvSpPr>
          <p:cNvPr id="14" name="Content Placeholder 2"/>
          <p:cNvSpPr txBox="1">
            <a:spLocks/>
          </p:cNvSpPr>
          <p:nvPr/>
        </p:nvSpPr>
        <p:spPr>
          <a:xfrm>
            <a:off x="457200" y="1076325"/>
            <a:ext cx="5715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itchFamily="2" charset="2"/>
              <a:buChar char="Ø"/>
            </a:pPr>
            <a:r>
              <a:rPr lang="en-US" sz="2800">
                <a:latin typeface="Cambria" panose="02040503050406030204" pitchFamily="18" charset="0"/>
                <a:cs typeface="Times New Roman" pitchFamily="18" charset="0"/>
              </a:rPr>
              <a:t>Vì lambda expression không nhận cách viết complex, do đó nếu muốn complex thì ta nên định nghĩa các hàm độc lập rồi truyền vào cho Lamba expression. Ví dụ:</a:t>
            </a:r>
          </a:p>
          <a:p>
            <a:pPr marL="457200" indent="-457200" algn="just">
              <a:buFont typeface="Wingdings" pitchFamily="2" charset="2"/>
              <a:buChar char="Ø"/>
            </a:pPr>
            <a:r>
              <a:rPr lang="en-US" sz="2800">
                <a:latin typeface="Cambria" panose="02040503050406030204" pitchFamily="18" charset="0"/>
                <a:cs typeface="Times New Roman" pitchFamily="18" charset="0"/>
              </a:rPr>
              <a:t>Ở bên ta có 4 hàm, trong đó soChan,sole, SoNguyenTo sẽ đ</a:t>
            </a:r>
            <a:r>
              <a:rPr lang="vi-VN" sz="2800">
                <a:latin typeface="Cambria" panose="02040503050406030204" pitchFamily="18" charset="0"/>
                <a:cs typeface="Times New Roman" pitchFamily="18" charset="0"/>
              </a:rPr>
              <a:t>ư</a:t>
            </a:r>
            <a:r>
              <a:rPr lang="en-US" sz="2800">
                <a:latin typeface="Cambria" panose="02040503050406030204" pitchFamily="18" charset="0"/>
                <a:cs typeface="Times New Roman" pitchFamily="18" charset="0"/>
              </a:rPr>
              <a:t>ợc gọi vào handle</a:t>
            </a:r>
            <a:endParaRPr lang="en-US">
              <a:latin typeface="Cambria" panose="02040503050406030204" pitchFamily="18" charset="0"/>
              <a:cs typeface="Times New Roman" pitchFamily="18" charset="0"/>
            </a:endParaRPr>
          </a:p>
        </p:txBody>
      </p:sp>
      <p:pic>
        <p:nvPicPr>
          <p:cNvPr id="8" name="Picture 7">
            <a:extLst>
              <a:ext uri="{FF2B5EF4-FFF2-40B4-BE49-F238E27FC236}">
                <a16:creationId xmlns="" xmlns:a16="http://schemas.microsoft.com/office/drawing/2014/main" id="{FD578B12-AEE1-434B-9495-3FF3E51B4C35}"/>
              </a:ext>
            </a:extLst>
          </p:cNvPr>
          <p:cNvPicPr>
            <a:picLocks noChangeAspect="1"/>
          </p:cNvPicPr>
          <p:nvPr/>
        </p:nvPicPr>
        <p:blipFill>
          <a:blip r:embed="rId3"/>
          <a:stretch>
            <a:fillRect/>
          </a:stretch>
        </p:blipFill>
        <p:spPr>
          <a:xfrm>
            <a:off x="6400800" y="1190625"/>
            <a:ext cx="4762500" cy="4476750"/>
          </a:xfrm>
          <a:prstGeom prst="rect">
            <a:avLst/>
          </a:prstGeom>
        </p:spPr>
      </p:pic>
      <p:grpSp>
        <p:nvGrpSpPr>
          <p:cNvPr id="11" name="Group 10">
            <a:extLst>
              <a:ext uri="{FF2B5EF4-FFF2-40B4-BE49-F238E27FC236}">
                <a16:creationId xmlns="" xmlns:a16="http://schemas.microsoft.com/office/drawing/2014/main" id="{F3607B64-9030-4AA0-AB4C-8A90F49AFAF5}"/>
              </a:ext>
            </a:extLst>
          </p:cNvPr>
          <p:cNvGrpSpPr/>
          <p:nvPr/>
        </p:nvGrpSpPr>
        <p:grpSpPr>
          <a:xfrm>
            <a:off x="152400" y="152400"/>
            <a:ext cx="6629400" cy="508000"/>
            <a:chOff x="789624" y="1191463"/>
            <a:chExt cx="6629400" cy="508000"/>
          </a:xfrm>
        </p:grpSpPr>
        <p:sp>
          <p:nvSpPr>
            <p:cNvPr id="12" name="AutoShape 52">
              <a:extLst>
                <a:ext uri="{FF2B5EF4-FFF2-40B4-BE49-F238E27FC236}">
                  <a16:creationId xmlns="" xmlns:a16="http://schemas.microsoft.com/office/drawing/2014/main" id="{A0FB57F2-7F94-44F5-891D-8FCF379FC90F}"/>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dirty="0" smtClean="0">
                  <a:latin typeface="Cambria" panose="02040503050406030204" pitchFamily="18" charset="0"/>
                </a:rPr>
                <a:t>4.7. </a:t>
              </a:r>
              <a:r>
                <a:rPr lang="en-US" sz="2800" b="1" dirty="0">
                  <a:latin typeface="Cambria" panose="02040503050406030204" pitchFamily="18" charset="0"/>
                </a:rPr>
                <a:t>Lambda Expression</a:t>
              </a:r>
            </a:p>
          </p:txBody>
        </p:sp>
        <p:grpSp>
          <p:nvGrpSpPr>
            <p:cNvPr id="15" name="Group 17">
              <a:extLst>
                <a:ext uri="{FF2B5EF4-FFF2-40B4-BE49-F238E27FC236}">
                  <a16:creationId xmlns="" xmlns:a16="http://schemas.microsoft.com/office/drawing/2014/main" id="{8BF5C0ED-F3FE-4EA8-9C37-0E0D8C719AB2}"/>
                </a:ext>
              </a:extLst>
            </p:cNvPr>
            <p:cNvGrpSpPr>
              <a:grpSpLocks/>
            </p:cNvGrpSpPr>
            <p:nvPr/>
          </p:nvGrpSpPr>
          <p:grpSpPr bwMode="auto">
            <a:xfrm>
              <a:off x="789624" y="1295400"/>
              <a:ext cx="353376" cy="272472"/>
              <a:chOff x="1110" y="2656"/>
              <a:chExt cx="1549" cy="1351"/>
            </a:xfrm>
          </p:grpSpPr>
          <p:sp>
            <p:nvSpPr>
              <p:cNvPr id="16" name="AutoShape 18">
                <a:extLst>
                  <a:ext uri="{FF2B5EF4-FFF2-40B4-BE49-F238E27FC236}">
                    <a16:creationId xmlns="" xmlns:a16="http://schemas.microsoft.com/office/drawing/2014/main" id="{4D525E1A-69A6-40AE-A2B6-0D174B9F0D32}"/>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7" name="AutoShape 19">
                <a:extLst>
                  <a:ext uri="{FF2B5EF4-FFF2-40B4-BE49-F238E27FC236}">
                    <a16:creationId xmlns="" xmlns:a16="http://schemas.microsoft.com/office/drawing/2014/main" id="{537FCE41-40CE-4525-BA87-43CC73AE22A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20">
                <a:extLst>
                  <a:ext uri="{FF2B5EF4-FFF2-40B4-BE49-F238E27FC236}">
                    <a16:creationId xmlns="" xmlns:a16="http://schemas.microsoft.com/office/drawing/2014/main" id="{9B6200E7-54C9-4067-B067-2F377AC17FF4}"/>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823375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22</a:t>
            </a:fld>
            <a:endParaRPr lang="en-US"/>
          </a:p>
        </p:txBody>
      </p:sp>
      <p:sp>
        <p:nvSpPr>
          <p:cNvPr id="14" name="Content Placeholder 2"/>
          <p:cNvSpPr txBox="1">
            <a:spLocks/>
          </p:cNvSpPr>
          <p:nvPr/>
        </p:nvSpPr>
        <p:spPr>
          <a:xfrm>
            <a:off x="457200" y="1076325"/>
            <a:ext cx="111252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cs typeface="Times New Roman" pitchFamily="18" charset="0"/>
              </a:rPr>
              <a:t>Một số Cách sử dụng:</a:t>
            </a:r>
          </a:p>
        </p:txBody>
      </p:sp>
      <p:pic>
        <p:nvPicPr>
          <p:cNvPr id="9" name="Picture 8">
            <a:extLst>
              <a:ext uri="{FF2B5EF4-FFF2-40B4-BE49-F238E27FC236}">
                <a16:creationId xmlns="" xmlns:a16="http://schemas.microsoft.com/office/drawing/2014/main" id="{7302E115-6E20-4FE1-A093-3147CA328608}"/>
              </a:ext>
            </a:extLst>
          </p:cNvPr>
          <p:cNvPicPr>
            <a:picLocks noChangeAspect="1"/>
          </p:cNvPicPr>
          <p:nvPr/>
        </p:nvPicPr>
        <p:blipFill>
          <a:blip r:embed="rId3"/>
          <a:stretch>
            <a:fillRect/>
          </a:stretch>
        </p:blipFill>
        <p:spPr>
          <a:xfrm>
            <a:off x="886300" y="1809749"/>
            <a:ext cx="5362575" cy="3781425"/>
          </a:xfrm>
          <a:prstGeom prst="rect">
            <a:avLst/>
          </a:prstGeom>
        </p:spPr>
      </p:pic>
      <p:pic>
        <p:nvPicPr>
          <p:cNvPr id="10" name="Picture 9">
            <a:extLst>
              <a:ext uri="{FF2B5EF4-FFF2-40B4-BE49-F238E27FC236}">
                <a16:creationId xmlns="" xmlns:a16="http://schemas.microsoft.com/office/drawing/2014/main" id="{5E6DB463-EC4B-4F69-9C33-9420E0AD82EC}"/>
              </a:ext>
            </a:extLst>
          </p:cNvPr>
          <p:cNvPicPr>
            <a:picLocks noChangeAspect="1"/>
          </p:cNvPicPr>
          <p:nvPr/>
        </p:nvPicPr>
        <p:blipFill>
          <a:blip r:embed="rId4"/>
          <a:stretch>
            <a:fillRect/>
          </a:stretch>
        </p:blipFill>
        <p:spPr>
          <a:xfrm>
            <a:off x="7543800" y="1981200"/>
            <a:ext cx="1190625" cy="2562225"/>
          </a:xfrm>
          <a:prstGeom prst="rect">
            <a:avLst/>
          </a:prstGeom>
        </p:spPr>
      </p:pic>
      <p:sp>
        <p:nvSpPr>
          <p:cNvPr id="11" name="Arrow: Right 10">
            <a:extLst>
              <a:ext uri="{FF2B5EF4-FFF2-40B4-BE49-F238E27FC236}">
                <a16:creationId xmlns="" xmlns:a16="http://schemas.microsoft.com/office/drawing/2014/main" id="{F92BDEBB-E85F-4EB0-AB98-FAED0297AE59}"/>
              </a:ext>
            </a:extLst>
          </p:cNvPr>
          <p:cNvSpPr/>
          <p:nvPr/>
        </p:nvSpPr>
        <p:spPr>
          <a:xfrm>
            <a:off x="6248875" y="2819400"/>
            <a:ext cx="1142525" cy="3048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 xmlns:a16="http://schemas.microsoft.com/office/drawing/2014/main" id="{94BAF4C1-7A75-474F-BEE1-7F6B28078DED}"/>
              </a:ext>
            </a:extLst>
          </p:cNvPr>
          <p:cNvGrpSpPr/>
          <p:nvPr/>
        </p:nvGrpSpPr>
        <p:grpSpPr>
          <a:xfrm>
            <a:off x="152400" y="152400"/>
            <a:ext cx="6629400" cy="508000"/>
            <a:chOff x="789624" y="1191463"/>
            <a:chExt cx="6629400" cy="508000"/>
          </a:xfrm>
        </p:grpSpPr>
        <p:sp>
          <p:nvSpPr>
            <p:cNvPr id="16" name="AutoShape 52">
              <a:extLst>
                <a:ext uri="{FF2B5EF4-FFF2-40B4-BE49-F238E27FC236}">
                  <a16:creationId xmlns="" xmlns:a16="http://schemas.microsoft.com/office/drawing/2014/main" id="{7FA8CEAB-0BF2-4B8D-B7DA-5E45B011ADB0}"/>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dirty="0" smtClean="0">
                  <a:latin typeface="Cambria" panose="02040503050406030204" pitchFamily="18" charset="0"/>
                </a:rPr>
                <a:t>4.7. </a:t>
              </a:r>
              <a:r>
                <a:rPr lang="en-US" sz="2800" b="1" dirty="0">
                  <a:latin typeface="Cambria" panose="02040503050406030204" pitchFamily="18" charset="0"/>
                </a:rPr>
                <a:t>Lambda Expression</a:t>
              </a:r>
            </a:p>
          </p:txBody>
        </p:sp>
        <p:grpSp>
          <p:nvGrpSpPr>
            <p:cNvPr id="17" name="Group 17">
              <a:extLst>
                <a:ext uri="{FF2B5EF4-FFF2-40B4-BE49-F238E27FC236}">
                  <a16:creationId xmlns="" xmlns:a16="http://schemas.microsoft.com/office/drawing/2014/main" id="{CD07C1EF-A955-4499-95DA-71C7FFA129B7}"/>
                </a:ext>
              </a:extLst>
            </p:cNvPr>
            <p:cNvGrpSpPr>
              <a:grpSpLocks/>
            </p:cNvGrpSpPr>
            <p:nvPr/>
          </p:nvGrpSpPr>
          <p:grpSpPr bwMode="auto">
            <a:xfrm>
              <a:off x="789624" y="1295400"/>
              <a:ext cx="353376" cy="272472"/>
              <a:chOff x="1110" y="2656"/>
              <a:chExt cx="1549" cy="1351"/>
            </a:xfrm>
          </p:grpSpPr>
          <p:sp>
            <p:nvSpPr>
              <p:cNvPr id="18" name="AutoShape 18">
                <a:extLst>
                  <a:ext uri="{FF2B5EF4-FFF2-40B4-BE49-F238E27FC236}">
                    <a16:creationId xmlns="" xmlns:a16="http://schemas.microsoft.com/office/drawing/2014/main" id="{AAE2AD4A-42AD-4C68-B8B3-0D95652DBF78}"/>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9" name="AutoShape 19">
                <a:extLst>
                  <a:ext uri="{FF2B5EF4-FFF2-40B4-BE49-F238E27FC236}">
                    <a16:creationId xmlns="" xmlns:a16="http://schemas.microsoft.com/office/drawing/2014/main" id="{58426105-F0F5-4EAA-B0E9-F07A4146A937}"/>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20" name="AutoShape 20">
                <a:extLst>
                  <a:ext uri="{FF2B5EF4-FFF2-40B4-BE49-F238E27FC236}">
                    <a16:creationId xmlns="" xmlns:a16="http://schemas.microsoft.com/office/drawing/2014/main" id="{A7246A93-6912-49B4-A74E-F4214C83E87A}"/>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718367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dirty="0" smtClean="0">
                  <a:latin typeface="Cambria" panose="02040503050406030204" pitchFamily="18" charset="0"/>
                </a:rPr>
                <a:t>4.8. </a:t>
              </a:r>
              <a:r>
                <a:rPr lang="en-US" sz="2800" b="1" dirty="0" err="1">
                  <a:latin typeface="Cambria" panose="02040503050406030204" pitchFamily="18" charset="0"/>
                </a:rPr>
                <a:t>Giới</a:t>
              </a:r>
              <a:r>
                <a:rPr lang="en-US" sz="2800" b="1" dirty="0">
                  <a:latin typeface="Cambria" panose="02040503050406030204" pitchFamily="18" charset="0"/>
                </a:rPr>
                <a:t> </a:t>
              </a:r>
              <a:r>
                <a:rPr lang="en-US" sz="2800" b="1" dirty="0" err="1">
                  <a:latin typeface="Cambria" panose="02040503050406030204" pitchFamily="18" charset="0"/>
                </a:rPr>
                <a:t>thiệu</a:t>
              </a:r>
              <a:r>
                <a:rPr lang="en-US" sz="2800" b="1" dirty="0">
                  <a:latin typeface="Cambria" panose="02040503050406030204" pitchFamily="18" charset="0"/>
                </a:rPr>
                <a:t> </a:t>
              </a:r>
              <a:r>
                <a:rPr lang="en-US" sz="2800" b="1" dirty="0" err="1">
                  <a:latin typeface="Cambria" panose="02040503050406030204" pitchFamily="18" charset="0"/>
                </a:rPr>
                <a:t>về</a:t>
              </a:r>
              <a:r>
                <a:rPr lang="en-US" sz="2800" b="1" dirty="0">
                  <a:latin typeface="Cambria" panose="02040503050406030204" pitchFamily="18" charset="0"/>
                </a:rPr>
                <a:t> </a:t>
              </a:r>
              <a:r>
                <a:rPr lang="en-US" sz="2800" b="1" dirty="0" err="1">
                  <a:latin typeface="Cambria" panose="02040503050406030204" pitchFamily="18" charset="0"/>
                </a:rPr>
                <a:t>hàm</a:t>
              </a:r>
              <a:r>
                <a:rPr lang="en-US" sz="2800" b="1" dirty="0">
                  <a:latin typeface="Cambria" panose="02040503050406030204" pitchFamily="18" charset="0"/>
                </a:rPr>
                <a:t> </a:t>
              </a:r>
              <a:r>
                <a:rPr lang="en-US" sz="2800" b="1" dirty="0" err="1">
                  <a:latin typeface="Cambria" panose="02040503050406030204" pitchFamily="18" charset="0"/>
                </a:rPr>
                <a:t>đệ</a:t>
              </a:r>
              <a:r>
                <a:rPr lang="en-US" sz="2800" b="1" dirty="0">
                  <a:latin typeface="Cambria" panose="02040503050406030204" pitchFamily="18" charset="0"/>
                </a:rPr>
                <a:t> qui</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23</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itchFamily="2" charset="2"/>
              <a:buChar char="Ø"/>
            </a:pPr>
            <a:r>
              <a:rPr lang="en-US" sz="2800">
                <a:latin typeface="Cambria" panose="02040503050406030204" pitchFamily="18" charset="0"/>
                <a:cs typeface="Times New Roman" pitchFamily="18" charset="0"/>
              </a:rPr>
              <a:t>Đệ qui là cách mà hàm tự gọi lại chính nó, trong nhiều tr</a:t>
            </a:r>
            <a:r>
              <a:rPr lang="vi-VN" sz="2800">
                <a:latin typeface="Cambria" panose="02040503050406030204" pitchFamily="18" charset="0"/>
                <a:cs typeface="Times New Roman" pitchFamily="18" charset="0"/>
              </a:rPr>
              <a:t>ư</a:t>
            </a:r>
            <a:r>
              <a:rPr lang="en-US" sz="2800">
                <a:latin typeface="Cambria" panose="02040503050406030204" pitchFamily="18" charset="0"/>
                <a:cs typeface="Times New Roman" pitchFamily="18" charset="0"/>
              </a:rPr>
              <a:t>ờng hợp đệ qui giúp ta giải quyết những bài toán hóc búa và theo “tự nhiên”. Tuy nhiên đệ qui nếu xử lý không khéo sẽ bị tràn bộ đệm. Thông th</a:t>
            </a:r>
            <a:r>
              <a:rPr lang="vi-VN" sz="2800">
                <a:latin typeface="Cambria" panose="02040503050406030204" pitchFamily="18" charset="0"/>
                <a:cs typeface="Times New Roman" pitchFamily="18" charset="0"/>
              </a:rPr>
              <a:t>ư</a:t>
            </a:r>
            <a:r>
              <a:rPr lang="en-US" sz="2800">
                <a:latin typeface="Cambria" panose="02040503050406030204" pitchFamily="18" charset="0"/>
                <a:cs typeface="Times New Roman" pitchFamily="18" charset="0"/>
              </a:rPr>
              <a:t>ờng ta nên cố gắng giải quyết bài toán đệ qui bằng các vòng lặp, khi nào không thể giải quyết bằng vòng lặp thì mới nghĩ tới đệ qui. Do đó có những bài toán Khử đệ qui thì ta nên nghĩ về các vòng lặp để khử.</a:t>
            </a:r>
          </a:p>
          <a:p>
            <a:pPr marL="457200" indent="-457200" algn="just">
              <a:buFont typeface="Wingdings" pitchFamily="2" charset="2"/>
              <a:buChar char="Ø"/>
            </a:pPr>
            <a:r>
              <a:rPr lang="en-US" sz="2800">
                <a:latin typeface="Cambria" panose="02040503050406030204" pitchFamily="18" charset="0"/>
                <a:cs typeface="Times New Roman" pitchFamily="18" charset="0"/>
              </a:rPr>
              <a:t>Một vài ví dụ kinh điển về đệ qui nh</a:t>
            </a:r>
            <a:r>
              <a:rPr lang="vi-VN" sz="2800">
                <a:latin typeface="Cambria" panose="02040503050406030204" pitchFamily="18" charset="0"/>
                <a:cs typeface="Times New Roman" pitchFamily="18" charset="0"/>
              </a:rPr>
              <a:t>ư</a:t>
            </a:r>
            <a:r>
              <a:rPr lang="en-US" sz="2800">
                <a:latin typeface="Cambria" panose="02040503050406030204" pitchFamily="18" charset="0"/>
                <a:cs typeface="Times New Roman" pitchFamily="18" charset="0"/>
              </a:rPr>
              <a:t> tính giai thừa, tính dãy số Fibonacci.</a:t>
            </a:r>
          </a:p>
          <a:p>
            <a:pPr marL="457200" indent="-457200" algn="just">
              <a:buFont typeface="Wingdings" pitchFamily="2" charset="2"/>
              <a:buChar char="Ø"/>
            </a:pPr>
            <a:r>
              <a:rPr lang="en-US" sz="2800">
                <a:latin typeface="Cambria" panose="02040503050406030204" pitchFamily="18" charset="0"/>
                <a:cs typeface="Times New Roman" pitchFamily="18" charset="0"/>
              </a:rPr>
              <a:t>N!=N*(N-1)! </a:t>
            </a:r>
            <a:r>
              <a:rPr lang="en-US" sz="2800">
                <a:latin typeface="Cambria" panose="02040503050406030204" pitchFamily="18" charset="0"/>
                <a:cs typeface="Times New Roman" pitchFamily="18" charset="0"/>
                <a:sym typeface="Wingdings" panose="05000000000000000000" pitchFamily="2" charset="2"/>
              </a:rPr>
              <a:t>Đệ qui: Nếu biết đ</a:t>
            </a:r>
            <a:r>
              <a:rPr lang="vi-VN" sz="2800">
                <a:latin typeface="Cambria" panose="02040503050406030204" pitchFamily="18" charset="0"/>
                <a:cs typeface="Times New Roman" pitchFamily="18" charset="0"/>
                <a:sym typeface="Wingdings" panose="05000000000000000000" pitchFamily="2" charset="2"/>
              </a:rPr>
              <a:t>ư</a:t>
            </a:r>
            <a:r>
              <a:rPr lang="en-US" sz="2800">
                <a:latin typeface="Cambria" panose="02040503050406030204" pitchFamily="18" charset="0"/>
                <a:cs typeface="Times New Roman" pitchFamily="18" charset="0"/>
                <a:sym typeface="Wingdings" panose="05000000000000000000" pitchFamily="2" charset="2"/>
              </a:rPr>
              <a:t>ợc (N-1)! Thì sẽ tính đ</a:t>
            </a:r>
            <a:r>
              <a:rPr lang="vi-VN" sz="2800">
                <a:latin typeface="Cambria" panose="02040503050406030204" pitchFamily="18" charset="0"/>
                <a:cs typeface="Times New Roman" pitchFamily="18" charset="0"/>
                <a:sym typeface="Wingdings" panose="05000000000000000000" pitchFamily="2" charset="2"/>
              </a:rPr>
              <a:t>ư</a:t>
            </a:r>
            <a:r>
              <a:rPr lang="en-US" sz="2800">
                <a:latin typeface="Cambria" panose="02040503050406030204" pitchFamily="18" charset="0"/>
                <a:cs typeface="Times New Roman" pitchFamily="18" charset="0"/>
                <a:sym typeface="Wingdings" panose="05000000000000000000" pitchFamily="2" charset="2"/>
              </a:rPr>
              <a:t>ợc N!</a:t>
            </a:r>
          </a:p>
          <a:p>
            <a:pPr marL="457200" indent="-457200" algn="just">
              <a:buFont typeface="Wingdings" pitchFamily="2" charset="2"/>
              <a:buChar char="Ø"/>
            </a:pPr>
            <a:r>
              <a:rPr lang="en-US" sz="2800">
                <a:latin typeface="Cambria" panose="02040503050406030204" pitchFamily="18" charset="0"/>
                <a:cs typeface="Times New Roman" pitchFamily="18" charset="0"/>
                <a:sym typeface="Wingdings" panose="05000000000000000000" pitchFamily="2" charset="2"/>
              </a:rPr>
              <a:t>F1=1, F2=1, F</a:t>
            </a:r>
            <a:r>
              <a:rPr lang="en-US" sz="2800" baseline="-25000">
                <a:latin typeface="Cambria" panose="02040503050406030204" pitchFamily="18" charset="0"/>
                <a:cs typeface="Times New Roman" pitchFamily="18" charset="0"/>
                <a:sym typeface="Wingdings" panose="05000000000000000000" pitchFamily="2" charset="2"/>
              </a:rPr>
              <a:t>N</a:t>
            </a:r>
            <a:r>
              <a:rPr lang="en-US" sz="2800">
                <a:latin typeface="Cambria" panose="02040503050406030204" pitchFamily="18" charset="0"/>
                <a:cs typeface="Times New Roman" pitchFamily="18" charset="0"/>
                <a:sym typeface="Wingdings" panose="05000000000000000000" pitchFamily="2" charset="2"/>
              </a:rPr>
              <a:t>=F</a:t>
            </a:r>
            <a:r>
              <a:rPr lang="en-US" sz="2800" baseline="-25000">
                <a:latin typeface="Cambria" panose="02040503050406030204" pitchFamily="18" charset="0"/>
                <a:cs typeface="Times New Roman" pitchFamily="18" charset="0"/>
                <a:sym typeface="Wingdings" panose="05000000000000000000" pitchFamily="2" charset="2"/>
              </a:rPr>
              <a:t>N-1</a:t>
            </a:r>
            <a:r>
              <a:rPr lang="en-US" sz="2800">
                <a:latin typeface="Cambria" panose="02040503050406030204" pitchFamily="18" charset="0"/>
                <a:cs typeface="Times New Roman" pitchFamily="18" charset="0"/>
                <a:sym typeface="Wingdings" panose="05000000000000000000" pitchFamily="2" charset="2"/>
              </a:rPr>
              <a:t>+F</a:t>
            </a:r>
            <a:r>
              <a:rPr lang="en-US" sz="2800" baseline="-25000">
                <a:latin typeface="Cambria" panose="02040503050406030204" pitchFamily="18" charset="0"/>
                <a:cs typeface="Times New Roman" pitchFamily="18" charset="0"/>
                <a:sym typeface="Wingdings" panose="05000000000000000000" pitchFamily="2" charset="2"/>
              </a:rPr>
              <a:t>N-2</a:t>
            </a:r>
            <a:r>
              <a:rPr lang="en-US" sz="2800">
                <a:latin typeface="Cambria" panose="02040503050406030204" pitchFamily="18" charset="0"/>
                <a:cs typeface="Times New Roman" pitchFamily="18" charset="0"/>
                <a:sym typeface="Wingdings" panose="05000000000000000000" pitchFamily="2" charset="2"/>
              </a:rPr>
              <a:t> </a:t>
            </a:r>
          </a:p>
          <a:p>
            <a:pPr marL="457200" indent="-457200" algn="just">
              <a:buFont typeface="Wingdings" pitchFamily="2" charset="2"/>
              <a:buChar char="Ø"/>
            </a:pPr>
            <a:endParaRPr lang="en-US">
              <a:latin typeface="Cambria" panose="02040503050406030204" pitchFamily="18" charset="0"/>
              <a:cs typeface="Times New Roman" pitchFamily="18" charset="0"/>
            </a:endParaRPr>
          </a:p>
        </p:txBody>
      </p:sp>
    </p:spTree>
    <p:extLst>
      <p:ext uri="{BB962C8B-B14F-4D97-AF65-F5344CB8AC3E}">
        <p14:creationId xmlns:p14="http://schemas.microsoft.com/office/powerpoint/2010/main" val="2979178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24</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itchFamily="2" charset="2"/>
              <a:buChar char="Ø"/>
            </a:pPr>
            <a:r>
              <a:rPr lang="en-US" sz="2800">
                <a:latin typeface="Cambria" panose="02040503050406030204" pitchFamily="18" charset="0"/>
                <a:cs typeface="Times New Roman" pitchFamily="18" charset="0"/>
              </a:rPr>
              <a:t>Khi quyết định giải quyết bài toán theo Đệ Qui thì điều quan trọng phải nghĩ tới đó là: </a:t>
            </a:r>
            <a:r>
              <a:rPr lang="en-US" sz="2800">
                <a:solidFill>
                  <a:srgbClr val="FF0000"/>
                </a:solidFill>
                <a:latin typeface="Cambria" panose="02040503050406030204" pitchFamily="18" charset="0"/>
                <a:cs typeface="Times New Roman" pitchFamily="18" charset="0"/>
              </a:rPr>
              <a:t>Điểm dừng của bài toán là gì?</a:t>
            </a:r>
            <a:r>
              <a:rPr lang="en-US" sz="2800">
                <a:latin typeface="Cambria" panose="02040503050406030204" pitchFamily="18" charset="0"/>
                <a:cs typeface="Times New Roman" pitchFamily="18" charset="0"/>
              </a:rPr>
              <a:t> + </a:t>
            </a:r>
            <a:r>
              <a:rPr lang="en-US" sz="2800">
                <a:solidFill>
                  <a:srgbClr val="FF0000"/>
                </a:solidFill>
                <a:latin typeface="Cambria" panose="02040503050406030204" pitchFamily="18" charset="0"/>
                <a:cs typeface="Times New Roman" pitchFamily="18" charset="0"/>
              </a:rPr>
              <a:t>Biết đ</a:t>
            </a:r>
            <a:r>
              <a:rPr lang="vi-VN" sz="2800">
                <a:solidFill>
                  <a:srgbClr val="FF0000"/>
                </a:solidFill>
                <a:latin typeface="Cambria" panose="02040503050406030204" pitchFamily="18" charset="0"/>
                <a:cs typeface="Times New Roman" pitchFamily="18" charset="0"/>
              </a:rPr>
              <a:t>ư</a:t>
            </a:r>
            <a:r>
              <a:rPr lang="en-US" sz="2800">
                <a:solidFill>
                  <a:srgbClr val="FF0000"/>
                </a:solidFill>
                <a:latin typeface="Cambria" panose="02040503050406030204" pitchFamily="18" charset="0"/>
                <a:cs typeface="Times New Roman" pitchFamily="18" charset="0"/>
              </a:rPr>
              <a:t>ợc qui luật thực hiện của bài toán? </a:t>
            </a:r>
            <a:r>
              <a:rPr lang="en-US" sz="2800">
                <a:latin typeface="Cambria" panose="02040503050406030204" pitchFamily="18" charset="0"/>
                <a:cs typeface="Times New Roman" pitchFamily="18" charset="0"/>
              </a:rPr>
              <a:t>Nếu không tìm ra đ</a:t>
            </a:r>
            <a:r>
              <a:rPr lang="vi-VN" sz="2800">
                <a:latin typeface="Cambria" panose="02040503050406030204" pitchFamily="18" charset="0"/>
                <a:cs typeface="Times New Roman" pitchFamily="18" charset="0"/>
              </a:rPr>
              <a:t>ư</a:t>
            </a:r>
            <a:r>
              <a:rPr lang="en-US" sz="2800">
                <a:latin typeface="Cambria" panose="02040503050406030204" pitchFamily="18" charset="0"/>
                <a:cs typeface="Times New Roman" pitchFamily="18" charset="0"/>
              </a:rPr>
              <a:t>ợc 2 dấu hiệu này thì không thể giải quyết bài toán bằng cách dùng đệ qui.</a:t>
            </a:r>
          </a:p>
          <a:p>
            <a:pPr marL="457200" indent="-457200" algn="just">
              <a:buFont typeface="Wingdings" pitchFamily="2" charset="2"/>
              <a:buChar char="Ø"/>
            </a:pPr>
            <a:endParaRPr lang="en-US">
              <a:latin typeface="Cambria" panose="02040503050406030204" pitchFamily="18" charset="0"/>
              <a:cs typeface="Times New Roman" pitchFamily="18" charset="0"/>
            </a:endParaRPr>
          </a:p>
        </p:txBody>
      </p:sp>
      <p:grpSp>
        <p:nvGrpSpPr>
          <p:cNvPr id="10" name="Group 9">
            <a:extLst>
              <a:ext uri="{FF2B5EF4-FFF2-40B4-BE49-F238E27FC236}">
                <a16:creationId xmlns="" xmlns:a16="http://schemas.microsoft.com/office/drawing/2014/main" id="{AE2487DC-170F-4FBA-A462-A62A57EDE76D}"/>
              </a:ext>
            </a:extLst>
          </p:cNvPr>
          <p:cNvGrpSpPr/>
          <p:nvPr/>
        </p:nvGrpSpPr>
        <p:grpSpPr>
          <a:xfrm>
            <a:off x="152400" y="152400"/>
            <a:ext cx="6629400" cy="508000"/>
            <a:chOff x="789624" y="1191463"/>
            <a:chExt cx="6629400" cy="508000"/>
          </a:xfrm>
        </p:grpSpPr>
        <p:sp>
          <p:nvSpPr>
            <p:cNvPr id="11" name="AutoShape 52">
              <a:extLst>
                <a:ext uri="{FF2B5EF4-FFF2-40B4-BE49-F238E27FC236}">
                  <a16:creationId xmlns="" xmlns:a16="http://schemas.microsoft.com/office/drawing/2014/main" id="{5D6BD6E9-0CCB-4D48-BFC4-51E2BE803A7C}"/>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dirty="0" smtClean="0">
                  <a:latin typeface="Cambria" panose="02040503050406030204" pitchFamily="18" charset="0"/>
                </a:rPr>
                <a:t>4.8. </a:t>
              </a:r>
              <a:r>
                <a:rPr lang="en-US" sz="2800" b="1" dirty="0" err="1">
                  <a:latin typeface="Cambria" panose="02040503050406030204" pitchFamily="18" charset="0"/>
                </a:rPr>
                <a:t>Giới</a:t>
              </a:r>
              <a:r>
                <a:rPr lang="en-US" sz="2800" b="1" dirty="0">
                  <a:latin typeface="Cambria" panose="02040503050406030204" pitchFamily="18" charset="0"/>
                </a:rPr>
                <a:t> </a:t>
              </a:r>
              <a:r>
                <a:rPr lang="en-US" sz="2800" b="1" dirty="0" err="1">
                  <a:latin typeface="Cambria" panose="02040503050406030204" pitchFamily="18" charset="0"/>
                </a:rPr>
                <a:t>thiệu</a:t>
              </a:r>
              <a:r>
                <a:rPr lang="en-US" sz="2800" b="1" dirty="0">
                  <a:latin typeface="Cambria" panose="02040503050406030204" pitchFamily="18" charset="0"/>
                </a:rPr>
                <a:t> </a:t>
              </a:r>
              <a:r>
                <a:rPr lang="en-US" sz="2800" b="1" dirty="0" err="1">
                  <a:latin typeface="Cambria" panose="02040503050406030204" pitchFamily="18" charset="0"/>
                </a:rPr>
                <a:t>về</a:t>
              </a:r>
              <a:r>
                <a:rPr lang="en-US" sz="2800" b="1" dirty="0">
                  <a:latin typeface="Cambria" panose="02040503050406030204" pitchFamily="18" charset="0"/>
                </a:rPr>
                <a:t> </a:t>
              </a:r>
              <a:r>
                <a:rPr lang="en-US" sz="2800" b="1" dirty="0" err="1">
                  <a:latin typeface="Cambria" panose="02040503050406030204" pitchFamily="18" charset="0"/>
                </a:rPr>
                <a:t>hàm</a:t>
              </a:r>
              <a:r>
                <a:rPr lang="en-US" sz="2800" b="1" dirty="0">
                  <a:latin typeface="Cambria" panose="02040503050406030204" pitchFamily="18" charset="0"/>
                </a:rPr>
                <a:t> </a:t>
              </a:r>
              <a:r>
                <a:rPr lang="en-US" sz="2800" b="1" dirty="0" err="1">
                  <a:latin typeface="Cambria" panose="02040503050406030204" pitchFamily="18" charset="0"/>
                </a:rPr>
                <a:t>đệ</a:t>
              </a:r>
              <a:r>
                <a:rPr lang="en-US" sz="2800" b="1" dirty="0">
                  <a:latin typeface="Cambria" panose="02040503050406030204" pitchFamily="18" charset="0"/>
                </a:rPr>
                <a:t> qui</a:t>
              </a:r>
            </a:p>
          </p:txBody>
        </p:sp>
        <p:grpSp>
          <p:nvGrpSpPr>
            <p:cNvPr id="12" name="Group 17">
              <a:extLst>
                <a:ext uri="{FF2B5EF4-FFF2-40B4-BE49-F238E27FC236}">
                  <a16:creationId xmlns="" xmlns:a16="http://schemas.microsoft.com/office/drawing/2014/main" id="{929C6632-5D43-4446-BBAE-693C7370350E}"/>
                </a:ext>
              </a:extLst>
            </p:cNvPr>
            <p:cNvGrpSpPr>
              <a:grpSpLocks/>
            </p:cNvGrpSpPr>
            <p:nvPr/>
          </p:nvGrpSpPr>
          <p:grpSpPr bwMode="auto">
            <a:xfrm>
              <a:off x="789624" y="1295400"/>
              <a:ext cx="353376" cy="272472"/>
              <a:chOff x="1110" y="2656"/>
              <a:chExt cx="1549" cy="1351"/>
            </a:xfrm>
          </p:grpSpPr>
          <p:sp>
            <p:nvSpPr>
              <p:cNvPr id="15" name="AutoShape 18">
                <a:extLst>
                  <a:ext uri="{FF2B5EF4-FFF2-40B4-BE49-F238E27FC236}">
                    <a16:creationId xmlns="" xmlns:a16="http://schemas.microsoft.com/office/drawing/2014/main" id="{951A1648-FEF0-46D9-9F17-C9DF13DEF6DF}"/>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6" name="AutoShape 19">
                <a:extLst>
                  <a:ext uri="{FF2B5EF4-FFF2-40B4-BE49-F238E27FC236}">
                    <a16:creationId xmlns="" xmlns:a16="http://schemas.microsoft.com/office/drawing/2014/main" id="{E2A31884-3916-4487-84F9-8BE9E43617B7}"/>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7" name="AutoShape 20">
                <a:extLst>
                  <a:ext uri="{FF2B5EF4-FFF2-40B4-BE49-F238E27FC236}">
                    <a16:creationId xmlns="" xmlns:a16="http://schemas.microsoft.com/office/drawing/2014/main" id="{41A0DD1D-C8AA-44D6-A3F2-BCE6389B3149}"/>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46106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25</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itchFamily="2" charset="2"/>
              <a:buChar char="Ø"/>
            </a:pPr>
            <a:r>
              <a:rPr lang="en-US" sz="2800">
                <a:latin typeface="Cambria" panose="02040503050406030204" pitchFamily="18" charset="0"/>
                <a:cs typeface="Times New Roman" pitchFamily="18" charset="0"/>
              </a:rPr>
              <a:t>Ví dụ ta thử phân tích bài giai thừa theo cách đệ qui?</a:t>
            </a:r>
          </a:p>
          <a:p>
            <a:pPr marL="457200" indent="-457200" algn="just">
              <a:buFont typeface="Wingdings" pitchFamily="2" charset="2"/>
              <a:buChar char="Ø"/>
            </a:pPr>
            <a:endParaRPr lang="en-US">
              <a:latin typeface="Cambria" panose="02040503050406030204" pitchFamily="18" charset="0"/>
              <a:cs typeface="Times New Roman" pitchFamily="18" charset="0"/>
            </a:endParaRPr>
          </a:p>
          <a:p>
            <a:pPr marL="457200" indent="-457200" algn="just">
              <a:buFont typeface="Wingdings" pitchFamily="2" charset="2"/>
              <a:buChar char="Ø"/>
            </a:pPr>
            <a:endParaRPr lang="en-US">
              <a:latin typeface="Cambria" panose="02040503050406030204" pitchFamily="18" charset="0"/>
              <a:cs typeface="Times New Roman" pitchFamily="18" charset="0"/>
            </a:endParaRPr>
          </a:p>
          <a:p>
            <a:pPr marL="457200" indent="-457200" algn="just">
              <a:buFont typeface="Wingdings" pitchFamily="2" charset="2"/>
              <a:buChar char="Ø"/>
            </a:pPr>
            <a:r>
              <a:rPr lang="en-US">
                <a:latin typeface="Cambria" panose="02040503050406030204" pitchFamily="18" charset="0"/>
                <a:cs typeface="Times New Roman" pitchFamily="18" charset="0"/>
              </a:rPr>
              <a:t>Viết lại dạng ph</a:t>
            </a:r>
            <a:r>
              <a:rPr lang="vi-VN">
                <a:latin typeface="Cambria" panose="02040503050406030204" pitchFamily="18" charset="0"/>
                <a:cs typeface="Times New Roman" pitchFamily="18" charset="0"/>
              </a:rPr>
              <a:t>ư</a:t>
            </a:r>
            <a:r>
              <a:rPr lang="en-US">
                <a:latin typeface="Cambria" panose="02040503050406030204" pitchFamily="18" charset="0"/>
                <a:cs typeface="Times New Roman" pitchFamily="18" charset="0"/>
              </a:rPr>
              <a:t>ơng trình Đệ Qui có điều kiện:</a:t>
            </a:r>
          </a:p>
          <a:p>
            <a:pPr marL="457200" indent="-457200" algn="just">
              <a:buFont typeface="Wingdings" pitchFamily="2" charset="2"/>
              <a:buChar char="Ø"/>
            </a:pPr>
            <a:endParaRPr lang="en-US">
              <a:latin typeface="Cambria" panose="02040503050406030204" pitchFamily="18" charset="0"/>
              <a:cs typeface="Times New Roman" pitchFamily="18" charset="0"/>
            </a:endParaRPr>
          </a:p>
          <a:p>
            <a:pPr marL="457200" indent="-457200" algn="just">
              <a:buFont typeface="Wingdings" pitchFamily="2" charset="2"/>
              <a:buChar char="Ø"/>
            </a:pPr>
            <a:endParaRPr lang="en-US">
              <a:latin typeface="Cambria" panose="02040503050406030204" pitchFamily="18" charset="0"/>
              <a:cs typeface="Times New Roman" pitchFamily="18" charset="0"/>
            </a:endParaRPr>
          </a:p>
          <a:p>
            <a:pPr marL="457200" indent="-457200" algn="just">
              <a:buFont typeface="Wingdings" pitchFamily="2" charset="2"/>
              <a:buChar char="Ø"/>
            </a:pPr>
            <a:endParaRPr lang="en-US">
              <a:latin typeface="Cambria" panose="02040503050406030204" pitchFamily="18" charset="0"/>
              <a:cs typeface="Times New Roman" pitchFamily="18" charset="0"/>
            </a:endParaRPr>
          </a:p>
          <a:p>
            <a:pPr marL="457200" indent="-457200" algn="just">
              <a:buFont typeface="Wingdings" pitchFamily="2" charset="2"/>
              <a:buChar char="Ø"/>
            </a:pPr>
            <a:r>
              <a:rPr lang="en-US">
                <a:latin typeface="Cambria" panose="02040503050406030204" pitchFamily="18" charset="0"/>
                <a:cs typeface="Times New Roman" pitchFamily="18" charset="0"/>
              </a:rPr>
              <a:t>Điểm dừng là khi n=0, quy luật là nếu biết (n-1)! Thì tính đ</a:t>
            </a:r>
            <a:r>
              <a:rPr lang="vi-VN">
                <a:latin typeface="Cambria" panose="02040503050406030204" pitchFamily="18" charset="0"/>
                <a:cs typeface="Times New Roman" pitchFamily="18" charset="0"/>
              </a:rPr>
              <a:t>ư</a:t>
            </a:r>
            <a:r>
              <a:rPr lang="en-US">
                <a:latin typeface="Cambria" panose="02040503050406030204" pitchFamily="18" charset="0"/>
                <a:cs typeface="Times New Roman" pitchFamily="18" charset="0"/>
              </a:rPr>
              <a:t>ợc N!, vì N!=N*(N-1)!</a:t>
            </a:r>
          </a:p>
        </p:txBody>
      </p:sp>
      <p:pic>
        <p:nvPicPr>
          <p:cNvPr id="8" name="Picture 7">
            <a:extLst>
              <a:ext uri="{FF2B5EF4-FFF2-40B4-BE49-F238E27FC236}">
                <a16:creationId xmlns="" xmlns:a16="http://schemas.microsoft.com/office/drawing/2014/main" id="{26CEFDFE-B61C-4BB3-83E8-F5C47C322FB6}"/>
              </a:ext>
            </a:extLst>
          </p:cNvPr>
          <p:cNvPicPr>
            <a:picLocks noChangeAspect="1"/>
          </p:cNvPicPr>
          <p:nvPr/>
        </p:nvPicPr>
        <p:blipFill>
          <a:blip r:embed="rId3"/>
          <a:stretch>
            <a:fillRect/>
          </a:stretch>
        </p:blipFill>
        <p:spPr>
          <a:xfrm>
            <a:off x="2895600" y="1600200"/>
            <a:ext cx="6124074" cy="685800"/>
          </a:xfrm>
          <a:prstGeom prst="rect">
            <a:avLst/>
          </a:prstGeom>
        </p:spPr>
      </p:pic>
      <p:pic>
        <p:nvPicPr>
          <p:cNvPr id="9" name="Picture 8">
            <a:extLst>
              <a:ext uri="{FF2B5EF4-FFF2-40B4-BE49-F238E27FC236}">
                <a16:creationId xmlns="" xmlns:a16="http://schemas.microsoft.com/office/drawing/2014/main" id="{C4C9816D-AEC1-4ECE-930F-9CD2201DCCBC}"/>
              </a:ext>
            </a:extLst>
          </p:cNvPr>
          <p:cNvPicPr>
            <a:picLocks noChangeAspect="1"/>
          </p:cNvPicPr>
          <p:nvPr/>
        </p:nvPicPr>
        <p:blipFill>
          <a:blip r:embed="rId4"/>
          <a:stretch>
            <a:fillRect/>
          </a:stretch>
        </p:blipFill>
        <p:spPr>
          <a:xfrm>
            <a:off x="3733800" y="3524861"/>
            <a:ext cx="3605213" cy="1560878"/>
          </a:xfrm>
          <a:prstGeom prst="rect">
            <a:avLst/>
          </a:prstGeom>
        </p:spPr>
      </p:pic>
      <p:grpSp>
        <p:nvGrpSpPr>
          <p:cNvPr id="12" name="Group 11">
            <a:extLst>
              <a:ext uri="{FF2B5EF4-FFF2-40B4-BE49-F238E27FC236}">
                <a16:creationId xmlns="" xmlns:a16="http://schemas.microsoft.com/office/drawing/2014/main" id="{7208353F-0208-4C71-8006-26AAE8EF2889}"/>
              </a:ext>
            </a:extLst>
          </p:cNvPr>
          <p:cNvGrpSpPr/>
          <p:nvPr/>
        </p:nvGrpSpPr>
        <p:grpSpPr>
          <a:xfrm>
            <a:off x="152400" y="152400"/>
            <a:ext cx="6629400" cy="508000"/>
            <a:chOff x="789624" y="1191463"/>
            <a:chExt cx="6629400" cy="508000"/>
          </a:xfrm>
        </p:grpSpPr>
        <p:sp>
          <p:nvSpPr>
            <p:cNvPr id="15" name="AutoShape 52">
              <a:extLst>
                <a:ext uri="{FF2B5EF4-FFF2-40B4-BE49-F238E27FC236}">
                  <a16:creationId xmlns="" xmlns:a16="http://schemas.microsoft.com/office/drawing/2014/main" id="{6E6CCE1A-F96F-4E5C-9D93-EE2327443280}"/>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dirty="0" smtClean="0">
                  <a:latin typeface="Cambria" panose="02040503050406030204" pitchFamily="18" charset="0"/>
                </a:rPr>
                <a:t>4.8. </a:t>
              </a:r>
              <a:r>
                <a:rPr lang="en-US" sz="2800" b="1" dirty="0" err="1">
                  <a:latin typeface="Cambria" panose="02040503050406030204" pitchFamily="18" charset="0"/>
                </a:rPr>
                <a:t>Giới</a:t>
              </a:r>
              <a:r>
                <a:rPr lang="en-US" sz="2800" b="1" dirty="0">
                  <a:latin typeface="Cambria" panose="02040503050406030204" pitchFamily="18" charset="0"/>
                </a:rPr>
                <a:t> </a:t>
              </a:r>
              <a:r>
                <a:rPr lang="en-US" sz="2800" b="1" dirty="0" err="1">
                  <a:latin typeface="Cambria" panose="02040503050406030204" pitchFamily="18" charset="0"/>
                </a:rPr>
                <a:t>thiệu</a:t>
              </a:r>
              <a:r>
                <a:rPr lang="en-US" sz="2800" b="1" dirty="0">
                  <a:latin typeface="Cambria" panose="02040503050406030204" pitchFamily="18" charset="0"/>
                </a:rPr>
                <a:t> </a:t>
              </a:r>
              <a:r>
                <a:rPr lang="en-US" sz="2800" b="1" dirty="0" err="1">
                  <a:latin typeface="Cambria" panose="02040503050406030204" pitchFamily="18" charset="0"/>
                </a:rPr>
                <a:t>về</a:t>
              </a:r>
              <a:r>
                <a:rPr lang="en-US" sz="2800" b="1" dirty="0">
                  <a:latin typeface="Cambria" panose="02040503050406030204" pitchFamily="18" charset="0"/>
                </a:rPr>
                <a:t> </a:t>
              </a:r>
              <a:r>
                <a:rPr lang="en-US" sz="2800" b="1" dirty="0" err="1">
                  <a:latin typeface="Cambria" panose="02040503050406030204" pitchFamily="18" charset="0"/>
                </a:rPr>
                <a:t>hàm</a:t>
              </a:r>
              <a:r>
                <a:rPr lang="en-US" sz="2800" b="1" dirty="0">
                  <a:latin typeface="Cambria" panose="02040503050406030204" pitchFamily="18" charset="0"/>
                </a:rPr>
                <a:t> </a:t>
              </a:r>
              <a:r>
                <a:rPr lang="en-US" sz="2800" b="1" dirty="0" err="1">
                  <a:latin typeface="Cambria" panose="02040503050406030204" pitchFamily="18" charset="0"/>
                </a:rPr>
                <a:t>đệ</a:t>
              </a:r>
              <a:r>
                <a:rPr lang="en-US" sz="2800" b="1" dirty="0">
                  <a:latin typeface="Cambria" panose="02040503050406030204" pitchFamily="18" charset="0"/>
                </a:rPr>
                <a:t> qui</a:t>
              </a:r>
            </a:p>
          </p:txBody>
        </p:sp>
        <p:grpSp>
          <p:nvGrpSpPr>
            <p:cNvPr id="16" name="Group 17">
              <a:extLst>
                <a:ext uri="{FF2B5EF4-FFF2-40B4-BE49-F238E27FC236}">
                  <a16:creationId xmlns="" xmlns:a16="http://schemas.microsoft.com/office/drawing/2014/main" id="{A9C00549-E794-4321-A1DF-7E886F5560AB}"/>
                </a:ext>
              </a:extLst>
            </p:cNvPr>
            <p:cNvGrpSpPr>
              <a:grpSpLocks/>
            </p:cNvGrpSpPr>
            <p:nvPr/>
          </p:nvGrpSpPr>
          <p:grpSpPr bwMode="auto">
            <a:xfrm>
              <a:off x="789624" y="1295400"/>
              <a:ext cx="353376" cy="272472"/>
              <a:chOff x="1110" y="2656"/>
              <a:chExt cx="1549" cy="1351"/>
            </a:xfrm>
          </p:grpSpPr>
          <p:sp>
            <p:nvSpPr>
              <p:cNvPr id="17" name="AutoShape 18">
                <a:extLst>
                  <a:ext uri="{FF2B5EF4-FFF2-40B4-BE49-F238E27FC236}">
                    <a16:creationId xmlns="" xmlns:a16="http://schemas.microsoft.com/office/drawing/2014/main" id="{63E01799-015F-408A-890F-D06D6C02B0DF}"/>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19">
                <a:extLst>
                  <a:ext uri="{FF2B5EF4-FFF2-40B4-BE49-F238E27FC236}">
                    <a16:creationId xmlns="" xmlns:a16="http://schemas.microsoft.com/office/drawing/2014/main" id="{9E49B3C6-A478-483C-9BFF-C4FFEB535CD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9" name="AutoShape 20">
                <a:extLst>
                  <a:ext uri="{FF2B5EF4-FFF2-40B4-BE49-F238E27FC236}">
                    <a16:creationId xmlns="" xmlns:a16="http://schemas.microsoft.com/office/drawing/2014/main" id="{BAD706BE-7410-424E-A459-E9D92C665938}"/>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652610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26</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itchFamily="2" charset="2"/>
              <a:buChar char="Ø"/>
            </a:pPr>
            <a:endParaRPr lang="en-US">
              <a:latin typeface="Cambria" panose="02040503050406030204" pitchFamily="18" charset="0"/>
              <a:cs typeface="Times New Roman" pitchFamily="18" charset="0"/>
            </a:endParaRPr>
          </a:p>
        </p:txBody>
      </p:sp>
      <p:pic>
        <p:nvPicPr>
          <p:cNvPr id="11" name="Picture 10">
            <a:extLst>
              <a:ext uri="{FF2B5EF4-FFF2-40B4-BE49-F238E27FC236}">
                <a16:creationId xmlns="" xmlns:a16="http://schemas.microsoft.com/office/drawing/2014/main" id="{CE85B1DE-F199-472F-AFD3-D97A22CB0985}"/>
              </a:ext>
            </a:extLst>
          </p:cNvPr>
          <p:cNvPicPr>
            <a:picLocks noChangeAspect="1"/>
          </p:cNvPicPr>
          <p:nvPr/>
        </p:nvPicPr>
        <p:blipFill>
          <a:blip r:embed="rId3"/>
          <a:stretch>
            <a:fillRect/>
          </a:stretch>
        </p:blipFill>
        <p:spPr>
          <a:xfrm>
            <a:off x="353375" y="1465943"/>
            <a:ext cx="4894899" cy="3742598"/>
          </a:xfrm>
          <a:prstGeom prst="rect">
            <a:avLst/>
          </a:prstGeom>
          <a:ln>
            <a:solidFill>
              <a:schemeClr val="tx1"/>
            </a:solidFill>
          </a:ln>
        </p:spPr>
      </p:pic>
      <p:pic>
        <p:nvPicPr>
          <p:cNvPr id="12" name="Picture 11">
            <a:extLst>
              <a:ext uri="{FF2B5EF4-FFF2-40B4-BE49-F238E27FC236}">
                <a16:creationId xmlns="" xmlns:a16="http://schemas.microsoft.com/office/drawing/2014/main" id="{9F20FA8D-97F9-468E-8BAF-84F45E86617F}"/>
              </a:ext>
            </a:extLst>
          </p:cNvPr>
          <p:cNvPicPr>
            <a:picLocks noChangeAspect="1"/>
          </p:cNvPicPr>
          <p:nvPr/>
        </p:nvPicPr>
        <p:blipFill>
          <a:blip r:embed="rId4"/>
          <a:stretch>
            <a:fillRect/>
          </a:stretch>
        </p:blipFill>
        <p:spPr>
          <a:xfrm>
            <a:off x="5334000" y="1295400"/>
            <a:ext cx="6638925" cy="3990975"/>
          </a:xfrm>
          <a:prstGeom prst="rect">
            <a:avLst/>
          </a:prstGeom>
        </p:spPr>
      </p:pic>
      <p:grpSp>
        <p:nvGrpSpPr>
          <p:cNvPr id="15" name="Group 14">
            <a:extLst>
              <a:ext uri="{FF2B5EF4-FFF2-40B4-BE49-F238E27FC236}">
                <a16:creationId xmlns="" xmlns:a16="http://schemas.microsoft.com/office/drawing/2014/main" id="{D5ACD9E3-DCCC-4EFB-992E-68CD0FB6B839}"/>
              </a:ext>
            </a:extLst>
          </p:cNvPr>
          <p:cNvGrpSpPr/>
          <p:nvPr/>
        </p:nvGrpSpPr>
        <p:grpSpPr>
          <a:xfrm>
            <a:off x="152400" y="152400"/>
            <a:ext cx="6629400" cy="508000"/>
            <a:chOff x="789624" y="1191463"/>
            <a:chExt cx="6629400" cy="508000"/>
          </a:xfrm>
        </p:grpSpPr>
        <p:sp>
          <p:nvSpPr>
            <p:cNvPr id="16" name="AutoShape 52">
              <a:extLst>
                <a:ext uri="{FF2B5EF4-FFF2-40B4-BE49-F238E27FC236}">
                  <a16:creationId xmlns="" xmlns:a16="http://schemas.microsoft.com/office/drawing/2014/main" id="{3E28F007-AC1D-4114-8001-A75C14F98D5B}"/>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dirty="0" smtClean="0">
                  <a:latin typeface="Cambria" panose="02040503050406030204" pitchFamily="18" charset="0"/>
                </a:rPr>
                <a:t>4.8. </a:t>
              </a:r>
              <a:r>
                <a:rPr lang="en-US" sz="2800" b="1" dirty="0" err="1">
                  <a:latin typeface="Cambria" panose="02040503050406030204" pitchFamily="18" charset="0"/>
                </a:rPr>
                <a:t>Giới</a:t>
              </a:r>
              <a:r>
                <a:rPr lang="en-US" sz="2800" b="1" dirty="0">
                  <a:latin typeface="Cambria" panose="02040503050406030204" pitchFamily="18" charset="0"/>
                </a:rPr>
                <a:t> </a:t>
              </a:r>
              <a:r>
                <a:rPr lang="en-US" sz="2800" b="1" dirty="0" err="1">
                  <a:latin typeface="Cambria" panose="02040503050406030204" pitchFamily="18" charset="0"/>
                </a:rPr>
                <a:t>thiệu</a:t>
              </a:r>
              <a:r>
                <a:rPr lang="en-US" sz="2800" b="1" dirty="0">
                  <a:latin typeface="Cambria" panose="02040503050406030204" pitchFamily="18" charset="0"/>
                </a:rPr>
                <a:t> </a:t>
              </a:r>
              <a:r>
                <a:rPr lang="en-US" sz="2800" b="1" dirty="0" err="1">
                  <a:latin typeface="Cambria" panose="02040503050406030204" pitchFamily="18" charset="0"/>
                </a:rPr>
                <a:t>về</a:t>
              </a:r>
              <a:r>
                <a:rPr lang="en-US" sz="2800" b="1" dirty="0">
                  <a:latin typeface="Cambria" panose="02040503050406030204" pitchFamily="18" charset="0"/>
                </a:rPr>
                <a:t> </a:t>
              </a:r>
              <a:r>
                <a:rPr lang="en-US" sz="2800" b="1" dirty="0" err="1">
                  <a:latin typeface="Cambria" panose="02040503050406030204" pitchFamily="18" charset="0"/>
                </a:rPr>
                <a:t>hàm</a:t>
              </a:r>
              <a:r>
                <a:rPr lang="en-US" sz="2800" b="1" dirty="0">
                  <a:latin typeface="Cambria" panose="02040503050406030204" pitchFamily="18" charset="0"/>
                </a:rPr>
                <a:t> </a:t>
              </a:r>
              <a:r>
                <a:rPr lang="en-US" sz="2800" b="1" dirty="0" err="1">
                  <a:latin typeface="Cambria" panose="02040503050406030204" pitchFamily="18" charset="0"/>
                </a:rPr>
                <a:t>đệ</a:t>
              </a:r>
              <a:r>
                <a:rPr lang="en-US" sz="2800" b="1" dirty="0">
                  <a:latin typeface="Cambria" panose="02040503050406030204" pitchFamily="18" charset="0"/>
                </a:rPr>
                <a:t> qui</a:t>
              </a:r>
            </a:p>
          </p:txBody>
        </p:sp>
        <p:grpSp>
          <p:nvGrpSpPr>
            <p:cNvPr id="17" name="Group 17">
              <a:extLst>
                <a:ext uri="{FF2B5EF4-FFF2-40B4-BE49-F238E27FC236}">
                  <a16:creationId xmlns="" xmlns:a16="http://schemas.microsoft.com/office/drawing/2014/main" id="{ACB9F03C-758E-461D-85D9-F7EA48835CE1}"/>
                </a:ext>
              </a:extLst>
            </p:cNvPr>
            <p:cNvGrpSpPr>
              <a:grpSpLocks/>
            </p:cNvGrpSpPr>
            <p:nvPr/>
          </p:nvGrpSpPr>
          <p:grpSpPr bwMode="auto">
            <a:xfrm>
              <a:off x="789624" y="1295400"/>
              <a:ext cx="353376" cy="272472"/>
              <a:chOff x="1110" y="2656"/>
              <a:chExt cx="1549" cy="1351"/>
            </a:xfrm>
          </p:grpSpPr>
          <p:sp>
            <p:nvSpPr>
              <p:cNvPr id="18" name="AutoShape 18">
                <a:extLst>
                  <a:ext uri="{FF2B5EF4-FFF2-40B4-BE49-F238E27FC236}">
                    <a16:creationId xmlns="" xmlns:a16="http://schemas.microsoft.com/office/drawing/2014/main" id="{FA888D5E-CE28-4A2C-AAB2-402F5D253970}"/>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9" name="AutoShape 19">
                <a:extLst>
                  <a:ext uri="{FF2B5EF4-FFF2-40B4-BE49-F238E27FC236}">
                    <a16:creationId xmlns="" xmlns:a16="http://schemas.microsoft.com/office/drawing/2014/main" id="{57AFDFA0-CF1D-482E-97F7-971865DAE5D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20" name="AutoShape 20">
                <a:extLst>
                  <a:ext uri="{FF2B5EF4-FFF2-40B4-BE49-F238E27FC236}">
                    <a16:creationId xmlns="" xmlns:a16="http://schemas.microsoft.com/office/drawing/2014/main" id="{A82D22E5-7C3F-4269-8B7F-3A31FE4077BC}"/>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3063159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27</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itchFamily="2" charset="2"/>
              <a:buChar char="Ø"/>
            </a:pPr>
            <a:endParaRPr lang="en-US">
              <a:latin typeface="Cambria" panose="02040503050406030204" pitchFamily="18" charset="0"/>
              <a:cs typeface="Times New Roman" pitchFamily="18" charset="0"/>
            </a:endParaRPr>
          </a:p>
        </p:txBody>
      </p:sp>
      <p:pic>
        <p:nvPicPr>
          <p:cNvPr id="8" name="Picture 7">
            <a:extLst>
              <a:ext uri="{FF2B5EF4-FFF2-40B4-BE49-F238E27FC236}">
                <a16:creationId xmlns="" xmlns:a16="http://schemas.microsoft.com/office/drawing/2014/main" id="{529357D1-233A-494B-B2D7-1B060F5CA408}"/>
              </a:ext>
            </a:extLst>
          </p:cNvPr>
          <p:cNvPicPr>
            <a:picLocks noChangeAspect="1"/>
          </p:cNvPicPr>
          <p:nvPr/>
        </p:nvPicPr>
        <p:blipFill>
          <a:blip r:embed="rId3"/>
          <a:stretch>
            <a:fillRect/>
          </a:stretch>
        </p:blipFill>
        <p:spPr>
          <a:xfrm>
            <a:off x="2771775" y="1079794"/>
            <a:ext cx="6428424" cy="5321006"/>
          </a:xfrm>
          <a:prstGeom prst="rect">
            <a:avLst/>
          </a:prstGeom>
        </p:spPr>
      </p:pic>
      <p:grpSp>
        <p:nvGrpSpPr>
          <p:cNvPr id="11" name="Group 10">
            <a:extLst>
              <a:ext uri="{FF2B5EF4-FFF2-40B4-BE49-F238E27FC236}">
                <a16:creationId xmlns="" xmlns:a16="http://schemas.microsoft.com/office/drawing/2014/main" id="{D8DAAA6C-7391-4E57-A310-7A46744395B1}"/>
              </a:ext>
            </a:extLst>
          </p:cNvPr>
          <p:cNvGrpSpPr/>
          <p:nvPr/>
        </p:nvGrpSpPr>
        <p:grpSpPr>
          <a:xfrm>
            <a:off x="152400" y="152400"/>
            <a:ext cx="6629400" cy="508000"/>
            <a:chOff x="789624" y="1191463"/>
            <a:chExt cx="6629400" cy="508000"/>
          </a:xfrm>
        </p:grpSpPr>
        <p:sp>
          <p:nvSpPr>
            <p:cNvPr id="12" name="AutoShape 52">
              <a:extLst>
                <a:ext uri="{FF2B5EF4-FFF2-40B4-BE49-F238E27FC236}">
                  <a16:creationId xmlns="" xmlns:a16="http://schemas.microsoft.com/office/drawing/2014/main" id="{53D47008-20CD-4CC1-9B0E-7D699BEFCCB1}"/>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dirty="0" smtClean="0">
                  <a:latin typeface="Cambria" panose="02040503050406030204" pitchFamily="18" charset="0"/>
                </a:rPr>
                <a:t>4.8. </a:t>
              </a:r>
              <a:r>
                <a:rPr lang="en-US" sz="2800" b="1" dirty="0" err="1">
                  <a:latin typeface="Cambria" panose="02040503050406030204" pitchFamily="18" charset="0"/>
                </a:rPr>
                <a:t>Giới</a:t>
              </a:r>
              <a:r>
                <a:rPr lang="en-US" sz="2800" b="1" dirty="0">
                  <a:latin typeface="Cambria" panose="02040503050406030204" pitchFamily="18" charset="0"/>
                </a:rPr>
                <a:t> </a:t>
              </a:r>
              <a:r>
                <a:rPr lang="en-US" sz="2800" b="1" dirty="0" err="1">
                  <a:latin typeface="Cambria" panose="02040503050406030204" pitchFamily="18" charset="0"/>
                </a:rPr>
                <a:t>thiệu</a:t>
              </a:r>
              <a:r>
                <a:rPr lang="en-US" sz="2800" b="1" dirty="0">
                  <a:latin typeface="Cambria" panose="02040503050406030204" pitchFamily="18" charset="0"/>
                </a:rPr>
                <a:t> </a:t>
              </a:r>
              <a:r>
                <a:rPr lang="en-US" sz="2800" b="1" dirty="0" err="1">
                  <a:latin typeface="Cambria" panose="02040503050406030204" pitchFamily="18" charset="0"/>
                </a:rPr>
                <a:t>về</a:t>
              </a:r>
              <a:r>
                <a:rPr lang="en-US" sz="2800" b="1" dirty="0">
                  <a:latin typeface="Cambria" panose="02040503050406030204" pitchFamily="18" charset="0"/>
                </a:rPr>
                <a:t> </a:t>
              </a:r>
              <a:r>
                <a:rPr lang="en-US" sz="2800" b="1" dirty="0" err="1">
                  <a:latin typeface="Cambria" panose="02040503050406030204" pitchFamily="18" charset="0"/>
                </a:rPr>
                <a:t>hàm</a:t>
              </a:r>
              <a:r>
                <a:rPr lang="en-US" sz="2800" b="1" dirty="0">
                  <a:latin typeface="Cambria" panose="02040503050406030204" pitchFamily="18" charset="0"/>
                </a:rPr>
                <a:t> </a:t>
              </a:r>
              <a:r>
                <a:rPr lang="en-US" sz="2800" b="1" dirty="0" err="1">
                  <a:latin typeface="Cambria" panose="02040503050406030204" pitchFamily="18" charset="0"/>
                </a:rPr>
                <a:t>đệ</a:t>
              </a:r>
              <a:r>
                <a:rPr lang="en-US" sz="2800" b="1" dirty="0">
                  <a:latin typeface="Cambria" panose="02040503050406030204" pitchFamily="18" charset="0"/>
                </a:rPr>
                <a:t> qui</a:t>
              </a:r>
            </a:p>
          </p:txBody>
        </p:sp>
        <p:grpSp>
          <p:nvGrpSpPr>
            <p:cNvPr id="15" name="Group 17">
              <a:extLst>
                <a:ext uri="{FF2B5EF4-FFF2-40B4-BE49-F238E27FC236}">
                  <a16:creationId xmlns="" xmlns:a16="http://schemas.microsoft.com/office/drawing/2014/main" id="{55614C50-B7AF-4516-B904-E3F1A26580F5}"/>
                </a:ext>
              </a:extLst>
            </p:cNvPr>
            <p:cNvGrpSpPr>
              <a:grpSpLocks/>
            </p:cNvGrpSpPr>
            <p:nvPr/>
          </p:nvGrpSpPr>
          <p:grpSpPr bwMode="auto">
            <a:xfrm>
              <a:off x="789624" y="1295400"/>
              <a:ext cx="353376" cy="272472"/>
              <a:chOff x="1110" y="2656"/>
              <a:chExt cx="1549" cy="1351"/>
            </a:xfrm>
          </p:grpSpPr>
          <p:sp>
            <p:nvSpPr>
              <p:cNvPr id="16" name="AutoShape 18">
                <a:extLst>
                  <a:ext uri="{FF2B5EF4-FFF2-40B4-BE49-F238E27FC236}">
                    <a16:creationId xmlns="" xmlns:a16="http://schemas.microsoft.com/office/drawing/2014/main" id="{CADB70CE-FEE1-4BD0-87B0-32B691BAFC1A}"/>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7" name="AutoShape 19">
                <a:extLst>
                  <a:ext uri="{FF2B5EF4-FFF2-40B4-BE49-F238E27FC236}">
                    <a16:creationId xmlns="" xmlns:a16="http://schemas.microsoft.com/office/drawing/2014/main" id="{130A55F3-9D6B-4D88-A8C6-870E09558A5A}"/>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20">
                <a:extLst>
                  <a:ext uri="{FF2B5EF4-FFF2-40B4-BE49-F238E27FC236}">
                    <a16:creationId xmlns="" xmlns:a16="http://schemas.microsoft.com/office/drawing/2014/main" id="{88B7EA53-A800-46E8-886F-6FD6D6942BB0}"/>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2591268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Nội dung bài học</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28</a:t>
            </a:fld>
            <a:endParaRPr lang="en-US"/>
          </a:p>
        </p:txBody>
      </p:sp>
      <p:sp>
        <p:nvSpPr>
          <p:cNvPr id="10" name="Content Placeholder 2">
            <a:extLst>
              <a:ext uri="{FF2B5EF4-FFF2-40B4-BE49-F238E27FC236}">
                <a16:creationId xmlns="" xmlns:a16="http://schemas.microsoft.com/office/drawing/2014/main" id="{C0E78B1B-FACB-44D4-BD36-63995114189F}"/>
              </a:ext>
            </a:extLst>
          </p:cNvPr>
          <p:cNvSpPr txBox="1">
            <a:spLocks/>
          </p:cNvSpPr>
          <p:nvPr/>
        </p:nvSpPr>
        <p:spPr>
          <a:xfrm>
            <a:off x="480910" y="694829"/>
            <a:ext cx="790109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just">
              <a:lnSpc>
                <a:spcPct val="150000"/>
              </a:lnSpc>
              <a:spcBef>
                <a:spcPts val="0"/>
              </a:spcBef>
              <a:spcAft>
                <a:spcPts val="0"/>
              </a:spcAft>
              <a:buNone/>
            </a:pPr>
            <a:r>
              <a:rPr lang="vi-VN" sz="2800" i="1" dirty="0" smtClean="0">
                <a:effectLst/>
                <a:latin typeface="Cambria" panose="02040503050406030204" pitchFamily="18" charset="0"/>
                <a:ea typeface="Cambria" panose="02040503050406030204" pitchFamily="18" charset="0"/>
              </a:rPr>
              <a:t>4.</a:t>
            </a:r>
            <a:r>
              <a:rPr lang="en-US" sz="2800" i="1" dirty="0" smtClean="0">
                <a:effectLst/>
                <a:latin typeface="Cambria" panose="02040503050406030204" pitchFamily="18" charset="0"/>
                <a:ea typeface="Cambria" panose="02040503050406030204" pitchFamily="18" charset="0"/>
              </a:rPr>
              <a:t>9</a:t>
            </a:r>
            <a:r>
              <a:rPr lang="vi-VN" sz="2800" i="1" dirty="0" smtClean="0">
                <a:effectLst/>
                <a:latin typeface="Cambria" panose="02040503050406030204" pitchFamily="18" charset="0"/>
                <a:ea typeface="Cambria" panose="02040503050406030204" pitchFamily="18" charset="0"/>
              </a:rPr>
              <a:t>.</a:t>
            </a:r>
            <a:r>
              <a:rPr lang="vi-VN" sz="2800" i="1" dirty="0">
                <a:effectLst/>
                <a:latin typeface="Cambria" panose="02040503050406030204" pitchFamily="18" charset="0"/>
                <a:ea typeface="Cambria" panose="02040503050406030204" pitchFamily="18" charset="0"/>
              </a:rPr>
              <a:t>	một số hàm quan trọng thường dùng</a:t>
            </a:r>
          </a:p>
          <a:p>
            <a:pPr marL="0" marR="0" lvl="0" indent="0" algn="just">
              <a:lnSpc>
                <a:spcPct val="150000"/>
              </a:lnSpc>
              <a:spcBef>
                <a:spcPts val="0"/>
              </a:spcBef>
              <a:spcAft>
                <a:spcPts val="0"/>
              </a:spcAft>
              <a:buNone/>
            </a:pPr>
            <a:r>
              <a:rPr lang="vi-VN" sz="2800" i="1" dirty="0" smtClean="0">
                <a:effectLst/>
                <a:latin typeface="Cambria" panose="02040503050406030204" pitchFamily="18" charset="0"/>
                <a:ea typeface="Cambria" panose="02040503050406030204" pitchFamily="18" charset="0"/>
              </a:rPr>
              <a:t>4.</a:t>
            </a:r>
            <a:r>
              <a:rPr lang="en-US" sz="2800" i="1" dirty="0" smtClean="0">
                <a:effectLst/>
                <a:latin typeface="Cambria" panose="02040503050406030204" pitchFamily="18" charset="0"/>
                <a:ea typeface="Cambria" panose="02040503050406030204" pitchFamily="18" charset="0"/>
              </a:rPr>
              <a:t>9</a:t>
            </a:r>
            <a:r>
              <a:rPr lang="vi-VN" sz="2800" i="1" dirty="0" smtClean="0">
                <a:effectLst/>
                <a:latin typeface="Cambria" panose="02040503050406030204" pitchFamily="18" charset="0"/>
                <a:ea typeface="Cambria" panose="02040503050406030204" pitchFamily="18" charset="0"/>
              </a:rPr>
              <a:t>.1</a:t>
            </a:r>
            <a:r>
              <a:rPr lang="vi-VN" sz="2800" i="1" dirty="0">
                <a:effectLst/>
                <a:latin typeface="Cambria" panose="02040503050406030204" pitchFamily="18" charset="0"/>
                <a:ea typeface="Cambria" panose="02040503050406030204" pitchFamily="18" charset="0"/>
              </a:rPr>
              <a:t>.</a:t>
            </a:r>
            <a:r>
              <a:rPr lang="en-US" sz="2800" i="1" dirty="0">
                <a:effectLst/>
                <a:latin typeface="Cambria" panose="02040503050406030204" pitchFamily="18" charset="0"/>
                <a:ea typeface="Cambria" panose="02040503050406030204" pitchFamily="18" charset="0"/>
              </a:rPr>
              <a:t> </a:t>
            </a:r>
            <a:r>
              <a:rPr lang="vi-VN" sz="2800" i="1" dirty="0">
                <a:effectLst/>
                <a:latin typeface="Cambria" panose="02040503050406030204" pitchFamily="18" charset="0"/>
                <a:ea typeface="Cambria" panose="02040503050406030204" pitchFamily="18" charset="0"/>
              </a:rPr>
              <a:t>Các hàm toán học </a:t>
            </a:r>
          </a:p>
          <a:p>
            <a:pPr marL="0" marR="0" lvl="0" indent="0" algn="just">
              <a:lnSpc>
                <a:spcPct val="150000"/>
              </a:lnSpc>
              <a:spcBef>
                <a:spcPts val="0"/>
              </a:spcBef>
              <a:spcAft>
                <a:spcPts val="0"/>
              </a:spcAft>
              <a:buNone/>
            </a:pPr>
            <a:r>
              <a:rPr lang="vi-VN" sz="2800" i="1" dirty="0" smtClean="0">
                <a:effectLst/>
                <a:latin typeface="Cambria" panose="02040503050406030204" pitchFamily="18" charset="0"/>
                <a:ea typeface="Cambria" panose="02040503050406030204" pitchFamily="18" charset="0"/>
              </a:rPr>
              <a:t>4.</a:t>
            </a:r>
            <a:r>
              <a:rPr lang="en-US" sz="2800" i="1" dirty="0" smtClean="0">
                <a:effectLst/>
                <a:latin typeface="Cambria" panose="02040503050406030204" pitchFamily="18" charset="0"/>
                <a:ea typeface="Cambria" panose="02040503050406030204" pitchFamily="18" charset="0"/>
              </a:rPr>
              <a:t>9</a:t>
            </a:r>
            <a:r>
              <a:rPr lang="vi-VN" sz="2800" i="1" dirty="0" smtClean="0">
                <a:effectLst/>
                <a:latin typeface="Cambria" panose="02040503050406030204" pitchFamily="18" charset="0"/>
                <a:ea typeface="Cambria" panose="02040503050406030204" pitchFamily="18" charset="0"/>
              </a:rPr>
              <a:t>.2</a:t>
            </a:r>
            <a:r>
              <a:rPr lang="vi-VN" sz="2800" i="1" dirty="0">
                <a:effectLst/>
                <a:latin typeface="Cambria" panose="02040503050406030204" pitchFamily="18" charset="0"/>
                <a:ea typeface="Cambria" panose="02040503050406030204" pitchFamily="18" charset="0"/>
              </a:rPr>
              <a:t>.</a:t>
            </a:r>
            <a:r>
              <a:rPr lang="en-US" sz="2800" i="1" dirty="0">
                <a:effectLst/>
                <a:latin typeface="Cambria" panose="02040503050406030204" pitchFamily="18" charset="0"/>
                <a:ea typeface="Cambria" panose="02040503050406030204" pitchFamily="18" charset="0"/>
              </a:rPr>
              <a:t> </a:t>
            </a:r>
            <a:r>
              <a:rPr lang="vi-VN" sz="2800" i="1" dirty="0">
                <a:effectLst/>
                <a:latin typeface="Cambria" panose="02040503050406030204" pitchFamily="18" charset="0"/>
                <a:ea typeface="Cambria" panose="02040503050406030204" pitchFamily="18" charset="0"/>
              </a:rPr>
              <a:t>round</a:t>
            </a:r>
          </a:p>
          <a:p>
            <a:pPr marL="0" marR="0" lvl="0" indent="0" algn="just">
              <a:lnSpc>
                <a:spcPct val="150000"/>
              </a:lnSpc>
              <a:spcBef>
                <a:spcPts val="0"/>
              </a:spcBef>
              <a:spcAft>
                <a:spcPts val="0"/>
              </a:spcAft>
              <a:buNone/>
            </a:pPr>
            <a:r>
              <a:rPr lang="vi-VN" sz="2800" i="1" dirty="0" smtClean="0">
                <a:effectLst/>
                <a:latin typeface="Cambria" panose="02040503050406030204" pitchFamily="18" charset="0"/>
                <a:ea typeface="Cambria" panose="02040503050406030204" pitchFamily="18" charset="0"/>
              </a:rPr>
              <a:t>4.</a:t>
            </a:r>
            <a:r>
              <a:rPr lang="en-US" sz="2800" i="1" dirty="0" smtClean="0">
                <a:effectLst/>
                <a:latin typeface="Cambria" panose="02040503050406030204" pitchFamily="18" charset="0"/>
                <a:ea typeface="Cambria" panose="02040503050406030204" pitchFamily="18" charset="0"/>
              </a:rPr>
              <a:t>9</a:t>
            </a:r>
            <a:r>
              <a:rPr lang="vi-VN" sz="2800" i="1" dirty="0" smtClean="0">
                <a:effectLst/>
                <a:latin typeface="Cambria" panose="02040503050406030204" pitchFamily="18" charset="0"/>
                <a:ea typeface="Cambria" panose="02040503050406030204" pitchFamily="18" charset="0"/>
              </a:rPr>
              <a:t>.3</a:t>
            </a:r>
            <a:r>
              <a:rPr lang="vi-VN" sz="2800" i="1" dirty="0">
                <a:effectLst/>
                <a:latin typeface="Cambria" panose="02040503050406030204" pitchFamily="18" charset="0"/>
                <a:ea typeface="Cambria" panose="02040503050406030204" pitchFamily="18" charset="0"/>
              </a:rPr>
              <a:t>.</a:t>
            </a:r>
            <a:r>
              <a:rPr lang="en-US" sz="2800" i="1" dirty="0">
                <a:effectLst/>
                <a:latin typeface="Cambria" panose="02040503050406030204" pitchFamily="18" charset="0"/>
                <a:ea typeface="Cambria" panose="02040503050406030204" pitchFamily="18" charset="0"/>
              </a:rPr>
              <a:t> </a:t>
            </a:r>
            <a:r>
              <a:rPr lang="vi-VN" sz="2800" i="1" dirty="0">
                <a:effectLst/>
                <a:latin typeface="Cambria" panose="02040503050406030204" pitchFamily="18" charset="0"/>
                <a:ea typeface="Cambria" panose="02040503050406030204" pitchFamily="18" charset="0"/>
              </a:rPr>
              <a:t>Time</a:t>
            </a:r>
          </a:p>
          <a:p>
            <a:pPr marL="0" marR="0" lvl="0" indent="0" algn="just">
              <a:lnSpc>
                <a:spcPct val="150000"/>
              </a:lnSpc>
              <a:spcBef>
                <a:spcPts val="0"/>
              </a:spcBef>
              <a:spcAft>
                <a:spcPts val="0"/>
              </a:spcAft>
              <a:buNone/>
            </a:pPr>
            <a:r>
              <a:rPr lang="vi-VN" sz="2800" i="1" dirty="0" smtClean="0">
                <a:effectLst/>
                <a:latin typeface="Cambria" panose="02040503050406030204" pitchFamily="18" charset="0"/>
                <a:ea typeface="Cambria" panose="02040503050406030204" pitchFamily="18" charset="0"/>
              </a:rPr>
              <a:t>4.</a:t>
            </a:r>
            <a:r>
              <a:rPr lang="en-US" sz="2800" i="1" dirty="0" smtClean="0">
                <a:effectLst/>
                <a:latin typeface="Cambria" panose="02040503050406030204" pitchFamily="18" charset="0"/>
                <a:ea typeface="Cambria" panose="02040503050406030204" pitchFamily="18" charset="0"/>
              </a:rPr>
              <a:t>9</a:t>
            </a:r>
            <a:r>
              <a:rPr lang="vi-VN" sz="2800" i="1" dirty="0" smtClean="0">
                <a:effectLst/>
                <a:latin typeface="Cambria" panose="02040503050406030204" pitchFamily="18" charset="0"/>
                <a:ea typeface="Cambria" panose="02040503050406030204" pitchFamily="18" charset="0"/>
              </a:rPr>
              <a:t>.4</a:t>
            </a:r>
            <a:r>
              <a:rPr lang="vi-VN" sz="2800" i="1" dirty="0">
                <a:effectLst/>
                <a:latin typeface="Cambria" panose="02040503050406030204" pitchFamily="18" charset="0"/>
                <a:ea typeface="Cambria" panose="02040503050406030204" pitchFamily="18" charset="0"/>
              </a:rPr>
              <a:t>.</a:t>
            </a:r>
            <a:r>
              <a:rPr lang="en-US" sz="2800" i="1" dirty="0">
                <a:effectLst/>
                <a:latin typeface="Cambria" panose="02040503050406030204" pitchFamily="18" charset="0"/>
                <a:ea typeface="Cambria" panose="02040503050406030204" pitchFamily="18" charset="0"/>
              </a:rPr>
              <a:t> </a:t>
            </a:r>
            <a:r>
              <a:rPr lang="vi-VN" sz="2800" i="1" dirty="0">
                <a:effectLst/>
                <a:latin typeface="Cambria" panose="02040503050406030204" pitchFamily="18" charset="0"/>
                <a:ea typeface="Cambria" panose="02040503050406030204" pitchFamily="18" charset="0"/>
              </a:rPr>
              <a:t>Random</a:t>
            </a:r>
          </a:p>
          <a:p>
            <a:pPr marL="0" marR="0" lvl="0" indent="0" algn="just">
              <a:lnSpc>
                <a:spcPct val="150000"/>
              </a:lnSpc>
              <a:spcBef>
                <a:spcPts val="0"/>
              </a:spcBef>
              <a:spcAft>
                <a:spcPts val="0"/>
              </a:spcAft>
              <a:buNone/>
            </a:pPr>
            <a:r>
              <a:rPr lang="vi-VN" sz="2800" i="1" dirty="0" smtClean="0">
                <a:effectLst/>
                <a:latin typeface="Cambria" panose="02040503050406030204" pitchFamily="18" charset="0"/>
                <a:ea typeface="Cambria" panose="02040503050406030204" pitchFamily="18" charset="0"/>
              </a:rPr>
              <a:t>4.</a:t>
            </a:r>
            <a:r>
              <a:rPr lang="en-US" sz="2800" i="1" dirty="0" smtClean="0">
                <a:effectLst/>
                <a:latin typeface="Cambria" panose="02040503050406030204" pitchFamily="18" charset="0"/>
                <a:ea typeface="Cambria" panose="02040503050406030204" pitchFamily="18" charset="0"/>
              </a:rPr>
              <a:t>9</a:t>
            </a:r>
            <a:r>
              <a:rPr lang="vi-VN" sz="2800" i="1" dirty="0" smtClean="0">
                <a:effectLst/>
                <a:latin typeface="Cambria" panose="02040503050406030204" pitchFamily="18" charset="0"/>
                <a:ea typeface="Cambria" panose="02040503050406030204" pitchFamily="18" charset="0"/>
              </a:rPr>
              <a:t>.5</a:t>
            </a:r>
            <a:r>
              <a:rPr lang="vi-VN" sz="2800" i="1" dirty="0">
                <a:effectLst/>
                <a:latin typeface="Cambria" panose="02040503050406030204" pitchFamily="18" charset="0"/>
                <a:ea typeface="Cambria" panose="02040503050406030204" pitchFamily="18" charset="0"/>
              </a:rPr>
              <a:t>.</a:t>
            </a:r>
            <a:r>
              <a:rPr lang="en-US" sz="2800" i="1" dirty="0">
                <a:effectLst/>
                <a:latin typeface="Cambria" panose="02040503050406030204" pitchFamily="18" charset="0"/>
                <a:ea typeface="Cambria" panose="02040503050406030204" pitchFamily="18" charset="0"/>
              </a:rPr>
              <a:t> </a:t>
            </a:r>
            <a:r>
              <a:rPr lang="vi-VN" sz="2800" i="1" dirty="0">
                <a:effectLst/>
                <a:latin typeface="Cambria" panose="02040503050406030204" pitchFamily="18" charset="0"/>
                <a:ea typeface="Cambria" panose="02040503050406030204" pitchFamily="18" charset="0"/>
              </a:rPr>
              <a:t>exit</a:t>
            </a:r>
            <a:endParaRPr lang="en-US" sz="2800" i="1" dirty="0">
              <a:effectLst/>
              <a:latin typeface="Cambria" panose="02040503050406030204" pitchFamily="18" charset="0"/>
              <a:ea typeface="Cambria" panose="02040503050406030204" pitchFamily="18" charset="0"/>
            </a:endParaRPr>
          </a:p>
          <a:p>
            <a:pPr marL="0" marR="0" lvl="0" indent="0" algn="just">
              <a:lnSpc>
                <a:spcPct val="150000"/>
              </a:lnSpc>
              <a:spcBef>
                <a:spcPts val="0"/>
              </a:spcBef>
              <a:spcAft>
                <a:spcPts val="0"/>
              </a:spcAft>
              <a:buNone/>
            </a:pPr>
            <a:r>
              <a:rPr lang="vi-VN" sz="2800" i="1" dirty="0" smtClean="0">
                <a:effectLst/>
                <a:latin typeface="Cambria" panose="02040503050406030204" pitchFamily="18" charset="0"/>
                <a:ea typeface="Cambria" panose="02040503050406030204" pitchFamily="18" charset="0"/>
              </a:rPr>
              <a:t>4.</a:t>
            </a:r>
            <a:r>
              <a:rPr lang="en-US" sz="2800" i="1" dirty="0" smtClean="0">
                <a:effectLst/>
                <a:latin typeface="Cambria" panose="02040503050406030204" pitchFamily="18" charset="0"/>
                <a:ea typeface="Cambria" panose="02040503050406030204" pitchFamily="18" charset="0"/>
              </a:rPr>
              <a:t>9</a:t>
            </a:r>
            <a:r>
              <a:rPr lang="vi-VN" sz="2800" i="1" dirty="0" smtClean="0">
                <a:effectLst/>
                <a:latin typeface="Cambria" panose="02040503050406030204" pitchFamily="18" charset="0"/>
                <a:ea typeface="Cambria" panose="02040503050406030204" pitchFamily="18" charset="0"/>
              </a:rPr>
              <a:t>.6</a:t>
            </a:r>
            <a:r>
              <a:rPr lang="vi-VN" sz="2800" i="1" dirty="0">
                <a:effectLst/>
                <a:latin typeface="Cambria" panose="02040503050406030204" pitchFamily="18" charset="0"/>
                <a:ea typeface="Cambria" panose="02040503050406030204" pitchFamily="18" charset="0"/>
              </a:rPr>
              <a:t>.</a:t>
            </a:r>
            <a:r>
              <a:rPr lang="en-US" sz="2800" i="1" dirty="0">
                <a:effectLst/>
                <a:latin typeface="Cambria" panose="02040503050406030204" pitchFamily="18" charset="0"/>
                <a:ea typeface="Cambria" panose="02040503050406030204" pitchFamily="18" charset="0"/>
              </a:rPr>
              <a:t> </a:t>
            </a:r>
            <a:r>
              <a:rPr lang="vi-VN" sz="2800" i="1" dirty="0">
                <a:effectLst/>
                <a:latin typeface="Cambria" panose="02040503050406030204" pitchFamily="18" charset="0"/>
                <a:ea typeface="Cambria" panose="02040503050406030204" pitchFamily="18" charset="0"/>
              </a:rPr>
              <a:t>eval</a:t>
            </a:r>
          </a:p>
        </p:txBody>
      </p:sp>
    </p:spTree>
    <p:extLst>
      <p:ext uri="{BB962C8B-B14F-4D97-AF65-F5344CB8AC3E}">
        <p14:creationId xmlns:p14="http://schemas.microsoft.com/office/powerpoint/2010/main" val="759108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dirty="0" smtClean="0">
                  <a:latin typeface="Cambria" panose="02040503050406030204" pitchFamily="18" charset="0"/>
                </a:rPr>
                <a:t>4.9.1</a:t>
              </a:r>
              <a:r>
                <a:rPr lang="en-US" sz="2800" b="1" dirty="0">
                  <a:latin typeface="Cambria" panose="02040503050406030204" pitchFamily="18" charset="0"/>
                </a:rPr>
                <a:t>. </a:t>
              </a:r>
              <a:r>
                <a:rPr lang="en-US" sz="2800" b="1" dirty="0" err="1">
                  <a:latin typeface="Cambria" panose="02040503050406030204" pitchFamily="18" charset="0"/>
                </a:rPr>
                <a:t>Các</a:t>
              </a:r>
              <a:r>
                <a:rPr lang="en-US" sz="2800" b="1" dirty="0">
                  <a:latin typeface="Cambria" panose="02040503050406030204" pitchFamily="18" charset="0"/>
                </a:rPr>
                <a:t> </a:t>
              </a:r>
              <a:r>
                <a:rPr lang="en-US" sz="2800" b="1" dirty="0" err="1">
                  <a:latin typeface="Cambria" panose="02040503050406030204" pitchFamily="18" charset="0"/>
                </a:rPr>
                <a:t>hàm</a:t>
              </a:r>
              <a:r>
                <a:rPr lang="en-US" sz="2800" b="1" dirty="0">
                  <a:latin typeface="Cambria" panose="02040503050406030204" pitchFamily="18" charset="0"/>
                </a:rPr>
                <a:t> </a:t>
              </a:r>
              <a:r>
                <a:rPr lang="en-US" sz="2800" b="1" dirty="0" err="1">
                  <a:latin typeface="Cambria" panose="02040503050406030204" pitchFamily="18" charset="0"/>
                </a:rPr>
                <a:t>toán</a:t>
              </a:r>
              <a:r>
                <a:rPr lang="en-US" sz="2800" b="1" dirty="0">
                  <a:latin typeface="Cambria" panose="02040503050406030204" pitchFamily="18" charset="0"/>
                </a:rPr>
                <a:t> </a:t>
              </a:r>
              <a:r>
                <a:rPr lang="en-US" sz="2800" b="1" dirty="0" err="1">
                  <a:latin typeface="Cambria" panose="02040503050406030204" pitchFamily="18" charset="0"/>
                </a:rPr>
                <a:t>học</a:t>
              </a:r>
              <a:r>
                <a:rPr lang="en-US" sz="2800" b="1" dirty="0">
                  <a:latin typeface="Cambria" panose="02040503050406030204" pitchFamily="18" charset="0"/>
                </a:rPr>
                <a:t> </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29</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rPr>
              <a:t>Một số hàm ta phải sử dụng từ các th</a:t>
            </a:r>
            <a:r>
              <a:rPr lang="vi-VN" sz="2800">
                <a:latin typeface="Cambria" panose="02040503050406030204" pitchFamily="18" charset="0"/>
              </a:rPr>
              <a:t>ư</a:t>
            </a:r>
            <a:r>
              <a:rPr lang="en-US" sz="2800">
                <a:latin typeface="Cambria" panose="02040503050406030204" pitchFamily="18" charset="0"/>
              </a:rPr>
              <a:t> viện có sẵn, nh</a:t>
            </a:r>
            <a:r>
              <a:rPr lang="vi-VN" sz="2800">
                <a:latin typeface="Cambria" panose="02040503050406030204" pitchFamily="18" charset="0"/>
              </a:rPr>
              <a:t>ư</a:t>
            </a:r>
            <a:r>
              <a:rPr lang="en-US" sz="2800">
                <a:latin typeface="Cambria" panose="02040503050406030204" pitchFamily="18" charset="0"/>
              </a:rPr>
              <a:t> các hàm tính căn bậc 2, lũy thừa, log… Bài giảng này ta sẽ tập sử dụng:</a:t>
            </a:r>
          </a:p>
          <a:p>
            <a:pPr algn="just"/>
            <a:r>
              <a:rPr lang="en-US" sz="2800">
                <a:latin typeface="Cambria" panose="02040503050406030204" pitchFamily="18" charset="0"/>
              </a:rPr>
              <a:t>Sqrt-Căn bậc 2 </a:t>
            </a:r>
          </a:p>
          <a:p>
            <a:pPr algn="just"/>
            <a:r>
              <a:rPr lang="en-US" sz="2800">
                <a:latin typeface="Cambria" panose="02040503050406030204" pitchFamily="18" charset="0"/>
              </a:rPr>
              <a:t>Pow – lũy thừa</a:t>
            </a:r>
          </a:p>
          <a:p>
            <a:pPr algn="just"/>
            <a:r>
              <a:rPr lang="en-US" sz="2800">
                <a:latin typeface="Cambria" panose="02040503050406030204" pitchFamily="18" charset="0"/>
              </a:rPr>
              <a:t>Log-&gt; log(x)=log</a:t>
            </a:r>
            <a:r>
              <a:rPr lang="en-US" sz="2800" baseline="-25000">
                <a:latin typeface="Cambria" panose="02040503050406030204" pitchFamily="18" charset="0"/>
              </a:rPr>
              <a:t>e</a:t>
            </a:r>
            <a:r>
              <a:rPr lang="en-US" sz="2800">
                <a:latin typeface="Cambria" panose="02040503050406030204" pitchFamily="18" charset="0"/>
              </a:rPr>
              <a:t>x=lnx</a:t>
            </a:r>
          </a:p>
          <a:p>
            <a:pPr algn="just"/>
            <a:r>
              <a:rPr lang="en-US" sz="2800">
                <a:latin typeface="Cambria" panose="02040503050406030204" pitchFamily="18" charset="0"/>
              </a:rPr>
              <a:t>Log10- Logarit c</a:t>
            </a:r>
            <a:r>
              <a:rPr lang="vi-VN" sz="2800">
                <a:latin typeface="Cambria" panose="02040503050406030204" pitchFamily="18" charset="0"/>
              </a:rPr>
              <a:t>ơ</a:t>
            </a:r>
            <a:r>
              <a:rPr lang="en-US" sz="2800">
                <a:latin typeface="Cambria" panose="02040503050406030204" pitchFamily="18" charset="0"/>
              </a:rPr>
              <a:t> số 10 của x, log10(x)=log</a:t>
            </a:r>
            <a:r>
              <a:rPr lang="en-US" sz="2800" baseline="-25000">
                <a:latin typeface="Cambria" panose="02040503050406030204" pitchFamily="18" charset="0"/>
              </a:rPr>
              <a:t>10</a:t>
            </a:r>
            <a:r>
              <a:rPr lang="en-US" sz="2800">
                <a:latin typeface="Cambria" panose="02040503050406030204" pitchFamily="18" charset="0"/>
              </a:rPr>
              <a:t>x</a:t>
            </a:r>
          </a:p>
          <a:p>
            <a:pPr algn="just"/>
            <a:r>
              <a:rPr lang="en-US" sz="2800">
                <a:latin typeface="Cambria" panose="02040503050406030204" pitchFamily="18" charset="0"/>
              </a:rPr>
              <a:t>Exp-tính e</a:t>
            </a:r>
            <a:r>
              <a:rPr lang="en-US" sz="2800" baseline="30000">
                <a:latin typeface="Cambria" panose="02040503050406030204" pitchFamily="18" charset="0"/>
              </a:rPr>
              <a:t>x</a:t>
            </a:r>
          </a:p>
          <a:p>
            <a:pPr algn="just"/>
            <a:r>
              <a:rPr lang="en-US" sz="2800">
                <a:latin typeface="Cambria" panose="02040503050406030204" pitchFamily="18" charset="0"/>
              </a:rPr>
              <a:t>Degrees-Đổi radian ra độ</a:t>
            </a:r>
          </a:p>
          <a:p>
            <a:pPr algn="just"/>
            <a:r>
              <a:rPr lang="en-US" sz="2800">
                <a:latin typeface="Cambria" panose="02040503050406030204" pitchFamily="18" charset="0"/>
              </a:rPr>
              <a:t>Radians- Tính radian 180/PI*x</a:t>
            </a:r>
          </a:p>
          <a:p>
            <a:pPr algn="just"/>
            <a:r>
              <a:rPr lang="en-US" sz="2800">
                <a:latin typeface="Cambria" panose="02040503050406030204" pitchFamily="18" charset="0"/>
              </a:rPr>
              <a:t>Fabs- tính giá trị tuyệt đối</a:t>
            </a:r>
          </a:p>
        </p:txBody>
      </p:sp>
    </p:spTree>
    <p:extLst>
      <p:ext uri="{BB962C8B-B14F-4D97-AF65-F5344CB8AC3E}">
        <p14:creationId xmlns:p14="http://schemas.microsoft.com/office/powerpoint/2010/main" val="1873146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Nội dung bài học</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a:t>
            </a:fld>
            <a:endParaRPr lang="en-US"/>
          </a:p>
        </p:txBody>
      </p:sp>
      <p:sp>
        <p:nvSpPr>
          <p:cNvPr id="14" name="Content Placeholder 2"/>
          <p:cNvSpPr txBox="1">
            <a:spLocks/>
          </p:cNvSpPr>
          <p:nvPr/>
        </p:nvSpPr>
        <p:spPr>
          <a:xfrm>
            <a:off x="457200" y="746125"/>
            <a:ext cx="59436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just">
              <a:lnSpc>
                <a:spcPct val="150000"/>
              </a:lnSpc>
              <a:spcBef>
                <a:spcPts val="0"/>
              </a:spcBef>
              <a:spcAft>
                <a:spcPts val="0"/>
              </a:spcAft>
              <a:buFont typeface="Times New Roman" panose="02020603050405020304" pitchFamily="18" charset="0"/>
              <a:buChar char="-"/>
            </a:pPr>
            <a:r>
              <a:rPr lang="vi-VN" sz="2800" i="1" dirty="0">
                <a:effectLst/>
                <a:latin typeface="Cambria" panose="02040503050406030204" pitchFamily="18" charset="0"/>
                <a:ea typeface="Cambria" panose="02040503050406030204" pitchFamily="18" charset="0"/>
              </a:rPr>
              <a:t>4.1.	Khái niệm về hàm</a:t>
            </a:r>
          </a:p>
          <a:p>
            <a:pPr marL="342900" marR="0" lvl="0" indent="-342900" algn="just">
              <a:lnSpc>
                <a:spcPct val="150000"/>
              </a:lnSpc>
              <a:spcBef>
                <a:spcPts val="0"/>
              </a:spcBef>
              <a:spcAft>
                <a:spcPts val="0"/>
              </a:spcAft>
              <a:buFont typeface="Times New Roman" panose="02020603050405020304" pitchFamily="18" charset="0"/>
              <a:buChar char="-"/>
            </a:pPr>
            <a:r>
              <a:rPr lang="vi-VN" sz="2800" i="1" dirty="0">
                <a:effectLst/>
                <a:latin typeface="Cambria" panose="02040503050406030204" pitchFamily="18" charset="0"/>
                <a:ea typeface="Cambria" panose="02040503050406030204" pitchFamily="18" charset="0"/>
              </a:rPr>
              <a:t>4.2.	Cấu trúc tổng quát của hàm</a:t>
            </a:r>
          </a:p>
          <a:p>
            <a:pPr marL="342900" marR="0" lvl="0" indent="-342900" algn="just">
              <a:lnSpc>
                <a:spcPct val="150000"/>
              </a:lnSpc>
              <a:spcBef>
                <a:spcPts val="0"/>
              </a:spcBef>
              <a:spcAft>
                <a:spcPts val="0"/>
              </a:spcAft>
              <a:buFont typeface="Times New Roman" panose="02020603050405020304" pitchFamily="18" charset="0"/>
              <a:buChar char="-"/>
            </a:pPr>
            <a:r>
              <a:rPr lang="vi-VN" sz="2800" i="1" dirty="0">
                <a:effectLst/>
                <a:latin typeface="Cambria" panose="02040503050406030204" pitchFamily="18" charset="0"/>
                <a:ea typeface="Cambria" panose="02040503050406030204" pitchFamily="18" charset="0"/>
              </a:rPr>
              <a:t>4.3.	Cách gọi hàm</a:t>
            </a:r>
          </a:p>
          <a:p>
            <a:pPr marL="342900" marR="0" lvl="0" indent="-342900" algn="just">
              <a:lnSpc>
                <a:spcPct val="150000"/>
              </a:lnSpc>
              <a:spcBef>
                <a:spcPts val="0"/>
              </a:spcBef>
              <a:spcAft>
                <a:spcPts val="0"/>
              </a:spcAft>
              <a:buFont typeface="Times New Roman" panose="02020603050405020304" pitchFamily="18" charset="0"/>
              <a:buChar char="-"/>
            </a:pPr>
            <a:r>
              <a:rPr lang="vi-VN" sz="2800" i="1" dirty="0" smtClean="0">
                <a:effectLst/>
                <a:latin typeface="Cambria" panose="02040503050406030204" pitchFamily="18" charset="0"/>
                <a:ea typeface="Cambria" panose="02040503050406030204" pitchFamily="18" charset="0"/>
              </a:rPr>
              <a:t>4.</a:t>
            </a:r>
            <a:r>
              <a:rPr lang="en-US" sz="2800" i="1" dirty="0" smtClean="0">
                <a:effectLst/>
                <a:latin typeface="Cambria" panose="02040503050406030204" pitchFamily="18" charset="0"/>
                <a:ea typeface="Cambria" panose="02040503050406030204" pitchFamily="18" charset="0"/>
              </a:rPr>
              <a:t>4</a:t>
            </a:r>
            <a:r>
              <a:rPr lang="vi-VN" sz="2800" i="1" dirty="0" smtClean="0">
                <a:effectLst/>
                <a:latin typeface="Cambria" panose="02040503050406030204" pitchFamily="18" charset="0"/>
                <a:ea typeface="Cambria" panose="02040503050406030204" pitchFamily="18" charset="0"/>
              </a:rPr>
              <a:t>.</a:t>
            </a:r>
            <a:r>
              <a:rPr lang="vi-VN" sz="2800" i="1" dirty="0">
                <a:effectLst/>
                <a:latin typeface="Cambria" panose="02040503050406030204" pitchFamily="18" charset="0"/>
                <a:ea typeface="Cambria" panose="02040503050406030204" pitchFamily="18" charset="0"/>
              </a:rPr>
              <a:t>	Viết tài liệu cho hàm</a:t>
            </a:r>
          </a:p>
          <a:p>
            <a:pPr marL="342900" marR="0" lvl="0" indent="-342900" algn="just">
              <a:lnSpc>
                <a:spcPct val="150000"/>
              </a:lnSpc>
              <a:spcBef>
                <a:spcPts val="0"/>
              </a:spcBef>
              <a:spcAft>
                <a:spcPts val="0"/>
              </a:spcAft>
              <a:buFont typeface="Times New Roman" panose="02020603050405020304" pitchFamily="18" charset="0"/>
              <a:buChar char="-"/>
            </a:pPr>
            <a:r>
              <a:rPr lang="vi-VN" sz="2800" i="1" dirty="0" smtClean="0">
                <a:effectLst/>
                <a:latin typeface="Cambria" panose="02040503050406030204" pitchFamily="18" charset="0"/>
                <a:ea typeface="Cambria" panose="02040503050406030204" pitchFamily="18" charset="0"/>
              </a:rPr>
              <a:t>4.</a:t>
            </a:r>
            <a:r>
              <a:rPr lang="en-US" sz="2800" i="1" dirty="0" smtClean="0">
                <a:effectLst/>
                <a:latin typeface="Cambria" panose="02040503050406030204" pitchFamily="18" charset="0"/>
                <a:ea typeface="Cambria" panose="02040503050406030204" pitchFamily="18" charset="0"/>
              </a:rPr>
              <a:t>5</a:t>
            </a:r>
            <a:r>
              <a:rPr lang="vi-VN" sz="2800" i="1" dirty="0" smtClean="0">
                <a:effectLst/>
                <a:latin typeface="Cambria" panose="02040503050406030204" pitchFamily="18" charset="0"/>
                <a:ea typeface="Cambria" panose="02040503050406030204" pitchFamily="18" charset="0"/>
              </a:rPr>
              <a:t>.</a:t>
            </a:r>
            <a:r>
              <a:rPr lang="vi-VN" sz="2800" i="1" dirty="0">
                <a:effectLst/>
                <a:latin typeface="Cambria" panose="02040503050406030204" pitchFamily="18" charset="0"/>
                <a:ea typeface="Cambria" panose="02040503050406030204" pitchFamily="18" charset="0"/>
              </a:rPr>
              <a:t>	Global Variable</a:t>
            </a:r>
          </a:p>
          <a:p>
            <a:pPr marL="342900" marR="0" lvl="0" indent="-342900" algn="just">
              <a:lnSpc>
                <a:spcPct val="150000"/>
              </a:lnSpc>
              <a:spcBef>
                <a:spcPts val="0"/>
              </a:spcBef>
              <a:spcAft>
                <a:spcPts val="0"/>
              </a:spcAft>
              <a:buFont typeface="Times New Roman" panose="02020603050405020304" pitchFamily="18" charset="0"/>
              <a:buChar char="-"/>
            </a:pPr>
            <a:r>
              <a:rPr lang="vi-VN" sz="2800" i="1" dirty="0" smtClean="0">
                <a:effectLst/>
                <a:latin typeface="Cambria" panose="02040503050406030204" pitchFamily="18" charset="0"/>
                <a:ea typeface="Cambria" panose="02040503050406030204" pitchFamily="18" charset="0"/>
              </a:rPr>
              <a:t>4.</a:t>
            </a:r>
            <a:r>
              <a:rPr lang="en-US" sz="2800" i="1" dirty="0" smtClean="0">
                <a:effectLst/>
                <a:latin typeface="Cambria" panose="02040503050406030204" pitchFamily="18" charset="0"/>
                <a:ea typeface="Cambria" panose="02040503050406030204" pitchFamily="18" charset="0"/>
              </a:rPr>
              <a:t>6</a:t>
            </a:r>
            <a:r>
              <a:rPr lang="vi-VN" sz="2800" i="1" dirty="0" smtClean="0">
                <a:effectLst/>
                <a:latin typeface="Cambria" panose="02040503050406030204" pitchFamily="18" charset="0"/>
                <a:ea typeface="Cambria" panose="02040503050406030204" pitchFamily="18" charset="0"/>
              </a:rPr>
              <a:t>.</a:t>
            </a:r>
            <a:r>
              <a:rPr lang="vi-VN" sz="2800" i="1" dirty="0">
                <a:effectLst/>
                <a:latin typeface="Cambria" panose="02040503050406030204" pitchFamily="18" charset="0"/>
                <a:ea typeface="Cambria" panose="02040503050406030204" pitchFamily="18" charset="0"/>
              </a:rPr>
              <a:t>	Parameter mặc định</a:t>
            </a:r>
          </a:p>
          <a:p>
            <a:pPr marL="342900" marR="0" lvl="0" indent="-342900" algn="just">
              <a:lnSpc>
                <a:spcPct val="150000"/>
              </a:lnSpc>
              <a:spcBef>
                <a:spcPts val="0"/>
              </a:spcBef>
              <a:spcAft>
                <a:spcPts val="0"/>
              </a:spcAft>
              <a:buFont typeface="Times New Roman" panose="02020603050405020304" pitchFamily="18" charset="0"/>
              <a:buChar char="-"/>
            </a:pPr>
            <a:r>
              <a:rPr lang="vi-VN" sz="2800" i="1" dirty="0" smtClean="0">
                <a:effectLst/>
                <a:latin typeface="Cambria" panose="02040503050406030204" pitchFamily="18" charset="0"/>
                <a:ea typeface="Cambria" panose="02040503050406030204" pitchFamily="18" charset="0"/>
              </a:rPr>
              <a:t>4.</a:t>
            </a:r>
            <a:r>
              <a:rPr lang="en-US" sz="2800" i="1" dirty="0" smtClean="0">
                <a:effectLst/>
                <a:latin typeface="Cambria" panose="02040503050406030204" pitchFamily="18" charset="0"/>
                <a:ea typeface="Cambria" panose="02040503050406030204" pitchFamily="18" charset="0"/>
              </a:rPr>
              <a:t>7</a:t>
            </a:r>
            <a:r>
              <a:rPr lang="vi-VN" sz="2800" i="1" dirty="0" smtClean="0">
                <a:effectLst/>
                <a:latin typeface="Cambria" panose="02040503050406030204" pitchFamily="18" charset="0"/>
                <a:ea typeface="Cambria" panose="02040503050406030204" pitchFamily="18" charset="0"/>
              </a:rPr>
              <a:t>.</a:t>
            </a:r>
            <a:r>
              <a:rPr lang="vi-VN" sz="2800" i="1" dirty="0">
                <a:effectLst/>
                <a:latin typeface="Cambria" panose="02040503050406030204" pitchFamily="18" charset="0"/>
                <a:ea typeface="Cambria" panose="02040503050406030204" pitchFamily="18" charset="0"/>
              </a:rPr>
              <a:t>	Lambda Expression</a:t>
            </a:r>
          </a:p>
          <a:p>
            <a:pPr marL="342900" marR="0" lvl="0" indent="-342900" algn="just">
              <a:lnSpc>
                <a:spcPct val="150000"/>
              </a:lnSpc>
              <a:spcBef>
                <a:spcPts val="0"/>
              </a:spcBef>
              <a:spcAft>
                <a:spcPts val="0"/>
              </a:spcAft>
              <a:buFont typeface="Times New Roman" panose="02020603050405020304" pitchFamily="18" charset="0"/>
              <a:buChar char="-"/>
            </a:pPr>
            <a:r>
              <a:rPr lang="vi-VN" sz="2800" i="1" dirty="0" smtClean="0">
                <a:effectLst/>
                <a:latin typeface="Cambria" panose="02040503050406030204" pitchFamily="18" charset="0"/>
                <a:ea typeface="Cambria" panose="02040503050406030204" pitchFamily="18" charset="0"/>
              </a:rPr>
              <a:t>4.</a:t>
            </a:r>
            <a:r>
              <a:rPr lang="en-US" sz="2800" i="1" dirty="0" smtClean="0">
                <a:effectLst/>
                <a:latin typeface="Cambria" panose="02040503050406030204" pitchFamily="18" charset="0"/>
                <a:ea typeface="Cambria" panose="02040503050406030204" pitchFamily="18" charset="0"/>
              </a:rPr>
              <a:t>8</a:t>
            </a:r>
            <a:r>
              <a:rPr lang="vi-VN" sz="2800" i="1" dirty="0" smtClean="0">
                <a:effectLst/>
                <a:latin typeface="Cambria" panose="02040503050406030204" pitchFamily="18" charset="0"/>
                <a:ea typeface="Cambria" panose="02040503050406030204" pitchFamily="18" charset="0"/>
              </a:rPr>
              <a:t>.</a:t>
            </a:r>
            <a:r>
              <a:rPr lang="vi-VN" sz="2800" i="1" dirty="0">
                <a:effectLst/>
                <a:latin typeface="Cambria" panose="02040503050406030204" pitchFamily="18" charset="0"/>
                <a:ea typeface="Cambria" panose="02040503050406030204" pitchFamily="18" charset="0"/>
              </a:rPr>
              <a:t>	Giới thiệu về hàm đệ qui</a:t>
            </a:r>
          </a:p>
        </p:txBody>
      </p:sp>
      <p:sp>
        <p:nvSpPr>
          <p:cNvPr id="10" name="Content Placeholder 2">
            <a:extLst>
              <a:ext uri="{FF2B5EF4-FFF2-40B4-BE49-F238E27FC236}">
                <a16:creationId xmlns="" xmlns:a16="http://schemas.microsoft.com/office/drawing/2014/main" id="{C0E78B1B-FACB-44D4-BD36-63995114189F}"/>
              </a:ext>
            </a:extLst>
          </p:cNvPr>
          <p:cNvSpPr txBox="1">
            <a:spLocks/>
          </p:cNvSpPr>
          <p:nvPr/>
        </p:nvSpPr>
        <p:spPr>
          <a:xfrm>
            <a:off x="6096000" y="674769"/>
            <a:ext cx="59436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just">
              <a:lnSpc>
                <a:spcPct val="150000"/>
              </a:lnSpc>
              <a:spcBef>
                <a:spcPts val="0"/>
              </a:spcBef>
              <a:spcAft>
                <a:spcPts val="0"/>
              </a:spcAft>
              <a:buFont typeface="Times New Roman" panose="02020603050405020304" pitchFamily="18" charset="0"/>
              <a:buChar char="-"/>
            </a:pPr>
            <a:r>
              <a:rPr lang="vi-VN" sz="2800" i="1" dirty="0" smtClean="0">
                <a:effectLst/>
                <a:latin typeface="Cambria" panose="02040503050406030204" pitchFamily="18" charset="0"/>
                <a:ea typeface="Cambria" panose="02040503050406030204" pitchFamily="18" charset="0"/>
              </a:rPr>
              <a:t>4.</a:t>
            </a:r>
            <a:r>
              <a:rPr lang="en-US" sz="2800" i="1" dirty="0" smtClean="0">
                <a:effectLst/>
                <a:latin typeface="Cambria" panose="02040503050406030204" pitchFamily="18" charset="0"/>
                <a:ea typeface="Cambria" panose="02040503050406030204" pitchFamily="18" charset="0"/>
              </a:rPr>
              <a:t>9</a:t>
            </a:r>
            <a:r>
              <a:rPr lang="vi-VN" sz="2800" i="1" dirty="0" smtClean="0">
                <a:effectLst/>
                <a:latin typeface="Cambria" panose="02040503050406030204" pitchFamily="18" charset="0"/>
                <a:ea typeface="Cambria" panose="02040503050406030204" pitchFamily="18" charset="0"/>
              </a:rPr>
              <a:t>.</a:t>
            </a:r>
            <a:r>
              <a:rPr lang="vi-VN" sz="2800" i="1" dirty="0">
                <a:effectLst/>
                <a:latin typeface="Cambria" panose="02040503050406030204" pitchFamily="18" charset="0"/>
                <a:ea typeface="Cambria" panose="02040503050406030204" pitchFamily="18" charset="0"/>
              </a:rPr>
              <a:t>	một số hàm quan trọng thường </a:t>
            </a:r>
            <a:r>
              <a:rPr lang="vi-VN" sz="2800" i="1" dirty="0" smtClean="0">
                <a:effectLst/>
                <a:latin typeface="Cambria" panose="02040503050406030204" pitchFamily="18" charset="0"/>
                <a:ea typeface="Cambria" panose="02040503050406030204" pitchFamily="18" charset="0"/>
              </a:rPr>
              <a:t>dùng</a:t>
            </a:r>
            <a:endParaRPr lang="vi-VN" sz="2800" i="1"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14713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30</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b="1" u="sng">
                <a:latin typeface="Cambria" panose="02040503050406030204" pitchFamily="18" charset="0"/>
              </a:rPr>
              <a:t>Ví dụ:</a:t>
            </a:r>
          </a:p>
        </p:txBody>
      </p:sp>
      <p:pic>
        <p:nvPicPr>
          <p:cNvPr id="8" name="Picture 7">
            <a:extLst>
              <a:ext uri="{FF2B5EF4-FFF2-40B4-BE49-F238E27FC236}">
                <a16:creationId xmlns="" xmlns:a16="http://schemas.microsoft.com/office/drawing/2014/main" id="{B890AF1F-74C4-465D-86DC-66093D61CB69}"/>
              </a:ext>
            </a:extLst>
          </p:cNvPr>
          <p:cNvPicPr>
            <a:picLocks noChangeAspect="1"/>
          </p:cNvPicPr>
          <p:nvPr/>
        </p:nvPicPr>
        <p:blipFill>
          <a:blip r:embed="rId3"/>
          <a:stretch>
            <a:fillRect/>
          </a:stretch>
        </p:blipFill>
        <p:spPr>
          <a:xfrm>
            <a:off x="658053" y="2295524"/>
            <a:ext cx="4857750" cy="2505075"/>
          </a:xfrm>
          <a:prstGeom prst="rect">
            <a:avLst/>
          </a:prstGeom>
        </p:spPr>
      </p:pic>
      <p:pic>
        <p:nvPicPr>
          <p:cNvPr id="9" name="Picture 8">
            <a:extLst>
              <a:ext uri="{FF2B5EF4-FFF2-40B4-BE49-F238E27FC236}">
                <a16:creationId xmlns="" xmlns:a16="http://schemas.microsoft.com/office/drawing/2014/main" id="{090C52D6-51BF-4CD8-ABED-8D00524CC33F}"/>
              </a:ext>
            </a:extLst>
          </p:cNvPr>
          <p:cNvPicPr>
            <a:picLocks noChangeAspect="1"/>
          </p:cNvPicPr>
          <p:nvPr/>
        </p:nvPicPr>
        <p:blipFill>
          <a:blip r:embed="rId4"/>
          <a:stretch>
            <a:fillRect/>
          </a:stretch>
        </p:blipFill>
        <p:spPr>
          <a:xfrm>
            <a:off x="7620000" y="2600324"/>
            <a:ext cx="3819525" cy="2200275"/>
          </a:xfrm>
          <a:prstGeom prst="rect">
            <a:avLst/>
          </a:prstGeom>
          <a:ln>
            <a:solidFill>
              <a:schemeClr val="accent1"/>
            </a:solidFill>
          </a:ln>
        </p:spPr>
      </p:pic>
      <p:sp>
        <p:nvSpPr>
          <p:cNvPr id="10" name="Arrow: Right 9">
            <a:extLst>
              <a:ext uri="{FF2B5EF4-FFF2-40B4-BE49-F238E27FC236}">
                <a16:creationId xmlns="" xmlns:a16="http://schemas.microsoft.com/office/drawing/2014/main" id="{414A47ED-83DF-4070-B57F-2060563582E5}"/>
              </a:ext>
            </a:extLst>
          </p:cNvPr>
          <p:cNvSpPr/>
          <p:nvPr/>
        </p:nvSpPr>
        <p:spPr>
          <a:xfrm>
            <a:off x="5532368" y="3395660"/>
            <a:ext cx="1905000" cy="41433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 xmlns:a16="http://schemas.microsoft.com/office/drawing/2014/main" id="{35CE734B-31DA-4773-85A7-72B33A3B2C44}"/>
              </a:ext>
            </a:extLst>
          </p:cNvPr>
          <p:cNvGrpSpPr/>
          <p:nvPr/>
        </p:nvGrpSpPr>
        <p:grpSpPr>
          <a:xfrm>
            <a:off x="152400" y="152400"/>
            <a:ext cx="6629400" cy="508000"/>
            <a:chOff x="789624" y="1191463"/>
            <a:chExt cx="6629400" cy="508000"/>
          </a:xfrm>
        </p:grpSpPr>
        <p:sp>
          <p:nvSpPr>
            <p:cNvPr id="16" name="AutoShape 52">
              <a:extLst>
                <a:ext uri="{FF2B5EF4-FFF2-40B4-BE49-F238E27FC236}">
                  <a16:creationId xmlns="" xmlns:a16="http://schemas.microsoft.com/office/drawing/2014/main" id="{CEB0070E-810D-4E66-AEFF-30B60C191563}"/>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dirty="0" smtClean="0">
                  <a:latin typeface="Cambria" panose="02040503050406030204" pitchFamily="18" charset="0"/>
                </a:rPr>
                <a:t>4.9.1</a:t>
              </a:r>
              <a:r>
                <a:rPr lang="en-US" sz="2800" b="1" dirty="0">
                  <a:latin typeface="Cambria" panose="02040503050406030204" pitchFamily="18" charset="0"/>
                </a:rPr>
                <a:t>. </a:t>
              </a:r>
              <a:r>
                <a:rPr lang="en-US" sz="2800" b="1" dirty="0" err="1">
                  <a:latin typeface="Cambria" panose="02040503050406030204" pitchFamily="18" charset="0"/>
                </a:rPr>
                <a:t>Các</a:t>
              </a:r>
              <a:r>
                <a:rPr lang="en-US" sz="2800" b="1" dirty="0">
                  <a:latin typeface="Cambria" panose="02040503050406030204" pitchFamily="18" charset="0"/>
                </a:rPr>
                <a:t> </a:t>
              </a:r>
              <a:r>
                <a:rPr lang="en-US" sz="2800" b="1" dirty="0" err="1">
                  <a:latin typeface="Cambria" panose="02040503050406030204" pitchFamily="18" charset="0"/>
                </a:rPr>
                <a:t>hàm</a:t>
              </a:r>
              <a:r>
                <a:rPr lang="en-US" sz="2800" b="1" dirty="0">
                  <a:latin typeface="Cambria" panose="02040503050406030204" pitchFamily="18" charset="0"/>
                </a:rPr>
                <a:t> </a:t>
              </a:r>
              <a:r>
                <a:rPr lang="en-US" sz="2800" b="1" dirty="0" err="1">
                  <a:latin typeface="Cambria" panose="02040503050406030204" pitchFamily="18" charset="0"/>
                </a:rPr>
                <a:t>toán</a:t>
              </a:r>
              <a:r>
                <a:rPr lang="en-US" sz="2800" b="1" dirty="0">
                  <a:latin typeface="Cambria" panose="02040503050406030204" pitchFamily="18" charset="0"/>
                </a:rPr>
                <a:t> </a:t>
              </a:r>
              <a:r>
                <a:rPr lang="en-US" sz="2800" b="1" dirty="0" err="1">
                  <a:latin typeface="Cambria" panose="02040503050406030204" pitchFamily="18" charset="0"/>
                </a:rPr>
                <a:t>học</a:t>
              </a:r>
              <a:r>
                <a:rPr lang="en-US" sz="2800" b="1" dirty="0">
                  <a:latin typeface="Cambria" panose="02040503050406030204" pitchFamily="18" charset="0"/>
                </a:rPr>
                <a:t> </a:t>
              </a:r>
            </a:p>
          </p:txBody>
        </p:sp>
        <p:grpSp>
          <p:nvGrpSpPr>
            <p:cNvPr id="17" name="Group 17">
              <a:extLst>
                <a:ext uri="{FF2B5EF4-FFF2-40B4-BE49-F238E27FC236}">
                  <a16:creationId xmlns="" xmlns:a16="http://schemas.microsoft.com/office/drawing/2014/main" id="{2A6E9D45-C352-4558-BEE5-476D810815A1}"/>
                </a:ext>
              </a:extLst>
            </p:cNvPr>
            <p:cNvGrpSpPr>
              <a:grpSpLocks/>
            </p:cNvGrpSpPr>
            <p:nvPr/>
          </p:nvGrpSpPr>
          <p:grpSpPr bwMode="auto">
            <a:xfrm>
              <a:off x="789624" y="1295400"/>
              <a:ext cx="353376" cy="272472"/>
              <a:chOff x="1110" y="2656"/>
              <a:chExt cx="1549" cy="1351"/>
            </a:xfrm>
          </p:grpSpPr>
          <p:sp>
            <p:nvSpPr>
              <p:cNvPr id="18" name="AutoShape 18">
                <a:extLst>
                  <a:ext uri="{FF2B5EF4-FFF2-40B4-BE49-F238E27FC236}">
                    <a16:creationId xmlns="" xmlns:a16="http://schemas.microsoft.com/office/drawing/2014/main" id="{3CCD89D6-9386-4494-B1F2-BC892B65CBB3}"/>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9" name="AutoShape 19">
                <a:extLst>
                  <a:ext uri="{FF2B5EF4-FFF2-40B4-BE49-F238E27FC236}">
                    <a16:creationId xmlns="" xmlns:a16="http://schemas.microsoft.com/office/drawing/2014/main" id="{8D04EF87-CD23-44CB-9551-A75150C4BAB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20" name="AutoShape 20">
                <a:extLst>
                  <a:ext uri="{FF2B5EF4-FFF2-40B4-BE49-F238E27FC236}">
                    <a16:creationId xmlns="" xmlns:a16="http://schemas.microsoft.com/office/drawing/2014/main" id="{3CDA7CE9-8D50-4CE9-9B5A-1C1D782E2705}"/>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1504721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31</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rPr>
              <a:t>Bài học này trình bày cách sử dụng các hàm L</a:t>
            </a:r>
            <a:r>
              <a:rPr lang="vi-VN" sz="2800">
                <a:latin typeface="Cambria" panose="02040503050406030204" pitchFamily="18" charset="0"/>
              </a:rPr>
              <a:t>ư</a:t>
            </a:r>
            <a:r>
              <a:rPr lang="en-US" sz="2800">
                <a:latin typeface="Cambria" panose="02040503050406030204" pitchFamily="18" charset="0"/>
              </a:rPr>
              <a:t>ợng giác trong Python</a:t>
            </a:r>
          </a:p>
          <a:p>
            <a:pPr marL="0" indent="0" algn="just">
              <a:buNone/>
            </a:pPr>
            <a:r>
              <a:rPr lang="en-US" sz="2800">
                <a:latin typeface="Cambria" panose="02040503050406030204" pitchFamily="18" charset="0"/>
              </a:rPr>
              <a:t>-Từ một góc ta đ</a:t>
            </a:r>
            <a:r>
              <a:rPr lang="vi-VN" sz="2800">
                <a:latin typeface="Cambria" panose="02040503050406030204" pitchFamily="18" charset="0"/>
              </a:rPr>
              <a:t>ư</a:t>
            </a:r>
            <a:r>
              <a:rPr lang="en-US" sz="2800">
                <a:latin typeface="Cambria" panose="02040503050406030204" pitchFamily="18" charset="0"/>
              </a:rPr>
              <a:t>a về Radian sau đó đẩy vào các hàm l</a:t>
            </a:r>
            <a:r>
              <a:rPr lang="vi-VN" sz="2800">
                <a:latin typeface="Cambria" panose="02040503050406030204" pitchFamily="18" charset="0"/>
              </a:rPr>
              <a:t>ư</a:t>
            </a:r>
            <a:r>
              <a:rPr lang="en-US" sz="2800">
                <a:latin typeface="Cambria" panose="02040503050406030204" pitchFamily="18" charset="0"/>
              </a:rPr>
              <a:t>ợng giác:</a:t>
            </a:r>
          </a:p>
          <a:p>
            <a:pPr algn="just"/>
            <a:r>
              <a:rPr lang="en-US" sz="2800">
                <a:latin typeface="Cambria" panose="02040503050406030204" pitchFamily="18" charset="0"/>
              </a:rPr>
              <a:t>Sin</a:t>
            </a:r>
          </a:p>
          <a:p>
            <a:pPr algn="just"/>
            <a:r>
              <a:rPr lang="en-US" sz="2800">
                <a:latin typeface="Cambria" panose="02040503050406030204" pitchFamily="18" charset="0"/>
              </a:rPr>
              <a:t>Cos</a:t>
            </a:r>
          </a:p>
          <a:p>
            <a:pPr algn="just"/>
            <a:r>
              <a:rPr lang="en-US" sz="2800">
                <a:latin typeface="Cambria" panose="02040503050406030204" pitchFamily="18" charset="0"/>
              </a:rPr>
              <a:t>tan</a:t>
            </a:r>
          </a:p>
        </p:txBody>
      </p:sp>
      <p:grpSp>
        <p:nvGrpSpPr>
          <p:cNvPr id="10" name="Group 9">
            <a:extLst>
              <a:ext uri="{FF2B5EF4-FFF2-40B4-BE49-F238E27FC236}">
                <a16:creationId xmlns="" xmlns:a16="http://schemas.microsoft.com/office/drawing/2014/main" id="{0C55A780-BE31-4619-B3FA-5757E2F7A638}"/>
              </a:ext>
            </a:extLst>
          </p:cNvPr>
          <p:cNvGrpSpPr/>
          <p:nvPr/>
        </p:nvGrpSpPr>
        <p:grpSpPr>
          <a:xfrm>
            <a:off x="152400" y="152400"/>
            <a:ext cx="6629400" cy="508000"/>
            <a:chOff x="789624" y="1191463"/>
            <a:chExt cx="6629400" cy="508000"/>
          </a:xfrm>
        </p:grpSpPr>
        <p:sp>
          <p:nvSpPr>
            <p:cNvPr id="11" name="AutoShape 52">
              <a:extLst>
                <a:ext uri="{FF2B5EF4-FFF2-40B4-BE49-F238E27FC236}">
                  <a16:creationId xmlns="" xmlns:a16="http://schemas.microsoft.com/office/drawing/2014/main" id="{4CA8BAF1-53C0-4338-A6CE-C7C699EC3A6E}"/>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dirty="0" smtClean="0">
                  <a:latin typeface="Cambria" panose="02040503050406030204" pitchFamily="18" charset="0"/>
                </a:rPr>
                <a:t>4.9.1</a:t>
              </a:r>
              <a:r>
                <a:rPr lang="en-US" sz="2800" b="1" dirty="0">
                  <a:latin typeface="Cambria" panose="02040503050406030204" pitchFamily="18" charset="0"/>
                </a:rPr>
                <a:t>. </a:t>
              </a:r>
              <a:r>
                <a:rPr lang="en-US" sz="2800" b="1" dirty="0" err="1">
                  <a:latin typeface="Cambria" panose="02040503050406030204" pitchFamily="18" charset="0"/>
                </a:rPr>
                <a:t>Các</a:t>
              </a:r>
              <a:r>
                <a:rPr lang="en-US" sz="2800" b="1" dirty="0">
                  <a:latin typeface="Cambria" panose="02040503050406030204" pitchFamily="18" charset="0"/>
                </a:rPr>
                <a:t> </a:t>
              </a:r>
              <a:r>
                <a:rPr lang="en-US" sz="2800" b="1" dirty="0" err="1">
                  <a:latin typeface="Cambria" panose="02040503050406030204" pitchFamily="18" charset="0"/>
                </a:rPr>
                <a:t>hàm</a:t>
              </a:r>
              <a:r>
                <a:rPr lang="en-US" sz="2800" b="1" dirty="0">
                  <a:latin typeface="Cambria" panose="02040503050406030204" pitchFamily="18" charset="0"/>
                </a:rPr>
                <a:t> </a:t>
              </a:r>
              <a:r>
                <a:rPr lang="en-US" sz="2800" b="1" dirty="0" err="1">
                  <a:latin typeface="Cambria" panose="02040503050406030204" pitchFamily="18" charset="0"/>
                </a:rPr>
                <a:t>toán</a:t>
              </a:r>
              <a:r>
                <a:rPr lang="en-US" sz="2800" b="1" dirty="0">
                  <a:latin typeface="Cambria" panose="02040503050406030204" pitchFamily="18" charset="0"/>
                </a:rPr>
                <a:t> </a:t>
              </a:r>
              <a:r>
                <a:rPr lang="en-US" sz="2800" b="1" dirty="0" err="1">
                  <a:latin typeface="Cambria" panose="02040503050406030204" pitchFamily="18" charset="0"/>
                </a:rPr>
                <a:t>học</a:t>
              </a:r>
              <a:r>
                <a:rPr lang="en-US" sz="2800" b="1" dirty="0">
                  <a:latin typeface="Cambria" panose="02040503050406030204" pitchFamily="18" charset="0"/>
                </a:rPr>
                <a:t> </a:t>
              </a:r>
            </a:p>
          </p:txBody>
        </p:sp>
        <p:grpSp>
          <p:nvGrpSpPr>
            <p:cNvPr id="12" name="Group 17">
              <a:extLst>
                <a:ext uri="{FF2B5EF4-FFF2-40B4-BE49-F238E27FC236}">
                  <a16:creationId xmlns="" xmlns:a16="http://schemas.microsoft.com/office/drawing/2014/main" id="{C8FAC4A8-0E3A-4992-82E4-85B370EE5DB3}"/>
                </a:ext>
              </a:extLst>
            </p:cNvPr>
            <p:cNvGrpSpPr>
              <a:grpSpLocks/>
            </p:cNvGrpSpPr>
            <p:nvPr/>
          </p:nvGrpSpPr>
          <p:grpSpPr bwMode="auto">
            <a:xfrm>
              <a:off x="789624" y="1295400"/>
              <a:ext cx="353376" cy="272472"/>
              <a:chOff x="1110" y="2656"/>
              <a:chExt cx="1549" cy="1351"/>
            </a:xfrm>
          </p:grpSpPr>
          <p:sp>
            <p:nvSpPr>
              <p:cNvPr id="15" name="AutoShape 18">
                <a:extLst>
                  <a:ext uri="{FF2B5EF4-FFF2-40B4-BE49-F238E27FC236}">
                    <a16:creationId xmlns="" xmlns:a16="http://schemas.microsoft.com/office/drawing/2014/main" id="{98197217-BF51-4E84-8412-1D5F3055F5F5}"/>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6" name="AutoShape 19">
                <a:extLst>
                  <a:ext uri="{FF2B5EF4-FFF2-40B4-BE49-F238E27FC236}">
                    <a16:creationId xmlns="" xmlns:a16="http://schemas.microsoft.com/office/drawing/2014/main" id="{2D842F56-B397-4D58-AA18-AEF3E350D846}"/>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7" name="AutoShape 20">
                <a:extLst>
                  <a:ext uri="{FF2B5EF4-FFF2-40B4-BE49-F238E27FC236}">
                    <a16:creationId xmlns="" xmlns:a16="http://schemas.microsoft.com/office/drawing/2014/main" id="{6C904E57-C0CD-4787-8BD3-768984F34E92}"/>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417480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dirty="0" smtClean="0">
                  <a:latin typeface="Cambria" panose="02040503050406030204" pitchFamily="18" charset="0"/>
                </a:rPr>
                <a:t>4.9.2</a:t>
              </a:r>
              <a:r>
                <a:rPr lang="en-US" sz="2800" b="1" dirty="0">
                  <a:latin typeface="Cambria" panose="02040503050406030204" pitchFamily="18" charset="0"/>
                </a:rPr>
                <a:t>. round</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32</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rPr>
              <a:t>Trong quá trình tính toán ta  sẽ nhận được các số lẻ, các số này cần đ</a:t>
            </a:r>
            <a:r>
              <a:rPr lang="vi-VN" sz="2800">
                <a:latin typeface="Cambria" panose="02040503050406030204" pitchFamily="18" charset="0"/>
              </a:rPr>
              <a:t>ư</a:t>
            </a:r>
            <a:r>
              <a:rPr lang="en-US" sz="2800">
                <a:latin typeface="Cambria" panose="02040503050406030204" pitchFamily="18" charset="0"/>
              </a:rPr>
              <a:t>ợc làm tròn để cùng thỏa mãn yêu cầu nào đó. Hàm round đ</a:t>
            </a:r>
            <a:r>
              <a:rPr lang="vi-VN" sz="2800">
                <a:latin typeface="Cambria" panose="02040503050406030204" pitchFamily="18" charset="0"/>
              </a:rPr>
              <a:t>ư</a:t>
            </a:r>
            <a:r>
              <a:rPr lang="en-US" sz="2800">
                <a:latin typeface="Cambria" panose="02040503050406030204" pitchFamily="18" charset="0"/>
              </a:rPr>
              <a:t>ợc Python hỗ trợ nh</a:t>
            </a:r>
            <a:r>
              <a:rPr lang="vi-VN" sz="2800">
                <a:latin typeface="Cambria" panose="02040503050406030204" pitchFamily="18" charset="0"/>
              </a:rPr>
              <a:t>ư</a:t>
            </a:r>
            <a:r>
              <a:rPr lang="en-US" sz="2800">
                <a:latin typeface="Cambria" panose="02040503050406030204" pitchFamily="18" charset="0"/>
              </a:rPr>
              <a:t> sau:</a:t>
            </a:r>
          </a:p>
          <a:p>
            <a:pPr algn="just"/>
            <a:r>
              <a:rPr lang="en-US" sz="2800">
                <a:latin typeface="Cambria" panose="02040503050406030204" pitchFamily="18" charset="0"/>
              </a:rPr>
              <a:t>round(số gốc, đ</a:t>
            </a:r>
            <a:r>
              <a:rPr lang="vi-VN" sz="2800">
                <a:latin typeface="Cambria" panose="02040503050406030204" pitchFamily="18" charset="0"/>
              </a:rPr>
              <a:t>ơ</a:t>
            </a:r>
            <a:r>
              <a:rPr lang="en-US" sz="2800">
                <a:latin typeface="Cambria" panose="02040503050406030204" pitchFamily="18" charset="0"/>
              </a:rPr>
              <a:t>n vị làm tròn)</a:t>
            </a:r>
          </a:p>
        </p:txBody>
      </p:sp>
      <p:sp>
        <p:nvSpPr>
          <p:cNvPr id="8" name="Rectangle 1">
            <a:extLst>
              <a:ext uri="{FF2B5EF4-FFF2-40B4-BE49-F238E27FC236}">
                <a16:creationId xmlns="" xmlns:a16="http://schemas.microsoft.com/office/drawing/2014/main" id="{2C9809A1-A19D-40D7-B09D-E3135ACEEE0F}"/>
              </a:ext>
            </a:extLst>
          </p:cNvPr>
          <p:cNvSpPr>
            <a:spLocks noChangeArrowheads="1"/>
          </p:cNvSpPr>
          <p:nvPr/>
        </p:nvSpPr>
        <p:spPr bwMode="auto">
          <a:xfrm>
            <a:off x="2286000" y="3124200"/>
            <a:ext cx="5306261"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3</a:t>
            </a:r>
            <a:b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b=</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11</a:t>
            </a:r>
            <a:b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c=b/a</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a:t>
            </a:r>
            <a:r>
              <a:rPr lang="en-US" altLang="en-US" sz="2400">
                <a:solidFill>
                  <a:srgbClr val="000000"/>
                </a:solidFill>
                <a:latin typeface="Courier New" panose="02070309020205020404" pitchFamily="49" charset="0"/>
                <a:cs typeface="Courier New" panose="02070309020205020404" pitchFamily="49" charset="0"/>
                <a:sym typeface="Wingdings" panose="05000000000000000000" pitchFamily="2" charset="2"/>
              </a:rPr>
              <a:t>3.6666666666666665</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round</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2</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lang="en-US" altLang="en-US" sz="2400">
                <a:solidFill>
                  <a:srgbClr val="000000"/>
                </a:solidFill>
                <a:latin typeface="Courier New" panose="02070309020205020404" pitchFamily="49" charset="0"/>
                <a:cs typeface="Courier New" panose="02070309020205020404" pitchFamily="49" charset="0"/>
                <a:sym typeface="Wingdings" panose="05000000000000000000" pitchFamily="2" charset="2"/>
              </a:rPr>
              <a:t>3.67</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09980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dirty="0" smtClean="0">
                  <a:latin typeface="Cambria" panose="02040503050406030204" pitchFamily="18" charset="0"/>
                </a:rPr>
                <a:t>4.9.3</a:t>
              </a:r>
              <a:r>
                <a:rPr lang="en-US" sz="2800" b="1" dirty="0">
                  <a:latin typeface="Cambria" panose="02040503050406030204" pitchFamily="18" charset="0"/>
                </a:rPr>
                <a:t>. Time</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33</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rPr>
              <a:t>Module time trong Python cung cấp rất nhiều hàm hữu ích, bài học giới thiệu 2 hàm </a:t>
            </a:r>
            <a:r>
              <a:rPr lang="en-US" sz="2800" b="1">
                <a:latin typeface="Cambria" panose="02040503050406030204" pitchFamily="18" charset="0"/>
              </a:rPr>
              <a:t>clock</a:t>
            </a:r>
            <a:r>
              <a:rPr lang="en-US" sz="2800">
                <a:latin typeface="Cambria" panose="02040503050406030204" pitchFamily="18" charset="0"/>
              </a:rPr>
              <a:t> và </a:t>
            </a:r>
            <a:r>
              <a:rPr lang="en-US" sz="2800" b="1">
                <a:latin typeface="Cambria" panose="02040503050406030204" pitchFamily="18" charset="0"/>
              </a:rPr>
              <a:t>sleep</a:t>
            </a:r>
            <a:r>
              <a:rPr lang="en-US" sz="2800">
                <a:latin typeface="Cambria" panose="02040503050406030204" pitchFamily="18" charset="0"/>
              </a:rPr>
              <a:t>.</a:t>
            </a:r>
          </a:p>
          <a:p>
            <a:pPr marL="514350" indent="-514350" algn="just">
              <a:buFont typeface="+mj-lt"/>
              <a:buAutoNum type="arabicPeriod"/>
            </a:pPr>
            <a:r>
              <a:rPr lang="en-US" sz="2800">
                <a:latin typeface="Cambria" panose="02040503050406030204" pitchFamily="18" charset="0"/>
              </a:rPr>
              <a:t>Clock</a:t>
            </a:r>
          </a:p>
          <a:p>
            <a:pPr marL="514350" indent="-514350" algn="just">
              <a:buFont typeface="+mj-lt"/>
              <a:buAutoNum type="arabicPeriod"/>
            </a:pPr>
            <a:r>
              <a:rPr lang="en-US" sz="2800">
                <a:latin typeface="Cambria" panose="02040503050406030204" pitchFamily="18" charset="0"/>
              </a:rPr>
              <a:t>Sleep</a:t>
            </a:r>
          </a:p>
          <a:p>
            <a:pPr marL="0" indent="0" algn="just">
              <a:buNone/>
            </a:pPr>
            <a:endParaRPr lang="en-US" sz="2800">
              <a:latin typeface="Cambria" panose="02040503050406030204" pitchFamily="18" charset="0"/>
            </a:endParaRPr>
          </a:p>
        </p:txBody>
      </p:sp>
    </p:spTree>
    <p:extLst>
      <p:ext uri="{BB962C8B-B14F-4D97-AF65-F5344CB8AC3E}">
        <p14:creationId xmlns:p14="http://schemas.microsoft.com/office/powerpoint/2010/main" val="23451836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Clock</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34</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rPr>
              <a:t>Clock tùy thuộc vào hệ đều hành mà cách thức xử lý khác nhau. Với Windows thì Clock trả về số giây khi ta gọi hàm clock. Để tính thời gian thực hiện một ch</a:t>
            </a:r>
            <a:r>
              <a:rPr lang="vi-VN" sz="2800">
                <a:latin typeface="Cambria" panose="02040503050406030204" pitchFamily="18" charset="0"/>
              </a:rPr>
              <a:t>ư</a:t>
            </a:r>
            <a:r>
              <a:rPr lang="en-US" sz="2800">
                <a:latin typeface="Cambria" panose="02040503050406030204" pitchFamily="18" charset="0"/>
              </a:rPr>
              <a:t>ơng trình ta có thể căn 2 đầu để trừ ra số giây</a:t>
            </a:r>
          </a:p>
        </p:txBody>
      </p:sp>
      <p:cxnSp>
        <p:nvCxnSpPr>
          <p:cNvPr id="9" name="Straight Arrow Connector 8">
            <a:extLst>
              <a:ext uri="{FF2B5EF4-FFF2-40B4-BE49-F238E27FC236}">
                <a16:creationId xmlns="" xmlns:a16="http://schemas.microsoft.com/office/drawing/2014/main" id="{E6B71B0D-7BF4-4F7F-A818-32DC99F0E33B}"/>
              </a:ext>
            </a:extLst>
          </p:cNvPr>
          <p:cNvCxnSpPr/>
          <p:nvPr/>
        </p:nvCxnSpPr>
        <p:spPr>
          <a:xfrm>
            <a:off x="2514600" y="3276600"/>
            <a:ext cx="60198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 xmlns:a16="http://schemas.microsoft.com/office/drawing/2014/main" id="{4EB1F9E5-860A-4B31-9F9E-3F93E989B68F}"/>
              </a:ext>
            </a:extLst>
          </p:cNvPr>
          <p:cNvCxnSpPr/>
          <p:nvPr/>
        </p:nvCxnSpPr>
        <p:spPr>
          <a:xfrm>
            <a:off x="2895600" y="2895600"/>
            <a:ext cx="0" cy="83820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D955D66B-E84B-4B57-AB62-FD57F4891C2F}"/>
              </a:ext>
            </a:extLst>
          </p:cNvPr>
          <p:cNvCxnSpPr/>
          <p:nvPr/>
        </p:nvCxnSpPr>
        <p:spPr>
          <a:xfrm>
            <a:off x="6629400" y="2857500"/>
            <a:ext cx="0" cy="83820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 xmlns:a16="http://schemas.microsoft.com/office/drawing/2014/main" id="{DF5EFCC6-B7E6-4B18-9DA1-36CD691103D7}"/>
              </a:ext>
            </a:extLst>
          </p:cNvPr>
          <p:cNvCxnSpPr/>
          <p:nvPr/>
        </p:nvCxnSpPr>
        <p:spPr>
          <a:xfrm>
            <a:off x="3048000" y="2895600"/>
            <a:ext cx="33528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 xmlns:a16="http://schemas.microsoft.com/office/drawing/2014/main" id="{13681165-3936-4B97-BFC3-A7F567180916}"/>
              </a:ext>
            </a:extLst>
          </p:cNvPr>
          <p:cNvSpPr txBox="1"/>
          <p:nvPr/>
        </p:nvSpPr>
        <p:spPr>
          <a:xfrm>
            <a:off x="3688081" y="2590800"/>
            <a:ext cx="2179318" cy="369332"/>
          </a:xfrm>
          <a:prstGeom prst="rect">
            <a:avLst/>
          </a:prstGeom>
          <a:noFill/>
        </p:spPr>
        <p:txBody>
          <a:bodyPr wrap="square" rtlCol="0">
            <a:spAutoFit/>
          </a:bodyPr>
          <a:lstStyle/>
          <a:p>
            <a:r>
              <a:rPr lang="en-US">
                <a:latin typeface="Cambria" panose="02040503050406030204" pitchFamily="18" charset="0"/>
              </a:rPr>
              <a:t>Block Statement </a:t>
            </a:r>
          </a:p>
        </p:txBody>
      </p:sp>
      <p:sp>
        <p:nvSpPr>
          <p:cNvPr id="18" name="TextBox 17">
            <a:extLst>
              <a:ext uri="{FF2B5EF4-FFF2-40B4-BE49-F238E27FC236}">
                <a16:creationId xmlns="" xmlns:a16="http://schemas.microsoft.com/office/drawing/2014/main" id="{26A60658-431D-4512-809D-36B67FD1DF06}"/>
              </a:ext>
            </a:extLst>
          </p:cNvPr>
          <p:cNvSpPr txBox="1"/>
          <p:nvPr/>
        </p:nvSpPr>
        <p:spPr>
          <a:xfrm>
            <a:off x="2178682" y="3733800"/>
            <a:ext cx="1505540" cy="369332"/>
          </a:xfrm>
          <a:prstGeom prst="rect">
            <a:avLst/>
          </a:prstGeom>
          <a:noFill/>
        </p:spPr>
        <p:txBody>
          <a:bodyPr wrap="none" rtlCol="0">
            <a:spAutoFit/>
          </a:bodyPr>
          <a:lstStyle/>
          <a:p>
            <a:r>
              <a:rPr lang="en-US">
                <a:latin typeface="Cambria" panose="02040503050406030204" pitchFamily="18" charset="0"/>
              </a:rPr>
              <a:t>Start=Clock()</a:t>
            </a:r>
          </a:p>
        </p:txBody>
      </p:sp>
      <p:sp>
        <p:nvSpPr>
          <p:cNvPr id="19" name="TextBox 18">
            <a:extLst>
              <a:ext uri="{FF2B5EF4-FFF2-40B4-BE49-F238E27FC236}">
                <a16:creationId xmlns="" xmlns:a16="http://schemas.microsoft.com/office/drawing/2014/main" id="{32374B4F-76E2-4C96-ADD5-BC70B11548FC}"/>
              </a:ext>
            </a:extLst>
          </p:cNvPr>
          <p:cNvSpPr txBox="1"/>
          <p:nvPr/>
        </p:nvSpPr>
        <p:spPr>
          <a:xfrm>
            <a:off x="6062870" y="3733800"/>
            <a:ext cx="1415772" cy="369332"/>
          </a:xfrm>
          <a:prstGeom prst="rect">
            <a:avLst/>
          </a:prstGeom>
          <a:noFill/>
        </p:spPr>
        <p:txBody>
          <a:bodyPr wrap="none" rtlCol="0">
            <a:spAutoFit/>
          </a:bodyPr>
          <a:lstStyle/>
          <a:p>
            <a:r>
              <a:rPr lang="en-US">
                <a:latin typeface="Cambria" panose="02040503050406030204" pitchFamily="18" charset="0"/>
              </a:rPr>
              <a:t>End=Clock()</a:t>
            </a:r>
          </a:p>
        </p:txBody>
      </p:sp>
      <p:sp>
        <p:nvSpPr>
          <p:cNvPr id="20" name="TextBox 19">
            <a:extLst>
              <a:ext uri="{FF2B5EF4-FFF2-40B4-BE49-F238E27FC236}">
                <a16:creationId xmlns="" xmlns:a16="http://schemas.microsoft.com/office/drawing/2014/main" id="{120B43EA-6868-4647-9AD9-7609AB69BA89}"/>
              </a:ext>
            </a:extLst>
          </p:cNvPr>
          <p:cNvSpPr txBox="1"/>
          <p:nvPr/>
        </p:nvSpPr>
        <p:spPr>
          <a:xfrm>
            <a:off x="2746038" y="4623028"/>
            <a:ext cx="3956724" cy="461665"/>
          </a:xfrm>
          <a:prstGeom prst="rect">
            <a:avLst/>
          </a:prstGeom>
          <a:noFill/>
        </p:spPr>
        <p:txBody>
          <a:bodyPr wrap="none" rtlCol="0">
            <a:spAutoFit/>
          </a:bodyPr>
          <a:lstStyle/>
          <a:p>
            <a:r>
              <a:rPr lang="en-US" sz="2400">
                <a:latin typeface="Cambria" panose="02040503050406030204" pitchFamily="18" charset="0"/>
              </a:rPr>
              <a:t>Thời gian thực thi=End-Start</a:t>
            </a:r>
          </a:p>
        </p:txBody>
      </p:sp>
    </p:spTree>
    <p:extLst>
      <p:ext uri="{BB962C8B-B14F-4D97-AF65-F5344CB8AC3E}">
        <p14:creationId xmlns:p14="http://schemas.microsoft.com/office/powerpoint/2010/main" val="4882016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Clock</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35</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sz="2800">
              <a:latin typeface="Cambria" panose="02040503050406030204" pitchFamily="18" charset="0"/>
            </a:endParaRPr>
          </a:p>
        </p:txBody>
      </p:sp>
      <p:sp>
        <p:nvSpPr>
          <p:cNvPr id="8" name="Rectangle 1">
            <a:extLst>
              <a:ext uri="{FF2B5EF4-FFF2-40B4-BE49-F238E27FC236}">
                <a16:creationId xmlns="" xmlns:a16="http://schemas.microsoft.com/office/drawing/2014/main" id="{FD0D309F-1B0A-4722-B655-AB5DD50C7FF0}"/>
              </a:ext>
            </a:extLst>
          </p:cNvPr>
          <p:cNvSpPr>
            <a:spLocks noChangeArrowheads="1"/>
          </p:cNvSpPr>
          <p:nvPr/>
        </p:nvSpPr>
        <p:spPr bwMode="auto">
          <a:xfrm>
            <a:off x="826024" y="1153354"/>
            <a:ext cx="10692351"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time </a:t>
            </a: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clock</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"Enter your name: "</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660099"/>
                </a:solidFill>
                <a:effectLst/>
                <a:latin typeface="Courier New" panose="02070309020205020404" pitchFamily="49" charset="0"/>
                <a:cs typeface="Courier New" panose="02070309020205020404" pitchFamily="49" charset="0"/>
              </a:rPr>
              <a:t>end</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start_time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clock()</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 </a:t>
            </a:r>
            <a:r>
              <a:rPr kumimoji="0" lang="en-US" altLang="en-US"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input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elapsed = clock() -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start_time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a:t>
            </a:r>
            <a:r>
              <a:rPr kumimoji="0" lang="en-US" altLang="en-US"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"it took you"</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elapsed, </a:t>
            </a:r>
            <a:r>
              <a:rPr kumimoji="0" lang="en-US" altLang="en-US"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"seconds to respond"</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14109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Sleep</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36</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rPr>
              <a:t>Sleep giúp ta tạm dừng quá trình chạy trong một đ</a:t>
            </a:r>
            <a:r>
              <a:rPr lang="vi-VN" sz="2800">
                <a:latin typeface="Cambria" panose="02040503050406030204" pitchFamily="18" charset="0"/>
              </a:rPr>
              <a:t>ơ</a:t>
            </a:r>
            <a:r>
              <a:rPr lang="en-US" sz="2800">
                <a:latin typeface="Cambria" panose="02040503050406030204" pitchFamily="18" charset="0"/>
              </a:rPr>
              <a:t>n vị thời gian nào đó. Thay vì ch</a:t>
            </a:r>
            <a:r>
              <a:rPr lang="vi-VN" sz="2800">
                <a:latin typeface="Cambria" panose="02040503050406030204" pitchFamily="18" charset="0"/>
              </a:rPr>
              <a:t>ư</a:t>
            </a:r>
            <a:r>
              <a:rPr lang="en-US" sz="2800">
                <a:latin typeface="Cambria" panose="02040503050406030204" pitchFamily="18" charset="0"/>
              </a:rPr>
              <a:t>ơng trình chạy một mạch, khi gặp sleep nó sẽ tạm dừng lại</a:t>
            </a:r>
          </a:p>
        </p:txBody>
      </p:sp>
      <p:sp>
        <p:nvSpPr>
          <p:cNvPr id="8" name="Rectangle 1">
            <a:extLst>
              <a:ext uri="{FF2B5EF4-FFF2-40B4-BE49-F238E27FC236}">
                <a16:creationId xmlns="" xmlns:a16="http://schemas.microsoft.com/office/drawing/2014/main" id="{A75EF7DF-B2BB-4916-8A07-AAA6F6B18B70}"/>
              </a:ext>
            </a:extLst>
          </p:cNvPr>
          <p:cNvSpPr>
            <a:spLocks noChangeArrowheads="1"/>
          </p:cNvSpPr>
          <p:nvPr/>
        </p:nvSpPr>
        <p:spPr bwMode="auto">
          <a:xfrm>
            <a:off x="685800" y="2286000"/>
            <a:ext cx="10508005"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time </a:t>
            </a: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sleep</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for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count </a:t>
            </a: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in </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10</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Range 10, 9, 8, ..., 0</a:t>
            </a:r>
            <a:br>
              <a:rPr kumimoji="0" lang="en-US" altLang="en-US" sz="2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2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(count) </a:t>
            </a:r>
            <a:r>
              <a:rPr kumimoji="0" lang="en-US" altLang="en-US" sz="2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Display the count</a:t>
            </a:r>
            <a:br>
              <a:rPr kumimoji="0" lang="en-US" altLang="en-US" sz="2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2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sleep(</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Suspend execution for 1 second</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56135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dirty="0" smtClean="0">
                  <a:latin typeface="Cambria" panose="02040503050406030204" pitchFamily="18" charset="0"/>
                </a:rPr>
                <a:t>4.9.4</a:t>
              </a:r>
              <a:r>
                <a:rPr lang="en-US" sz="2800" b="1" dirty="0">
                  <a:latin typeface="Cambria" panose="02040503050406030204" pitchFamily="18" charset="0"/>
                </a:rPr>
                <a:t>. Random</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37</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rPr>
              <a:t>Random là một trong những hàm khá hữu dụng trong việc viết Games, giả lập dữ liệu, thống kê.</a:t>
            </a:r>
          </a:p>
          <a:p>
            <a:pPr marL="0" indent="0" algn="just">
              <a:buNone/>
            </a:pPr>
            <a:endParaRPr lang="en-US" sz="2800">
              <a:latin typeface="Cambria" panose="02040503050406030204" pitchFamily="18" charset="0"/>
            </a:endParaRPr>
          </a:p>
          <a:p>
            <a:pPr marL="0" indent="0" algn="just">
              <a:buNone/>
            </a:pPr>
            <a:r>
              <a:rPr lang="en-US" sz="2800">
                <a:latin typeface="Cambria" panose="02040503050406030204" pitchFamily="18" charset="0"/>
              </a:rPr>
              <a:t>randrange(x,y) </a:t>
            </a:r>
            <a:r>
              <a:rPr lang="en-US" sz="2800">
                <a:latin typeface="Cambria" panose="02040503050406030204" pitchFamily="18" charset="0"/>
                <a:sym typeface="Wingdings" panose="05000000000000000000" pitchFamily="2" charset="2"/>
              </a:rPr>
              <a:t>lấy số ngẫu nhiên &gt;=x và &lt;y</a:t>
            </a:r>
            <a:endParaRPr lang="en-US" sz="2800">
              <a:latin typeface="Cambria" panose="02040503050406030204" pitchFamily="18" charset="0"/>
            </a:endParaRPr>
          </a:p>
        </p:txBody>
      </p:sp>
    </p:spTree>
    <p:extLst>
      <p:ext uri="{BB962C8B-B14F-4D97-AF65-F5344CB8AC3E}">
        <p14:creationId xmlns:p14="http://schemas.microsoft.com/office/powerpoint/2010/main" val="9842812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dirty="0" smtClean="0">
                  <a:latin typeface="Cambria" panose="02040503050406030204" pitchFamily="18" charset="0"/>
                </a:rPr>
                <a:t>4.9.5</a:t>
              </a:r>
              <a:r>
                <a:rPr lang="en-US" sz="2800" b="1" dirty="0">
                  <a:latin typeface="Cambria" panose="02040503050406030204" pitchFamily="18" charset="0"/>
                </a:rPr>
                <a:t>. exit</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38</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rPr>
              <a:t>Hàm exit dùng để thoát phần mềm</a:t>
            </a:r>
          </a:p>
        </p:txBody>
      </p:sp>
      <p:sp>
        <p:nvSpPr>
          <p:cNvPr id="8" name="Rectangle 1">
            <a:extLst>
              <a:ext uri="{FF2B5EF4-FFF2-40B4-BE49-F238E27FC236}">
                <a16:creationId xmlns="" xmlns:a16="http://schemas.microsoft.com/office/drawing/2014/main" id="{CC971696-07B9-4B63-8443-6F0F7DC95F36}"/>
              </a:ext>
            </a:extLst>
          </p:cNvPr>
          <p:cNvSpPr>
            <a:spLocks noChangeArrowheads="1"/>
          </p:cNvSpPr>
          <p:nvPr/>
        </p:nvSpPr>
        <p:spPr bwMode="auto">
          <a:xfrm>
            <a:off x="1752600" y="1828800"/>
            <a:ext cx="7189789"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while True</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input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"Tên bạn:"</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hoi=</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input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"Tiếp hay không?(c/k):"</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if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hoi==</a:t>
            </a:r>
            <a:r>
              <a:rPr kumimoji="0" lang="en-US" altLang="en-US" sz="24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"k"</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exit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"BYE!"</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08466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dirty="0" smtClean="0">
                  <a:latin typeface="Cambria" panose="02040503050406030204" pitchFamily="18" charset="0"/>
                </a:rPr>
                <a:t>4.9.6</a:t>
              </a:r>
              <a:r>
                <a:rPr lang="en-US" sz="2800" b="1" dirty="0">
                  <a:latin typeface="Cambria" panose="02040503050406030204" pitchFamily="18" charset="0"/>
                </a:rPr>
                <a:t>. </a:t>
              </a:r>
              <a:r>
                <a:rPr lang="en-US" sz="2800" b="1" dirty="0" err="1">
                  <a:latin typeface="Cambria" panose="02040503050406030204" pitchFamily="18" charset="0"/>
                </a:rPr>
                <a:t>eval</a:t>
              </a:r>
              <a:endParaRPr lang="en-US" sz="2800" b="1" dirty="0">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39</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a:latin typeface="Cambria" panose="02040503050406030204" pitchFamily="18" charset="0"/>
              </a:rPr>
              <a:t>Hàm eval rất lợi hại, nó có thể tự tính toán chuỗi phép toán:</a:t>
            </a:r>
          </a:p>
        </p:txBody>
      </p:sp>
      <p:sp>
        <p:nvSpPr>
          <p:cNvPr id="9" name="Rectangle 1">
            <a:extLst>
              <a:ext uri="{FF2B5EF4-FFF2-40B4-BE49-F238E27FC236}">
                <a16:creationId xmlns="" xmlns:a16="http://schemas.microsoft.com/office/drawing/2014/main" id="{3F52A0FC-1E91-4C76-9B19-E50CC2574DAA}"/>
              </a:ext>
            </a:extLst>
          </p:cNvPr>
          <p:cNvSpPr>
            <a:spLocks noChangeArrowheads="1"/>
          </p:cNvSpPr>
          <p:nvPr/>
        </p:nvSpPr>
        <p:spPr bwMode="auto">
          <a:xfrm>
            <a:off x="685800" y="1828800"/>
            <a:ext cx="4424609" cy="120032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math </a:t>
            </a: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sin</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a:t>
            </a:r>
            <a:r>
              <a:rPr kumimoji="0" lang="en-US" altLang="en-US" sz="2400" b="0"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eval</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"1+2+5+sin(30)"</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 xmlns:a16="http://schemas.microsoft.com/office/drawing/2014/main" id="{C281AD90-2543-4F6B-90EF-271A4A3BD782}"/>
              </a:ext>
            </a:extLst>
          </p:cNvPr>
          <p:cNvSpPr>
            <a:spLocks noChangeArrowheads="1"/>
          </p:cNvSpPr>
          <p:nvPr/>
        </p:nvSpPr>
        <p:spPr bwMode="auto">
          <a:xfrm>
            <a:off x="1755591" y="3424976"/>
            <a:ext cx="7558479"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x1,x2=</a:t>
            </a:r>
            <a:r>
              <a:rPr kumimoji="0" lang="en-US" altLang="en-US" sz="2400" b="0"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eval</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input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Nhập</a:t>
            </a:r>
            <a:r>
              <a:rPr kumimoji="0" lang="en-US" altLang="en-US"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x1,x2:"</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"x1="</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,x1,</a:t>
            </a:r>
            <a:r>
              <a:rPr kumimoji="0" lang="en-US" altLang="en-US"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",x2="</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,x2)</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"{0}+{1}={2}"</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.format(x1,x2,x1+x2))</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547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4.1. Khái niệm về hàm</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4</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itchFamily="2" charset="2"/>
              <a:buChar char="Ø"/>
            </a:pPr>
            <a:r>
              <a:rPr lang="en-US" sz="2800">
                <a:latin typeface="Times New Roman" pitchFamily="18" charset="0"/>
                <a:cs typeface="Times New Roman" pitchFamily="18" charset="0"/>
              </a:rPr>
              <a:t>Hàm là một khối lệnh thực hiện một công việc hoàn chỉnh (module), được đặt tên và được gọi thực thi nhiều lần tại nhiều vị trí  trong chương trình.</a:t>
            </a:r>
          </a:p>
          <a:p>
            <a:pPr marL="457200" indent="-457200">
              <a:buFont typeface="Wingdings" pitchFamily="2" charset="2"/>
              <a:buChar char="Ø"/>
            </a:pPr>
            <a:r>
              <a:rPr lang="en-US" sz="2800">
                <a:latin typeface="Times New Roman" pitchFamily="18" charset="0"/>
                <a:cs typeface="Times New Roman" pitchFamily="18" charset="0"/>
              </a:rPr>
              <a:t>Hàm còn gọi là chương trình con </a:t>
            </a:r>
            <a:r>
              <a:rPr lang="en-US" sz="2400">
                <a:latin typeface="Times New Roman" pitchFamily="18" charset="0"/>
                <a:cs typeface="Times New Roman" pitchFamily="18" charset="0"/>
              </a:rPr>
              <a:t>(</a:t>
            </a:r>
            <a:r>
              <a:rPr lang="en-US" sz="2400" i="1">
                <a:latin typeface="Times New Roman" pitchFamily="18" charset="0"/>
                <a:cs typeface="Times New Roman" pitchFamily="18" charset="0"/>
              </a:rPr>
              <a:t>subroutine)</a:t>
            </a:r>
          </a:p>
          <a:p>
            <a:pPr marL="457200" indent="-457200">
              <a:buFont typeface="Wingdings" pitchFamily="2" charset="2"/>
              <a:buChar char="Ø"/>
            </a:pPr>
            <a:r>
              <a:rPr lang="en-US" b="1" i="1">
                <a:latin typeface="Times New Roman" pitchFamily="18" charset="0"/>
                <a:cs typeface="Times New Roman" pitchFamily="18" charset="0"/>
              </a:rPr>
              <a:t>Nếu không viết hàm thì sẽ gặp những khó khăn gì?</a:t>
            </a:r>
          </a:p>
          <a:p>
            <a:pPr lvl="1" indent="-342900"/>
            <a:r>
              <a:rPr lang="en-US" sz="2400">
                <a:latin typeface="Times New Roman" pitchFamily="18" charset="0"/>
                <a:cs typeface="Times New Roman" pitchFamily="18" charset="0"/>
              </a:rPr>
              <a:t>Rất khó để viết chính xác khi dự án lớn</a:t>
            </a:r>
          </a:p>
          <a:p>
            <a:pPr lvl="1" indent="-342900"/>
            <a:r>
              <a:rPr lang="en-US" sz="2400">
                <a:latin typeface="Times New Roman" pitchFamily="18" charset="0"/>
                <a:cs typeface="Times New Roman" pitchFamily="18" charset="0"/>
              </a:rPr>
              <a:t>Rất khó debug</a:t>
            </a:r>
          </a:p>
          <a:p>
            <a:pPr lvl="1" indent="-342900"/>
            <a:r>
              <a:rPr lang="en-US" sz="2400">
                <a:latin typeface="Times New Roman" pitchFamily="18" charset="0"/>
                <a:cs typeface="Times New Roman" pitchFamily="18" charset="0"/>
              </a:rPr>
              <a:t>Rất khó mở rộng</a:t>
            </a:r>
          </a:p>
        </p:txBody>
      </p:sp>
    </p:spTree>
    <p:extLst>
      <p:ext uri="{BB962C8B-B14F-4D97-AF65-F5344CB8AC3E}">
        <p14:creationId xmlns:p14="http://schemas.microsoft.com/office/powerpoint/2010/main" val="2223189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5</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3600">
                <a:latin typeface="Times New Roman" pitchFamily="18" charset="0"/>
                <a:cs typeface="Times New Roman" pitchFamily="18" charset="0"/>
              </a:rPr>
              <a:t>Có hai loại hàm: </a:t>
            </a:r>
          </a:p>
          <a:p>
            <a:pPr lvl="1" algn="just"/>
            <a:r>
              <a:rPr lang="en-US" sz="3600" i="1">
                <a:latin typeface="Times New Roman" pitchFamily="18" charset="0"/>
                <a:cs typeface="Times New Roman" pitchFamily="18" charset="0"/>
              </a:rPr>
              <a:t>Hàm thư viện</a:t>
            </a:r>
            <a:r>
              <a:rPr lang="en-US" sz="3600">
                <a:latin typeface="Times New Roman" pitchFamily="18" charset="0"/>
                <a:cs typeface="Times New Roman" pitchFamily="18" charset="0"/>
              </a:rPr>
              <a:t>: là những hàm đã được xây dựng sẵn. Muốn sử dụng các hàm thư viện phải khai báo thư viện chứa nó trong phần khai báo from … import.</a:t>
            </a:r>
          </a:p>
          <a:p>
            <a:pPr lvl="1" algn="just"/>
            <a:r>
              <a:rPr lang="en-US" sz="3600" i="1">
                <a:latin typeface="Times New Roman" pitchFamily="18" charset="0"/>
                <a:cs typeface="Times New Roman" pitchFamily="18" charset="0"/>
              </a:rPr>
              <a:t>Hàm do người dùng định nghĩa</a:t>
            </a:r>
            <a:r>
              <a:rPr lang="en-US" sz="3600">
                <a:latin typeface="Times New Roman" pitchFamily="18" charset="0"/>
                <a:cs typeface="Times New Roman" pitchFamily="18" charset="0"/>
              </a:rPr>
              <a:t>.</a:t>
            </a:r>
          </a:p>
          <a:p>
            <a:pPr marL="0" indent="0" algn="just">
              <a:buNone/>
            </a:pPr>
            <a:endParaRPr lang="en-US" sz="2400">
              <a:latin typeface="Times New Roman" pitchFamily="18" charset="0"/>
              <a:cs typeface="Times New Roman" pitchFamily="18" charset="0"/>
            </a:endParaRPr>
          </a:p>
        </p:txBody>
      </p:sp>
      <p:grpSp>
        <p:nvGrpSpPr>
          <p:cNvPr id="10" name="Group 9">
            <a:extLst>
              <a:ext uri="{FF2B5EF4-FFF2-40B4-BE49-F238E27FC236}">
                <a16:creationId xmlns="" xmlns:a16="http://schemas.microsoft.com/office/drawing/2014/main" id="{15A53238-5F20-4C98-AC2B-67AE9BD9081E}"/>
              </a:ext>
            </a:extLst>
          </p:cNvPr>
          <p:cNvGrpSpPr/>
          <p:nvPr/>
        </p:nvGrpSpPr>
        <p:grpSpPr>
          <a:xfrm>
            <a:off x="152400" y="152400"/>
            <a:ext cx="6629400" cy="508000"/>
            <a:chOff x="789624" y="1191463"/>
            <a:chExt cx="6629400" cy="508000"/>
          </a:xfrm>
        </p:grpSpPr>
        <p:sp>
          <p:nvSpPr>
            <p:cNvPr id="11" name="AutoShape 52">
              <a:extLst>
                <a:ext uri="{FF2B5EF4-FFF2-40B4-BE49-F238E27FC236}">
                  <a16:creationId xmlns="" xmlns:a16="http://schemas.microsoft.com/office/drawing/2014/main" id="{B835F5C9-2895-435F-8797-8D014BA7FC28}"/>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4.1. Khái niệm về hàm</a:t>
              </a:r>
            </a:p>
          </p:txBody>
        </p:sp>
        <p:grpSp>
          <p:nvGrpSpPr>
            <p:cNvPr id="12" name="Group 17">
              <a:extLst>
                <a:ext uri="{FF2B5EF4-FFF2-40B4-BE49-F238E27FC236}">
                  <a16:creationId xmlns="" xmlns:a16="http://schemas.microsoft.com/office/drawing/2014/main" id="{C9D2041C-81C7-441A-93FE-4DFFB1956C42}"/>
                </a:ext>
              </a:extLst>
            </p:cNvPr>
            <p:cNvGrpSpPr>
              <a:grpSpLocks/>
            </p:cNvGrpSpPr>
            <p:nvPr/>
          </p:nvGrpSpPr>
          <p:grpSpPr bwMode="auto">
            <a:xfrm>
              <a:off x="789624" y="1295400"/>
              <a:ext cx="353376" cy="272472"/>
              <a:chOff x="1110" y="2656"/>
              <a:chExt cx="1549" cy="1351"/>
            </a:xfrm>
          </p:grpSpPr>
          <p:sp>
            <p:nvSpPr>
              <p:cNvPr id="15" name="AutoShape 18">
                <a:extLst>
                  <a:ext uri="{FF2B5EF4-FFF2-40B4-BE49-F238E27FC236}">
                    <a16:creationId xmlns="" xmlns:a16="http://schemas.microsoft.com/office/drawing/2014/main" id="{2B7A6F71-6B7B-4633-9F4B-10B2889B556A}"/>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6" name="AutoShape 19">
                <a:extLst>
                  <a:ext uri="{FF2B5EF4-FFF2-40B4-BE49-F238E27FC236}">
                    <a16:creationId xmlns="" xmlns:a16="http://schemas.microsoft.com/office/drawing/2014/main" id="{A0C99B60-50E8-41B5-80A9-3C491B5C4B8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7" name="AutoShape 20">
                <a:extLst>
                  <a:ext uri="{FF2B5EF4-FFF2-40B4-BE49-F238E27FC236}">
                    <a16:creationId xmlns="" xmlns:a16="http://schemas.microsoft.com/office/drawing/2014/main" id="{6780B612-E0F7-45BB-AFC2-AE70C80B30E9}"/>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4109331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6</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800">
                <a:latin typeface="Times New Roman" pitchFamily="18" charset="0"/>
                <a:cs typeface="Times New Roman" pitchFamily="18" charset="0"/>
              </a:rPr>
              <a:t>Ví dụ hàm th</a:t>
            </a:r>
            <a:r>
              <a:rPr lang="vi-VN" sz="2800">
                <a:latin typeface="Times New Roman" pitchFamily="18" charset="0"/>
                <a:cs typeface="Times New Roman" pitchFamily="18" charset="0"/>
              </a:rPr>
              <a:t>ư</a:t>
            </a:r>
            <a:r>
              <a:rPr lang="en-US" sz="2800">
                <a:latin typeface="Times New Roman" pitchFamily="18" charset="0"/>
                <a:cs typeface="Times New Roman" pitchFamily="18" charset="0"/>
              </a:rPr>
              <a:t> viện:</a:t>
            </a:r>
          </a:p>
          <a:p>
            <a:pPr algn="just"/>
            <a:endParaRPr lang="en-US" sz="2800">
              <a:latin typeface="Times New Roman" pitchFamily="18" charset="0"/>
              <a:cs typeface="Times New Roman" pitchFamily="18" charset="0"/>
            </a:endParaRPr>
          </a:p>
          <a:p>
            <a:pPr algn="just"/>
            <a:endParaRPr lang="en-US" sz="2800">
              <a:latin typeface="Times New Roman" pitchFamily="18" charset="0"/>
              <a:cs typeface="Times New Roman" pitchFamily="18" charset="0"/>
            </a:endParaRPr>
          </a:p>
          <a:p>
            <a:pPr algn="just"/>
            <a:endParaRPr lang="en-US" sz="2800">
              <a:latin typeface="Times New Roman" pitchFamily="18" charset="0"/>
              <a:cs typeface="Times New Roman" pitchFamily="18" charset="0"/>
            </a:endParaRPr>
          </a:p>
          <a:p>
            <a:pPr algn="just"/>
            <a:endParaRPr lang="en-US" sz="2800">
              <a:latin typeface="Times New Roman" pitchFamily="18" charset="0"/>
              <a:cs typeface="Times New Roman" pitchFamily="18" charset="0"/>
            </a:endParaRPr>
          </a:p>
          <a:p>
            <a:pPr algn="just"/>
            <a:endParaRPr lang="en-US" sz="2800">
              <a:latin typeface="Times New Roman" pitchFamily="18" charset="0"/>
              <a:cs typeface="Times New Roman" pitchFamily="18" charset="0"/>
            </a:endParaRPr>
          </a:p>
          <a:p>
            <a:pPr algn="just"/>
            <a:r>
              <a:rPr lang="en-US" sz="2800">
                <a:latin typeface="Times New Roman" pitchFamily="18" charset="0"/>
                <a:cs typeface="Times New Roman" pitchFamily="18" charset="0"/>
              </a:rPr>
              <a:t>Ví dụ hàm tự định nghĩa:</a:t>
            </a:r>
            <a:endParaRPr lang="en-US" sz="1800">
              <a:latin typeface="Times New Roman" pitchFamily="18" charset="0"/>
              <a:cs typeface="Times New Roman" pitchFamily="18" charset="0"/>
            </a:endParaRPr>
          </a:p>
        </p:txBody>
      </p:sp>
      <p:pic>
        <p:nvPicPr>
          <p:cNvPr id="8" name="Picture 7">
            <a:extLst>
              <a:ext uri="{FF2B5EF4-FFF2-40B4-BE49-F238E27FC236}">
                <a16:creationId xmlns="" xmlns:a16="http://schemas.microsoft.com/office/drawing/2014/main" id="{854457F3-BB9C-45F9-A596-D90DDFBE9FDB}"/>
              </a:ext>
            </a:extLst>
          </p:cNvPr>
          <p:cNvPicPr>
            <a:picLocks noChangeAspect="1"/>
          </p:cNvPicPr>
          <p:nvPr/>
        </p:nvPicPr>
        <p:blipFill>
          <a:blip r:embed="rId3"/>
          <a:stretch>
            <a:fillRect/>
          </a:stretch>
        </p:blipFill>
        <p:spPr>
          <a:xfrm>
            <a:off x="4800600" y="1133476"/>
            <a:ext cx="6753225" cy="2428875"/>
          </a:xfrm>
          <a:prstGeom prst="rect">
            <a:avLst/>
          </a:prstGeom>
        </p:spPr>
      </p:pic>
      <p:pic>
        <p:nvPicPr>
          <p:cNvPr id="10" name="Picture 9">
            <a:extLst>
              <a:ext uri="{FF2B5EF4-FFF2-40B4-BE49-F238E27FC236}">
                <a16:creationId xmlns="" xmlns:a16="http://schemas.microsoft.com/office/drawing/2014/main" id="{85F65888-379F-420C-816E-79A3E94213AF}"/>
              </a:ext>
            </a:extLst>
          </p:cNvPr>
          <p:cNvPicPr>
            <a:picLocks noChangeAspect="1"/>
          </p:cNvPicPr>
          <p:nvPr/>
        </p:nvPicPr>
        <p:blipFill>
          <a:blip r:embed="rId4"/>
          <a:stretch>
            <a:fillRect/>
          </a:stretch>
        </p:blipFill>
        <p:spPr>
          <a:xfrm>
            <a:off x="4800599" y="4546117"/>
            <a:ext cx="3637261" cy="1235558"/>
          </a:xfrm>
          <a:prstGeom prst="rect">
            <a:avLst/>
          </a:prstGeom>
        </p:spPr>
      </p:pic>
      <p:grpSp>
        <p:nvGrpSpPr>
          <p:cNvPr id="12" name="Group 11">
            <a:extLst>
              <a:ext uri="{FF2B5EF4-FFF2-40B4-BE49-F238E27FC236}">
                <a16:creationId xmlns="" xmlns:a16="http://schemas.microsoft.com/office/drawing/2014/main" id="{52C03CA3-D88D-445A-BAFD-3717830BE822}"/>
              </a:ext>
            </a:extLst>
          </p:cNvPr>
          <p:cNvGrpSpPr/>
          <p:nvPr/>
        </p:nvGrpSpPr>
        <p:grpSpPr>
          <a:xfrm>
            <a:off x="152400" y="152400"/>
            <a:ext cx="6629400" cy="508000"/>
            <a:chOff x="789624" y="1191463"/>
            <a:chExt cx="6629400" cy="508000"/>
          </a:xfrm>
        </p:grpSpPr>
        <p:sp>
          <p:nvSpPr>
            <p:cNvPr id="15" name="AutoShape 52">
              <a:extLst>
                <a:ext uri="{FF2B5EF4-FFF2-40B4-BE49-F238E27FC236}">
                  <a16:creationId xmlns="" xmlns:a16="http://schemas.microsoft.com/office/drawing/2014/main" id="{F03D9E33-AB27-4687-A837-57072F5A3B4C}"/>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4.1. Khái niệm về hàm</a:t>
              </a:r>
            </a:p>
          </p:txBody>
        </p:sp>
        <p:grpSp>
          <p:nvGrpSpPr>
            <p:cNvPr id="16" name="Group 17">
              <a:extLst>
                <a:ext uri="{FF2B5EF4-FFF2-40B4-BE49-F238E27FC236}">
                  <a16:creationId xmlns="" xmlns:a16="http://schemas.microsoft.com/office/drawing/2014/main" id="{86523A33-7C5C-4BE5-B256-576E1E418F88}"/>
                </a:ext>
              </a:extLst>
            </p:cNvPr>
            <p:cNvGrpSpPr>
              <a:grpSpLocks/>
            </p:cNvGrpSpPr>
            <p:nvPr/>
          </p:nvGrpSpPr>
          <p:grpSpPr bwMode="auto">
            <a:xfrm>
              <a:off x="789624" y="1295400"/>
              <a:ext cx="353376" cy="272472"/>
              <a:chOff x="1110" y="2656"/>
              <a:chExt cx="1549" cy="1351"/>
            </a:xfrm>
          </p:grpSpPr>
          <p:sp>
            <p:nvSpPr>
              <p:cNvPr id="17" name="AutoShape 18">
                <a:extLst>
                  <a:ext uri="{FF2B5EF4-FFF2-40B4-BE49-F238E27FC236}">
                    <a16:creationId xmlns="" xmlns:a16="http://schemas.microsoft.com/office/drawing/2014/main" id="{A1CAD7FD-68BF-4BD7-BA11-BB570C27AF55}"/>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19">
                <a:extLst>
                  <a:ext uri="{FF2B5EF4-FFF2-40B4-BE49-F238E27FC236}">
                    <a16:creationId xmlns="" xmlns:a16="http://schemas.microsoft.com/office/drawing/2014/main" id="{11DAEC4C-64C8-43B1-B232-D8E6F07FC9FC}"/>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9" name="AutoShape 20">
                <a:extLst>
                  <a:ext uri="{FF2B5EF4-FFF2-40B4-BE49-F238E27FC236}">
                    <a16:creationId xmlns="" xmlns:a16="http://schemas.microsoft.com/office/drawing/2014/main" id="{2A95850A-0941-4B38-B6EC-2D221B87465F}"/>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4168689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4.2. Cấu trúc tổng quát của hàm</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7</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itchFamily="2" charset="2"/>
              <a:buChar char="Ø"/>
            </a:pPr>
            <a:r>
              <a:rPr lang="en-US" sz="2800">
                <a:latin typeface="Times New Roman" pitchFamily="18" charset="0"/>
                <a:cs typeface="Times New Roman" pitchFamily="18" charset="0"/>
              </a:rPr>
              <a:t>Python có cấu trúc tổng quát khi khai báo Hàm nh</a:t>
            </a:r>
            <a:r>
              <a:rPr lang="vi-VN" sz="2800">
                <a:latin typeface="Times New Roman" pitchFamily="18" charset="0"/>
                <a:cs typeface="Times New Roman" pitchFamily="18" charset="0"/>
              </a:rPr>
              <a:t>ư</a:t>
            </a:r>
            <a:r>
              <a:rPr lang="en-US" sz="2800">
                <a:latin typeface="Times New Roman" pitchFamily="18" charset="0"/>
                <a:cs typeface="Times New Roman" pitchFamily="18" charset="0"/>
              </a:rPr>
              <a:t> sau:</a:t>
            </a:r>
          </a:p>
          <a:p>
            <a:pPr marL="457200" indent="-457200" algn="just">
              <a:buFont typeface="Wingdings" pitchFamily="2" charset="2"/>
              <a:buChar char="Ø"/>
            </a:pPr>
            <a:endParaRPr lang="en-US" sz="2800">
              <a:latin typeface="Times New Roman" pitchFamily="18" charset="0"/>
              <a:cs typeface="Times New Roman" pitchFamily="18" charset="0"/>
            </a:endParaRPr>
          </a:p>
          <a:p>
            <a:pPr marL="457200" indent="-457200" algn="just">
              <a:buFont typeface="Wingdings" pitchFamily="2" charset="2"/>
              <a:buChar char="Ø"/>
            </a:pPr>
            <a:endParaRPr lang="en-US" sz="2800">
              <a:latin typeface="Times New Roman" pitchFamily="18" charset="0"/>
              <a:cs typeface="Times New Roman" pitchFamily="18" charset="0"/>
            </a:endParaRPr>
          </a:p>
          <a:p>
            <a:pPr marL="457200" indent="-457200" algn="just">
              <a:buFont typeface="Wingdings" pitchFamily="2" charset="2"/>
              <a:buChar char="Ø"/>
            </a:pPr>
            <a:endParaRPr lang="en-US" sz="2800">
              <a:latin typeface="Times New Roman" pitchFamily="18" charset="0"/>
              <a:cs typeface="Times New Roman" pitchFamily="18" charset="0"/>
            </a:endParaRPr>
          </a:p>
          <a:p>
            <a:pPr marL="457200" indent="-457200" algn="just">
              <a:buFont typeface="Wingdings" pitchFamily="2" charset="2"/>
              <a:buChar char="Ø"/>
            </a:pPr>
            <a:endParaRPr lang="en-US" sz="2800">
              <a:latin typeface="Times New Roman" pitchFamily="18" charset="0"/>
              <a:cs typeface="Times New Roman" pitchFamily="18" charset="0"/>
            </a:endParaRPr>
          </a:p>
          <a:p>
            <a:pPr marL="457200" indent="-457200" algn="just">
              <a:buFont typeface="Wingdings" pitchFamily="2" charset="2"/>
              <a:buChar char="Ø"/>
            </a:pPr>
            <a:r>
              <a:rPr lang="en-US" sz="2800">
                <a:latin typeface="Times New Roman" pitchFamily="18" charset="0"/>
                <a:cs typeface="Times New Roman" pitchFamily="18" charset="0"/>
              </a:rPr>
              <a:t>Dùng từ khóa </a:t>
            </a:r>
            <a:r>
              <a:rPr lang="en-US" sz="2800" b="1">
                <a:solidFill>
                  <a:srgbClr val="FF0000"/>
                </a:solidFill>
                <a:latin typeface="Times New Roman" pitchFamily="18" charset="0"/>
                <a:cs typeface="Times New Roman" pitchFamily="18" charset="0"/>
              </a:rPr>
              <a:t>def</a:t>
            </a:r>
            <a:r>
              <a:rPr lang="en-US" sz="2800">
                <a:latin typeface="Times New Roman" pitchFamily="18" charset="0"/>
                <a:cs typeface="Times New Roman" pitchFamily="18" charset="0"/>
              </a:rPr>
              <a:t> để định nghĩa hàm, các hàm có thể có đối số hoặc không. Có thể trả về kết quả hoặc không</a:t>
            </a:r>
            <a:endParaRPr lang="en-US" sz="2400">
              <a:latin typeface="Times New Roman" pitchFamily="18" charset="0"/>
              <a:cs typeface="Times New Roman" pitchFamily="18" charset="0"/>
            </a:endParaRPr>
          </a:p>
        </p:txBody>
      </p:sp>
      <p:pic>
        <p:nvPicPr>
          <p:cNvPr id="8" name="Picture 7">
            <a:extLst>
              <a:ext uri="{FF2B5EF4-FFF2-40B4-BE49-F238E27FC236}">
                <a16:creationId xmlns="" xmlns:a16="http://schemas.microsoft.com/office/drawing/2014/main" id="{6015FE5B-9AA6-4FBB-BC06-E4C13585B595}"/>
              </a:ext>
            </a:extLst>
          </p:cNvPr>
          <p:cNvPicPr>
            <a:picLocks noChangeAspect="1"/>
          </p:cNvPicPr>
          <p:nvPr/>
        </p:nvPicPr>
        <p:blipFill>
          <a:blip r:embed="rId3"/>
          <a:stretch>
            <a:fillRect/>
          </a:stretch>
        </p:blipFill>
        <p:spPr>
          <a:xfrm>
            <a:off x="2971800" y="1765230"/>
            <a:ext cx="5010150" cy="1590675"/>
          </a:xfrm>
          <a:prstGeom prst="rect">
            <a:avLst/>
          </a:prstGeom>
        </p:spPr>
      </p:pic>
    </p:spTree>
    <p:extLst>
      <p:ext uri="{BB962C8B-B14F-4D97-AF65-F5344CB8AC3E}">
        <p14:creationId xmlns:p14="http://schemas.microsoft.com/office/powerpoint/2010/main" val="3217738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8</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itchFamily="2" charset="2"/>
              <a:buChar char="Ø"/>
            </a:pPr>
            <a:r>
              <a:rPr lang="en-US" sz="2800">
                <a:latin typeface="Times New Roman" pitchFamily="18" charset="0"/>
                <a:cs typeface="Times New Roman" pitchFamily="18" charset="0"/>
              </a:rPr>
              <a:t>Ví dụ : Viết hàm tính giải ph</a:t>
            </a:r>
            <a:r>
              <a:rPr lang="vi-VN" sz="2800">
                <a:latin typeface="Times New Roman" pitchFamily="18" charset="0"/>
                <a:cs typeface="Times New Roman" pitchFamily="18" charset="0"/>
              </a:rPr>
              <a:t>ư</a:t>
            </a:r>
            <a:r>
              <a:rPr lang="en-US" sz="2800">
                <a:latin typeface="Times New Roman" pitchFamily="18" charset="0"/>
                <a:cs typeface="Times New Roman" pitchFamily="18" charset="0"/>
              </a:rPr>
              <a:t>ơng trình bậc 1</a:t>
            </a:r>
          </a:p>
          <a:p>
            <a:pPr marL="457200" indent="-457200" algn="just">
              <a:buFont typeface="Wingdings" pitchFamily="2" charset="2"/>
              <a:buChar char="Ø"/>
            </a:pPr>
            <a:endParaRPr lang="en-US" sz="2800">
              <a:latin typeface="Times New Roman" pitchFamily="18" charset="0"/>
              <a:cs typeface="Times New Roman" pitchFamily="18" charset="0"/>
            </a:endParaRPr>
          </a:p>
          <a:p>
            <a:pPr marL="457200" indent="-457200" algn="just">
              <a:buFont typeface="Wingdings" pitchFamily="2" charset="2"/>
              <a:buChar char="Ø"/>
            </a:pPr>
            <a:endParaRPr lang="en-US" sz="2800">
              <a:latin typeface="Times New Roman" pitchFamily="18" charset="0"/>
              <a:cs typeface="Times New Roman" pitchFamily="18" charset="0"/>
            </a:endParaRPr>
          </a:p>
          <a:p>
            <a:pPr marL="457200" indent="-457200" algn="just">
              <a:buFont typeface="Wingdings" pitchFamily="2" charset="2"/>
              <a:buChar char="Ø"/>
            </a:pPr>
            <a:endParaRPr lang="en-US" sz="2800">
              <a:latin typeface="Times New Roman" pitchFamily="18" charset="0"/>
              <a:cs typeface="Times New Roman" pitchFamily="18" charset="0"/>
            </a:endParaRPr>
          </a:p>
          <a:p>
            <a:pPr marL="457200" indent="-457200" algn="just">
              <a:buFont typeface="Wingdings" pitchFamily="2" charset="2"/>
              <a:buChar char="Ø"/>
            </a:pPr>
            <a:endParaRPr lang="en-US" sz="2800">
              <a:latin typeface="Times New Roman" pitchFamily="18" charset="0"/>
              <a:cs typeface="Times New Roman" pitchFamily="18" charset="0"/>
            </a:endParaRPr>
          </a:p>
          <a:p>
            <a:pPr marL="457200" indent="-457200" algn="just">
              <a:buFont typeface="Wingdings" pitchFamily="2" charset="2"/>
              <a:buChar char="Ø"/>
            </a:pPr>
            <a:endParaRPr lang="en-US" sz="2800">
              <a:latin typeface="Times New Roman" pitchFamily="18" charset="0"/>
              <a:cs typeface="Times New Roman" pitchFamily="18" charset="0"/>
            </a:endParaRPr>
          </a:p>
          <a:p>
            <a:pPr marL="457200" indent="-457200" algn="just">
              <a:buFont typeface="Wingdings" pitchFamily="2" charset="2"/>
              <a:buChar char="Ø"/>
            </a:pPr>
            <a:r>
              <a:rPr lang="en-US" sz="2800">
                <a:latin typeface="Times New Roman" pitchFamily="18" charset="0"/>
                <a:cs typeface="Times New Roman" pitchFamily="18" charset="0"/>
              </a:rPr>
              <a:t>Ví dụ: Viết hàm xuất dữ liệu ra màn hình</a:t>
            </a:r>
          </a:p>
          <a:p>
            <a:pPr marL="457200" indent="-457200" algn="just">
              <a:buFont typeface="Wingdings" pitchFamily="2" charset="2"/>
              <a:buChar char="Ø"/>
            </a:pPr>
            <a:endParaRPr lang="en-US" sz="2800">
              <a:latin typeface="Times New Roman" pitchFamily="18" charset="0"/>
              <a:cs typeface="Times New Roman" pitchFamily="18" charset="0"/>
            </a:endParaRPr>
          </a:p>
          <a:p>
            <a:pPr marL="457200" indent="-457200" algn="just">
              <a:buFont typeface="Wingdings" pitchFamily="2" charset="2"/>
              <a:buChar char="Ø"/>
            </a:pPr>
            <a:endParaRPr lang="en-US" sz="2800">
              <a:latin typeface="Times New Roman" pitchFamily="18" charset="0"/>
              <a:cs typeface="Times New Roman" pitchFamily="18" charset="0"/>
            </a:endParaRPr>
          </a:p>
          <a:p>
            <a:pPr marL="457200" indent="-457200" algn="just">
              <a:buFont typeface="Wingdings" pitchFamily="2" charset="2"/>
              <a:buChar char="Ø"/>
            </a:pPr>
            <a:endParaRPr lang="en-US" sz="2800">
              <a:latin typeface="Times New Roman" pitchFamily="18" charset="0"/>
              <a:cs typeface="Times New Roman" pitchFamily="18" charset="0"/>
            </a:endParaRPr>
          </a:p>
          <a:p>
            <a:pPr marL="457200" indent="-457200" algn="just">
              <a:buFont typeface="Wingdings" pitchFamily="2" charset="2"/>
              <a:buChar char="Ø"/>
            </a:pPr>
            <a:endParaRPr lang="en-US" sz="2800">
              <a:latin typeface="Times New Roman" pitchFamily="18" charset="0"/>
              <a:cs typeface="Times New Roman" pitchFamily="18" charset="0"/>
            </a:endParaRPr>
          </a:p>
          <a:p>
            <a:pPr marL="457200" indent="-457200" algn="just">
              <a:buFont typeface="Wingdings" pitchFamily="2" charset="2"/>
              <a:buChar char="Ø"/>
            </a:pPr>
            <a:endParaRPr lang="en-US" sz="2800">
              <a:latin typeface="Times New Roman" pitchFamily="18" charset="0"/>
              <a:cs typeface="Times New Roman" pitchFamily="18" charset="0"/>
            </a:endParaRPr>
          </a:p>
          <a:p>
            <a:pPr marL="457200" indent="-457200" algn="just">
              <a:buFont typeface="Wingdings" pitchFamily="2" charset="2"/>
              <a:buChar char="Ø"/>
            </a:pPr>
            <a:endParaRPr lang="en-US" sz="2800">
              <a:latin typeface="Times New Roman" pitchFamily="18" charset="0"/>
              <a:cs typeface="Times New Roman" pitchFamily="18" charset="0"/>
            </a:endParaRPr>
          </a:p>
          <a:p>
            <a:pPr marL="457200" indent="-457200" algn="just">
              <a:buFont typeface="Wingdings" pitchFamily="2" charset="2"/>
              <a:buChar char="Ø"/>
            </a:pPr>
            <a:endParaRPr lang="en-US" sz="2400">
              <a:latin typeface="Times New Roman" pitchFamily="18" charset="0"/>
              <a:cs typeface="Times New Roman" pitchFamily="18" charset="0"/>
            </a:endParaRPr>
          </a:p>
        </p:txBody>
      </p:sp>
      <p:pic>
        <p:nvPicPr>
          <p:cNvPr id="10" name="Picture 9">
            <a:extLst>
              <a:ext uri="{FF2B5EF4-FFF2-40B4-BE49-F238E27FC236}">
                <a16:creationId xmlns="" xmlns:a16="http://schemas.microsoft.com/office/drawing/2014/main" id="{5E946297-7A3C-4BB2-985E-A5465A815C1B}"/>
              </a:ext>
            </a:extLst>
          </p:cNvPr>
          <p:cNvPicPr>
            <a:picLocks noChangeAspect="1"/>
          </p:cNvPicPr>
          <p:nvPr/>
        </p:nvPicPr>
        <p:blipFill>
          <a:blip r:embed="rId3"/>
          <a:stretch>
            <a:fillRect/>
          </a:stretch>
        </p:blipFill>
        <p:spPr>
          <a:xfrm>
            <a:off x="2613853" y="1752600"/>
            <a:ext cx="7108658" cy="2286000"/>
          </a:xfrm>
          <a:prstGeom prst="rect">
            <a:avLst/>
          </a:prstGeom>
        </p:spPr>
      </p:pic>
      <p:pic>
        <p:nvPicPr>
          <p:cNvPr id="8" name="Picture 7">
            <a:extLst>
              <a:ext uri="{FF2B5EF4-FFF2-40B4-BE49-F238E27FC236}">
                <a16:creationId xmlns="" xmlns:a16="http://schemas.microsoft.com/office/drawing/2014/main" id="{23D548C7-0CF1-4AF8-B7DA-51DD74E842D5}"/>
              </a:ext>
            </a:extLst>
          </p:cNvPr>
          <p:cNvPicPr>
            <a:picLocks noChangeAspect="1"/>
          </p:cNvPicPr>
          <p:nvPr/>
        </p:nvPicPr>
        <p:blipFill>
          <a:blip r:embed="rId4"/>
          <a:stretch>
            <a:fillRect/>
          </a:stretch>
        </p:blipFill>
        <p:spPr>
          <a:xfrm>
            <a:off x="2580723" y="4714874"/>
            <a:ext cx="4367068" cy="847725"/>
          </a:xfrm>
          <a:prstGeom prst="rect">
            <a:avLst/>
          </a:prstGeom>
        </p:spPr>
      </p:pic>
      <p:grpSp>
        <p:nvGrpSpPr>
          <p:cNvPr id="12" name="Group 11">
            <a:extLst>
              <a:ext uri="{FF2B5EF4-FFF2-40B4-BE49-F238E27FC236}">
                <a16:creationId xmlns="" xmlns:a16="http://schemas.microsoft.com/office/drawing/2014/main" id="{4FD1850F-368C-4E89-AC47-F6DE50FC26B4}"/>
              </a:ext>
            </a:extLst>
          </p:cNvPr>
          <p:cNvGrpSpPr/>
          <p:nvPr/>
        </p:nvGrpSpPr>
        <p:grpSpPr>
          <a:xfrm>
            <a:off x="152400" y="152400"/>
            <a:ext cx="6629400" cy="508000"/>
            <a:chOff x="789624" y="1191463"/>
            <a:chExt cx="6629400" cy="508000"/>
          </a:xfrm>
        </p:grpSpPr>
        <p:sp>
          <p:nvSpPr>
            <p:cNvPr id="15" name="AutoShape 52">
              <a:extLst>
                <a:ext uri="{FF2B5EF4-FFF2-40B4-BE49-F238E27FC236}">
                  <a16:creationId xmlns="" xmlns:a16="http://schemas.microsoft.com/office/drawing/2014/main" id="{E826439E-5142-4410-8099-A69E22D9D2FA}"/>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4.2. Cấu trúc tổng quát của hàm</a:t>
              </a:r>
            </a:p>
          </p:txBody>
        </p:sp>
        <p:grpSp>
          <p:nvGrpSpPr>
            <p:cNvPr id="16" name="Group 17">
              <a:extLst>
                <a:ext uri="{FF2B5EF4-FFF2-40B4-BE49-F238E27FC236}">
                  <a16:creationId xmlns="" xmlns:a16="http://schemas.microsoft.com/office/drawing/2014/main" id="{E19E9438-50C9-4CCE-A92F-663B34C4CB78}"/>
                </a:ext>
              </a:extLst>
            </p:cNvPr>
            <p:cNvGrpSpPr>
              <a:grpSpLocks/>
            </p:cNvGrpSpPr>
            <p:nvPr/>
          </p:nvGrpSpPr>
          <p:grpSpPr bwMode="auto">
            <a:xfrm>
              <a:off x="789624" y="1295400"/>
              <a:ext cx="353376" cy="272472"/>
              <a:chOff x="1110" y="2656"/>
              <a:chExt cx="1549" cy="1351"/>
            </a:xfrm>
          </p:grpSpPr>
          <p:sp>
            <p:nvSpPr>
              <p:cNvPr id="17" name="AutoShape 18">
                <a:extLst>
                  <a:ext uri="{FF2B5EF4-FFF2-40B4-BE49-F238E27FC236}">
                    <a16:creationId xmlns="" xmlns:a16="http://schemas.microsoft.com/office/drawing/2014/main" id="{00C0F201-09BD-44C1-898E-1586D2F6F1A6}"/>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19">
                <a:extLst>
                  <a:ext uri="{FF2B5EF4-FFF2-40B4-BE49-F238E27FC236}">
                    <a16:creationId xmlns="" xmlns:a16="http://schemas.microsoft.com/office/drawing/2014/main" id="{43E12A87-464C-4761-A29B-72170A825637}"/>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9" name="AutoShape 20">
                <a:extLst>
                  <a:ext uri="{FF2B5EF4-FFF2-40B4-BE49-F238E27FC236}">
                    <a16:creationId xmlns="" xmlns:a16="http://schemas.microsoft.com/office/drawing/2014/main" id="{90ECF6B1-D368-4DFC-8B16-3F984BA70A0D}"/>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1507992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4.3. Cách gọi hàm</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9</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itchFamily="2" charset="2"/>
              <a:buChar char="Ø"/>
            </a:pPr>
            <a:r>
              <a:rPr lang="en-US" sz="2800">
                <a:latin typeface="Cambria" panose="02040503050406030204" pitchFamily="18" charset="0"/>
                <a:cs typeface="Times New Roman" pitchFamily="18" charset="0"/>
              </a:rPr>
              <a:t>Để gọi hàm ta cũng cần phải kiểm tra Hàm đó đ</a:t>
            </a:r>
            <a:r>
              <a:rPr lang="vi-VN" sz="2800">
                <a:latin typeface="Cambria" panose="02040503050406030204" pitchFamily="18" charset="0"/>
                <a:cs typeface="Times New Roman" pitchFamily="18" charset="0"/>
              </a:rPr>
              <a:t>ư</a:t>
            </a:r>
            <a:r>
              <a:rPr lang="en-US" sz="2800">
                <a:latin typeface="Cambria" panose="02040503050406030204" pitchFamily="18" charset="0"/>
                <a:cs typeface="Times New Roman" pitchFamily="18" charset="0"/>
              </a:rPr>
              <a:t>ợc định nghĩa nh</a:t>
            </a:r>
            <a:r>
              <a:rPr lang="vi-VN" sz="2800">
                <a:latin typeface="Cambria" panose="02040503050406030204" pitchFamily="18" charset="0"/>
                <a:cs typeface="Times New Roman" pitchFamily="18" charset="0"/>
              </a:rPr>
              <a:t>ư</a:t>
            </a:r>
            <a:r>
              <a:rPr lang="en-US" sz="2800">
                <a:latin typeface="Cambria" panose="02040503050406030204" pitchFamily="18" charset="0"/>
                <a:cs typeface="Times New Roman" pitchFamily="18" charset="0"/>
              </a:rPr>
              <a:t> thế nào?</a:t>
            </a:r>
          </a:p>
          <a:p>
            <a:pPr lvl="1" algn="just">
              <a:buFont typeface="Wingdings" panose="05000000000000000000" pitchFamily="2" charset="2"/>
              <a:buChar char="ü"/>
            </a:pPr>
            <a:r>
              <a:rPr lang="en-US" sz="2400">
                <a:latin typeface="Cambria" panose="02040503050406030204" pitchFamily="18" charset="0"/>
                <a:cs typeface="Times New Roman" pitchFamily="18" charset="0"/>
              </a:rPr>
              <a:t>Có đối số hay không?</a:t>
            </a:r>
          </a:p>
          <a:p>
            <a:pPr lvl="1" algn="just">
              <a:buFont typeface="Wingdings" panose="05000000000000000000" pitchFamily="2" charset="2"/>
              <a:buChar char="ü"/>
            </a:pPr>
            <a:r>
              <a:rPr lang="en-US" sz="2400">
                <a:latin typeface="Cambria" panose="02040503050406030204" pitchFamily="18" charset="0"/>
                <a:cs typeface="Times New Roman" pitchFamily="18" charset="0"/>
              </a:rPr>
              <a:t>Có trả về kết quả hay không</a:t>
            </a:r>
            <a:r>
              <a:rPr lang="en-US" sz="2000">
                <a:latin typeface="Cambria" panose="02040503050406030204" pitchFamily="18" charset="0"/>
                <a:cs typeface="Times New Roman" pitchFamily="18" charset="0"/>
              </a:rPr>
              <a:t>?</a:t>
            </a:r>
          </a:p>
          <a:p>
            <a:pPr marL="457200" lvl="1" indent="0" algn="just">
              <a:buNone/>
            </a:pPr>
            <a:endParaRPr lang="en-US" sz="2000">
              <a:latin typeface="Cambria" panose="02040503050406030204" pitchFamily="18" charset="0"/>
              <a:cs typeface="Times New Roman" pitchFamily="18" charset="0"/>
            </a:endParaRPr>
          </a:p>
          <a:p>
            <a:pPr marL="57150" indent="0" algn="just">
              <a:buNone/>
            </a:pPr>
            <a:r>
              <a:rPr lang="en-US" sz="2800" b="1" u="sng">
                <a:latin typeface="Cambria" panose="02040503050406030204" pitchFamily="18" charset="0"/>
                <a:cs typeface="Times New Roman" pitchFamily="18" charset="0"/>
              </a:rPr>
              <a:t>Nếu có kết quả trả về:</a:t>
            </a:r>
          </a:p>
          <a:p>
            <a:pPr marL="57150" indent="0" algn="just">
              <a:buNone/>
            </a:pPr>
            <a:r>
              <a:rPr lang="en-US" sz="2800">
                <a:latin typeface="Cambria" panose="02040503050406030204" pitchFamily="18" charset="0"/>
                <a:cs typeface="Times New Roman" pitchFamily="18" charset="0"/>
              </a:rPr>
              <a:t>Result=FunctionName ([parameter])</a:t>
            </a:r>
          </a:p>
          <a:p>
            <a:pPr marL="57150" indent="0" algn="just">
              <a:buNone/>
            </a:pPr>
            <a:r>
              <a:rPr lang="en-US" sz="2800" b="1" u="sng">
                <a:latin typeface="Cambria" panose="02040503050406030204" pitchFamily="18" charset="0"/>
                <a:cs typeface="Times New Roman" pitchFamily="18" charset="0"/>
              </a:rPr>
              <a:t>Nếu không có kết quả trả về:</a:t>
            </a:r>
          </a:p>
          <a:p>
            <a:pPr marL="57150" indent="0" algn="just">
              <a:buNone/>
            </a:pPr>
            <a:r>
              <a:rPr lang="en-US" sz="2800">
                <a:latin typeface="Cambria" panose="02040503050406030204" pitchFamily="18" charset="0"/>
                <a:cs typeface="Times New Roman" pitchFamily="18" charset="0"/>
              </a:rPr>
              <a:t>FunctionName([parameter])</a:t>
            </a:r>
          </a:p>
          <a:p>
            <a:pPr marL="57150" indent="0" algn="just">
              <a:buNone/>
            </a:pPr>
            <a:endParaRPr lang="en-US" sz="2400">
              <a:latin typeface="Cambria" panose="02040503050406030204" pitchFamily="18" charset="0"/>
              <a:cs typeface="Times New Roman" pitchFamily="18" charset="0"/>
            </a:endParaRPr>
          </a:p>
        </p:txBody>
      </p:sp>
    </p:spTree>
    <p:extLst>
      <p:ext uri="{BB962C8B-B14F-4D97-AF65-F5344CB8AC3E}">
        <p14:creationId xmlns:p14="http://schemas.microsoft.com/office/powerpoint/2010/main" val="1306473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1351</TotalTime>
  <Words>1837</Words>
  <Application>Microsoft Office PowerPoint</Application>
  <PresentationFormat>Widescreen</PresentationFormat>
  <Paragraphs>287</Paragraphs>
  <Slides>39</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Cambria</vt:lpstr>
      <vt:lpstr>Courier New</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DELL</cp:lastModifiedBy>
  <cp:revision>613</cp:revision>
  <dcterms:created xsi:type="dcterms:W3CDTF">2011-04-06T04:04:31Z</dcterms:created>
  <dcterms:modified xsi:type="dcterms:W3CDTF">2024-03-04T08:09:53Z</dcterms:modified>
</cp:coreProperties>
</file>