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1" r:id="rId3"/>
    <p:sldId id="312" r:id="rId4"/>
    <p:sldId id="314" r:id="rId5"/>
    <p:sldId id="313" r:id="rId6"/>
    <p:sldId id="315" r:id="rId7"/>
    <p:sldId id="316" r:id="rId8"/>
    <p:sldId id="317" r:id="rId9"/>
    <p:sldId id="319" r:id="rId10"/>
    <p:sldId id="318" r:id="rId11"/>
    <p:sldId id="32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94" autoAdjust="0"/>
    <p:restoredTop sz="85835" autoAdjust="0"/>
  </p:normalViewPr>
  <p:slideViewPr>
    <p:cSldViewPr>
      <p:cViewPr varScale="1">
        <p:scale>
          <a:sx n="73" d="100"/>
          <a:sy n="73" d="100"/>
        </p:scale>
        <p:origin x="523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15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02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45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43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29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62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33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49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26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noFill/>
          <a:ln>
            <a:noFill/>
          </a:ln>
          <a:effectLst/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bg1"/>
                </a:solidFill>
                <a:latin typeface="Cambria" panose="02040503050406030204" pitchFamily="18" charset="0"/>
                <a:cs typeface="+mn-cs"/>
              </a:rPr>
              <a:t>Web </a:t>
            </a:r>
            <a:r>
              <a:rPr lang="en-US" sz="1400" b="1" baseline="0" err="1">
                <a:solidFill>
                  <a:schemeClr val="bg1"/>
                </a:solidFill>
                <a:latin typeface="Cambria" panose="02040503050406030204" pitchFamily="18" charset="0"/>
                <a:cs typeface="+mn-cs"/>
              </a:rPr>
              <a:t>kinh</a:t>
            </a:r>
            <a:r>
              <a:rPr lang="en-US" sz="1400" b="1" baseline="0">
                <a:solidFill>
                  <a:schemeClr val="bg1"/>
                </a:solidFill>
                <a:latin typeface="Cambria" panose="02040503050406030204" pitchFamily="18" charset="0"/>
                <a:cs typeface="+mn-cs"/>
              </a:rPr>
              <a:t> </a:t>
            </a:r>
            <a:r>
              <a:rPr lang="en-US" sz="1400" b="1" baseline="0" err="1">
                <a:solidFill>
                  <a:schemeClr val="bg1"/>
                </a:solidFill>
                <a:latin typeface="Cambria" panose="02040503050406030204" pitchFamily="18" charset="0"/>
                <a:cs typeface="+mn-cs"/>
              </a:rPr>
              <a:t>doanh</a:t>
            </a:r>
            <a:r>
              <a:rPr lang="en-US" sz="1400" b="1" baseline="0">
                <a:solidFill>
                  <a:schemeClr val="bg1"/>
                </a:solidFill>
                <a:latin typeface="Cambria" panose="02040503050406030204" pitchFamily="18" charset="0"/>
                <a:cs typeface="+mn-cs"/>
              </a:rPr>
              <a:t> 1</a:t>
            </a:r>
            <a:endParaRPr lang="en-US" sz="1400" b="1" baseline="0">
              <a:solidFill>
                <a:schemeClr val="bg1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6474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chemeClr val="bg1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 b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609600" y="762000"/>
            <a:ext cx="10668000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4400" kern="0" dirty="0" smtClean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HƯỚNG ĐỐI TƯỢNG </a:t>
            </a:r>
            <a:r>
              <a:rPr lang="en-US" sz="4400" kern="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TRONG PYTHON</a:t>
            </a:r>
            <a:endParaRPr lang="en-US" sz="4800" kern="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Image result for Python">
            <a:extLst>
              <a:ext uri="{FF2B5EF4-FFF2-40B4-BE49-F238E27FC236}">
                <a16:creationId xmlns="" xmlns:a16="http://schemas.microsoft.com/office/drawing/2014/main" id="{920AE674-81F7-47A5-8E7E-15E96F18A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895600"/>
            <a:ext cx="5169023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304597" y="3244334"/>
            <a:ext cx="1582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latin typeface="Cambria" panose="02040503050406030204" pitchFamily="18" charset="0"/>
              </a:rPr>
              <a:t>Phương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 err="1">
                <a:latin typeface="Cambria" panose="02040503050406030204" pitchFamily="18" charset="0"/>
              </a:rPr>
              <a:t>thức</a:t>
            </a:r>
            <a:endParaRPr lang="en-US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152400"/>
            <a:ext cx="6629400" cy="508000"/>
            <a:chOff x="789624" y="1191463"/>
            <a:chExt cx="6629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 dirty="0" err="1" smtClean="0">
                  <a:latin typeface="Cambria" panose="02040503050406030204" pitchFamily="18" charset="0"/>
                </a:rPr>
                <a:t>Đa</a:t>
              </a:r>
              <a:r>
                <a:rPr lang="en-US" sz="2800" b="1" dirty="0" smtClean="0">
                  <a:latin typeface="Cambria" panose="02040503050406030204" pitchFamily="18" charset="0"/>
                </a:rPr>
                <a:t> </a:t>
              </a:r>
              <a:r>
                <a:rPr lang="en-US" sz="2800" b="1" dirty="0" err="1" smtClean="0">
                  <a:latin typeface="Cambria" panose="02040503050406030204" pitchFamily="18" charset="0"/>
                </a:rPr>
                <a:t>hình</a:t>
              </a:r>
              <a:endParaRPr lang="en-US" sz="2800" b="1" dirty="0"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65000" y="990600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 err="1" smtClean="0">
                <a:latin typeface="Cambria" panose="02040503050406030204" pitchFamily="18" charset="0"/>
              </a:rPr>
              <a:t>Trong</a:t>
            </a:r>
            <a:r>
              <a:rPr lang="en-US" sz="2800" dirty="0" smtClean="0">
                <a:latin typeface="Cambria" panose="02040503050406030204" pitchFamily="18" charset="0"/>
              </a:rPr>
              <a:t> Python </a:t>
            </a:r>
            <a:r>
              <a:rPr lang="en-US" sz="2800" dirty="0" err="1" smtClean="0">
                <a:latin typeface="Cambria" panose="02040503050406030204" pitchFamily="18" charset="0"/>
              </a:rPr>
              <a:t>tính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đa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hình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được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dùng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chung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một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giao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diện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cho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nhiều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kiểu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dữ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liệu</a:t>
            </a:r>
            <a:r>
              <a:rPr lang="en-US" sz="2800" dirty="0" smtClean="0">
                <a:latin typeface="Cambria" panose="020405030504060302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 err="1" smtClean="0">
                <a:latin typeface="Cambria" panose="02040503050406030204" pitchFamily="18" charset="0"/>
              </a:rPr>
              <a:t>Ví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dụ</a:t>
            </a:r>
            <a:r>
              <a:rPr lang="en-US" sz="2800" dirty="0" smtClean="0">
                <a:latin typeface="Cambria" panose="02040503050406030204" pitchFamily="18" charset="0"/>
              </a:rPr>
              <a:t>: </a:t>
            </a:r>
            <a:r>
              <a:rPr lang="en-US" sz="2800" dirty="0" err="1" smtClean="0">
                <a:latin typeface="Cambria" panose="02040503050406030204" pitchFamily="18" charset="0"/>
              </a:rPr>
              <a:t>Chúng</a:t>
            </a:r>
            <a:r>
              <a:rPr lang="en-US" sz="2800" dirty="0" smtClean="0">
                <a:latin typeface="Cambria" panose="02040503050406030204" pitchFamily="18" charset="0"/>
              </a:rPr>
              <a:t> ta </a:t>
            </a:r>
            <a:r>
              <a:rPr lang="en-US" sz="2800" dirty="0" err="1" smtClean="0">
                <a:latin typeface="Cambria" panose="02040503050406030204" pitchFamily="18" charset="0"/>
              </a:rPr>
              <a:t>cần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tính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chu</a:t>
            </a:r>
            <a:r>
              <a:rPr lang="en-US" sz="2800" dirty="0" smtClean="0">
                <a:latin typeface="Cambria" panose="02040503050406030204" pitchFamily="18" charset="0"/>
              </a:rPr>
              <a:t> vi </a:t>
            </a:r>
            <a:r>
              <a:rPr lang="en-US" sz="2800" dirty="0" err="1" smtClean="0">
                <a:latin typeface="Cambria" panose="02040503050406030204" pitchFamily="18" charset="0"/>
              </a:rPr>
              <a:t>của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một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hình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đa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giác</a:t>
            </a:r>
            <a:r>
              <a:rPr lang="en-US" sz="2800" dirty="0" smtClean="0">
                <a:latin typeface="Cambria" panose="02040503050406030204" pitchFamily="18" charset="0"/>
              </a:rPr>
              <a:t>. </a:t>
            </a:r>
            <a:r>
              <a:rPr lang="en-US" sz="2800" dirty="0" err="1" smtClean="0">
                <a:latin typeface="Cambria" panose="02040503050406030204" pitchFamily="18" charset="0"/>
              </a:rPr>
              <a:t>Nhưng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có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nhiều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tùy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chọn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hình</a:t>
            </a:r>
            <a:r>
              <a:rPr lang="en-US" sz="2800" dirty="0" smtClean="0">
                <a:latin typeface="Cambria" panose="02040503050406030204" pitchFamily="18" charset="0"/>
              </a:rPr>
              <a:t> (</a:t>
            </a:r>
            <a:r>
              <a:rPr lang="en-US" sz="2800" dirty="0" err="1" smtClean="0">
                <a:latin typeface="Cambria" panose="02040503050406030204" pitchFamily="18" charset="0"/>
              </a:rPr>
              <a:t>Hình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chữ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nhật</a:t>
            </a:r>
            <a:r>
              <a:rPr lang="en-US" sz="2800" dirty="0" smtClean="0">
                <a:latin typeface="Cambria" panose="02040503050406030204" pitchFamily="18" charset="0"/>
              </a:rPr>
              <a:t>, </a:t>
            </a:r>
            <a:r>
              <a:rPr lang="en-US" sz="2800" dirty="0" err="1" smtClean="0">
                <a:latin typeface="Cambria" panose="02040503050406030204" pitchFamily="18" charset="0"/>
              </a:rPr>
              <a:t>hình</a:t>
            </a:r>
            <a:r>
              <a:rPr lang="en-US" sz="2800" dirty="0" smtClean="0">
                <a:latin typeface="Cambria" panose="02040503050406030204" pitchFamily="18" charset="0"/>
              </a:rPr>
              <a:t> tam </a:t>
            </a:r>
            <a:r>
              <a:rPr lang="en-US" sz="2800" dirty="0" err="1" smtClean="0">
                <a:latin typeface="Cambria" panose="02040503050406030204" pitchFamily="18" charset="0"/>
              </a:rPr>
              <a:t>giác</a:t>
            </a:r>
            <a:r>
              <a:rPr lang="en-US" sz="2800" dirty="0" smtClean="0">
                <a:latin typeface="Cambria" panose="02040503050406030204" pitchFamily="18" charset="0"/>
              </a:rPr>
              <a:t>,…). </a:t>
            </a:r>
            <a:r>
              <a:rPr lang="en-US" sz="2800" dirty="0" err="1" smtClean="0">
                <a:latin typeface="Cambria" panose="02040503050406030204" pitchFamily="18" charset="0"/>
              </a:rPr>
              <a:t>Tuy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nhiên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chúng</a:t>
            </a:r>
            <a:r>
              <a:rPr lang="en-US" sz="2800" dirty="0" smtClean="0">
                <a:latin typeface="Cambria" panose="02040503050406030204" pitchFamily="18" charset="0"/>
              </a:rPr>
              <a:t> ta </a:t>
            </a:r>
            <a:r>
              <a:rPr lang="en-US" sz="2800" dirty="0" err="1" smtClean="0">
                <a:latin typeface="Cambria" panose="02040503050406030204" pitchFamily="18" charset="0"/>
              </a:rPr>
              <a:t>có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thể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dùng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chung</a:t>
            </a:r>
            <a:r>
              <a:rPr lang="en-US" sz="2800" dirty="0" smtClean="0">
                <a:latin typeface="Cambria" panose="02040503050406030204" pitchFamily="18" charset="0"/>
              </a:rPr>
              <a:t> 1 </a:t>
            </a:r>
            <a:r>
              <a:rPr lang="en-US" sz="2800" dirty="0" err="1" smtClean="0">
                <a:latin typeface="Cambria" panose="02040503050406030204" pitchFamily="18" charset="0"/>
              </a:rPr>
              <a:t>phương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thức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cho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bất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kỳ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hình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nào</a:t>
            </a:r>
            <a:r>
              <a:rPr lang="en-US" sz="2800" dirty="0" smtClean="0">
                <a:latin typeface="Cambria" panose="02040503050406030204" pitchFamily="18" charset="0"/>
              </a:rPr>
              <a:t>.</a:t>
            </a:r>
            <a:endParaRPr 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257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152400"/>
            <a:ext cx="6629400" cy="508000"/>
            <a:chOff x="789624" y="1191463"/>
            <a:chExt cx="6629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 dirty="0" err="1" smtClean="0">
                  <a:latin typeface="Cambria" panose="02040503050406030204" pitchFamily="18" charset="0"/>
                </a:rPr>
                <a:t>Đa</a:t>
              </a:r>
              <a:r>
                <a:rPr lang="en-US" sz="2800" b="1" dirty="0" smtClean="0">
                  <a:latin typeface="Cambria" panose="02040503050406030204" pitchFamily="18" charset="0"/>
                </a:rPr>
                <a:t> </a:t>
              </a:r>
              <a:r>
                <a:rPr lang="en-US" sz="2800" b="1" dirty="0" err="1" smtClean="0">
                  <a:latin typeface="Cambria" panose="02040503050406030204" pitchFamily="18" charset="0"/>
                </a:rPr>
                <a:t>hình</a:t>
              </a:r>
              <a:endParaRPr lang="en-US" sz="2800" b="1" dirty="0"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65000" y="990600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 err="1" smtClean="0">
                <a:latin typeface="Cambria" panose="02040503050406030204" pitchFamily="18" charset="0"/>
              </a:rPr>
              <a:t>Ví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dụ</a:t>
            </a:r>
            <a:endParaRPr lang="en-US" sz="2800" dirty="0">
              <a:latin typeface="Cambria" panose="020405030504060302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964324"/>
            <a:ext cx="4550559" cy="55768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4315" y="3774364"/>
            <a:ext cx="36004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593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1524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Nội dung bài học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746125"/>
            <a:ext cx="92964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2800" i="1" dirty="0" err="1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Cơ</a:t>
            </a:r>
            <a:r>
              <a:rPr lang="en-US" sz="2800" i="1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i="1" dirty="0" err="1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bản</a:t>
            </a:r>
            <a:r>
              <a:rPr lang="en-US" sz="2800" i="1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i="1" dirty="0" err="1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về</a:t>
            </a:r>
            <a:r>
              <a:rPr lang="en-US" sz="2800" i="1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2800" i="1" dirty="0" err="1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lớp</a:t>
            </a:r>
            <a:r>
              <a:rPr lang="en-US" sz="2800" i="1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800" i="1" dirty="0" err="1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đối</a:t>
            </a:r>
            <a:r>
              <a:rPr lang="en-US" sz="2800" i="1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i="1" dirty="0" err="1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tượng</a:t>
            </a:r>
            <a:r>
              <a:rPr lang="en-US" sz="2800" i="1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800" i="1" dirty="0" err="1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thuộc</a:t>
            </a:r>
            <a:r>
              <a:rPr lang="en-US" sz="2800" i="1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i="1" dirty="0" err="1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tính</a:t>
            </a:r>
            <a:r>
              <a:rPr lang="en-US" sz="2800" i="1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800" i="1" dirty="0" err="1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phương</a:t>
            </a:r>
            <a:r>
              <a:rPr lang="en-US" sz="2800" i="1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i="1" dirty="0" err="1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thức</a:t>
            </a:r>
            <a:endParaRPr lang="en-US" sz="2800" i="1" dirty="0" smtClean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2800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Kế</a:t>
            </a:r>
            <a:r>
              <a:rPr lang="en-US" sz="28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thừa</a:t>
            </a:r>
            <a:endParaRPr lang="en-US" sz="2800" i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2800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Đóng</a:t>
            </a:r>
            <a:r>
              <a:rPr lang="en-US" sz="28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gói</a:t>
            </a:r>
            <a:endParaRPr lang="en-US" sz="2800" i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2800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Đa</a:t>
            </a:r>
            <a:r>
              <a:rPr lang="en-US" sz="28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hình</a:t>
            </a:r>
            <a:endParaRPr lang="vi-VN" sz="2800" i="1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713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152400"/>
            <a:ext cx="6629400" cy="508000"/>
            <a:chOff x="789624" y="1191463"/>
            <a:chExt cx="6629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 dirty="0" err="1" smtClean="0">
                  <a:latin typeface="Cambria" panose="02040503050406030204" pitchFamily="18" charset="0"/>
                </a:rPr>
                <a:t>Lớp</a:t>
              </a:r>
              <a:endParaRPr lang="en-US" sz="2800" b="1" dirty="0"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65000" y="990600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 err="1" smtClean="0">
                <a:latin typeface="Cambria" panose="02040503050406030204" pitchFamily="18" charset="0"/>
              </a:rPr>
              <a:t>Để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tạo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lớp</a:t>
            </a:r>
            <a:r>
              <a:rPr lang="en-US" sz="2800" dirty="0" smtClean="0">
                <a:latin typeface="Cambria" panose="02040503050406030204" pitchFamily="18" charset="0"/>
              </a:rPr>
              <a:t> (class) ta </a:t>
            </a:r>
            <a:r>
              <a:rPr lang="en-US" sz="2800" dirty="0" err="1" smtClean="0">
                <a:latin typeface="Cambria" panose="02040503050406030204" pitchFamily="18" charset="0"/>
              </a:rPr>
              <a:t>dùng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từ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khóa</a:t>
            </a:r>
            <a:r>
              <a:rPr lang="en-US" sz="2800" dirty="0" smtClean="0">
                <a:latin typeface="Cambria" panose="02040503050406030204" pitchFamily="18" charset="0"/>
              </a:rPr>
              <a:t> class</a:t>
            </a:r>
          </a:p>
          <a:p>
            <a:pPr marL="457200" lvl="1" indent="0" algn="just">
              <a:buNone/>
            </a:pPr>
            <a:r>
              <a:rPr lang="en-US" sz="2400" dirty="0" smtClean="0">
                <a:latin typeface="Cambria" panose="02040503050406030204" pitchFamily="18" charset="0"/>
              </a:rPr>
              <a:t>class name:</a:t>
            </a:r>
          </a:p>
          <a:p>
            <a:pPr marL="457200" lvl="1" indent="0" algn="just">
              <a:buNone/>
            </a:pPr>
            <a:r>
              <a:rPr lang="en-US" sz="2400" dirty="0">
                <a:latin typeface="Cambria" panose="02040503050406030204" pitchFamily="18" charset="0"/>
              </a:rPr>
              <a:t>	</a:t>
            </a:r>
            <a:r>
              <a:rPr lang="en-US" sz="2400" dirty="0" smtClean="0">
                <a:latin typeface="Cambria" panose="02040503050406030204" pitchFamily="18" charset="0"/>
              </a:rPr>
              <a:t>pass</a:t>
            </a:r>
            <a:endParaRPr lang="en-US" sz="2400" dirty="0">
              <a:latin typeface="Cambria" panose="02040503050406030204" pitchFamily="18" charset="0"/>
            </a:endParaRPr>
          </a:p>
          <a:p>
            <a:pPr marL="342900" lvl="1" indent="-342900" algn="just"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Cambria" panose="02040503050406030204" pitchFamily="18" charset="0"/>
              </a:rPr>
              <a:t>Trong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đó</a:t>
            </a:r>
            <a:r>
              <a:rPr lang="en-US" dirty="0" smtClean="0">
                <a:latin typeface="Cambria" panose="02040503050406030204" pitchFamily="18" charset="0"/>
              </a:rPr>
              <a:t>:</a:t>
            </a:r>
          </a:p>
          <a:p>
            <a:pPr marL="742950" lvl="2" indent="-342900" algn="just">
              <a:buFont typeface="Wingdings" panose="05000000000000000000" pitchFamily="2" charset="2"/>
              <a:buChar char="v"/>
            </a:pPr>
            <a:r>
              <a:rPr lang="en-US" dirty="0" smtClean="0">
                <a:latin typeface="Cambria" panose="02040503050406030204" pitchFamily="18" charset="0"/>
              </a:rPr>
              <a:t>name: </a:t>
            </a:r>
            <a:r>
              <a:rPr lang="en-US" dirty="0" err="1" smtClean="0">
                <a:latin typeface="Cambria" panose="02040503050406030204" pitchFamily="18" charset="0"/>
              </a:rPr>
              <a:t>là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tên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của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lớp</a:t>
            </a:r>
            <a:endParaRPr lang="en-US" dirty="0" smtClean="0">
              <a:latin typeface="Cambria" panose="02040503050406030204" pitchFamily="18" charset="0"/>
            </a:endParaRPr>
          </a:p>
          <a:p>
            <a:pPr marL="742950" lvl="2" indent="-342900" algn="just">
              <a:buFont typeface="Wingdings" panose="05000000000000000000" pitchFamily="2" charset="2"/>
              <a:buChar char="v"/>
            </a:pPr>
            <a:r>
              <a:rPr lang="en-US" dirty="0" smtClean="0">
                <a:latin typeface="Cambria" panose="02040503050406030204" pitchFamily="18" charset="0"/>
              </a:rPr>
              <a:t>pass: </a:t>
            </a:r>
            <a:r>
              <a:rPr lang="en-US" dirty="0" err="1" smtClean="0">
                <a:latin typeface="Cambria" panose="02040503050406030204" pitchFamily="18" charset="0"/>
              </a:rPr>
              <a:t>nếu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phần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thân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lớp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chưa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được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định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nghĩa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thì</a:t>
            </a:r>
            <a:r>
              <a:rPr lang="en-US" dirty="0" smtClean="0">
                <a:latin typeface="Cambria" panose="02040503050406030204" pitchFamily="18" charset="0"/>
              </a:rPr>
              <a:t> ta </a:t>
            </a:r>
            <a:r>
              <a:rPr lang="en-US" dirty="0" err="1" smtClean="0">
                <a:latin typeface="Cambria" panose="02040503050406030204" pitchFamily="18" charset="0"/>
              </a:rPr>
              <a:t>để</a:t>
            </a:r>
            <a:r>
              <a:rPr lang="en-US" dirty="0" smtClean="0">
                <a:latin typeface="Cambria" panose="02040503050406030204" pitchFamily="18" charset="0"/>
              </a:rPr>
              <a:t> pass </a:t>
            </a:r>
            <a:r>
              <a:rPr lang="en-US" dirty="0" err="1" smtClean="0">
                <a:latin typeface="Cambria" panose="02040503050406030204" pitchFamily="18" charset="0"/>
              </a:rPr>
              <a:t>để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tránh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báo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lỗi</a:t>
            </a:r>
            <a:r>
              <a:rPr lang="en-US" dirty="0" smtClean="0">
                <a:latin typeface="Cambria" panose="02040503050406030204" pitchFamily="18" charset="0"/>
              </a:rPr>
              <a:t>.</a:t>
            </a:r>
          </a:p>
          <a:p>
            <a:pPr marL="742950" lvl="2" indent="-342900" algn="just"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Cambria" panose="02040503050406030204" pitchFamily="18" charset="0"/>
              </a:rPr>
              <a:t>Phần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thân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lớp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sẽ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có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các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thuộc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tính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và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phương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thức</a:t>
            </a:r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47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152400"/>
            <a:ext cx="6629400" cy="508000"/>
            <a:chOff x="789624" y="1191463"/>
            <a:chExt cx="6629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 dirty="0" err="1" smtClean="0">
                  <a:latin typeface="Cambria" panose="02040503050406030204" pitchFamily="18" charset="0"/>
                </a:rPr>
                <a:t>Thuộc</a:t>
              </a:r>
              <a:r>
                <a:rPr lang="en-US" sz="2800" b="1" dirty="0" smtClean="0">
                  <a:latin typeface="Cambria" panose="02040503050406030204" pitchFamily="18" charset="0"/>
                </a:rPr>
                <a:t> </a:t>
              </a:r>
              <a:r>
                <a:rPr lang="en-US" sz="2800" b="1" dirty="0" err="1" smtClean="0">
                  <a:latin typeface="Cambria" panose="02040503050406030204" pitchFamily="18" charset="0"/>
                </a:rPr>
                <a:t>tính</a:t>
              </a:r>
              <a:endParaRPr lang="en-US" sz="2800" b="1" dirty="0"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65000" y="990600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 err="1" smtClean="0"/>
              <a:t>Thuộc</a:t>
            </a:r>
            <a:r>
              <a:rPr lang="en-US" sz="2800" dirty="0" smtClean="0"/>
              <a:t> </a:t>
            </a:r>
            <a:r>
              <a:rPr lang="en-US" sz="2800" dirty="0" err="1" smtClean="0"/>
              <a:t>tính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lớp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2 </a:t>
            </a:r>
            <a:r>
              <a:rPr lang="en-US" sz="2800" dirty="0" err="1" smtClean="0"/>
              <a:t>loại</a:t>
            </a:r>
            <a:r>
              <a:rPr lang="en-US" sz="2800" dirty="0" smtClean="0"/>
              <a:t>: </a:t>
            </a:r>
            <a:r>
              <a:rPr lang="en-US" sz="2800" dirty="0" err="1" smtClean="0"/>
              <a:t>thuộc</a:t>
            </a:r>
            <a:r>
              <a:rPr lang="en-US" sz="2800" dirty="0" smtClean="0"/>
              <a:t> </a:t>
            </a:r>
            <a:r>
              <a:rPr lang="en-US" sz="2800" dirty="0" err="1" smtClean="0"/>
              <a:t>tính</a:t>
            </a:r>
            <a:r>
              <a:rPr lang="en-US" sz="2800" dirty="0" smtClean="0"/>
              <a:t> class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thuộc</a:t>
            </a:r>
            <a:r>
              <a:rPr lang="en-US" sz="2800" dirty="0" smtClean="0"/>
              <a:t> </a:t>
            </a:r>
            <a:r>
              <a:rPr lang="en-US" sz="2800" dirty="0" err="1" smtClean="0"/>
              <a:t>tính</a:t>
            </a:r>
            <a:r>
              <a:rPr lang="en-US" sz="2800" dirty="0" smtClean="0"/>
              <a:t> instance</a:t>
            </a:r>
          </a:p>
          <a:p>
            <a:pPr lvl="0" algn="just">
              <a:buFont typeface="Wingdings" panose="05000000000000000000" pitchFamily="2" charset="2"/>
              <a:buChar char="v"/>
            </a:pPr>
            <a:r>
              <a:rPr lang="en-US" sz="2800" b="1" dirty="0" err="1" smtClean="0"/>
              <a:t>Thuộc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tính</a:t>
            </a:r>
            <a:r>
              <a:rPr lang="en-US" sz="2800" b="1" dirty="0" smtClean="0"/>
              <a:t> instance: </a:t>
            </a:r>
            <a:r>
              <a:rPr lang="en-US" altLang="en-US" sz="2400" dirty="0" err="1">
                <a:solidFill>
                  <a:srgbClr val="1B1B1B"/>
                </a:solidFill>
                <a:latin typeface="Open Sans"/>
              </a:rPr>
              <a:t>Các</a:t>
            </a:r>
            <a:r>
              <a:rPr lang="en-US" altLang="en-US" sz="2400" dirty="0">
                <a:solidFill>
                  <a:srgbClr val="1B1B1B"/>
                </a:solidFill>
                <a:latin typeface="Open Sans"/>
              </a:rPr>
              <a:t> </a:t>
            </a:r>
            <a:r>
              <a:rPr lang="en-US" altLang="en-US" sz="2400" dirty="0" err="1">
                <a:solidFill>
                  <a:srgbClr val="1B1B1B"/>
                </a:solidFill>
                <a:latin typeface="Open Sans"/>
              </a:rPr>
              <a:t>thuộc</a:t>
            </a:r>
            <a:r>
              <a:rPr lang="en-US" altLang="en-US" sz="2400" dirty="0">
                <a:solidFill>
                  <a:srgbClr val="1B1B1B"/>
                </a:solidFill>
                <a:latin typeface="Open Sans"/>
              </a:rPr>
              <a:t> </a:t>
            </a:r>
            <a:r>
              <a:rPr lang="en-US" altLang="en-US" sz="2400" dirty="0" err="1">
                <a:solidFill>
                  <a:srgbClr val="1B1B1B"/>
                </a:solidFill>
                <a:latin typeface="Open Sans"/>
              </a:rPr>
              <a:t>tính</a:t>
            </a:r>
            <a:r>
              <a:rPr lang="en-US" altLang="en-US" sz="2400" dirty="0">
                <a:solidFill>
                  <a:srgbClr val="1B1B1B"/>
                </a:solidFill>
                <a:latin typeface="Open Sans"/>
              </a:rPr>
              <a:t> </a:t>
            </a:r>
            <a:r>
              <a:rPr lang="en-US" altLang="en-US" sz="2400" dirty="0" err="1">
                <a:solidFill>
                  <a:srgbClr val="1B1B1B"/>
                </a:solidFill>
                <a:latin typeface="Open Sans"/>
              </a:rPr>
              <a:t>này</a:t>
            </a:r>
            <a:r>
              <a:rPr lang="en-US" altLang="en-US" sz="2400" dirty="0">
                <a:solidFill>
                  <a:srgbClr val="1B1B1B"/>
                </a:solidFill>
                <a:latin typeface="Open Sans"/>
              </a:rPr>
              <a:t> </a:t>
            </a:r>
            <a:r>
              <a:rPr lang="en-US" altLang="en-US" sz="2400" dirty="0" err="1">
                <a:solidFill>
                  <a:srgbClr val="1B1B1B"/>
                </a:solidFill>
                <a:latin typeface="Open Sans"/>
              </a:rPr>
              <a:t>được</a:t>
            </a:r>
            <a:r>
              <a:rPr lang="en-US" altLang="en-US" sz="2400" dirty="0">
                <a:solidFill>
                  <a:srgbClr val="1B1B1B"/>
                </a:solidFill>
                <a:latin typeface="Open Sans"/>
              </a:rPr>
              <a:t> </a:t>
            </a:r>
            <a:r>
              <a:rPr lang="en-US" altLang="en-US" sz="2400" dirty="0" err="1">
                <a:solidFill>
                  <a:srgbClr val="1B1B1B"/>
                </a:solidFill>
                <a:latin typeface="Open Sans"/>
              </a:rPr>
              <a:t>định</a:t>
            </a:r>
            <a:r>
              <a:rPr lang="en-US" altLang="en-US" sz="2400" dirty="0">
                <a:solidFill>
                  <a:srgbClr val="1B1B1B"/>
                </a:solidFill>
                <a:latin typeface="Open Sans"/>
              </a:rPr>
              <a:t> </a:t>
            </a:r>
            <a:r>
              <a:rPr lang="en-US" altLang="en-US" sz="2400" dirty="0" err="1">
                <a:solidFill>
                  <a:srgbClr val="1B1B1B"/>
                </a:solidFill>
                <a:latin typeface="Open Sans"/>
              </a:rPr>
              <a:t>nghĩa</a:t>
            </a:r>
            <a:r>
              <a:rPr lang="en-US" altLang="en-US" sz="2400" dirty="0">
                <a:solidFill>
                  <a:srgbClr val="1B1B1B"/>
                </a:solidFill>
                <a:latin typeface="Open Sans"/>
              </a:rPr>
              <a:t> </a:t>
            </a:r>
            <a:r>
              <a:rPr lang="en-US" altLang="en-US" sz="2400" dirty="0" err="1">
                <a:solidFill>
                  <a:srgbClr val="1B1B1B"/>
                </a:solidFill>
                <a:latin typeface="Open Sans"/>
              </a:rPr>
              <a:t>bên</a:t>
            </a:r>
            <a:r>
              <a:rPr lang="en-US" altLang="en-US" sz="2400" dirty="0">
                <a:solidFill>
                  <a:srgbClr val="1B1B1B"/>
                </a:solidFill>
                <a:latin typeface="Open Sans"/>
              </a:rPr>
              <a:t> </a:t>
            </a:r>
            <a:r>
              <a:rPr lang="en-US" altLang="en-US" sz="2400" dirty="0" err="1">
                <a:solidFill>
                  <a:srgbClr val="1B1B1B"/>
                </a:solidFill>
                <a:latin typeface="Open Sans"/>
              </a:rPr>
              <a:t>trong</a:t>
            </a:r>
            <a:r>
              <a:rPr lang="en-US" altLang="en-US" sz="2400" dirty="0">
                <a:solidFill>
                  <a:srgbClr val="1B1B1B"/>
                </a:solidFill>
                <a:latin typeface="Open Sans"/>
              </a:rPr>
              <a:t> </a:t>
            </a:r>
            <a:r>
              <a:rPr lang="en-US" altLang="en-US" sz="2400" dirty="0" err="1">
                <a:solidFill>
                  <a:srgbClr val="1B1B1B"/>
                </a:solidFill>
                <a:latin typeface="Open Sans"/>
              </a:rPr>
              <a:t>phương</a:t>
            </a:r>
            <a:r>
              <a:rPr lang="en-US" altLang="en-US" sz="2400" dirty="0">
                <a:solidFill>
                  <a:srgbClr val="1B1B1B"/>
                </a:solidFill>
                <a:latin typeface="Open Sans"/>
              </a:rPr>
              <a:t> </a:t>
            </a:r>
            <a:r>
              <a:rPr lang="en-US" altLang="en-US" sz="2400" dirty="0" err="1">
                <a:solidFill>
                  <a:srgbClr val="1B1B1B"/>
                </a:solidFill>
                <a:latin typeface="Open Sans"/>
              </a:rPr>
              <a:t>thức</a:t>
            </a:r>
            <a:r>
              <a:rPr lang="en-US" altLang="en-US" sz="2400" dirty="0">
                <a:solidFill>
                  <a:srgbClr val="1B1B1B"/>
                </a:solidFill>
                <a:latin typeface="Open Sans"/>
              </a:rPr>
              <a:t> </a:t>
            </a:r>
            <a:r>
              <a:rPr lang="en-US" altLang="en-US" sz="2000" dirty="0">
                <a:solidFill>
                  <a:srgbClr val="1B1B1B"/>
                </a:solidFill>
                <a:latin typeface="SFMono-Regular"/>
              </a:rPr>
              <a:t>__</a:t>
            </a:r>
            <a:r>
              <a:rPr lang="en-US" altLang="en-US" sz="2000" dirty="0" err="1">
                <a:solidFill>
                  <a:srgbClr val="1B1B1B"/>
                </a:solidFill>
                <a:latin typeface="SFMono-Regular"/>
              </a:rPr>
              <a:t>init</a:t>
            </a:r>
            <a:r>
              <a:rPr lang="en-US" altLang="en-US" sz="2000" dirty="0">
                <a:solidFill>
                  <a:srgbClr val="1B1B1B"/>
                </a:solidFill>
                <a:latin typeface="SFMono-Regular"/>
              </a:rPr>
              <a:t>__</a:t>
            </a:r>
            <a:r>
              <a:rPr lang="en-US" altLang="en-US" sz="2400" dirty="0">
                <a:solidFill>
                  <a:srgbClr val="1B1B1B"/>
                </a:solidFill>
                <a:latin typeface="Open Sans"/>
              </a:rPr>
              <a:t> </a:t>
            </a:r>
            <a:r>
              <a:rPr lang="en-US" altLang="en-US" sz="2400" dirty="0" err="1">
                <a:solidFill>
                  <a:srgbClr val="1B1B1B"/>
                </a:solidFill>
                <a:latin typeface="Open Sans"/>
              </a:rPr>
              <a:t>của</a:t>
            </a:r>
            <a:r>
              <a:rPr lang="en-US" altLang="en-US" sz="2400" dirty="0">
                <a:solidFill>
                  <a:srgbClr val="1B1B1B"/>
                </a:solidFill>
                <a:latin typeface="Open Sans"/>
              </a:rPr>
              <a:t> </a:t>
            </a:r>
            <a:r>
              <a:rPr lang="en-US" altLang="en-US" sz="2400" dirty="0" err="1">
                <a:solidFill>
                  <a:srgbClr val="1B1B1B"/>
                </a:solidFill>
                <a:latin typeface="Open Sans"/>
              </a:rPr>
              <a:t>lớp</a:t>
            </a:r>
            <a:r>
              <a:rPr lang="en-US" altLang="en-US" sz="2400" dirty="0">
                <a:solidFill>
                  <a:srgbClr val="1B1B1B"/>
                </a:solidFill>
                <a:latin typeface="Open Sans"/>
              </a:rPr>
              <a:t>. </a:t>
            </a:r>
            <a:r>
              <a:rPr lang="en-US" altLang="en-US" sz="2400" dirty="0" err="1">
                <a:solidFill>
                  <a:srgbClr val="1B1B1B"/>
                </a:solidFill>
                <a:latin typeface="Open Sans"/>
              </a:rPr>
              <a:t>Đây</a:t>
            </a:r>
            <a:r>
              <a:rPr lang="en-US" altLang="en-US" sz="2400" dirty="0">
                <a:solidFill>
                  <a:srgbClr val="1B1B1B"/>
                </a:solidFill>
                <a:latin typeface="Open Sans"/>
              </a:rPr>
              <a:t> </a:t>
            </a:r>
            <a:r>
              <a:rPr lang="en-US" altLang="en-US" sz="2400" dirty="0" err="1">
                <a:solidFill>
                  <a:srgbClr val="1B1B1B"/>
                </a:solidFill>
                <a:latin typeface="Open Sans"/>
              </a:rPr>
              <a:t>là</a:t>
            </a:r>
            <a:r>
              <a:rPr lang="en-US" altLang="en-US" sz="2400" dirty="0">
                <a:solidFill>
                  <a:srgbClr val="1B1B1B"/>
                </a:solidFill>
                <a:latin typeface="Open Sans"/>
              </a:rPr>
              <a:t> </a:t>
            </a:r>
            <a:r>
              <a:rPr lang="en-US" altLang="en-US" sz="2400" dirty="0" err="1">
                <a:solidFill>
                  <a:srgbClr val="1B1B1B"/>
                </a:solidFill>
                <a:latin typeface="Open Sans"/>
              </a:rPr>
              <a:t>phương</a:t>
            </a:r>
            <a:r>
              <a:rPr lang="en-US" altLang="en-US" sz="2400" dirty="0">
                <a:solidFill>
                  <a:srgbClr val="1B1B1B"/>
                </a:solidFill>
                <a:latin typeface="Open Sans"/>
              </a:rPr>
              <a:t> </a:t>
            </a:r>
            <a:r>
              <a:rPr lang="en-US" altLang="en-US" sz="2400" dirty="0" err="1">
                <a:solidFill>
                  <a:srgbClr val="1B1B1B"/>
                </a:solidFill>
                <a:latin typeface="Open Sans"/>
              </a:rPr>
              <a:t>thức</a:t>
            </a:r>
            <a:r>
              <a:rPr lang="en-US" altLang="en-US" sz="2400" dirty="0">
                <a:solidFill>
                  <a:srgbClr val="1B1B1B"/>
                </a:solidFill>
                <a:latin typeface="Open Sans"/>
              </a:rPr>
              <a:t> </a:t>
            </a:r>
            <a:r>
              <a:rPr lang="en-US" altLang="en-US" sz="2400" dirty="0" err="1">
                <a:solidFill>
                  <a:srgbClr val="1B1B1B"/>
                </a:solidFill>
                <a:latin typeface="Open Sans"/>
              </a:rPr>
              <a:t>khởi</a:t>
            </a:r>
            <a:r>
              <a:rPr lang="en-US" altLang="en-US" sz="2400" dirty="0">
                <a:solidFill>
                  <a:srgbClr val="1B1B1B"/>
                </a:solidFill>
                <a:latin typeface="Open Sans"/>
              </a:rPr>
              <a:t> </a:t>
            </a:r>
            <a:r>
              <a:rPr lang="en-US" altLang="en-US" sz="2400" dirty="0" err="1">
                <a:solidFill>
                  <a:srgbClr val="1B1B1B"/>
                </a:solidFill>
                <a:latin typeface="Open Sans"/>
              </a:rPr>
              <a:t>tạo</a:t>
            </a:r>
            <a:r>
              <a:rPr lang="en-US" altLang="en-US" sz="2400" dirty="0">
                <a:solidFill>
                  <a:srgbClr val="1B1B1B"/>
                </a:solidFill>
                <a:latin typeface="Open Sans"/>
              </a:rPr>
              <a:t> </a:t>
            </a:r>
            <a:r>
              <a:rPr lang="en-US" altLang="en-US" sz="2400" dirty="0" err="1">
                <a:solidFill>
                  <a:srgbClr val="1B1B1B"/>
                </a:solidFill>
                <a:latin typeface="Open Sans"/>
              </a:rPr>
              <a:t>được</a:t>
            </a:r>
            <a:r>
              <a:rPr lang="en-US" altLang="en-US" sz="2400" dirty="0">
                <a:solidFill>
                  <a:srgbClr val="1B1B1B"/>
                </a:solidFill>
                <a:latin typeface="Open Sans"/>
              </a:rPr>
              <a:t> </a:t>
            </a:r>
            <a:r>
              <a:rPr lang="en-US" altLang="en-US" sz="2400" dirty="0" err="1">
                <a:solidFill>
                  <a:srgbClr val="1B1B1B"/>
                </a:solidFill>
                <a:latin typeface="Open Sans"/>
              </a:rPr>
              <a:t>chạy</a:t>
            </a:r>
            <a:r>
              <a:rPr lang="en-US" altLang="en-US" sz="2400" dirty="0">
                <a:solidFill>
                  <a:srgbClr val="1B1B1B"/>
                </a:solidFill>
                <a:latin typeface="Open Sans"/>
              </a:rPr>
              <a:t> </a:t>
            </a:r>
            <a:r>
              <a:rPr lang="en-US" altLang="en-US" sz="2400" dirty="0" err="1">
                <a:solidFill>
                  <a:srgbClr val="1B1B1B"/>
                </a:solidFill>
                <a:latin typeface="Open Sans"/>
              </a:rPr>
              <a:t>đầu</a:t>
            </a:r>
            <a:r>
              <a:rPr lang="en-US" altLang="en-US" sz="2400" dirty="0">
                <a:solidFill>
                  <a:srgbClr val="1B1B1B"/>
                </a:solidFill>
                <a:latin typeface="Open Sans"/>
              </a:rPr>
              <a:t> </a:t>
            </a:r>
            <a:r>
              <a:rPr lang="en-US" altLang="en-US" sz="2400" dirty="0" err="1">
                <a:solidFill>
                  <a:srgbClr val="1B1B1B"/>
                </a:solidFill>
                <a:latin typeface="Open Sans"/>
              </a:rPr>
              <a:t>tiên</a:t>
            </a:r>
            <a:r>
              <a:rPr lang="en-US" altLang="en-US" sz="2400" dirty="0">
                <a:solidFill>
                  <a:srgbClr val="1B1B1B"/>
                </a:solidFill>
                <a:latin typeface="Open Sans"/>
              </a:rPr>
              <a:t> </a:t>
            </a:r>
            <a:r>
              <a:rPr lang="en-US" altLang="en-US" sz="2400" dirty="0" err="1">
                <a:solidFill>
                  <a:srgbClr val="1B1B1B"/>
                </a:solidFill>
                <a:latin typeface="Open Sans"/>
              </a:rPr>
              <a:t>ngay</a:t>
            </a:r>
            <a:r>
              <a:rPr lang="en-US" altLang="en-US" sz="2400" dirty="0">
                <a:solidFill>
                  <a:srgbClr val="1B1B1B"/>
                </a:solidFill>
                <a:latin typeface="Open Sans"/>
              </a:rPr>
              <a:t> </a:t>
            </a:r>
            <a:r>
              <a:rPr lang="en-US" altLang="en-US" sz="2400" dirty="0" err="1">
                <a:solidFill>
                  <a:srgbClr val="1B1B1B"/>
                </a:solidFill>
                <a:latin typeface="Open Sans"/>
              </a:rPr>
              <a:t>sau</a:t>
            </a:r>
            <a:r>
              <a:rPr lang="en-US" altLang="en-US" sz="2400" dirty="0">
                <a:solidFill>
                  <a:srgbClr val="1B1B1B"/>
                </a:solidFill>
                <a:latin typeface="Open Sans"/>
              </a:rPr>
              <a:t> </a:t>
            </a:r>
            <a:r>
              <a:rPr lang="en-US" altLang="en-US" sz="2400" dirty="0" err="1">
                <a:solidFill>
                  <a:srgbClr val="1B1B1B"/>
                </a:solidFill>
                <a:latin typeface="Open Sans"/>
              </a:rPr>
              <a:t>khi</a:t>
            </a:r>
            <a:r>
              <a:rPr lang="en-US" altLang="en-US" sz="2400" dirty="0">
                <a:solidFill>
                  <a:srgbClr val="1B1B1B"/>
                </a:solidFill>
                <a:latin typeface="Open Sans"/>
              </a:rPr>
              <a:t> </a:t>
            </a:r>
            <a:r>
              <a:rPr lang="en-US" altLang="en-US" sz="2400" dirty="0" err="1">
                <a:solidFill>
                  <a:srgbClr val="1B1B1B"/>
                </a:solidFill>
                <a:latin typeface="Open Sans"/>
              </a:rPr>
              <a:t>đối</a:t>
            </a:r>
            <a:r>
              <a:rPr lang="en-US" altLang="en-US" sz="2400" dirty="0">
                <a:solidFill>
                  <a:srgbClr val="1B1B1B"/>
                </a:solidFill>
                <a:latin typeface="Open Sans"/>
              </a:rPr>
              <a:t> </a:t>
            </a:r>
            <a:r>
              <a:rPr lang="en-US" altLang="en-US" sz="2400" dirty="0" err="1">
                <a:solidFill>
                  <a:srgbClr val="1B1B1B"/>
                </a:solidFill>
                <a:latin typeface="Open Sans"/>
              </a:rPr>
              <a:t>tượng</a:t>
            </a:r>
            <a:r>
              <a:rPr lang="en-US" altLang="en-US" sz="2400" dirty="0">
                <a:solidFill>
                  <a:srgbClr val="1B1B1B"/>
                </a:solidFill>
                <a:latin typeface="Open Sans"/>
              </a:rPr>
              <a:t> </a:t>
            </a:r>
            <a:r>
              <a:rPr lang="en-US" altLang="en-US" sz="2400" dirty="0" err="1">
                <a:solidFill>
                  <a:srgbClr val="1B1B1B"/>
                </a:solidFill>
                <a:latin typeface="Open Sans"/>
              </a:rPr>
              <a:t>được</a:t>
            </a:r>
            <a:r>
              <a:rPr lang="en-US" altLang="en-US" sz="2400" dirty="0">
                <a:solidFill>
                  <a:srgbClr val="1B1B1B"/>
                </a:solidFill>
                <a:latin typeface="Open Sans"/>
              </a:rPr>
              <a:t> </a:t>
            </a:r>
            <a:r>
              <a:rPr lang="en-US" altLang="en-US" sz="2400" dirty="0" err="1">
                <a:solidFill>
                  <a:srgbClr val="1B1B1B"/>
                </a:solidFill>
                <a:latin typeface="Open Sans"/>
              </a:rPr>
              <a:t>tạo</a:t>
            </a:r>
            <a:r>
              <a:rPr lang="en-US" altLang="en-US" sz="2400" dirty="0">
                <a:solidFill>
                  <a:srgbClr val="1B1B1B"/>
                </a:solidFill>
                <a:latin typeface="Open Sans"/>
              </a:rPr>
              <a:t>.</a:t>
            </a:r>
            <a:r>
              <a:rPr lang="en-US" altLang="en-US" sz="1100" dirty="0"/>
              <a:t> </a:t>
            </a:r>
            <a:endParaRPr lang="en-US" altLang="en-US" dirty="0">
              <a:latin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 err="1" smtClean="0"/>
              <a:t>Thuộc</a:t>
            </a:r>
            <a:r>
              <a:rPr lang="en-US" sz="2800" dirty="0" smtClean="0"/>
              <a:t> </a:t>
            </a:r>
            <a:r>
              <a:rPr lang="en-US" sz="2800" dirty="0" err="1" smtClean="0"/>
              <a:t>tính</a:t>
            </a:r>
            <a:r>
              <a:rPr lang="en-US" sz="2800" dirty="0" smtClean="0"/>
              <a:t> class</a:t>
            </a:r>
          </a:p>
          <a:p>
            <a:pPr marL="457200" lvl="1" indent="0" algn="just">
              <a:buNone/>
            </a:pPr>
            <a:r>
              <a:rPr lang="en-US" sz="2400" dirty="0" smtClean="0"/>
              <a:t>class </a:t>
            </a:r>
            <a:r>
              <a:rPr lang="en-US" sz="2400" dirty="0"/>
              <a:t>Parrot: </a:t>
            </a:r>
            <a:endParaRPr lang="en-US" sz="2400" dirty="0" smtClean="0"/>
          </a:p>
          <a:p>
            <a:pPr marL="857250" lvl="2" indent="0" algn="just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# </a:t>
            </a:r>
            <a:r>
              <a:rPr lang="en-US" sz="2000" dirty="0">
                <a:solidFill>
                  <a:schemeClr val="accent1"/>
                </a:solidFill>
              </a:rPr>
              <a:t>class attribute </a:t>
            </a:r>
            <a:endParaRPr lang="en-US" sz="2000" dirty="0" smtClean="0">
              <a:solidFill>
                <a:schemeClr val="accent1"/>
              </a:solidFill>
            </a:endParaRPr>
          </a:p>
          <a:p>
            <a:pPr marL="857250" lvl="2" indent="0" algn="just">
              <a:buNone/>
            </a:pPr>
            <a:r>
              <a:rPr lang="en-US" sz="2000" dirty="0" smtClean="0"/>
              <a:t>species </a:t>
            </a:r>
            <a:r>
              <a:rPr lang="en-US" sz="2000" dirty="0"/>
              <a:t>= "bird" </a:t>
            </a:r>
            <a:endParaRPr lang="en-US" sz="2000" dirty="0" smtClean="0"/>
          </a:p>
          <a:p>
            <a:pPr marL="857250" lvl="2" indent="0" algn="just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# </a:t>
            </a:r>
            <a:r>
              <a:rPr lang="en-US" sz="2000" dirty="0">
                <a:solidFill>
                  <a:schemeClr val="accent1"/>
                </a:solidFill>
              </a:rPr>
              <a:t>instance attribute </a:t>
            </a:r>
            <a:endParaRPr lang="en-US" sz="2000" dirty="0" smtClean="0">
              <a:solidFill>
                <a:schemeClr val="accent1"/>
              </a:solidFill>
            </a:endParaRPr>
          </a:p>
          <a:p>
            <a:pPr marL="857250" lvl="2" indent="0" algn="just">
              <a:buNone/>
            </a:pPr>
            <a:r>
              <a:rPr lang="en-US" sz="2000" dirty="0" err="1" smtClean="0"/>
              <a:t>def</a:t>
            </a:r>
            <a:r>
              <a:rPr lang="en-US" sz="2000" dirty="0" smtClean="0"/>
              <a:t> </a:t>
            </a:r>
            <a:r>
              <a:rPr lang="en-US" sz="2000" dirty="0"/>
              <a:t>__</a:t>
            </a:r>
            <a:r>
              <a:rPr lang="en-US" sz="2000" dirty="0" err="1"/>
              <a:t>init</a:t>
            </a:r>
            <a:r>
              <a:rPr lang="en-US" sz="2000" dirty="0"/>
              <a:t>__(self, name, age): </a:t>
            </a:r>
            <a:endParaRPr lang="en-US" sz="2000" dirty="0" smtClean="0"/>
          </a:p>
          <a:p>
            <a:pPr marL="1314450" lvl="3" indent="0" algn="just">
              <a:buNone/>
            </a:pPr>
            <a:r>
              <a:rPr lang="en-US" sz="1600" dirty="0" smtClean="0"/>
              <a:t>self.name </a:t>
            </a:r>
            <a:r>
              <a:rPr lang="en-US" sz="1600" dirty="0"/>
              <a:t>= name </a:t>
            </a:r>
            <a:endParaRPr lang="en-US" sz="1600" dirty="0" smtClean="0"/>
          </a:p>
          <a:p>
            <a:pPr marL="1314450" lvl="3" indent="0" algn="just">
              <a:buNone/>
            </a:pPr>
            <a:r>
              <a:rPr lang="en-US" sz="1600" dirty="0" err="1" smtClean="0"/>
              <a:t>self.age</a:t>
            </a:r>
            <a:r>
              <a:rPr lang="en-US" sz="1600" dirty="0" smtClean="0"/>
              <a:t> </a:t>
            </a:r>
            <a:r>
              <a:rPr lang="en-US" sz="1600" dirty="0"/>
              <a:t>= age</a:t>
            </a:r>
            <a:endParaRPr lang="en-US" sz="16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960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152400"/>
            <a:ext cx="6629400" cy="508000"/>
            <a:chOff x="789624" y="1191463"/>
            <a:chExt cx="6629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 dirty="0" err="1" smtClean="0">
                  <a:latin typeface="Cambria" panose="02040503050406030204" pitchFamily="18" charset="0"/>
                </a:rPr>
                <a:t>Đối</a:t>
              </a:r>
              <a:r>
                <a:rPr lang="en-US" sz="2800" b="1" dirty="0" smtClean="0">
                  <a:latin typeface="Cambria" panose="02040503050406030204" pitchFamily="18" charset="0"/>
                </a:rPr>
                <a:t> </a:t>
              </a:r>
              <a:r>
                <a:rPr lang="en-US" sz="2800" b="1" dirty="0" err="1" smtClean="0">
                  <a:latin typeface="Cambria" panose="02040503050406030204" pitchFamily="18" charset="0"/>
                </a:rPr>
                <a:t>tượng</a:t>
              </a:r>
              <a:endParaRPr lang="en-US" sz="2800" b="1" dirty="0"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65000" y="990600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 err="1" smtClean="0">
                <a:latin typeface="Cambria" panose="02040503050406030204" pitchFamily="18" charset="0"/>
              </a:rPr>
              <a:t>Tạo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đối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tượng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và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truy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cập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đến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các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thuộc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tính</a:t>
            </a:r>
            <a:r>
              <a:rPr lang="en-US" sz="2800" dirty="0" smtClean="0">
                <a:latin typeface="Cambria" panose="02040503050406030204" pitchFamily="18" charset="0"/>
              </a:rPr>
              <a:t>: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 err="1" smtClean="0">
                <a:latin typeface="Cambria" panose="02040503050406030204" pitchFamily="18" charset="0"/>
              </a:rPr>
              <a:t>name_object</a:t>
            </a:r>
            <a:r>
              <a:rPr lang="en-US" sz="2800" dirty="0" smtClean="0">
                <a:latin typeface="Cambria" panose="02040503050406030204" pitchFamily="18" charset="0"/>
              </a:rPr>
              <a:t>=</a:t>
            </a:r>
            <a:r>
              <a:rPr lang="en-US" sz="2800" dirty="0" err="1" smtClean="0">
                <a:latin typeface="Cambria" panose="02040503050406030204" pitchFamily="18" charset="0"/>
              </a:rPr>
              <a:t>name_Class</a:t>
            </a:r>
            <a:r>
              <a:rPr lang="en-US" sz="2800" dirty="0" smtClean="0">
                <a:latin typeface="Cambria" panose="02040503050406030204" pitchFamily="18" charset="0"/>
              </a:rPr>
              <a:t>(variables)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b="1" dirty="0" err="1" smtClean="0">
                <a:latin typeface="Cambria" panose="02040503050406030204" pitchFamily="18" charset="0"/>
              </a:rPr>
              <a:t>Ví</a:t>
            </a:r>
            <a:r>
              <a:rPr lang="en-US" sz="2800" b="1" dirty="0" smtClean="0">
                <a:latin typeface="Cambria" panose="02040503050406030204" pitchFamily="18" charset="0"/>
              </a:rPr>
              <a:t> </a:t>
            </a:r>
            <a:r>
              <a:rPr lang="en-US" sz="2800" b="1" dirty="0" err="1" smtClean="0">
                <a:latin typeface="Cambria" panose="02040503050406030204" pitchFamily="18" charset="0"/>
              </a:rPr>
              <a:t>dụ</a:t>
            </a:r>
            <a:r>
              <a:rPr lang="en-US" sz="2800" b="1" dirty="0" smtClean="0">
                <a:latin typeface="Cambria" panose="02040503050406030204" pitchFamily="18" charset="0"/>
              </a:rPr>
              <a:t>:</a:t>
            </a:r>
          </a:p>
          <a:p>
            <a:pPr marL="457200" lvl="1" indent="0" algn="just">
              <a:buNone/>
            </a:pPr>
            <a:r>
              <a:rPr lang="en-US" sz="2400" dirty="0">
                <a:solidFill>
                  <a:schemeClr val="accent1"/>
                </a:solidFill>
              </a:rPr>
              <a:t># instantiate the Parrot class 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457200" lvl="1" indent="0" algn="just">
              <a:buNone/>
            </a:pPr>
            <a:r>
              <a:rPr lang="en-US" sz="2400" dirty="0" err="1" smtClean="0"/>
              <a:t>blu</a:t>
            </a:r>
            <a:r>
              <a:rPr lang="en-US" sz="2400" dirty="0" smtClean="0"/>
              <a:t> </a:t>
            </a:r>
            <a:r>
              <a:rPr lang="en-US" sz="2400" dirty="0"/>
              <a:t>= Parrot("</a:t>
            </a:r>
            <a:r>
              <a:rPr lang="en-US" sz="2400" dirty="0" err="1"/>
              <a:t>Blu</a:t>
            </a:r>
            <a:r>
              <a:rPr lang="en-US" sz="2400" dirty="0"/>
              <a:t>", 10) </a:t>
            </a:r>
            <a:endParaRPr lang="en-US" sz="2400" dirty="0" smtClean="0"/>
          </a:p>
          <a:p>
            <a:pPr marL="457200" lvl="1" indent="0" algn="just">
              <a:buNone/>
            </a:pPr>
            <a:r>
              <a:rPr lang="en-US" sz="2400" dirty="0" smtClean="0"/>
              <a:t>woo </a:t>
            </a:r>
            <a:r>
              <a:rPr lang="en-US" sz="2400" dirty="0"/>
              <a:t>= Parrot("Woo", 15) </a:t>
            </a:r>
            <a:endParaRPr lang="en-US" sz="2400" dirty="0" smtClean="0"/>
          </a:p>
          <a:p>
            <a:pPr marL="457200" lvl="1" indent="0" algn="just"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# </a:t>
            </a:r>
            <a:r>
              <a:rPr lang="en-US" sz="2400" dirty="0">
                <a:solidFill>
                  <a:schemeClr val="accent1"/>
                </a:solidFill>
              </a:rPr>
              <a:t>access the class attributes 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457200" lvl="1" indent="0" algn="just">
              <a:buNone/>
            </a:pPr>
            <a:r>
              <a:rPr lang="en-US" sz="2400" dirty="0" smtClean="0"/>
              <a:t>print</a:t>
            </a:r>
            <a:r>
              <a:rPr lang="en-US" sz="2400" dirty="0"/>
              <a:t>("</a:t>
            </a:r>
            <a:r>
              <a:rPr lang="en-US" sz="2400" dirty="0" err="1"/>
              <a:t>Blu</a:t>
            </a:r>
            <a:r>
              <a:rPr lang="en-US" sz="2400" dirty="0"/>
              <a:t> is a {}".format(</a:t>
            </a:r>
            <a:r>
              <a:rPr lang="en-US" sz="2400" dirty="0" err="1"/>
              <a:t>blu</a:t>
            </a:r>
            <a:r>
              <a:rPr lang="en-US" sz="2400" dirty="0"/>
              <a:t>.__</a:t>
            </a:r>
            <a:r>
              <a:rPr lang="en-US" sz="2400" dirty="0" err="1"/>
              <a:t>class__.species</a:t>
            </a:r>
            <a:r>
              <a:rPr lang="en-US" sz="2400" dirty="0"/>
              <a:t>)) </a:t>
            </a:r>
            <a:endParaRPr lang="en-US" sz="2400" dirty="0" smtClean="0"/>
          </a:p>
          <a:p>
            <a:pPr marL="457200" lvl="1" indent="0" algn="just">
              <a:buNone/>
            </a:pPr>
            <a:r>
              <a:rPr lang="en-US" sz="2400" dirty="0" smtClean="0"/>
              <a:t>print</a:t>
            </a:r>
            <a:r>
              <a:rPr lang="en-US" sz="2400" dirty="0"/>
              <a:t>("Woo is also a {}".format(</a:t>
            </a:r>
            <a:r>
              <a:rPr lang="en-US" sz="2400" dirty="0" err="1"/>
              <a:t>woo.__class__.species</a:t>
            </a:r>
            <a:r>
              <a:rPr lang="en-US" sz="2400" dirty="0"/>
              <a:t>)) </a:t>
            </a:r>
            <a:endParaRPr lang="en-US" sz="2400" dirty="0" smtClean="0"/>
          </a:p>
          <a:p>
            <a:pPr marL="457200" lvl="1" indent="0" algn="just"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# </a:t>
            </a:r>
            <a:r>
              <a:rPr lang="en-US" sz="2400" dirty="0">
                <a:solidFill>
                  <a:schemeClr val="accent1"/>
                </a:solidFill>
              </a:rPr>
              <a:t>access the instance attributes 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457200" lvl="1" indent="0" algn="just">
              <a:buNone/>
            </a:pPr>
            <a:r>
              <a:rPr lang="en-US" sz="2400" dirty="0" smtClean="0"/>
              <a:t>print</a:t>
            </a:r>
            <a:r>
              <a:rPr lang="en-US" sz="2400" dirty="0"/>
              <a:t>("{} is {} years </a:t>
            </a:r>
            <a:r>
              <a:rPr lang="en-US" sz="2400" dirty="0" err="1"/>
              <a:t>old".format</a:t>
            </a:r>
            <a:r>
              <a:rPr lang="en-US" sz="2400" dirty="0"/>
              <a:t>( blu.name, </a:t>
            </a:r>
            <a:r>
              <a:rPr lang="en-US" sz="2400" dirty="0" err="1"/>
              <a:t>blu.age</a:t>
            </a:r>
            <a:r>
              <a:rPr lang="en-US" sz="2400" dirty="0"/>
              <a:t>)) </a:t>
            </a:r>
            <a:endParaRPr lang="en-US" sz="2400" dirty="0" smtClean="0"/>
          </a:p>
          <a:p>
            <a:pPr marL="457200" lvl="1" indent="0" algn="just">
              <a:buNone/>
            </a:pPr>
            <a:r>
              <a:rPr lang="en-US" sz="2400" dirty="0" smtClean="0"/>
              <a:t>print</a:t>
            </a:r>
            <a:r>
              <a:rPr lang="en-US" sz="2400" dirty="0"/>
              <a:t>("{} is {} years </a:t>
            </a:r>
            <a:r>
              <a:rPr lang="en-US" sz="2400" dirty="0" err="1"/>
              <a:t>old".format</a:t>
            </a:r>
            <a:r>
              <a:rPr lang="en-US" sz="2400" dirty="0"/>
              <a:t>( woo.name, </a:t>
            </a:r>
            <a:r>
              <a:rPr lang="en-US" sz="2400" dirty="0" err="1"/>
              <a:t>woo.age</a:t>
            </a:r>
            <a:r>
              <a:rPr lang="en-US" sz="2400" dirty="0"/>
              <a:t>))</a:t>
            </a:r>
            <a:endParaRPr lang="en-US" sz="2400" dirty="0">
              <a:latin typeface="Cambria" panose="020405030504060302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600" y="3352800"/>
            <a:ext cx="27305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940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152400"/>
            <a:ext cx="6629400" cy="508000"/>
            <a:chOff x="789624" y="1191463"/>
            <a:chExt cx="6629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 dirty="0" err="1">
                  <a:latin typeface="Cambria" panose="02040503050406030204" pitchFamily="18" charset="0"/>
                </a:rPr>
                <a:t>Phương</a:t>
              </a:r>
              <a:r>
                <a:rPr lang="en-US" sz="2800" b="1" dirty="0">
                  <a:latin typeface="Cambria" panose="02040503050406030204" pitchFamily="18" charset="0"/>
                </a:rPr>
                <a:t> </a:t>
              </a:r>
              <a:r>
                <a:rPr lang="en-US" sz="2800" b="1" dirty="0" err="1">
                  <a:latin typeface="Cambria" panose="02040503050406030204" pitchFamily="18" charset="0"/>
                </a:rPr>
                <a:t>thức</a:t>
              </a:r>
              <a:endParaRPr lang="en-US" sz="2800" b="1" dirty="0"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65000" y="990600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endParaRPr lang="en-US" sz="2800" dirty="0">
              <a:latin typeface="Cambria" panose="020405030504060302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74" y="761999"/>
            <a:ext cx="5976726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939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152400"/>
            <a:ext cx="6629400" cy="508000"/>
            <a:chOff x="789624" y="1191463"/>
            <a:chExt cx="6629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 dirty="0" err="1" smtClean="0">
                  <a:latin typeface="Cambria" panose="02040503050406030204" pitchFamily="18" charset="0"/>
                </a:rPr>
                <a:t>Kế</a:t>
              </a:r>
              <a:r>
                <a:rPr lang="en-US" sz="2800" b="1" dirty="0" smtClean="0">
                  <a:latin typeface="Cambria" panose="02040503050406030204" pitchFamily="18" charset="0"/>
                </a:rPr>
                <a:t> </a:t>
              </a:r>
              <a:r>
                <a:rPr lang="en-US" sz="2800" b="1" dirty="0" err="1" smtClean="0">
                  <a:latin typeface="Cambria" panose="02040503050406030204" pitchFamily="18" charset="0"/>
                </a:rPr>
                <a:t>thừa</a:t>
              </a:r>
              <a:endParaRPr lang="en-US" sz="2800" b="1" dirty="0"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65000" y="990600"/>
            <a:ext cx="65454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 err="1"/>
              <a:t>lớp</a:t>
            </a:r>
            <a:r>
              <a:rPr lang="en-US" sz="2400" dirty="0"/>
              <a:t> con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r>
              <a:rPr lang="en-US" sz="2400" dirty="0"/>
              <a:t> </a:t>
            </a:r>
            <a:r>
              <a:rPr lang="en-US" sz="2400" dirty="0" err="1"/>
              <a:t>thừa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lớp</a:t>
            </a:r>
            <a:r>
              <a:rPr lang="en-US" sz="2400" dirty="0"/>
              <a:t> </a:t>
            </a:r>
            <a:r>
              <a:rPr lang="en-US" sz="2400" dirty="0" smtClean="0"/>
              <a:t>cha.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ví</a:t>
            </a:r>
            <a:r>
              <a:rPr lang="en-US" sz="2400" dirty="0" smtClean="0"/>
              <a:t> </a:t>
            </a:r>
            <a:r>
              <a:rPr lang="en-US" sz="2400" dirty="0" err="1" smtClean="0"/>
              <a:t>dụ</a:t>
            </a:r>
            <a:r>
              <a:rPr lang="en-US" sz="2400" dirty="0" smtClean="0"/>
              <a:t> </a:t>
            </a:r>
            <a:r>
              <a:rPr lang="en-US" sz="2400" dirty="0" err="1" smtClean="0"/>
              <a:t>đứng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r>
              <a:rPr lang="en-US" sz="2400" dirty="0" smtClean="0"/>
              <a:t> </a:t>
            </a:r>
            <a:r>
              <a:rPr lang="en-US" sz="2400" dirty="0" err="1" smtClean="0"/>
              <a:t>lớp</a:t>
            </a:r>
            <a:r>
              <a:rPr lang="en-US" sz="2400" dirty="0" smtClean="0"/>
              <a:t> con ta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gọi</a:t>
            </a:r>
            <a:r>
              <a:rPr lang="en-US" sz="2400" dirty="0" smtClean="0"/>
              <a:t> </a:t>
            </a:r>
            <a:r>
              <a:rPr lang="en-US" sz="2400" dirty="0" err="1" smtClean="0"/>
              <a:t>phương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thức</a:t>
            </a:r>
            <a:r>
              <a:rPr lang="en-US" sz="2400" dirty="0" smtClean="0"/>
              <a:t> swim()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lớp</a:t>
            </a:r>
            <a:r>
              <a:rPr lang="en-US" sz="2400" dirty="0" smtClean="0"/>
              <a:t> cha.</a:t>
            </a:r>
          </a:p>
          <a:p>
            <a:pPr lvl="0" algn="just">
              <a:buFont typeface="Wingdings" panose="05000000000000000000" pitchFamily="2" charset="2"/>
              <a:buChar char="v"/>
            </a:pPr>
            <a:r>
              <a:rPr lang="en-US" altLang="en-US" sz="2400" dirty="0" smtClean="0">
                <a:solidFill>
                  <a:srgbClr val="1B1B1B"/>
                </a:solidFill>
                <a:latin typeface="Open Sans"/>
              </a:rPr>
              <a:t>Ta </a:t>
            </a:r>
            <a:r>
              <a:rPr lang="en-US" altLang="en-US" sz="2400" dirty="0" err="1">
                <a:solidFill>
                  <a:srgbClr val="1B1B1B"/>
                </a:solidFill>
                <a:latin typeface="Open Sans"/>
              </a:rPr>
              <a:t>đã</a:t>
            </a:r>
            <a:r>
              <a:rPr lang="en-US" altLang="en-US" sz="2400" dirty="0">
                <a:solidFill>
                  <a:srgbClr val="1B1B1B"/>
                </a:solidFill>
                <a:latin typeface="Open Sans"/>
              </a:rPr>
              <a:t> </a:t>
            </a:r>
            <a:r>
              <a:rPr lang="en-US" altLang="en-US" sz="2400" dirty="0" err="1">
                <a:solidFill>
                  <a:srgbClr val="1B1B1B"/>
                </a:solidFill>
                <a:latin typeface="Open Sans"/>
              </a:rPr>
              <a:t>có</a:t>
            </a:r>
            <a:r>
              <a:rPr lang="en-US" altLang="en-US" sz="2400" dirty="0">
                <a:solidFill>
                  <a:srgbClr val="1B1B1B"/>
                </a:solidFill>
                <a:latin typeface="Open Sans"/>
              </a:rPr>
              <a:t> </a:t>
            </a:r>
            <a:r>
              <a:rPr lang="en-US" altLang="en-US" sz="2400" dirty="0" err="1">
                <a:solidFill>
                  <a:srgbClr val="1B1B1B"/>
                </a:solidFill>
                <a:latin typeface="Open Sans"/>
              </a:rPr>
              <a:t>thể</a:t>
            </a:r>
            <a:r>
              <a:rPr lang="en-US" altLang="en-US" sz="2400" dirty="0">
                <a:solidFill>
                  <a:srgbClr val="1B1B1B"/>
                </a:solidFill>
                <a:latin typeface="Open Sans"/>
              </a:rPr>
              <a:t> </a:t>
            </a:r>
            <a:r>
              <a:rPr lang="en-US" altLang="en-US" sz="2400" dirty="0" err="1">
                <a:solidFill>
                  <a:srgbClr val="1B1B1B"/>
                </a:solidFill>
                <a:latin typeface="Open Sans"/>
              </a:rPr>
              <a:t>sửa</a:t>
            </a:r>
            <a:r>
              <a:rPr lang="en-US" altLang="en-US" sz="2400" dirty="0">
                <a:solidFill>
                  <a:srgbClr val="1B1B1B"/>
                </a:solidFill>
                <a:latin typeface="Open Sans"/>
              </a:rPr>
              <a:t> </a:t>
            </a:r>
            <a:r>
              <a:rPr lang="en-US" altLang="en-US" sz="2400" dirty="0" err="1">
                <a:solidFill>
                  <a:srgbClr val="1B1B1B"/>
                </a:solidFill>
                <a:latin typeface="Open Sans"/>
              </a:rPr>
              <a:t>đổi</a:t>
            </a:r>
            <a:r>
              <a:rPr lang="en-US" altLang="en-US" sz="2400" dirty="0">
                <a:solidFill>
                  <a:srgbClr val="1B1B1B"/>
                </a:solidFill>
                <a:latin typeface="Open Sans"/>
              </a:rPr>
              <a:t> </a:t>
            </a:r>
            <a:r>
              <a:rPr lang="en-US" altLang="en-US" sz="2400" dirty="0" err="1">
                <a:solidFill>
                  <a:srgbClr val="1B1B1B"/>
                </a:solidFill>
                <a:latin typeface="Open Sans"/>
              </a:rPr>
              <a:t>hành</a:t>
            </a:r>
            <a:r>
              <a:rPr lang="en-US" altLang="en-US" sz="2400" dirty="0">
                <a:solidFill>
                  <a:srgbClr val="1B1B1B"/>
                </a:solidFill>
                <a:latin typeface="Open Sans"/>
              </a:rPr>
              <a:t> vi </a:t>
            </a:r>
            <a:r>
              <a:rPr lang="en-US" altLang="en-US" sz="2400" dirty="0" err="1">
                <a:solidFill>
                  <a:srgbClr val="1B1B1B"/>
                </a:solidFill>
                <a:latin typeface="Open Sans"/>
              </a:rPr>
              <a:t>của</a:t>
            </a:r>
            <a:r>
              <a:rPr lang="en-US" altLang="en-US" sz="2400" dirty="0">
                <a:solidFill>
                  <a:srgbClr val="1B1B1B"/>
                </a:solidFill>
                <a:latin typeface="Open Sans"/>
              </a:rPr>
              <a:t> </a:t>
            </a:r>
            <a:r>
              <a:rPr lang="en-US" altLang="en-US" sz="2400" dirty="0" err="1">
                <a:solidFill>
                  <a:srgbClr val="1B1B1B"/>
                </a:solidFill>
                <a:latin typeface="Open Sans"/>
              </a:rPr>
              <a:t>lớp</a:t>
            </a:r>
            <a:r>
              <a:rPr lang="en-US" altLang="en-US" sz="2400" dirty="0">
                <a:solidFill>
                  <a:srgbClr val="1B1B1B"/>
                </a:solidFill>
                <a:latin typeface="Open Sans"/>
              </a:rPr>
              <a:t> cha </a:t>
            </a:r>
            <a:r>
              <a:rPr lang="en-US" altLang="en-US" sz="2400" dirty="0" err="1">
                <a:solidFill>
                  <a:srgbClr val="1B1B1B"/>
                </a:solidFill>
                <a:latin typeface="Open Sans"/>
              </a:rPr>
              <a:t>là</a:t>
            </a:r>
            <a:r>
              <a:rPr lang="en-US" altLang="en-US" sz="2400" dirty="0">
                <a:solidFill>
                  <a:srgbClr val="1B1B1B"/>
                </a:solidFill>
                <a:latin typeface="Open Sans"/>
              </a:rPr>
              <a:t> </a:t>
            </a:r>
            <a:r>
              <a:rPr lang="en-US" altLang="en-US" sz="2400" dirty="0" err="1">
                <a:solidFill>
                  <a:srgbClr val="1B1B1B"/>
                </a:solidFill>
                <a:latin typeface="Open Sans"/>
              </a:rPr>
              <a:t>phương</a:t>
            </a:r>
            <a:r>
              <a:rPr lang="en-US" altLang="en-US" sz="2400" dirty="0">
                <a:solidFill>
                  <a:srgbClr val="1B1B1B"/>
                </a:solidFill>
                <a:latin typeface="Open Sans"/>
              </a:rPr>
              <a:t> </a:t>
            </a:r>
            <a:r>
              <a:rPr lang="en-US" altLang="en-US" sz="2400" dirty="0" err="1">
                <a:solidFill>
                  <a:srgbClr val="1B1B1B"/>
                </a:solidFill>
                <a:latin typeface="Open Sans"/>
              </a:rPr>
              <a:t>thức</a:t>
            </a:r>
            <a:r>
              <a:rPr lang="en-US" altLang="en-US" sz="2400" dirty="0">
                <a:solidFill>
                  <a:srgbClr val="1B1B1B"/>
                </a:solidFill>
                <a:latin typeface="Open Sans"/>
              </a:rPr>
              <a:t> </a:t>
            </a:r>
            <a:r>
              <a:rPr lang="en-US" altLang="en-US" sz="2000" dirty="0" err="1">
                <a:solidFill>
                  <a:srgbClr val="1B1B1B"/>
                </a:solidFill>
                <a:latin typeface="SFMono-Regular"/>
              </a:rPr>
              <a:t>whoisThis</a:t>
            </a:r>
            <a:r>
              <a:rPr lang="en-US" altLang="en-US" sz="2000" dirty="0">
                <a:solidFill>
                  <a:srgbClr val="1B1B1B"/>
                </a:solidFill>
                <a:latin typeface="SFMono-Regular"/>
              </a:rPr>
              <a:t>()</a:t>
            </a:r>
            <a:r>
              <a:rPr lang="en-US" altLang="en-US" sz="2400" dirty="0">
                <a:solidFill>
                  <a:srgbClr val="1B1B1B"/>
                </a:solidFill>
                <a:latin typeface="Open Sans"/>
              </a:rPr>
              <a:t>. </a:t>
            </a:r>
            <a:endParaRPr lang="en-US" altLang="en-US" sz="2400" dirty="0" smtClean="0">
              <a:solidFill>
                <a:srgbClr val="1B1B1B"/>
              </a:solidFill>
              <a:latin typeface="Open Sans"/>
            </a:endParaRPr>
          </a:p>
          <a:p>
            <a:pPr lvl="0" algn="just">
              <a:buFont typeface="Wingdings" panose="05000000000000000000" pitchFamily="2" charset="2"/>
              <a:buChar char="v"/>
            </a:pPr>
            <a:r>
              <a:rPr lang="en-US" altLang="en-US" sz="2400" dirty="0" err="1" smtClean="0">
                <a:solidFill>
                  <a:srgbClr val="1B1B1B"/>
                </a:solidFill>
                <a:latin typeface="Open Sans"/>
              </a:rPr>
              <a:t>Hơn</a:t>
            </a:r>
            <a:r>
              <a:rPr lang="en-US" altLang="en-US" sz="2400" dirty="0" smtClean="0">
                <a:solidFill>
                  <a:srgbClr val="1B1B1B"/>
                </a:solidFill>
                <a:latin typeface="Open Sans"/>
              </a:rPr>
              <a:t> </a:t>
            </a:r>
            <a:r>
              <a:rPr lang="en-US" altLang="en-US" sz="2400" dirty="0" err="1">
                <a:solidFill>
                  <a:srgbClr val="1B1B1B"/>
                </a:solidFill>
                <a:latin typeface="Open Sans"/>
              </a:rPr>
              <a:t>thế</a:t>
            </a:r>
            <a:r>
              <a:rPr lang="en-US" altLang="en-US" sz="2400" dirty="0">
                <a:solidFill>
                  <a:srgbClr val="1B1B1B"/>
                </a:solidFill>
                <a:latin typeface="Open Sans"/>
              </a:rPr>
              <a:t> </a:t>
            </a:r>
            <a:r>
              <a:rPr lang="en-US" altLang="en-US" sz="2400" dirty="0" err="1">
                <a:solidFill>
                  <a:srgbClr val="1B1B1B"/>
                </a:solidFill>
                <a:latin typeface="Open Sans"/>
              </a:rPr>
              <a:t>nữa</a:t>
            </a:r>
            <a:r>
              <a:rPr lang="en-US" altLang="en-US" sz="2400" dirty="0">
                <a:solidFill>
                  <a:srgbClr val="1B1B1B"/>
                </a:solidFill>
                <a:latin typeface="Open Sans"/>
              </a:rPr>
              <a:t> ta </a:t>
            </a:r>
            <a:r>
              <a:rPr lang="en-US" altLang="en-US" sz="2400" dirty="0" err="1">
                <a:solidFill>
                  <a:srgbClr val="1B1B1B"/>
                </a:solidFill>
                <a:latin typeface="Open Sans"/>
              </a:rPr>
              <a:t>có</a:t>
            </a:r>
            <a:r>
              <a:rPr lang="en-US" altLang="en-US" sz="2400" dirty="0">
                <a:solidFill>
                  <a:srgbClr val="1B1B1B"/>
                </a:solidFill>
                <a:latin typeface="Open Sans"/>
              </a:rPr>
              <a:t> </a:t>
            </a:r>
            <a:r>
              <a:rPr lang="en-US" altLang="en-US" sz="2400" dirty="0" err="1">
                <a:solidFill>
                  <a:srgbClr val="1B1B1B"/>
                </a:solidFill>
                <a:latin typeface="Open Sans"/>
              </a:rPr>
              <a:t>thể</a:t>
            </a:r>
            <a:r>
              <a:rPr lang="en-US" altLang="en-US" sz="2400" dirty="0">
                <a:solidFill>
                  <a:srgbClr val="1B1B1B"/>
                </a:solidFill>
                <a:latin typeface="Open Sans"/>
              </a:rPr>
              <a:t> extend </a:t>
            </a:r>
            <a:r>
              <a:rPr lang="en-US" altLang="en-US" sz="2400" dirty="0" err="1">
                <a:solidFill>
                  <a:srgbClr val="1B1B1B"/>
                </a:solidFill>
                <a:latin typeface="Open Sans"/>
              </a:rPr>
              <a:t>chức</a:t>
            </a:r>
            <a:r>
              <a:rPr lang="en-US" altLang="en-US" sz="2400" dirty="0">
                <a:solidFill>
                  <a:srgbClr val="1B1B1B"/>
                </a:solidFill>
                <a:latin typeface="Open Sans"/>
              </a:rPr>
              <a:t> </a:t>
            </a:r>
            <a:r>
              <a:rPr lang="en-US" altLang="en-US" sz="2400" dirty="0" err="1">
                <a:solidFill>
                  <a:srgbClr val="1B1B1B"/>
                </a:solidFill>
                <a:latin typeface="Open Sans"/>
              </a:rPr>
              <a:t>năng</a:t>
            </a:r>
            <a:r>
              <a:rPr lang="en-US" altLang="en-US" sz="2400" dirty="0">
                <a:solidFill>
                  <a:srgbClr val="1B1B1B"/>
                </a:solidFill>
                <a:latin typeface="Open Sans"/>
              </a:rPr>
              <a:t> </a:t>
            </a:r>
            <a:r>
              <a:rPr lang="en-US" altLang="en-US" sz="2400" dirty="0" err="1">
                <a:solidFill>
                  <a:srgbClr val="1B1B1B"/>
                </a:solidFill>
                <a:latin typeface="Open Sans"/>
              </a:rPr>
              <a:t>của</a:t>
            </a:r>
            <a:r>
              <a:rPr lang="en-US" altLang="en-US" sz="2400" dirty="0">
                <a:solidFill>
                  <a:srgbClr val="1B1B1B"/>
                </a:solidFill>
                <a:latin typeface="Open Sans"/>
              </a:rPr>
              <a:t> </a:t>
            </a:r>
            <a:r>
              <a:rPr lang="en-US" altLang="en-US" sz="2400" dirty="0" err="1">
                <a:solidFill>
                  <a:srgbClr val="1B1B1B"/>
                </a:solidFill>
                <a:latin typeface="Open Sans"/>
              </a:rPr>
              <a:t>lớp</a:t>
            </a:r>
            <a:r>
              <a:rPr lang="en-US" altLang="en-US" sz="2400" dirty="0">
                <a:solidFill>
                  <a:srgbClr val="1B1B1B"/>
                </a:solidFill>
                <a:latin typeface="Open Sans"/>
              </a:rPr>
              <a:t> cha </a:t>
            </a:r>
            <a:r>
              <a:rPr lang="en-US" altLang="en-US" sz="2400" dirty="0" err="1">
                <a:solidFill>
                  <a:srgbClr val="1B1B1B"/>
                </a:solidFill>
                <a:latin typeface="Open Sans"/>
              </a:rPr>
              <a:t>bằng</a:t>
            </a:r>
            <a:r>
              <a:rPr lang="en-US" altLang="en-US" sz="2400" dirty="0">
                <a:solidFill>
                  <a:srgbClr val="1B1B1B"/>
                </a:solidFill>
                <a:latin typeface="Open Sans"/>
              </a:rPr>
              <a:t> </a:t>
            </a:r>
            <a:r>
              <a:rPr lang="en-US" altLang="en-US" sz="2400" dirty="0" err="1">
                <a:solidFill>
                  <a:srgbClr val="1B1B1B"/>
                </a:solidFill>
                <a:latin typeface="Open Sans"/>
              </a:rPr>
              <a:t>cách</a:t>
            </a:r>
            <a:r>
              <a:rPr lang="en-US" altLang="en-US" sz="2400" dirty="0">
                <a:solidFill>
                  <a:srgbClr val="1B1B1B"/>
                </a:solidFill>
                <a:latin typeface="Open Sans"/>
              </a:rPr>
              <a:t> </a:t>
            </a:r>
            <a:r>
              <a:rPr lang="en-US" altLang="en-US" sz="2400" dirty="0" err="1">
                <a:solidFill>
                  <a:srgbClr val="1B1B1B"/>
                </a:solidFill>
                <a:latin typeface="Open Sans"/>
              </a:rPr>
              <a:t>tạo</a:t>
            </a:r>
            <a:r>
              <a:rPr lang="en-US" altLang="en-US" sz="2400" dirty="0">
                <a:solidFill>
                  <a:srgbClr val="1B1B1B"/>
                </a:solidFill>
                <a:latin typeface="Open Sans"/>
              </a:rPr>
              <a:t> </a:t>
            </a:r>
            <a:r>
              <a:rPr lang="en-US" altLang="en-US" sz="2400" dirty="0" err="1">
                <a:solidFill>
                  <a:srgbClr val="1B1B1B"/>
                </a:solidFill>
                <a:latin typeface="Open Sans"/>
              </a:rPr>
              <a:t>ra</a:t>
            </a:r>
            <a:r>
              <a:rPr lang="en-US" altLang="en-US" sz="2400" dirty="0">
                <a:solidFill>
                  <a:srgbClr val="1B1B1B"/>
                </a:solidFill>
                <a:latin typeface="Open Sans"/>
              </a:rPr>
              <a:t> </a:t>
            </a:r>
            <a:r>
              <a:rPr lang="en-US" altLang="en-US" sz="2400" dirty="0" err="1">
                <a:solidFill>
                  <a:srgbClr val="1B1B1B"/>
                </a:solidFill>
                <a:latin typeface="Open Sans"/>
              </a:rPr>
              <a:t>một</a:t>
            </a:r>
            <a:r>
              <a:rPr lang="en-US" altLang="en-US" sz="2400" dirty="0">
                <a:solidFill>
                  <a:srgbClr val="1B1B1B"/>
                </a:solidFill>
                <a:latin typeface="Open Sans"/>
              </a:rPr>
              <a:t> </a:t>
            </a:r>
            <a:r>
              <a:rPr lang="en-US" altLang="en-US" sz="2400" dirty="0" err="1">
                <a:solidFill>
                  <a:srgbClr val="1B1B1B"/>
                </a:solidFill>
                <a:latin typeface="Open Sans"/>
              </a:rPr>
              <a:t>phương</a:t>
            </a:r>
            <a:r>
              <a:rPr lang="en-US" altLang="en-US" sz="2400" dirty="0">
                <a:solidFill>
                  <a:srgbClr val="1B1B1B"/>
                </a:solidFill>
                <a:latin typeface="Open Sans"/>
              </a:rPr>
              <a:t> </a:t>
            </a:r>
            <a:r>
              <a:rPr lang="en-US" altLang="en-US" sz="2400" dirty="0" err="1">
                <a:solidFill>
                  <a:srgbClr val="1B1B1B"/>
                </a:solidFill>
                <a:latin typeface="Open Sans"/>
              </a:rPr>
              <a:t>thức</a:t>
            </a:r>
            <a:r>
              <a:rPr lang="en-US" altLang="en-US" sz="2400" dirty="0">
                <a:solidFill>
                  <a:srgbClr val="1B1B1B"/>
                </a:solidFill>
                <a:latin typeface="Open Sans"/>
              </a:rPr>
              <a:t> </a:t>
            </a:r>
            <a:r>
              <a:rPr lang="en-US" altLang="en-US" sz="2000" dirty="0">
                <a:solidFill>
                  <a:srgbClr val="1B1B1B"/>
                </a:solidFill>
                <a:latin typeface="SFMono-Regular"/>
              </a:rPr>
              <a:t>run()</a:t>
            </a:r>
            <a:r>
              <a:rPr lang="en-US" altLang="en-US" sz="1100" dirty="0"/>
              <a:t> </a:t>
            </a:r>
            <a:endParaRPr lang="en-US" altLang="en-US" dirty="0">
              <a:latin typeface="Arial" panose="020B0604020202020204" pitchFamily="34" charset="0"/>
            </a:endParaRPr>
          </a:p>
          <a:p>
            <a:pPr lvl="0" algn="just">
              <a:buFont typeface="Wingdings" panose="05000000000000000000" pitchFamily="2" charset="2"/>
              <a:buChar char="v"/>
            </a:pPr>
            <a:r>
              <a:rPr lang="en-US" altLang="en-US" sz="2400" dirty="0">
                <a:solidFill>
                  <a:srgbClr val="1B1B1B"/>
                </a:solidFill>
                <a:latin typeface="Open Sans"/>
              </a:rPr>
              <a:t>ta </a:t>
            </a:r>
            <a:r>
              <a:rPr lang="en-US" altLang="en-US" sz="2400" dirty="0" err="1">
                <a:solidFill>
                  <a:srgbClr val="1B1B1B"/>
                </a:solidFill>
                <a:latin typeface="Open Sans"/>
              </a:rPr>
              <a:t>sử</a:t>
            </a:r>
            <a:r>
              <a:rPr lang="en-US" altLang="en-US" sz="2400" dirty="0">
                <a:solidFill>
                  <a:srgbClr val="1B1B1B"/>
                </a:solidFill>
                <a:latin typeface="Open Sans"/>
              </a:rPr>
              <a:t> </a:t>
            </a:r>
            <a:r>
              <a:rPr lang="en-US" altLang="en-US" sz="2400" dirty="0" err="1">
                <a:solidFill>
                  <a:srgbClr val="1B1B1B"/>
                </a:solidFill>
                <a:latin typeface="Open Sans"/>
              </a:rPr>
              <a:t>dụng</a:t>
            </a:r>
            <a:r>
              <a:rPr lang="en-US" altLang="en-US" sz="2400" dirty="0">
                <a:solidFill>
                  <a:srgbClr val="1B1B1B"/>
                </a:solidFill>
                <a:latin typeface="Open Sans"/>
              </a:rPr>
              <a:t> </a:t>
            </a:r>
            <a:r>
              <a:rPr lang="en-US" altLang="en-US" sz="2400" dirty="0" err="1">
                <a:solidFill>
                  <a:srgbClr val="1B1B1B"/>
                </a:solidFill>
                <a:latin typeface="Open Sans"/>
              </a:rPr>
              <a:t>hàm</a:t>
            </a:r>
            <a:r>
              <a:rPr lang="en-US" altLang="en-US" sz="2400" dirty="0">
                <a:solidFill>
                  <a:srgbClr val="1B1B1B"/>
                </a:solidFill>
                <a:latin typeface="Open Sans"/>
              </a:rPr>
              <a:t> </a:t>
            </a:r>
            <a:r>
              <a:rPr lang="en-US" altLang="en-US" sz="2000" b="1" dirty="0">
                <a:solidFill>
                  <a:srgbClr val="1B1B1B"/>
                </a:solidFill>
                <a:latin typeface="SFMono-Regular"/>
              </a:rPr>
              <a:t>super ()</a:t>
            </a:r>
            <a:r>
              <a:rPr lang="en-US" altLang="en-US" sz="2400" b="1" dirty="0">
                <a:solidFill>
                  <a:srgbClr val="1B1B1B"/>
                </a:solidFill>
                <a:latin typeface="Open Sans"/>
              </a:rPr>
              <a:t> </a:t>
            </a:r>
            <a:r>
              <a:rPr lang="en-US" altLang="en-US" sz="2400" dirty="0" err="1">
                <a:solidFill>
                  <a:srgbClr val="1B1B1B"/>
                </a:solidFill>
                <a:latin typeface="Open Sans"/>
              </a:rPr>
              <a:t>bên</a:t>
            </a:r>
            <a:r>
              <a:rPr lang="en-US" altLang="en-US" sz="2400" dirty="0">
                <a:solidFill>
                  <a:srgbClr val="1B1B1B"/>
                </a:solidFill>
                <a:latin typeface="Open Sans"/>
              </a:rPr>
              <a:t> </a:t>
            </a:r>
            <a:r>
              <a:rPr lang="en-US" altLang="en-US" sz="2400" dirty="0" err="1">
                <a:solidFill>
                  <a:srgbClr val="1B1B1B"/>
                </a:solidFill>
                <a:latin typeface="Open Sans"/>
              </a:rPr>
              <a:t>trong</a:t>
            </a:r>
            <a:r>
              <a:rPr lang="en-US" altLang="en-US" sz="2400" dirty="0">
                <a:solidFill>
                  <a:srgbClr val="1B1B1B"/>
                </a:solidFill>
                <a:latin typeface="Open Sans"/>
              </a:rPr>
              <a:t> </a:t>
            </a:r>
            <a:r>
              <a:rPr lang="en-US" altLang="en-US" sz="2400" dirty="0" err="1">
                <a:solidFill>
                  <a:srgbClr val="1B1B1B"/>
                </a:solidFill>
                <a:latin typeface="Open Sans"/>
              </a:rPr>
              <a:t>phương</a:t>
            </a:r>
            <a:r>
              <a:rPr lang="en-US" altLang="en-US" sz="2400" dirty="0">
                <a:solidFill>
                  <a:srgbClr val="1B1B1B"/>
                </a:solidFill>
                <a:latin typeface="Open Sans"/>
              </a:rPr>
              <a:t> </a:t>
            </a:r>
            <a:r>
              <a:rPr lang="en-US" altLang="en-US" sz="2400" dirty="0" err="1">
                <a:solidFill>
                  <a:srgbClr val="1B1B1B"/>
                </a:solidFill>
                <a:latin typeface="Open Sans"/>
              </a:rPr>
              <a:t>thức</a:t>
            </a:r>
            <a:r>
              <a:rPr lang="en-US" altLang="en-US" sz="2400" dirty="0">
                <a:solidFill>
                  <a:srgbClr val="1B1B1B"/>
                </a:solidFill>
                <a:latin typeface="Open Sans"/>
              </a:rPr>
              <a:t> </a:t>
            </a:r>
            <a:r>
              <a:rPr lang="en-US" altLang="en-US" sz="2000" dirty="0">
                <a:solidFill>
                  <a:srgbClr val="1B1B1B"/>
                </a:solidFill>
                <a:latin typeface="SFMono-Regular"/>
              </a:rPr>
              <a:t>__</a:t>
            </a:r>
            <a:r>
              <a:rPr lang="en-US" altLang="en-US" sz="2000" dirty="0" err="1">
                <a:solidFill>
                  <a:srgbClr val="1B1B1B"/>
                </a:solidFill>
                <a:latin typeface="SFMono-Regular"/>
              </a:rPr>
              <a:t>init</a:t>
            </a:r>
            <a:r>
              <a:rPr lang="en-US" altLang="en-US" sz="2000" dirty="0">
                <a:solidFill>
                  <a:srgbClr val="1B1B1B"/>
                </a:solidFill>
                <a:latin typeface="SFMono-Regular"/>
              </a:rPr>
              <a:t> __ ()</a:t>
            </a:r>
            <a:r>
              <a:rPr lang="en-US" altLang="en-US" sz="2400" dirty="0">
                <a:solidFill>
                  <a:srgbClr val="1B1B1B"/>
                </a:solidFill>
                <a:latin typeface="Open Sans"/>
              </a:rPr>
              <a:t>. </a:t>
            </a:r>
            <a:r>
              <a:rPr lang="en-US" altLang="en-US" sz="2400" dirty="0" err="1">
                <a:solidFill>
                  <a:srgbClr val="1B1B1B"/>
                </a:solidFill>
                <a:latin typeface="Open Sans"/>
              </a:rPr>
              <a:t>Điều</a:t>
            </a:r>
            <a:r>
              <a:rPr lang="en-US" altLang="en-US" sz="2400" dirty="0">
                <a:solidFill>
                  <a:srgbClr val="1B1B1B"/>
                </a:solidFill>
                <a:latin typeface="Open Sans"/>
              </a:rPr>
              <a:t> </a:t>
            </a:r>
            <a:r>
              <a:rPr lang="en-US" altLang="en-US" sz="2400" dirty="0" err="1">
                <a:solidFill>
                  <a:srgbClr val="1B1B1B"/>
                </a:solidFill>
                <a:latin typeface="Open Sans"/>
              </a:rPr>
              <a:t>này</a:t>
            </a:r>
            <a:r>
              <a:rPr lang="en-US" altLang="en-US" sz="2400" dirty="0">
                <a:solidFill>
                  <a:srgbClr val="1B1B1B"/>
                </a:solidFill>
                <a:latin typeface="Open Sans"/>
              </a:rPr>
              <a:t> </a:t>
            </a:r>
            <a:r>
              <a:rPr lang="en-US" altLang="en-US" sz="2400" dirty="0" err="1">
                <a:solidFill>
                  <a:srgbClr val="1B1B1B"/>
                </a:solidFill>
                <a:latin typeface="Open Sans"/>
              </a:rPr>
              <a:t>cho</a:t>
            </a:r>
            <a:r>
              <a:rPr lang="en-US" altLang="en-US" sz="2400" dirty="0">
                <a:solidFill>
                  <a:srgbClr val="1B1B1B"/>
                </a:solidFill>
                <a:latin typeface="Open Sans"/>
              </a:rPr>
              <a:t> </a:t>
            </a:r>
            <a:r>
              <a:rPr lang="en-US" altLang="en-US" sz="2400" dirty="0" err="1">
                <a:solidFill>
                  <a:srgbClr val="1B1B1B"/>
                </a:solidFill>
                <a:latin typeface="Open Sans"/>
              </a:rPr>
              <a:t>phép</a:t>
            </a:r>
            <a:r>
              <a:rPr lang="en-US" altLang="en-US" sz="2400" dirty="0">
                <a:solidFill>
                  <a:srgbClr val="1B1B1B"/>
                </a:solidFill>
                <a:latin typeface="Open Sans"/>
              </a:rPr>
              <a:t> </a:t>
            </a:r>
            <a:r>
              <a:rPr lang="en-US" altLang="en-US" sz="2400" dirty="0" err="1">
                <a:solidFill>
                  <a:srgbClr val="1B1B1B"/>
                </a:solidFill>
                <a:latin typeface="Open Sans"/>
              </a:rPr>
              <a:t>chúng</a:t>
            </a:r>
            <a:r>
              <a:rPr lang="en-US" altLang="en-US" sz="2400" dirty="0">
                <a:solidFill>
                  <a:srgbClr val="1B1B1B"/>
                </a:solidFill>
                <a:latin typeface="Open Sans"/>
              </a:rPr>
              <a:t> ta </a:t>
            </a:r>
            <a:r>
              <a:rPr lang="en-US" altLang="en-US" sz="2400" dirty="0" err="1">
                <a:solidFill>
                  <a:srgbClr val="1B1B1B"/>
                </a:solidFill>
                <a:latin typeface="Open Sans"/>
              </a:rPr>
              <a:t>chạy</a:t>
            </a:r>
            <a:r>
              <a:rPr lang="en-US" altLang="en-US" sz="2400" dirty="0">
                <a:solidFill>
                  <a:srgbClr val="1B1B1B"/>
                </a:solidFill>
                <a:latin typeface="Open Sans"/>
              </a:rPr>
              <a:t> </a:t>
            </a:r>
            <a:r>
              <a:rPr lang="en-US" altLang="en-US" sz="2400" dirty="0" err="1">
                <a:solidFill>
                  <a:srgbClr val="1B1B1B"/>
                </a:solidFill>
                <a:latin typeface="Open Sans"/>
              </a:rPr>
              <a:t>phương</a:t>
            </a:r>
            <a:r>
              <a:rPr lang="en-US" altLang="en-US" sz="2400" dirty="0">
                <a:solidFill>
                  <a:srgbClr val="1B1B1B"/>
                </a:solidFill>
                <a:latin typeface="Open Sans"/>
              </a:rPr>
              <a:t> </a:t>
            </a:r>
            <a:r>
              <a:rPr lang="en-US" altLang="en-US" sz="2400" dirty="0" err="1">
                <a:solidFill>
                  <a:srgbClr val="1B1B1B"/>
                </a:solidFill>
                <a:latin typeface="Open Sans"/>
              </a:rPr>
              <a:t>thức</a:t>
            </a:r>
            <a:r>
              <a:rPr lang="en-US" altLang="en-US" sz="2400" dirty="0">
                <a:solidFill>
                  <a:srgbClr val="1B1B1B"/>
                </a:solidFill>
                <a:latin typeface="Open Sans"/>
              </a:rPr>
              <a:t> </a:t>
            </a:r>
            <a:r>
              <a:rPr lang="en-US" altLang="en-US" sz="2000" dirty="0">
                <a:solidFill>
                  <a:srgbClr val="1B1B1B"/>
                </a:solidFill>
                <a:latin typeface="SFMono-Regular"/>
              </a:rPr>
              <a:t>__</a:t>
            </a:r>
            <a:r>
              <a:rPr lang="en-US" altLang="en-US" sz="2000" dirty="0" err="1">
                <a:solidFill>
                  <a:srgbClr val="1B1B1B"/>
                </a:solidFill>
                <a:latin typeface="SFMono-Regular"/>
              </a:rPr>
              <a:t>init</a:t>
            </a:r>
            <a:r>
              <a:rPr lang="en-US" altLang="en-US" sz="2000" dirty="0">
                <a:solidFill>
                  <a:srgbClr val="1B1B1B"/>
                </a:solidFill>
                <a:latin typeface="SFMono-Regular"/>
              </a:rPr>
              <a:t> __ ()</a:t>
            </a:r>
            <a:r>
              <a:rPr lang="en-US" altLang="en-US" sz="2400" dirty="0">
                <a:solidFill>
                  <a:srgbClr val="1B1B1B"/>
                </a:solidFill>
                <a:latin typeface="Open Sans"/>
              </a:rPr>
              <a:t> </a:t>
            </a:r>
            <a:r>
              <a:rPr lang="en-US" altLang="en-US" sz="2400" dirty="0" err="1">
                <a:solidFill>
                  <a:srgbClr val="1B1B1B"/>
                </a:solidFill>
                <a:latin typeface="Open Sans"/>
              </a:rPr>
              <a:t>của</a:t>
            </a:r>
            <a:r>
              <a:rPr lang="en-US" altLang="en-US" sz="2400" dirty="0">
                <a:solidFill>
                  <a:srgbClr val="1B1B1B"/>
                </a:solidFill>
                <a:latin typeface="Open Sans"/>
              </a:rPr>
              <a:t> </a:t>
            </a:r>
            <a:r>
              <a:rPr lang="en-US" altLang="en-US" sz="2400" dirty="0" err="1">
                <a:solidFill>
                  <a:srgbClr val="1B1B1B"/>
                </a:solidFill>
                <a:latin typeface="Open Sans"/>
              </a:rPr>
              <a:t>lớp</a:t>
            </a:r>
            <a:r>
              <a:rPr lang="en-US" altLang="en-US" sz="2400" dirty="0">
                <a:solidFill>
                  <a:srgbClr val="1B1B1B"/>
                </a:solidFill>
                <a:latin typeface="Open Sans"/>
              </a:rPr>
              <a:t> cha </a:t>
            </a:r>
            <a:r>
              <a:rPr lang="en-US" altLang="en-US" sz="2400" dirty="0" err="1">
                <a:solidFill>
                  <a:srgbClr val="1B1B1B"/>
                </a:solidFill>
                <a:latin typeface="Open Sans"/>
              </a:rPr>
              <a:t>bên</a:t>
            </a:r>
            <a:r>
              <a:rPr lang="en-US" altLang="en-US" sz="2400" dirty="0">
                <a:solidFill>
                  <a:srgbClr val="1B1B1B"/>
                </a:solidFill>
                <a:latin typeface="Open Sans"/>
              </a:rPr>
              <a:t> </a:t>
            </a:r>
            <a:r>
              <a:rPr lang="en-US" altLang="en-US" sz="2400" dirty="0" err="1">
                <a:solidFill>
                  <a:srgbClr val="1B1B1B"/>
                </a:solidFill>
                <a:latin typeface="Open Sans"/>
              </a:rPr>
              <a:t>trong</a:t>
            </a:r>
            <a:r>
              <a:rPr lang="en-US" altLang="en-US" sz="2400" dirty="0">
                <a:solidFill>
                  <a:srgbClr val="1B1B1B"/>
                </a:solidFill>
                <a:latin typeface="Open Sans"/>
              </a:rPr>
              <a:t> </a:t>
            </a:r>
            <a:r>
              <a:rPr lang="en-US" altLang="en-US" sz="2400" dirty="0" err="1">
                <a:solidFill>
                  <a:srgbClr val="1B1B1B"/>
                </a:solidFill>
                <a:latin typeface="Open Sans"/>
              </a:rPr>
              <a:t>lớp</a:t>
            </a:r>
            <a:r>
              <a:rPr lang="en-US" altLang="en-US" sz="2400" dirty="0">
                <a:solidFill>
                  <a:srgbClr val="1B1B1B"/>
                </a:solidFill>
                <a:latin typeface="Open Sans"/>
              </a:rPr>
              <a:t> con.</a:t>
            </a:r>
            <a:r>
              <a:rPr lang="en-US" altLang="en-US" sz="1100" dirty="0"/>
              <a:t> 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847726"/>
            <a:ext cx="3171825" cy="539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178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152400"/>
            <a:ext cx="6629400" cy="508000"/>
            <a:chOff x="789624" y="1191463"/>
            <a:chExt cx="6629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 dirty="0" err="1" smtClean="0">
                  <a:latin typeface="Cambria" panose="02040503050406030204" pitchFamily="18" charset="0"/>
                </a:rPr>
                <a:t>Đóng</a:t>
              </a:r>
              <a:r>
                <a:rPr lang="en-US" sz="2800" b="1" dirty="0" smtClean="0">
                  <a:latin typeface="Cambria" panose="02040503050406030204" pitchFamily="18" charset="0"/>
                </a:rPr>
                <a:t> </a:t>
              </a:r>
              <a:r>
                <a:rPr lang="en-US" sz="2800" b="1" dirty="0" err="1" smtClean="0">
                  <a:latin typeface="Cambria" panose="02040503050406030204" pitchFamily="18" charset="0"/>
                </a:rPr>
                <a:t>gói</a:t>
              </a:r>
              <a:endParaRPr lang="en-US" sz="2800" b="1" dirty="0"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65000" y="990600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/>
              <a:t>T</a:t>
            </a:r>
            <a:r>
              <a:rPr lang="vi-VN" sz="2800" dirty="0" smtClean="0"/>
              <a:t>a </a:t>
            </a:r>
            <a:r>
              <a:rPr lang="vi-VN" sz="2800" dirty="0"/>
              <a:t>có thể hạn chế quyền truy cập vào các phương thức và biến. Điều này ngăn dữ liệu khỏi sửa đổi trực tiếp đây có thể gọi là Đóng Gói</a:t>
            </a:r>
            <a:r>
              <a:rPr lang="vi-VN" sz="2800" dirty="0" smtClean="0"/>
              <a:t>.</a:t>
            </a:r>
            <a:endParaRPr lang="en-US" sz="2800" dirty="0" smtClean="0"/>
          </a:p>
          <a:p>
            <a:pPr algn="just">
              <a:buFont typeface="Wingdings" panose="05000000000000000000" pitchFamily="2" charset="2"/>
              <a:buChar char="v"/>
            </a:pPr>
            <a:r>
              <a:rPr lang="vi-VN" sz="2800" dirty="0"/>
              <a:t>Trong Python, ta biểu thị các thuộc tính riêng tư bằng cách sử dụng dấu gạch dưới làm tiền tố, sử </a:t>
            </a:r>
            <a:r>
              <a:rPr lang="vi-VN" sz="2800" dirty="0" smtClean="0"/>
              <a:t>dụng</a:t>
            </a:r>
            <a:r>
              <a:rPr lang="en-US" sz="2800" dirty="0" smtClean="0"/>
              <a:t> _ </a:t>
            </a:r>
            <a:r>
              <a:rPr lang="en-US" sz="2800" dirty="0" err="1" smtClean="0"/>
              <a:t>hoặc</a:t>
            </a:r>
            <a:r>
              <a:rPr lang="en-US" sz="2800" dirty="0" smtClean="0"/>
              <a:t> __</a:t>
            </a:r>
          </a:p>
        </p:txBody>
      </p:sp>
    </p:spTree>
    <p:extLst>
      <p:ext uri="{BB962C8B-B14F-4D97-AF65-F5344CB8AC3E}">
        <p14:creationId xmlns:p14="http://schemas.microsoft.com/office/powerpoint/2010/main" val="207167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152400"/>
            <a:ext cx="6629400" cy="508000"/>
            <a:chOff x="789624" y="1191463"/>
            <a:chExt cx="6629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 dirty="0" err="1" smtClean="0">
                  <a:latin typeface="Cambria" panose="02040503050406030204" pitchFamily="18" charset="0"/>
                </a:rPr>
                <a:t>Đóng</a:t>
              </a:r>
              <a:r>
                <a:rPr lang="en-US" sz="2800" b="1" dirty="0" smtClean="0">
                  <a:latin typeface="Cambria" panose="02040503050406030204" pitchFamily="18" charset="0"/>
                </a:rPr>
                <a:t> </a:t>
              </a:r>
              <a:r>
                <a:rPr lang="en-US" sz="2800" b="1" dirty="0" err="1" smtClean="0">
                  <a:latin typeface="Cambria" panose="02040503050406030204" pitchFamily="18" charset="0"/>
                </a:rPr>
                <a:t>gói</a:t>
              </a:r>
              <a:endParaRPr lang="en-US" sz="2800" b="1" dirty="0"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65000" y="990600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 err="1" smtClean="0"/>
              <a:t>Ví</a:t>
            </a:r>
            <a:r>
              <a:rPr lang="en-US" sz="2800" dirty="0" smtClean="0"/>
              <a:t> </a:t>
            </a:r>
            <a:r>
              <a:rPr lang="en-US" sz="2800" dirty="0" err="1" smtClean="0"/>
              <a:t>dụ</a:t>
            </a:r>
            <a:r>
              <a:rPr lang="en-US" sz="2800" dirty="0" smtClean="0"/>
              <a:t>: </a:t>
            </a:r>
            <a:r>
              <a:rPr lang="en-US" sz="2800" dirty="0" err="1" smtClean="0"/>
              <a:t>thuộc</a:t>
            </a:r>
            <a:r>
              <a:rPr lang="en-US" sz="2800" dirty="0" smtClean="0"/>
              <a:t> </a:t>
            </a:r>
            <a:r>
              <a:rPr lang="en-US" sz="2800" dirty="0" err="1" smtClean="0"/>
              <a:t>tính</a:t>
            </a:r>
            <a:r>
              <a:rPr lang="en-US" sz="2800" dirty="0" smtClean="0"/>
              <a:t> __</a:t>
            </a:r>
            <a:r>
              <a:rPr lang="en-US" sz="2800" dirty="0" err="1" smtClean="0"/>
              <a:t>maxprice</a:t>
            </a:r>
            <a:r>
              <a:rPr lang="en-US" sz="2800" dirty="0" smtClean="0"/>
              <a:t> </a:t>
            </a:r>
            <a:r>
              <a:rPr lang="en-US" sz="2800" dirty="0" err="1" smtClean="0"/>
              <a:t>dưới</a:t>
            </a:r>
            <a:r>
              <a:rPr lang="en-US" sz="2800" dirty="0" smtClean="0"/>
              <a:t> </a:t>
            </a:r>
            <a:r>
              <a:rPr lang="en-US" sz="2800" dirty="0" err="1" smtClean="0"/>
              <a:t>đây</a:t>
            </a:r>
            <a:r>
              <a:rPr lang="en-US" sz="2800" dirty="0" smtClean="0"/>
              <a:t>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thuộc</a:t>
            </a:r>
            <a:r>
              <a:rPr lang="en-US" sz="2800" dirty="0" smtClean="0"/>
              <a:t> </a:t>
            </a:r>
            <a:r>
              <a:rPr lang="en-US" sz="2800" dirty="0" err="1" smtClean="0"/>
              <a:t>tính</a:t>
            </a:r>
            <a:r>
              <a:rPr lang="en-US" sz="2800" dirty="0" smtClean="0"/>
              <a:t> private </a:t>
            </a:r>
            <a:r>
              <a:rPr lang="en-US" sz="2800" dirty="0" err="1" smtClean="0"/>
              <a:t>nên</a:t>
            </a:r>
            <a:r>
              <a:rPr lang="en-US" sz="2800" dirty="0" smtClean="0"/>
              <a:t> ta </a:t>
            </a:r>
            <a:r>
              <a:rPr lang="en-US" sz="2800" dirty="0" err="1" smtClean="0"/>
              <a:t>dùng</a:t>
            </a:r>
            <a:r>
              <a:rPr lang="en-US" sz="2800" dirty="0" smtClean="0"/>
              <a:t> </a:t>
            </a:r>
            <a:r>
              <a:rPr lang="en-US" sz="2800" dirty="0" err="1" smtClean="0"/>
              <a:t>phương</a:t>
            </a:r>
            <a:r>
              <a:rPr lang="en-US" sz="2800" dirty="0" smtClean="0"/>
              <a:t> </a:t>
            </a:r>
            <a:r>
              <a:rPr lang="en-US" sz="2800" dirty="0" err="1" smtClean="0"/>
              <a:t>thức</a:t>
            </a:r>
            <a:r>
              <a:rPr lang="en-US" sz="2800" dirty="0" smtClean="0"/>
              <a:t> </a:t>
            </a:r>
            <a:r>
              <a:rPr lang="en-US" sz="2800" dirty="0" err="1" smtClean="0"/>
              <a:t>setMaxPrice</a:t>
            </a:r>
            <a:r>
              <a:rPr lang="en-US" sz="2800" dirty="0" smtClean="0"/>
              <a:t> </a:t>
            </a:r>
            <a:r>
              <a:rPr lang="en-US" sz="2800" dirty="0" err="1" smtClean="0"/>
              <a:t>để</a:t>
            </a:r>
            <a:r>
              <a:rPr lang="en-US" sz="2800" dirty="0" smtClean="0"/>
              <a:t> </a:t>
            </a:r>
            <a:r>
              <a:rPr lang="en-US" sz="2800" dirty="0" err="1" smtClean="0"/>
              <a:t>sửa</a:t>
            </a:r>
            <a:r>
              <a:rPr lang="en-US" sz="2800" dirty="0" smtClean="0"/>
              <a:t> </a:t>
            </a:r>
            <a:r>
              <a:rPr lang="en-US" sz="2800" dirty="0" err="1" smtClean="0"/>
              <a:t>giá</a:t>
            </a:r>
            <a:r>
              <a:rPr lang="en-US" sz="2800" dirty="0" smtClean="0"/>
              <a:t>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057400"/>
            <a:ext cx="5280294" cy="4019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7641" y="4191000"/>
            <a:ext cx="364807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968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</TotalTime>
  <Words>421</Words>
  <Application>Microsoft Office PowerPoint</Application>
  <PresentationFormat>Widescreen</PresentationFormat>
  <Paragraphs>76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Cambria</vt:lpstr>
      <vt:lpstr>Open Sans</vt:lpstr>
      <vt:lpstr>SFMono-Regular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DELL</cp:lastModifiedBy>
  <cp:revision>624</cp:revision>
  <dcterms:created xsi:type="dcterms:W3CDTF">2011-04-06T04:04:31Z</dcterms:created>
  <dcterms:modified xsi:type="dcterms:W3CDTF">2024-03-06T07:21:12Z</dcterms:modified>
</cp:coreProperties>
</file>