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8" r:id="rId2"/>
    <p:sldId id="256" r:id="rId3"/>
    <p:sldId id="261" r:id="rId4"/>
    <p:sldId id="271" r:id="rId5"/>
    <p:sldId id="272" r:id="rId6"/>
    <p:sldId id="27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4" autoAdjust="0"/>
    <p:restoredTop sz="89587" autoAdjust="0"/>
  </p:normalViewPr>
  <p:slideViewPr>
    <p:cSldViewPr>
      <p:cViewPr varScale="1">
        <p:scale>
          <a:sx n="61" d="100"/>
          <a:sy n="61" d="100"/>
        </p:scale>
        <p:origin x="480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10/01/2021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88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5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40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40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9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noFill/>
          <a:ln>
            <a:noFill/>
          </a:ln>
          <a:effectLst/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Web </a:t>
            </a:r>
            <a:r>
              <a:rPr lang="en-US" sz="1400" b="1" baseline="0" err="1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kinh</a:t>
            </a:r>
            <a:r>
              <a:rPr lang="en-US" sz="1400" b="1" baseline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 </a:t>
            </a:r>
            <a:r>
              <a:rPr lang="en-US" sz="1400" b="1" baseline="0" err="1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doanh</a:t>
            </a:r>
            <a:r>
              <a:rPr lang="en-US" sz="1400" b="1" baseline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 1</a:t>
            </a:r>
            <a:endParaRPr lang="en-US" sz="1400" b="1" baseline="0">
              <a:solidFill>
                <a:schemeClr val="bg1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647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chemeClr val="bg1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 b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A6A7D-491D-4A60-87AE-216C4FE32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4A478-A97B-41D2-8D00-5F047AE8EE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CF8ECB0-1EF1-4911-B254-E7D4BC50BF60}"/>
              </a:ext>
            </a:extLst>
          </p:cNvPr>
          <p:cNvSpPr txBox="1">
            <a:spLocks/>
          </p:cNvSpPr>
          <p:nvPr/>
        </p:nvSpPr>
        <p:spPr>
          <a:xfrm>
            <a:off x="6771249" y="1332970"/>
            <a:ext cx="50820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 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C9EF6C-4FD8-4185-933D-4C3676395777}"/>
              </a:ext>
            </a:extLst>
          </p:cNvPr>
          <p:cNvSpPr txBox="1">
            <a:spLocks/>
          </p:cNvSpPr>
          <p:nvPr/>
        </p:nvSpPr>
        <p:spPr>
          <a:xfrm>
            <a:off x="7137401" y="2766352"/>
            <a:ext cx="4885266" cy="11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GV: Ths. Trần Duy Thanh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thanhtd@uel.edu.vn </a:t>
            </a:r>
            <a:endParaRPr lang="en-US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00879C-A92D-48F2-93B6-160714FB760A}"/>
              </a:ext>
            </a:extLst>
          </p:cNvPr>
          <p:cNvSpPr txBox="1">
            <a:spLocks/>
          </p:cNvSpPr>
          <p:nvPr/>
        </p:nvSpPr>
        <p:spPr bwMode="auto">
          <a:xfrm>
            <a:off x="6771249" y="990600"/>
            <a:ext cx="5368583" cy="173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0" u="sng" ker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Môn Học</a:t>
            </a:r>
          </a:p>
          <a:p>
            <a:pPr>
              <a:defRPr/>
            </a:pPr>
            <a:r>
              <a:rPr lang="en-US" sz="3600" ker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KỸ THUẬT LẬP TRÌNH VỚI PYTHON</a:t>
            </a:r>
          </a:p>
        </p:txBody>
      </p:sp>
      <p:pic>
        <p:nvPicPr>
          <p:cNvPr id="11" name="Picture 2" descr="Image result for Python">
            <a:extLst>
              <a:ext uri="{FF2B5EF4-FFF2-40B4-BE49-F238E27FC236}">
                <a16:creationId xmlns:a16="http://schemas.microsoft.com/office/drawing/2014/main" id="{891F00AA-001C-4790-9632-42A55CDF7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43" y="3551786"/>
            <a:ext cx="5169023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18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ljust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ljust sẽ căn trái Chuỗi, nếu truyền 1 đối số Python sẽ chèn khoảng trắng đằng sau, nếu có đối số thứ 2 thì chèn nó vào sau.</a:t>
            </a: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L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u ý nếu số ký tự muốn chèn nhỏ h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ơ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n Chuỗi gốc thì không có gì thay đổi</a:t>
            </a: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C89F0-A925-4CE2-ADA9-DDBF88BF9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90750"/>
            <a:ext cx="3429000" cy="2476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32654F-9EC2-4357-A5B3-22A2A48DE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2" y="2500312"/>
            <a:ext cx="1790700" cy="1857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6112545-4563-444C-99A1-50A7FD4827FF}"/>
              </a:ext>
            </a:extLst>
          </p:cNvPr>
          <p:cNvSpPr/>
          <p:nvPr/>
        </p:nvSpPr>
        <p:spPr>
          <a:xfrm>
            <a:off x="4305300" y="3018182"/>
            <a:ext cx="16002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1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center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center căn giữa Chuỗi, nó tự đẩy khoảng trắng 2 bên sao cho tổng ký tự bằng giá trị muốn truyền vào. Nếu có đối số thứ 2 thì thay khoảng trắng bằng ký tự mới này</a:t>
            </a: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Lưu ý: Nếu số l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ợng căn giữa mà nhỏ h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ơ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n số ký tự gốc thì không có gì thay đổi.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5F956B-515B-41C0-AA2C-D392A62A7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8375"/>
            <a:ext cx="3609975" cy="119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0E0343-05DA-44DF-B94F-EAFA49106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058" y="2395537"/>
            <a:ext cx="3133725" cy="876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D9045A3-D9BA-4283-952E-96C413EB9C65}"/>
              </a:ext>
            </a:extLst>
          </p:cNvPr>
          <p:cNvSpPr/>
          <p:nvPr/>
        </p:nvSpPr>
        <p:spPr>
          <a:xfrm>
            <a:off x="5029200" y="2643187"/>
            <a:ext cx="16002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7010400" cy="508000"/>
            <a:chOff x="789624" y="1191463"/>
            <a:chExt cx="7010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809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5.4.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xóa khoảng trắng dư thừa 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s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trip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8382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Để xóa khoảng trắng d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 thừa, Python hỗ trợ hàm strip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91AC1E-853D-40EB-94F3-D697DED9D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76400"/>
            <a:ext cx="5495925" cy="188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3FD4F-54DF-452F-824B-52411FF61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4595605"/>
            <a:ext cx="4705350" cy="1219200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6655BC3-D852-4800-A23E-FBED007C90FA}"/>
              </a:ext>
            </a:extLst>
          </p:cNvPr>
          <p:cNvSpPr/>
          <p:nvPr/>
        </p:nvSpPr>
        <p:spPr>
          <a:xfrm>
            <a:off x="4876800" y="3700462"/>
            <a:ext cx="381000" cy="71913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5.5.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startsWith, endsWith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9144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startswith để kiểm tra Chuỗi có bắt đầu bằng 1 chuỗi con nào đó hay không</a:t>
            </a:r>
          </a:p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endswith để kiểm tra Chuỗi có kết thúc bằng 1 chuỗi con nào đó hay không</a:t>
            </a: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2BB057-1FED-4101-BB7A-B6B408CD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5987"/>
            <a:ext cx="3390900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C8C513-B085-4DF5-8D40-EBF244462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2475878"/>
            <a:ext cx="1181100" cy="1247775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C9C28B2-169C-4270-801D-D3A009B7ACD3}"/>
              </a:ext>
            </a:extLst>
          </p:cNvPr>
          <p:cNvSpPr/>
          <p:nvPr/>
        </p:nvSpPr>
        <p:spPr>
          <a:xfrm>
            <a:off x="4419600" y="2943224"/>
            <a:ext cx="1676400" cy="40957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7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5.6.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find, count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9144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</a:t>
            </a:r>
            <a:r>
              <a:rPr lang="en-US" sz="2400" b="1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find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 trả về vị trí đầu tiên tìm thấy, hàm 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rfind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 trả về vị trí cuối cùng tìm thấy. Nếu không thấy sẽ trả về -1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98F22C-5ABB-4E3E-AC6A-444F7C35B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86000"/>
            <a:ext cx="344805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F80F7E-2D0A-4DE3-9D42-DABE24AE3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191" y="2981325"/>
            <a:ext cx="923925" cy="8953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3DDF9A3-4035-4BF0-8D0D-55643E2FC583}"/>
              </a:ext>
            </a:extLst>
          </p:cNvPr>
          <p:cNvSpPr/>
          <p:nvPr/>
        </p:nvSpPr>
        <p:spPr>
          <a:xfrm>
            <a:off x="4191000" y="3276600"/>
            <a:ext cx="1371600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</a:t>
            </a:r>
            <a:r>
              <a:rPr lang="en-US" sz="2400" b="1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count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 trả về số lần xuất hiện của Chuỗi con trong Chuỗi gốc, không tồn tại trả về 0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3DDF9A3-4035-4BF0-8D0D-55643E2FC583}"/>
              </a:ext>
            </a:extLst>
          </p:cNvPr>
          <p:cNvSpPr/>
          <p:nvPr/>
        </p:nvSpPr>
        <p:spPr>
          <a:xfrm>
            <a:off x="7557052" y="2648780"/>
            <a:ext cx="1371600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97DF48-FF62-42B6-A066-A711374F6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51" y="1903551"/>
            <a:ext cx="6457950" cy="1543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2834CB-C1DD-4E5F-939E-32B9510A6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726" y="2582105"/>
            <a:ext cx="838200" cy="5905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4B3BAF-6AA6-4627-95F7-21F0F004F72F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6" name="AutoShape 52">
              <a:extLst>
                <a:ext uri="{FF2B5EF4-FFF2-40B4-BE49-F238E27FC236}">
                  <a16:creationId xmlns:a16="http://schemas.microsoft.com/office/drawing/2014/main" id="{CD47563F-DDE1-4C61-8779-CF86544BD6E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5.6.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find, count</a:t>
              </a:r>
            </a:p>
          </p:txBody>
        </p: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ED280967-72DA-40D8-ADC1-FFEDBB82D7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8" name="AutoShape 18">
                <a:extLst>
                  <a:ext uri="{FF2B5EF4-FFF2-40B4-BE49-F238E27FC236}">
                    <a16:creationId xmlns:a16="http://schemas.microsoft.com/office/drawing/2014/main" id="{61C1D1D9-B181-4A1D-9D8A-1BE52CA20CC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" name="AutoShape 19">
                <a:extLst>
                  <a:ext uri="{FF2B5EF4-FFF2-40B4-BE49-F238E27FC236}">
                    <a16:creationId xmlns:a16="http://schemas.microsoft.com/office/drawing/2014/main" id="{3996856E-43CB-41BE-AB5D-743B24255D2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" name="AutoShape 20">
                <a:extLst>
                  <a:ext uri="{FF2B5EF4-FFF2-40B4-BE49-F238E27FC236}">
                    <a16:creationId xmlns:a16="http://schemas.microsoft.com/office/drawing/2014/main" id="{5644FA5A-0FCD-4D38-A12C-C5B8D2D529C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025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5.7.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format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, substring</a:t>
              </a:r>
              <a:endParaRPr lang="vi-VN" sz="2800" b="1" i="1"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8382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format sử dụng {} để dành chỗ xuất dữ liệu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3DDF9A3-4035-4BF0-8D0D-55643E2FC583}"/>
              </a:ext>
            </a:extLst>
          </p:cNvPr>
          <p:cNvSpPr/>
          <p:nvPr/>
        </p:nvSpPr>
        <p:spPr>
          <a:xfrm>
            <a:off x="5936974" y="2728912"/>
            <a:ext cx="1371600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D4F629-30DD-4746-8284-0DA78C89E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58" y="2171700"/>
            <a:ext cx="4276725" cy="1714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E2110F-1F56-4AF3-9268-136D3671D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965" y="2833687"/>
            <a:ext cx="33147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0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substring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97C8484-5FFA-4F84-AAB7-A63F2779E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685" y="1676400"/>
            <a:ext cx="497764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b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:])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llo World!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(x[:-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 Worl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(x[-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:])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d!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:-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llo Worl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(x[</a:t>
            </a:r>
            <a:r>
              <a:rPr lang="en-US" altLang="en-US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:11])</a:t>
            </a:r>
            <a:r>
              <a:rPr lang="en-US" altLang="en-US" sz="2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en-US" sz="240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97192A-55EB-40A2-B501-7B4BBD89A90F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20" name="AutoShape 52">
              <a:extLst>
                <a:ext uri="{FF2B5EF4-FFF2-40B4-BE49-F238E27FC236}">
                  <a16:creationId xmlns:a16="http://schemas.microsoft.com/office/drawing/2014/main" id="{6774A004-1CAF-4924-8E13-348728EF01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5.7.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format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, substring</a:t>
              </a:r>
              <a:endParaRPr lang="vi-VN" sz="2800" b="1" i="1"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21" name="Group 17">
              <a:extLst>
                <a:ext uri="{FF2B5EF4-FFF2-40B4-BE49-F238E27FC236}">
                  <a16:creationId xmlns:a16="http://schemas.microsoft.com/office/drawing/2014/main" id="{18274113-1FD5-4FFC-9B1C-E901036420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2" name="AutoShape 18">
                <a:extLst>
                  <a:ext uri="{FF2B5EF4-FFF2-40B4-BE49-F238E27FC236}">
                    <a16:creationId xmlns:a16="http://schemas.microsoft.com/office/drawing/2014/main" id="{9AEDB67B-30CB-4423-9C63-28E5118B298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" name="AutoShape 19">
                <a:extLst>
                  <a:ext uri="{FF2B5EF4-FFF2-40B4-BE49-F238E27FC236}">
                    <a16:creationId xmlns:a16="http://schemas.microsoft.com/office/drawing/2014/main" id="{F940480A-B769-4FB7-9A3E-E9CCF8E9A9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" name="AutoShape 20">
                <a:extLst>
                  <a:ext uri="{FF2B5EF4-FFF2-40B4-BE49-F238E27FC236}">
                    <a16:creationId xmlns:a16="http://schemas.microsoft.com/office/drawing/2014/main" id="{EFD5026F-20CE-4A8D-97C4-3FE26F4091E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992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5.8.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tách chuỗi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9906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split dùng để tách chuỗi thành mảng các chuỗi con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3DDF9A3-4035-4BF0-8D0D-55643E2FC583}"/>
              </a:ext>
            </a:extLst>
          </p:cNvPr>
          <p:cNvSpPr/>
          <p:nvPr/>
        </p:nvSpPr>
        <p:spPr>
          <a:xfrm>
            <a:off x="6026426" y="2538412"/>
            <a:ext cx="1371600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2965C3-F1AA-4EC7-B568-E9C3BF5A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15" y="2290762"/>
            <a:ext cx="474345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2F413D-FFA7-48C4-89E8-2ACC6F765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2456208"/>
            <a:ext cx="2238375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2034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5.9.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nối chuỗi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join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 dùng để nối Chuỗi: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6EEABB-4C7C-48FC-B0B0-F4369725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057400"/>
            <a:ext cx="4953000" cy="2343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1E7D15-B5AB-459B-8E2A-2E9848CFC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070" y="2895600"/>
            <a:ext cx="4419600" cy="134302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DC8E26-F08F-4236-9A4A-1C1381A48729}"/>
              </a:ext>
            </a:extLst>
          </p:cNvPr>
          <p:cNvCxnSpPr>
            <a:cxnSpLocks/>
          </p:cNvCxnSpPr>
          <p:nvPr/>
        </p:nvCxnSpPr>
        <p:spPr>
          <a:xfrm flipV="1">
            <a:off x="3114675" y="4100512"/>
            <a:ext cx="4048125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17BF5B-2FD6-4F5D-B5B5-650DF7BC41B0}"/>
              </a:ext>
            </a:extLst>
          </p:cNvPr>
          <p:cNvCxnSpPr/>
          <p:nvPr/>
        </p:nvCxnSpPr>
        <p:spPr>
          <a:xfrm>
            <a:off x="2514600" y="3228975"/>
            <a:ext cx="464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97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79295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XỬ LÝ CHUỖI</a:t>
            </a:r>
            <a:endParaRPr lang="en-US" sz="4800" ker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 descr="Image result for Python">
            <a:extLst>
              <a:ext uri="{FF2B5EF4-FFF2-40B4-BE49-F238E27FC236}">
                <a16:creationId xmlns:a16="http://schemas.microsoft.com/office/drawing/2014/main" id="{920AE674-81F7-47A5-8E7E-15E96F18A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95600"/>
            <a:ext cx="5169023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7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Mục tiêu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Hiểu được khái niệm và cấu trúc của chuỗi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Thực hiện được các hàm in hoa , in thường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Thực hiện được các hàm căn lề, xóa khoảng trắng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Thực hiện </a:t>
            </a: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được các hàm tìm kiếm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Thực hiện được các hàm định dạng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Thực hiện được các hàm tách chuỗi và nối chuỗi</a:t>
            </a:r>
            <a:endParaRPr lang="en-US" sz="280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5.1.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Khái niệm và cấu trúc của chuỗi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5.2.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Hàm upper, lower -in HOA-thường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5.3.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Hàm căn lề: rjust, ljust, center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5.4.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Hàm xóa khoảng trắng dư thừa 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trip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5.5.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Hàm startsWith, endsWith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5.6.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Hàm find, count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5.7.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Hàm format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substring</a:t>
            </a:r>
            <a:endParaRPr lang="vi-VN" sz="2800" i="1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5.8.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Hàm tách chuỗi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5.9.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Hàm nối chuỗi</a:t>
            </a:r>
          </a:p>
        </p:txBody>
      </p:sp>
    </p:spTree>
    <p:extLst>
      <p:ext uri="{BB962C8B-B14F-4D97-AF65-F5344CB8AC3E}">
        <p14:creationId xmlns:p14="http://schemas.microsoft.com/office/powerpoint/2010/main" val="111471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5.1.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Khái niệm và cấu trúc của chuỗi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6921" y="866964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Chuỗi là tập các ký tự nằm trong nháy đ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ơ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n hoặc nháy đôi, hoặc 3 nháy đ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ơ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n hoặc 3 nháy đôi. Chuỗi rất quan trọng trong mọi ngôn ngữ, hầu hết ta đều gặp xử lý chuỗi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1BB047-D9E1-4199-A1C9-027B8E271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21" y="1899090"/>
            <a:ext cx="6000750" cy="4352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C3FE98-8E95-4831-9F9B-11014AA10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904" y="1919477"/>
            <a:ext cx="4981575" cy="3143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4218AE-6E45-48CE-B222-BE6C4C82FA0C}"/>
              </a:ext>
            </a:extLst>
          </p:cNvPr>
          <p:cNvSpPr/>
          <p:nvPr/>
        </p:nvSpPr>
        <p:spPr>
          <a:xfrm>
            <a:off x="5829396" y="3368519"/>
            <a:ext cx="1206508" cy="609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5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66294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Chuỗi trong Python cũng là đối t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ợng, nó cung cấp một số hàm rất quan trọng: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135777-4199-4A95-A0C9-9ABC5F41F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718" y="1087314"/>
            <a:ext cx="4991100" cy="8382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7E92CB5-58AD-48CC-9B97-022617C12A6C}"/>
              </a:ext>
            </a:extLst>
          </p:cNvPr>
          <p:cNvGraphicFramePr>
            <a:graphicFrameLocks noGrp="1"/>
          </p:cNvGraphicFramePr>
          <p:nvPr/>
        </p:nvGraphicFramePr>
        <p:xfrm>
          <a:off x="480910" y="1936503"/>
          <a:ext cx="1138439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590">
                  <a:extLst>
                    <a:ext uri="{9D8B030D-6E8A-4147-A177-3AD203B41FA5}">
                      <a16:colId xmlns:a16="http://schemas.microsoft.com/office/drawing/2014/main" val="3110113687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4146039144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" panose="02040503050406030204" pitchFamily="18" charset="0"/>
                        </a:rPr>
                        <a:t>Tên hàm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" panose="02040503050406030204" pitchFamily="18" charset="0"/>
                        </a:rPr>
                        <a:t>Mô tả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370476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upper, 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Xử lý in Hoa, in th</a:t>
                      </a:r>
                      <a:r>
                        <a:rPr lang="vi-VN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ư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ờng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19265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rjust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Căn lề phải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19507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ljust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Căn lề trái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70736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Căn gữa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83700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Xóa khoảng trắng d</a:t>
                      </a:r>
                      <a:r>
                        <a:rPr lang="vi-VN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ư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thừa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58694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startswith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Kiểm tra Chuỗi có phải bắt đầu là ký tự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6954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endswith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Kiểm tra Chuỗi có phải kết thúc là ký tự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16147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Đếm số lần xuất hiện trong Chuỗi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92118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Tìm kiếm Chuỗi 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35532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Định dạng Chuỗi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19594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__len__()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Trả về số l</a:t>
                      </a:r>
                      <a:r>
                        <a:rPr lang="vi-VN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ư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ợng ký tự trong chuỗi, dùng index để lấy ký tự ra: str[index]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0264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6EDC09A0-5377-4AFD-A5B6-55D42CA4EBF3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5" name="AutoShape 52">
              <a:extLst>
                <a:ext uri="{FF2B5EF4-FFF2-40B4-BE49-F238E27FC236}">
                  <a16:creationId xmlns:a16="http://schemas.microsoft.com/office/drawing/2014/main" id="{23125072-33D8-455C-9888-E20C721FD2E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5.1.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Khái niệm và cấu trúc của chuỗi</a:t>
              </a:r>
            </a:p>
          </p:txBody>
        </p:sp>
        <p:grpSp>
          <p:nvGrpSpPr>
            <p:cNvPr id="16" name="Group 17">
              <a:extLst>
                <a:ext uri="{FF2B5EF4-FFF2-40B4-BE49-F238E27FC236}">
                  <a16:creationId xmlns:a16="http://schemas.microsoft.com/office/drawing/2014/main" id="{8FF67532-C590-4C4E-8CF0-C5F2FFEB3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7" name="AutoShape 18">
                <a:extLst>
                  <a:ext uri="{FF2B5EF4-FFF2-40B4-BE49-F238E27FC236}">
                    <a16:creationId xmlns:a16="http://schemas.microsoft.com/office/drawing/2014/main" id="{38D06653-8453-4E7E-B9CA-721D01E6AF2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19">
                <a:extLst>
                  <a:ext uri="{FF2B5EF4-FFF2-40B4-BE49-F238E27FC236}">
                    <a16:creationId xmlns:a16="http://schemas.microsoft.com/office/drawing/2014/main" id="{47362DF7-4618-472D-BCB2-96F04F846CE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" name="AutoShape 20">
                <a:extLst>
                  <a:ext uri="{FF2B5EF4-FFF2-40B4-BE49-F238E27FC236}">
                    <a16:creationId xmlns:a16="http://schemas.microsoft.com/office/drawing/2014/main" id="{95973E2F-8658-4AA1-A0A2-59C559A41C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794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5.2.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upper, lower -in HOA-thường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upper 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đ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a Chuỗi về In HOA</a:t>
            </a:r>
          </a:p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Hàm lower đ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a Chuỗi về In th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ờng</a:t>
            </a: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E272D-B3FF-4D57-B8A5-CA5F3650E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90800"/>
            <a:ext cx="4394200" cy="838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36ED07-28FA-4184-B316-62040F936516}"/>
              </a:ext>
            </a:extLst>
          </p:cNvPr>
          <p:cNvSpPr/>
          <p:nvPr/>
        </p:nvSpPr>
        <p:spPr>
          <a:xfrm>
            <a:off x="5301775" y="2779067"/>
            <a:ext cx="2465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TRẦN DUY THANH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94496-DD59-4C1A-BA16-E70218656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57" y="4495800"/>
            <a:ext cx="3581400" cy="6286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D22D6B9-BA22-4205-9242-7AE64E57F4E4}"/>
              </a:ext>
            </a:extLst>
          </p:cNvPr>
          <p:cNvSpPr/>
          <p:nvPr/>
        </p:nvSpPr>
        <p:spPr>
          <a:xfrm>
            <a:off x="4727714" y="4631004"/>
            <a:ext cx="203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trần duy thanh</a:t>
            </a:r>
          </a:p>
        </p:txBody>
      </p:sp>
    </p:spTree>
    <p:extLst>
      <p:ext uri="{BB962C8B-B14F-4D97-AF65-F5344CB8AC3E}">
        <p14:creationId xmlns:p14="http://schemas.microsoft.com/office/powerpoint/2010/main" val="425919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5.3.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căn lề: rjust, ljust, center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rjust 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căn lề phải</a:t>
            </a:r>
          </a:p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Hàm 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ljust 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 căn lề trái</a:t>
            </a:r>
          </a:p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Hàm centercăn giữa</a:t>
            </a: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7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Rjust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rjust sẽ căn phải Chuỗi, nếu truyền 1 đối số Python sẽ chèn khoảng trắng, nếu có đối số thứ 2 thì chèn nó vào tr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ớc.</a:t>
            </a: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L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u ý nếu số ký tự chèn nhỏ h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ơ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n chuỗi gốc thì không có gì thay đổi (tr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ờng hợp rjust(3, “*”))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E3FF13-DA43-4247-9BF0-3EC04172C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07" y="2238375"/>
            <a:ext cx="3648075" cy="1609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FF6D68-BD1D-4E8A-AE07-1C8EDA6F4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011" y="2552700"/>
            <a:ext cx="2314575" cy="1295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629D2A2-C13B-4752-9D50-BA1E3EA83CA3}"/>
              </a:ext>
            </a:extLst>
          </p:cNvPr>
          <p:cNvSpPr/>
          <p:nvPr/>
        </p:nvSpPr>
        <p:spPr>
          <a:xfrm>
            <a:off x="5375500" y="2953992"/>
            <a:ext cx="16002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881</Words>
  <Application>Microsoft Office PowerPoint</Application>
  <PresentationFormat>Widescreen</PresentationFormat>
  <Paragraphs>141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Trần Duy Thanh</cp:lastModifiedBy>
  <cp:revision>574</cp:revision>
  <dcterms:created xsi:type="dcterms:W3CDTF">2011-04-06T04:04:31Z</dcterms:created>
  <dcterms:modified xsi:type="dcterms:W3CDTF">2021-01-10T00:19:33Z</dcterms:modified>
</cp:coreProperties>
</file>