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8" r:id="rId2"/>
    <p:sldId id="256" r:id="rId3"/>
    <p:sldId id="261" r:id="rId4"/>
    <p:sldId id="271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88" r:id="rId13"/>
    <p:sldId id="279" r:id="rId14"/>
    <p:sldId id="289" r:id="rId15"/>
    <p:sldId id="280" r:id="rId16"/>
    <p:sldId id="29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9587" autoAdjust="0"/>
  </p:normalViewPr>
  <p:slideViewPr>
    <p:cSldViewPr>
      <p:cViewPr varScale="1">
        <p:scale>
          <a:sx n="61" d="100"/>
          <a:sy n="61" d="100"/>
        </p:scale>
        <p:origin x="480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10/01/2021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60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37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84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2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40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62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0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7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3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9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9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4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Web </a:t>
            </a:r>
            <a:r>
              <a:rPr lang="en-US" sz="1400" b="1" baseline="0" err="1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kinh</a:t>
            </a: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</a:t>
            </a:r>
            <a:r>
              <a:rPr lang="en-US" sz="1400" b="1" baseline="0" err="1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doanh</a:t>
            </a: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1</a:t>
            </a:r>
            <a:endParaRPr lang="en-US" sz="1400" b="1" baseline="0">
              <a:solidFill>
                <a:schemeClr val="bg1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647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chemeClr val="bg1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 b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xlsxwriter.readthedocs.i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pyxl.readthedocs.io/en/stabl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A6A7D-491D-4A60-87AE-216C4FE32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4A478-A97B-41D2-8D00-5F047AE8EE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CF8ECB0-1EF1-4911-B254-E7D4BC50BF60}"/>
              </a:ext>
            </a:extLst>
          </p:cNvPr>
          <p:cNvSpPr txBox="1">
            <a:spLocks/>
          </p:cNvSpPr>
          <p:nvPr/>
        </p:nvSpPr>
        <p:spPr>
          <a:xfrm>
            <a:off x="6771249" y="1332970"/>
            <a:ext cx="50820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 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C9EF6C-4FD8-4185-933D-4C3676395777}"/>
              </a:ext>
            </a:extLst>
          </p:cNvPr>
          <p:cNvSpPr txBox="1">
            <a:spLocks/>
          </p:cNvSpPr>
          <p:nvPr/>
        </p:nvSpPr>
        <p:spPr>
          <a:xfrm>
            <a:off x="7137401" y="2766352"/>
            <a:ext cx="4885266" cy="11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GV: Ths. Trần Duy Thanh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thanhtd@uel.edu.vn </a:t>
            </a:r>
            <a:endParaRPr lang="en-US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00879C-A92D-48F2-93B6-160714FB760A}"/>
              </a:ext>
            </a:extLst>
          </p:cNvPr>
          <p:cNvSpPr txBox="1">
            <a:spLocks/>
          </p:cNvSpPr>
          <p:nvPr/>
        </p:nvSpPr>
        <p:spPr bwMode="auto">
          <a:xfrm>
            <a:off x="6771249" y="990600"/>
            <a:ext cx="5368583" cy="173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0" u="sng" ker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Môn Học</a:t>
            </a:r>
          </a:p>
          <a:p>
            <a:pPr>
              <a:defRPr/>
            </a:pPr>
            <a:r>
              <a:rPr lang="en-US" sz="3600" ker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KỸ THUẬT LẬP TRÌNH VỚI PYTHON</a:t>
            </a:r>
          </a:p>
        </p:txBody>
      </p:sp>
      <p:pic>
        <p:nvPicPr>
          <p:cNvPr id="11" name="Picture 2" descr="Image result for Python">
            <a:extLst>
              <a:ext uri="{FF2B5EF4-FFF2-40B4-BE49-F238E27FC236}">
                <a16:creationId xmlns:a16="http://schemas.microsoft.com/office/drawing/2014/main" id="{891F00AA-001C-4790-9632-42A55CDF7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43" y="3551786"/>
            <a:ext cx="5169023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18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vi-VN" sz="2800" b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Cách </a:t>
            </a: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đọc </a:t>
            </a:r>
            <a:r>
              <a:rPr lang="vi-VN" sz="2800" b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tập tin</a:t>
            </a:r>
            <a:endParaRPr lang="vi-VN" sz="2400" b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159FA2-05A1-4942-8DC2-ED9B049EE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98587"/>
            <a:ext cx="8515350" cy="19716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61A52-E303-4318-80B6-E6A3B1007FE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5D22560C-5DEF-4B22-89A6-6C6C388759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7.3.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Xử lý Text File 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B93199E1-637E-4ACA-8884-C588254CF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1413FF0E-3793-4824-AF5C-FBD3DECC31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9367FB35-AE1C-4873-8AE8-A60A97241C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BFCB8813-462C-4DF4-A2D5-BF9F7E6612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628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XML có thể dùng DOM hoặc SAX để đọc. Ví dụ file sau có tên “employee.xml”</a:t>
            </a:r>
            <a:endParaRPr lang="vi-VN" sz="2400" b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61A52-E303-4318-80B6-E6A3B1007FE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5D22560C-5DEF-4B22-89A6-6C6C388759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4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Xử lý XML file</a:t>
              </a:r>
              <a:endParaRPr lang="vi-VN" sz="2800" b="1"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B93199E1-637E-4ACA-8884-C588254CF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1413FF0E-3793-4824-AF5C-FBD3DECC31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9367FB35-AE1C-4873-8AE8-A60A97241C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BFCB8813-462C-4DF4-A2D5-BF9F7E6612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1505EC1-FAE9-48E1-858C-1FECF440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93168"/>
            <a:ext cx="4995278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="UTF-8"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&gt;1&lt;/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&gt;Tr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ầ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 Duy Thanh&lt;/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&gt;2&lt;/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&gt;Lê Hoành 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ử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&gt;3&lt;/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ồ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Trung Thành&lt;/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4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61A52-E303-4318-80B6-E6A3B1007FE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5D22560C-5DEF-4B22-89A6-6C6C388759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4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Xử lý XML file</a:t>
              </a:r>
              <a:endParaRPr lang="vi-VN" sz="2800" b="1"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B93199E1-637E-4ACA-8884-C588254CF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1413FF0E-3793-4824-AF5C-FBD3DECC31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9367FB35-AE1C-4873-8AE8-A60A97241C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BFCB8813-462C-4DF4-A2D5-BF9F7E6612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85A247B-2F3E-4CAD-A314-60D69617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4419600"/>
            <a:ext cx="5105400" cy="1916091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C4F0F8B-EFC9-44EA-ACD5-869BD07EF2A5}"/>
              </a:ext>
            </a:extLst>
          </p:cNvPr>
          <p:cNvCxnSpPr>
            <a:cxnSpLocks/>
          </p:cNvCxnSpPr>
          <p:nvPr/>
        </p:nvCxnSpPr>
        <p:spPr>
          <a:xfrm>
            <a:off x="4724400" y="4495800"/>
            <a:ext cx="2362200" cy="1600200"/>
          </a:xfrm>
          <a:prstGeom prst="bentConnector3">
            <a:avLst>
              <a:gd name="adj1" fmla="val 67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505280D1-2CF3-4F9B-968A-724A97E6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02" y="685800"/>
            <a:ext cx="656468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xml.dom.minidom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parse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xml.dom.minidom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M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ở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file xml b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ằ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ng minidom parser</a:t>
            </a:r>
            <a:b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DOMTree = xml.dom.minidom.parse(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"employees.xml"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collection = DOMTree.documentElement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L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ấ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y t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ấ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 c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ả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tag là employee</a:t>
            </a:r>
            <a:b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employees = collection.getElementsByTagName(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"employee"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Duy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ệ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 vòng l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ặ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p đ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ể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l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ấ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y toàn b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ộ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d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ữ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li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ệ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u ra</a:t>
            </a:r>
            <a:b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employee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employees: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tag_id = employee.getElementsByTagName(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'id'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id=tag_id.childNodes[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].data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tag_name = employee.getElementsByTagName(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'name'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name=tag_name.childNodes[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].data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(id,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,name)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20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vi-VN" sz="2400" b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61A52-E303-4318-80B6-E6A3B1007FE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5D22560C-5DEF-4B22-89A6-6C6C388759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Xử lý JSON file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B93199E1-637E-4ACA-8884-C588254CF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1413FF0E-3793-4824-AF5C-FBD3DECC31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9367FB35-AE1C-4873-8AE8-A60A97241C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BFCB8813-462C-4DF4-A2D5-BF9F7E6612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B31C9BD-48CB-47D8-87C0-981DEF48F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44441"/>
            <a:ext cx="695260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json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jsonString =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'{ "ma":"nv1", "age":50, "ten":"Tr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ầ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 Duy Thanh"}'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dataObject=json.loads(jsonString)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(dataObject)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"Mã="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,dataObject[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"ma"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"Tên="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,dataObject[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"Tu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ổ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i="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,dataObject[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"ten"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A768B-766F-4DF1-B80D-D114EE672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680440"/>
            <a:ext cx="9913806" cy="2431435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C85CE19-62B4-4BFC-A9E5-B2F36001F3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3990" y="2932589"/>
            <a:ext cx="764221" cy="68580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F42F1B-6B71-48E7-A75B-A4560482F3AE}"/>
              </a:ext>
            </a:extLst>
          </p:cNvPr>
          <p:cNvSpPr/>
          <p:nvPr/>
        </p:nvSpPr>
        <p:spPr>
          <a:xfrm>
            <a:off x="8382000" y="406400"/>
            <a:ext cx="2895600" cy="1422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Chuyển đổi String Json qua Python Object</a:t>
            </a:r>
          </a:p>
        </p:txBody>
      </p:sp>
    </p:spTree>
    <p:extLst>
      <p:ext uri="{BB962C8B-B14F-4D97-AF65-F5344CB8AC3E}">
        <p14:creationId xmlns:p14="http://schemas.microsoft.com/office/powerpoint/2010/main" val="204167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vi-VN" sz="2400" b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61A52-E303-4318-80B6-E6A3B1007FE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5D22560C-5DEF-4B22-89A6-6C6C388759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Xử lý JSON file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B93199E1-637E-4ACA-8884-C588254CF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1413FF0E-3793-4824-AF5C-FBD3DECC31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9367FB35-AE1C-4873-8AE8-A60A97241C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BFCB8813-462C-4DF4-A2D5-BF9F7E6612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F42F1B-6B71-48E7-A75B-A4560482F3AE}"/>
              </a:ext>
            </a:extLst>
          </p:cNvPr>
          <p:cNvSpPr/>
          <p:nvPr/>
        </p:nvSpPr>
        <p:spPr>
          <a:xfrm>
            <a:off x="8382000" y="406400"/>
            <a:ext cx="2895600" cy="1422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Chuyển đổi Python Object qua Json String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276655-B864-4692-9236-AAD6304F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4166525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json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pythonObject =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"ten"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"Tr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ầ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 Duy Thanh"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"tuoi"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"ma"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"nv1"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jsonString = json.dumps(pythonObject)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(jsonString)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73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Giả sử ta có csv file có định dạng dưới đây, mỗi dòng ngăn cách ;</a:t>
            </a:r>
            <a:endParaRPr lang="vi-VN" sz="2400" b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61A52-E303-4318-80B6-E6A3B1007FE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5D22560C-5DEF-4B22-89A6-6C6C388759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Xử lý CSV file</a:t>
              </a:r>
              <a:endParaRPr lang="vi-VN" sz="2800" b="1"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B93199E1-637E-4ACA-8884-C588254CF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1413FF0E-3793-4824-AF5C-FBD3DECC31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9367FB35-AE1C-4873-8AE8-A60A97241C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BFCB8813-462C-4DF4-A2D5-BF9F7E6612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B620044-C005-4090-8194-E8D64D22A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524000"/>
            <a:ext cx="8382000" cy="33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vi-VN" sz="2400" b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61A52-E303-4318-80B6-E6A3B1007FE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5D22560C-5DEF-4B22-89A6-6C6C388759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Xử lý CSV file</a:t>
              </a:r>
              <a:endParaRPr lang="vi-VN" sz="2800" b="1"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B93199E1-637E-4ACA-8884-C588254CF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1413FF0E-3793-4824-AF5C-FBD3DECC31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9367FB35-AE1C-4873-8AE8-A60A97241C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BFCB8813-462C-4DF4-A2D5-BF9F7E6612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AE07272-A77A-4647-8D5E-25387A48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84936"/>
            <a:ext cx="7746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csv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'datacsv.csv'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newline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reader = csv.reader(f,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delimiter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';'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=csv.QUOTE_NONE)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row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reader: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(row[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,row[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00B04-9242-4C5B-AF05-DF55F7255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19484"/>
            <a:ext cx="9400401" cy="2728761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3007C70-36B3-455C-AC27-7E2C3609C2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5876" y="2836278"/>
            <a:ext cx="1096256" cy="69879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0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61A52-E303-4318-80B6-E6A3B1007FE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5D22560C-5DEF-4B22-89A6-6C6C388759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Xử lý Excel file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B93199E1-637E-4ACA-8884-C588254CF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1413FF0E-3793-4824-AF5C-FBD3DECC31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9367FB35-AE1C-4873-8AE8-A60A97241C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BFCB8813-462C-4DF4-A2D5-BF9F7E6612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5C74EB4-89F5-47D9-98C9-A476A9069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95400"/>
            <a:ext cx="7835396" cy="512290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5A7D9B-5103-478A-A448-1E5EB1E82514}"/>
              </a:ext>
            </a:extLst>
          </p:cNvPr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Dùng Python để tạo ra file Excel có định dạng dưới đây</a:t>
            </a:r>
            <a:endParaRPr lang="vi-VN" sz="2400" b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41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 sz="2400" b="1"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https://xlsxwriter.readthedocs.io/</a:t>
            </a:r>
            <a:r>
              <a:rPr lang="en-US" sz="2400" b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dùng thư viện nay để tạo file Excel</a:t>
            </a:r>
            <a:endParaRPr lang="en-US" sz="2400" b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vi-VN" sz="2400" b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61A52-E303-4318-80B6-E6A3B1007FE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5D22560C-5DEF-4B22-89A6-6C6C388759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Xử lý Excel file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B93199E1-637E-4ACA-8884-C588254CF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1413FF0E-3793-4824-AF5C-FBD3DECC31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9367FB35-AE1C-4873-8AE8-A60A97241C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BFCB8813-462C-4DF4-A2D5-BF9F7E6612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5E7E462-6664-4A6F-B76C-0C785446D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447800"/>
            <a:ext cx="2511906" cy="4334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import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  <a:ea typeface="Monaco"/>
              </a:rPr>
              <a:t>xlsxwriter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8AA6D-1216-4842-9F3A-D1F913CF6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147606"/>
            <a:ext cx="10325100" cy="3091479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B7320E4-8DC3-40F5-88AD-9D4792C94B7D}"/>
              </a:ext>
            </a:extLst>
          </p:cNvPr>
          <p:cNvSpPr/>
          <p:nvPr/>
        </p:nvSpPr>
        <p:spPr>
          <a:xfrm>
            <a:off x="5562600" y="4648200"/>
            <a:ext cx="3962400" cy="1346200"/>
          </a:xfrm>
          <a:prstGeom prst="wedgeRectCallout">
            <a:avLst>
              <a:gd name="adj1" fmla="val -18459"/>
              <a:gd name="adj2" fmla="val -10595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</a:rPr>
              <a:t>Import thư viện xlsxwriter</a:t>
            </a:r>
          </a:p>
          <a:p>
            <a:pPr algn="ctr"/>
            <a:r>
              <a:rPr lang="en-US">
                <a:solidFill>
                  <a:srgbClr val="002060"/>
                </a:solidFill>
              </a:rPr>
              <a:t>Di chuyển chuột tới dòng lệnh import </a:t>
            </a:r>
            <a:r>
              <a:rPr lang="en-US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srgbClr val="002060"/>
                </a:solidFill>
              </a:rPr>
              <a:t>chọn Install package xlsxwriter</a:t>
            </a:r>
          </a:p>
        </p:txBody>
      </p:sp>
    </p:spTree>
    <p:extLst>
      <p:ext uri="{BB962C8B-B14F-4D97-AF65-F5344CB8AC3E}">
        <p14:creationId xmlns:p14="http://schemas.microsoft.com/office/powerpoint/2010/main" val="345392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61A52-E303-4318-80B6-E6A3B1007FE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5D22560C-5DEF-4B22-89A6-6C6C388759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Xử lý Excel file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B93199E1-637E-4ACA-8884-C588254CF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1413FF0E-3793-4824-AF5C-FBD3DECC31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9367FB35-AE1C-4873-8AE8-A60A97241C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BFCB8813-462C-4DF4-A2D5-BF9F7E6612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685F8FF-5E26-4820-9C0F-A6DC2AF74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90600"/>
            <a:ext cx="9347200" cy="5257800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4C6B7799-4F27-4ED6-8680-25D419B3C276}"/>
              </a:ext>
            </a:extLst>
          </p:cNvPr>
          <p:cNvSpPr/>
          <p:nvPr/>
        </p:nvSpPr>
        <p:spPr>
          <a:xfrm>
            <a:off x="5181600" y="3276600"/>
            <a:ext cx="3962400" cy="1346200"/>
          </a:xfrm>
          <a:prstGeom prst="wedgeRectCallout">
            <a:avLst>
              <a:gd name="adj1" fmla="val 23475"/>
              <a:gd name="adj2" fmla="val 8345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</a:rPr>
              <a:t>Chờ báo thành công</a:t>
            </a:r>
          </a:p>
        </p:txBody>
      </p:sp>
    </p:spTree>
    <p:extLst>
      <p:ext uri="{BB962C8B-B14F-4D97-AF65-F5344CB8AC3E}">
        <p14:creationId xmlns:p14="http://schemas.microsoft.com/office/powerpoint/2010/main" val="126389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9295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XỬ LÝ TẬP TIN</a:t>
            </a:r>
            <a:endParaRPr lang="en-US" sz="4800" ker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 descr="Image result for Python">
            <a:extLst>
              <a:ext uri="{FF2B5EF4-FFF2-40B4-BE49-F238E27FC236}">
                <a16:creationId xmlns:a16="http://schemas.microsoft.com/office/drawing/2014/main" id="{920AE674-81F7-47A5-8E7E-15E96F18A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95600"/>
            <a:ext cx="5169023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61A52-E303-4318-80B6-E6A3B1007FE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5D22560C-5DEF-4B22-89A6-6C6C388759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Xử lý Excel file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B93199E1-637E-4ACA-8884-C588254CF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1413FF0E-3793-4824-AF5C-FBD3DECC31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9367FB35-AE1C-4873-8AE8-A60A97241C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BFCB8813-462C-4DF4-A2D5-BF9F7E6612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C52BD0F-BF3D-4C8F-9A65-4C1E4480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21" y="838200"/>
            <a:ext cx="435503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xlsxwriter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T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ạ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o m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ộ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 file excel cùng 1 sheet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workbook = xlsxwriter.Workbook(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'demo.xlsx'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 = workbook.add_worksheet()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thi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ế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 l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ậ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p các c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ộ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 cho file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worksheet.set_column(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'A:A'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worksheet.set_column(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'B:B'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worksheet.set_column(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'C:C'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worksheet.set_column(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'D:D'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worksheet.set_column(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'E:E'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đ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ị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nh d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ạ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ng tiêu đ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ề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c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ộ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 in đ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ậ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m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bold = workbook.add_format({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'bold'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thêm dòng tiêu đ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ề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và đ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ị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nh d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ạ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ng in đ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ậ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m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'A1'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'STT'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,bold)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'B1'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'MÃ S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Ả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 PH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Ẩ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M'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,bold)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'C1'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'TÊN S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Ả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 PH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Ẩ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M'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,bold)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'D1'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'S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Ố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L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ƯỢ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NG'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,bold)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'E1'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'Đ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Ơ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 GIÁ'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,bold)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EF4BE0-081E-4CB4-87DD-677D5E338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914400"/>
            <a:ext cx="4445448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#thêm m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ộ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 dòng d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ữ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li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ệ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u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'A2'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'B2'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'SP1'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'C2'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'Coca'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'D2'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'15'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'E2'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'15000'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#thêm m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ộ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 dòng d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ữ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li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ệ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u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'A3'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'B3'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'SP2'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'C3'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'Pepsi'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'D3'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'20'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'E3'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'18000'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#Chèn Logo vào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worksheet.insert_image(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'B5'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'logo_UEL.png'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workbook.close()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81B028B6-F33C-4948-A52D-96053183F2BB}"/>
              </a:ext>
            </a:extLst>
          </p:cNvPr>
          <p:cNvSpPr/>
          <p:nvPr/>
        </p:nvSpPr>
        <p:spPr>
          <a:xfrm>
            <a:off x="6553200" y="5638800"/>
            <a:ext cx="3962400" cy="1066800"/>
          </a:xfrm>
          <a:prstGeom prst="wedgeRectCallout">
            <a:avLst>
              <a:gd name="adj1" fmla="val -34811"/>
              <a:gd name="adj2" fmla="val -9094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</a:rPr>
              <a:t>Chạy phần mềm và vào thư mục phần mềm xem file Excel sẽ có kết quả như mong muốn</a:t>
            </a:r>
          </a:p>
        </p:txBody>
      </p:sp>
    </p:spTree>
    <p:extLst>
      <p:ext uri="{BB962C8B-B14F-4D97-AF65-F5344CB8AC3E}">
        <p14:creationId xmlns:p14="http://schemas.microsoft.com/office/powerpoint/2010/main" val="81277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61A52-E303-4318-80B6-E6A3B1007FE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5D22560C-5DEF-4B22-89A6-6C6C388759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Xử lý Excel file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B93199E1-637E-4ACA-8884-C588254CF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1413FF0E-3793-4824-AF5C-FBD3DECC31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9367FB35-AE1C-4873-8AE8-A60A97241C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BFCB8813-462C-4DF4-A2D5-BF9F7E6612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E18ABBF-1373-4090-B374-21C67E3E2F55}"/>
              </a:ext>
            </a:extLst>
          </p:cNvPr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ọc Ghi và đọc file Excel có rất nhiều thư viện, có thể kết hợp.</a:t>
            </a:r>
          </a:p>
          <a:p>
            <a:pPr marL="0" indent="0" algn="just">
              <a:buNone/>
            </a:pPr>
            <a:r>
              <a:rPr lang="en-US" sz="2400" b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Ta thử d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ùng  thư viện </a:t>
            </a:r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openpyxl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 để đọc Excel file (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https://openpyxl.readthedocs.io/en/stable/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 ), có thể dùng thư viện này để tạo file Excel luôn.</a:t>
            </a:r>
            <a:endParaRPr lang="vi-VN" sz="2400" b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46066-7D1D-41D4-90D5-CDACA0A0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590800"/>
            <a:ext cx="9372600" cy="20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61A52-E303-4318-80B6-E6A3B1007FE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5D22560C-5DEF-4B22-89A6-6C6C388759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Xử lý Excel file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B93199E1-637E-4ACA-8884-C588254CF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1413FF0E-3793-4824-AF5C-FBD3DECC31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9367FB35-AE1C-4873-8AE8-A60A97241C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BFCB8813-462C-4DF4-A2D5-BF9F7E6612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E18ABBF-1373-4090-B374-21C67E3E2F55}"/>
              </a:ext>
            </a:extLst>
          </p:cNvPr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vi-VN" sz="2400" b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F13CC9-C37D-4BB6-B8E2-F4BFBD61B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296" y="1706008"/>
            <a:ext cx="723900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openpyxl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load_workbook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wb = load_workbook(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'demo.xlsx'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(wb.sheetnames)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ws = wb[wb.sheetnames[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]]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row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ws.values: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value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row: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(value,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F1FD98-0BA7-47E5-A35F-C423EA98DD08}"/>
              </a:ext>
            </a:extLst>
          </p:cNvPr>
          <p:cNvSpPr txBox="1"/>
          <p:nvPr/>
        </p:nvSpPr>
        <p:spPr>
          <a:xfrm>
            <a:off x="457200" y="863600"/>
            <a:ext cx="952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Coding đọc dữ liệu trong file Excel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81965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61A52-E303-4318-80B6-E6A3B1007FE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5D22560C-5DEF-4B22-89A6-6C6C388759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Xử lý Excel file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B93199E1-637E-4ACA-8884-C588254CF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1413FF0E-3793-4824-AF5C-FBD3DECC31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9367FB35-AE1C-4873-8AE8-A60A97241C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BFCB8813-462C-4DF4-A2D5-BF9F7E6612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E18ABBF-1373-4090-B374-21C67E3E2F55}"/>
              </a:ext>
            </a:extLst>
          </p:cNvPr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vi-VN" sz="2400" b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9DB7E-BB99-4186-B680-EA58F3705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792243"/>
            <a:ext cx="8663562" cy="5675233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A2F73B7-2C10-4860-A3F4-2302D80078E6}"/>
              </a:ext>
            </a:extLst>
          </p:cNvPr>
          <p:cNvCxnSpPr/>
          <p:nvPr/>
        </p:nvCxnSpPr>
        <p:spPr>
          <a:xfrm rot="5400000">
            <a:off x="2926794" y="3764994"/>
            <a:ext cx="2514600" cy="1233012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35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7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Mục tiêu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Hiểu được lý do vì sao phải lưu và đọc tập tin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Phân biệt được các loại tập tin thông dụng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Ghi được tập tin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Đọc được tập tin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7.1.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Vì sao phải lưu tập tin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7.2.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Các loại tập tin thông dụng hiện nay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7.3.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Xử lý Text File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7.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Xử lý XML file</a:t>
            </a:r>
            <a:endParaRPr lang="vi-VN" sz="2800" i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7.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Xử lý JSON file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7.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Xử lý CSV file</a:t>
            </a:r>
            <a:endParaRPr lang="vi-VN" sz="2800" i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7.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Xử lý Excel file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2800" i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1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7.1.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Vì sao phải lưu tập tin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Các dữ liệu ta đang thao tác là trên thanh RAM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mất dữ liệu khi tắt phần mềm, tắt máy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Nên cần phải lưu trữ vào thiết bị lưu trữ vĩnh cửu rồi nạp trở lại bộ nhớ.</a:t>
            </a:r>
            <a:endParaRPr lang="vi-VN" sz="24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6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vi-VN" sz="24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21" name="Picture 4" descr="Image result for laptop">
            <a:extLst>
              <a:ext uri="{FF2B5EF4-FFF2-40B4-BE49-F238E27FC236}">
                <a16:creationId xmlns:a16="http://schemas.microsoft.com/office/drawing/2014/main" id="{E0490141-13FE-4BB9-AEDF-F55F2E5A5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819400"/>
            <a:ext cx="2281205" cy="157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RAM">
            <a:extLst>
              <a:ext uri="{FF2B5EF4-FFF2-40B4-BE49-F238E27FC236}">
                <a16:creationId xmlns:a16="http://schemas.microsoft.com/office/drawing/2014/main" id="{F733B5C3-5329-4F34-8B01-F880E8E7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84" y="1295400"/>
            <a:ext cx="1524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mage result for HDD">
            <a:extLst>
              <a:ext uri="{FF2B5EF4-FFF2-40B4-BE49-F238E27FC236}">
                <a16:creationId xmlns:a16="http://schemas.microsoft.com/office/drawing/2014/main" id="{819D8330-1AE1-4C86-B248-B8585DB71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2234084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ular Callout 7">
            <a:extLst>
              <a:ext uri="{FF2B5EF4-FFF2-40B4-BE49-F238E27FC236}">
                <a16:creationId xmlns:a16="http://schemas.microsoft.com/office/drawing/2014/main" id="{1BE0E31B-9503-4113-86D6-12D5D7853830}"/>
              </a:ext>
            </a:extLst>
          </p:cNvPr>
          <p:cNvSpPr/>
          <p:nvPr/>
        </p:nvSpPr>
        <p:spPr>
          <a:xfrm>
            <a:off x="5867400" y="854370"/>
            <a:ext cx="1798605" cy="1507830"/>
          </a:xfrm>
          <a:prstGeom prst="wedgeRectCallout">
            <a:avLst>
              <a:gd name="adj1" fmla="val -105737"/>
              <a:gd name="adj2" fmla="val -1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Dữ liệu trong phần mềm mà  ta đang thao tác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CDDB8C-3B76-4163-B79D-B3B2A2BB1AA4}"/>
              </a:ext>
            </a:extLst>
          </p:cNvPr>
          <p:cNvCxnSpPr/>
          <p:nvPr/>
        </p:nvCxnSpPr>
        <p:spPr>
          <a:xfrm flipH="1" flipV="1">
            <a:off x="5105820" y="2438400"/>
            <a:ext cx="990180" cy="1447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738DCC-FCB7-4DE0-9C1B-5A4FC69038B0}"/>
              </a:ext>
            </a:extLst>
          </p:cNvPr>
          <p:cNvCxnSpPr/>
          <p:nvPr/>
        </p:nvCxnSpPr>
        <p:spPr>
          <a:xfrm flipH="1">
            <a:off x="3535815" y="4330661"/>
            <a:ext cx="234407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DF66D5-C14C-47DE-BEB8-64C6AFD3666F}"/>
              </a:ext>
            </a:extLst>
          </p:cNvPr>
          <p:cNvSpPr txBox="1"/>
          <p:nvPr/>
        </p:nvSpPr>
        <p:spPr>
          <a:xfrm>
            <a:off x="2303671" y="1295400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Bộ nhớ trong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30D3F0-4529-48DE-A391-2C67F605AA69}"/>
              </a:ext>
            </a:extLst>
          </p:cNvPr>
          <p:cNvSpPr txBox="1"/>
          <p:nvPr/>
        </p:nvSpPr>
        <p:spPr>
          <a:xfrm>
            <a:off x="2303671" y="342209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Bộ nhớ ngoài</a:t>
            </a: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937547F-231C-4064-AE55-4018CD08C0AF}"/>
              </a:ext>
            </a:extLst>
          </p:cNvPr>
          <p:cNvSpPr/>
          <p:nvPr/>
        </p:nvSpPr>
        <p:spPr>
          <a:xfrm>
            <a:off x="3528811" y="1532586"/>
            <a:ext cx="2498502" cy="2704563"/>
          </a:xfrm>
          <a:custGeom>
            <a:avLst/>
            <a:gdLst>
              <a:gd name="connsiteX0" fmla="*/ 2498502 w 2498502"/>
              <a:gd name="connsiteY0" fmla="*/ 0 h 2704563"/>
              <a:gd name="connsiteX1" fmla="*/ 2421228 w 2498502"/>
              <a:gd name="connsiteY1" fmla="*/ 77273 h 2704563"/>
              <a:gd name="connsiteX2" fmla="*/ 2369713 w 2498502"/>
              <a:gd name="connsiteY2" fmla="*/ 90152 h 2704563"/>
              <a:gd name="connsiteX3" fmla="*/ 2266682 w 2498502"/>
              <a:gd name="connsiteY3" fmla="*/ 141668 h 2704563"/>
              <a:gd name="connsiteX4" fmla="*/ 2228045 w 2498502"/>
              <a:gd name="connsiteY4" fmla="*/ 154546 h 2704563"/>
              <a:gd name="connsiteX5" fmla="*/ 2137893 w 2498502"/>
              <a:gd name="connsiteY5" fmla="*/ 193183 h 2704563"/>
              <a:gd name="connsiteX6" fmla="*/ 2086378 w 2498502"/>
              <a:gd name="connsiteY6" fmla="*/ 218941 h 2704563"/>
              <a:gd name="connsiteX7" fmla="*/ 1983347 w 2498502"/>
              <a:gd name="connsiteY7" fmla="*/ 270456 h 2704563"/>
              <a:gd name="connsiteX8" fmla="*/ 1906074 w 2498502"/>
              <a:gd name="connsiteY8" fmla="*/ 309093 h 2704563"/>
              <a:gd name="connsiteX9" fmla="*/ 1854558 w 2498502"/>
              <a:gd name="connsiteY9" fmla="*/ 347729 h 2704563"/>
              <a:gd name="connsiteX10" fmla="*/ 1777285 w 2498502"/>
              <a:gd name="connsiteY10" fmla="*/ 399245 h 2704563"/>
              <a:gd name="connsiteX11" fmla="*/ 1738648 w 2498502"/>
              <a:gd name="connsiteY11" fmla="*/ 425003 h 2704563"/>
              <a:gd name="connsiteX12" fmla="*/ 1700012 w 2498502"/>
              <a:gd name="connsiteY12" fmla="*/ 463639 h 2704563"/>
              <a:gd name="connsiteX13" fmla="*/ 1661375 w 2498502"/>
              <a:gd name="connsiteY13" fmla="*/ 489397 h 2704563"/>
              <a:gd name="connsiteX14" fmla="*/ 1545465 w 2498502"/>
              <a:gd name="connsiteY14" fmla="*/ 592428 h 2704563"/>
              <a:gd name="connsiteX15" fmla="*/ 1481071 w 2498502"/>
              <a:gd name="connsiteY15" fmla="*/ 682580 h 2704563"/>
              <a:gd name="connsiteX16" fmla="*/ 1442434 w 2498502"/>
              <a:gd name="connsiteY16" fmla="*/ 695459 h 2704563"/>
              <a:gd name="connsiteX17" fmla="*/ 1403797 w 2498502"/>
              <a:gd name="connsiteY17" fmla="*/ 734096 h 2704563"/>
              <a:gd name="connsiteX18" fmla="*/ 1352282 w 2498502"/>
              <a:gd name="connsiteY18" fmla="*/ 772732 h 2704563"/>
              <a:gd name="connsiteX19" fmla="*/ 1262130 w 2498502"/>
              <a:gd name="connsiteY19" fmla="*/ 862884 h 2704563"/>
              <a:gd name="connsiteX20" fmla="*/ 1184857 w 2498502"/>
              <a:gd name="connsiteY20" fmla="*/ 953037 h 2704563"/>
              <a:gd name="connsiteX21" fmla="*/ 1159099 w 2498502"/>
              <a:gd name="connsiteY21" fmla="*/ 991673 h 2704563"/>
              <a:gd name="connsiteX22" fmla="*/ 1120462 w 2498502"/>
              <a:gd name="connsiteY22" fmla="*/ 1043189 h 2704563"/>
              <a:gd name="connsiteX23" fmla="*/ 1081826 w 2498502"/>
              <a:gd name="connsiteY23" fmla="*/ 1081825 h 2704563"/>
              <a:gd name="connsiteX24" fmla="*/ 1043189 w 2498502"/>
              <a:gd name="connsiteY24" fmla="*/ 1146220 h 2704563"/>
              <a:gd name="connsiteX25" fmla="*/ 940158 w 2498502"/>
              <a:gd name="connsiteY25" fmla="*/ 1262129 h 2704563"/>
              <a:gd name="connsiteX26" fmla="*/ 862885 w 2498502"/>
              <a:gd name="connsiteY26" fmla="*/ 1352282 h 2704563"/>
              <a:gd name="connsiteX27" fmla="*/ 798490 w 2498502"/>
              <a:gd name="connsiteY27" fmla="*/ 1468191 h 2704563"/>
              <a:gd name="connsiteX28" fmla="*/ 759854 w 2498502"/>
              <a:gd name="connsiteY28" fmla="*/ 1493949 h 2704563"/>
              <a:gd name="connsiteX29" fmla="*/ 734096 w 2498502"/>
              <a:gd name="connsiteY29" fmla="*/ 1545465 h 2704563"/>
              <a:gd name="connsiteX30" fmla="*/ 682581 w 2498502"/>
              <a:gd name="connsiteY30" fmla="*/ 1596980 h 2704563"/>
              <a:gd name="connsiteX31" fmla="*/ 669702 w 2498502"/>
              <a:gd name="connsiteY31" fmla="*/ 1648496 h 2704563"/>
              <a:gd name="connsiteX32" fmla="*/ 643944 w 2498502"/>
              <a:gd name="connsiteY32" fmla="*/ 1700011 h 2704563"/>
              <a:gd name="connsiteX33" fmla="*/ 553792 w 2498502"/>
              <a:gd name="connsiteY33" fmla="*/ 1841679 h 2704563"/>
              <a:gd name="connsiteX34" fmla="*/ 502276 w 2498502"/>
              <a:gd name="connsiteY34" fmla="*/ 1918952 h 2704563"/>
              <a:gd name="connsiteX35" fmla="*/ 437882 w 2498502"/>
              <a:gd name="connsiteY35" fmla="*/ 2060620 h 2704563"/>
              <a:gd name="connsiteX36" fmla="*/ 399245 w 2498502"/>
              <a:gd name="connsiteY36" fmla="*/ 2112135 h 2704563"/>
              <a:gd name="connsiteX37" fmla="*/ 373488 w 2498502"/>
              <a:gd name="connsiteY37" fmla="*/ 2163651 h 2704563"/>
              <a:gd name="connsiteX38" fmla="*/ 347730 w 2498502"/>
              <a:gd name="connsiteY38" fmla="*/ 2202287 h 2704563"/>
              <a:gd name="connsiteX39" fmla="*/ 321972 w 2498502"/>
              <a:gd name="connsiteY39" fmla="*/ 2253803 h 2704563"/>
              <a:gd name="connsiteX40" fmla="*/ 283335 w 2498502"/>
              <a:gd name="connsiteY40" fmla="*/ 2292439 h 2704563"/>
              <a:gd name="connsiteX41" fmla="*/ 218941 w 2498502"/>
              <a:gd name="connsiteY41" fmla="*/ 2369713 h 2704563"/>
              <a:gd name="connsiteX42" fmla="*/ 167426 w 2498502"/>
              <a:gd name="connsiteY42" fmla="*/ 2459865 h 2704563"/>
              <a:gd name="connsiteX43" fmla="*/ 128789 w 2498502"/>
              <a:gd name="connsiteY43" fmla="*/ 2485622 h 2704563"/>
              <a:gd name="connsiteX44" fmla="*/ 115910 w 2498502"/>
              <a:gd name="connsiteY44" fmla="*/ 2524259 h 2704563"/>
              <a:gd name="connsiteX45" fmla="*/ 25758 w 2498502"/>
              <a:gd name="connsiteY45" fmla="*/ 2627290 h 2704563"/>
              <a:gd name="connsiteX46" fmla="*/ 0 w 2498502"/>
              <a:gd name="connsiteY46" fmla="*/ 2704563 h 27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98502" h="2704563">
                <a:moveTo>
                  <a:pt x="2498502" y="0"/>
                </a:moveTo>
                <a:cubicBezTo>
                  <a:pt x="2472744" y="25758"/>
                  <a:pt x="2451070" y="56383"/>
                  <a:pt x="2421228" y="77273"/>
                </a:cubicBezTo>
                <a:cubicBezTo>
                  <a:pt x="2406727" y="87423"/>
                  <a:pt x="2386505" y="84555"/>
                  <a:pt x="2369713" y="90152"/>
                </a:cubicBezTo>
                <a:cubicBezTo>
                  <a:pt x="2236005" y="134722"/>
                  <a:pt x="2361341" y="94340"/>
                  <a:pt x="2266682" y="141668"/>
                </a:cubicBezTo>
                <a:cubicBezTo>
                  <a:pt x="2254540" y="147739"/>
                  <a:pt x="2240924" y="150253"/>
                  <a:pt x="2228045" y="154546"/>
                </a:cubicBezTo>
                <a:cubicBezTo>
                  <a:pt x="2149748" y="206746"/>
                  <a:pt x="2232939" y="157541"/>
                  <a:pt x="2137893" y="193183"/>
                </a:cubicBezTo>
                <a:cubicBezTo>
                  <a:pt x="2119917" y="199924"/>
                  <a:pt x="2104024" y="211378"/>
                  <a:pt x="2086378" y="218941"/>
                </a:cubicBezTo>
                <a:cubicBezTo>
                  <a:pt x="1953916" y="275711"/>
                  <a:pt x="2188597" y="158501"/>
                  <a:pt x="1983347" y="270456"/>
                </a:cubicBezTo>
                <a:cubicBezTo>
                  <a:pt x="1958065" y="284246"/>
                  <a:pt x="1930768" y="294277"/>
                  <a:pt x="1906074" y="309093"/>
                </a:cubicBezTo>
                <a:cubicBezTo>
                  <a:pt x="1887668" y="320137"/>
                  <a:pt x="1872143" y="335420"/>
                  <a:pt x="1854558" y="347729"/>
                </a:cubicBezTo>
                <a:cubicBezTo>
                  <a:pt x="1829197" y="365482"/>
                  <a:pt x="1803043" y="382073"/>
                  <a:pt x="1777285" y="399245"/>
                </a:cubicBezTo>
                <a:cubicBezTo>
                  <a:pt x="1764406" y="407831"/>
                  <a:pt x="1749593" y="414058"/>
                  <a:pt x="1738648" y="425003"/>
                </a:cubicBezTo>
                <a:cubicBezTo>
                  <a:pt x="1725769" y="437882"/>
                  <a:pt x="1714004" y="451979"/>
                  <a:pt x="1700012" y="463639"/>
                </a:cubicBezTo>
                <a:cubicBezTo>
                  <a:pt x="1688121" y="473548"/>
                  <a:pt x="1672944" y="479114"/>
                  <a:pt x="1661375" y="489397"/>
                </a:cubicBezTo>
                <a:cubicBezTo>
                  <a:pt x="1529047" y="607021"/>
                  <a:pt x="1633154" y="533969"/>
                  <a:pt x="1545465" y="592428"/>
                </a:cubicBezTo>
                <a:cubicBezTo>
                  <a:pt x="1524000" y="622479"/>
                  <a:pt x="1507184" y="656467"/>
                  <a:pt x="1481071" y="682580"/>
                </a:cubicBezTo>
                <a:cubicBezTo>
                  <a:pt x="1471472" y="692179"/>
                  <a:pt x="1453730" y="687929"/>
                  <a:pt x="1442434" y="695459"/>
                </a:cubicBezTo>
                <a:cubicBezTo>
                  <a:pt x="1427279" y="705562"/>
                  <a:pt x="1417626" y="722243"/>
                  <a:pt x="1403797" y="734096"/>
                </a:cubicBezTo>
                <a:cubicBezTo>
                  <a:pt x="1387500" y="748065"/>
                  <a:pt x="1367460" y="757554"/>
                  <a:pt x="1352282" y="772732"/>
                </a:cubicBezTo>
                <a:cubicBezTo>
                  <a:pt x="1232080" y="892934"/>
                  <a:pt x="1399502" y="759856"/>
                  <a:pt x="1262130" y="862884"/>
                </a:cubicBezTo>
                <a:cubicBezTo>
                  <a:pt x="1202998" y="951582"/>
                  <a:pt x="1278544" y="843735"/>
                  <a:pt x="1184857" y="953037"/>
                </a:cubicBezTo>
                <a:cubicBezTo>
                  <a:pt x="1174784" y="964789"/>
                  <a:pt x="1168096" y="979078"/>
                  <a:pt x="1159099" y="991673"/>
                </a:cubicBezTo>
                <a:cubicBezTo>
                  <a:pt x="1146623" y="1009140"/>
                  <a:pt x="1134431" y="1026892"/>
                  <a:pt x="1120462" y="1043189"/>
                </a:cubicBezTo>
                <a:cubicBezTo>
                  <a:pt x="1108609" y="1057017"/>
                  <a:pt x="1092754" y="1067254"/>
                  <a:pt x="1081826" y="1081825"/>
                </a:cubicBezTo>
                <a:cubicBezTo>
                  <a:pt x="1066807" y="1101851"/>
                  <a:pt x="1057544" y="1125713"/>
                  <a:pt x="1043189" y="1146220"/>
                </a:cubicBezTo>
                <a:cubicBezTo>
                  <a:pt x="1004288" y="1201794"/>
                  <a:pt x="986565" y="1215723"/>
                  <a:pt x="940158" y="1262129"/>
                </a:cubicBezTo>
                <a:cubicBezTo>
                  <a:pt x="916257" y="1357735"/>
                  <a:pt x="949459" y="1276530"/>
                  <a:pt x="862885" y="1352282"/>
                </a:cubicBezTo>
                <a:cubicBezTo>
                  <a:pt x="790600" y="1415531"/>
                  <a:pt x="853520" y="1391149"/>
                  <a:pt x="798490" y="1468191"/>
                </a:cubicBezTo>
                <a:cubicBezTo>
                  <a:pt x="789493" y="1480786"/>
                  <a:pt x="772733" y="1485363"/>
                  <a:pt x="759854" y="1493949"/>
                </a:cubicBezTo>
                <a:cubicBezTo>
                  <a:pt x="751268" y="1511121"/>
                  <a:pt x="745615" y="1530106"/>
                  <a:pt x="734096" y="1545465"/>
                </a:cubicBezTo>
                <a:cubicBezTo>
                  <a:pt x="719525" y="1564893"/>
                  <a:pt x="695452" y="1576387"/>
                  <a:pt x="682581" y="1596980"/>
                </a:cubicBezTo>
                <a:cubicBezTo>
                  <a:pt x="673200" y="1611990"/>
                  <a:pt x="675917" y="1631923"/>
                  <a:pt x="669702" y="1648496"/>
                </a:cubicBezTo>
                <a:cubicBezTo>
                  <a:pt x="662961" y="1666472"/>
                  <a:pt x="653822" y="1683548"/>
                  <a:pt x="643944" y="1700011"/>
                </a:cubicBezTo>
                <a:cubicBezTo>
                  <a:pt x="615146" y="1748008"/>
                  <a:pt x="584060" y="1794595"/>
                  <a:pt x="553792" y="1841679"/>
                </a:cubicBezTo>
                <a:lnTo>
                  <a:pt x="502276" y="1918952"/>
                </a:lnTo>
                <a:cubicBezTo>
                  <a:pt x="485399" y="1969583"/>
                  <a:pt x="472432" y="2014554"/>
                  <a:pt x="437882" y="2060620"/>
                </a:cubicBezTo>
                <a:cubicBezTo>
                  <a:pt x="425003" y="2077792"/>
                  <a:pt x="410621" y="2093933"/>
                  <a:pt x="399245" y="2112135"/>
                </a:cubicBezTo>
                <a:cubicBezTo>
                  <a:pt x="389070" y="2128416"/>
                  <a:pt x="383013" y="2146982"/>
                  <a:pt x="373488" y="2163651"/>
                </a:cubicBezTo>
                <a:cubicBezTo>
                  <a:pt x="365809" y="2177090"/>
                  <a:pt x="355409" y="2188848"/>
                  <a:pt x="347730" y="2202287"/>
                </a:cubicBezTo>
                <a:cubicBezTo>
                  <a:pt x="338205" y="2218956"/>
                  <a:pt x="333131" y="2238180"/>
                  <a:pt x="321972" y="2253803"/>
                </a:cubicBezTo>
                <a:cubicBezTo>
                  <a:pt x="311386" y="2268624"/>
                  <a:pt x="296214" y="2279560"/>
                  <a:pt x="283335" y="2292439"/>
                </a:cubicBezTo>
                <a:cubicBezTo>
                  <a:pt x="228080" y="2402953"/>
                  <a:pt x="291754" y="2296902"/>
                  <a:pt x="218941" y="2369713"/>
                </a:cubicBezTo>
                <a:cubicBezTo>
                  <a:pt x="168155" y="2420499"/>
                  <a:pt x="217940" y="2399248"/>
                  <a:pt x="167426" y="2459865"/>
                </a:cubicBezTo>
                <a:cubicBezTo>
                  <a:pt x="157517" y="2471756"/>
                  <a:pt x="141668" y="2477036"/>
                  <a:pt x="128789" y="2485622"/>
                </a:cubicBezTo>
                <a:cubicBezTo>
                  <a:pt x="124496" y="2498501"/>
                  <a:pt x="124391" y="2513658"/>
                  <a:pt x="115910" y="2524259"/>
                </a:cubicBezTo>
                <a:cubicBezTo>
                  <a:pt x="55809" y="2599386"/>
                  <a:pt x="77274" y="2472743"/>
                  <a:pt x="25758" y="2627290"/>
                </a:cubicBezTo>
                <a:lnTo>
                  <a:pt x="0" y="2704563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862863-3218-407E-80C6-8934A9FA94F8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20" name="AutoShape 52">
              <a:extLst>
                <a:ext uri="{FF2B5EF4-FFF2-40B4-BE49-F238E27FC236}">
                  <a16:creationId xmlns:a16="http://schemas.microsoft.com/office/drawing/2014/main" id="{3718989B-7848-4822-AEA5-9937BC24E23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7.1.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Vì sao phải lưu tập tin</a:t>
              </a:r>
            </a:p>
          </p:txBody>
        </p:sp>
        <p:grpSp>
          <p:nvGrpSpPr>
            <p:cNvPr id="30" name="Group 17">
              <a:extLst>
                <a:ext uri="{FF2B5EF4-FFF2-40B4-BE49-F238E27FC236}">
                  <a16:creationId xmlns:a16="http://schemas.microsoft.com/office/drawing/2014/main" id="{DA6A541A-4E2E-41DB-BC35-37EF636AD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1" name="AutoShape 18">
                <a:extLst>
                  <a:ext uri="{FF2B5EF4-FFF2-40B4-BE49-F238E27FC236}">
                    <a16:creationId xmlns:a16="http://schemas.microsoft.com/office/drawing/2014/main" id="{C483D5EF-29C6-4432-B985-C3CFC9D7849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" name="AutoShape 19">
                <a:extLst>
                  <a:ext uri="{FF2B5EF4-FFF2-40B4-BE49-F238E27FC236}">
                    <a16:creationId xmlns:a16="http://schemas.microsoft.com/office/drawing/2014/main" id="{46253836-76AD-457B-983A-87484388ADB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" name="AutoShape 20">
                <a:extLst>
                  <a:ext uri="{FF2B5EF4-FFF2-40B4-BE49-F238E27FC236}">
                    <a16:creationId xmlns:a16="http://schemas.microsoft.com/office/drawing/2014/main" id="{6123BD73-CD84-4842-B8E4-5AA940FBF04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603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7239000" cy="508000"/>
            <a:chOff x="789624" y="1191463"/>
            <a:chExt cx="7239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038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7.2.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Các loại tập tin thông dụng hiện nay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Có rất nhiều loại: Text file, XML, JSON, CSV, Excel…</a:t>
            </a:r>
          </a:p>
        </p:txBody>
      </p:sp>
    </p:spTree>
    <p:extLst>
      <p:ext uri="{BB962C8B-B14F-4D97-AF65-F5344CB8AC3E}">
        <p14:creationId xmlns:p14="http://schemas.microsoft.com/office/powerpoint/2010/main" val="74334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7.3.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Xử lý Text File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vi-VN" sz="2800" b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Cách ghi tập tin</a:t>
            </a:r>
            <a:endParaRPr lang="vi-VN" sz="2400" b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Dùng hàm:</a:t>
            </a:r>
          </a:p>
          <a:p>
            <a:pPr marL="0" indent="0" algn="just">
              <a:buNone/>
            </a:pPr>
            <a:r>
              <a:rPr lang="en-US" sz="2400" b="1">
                <a:latin typeface="Cambria" panose="02040503050406030204" pitchFamily="18" charset="0"/>
                <a:cs typeface="Times New Roman" pitchFamily="18" charset="0"/>
              </a:rPr>
              <a:t>open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('myfile.txt’, ‘w’) mở tập tin để ghi mới</a:t>
            </a: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Dùng hàm:</a:t>
            </a:r>
          </a:p>
          <a:p>
            <a:pPr marL="0" indent="0" algn="just">
              <a:buNone/>
            </a:pPr>
            <a:r>
              <a:rPr lang="en-US" sz="2400" b="1">
                <a:latin typeface="Cambria" panose="02040503050406030204" pitchFamily="18" charset="0"/>
                <a:cs typeface="Times New Roman" pitchFamily="18" charset="0"/>
              </a:rPr>
              <a:t>open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('myfile.txt’, ‘a’) mở tập tin để ghi nối đuôi</a:t>
            </a: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5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Coding mẫu: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F31E53-2CCF-4881-8D75-F5CDF263C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6200"/>
            <a:ext cx="8372475" cy="2543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D1316C-A719-45F8-9594-AEB69B0C5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637" y="3565939"/>
            <a:ext cx="2886075" cy="1895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1E230CE-56DB-49DF-95D8-622EF1A4370E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E342C3B3-05A5-4E65-8F86-F0D0A8EE1E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7.3.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Xử lý Text File </a:t>
              </a:r>
            </a:p>
          </p:txBody>
        </p:sp>
        <p:grpSp>
          <p:nvGrpSpPr>
            <p:cNvPr id="22" name="Group 17">
              <a:extLst>
                <a:ext uri="{FF2B5EF4-FFF2-40B4-BE49-F238E27FC236}">
                  <a16:creationId xmlns:a16="http://schemas.microsoft.com/office/drawing/2014/main" id="{E94B7F7A-5C88-42DA-B51A-B613D77F8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3" name="AutoShape 18">
                <a:extLst>
                  <a:ext uri="{FF2B5EF4-FFF2-40B4-BE49-F238E27FC236}">
                    <a16:creationId xmlns:a16="http://schemas.microsoft.com/office/drawing/2014/main" id="{C547CA05-19A6-4605-B4D4-9B5765FFC4D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" name="AutoShape 19">
                <a:extLst>
                  <a:ext uri="{FF2B5EF4-FFF2-40B4-BE49-F238E27FC236}">
                    <a16:creationId xmlns:a16="http://schemas.microsoft.com/office/drawing/2014/main" id="{7A97EF62-47A0-41EE-A897-8C87AA53A86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" name="AutoShape 20">
                <a:extLst>
                  <a:ext uri="{FF2B5EF4-FFF2-40B4-BE49-F238E27FC236}">
                    <a16:creationId xmlns:a16="http://schemas.microsoft.com/office/drawing/2014/main" id="{AA426F45-B01B-46F7-8D83-3009741F876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67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1437</Words>
  <Application>Microsoft Office PowerPoint</Application>
  <PresentationFormat>Widescreen</PresentationFormat>
  <Paragraphs>117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 Unicode MS</vt:lpstr>
      <vt:lpstr>Arial</vt:lpstr>
      <vt:lpstr>Calibri</vt:lpstr>
      <vt:lpstr>Cambria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Trần Duy Thanh</cp:lastModifiedBy>
  <cp:revision>678</cp:revision>
  <dcterms:created xsi:type="dcterms:W3CDTF">2011-04-06T04:04:31Z</dcterms:created>
  <dcterms:modified xsi:type="dcterms:W3CDTF">2021-01-10T06:25:53Z</dcterms:modified>
</cp:coreProperties>
</file>