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7"/>
  </p:notesMasterIdLst>
  <p:handoutMasterIdLst>
    <p:handoutMasterId r:id="rId38"/>
  </p:handoutMasterIdLst>
  <p:sldIdLst>
    <p:sldId id="256" r:id="rId2"/>
    <p:sldId id="286" r:id="rId3"/>
    <p:sldId id="260" r:id="rId4"/>
    <p:sldId id="257" r:id="rId5"/>
    <p:sldId id="287" r:id="rId6"/>
    <p:sldId id="258" r:id="rId7"/>
    <p:sldId id="261" r:id="rId8"/>
    <p:sldId id="266" r:id="rId9"/>
    <p:sldId id="290" r:id="rId10"/>
    <p:sldId id="262" r:id="rId11"/>
    <p:sldId id="259" r:id="rId12"/>
    <p:sldId id="268" r:id="rId13"/>
    <p:sldId id="269" r:id="rId14"/>
    <p:sldId id="270" r:id="rId15"/>
    <p:sldId id="272" r:id="rId16"/>
    <p:sldId id="273" r:id="rId17"/>
    <p:sldId id="274" r:id="rId18"/>
    <p:sldId id="263" r:id="rId19"/>
    <p:sldId id="275" r:id="rId20"/>
    <p:sldId id="276" r:id="rId21"/>
    <p:sldId id="277" r:id="rId22"/>
    <p:sldId id="278" r:id="rId23"/>
    <p:sldId id="279" r:id="rId24"/>
    <p:sldId id="280" r:id="rId25"/>
    <p:sldId id="281" r:id="rId26"/>
    <p:sldId id="264" r:id="rId27"/>
    <p:sldId id="282" r:id="rId28"/>
    <p:sldId id="288" r:id="rId29"/>
    <p:sldId id="283" r:id="rId30"/>
    <p:sldId id="265" r:id="rId31"/>
    <p:sldId id="267" r:id="rId32"/>
    <p:sldId id="284" r:id="rId33"/>
    <p:sldId id="291" r:id="rId34"/>
    <p:sldId id="289" r:id="rId35"/>
    <p:sldId id="285" r:id="rId36"/>
  </p:sldIdLst>
  <p:sldSz cx="18288000" cy="10287000"/>
  <p:notesSz cx="6858000" cy="9144000"/>
  <p:embeddedFontLst>
    <p:embeddedFont>
      <p:font typeface=".VnBlack" panose="020B7200000000000000"/>
      <p:regular r:id="rId39"/>
    </p:embeddedFont>
    <p:embeddedFont>
      <p:font typeface="Lexend Deca" panose="020B0604020202020204" charset="-93"/>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382" autoAdjust="0"/>
  </p:normalViewPr>
  <p:slideViewPr>
    <p:cSldViewPr>
      <p:cViewPr>
        <p:scale>
          <a:sx n="50" d="100"/>
          <a:sy n="50" d="100"/>
        </p:scale>
        <p:origin x="432" y="-282"/>
      </p:cViewPr>
      <p:guideLst>
        <p:guide orient="horz" pos="2160"/>
        <p:guide pos="2880"/>
      </p:guideLst>
    </p:cSldViewPr>
  </p:slideViewPr>
  <p:outlineViewPr>
    <p:cViewPr>
      <p:scale>
        <a:sx n="33" d="100"/>
        <a:sy n="33" d="100"/>
      </p:scale>
      <p:origin x="0" y="-12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643721-BA8B-E611-4A92-21B6D05570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9D5B015-4CBF-ACE2-9EF3-8AA1A977ED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5AE88E-1B6E-4F3A-8E8A-51D6DA9CBBA4}" type="datetimeFigureOut">
              <a:rPr lang="en-US" smtClean="0"/>
              <a:t>9/10/2024</a:t>
            </a:fld>
            <a:endParaRPr lang="en-US"/>
          </a:p>
        </p:txBody>
      </p:sp>
      <p:sp>
        <p:nvSpPr>
          <p:cNvPr id="4" name="Footer Placeholder 3">
            <a:extLst>
              <a:ext uri="{FF2B5EF4-FFF2-40B4-BE49-F238E27FC236}">
                <a16:creationId xmlns:a16="http://schemas.microsoft.com/office/drawing/2014/main" id="{46C45034-CF6C-8BA9-DC4A-D53EB7175F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B61FD36-AA50-C661-5716-ECBBCB0761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DB032A-173C-4600-A296-9EA9C9BB68E4}" type="slidenum">
              <a:rPr lang="en-US" smtClean="0"/>
              <a:t>‹#›</a:t>
            </a:fld>
            <a:endParaRPr lang="en-US"/>
          </a:p>
        </p:txBody>
      </p:sp>
    </p:spTree>
    <p:extLst>
      <p:ext uri="{BB962C8B-B14F-4D97-AF65-F5344CB8AC3E}">
        <p14:creationId xmlns:p14="http://schemas.microsoft.com/office/powerpoint/2010/main" val="36441713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09A03A-93BE-4BC7-BBC0-A9312AEAED81}" type="datetimeFigureOut">
              <a:rPr lang="en-US" smtClean="0"/>
              <a:t>9/10/2024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1AAD2-C10C-4CFE-954A-00729AA388A6}" type="slidenum">
              <a:rPr lang="en-US" smtClean="0"/>
              <a:t>‹#›</a:t>
            </a:fld>
            <a:endParaRPr lang="en-US"/>
          </a:p>
        </p:txBody>
      </p:sp>
    </p:spTree>
    <p:extLst>
      <p:ext uri="{BB962C8B-B14F-4D97-AF65-F5344CB8AC3E}">
        <p14:creationId xmlns:p14="http://schemas.microsoft.com/office/powerpoint/2010/main" val="11104965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51AAD2-C10C-4CFE-954A-00729AA388A6}" type="slidenum">
              <a:rPr lang="en-US" smtClean="0"/>
              <a:t>3</a:t>
            </a:fld>
            <a:endParaRPr lang="en-US"/>
          </a:p>
        </p:txBody>
      </p:sp>
    </p:spTree>
    <p:extLst>
      <p:ext uri="{BB962C8B-B14F-4D97-AF65-F5344CB8AC3E}">
        <p14:creationId xmlns:p14="http://schemas.microsoft.com/office/powerpoint/2010/main" val="4225917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51AAD2-C10C-4CFE-954A-00729AA388A6}" type="slidenum">
              <a:rPr lang="en-US" smtClean="0"/>
              <a:t>5</a:t>
            </a:fld>
            <a:endParaRPr lang="en-US"/>
          </a:p>
        </p:txBody>
      </p:sp>
    </p:spTree>
    <p:extLst>
      <p:ext uri="{BB962C8B-B14F-4D97-AF65-F5344CB8AC3E}">
        <p14:creationId xmlns:p14="http://schemas.microsoft.com/office/powerpoint/2010/main" val="1368328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51AAD2-C10C-4CFE-954A-00729AA388A6}" type="slidenum">
              <a:rPr lang="en-US" smtClean="0"/>
              <a:t>10</a:t>
            </a:fld>
            <a:endParaRPr lang="en-US"/>
          </a:p>
        </p:txBody>
      </p:sp>
    </p:spTree>
    <p:extLst>
      <p:ext uri="{BB962C8B-B14F-4D97-AF65-F5344CB8AC3E}">
        <p14:creationId xmlns:p14="http://schemas.microsoft.com/office/powerpoint/2010/main" val="3771913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51AAD2-C10C-4CFE-954A-00729AA388A6}" type="slidenum">
              <a:rPr lang="en-US" smtClean="0"/>
              <a:t>15</a:t>
            </a:fld>
            <a:endParaRPr lang="en-US"/>
          </a:p>
        </p:txBody>
      </p:sp>
    </p:spTree>
    <p:extLst>
      <p:ext uri="{BB962C8B-B14F-4D97-AF65-F5344CB8AC3E}">
        <p14:creationId xmlns:p14="http://schemas.microsoft.com/office/powerpoint/2010/main" val="399229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51AAD2-C10C-4CFE-954A-00729AA388A6}" type="slidenum">
              <a:rPr lang="en-US" smtClean="0"/>
              <a:t>21</a:t>
            </a:fld>
            <a:endParaRPr lang="en-US"/>
          </a:p>
        </p:txBody>
      </p:sp>
    </p:spTree>
    <p:extLst>
      <p:ext uri="{BB962C8B-B14F-4D97-AF65-F5344CB8AC3E}">
        <p14:creationId xmlns:p14="http://schemas.microsoft.com/office/powerpoint/2010/main" val="4291297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51AAD2-C10C-4CFE-954A-00729AA388A6}" type="slidenum">
              <a:rPr lang="en-US" smtClean="0"/>
              <a:t>23</a:t>
            </a:fld>
            <a:endParaRPr lang="en-US"/>
          </a:p>
        </p:txBody>
      </p:sp>
    </p:spTree>
    <p:extLst>
      <p:ext uri="{BB962C8B-B14F-4D97-AF65-F5344CB8AC3E}">
        <p14:creationId xmlns:p14="http://schemas.microsoft.com/office/powerpoint/2010/main" val="771583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51AAD2-C10C-4CFE-954A-00729AA388A6}" type="slidenum">
              <a:rPr lang="en-US" smtClean="0"/>
              <a:t>27</a:t>
            </a:fld>
            <a:endParaRPr lang="en-US"/>
          </a:p>
        </p:txBody>
      </p:sp>
    </p:spTree>
    <p:extLst>
      <p:ext uri="{BB962C8B-B14F-4D97-AF65-F5344CB8AC3E}">
        <p14:creationId xmlns:p14="http://schemas.microsoft.com/office/powerpoint/2010/main" val="3284103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51AAD2-C10C-4CFE-954A-00729AA388A6}" type="slidenum">
              <a:rPr lang="en-US" smtClean="0"/>
              <a:t>28</a:t>
            </a:fld>
            <a:endParaRPr lang="en-US"/>
          </a:p>
        </p:txBody>
      </p:sp>
    </p:spTree>
    <p:extLst>
      <p:ext uri="{BB962C8B-B14F-4D97-AF65-F5344CB8AC3E}">
        <p14:creationId xmlns:p14="http://schemas.microsoft.com/office/powerpoint/2010/main" val="2805830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linkedin.com/pulse/scatter-plot-graph-saeed-kamel-hzp4f"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social-glass.tudelft.nl/visualising-traffic-data/"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3" name="Group 3"/>
          <p:cNvGrpSpPr/>
          <p:nvPr/>
        </p:nvGrpSpPr>
        <p:grpSpPr>
          <a:xfrm>
            <a:off x="1028700" y="2552700"/>
            <a:ext cx="16230600" cy="5181600"/>
            <a:chOff x="0" y="0"/>
            <a:chExt cx="3655013" cy="812800"/>
          </a:xfrm>
        </p:grpSpPr>
        <p:sp>
          <p:nvSpPr>
            <p:cNvPr id="4" name="Freeform 4"/>
            <p:cNvSpPr/>
            <p:nvPr/>
          </p:nvSpPr>
          <p:spPr>
            <a:xfrm>
              <a:off x="0" y="0"/>
              <a:ext cx="3655013" cy="812800"/>
            </a:xfrm>
            <a:custGeom>
              <a:avLst/>
              <a:gdLst/>
              <a:ahLst/>
              <a:cxnLst/>
              <a:rect l="l" t="t" r="r" b="b"/>
              <a:pathLst>
                <a:path w="3655013" h="812800">
                  <a:moveTo>
                    <a:pt x="24327" y="0"/>
                  </a:moveTo>
                  <a:lnTo>
                    <a:pt x="3630686" y="0"/>
                  </a:lnTo>
                  <a:cubicBezTo>
                    <a:pt x="3644121" y="0"/>
                    <a:pt x="3655013" y="10891"/>
                    <a:pt x="3655013" y="24327"/>
                  </a:cubicBezTo>
                  <a:lnTo>
                    <a:pt x="3655013" y="788473"/>
                  </a:lnTo>
                  <a:cubicBezTo>
                    <a:pt x="3655013" y="801909"/>
                    <a:pt x="3644121" y="812800"/>
                    <a:pt x="3630686" y="812800"/>
                  </a:cubicBezTo>
                  <a:lnTo>
                    <a:pt x="24327" y="812800"/>
                  </a:lnTo>
                  <a:cubicBezTo>
                    <a:pt x="10891" y="812800"/>
                    <a:pt x="0" y="801909"/>
                    <a:pt x="0" y="788473"/>
                  </a:cubicBezTo>
                  <a:lnTo>
                    <a:pt x="0" y="24327"/>
                  </a:lnTo>
                  <a:cubicBezTo>
                    <a:pt x="0" y="10891"/>
                    <a:pt x="10891" y="0"/>
                    <a:pt x="24327" y="0"/>
                  </a:cubicBezTo>
                  <a:close/>
                </a:path>
              </a:pathLst>
            </a:custGeom>
            <a:solidFill>
              <a:srgbClr val="31356E"/>
            </a:solidFill>
          </p:spPr>
          <p:txBody>
            <a:bodyPr/>
            <a:lstStyle/>
            <a:p>
              <a:endParaRPr lang="vi-VN"/>
            </a:p>
          </p:txBody>
        </p:sp>
        <p:sp>
          <p:nvSpPr>
            <p:cNvPr id="5" name="TextBox 5"/>
            <p:cNvSpPr txBox="1"/>
            <p:nvPr/>
          </p:nvSpPr>
          <p:spPr>
            <a:xfrm>
              <a:off x="0" y="-38100"/>
              <a:ext cx="3655013" cy="850900"/>
            </a:xfrm>
            <a:prstGeom prst="rect">
              <a:avLst/>
            </a:prstGeom>
          </p:spPr>
          <p:txBody>
            <a:bodyPr lIns="50800" tIns="50800" rIns="50800" bIns="50800" rtlCol="0" anchor="ctr"/>
            <a:lstStyle/>
            <a:p>
              <a:pPr algn="ctr">
                <a:lnSpc>
                  <a:spcPts val="2659"/>
                </a:lnSpc>
                <a:spcBef>
                  <a:spcPct val="0"/>
                </a:spcBef>
              </a:pPr>
              <a:endParaRPr dirty="0"/>
            </a:p>
          </p:txBody>
        </p:sp>
      </p:grpSp>
      <p:sp>
        <p:nvSpPr>
          <p:cNvPr id="6" name="TextBox 6"/>
          <p:cNvSpPr txBox="1"/>
          <p:nvPr/>
        </p:nvSpPr>
        <p:spPr>
          <a:xfrm>
            <a:off x="1652563" y="3533150"/>
            <a:ext cx="14982874" cy="2800767"/>
          </a:xfrm>
          <a:prstGeom prst="rect">
            <a:avLst/>
          </a:prstGeom>
        </p:spPr>
        <p:txBody>
          <a:bodyPr lIns="0" tIns="0" rIns="0" bIns="0" rtlCol="0" anchor="t">
            <a:spAutoFit/>
          </a:bodyPr>
          <a:lstStyle/>
          <a:p>
            <a:pPr algn="ctr"/>
            <a:r>
              <a:rPr lang="en-US" sz="11000" dirty="0" err="1">
                <a:solidFill>
                  <a:srgbClr val="FFFFFF"/>
                </a:solidFill>
                <a:latin typeface="UTM Alberta Heavy" panose="02040603050506020204" pitchFamily="18" charset="0"/>
                <a:ea typeface="Futura Display"/>
                <a:cs typeface="Futura Display"/>
                <a:sym typeface="Futura Display"/>
              </a:rPr>
              <a:t>Trực</a:t>
            </a:r>
            <a:r>
              <a:rPr lang="en-US" sz="11000" dirty="0">
                <a:solidFill>
                  <a:srgbClr val="FFFFFF"/>
                </a:solidFill>
                <a:latin typeface="UTM Alberta Heavy" panose="02040603050506020204" pitchFamily="18" charset="0"/>
                <a:ea typeface="Futura Display"/>
                <a:cs typeface="Futura Display"/>
                <a:sym typeface="Futura Display"/>
              </a:rPr>
              <a:t> </a:t>
            </a:r>
            <a:r>
              <a:rPr lang="en-US" sz="11000" dirty="0" err="1">
                <a:solidFill>
                  <a:srgbClr val="FFFFFF"/>
                </a:solidFill>
                <a:latin typeface="UTM Alberta Heavy" panose="02040603050506020204" pitchFamily="18" charset="0"/>
                <a:ea typeface="Futura Display"/>
                <a:cs typeface="Futura Display"/>
                <a:sym typeface="Futura Display"/>
              </a:rPr>
              <a:t>quan</a:t>
            </a:r>
            <a:r>
              <a:rPr lang="en-US" sz="11000" dirty="0">
                <a:solidFill>
                  <a:srgbClr val="FFFFFF"/>
                </a:solidFill>
                <a:latin typeface="UTM Alberta Heavy" panose="02040603050506020204" pitchFamily="18" charset="0"/>
                <a:ea typeface="Futura Display"/>
                <a:cs typeface="Futura Display"/>
                <a:sym typeface="Futura Display"/>
              </a:rPr>
              <a:t> </a:t>
            </a:r>
            <a:r>
              <a:rPr lang="en-US" sz="11000" dirty="0" err="1">
                <a:solidFill>
                  <a:srgbClr val="FFFFFF"/>
                </a:solidFill>
                <a:latin typeface="UTM Alberta Heavy" panose="02040603050506020204" pitchFamily="18" charset="0"/>
                <a:ea typeface="Futura Display"/>
                <a:cs typeface="Futura Display"/>
                <a:sym typeface="Futura Display"/>
              </a:rPr>
              <a:t>hóa</a:t>
            </a:r>
            <a:r>
              <a:rPr lang="en-US" sz="11000" dirty="0">
                <a:solidFill>
                  <a:srgbClr val="FFFFFF"/>
                </a:solidFill>
                <a:latin typeface="UTM Alberta Heavy" panose="02040603050506020204" pitchFamily="18" charset="0"/>
                <a:ea typeface="Futura Display"/>
                <a:cs typeface="Futura Display"/>
                <a:sym typeface="Futura Display"/>
              </a:rPr>
              <a:t> </a:t>
            </a:r>
            <a:r>
              <a:rPr lang="en-US" sz="11000" dirty="0" err="1">
                <a:solidFill>
                  <a:srgbClr val="FFFFFF"/>
                </a:solidFill>
                <a:latin typeface="UTM Alberta Heavy" panose="02040603050506020204" pitchFamily="18" charset="0"/>
                <a:ea typeface="Futura Display"/>
                <a:cs typeface="Futura Display"/>
                <a:sym typeface="Futura Display"/>
              </a:rPr>
              <a:t>dữ</a:t>
            </a:r>
            <a:r>
              <a:rPr lang="en-US" sz="11000" dirty="0">
                <a:solidFill>
                  <a:srgbClr val="FFFFFF"/>
                </a:solidFill>
                <a:latin typeface="UTM Alberta Heavy" panose="02040603050506020204" pitchFamily="18" charset="0"/>
                <a:ea typeface="Futura Display"/>
                <a:cs typeface="Futura Display"/>
                <a:sym typeface="Futura Display"/>
              </a:rPr>
              <a:t> </a:t>
            </a:r>
            <a:r>
              <a:rPr lang="en-US" sz="11000" dirty="0" err="1">
                <a:solidFill>
                  <a:srgbClr val="FFFFFF"/>
                </a:solidFill>
                <a:latin typeface="UTM Alberta Heavy" panose="02040603050506020204" pitchFamily="18" charset="0"/>
                <a:ea typeface="Futura Display"/>
                <a:cs typeface="Futura Display"/>
                <a:sym typeface="Futura Display"/>
              </a:rPr>
              <a:t>liệu</a:t>
            </a:r>
            <a:endParaRPr lang="en-US" sz="11000" dirty="0">
              <a:solidFill>
                <a:srgbClr val="FFFFFF"/>
              </a:solidFill>
              <a:latin typeface="UTM Alberta Heavy" panose="02040603050506020204" pitchFamily="18" charset="0"/>
              <a:ea typeface="Futura Display"/>
              <a:cs typeface="Futura Display"/>
              <a:sym typeface="Futura Display"/>
            </a:endParaRPr>
          </a:p>
          <a:p>
            <a:pPr algn="ctr"/>
            <a:r>
              <a:rPr lang="en-US" sz="7200" dirty="0">
                <a:solidFill>
                  <a:srgbClr val="FFFFFF"/>
                </a:solidFill>
                <a:latin typeface="UTM Alberta Heavy" panose="02040603050506020204" pitchFamily="18" charset="0"/>
                <a:ea typeface="Futura Display"/>
                <a:cs typeface="Futura Display"/>
                <a:sym typeface="Futura Display"/>
              </a:rPr>
              <a:t>(Data Visualization)</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9144000" y="-925735"/>
            <a:ext cx="9246124" cy="11212735"/>
            <a:chOff x="0" y="0"/>
            <a:chExt cx="2082160" cy="2525026"/>
          </a:xfrm>
        </p:grpSpPr>
        <p:sp>
          <p:nvSpPr>
            <p:cNvPr id="3" name="Freeform 3"/>
            <p:cNvSpPr/>
            <p:nvPr/>
          </p:nvSpPr>
          <p:spPr>
            <a:xfrm>
              <a:off x="0" y="0"/>
              <a:ext cx="2082160" cy="2525026"/>
            </a:xfrm>
            <a:custGeom>
              <a:avLst/>
              <a:gdLst/>
              <a:ahLst/>
              <a:cxnLst/>
              <a:rect l="l" t="t" r="r" b="b"/>
              <a:pathLst>
                <a:path w="2082160" h="2525026">
                  <a:moveTo>
                    <a:pt x="0" y="0"/>
                  </a:moveTo>
                  <a:lnTo>
                    <a:pt x="2082160" y="0"/>
                  </a:lnTo>
                  <a:lnTo>
                    <a:pt x="2082160" y="2525026"/>
                  </a:lnTo>
                  <a:lnTo>
                    <a:pt x="0" y="2525026"/>
                  </a:lnTo>
                  <a:close/>
                </a:path>
              </a:pathLst>
            </a:custGeom>
            <a:solidFill>
              <a:srgbClr val="31356E"/>
            </a:solidFill>
          </p:spPr>
          <p:txBody>
            <a:bodyPr/>
            <a:lstStyle/>
            <a:p>
              <a:endParaRPr lang="vi-VN"/>
            </a:p>
          </p:txBody>
        </p:sp>
        <p:sp>
          <p:nvSpPr>
            <p:cNvPr id="4" name="TextBox 4"/>
            <p:cNvSpPr txBox="1"/>
            <p:nvPr/>
          </p:nvSpPr>
          <p:spPr>
            <a:xfrm>
              <a:off x="0" y="-38100"/>
              <a:ext cx="2082160" cy="2563126"/>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0331271" y="6006211"/>
            <a:ext cx="6871582" cy="2776833"/>
            <a:chOff x="0" y="0"/>
            <a:chExt cx="1547430" cy="625323"/>
          </a:xfrm>
        </p:grpSpPr>
        <p:sp>
          <p:nvSpPr>
            <p:cNvPr id="8" name="Freeform 8"/>
            <p:cNvSpPr/>
            <p:nvPr/>
          </p:nvSpPr>
          <p:spPr>
            <a:xfrm>
              <a:off x="0" y="0"/>
              <a:ext cx="1547430" cy="625323"/>
            </a:xfrm>
            <a:custGeom>
              <a:avLst/>
              <a:gdLst/>
              <a:ahLst/>
              <a:cxnLst/>
              <a:rect l="l" t="t" r="r" b="b"/>
              <a:pathLst>
                <a:path w="1547430" h="625323">
                  <a:moveTo>
                    <a:pt x="57460" y="0"/>
                  </a:moveTo>
                  <a:lnTo>
                    <a:pt x="1489971" y="0"/>
                  </a:lnTo>
                  <a:cubicBezTo>
                    <a:pt x="1505210" y="0"/>
                    <a:pt x="1519825" y="6054"/>
                    <a:pt x="1530601" y="16830"/>
                  </a:cubicBezTo>
                  <a:cubicBezTo>
                    <a:pt x="1541376" y="27605"/>
                    <a:pt x="1547430" y="42220"/>
                    <a:pt x="1547430" y="57460"/>
                  </a:cubicBezTo>
                  <a:lnTo>
                    <a:pt x="1547430" y="567863"/>
                  </a:lnTo>
                  <a:cubicBezTo>
                    <a:pt x="1547430" y="599597"/>
                    <a:pt x="1521705" y="625323"/>
                    <a:pt x="1489971" y="625323"/>
                  </a:cubicBezTo>
                  <a:lnTo>
                    <a:pt x="57460" y="625323"/>
                  </a:lnTo>
                  <a:cubicBezTo>
                    <a:pt x="42220" y="625323"/>
                    <a:pt x="27605" y="619269"/>
                    <a:pt x="16830" y="608493"/>
                  </a:cubicBezTo>
                  <a:cubicBezTo>
                    <a:pt x="6054" y="597717"/>
                    <a:pt x="0" y="583102"/>
                    <a:pt x="0" y="567863"/>
                  </a:cubicBezTo>
                  <a:lnTo>
                    <a:pt x="0" y="57460"/>
                  </a:lnTo>
                  <a:cubicBezTo>
                    <a:pt x="0" y="42220"/>
                    <a:pt x="6054" y="27605"/>
                    <a:pt x="16830" y="16830"/>
                  </a:cubicBezTo>
                  <a:cubicBezTo>
                    <a:pt x="27605" y="6054"/>
                    <a:pt x="42220" y="0"/>
                    <a:pt x="57460" y="0"/>
                  </a:cubicBezTo>
                  <a:close/>
                </a:path>
              </a:pathLst>
            </a:custGeom>
            <a:solidFill>
              <a:srgbClr val="DAE9FF"/>
            </a:solidFill>
          </p:spPr>
          <p:txBody>
            <a:bodyPr/>
            <a:lstStyle/>
            <a:p>
              <a:endParaRPr lang="vi-VN"/>
            </a:p>
          </p:txBody>
        </p:sp>
        <p:sp>
          <p:nvSpPr>
            <p:cNvPr id="9" name="TextBox 9"/>
            <p:cNvSpPr txBox="1"/>
            <p:nvPr/>
          </p:nvSpPr>
          <p:spPr>
            <a:xfrm>
              <a:off x="0" y="-38100"/>
              <a:ext cx="1547430" cy="663423"/>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1126067" y="3883706"/>
            <a:ext cx="7239000" cy="2118272"/>
          </a:xfrm>
          <a:prstGeom prst="rect">
            <a:avLst/>
          </a:prstGeom>
        </p:spPr>
        <p:txBody>
          <a:bodyPr wrap="square" lIns="0" tIns="0" rIns="0" bIns="0" rtlCol="0" anchor="t">
            <a:spAutoFit/>
          </a:bodyPr>
          <a:lstStyle/>
          <a:p>
            <a:pPr algn="ctr">
              <a:lnSpc>
                <a:spcPts val="4176"/>
              </a:lnSpc>
              <a:spcBef>
                <a:spcPct val="0"/>
              </a:spcBef>
            </a:pPr>
            <a:r>
              <a:rPr lang="en-US" sz="3200" b="0" i="0" u="none" strike="noStrike" dirty="0">
                <a:solidFill>
                  <a:srgbClr val="000000"/>
                </a:solidFill>
                <a:effectLst/>
                <a:latin typeface="Lexend Deca" panose="020B0604020202020204" charset="0"/>
                <a:cs typeface="Lexend Deca" panose="020B0604020202020204" charset="0"/>
              </a:rPr>
              <a:t>ĐN: </a:t>
            </a:r>
            <a:r>
              <a:rPr lang="en-US" sz="3200" b="0" i="0" u="none" strike="noStrike" dirty="0" err="1">
                <a:solidFill>
                  <a:srgbClr val="000000"/>
                </a:solidFill>
                <a:effectLst/>
                <a:latin typeface="Lexend Deca" panose="020B0604020202020204" charset="0"/>
                <a:cs typeface="Lexend Deca" panose="020B0604020202020204" charset="0"/>
              </a:rPr>
              <a:t>Là</a:t>
            </a:r>
            <a:r>
              <a:rPr lang="en-US" sz="3200" b="0" i="0" u="none" strike="noStrike" dirty="0">
                <a:solidFill>
                  <a:srgbClr val="000000"/>
                </a:solidFill>
                <a:effectLst/>
                <a:latin typeface="Lexend Deca" panose="020B0604020202020204" charset="0"/>
                <a:cs typeface="Lexend Deca" panose="020B0604020202020204" charset="0"/>
              </a:rPr>
              <a:t> </a:t>
            </a:r>
            <a:r>
              <a:rPr lang="vi-VN" sz="3200" b="0" i="0" u="none" strike="noStrike" dirty="0">
                <a:solidFill>
                  <a:srgbClr val="000000"/>
                </a:solidFill>
                <a:effectLst/>
                <a:latin typeface="Lexend Deca" panose="020B0604020202020204" charset="0"/>
                <a:cs typeface="Lexend Deca" panose="020B0604020202020204" charset="0"/>
              </a:rPr>
              <a:t>phương pháp chuyển đổi một đối tượng đa thành hình ảnh hai chiều bằng cách chiếu các điểm của đối tượng đó lên một mặt phẳng</a:t>
            </a:r>
            <a:endParaRPr lang="en-US" sz="3200" dirty="0">
              <a:solidFill>
                <a:srgbClr val="31356E"/>
              </a:solidFill>
              <a:latin typeface="Lexend Deca" panose="020B0604020202020204" charset="0"/>
              <a:ea typeface="Lexend Deca"/>
              <a:cs typeface="Lexend Deca" panose="020B0604020202020204" charset="0"/>
              <a:sym typeface="Lexend Deca"/>
            </a:endParaRPr>
          </a:p>
        </p:txBody>
      </p:sp>
      <p:sp>
        <p:nvSpPr>
          <p:cNvPr id="12" name="TextBox 5">
            <a:extLst>
              <a:ext uri="{FF2B5EF4-FFF2-40B4-BE49-F238E27FC236}">
                <a16:creationId xmlns:a16="http://schemas.microsoft.com/office/drawing/2014/main" id="{760D1FE6-8259-9146-735D-0ED2AAC3E60B}"/>
              </a:ext>
            </a:extLst>
          </p:cNvPr>
          <p:cNvSpPr txBox="1"/>
          <p:nvPr/>
        </p:nvSpPr>
        <p:spPr>
          <a:xfrm>
            <a:off x="10451775" y="1181100"/>
            <a:ext cx="6693225" cy="3642151"/>
          </a:xfrm>
          <a:prstGeom prst="rect">
            <a:avLst/>
          </a:prstGeom>
        </p:spPr>
        <p:txBody>
          <a:bodyPr wrap="square" lIns="0" tIns="0" rIns="0" bIns="0" rtlCol="0" anchor="t">
            <a:spAutoFit/>
          </a:bodyPr>
          <a:lstStyle/>
          <a:p>
            <a:pPr algn="ctr">
              <a:lnSpc>
                <a:spcPts val="9753"/>
              </a:lnSpc>
            </a:pPr>
            <a:r>
              <a:rPr lang="en-US" sz="7200" dirty="0">
                <a:solidFill>
                  <a:srgbClr val="FFFFFF"/>
                </a:solidFill>
                <a:latin typeface="UTM Alberta Heavy" panose="02040603050506020204" pitchFamily="18" charset="0"/>
                <a:ea typeface="Futura Display"/>
                <a:cs typeface="Lexend Deca" panose="020B0604020202020204" charset="0"/>
                <a:sym typeface="Futura Display"/>
              </a:rPr>
              <a:t>b.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Kỹ</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thuật</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trực</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quan</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hóa</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phép</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chiếu</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hình</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học</a:t>
            </a:r>
            <a:endParaRPr lang="en-US" sz="7200" dirty="0">
              <a:solidFill>
                <a:srgbClr val="FFFFFF"/>
              </a:solidFill>
              <a:latin typeface="UTM Alberta Heavy" panose="02040603050506020204" pitchFamily="18" charset="0"/>
              <a:ea typeface="Futura Display"/>
              <a:cs typeface="Lexend Deca" panose="020B0604020202020204" charset="0"/>
              <a:sym typeface="Futura Display"/>
            </a:endParaRPr>
          </a:p>
        </p:txBody>
      </p:sp>
      <p:sp>
        <p:nvSpPr>
          <p:cNvPr id="13" name="TextBox 11">
            <a:extLst>
              <a:ext uri="{FF2B5EF4-FFF2-40B4-BE49-F238E27FC236}">
                <a16:creationId xmlns:a16="http://schemas.microsoft.com/office/drawing/2014/main" id="{15C346FD-EE95-0A38-34FC-E10ED30AE074}"/>
              </a:ext>
            </a:extLst>
          </p:cNvPr>
          <p:cNvSpPr txBox="1"/>
          <p:nvPr/>
        </p:nvSpPr>
        <p:spPr>
          <a:xfrm>
            <a:off x="10363200" y="6803020"/>
            <a:ext cx="6807579" cy="1241622"/>
          </a:xfrm>
          <a:prstGeom prst="rect">
            <a:avLst/>
          </a:prstGeom>
        </p:spPr>
        <p:txBody>
          <a:bodyPr lIns="0" tIns="0" rIns="0" bIns="0" rtlCol="0" anchor="t">
            <a:spAutoFit/>
          </a:bodyPr>
          <a:lstStyle/>
          <a:p>
            <a:pPr algn="ctr">
              <a:lnSpc>
                <a:spcPts val="5016"/>
              </a:lnSpc>
              <a:spcBef>
                <a:spcPct val="0"/>
              </a:spcBef>
            </a:pPr>
            <a:r>
              <a:rPr lang="en-US" sz="3600" dirty="0">
                <a:latin typeface="Lexend Deca" panose="020B0604020202020204" charset="0"/>
                <a:cs typeface="Lexend Deca" panose="020B0604020202020204" charset="0"/>
              </a:rPr>
              <a:t>Geometric Projection Visualization Techniques</a:t>
            </a:r>
            <a:endParaRPr lang="en-US" sz="3583" dirty="0">
              <a:solidFill>
                <a:srgbClr val="31356E"/>
              </a:solidFill>
              <a:latin typeface="Lexend Deca" panose="020B0604020202020204" charset="0"/>
              <a:ea typeface="Lexend Deca"/>
              <a:cs typeface="Lexend Deca" panose="020B0604020202020204" charset="0"/>
              <a:sym typeface="Lexend Deca"/>
            </a:endParaRPr>
          </a:p>
        </p:txBody>
      </p:sp>
      <p:sp>
        <p:nvSpPr>
          <p:cNvPr id="14" name="TextBox 13">
            <a:extLst>
              <a:ext uri="{FF2B5EF4-FFF2-40B4-BE49-F238E27FC236}">
                <a16:creationId xmlns:a16="http://schemas.microsoft.com/office/drawing/2014/main" id="{A3CCE173-0CB3-E80D-FEB8-90B753AE37F8}"/>
              </a:ext>
            </a:extLst>
          </p:cNvPr>
          <p:cNvSpPr txBox="1"/>
          <p:nvPr/>
        </p:nvSpPr>
        <p:spPr>
          <a:xfrm>
            <a:off x="17862884" y="9763780"/>
            <a:ext cx="425116" cy="523220"/>
          </a:xfrm>
          <a:prstGeom prst="rect">
            <a:avLst/>
          </a:prstGeom>
          <a:noFill/>
        </p:spPr>
        <p:txBody>
          <a:bodyPr wrap="none" rtlCol="0">
            <a:spAutoFit/>
          </a:bodyPr>
          <a:lstStyle/>
          <a:p>
            <a:r>
              <a:rPr lang="en-US" sz="2800" dirty="0">
                <a:solidFill>
                  <a:schemeClr val="bg1"/>
                </a:solidFill>
                <a:latin typeface=".VnBlack" panose="020B7200000000000000" pitchFamily="34" charset="0"/>
              </a:rPr>
              <a:t>8</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250" fill="hold"/>
                                        <p:tgtEl>
                                          <p:spTgt spid="12"/>
                                        </p:tgtEl>
                                        <p:attrNameLst>
                                          <p:attrName>ppt_w</p:attrName>
                                        </p:attrNameLst>
                                      </p:cBhvr>
                                      <p:tavLst>
                                        <p:tav tm="0">
                                          <p:val>
                                            <p:fltVal val="0"/>
                                          </p:val>
                                        </p:tav>
                                        <p:tav tm="100000">
                                          <p:val>
                                            <p:strVal val="#ppt_w"/>
                                          </p:val>
                                        </p:tav>
                                      </p:tavLst>
                                    </p:anim>
                                    <p:anim calcmode="lin" valueType="num">
                                      <p:cBhvr>
                                        <p:cTn id="11" dur="250" fill="hold"/>
                                        <p:tgtEl>
                                          <p:spTgt spid="12"/>
                                        </p:tgtEl>
                                        <p:attrNameLst>
                                          <p:attrName>ppt_h</p:attrName>
                                        </p:attrNameLst>
                                      </p:cBhvr>
                                      <p:tavLst>
                                        <p:tav tm="0">
                                          <p:val>
                                            <p:fltVal val="0"/>
                                          </p:val>
                                        </p:tav>
                                        <p:tav tm="100000">
                                          <p:val>
                                            <p:strVal val="#ppt_h"/>
                                          </p:val>
                                        </p:tav>
                                      </p:tavLst>
                                    </p:anim>
                                    <p:animEffect transition="in" filter="fade">
                                      <p:cBhvr>
                                        <p:cTn id="12"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9DD6AB4-7F42-3403-96EC-E902A04D3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3647710"/>
            <a:ext cx="9812746" cy="6639290"/>
          </a:xfrm>
          <a:prstGeom prst="rect">
            <a:avLst/>
          </a:prstGeom>
        </p:spPr>
      </p:pic>
      <p:grpSp>
        <p:nvGrpSpPr>
          <p:cNvPr id="2" name="Group 2"/>
          <p:cNvGrpSpPr/>
          <p:nvPr/>
        </p:nvGrpSpPr>
        <p:grpSpPr>
          <a:xfrm>
            <a:off x="-361272" y="-620353"/>
            <a:ext cx="19344569" cy="4268064"/>
            <a:chOff x="0" y="0"/>
            <a:chExt cx="4356256" cy="961137"/>
          </a:xfrm>
        </p:grpSpPr>
        <p:sp>
          <p:nvSpPr>
            <p:cNvPr id="3" name="Freeform 3"/>
            <p:cNvSpPr/>
            <p:nvPr/>
          </p:nvSpPr>
          <p:spPr>
            <a:xfrm>
              <a:off x="0" y="0"/>
              <a:ext cx="4356255" cy="961137"/>
            </a:xfrm>
            <a:custGeom>
              <a:avLst/>
              <a:gdLst/>
              <a:ahLst/>
              <a:cxnLst/>
              <a:rect l="l" t="t" r="r" b="b"/>
              <a:pathLst>
                <a:path w="4356255" h="961137">
                  <a:moveTo>
                    <a:pt x="0" y="0"/>
                  </a:moveTo>
                  <a:lnTo>
                    <a:pt x="4356255" y="0"/>
                  </a:lnTo>
                  <a:lnTo>
                    <a:pt x="4356255" y="961137"/>
                  </a:lnTo>
                  <a:lnTo>
                    <a:pt x="0" y="961137"/>
                  </a:lnTo>
                  <a:close/>
                </a:path>
              </a:pathLst>
            </a:custGeom>
            <a:solidFill>
              <a:srgbClr val="31356E"/>
            </a:solidFill>
          </p:spPr>
          <p:txBody>
            <a:bodyPr/>
            <a:lstStyle/>
            <a:p>
              <a:endParaRPr lang="vi-VN"/>
            </a:p>
          </p:txBody>
        </p:sp>
        <p:sp>
          <p:nvSpPr>
            <p:cNvPr id="4" name="TextBox 4"/>
            <p:cNvSpPr txBox="1"/>
            <p:nvPr/>
          </p:nvSpPr>
          <p:spPr>
            <a:xfrm>
              <a:off x="0" y="-38100"/>
              <a:ext cx="4356256" cy="99923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28700" y="1465407"/>
            <a:ext cx="13333867" cy="1436291"/>
          </a:xfrm>
          <a:prstGeom prst="rect">
            <a:avLst/>
          </a:prstGeom>
        </p:spPr>
        <p:txBody>
          <a:bodyPr lIns="0" tIns="0" rIns="0" bIns="0" rtlCol="0" anchor="t">
            <a:spAutoFit/>
          </a:bodyPr>
          <a:lstStyle/>
          <a:p>
            <a:pPr algn="ctr">
              <a:lnSpc>
                <a:spcPts val="11172"/>
              </a:lnSpc>
            </a:pPr>
            <a:r>
              <a:rPr lang="en-US" sz="9600" dirty="0" err="1">
                <a:solidFill>
                  <a:srgbClr val="FFFFFF"/>
                </a:solidFill>
                <a:latin typeface="UTM Alberta Heavy" panose="02040603050506020204" pitchFamily="18" charset="0"/>
                <a:ea typeface="Futura Display"/>
                <a:cs typeface="Futura Display"/>
                <a:sym typeface="Futura Display"/>
              </a:rPr>
              <a:t>Một</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số</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loại</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hình</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chiếu</a:t>
            </a:r>
            <a:r>
              <a:rPr lang="en-US" sz="9600" dirty="0">
                <a:solidFill>
                  <a:srgbClr val="FFFFFF"/>
                </a:solidFill>
                <a:latin typeface="UTM Alberta Heavy" panose="02040603050506020204" pitchFamily="18" charset="0"/>
                <a:ea typeface="Futura Display"/>
                <a:cs typeface="Futura Display"/>
                <a:sym typeface="Futura Display"/>
              </a:rPr>
              <a:t>:</a:t>
            </a:r>
          </a:p>
        </p:txBody>
      </p:sp>
      <p:sp>
        <p:nvSpPr>
          <p:cNvPr id="18" name="TextBox 11">
            <a:extLst>
              <a:ext uri="{FF2B5EF4-FFF2-40B4-BE49-F238E27FC236}">
                <a16:creationId xmlns:a16="http://schemas.microsoft.com/office/drawing/2014/main" id="{1B8587D2-F78A-86D1-448A-5BE9B236284B}"/>
              </a:ext>
            </a:extLst>
          </p:cNvPr>
          <p:cNvSpPr txBox="1"/>
          <p:nvPr/>
        </p:nvSpPr>
        <p:spPr>
          <a:xfrm>
            <a:off x="994832" y="4408081"/>
            <a:ext cx="7539568" cy="3554819"/>
          </a:xfrm>
          <a:prstGeom prst="rect">
            <a:avLst/>
          </a:prstGeom>
        </p:spPr>
        <p:txBody>
          <a:bodyPr wrap="square" lIns="0" tIns="0" rIns="0" bIns="0" rtlCol="0" anchor="t">
            <a:spAutoFit/>
          </a:bodyPr>
          <a:lstStyle/>
          <a:p>
            <a:pPr marL="514350" indent="-514350" algn="just">
              <a:lnSpc>
                <a:spcPts val="4176"/>
              </a:lnSpc>
              <a:spcBef>
                <a:spcPct val="0"/>
              </a:spcBef>
              <a:buAutoNum type="arabicPeriod"/>
            </a:pPr>
            <a:r>
              <a:rPr lang="en-US" sz="3200" b="1" i="0" u="none" strike="noStrike" dirty="0" err="1">
                <a:solidFill>
                  <a:srgbClr val="000000"/>
                </a:solidFill>
                <a:effectLst/>
                <a:latin typeface="Lexend Deca" panose="020B0604020202020204" charset="0"/>
                <a:cs typeface="Lexend Deca" panose="020B0604020202020204" charset="0"/>
              </a:rPr>
              <a:t>Biểu</a:t>
            </a:r>
            <a:r>
              <a:rPr lang="en-US" sz="3200" b="1" i="0" u="none" strike="noStrike" dirty="0">
                <a:solidFill>
                  <a:srgbClr val="000000"/>
                </a:solidFill>
                <a:effectLst/>
                <a:latin typeface="Lexend Deca" panose="020B0604020202020204" charset="0"/>
                <a:cs typeface="Lexend Deca" panose="020B0604020202020204" charset="0"/>
              </a:rPr>
              <a:t> </a:t>
            </a:r>
            <a:r>
              <a:rPr lang="en-US" sz="3200" b="1" i="0" u="none" strike="noStrike" dirty="0" err="1">
                <a:solidFill>
                  <a:srgbClr val="000000"/>
                </a:solidFill>
                <a:effectLst/>
                <a:latin typeface="Lexend Deca" panose="020B0604020202020204" charset="0"/>
                <a:cs typeface="Lexend Deca" panose="020B0604020202020204" charset="0"/>
              </a:rPr>
              <a:t>đồ</a:t>
            </a:r>
            <a:r>
              <a:rPr lang="en-US" sz="3200" b="1" i="0" u="none" strike="noStrike" dirty="0">
                <a:solidFill>
                  <a:srgbClr val="000000"/>
                </a:solidFill>
                <a:effectLst/>
                <a:latin typeface="Lexend Deca" panose="020B0604020202020204" charset="0"/>
                <a:cs typeface="Lexend Deca" panose="020B0604020202020204" charset="0"/>
              </a:rPr>
              <a:t> </a:t>
            </a:r>
            <a:r>
              <a:rPr lang="en-US" sz="3200" b="1" i="0" u="none" strike="noStrike" dirty="0" err="1">
                <a:solidFill>
                  <a:srgbClr val="000000"/>
                </a:solidFill>
                <a:effectLst/>
                <a:latin typeface="Lexend Deca" panose="020B0604020202020204" charset="0"/>
                <a:cs typeface="Lexend Deca" panose="020B0604020202020204" charset="0"/>
              </a:rPr>
              <a:t>phân</a:t>
            </a:r>
            <a:r>
              <a:rPr lang="en-US" sz="3200" b="1" i="0" u="none" strike="noStrike" dirty="0">
                <a:solidFill>
                  <a:srgbClr val="000000"/>
                </a:solidFill>
                <a:effectLst/>
                <a:latin typeface="Lexend Deca" panose="020B0604020202020204" charset="0"/>
                <a:cs typeface="Lexend Deca" panose="020B0604020202020204" charset="0"/>
              </a:rPr>
              <a:t> </a:t>
            </a:r>
            <a:r>
              <a:rPr lang="en-US" sz="3200" b="1" i="0" u="none" strike="noStrike" dirty="0" err="1">
                <a:solidFill>
                  <a:srgbClr val="000000"/>
                </a:solidFill>
                <a:effectLst/>
                <a:latin typeface="Lexend Deca" panose="020B0604020202020204" charset="0"/>
                <a:cs typeface="Lexend Deca" panose="020B0604020202020204" charset="0"/>
              </a:rPr>
              <a:t>tán</a:t>
            </a:r>
            <a:r>
              <a:rPr lang="en-US" sz="3200" b="1" i="0" u="none" strike="noStrike" dirty="0">
                <a:solidFill>
                  <a:srgbClr val="000000"/>
                </a:solidFill>
                <a:effectLst/>
                <a:latin typeface="Lexend Deca" panose="020B0604020202020204" charset="0"/>
                <a:cs typeface="Lexend Deca" panose="020B0604020202020204" charset="0"/>
              </a:rPr>
              <a:t> </a:t>
            </a:r>
            <a:r>
              <a:rPr lang="en-US" sz="3200" i="0" u="none" strike="noStrike" dirty="0">
                <a:solidFill>
                  <a:srgbClr val="000000"/>
                </a:solidFill>
                <a:effectLst/>
                <a:latin typeface="Lexend Deca" panose="020B0604020202020204" charset="0"/>
                <a:cs typeface="Lexend Deca" panose="020B0604020202020204" charset="0"/>
              </a:rPr>
              <a:t>(Scatter Plot)</a:t>
            </a:r>
            <a:r>
              <a:rPr lang="en-US" sz="3200" b="0" i="0" u="none" strike="noStrike" dirty="0">
                <a:solidFill>
                  <a:srgbClr val="000000"/>
                </a:solidFill>
                <a:effectLst/>
                <a:latin typeface="Lexend Deca" panose="020B0604020202020204" charset="0"/>
                <a:cs typeface="Lexend Deca" panose="020B0604020202020204" charset="0"/>
              </a:rPr>
              <a:t>:</a:t>
            </a:r>
          </a:p>
          <a:p>
            <a:pPr marL="914400" indent="-457200" rtl="0">
              <a:spcBef>
                <a:spcPts val="0"/>
              </a:spcBef>
              <a:spcAft>
                <a:spcPts val="0"/>
              </a:spcAft>
              <a:buFontTx/>
              <a:buChar char="-"/>
            </a:pPr>
            <a:r>
              <a:rPr lang="vi-VN" sz="2800" b="1" i="0" u="none" strike="noStrike" dirty="0">
                <a:solidFill>
                  <a:srgbClr val="000000"/>
                </a:solidFill>
                <a:effectLst/>
                <a:latin typeface="Lexend Deca" panose="020B0604020202020204" charset="0"/>
                <a:cs typeface="Lexend Deca" panose="020B0604020202020204" charset="0"/>
              </a:rPr>
              <a:t>Định nghĩa</a:t>
            </a:r>
            <a:r>
              <a:rPr lang="vi-VN" sz="2800" b="0" i="0" u="none" strike="noStrike" dirty="0">
                <a:solidFill>
                  <a:srgbClr val="000000"/>
                </a:solidFill>
                <a:effectLst/>
                <a:latin typeface="Lexend Deca" panose="020B0604020202020204" charset="0"/>
                <a:cs typeface="Lexend Deca" panose="020B0604020202020204" charset="0"/>
              </a:rPr>
              <a:t>: hiển thị các điểm dữ liệu 2-D bằng cách sử dụng tọa độ Cartesian. Một chiều thứ ba có thể được thêm vào bằng cách sử dụng các màu sắc hoặc hình dạng khác nhau để đại diện cho các điểm dữ liệu khác nha</a:t>
            </a:r>
            <a:r>
              <a:rPr lang="en-US" sz="2800" b="0" i="0" u="none" strike="noStrike" dirty="0">
                <a:solidFill>
                  <a:srgbClr val="000000"/>
                </a:solidFill>
                <a:effectLst/>
                <a:latin typeface="Lexend Deca" panose="020B0604020202020204" charset="0"/>
                <a:cs typeface="Lexend Deca" panose="020B0604020202020204" charset="0"/>
              </a:rPr>
              <a:t>u.</a:t>
            </a:r>
            <a:endParaRPr lang="en-US" sz="2800" dirty="0">
              <a:latin typeface="Lexend Deca" panose="020B0604020202020204" charset="0"/>
              <a:cs typeface="Lexend Deca" panose="020B0604020202020204" charset="0"/>
            </a:endParaRPr>
          </a:p>
        </p:txBody>
      </p:sp>
      <p:sp>
        <p:nvSpPr>
          <p:cNvPr id="9" name="TextBox 8">
            <a:extLst>
              <a:ext uri="{FF2B5EF4-FFF2-40B4-BE49-F238E27FC236}">
                <a16:creationId xmlns:a16="http://schemas.microsoft.com/office/drawing/2014/main" id="{A3CD235C-B8E6-27EF-9DF9-DF2A125FABC9}"/>
              </a:ext>
            </a:extLst>
          </p:cNvPr>
          <p:cNvSpPr txBox="1"/>
          <p:nvPr/>
        </p:nvSpPr>
        <p:spPr>
          <a:xfrm>
            <a:off x="17862884" y="9763780"/>
            <a:ext cx="425116" cy="523220"/>
          </a:xfrm>
          <a:prstGeom prst="rect">
            <a:avLst/>
          </a:prstGeom>
          <a:noFill/>
        </p:spPr>
        <p:txBody>
          <a:bodyPr wrap="none" rtlCol="0">
            <a:spAutoFit/>
          </a:bodyPr>
          <a:lstStyle/>
          <a:p>
            <a:r>
              <a:rPr lang="en-US" sz="2800" dirty="0">
                <a:latin typeface=".VnBlack" panose="020B7200000000000000" pitchFamily="34" charset="0"/>
              </a:rPr>
              <a:t>9</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344569" cy="4268064"/>
            <a:chOff x="0" y="0"/>
            <a:chExt cx="4356256" cy="961137"/>
          </a:xfrm>
        </p:grpSpPr>
        <p:sp>
          <p:nvSpPr>
            <p:cNvPr id="3" name="Freeform 3"/>
            <p:cNvSpPr/>
            <p:nvPr/>
          </p:nvSpPr>
          <p:spPr>
            <a:xfrm>
              <a:off x="0" y="0"/>
              <a:ext cx="4356255" cy="961137"/>
            </a:xfrm>
            <a:custGeom>
              <a:avLst/>
              <a:gdLst/>
              <a:ahLst/>
              <a:cxnLst/>
              <a:rect l="l" t="t" r="r" b="b"/>
              <a:pathLst>
                <a:path w="4356255" h="961137">
                  <a:moveTo>
                    <a:pt x="0" y="0"/>
                  </a:moveTo>
                  <a:lnTo>
                    <a:pt x="4356255" y="0"/>
                  </a:lnTo>
                  <a:lnTo>
                    <a:pt x="4356255" y="961137"/>
                  </a:lnTo>
                  <a:lnTo>
                    <a:pt x="0" y="961137"/>
                  </a:lnTo>
                  <a:close/>
                </a:path>
              </a:pathLst>
            </a:custGeom>
            <a:solidFill>
              <a:srgbClr val="31356E"/>
            </a:solidFill>
          </p:spPr>
          <p:txBody>
            <a:bodyPr/>
            <a:lstStyle/>
            <a:p>
              <a:endParaRPr lang="vi-VN"/>
            </a:p>
          </p:txBody>
        </p:sp>
        <p:sp>
          <p:nvSpPr>
            <p:cNvPr id="4" name="TextBox 4"/>
            <p:cNvSpPr txBox="1"/>
            <p:nvPr/>
          </p:nvSpPr>
          <p:spPr>
            <a:xfrm>
              <a:off x="0" y="-38100"/>
              <a:ext cx="4356256" cy="99923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28700" y="1465407"/>
            <a:ext cx="13333867" cy="1436291"/>
          </a:xfrm>
          <a:prstGeom prst="rect">
            <a:avLst/>
          </a:prstGeom>
        </p:spPr>
        <p:txBody>
          <a:bodyPr lIns="0" tIns="0" rIns="0" bIns="0" rtlCol="0" anchor="t">
            <a:spAutoFit/>
          </a:bodyPr>
          <a:lstStyle/>
          <a:p>
            <a:pPr algn="ctr">
              <a:lnSpc>
                <a:spcPts val="11172"/>
              </a:lnSpc>
            </a:pPr>
            <a:r>
              <a:rPr lang="en-US" sz="9600" dirty="0" err="1">
                <a:solidFill>
                  <a:srgbClr val="FFFFFF"/>
                </a:solidFill>
                <a:latin typeface="UTM Alberta Heavy" panose="02040603050506020204" pitchFamily="18" charset="0"/>
                <a:ea typeface="Futura Display"/>
                <a:cs typeface="Futura Display"/>
                <a:sym typeface="Futura Display"/>
              </a:rPr>
              <a:t>Một</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số</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loại</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hình</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chiếu</a:t>
            </a:r>
            <a:r>
              <a:rPr lang="en-US" sz="9600" dirty="0">
                <a:solidFill>
                  <a:srgbClr val="FFFFFF"/>
                </a:solidFill>
                <a:latin typeface="UTM Alberta Heavy" panose="02040603050506020204" pitchFamily="18" charset="0"/>
                <a:ea typeface="Futura Display"/>
                <a:cs typeface="Futura Display"/>
                <a:sym typeface="Futura Display"/>
              </a:rPr>
              <a:t>:</a:t>
            </a:r>
          </a:p>
        </p:txBody>
      </p:sp>
      <p:sp>
        <p:nvSpPr>
          <p:cNvPr id="18" name="TextBox 11">
            <a:extLst>
              <a:ext uri="{FF2B5EF4-FFF2-40B4-BE49-F238E27FC236}">
                <a16:creationId xmlns:a16="http://schemas.microsoft.com/office/drawing/2014/main" id="{1B8587D2-F78A-86D1-448A-5BE9B236284B}"/>
              </a:ext>
            </a:extLst>
          </p:cNvPr>
          <p:cNvSpPr txBox="1"/>
          <p:nvPr/>
        </p:nvSpPr>
        <p:spPr>
          <a:xfrm>
            <a:off x="994832" y="4405342"/>
            <a:ext cx="7539568" cy="2262158"/>
          </a:xfrm>
          <a:prstGeom prst="rect">
            <a:avLst/>
          </a:prstGeom>
        </p:spPr>
        <p:txBody>
          <a:bodyPr wrap="square" lIns="0" tIns="0" rIns="0" bIns="0" rtlCol="0" anchor="t">
            <a:spAutoFit/>
          </a:bodyPr>
          <a:lstStyle/>
          <a:p>
            <a:pPr marL="514350" indent="-514350" algn="just">
              <a:lnSpc>
                <a:spcPts val="4176"/>
              </a:lnSpc>
              <a:spcBef>
                <a:spcPct val="0"/>
              </a:spcBef>
              <a:buAutoNum type="arabicPeriod"/>
            </a:pPr>
            <a:r>
              <a:rPr lang="en-US" sz="3200" b="1" i="0" u="none" strike="noStrike" dirty="0" err="1">
                <a:solidFill>
                  <a:srgbClr val="000000"/>
                </a:solidFill>
                <a:effectLst/>
                <a:latin typeface="Lexend Deca" panose="020B0604020202020204" charset="0"/>
                <a:cs typeface="Lexend Deca" panose="020B0604020202020204" charset="0"/>
              </a:rPr>
              <a:t>Biểu</a:t>
            </a:r>
            <a:r>
              <a:rPr lang="en-US" sz="3200" b="1" i="0" u="none" strike="noStrike" dirty="0">
                <a:solidFill>
                  <a:srgbClr val="000000"/>
                </a:solidFill>
                <a:effectLst/>
                <a:latin typeface="Lexend Deca" panose="020B0604020202020204" charset="0"/>
                <a:cs typeface="Lexend Deca" panose="020B0604020202020204" charset="0"/>
              </a:rPr>
              <a:t> </a:t>
            </a:r>
            <a:r>
              <a:rPr lang="en-US" sz="3200" b="1" i="0" u="none" strike="noStrike" dirty="0" err="1">
                <a:solidFill>
                  <a:srgbClr val="000000"/>
                </a:solidFill>
                <a:effectLst/>
                <a:latin typeface="Lexend Deca" panose="020B0604020202020204" charset="0"/>
                <a:cs typeface="Lexend Deca" panose="020B0604020202020204" charset="0"/>
              </a:rPr>
              <a:t>đồ</a:t>
            </a:r>
            <a:r>
              <a:rPr lang="en-US" sz="3200" b="1" i="0" u="none" strike="noStrike" dirty="0">
                <a:solidFill>
                  <a:srgbClr val="000000"/>
                </a:solidFill>
                <a:effectLst/>
                <a:latin typeface="Lexend Deca" panose="020B0604020202020204" charset="0"/>
                <a:cs typeface="Lexend Deca" panose="020B0604020202020204" charset="0"/>
              </a:rPr>
              <a:t> </a:t>
            </a:r>
            <a:r>
              <a:rPr lang="en-US" sz="3200" b="1" i="0" u="none" strike="noStrike" dirty="0" err="1">
                <a:solidFill>
                  <a:srgbClr val="000000"/>
                </a:solidFill>
                <a:effectLst/>
                <a:latin typeface="Lexend Deca" panose="020B0604020202020204" charset="0"/>
                <a:cs typeface="Lexend Deca" panose="020B0604020202020204" charset="0"/>
              </a:rPr>
              <a:t>phân</a:t>
            </a:r>
            <a:r>
              <a:rPr lang="en-US" sz="3200" b="1" i="0" u="none" strike="noStrike" dirty="0">
                <a:solidFill>
                  <a:srgbClr val="000000"/>
                </a:solidFill>
                <a:effectLst/>
                <a:latin typeface="Lexend Deca" panose="020B0604020202020204" charset="0"/>
                <a:cs typeface="Lexend Deca" panose="020B0604020202020204" charset="0"/>
              </a:rPr>
              <a:t> </a:t>
            </a:r>
            <a:r>
              <a:rPr lang="en-US" sz="3200" b="1" i="0" u="none" strike="noStrike" dirty="0" err="1">
                <a:solidFill>
                  <a:srgbClr val="000000"/>
                </a:solidFill>
                <a:effectLst/>
                <a:latin typeface="Lexend Deca" panose="020B0604020202020204" charset="0"/>
                <a:cs typeface="Lexend Deca" panose="020B0604020202020204" charset="0"/>
              </a:rPr>
              <a:t>tán</a:t>
            </a:r>
            <a:r>
              <a:rPr lang="en-US" sz="3200" b="1" i="0" u="none" strike="noStrike" dirty="0">
                <a:solidFill>
                  <a:srgbClr val="000000"/>
                </a:solidFill>
                <a:effectLst/>
                <a:latin typeface="Lexend Deca" panose="020B0604020202020204" charset="0"/>
                <a:cs typeface="Lexend Deca" panose="020B0604020202020204" charset="0"/>
              </a:rPr>
              <a:t> </a:t>
            </a:r>
            <a:r>
              <a:rPr lang="en-US" sz="3200" i="0" u="none" strike="noStrike" dirty="0">
                <a:solidFill>
                  <a:srgbClr val="000000"/>
                </a:solidFill>
                <a:effectLst/>
                <a:latin typeface="Lexend Deca" panose="020B0604020202020204" charset="0"/>
                <a:cs typeface="Lexend Deca" panose="020B0604020202020204" charset="0"/>
              </a:rPr>
              <a:t>(Scatter Plot)</a:t>
            </a:r>
            <a:r>
              <a:rPr lang="en-US" sz="3200" b="0" i="0" u="none" strike="noStrike" dirty="0">
                <a:solidFill>
                  <a:srgbClr val="000000"/>
                </a:solidFill>
                <a:effectLst/>
                <a:latin typeface="Lexend Deca" panose="020B0604020202020204" charset="0"/>
                <a:cs typeface="Lexend Deca" panose="020B0604020202020204" charset="0"/>
              </a:rPr>
              <a:t>:</a:t>
            </a:r>
          </a:p>
          <a:p>
            <a:pPr marL="914400" indent="-457200" rtl="0">
              <a:spcBef>
                <a:spcPts val="0"/>
              </a:spcBef>
              <a:spcAft>
                <a:spcPts val="0"/>
              </a:spcAft>
              <a:buFontTx/>
              <a:buChar char="-"/>
            </a:pPr>
            <a:r>
              <a:rPr lang="vi-VN" sz="2800" b="1" i="0" u="none" strike="noStrike" dirty="0">
                <a:solidFill>
                  <a:srgbClr val="000000"/>
                </a:solidFill>
                <a:effectLst/>
                <a:latin typeface="Lexend Deca" panose="020B0604020202020204" charset="0"/>
                <a:cs typeface="Lexend Deca" panose="020B0604020202020204" charset="0"/>
              </a:rPr>
              <a:t>Hạn chế</a:t>
            </a:r>
            <a:r>
              <a:rPr lang="vi-VN" sz="2800" b="0" i="0" u="none" strike="noStrike" dirty="0">
                <a:solidFill>
                  <a:srgbClr val="000000"/>
                </a:solidFill>
                <a:effectLst/>
                <a:latin typeface="Lexend Deca" panose="020B0604020202020204" charset="0"/>
                <a:cs typeface="Lexend Deca" panose="020B0604020202020204" charset="0"/>
              </a:rPr>
              <a:t>: không hiệu quả cho dữ liệu nhiều hơn bốn chiều vì không gian hai chiều của biểu đồ giới hạn khả năng trực quan hóa thông tin đa chiều.</a:t>
            </a:r>
            <a:r>
              <a:rPr lang="en-US" sz="2800" b="0" i="0" u="none" strike="noStrike" dirty="0">
                <a:solidFill>
                  <a:srgbClr val="000000"/>
                </a:solidFill>
                <a:effectLst/>
                <a:latin typeface="Lexend Deca" panose="020B0604020202020204" charset="0"/>
                <a:cs typeface="Lexend Deca" panose="020B0604020202020204" charset="0"/>
              </a:rPr>
              <a:t> </a:t>
            </a:r>
            <a:endParaRPr lang="en-US" sz="2800" dirty="0">
              <a:solidFill>
                <a:srgbClr val="31356E"/>
              </a:solidFill>
              <a:latin typeface="Lexend Deca" panose="020B0604020202020204" charset="0"/>
              <a:ea typeface="Lexend Deca"/>
              <a:cs typeface="Lexend Deca" panose="020B0604020202020204" charset="0"/>
              <a:sym typeface="Lexend Deca"/>
            </a:endParaRPr>
          </a:p>
        </p:txBody>
      </p:sp>
      <p:pic>
        <p:nvPicPr>
          <p:cNvPr id="7" name="Picture 6">
            <a:extLst>
              <a:ext uri="{FF2B5EF4-FFF2-40B4-BE49-F238E27FC236}">
                <a16:creationId xmlns:a16="http://schemas.microsoft.com/office/drawing/2014/main" id="{2576AAEE-C337-B5FD-9BC4-3F10FE376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0" y="3647710"/>
            <a:ext cx="9812746" cy="6639290"/>
          </a:xfrm>
          <a:prstGeom prst="rect">
            <a:avLst/>
          </a:prstGeom>
        </p:spPr>
      </p:pic>
      <p:sp>
        <p:nvSpPr>
          <p:cNvPr id="10" name="TextBox 9">
            <a:extLst>
              <a:ext uri="{FF2B5EF4-FFF2-40B4-BE49-F238E27FC236}">
                <a16:creationId xmlns:a16="http://schemas.microsoft.com/office/drawing/2014/main" id="{41EF01BB-7086-5FDB-0EE2-536FB697AE1B}"/>
              </a:ext>
            </a:extLst>
          </p:cNvPr>
          <p:cNvSpPr txBox="1"/>
          <p:nvPr/>
        </p:nvSpPr>
        <p:spPr>
          <a:xfrm>
            <a:off x="17678400" y="9763780"/>
            <a:ext cx="665567" cy="523220"/>
          </a:xfrm>
          <a:prstGeom prst="rect">
            <a:avLst/>
          </a:prstGeom>
          <a:noFill/>
        </p:spPr>
        <p:txBody>
          <a:bodyPr wrap="none" rtlCol="0">
            <a:spAutoFit/>
          </a:bodyPr>
          <a:lstStyle/>
          <a:p>
            <a:r>
              <a:rPr lang="en-US" sz="2800" dirty="0">
                <a:latin typeface=".VnBlack" panose="020B7200000000000000" pitchFamily="34" charset="0"/>
              </a:rPr>
              <a:t>10</a:t>
            </a:r>
          </a:p>
        </p:txBody>
      </p:sp>
    </p:spTree>
    <p:extLst>
      <p:ext uri="{BB962C8B-B14F-4D97-AF65-F5344CB8AC3E}">
        <p14:creationId xmlns:p14="http://schemas.microsoft.com/office/powerpoint/2010/main" val="38785166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344569" cy="4268064"/>
            <a:chOff x="0" y="0"/>
            <a:chExt cx="4356256" cy="961137"/>
          </a:xfrm>
        </p:grpSpPr>
        <p:sp>
          <p:nvSpPr>
            <p:cNvPr id="3" name="Freeform 3"/>
            <p:cNvSpPr/>
            <p:nvPr/>
          </p:nvSpPr>
          <p:spPr>
            <a:xfrm>
              <a:off x="0" y="0"/>
              <a:ext cx="4356255" cy="961137"/>
            </a:xfrm>
            <a:custGeom>
              <a:avLst/>
              <a:gdLst/>
              <a:ahLst/>
              <a:cxnLst/>
              <a:rect l="l" t="t" r="r" b="b"/>
              <a:pathLst>
                <a:path w="4356255" h="961137">
                  <a:moveTo>
                    <a:pt x="0" y="0"/>
                  </a:moveTo>
                  <a:lnTo>
                    <a:pt x="4356255" y="0"/>
                  </a:lnTo>
                  <a:lnTo>
                    <a:pt x="4356255" y="961137"/>
                  </a:lnTo>
                  <a:lnTo>
                    <a:pt x="0" y="961137"/>
                  </a:lnTo>
                  <a:close/>
                </a:path>
              </a:pathLst>
            </a:custGeom>
            <a:solidFill>
              <a:srgbClr val="31356E"/>
            </a:solidFill>
          </p:spPr>
          <p:txBody>
            <a:bodyPr/>
            <a:lstStyle/>
            <a:p>
              <a:endParaRPr lang="vi-VN"/>
            </a:p>
          </p:txBody>
        </p:sp>
        <p:sp>
          <p:nvSpPr>
            <p:cNvPr id="4" name="TextBox 4"/>
            <p:cNvSpPr txBox="1"/>
            <p:nvPr/>
          </p:nvSpPr>
          <p:spPr>
            <a:xfrm>
              <a:off x="0" y="-38100"/>
              <a:ext cx="4356256" cy="99923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28700" y="1465407"/>
            <a:ext cx="13333867" cy="1436291"/>
          </a:xfrm>
          <a:prstGeom prst="rect">
            <a:avLst/>
          </a:prstGeom>
        </p:spPr>
        <p:txBody>
          <a:bodyPr lIns="0" tIns="0" rIns="0" bIns="0" rtlCol="0" anchor="t">
            <a:spAutoFit/>
          </a:bodyPr>
          <a:lstStyle/>
          <a:p>
            <a:pPr algn="ctr">
              <a:lnSpc>
                <a:spcPts val="11172"/>
              </a:lnSpc>
            </a:pPr>
            <a:r>
              <a:rPr lang="en-US" sz="9600" dirty="0" err="1">
                <a:solidFill>
                  <a:srgbClr val="FFFFFF"/>
                </a:solidFill>
                <a:latin typeface="UTM Alberta Heavy" panose="02040603050506020204" pitchFamily="18" charset="0"/>
                <a:ea typeface="Futura Display"/>
                <a:cs typeface="Futura Display"/>
                <a:sym typeface="Futura Display"/>
              </a:rPr>
              <a:t>Một</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số</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loại</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hình</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chiếu</a:t>
            </a:r>
            <a:r>
              <a:rPr lang="en-US" sz="9600" dirty="0">
                <a:solidFill>
                  <a:srgbClr val="FFFFFF"/>
                </a:solidFill>
                <a:latin typeface="UTM Alberta Heavy" panose="02040603050506020204" pitchFamily="18" charset="0"/>
                <a:ea typeface="Futura Display"/>
                <a:cs typeface="Futura Display"/>
                <a:sym typeface="Futura Display"/>
              </a:rPr>
              <a:t>:</a:t>
            </a:r>
          </a:p>
        </p:txBody>
      </p:sp>
      <p:pic>
        <p:nvPicPr>
          <p:cNvPr id="5122" name="Picture 2">
            <a:extLst>
              <a:ext uri="{FF2B5EF4-FFF2-40B4-BE49-F238E27FC236}">
                <a16:creationId xmlns:a16="http://schemas.microsoft.com/office/drawing/2014/main" id="{FBC47ADA-0B2B-90D6-A7DF-754F9A396B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08432"/>
            <a:ext cx="9178924" cy="67675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E93F5DA-D841-094D-8C7A-989BD087A73E}"/>
              </a:ext>
            </a:extLst>
          </p:cNvPr>
          <p:cNvSpPr txBox="1"/>
          <p:nvPr/>
        </p:nvSpPr>
        <p:spPr>
          <a:xfrm>
            <a:off x="10515600" y="4568352"/>
            <a:ext cx="6532330" cy="4426853"/>
          </a:xfrm>
          <a:prstGeom prst="rect">
            <a:avLst/>
          </a:prstGeom>
        </p:spPr>
        <p:txBody>
          <a:bodyPr wrap="square" lIns="0" tIns="0" rIns="0" bIns="0" rtlCol="0" anchor="t">
            <a:spAutoFit/>
          </a:bodyPr>
          <a:lstStyle/>
          <a:p>
            <a:pPr algn="ctr">
              <a:lnSpc>
                <a:spcPts val="4596"/>
              </a:lnSpc>
              <a:spcBef>
                <a:spcPct val="0"/>
              </a:spcBef>
            </a:pPr>
            <a:r>
              <a:rPr lang="en-US" sz="3200" b="1" i="0" u="none" strike="noStrike" dirty="0" err="1">
                <a:solidFill>
                  <a:srgbClr val="000000"/>
                </a:solidFill>
                <a:effectLst/>
                <a:latin typeface="Lexend Deca" panose="020B0604020202020204" charset="0"/>
                <a:cs typeface="Lexend Deca" panose="020B0604020202020204" charset="0"/>
              </a:rPr>
              <a:t>Ví</a:t>
            </a:r>
            <a:r>
              <a:rPr lang="en-US" sz="3200" b="1" i="0" u="none" strike="noStrike" dirty="0">
                <a:solidFill>
                  <a:srgbClr val="000000"/>
                </a:solidFill>
                <a:effectLst/>
                <a:latin typeface="Lexend Deca" panose="020B0604020202020204" charset="0"/>
                <a:cs typeface="Lexend Deca" panose="020B0604020202020204" charset="0"/>
              </a:rPr>
              <a:t> </a:t>
            </a:r>
            <a:r>
              <a:rPr lang="en-US" sz="3200" b="1" i="0" u="none" strike="noStrike" dirty="0" err="1">
                <a:solidFill>
                  <a:srgbClr val="000000"/>
                </a:solidFill>
                <a:effectLst/>
                <a:latin typeface="Lexend Deca" panose="020B0604020202020204" charset="0"/>
                <a:cs typeface="Lexend Deca" panose="020B0604020202020204" charset="0"/>
              </a:rPr>
              <a:t>dụ</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Biểu</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đồ</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phân</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tán</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biểu</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thị</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mối</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liên</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hệ</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giữa</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Chỉ</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số</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sức</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khỏe</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đô</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thị</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của</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thành</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phố</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và</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mức</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thu</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nhập</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trung</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bình</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của</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thành</a:t>
            </a:r>
            <a:r>
              <a:rPr lang="en-US"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phố</a:t>
            </a:r>
            <a:r>
              <a:rPr lang="en-US" sz="3200" b="0" i="0" u="none" strike="noStrike" dirty="0">
                <a:solidFill>
                  <a:srgbClr val="000000"/>
                </a:solidFill>
                <a:effectLst/>
                <a:latin typeface="Lexend Deca" panose="020B0604020202020204" charset="0"/>
                <a:cs typeface="Lexend Deca" panose="020B0604020202020204" charset="0"/>
              </a:rPr>
              <a:t>.</a:t>
            </a:r>
          </a:p>
          <a:p>
            <a:pPr marL="457200" algn="ctr" rtl="0">
              <a:spcBef>
                <a:spcPts val="0"/>
              </a:spcBef>
              <a:spcAft>
                <a:spcPts val="0"/>
              </a:spcAft>
            </a:pPr>
            <a:r>
              <a:rPr lang="en-US" sz="2400" dirty="0">
                <a:solidFill>
                  <a:srgbClr val="000000"/>
                </a:solidFill>
                <a:latin typeface="Lexend Deca" panose="020B0604020202020204" charset="0"/>
                <a:cs typeface="Lexend Deca" panose="020B0604020202020204" charset="0"/>
              </a:rPr>
              <a:t>(</a:t>
            </a:r>
            <a:r>
              <a:rPr lang="en-US" sz="2400" dirty="0" err="1">
                <a:solidFill>
                  <a:srgbClr val="000000"/>
                </a:solidFill>
                <a:latin typeface="Lexend Deca" panose="020B0604020202020204" charset="0"/>
                <a:cs typeface="Lexend Deca" panose="020B0604020202020204" charset="0"/>
              </a:rPr>
              <a:t>nguồn</a:t>
            </a:r>
            <a:r>
              <a:rPr lang="en-US" sz="2400" dirty="0">
                <a:solidFill>
                  <a:srgbClr val="000000"/>
                </a:solidFill>
                <a:latin typeface="Lexend Deca" panose="020B0604020202020204" charset="0"/>
                <a:cs typeface="Lexend Deca" panose="020B0604020202020204" charset="0"/>
              </a:rPr>
              <a:t>: </a:t>
            </a:r>
            <a:r>
              <a:rPr lang="en-US" sz="2400" b="0" i="0" u="sng" strike="noStrike" dirty="0">
                <a:solidFill>
                  <a:srgbClr val="1155CC"/>
                </a:solidFill>
                <a:effectLst/>
                <a:latin typeface="Arial" panose="020B0604020202020204" pitchFamily="34" charset="0"/>
                <a:hlinkClick r:id="rId3"/>
              </a:rPr>
              <a:t>https://www.linkedin.com/pulse/scatter-plot-graph-saeed-kamel-hzp4f</a:t>
            </a:r>
            <a:r>
              <a:rPr lang="en-US" sz="2400" dirty="0">
                <a:solidFill>
                  <a:srgbClr val="000000"/>
                </a:solidFill>
                <a:latin typeface="Lexend Deca" panose="020B0604020202020204" charset="0"/>
                <a:cs typeface="Lexend Deca" panose="020B0604020202020204" charset="0"/>
              </a:rPr>
              <a:t>)</a:t>
            </a:r>
            <a:br>
              <a:rPr lang="vi-VN" sz="2400" b="0" i="0" u="none" strike="noStrike" dirty="0">
                <a:solidFill>
                  <a:srgbClr val="000000"/>
                </a:solidFill>
                <a:effectLst/>
                <a:latin typeface="Lexend Deca" panose="020B0604020202020204" charset="0"/>
                <a:cs typeface="Lexend Deca" panose="020B0604020202020204" charset="0"/>
              </a:rPr>
            </a:br>
            <a:endParaRPr lang="en-US" sz="2400" dirty="0">
              <a:solidFill>
                <a:srgbClr val="31356E"/>
              </a:solidFill>
              <a:latin typeface="Lexend Deca" panose="020B0604020202020204" charset="0"/>
              <a:ea typeface="Lexend Deca"/>
              <a:cs typeface="Lexend Deca" panose="020B0604020202020204" charset="0"/>
              <a:sym typeface="Lexend Deca"/>
            </a:endParaRPr>
          </a:p>
        </p:txBody>
      </p:sp>
      <p:sp>
        <p:nvSpPr>
          <p:cNvPr id="10" name="TextBox 9">
            <a:extLst>
              <a:ext uri="{FF2B5EF4-FFF2-40B4-BE49-F238E27FC236}">
                <a16:creationId xmlns:a16="http://schemas.microsoft.com/office/drawing/2014/main" id="{0D6C671F-A55D-D756-1D5D-A7D5DB43215B}"/>
              </a:ext>
            </a:extLst>
          </p:cNvPr>
          <p:cNvSpPr txBox="1"/>
          <p:nvPr/>
        </p:nvSpPr>
        <p:spPr>
          <a:xfrm>
            <a:off x="17622433" y="9793597"/>
            <a:ext cx="665567" cy="523220"/>
          </a:xfrm>
          <a:prstGeom prst="rect">
            <a:avLst/>
          </a:prstGeom>
          <a:noFill/>
        </p:spPr>
        <p:txBody>
          <a:bodyPr wrap="none" rtlCol="0">
            <a:spAutoFit/>
          </a:bodyPr>
          <a:lstStyle/>
          <a:p>
            <a:r>
              <a:rPr lang="en-US" sz="2800" dirty="0">
                <a:latin typeface=".VnBlack" panose="020B7200000000000000" pitchFamily="34" charset="0"/>
              </a:rPr>
              <a:t>11</a:t>
            </a:r>
          </a:p>
        </p:txBody>
      </p:sp>
    </p:spTree>
    <p:extLst>
      <p:ext uri="{BB962C8B-B14F-4D97-AF65-F5344CB8AC3E}">
        <p14:creationId xmlns:p14="http://schemas.microsoft.com/office/powerpoint/2010/main" val="34146596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BF853EB-CB0A-5E8A-9987-B73C59A6C5EB}"/>
              </a:ext>
            </a:extLst>
          </p:cNvPr>
          <p:cNvGrpSpPr/>
          <p:nvPr/>
        </p:nvGrpSpPr>
        <p:grpSpPr>
          <a:xfrm>
            <a:off x="9144000" y="3238500"/>
            <a:ext cx="9144000" cy="7048499"/>
            <a:chOff x="0" y="0"/>
            <a:chExt cx="15048951" cy="13716000"/>
          </a:xfrm>
        </p:grpSpPr>
        <p:pic>
          <p:nvPicPr>
            <p:cNvPr id="8" name="Picture 7">
              <a:extLst>
                <a:ext uri="{FF2B5EF4-FFF2-40B4-BE49-F238E27FC236}">
                  <a16:creationId xmlns:a16="http://schemas.microsoft.com/office/drawing/2014/main" id="{BCDACC73-2AB2-C299-E9A5-235B5F93B606}"/>
                </a:ext>
              </a:extLst>
            </p:cNvPr>
            <p:cNvPicPr>
              <a:picLocks noChangeAspect="1"/>
            </p:cNvPicPr>
            <p:nvPr/>
          </p:nvPicPr>
          <p:blipFill>
            <a:blip r:embed="rId2"/>
            <a:srcRect t="7406" r="5694"/>
            <a:stretch>
              <a:fillRect/>
            </a:stretch>
          </p:blipFill>
          <p:spPr>
            <a:xfrm>
              <a:off x="0" y="0"/>
              <a:ext cx="15048951" cy="13716000"/>
            </a:xfrm>
            <a:prstGeom prst="rect">
              <a:avLst/>
            </a:prstGeom>
          </p:spPr>
        </p:pic>
      </p:grpSp>
      <p:grpSp>
        <p:nvGrpSpPr>
          <p:cNvPr id="2" name="Group 2"/>
          <p:cNvGrpSpPr/>
          <p:nvPr/>
        </p:nvGrpSpPr>
        <p:grpSpPr>
          <a:xfrm>
            <a:off x="-361272" y="-620353"/>
            <a:ext cx="19344569" cy="3858853"/>
            <a:chOff x="0" y="0"/>
            <a:chExt cx="4356256" cy="961137"/>
          </a:xfrm>
        </p:grpSpPr>
        <p:sp>
          <p:nvSpPr>
            <p:cNvPr id="3" name="Freeform 3"/>
            <p:cNvSpPr/>
            <p:nvPr/>
          </p:nvSpPr>
          <p:spPr>
            <a:xfrm>
              <a:off x="0" y="0"/>
              <a:ext cx="4356255" cy="961137"/>
            </a:xfrm>
            <a:custGeom>
              <a:avLst/>
              <a:gdLst/>
              <a:ahLst/>
              <a:cxnLst/>
              <a:rect l="l" t="t" r="r" b="b"/>
              <a:pathLst>
                <a:path w="4356255" h="961137">
                  <a:moveTo>
                    <a:pt x="0" y="0"/>
                  </a:moveTo>
                  <a:lnTo>
                    <a:pt x="4356255" y="0"/>
                  </a:lnTo>
                  <a:lnTo>
                    <a:pt x="4356255" y="961137"/>
                  </a:lnTo>
                  <a:lnTo>
                    <a:pt x="0" y="961137"/>
                  </a:lnTo>
                  <a:close/>
                </a:path>
              </a:pathLst>
            </a:custGeom>
            <a:solidFill>
              <a:srgbClr val="31356E"/>
            </a:solidFill>
          </p:spPr>
          <p:txBody>
            <a:bodyPr/>
            <a:lstStyle/>
            <a:p>
              <a:endParaRPr lang="vi-VN"/>
            </a:p>
          </p:txBody>
        </p:sp>
        <p:sp>
          <p:nvSpPr>
            <p:cNvPr id="4" name="TextBox 4"/>
            <p:cNvSpPr txBox="1"/>
            <p:nvPr/>
          </p:nvSpPr>
          <p:spPr>
            <a:xfrm>
              <a:off x="0" y="-38100"/>
              <a:ext cx="4356256" cy="99923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28700" y="1465407"/>
            <a:ext cx="13333867" cy="1436291"/>
          </a:xfrm>
          <a:prstGeom prst="rect">
            <a:avLst/>
          </a:prstGeom>
        </p:spPr>
        <p:txBody>
          <a:bodyPr wrap="square" lIns="0" tIns="0" rIns="0" bIns="0" rtlCol="0" anchor="t">
            <a:spAutoFit/>
          </a:bodyPr>
          <a:lstStyle/>
          <a:p>
            <a:pPr algn="ctr">
              <a:lnSpc>
                <a:spcPts val="11172"/>
              </a:lnSpc>
            </a:pPr>
            <a:r>
              <a:rPr lang="en-US" sz="9600" dirty="0" err="1">
                <a:solidFill>
                  <a:srgbClr val="FFFFFF"/>
                </a:solidFill>
                <a:latin typeface="UTM Alberta Heavy" panose="02040603050506020204" pitchFamily="18" charset="0"/>
                <a:ea typeface="Futura Display"/>
                <a:cs typeface="Futura Display"/>
                <a:sym typeface="Futura Display"/>
              </a:rPr>
              <a:t>Một</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số</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loại</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hình</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chiếu</a:t>
            </a:r>
            <a:r>
              <a:rPr lang="en-US" sz="9600" dirty="0">
                <a:solidFill>
                  <a:srgbClr val="FFFFFF"/>
                </a:solidFill>
                <a:latin typeface="UTM Alberta Heavy" panose="02040603050506020204" pitchFamily="18" charset="0"/>
                <a:ea typeface="Futura Display"/>
                <a:cs typeface="Futura Display"/>
                <a:sym typeface="Futura Display"/>
              </a:rPr>
              <a:t>:</a:t>
            </a:r>
          </a:p>
        </p:txBody>
      </p:sp>
      <p:sp>
        <p:nvSpPr>
          <p:cNvPr id="18" name="TextBox 11">
            <a:extLst>
              <a:ext uri="{FF2B5EF4-FFF2-40B4-BE49-F238E27FC236}">
                <a16:creationId xmlns:a16="http://schemas.microsoft.com/office/drawing/2014/main" id="{1B8587D2-F78A-86D1-448A-5BE9B236284B}"/>
              </a:ext>
            </a:extLst>
          </p:cNvPr>
          <p:cNvSpPr txBox="1"/>
          <p:nvPr/>
        </p:nvSpPr>
        <p:spPr>
          <a:xfrm>
            <a:off x="994832" y="3982409"/>
            <a:ext cx="7234768" cy="5386090"/>
          </a:xfrm>
          <a:prstGeom prst="rect">
            <a:avLst/>
          </a:prstGeom>
        </p:spPr>
        <p:txBody>
          <a:bodyPr wrap="square" lIns="0" tIns="0" rIns="0" bIns="0" rtlCol="0" anchor="t">
            <a:spAutoFit/>
          </a:bodyPr>
          <a:lstStyle/>
          <a:p>
            <a:pPr algn="just">
              <a:lnSpc>
                <a:spcPts val="4176"/>
              </a:lnSpc>
              <a:spcBef>
                <a:spcPct val="0"/>
              </a:spcBef>
            </a:pPr>
            <a:r>
              <a:rPr lang="en-US" sz="3200" b="1" i="0" u="none" strike="noStrike" dirty="0">
                <a:solidFill>
                  <a:srgbClr val="000000"/>
                </a:solidFill>
                <a:effectLst/>
                <a:latin typeface="Lexend Deca" panose="020B0604020202020204" charset="0"/>
                <a:cs typeface="Lexend Deca" panose="020B0604020202020204" charset="0"/>
              </a:rPr>
              <a:t>2. Ma </a:t>
            </a:r>
            <a:r>
              <a:rPr lang="en-US" sz="3200" b="1" i="0" u="none" strike="noStrike" dirty="0" err="1">
                <a:solidFill>
                  <a:srgbClr val="000000"/>
                </a:solidFill>
                <a:effectLst/>
                <a:latin typeface="Lexend Deca" panose="020B0604020202020204" charset="0"/>
                <a:cs typeface="Lexend Deca" panose="020B0604020202020204" charset="0"/>
              </a:rPr>
              <a:t>trận</a:t>
            </a:r>
            <a:r>
              <a:rPr lang="en-US" sz="3200" b="1" i="0" u="none" strike="noStrike" dirty="0">
                <a:solidFill>
                  <a:srgbClr val="000000"/>
                </a:solidFill>
                <a:effectLst/>
                <a:latin typeface="Lexend Deca" panose="020B0604020202020204" charset="0"/>
                <a:cs typeface="Lexend Deca" panose="020B0604020202020204" charset="0"/>
              </a:rPr>
              <a:t> </a:t>
            </a:r>
            <a:r>
              <a:rPr lang="en-US" sz="3200" b="1" dirty="0" err="1">
                <a:solidFill>
                  <a:srgbClr val="000000"/>
                </a:solidFill>
                <a:latin typeface="Lexend Deca" panose="020B0604020202020204" charset="0"/>
                <a:cs typeface="Lexend Deca" panose="020B0604020202020204" charset="0"/>
              </a:rPr>
              <a:t>b</a:t>
            </a:r>
            <a:r>
              <a:rPr lang="en-US" sz="3200" b="1" i="0" u="none" strike="noStrike" dirty="0" err="1">
                <a:solidFill>
                  <a:srgbClr val="000000"/>
                </a:solidFill>
                <a:effectLst/>
                <a:latin typeface="Lexend Deca" panose="020B0604020202020204" charset="0"/>
                <a:cs typeface="Lexend Deca" panose="020B0604020202020204" charset="0"/>
              </a:rPr>
              <a:t>iểu</a:t>
            </a:r>
            <a:r>
              <a:rPr lang="en-US" sz="3200" b="1" i="0" u="none" strike="noStrike" dirty="0">
                <a:solidFill>
                  <a:srgbClr val="000000"/>
                </a:solidFill>
                <a:effectLst/>
                <a:latin typeface="Lexend Deca" panose="020B0604020202020204" charset="0"/>
                <a:cs typeface="Lexend Deca" panose="020B0604020202020204" charset="0"/>
              </a:rPr>
              <a:t> </a:t>
            </a:r>
            <a:r>
              <a:rPr lang="en-US" sz="3200" b="1" i="0" u="none" strike="noStrike" dirty="0" err="1">
                <a:solidFill>
                  <a:srgbClr val="000000"/>
                </a:solidFill>
                <a:effectLst/>
                <a:latin typeface="Lexend Deca" panose="020B0604020202020204" charset="0"/>
                <a:cs typeface="Lexend Deca" panose="020B0604020202020204" charset="0"/>
              </a:rPr>
              <a:t>đồ</a:t>
            </a:r>
            <a:r>
              <a:rPr lang="en-US" sz="3200" b="1" i="0" u="none" strike="noStrike" dirty="0">
                <a:solidFill>
                  <a:srgbClr val="000000"/>
                </a:solidFill>
                <a:effectLst/>
                <a:latin typeface="Lexend Deca" panose="020B0604020202020204" charset="0"/>
                <a:cs typeface="Lexend Deca" panose="020B0604020202020204" charset="0"/>
              </a:rPr>
              <a:t> </a:t>
            </a:r>
            <a:r>
              <a:rPr lang="en-US" sz="3200" b="1" i="0" u="none" strike="noStrike" dirty="0" err="1">
                <a:solidFill>
                  <a:srgbClr val="000000"/>
                </a:solidFill>
                <a:effectLst/>
                <a:latin typeface="Lexend Deca" panose="020B0604020202020204" charset="0"/>
                <a:cs typeface="Lexend Deca" panose="020B0604020202020204" charset="0"/>
              </a:rPr>
              <a:t>phân</a:t>
            </a:r>
            <a:r>
              <a:rPr lang="en-US" sz="3200" b="1" i="0" u="none" strike="noStrike" dirty="0">
                <a:solidFill>
                  <a:srgbClr val="000000"/>
                </a:solidFill>
                <a:effectLst/>
                <a:latin typeface="Lexend Deca" panose="020B0604020202020204" charset="0"/>
                <a:cs typeface="Lexend Deca" panose="020B0604020202020204" charset="0"/>
              </a:rPr>
              <a:t> </a:t>
            </a:r>
            <a:r>
              <a:rPr lang="en-US" sz="3200" b="1" i="0" u="none" strike="noStrike" dirty="0" err="1">
                <a:solidFill>
                  <a:srgbClr val="000000"/>
                </a:solidFill>
                <a:effectLst/>
                <a:latin typeface="Lexend Deca" panose="020B0604020202020204" charset="0"/>
                <a:cs typeface="Lexend Deca" panose="020B0604020202020204" charset="0"/>
              </a:rPr>
              <a:t>tán</a:t>
            </a:r>
            <a:r>
              <a:rPr lang="en-US" sz="3200" b="1" i="0" u="none" strike="noStrike" dirty="0">
                <a:solidFill>
                  <a:srgbClr val="000000"/>
                </a:solidFill>
                <a:effectLst/>
                <a:latin typeface="Lexend Deca" panose="020B0604020202020204" charset="0"/>
                <a:cs typeface="Lexend Deca" panose="020B0604020202020204" charset="0"/>
              </a:rPr>
              <a:t> </a:t>
            </a:r>
            <a:r>
              <a:rPr lang="en-US" sz="3200" i="0" u="none" strike="noStrike" dirty="0">
                <a:solidFill>
                  <a:srgbClr val="000000"/>
                </a:solidFill>
                <a:effectLst/>
                <a:latin typeface="Lexend Deca" panose="020B0604020202020204" charset="0"/>
                <a:cs typeface="Lexend Deca" panose="020B0604020202020204" charset="0"/>
              </a:rPr>
              <a:t>(</a:t>
            </a:r>
            <a:r>
              <a:rPr lang="en-US" sz="3200" b="0" i="0" u="none" strike="noStrike" dirty="0">
                <a:solidFill>
                  <a:srgbClr val="000000"/>
                </a:solidFill>
                <a:effectLst/>
                <a:latin typeface="Lexend Deca" panose="020B0604020202020204" charset="0"/>
                <a:cs typeface="Lexend Deca" panose="020B0604020202020204" charset="0"/>
              </a:rPr>
              <a:t>scatter-plot matrix</a:t>
            </a:r>
            <a:r>
              <a:rPr lang="en-US" sz="3200" i="0" u="none" strike="noStrike" dirty="0">
                <a:solidFill>
                  <a:srgbClr val="000000"/>
                </a:solidFill>
                <a:effectLst/>
                <a:latin typeface="Lexend Deca" panose="020B0604020202020204" charset="0"/>
                <a:cs typeface="Lexend Deca" panose="020B0604020202020204" charset="0"/>
              </a:rPr>
              <a:t>)</a:t>
            </a:r>
            <a:r>
              <a:rPr lang="en-US" sz="3200" b="0" i="0" u="none" strike="noStrike" dirty="0">
                <a:solidFill>
                  <a:srgbClr val="000000"/>
                </a:solidFill>
                <a:effectLst/>
                <a:latin typeface="Lexend Deca" panose="020B0604020202020204" charset="0"/>
                <a:cs typeface="Lexend Deca" panose="020B0604020202020204" charset="0"/>
              </a:rPr>
              <a:t>:</a:t>
            </a:r>
          </a:p>
          <a:p>
            <a:pPr marL="457200" rtl="0">
              <a:spcBef>
                <a:spcPts val="0"/>
              </a:spcBef>
              <a:spcAft>
                <a:spcPts val="0"/>
              </a:spcAft>
            </a:pPr>
            <a:r>
              <a:rPr lang="vi-VN" sz="3200" b="0" i="0" u="none" strike="noStrike" dirty="0">
                <a:solidFill>
                  <a:srgbClr val="000000"/>
                </a:solidFill>
                <a:effectLst/>
                <a:latin typeface="Lexend Deca" panose="020B0604020202020204" charset="0"/>
                <a:cs typeface="Lexend Deca" panose="020B0604020202020204" charset="0"/>
              </a:rPr>
              <a:t>- </a:t>
            </a:r>
            <a:r>
              <a:rPr lang="en-US" sz="3200" b="0" i="0" u="none" strike="noStrike" dirty="0" err="1">
                <a:solidFill>
                  <a:srgbClr val="000000"/>
                </a:solidFill>
                <a:effectLst/>
                <a:latin typeface="Lexend Deca" panose="020B0604020202020204" charset="0"/>
                <a:cs typeface="Lexend Deca" panose="020B0604020202020204" charset="0"/>
              </a:rPr>
              <a:t>Là</a:t>
            </a:r>
            <a:r>
              <a:rPr lang="en-US" sz="3200" b="0" i="0" u="none" strike="noStrike" dirty="0">
                <a:solidFill>
                  <a:srgbClr val="000000"/>
                </a:solidFill>
                <a:effectLst/>
                <a:latin typeface="Lexend Deca" panose="020B0604020202020204" charset="0"/>
                <a:cs typeface="Lexend Deca" panose="020B0604020202020204" charset="0"/>
              </a:rPr>
              <a:t> </a:t>
            </a:r>
            <a:r>
              <a:rPr lang="vi-VN" sz="3200" b="0" i="0" u="none" strike="noStrike" dirty="0">
                <a:solidFill>
                  <a:srgbClr val="000000"/>
                </a:solidFill>
                <a:effectLst/>
                <a:latin typeface="Lexend Deca" panose="020B0604020202020204" charset="0"/>
                <a:cs typeface="Lexend Deca" panose="020B0604020202020204" charset="0"/>
              </a:rPr>
              <a:t>một phần mở rộng hữu ích của biểu đồ phân tán. Đối với bộ dữ liệu n chiều, ma trận biểu đồ phân tán là một lưới n × n của các biểu đồ phân tán 2-D, cung cấp hình ảnh hóa của mỗi chiều với mọi chiều khác</a:t>
            </a:r>
            <a:endParaRPr lang="vi-VN" sz="3200" b="0" dirty="0">
              <a:effectLst/>
              <a:latin typeface="Lexend Deca" panose="020B0604020202020204" charset="0"/>
              <a:cs typeface="Lexend Deca" panose="020B0604020202020204" charset="0"/>
            </a:endParaRPr>
          </a:p>
          <a:p>
            <a:br>
              <a:rPr lang="vi-VN" sz="2800" dirty="0"/>
            </a:br>
            <a:endParaRPr lang="en-US" sz="2800" dirty="0">
              <a:latin typeface="Lexend Deca" panose="020B0604020202020204" charset="0"/>
              <a:cs typeface="Lexend Deca" panose="020B0604020202020204" charset="0"/>
            </a:endParaRPr>
          </a:p>
        </p:txBody>
      </p:sp>
      <p:sp>
        <p:nvSpPr>
          <p:cNvPr id="9" name="TextBox 8">
            <a:extLst>
              <a:ext uri="{FF2B5EF4-FFF2-40B4-BE49-F238E27FC236}">
                <a16:creationId xmlns:a16="http://schemas.microsoft.com/office/drawing/2014/main" id="{2B2B1A5C-A15F-459B-7C27-5FEA43C982AF}"/>
              </a:ext>
            </a:extLst>
          </p:cNvPr>
          <p:cNvSpPr txBox="1"/>
          <p:nvPr/>
        </p:nvSpPr>
        <p:spPr>
          <a:xfrm>
            <a:off x="17622433" y="9793597"/>
            <a:ext cx="665567" cy="523220"/>
          </a:xfrm>
          <a:prstGeom prst="rect">
            <a:avLst/>
          </a:prstGeom>
          <a:noFill/>
        </p:spPr>
        <p:txBody>
          <a:bodyPr wrap="none" rtlCol="0">
            <a:spAutoFit/>
          </a:bodyPr>
          <a:lstStyle/>
          <a:p>
            <a:r>
              <a:rPr lang="en-US" sz="2800" dirty="0">
                <a:latin typeface=".VnBlack" panose="020B7200000000000000" pitchFamily="34" charset="0"/>
              </a:rPr>
              <a:t>12</a:t>
            </a:r>
          </a:p>
        </p:txBody>
      </p:sp>
      <p:sp>
        <p:nvSpPr>
          <p:cNvPr id="7" name="TextBox 11">
            <a:extLst>
              <a:ext uri="{FF2B5EF4-FFF2-40B4-BE49-F238E27FC236}">
                <a16:creationId xmlns:a16="http://schemas.microsoft.com/office/drawing/2014/main" id="{0DD5DC49-6AA3-0E6E-E0E4-139F580D8F5E}"/>
              </a:ext>
            </a:extLst>
          </p:cNvPr>
          <p:cNvSpPr txBox="1"/>
          <p:nvPr/>
        </p:nvSpPr>
        <p:spPr>
          <a:xfrm>
            <a:off x="1290150" y="8938944"/>
            <a:ext cx="6019800" cy="1015663"/>
          </a:xfrm>
          <a:prstGeom prst="rect">
            <a:avLst/>
          </a:prstGeom>
        </p:spPr>
        <p:txBody>
          <a:bodyPr wrap="square" lIns="0" tIns="0" rIns="0" bIns="0" rtlCol="0" anchor="t">
            <a:spAutoFit/>
          </a:bodyPr>
          <a:lstStyle/>
          <a:p>
            <a:pPr algn="ctr">
              <a:spcBef>
                <a:spcPct val="0"/>
              </a:spcBef>
            </a:pPr>
            <a:r>
              <a:rPr lang="en-US" sz="2200" b="1" i="0" u="none" strike="noStrike" dirty="0" err="1">
                <a:solidFill>
                  <a:srgbClr val="000000"/>
                </a:solidFill>
                <a:effectLst/>
                <a:latin typeface="Lexend Deca" panose="020B0604020202020204" charset="0"/>
                <a:cs typeface="Lexend Deca" panose="020B0604020202020204" charset="0"/>
              </a:rPr>
              <a:t>Ví</a:t>
            </a:r>
            <a:r>
              <a:rPr lang="en-US" sz="2200" b="1" i="0" u="none" strike="noStrike" dirty="0">
                <a:solidFill>
                  <a:srgbClr val="000000"/>
                </a:solidFill>
                <a:effectLst/>
                <a:latin typeface="Lexend Deca" panose="020B0604020202020204" charset="0"/>
                <a:cs typeface="Lexend Deca" panose="020B0604020202020204" charset="0"/>
              </a:rPr>
              <a:t> </a:t>
            </a:r>
            <a:r>
              <a:rPr lang="en-US" sz="2200" b="1" i="0" u="none" strike="noStrike" dirty="0" err="1">
                <a:solidFill>
                  <a:srgbClr val="000000"/>
                </a:solidFill>
                <a:effectLst/>
                <a:latin typeface="Lexend Deca" panose="020B0604020202020204" charset="0"/>
                <a:cs typeface="Lexend Deca" panose="020B0604020202020204" charset="0"/>
              </a:rPr>
              <a:t>dụ</a:t>
            </a:r>
            <a:r>
              <a:rPr lang="en-US" sz="2200" b="1" i="0" u="none" strike="noStrike" dirty="0">
                <a:solidFill>
                  <a:srgbClr val="000000"/>
                </a:solidFill>
                <a:effectLst/>
                <a:latin typeface="Lexend Deca" panose="020B0604020202020204" charset="0"/>
                <a:cs typeface="Lexend Deca" panose="020B0604020202020204" charset="0"/>
              </a:rPr>
              <a:t>:</a:t>
            </a:r>
            <a:r>
              <a:rPr lang="en-US" sz="2200" b="0" i="0" u="none" strike="noStrike" dirty="0">
                <a:solidFill>
                  <a:srgbClr val="000000"/>
                </a:solidFill>
                <a:effectLst/>
                <a:latin typeface="Lexend Deca" panose="020B0604020202020204" charset="0"/>
                <a:cs typeface="Lexend Deca" panose="020B0604020202020204" charset="0"/>
              </a:rPr>
              <a:t> Ma </a:t>
            </a:r>
            <a:r>
              <a:rPr lang="en-US" sz="2200" b="0" i="0" u="none" strike="noStrike" dirty="0" err="1">
                <a:solidFill>
                  <a:srgbClr val="000000"/>
                </a:solidFill>
                <a:effectLst/>
                <a:latin typeface="Lexend Deca" panose="020B0604020202020204" charset="0"/>
                <a:cs typeface="Lexend Deca" panose="020B0604020202020204" charset="0"/>
              </a:rPr>
              <a:t>trận</a:t>
            </a:r>
            <a:r>
              <a:rPr lang="en-US" sz="2200" b="0" i="0" u="none" strike="noStrike" dirty="0">
                <a:solidFill>
                  <a:srgbClr val="000000"/>
                </a:solidFill>
                <a:effectLst/>
                <a:latin typeface="Lexend Deca" panose="020B0604020202020204" charset="0"/>
                <a:cs typeface="Lexend Deca" panose="020B0604020202020204" charset="0"/>
              </a:rPr>
              <a:t> </a:t>
            </a:r>
            <a:r>
              <a:rPr lang="en-US" sz="2200" b="0" i="0" u="none" strike="noStrike" dirty="0" err="1">
                <a:solidFill>
                  <a:srgbClr val="000000"/>
                </a:solidFill>
                <a:effectLst/>
                <a:latin typeface="Lexend Deca" panose="020B0604020202020204" charset="0"/>
                <a:cs typeface="Lexend Deca" panose="020B0604020202020204" charset="0"/>
              </a:rPr>
              <a:t>biểu</a:t>
            </a:r>
            <a:r>
              <a:rPr lang="en-US" sz="2200" b="0" i="0" u="none" strike="noStrike" dirty="0">
                <a:solidFill>
                  <a:srgbClr val="000000"/>
                </a:solidFill>
                <a:effectLst/>
                <a:latin typeface="Lexend Deca" panose="020B0604020202020204" charset="0"/>
                <a:cs typeface="Lexend Deca" panose="020B0604020202020204" charset="0"/>
              </a:rPr>
              <a:t> </a:t>
            </a:r>
            <a:r>
              <a:rPr lang="en-US" sz="2200" b="0" i="0" u="none" strike="noStrike" dirty="0" err="1">
                <a:solidFill>
                  <a:srgbClr val="000000"/>
                </a:solidFill>
                <a:effectLst/>
                <a:latin typeface="Lexend Deca" panose="020B0604020202020204" charset="0"/>
                <a:cs typeface="Lexend Deca" panose="020B0604020202020204" charset="0"/>
              </a:rPr>
              <a:t>đồ</a:t>
            </a:r>
            <a:r>
              <a:rPr lang="en-US" sz="2200" b="0" i="0" u="none" strike="noStrike" dirty="0">
                <a:solidFill>
                  <a:srgbClr val="000000"/>
                </a:solidFill>
                <a:effectLst/>
                <a:latin typeface="Lexend Deca" panose="020B0604020202020204" charset="0"/>
                <a:cs typeface="Lexend Deca" panose="020B0604020202020204" charset="0"/>
              </a:rPr>
              <a:t> </a:t>
            </a:r>
            <a:r>
              <a:rPr lang="en-US" sz="2200" b="0" i="0" u="none" strike="noStrike" dirty="0" err="1">
                <a:solidFill>
                  <a:srgbClr val="000000"/>
                </a:solidFill>
                <a:effectLst/>
                <a:latin typeface="Lexend Deca" panose="020B0604020202020204" charset="0"/>
                <a:cs typeface="Lexend Deca" panose="020B0604020202020204" charset="0"/>
              </a:rPr>
              <a:t>phân</a:t>
            </a:r>
            <a:r>
              <a:rPr lang="en-US" sz="2200" b="0" i="0" u="none" strike="noStrike" dirty="0">
                <a:solidFill>
                  <a:srgbClr val="000000"/>
                </a:solidFill>
                <a:effectLst/>
                <a:latin typeface="Lexend Deca" panose="020B0604020202020204" charset="0"/>
                <a:cs typeface="Lexend Deca" panose="020B0604020202020204" charset="0"/>
              </a:rPr>
              <a:t> </a:t>
            </a:r>
            <a:r>
              <a:rPr lang="en-US" sz="2200" b="0" i="0" u="none" strike="noStrike" dirty="0" err="1">
                <a:solidFill>
                  <a:srgbClr val="000000"/>
                </a:solidFill>
                <a:effectLst/>
                <a:latin typeface="Lexend Deca" panose="020B0604020202020204" charset="0"/>
                <a:cs typeface="Lexend Deca" panose="020B0604020202020204" charset="0"/>
              </a:rPr>
              <a:t>tán</a:t>
            </a:r>
            <a:r>
              <a:rPr lang="en-US" sz="2200" b="0" i="0" u="none" strike="noStrike" dirty="0">
                <a:solidFill>
                  <a:srgbClr val="000000"/>
                </a:solidFill>
                <a:effectLst/>
                <a:latin typeface="Lexend Deca" panose="020B0604020202020204" charset="0"/>
                <a:cs typeface="Lexend Deca" panose="020B0604020202020204" charset="0"/>
              </a:rPr>
              <a:t> </a:t>
            </a:r>
            <a:r>
              <a:rPr lang="en-US" sz="2200" b="0" i="0" u="none" strike="noStrike" dirty="0" err="1">
                <a:solidFill>
                  <a:srgbClr val="000000"/>
                </a:solidFill>
                <a:effectLst/>
                <a:latin typeface="Lexend Deca" panose="020B0604020202020204" charset="0"/>
                <a:cs typeface="Lexend Deca" panose="020B0604020202020204" charset="0"/>
              </a:rPr>
              <a:t>cho</a:t>
            </a:r>
            <a:r>
              <a:rPr lang="en-US" sz="2200" b="0" i="0" u="none" strike="noStrike" dirty="0">
                <a:solidFill>
                  <a:srgbClr val="000000"/>
                </a:solidFill>
                <a:effectLst/>
                <a:latin typeface="Lexend Deca" panose="020B0604020202020204" charset="0"/>
                <a:cs typeface="Lexend Deca" panose="020B0604020202020204" charset="0"/>
              </a:rPr>
              <a:t> </a:t>
            </a:r>
            <a:r>
              <a:rPr lang="en-US" sz="2200" b="0" i="0" u="none" strike="noStrike" dirty="0" err="1">
                <a:solidFill>
                  <a:srgbClr val="000000"/>
                </a:solidFill>
                <a:effectLst/>
                <a:latin typeface="Lexend Deca" panose="020B0604020202020204" charset="0"/>
                <a:cs typeface="Lexend Deca" panose="020B0604020202020204" charset="0"/>
              </a:rPr>
              <a:t>tập</a:t>
            </a:r>
            <a:r>
              <a:rPr lang="en-US" sz="2200" b="0" i="0" u="none" strike="noStrike" dirty="0">
                <a:solidFill>
                  <a:srgbClr val="000000"/>
                </a:solidFill>
                <a:effectLst/>
                <a:latin typeface="Lexend Deca" panose="020B0604020202020204" charset="0"/>
                <a:cs typeface="Lexend Deca" panose="020B0604020202020204" charset="0"/>
              </a:rPr>
              <a:t> </a:t>
            </a:r>
            <a:r>
              <a:rPr lang="en-US" sz="2200" b="0" i="0" u="none" strike="noStrike" dirty="0" err="1">
                <a:solidFill>
                  <a:srgbClr val="000000"/>
                </a:solidFill>
                <a:effectLst/>
                <a:latin typeface="Lexend Deca" panose="020B0604020202020204" charset="0"/>
                <a:cs typeface="Lexend Deca" panose="020B0604020202020204" charset="0"/>
              </a:rPr>
              <a:t>dữ</a:t>
            </a:r>
            <a:r>
              <a:rPr lang="en-US" sz="2200" b="0" i="0" u="none" strike="noStrike" dirty="0">
                <a:solidFill>
                  <a:srgbClr val="000000"/>
                </a:solidFill>
                <a:effectLst/>
                <a:latin typeface="Lexend Deca" panose="020B0604020202020204" charset="0"/>
                <a:cs typeface="Lexend Deca" panose="020B0604020202020204" charset="0"/>
              </a:rPr>
              <a:t> </a:t>
            </a:r>
            <a:r>
              <a:rPr lang="en-US" sz="2200" b="0" i="0" u="none" strike="noStrike" dirty="0" err="1">
                <a:solidFill>
                  <a:srgbClr val="000000"/>
                </a:solidFill>
                <a:effectLst/>
                <a:latin typeface="Lexend Deca" panose="020B0604020202020204" charset="0"/>
                <a:cs typeface="Lexend Deca" panose="020B0604020202020204" charset="0"/>
              </a:rPr>
              <a:t>liệu</a:t>
            </a:r>
            <a:r>
              <a:rPr lang="en-US" sz="2200" b="0" i="0" u="none" strike="noStrike" dirty="0">
                <a:solidFill>
                  <a:srgbClr val="000000"/>
                </a:solidFill>
                <a:effectLst/>
                <a:latin typeface="Lexend Deca" panose="020B0604020202020204" charset="0"/>
                <a:cs typeface="Lexend Deca" panose="020B0604020202020204" charset="0"/>
              </a:rPr>
              <a:t> </a:t>
            </a:r>
            <a:r>
              <a:rPr lang="en-US" sz="2200" b="0" i="0" u="none" strike="noStrike" dirty="0" err="1">
                <a:solidFill>
                  <a:srgbClr val="000000"/>
                </a:solidFill>
                <a:effectLst/>
                <a:latin typeface="Lexend Deca" panose="020B0604020202020204" charset="0"/>
                <a:cs typeface="Lexend Deca" panose="020B0604020202020204" charset="0"/>
              </a:rPr>
              <a:t>hoa</a:t>
            </a:r>
            <a:r>
              <a:rPr lang="en-US" sz="2200" b="0" i="0" u="none" strike="noStrike" dirty="0">
                <a:solidFill>
                  <a:srgbClr val="000000"/>
                </a:solidFill>
                <a:effectLst/>
                <a:latin typeface="Lexend Deca" panose="020B0604020202020204" charset="0"/>
                <a:cs typeface="Lexend Deca" panose="020B0604020202020204" charset="0"/>
              </a:rPr>
              <a:t> Iris</a:t>
            </a:r>
            <a:br>
              <a:rPr lang="vi-VN" sz="2200" dirty="0">
                <a:latin typeface="Lexend Deca" panose="020B0604020202020204" charset="0"/>
                <a:cs typeface="Lexend Deca" panose="020B0604020202020204" charset="0"/>
              </a:rPr>
            </a:br>
            <a:endParaRPr lang="en-US" sz="2200" dirty="0">
              <a:latin typeface="Lexend Deca" panose="020B0604020202020204" charset="0"/>
              <a:cs typeface="Lexend Deca" panose="020B0604020202020204" charset="0"/>
            </a:endParaRPr>
          </a:p>
        </p:txBody>
      </p:sp>
    </p:spTree>
    <p:extLst>
      <p:ext uri="{BB962C8B-B14F-4D97-AF65-F5344CB8AC3E}">
        <p14:creationId xmlns:p14="http://schemas.microsoft.com/office/powerpoint/2010/main" val="11648246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344569" cy="4268064"/>
            <a:chOff x="0" y="0"/>
            <a:chExt cx="4356256" cy="961137"/>
          </a:xfrm>
        </p:grpSpPr>
        <p:sp>
          <p:nvSpPr>
            <p:cNvPr id="3" name="Freeform 3"/>
            <p:cNvSpPr/>
            <p:nvPr/>
          </p:nvSpPr>
          <p:spPr>
            <a:xfrm>
              <a:off x="0" y="0"/>
              <a:ext cx="4356255" cy="961137"/>
            </a:xfrm>
            <a:custGeom>
              <a:avLst/>
              <a:gdLst/>
              <a:ahLst/>
              <a:cxnLst/>
              <a:rect l="l" t="t" r="r" b="b"/>
              <a:pathLst>
                <a:path w="4356255" h="961137">
                  <a:moveTo>
                    <a:pt x="0" y="0"/>
                  </a:moveTo>
                  <a:lnTo>
                    <a:pt x="4356255" y="0"/>
                  </a:lnTo>
                  <a:lnTo>
                    <a:pt x="4356255" y="961137"/>
                  </a:lnTo>
                  <a:lnTo>
                    <a:pt x="0" y="961137"/>
                  </a:lnTo>
                  <a:close/>
                </a:path>
              </a:pathLst>
            </a:custGeom>
            <a:solidFill>
              <a:srgbClr val="31356E"/>
            </a:solidFill>
          </p:spPr>
          <p:txBody>
            <a:bodyPr/>
            <a:lstStyle/>
            <a:p>
              <a:endParaRPr lang="vi-VN"/>
            </a:p>
          </p:txBody>
        </p:sp>
        <p:sp>
          <p:nvSpPr>
            <p:cNvPr id="4" name="TextBox 4"/>
            <p:cNvSpPr txBox="1"/>
            <p:nvPr/>
          </p:nvSpPr>
          <p:spPr>
            <a:xfrm>
              <a:off x="0" y="-38100"/>
              <a:ext cx="4356256" cy="99923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28700" y="1465407"/>
            <a:ext cx="13333867" cy="1436291"/>
          </a:xfrm>
          <a:prstGeom prst="rect">
            <a:avLst/>
          </a:prstGeom>
        </p:spPr>
        <p:txBody>
          <a:bodyPr lIns="0" tIns="0" rIns="0" bIns="0" rtlCol="0" anchor="t">
            <a:spAutoFit/>
          </a:bodyPr>
          <a:lstStyle/>
          <a:p>
            <a:pPr algn="ctr">
              <a:lnSpc>
                <a:spcPts val="11172"/>
              </a:lnSpc>
            </a:pPr>
            <a:r>
              <a:rPr lang="en-US" sz="9600" dirty="0" err="1">
                <a:solidFill>
                  <a:srgbClr val="FFFFFF"/>
                </a:solidFill>
                <a:latin typeface="UTM Alberta Heavy" panose="02040603050506020204" pitchFamily="18" charset="0"/>
                <a:ea typeface="Futura Display"/>
                <a:cs typeface="Futura Display"/>
                <a:sym typeface="Futura Display"/>
              </a:rPr>
              <a:t>Một</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số</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loại</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hình</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chiếu</a:t>
            </a:r>
            <a:r>
              <a:rPr lang="en-US" sz="9600" dirty="0">
                <a:solidFill>
                  <a:srgbClr val="FFFFFF"/>
                </a:solidFill>
                <a:latin typeface="UTM Alberta Heavy" panose="02040603050506020204" pitchFamily="18" charset="0"/>
                <a:ea typeface="Futura Display"/>
                <a:cs typeface="Futura Display"/>
                <a:sym typeface="Futura Display"/>
              </a:rPr>
              <a:t>:</a:t>
            </a:r>
          </a:p>
        </p:txBody>
      </p:sp>
      <p:sp>
        <p:nvSpPr>
          <p:cNvPr id="18" name="TextBox 11">
            <a:extLst>
              <a:ext uri="{FF2B5EF4-FFF2-40B4-BE49-F238E27FC236}">
                <a16:creationId xmlns:a16="http://schemas.microsoft.com/office/drawing/2014/main" id="{1B8587D2-F78A-86D1-448A-5BE9B236284B}"/>
              </a:ext>
            </a:extLst>
          </p:cNvPr>
          <p:cNvSpPr txBox="1"/>
          <p:nvPr/>
        </p:nvSpPr>
        <p:spPr>
          <a:xfrm>
            <a:off x="994832" y="4496455"/>
            <a:ext cx="7320149" cy="5878532"/>
          </a:xfrm>
          <a:prstGeom prst="rect">
            <a:avLst/>
          </a:prstGeom>
        </p:spPr>
        <p:txBody>
          <a:bodyPr wrap="square" lIns="0" tIns="0" rIns="0" bIns="0" rtlCol="0" anchor="t">
            <a:spAutoFit/>
          </a:bodyPr>
          <a:lstStyle/>
          <a:p>
            <a:pPr>
              <a:lnSpc>
                <a:spcPts val="4176"/>
              </a:lnSpc>
              <a:spcBef>
                <a:spcPct val="0"/>
              </a:spcBef>
            </a:pPr>
            <a:r>
              <a:rPr lang="en-US" sz="3200" b="1" dirty="0">
                <a:solidFill>
                  <a:srgbClr val="000000"/>
                </a:solidFill>
                <a:latin typeface="Lexend Deca" panose="020B0604020202020204" charset="0"/>
                <a:cs typeface="Lexend Deca" panose="020B0604020202020204" charset="0"/>
              </a:rPr>
              <a:t>3.</a:t>
            </a:r>
            <a:r>
              <a:rPr lang="en-US" sz="3200" b="1" i="0" u="none" strike="noStrike" dirty="0">
                <a:solidFill>
                  <a:srgbClr val="000000"/>
                </a:solidFill>
                <a:effectLst/>
                <a:latin typeface="Lexend Deca" panose="020B0604020202020204" charset="0"/>
                <a:cs typeface="Lexend Deca" panose="020B0604020202020204" charset="0"/>
              </a:rPr>
              <a:t> </a:t>
            </a:r>
            <a:r>
              <a:rPr lang="en-US" sz="3200" b="1" i="0" u="none" strike="noStrike" dirty="0" err="1">
                <a:solidFill>
                  <a:srgbClr val="000000"/>
                </a:solidFill>
                <a:effectLst/>
                <a:latin typeface="Lexend Deca" panose="020B0604020202020204" charset="0"/>
                <a:cs typeface="Lexend Deca" panose="020B0604020202020204" charset="0"/>
              </a:rPr>
              <a:t>Tọa</a:t>
            </a:r>
            <a:r>
              <a:rPr lang="en-US" sz="3200" b="1" i="0" u="none" strike="noStrike" dirty="0">
                <a:solidFill>
                  <a:srgbClr val="000000"/>
                </a:solidFill>
                <a:effectLst/>
                <a:latin typeface="Lexend Deca" panose="020B0604020202020204" charset="0"/>
                <a:cs typeface="Lexend Deca" panose="020B0604020202020204" charset="0"/>
              </a:rPr>
              <a:t> </a:t>
            </a:r>
            <a:r>
              <a:rPr lang="en-US" sz="3200" b="1" i="0" u="none" strike="noStrike" dirty="0" err="1">
                <a:solidFill>
                  <a:srgbClr val="000000"/>
                </a:solidFill>
                <a:effectLst/>
                <a:latin typeface="Lexend Deca" panose="020B0604020202020204" charset="0"/>
                <a:cs typeface="Lexend Deca" panose="020B0604020202020204" charset="0"/>
              </a:rPr>
              <a:t>độ</a:t>
            </a:r>
            <a:r>
              <a:rPr lang="en-US" sz="3200" b="1" i="0" u="none" strike="noStrike" dirty="0">
                <a:solidFill>
                  <a:srgbClr val="000000"/>
                </a:solidFill>
                <a:effectLst/>
                <a:latin typeface="Lexend Deca" panose="020B0604020202020204" charset="0"/>
                <a:cs typeface="Lexend Deca" panose="020B0604020202020204" charset="0"/>
              </a:rPr>
              <a:t> song song</a:t>
            </a:r>
            <a:r>
              <a:rPr lang="en-US" sz="3200" i="0" u="none" strike="noStrike" dirty="0">
                <a:solidFill>
                  <a:srgbClr val="000000"/>
                </a:solidFill>
                <a:effectLst/>
                <a:latin typeface="Lexend Deca" panose="020B0604020202020204" charset="0"/>
                <a:cs typeface="Lexend Deca" panose="020B0604020202020204" charset="0"/>
              </a:rPr>
              <a:t>(Parallel Coordinates)</a:t>
            </a:r>
            <a:r>
              <a:rPr lang="en-US" sz="3200" b="0" i="0" u="none" strike="noStrike" dirty="0">
                <a:solidFill>
                  <a:srgbClr val="000000"/>
                </a:solidFill>
                <a:effectLst/>
                <a:latin typeface="Lexend Deca" panose="020B0604020202020204" charset="0"/>
                <a:cs typeface="Lexend Deca" panose="020B0604020202020204" charset="0"/>
              </a:rPr>
              <a:t>:</a:t>
            </a:r>
          </a:p>
          <a:p>
            <a:pPr marL="914400" indent="-457200" rtl="0">
              <a:spcBef>
                <a:spcPts val="0"/>
              </a:spcBef>
              <a:spcAft>
                <a:spcPts val="0"/>
              </a:spcAft>
              <a:buFontTx/>
              <a:buChar char="-"/>
            </a:pPr>
            <a:r>
              <a:rPr lang="vi-VN" sz="2800" b="0" i="0" u="none" strike="noStrike" dirty="0">
                <a:solidFill>
                  <a:srgbClr val="000000"/>
                </a:solidFill>
                <a:effectLst/>
                <a:latin typeface="Lexend Deca" panose="020B0604020202020204" charset="0"/>
                <a:cs typeface="Lexend Deca" panose="020B0604020202020204" charset="0"/>
              </a:rPr>
              <a:t>Kỹ thuật tọa độ song song vẽ n trục cách đều nhau, mỗi trục tương ứng với một chiều, song song với một trong các trục hiển thị. </a:t>
            </a:r>
            <a:endParaRPr lang="en-US" sz="2800" b="0" i="0" u="none" strike="noStrike" dirty="0">
              <a:solidFill>
                <a:srgbClr val="000000"/>
              </a:solidFill>
              <a:effectLst/>
              <a:latin typeface="Lexend Deca" panose="020B0604020202020204" charset="0"/>
              <a:cs typeface="Lexend Deca" panose="020B0604020202020204" charset="0"/>
            </a:endParaRPr>
          </a:p>
          <a:p>
            <a:pPr marL="914400" indent="-457200" rtl="0">
              <a:spcBef>
                <a:spcPts val="0"/>
              </a:spcBef>
              <a:spcAft>
                <a:spcPts val="0"/>
              </a:spcAft>
              <a:buFontTx/>
              <a:buChar char="-"/>
            </a:pPr>
            <a:r>
              <a:rPr lang="vi-VN" sz="2800" b="0" i="0" u="none" strike="noStrike" dirty="0">
                <a:solidFill>
                  <a:srgbClr val="000000"/>
                </a:solidFill>
                <a:effectLst/>
                <a:latin typeface="Lexend Deca" panose="020B0604020202020204" charset="0"/>
                <a:cs typeface="Lexend Deca" panose="020B0604020202020204" charset="0"/>
              </a:rPr>
              <a:t>Một bản ghi dữ liệu được thể hiện bằng một đường đa giác cắt qua mỗi trục tại điểm tương ứng với giá trị của chiều đ</a:t>
            </a:r>
            <a:r>
              <a:rPr lang="en-US" sz="2800" dirty="0">
                <a:solidFill>
                  <a:srgbClr val="000000"/>
                </a:solidFill>
                <a:latin typeface="Lexend Deca" panose="020B0604020202020204" charset="0"/>
                <a:cs typeface="Lexend Deca" panose="020B0604020202020204" charset="0"/>
              </a:rPr>
              <a:t>ó.</a:t>
            </a:r>
            <a:endParaRPr lang="vi-VN" sz="2800" b="0" dirty="0">
              <a:effectLst/>
              <a:latin typeface="Lexend Deca" panose="020B0604020202020204" charset="0"/>
              <a:cs typeface="Lexend Deca" panose="020B0604020202020204" charset="0"/>
            </a:endParaRPr>
          </a:p>
          <a:p>
            <a:br>
              <a:rPr lang="vi-VN" sz="3200" dirty="0"/>
            </a:br>
            <a:br>
              <a:rPr lang="vi-VN" sz="2800" dirty="0"/>
            </a:br>
            <a:endParaRPr lang="en-US" sz="2800" dirty="0">
              <a:latin typeface="Lexend Deca" panose="020B0604020202020204" charset="0"/>
              <a:cs typeface="Lexend Deca" panose="020B0604020202020204" charset="0"/>
            </a:endParaRPr>
          </a:p>
        </p:txBody>
      </p:sp>
      <p:pic>
        <p:nvPicPr>
          <p:cNvPr id="8194" name="Picture 2">
            <a:extLst>
              <a:ext uri="{FF2B5EF4-FFF2-40B4-BE49-F238E27FC236}">
                <a16:creationId xmlns:a16="http://schemas.microsoft.com/office/drawing/2014/main" id="{C7B2F005-CF46-92A5-056F-D8A5650BE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4981" y="4584845"/>
            <a:ext cx="9973019" cy="467345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595061F-B1E3-7DFE-D385-5BB715CF2789}"/>
              </a:ext>
            </a:extLst>
          </p:cNvPr>
          <p:cNvSpPr txBox="1"/>
          <p:nvPr/>
        </p:nvSpPr>
        <p:spPr>
          <a:xfrm>
            <a:off x="17622433" y="9793597"/>
            <a:ext cx="665567" cy="523220"/>
          </a:xfrm>
          <a:prstGeom prst="rect">
            <a:avLst/>
          </a:prstGeom>
          <a:noFill/>
        </p:spPr>
        <p:txBody>
          <a:bodyPr wrap="none" rtlCol="0">
            <a:spAutoFit/>
          </a:bodyPr>
          <a:lstStyle/>
          <a:p>
            <a:r>
              <a:rPr lang="en-US" sz="2800" dirty="0">
                <a:latin typeface=".VnBlack" panose="020B7200000000000000" pitchFamily="34" charset="0"/>
              </a:rPr>
              <a:t>13</a:t>
            </a:r>
          </a:p>
        </p:txBody>
      </p:sp>
      <p:sp>
        <p:nvSpPr>
          <p:cNvPr id="7" name="TextBox 6">
            <a:extLst>
              <a:ext uri="{FF2B5EF4-FFF2-40B4-BE49-F238E27FC236}">
                <a16:creationId xmlns:a16="http://schemas.microsoft.com/office/drawing/2014/main" id="{053E0B49-C7BB-7703-557E-A036EDB7D8A2}"/>
              </a:ext>
            </a:extLst>
          </p:cNvPr>
          <p:cNvSpPr txBox="1"/>
          <p:nvPr/>
        </p:nvSpPr>
        <p:spPr>
          <a:xfrm>
            <a:off x="8283083" y="9470431"/>
            <a:ext cx="9675628" cy="923330"/>
          </a:xfrm>
          <a:prstGeom prst="rect">
            <a:avLst/>
          </a:prstGeom>
          <a:noFill/>
        </p:spPr>
        <p:txBody>
          <a:bodyPr wrap="square">
            <a:spAutoFit/>
          </a:bodyPr>
          <a:lstStyle/>
          <a:p>
            <a:pPr marL="457200" algn="ctr" rtl="0">
              <a:spcBef>
                <a:spcPts val="0"/>
              </a:spcBef>
              <a:spcAft>
                <a:spcPts val="0"/>
              </a:spcAft>
            </a:pPr>
            <a:r>
              <a:rPr lang="en-US" sz="1800" dirty="0">
                <a:solidFill>
                  <a:srgbClr val="000000"/>
                </a:solidFill>
                <a:latin typeface="Lexend Deca" panose="020B0604020202020204" charset="0"/>
                <a:cs typeface="Lexend Deca" panose="020B0604020202020204" charset="0"/>
              </a:rPr>
              <a:t>(</a:t>
            </a:r>
            <a:r>
              <a:rPr lang="en-US" sz="1800" dirty="0" err="1">
                <a:solidFill>
                  <a:srgbClr val="000000"/>
                </a:solidFill>
                <a:latin typeface="Lexend Deca" panose="020B0604020202020204" charset="0"/>
                <a:cs typeface="Lexend Deca" panose="020B0604020202020204" charset="0"/>
              </a:rPr>
              <a:t>nguồn</a:t>
            </a:r>
            <a:r>
              <a:rPr lang="en-US" sz="1800" dirty="0">
                <a:solidFill>
                  <a:srgbClr val="000000"/>
                </a:solidFill>
                <a:latin typeface="Lexend Deca" panose="020B0604020202020204" charset="0"/>
                <a:cs typeface="Lexend Deca" panose="020B0604020202020204" charset="0"/>
              </a:rPr>
              <a:t>: </a:t>
            </a:r>
            <a:r>
              <a:rPr lang="en-US" sz="1800" b="1" i="0" u="none" strike="noStrike" dirty="0">
                <a:solidFill>
                  <a:srgbClr val="000000"/>
                </a:solidFill>
                <a:effectLst/>
                <a:latin typeface="Arial" panose="020B0604020202020204" pitchFamily="34" charset="0"/>
              </a:rPr>
              <a:t>http://mtc-m21b.sid.inpe.br/col/sid.inpe.br/mtc-m21b/2014/11.19.00.00.15/doc/morais_icon.pdf</a:t>
            </a:r>
            <a:r>
              <a:rPr lang="en-US" sz="1800" dirty="0">
                <a:solidFill>
                  <a:srgbClr val="000000"/>
                </a:solidFill>
                <a:latin typeface="Lexend Deca" panose="020B0604020202020204" charset="0"/>
                <a:cs typeface="Lexend Deca" panose="020B0604020202020204" charset="0"/>
              </a:rPr>
              <a:t>)</a:t>
            </a:r>
            <a:br>
              <a:rPr lang="vi-VN" sz="1800" b="0" i="0" u="none" strike="noStrike" dirty="0">
                <a:solidFill>
                  <a:srgbClr val="000000"/>
                </a:solidFill>
                <a:effectLst/>
                <a:latin typeface="Lexend Deca" panose="020B0604020202020204" charset="0"/>
                <a:cs typeface="Lexend Deca" panose="020B0604020202020204" charset="0"/>
              </a:rPr>
            </a:br>
            <a:endParaRPr lang="en-US" sz="1800" dirty="0">
              <a:solidFill>
                <a:srgbClr val="31356E"/>
              </a:solidFill>
              <a:latin typeface="Lexend Deca" panose="020B0604020202020204" charset="0"/>
              <a:ea typeface="Lexend Deca"/>
              <a:cs typeface="Lexend Deca" panose="020B0604020202020204" charset="0"/>
              <a:sym typeface="Lexend Deca"/>
            </a:endParaRPr>
          </a:p>
        </p:txBody>
      </p:sp>
    </p:spTree>
    <p:extLst>
      <p:ext uri="{BB962C8B-B14F-4D97-AF65-F5344CB8AC3E}">
        <p14:creationId xmlns:p14="http://schemas.microsoft.com/office/powerpoint/2010/main" val="16373694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344569" cy="4268064"/>
            <a:chOff x="0" y="0"/>
            <a:chExt cx="4356256" cy="961137"/>
          </a:xfrm>
        </p:grpSpPr>
        <p:sp>
          <p:nvSpPr>
            <p:cNvPr id="3" name="Freeform 3"/>
            <p:cNvSpPr/>
            <p:nvPr/>
          </p:nvSpPr>
          <p:spPr>
            <a:xfrm>
              <a:off x="0" y="0"/>
              <a:ext cx="4356255" cy="961137"/>
            </a:xfrm>
            <a:custGeom>
              <a:avLst/>
              <a:gdLst/>
              <a:ahLst/>
              <a:cxnLst/>
              <a:rect l="l" t="t" r="r" b="b"/>
              <a:pathLst>
                <a:path w="4356255" h="961137">
                  <a:moveTo>
                    <a:pt x="0" y="0"/>
                  </a:moveTo>
                  <a:lnTo>
                    <a:pt x="4356255" y="0"/>
                  </a:lnTo>
                  <a:lnTo>
                    <a:pt x="4356255" y="961137"/>
                  </a:lnTo>
                  <a:lnTo>
                    <a:pt x="0" y="961137"/>
                  </a:lnTo>
                  <a:close/>
                </a:path>
              </a:pathLst>
            </a:custGeom>
            <a:solidFill>
              <a:srgbClr val="31356E"/>
            </a:solidFill>
          </p:spPr>
          <p:txBody>
            <a:bodyPr/>
            <a:lstStyle/>
            <a:p>
              <a:endParaRPr lang="vi-VN"/>
            </a:p>
          </p:txBody>
        </p:sp>
        <p:sp>
          <p:nvSpPr>
            <p:cNvPr id="4" name="TextBox 4"/>
            <p:cNvSpPr txBox="1"/>
            <p:nvPr/>
          </p:nvSpPr>
          <p:spPr>
            <a:xfrm>
              <a:off x="0" y="-38100"/>
              <a:ext cx="4356256" cy="99923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28700" y="1465407"/>
            <a:ext cx="13333867" cy="1436291"/>
          </a:xfrm>
          <a:prstGeom prst="rect">
            <a:avLst/>
          </a:prstGeom>
        </p:spPr>
        <p:txBody>
          <a:bodyPr lIns="0" tIns="0" rIns="0" bIns="0" rtlCol="0" anchor="t">
            <a:spAutoFit/>
          </a:bodyPr>
          <a:lstStyle/>
          <a:p>
            <a:pPr algn="ctr">
              <a:lnSpc>
                <a:spcPts val="11172"/>
              </a:lnSpc>
            </a:pPr>
            <a:r>
              <a:rPr lang="en-US" sz="9600" dirty="0" err="1">
                <a:solidFill>
                  <a:srgbClr val="FFFFFF"/>
                </a:solidFill>
                <a:latin typeface="UTM Alberta Heavy" panose="02040603050506020204" pitchFamily="18" charset="0"/>
                <a:ea typeface="Futura Display"/>
                <a:cs typeface="Futura Display"/>
                <a:sym typeface="Futura Display"/>
              </a:rPr>
              <a:t>Một</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số</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loại</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hình</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chiếu</a:t>
            </a:r>
            <a:r>
              <a:rPr lang="en-US" sz="9600" dirty="0">
                <a:solidFill>
                  <a:srgbClr val="FFFFFF"/>
                </a:solidFill>
                <a:latin typeface="UTM Alberta Heavy" panose="02040603050506020204" pitchFamily="18" charset="0"/>
                <a:ea typeface="Futura Display"/>
                <a:cs typeface="Futura Display"/>
                <a:sym typeface="Futura Display"/>
              </a:rPr>
              <a:t>:</a:t>
            </a:r>
          </a:p>
        </p:txBody>
      </p:sp>
      <p:sp>
        <p:nvSpPr>
          <p:cNvPr id="18" name="TextBox 11">
            <a:extLst>
              <a:ext uri="{FF2B5EF4-FFF2-40B4-BE49-F238E27FC236}">
                <a16:creationId xmlns:a16="http://schemas.microsoft.com/office/drawing/2014/main" id="{1B8587D2-F78A-86D1-448A-5BE9B236284B}"/>
              </a:ext>
            </a:extLst>
          </p:cNvPr>
          <p:cNvSpPr txBox="1"/>
          <p:nvPr/>
        </p:nvSpPr>
        <p:spPr>
          <a:xfrm>
            <a:off x="994832" y="4569916"/>
            <a:ext cx="7463368" cy="4154984"/>
          </a:xfrm>
          <a:prstGeom prst="rect">
            <a:avLst/>
          </a:prstGeom>
        </p:spPr>
        <p:txBody>
          <a:bodyPr wrap="square" lIns="0" tIns="0" rIns="0" bIns="0" rtlCol="0" anchor="t">
            <a:spAutoFit/>
          </a:bodyPr>
          <a:lstStyle/>
          <a:p>
            <a:pPr>
              <a:lnSpc>
                <a:spcPts val="4176"/>
              </a:lnSpc>
              <a:spcBef>
                <a:spcPct val="0"/>
              </a:spcBef>
            </a:pPr>
            <a:r>
              <a:rPr lang="en-US" sz="3200" b="1" dirty="0">
                <a:solidFill>
                  <a:srgbClr val="000000"/>
                </a:solidFill>
                <a:latin typeface="Lexend Deca" panose="020B0604020202020204" charset="0"/>
                <a:cs typeface="Lexend Deca" panose="020B0604020202020204" charset="0"/>
              </a:rPr>
              <a:t>3.</a:t>
            </a:r>
            <a:r>
              <a:rPr lang="en-US" sz="3200" b="1" i="0" u="none" strike="noStrike" dirty="0">
                <a:solidFill>
                  <a:srgbClr val="000000"/>
                </a:solidFill>
                <a:effectLst/>
                <a:latin typeface="Lexend Deca" panose="020B0604020202020204" charset="0"/>
                <a:cs typeface="Lexend Deca" panose="020B0604020202020204" charset="0"/>
              </a:rPr>
              <a:t> </a:t>
            </a:r>
            <a:r>
              <a:rPr lang="en-US" sz="3200" b="1" i="0" u="none" strike="noStrike" dirty="0" err="1">
                <a:solidFill>
                  <a:srgbClr val="000000"/>
                </a:solidFill>
                <a:effectLst/>
                <a:latin typeface="Lexend Deca" panose="020B0604020202020204" charset="0"/>
                <a:cs typeface="Lexend Deca" panose="020B0604020202020204" charset="0"/>
              </a:rPr>
              <a:t>Tọa</a:t>
            </a:r>
            <a:r>
              <a:rPr lang="en-US" sz="3200" b="1" i="0" u="none" strike="noStrike" dirty="0">
                <a:solidFill>
                  <a:srgbClr val="000000"/>
                </a:solidFill>
                <a:effectLst/>
                <a:latin typeface="Lexend Deca" panose="020B0604020202020204" charset="0"/>
                <a:cs typeface="Lexend Deca" panose="020B0604020202020204" charset="0"/>
              </a:rPr>
              <a:t> </a:t>
            </a:r>
            <a:r>
              <a:rPr lang="en-US" sz="3200" b="1" i="0" u="none" strike="noStrike" dirty="0" err="1">
                <a:solidFill>
                  <a:srgbClr val="000000"/>
                </a:solidFill>
                <a:effectLst/>
                <a:latin typeface="Lexend Deca" panose="020B0604020202020204" charset="0"/>
                <a:cs typeface="Lexend Deca" panose="020B0604020202020204" charset="0"/>
              </a:rPr>
              <a:t>độ</a:t>
            </a:r>
            <a:r>
              <a:rPr lang="en-US" sz="3200" b="1" i="0" u="none" strike="noStrike" dirty="0">
                <a:solidFill>
                  <a:srgbClr val="000000"/>
                </a:solidFill>
                <a:effectLst/>
                <a:latin typeface="Lexend Deca" panose="020B0604020202020204" charset="0"/>
                <a:cs typeface="Lexend Deca" panose="020B0604020202020204" charset="0"/>
              </a:rPr>
              <a:t> song song</a:t>
            </a:r>
            <a:r>
              <a:rPr lang="en-US" sz="3200" i="0" u="none" strike="noStrike" dirty="0">
                <a:solidFill>
                  <a:srgbClr val="000000"/>
                </a:solidFill>
                <a:effectLst/>
                <a:latin typeface="Lexend Deca" panose="020B0604020202020204" charset="0"/>
                <a:cs typeface="Lexend Deca" panose="020B0604020202020204" charset="0"/>
              </a:rPr>
              <a:t>(Parallel Coordinates)</a:t>
            </a:r>
            <a:r>
              <a:rPr lang="en-US" sz="3200" b="0" i="0" u="none" strike="noStrike" dirty="0">
                <a:solidFill>
                  <a:srgbClr val="000000"/>
                </a:solidFill>
                <a:effectLst/>
                <a:latin typeface="Lexend Deca" panose="020B0604020202020204" charset="0"/>
                <a:cs typeface="Lexend Deca" panose="020B0604020202020204" charset="0"/>
              </a:rPr>
              <a:t>:</a:t>
            </a:r>
          </a:p>
          <a:p>
            <a:pPr marL="457200" rtl="0">
              <a:spcBef>
                <a:spcPts val="0"/>
              </a:spcBef>
              <a:spcAft>
                <a:spcPts val="0"/>
              </a:spcAft>
            </a:pPr>
            <a:r>
              <a:rPr lang="vi-VN" sz="2800" b="0" i="0" u="none" strike="noStrike" dirty="0">
                <a:solidFill>
                  <a:srgbClr val="000000"/>
                </a:solidFill>
                <a:effectLst/>
                <a:latin typeface="Lexend Deca" panose="020B0604020202020204" charset="0"/>
                <a:cs typeface="Lexend Deca" panose="020B0604020202020204" charset="0"/>
              </a:rPr>
              <a:t>- </a:t>
            </a:r>
            <a:r>
              <a:rPr lang="vi-VN" sz="2800" b="1" i="0" u="none" strike="noStrike" dirty="0">
                <a:solidFill>
                  <a:srgbClr val="000000"/>
                </a:solidFill>
                <a:effectLst/>
                <a:latin typeface="Lexend Deca" panose="020B0604020202020204" charset="0"/>
                <a:cs typeface="Lexend Deca" panose="020B0604020202020204" charset="0"/>
              </a:rPr>
              <a:t>Hạn chế</a:t>
            </a:r>
            <a:r>
              <a:rPr lang="vi-VN" sz="2800" b="0" i="0" u="none" strike="noStrike" dirty="0">
                <a:solidFill>
                  <a:srgbClr val="000000"/>
                </a:solidFill>
                <a:effectLst/>
                <a:latin typeface="Lexend Deca" panose="020B0604020202020204" charset="0"/>
                <a:cs typeface="Lexend Deca" panose="020B0604020202020204" charset="0"/>
              </a:rPr>
              <a:t>: nó không hiệu quả khi xử lý tập dữ liệu có nhiều bản ghi, vì sự lộn xộn và chồng chéo làm giảm khả năng đọc và nhận diện mẫu.</a:t>
            </a:r>
            <a:endParaRPr lang="vi-VN" sz="2800" b="0" dirty="0">
              <a:effectLst/>
              <a:latin typeface="Lexend Deca" panose="020B0604020202020204" charset="0"/>
              <a:cs typeface="Lexend Deca" panose="020B0604020202020204" charset="0"/>
            </a:endParaRPr>
          </a:p>
          <a:p>
            <a:br>
              <a:rPr lang="vi-VN" sz="3200" dirty="0"/>
            </a:br>
            <a:br>
              <a:rPr lang="vi-VN" sz="2800" dirty="0"/>
            </a:br>
            <a:endParaRPr lang="en-US" sz="2800" dirty="0">
              <a:latin typeface="Lexend Deca" panose="020B0604020202020204" charset="0"/>
              <a:cs typeface="Lexend Deca" panose="020B0604020202020204" charset="0"/>
            </a:endParaRPr>
          </a:p>
        </p:txBody>
      </p:sp>
      <p:pic>
        <p:nvPicPr>
          <p:cNvPr id="6" name="Picture 2">
            <a:extLst>
              <a:ext uri="{FF2B5EF4-FFF2-40B4-BE49-F238E27FC236}">
                <a16:creationId xmlns:a16="http://schemas.microsoft.com/office/drawing/2014/main" id="{181AABC3-83E4-C604-563C-8BB848C66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4981" y="4584845"/>
            <a:ext cx="9973019" cy="46734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F223726-0C96-7A59-4360-DED5EE36A41F}"/>
              </a:ext>
            </a:extLst>
          </p:cNvPr>
          <p:cNvSpPr txBox="1"/>
          <p:nvPr/>
        </p:nvSpPr>
        <p:spPr>
          <a:xfrm>
            <a:off x="17622433" y="9793597"/>
            <a:ext cx="665567" cy="523220"/>
          </a:xfrm>
          <a:prstGeom prst="rect">
            <a:avLst/>
          </a:prstGeom>
          <a:noFill/>
        </p:spPr>
        <p:txBody>
          <a:bodyPr wrap="none" rtlCol="0">
            <a:spAutoFit/>
          </a:bodyPr>
          <a:lstStyle/>
          <a:p>
            <a:r>
              <a:rPr lang="en-US" sz="2800" dirty="0">
                <a:latin typeface=".VnBlack" panose="020B7200000000000000" pitchFamily="34" charset="0"/>
              </a:rPr>
              <a:t>14</a:t>
            </a:r>
          </a:p>
        </p:txBody>
      </p:sp>
      <p:sp>
        <p:nvSpPr>
          <p:cNvPr id="7" name="TextBox 6">
            <a:extLst>
              <a:ext uri="{FF2B5EF4-FFF2-40B4-BE49-F238E27FC236}">
                <a16:creationId xmlns:a16="http://schemas.microsoft.com/office/drawing/2014/main" id="{6525C777-4DAC-3781-7C31-53201FBC061E}"/>
              </a:ext>
            </a:extLst>
          </p:cNvPr>
          <p:cNvSpPr txBox="1"/>
          <p:nvPr/>
        </p:nvSpPr>
        <p:spPr>
          <a:xfrm>
            <a:off x="8283083" y="9470431"/>
            <a:ext cx="9675628" cy="923330"/>
          </a:xfrm>
          <a:prstGeom prst="rect">
            <a:avLst/>
          </a:prstGeom>
          <a:noFill/>
        </p:spPr>
        <p:txBody>
          <a:bodyPr wrap="square">
            <a:spAutoFit/>
          </a:bodyPr>
          <a:lstStyle/>
          <a:p>
            <a:pPr marL="457200" algn="ctr" rtl="0">
              <a:spcBef>
                <a:spcPts val="0"/>
              </a:spcBef>
              <a:spcAft>
                <a:spcPts val="0"/>
              </a:spcAft>
            </a:pPr>
            <a:r>
              <a:rPr lang="en-US" sz="1800" dirty="0">
                <a:solidFill>
                  <a:srgbClr val="000000"/>
                </a:solidFill>
                <a:latin typeface="Lexend Deca" panose="020B0604020202020204" charset="0"/>
                <a:cs typeface="Lexend Deca" panose="020B0604020202020204" charset="0"/>
              </a:rPr>
              <a:t>(</a:t>
            </a:r>
            <a:r>
              <a:rPr lang="en-US" sz="1800" dirty="0" err="1">
                <a:solidFill>
                  <a:srgbClr val="000000"/>
                </a:solidFill>
                <a:latin typeface="Lexend Deca" panose="020B0604020202020204" charset="0"/>
                <a:cs typeface="Lexend Deca" panose="020B0604020202020204" charset="0"/>
              </a:rPr>
              <a:t>nguồn</a:t>
            </a:r>
            <a:r>
              <a:rPr lang="en-US" sz="1800" dirty="0">
                <a:solidFill>
                  <a:srgbClr val="000000"/>
                </a:solidFill>
                <a:latin typeface="Lexend Deca" panose="020B0604020202020204" charset="0"/>
                <a:cs typeface="Lexend Deca" panose="020B0604020202020204" charset="0"/>
              </a:rPr>
              <a:t>: </a:t>
            </a:r>
            <a:r>
              <a:rPr lang="en-US" sz="1800" b="1" i="0" u="none" strike="noStrike" dirty="0">
                <a:solidFill>
                  <a:srgbClr val="000000"/>
                </a:solidFill>
                <a:effectLst/>
                <a:latin typeface="Arial" panose="020B0604020202020204" pitchFamily="34" charset="0"/>
              </a:rPr>
              <a:t>http://mtc-m21b.sid.inpe.br/col/sid.inpe.br/mtc-m21b/2014/11.19.00.00.15/doc/morais_icon.pdf</a:t>
            </a:r>
            <a:r>
              <a:rPr lang="en-US" sz="1800" dirty="0">
                <a:solidFill>
                  <a:srgbClr val="000000"/>
                </a:solidFill>
                <a:latin typeface="Lexend Deca" panose="020B0604020202020204" charset="0"/>
                <a:cs typeface="Lexend Deca" panose="020B0604020202020204" charset="0"/>
              </a:rPr>
              <a:t>)</a:t>
            </a:r>
            <a:br>
              <a:rPr lang="vi-VN" sz="1800" b="0" i="0" u="none" strike="noStrike" dirty="0">
                <a:solidFill>
                  <a:srgbClr val="000000"/>
                </a:solidFill>
                <a:effectLst/>
                <a:latin typeface="Lexend Deca" panose="020B0604020202020204" charset="0"/>
                <a:cs typeface="Lexend Deca" panose="020B0604020202020204" charset="0"/>
              </a:rPr>
            </a:br>
            <a:endParaRPr lang="en-US" sz="1800" dirty="0">
              <a:solidFill>
                <a:srgbClr val="31356E"/>
              </a:solidFill>
              <a:latin typeface="Lexend Deca" panose="020B0604020202020204" charset="0"/>
              <a:ea typeface="Lexend Deca"/>
              <a:cs typeface="Lexend Deca" panose="020B0604020202020204" charset="0"/>
              <a:sym typeface="Lexend Deca"/>
            </a:endParaRPr>
          </a:p>
        </p:txBody>
      </p:sp>
    </p:spTree>
    <p:extLst>
      <p:ext uri="{BB962C8B-B14F-4D97-AF65-F5344CB8AC3E}">
        <p14:creationId xmlns:p14="http://schemas.microsoft.com/office/powerpoint/2010/main" val="22002983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344569" cy="4268064"/>
            <a:chOff x="0" y="0"/>
            <a:chExt cx="4356256" cy="961137"/>
          </a:xfrm>
        </p:grpSpPr>
        <p:sp>
          <p:nvSpPr>
            <p:cNvPr id="3" name="Freeform 3"/>
            <p:cNvSpPr/>
            <p:nvPr/>
          </p:nvSpPr>
          <p:spPr>
            <a:xfrm>
              <a:off x="0" y="0"/>
              <a:ext cx="4356255" cy="961137"/>
            </a:xfrm>
            <a:custGeom>
              <a:avLst/>
              <a:gdLst/>
              <a:ahLst/>
              <a:cxnLst/>
              <a:rect l="l" t="t" r="r" b="b"/>
              <a:pathLst>
                <a:path w="4356255" h="961137">
                  <a:moveTo>
                    <a:pt x="0" y="0"/>
                  </a:moveTo>
                  <a:lnTo>
                    <a:pt x="4356255" y="0"/>
                  </a:lnTo>
                  <a:lnTo>
                    <a:pt x="4356255" y="961137"/>
                  </a:lnTo>
                  <a:lnTo>
                    <a:pt x="0" y="961137"/>
                  </a:lnTo>
                  <a:close/>
                </a:path>
              </a:pathLst>
            </a:custGeom>
            <a:solidFill>
              <a:srgbClr val="31356E"/>
            </a:solidFill>
          </p:spPr>
          <p:txBody>
            <a:bodyPr/>
            <a:lstStyle/>
            <a:p>
              <a:endParaRPr lang="vi-VN"/>
            </a:p>
          </p:txBody>
        </p:sp>
        <p:sp>
          <p:nvSpPr>
            <p:cNvPr id="4" name="TextBox 4"/>
            <p:cNvSpPr txBox="1"/>
            <p:nvPr/>
          </p:nvSpPr>
          <p:spPr>
            <a:xfrm>
              <a:off x="0" y="-38100"/>
              <a:ext cx="4356256" cy="99923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28700" y="1465407"/>
            <a:ext cx="13333867" cy="1436291"/>
          </a:xfrm>
          <a:prstGeom prst="rect">
            <a:avLst/>
          </a:prstGeom>
        </p:spPr>
        <p:txBody>
          <a:bodyPr lIns="0" tIns="0" rIns="0" bIns="0" rtlCol="0" anchor="t">
            <a:spAutoFit/>
          </a:bodyPr>
          <a:lstStyle/>
          <a:p>
            <a:pPr algn="ctr">
              <a:lnSpc>
                <a:spcPts val="11172"/>
              </a:lnSpc>
            </a:pPr>
            <a:r>
              <a:rPr lang="en-US" sz="9600" dirty="0" err="1">
                <a:solidFill>
                  <a:srgbClr val="FFFFFF"/>
                </a:solidFill>
                <a:latin typeface="UTM Alberta Heavy" panose="02040603050506020204" pitchFamily="18" charset="0"/>
                <a:ea typeface="Futura Display"/>
                <a:cs typeface="Futura Display"/>
                <a:sym typeface="Futura Display"/>
              </a:rPr>
              <a:t>Một</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số</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loại</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hình</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chiếu</a:t>
            </a:r>
            <a:r>
              <a:rPr lang="en-US" sz="9600" dirty="0">
                <a:solidFill>
                  <a:srgbClr val="FFFFFF"/>
                </a:solidFill>
                <a:latin typeface="UTM Alberta Heavy" panose="02040603050506020204" pitchFamily="18" charset="0"/>
                <a:ea typeface="Futura Display"/>
                <a:cs typeface="Futura Display"/>
                <a:sym typeface="Futura Display"/>
              </a:rPr>
              <a:t>:</a:t>
            </a:r>
          </a:p>
        </p:txBody>
      </p:sp>
      <p:sp>
        <p:nvSpPr>
          <p:cNvPr id="18" name="TextBox 11">
            <a:extLst>
              <a:ext uri="{FF2B5EF4-FFF2-40B4-BE49-F238E27FC236}">
                <a16:creationId xmlns:a16="http://schemas.microsoft.com/office/drawing/2014/main" id="{1B8587D2-F78A-86D1-448A-5BE9B236284B}"/>
              </a:ext>
            </a:extLst>
          </p:cNvPr>
          <p:cNvSpPr txBox="1"/>
          <p:nvPr/>
        </p:nvSpPr>
        <p:spPr>
          <a:xfrm>
            <a:off x="838200" y="6019757"/>
            <a:ext cx="7158568" cy="1028743"/>
          </a:xfrm>
          <a:prstGeom prst="rect">
            <a:avLst/>
          </a:prstGeom>
        </p:spPr>
        <p:txBody>
          <a:bodyPr wrap="square" lIns="0" tIns="0" rIns="0" bIns="0" rtlCol="0" anchor="t">
            <a:spAutoFit/>
          </a:bodyPr>
          <a:lstStyle/>
          <a:p>
            <a:pPr algn="ctr">
              <a:lnSpc>
                <a:spcPts val="4176"/>
              </a:lnSpc>
              <a:spcBef>
                <a:spcPct val="0"/>
              </a:spcBef>
            </a:pPr>
            <a:r>
              <a:rPr lang="vi-VN" sz="2800" b="1" i="0" u="none" strike="noStrike" dirty="0">
                <a:solidFill>
                  <a:srgbClr val="000000"/>
                </a:solidFill>
                <a:effectLst/>
                <a:latin typeface="Lexend Deca" panose="020B0604020202020204" charset="0"/>
                <a:cs typeface="Lexend Deca" panose="020B0604020202020204" charset="0"/>
              </a:rPr>
              <a:t>Ví dụ: </a:t>
            </a:r>
            <a:r>
              <a:rPr lang="vi-VN" sz="2800" b="0" i="0" u="none" strike="noStrike" dirty="0">
                <a:solidFill>
                  <a:srgbClr val="000000"/>
                </a:solidFill>
                <a:effectLst/>
                <a:latin typeface="Lexend Deca" panose="020B0604020202020204" charset="0"/>
                <a:cs typeface="Lexend Deca" panose="020B0604020202020204" charset="0"/>
              </a:rPr>
              <a:t>Hình </a:t>
            </a:r>
            <a:r>
              <a:rPr lang="en-US" sz="2800" dirty="0" err="1">
                <a:solidFill>
                  <a:srgbClr val="000000"/>
                </a:solidFill>
                <a:latin typeface="Lexend Deca" panose="020B0604020202020204" charset="0"/>
                <a:cs typeface="Lexend Deca" panose="020B0604020202020204" charset="0"/>
              </a:rPr>
              <a:t>biểu</a:t>
            </a:r>
            <a:r>
              <a:rPr lang="en-US" sz="2800" dirty="0">
                <a:solidFill>
                  <a:srgbClr val="000000"/>
                </a:solidFill>
                <a:latin typeface="Lexend Deca" panose="020B0604020202020204" charset="0"/>
                <a:cs typeface="Lexend Deca" panose="020B0604020202020204" charset="0"/>
              </a:rPr>
              <a:t> </a:t>
            </a:r>
            <a:r>
              <a:rPr lang="en-US" sz="2800" dirty="0" err="1">
                <a:solidFill>
                  <a:srgbClr val="000000"/>
                </a:solidFill>
                <a:latin typeface="Lexend Deca" panose="020B0604020202020204" charset="0"/>
                <a:cs typeface="Lexend Deca" panose="020B0604020202020204" charset="0"/>
              </a:rPr>
              <a:t>thị</a:t>
            </a:r>
            <a:r>
              <a:rPr lang="vi-VN" sz="2800" b="0" i="0" u="none" strike="noStrike" dirty="0">
                <a:solidFill>
                  <a:srgbClr val="000000"/>
                </a:solidFill>
                <a:effectLst/>
                <a:latin typeface="Lexend Deca" panose="020B0604020202020204" charset="0"/>
                <a:cs typeface="Lexend Deca" panose="020B0604020202020204" charset="0"/>
              </a:rPr>
              <a:t> 150 điểm dữ liệu trên tập dữ liệu</a:t>
            </a:r>
            <a:endParaRPr lang="en-US" sz="2800" dirty="0">
              <a:latin typeface="Lexend Deca" panose="020B0604020202020204" charset="0"/>
              <a:cs typeface="Lexend Deca" panose="020B0604020202020204" charset="0"/>
            </a:endParaRPr>
          </a:p>
        </p:txBody>
      </p:sp>
      <p:pic>
        <p:nvPicPr>
          <p:cNvPr id="8194" name="Picture 2">
            <a:extLst>
              <a:ext uri="{FF2B5EF4-FFF2-40B4-BE49-F238E27FC236}">
                <a16:creationId xmlns:a16="http://schemas.microsoft.com/office/drawing/2014/main" id="{C7B2F005-CF46-92A5-056F-D8A5650BE5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4981" y="4584845"/>
            <a:ext cx="9973019" cy="467345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66E2186-111A-2A74-FD67-1AB3BB848EF7}"/>
              </a:ext>
            </a:extLst>
          </p:cNvPr>
          <p:cNvSpPr txBox="1"/>
          <p:nvPr/>
        </p:nvSpPr>
        <p:spPr>
          <a:xfrm>
            <a:off x="17622433" y="9793597"/>
            <a:ext cx="665567" cy="523220"/>
          </a:xfrm>
          <a:prstGeom prst="rect">
            <a:avLst/>
          </a:prstGeom>
          <a:noFill/>
        </p:spPr>
        <p:txBody>
          <a:bodyPr wrap="none" rtlCol="0">
            <a:spAutoFit/>
          </a:bodyPr>
          <a:lstStyle/>
          <a:p>
            <a:r>
              <a:rPr lang="en-US" sz="2800" dirty="0">
                <a:latin typeface=".VnBlack" panose="020B7200000000000000" pitchFamily="34" charset="0"/>
              </a:rPr>
              <a:t>15</a:t>
            </a:r>
          </a:p>
        </p:txBody>
      </p:sp>
      <p:sp>
        <p:nvSpPr>
          <p:cNvPr id="6" name="TextBox 5">
            <a:extLst>
              <a:ext uri="{FF2B5EF4-FFF2-40B4-BE49-F238E27FC236}">
                <a16:creationId xmlns:a16="http://schemas.microsoft.com/office/drawing/2014/main" id="{49C52A75-214D-18F9-05F9-6B60D9E51E97}"/>
              </a:ext>
            </a:extLst>
          </p:cNvPr>
          <p:cNvSpPr txBox="1"/>
          <p:nvPr/>
        </p:nvSpPr>
        <p:spPr>
          <a:xfrm>
            <a:off x="8283083" y="9470431"/>
            <a:ext cx="9675628" cy="923330"/>
          </a:xfrm>
          <a:prstGeom prst="rect">
            <a:avLst/>
          </a:prstGeom>
          <a:noFill/>
        </p:spPr>
        <p:txBody>
          <a:bodyPr wrap="square">
            <a:spAutoFit/>
          </a:bodyPr>
          <a:lstStyle/>
          <a:p>
            <a:pPr marL="457200" algn="ctr" rtl="0">
              <a:spcBef>
                <a:spcPts val="0"/>
              </a:spcBef>
              <a:spcAft>
                <a:spcPts val="0"/>
              </a:spcAft>
            </a:pPr>
            <a:r>
              <a:rPr lang="en-US" sz="1800" dirty="0">
                <a:solidFill>
                  <a:srgbClr val="000000"/>
                </a:solidFill>
                <a:latin typeface="Lexend Deca" panose="020B0604020202020204" charset="0"/>
                <a:cs typeface="Lexend Deca" panose="020B0604020202020204" charset="0"/>
              </a:rPr>
              <a:t>(</a:t>
            </a:r>
            <a:r>
              <a:rPr lang="en-US" sz="1800" dirty="0" err="1">
                <a:solidFill>
                  <a:srgbClr val="000000"/>
                </a:solidFill>
                <a:latin typeface="Lexend Deca" panose="020B0604020202020204" charset="0"/>
                <a:cs typeface="Lexend Deca" panose="020B0604020202020204" charset="0"/>
              </a:rPr>
              <a:t>nguồn</a:t>
            </a:r>
            <a:r>
              <a:rPr lang="en-US" sz="1800" dirty="0">
                <a:solidFill>
                  <a:srgbClr val="000000"/>
                </a:solidFill>
                <a:latin typeface="Lexend Deca" panose="020B0604020202020204" charset="0"/>
                <a:cs typeface="Lexend Deca" panose="020B0604020202020204" charset="0"/>
              </a:rPr>
              <a:t>: </a:t>
            </a:r>
            <a:r>
              <a:rPr lang="en-US" sz="1800" b="1" i="0" u="none" strike="noStrike" dirty="0">
                <a:solidFill>
                  <a:srgbClr val="000000"/>
                </a:solidFill>
                <a:effectLst/>
                <a:latin typeface="Arial" panose="020B0604020202020204" pitchFamily="34" charset="0"/>
              </a:rPr>
              <a:t>http://mtc-m21b.sid.inpe.br/col/sid.inpe.br/mtc-m21b/2014/11.19.00.00.15/doc/morais_icon.pdf</a:t>
            </a:r>
            <a:r>
              <a:rPr lang="en-US" sz="1800" dirty="0">
                <a:solidFill>
                  <a:srgbClr val="000000"/>
                </a:solidFill>
                <a:latin typeface="Lexend Deca" panose="020B0604020202020204" charset="0"/>
                <a:cs typeface="Lexend Deca" panose="020B0604020202020204" charset="0"/>
              </a:rPr>
              <a:t>)</a:t>
            </a:r>
            <a:br>
              <a:rPr lang="vi-VN" sz="1800" b="0" i="0" u="none" strike="noStrike" dirty="0">
                <a:solidFill>
                  <a:srgbClr val="000000"/>
                </a:solidFill>
                <a:effectLst/>
                <a:latin typeface="Lexend Deca" panose="020B0604020202020204" charset="0"/>
                <a:cs typeface="Lexend Deca" panose="020B0604020202020204" charset="0"/>
              </a:rPr>
            </a:br>
            <a:endParaRPr lang="en-US" sz="1800" dirty="0">
              <a:solidFill>
                <a:srgbClr val="31356E"/>
              </a:solidFill>
              <a:latin typeface="Lexend Deca" panose="020B0604020202020204" charset="0"/>
              <a:ea typeface="Lexend Deca"/>
              <a:cs typeface="Lexend Deca" panose="020B0604020202020204" charset="0"/>
              <a:sym typeface="Lexend Deca"/>
            </a:endParaRPr>
          </a:p>
        </p:txBody>
      </p:sp>
    </p:spTree>
    <p:extLst>
      <p:ext uri="{BB962C8B-B14F-4D97-AF65-F5344CB8AC3E}">
        <p14:creationId xmlns:p14="http://schemas.microsoft.com/office/powerpoint/2010/main" val="9227746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9246124" cy="11212735"/>
            <a:chOff x="0" y="0"/>
            <a:chExt cx="2082160" cy="2525026"/>
          </a:xfrm>
        </p:grpSpPr>
        <p:sp>
          <p:nvSpPr>
            <p:cNvPr id="3" name="Freeform 3"/>
            <p:cNvSpPr/>
            <p:nvPr/>
          </p:nvSpPr>
          <p:spPr>
            <a:xfrm>
              <a:off x="0" y="0"/>
              <a:ext cx="2082160" cy="2525026"/>
            </a:xfrm>
            <a:custGeom>
              <a:avLst/>
              <a:gdLst/>
              <a:ahLst/>
              <a:cxnLst/>
              <a:rect l="l" t="t" r="r" b="b"/>
              <a:pathLst>
                <a:path w="2082160" h="2525026">
                  <a:moveTo>
                    <a:pt x="0" y="0"/>
                  </a:moveTo>
                  <a:lnTo>
                    <a:pt x="2082160" y="0"/>
                  </a:lnTo>
                  <a:lnTo>
                    <a:pt x="2082160" y="2525026"/>
                  </a:lnTo>
                  <a:lnTo>
                    <a:pt x="0" y="2525026"/>
                  </a:lnTo>
                  <a:close/>
                </a:path>
              </a:pathLst>
            </a:custGeom>
            <a:solidFill>
              <a:srgbClr val="31356E"/>
            </a:solidFill>
          </p:spPr>
          <p:txBody>
            <a:bodyPr/>
            <a:lstStyle/>
            <a:p>
              <a:endParaRPr lang="vi-VN"/>
            </a:p>
          </p:txBody>
        </p:sp>
        <p:sp>
          <p:nvSpPr>
            <p:cNvPr id="4" name="TextBox 4"/>
            <p:cNvSpPr txBox="1"/>
            <p:nvPr/>
          </p:nvSpPr>
          <p:spPr>
            <a:xfrm>
              <a:off x="0" y="-38100"/>
              <a:ext cx="2082160" cy="2563126"/>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038225" y="6268580"/>
            <a:ext cx="6871582" cy="2479692"/>
            <a:chOff x="0" y="0"/>
            <a:chExt cx="1547430" cy="558408"/>
          </a:xfrm>
        </p:grpSpPr>
        <p:sp>
          <p:nvSpPr>
            <p:cNvPr id="6" name="Freeform 6"/>
            <p:cNvSpPr/>
            <p:nvPr/>
          </p:nvSpPr>
          <p:spPr>
            <a:xfrm>
              <a:off x="0" y="0"/>
              <a:ext cx="1547430" cy="558409"/>
            </a:xfrm>
            <a:custGeom>
              <a:avLst/>
              <a:gdLst/>
              <a:ahLst/>
              <a:cxnLst/>
              <a:rect l="l" t="t" r="r" b="b"/>
              <a:pathLst>
                <a:path w="1547430" h="558409">
                  <a:moveTo>
                    <a:pt x="57460" y="0"/>
                  </a:moveTo>
                  <a:lnTo>
                    <a:pt x="1489971" y="0"/>
                  </a:lnTo>
                  <a:cubicBezTo>
                    <a:pt x="1505210" y="0"/>
                    <a:pt x="1519825" y="6054"/>
                    <a:pt x="1530601" y="16830"/>
                  </a:cubicBezTo>
                  <a:cubicBezTo>
                    <a:pt x="1541376" y="27605"/>
                    <a:pt x="1547430" y="42220"/>
                    <a:pt x="1547430" y="57460"/>
                  </a:cubicBezTo>
                  <a:lnTo>
                    <a:pt x="1547430" y="500949"/>
                  </a:lnTo>
                  <a:cubicBezTo>
                    <a:pt x="1547430" y="516188"/>
                    <a:pt x="1541376" y="530803"/>
                    <a:pt x="1530601" y="541579"/>
                  </a:cubicBezTo>
                  <a:cubicBezTo>
                    <a:pt x="1519825" y="552355"/>
                    <a:pt x="1505210" y="558409"/>
                    <a:pt x="1489971" y="558409"/>
                  </a:cubicBezTo>
                  <a:lnTo>
                    <a:pt x="57460" y="558409"/>
                  </a:lnTo>
                  <a:cubicBezTo>
                    <a:pt x="42220" y="558409"/>
                    <a:pt x="27605" y="552355"/>
                    <a:pt x="16830" y="541579"/>
                  </a:cubicBezTo>
                  <a:cubicBezTo>
                    <a:pt x="6054" y="530803"/>
                    <a:pt x="0" y="516188"/>
                    <a:pt x="0" y="500949"/>
                  </a:cubicBezTo>
                  <a:lnTo>
                    <a:pt x="0" y="57460"/>
                  </a:lnTo>
                  <a:cubicBezTo>
                    <a:pt x="0" y="42220"/>
                    <a:pt x="6054" y="27605"/>
                    <a:pt x="16830" y="16830"/>
                  </a:cubicBezTo>
                  <a:cubicBezTo>
                    <a:pt x="27605" y="6054"/>
                    <a:pt x="42220" y="0"/>
                    <a:pt x="57460" y="0"/>
                  </a:cubicBezTo>
                  <a:close/>
                </a:path>
              </a:pathLst>
            </a:custGeom>
            <a:solidFill>
              <a:srgbClr val="DAE9FF"/>
            </a:solidFill>
          </p:spPr>
          <p:txBody>
            <a:bodyPr/>
            <a:lstStyle/>
            <a:p>
              <a:endParaRPr lang="vi-VN"/>
            </a:p>
          </p:txBody>
        </p:sp>
        <p:sp>
          <p:nvSpPr>
            <p:cNvPr id="7" name="TextBox 7"/>
            <p:cNvSpPr txBox="1"/>
            <p:nvPr/>
          </p:nvSpPr>
          <p:spPr>
            <a:xfrm>
              <a:off x="0" y="-38100"/>
              <a:ext cx="1547430" cy="596508"/>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1070227" y="6882398"/>
            <a:ext cx="6807579" cy="1232902"/>
          </a:xfrm>
          <a:prstGeom prst="rect">
            <a:avLst/>
          </a:prstGeom>
        </p:spPr>
        <p:txBody>
          <a:bodyPr lIns="0" tIns="0" rIns="0" bIns="0" rtlCol="0" anchor="t">
            <a:spAutoFit/>
          </a:bodyPr>
          <a:lstStyle/>
          <a:p>
            <a:pPr algn="ctr">
              <a:lnSpc>
                <a:spcPts val="5016"/>
              </a:lnSpc>
              <a:spcBef>
                <a:spcPct val="0"/>
              </a:spcBef>
            </a:pPr>
            <a:r>
              <a:rPr lang="en-US" sz="3600" dirty="0">
                <a:latin typeface="Lexend Deca" panose="020B0604020202020204" charset="0"/>
                <a:cs typeface="Lexend Deca" panose="020B0604020202020204" charset="0"/>
              </a:rPr>
              <a:t>Icon-Based Visualization Techniques</a:t>
            </a:r>
            <a:endParaRPr lang="en-US" sz="3583" dirty="0">
              <a:solidFill>
                <a:srgbClr val="31356E"/>
              </a:solidFill>
              <a:latin typeface="Lexend Deca" panose="020B0604020202020204" charset="0"/>
              <a:ea typeface="Lexend Deca"/>
              <a:cs typeface="Lexend Deca" panose="020B0604020202020204" charset="0"/>
              <a:sym typeface="Lexend Deca"/>
            </a:endParaRPr>
          </a:p>
        </p:txBody>
      </p:sp>
      <p:sp>
        <p:nvSpPr>
          <p:cNvPr id="12" name="TextBox 5">
            <a:extLst>
              <a:ext uri="{FF2B5EF4-FFF2-40B4-BE49-F238E27FC236}">
                <a16:creationId xmlns:a16="http://schemas.microsoft.com/office/drawing/2014/main" id="{BA10C794-7DF4-0446-B3B1-9F8A3176CA06}"/>
              </a:ext>
            </a:extLst>
          </p:cNvPr>
          <p:cNvSpPr txBox="1"/>
          <p:nvPr/>
        </p:nvSpPr>
        <p:spPr>
          <a:xfrm>
            <a:off x="915177" y="1943100"/>
            <a:ext cx="6693225" cy="3642151"/>
          </a:xfrm>
          <a:prstGeom prst="rect">
            <a:avLst/>
          </a:prstGeom>
        </p:spPr>
        <p:txBody>
          <a:bodyPr wrap="square" lIns="0" tIns="0" rIns="0" bIns="0" rtlCol="0" anchor="t">
            <a:spAutoFit/>
          </a:bodyPr>
          <a:lstStyle/>
          <a:p>
            <a:pPr algn="ctr">
              <a:lnSpc>
                <a:spcPts val="9753"/>
              </a:lnSpc>
            </a:pPr>
            <a:r>
              <a:rPr lang="en-US" sz="7200" dirty="0">
                <a:solidFill>
                  <a:srgbClr val="FFFFFF"/>
                </a:solidFill>
                <a:latin typeface="UTM Alberta Heavy" panose="02040603050506020204" pitchFamily="18" charset="0"/>
                <a:ea typeface="Futura Display"/>
                <a:cs typeface="Lexend Deca" panose="020B0604020202020204" charset="0"/>
                <a:sym typeface="Futura Display"/>
              </a:rPr>
              <a:t>c.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Kỹ</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thuật</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trực</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quan</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hóa</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dựa</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trên</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biểu</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tượng</a:t>
            </a:r>
            <a:endParaRPr lang="en-US" sz="7200" dirty="0">
              <a:solidFill>
                <a:srgbClr val="FFFFFF"/>
              </a:solidFill>
              <a:latin typeface="UTM Alberta Heavy" panose="02040603050506020204" pitchFamily="18" charset="0"/>
              <a:ea typeface="Futura Display"/>
              <a:cs typeface="Lexend Deca" panose="020B0604020202020204" charset="0"/>
              <a:sym typeface="Futura Display"/>
            </a:endParaRPr>
          </a:p>
        </p:txBody>
      </p:sp>
      <p:sp>
        <p:nvSpPr>
          <p:cNvPr id="13" name="TextBox 12">
            <a:extLst>
              <a:ext uri="{FF2B5EF4-FFF2-40B4-BE49-F238E27FC236}">
                <a16:creationId xmlns:a16="http://schemas.microsoft.com/office/drawing/2014/main" id="{3883B8D1-F0C8-BC7D-B432-EB28C6F6B7F7}"/>
              </a:ext>
            </a:extLst>
          </p:cNvPr>
          <p:cNvSpPr txBox="1"/>
          <p:nvPr/>
        </p:nvSpPr>
        <p:spPr>
          <a:xfrm>
            <a:off x="9135533" y="3398278"/>
            <a:ext cx="8991600" cy="3570208"/>
          </a:xfrm>
          <a:prstGeom prst="rect">
            <a:avLst/>
          </a:prstGeom>
        </p:spPr>
        <p:txBody>
          <a:bodyPr wrap="square" lIns="0" tIns="0" rIns="0" bIns="0" rtlCol="0" anchor="t">
            <a:spAutoFit/>
          </a:bodyPr>
          <a:lstStyle/>
          <a:p>
            <a:pPr rtl="0">
              <a:spcBef>
                <a:spcPts val="0"/>
              </a:spcBef>
              <a:spcAft>
                <a:spcPts val="0"/>
              </a:spcAft>
            </a:pPr>
            <a:r>
              <a:rPr lang="vi-VN" sz="2800" b="0" i="0" u="none" strike="noStrike" dirty="0">
                <a:solidFill>
                  <a:srgbClr val="000000"/>
                </a:solidFill>
                <a:effectLst/>
                <a:latin typeface="Lexend Deca" panose="020B0604020202020204" charset="0"/>
                <a:cs typeface="Lexend Deca" panose="020B0604020202020204" charset="0"/>
              </a:rPr>
              <a:t>Kỹ thuật trực quan hóa dựa trên biểu tượng sử dụng các biểu tượng nhỏ để biểu diễn các giá trị dữ liệu đa chiều.</a:t>
            </a:r>
            <a:endParaRPr lang="vi-VN" sz="2800" b="0" dirty="0">
              <a:effectLst/>
              <a:latin typeface="Lexend Deca" panose="020B0604020202020204" charset="0"/>
              <a:cs typeface="Lexend Deca" panose="020B0604020202020204" charset="0"/>
            </a:endParaRPr>
          </a:p>
          <a:p>
            <a:pPr rtl="0">
              <a:spcBef>
                <a:spcPts val="0"/>
              </a:spcBef>
              <a:spcAft>
                <a:spcPts val="0"/>
              </a:spcAft>
            </a:pPr>
            <a:br>
              <a:rPr lang="vi-VN" sz="2800" b="0" dirty="0">
                <a:effectLst/>
                <a:latin typeface="Lexend Deca" panose="020B0604020202020204" charset="0"/>
                <a:cs typeface="Lexend Deca" panose="020B0604020202020204" charset="0"/>
              </a:rPr>
            </a:br>
            <a:r>
              <a:rPr lang="vi-VN" sz="2800" b="0" i="0" u="none" strike="noStrike" dirty="0">
                <a:solidFill>
                  <a:srgbClr val="000000"/>
                </a:solidFill>
                <a:effectLst/>
                <a:latin typeface="Lexend Deca" panose="020B0604020202020204" charset="0"/>
                <a:cs typeface="Lexend Deca" panose="020B0604020202020204" charset="0"/>
              </a:rPr>
              <a:t>Có 2 kỹ thuật phổ biến là:</a:t>
            </a:r>
            <a:r>
              <a:rPr lang="vi-VN" sz="2800" b="1" i="0" u="none" strike="noStrike" dirty="0">
                <a:solidFill>
                  <a:srgbClr val="000000"/>
                </a:solidFill>
                <a:effectLst/>
                <a:latin typeface="Lexend Deca" panose="020B0604020202020204" charset="0"/>
                <a:cs typeface="Lexend Deca" panose="020B0604020202020204" charset="0"/>
              </a:rPr>
              <a:t> Khuôn mặt Chernoff </a:t>
            </a:r>
            <a:r>
              <a:rPr lang="vi-VN" sz="2800" b="0" i="0" u="none" strike="noStrike" dirty="0">
                <a:solidFill>
                  <a:srgbClr val="000000"/>
                </a:solidFill>
                <a:effectLst/>
                <a:latin typeface="Lexend Deca" panose="020B0604020202020204" charset="0"/>
                <a:cs typeface="Lexend Deca" panose="020B0604020202020204" charset="0"/>
              </a:rPr>
              <a:t>và </a:t>
            </a:r>
            <a:r>
              <a:rPr lang="vi-VN" sz="2800" b="1" i="0" u="none" strike="noStrike" dirty="0">
                <a:solidFill>
                  <a:srgbClr val="000000"/>
                </a:solidFill>
                <a:effectLst/>
                <a:latin typeface="Lexend Deca" panose="020B0604020202020204" charset="0"/>
                <a:cs typeface="Lexend Deca" panose="020B0604020202020204" charset="0"/>
              </a:rPr>
              <a:t>Hình que (stick figures)</a:t>
            </a:r>
            <a:endParaRPr lang="vi-VN" sz="2800" b="0" dirty="0">
              <a:effectLst/>
              <a:latin typeface="Lexend Deca" panose="020B0604020202020204" charset="0"/>
              <a:cs typeface="Lexend Deca" panose="020B0604020202020204" charset="0"/>
            </a:endParaRPr>
          </a:p>
          <a:p>
            <a:br>
              <a:rPr lang="vi-VN" sz="3200" dirty="0"/>
            </a:br>
            <a:endParaRPr lang="en-US" sz="3200" dirty="0">
              <a:solidFill>
                <a:srgbClr val="31356E"/>
              </a:solidFill>
              <a:latin typeface="Lexend Deca" panose="020B0604020202020204" charset="0"/>
              <a:ea typeface="Lexend Deca"/>
              <a:cs typeface="Lexend Deca" panose="020B0604020202020204" charset="0"/>
              <a:sym typeface="Lexend Deca"/>
            </a:endParaRPr>
          </a:p>
        </p:txBody>
      </p:sp>
      <p:sp>
        <p:nvSpPr>
          <p:cNvPr id="14" name="TextBox 13">
            <a:extLst>
              <a:ext uri="{FF2B5EF4-FFF2-40B4-BE49-F238E27FC236}">
                <a16:creationId xmlns:a16="http://schemas.microsoft.com/office/drawing/2014/main" id="{55F16195-7E71-F5C7-184C-C27EE526D438}"/>
              </a:ext>
            </a:extLst>
          </p:cNvPr>
          <p:cNvSpPr txBox="1"/>
          <p:nvPr/>
        </p:nvSpPr>
        <p:spPr>
          <a:xfrm>
            <a:off x="17622433" y="9793597"/>
            <a:ext cx="665567" cy="523220"/>
          </a:xfrm>
          <a:prstGeom prst="rect">
            <a:avLst/>
          </a:prstGeom>
          <a:noFill/>
        </p:spPr>
        <p:txBody>
          <a:bodyPr wrap="none" rtlCol="0">
            <a:spAutoFit/>
          </a:bodyPr>
          <a:lstStyle/>
          <a:p>
            <a:r>
              <a:rPr lang="en-US" sz="2800" dirty="0">
                <a:latin typeface=".VnBlack" panose="020B7200000000000000" pitchFamily="34" charset="0"/>
              </a:rPr>
              <a:t>16</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250" fill="hold"/>
                                        <p:tgtEl>
                                          <p:spTgt spid="12"/>
                                        </p:tgtEl>
                                        <p:attrNameLst>
                                          <p:attrName>ppt_w</p:attrName>
                                        </p:attrNameLst>
                                      </p:cBhvr>
                                      <p:tavLst>
                                        <p:tav tm="0">
                                          <p:val>
                                            <p:fltVal val="0"/>
                                          </p:val>
                                        </p:tav>
                                        <p:tav tm="100000">
                                          <p:val>
                                            <p:strVal val="#ppt_w"/>
                                          </p:val>
                                        </p:tav>
                                      </p:tavLst>
                                    </p:anim>
                                    <p:anim calcmode="lin" valueType="num">
                                      <p:cBhvr>
                                        <p:cTn id="8" dur="250" fill="hold"/>
                                        <p:tgtEl>
                                          <p:spTgt spid="12"/>
                                        </p:tgtEl>
                                        <p:attrNameLst>
                                          <p:attrName>ppt_h</p:attrName>
                                        </p:attrNameLst>
                                      </p:cBhvr>
                                      <p:tavLst>
                                        <p:tav tm="0">
                                          <p:val>
                                            <p:fltVal val="0"/>
                                          </p:val>
                                        </p:tav>
                                        <p:tav tm="100000">
                                          <p:val>
                                            <p:strVal val="#ppt_h"/>
                                          </p:val>
                                        </p:tav>
                                      </p:tavLst>
                                    </p:anim>
                                    <p:animEffect transition="in" filter="fade">
                                      <p:cBhvr>
                                        <p:cTn id="9"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344569" cy="4268064"/>
            <a:chOff x="0" y="0"/>
            <a:chExt cx="4356256" cy="961137"/>
          </a:xfrm>
        </p:grpSpPr>
        <p:sp>
          <p:nvSpPr>
            <p:cNvPr id="3" name="Freeform 3"/>
            <p:cNvSpPr/>
            <p:nvPr/>
          </p:nvSpPr>
          <p:spPr>
            <a:xfrm>
              <a:off x="0" y="0"/>
              <a:ext cx="4356255" cy="961137"/>
            </a:xfrm>
            <a:custGeom>
              <a:avLst/>
              <a:gdLst/>
              <a:ahLst/>
              <a:cxnLst/>
              <a:rect l="l" t="t" r="r" b="b"/>
              <a:pathLst>
                <a:path w="4356255" h="961137">
                  <a:moveTo>
                    <a:pt x="0" y="0"/>
                  </a:moveTo>
                  <a:lnTo>
                    <a:pt x="4356255" y="0"/>
                  </a:lnTo>
                  <a:lnTo>
                    <a:pt x="4356255" y="961137"/>
                  </a:lnTo>
                  <a:lnTo>
                    <a:pt x="0" y="961137"/>
                  </a:lnTo>
                  <a:close/>
                </a:path>
              </a:pathLst>
            </a:custGeom>
            <a:solidFill>
              <a:srgbClr val="31356E"/>
            </a:solidFill>
          </p:spPr>
          <p:txBody>
            <a:bodyPr/>
            <a:lstStyle/>
            <a:p>
              <a:endParaRPr lang="vi-VN"/>
            </a:p>
          </p:txBody>
        </p:sp>
        <p:sp>
          <p:nvSpPr>
            <p:cNvPr id="4" name="TextBox 4"/>
            <p:cNvSpPr txBox="1"/>
            <p:nvPr/>
          </p:nvSpPr>
          <p:spPr>
            <a:xfrm>
              <a:off x="0" y="-38100"/>
              <a:ext cx="4356256" cy="999237"/>
            </a:xfrm>
            <a:prstGeom prst="rect">
              <a:avLst/>
            </a:prstGeom>
          </p:spPr>
          <p:txBody>
            <a:bodyPr lIns="50800" tIns="50800" rIns="50800" bIns="50800" rtlCol="0" anchor="ctr"/>
            <a:lstStyle/>
            <a:p>
              <a:pPr algn="ctr">
                <a:lnSpc>
                  <a:spcPts val="2659"/>
                </a:lnSpc>
                <a:spcBef>
                  <a:spcPct val="0"/>
                </a:spcBef>
              </a:pPr>
              <a:endParaRPr/>
            </a:p>
          </p:txBody>
        </p:sp>
      </p:grpSp>
      <p:sp>
        <p:nvSpPr>
          <p:cNvPr id="18" name="TextBox 11">
            <a:extLst>
              <a:ext uri="{FF2B5EF4-FFF2-40B4-BE49-F238E27FC236}">
                <a16:creationId xmlns:a16="http://schemas.microsoft.com/office/drawing/2014/main" id="{BA1C5449-1C93-A3F8-D700-CC0096A8AD14}"/>
              </a:ext>
            </a:extLst>
          </p:cNvPr>
          <p:cNvSpPr txBox="1"/>
          <p:nvPr/>
        </p:nvSpPr>
        <p:spPr>
          <a:xfrm>
            <a:off x="994832" y="4383094"/>
            <a:ext cx="7539568" cy="3721788"/>
          </a:xfrm>
          <a:prstGeom prst="rect">
            <a:avLst/>
          </a:prstGeom>
        </p:spPr>
        <p:txBody>
          <a:bodyPr wrap="square" lIns="0" tIns="0" rIns="0" bIns="0" rtlCol="0" anchor="t">
            <a:spAutoFit/>
          </a:bodyPr>
          <a:lstStyle/>
          <a:p>
            <a:pPr algn="just">
              <a:lnSpc>
                <a:spcPts val="4176"/>
              </a:lnSpc>
              <a:spcBef>
                <a:spcPct val="0"/>
              </a:spcBef>
            </a:pPr>
            <a:r>
              <a:rPr lang="en-US" sz="2800" i="0" u="none" strike="noStrike" dirty="0" err="1">
                <a:solidFill>
                  <a:srgbClr val="000000"/>
                </a:solidFill>
                <a:effectLst/>
                <a:latin typeface="Lexend Deca" panose="020B0604020202020204" charset="0"/>
                <a:cs typeface="Lexend Deca" panose="020B0604020202020204" charset="0"/>
              </a:rPr>
              <a:t>Là</a:t>
            </a:r>
            <a:r>
              <a:rPr lang="en-US" sz="2800" b="1" i="0" u="none" strike="noStrike" dirty="0">
                <a:solidFill>
                  <a:srgbClr val="000000"/>
                </a:solidFill>
                <a:effectLst/>
                <a:latin typeface="Lexend Deca" panose="020B0604020202020204" charset="0"/>
                <a:cs typeface="Lexend Deca" panose="020B0604020202020204" charset="0"/>
              </a:rPr>
              <a:t> </a:t>
            </a:r>
            <a:r>
              <a:rPr lang="vi-VN" sz="2800" b="0" i="0" u="none" strike="noStrike" dirty="0">
                <a:solidFill>
                  <a:srgbClr val="000000"/>
                </a:solidFill>
                <a:effectLst/>
                <a:latin typeface="Lexend Deca" panose="020B0604020202020204" charset="0"/>
                <a:cs typeface="Lexend Deca" panose="020B0604020202020204" charset="0"/>
              </a:rPr>
              <a:t>một phương pháp </a:t>
            </a:r>
            <a:r>
              <a:rPr lang="vi-VN" sz="2800" b="1" i="0" u="none" strike="noStrike" dirty="0">
                <a:solidFill>
                  <a:srgbClr val="000000"/>
                </a:solidFill>
                <a:effectLst/>
                <a:latin typeface="Lexend Deca" panose="020B0604020202020204" charset="0"/>
                <a:cs typeface="Lexend Deca" panose="020B0604020202020204" charset="0"/>
              </a:rPr>
              <a:t>trực quan hóa dữ liệu đa chiều</a:t>
            </a:r>
            <a:r>
              <a:rPr lang="vi-VN" sz="2800" b="0" i="0" u="none" strike="noStrike" dirty="0">
                <a:solidFill>
                  <a:srgbClr val="000000"/>
                </a:solidFill>
                <a:effectLst/>
                <a:latin typeface="Lexend Deca" panose="020B0604020202020204" charset="0"/>
                <a:cs typeface="Lexend Deca" panose="020B0604020202020204" charset="0"/>
              </a:rPr>
              <a:t> bằng cách sử dụng hình ảnh khuôn mặt người. Mỗi đặc điểm của khuôn mặt (mắt, mũi, miệng,...) đại diện cho một biến số trong dữ liệu</a:t>
            </a:r>
            <a:r>
              <a:rPr lang="en-US" sz="2800" dirty="0">
                <a:solidFill>
                  <a:srgbClr val="000000"/>
                </a:solidFill>
                <a:latin typeface="Lexend Deca" panose="020B0604020202020204" charset="0"/>
                <a:cs typeface="Lexend Deca" panose="020B0604020202020204" charset="0"/>
              </a:rPr>
              <a:t> -&gt; </a:t>
            </a:r>
            <a:r>
              <a:rPr lang="vi-VN" sz="2800" b="0" i="0" u="none" strike="noStrike" dirty="0">
                <a:solidFill>
                  <a:srgbClr val="000000"/>
                </a:solidFill>
                <a:effectLst/>
                <a:latin typeface="Lexend Deca" panose="020B0604020202020204" charset="0"/>
                <a:cs typeface="Lexend Deca" panose="020B0604020202020204" charset="0"/>
              </a:rPr>
              <a:t>giúp người dùng dễ dàng nhận biết các mẫu và xu hướng trong dữ liệu</a:t>
            </a:r>
            <a:endParaRPr lang="en-US" sz="2800" dirty="0">
              <a:latin typeface="Lexend Deca" panose="020B0604020202020204" charset="0"/>
              <a:cs typeface="Lexend Deca" panose="020B0604020202020204" charset="0"/>
            </a:endParaRPr>
          </a:p>
        </p:txBody>
      </p:sp>
      <p:sp>
        <p:nvSpPr>
          <p:cNvPr id="19" name="TextBox 5">
            <a:extLst>
              <a:ext uri="{FF2B5EF4-FFF2-40B4-BE49-F238E27FC236}">
                <a16:creationId xmlns:a16="http://schemas.microsoft.com/office/drawing/2014/main" id="{0C2E0CA0-B9F0-1680-C0A2-97EB9B4B0E22}"/>
              </a:ext>
            </a:extLst>
          </p:cNvPr>
          <p:cNvSpPr txBox="1"/>
          <p:nvPr/>
        </p:nvSpPr>
        <p:spPr>
          <a:xfrm>
            <a:off x="1028700" y="1465407"/>
            <a:ext cx="13333867" cy="1436291"/>
          </a:xfrm>
          <a:prstGeom prst="rect">
            <a:avLst/>
          </a:prstGeom>
        </p:spPr>
        <p:txBody>
          <a:bodyPr lIns="0" tIns="0" rIns="0" bIns="0" rtlCol="0" anchor="t">
            <a:spAutoFit/>
          </a:bodyPr>
          <a:lstStyle/>
          <a:p>
            <a:pPr algn="ctr">
              <a:lnSpc>
                <a:spcPts val="11172"/>
              </a:lnSpc>
            </a:pPr>
            <a:r>
              <a:rPr lang="en-US" sz="9600" dirty="0">
                <a:solidFill>
                  <a:srgbClr val="FFFFFF"/>
                </a:solidFill>
                <a:latin typeface="UTM Alberta Heavy" panose="02040603050506020204" pitchFamily="18" charset="0"/>
                <a:ea typeface="Futura Display"/>
                <a:cs typeface="Futura Display"/>
                <a:sym typeface="Futura Display"/>
              </a:rPr>
              <a:t>1. </a:t>
            </a:r>
            <a:r>
              <a:rPr lang="en-US" sz="9600" dirty="0" err="1">
                <a:solidFill>
                  <a:srgbClr val="FFFFFF"/>
                </a:solidFill>
                <a:latin typeface="UTM Alberta Heavy" panose="02040603050506020204" pitchFamily="18" charset="0"/>
                <a:ea typeface="Futura Display"/>
                <a:cs typeface="Futura Display"/>
                <a:sym typeface="Futura Display"/>
              </a:rPr>
              <a:t>Biểu</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đồ</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i="0" u="none" strike="noStrike" dirty="0">
                <a:solidFill>
                  <a:schemeClr val="bg1"/>
                </a:solidFill>
                <a:effectLst/>
                <a:latin typeface="UTM Alberta Heavy" panose="02040603050506020204" pitchFamily="18" charset="0"/>
              </a:rPr>
              <a:t>Chernoff</a:t>
            </a:r>
            <a:r>
              <a:rPr lang="en-US" sz="9600" dirty="0">
                <a:solidFill>
                  <a:srgbClr val="FFFFFF"/>
                </a:solidFill>
                <a:latin typeface="UTM Alberta Heavy" panose="02040603050506020204" pitchFamily="18" charset="0"/>
                <a:ea typeface="Futura Display"/>
                <a:cs typeface="Futura Display"/>
                <a:sym typeface="Futura Display"/>
              </a:rPr>
              <a:t> </a:t>
            </a:r>
          </a:p>
        </p:txBody>
      </p:sp>
      <p:pic>
        <p:nvPicPr>
          <p:cNvPr id="21" name="Picture 20">
            <a:extLst>
              <a:ext uri="{FF2B5EF4-FFF2-40B4-BE49-F238E27FC236}">
                <a16:creationId xmlns:a16="http://schemas.microsoft.com/office/drawing/2014/main" id="{D8BFDBBD-04FC-C0F6-D5FF-BC39B3048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0" y="4533900"/>
            <a:ext cx="8658825" cy="4799005"/>
          </a:xfrm>
          <a:prstGeom prst="rect">
            <a:avLst/>
          </a:prstGeom>
        </p:spPr>
      </p:pic>
      <p:sp>
        <p:nvSpPr>
          <p:cNvPr id="8" name="TextBox 7">
            <a:extLst>
              <a:ext uri="{FF2B5EF4-FFF2-40B4-BE49-F238E27FC236}">
                <a16:creationId xmlns:a16="http://schemas.microsoft.com/office/drawing/2014/main" id="{DB8105CC-344F-14F1-2226-19D6AE7CEF60}"/>
              </a:ext>
            </a:extLst>
          </p:cNvPr>
          <p:cNvSpPr txBox="1"/>
          <p:nvPr/>
        </p:nvSpPr>
        <p:spPr>
          <a:xfrm>
            <a:off x="17622433" y="9793597"/>
            <a:ext cx="665567" cy="523220"/>
          </a:xfrm>
          <a:prstGeom prst="rect">
            <a:avLst/>
          </a:prstGeom>
          <a:noFill/>
        </p:spPr>
        <p:txBody>
          <a:bodyPr wrap="none" rtlCol="0">
            <a:spAutoFit/>
          </a:bodyPr>
          <a:lstStyle/>
          <a:p>
            <a:r>
              <a:rPr lang="en-US" sz="2800" dirty="0">
                <a:latin typeface=".VnBlack" panose="020B7200000000000000" pitchFamily="34" charset="0"/>
              </a:rPr>
              <a:t>17</a:t>
            </a:r>
          </a:p>
        </p:txBody>
      </p:sp>
    </p:spTree>
    <p:extLst>
      <p:ext uri="{BB962C8B-B14F-4D97-AF65-F5344CB8AC3E}">
        <p14:creationId xmlns:p14="http://schemas.microsoft.com/office/powerpoint/2010/main" val="20178386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1356E"/>
        </a:solidFill>
        <a:effectLst/>
      </p:bgPr>
    </p:bg>
    <p:spTree>
      <p:nvGrpSpPr>
        <p:cNvPr id="1" name=""/>
        <p:cNvGrpSpPr/>
        <p:nvPr/>
      </p:nvGrpSpPr>
      <p:grpSpPr>
        <a:xfrm>
          <a:off x="0" y="0"/>
          <a:ext cx="0" cy="0"/>
          <a:chOff x="0" y="0"/>
          <a:chExt cx="0" cy="0"/>
        </a:xfrm>
      </p:grpSpPr>
      <p:sp>
        <p:nvSpPr>
          <p:cNvPr id="2" name="TextBox 2"/>
          <p:cNvSpPr txBox="1"/>
          <p:nvPr/>
        </p:nvSpPr>
        <p:spPr>
          <a:xfrm>
            <a:off x="2857529" y="1412974"/>
            <a:ext cx="13068271" cy="7540526"/>
          </a:xfrm>
          <a:prstGeom prst="rect">
            <a:avLst/>
          </a:prstGeom>
        </p:spPr>
        <p:txBody>
          <a:bodyPr wrap="square" lIns="0" tIns="0" rIns="0" bIns="0" rtlCol="0" anchor="t">
            <a:spAutoFit/>
          </a:bodyPr>
          <a:lstStyle/>
          <a:p>
            <a:pPr algn="ctr">
              <a:lnSpc>
                <a:spcPts val="9753"/>
              </a:lnSpc>
            </a:pPr>
            <a:r>
              <a:rPr lang="en-US" sz="6000" dirty="0">
                <a:solidFill>
                  <a:srgbClr val="FFFFFF"/>
                </a:solidFill>
                <a:latin typeface="UTM Alberta Heavy" panose="02040603050506020204" pitchFamily="18" charset="0"/>
                <a:ea typeface="Futura Display"/>
                <a:cs typeface="Lexend Deca" panose="020B0604020202020204" charset="0"/>
                <a:sym typeface="Futura Display"/>
              </a:rPr>
              <a:t>NỘI DUNG</a:t>
            </a:r>
          </a:p>
          <a:p>
            <a:pPr>
              <a:lnSpc>
                <a:spcPts val="9753"/>
              </a:lnSpc>
            </a:pPr>
            <a:r>
              <a:rPr lang="en-US" sz="6000" dirty="0">
                <a:solidFill>
                  <a:srgbClr val="FFFFFF"/>
                </a:solidFill>
                <a:latin typeface="UTM Alberta Heavy" panose="02040603050506020204" pitchFamily="18" charset="0"/>
                <a:ea typeface="Futura Display"/>
                <a:cs typeface="Lexend Deca" panose="020B0604020202020204" charset="0"/>
                <a:sym typeface="Futura Display"/>
              </a:rPr>
              <a:t>I.   </a:t>
            </a:r>
            <a:r>
              <a:rPr lang="en-US" sz="6000" dirty="0" err="1">
                <a:solidFill>
                  <a:srgbClr val="FFFFFF"/>
                </a:solidFill>
                <a:latin typeface="UTM Alberta Heavy" panose="02040603050506020204" pitchFamily="18" charset="0"/>
                <a:ea typeface="Futura Display"/>
                <a:cs typeface="Lexend Deca" panose="020B0604020202020204" charset="0"/>
                <a:sym typeface="Futura Display"/>
              </a:rPr>
              <a:t>Trực</a:t>
            </a:r>
            <a:r>
              <a:rPr lang="en-US" sz="60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6000" dirty="0" err="1">
                <a:solidFill>
                  <a:srgbClr val="FFFFFF"/>
                </a:solidFill>
                <a:latin typeface="UTM Alberta Heavy" panose="02040603050506020204" pitchFamily="18" charset="0"/>
                <a:ea typeface="Futura Display"/>
                <a:cs typeface="Lexend Deca" panose="020B0604020202020204" charset="0"/>
                <a:sym typeface="Futura Display"/>
              </a:rPr>
              <a:t>quan</a:t>
            </a:r>
            <a:r>
              <a:rPr lang="en-US" sz="60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6000" dirty="0" err="1">
                <a:solidFill>
                  <a:srgbClr val="FFFFFF"/>
                </a:solidFill>
                <a:latin typeface="UTM Alberta Heavy" panose="02040603050506020204" pitchFamily="18" charset="0"/>
                <a:ea typeface="Futura Display"/>
                <a:cs typeface="Lexend Deca" panose="020B0604020202020204" charset="0"/>
                <a:sym typeface="Futura Display"/>
              </a:rPr>
              <a:t>hóa</a:t>
            </a:r>
            <a:r>
              <a:rPr lang="en-US" sz="60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6000" dirty="0" err="1">
                <a:solidFill>
                  <a:srgbClr val="FFFFFF"/>
                </a:solidFill>
                <a:latin typeface="UTM Alberta Heavy" panose="02040603050506020204" pitchFamily="18" charset="0"/>
                <a:ea typeface="Futura Display"/>
                <a:cs typeface="Lexend Deca" panose="020B0604020202020204" charset="0"/>
                <a:sym typeface="Futura Display"/>
              </a:rPr>
              <a:t>dữ</a:t>
            </a:r>
            <a:r>
              <a:rPr lang="en-US" sz="60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6000" dirty="0" err="1">
                <a:solidFill>
                  <a:srgbClr val="FFFFFF"/>
                </a:solidFill>
                <a:latin typeface="UTM Alberta Heavy" panose="02040603050506020204" pitchFamily="18" charset="0"/>
                <a:ea typeface="Futura Display"/>
                <a:cs typeface="Lexend Deca" panose="020B0604020202020204" charset="0"/>
                <a:sym typeface="Futura Display"/>
              </a:rPr>
              <a:t>liệu</a:t>
            </a:r>
            <a:r>
              <a:rPr lang="en-US" sz="60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6000" dirty="0" err="1">
                <a:solidFill>
                  <a:srgbClr val="FFFFFF"/>
                </a:solidFill>
                <a:latin typeface="UTM Alberta Heavy" panose="02040603050506020204" pitchFamily="18" charset="0"/>
                <a:ea typeface="Futura Display"/>
                <a:cs typeface="Lexend Deca" panose="020B0604020202020204" charset="0"/>
                <a:sym typeface="Futura Display"/>
              </a:rPr>
              <a:t>là</a:t>
            </a:r>
            <a:r>
              <a:rPr lang="en-US" sz="60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6000" dirty="0" err="1">
                <a:solidFill>
                  <a:srgbClr val="FFFFFF"/>
                </a:solidFill>
                <a:latin typeface="UTM Alberta Heavy" panose="02040603050506020204" pitchFamily="18" charset="0"/>
                <a:ea typeface="Futura Display"/>
                <a:cs typeface="Lexend Deca" panose="020B0604020202020204" charset="0"/>
                <a:sym typeface="Futura Display"/>
              </a:rPr>
              <a:t>gì</a:t>
            </a:r>
            <a:r>
              <a:rPr lang="en-US" sz="6000" dirty="0">
                <a:solidFill>
                  <a:srgbClr val="FFFFFF"/>
                </a:solidFill>
                <a:latin typeface="UTM Alberta Heavy" panose="02040603050506020204" pitchFamily="18" charset="0"/>
                <a:ea typeface="Futura Display"/>
                <a:cs typeface="Lexend Deca" panose="020B0604020202020204" charset="0"/>
                <a:sym typeface="Futura Display"/>
              </a:rPr>
              <a:t>?</a:t>
            </a:r>
          </a:p>
          <a:p>
            <a:pPr>
              <a:lnSpc>
                <a:spcPts val="9753"/>
              </a:lnSpc>
            </a:pPr>
            <a:r>
              <a:rPr lang="en-US" sz="6000" dirty="0">
                <a:solidFill>
                  <a:srgbClr val="FFFFFF"/>
                </a:solidFill>
                <a:latin typeface="UTM Alberta Heavy" panose="02040603050506020204" pitchFamily="18" charset="0"/>
                <a:ea typeface="Futura Display"/>
                <a:cs typeface="Lexend Deca" panose="020B0604020202020204" charset="0"/>
                <a:sym typeface="Futura Display"/>
              </a:rPr>
              <a:t>II.  </a:t>
            </a:r>
            <a:r>
              <a:rPr lang="en-US" sz="6000" dirty="0" err="1">
                <a:solidFill>
                  <a:srgbClr val="FFFFFF"/>
                </a:solidFill>
                <a:latin typeface="UTM Alberta Heavy" panose="02040603050506020204" pitchFamily="18" charset="0"/>
                <a:ea typeface="Futura Display"/>
                <a:cs typeface="Lexend Deca" panose="020B0604020202020204" charset="0"/>
                <a:sym typeface="Futura Display"/>
              </a:rPr>
              <a:t>Các</a:t>
            </a:r>
            <a:r>
              <a:rPr lang="en-US" sz="60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6000" dirty="0" err="1">
                <a:solidFill>
                  <a:srgbClr val="FFFFFF"/>
                </a:solidFill>
                <a:latin typeface="UTM Alberta Heavy" panose="02040603050506020204" pitchFamily="18" charset="0"/>
                <a:ea typeface="Futura Display"/>
                <a:cs typeface="Lexend Deca" panose="020B0604020202020204" charset="0"/>
                <a:sym typeface="Futura Display"/>
              </a:rPr>
              <a:t>kỹ</a:t>
            </a:r>
            <a:r>
              <a:rPr lang="en-US" sz="60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6000" dirty="0" err="1">
                <a:solidFill>
                  <a:srgbClr val="FFFFFF"/>
                </a:solidFill>
                <a:latin typeface="UTM Alberta Heavy" panose="02040603050506020204" pitchFamily="18" charset="0"/>
                <a:ea typeface="Futura Display"/>
                <a:cs typeface="Lexend Deca" panose="020B0604020202020204" charset="0"/>
                <a:sym typeface="Futura Display"/>
              </a:rPr>
              <a:t>thuật</a:t>
            </a:r>
            <a:r>
              <a:rPr lang="en-US" sz="60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6000" dirty="0" err="1">
                <a:solidFill>
                  <a:srgbClr val="FFFFFF"/>
                </a:solidFill>
                <a:latin typeface="UTM Alberta Heavy" panose="02040603050506020204" pitchFamily="18" charset="0"/>
                <a:ea typeface="Futura Display"/>
                <a:cs typeface="Lexend Deca" panose="020B0604020202020204" charset="0"/>
                <a:sym typeface="Futura Display"/>
              </a:rPr>
              <a:t>trực</a:t>
            </a:r>
            <a:r>
              <a:rPr lang="en-US" sz="60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6000" dirty="0" err="1">
                <a:solidFill>
                  <a:srgbClr val="FFFFFF"/>
                </a:solidFill>
                <a:latin typeface="UTM Alberta Heavy" panose="02040603050506020204" pitchFamily="18" charset="0"/>
                <a:ea typeface="Futura Display"/>
                <a:cs typeface="Lexend Deca" panose="020B0604020202020204" charset="0"/>
                <a:sym typeface="Futura Display"/>
              </a:rPr>
              <a:t>quan</a:t>
            </a:r>
            <a:r>
              <a:rPr lang="en-US" sz="60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6000" dirty="0" err="1">
                <a:solidFill>
                  <a:srgbClr val="FFFFFF"/>
                </a:solidFill>
                <a:latin typeface="UTM Alberta Heavy" panose="02040603050506020204" pitchFamily="18" charset="0"/>
                <a:ea typeface="Futura Display"/>
                <a:cs typeface="Lexend Deca" panose="020B0604020202020204" charset="0"/>
                <a:sym typeface="Futura Display"/>
              </a:rPr>
              <a:t>hóa</a:t>
            </a:r>
            <a:endParaRPr lang="en-US" sz="6000" dirty="0">
              <a:solidFill>
                <a:srgbClr val="FFFFFF"/>
              </a:solidFill>
              <a:latin typeface="UTM Alberta Heavy" panose="02040603050506020204" pitchFamily="18" charset="0"/>
              <a:ea typeface="Futura Display"/>
              <a:cs typeface="Lexend Deca" panose="020B0604020202020204" charset="0"/>
              <a:sym typeface="Futura Display"/>
            </a:endParaRPr>
          </a:p>
          <a:p>
            <a:pPr>
              <a:lnSpc>
                <a:spcPts val="9753"/>
              </a:lnSpc>
            </a:pPr>
            <a:r>
              <a:rPr lang="en-US" sz="6000" dirty="0">
                <a:solidFill>
                  <a:srgbClr val="FFFFFF"/>
                </a:solidFill>
                <a:latin typeface="UTM Alberta Heavy" panose="02040603050506020204" pitchFamily="18" charset="0"/>
                <a:ea typeface="Futura Display"/>
                <a:cs typeface="Lexend Deca" panose="020B0604020202020204" charset="0"/>
                <a:sym typeface="Futura Display"/>
              </a:rPr>
              <a:t>III. </a:t>
            </a:r>
            <a:r>
              <a:rPr lang="en-US" sz="6000" i="0" u="none" strike="noStrike" dirty="0" err="1">
                <a:solidFill>
                  <a:schemeClr val="bg1"/>
                </a:solidFill>
                <a:effectLst/>
                <a:latin typeface="UTM Alberta Heavy" panose="02040603050506020204" pitchFamily="18" charset="0"/>
              </a:rPr>
              <a:t>Trực</a:t>
            </a:r>
            <a:r>
              <a:rPr lang="en-US" sz="6000" i="0" u="none" strike="noStrike" dirty="0">
                <a:solidFill>
                  <a:schemeClr val="bg1"/>
                </a:solidFill>
                <a:effectLst/>
                <a:latin typeface="UTM Alberta Heavy" panose="02040603050506020204" pitchFamily="18" charset="0"/>
              </a:rPr>
              <a:t> </a:t>
            </a:r>
            <a:r>
              <a:rPr lang="en-US" sz="6000" i="0" u="none" strike="noStrike" dirty="0" err="1">
                <a:solidFill>
                  <a:schemeClr val="bg1"/>
                </a:solidFill>
                <a:effectLst/>
                <a:latin typeface="UTM Alberta Heavy" panose="02040603050506020204" pitchFamily="18" charset="0"/>
              </a:rPr>
              <a:t>quan</a:t>
            </a:r>
            <a:r>
              <a:rPr lang="en-US" sz="6000" i="0" u="none" strike="noStrike" dirty="0">
                <a:solidFill>
                  <a:schemeClr val="bg1"/>
                </a:solidFill>
                <a:effectLst/>
                <a:latin typeface="UTM Alberta Heavy" panose="02040603050506020204" pitchFamily="18" charset="0"/>
              </a:rPr>
              <a:t> </a:t>
            </a:r>
            <a:r>
              <a:rPr lang="en-US" sz="6000" i="0" u="none" strike="noStrike" dirty="0" err="1">
                <a:solidFill>
                  <a:schemeClr val="bg1"/>
                </a:solidFill>
                <a:effectLst/>
                <a:latin typeface="UTM Alberta Heavy" panose="02040603050506020204" pitchFamily="18" charset="0"/>
              </a:rPr>
              <a:t>dữ</a:t>
            </a:r>
            <a:r>
              <a:rPr lang="en-US" sz="6000" i="0" u="none" strike="noStrike" dirty="0">
                <a:solidFill>
                  <a:schemeClr val="bg1"/>
                </a:solidFill>
                <a:effectLst/>
                <a:latin typeface="UTM Alberta Heavy" panose="02040603050506020204" pitchFamily="18" charset="0"/>
              </a:rPr>
              <a:t> </a:t>
            </a:r>
            <a:r>
              <a:rPr lang="en-US" sz="6000" i="0" u="none" strike="noStrike" dirty="0" err="1">
                <a:solidFill>
                  <a:schemeClr val="bg1"/>
                </a:solidFill>
                <a:effectLst/>
                <a:latin typeface="UTM Alberta Heavy" panose="02040603050506020204" pitchFamily="18" charset="0"/>
              </a:rPr>
              <a:t>liệu</a:t>
            </a:r>
            <a:r>
              <a:rPr lang="en-US" sz="6000" i="0" u="none" strike="noStrike" dirty="0">
                <a:solidFill>
                  <a:schemeClr val="bg1"/>
                </a:solidFill>
                <a:effectLst/>
                <a:latin typeface="UTM Alberta Heavy" panose="02040603050506020204" pitchFamily="18" charset="0"/>
              </a:rPr>
              <a:t> </a:t>
            </a:r>
            <a:r>
              <a:rPr lang="en-US" sz="6000" i="0" u="none" strike="noStrike" dirty="0" err="1">
                <a:solidFill>
                  <a:schemeClr val="bg1"/>
                </a:solidFill>
                <a:effectLst/>
                <a:latin typeface="UTM Alberta Heavy" panose="02040603050506020204" pitchFamily="18" charset="0"/>
              </a:rPr>
              <a:t>phức</a:t>
            </a:r>
            <a:r>
              <a:rPr lang="en-US" sz="6000" i="0" u="none" strike="noStrike" dirty="0">
                <a:solidFill>
                  <a:schemeClr val="bg1"/>
                </a:solidFill>
                <a:effectLst/>
                <a:latin typeface="UTM Alberta Heavy" panose="02040603050506020204" pitchFamily="18" charset="0"/>
              </a:rPr>
              <a:t> </a:t>
            </a:r>
            <a:r>
              <a:rPr lang="en-US" sz="6000" i="0" u="none" strike="noStrike" dirty="0" err="1">
                <a:solidFill>
                  <a:schemeClr val="bg1"/>
                </a:solidFill>
                <a:effectLst/>
                <a:latin typeface="UTM Alberta Heavy" panose="02040603050506020204" pitchFamily="18" charset="0"/>
              </a:rPr>
              <a:t>tạp</a:t>
            </a:r>
            <a:r>
              <a:rPr lang="en-US" sz="6000" i="0" u="none" strike="noStrike" dirty="0">
                <a:solidFill>
                  <a:schemeClr val="bg1"/>
                </a:solidFill>
                <a:effectLst/>
                <a:latin typeface="UTM Alberta Heavy" panose="02040603050506020204" pitchFamily="18" charset="0"/>
              </a:rPr>
              <a:t> </a:t>
            </a:r>
            <a:r>
              <a:rPr lang="en-US" sz="6000" i="0" u="none" strike="noStrike" dirty="0" err="1">
                <a:solidFill>
                  <a:schemeClr val="bg1"/>
                </a:solidFill>
                <a:effectLst/>
                <a:latin typeface="UTM Alberta Heavy" panose="02040603050506020204" pitchFamily="18" charset="0"/>
              </a:rPr>
              <a:t>và</a:t>
            </a:r>
            <a:r>
              <a:rPr lang="en-US" sz="6000" i="0" u="none" strike="noStrike" dirty="0">
                <a:solidFill>
                  <a:schemeClr val="bg1"/>
                </a:solidFill>
                <a:effectLst/>
                <a:latin typeface="UTM Alberta Heavy" panose="02040603050506020204" pitchFamily="18" charset="0"/>
              </a:rPr>
              <a:t> </a:t>
            </a:r>
            <a:r>
              <a:rPr lang="en-US" sz="6000" i="0" u="none" strike="noStrike" dirty="0" err="1">
                <a:solidFill>
                  <a:schemeClr val="bg1"/>
                </a:solidFill>
                <a:effectLst/>
                <a:latin typeface="UTM Alberta Heavy" panose="02040603050506020204" pitchFamily="18" charset="0"/>
              </a:rPr>
              <a:t>các</a:t>
            </a:r>
            <a:endParaRPr lang="en-US" sz="6000" i="0" u="none" strike="noStrike" dirty="0">
              <a:solidFill>
                <a:schemeClr val="bg1"/>
              </a:solidFill>
              <a:effectLst/>
              <a:latin typeface="UTM Alberta Heavy" panose="02040603050506020204" pitchFamily="18" charset="0"/>
            </a:endParaRPr>
          </a:p>
          <a:p>
            <a:pPr>
              <a:lnSpc>
                <a:spcPts val="9753"/>
              </a:lnSpc>
            </a:pPr>
            <a:r>
              <a:rPr lang="en-US" sz="6000" i="0" u="none" strike="noStrike" dirty="0">
                <a:solidFill>
                  <a:schemeClr val="bg1"/>
                </a:solidFill>
                <a:effectLst/>
                <a:latin typeface="UTM Alberta Heavy" panose="02040603050506020204" pitchFamily="18" charset="0"/>
              </a:rPr>
              <a:t>     </a:t>
            </a:r>
            <a:r>
              <a:rPr lang="en-US" sz="6000" i="0" u="none" strike="noStrike" dirty="0" err="1">
                <a:solidFill>
                  <a:schemeClr val="bg1"/>
                </a:solidFill>
                <a:effectLst/>
                <a:latin typeface="UTM Alberta Heavy" panose="02040603050506020204" pitchFamily="18" charset="0"/>
              </a:rPr>
              <a:t>mối</a:t>
            </a:r>
            <a:r>
              <a:rPr lang="en-US" sz="6000" i="0" u="none" strike="noStrike" dirty="0">
                <a:solidFill>
                  <a:schemeClr val="bg1"/>
                </a:solidFill>
                <a:effectLst/>
                <a:latin typeface="UTM Alberta Heavy" panose="02040603050506020204" pitchFamily="18" charset="0"/>
              </a:rPr>
              <a:t> </a:t>
            </a:r>
            <a:r>
              <a:rPr lang="en-US" sz="6000" i="0" u="none" strike="noStrike" dirty="0" err="1">
                <a:solidFill>
                  <a:schemeClr val="bg1"/>
                </a:solidFill>
                <a:effectLst/>
                <a:latin typeface="UTM Alberta Heavy" panose="02040603050506020204" pitchFamily="18" charset="0"/>
              </a:rPr>
              <a:t>quan</a:t>
            </a:r>
            <a:r>
              <a:rPr lang="en-US" sz="6000" i="0" u="none" strike="noStrike" dirty="0">
                <a:solidFill>
                  <a:schemeClr val="bg1"/>
                </a:solidFill>
                <a:effectLst/>
                <a:latin typeface="UTM Alberta Heavy" panose="02040603050506020204" pitchFamily="18" charset="0"/>
              </a:rPr>
              <a:t> </a:t>
            </a:r>
            <a:r>
              <a:rPr lang="en-US" sz="6000" i="0" u="none" strike="noStrike" dirty="0" err="1">
                <a:solidFill>
                  <a:schemeClr val="bg1"/>
                </a:solidFill>
                <a:effectLst/>
                <a:latin typeface="UTM Alberta Heavy" panose="02040603050506020204" pitchFamily="18" charset="0"/>
              </a:rPr>
              <a:t>hệ</a:t>
            </a:r>
            <a:endParaRPr lang="en-US" sz="6000" dirty="0">
              <a:solidFill>
                <a:schemeClr val="bg1"/>
              </a:solidFill>
              <a:effectLst/>
              <a:latin typeface="UTM Alberta Heavy" panose="02040603050506020204" pitchFamily="18" charset="0"/>
            </a:endParaRPr>
          </a:p>
          <a:p>
            <a:pPr>
              <a:lnSpc>
                <a:spcPts val="9753"/>
              </a:lnSpc>
            </a:pPr>
            <a:endParaRPr lang="en-US" sz="9201" dirty="0">
              <a:solidFill>
                <a:srgbClr val="FFFFFF"/>
              </a:solidFill>
              <a:latin typeface="UTM Alberta Heavy" panose="02040603050506020204" pitchFamily="18" charset="0"/>
              <a:ea typeface="Futura Display"/>
              <a:cs typeface="Lexend Deca" panose="020B0604020202020204" charset="0"/>
              <a:sym typeface="Futura Display"/>
            </a:endParaRPr>
          </a:p>
        </p:txBody>
      </p:sp>
      <p:sp>
        <p:nvSpPr>
          <p:cNvPr id="7" name="TextBox 6">
            <a:extLst>
              <a:ext uri="{FF2B5EF4-FFF2-40B4-BE49-F238E27FC236}">
                <a16:creationId xmlns:a16="http://schemas.microsoft.com/office/drawing/2014/main" id="{E2CD67E1-5804-3102-F9FC-C7ECA6B13BFC}"/>
              </a:ext>
            </a:extLst>
          </p:cNvPr>
          <p:cNvSpPr txBox="1"/>
          <p:nvPr/>
        </p:nvSpPr>
        <p:spPr>
          <a:xfrm>
            <a:off x="17862884" y="9763780"/>
            <a:ext cx="425116" cy="523220"/>
          </a:xfrm>
          <a:prstGeom prst="rect">
            <a:avLst/>
          </a:prstGeom>
          <a:noFill/>
        </p:spPr>
        <p:txBody>
          <a:bodyPr wrap="none" rtlCol="0">
            <a:spAutoFit/>
          </a:bodyPr>
          <a:lstStyle/>
          <a:p>
            <a:r>
              <a:rPr lang="en-US" sz="2800" dirty="0">
                <a:solidFill>
                  <a:schemeClr val="bg1"/>
                </a:solidFill>
                <a:latin typeface=".VnBlack" panose="020B7200000000000000" pitchFamily="34" charset="0"/>
              </a:rPr>
              <a:t>1</a:t>
            </a:r>
          </a:p>
        </p:txBody>
      </p:sp>
    </p:spTree>
    <p:extLst>
      <p:ext uri="{BB962C8B-B14F-4D97-AF65-F5344CB8AC3E}">
        <p14:creationId xmlns:p14="http://schemas.microsoft.com/office/powerpoint/2010/main" val="40465199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344569" cy="4268064"/>
            <a:chOff x="0" y="0"/>
            <a:chExt cx="4356256" cy="961137"/>
          </a:xfrm>
        </p:grpSpPr>
        <p:sp>
          <p:nvSpPr>
            <p:cNvPr id="3" name="Freeform 3"/>
            <p:cNvSpPr/>
            <p:nvPr/>
          </p:nvSpPr>
          <p:spPr>
            <a:xfrm>
              <a:off x="0" y="0"/>
              <a:ext cx="4356255" cy="961137"/>
            </a:xfrm>
            <a:custGeom>
              <a:avLst/>
              <a:gdLst/>
              <a:ahLst/>
              <a:cxnLst/>
              <a:rect l="l" t="t" r="r" b="b"/>
              <a:pathLst>
                <a:path w="4356255" h="961137">
                  <a:moveTo>
                    <a:pt x="0" y="0"/>
                  </a:moveTo>
                  <a:lnTo>
                    <a:pt x="4356255" y="0"/>
                  </a:lnTo>
                  <a:lnTo>
                    <a:pt x="4356255" y="961137"/>
                  </a:lnTo>
                  <a:lnTo>
                    <a:pt x="0" y="961137"/>
                  </a:lnTo>
                  <a:close/>
                </a:path>
              </a:pathLst>
            </a:custGeom>
            <a:solidFill>
              <a:srgbClr val="31356E"/>
            </a:solidFill>
          </p:spPr>
          <p:txBody>
            <a:bodyPr/>
            <a:lstStyle/>
            <a:p>
              <a:endParaRPr lang="vi-VN"/>
            </a:p>
          </p:txBody>
        </p:sp>
        <p:sp>
          <p:nvSpPr>
            <p:cNvPr id="4" name="TextBox 4"/>
            <p:cNvSpPr txBox="1"/>
            <p:nvPr/>
          </p:nvSpPr>
          <p:spPr>
            <a:xfrm>
              <a:off x="0" y="-38100"/>
              <a:ext cx="4356256" cy="999237"/>
            </a:xfrm>
            <a:prstGeom prst="rect">
              <a:avLst/>
            </a:prstGeom>
          </p:spPr>
          <p:txBody>
            <a:bodyPr lIns="50800" tIns="50800" rIns="50800" bIns="50800" rtlCol="0" anchor="ctr"/>
            <a:lstStyle/>
            <a:p>
              <a:pPr algn="ctr">
                <a:lnSpc>
                  <a:spcPts val="2659"/>
                </a:lnSpc>
                <a:spcBef>
                  <a:spcPct val="0"/>
                </a:spcBef>
              </a:pPr>
              <a:endParaRPr/>
            </a:p>
          </p:txBody>
        </p:sp>
      </p:grpSp>
      <p:sp>
        <p:nvSpPr>
          <p:cNvPr id="18" name="TextBox 11">
            <a:extLst>
              <a:ext uri="{FF2B5EF4-FFF2-40B4-BE49-F238E27FC236}">
                <a16:creationId xmlns:a16="http://schemas.microsoft.com/office/drawing/2014/main" id="{BA1C5449-1C93-A3F8-D700-CC0096A8AD14}"/>
              </a:ext>
            </a:extLst>
          </p:cNvPr>
          <p:cNvSpPr txBox="1"/>
          <p:nvPr/>
        </p:nvSpPr>
        <p:spPr>
          <a:xfrm>
            <a:off x="994832" y="4612600"/>
            <a:ext cx="7539568" cy="2893100"/>
          </a:xfrm>
          <a:prstGeom prst="rect">
            <a:avLst/>
          </a:prstGeom>
        </p:spPr>
        <p:txBody>
          <a:bodyPr wrap="square" lIns="0" tIns="0" rIns="0" bIns="0" rtlCol="0" anchor="t">
            <a:spAutoFit/>
          </a:bodyPr>
          <a:lstStyle/>
          <a:p>
            <a:pPr rtl="0">
              <a:spcBef>
                <a:spcPts val="1200"/>
              </a:spcBef>
              <a:spcAft>
                <a:spcPts val="1200"/>
              </a:spcAft>
            </a:pPr>
            <a:r>
              <a:rPr lang="vi-VN" sz="2800" b="1" i="0" u="none" strike="noStrike" dirty="0">
                <a:solidFill>
                  <a:srgbClr val="000000"/>
                </a:solidFill>
                <a:effectLst/>
                <a:latin typeface="Lexend Deca" panose="020B0604020202020204" charset="0"/>
                <a:cs typeface="Lexend Deca" panose="020B0604020202020204" charset="0"/>
              </a:rPr>
              <a:t>Ưu điểm của biểu đồ Chernoff:</a:t>
            </a:r>
            <a:r>
              <a:rPr lang="vi-VN" sz="2800" b="0" i="0" u="none" strike="noStrike" dirty="0">
                <a:solidFill>
                  <a:srgbClr val="000000"/>
                </a:solidFill>
                <a:effectLst/>
                <a:latin typeface="Lexend Deca" panose="020B0604020202020204" charset="0"/>
                <a:cs typeface="Lexend Deca" panose="020B0604020202020204" charset="0"/>
              </a:rPr>
              <a:t> </a:t>
            </a:r>
            <a:endParaRPr lang="vi-VN" sz="2800" b="0" dirty="0">
              <a:effectLst/>
              <a:latin typeface="Lexend Deca" panose="020B0604020202020204" charset="0"/>
              <a:cs typeface="Lexend Deca" panose="020B0604020202020204" charset="0"/>
            </a:endParaRPr>
          </a:p>
          <a:p>
            <a:pPr rtl="0" fontAlgn="base">
              <a:spcBef>
                <a:spcPts val="1200"/>
              </a:spcBef>
              <a:spcAft>
                <a:spcPts val="0"/>
              </a:spcAft>
              <a:buFont typeface="Arial" panose="020B0604020202020204" pitchFamily="34" charset="0"/>
              <a:buChar char="•"/>
            </a:pPr>
            <a:r>
              <a:rPr lang="vi-VN" sz="2800" b="0" i="0" u="none" strike="noStrike" dirty="0">
                <a:solidFill>
                  <a:srgbClr val="000000"/>
                </a:solidFill>
                <a:effectLst/>
                <a:latin typeface="Lexend Deca" panose="020B0604020202020204" charset="0"/>
                <a:cs typeface="Lexend Deca" panose="020B0604020202020204" charset="0"/>
              </a:rPr>
              <a:t>Trực quan: Dễ hiểu và ghi nhớ nhờ hình ảnh khuôn mặt.</a:t>
            </a:r>
          </a:p>
          <a:p>
            <a:pPr rtl="0" fontAlgn="base">
              <a:spcBef>
                <a:spcPts val="0"/>
              </a:spcBef>
              <a:spcAft>
                <a:spcPts val="0"/>
              </a:spcAft>
              <a:buFont typeface="Arial" panose="020B0604020202020204" pitchFamily="34" charset="0"/>
              <a:buChar char="•"/>
            </a:pPr>
            <a:r>
              <a:rPr lang="vi-VN" sz="2800" b="0" i="0" u="none" strike="noStrike" dirty="0">
                <a:solidFill>
                  <a:srgbClr val="000000"/>
                </a:solidFill>
                <a:effectLst/>
                <a:latin typeface="Lexend Deca" panose="020B0604020202020204" charset="0"/>
                <a:cs typeface="Lexend Deca" panose="020B0604020202020204" charset="0"/>
              </a:rPr>
              <a:t>Linh hoạt: Có thể biểu diễn nhiều biến số.</a:t>
            </a:r>
          </a:p>
          <a:p>
            <a:pPr rtl="0" fontAlgn="base">
              <a:spcBef>
                <a:spcPts val="0"/>
              </a:spcBef>
              <a:spcAft>
                <a:spcPts val="1200"/>
              </a:spcAft>
              <a:buFont typeface="Arial" panose="020B0604020202020204" pitchFamily="34" charset="0"/>
              <a:buChar char="•"/>
            </a:pPr>
            <a:r>
              <a:rPr lang="vi-VN" sz="2800" b="0" i="0" u="none" strike="noStrike" dirty="0">
                <a:solidFill>
                  <a:srgbClr val="000000"/>
                </a:solidFill>
                <a:effectLst/>
                <a:latin typeface="Lexend Deca" panose="020B0604020202020204" charset="0"/>
                <a:cs typeface="Lexend Deca" panose="020B0604020202020204" charset="0"/>
              </a:rPr>
              <a:t>Phát hiện mẫu: Giúp tìm ra các xu hướng, nhóm dữ liệu và ngoại lệ.</a:t>
            </a:r>
          </a:p>
        </p:txBody>
      </p:sp>
      <p:sp>
        <p:nvSpPr>
          <p:cNvPr id="19" name="TextBox 5">
            <a:extLst>
              <a:ext uri="{FF2B5EF4-FFF2-40B4-BE49-F238E27FC236}">
                <a16:creationId xmlns:a16="http://schemas.microsoft.com/office/drawing/2014/main" id="{0C2E0CA0-B9F0-1680-C0A2-97EB9B4B0E22}"/>
              </a:ext>
            </a:extLst>
          </p:cNvPr>
          <p:cNvSpPr txBox="1"/>
          <p:nvPr/>
        </p:nvSpPr>
        <p:spPr>
          <a:xfrm>
            <a:off x="1028700" y="1465407"/>
            <a:ext cx="13333867" cy="1436291"/>
          </a:xfrm>
          <a:prstGeom prst="rect">
            <a:avLst/>
          </a:prstGeom>
        </p:spPr>
        <p:txBody>
          <a:bodyPr lIns="0" tIns="0" rIns="0" bIns="0" rtlCol="0" anchor="t">
            <a:spAutoFit/>
          </a:bodyPr>
          <a:lstStyle/>
          <a:p>
            <a:pPr algn="ctr">
              <a:lnSpc>
                <a:spcPts val="11172"/>
              </a:lnSpc>
            </a:pPr>
            <a:r>
              <a:rPr lang="en-US" sz="9600" dirty="0">
                <a:solidFill>
                  <a:srgbClr val="FFFFFF"/>
                </a:solidFill>
                <a:latin typeface="UTM Alberta Heavy" panose="02040603050506020204" pitchFamily="18" charset="0"/>
                <a:ea typeface="Futura Display"/>
                <a:cs typeface="Futura Display"/>
                <a:sym typeface="Futura Display"/>
              </a:rPr>
              <a:t>1. </a:t>
            </a:r>
            <a:r>
              <a:rPr lang="en-US" sz="9600" dirty="0" err="1">
                <a:solidFill>
                  <a:srgbClr val="FFFFFF"/>
                </a:solidFill>
                <a:latin typeface="UTM Alberta Heavy" panose="02040603050506020204" pitchFamily="18" charset="0"/>
                <a:ea typeface="Futura Display"/>
                <a:cs typeface="Futura Display"/>
                <a:sym typeface="Futura Display"/>
              </a:rPr>
              <a:t>Biểu</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đồ</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i="0" u="none" strike="noStrike" dirty="0">
                <a:solidFill>
                  <a:schemeClr val="bg1"/>
                </a:solidFill>
                <a:effectLst/>
                <a:latin typeface="UTM Alberta Heavy" panose="02040603050506020204" pitchFamily="18" charset="0"/>
              </a:rPr>
              <a:t>Chernoff</a:t>
            </a:r>
            <a:r>
              <a:rPr lang="en-US" sz="9600" dirty="0">
                <a:solidFill>
                  <a:srgbClr val="FFFFFF"/>
                </a:solidFill>
                <a:latin typeface="UTM Alberta Heavy" panose="02040603050506020204" pitchFamily="18" charset="0"/>
                <a:ea typeface="Futura Display"/>
                <a:cs typeface="Futura Display"/>
                <a:sym typeface="Futura Display"/>
              </a:rPr>
              <a:t> </a:t>
            </a:r>
          </a:p>
        </p:txBody>
      </p:sp>
      <p:pic>
        <p:nvPicPr>
          <p:cNvPr id="21" name="Picture 20">
            <a:extLst>
              <a:ext uri="{FF2B5EF4-FFF2-40B4-BE49-F238E27FC236}">
                <a16:creationId xmlns:a16="http://schemas.microsoft.com/office/drawing/2014/main" id="{D8BFDBBD-04FC-C0F6-D5FF-BC39B3048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0" y="4533900"/>
            <a:ext cx="8658825" cy="4799005"/>
          </a:xfrm>
          <a:prstGeom prst="rect">
            <a:avLst/>
          </a:prstGeom>
        </p:spPr>
      </p:pic>
      <p:sp>
        <p:nvSpPr>
          <p:cNvPr id="8" name="TextBox 7">
            <a:extLst>
              <a:ext uri="{FF2B5EF4-FFF2-40B4-BE49-F238E27FC236}">
                <a16:creationId xmlns:a16="http://schemas.microsoft.com/office/drawing/2014/main" id="{CEE29DBB-7082-BA36-B5B4-A15D34713542}"/>
              </a:ext>
            </a:extLst>
          </p:cNvPr>
          <p:cNvSpPr txBox="1"/>
          <p:nvPr/>
        </p:nvSpPr>
        <p:spPr>
          <a:xfrm>
            <a:off x="17622433" y="9793597"/>
            <a:ext cx="665567" cy="523220"/>
          </a:xfrm>
          <a:prstGeom prst="rect">
            <a:avLst/>
          </a:prstGeom>
          <a:noFill/>
        </p:spPr>
        <p:txBody>
          <a:bodyPr wrap="none" rtlCol="0">
            <a:spAutoFit/>
          </a:bodyPr>
          <a:lstStyle/>
          <a:p>
            <a:r>
              <a:rPr lang="en-US" sz="2800" dirty="0">
                <a:latin typeface=".VnBlack" panose="020B7200000000000000" pitchFamily="34" charset="0"/>
              </a:rPr>
              <a:t>18</a:t>
            </a:r>
          </a:p>
        </p:txBody>
      </p:sp>
    </p:spTree>
    <p:extLst>
      <p:ext uri="{BB962C8B-B14F-4D97-AF65-F5344CB8AC3E}">
        <p14:creationId xmlns:p14="http://schemas.microsoft.com/office/powerpoint/2010/main" val="932351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344569" cy="4268064"/>
            <a:chOff x="0" y="0"/>
            <a:chExt cx="4356256" cy="961137"/>
          </a:xfrm>
        </p:grpSpPr>
        <p:sp>
          <p:nvSpPr>
            <p:cNvPr id="3" name="Freeform 3"/>
            <p:cNvSpPr/>
            <p:nvPr/>
          </p:nvSpPr>
          <p:spPr>
            <a:xfrm>
              <a:off x="0" y="0"/>
              <a:ext cx="4356255" cy="961137"/>
            </a:xfrm>
            <a:custGeom>
              <a:avLst/>
              <a:gdLst/>
              <a:ahLst/>
              <a:cxnLst/>
              <a:rect l="l" t="t" r="r" b="b"/>
              <a:pathLst>
                <a:path w="4356255" h="961137">
                  <a:moveTo>
                    <a:pt x="0" y="0"/>
                  </a:moveTo>
                  <a:lnTo>
                    <a:pt x="4356255" y="0"/>
                  </a:lnTo>
                  <a:lnTo>
                    <a:pt x="4356255" y="961137"/>
                  </a:lnTo>
                  <a:lnTo>
                    <a:pt x="0" y="961137"/>
                  </a:lnTo>
                  <a:close/>
                </a:path>
              </a:pathLst>
            </a:custGeom>
            <a:solidFill>
              <a:srgbClr val="31356E"/>
            </a:solidFill>
          </p:spPr>
          <p:txBody>
            <a:bodyPr/>
            <a:lstStyle/>
            <a:p>
              <a:endParaRPr lang="vi-VN"/>
            </a:p>
          </p:txBody>
        </p:sp>
        <p:sp>
          <p:nvSpPr>
            <p:cNvPr id="4" name="TextBox 4"/>
            <p:cNvSpPr txBox="1"/>
            <p:nvPr/>
          </p:nvSpPr>
          <p:spPr>
            <a:xfrm>
              <a:off x="0" y="-38100"/>
              <a:ext cx="4356256" cy="999237"/>
            </a:xfrm>
            <a:prstGeom prst="rect">
              <a:avLst/>
            </a:prstGeom>
          </p:spPr>
          <p:txBody>
            <a:bodyPr lIns="50800" tIns="50800" rIns="50800" bIns="50800" rtlCol="0" anchor="ctr"/>
            <a:lstStyle/>
            <a:p>
              <a:pPr algn="ctr">
                <a:lnSpc>
                  <a:spcPts val="2659"/>
                </a:lnSpc>
                <a:spcBef>
                  <a:spcPct val="0"/>
                </a:spcBef>
              </a:pPr>
              <a:endParaRPr/>
            </a:p>
          </p:txBody>
        </p:sp>
      </p:grpSp>
      <p:sp>
        <p:nvSpPr>
          <p:cNvPr id="19" name="TextBox 5">
            <a:extLst>
              <a:ext uri="{FF2B5EF4-FFF2-40B4-BE49-F238E27FC236}">
                <a16:creationId xmlns:a16="http://schemas.microsoft.com/office/drawing/2014/main" id="{0C2E0CA0-B9F0-1680-C0A2-97EB9B4B0E22}"/>
              </a:ext>
            </a:extLst>
          </p:cNvPr>
          <p:cNvSpPr txBox="1"/>
          <p:nvPr/>
        </p:nvSpPr>
        <p:spPr>
          <a:xfrm>
            <a:off x="1028700" y="1465407"/>
            <a:ext cx="13333867" cy="1436291"/>
          </a:xfrm>
          <a:prstGeom prst="rect">
            <a:avLst/>
          </a:prstGeom>
        </p:spPr>
        <p:txBody>
          <a:bodyPr lIns="0" tIns="0" rIns="0" bIns="0" rtlCol="0" anchor="t">
            <a:spAutoFit/>
          </a:bodyPr>
          <a:lstStyle/>
          <a:p>
            <a:pPr algn="ctr">
              <a:lnSpc>
                <a:spcPts val="11172"/>
              </a:lnSpc>
            </a:pPr>
            <a:r>
              <a:rPr lang="en-US" sz="9600" dirty="0">
                <a:solidFill>
                  <a:srgbClr val="FFFFFF"/>
                </a:solidFill>
                <a:latin typeface="UTM Alberta Heavy" panose="02040603050506020204" pitchFamily="18" charset="0"/>
                <a:ea typeface="Futura Display"/>
                <a:cs typeface="Futura Display"/>
                <a:sym typeface="Futura Display"/>
              </a:rPr>
              <a:t>1. </a:t>
            </a:r>
            <a:r>
              <a:rPr lang="en-US" sz="9600" dirty="0" err="1">
                <a:solidFill>
                  <a:srgbClr val="FFFFFF"/>
                </a:solidFill>
                <a:latin typeface="UTM Alberta Heavy" panose="02040603050506020204" pitchFamily="18" charset="0"/>
                <a:ea typeface="Futura Display"/>
                <a:cs typeface="Futura Display"/>
                <a:sym typeface="Futura Display"/>
              </a:rPr>
              <a:t>Biểu</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đồ</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i="0" u="none" strike="noStrike" dirty="0">
                <a:solidFill>
                  <a:schemeClr val="bg1"/>
                </a:solidFill>
                <a:effectLst/>
                <a:latin typeface="UTM Alberta Heavy" panose="02040603050506020204" pitchFamily="18" charset="0"/>
              </a:rPr>
              <a:t>Chernoff</a:t>
            </a:r>
            <a:r>
              <a:rPr lang="en-US" sz="9600" dirty="0">
                <a:solidFill>
                  <a:srgbClr val="FFFFFF"/>
                </a:solidFill>
                <a:latin typeface="UTM Alberta Heavy" panose="02040603050506020204" pitchFamily="18" charset="0"/>
                <a:ea typeface="Futura Display"/>
                <a:cs typeface="Futura Display"/>
                <a:sym typeface="Futura Display"/>
              </a:rPr>
              <a:t> </a:t>
            </a:r>
          </a:p>
        </p:txBody>
      </p:sp>
      <p:pic>
        <p:nvPicPr>
          <p:cNvPr id="21" name="Picture 20">
            <a:extLst>
              <a:ext uri="{FF2B5EF4-FFF2-40B4-BE49-F238E27FC236}">
                <a16:creationId xmlns:a16="http://schemas.microsoft.com/office/drawing/2014/main" id="{D8BFDBBD-04FC-C0F6-D5FF-BC39B3048E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4533900"/>
            <a:ext cx="8658825" cy="4799005"/>
          </a:xfrm>
          <a:prstGeom prst="rect">
            <a:avLst/>
          </a:prstGeom>
        </p:spPr>
      </p:pic>
      <p:sp>
        <p:nvSpPr>
          <p:cNvPr id="5" name="TextBox 11">
            <a:extLst>
              <a:ext uri="{FF2B5EF4-FFF2-40B4-BE49-F238E27FC236}">
                <a16:creationId xmlns:a16="http://schemas.microsoft.com/office/drawing/2014/main" id="{E14633D8-DF6E-36C6-FB7C-9B3B43105075}"/>
              </a:ext>
            </a:extLst>
          </p:cNvPr>
          <p:cNvSpPr txBox="1"/>
          <p:nvPr/>
        </p:nvSpPr>
        <p:spPr>
          <a:xfrm>
            <a:off x="994832" y="4610100"/>
            <a:ext cx="7539568" cy="4493538"/>
          </a:xfrm>
          <a:prstGeom prst="rect">
            <a:avLst/>
          </a:prstGeom>
        </p:spPr>
        <p:txBody>
          <a:bodyPr wrap="square" lIns="0" tIns="0" rIns="0" bIns="0" rtlCol="0" anchor="t">
            <a:spAutoFit/>
          </a:bodyPr>
          <a:lstStyle/>
          <a:p>
            <a:pPr rtl="0">
              <a:spcBef>
                <a:spcPts val="1200"/>
              </a:spcBef>
              <a:spcAft>
                <a:spcPts val="1200"/>
              </a:spcAft>
            </a:pPr>
            <a:r>
              <a:rPr lang="vi-VN" sz="2800" b="1" i="0" u="none" strike="noStrike" dirty="0">
                <a:solidFill>
                  <a:srgbClr val="000000"/>
                </a:solidFill>
                <a:effectLst/>
                <a:latin typeface="Lexend Deca" panose="020B0604020202020204" charset="0"/>
                <a:cs typeface="Lexend Deca" panose="020B0604020202020204" charset="0"/>
              </a:rPr>
              <a:t>Hạn chế của biểu đồ Chernoff:</a:t>
            </a:r>
            <a:endParaRPr lang="vi-VN" sz="2800" b="0" dirty="0">
              <a:effectLst/>
              <a:latin typeface="Lexend Deca" panose="020B0604020202020204" charset="0"/>
              <a:cs typeface="Lexend Deca" panose="020B0604020202020204" charset="0"/>
            </a:endParaRPr>
          </a:p>
          <a:p>
            <a:pPr rtl="0" fontAlgn="base">
              <a:spcBef>
                <a:spcPts val="1200"/>
              </a:spcBef>
              <a:spcAft>
                <a:spcPts val="0"/>
              </a:spcAft>
              <a:buFont typeface="Arial" panose="020B0604020202020204" pitchFamily="34" charset="0"/>
              <a:buChar char="•"/>
            </a:pPr>
            <a:r>
              <a:rPr lang="vi-VN" sz="2800" b="0" i="0" u="none" strike="noStrike" dirty="0">
                <a:solidFill>
                  <a:srgbClr val="000000"/>
                </a:solidFill>
                <a:effectLst/>
                <a:latin typeface="Lexend Deca" panose="020B0604020202020204" charset="0"/>
                <a:cs typeface="Lexend Deca" panose="020B0604020202020204" charset="0"/>
              </a:rPr>
              <a:t>Khó so sánh chính xác: Việc so sánh giữa các khuôn mặt có thể chủ quan và phụ thuộc vào người xem.</a:t>
            </a:r>
          </a:p>
          <a:p>
            <a:pPr rtl="0" fontAlgn="base">
              <a:spcBef>
                <a:spcPts val="0"/>
              </a:spcBef>
              <a:spcAft>
                <a:spcPts val="1200"/>
              </a:spcAft>
              <a:buFont typeface="Arial" panose="020B0604020202020204" pitchFamily="34" charset="0"/>
              <a:buChar char="•"/>
            </a:pPr>
            <a:r>
              <a:rPr lang="vi-VN" sz="2800" b="0" i="0" u="none" strike="noStrike" dirty="0">
                <a:solidFill>
                  <a:srgbClr val="000000"/>
                </a:solidFill>
                <a:effectLst/>
                <a:latin typeface="Lexend Deca" panose="020B0604020202020204" charset="0"/>
                <a:cs typeface="Lexend Deca" panose="020B0604020202020204" charset="0"/>
              </a:rPr>
              <a:t>Lãng phí không gian: Biểu đồ Chernoff đối xứng làm lãng phí không gian vì hai nửa khuôn mặt giống nhau.</a:t>
            </a:r>
          </a:p>
          <a:p>
            <a:pPr rtl="0" fontAlgn="base">
              <a:spcBef>
                <a:spcPts val="1200"/>
              </a:spcBef>
              <a:spcAft>
                <a:spcPts val="1200"/>
              </a:spcAft>
              <a:buFont typeface="Arial" panose="020B0604020202020204" pitchFamily="34" charset="0"/>
              <a:buChar char="•"/>
            </a:pPr>
            <a:r>
              <a:rPr lang="vi-VN" sz="2800" b="0" i="0" u="none" strike="noStrike" dirty="0">
                <a:solidFill>
                  <a:srgbClr val="000000"/>
                </a:solidFill>
                <a:effectLst/>
                <a:latin typeface="Lexend Deca" panose="020B0604020202020204" charset="0"/>
                <a:cs typeface="Lexend Deca" panose="020B0604020202020204" charset="0"/>
              </a:rPr>
              <a:t>Khó xác định giá trị cụ thể: Khó đọc các giá trị số cụ thể từ biểu đồ.</a:t>
            </a:r>
          </a:p>
        </p:txBody>
      </p:sp>
      <p:sp>
        <p:nvSpPr>
          <p:cNvPr id="9" name="TextBox 8">
            <a:extLst>
              <a:ext uri="{FF2B5EF4-FFF2-40B4-BE49-F238E27FC236}">
                <a16:creationId xmlns:a16="http://schemas.microsoft.com/office/drawing/2014/main" id="{835D0511-FE77-2BF0-718B-625CC6F7C348}"/>
              </a:ext>
            </a:extLst>
          </p:cNvPr>
          <p:cNvSpPr txBox="1"/>
          <p:nvPr/>
        </p:nvSpPr>
        <p:spPr>
          <a:xfrm>
            <a:off x="17622433" y="9793597"/>
            <a:ext cx="665567" cy="523220"/>
          </a:xfrm>
          <a:prstGeom prst="rect">
            <a:avLst/>
          </a:prstGeom>
          <a:noFill/>
        </p:spPr>
        <p:txBody>
          <a:bodyPr wrap="none" rtlCol="0">
            <a:spAutoFit/>
          </a:bodyPr>
          <a:lstStyle/>
          <a:p>
            <a:r>
              <a:rPr lang="en-US" sz="2800" dirty="0">
                <a:latin typeface=".VnBlack" panose="020B7200000000000000" pitchFamily="34" charset="0"/>
              </a:rPr>
              <a:t>19</a:t>
            </a:r>
          </a:p>
        </p:txBody>
      </p:sp>
    </p:spTree>
    <p:extLst>
      <p:ext uri="{BB962C8B-B14F-4D97-AF65-F5344CB8AC3E}">
        <p14:creationId xmlns:p14="http://schemas.microsoft.com/office/powerpoint/2010/main" val="20129206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0" name="Group 2">
            <a:extLst>
              <a:ext uri="{FF2B5EF4-FFF2-40B4-BE49-F238E27FC236}">
                <a16:creationId xmlns:a16="http://schemas.microsoft.com/office/drawing/2014/main" id="{89628F26-BB00-6742-BEF8-D09E3E775E6B}"/>
              </a:ext>
            </a:extLst>
          </p:cNvPr>
          <p:cNvGrpSpPr/>
          <p:nvPr/>
        </p:nvGrpSpPr>
        <p:grpSpPr>
          <a:xfrm>
            <a:off x="-361272" y="-1105764"/>
            <a:ext cx="19344569" cy="4268064"/>
            <a:chOff x="0" y="0"/>
            <a:chExt cx="4356256" cy="961137"/>
          </a:xfrm>
        </p:grpSpPr>
        <p:sp>
          <p:nvSpPr>
            <p:cNvPr id="21" name="Freeform 3">
              <a:extLst>
                <a:ext uri="{FF2B5EF4-FFF2-40B4-BE49-F238E27FC236}">
                  <a16:creationId xmlns:a16="http://schemas.microsoft.com/office/drawing/2014/main" id="{00969F94-AC1E-C201-8235-E284F5C78B0C}"/>
                </a:ext>
              </a:extLst>
            </p:cNvPr>
            <p:cNvSpPr/>
            <p:nvPr/>
          </p:nvSpPr>
          <p:spPr>
            <a:xfrm>
              <a:off x="0" y="0"/>
              <a:ext cx="4356255" cy="961137"/>
            </a:xfrm>
            <a:custGeom>
              <a:avLst/>
              <a:gdLst/>
              <a:ahLst/>
              <a:cxnLst/>
              <a:rect l="l" t="t" r="r" b="b"/>
              <a:pathLst>
                <a:path w="4356255" h="961137">
                  <a:moveTo>
                    <a:pt x="0" y="0"/>
                  </a:moveTo>
                  <a:lnTo>
                    <a:pt x="4356255" y="0"/>
                  </a:lnTo>
                  <a:lnTo>
                    <a:pt x="4356255" y="961137"/>
                  </a:lnTo>
                  <a:lnTo>
                    <a:pt x="0" y="961137"/>
                  </a:lnTo>
                  <a:close/>
                </a:path>
              </a:pathLst>
            </a:custGeom>
            <a:solidFill>
              <a:srgbClr val="31356E"/>
            </a:solidFill>
          </p:spPr>
          <p:txBody>
            <a:bodyPr/>
            <a:lstStyle/>
            <a:p>
              <a:endParaRPr lang="vi-VN"/>
            </a:p>
          </p:txBody>
        </p:sp>
        <p:sp>
          <p:nvSpPr>
            <p:cNvPr id="22" name="TextBox 4">
              <a:extLst>
                <a:ext uri="{FF2B5EF4-FFF2-40B4-BE49-F238E27FC236}">
                  <a16:creationId xmlns:a16="http://schemas.microsoft.com/office/drawing/2014/main" id="{CC48D7B3-3E0D-5C0B-B84B-D8A3E1C0719D}"/>
                </a:ext>
              </a:extLst>
            </p:cNvPr>
            <p:cNvSpPr txBox="1"/>
            <p:nvPr/>
          </p:nvSpPr>
          <p:spPr>
            <a:xfrm>
              <a:off x="0" y="-38100"/>
              <a:ext cx="4356256" cy="999237"/>
            </a:xfrm>
            <a:prstGeom prst="rect">
              <a:avLst/>
            </a:prstGeom>
          </p:spPr>
          <p:txBody>
            <a:bodyPr lIns="50800" tIns="50800" rIns="50800" bIns="50800" rtlCol="0" anchor="ctr"/>
            <a:lstStyle/>
            <a:p>
              <a:pPr algn="ctr">
                <a:lnSpc>
                  <a:spcPts val="2659"/>
                </a:lnSpc>
                <a:spcBef>
                  <a:spcPct val="0"/>
                </a:spcBef>
              </a:pPr>
              <a:endParaRPr/>
            </a:p>
          </p:txBody>
        </p:sp>
      </p:grpSp>
      <p:sp>
        <p:nvSpPr>
          <p:cNvPr id="18" name="TextBox 17">
            <a:extLst>
              <a:ext uri="{FF2B5EF4-FFF2-40B4-BE49-F238E27FC236}">
                <a16:creationId xmlns:a16="http://schemas.microsoft.com/office/drawing/2014/main" id="{77995122-EA67-5616-8F3C-D600B0FC63E7}"/>
              </a:ext>
            </a:extLst>
          </p:cNvPr>
          <p:cNvSpPr txBox="1"/>
          <p:nvPr/>
        </p:nvSpPr>
        <p:spPr>
          <a:xfrm>
            <a:off x="859070" y="4372332"/>
            <a:ext cx="6532330" cy="2523768"/>
          </a:xfrm>
          <a:prstGeom prst="rect">
            <a:avLst/>
          </a:prstGeom>
        </p:spPr>
        <p:txBody>
          <a:bodyPr wrap="square" lIns="0" tIns="0" rIns="0" bIns="0" rtlCol="0" anchor="t">
            <a:spAutoFit/>
          </a:bodyPr>
          <a:lstStyle/>
          <a:p>
            <a:pPr algn="ctr" rtl="0">
              <a:spcBef>
                <a:spcPts val="1200"/>
              </a:spcBef>
              <a:spcAft>
                <a:spcPts val="1200"/>
              </a:spcAft>
            </a:pPr>
            <a:r>
              <a:rPr lang="vi-VN" sz="2800" b="1" i="0" u="none" strike="noStrike" dirty="0">
                <a:solidFill>
                  <a:srgbClr val="000000"/>
                </a:solidFill>
                <a:effectLst/>
                <a:latin typeface="Lexend Deca" panose="020B0604020202020204" charset="0"/>
                <a:cs typeface="Lexend Deca" panose="020B0604020202020204" charset="0"/>
              </a:rPr>
              <a:t>Ví dụ: </a:t>
            </a:r>
            <a:r>
              <a:rPr lang="vi-VN" sz="2800" b="0" i="0" u="none" strike="noStrike" dirty="0">
                <a:solidFill>
                  <a:srgbClr val="000000"/>
                </a:solidFill>
                <a:effectLst/>
                <a:latin typeface="Lexend Deca" panose="020B0604020202020204" charset="0"/>
                <a:cs typeface="Lexend Deca" panose="020B0604020202020204" charset="0"/>
              </a:rPr>
              <a:t>sử dụng </a:t>
            </a:r>
            <a:r>
              <a:rPr lang="vi-VN" sz="2800" b="1" i="0" u="none" strike="noStrike" dirty="0">
                <a:solidFill>
                  <a:srgbClr val="000000"/>
                </a:solidFill>
                <a:effectLst/>
                <a:latin typeface="Lexend Deca" panose="020B0604020202020204" charset="0"/>
                <a:cs typeface="Lexend Deca" panose="020B0604020202020204" charset="0"/>
              </a:rPr>
              <a:t>Chernoff faces</a:t>
            </a:r>
            <a:r>
              <a:rPr lang="vi-VN" sz="2800" b="0" i="0" u="none" strike="noStrike" dirty="0">
                <a:solidFill>
                  <a:srgbClr val="000000"/>
                </a:solidFill>
                <a:effectLst/>
                <a:latin typeface="Lexend Deca" panose="020B0604020202020204" charset="0"/>
                <a:cs typeface="Lexend Deca" panose="020B0604020202020204" charset="0"/>
              </a:rPr>
              <a:t> để mô tả các yếu tố của chất lượng cuộc sống</a:t>
            </a:r>
            <a:br>
              <a:rPr lang="vi-VN" sz="3200" dirty="0"/>
            </a:br>
            <a:r>
              <a:rPr lang="en-US" sz="2400" dirty="0">
                <a:solidFill>
                  <a:srgbClr val="000000"/>
                </a:solidFill>
                <a:latin typeface="Lexend Deca" panose="020B0604020202020204" charset="0"/>
                <a:cs typeface="Lexend Deca" panose="020B0604020202020204" charset="0"/>
              </a:rPr>
              <a:t>(</a:t>
            </a:r>
            <a:r>
              <a:rPr lang="en-US" sz="2400" dirty="0" err="1">
                <a:solidFill>
                  <a:srgbClr val="000000"/>
                </a:solidFill>
                <a:latin typeface="Lexend Deca" panose="020B0604020202020204" charset="0"/>
                <a:cs typeface="Lexend Deca" panose="020B0604020202020204" charset="0"/>
              </a:rPr>
              <a:t>nguồn</a:t>
            </a:r>
            <a:r>
              <a:rPr lang="en-US" sz="2400" dirty="0">
                <a:solidFill>
                  <a:srgbClr val="000000"/>
                </a:solidFill>
                <a:latin typeface="Lexend Deca" panose="020B0604020202020204" charset="0"/>
                <a:cs typeface="Lexend Deca" panose="020B0604020202020204" charset="0"/>
              </a:rPr>
              <a:t>: https://infovis-wiki.net/wiki/File:Lifeinla.GIF</a:t>
            </a:r>
            <a:r>
              <a:rPr lang="en-US" sz="2400" b="0" i="0" u="none" strike="noStrike" dirty="0">
                <a:solidFill>
                  <a:srgbClr val="000000"/>
                </a:solidFill>
                <a:effectLst/>
                <a:latin typeface="Lexend Deca" panose="020B0604020202020204" charset="0"/>
                <a:cs typeface="Lexend Deca" panose="020B0604020202020204" charset="0"/>
              </a:rPr>
              <a:t>)</a:t>
            </a:r>
            <a:br>
              <a:rPr lang="vi-VN" sz="3200" b="0" i="0" u="none" strike="noStrike" dirty="0">
                <a:solidFill>
                  <a:srgbClr val="000000"/>
                </a:solidFill>
                <a:effectLst/>
                <a:latin typeface="Lexend Deca" panose="020B0604020202020204" charset="0"/>
                <a:cs typeface="Lexend Deca" panose="020B0604020202020204" charset="0"/>
              </a:rPr>
            </a:br>
            <a:endParaRPr lang="en-US" sz="3200" dirty="0">
              <a:solidFill>
                <a:srgbClr val="31356E"/>
              </a:solidFill>
              <a:latin typeface="Lexend Deca" panose="020B0604020202020204" charset="0"/>
              <a:ea typeface="Lexend Deca"/>
              <a:cs typeface="Lexend Deca" panose="020B0604020202020204" charset="0"/>
              <a:sym typeface="Lexend Deca"/>
            </a:endParaRPr>
          </a:p>
        </p:txBody>
      </p:sp>
      <p:pic>
        <p:nvPicPr>
          <p:cNvPr id="1026" name="Picture 2">
            <a:extLst>
              <a:ext uri="{FF2B5EF4-FFF2-40B4-BE49-F238E27FC236}">
                <a16:creationId xmlns:a16="http://schemas.microsoft.com/office/drawing/2014/main" id="{ECC799F5-D469-EB38-90FB-54F7E6A097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5248" y="0"/>
            <a:ext cx="8942751" cy="101426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375AEF4-6E55-2303-8453-49FF20FD027C}"/>
              </a:ext>
            </a:extLst>
          </p:cNvPr>
          <p:cNvSpPr txBox="1"/>
          <p:nvPr/>
        </p:nvSpPr>
        <p:spPr>
          <a:xfrm>
            <a:off x="17622433" y="9793597"/>
            <a:ext cx="665567" cy="523220"/>
          </a:xfrm>
          <a:prstGeom prst="rect">
            <a:avLst/>
          </a:prstGeom>
          <a:noFill/>
        </p:spPr>
        <p:txBody>
          <a:bodyPr wrap="none" rtlCol="0">
            <a:spAutoFit/>
          </a:bodyPr>
          <a:lstStyle/>
          <a:p>
            <a:r>
              <a:rPr lang="en-US" sz="2800" dirty="0">
                <a:latin typeface=".VnBlack" panose="020B7200000000000000" pitchFamily="34" charset="0"/>
              </a:rPr>
              <a:t>20</a:t>
            </a:r>
          </a:p>
        </p:txBody>
      </p:sp>
    </p:spTree>
    <p:extLst>
      <p:ext uri="{BB962C8B-B14F-4D97-AF65-F5344CB8AC3E}">
        <p14:creationId xmlns:p14="http://schemas.microsoft.com/office/powerpoint/2010/main" val="19740589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344569" cy="4268064"/>
            <a:chOff x="0" y="0"/>
            <a:chExt cx="4356256" cy="961137"/>
          </a:xfrm>
        </p:grpSpPr>
        <p:sp>
          <p:nvSpPr>
            <p:cNvPr id="3" name="Freeform 3"/>
            <p:cNvSpPr/>
            <p:nvPr/>
          </p:nvSpPr>
          <p:spPr>
            <a:xfrm>
              <a:off x="0" y="0"/>
              <a:ext cx="4356255" cy="961137"/>
            </a:xfrm>
            <a:custGeom>
              <a:avLst/>
              <a:gdLst/>
              <a:ahLst/>
              <a:cxnLst/>
              <a:rect l="l" t="t" r="r" b="b"/>
              <a:pathLst>
                <a:path w="4356255" h="961137">
                  <a:moveTo>
                    <a:pt x="0" y="0"/>
                  </a:moveTo>
                  <a:lnTo>
                    <a:pt x="4356255" y="0"/>
                  </a:lnTo>
                  <a:lnTo>
                    <a:pt x="4356255" y="961137"/>
                  </a:lnTo>
                  <a:lnTo>
                    <a:pt x="0" y="961137"/>
                  </a:lnTo>
                  <a:close/>
                </a:path>
              </a:pathLst>
            </a:custGeom>
            <a:solidFill>
              <a:srgbClr val="31356E"/>
            </a:solidFill>
          </p:spPr>
          <p:txBody>
            <a:bodyPr/>
            <a:lstStyle/>
            <a:p>
              <a:endParaRPr lang="vi-VN"/>
            </a:p>
          </p:txBody>
        </p:sp>
        <p:sp>
          <p:nvSpPr>
            <p:cNvPr id="4" name="TextBox 4"/>
            <p:cNvSpPr txBox="1"/>
            <p:nvPr/>
          </p:nvSpPr>
          <p:spPr>
            <a:xfrm>
              <a:off x="0" y="-38100"/>
              <a:ext cx="4356256" cy="999237"/>
            </a:xfrm>
            <a:prstGeom prst="rect">
              <a:avLst/>
            </a:prstGeom>
          </p:spPr>
          <p:txBody>
            <a:bodyPr lIns="50800" tIns="50800" rIns="50800" bIns="50800" rtlCol="0" anchor="ctr"/>
            <a:lstStyle/>
            <a:p>
              <a:pPr algn="ctr">
                <a:lnSpc>
                  <a:spcPts val="2659"/>
                </a:lnSpc>
                <a:spcBef>
                  <a:spcPct val="0"/>
                </a:spcBef>
              </a:pPr>
              <a:endParaRPr/>
            </a:p>
          </p:txBody>
        </p:sp>
      </p:grpSp>
      <p:sp>
        <p:nvSpPr>
          <p:cNvPr id="18" name="TextBox 11">
            <a:extLst>
              <a:ext uri="{FF2B5EF4-FFF2-40B4-BE49-F238E27FC236}">
                <a16:creationId xmlns:a16="http://schemas.microsoft.com/office/drawing/2014/main" id="{BA1C5449-1C93-A3F8-D700-CC0096A8AD14}"/>
              </a:ext>
            </a:extLst>
          </p:cNvPr>
          <p:cNvSpPr txBox="1"/>
          <p:nvPr/>
        </p:nvSpPr>
        <p:spPr>
          <a:xfrm>
            <a:off x="994832" y="4383094"/>
            <a:ext cx="7539568" cy="2644570"/>
          </a:xfrm>
          <a:prstGeom prst="rect">
            <a:avLst/>
          </a:prstGeom>
        </p:spPr>
        <p:txBody>
          <a:bodyPr wrap="square" lIns="0" tIns="0" rIns="0" bIns="0" rtlCol="0" anchor="t">
            <a:spAutoFit/>
          </a:bodyPr>
          <a:lstStyle/>
          <a:p>
            <a:pPr algn="just">
              <a:lnSpc>
                <a:spcPts val="4176"/>
              </a:lnSpc>
              <a:spcBef>
                <a:spcPct val="0"/>
              </a:spcBef>
            </a:pPr>
            <a:r>
              <a:rPr lang="en-US" sz="2800" b="0" i="0" u="none" strike="noStrike" dirty="0">
                <a:solidFill>
                  <a:srgbClr val="000000"/>
                </a:solidFill>
                <a:effectLst/>
                <a:latin typeface="Lexend Deca" panose="020B0604020202020204" charset="0"/>
                <a:cs typeface="Lexend Deca" panose="020B0604020202020204" charset="0"/>
              </a:rPr>
              <a:t>L</a:t>
            </a:r>
            <a:r>
              <a:rPr lang="vi-VN" sz="2800" b="0" i="0" u="none" strike="noStrike" dirty="0">
                <a:solidFill>
                  <a:srgbClr val="000000"/>
                </a:solidFill>
                <a:effectLst/>
                <a:latin typeface="Lexend Deca" panose="020B0604020202020204" charset="0"/>
                <a:cs typeface="Lexend Deca" panose="020B0604020202020204" charset="0"/>
              </a:rPr>
              <a:t>à một phương pháp khác, </a:t>
            </a:r>
            <a:r>
              <a:rPr lang="vi-VN" sz="2800" b="1" i="0" u="none" strike="noStrike" dirty="0">
                <a:solidFill>
                  <a:srgbClr val="000000"/>
                </a:solidFill>
                <a:effectLst/>
                <a:latin typeface="Lexend Deca" panose="020B0604020202020204" charset="0"/>
                <a:cs typeface="Lexend Deca" panose="020B0604020202020204" charset="0"/>
              </a:rPr>
              <a:t>đơn giản hơn Chernoff</a:t>
            </a:r>
            <a:r>
              <a:rPr lang="vi-VN" sz="2800" b="0" i="0" u="none" strike="noStrike" dirty="0">
                <a:solidFill>
                  <a:srgbClr val="000000"/>
                </a:solidFill>
                <a:effectLst/>
                <a:latin typeface="Lexend Deca" panose="020B0604020202020204" charset="0"/>
                <a:cs typeface="Lexend Deca" panose="020B0604020202020204" charset="0"/>
              </a:rPr>
              <a:t>. Mỗi dữ liệu được biểu diễn bằng một hình người que có các chi và thân. Vị trí, góc và độ dài của các chi đại diện cho các biến số</a:t>
            </a:r>
            <a:endParaRPr lang="en-US" sz="2800" dirty="0">
              <a:latin typeface="Lexend Deca" panose="020B0604020202020204" charset="0"/>
              <a:cs typeface="Lexend Deca" panose="020B0604020202020204" charset="0"/>
            </a:endParaRPr>
          </a:p>
        </p:txBody>
      </p:sp>
      <p:sp>
        <p:nvSpPr>
          <p:cNvPr id="19" name="TextBox 5">
            <a:extLst>
              <a:ext uri="{FF2B5EF4-FFF2-40B4-BE49-F238E27FC236}">
                <a16:creationId xmlns:a16="http://schemas.microsoft.com/office/drawing/2014/main" id="{0C2E0CA0-B9F0-1680-C0A2-97EB9B4B0E22}"/>
              </a:ext>
            </a:extLst>
          </p:cNvPr>
          <p:cNvSpPr txBox="1"/>
          <p:nvPr/>
        </p:nvSpPr>
        <p:spPr>
          <a:xfrm>
            <a:off x="1028700" y="1465407"/>
            <a:ext cx="14897100" cy="1436291"/>
          </a:xfrm>
          <a:prstGeom prst="rect">
            <a:avLst/>
          </a:prstGeom>
        </p:spPr>
        <p:txBody>
          <a:bodyPr wrap="square" lIns="0" tIns="0" rIns="0" bIns="0" rtlCol="0" anchor="t">
            <a:spAutoFit/>
          </a:bodyPr>
          <a:lstStyle/>
          <a:p>
            <a:pPr algn="ctr">
              <a:lnSpc>
                <a:spcPts val="11172"/>
              </a:lnSpc>
            </a:pPr>
            <a:r>
              <a:rPr lang="en-US" sz="9600" dirty="0">
                <a:solidFill>
                  <a:srgbClr val="FFFFFF"/>
                </a:solidFill>
                <a:latin typeface="UTM Alberta Heavy" panose="02040603050506020204" pitchFamily="18" charset="0"/>
                <a:ea typeface="Futura Display"/>
                <a:cs typeface="Futura Display"/>
                <a:sym typeface="Futura Display"/>
              </a:rPr>
              <a:t>2. </a:t>
            </a:r>
            <a:r>
              <a:rPr lang="en-US" sz="9600" dirty="0" err="1">
                <a:solidFill>
                  <a:srgbClr val="FFFFFF"/>
                </a:solidFill>
                <a:latin typeface="UTM Alberta Heavy" panose="02040603050506020204" pitchFamily="18" charset="0"/>
                <a:ea typeface="Futura Display"/>
                <a:cs typeface="Futura Display"/>
                <a:sym typeface="Futura Display"/>
              </a:rPr>
              <a:t>Biểu</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đồ</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chemeClr val="bg1"/>
                </a:solidFill>
                <a:latin typeface="UTM Alberta Heavy" panose="02040603050506020204" pitchFamily="18" charset="0"/>
                <a:ea typeface="Futura Display"/>
                <a:cs typeface="Futura Display"/>
                <a:sym typeface="Futura Display"/>
              </a:rPr>
              <a:t>hình</a:t>
            </a:r>
            <a:r>
              <a:rPr lang="en-US" sz="9600" dirty="0">
                <a:solidFill>
                  <a:schemeClr val="bg1"/>
                </a:solidFill>
                <a:latin typeface="UTM Alberta Heavy" panose="02040603050506020204" pitchFamily="18" charset="0"/>
                <a:ea typeface="Futura Display"/>
                <a:cs typeface="Futura Display"/>
                <a:sym typeface="Futura Display"/>
              </a:rPr>
              <a:t> </a:t>
            </a:r>
            <a:r>
              <a:rPr lang="en-US" sz="9600" dirty="0" err="1">
                <a:solidFill>
                  <a:schemeClr val="bg1"/>
                </a:solidFill>
                <a:latin typeface="UTM Alberta Heavy" panose="02040603050506020204" pitchFamily="18" charset="0"/>
                <a:ea typeface="Futura Display"/>
                <a:cs typeface="Futura Display"/>
                <a:sym typeface="Futura Display"/>
              </a:rPr>
              <a:t>người</a:t>
            </a:r>
            <a:r>
              <a:rPr lang="en-US" sz="9600" dirty="0">
                <a:solidFill>
                  <a:schemeClr val="bg1"/>
                </a:solidFill>
                <a:latin typeface="UTM Alberta Heavy" panose="02040603050506020204" pitchFamily="18" charset="0"/>
                <a:ea typeface="Futura Display"/>
                <a:cs typeface="Futura Display"/>
                <a:sym typeface="Futura Display"/>
              </a:rPr>
              <a:t> que</a:t>
            </a:r>
            <a:r>
              <a:rPr lang="en-US" sz="9600" dirty="0">
                <a:solidFill>
                  <a:srgbClr val="FFFFFF"/>
                </a:solidFill>
                <a:latin typeface="UTM Alberta Heavy" panose="02040603050506020204" pitchFamily="18" charset="0"/>
                <a:ea typeface="Futura Display"/>
                <a:cs typeface="Futura Display"/>
                <a:sym typeface="Futura Display"/>
              </a:rPr>
              <a:t> </a:t>
            </a:r>
          </a:p>
        </p:txBody>
      </p:sp>
      <p:pic>
        <p:nvPicPr>
          <p:cNvPr id="6" name="Picture 5">
            <a:extLst>
              <a:ext uri="{FF2B5EF4-FFF2-40B4-BE49-F238E27FC236}">
                <a16:creationId xmlns:a16="http://schemas.microsoft.com/office/drawing/2014/main" id="{14B5D5E9-0CF0-FCA5-9272-8B675BA9020D}"/>
              </a:ext>
            </a:extLst>
          </p:cNvPr>
          <p:cNvPicPr>
            <a:picLocks noChangeAspect="1"/>
          </p:cNvPicPr>
          <p:nvPr/>
        </p:nvPicPr>
        <p:blipFill>
          <a:blip r:embed="rId3">
            <a:extLst>
              <a:ext uri="{28A0092B-C50C-407E-A947-70E740481C1C}">
                <a14:useLocalDpi xmlns:a14="http://schemas.microsoft.com/office/drawing/2010/main" val="0"/>
              </a:ext>
            </a:extLst>
          </a:blip>
          <a:srcRect l="14378" r="1798"/>
          <a:stretch/>
        </p:blipFill>
        <p:spPr>
          <a:xfrm>
            <a:off x="9144000" y="4148444"/>
            <a:ext cx="8653087" cy="5387771"/>
          </a:xfrm>
          <a:prstGeom prst="rect">
            <a:avLst/>
          </a:prstGeom>
        </p:spPr>
      </p:pic>
      <p:sp>
        <p:nvSpPr>
          <p:cNvPr id="9" name="TextBox 8">
            <a:extLst>
              <a:ext uri="{FF2B5EF4-FFF2-40B4-BE49-F238E27FC236}">
                <a16:creationId xmlns:a16="http://schemas.microsoft.com/office/drawing/2014/main" id="{EE82B1F9-C4F7-D9A4-B2C4-CB48FB2330E5}"/>
              </a:ext>
            </a:extLst>
          </p:cNvPr>
          <p:cNvSpPr txBox="1"/>
          <p:nvPr/>
        </p:nvSpPr>
        <p:spPr>
          <a:xfrm>
            <a:off x="17622433" y="9793597"/>
            <a:ext cx="665567" cy="523220"/>
          </a:xfrm>
          <a:prstGeom prst="rect">
            <a:avLst/>
          </a:prstGeom>
          <a:noFill/>
        </p:spPr>
        <p:txBody>
          <a:bodyPr wrap="none" rtlCol="0">
            <a:spAutoFit/>
          </a:bodyPr>
          <a:lstStyle/>
          <a:p>
            <a:r>
              <a:rPr lang="en-US" sz="2800" dirty="0">
                <a:latin typeface=".VnBlack" panose="020B7200000000000000" pitchFamily="34" charset="0"/>
              </a:rPr>
              <a:t>21</a:t>
            </a:r>
          </a:p>
        </p:txBody>
      </p:sp>
    </p:spTree>
    <p:extLst>
      <p:ext uri="{BB962C8B-B14F-4D97-AF65-F5344CB8AC3E}">
        <p14:creationId xmlns:p14="http://schemas.microsoft.com/office/powerpoint/2010/main" val="39091727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344569" cy="4268064"/>
            <a:chOff x="0" y="0"/>
            <a:chExt cx="4356256" cy="961137"/>
          </a:xfrm>
        </p:grpSpPr>
        <p:sp>
          <p:nvSpPr>
            <p:cNvPr id="3" name="Freeform 3"/>
            <p:cNvSpPr/>
            <p:nvPr/>
          </p:nvSpPr>
          <p:spPr>
            <a:xfrm>
              <a:off x="0" y="0"/>
              <a:ext cx="4356255" cy="961137"/>
            </a:xfrm>
            <a:custGeom>
              <a:avLst/>
              <a:gdLst/>
              <a:ahLst/>
              <a:cxnLst/>
              <a:rect l="l" t="t" r="r" b="b"/>
              <a:pathLst>
                <a:path w="4356255" h="961137">
                  <a:moveTo>
                    <a:pt x="0" y="0"/>
                  </a:moveTo>
                  <a:lnTo>
                    <a:pt x="4356255" y="0"/>
                  </a:lnTo>
                  <a:lnTo>
                    <a:pt x="4356255" y="961137"/>
                  </a:lnTo>
                  <a:lnTo>
                    <a:pt x="0" y="961137"/>
                  </a:lnTo>
                  <a:close/>
                </a:path>
              </a:pathLst>
            </a:custGeom>
            <a:solidFill>
              <a:srgbClr val="31356E"/>
            </a:solidFill>
          </p:spPr>
          <p:txBody>
            <a:bodyPr/>
            <a:lstStyle/>
            <a:p>
              <a:endParaRPr lang="vi-VN"/>
            </a:p>
          </p:txBody>
        </p:sp>
        <p:sp>
          <p:nvSpPr>
            <p:cNvPr id="4" name="TextBox 4"/>
            <p:cNvSpPr txBox="1"/>
            <p:nvPr/>
          </p:nvSpPr>
          <p:spPr>
            <a:xfrm>
              <a:off x="0" y="-38100"/>
              <a:ext cx="4356256" cy="999237"/>
            </a:xfrm>
            <a:prstGeom prst="rect">
              <a:avLst/>
            </a:prstGeom>
          </p:spPr>
          <p:txBody>
            <a:bodyPr lIns="50800" tIns="50800" rIns="50800" bIns="50800" rtlCol="0" anchor="ctr"/>
            <a:lstStyle/>
            <a:p>
              <a:pPr algn="ctr">
                <a:lnSpc>
                  <a:spcPts val="2659"/>
                </a:lnSpc>
                <a:spcBef>
                  <a:spcPct val="0"/>
                </a:spcBef>
              </a:pPr>
              <a:endParaRPr/>
            </a:p>
          </p:txBody>
        </p:sp>
      </p:grpSp>
      <p:sp>
        <p:nvSpPr>
          <p:cNvPr id="18" name="TextBox 11">
            <a:extLst>
              <a:ext uri="{FF2B5EF4-FFF2-40B4-BE49-F238E27FC236}">
                <a16:creationId xmlns:a16="http://schemas.microsoft.com/office/drawing/2014/main" id="{BA1C5449-1C93-A3F8-D700-CC0096A8AD14}"/>
              </a:ext>
            </a:extLst>
          </p:cNvPr>
          <p:cNvSpPr txBox="1"/>
          <p:nvPr/>
        </p:nvSpPr>
        <p:spPr>
          <a:xfrm>
            <a:off x="994832" y="4383094"/>
            <a:ext cx="7539568" cy="2616101"/>
          </a:xfrm>
          <a:prstGeom prst="rect">
            <a:avLst/>
          </a:prstGeom>
        </p:spPr>
        <p:txBody>
          <a:bodyPr wrap="square" lIns="0" tIns="0" rIns="0" bIns="0" rtlCol="0" anchor="t">
            <a:spAutoFit/>
          </a:bodyPr>
          <a:lstStyle/>
          <a:p>
            <a:pPr rtl="0">
              <a:spcBef>
                <a:spcPts val="1200"/>
              </a:spcBef>
              <a:spcAft>
                <a:spcPts val="1200"/>
              </a:spcAft>
            </a:pPr>
            <a:r>
              <a:rPr lang="vi-VN" sz="2800" b="1" i="0" u="none" strike="noStrike" dirty="0">
                <a:solidFill>
                  <a:srgbClr val="000000"/>
                </a:solidFill>
                <a:effectLst/>
                <a:latin typeface="Lexend Deca" panose="020B0604020202020204" charset="0"/>
                <a:cs typeface="Lexend Deca" panose="020B0604020202020204" charset="0"/>
              </a:rPr>
              <a:t>Ưu điểm của biểu đồ hình người que:</a:t>
            </a:r>
            <a:r>
              <a:rPr lang="vi-VN" sz="2800" b="0" i="0" u="none" strike="noStrike" dirty="0">
                <a:solidFill>
                  <a:srgbClr val="000000"/>
                </a:solidFill>
                <a:effectLst/>
                <a:latin typeface="Lexend Deca" panose="020B0604020202020204" charset="0"/>
                <a:cs typeface="Lexend Deca" panose="020B0604020202020204" charset="0"/>
              </a:rPr>
              <a:t> </a:t>
            </a:r>
            <a:endParaRPr lang="vi-VN" sz="2800" b="0" dirty="0">
              <a:effectLst/>
              <a:latin typeface="Lexend Deca" panose="020B0604020202020204" charset="0"/>
              <a:cs typeface="Lexend Deca" panose="020B0604020202020204" charset="0"/>
            </a:endParaRPr>
          </a:p>
          <a:p>
            <a:pPr rtl="0" fontAlgn="base">
              <a:spcBef>
                <a:spcPts val="1200"/>
              </a:spcBef>
              <a:spcAft>
                <a:spcPts val="0"/>
              </a:spcAft>
              <a:buFont typeface="Arial" panose="020B0604020202020204" pitchFamily="34" charset="0"/>
              <a:buChar char="•"/>
            </a:pPr>
            <a:r>
              <a:rPr lang="vi-VN" sz="2800" b="0" i="0" u="none" strike="noStrike" dirty="0">
                <a:solidFill>
                  <a:srgbClr val="000000"/>
                </a:solidFill>
                <a:effectLst/>
                <a:latin typeface="Lexend Deca" panose="020B0604020202020204" charset="0"/>
                <a:cs typeface="Lexend Deca" panose="020B0604020202020204" charset="0"/>
              </a:rPr>
              <a:t>Đơn giản: Dễ vẽ và hiểu.</a:t>
            </a:r>
          </a:p>
          <a:p>
            <a:pPr rtl="0" fontAlgn="base">
              <a:spcBef>
                <a:spcPts val="0"/>
              </a:spcBef>
              <a:spcAft>
                <a:spcPts val="1200"/>
              </a:spcAft>
              <a:buFont typeface="Arial" panose="020B0604020202020204" pitchFamily="34" charset="0"/>
              <a:buChar char="•"/>
            </a:pPr>
            <a:r>
              <a:rPr lang="vi-VN" sz="2800" b="0" i="0" u="none" strike="noStrike" dirty="0">
                <a:solidFill>
                  <a:srgbClr val="000000"/>
                </a:solidFill>
                <a:effectLst/>
                <a:latin typeface="Lexend Deca" panose="020B0604020202020204" charset="0"/>
                <a:cs typeface="Lexend Deca" panose="020B0604020202020204" charset="0"/>
              </a:rPr>
              <a:t>Linh hoạt: Có thể biểu diễn nhiều biến số.</a:t>
            </a:r>
            <a:endParaRPr lang="en-US" sz="2800" b="0" i="0" u="none" strike="noStrike" dirty="0">
              <a:solidFill>
                <a:srgbClr val="000000"/>
              </a:solidFill>
              <a:effectLst/>
              <a:latin typeface="Lexend Deca" panose="020B0604020202020204" charset="0"/>
              <a:cs typeface="Lexend Deca" panose="020B0604020202020204" charset="0"/>
            </a:endParaRPr>
          </a:p>
          <a:p>
            <a:pPr rtl="0" fontAlgn="base">
              <a:spcBef>
                <a:spcPts val="0"/>
              </a:spcBef>
              <a:spcAft>
                <a:spcPts val="1200"/>
              </a:spcAft>
              <a:buFont typeface="Arial" panose="020B0604020202020204" pitchFamily="34" charset="0"/>
              <a:buChar char="•"/>
            </a:pPr>
            <a:r>
              <a:rPr lang="vi-VN" sz="2800" b="0" i="0" u="none" strike="noStrike" dirty="0">
                <a:solidFill>
                  <a:srgbClr val="000000"/>
                </a:solidFill>
                <a:effectLst/>
                <a:latin typeface="Lexend Deca" panose="020B0604020202020204" charset="0"/>
                <a:cs typeface="Lexend Deca" panose="020B0604020202020204" charset="0"/>
              </a:rPr>
              <a:t>Hiển thị mật độ: Cho phép nhìn thấy mật độ dữ liệu ở các vùng khác nhau.</a:t>
            </a:r>
          </a:p>
        </p:txBody>
      </p:sp>
      <p:sp>
        <p:nvSpPr>
          <p:cNvPr id="19" name="TextBox 5">
            <a:extLst>
              <a:ext uri="{FF2B5EF4-FFF2-40B4-BE49-F238E27FC236}">
                <a16:creationId xmlns:a16="http://schemas.microsoft.com/office/drawing/2014/main" id="{0C2E0CA0-B9F0-1680-C0A2-97EB9B4B0E22}"/>
              </a:ext>
            </a:extLst>
          </p:cNvPr>
          <p:cNvSpPr txBox="1"/>
          <p:nvPr/>
        </p:nvSpPr>
        <p:spPr>
          <a:xfrm>
            <a:off x="1028700" y="1465407"/>
            <a:ext cx="14897100" cy="1436291"/>
          </a:xfrm>
          <a:prstGeom prst="rect">
            <a:avLst/>
          </a:prstGeom>
        </p:spPr>
        <p:txBody>
          <a:bodyPr wrap="square" lIns="0" tIns="0" rIns="0" bIns="0" rtlCol="0" anchor="t">
            <a:spAutoFit/>
          </a:bodyPr>
          <a:lstStyle/>
          <a:p>
            <a:pPr algn="ctr">
              <a:lnSpc>
                <a:spcPts val="11172"/>
              </a:lnSpc>
            </a:pPr>
            <a:r>
              <a:rPr lang="en-US" sz="9600" dirty="0">
                <a:solidFill>
                  <a:srgbClr val="FFFFFF"/>
                </a:solidFill>
                <a:latin typeface="UTM Alberta Heavy" panose="02040603050506020204" pitchFamily="18" charset="0"/>
                <a:ea typeface="Futura Display"/>
                <a:cs typeface="Futura Display"/>
                <a:sym typeface="Futura Display"/>
              </a:rPr>
              <a:t>2. </a:t>
            </a:r>
            <a:r>
              <a:rPr lang="en-US" sz="9600" dirty="0" err="1">
                <a:solidFill>
                  <a:srgbClr val="FFFFFF"/>
                </a:solidFill>
                <a:latin typeface="UTM Alberta Heavy" panose="02040603050506020204" pitchFamily="18" charset="0"/>
                <a:ea typeface="Futura Display"/>
                <a:cs typeface="Futura Display"/>
                <a:sym typeface="Futura Display"/>
              </a:rPr>
              <a:t>Biểu</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đồ</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chemeClr val="bg1"/>
                </a:solidFill>
                <a:latin typeface="UTM Alberta Heavy" panose="02040603050506020204" pitchFamily="18" charset="0"/>
                <a:ea typeface="Futura Display"/>
                <a:cs typeface="Futura Display"/>
                <a:sym typeface="Futura Display"/>
              </a:rPr>
              <a:t>hình</a:t>
            </a:r>
            <a:r>
              <a:rPr lang="en-US" sz="9600" dirty="0">
                <a:solidFill>
                  <a:schemeClr val="bg1"/>
                </a:solidFill>
                <a:latin typeface="UTM Alberta Heavy" panose="02040603050506020204" pitchFamily="18" charset="0"/>
                <a:ea typeface="Futura Display"/>
                <a:cs typeface="Futura Display"/>
                <a:sym typeface="Futura Display"/>
              </a:rPr>
              <a:t> </a:t>
            </a:r>
            <a:r>
              <a:rPr lang="en-US" sz="9600" dirty="0" err="1">
                <a:solidFill>
                  <a:schemeClr val="bg1"/>
                </a:solidFill>
                <a:latin typeface="UTM Alberta Heavy" panose="02040603050506020204" pitchFamily="18" charset="0"/>
                <a:ea typeface="Futura Display"/>
                <a:cs typeface="Futura Display"/>
                <a:sym typeface="Futura Display"/>
              </a:rPr>
              <a:t>người</a:t>
            </a:r>
            <a:r>
              <a:rPr lang="en-US" sz="9600" dirty="0">
                <a:solidFill>
                  <a:schemeClr val="bg1"/>
                </a:solidFill>
                <a:latin typeface="UTM Alberta Heavy" panose="02040603050506020204" pitchFamily="18" charset="0"/>
                <a:ea typeface="Futura Display"/>
                <a:cs typeface="Futura Display"/>
                <a:sym typeface="Futura Display"/>
              </a:rPr>
              <a:t> que</a:t>
            </a:r>
            <a:r>
              <a:rPr lang="en-US" sz="9600" dirty="0">
                <a:solidFill>
                  <a:srgbClr val="FFFFFF"/>
                </a:solidFill>
                <a:latin typeface="UTM Alberta Heavy" panose="02040603050506020204" pitchFamily="18" charset="0"/>
                <a:ea typeface="Futura Display"/>
                <a:cs typeface="Futura Display"/>
                <a:sym typeface="Futura Display"/>
              </a:rPr>
              <a:t> </a:t>
            </a:r>
          </a:p>
        </p:txBody>
      </p:sp>
      <p:sp>
        <p:nvSpPr>
          <p:cNvPr id="9" name="TextBox 8">
            <a:extLst>
              <a:ext uri="{FF2B5EF4-FFF2-40B4-BE49-F238E27FC236}">
                <a16:creationId xmlns:a16="http://schemas.microsoft.com/office/drawing/2014/main" id="{8D7C2294-49D0-C479-E287-2B052AD0E515}"/>
              </a:ext>
            </a:extLst>
          </p:cNvPr>
          <p:cNvSpPr txBox="1"/>
          <p:nvPr/>
        </p:nvSpPr>
        <p:spPr>
          <a:xfrm>
            <a:off x="17622433" y="9793597"/>
            <a:ext cx="665567" cy="523220"/>
          </a:xfrm>
          <a:prstGeom prst="rect">
            <a:avLst/>
          </a:prstGeom>
          <a:noFill/>
        </p:spPr>
        <p:txBody>
          <a:bodyPr wrap="none" rtlCol="0">
            <a:spAutoFit/>
          </a:bodyPr>
          <a:lstStyle/>
          <a:p>
            <a:r>
              <a:rPr lang="en-US" sz="2800" dirty="0">
                <a:latin typeface=".VnBlack" panose="020B7200000000000000" pitchFamily="34" charset="0"/>
              </a:rPr>
              <a:t>22</a:t>
            </a:r>
          </a:p>
        </p:txBody>
      </p:sp>
      <p:pic>
        <p:nvPicPr>
          <p:cNvPr id="5" name="Picture 4">
            <a:extLst>
              <a:ext uri="{FF2B5EF4-FFF2-40B4-BE49-F238E27FC236}">
                <a16:creationId xmlns:a16="http://schemas.microsoft.com/office/drawing/2014/main" id="{461A92A8-555A-6BFF-36CE-CD38EBB3AAC0}"/>
              </a:ext>
            </a:extLst>
          </p:cNvPr>
          <p:cNvPicPr>
            <a:picLocks noChangeAspect="1"/>
          </p:cNvPicPr>
          <p:nvPr/>
        </p:nvPicPr>
        <p:blipFill>
          <a:blip r:embed="rId2">
            <a:extLst>
              <a:ext uri="{28A0092B-C50C-407E-A947-70E740481C1C}">
                <a14:useLocalDpi xmlns:a14="http://schemas.microsoft.com/office/drawing/2010/main" val="0"/>
              </a:ext>
            </a:extLst>
          </a:blip>
          <a:srcRect l="14378" r="1798"/>
          <a:stretch/>
        </p:blipFill>
        <p:spPr>
          <a:xfrm>
            <a:off x="9144000" y="4148444"/>
            <a:ext cx="8653087" cy="5387771"/>
          </a:xfrm>
          <a:prstGeom prst="rect">
            <a:avLst/>
          </a:prstGeom>
        </p:spPr>
      </p:pic>
    </p:spTree>
    <p:extLst>
      <p:ext uri="{BB962C8B-B14F-4D97-AF65-F5344CB8AC3E}">
        <p14:creationId xmlns:p14="http://schemas.microsoft.com/office/powerpoint/2010/main" val="9515345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344569" cy="4268064"/>
            <a:chOff x="0" y="0"/>
            <a:chExt cx="4356256" cy="961137"/>
          </a:xfrm>
        </p:grpSpPr>
        <p:sp>
          <p:nvSpPr>
            <p:cNvPr id="3" name="Freeform 3"/>
            <p:cNvSpPr/>
            <p:nvPr/>
          </p:nvSpPr>
          <p:spPr>
            <a:xfrm>
              <a:off x="0" y="0"/>
              <a:ext cx="4356255" cy="961137"/>
            </a:xfrm>
            <a:custGeom>
              <a:avLst/>
              <a:gdLst/>
              <a:ahLst/>
              <a:cxnLst/>
              <a:rect l="l" t="t" r="r" b="b"/>
              <a:pathLst>
                <a:path w="4356255" h="961137">
                  <a:moveTo>
                    <a:pt x="0" y="0"/>
                  </a:moveTo>
                  <a:lnTo>
                    <a:pt x="4356255" y="0"/>
                  </a:lnTo>
                  <a:lnTo>
                    <a:pt x="4356255" y="961137"/>
                  </a:lnTo>
                  <a:lnTo>
                    <a:pt x="0" y="961137"/>
                  </a:lnTo>
                  <a:close/>
                </a:path>
              </a:pathLst>
            </a:custGeom>
            <a:solidFill>
              <a:srgbClr val="31356E"/>
            </a:solidFill>
          </p:spPr>
          <p:txBody>
            <a:bodyPr/>
            <a:lstStyle/>
            <a:p>
              <a:endParaRPr lang="vi-VN"/>
            </a:p>
          </p:txBody>
        </p:sp>
        <p:sp>
          <p:nvSpPr>
            <p:cNvPr id="4" name="TextBox 4"/>
            <p:cNvSpPr txBox="1"/>
            <p:nvPr/>
          </p:nvSpPr>
          <p:spPr>
            <a:xfrm>
              <a:off x="0" y="-38100"/>
              <a:ext cx="4356256" cy="999237"/>
            </a:xfrm>
            <a:prstGeom prst="rect">
              <a:avLst/>
            </a:prstGeom>
          </p:spPr>
          <p:txBody>
            <a:bodyPr lIns="50800" tIns="50800" rIns="50800" bIns="50800" rtlCol="0" anchor="ctr"/>
            <a:lstStyle/>
            <a:p>
              <a:pPr algn="ctr">
                <a:lnSpc>
                  <a:spcPts val="2659"/>
                </a:lnSpc>
                <a:spcBef>
                  <a:spcPct val="0"/>
                </a:spcBef>
              </a:pPr>
              <a:endParaRPr/>
            </a:p>
          </p:txBody>
        </p:sp>
      </p:grpSp>
      <p:sp>
        <p:nvSpPr>
          <p:cNvPr id="18" name="TextBox 11">
            <a:extLst>
              <a:ext uri="{FF2B5EF4-FFF2-40B4-BE49-F238E27FC236}">
                <a16:creationId xmlns:a16="http://schemas.microsoft.com/office/drawing/2014/main" id="{BA1C5449-1C93-A3F8-D700-CC0096A8AD14}"/>
              </a:ext>
            </a:extLst>
          </p:cNvPr>
          <p:cNvSpPr txBox="1"/>
          <p:nvPr/>
        </p:nvSpPr>
        <p:spPr>
          <a:xfrm>
            <a:off x="994832" y="4383094"/>
            <a:ext cx="7539568" cy="2462213"/>
          </a:xfrm>
          <a:prstGeom prst="rect">
            <a:avLst/>
          </a:prstGeom>
        </p:spPr>
        <p:txBody>
          <a:bodyPr wrap="square" lIns="0" tIns="0" rIns="0" bIns="0" rtlCol="0" anchor="t">
            <a:spAutoFit/>
          </a:bodyPr>
          <a:lstStyle/>
          <a:p>
            <a:pPr rtl="0">
              <a:spcBef>
                <a:spcPts val="1200"/>
              </a:spcBef>
              <a:spcAft>
                <a:spcPts val="1200"/>
              </a:spcAft>
            </a:pPr>
            <a:r>
              <a:rPr lang="vi-VN" sz="2800" b="1" i="0" u="none" strike="noStrike" dirty="0">
                <a:solidFill>
                  <a:srgbClr val="000000"/>
                </a:solidFill>
                <a:effectLst/>
                <a:latin typeface="Lexend Deca" panose="020B0604020202020204" charset="0"/>
                <a:cs typeface="Lexend Deca" panose="020B0604020202020204" charset="0"/>
              </a:rPr>
              <a:t>Hạn chế của biểu đồ hình người que:</a:t>
            </a:r>
            <a:r>
              <a:rPr lang="vi-VN" sz="2800" b="0" i="0" u="none" strike="noStrike" dirty="0">
                <a:solidFill>
                  <a:srgbClr val="000000"/>
                </a:solidFill>
                <a:effectLst/>
                <a:latin typeface="Lexend Deca" panose="020B0604020202020204" charset="0"/>
                <a:cs typeface="Lexend Deca" panose="020B0604020202020204" charset="0"/>
              </a:rPr>
              <a:t> </a:t>
            </a:r>
            <a:endParaRPr lang="vi-VN" sz="2800" b="0" dirty="0">
              <a:effectLst/>
              <a:latin typeface="Lexend Deca" panose="020B0604020202020204" charset="0"/>
              <a:cs typeface="Lexend Deca" panose="020B0604020202020204" charset="0"/>
            </a:endParaRPr>
          </a:p>
          <a:p>
            <a:pPr rtl="0" fontAlgn="base">
              <a:spcBef>
                <a:spcPts val="1200"/>
              </a:spcBef>
              <a:spcAft>
                <a:spcPts val="0"/>
              </a:spcAft>
              <a:buFont typeface="Arial" panose="020B0604020202020204" pitchFamily="34" charset="0"/>
              <a:buChar char="•"/>
            </a:pPr>
            <a:r>
              <a:rPr lang="vi-VN" sz="2800" b="0" i="0" u="none" strike="noStrike" dirty="0">
                <a:solidFill>
                  <a:srgbClr val="000000"/>
                </a:solidFill>
                <a:effectLst/>
                <a:latin typeface="Lexend Deca" panose="020B0604020202020204" charset="0"/>
                <a:cs typeface="Lexend Deca" panose="020B0604020202020204" charset="0"/>
              </a:rPr>
              <a:t>Ít trực quan: Không trực quan bằng biểu đồ Chernoff.</a:t>
            </a:r>
          </a:p>
          <a:p>
            <a:pPr rtl="0" fontAlgn="base">
              <a:spcBef>
                <a:spcPts val="0"/>
              </a:spcBef>
              <a:spcAft>
                <a:spcPts val="1200"/>
              </a:spcAft>
              <a:buFont typeface="Arial" panose="020B0604020202020204" pitchFamily="34" charset="0"/>
              <a:buChar char="•"/>
            </a:pPr>
            <a:r>
              <a:rPr lang="vi-VN" sz="2800" b="0" i="0" u="none" strike="noStrike" dirty="0">
                <a:solidFill>
                  <a:srgbClr val="000000"/>
                </a:solidFill>
                <a:effectLst/>
                <a:latin typeface="Lexend Deca" panose="020B0604020202020204" charset="0"/>
                <a:cs typeface="Lexend Deca" panose="020B0604020202020204" charset="0"/>
              </a:rPr>
              <a:t>Khó so sánh: Khó so sánh giữa các hình người que, đặc biệt khi có nhiều hình.</a:t>
            </a:r>
          </a:p>
        </p:txBody>
      </p:sp>
      <p:sp>
        <p:nvSpPr>
          <p:cNvPr id="19" name="TextBox 5">
            <a:extLst>
              <a:ext uri="{FF2B5EF4-FFF2-40B4-BE49-F238E27FC236}">
                <a16:creationId xmlns:a16="http://schemas.microsoft.com/office/drawing/2014/main" id="{0C2E0CA0-B9F0-1680-C0A2-97EB9B4B0E22}"/>
              </a:ext>
            </a:extLst>
          </p:cNvPr>
          <p:cNvSpPr txBox="1"/>
          <p:nvPr/>
        </p:nvSpPr>
        <p:spPr>
          <a:xfrm>
            <a:off x="1028700" y="1465407"/>
            <a:ext cx="14897100" cy="1436291"/>
          </a:xfrm>
          <a:prstGeom prst="rect">
            <a:avLst/>
          </a:prstGeom>
        </p:spPr>
        <p:txBody>
          <a:bodyPr wrap="square" lIns="0" tIns="0" rIns="0" bIns="0" rtlCol="0" anchor="t">
            <a:spAutoFit/>
          </a:bodyPr>
          <a:lstStyle/>
          <a:p>
            <a:pPr algn="ctr">
              <a:lnSpc>
                <a:spcPts val="11172"/>
              </a:lnSpc>
            </a:pPr>
            <a:r>
              <a:rPr lang="en-US" sz="9600" dirty="0">
                <a:solidFill>
                  <a:srgbClr val="FFFFFF"/>
                </a:solidFill>
                <a:latin typeface="UTM Alberta Heavy" panose="02040603050506020204" pitchFamily="18" charset="0"/>
                <a:ea typeface="Futura Display"/>
                <a:cs typeface="Futura Display"/>
                <a:sym typeface="Futura Display"/>
              </a:rPr>
              <a:t>2. </a:t>
            </a:r>
            <a:r>
              <a:rPr lang="en-US" sz="9600" dirty="0" err="1">
                <a:solidFill>
                  <a:srgbClr val="FFFFFF"/>
                </a:solidFill>
                <a:latin typeface="UTM Alberta Heavy" panose="02040603050506020204" pitchFamily="18" charset="0"/>
                <a:ea typeface="Futura Display"/>
                <a:cs typeface="Futura Display"/>
                <a:sym typeface="Futura Display"/>
              </a:rPr>
              <a:t>Biểu</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đồ</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chemeClr val="bg1"/>
                </a:solidFill>
                <a:latin typeface="UTM Alberta Heavy" panose="02040603050506020204" pitchFamily="18" charset="0"/>
                <a:ea typeface="Futura Display"/>
                <a:cs typeface="Futura Display"/>
                <a:sym typeface="Futura Display"/>
              </a:rPr>
              <a:t>hình</a:t>
            </a:r>
            <a:r>
              <a:rPr lang="en-US" sz="9600" dirty="0">
                <a:solidFill>
                  <a:schemeClr val="bg1"/>
                </a:solidFill>
                <a:latin typeface="UTM Alberta Heavy" panose="02040603050506020204" pitchFamily="18" charset="0"/>
                <a:ea typeface="Futura Display"/>
                <a:cs typeface="Futura Display"/>
                <a:sym typeface="Futura Display"/>
              </a:rPr>
              <a:t> </a:t>
            </a:r>
            <a:r>
              <a:rPr lang="en-US" sz="9600" dirty="0" err="1">
                <a:solidFill>
                  <a:schemeClr val="bg1"/>
                </a:solidFill>
                <a:latin typeface="UTM Alberta Heavy" panose="02040603050506020204" pitchFamily="18" charset="0"/>
                <a:ea typeface="Futura Display"/>
                <a:cs typeface="Futura Display"/>
                <a:sym typeface="Futura Display"/>
              </a:rPr>
              <a:t>người</a:t>
            </a:r>
            <a:r>
              <a:rPr lang="en-US" sz="9600" dirty="0">
                <a:solidFill>
                  <a:schemeClr val="bg1"/>
                </a:solidFill>
                <a:latin typeface="UTM Alberta Heavy" panose="02040603050506020204" pitchFamily="18" charset="0"/>
                <a:ea typeface="Futura Display"/>
                <a:cs typeface="Futura Display"/>
                <a:sym typeface="Futura Display"/>
              </a:rPr>
              <a:t> que</a:t>
            </a:r>
            <a:r>
              <a:rPr lang="en-US" sz="9600" dirty="0">
                <a:solidFill>
                  <a:srgbClr val="FFFFFF"/>
                </a:solidFill>
                <a:latin typeface="UTM Alberta Heavy" panose="02040603050506020204" pitchFamily="18" charset="0"/>
                <a:ea typeface="Futura Display"/>
                <a:cs typeface="Futura Display"/>
                <a:sym typeface="Futura Display"/>
              </a:rPr>
              <a:t> </a:t>
            </a:r>
          </a:p>
        </p:txBody>
      </p:sp>
      <p:sp>
        <p:nvSpPr>
          <p:cNvPr id="9" name="TextBox 8">
            <a:extLst>
              <a:ext uri="{FF2B5EF4-FFF2-40B4-BE49-F238E27FC236}">
                <a16:creationId xmlns:a16="http://schemas.microsoft.com/office/drawing/2014/main" id="{F67F95F6-2B1C-A433-14BC-7C0F1EEB3BD4}"/>
              </a:ext>
            </a:extLst>
          </p:cNvPr>
          <p:cNvSpPr txBox="1"/>
          <p:nvPr/>
        </p:nvSpPr>
        <p:spPr>
          <a:xfrm>
            <a:off x="17622433" y="9793597"/>
            <a:ext cx="665567" cy="523220"/>
          </a:xfrm>
          <a:prstGeom prst="rect">
            <a:avLst/>
          </a:prstGeom>
          <a:noFill/>
        </p:spPr>
        <p:txBody>
          <a:bodyPr wrap="none" rtlCol="0">
            <a:spAutoFit/>
          </a:bodyPr>
          <a:lstStyle/>
          <a:p>
            <a:r>
              <a:rPr lang="en-US" sz="2800" dirty="0">
                <a:latin typeface=".VnBlack" panose="020B7200000000000000" pitchFamily="34" charset="0"/>
              </a:rPr>
              <a:t>23</a:t>
            </a:r>
          </a:p>
        </p:txBody>
      </p:sp>
      <p:pic>
        <p:nvPicPr>
          <p:cNvPr id="5" name="Picture 4">
            <a:extLst>
              <a:ext uri="{FF2B5EF4-FFF2-40B4-BE49-F238E27FC236}">
                <a16:creationId xmlns:a16="http://schemas.microsoft.com/office/drawing/2014/main" id="{BA869A51-0CB3-5DBF-AE76-213326FB8B73}"/>
              </a:ext>
            </a:extLst>
          </p:cNvPr>
          <p:cNvPicPr>
            <a:picLocks noChangeAspect="1"/>
          </p:cNvPicPr>
          <p:nvPr/>
        </p:nvPicPr>
        <p:blipFill>
          <a:blip r:embed="rId2">
            <a:extLst>
              <a:ext uri="{28A0092B-C50C-407E-A947-70E740481C1C}">
                <a14:useLocalDpi xmlns:a14="http://schemas.microsoft.com/office/drawing/2010/main" val="0"/>
              </a:ext>
            </a:extLst>
          </a:blip>
          <a:srcRect l="14378" r="1798"/>
          <a:stretch/>
        </p:blipFill>
        <p:spPr>
          <a:xfrm>
            <a:off x="9144000" y="4148444"/>
            <a:ext cx="8653087" cy="5387771"/>
          </a:xfrm>
          <a:prstGeom prst="rect">
            <a:avLst/>
          </a:prstGeom>
        </p:spPr>
      </p:pic>
    </p:spTree>
    <p:extLst>
      <p:ext uri="{BB962C8B-B14F-4D97-AF65-F5344CB8AC3E}">
        <p14:creationId xmlns:p14="http://schemas.microsoft.com/office/powerpoint/2010/main" val="28476730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9144000" y="-925735"/>
            <a:ext cx="9246124" cy="11212735"/>
            <a:chOff x="0" y="0"/>
            <a:chExt cx="2082160" cy="2525026"/>
          </a:xfrm>
        </p:grpSpPr>
        <p:sp>
          <p:nvSpPr>
            <p:cNvPr id="3" name="Freeform 3"/>
            <p:cNvSpPr/>
            <p:nvPr/>
          </p:nvSpPr>
          <p:spPr>
            <a:xfrm>
              <a:off x="0" y="0"/>
              <a:ext cx="2082160" cy="2525026"/>
            </a:xfrm>
            <a:custGeom>
              <a:avLst/>
              <a:gdLst/>
              <a:ahLst/>
              <a:cxnLst/>
              <a:rect l="l" t="t" r="r" b="b"/>
              <a:pathLst>
                <a:path w="2082160" h="2525026">
                  <a:moveTo>
                    <a:pt x="0" y="0"/>
                  </a:moveTo>
                  <a:lnTo>
                    <a:pt x="2082160" y="0"/>
                  </a:lnTo>
                  <a:lnTo>
                    <a:pt x="2082160" y="2525026"/>
                  </a:lnTo>
                  <a:lnTo>
                    <a:pt x="0" y="2525026"/>
                  </a:lnTo>
                  <a:close/>
                </a:path>
              </a:pathLst>
            </a:custGeom>
            <a:solidFill>
              <a:srgbClr val="31356E"/>
            </a:solidFill>
          </p:spPr>
          <p:txBody>
            <a:bodyPr/>
            <a:lstStyle/>
            <a:p>
              <a:endParaRPr lang="vi-VN"/>
            </a:p>
          </p:txBody>
        </p:sp>
        <p:sp>
          <p:nvSpPr>
            <p:cNvPr id="4" name="TextBox 4"/>
            <p:cNvSpPr txBox="1"/>
            <p:nvPr/>
          </p:nvSpPr>
          <p:spPr>
            <a:xfrm>
              <a:off x="0" y="-38100"/>
              <a:ext cx="2082160" cy="2563126"/>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0331271" y="6034226"/>
            <a:ext cx="6871582" cy="2776833"/>
            <a:chOff x="0" y="0"/>
            <a:chExt cx="1547430" cy="625323"/>
          </a:xfrm>
        </p:grpSpPr>
        <p:sp>
          <p:nvSpPr>
            <p:cNvPr id="7" name="Freeform 7"/>
            <p:cNvSpPr/>
            <p:nvPr/>
          </p:nvSpPr>
          <p:spPr>
            <a:xfrm>
              <a:off x="0" y="0"/>
              <a:ext cx="1547430" cy="625323"/>
            </a:xfrm>
            <a:custGeom>
              <a:avLst/>
              <a:gdLst/>
              <a:ahLst/>
              <a:cxnLst/>
              <a:rect l="l" t="t" r="r" b="b"/>
              <a:pathLst>
                <a:path w="1547430" h="625323">
                  <a:moveTo>
                    <a:pt x="57460" y="0"/>
                  </a:moveTo>
                  <a:lnTo>
                    <a:pt x="1489971" y="0"/>
                  </a:lnTo>
                  <a:cubicBezTo>
                    <a:pt x="1505210" y="0"/>
                    <a:pt x="1519825" y="6054"/>
                    <a:pt x="1530601" y="16830"/>
                  </a:cubicBezTo>
                  <a:cubicBezTo>
                    <a:pt x="1541376" y="27605"/>
                    <a:pt x="1547430" y="42220"/>
                    <a:pt x="1547430" y="57460"/>
                  </a:cubicBezTo>
                  <a:lnTo>
                    <a:pt x="1547430" y="567863"/>
                  </a:lnTo>
                  <a:cubicBezTo>
                    <a:pt x="1547430" y="599597"/>
                    <a:pt x="1521705" y="625323"/>
                    <a:pt x="1489971" y="625323"/>
                  </a:cubicBezTo>
                  <a:lnTo>
                    <a:pt x="57460" y="625323"/>
                  </a:lnTo>
                  <a:cubicBezTo>
                    <a:pt x="42220" y="625323"/>
                    <a:pt x="27605" y="619269"/>
                    <a:pt x="16830" y="608493"/>
                  </a:cubicBezTo>
                  <a:cubicBezTo>
                    <a:pt x="6054" y="597717"/>
                    <a:pt x="0" y="583102"/>
                    <a:pt x="0" y="567863"/>
                  </a:cubicBezTo>
                  <a:lnTo>
                    <a:pt x="0" y="57460"/>
                  </a:lnTo>
                  <a:cubicBezTo>
                    <a:pt x="0" y="42220"/>
                    <a:pt x="6054" y="27605"/>
                    <a:pt x="16830" y="16830"/>
                  </a:cubicBezTo>
                  <a:cubicBezTo>
                    <a:pt x="27605" y="6054"/>
                    <a:pt x="42220" y="0"/>
                    <a:pt x="57460" y="0"/>
                  </a:cubicBezTo>
                  <a:close/>
                </a:path>
              </a:pathLst>
            </a:custGeom>
            <a:solidFill>
              <a:srgbClr val="DAE9FF"/>
            </a:solidFill>
          </p:spPr>
          <p:txBody>
            <a:bodyPr/>
            <a:lstStyle/>
            <a:p>
              <a:endParaRPr lang="vi-VN"/>
            </a:p>
          </p:txBody>
        </p:sp>
        <p:sp>
          <p:nvSpPr>
            <p:cNvPr id="8" name="TextBox 8"/>
            <p:cNvSpPr txBox="1"/>
            <p:nvPr/>
          </p:nvSpPr>
          <p:spPr>
            <a:xfrm>
              <a:off x="0" y="-38100"/>
              <a:ext cx="1547430" cy="663423"/>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10671361" y="6799439"/>
            <a:ext cx="6191400" cy="1077218"/>
          </a:xfrm>
          <a:prstGeom prst="rect">
            <a:avLst/>
          </a:prstGeom>
        </p:spPr>
        <p:txBody>
          <a:bodyPr lIns="0" tIns="0" rIns="0" bIns="0" rtlCol="0" anchor="t">
            <a:spAutoFit/>
          </a:bodyPr>
          <a:lstStyle/>
          <a:p>
            <a:pPr algn="ctr">
              <a:lnSpc>
                <a:spcPts val="4176"/>
              </a:lnSpc>
              <a:spcBef>
                <a:spcPct val="0"/>
              </a:spcBef>
            </a:pPr>
            <a:r>
              <a:rPr lang="en-US" sz="3600" dirty="0">
                <a:latin typeface="Lexend Deca" panose="020B0604020202020204" charset="0"/>
                <a:cs typeface="Lexend Deca" panose="020B0604020202020204" charset="0"/>
              </a:rPr>
              <a:t>Hierarchical Visualization Techniques</a:t>
            </a:r>
            <a:endParaRPr lang="en-US" sz="3600" dirty="0">
              <a:solidFill>
                <a:srgbClr val="31356E"/>
              </a:solidFill>
              <a:latin typeface="Lexend Deca" panose="020B0604020202020204" charset="0"/>
              <a:ea typeface="Lexend Deca"/>
              <a:cs typeface="Lexend Deca" panose="020B0604020202020204" charset="0"/>
              <a:sym typeface="Lexend Deca"/>
            </a:endParaRPr>
          </a:p>
        </p:txBody>
      </p:sp>
      <p:sp>
        <p:nvSpPr>
          <p:cNvPr id="13" name="TextBox 5">
            <a:extLst>
              <a:ext uri="{FF2B5EF4-FFF2-40B4-BE49-F238E27FC236}">
                <a16:creationId xmlns:a16="http://schemas.microsoft.com/office/drawing/2014/main" id="{1C9B8DBB-27C1-30F9-54D6-E1ED5CE068B8}"/>
              </a:ext>
            </a:extLst>
          </p:cNvPr>
          <p:cNvSpPr txBox="1"/>
          <p:nvPr/>
        </p:nvSpPr>
        <p:spPr>
          <a:xfrm>
            <a:off x="10420449" y="952500"/>
            <a:ext cx="6693225" cy="4898905"/>
          </a:xfrm>
          <a:prstGeom prst="rect">
            <a:avLst/>
          </a:prstGeom>
        </p:spPr>
        <p:txBody>
          <a:bodyPr wrap="square" lIns="0" tIns="0" rIns="0" bIns="0" rtlCol="0" anchor="t">
            <a:spAutoFit/>
          </a:bodyPr>
          <a:lstStyle/>
          <a:p>
            <a:pPr algn="ctr">
              <a:lnSpc>
                <a:spcPts val="9753"/>
              </a:lnSpc>
            </a:pPr>
            <a:r>
              <a:rPr lang="en-US" sz="7200" dirty="0">
                <a:solidFill>
                  <a:srgbClr val="FFFFFF"/>
                </a:solidFill>
                <a:latin typeface="UTM Alberta Heavy" panose="02040603050506020204" pitchFamily="18" charset="0"/>
                <a:ea typeface="Futura Display"/>
                <a:cs typeface="Lexend Deca" panose="020B0604020202020204" charset="0"/>
                <a:sym typeface="Futura Display"/>
              </a:rPr>
              <a:t>d.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Kỹ</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thuật</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trực</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quan</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hóa</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phân</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cấp</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i="0" u="none" strike="noStrike" dirty="0">
                <a:solidFill>
                  <a:schemeClr val="bg1"/>
                </a:solidFill>
                <a:effectLst/>
                <a:latin typeface="UTM Alberta Heavy" panose="02040603050506020204" pitchFamily="18" charset="0"/>
              </a:rPr>
              <a:t>Worlds-within-Worlds</a:t>
            </a:r>
            <a:endParaRPr lang="en-US" sz="7200" dirty="0">
              <a:solidFill>
                <a:schemeClr val="bg1"/>
              </a:solidFill>
              <a:latin typeface="UTM Alberta Heavy" panose="02040603050506020204" pitchFamily="18" charset="0"/>
              <a:ea typeface="Futura Display"/>
              <a:cs typeface="Lexend Deca" panose="020B0604020202020204" charset="0"/>
              <a:sym typeface="Futura Display"/>
            </a:endParaRPr>
          </a:p>
        </p:txBody>
      </p:sp>
      <p:sp>
        <p:nvSpPr>
          <p:cNvPr id="15" name="TextBox 14">
            <a:extLst>
              <a:ext uri="{FF2B5EF4-FFF2-40B4-BE49-F238E27FC236}">
                <a16:creationId xmlns:a16="http://schemas.microsoft.com/office/drawing/2014/main" id="{C08E918A-8F55-498C-D8B9-A25BFCDCA2C5}"/>
              </a:ext>
            </a:extLst>
          </p:cNvPr>
          <p:cNvSpPr txBox="1"/>
          <p:nvPr/>
        </p:nvSpPr>
        <p:spPr>
          <a:xfrm>
            <a:off x="838200" y="3401952"/>
            <a:ext cx="8077200" cy="3754874"/>
          </a:xfrm>
          <a:prstGeom prst="rect">
            <a:avLst/>
          </a:prstGeom>
        </p:spPr>
        <p:txBody>
          <a:bodyPr wrap="square" lIns="0" tIns="0" rIns="0" bIns="0" rtlCol="0" anchor="t">
            <a:spAutoFit/>
          </a:bodyPr>
          <a:lstStyle/>
          <a:p>
            <a:pPr rtl="0">
              <a:spcBef>
                <a:spcPts val="1200"/>
              </a:spcBef>
              <a:spcAft>
                <a:spcPts val="1200"/>
              </a:spcAft>
            </a:pPr>
            <a:r>
              <a:rPr lang="vi-VN" sz="2800" b="1" i="0" u="none" strike="noStrike" dirty="0">
                <a:solidFill>
                  <a:srgbClr val="000000"/>
                </a:solidFill>
                <a:effectLst/>
                <a:latin typeface="Lexend Deca" panose="020B0604020202020204" charset="0"/>
                <a:cs typeface="Lexend Deca" panose="020B0604020202020204" charset="0"/>
              </a:rPr>
              <a:t>Phương pháp "Worlds-within-Worlds"</a:t>
            </a:r>
            <a:endParaRPr lang="vi-VN" sz="2800" b="0" dirty="0">
              <a:effectLst/>
              <a:latin typeface="Lexend Deca" panose="020B0604020202020204" charset="0"/>
              <a:cs typeface="Lexend Deca" panose="020B0604020202020204" charset="0"/>
            </a:endParaRPr>
          </a:p>
          <a:p>
            <a:pPr rtl="0" fontAlgn="base">
              <a:spcBef>
                <a:spcPts val="0"/>
              </a:spcBef>
              <a:spcAft>
                <a:spcPts val="1200"/>
              </a:spcAft>
              <a:buFont typeface="Arial" panose="020B0604020202020204" pitchFamily="34" charset="0"/>
              <a:buChar char="•"/>
            </a:pPr>
            <a:r>
              <a:rPr lang="vi-VN" sz="2800" b="1" i="0" u="none" strike="noStrike" dirty="0">
                <a:solidFill>
                  <a:srgbClr val="000000"/>
                </a:solidFill>
                <a:effectLst/>
                <a:latin typeface="Lexend Deca" panose="020B0604020202020204" charset="0"/>
                <a:cs typeface="Lexend Deca" panose="020B0604020202020204" charset="0"/>
              </a:rPr>
              <a:t>Mô tả</a:t>
            </a:r>
            <a:r>
              <a:rPr lang="vi-VN" sz="2800" b="0" i="0" u="none" strike="noStrike" dirty="0">
                <a:solidFill>
                  <a:srgbClr val="000000"/>
                </a:solidFill>
                <a:effectLst/>
                <a:latin typeface="Lexend Deca" panose="020B0604020202020204" charset="0"/>
                <a:cs typeface="Lexend Deca" panose="020B0604020202020204" charset="0"/>
              </a:rPr>
              <a:t>: Phương pháp cho phép trực quan hóa một tập dữ liệu nhiều chiều bằng cách chia các chiều thành hai tập hợp: một tập hợp các chiều cố định và một tập hợp các chiều được trực quan hóa.</a:t>
            </a:r>
          </a:p>
          <a:p>
            <a:br>
              <a:rPr lang="vi-VN" sz="2800" dirty="0">
                <a:latin typeface="Lexend Deca" panose="020B0604020202020204" charset="0"/>
                <a:cs typeface="Lexend Deca" panose="020B0604020202020204" charset="0"/>
              </a:rPr>
            </a:br>
            <a:endParaRPr lang="en-US" sz="2800" dirty="0">
              <a:solidFill>
                <a:srgbClr val="31356E"/>
              </a:solidFill>
              <a:latin typeface="Lexend Deca" panose="020B0604020202020204" charset="0"/>
              <a:ea typeface="Lexend Deca"/>
              <a:cs typeface="Lexend Deca" panose="020B0604020202020204" charset="0"/>
              <a:sym typeface="Lexend Deca"/>
            </a:endParaRPr>
          </a:p>
        </p:txBody>
      </p:sp>
      <p:sp>
        <p:nvSpPr>
          <p:cNvPr id="12" name="TextBox 11">
            <a:extLst>
              <a:ext uri="{FF2B5EF4-FFF2-40B4-BE49-F238E27FC236}">
                <a16:creationId xmlns:a16="http://schemas.microsoft.com/office/drawing/2014/main" id="{10D3667D-ABC4-3106-60AB-1057C62717B0}"/>
              </a:ext>
            </a:extLst>
          </p:cNvPr>
          <p:cNvSpPr txBox="1"/>
          <p:nvPr/>
        </p:nvSpPr>
        <p:spPr>
          <a:xfrm>
            <a:off x="17622433" y="9793597"/>
            <a:ext cx="665567" cy="523220"/>
          </a:xfrm>
          <a:prstGeom prst="rect">
            <a:avLst/>
          </a:prstGeom>
          <a:noFill/>
        </p:spPr>
        <p:txBody>
          <a:bodyPr wrap="none" rtlCol="0">
            <a:spAutoFit/>
          </a:bodyPr>
          <a:lstStyle/>
          <a:p>
            <a:r>
              <a:rPr lang="en-US" sz="2800" dirty="0">
                <a:solidFill>
                  <a:schemeClr val="bg1"/>
                </a:solidFill>
                <a:latin typeface=".VnBlack" panose="020B7200000000000000" pitchFamily="34" charset="0"/>
              </a:rPr>
              <a:t>24</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250" fill="hold"/>
                                        <p:tgtEl>
                                          <p:spTgt spid="13"/>
                                        </p:tgtEl>
                                        <p:attrNameLst>
                                          <p:attrName>ppt_w</p:attrName>
                                        </p:attrNameLst>
                                      </p:cBhvr>
                                      <p:tavLst>
                                        <p:tav tm="0">
                                          <p:val>
                                            <p:fltVal val="0"/>
                                          </p:val>
                                        </p:tav>
                                        <p:tav tm="100000">
                                          <p:val>
                                            <p:strVal val="#ppt_w"/>
                                          </p:val>
                                        </p:tav>
                                      </p:tavLst>
                                    </p:anim>
                                    <p:anim calcmode="lin" valueType="num">
                                      <p:cBhvr>
                                        <p:cTn id="8" dur="250" fill="hold"/>
                                        <p:tgtEl>
                                          <p:spTgt spid="13"/>
                                        </p:tgtEl>
                                        <p:attrNameLst>
                                          <p:attrName>ppt_h</p:attrName>
                                        </p:attrNameLst>
                                      </p:cBhvr>
                                      <p:tavLst>
                                        <p:tav tm="0">
                                          <p:val>
                                            <p:fltVal val="0"/>
                                          </p:val>
                                        </p:tav>
                                        <p:tav tm="100000">
                                          <p:val>
                                            <p:strVal val="#ppt_h"/>
                                          </p:val>
                                        </p:tav>
                                      </p:tavLst>
                                    </p:anim>
                                    <p:animEffect transition="in" filter="fade">
                                      <p:cBhvr>
                                        <p:cTn id="9"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0" name="Group 2">
            <a:extLst>
              <a:ext uri="{FF2B5EF4-FFF2-40B4-BE49-F238E27FC236}">
                <a16:creationId xmlns:a16="http://schemas.microsoft.com/office/drawing/2014/main" id="{89628F26-BB00-6742-BEF8-D09E3E775E6B}"/>
              </a:ext>
            </a:extLst>
          </p:cNvPr>
          <p:cNvGrpSpPr/>
          <p:nvPr/>
        </p:nvGrpSpPr>
        <p:grpSpPr>
          <a:xfrm>
            <a:off x="-361272" y="-1105764"/>
            <a:ext cx="19344569" cy="4268064"/>
            <a:chOff x="0" y="0"/>
            <a:chExt cx="4356256" cy="961137"/>
          </a:xfrm>
        </p:grpSpPr>
        <p:sp>
          <p:nvSpPr>
            <p:cNvPr id="21" name="Freeform 3">
              <a:extLst>
                <a:ext uri="{FF2B5EF4-FFF2-40B4-BE49-F238E27FC236}">
                  <a16:creationId xmlns:a16="http://schemas.microsoft.com/office/drawing/2014/main" id="{00969F94-AC1E-C201-8235-E284F5C78B0C}"/>
                </a:ext>
              </a:extLst>
            </p:cNvPr>
            <p:cNvSpPr/>
            <p:nvPr/>
          </p:nvSpPr>
          <p:spPr>
            <a:xfrm>
              <a:off x="0" y="0"/>
              <a:ext cx="4356255" cy="961137"/>
            </a:xfrm>
            <a:custGeom>
              <a:avLst/>
              <a:gdLst/>
              <a:ahLst/>
              <a:cxnLst/>
              <a:rect l="l" t="t" r="r" b="b"/>
              <a:pathLst>
                <a:path w="4356255" h="961137">
                  <a:moveTo>
                    <a:pt x="0" y="0"/>
                  </a:moveTo>
                  <a:lnTo>
                    <a:pt x="4356255" y="0"/>
                  </a:lnTo>
                  <a:lnTo>
                    <a:pt x="4356255" y="961137"/>
                  </a:lnTo>
                  <a:lnTo>
                    <a:pt x="0" y="961137"/>
                  </a:lnTo>
                  <a:close/>
                </a:path>
              </a:pathLst>
            </a:custGeom>
            <a:solidFill>
              <a:srgbClr val="31356E"/>
            </a:solidFill>
          </p:spPr>
          <p:txBody>
            <a:bodyPr/>
            <a:lstStyle/>
            <a:p>
              <a:endParaRPr lang="vi-VN"/>
            </a:p>
          </p:txBody>
        </p:sp>
        <p:sp>
          <p:nvSpPr>
            <p:cNvPr id="22" name="TextBox 4">
              <a:extLst>
                <a:ext uri="{FF2B5EF4-FFF2-40B4-BE49-F238E27FC236}">
                  <a16:creationId xmlns:a16="http://schemas.microsoft.com/office/drawing/2014/main" id="{CC48D7B3-3E0D-5C0B-B84B-D8A3E1C0719D}"/>
                </a:ext>
              </a:extLst>
            </p:cNvPr>
            <p:cNvSpPr txBox="1"/>
            <p:nvPr/>
          </p:nvSpPr>
          <p:spPr>
            <a:xfrm>
              <a:off x="0" y="-38100"/>
              <a:ext cx="4356256" cy="999237"/>
            </a:xfrm>
            <a:prstGeom prst="rect">
              <a:avLst/>
            </a:prstGeom>
          </p:spPr>
          <p:txBody>
            <a:bodyPr lIns="50800" tIns="50800" rIns="50800" bIns="50800" rtlCol="0" anchor="ctr"/>
            <a:lstStyle/>
            <a:p>
              <a:pPr algn="ctr">
                <a:lnSpc>
                  <a:spcPts val="2659"/>
                </a:lnSpc>
                <a:spcBef>
                  <a:spcPct val="0"/>
                </a:spcBef>
              </a:pPr>
              <a:endParaRPr/>
            </a:p>
          </p:txBody>
        </p:sp>
      </p:grpSp>
      <p:sp>
        <p:nvSpPr>
          <p:cNvPr id="18" name="TextBox 17">
            <a:extLst>
              <a:ext uri="{FF2B5EF4-FFF2-40B4-BE49-F238E27FC236}">
                <a16:creationId xmlns:a16="http://schemas.microsoft.com/office/drawing/2014/main" id="{77995122-EA67-5616-8F3C-D600B0FC63E7}"/>
              </a:ext>
            </a:extLst>
          </p:cNvPr>
          <p:cNvSpPr txBox="1"/>
          <p:nvPr/>
        </p:nvSpPr>
        <p:spPr>
          <a:xfrm>
            <a:off x="762000" y="3848100"/>
            <a:ext cx="6532330" cy="3447098"/>
          </a:xfrm>
          <a:prstGeom prst="rect">
            <a:avLst/>
          </a:prstGeom>
        </p:spPr>
        <p:txBody>
          <a:bodyPr wrap="square" lIns="0" tIns="0" rIns="0" bIns="0" rtlCol="0" anchor="t">
            <a:spAutoFit/>
          </a:bodyPr>
          <a:lstStyle/>
          <a:p>
            <a:pPr algn="ctr">
              <a:spcBef>
                <a:spcPts val="1200"/>
              </a:spcBef>
              <a:spcAft>
                <a:spcPts val="1200"/>
              </a:spcAft>
            </a:pPr>
            <a:r>
              <a:rPr lang="vi-VN" sz="2800" b="0" i="0" u="none" strike="noStrike" dirty="0">
                <a:solidFill>
                  <a:srgbClr val="000000"/>
                </a:solidFill>
                <a:effectLst/>
                <a:latin typeface="Lexend Deca" panose="020B0604020202020204" charset="0"/>
                <a:cs typeface="Lexend Deca" panose="020B0604020202020204" charset="0"/>
              </a:rPr>
              <a:t>Mối quan hệ giữa các chiều F, X1, X2 trong một không gian ba chiều, với các chiều X3, X4, X5 được cố định. Bề mặt cong trong biểu đồ thể hiện cách chiều F thay đổi theo các chiều X1 và X2 trong điều kiện cụ thể của các chiều cố định.</a:t>
            </a:r>
            <a:br>
              <a:rPr lang="vi-VN" sz="2800" b="0" i="0" u="none" strike="noStrike" dirty="0">
                <a:solidFill>
                  <a:srgbClr val="000000"/>
                </a:solidFill>
                <a:effectLst/>
                <a:latin typeface="Lexend Deca" panose="020B0604020202020204" charset="0"/>
                <a:cs typeface="Lexend Deca" panose="020B0604020202020204" charset="0"/>
              </a:rPr>
            </a:br>
            <a:endParaRPr lang="en-US" sz="2800" dirty="0">
              <a:solidFill>
                <a:srgbClr val="31356E"/>
              </a:solidFill>
              <a:latin typeface="Lexend Deca" panose="020B0604020202020204" charset="0"/>
              <a:ea typeface="Lexend Deca"/>
              <a:cs typeface="Lexend Deca" panose="020B0604020202020204" charset="0"/>
              <a:sym typeface="Lexend Deca"/>
            </a:endParaRPr>
          </a:p>
        </p:txBody>
      </p:sp>
      <p:sp>
        <p:nvSpPr>
          <p:cNvPr id="5" name="TextBox 4">
            <a:extLst>
              <a:ext uri="{FF2B5EF4-FFF2-40B4-BE49-F238E27FC236}">
                <a16:creationId xmlns:a16="http://schemas.microsoft.com/office/drawing/2014/main" id="{88DD7180-5013-EE76-4ECB-086013E8433B}"/>
              </a:ext>
            </a:extLst>
          </p:cNvPr>
          <p:cNvSpPr txBox="1"/>
          <p:nvPr/>
        </p:nvSpPr>
        <p:spPr>
          <a:xfrm>
            <a:off x="17622433" y="9793597"/>
            <a:ext cx="665567" cy="523220"/>
          </a:xfrm>
          <a:prstGeom prst="rect">
            <a:avLst/>
          </a:prstGeom>
          <a:noFill/>
        </p:spPr>
        <p:txBody>
          <a:bodyPr wrap="none" rtlCol="0">
            <a:spAutoFit/>
          </a:bodyPr>
          <a:lstStyle/>
          <a:p>
            <a:r>
              <a:rPr lang="en-US" sz="2800" dirty="0">
                <a:latin typeface=".VnBlack" panose="020B7200000000000000" pitchFamily="34" charset="0"/>
              </a:rPr>
              <a:t>25</a:t>
            </a:r>
          </a:p>
        </p:txBody>
      </p:sp>
      <p:pic>
        <p:nvPicPr>
          <p:cNvPr id="2" name="Picture 1">
            <a:extLst>
              <a:ext uri="{FF2B5EF4-FFF2-40B4-BE49-F238E27FC236}">
                <a16:creationId xmlns:a16="http://schemas.microsoft.com/office/drawing/2014/main" id="{FBC3420C-A7FB-4577-AC87-4049C7A77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5532" y="1"/>
            <a:ext cx="10152467" cy="8570338"/>
          </a:xfrm>
          <a:prstGeom prst="rect">
            <a:avLst/>
          </a:prstGeom>
        </p:spPr>
      </p:pic>
      <p:sp>
        <p:nvSpPr>
          <p:cNvPr id="3" name="TextBox 12">
            <a:extLst>
              <a:ext uri="{FF2B5EF4-FFF2-40B4-BE49-F238E27FC236}">
                <a16:creationId xmlns:a16="http://schemas.microsoft.com/office/drawing/2014/main" id="{027DB42A-D4F4-420F-9EEF-2178C25C3C5F}"/>
              </a:ext>
            </a:extLst>
          </p:cNvPr>
          <p:cNvSpPr txBox="1"/>
          <p:nvPr/>
        </p:nvSpPr>
        <p:spPr>
          <a:xfrm>
            <a:off x="8839201" y="9112827"/>
            <a:ext cx="8148337" cy="92333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i="1" dirty="0" err="1">
                <a:latin typeface="Lexend Deca" panose="020B0604020202020204" charset="-93"/>
                <a:ea typeface="Times New Roman Ultra-Bold"/>
                <a:cs typeface="Lexend Deca" panose="020B0604020202020204" charset="-93"/>
                <a:sym typeface="Times New Roman Ultra-Bold"/>
              </a:rPr>
              <a:t>Nguồn</a:t>
            </a:r>
            <a:r>
              <a:rPr lang="en-US" sz="2000" i="1" dirty="0">
                <a:latin typeface="Lexend Deca" panose="020B0604020202020204" charset="-93"/>
                <a:ea typeface="Times New Roman Ultra-Bold"/>
                <a:cs typeface="Lexend Deca" panose="020B0604020202020204" charset="-93"/>
                <a:sym typeface="Times New Roman Ultra-Bold"/>
              </a:rPr>
              <a:t> : “Worlds-within-Worlds” (also known as n-Vision). Source: http://</a:t>
            </a:r>
            <a:r>
              <a:rPr lang="en-US" sz="2000" i="1" dirty="0" err="1">
                <a:latin typeface="Lexend Deca" panose="020B0604020202020204" charset="-93"/>
                <a:ea typeface="Times New Roman Ultra-Bold"/>
                <a:cs typeface="Lexend Deca" panose="020B0604020202020204" charset="-93"/>
                <a:sym typeface="Times New Roman Ultra-Bold"/>
              </a:rPr>
              <a:t>graphics.cs.columbia.edu</a:t>
            </a:r>
            <a:r>
              <a:rPr lang="en-US" sz="2000" i="1" dirty="0">
                <a:latin typeface="Lexend Deca" panose="020B0604020202020204" charset="-93"/>
                <a:ea typeface="Times New Roman Ultra-Bold"/>
                <a:cs typeface="Lexend Deca" panose="020B0604020202020204" charset="-93"/>
                <a:sym typeface="Times New Roman Ultra-Bold"/>
              </a:rPr>
              <a:t>/ projects/</a:t>
            </a:r>
            <a:r>
              <a:rPr lang="en-US" sz="2000" i="1" dirty="0" err="1">
                <a:latin typeface="Lexend Deca" panose="020B0604020202020204" charset="-93"/>
                <a:ea typeface="Times New Roman Ultra-Bold"/>
                <a:cs typeface="Lexend Deca" panose="020B0604020202020204" charset="-93"/>
                <a:sym typeface="Times New Roman Ultra-Bold"/>
              </a:rPr>
              <a:t>AutoVisual</a:t>
            </a:r>
            <a:r>
              <a:rPr lang="en-US" sz="2000" i="1" dirty="0">
                <a:latin typeface="Lexend Deca" panose="020B0604020202020204" charset="-93"/>
                <a:ea typeface="Times New Roman Ultra-Bold"/>
                <a:cs typeface="Lexend Deca" panose="020B0604020202020204" charset="-93"/>
                <a:sym typeface="Times New Roman Ultra-Bold"/>
              </a:rPr>
              <a:t>/images/</a:t>
            </a:r>
            <a:r>
              <a:rPr lang="en-US" sz="2000" i="1" dirty="0" err="1">
                <a:latin typeface="Lexend Deca" panose="020B0604020202020204" charset="-93"/>
                <a:ea typeface="Times New Roman Ultra-Bold"/>
                <a:cs typeface="Lexend Deca" panose="020B0604020202020204" charset="-93"/>
                <a:sym typeface="Times New Roman Ultra-Bold"/>
              </a:rPr>
              <a:t>1.dipstick.5.gif</a:t>
            </a:r>
            <a:r>
              <a:rPr lang="en-US" sz="2000" i="1" dirty="0">
                <a:latin typeface="Lexend Deca" panose="020B0604020202020204" charset="-93"/>
                <a:ea typeface="Times New Roman Ultra-Bold"/>
                <a:cs typeface="Lexend Deca" panose="020B0604020202020204" charset="-93"/>
                <a:sym typeface="Times New Roman Ultra-Bold"/>
              </a:rPr>
              <a:t>. </a:t>
            </a:r>
          </a:p>
        </p:txBody>
      </p:sp>
    </p:spTree>
    <p:extLst>
      <p:ext uri="{BB962C8B-B14F-4D97-AF65-F5344CB8AC3E}">
        <p14:creationId xmlns:p14="http://schemas.microsoft.com/office/powerpoint/2010/main" val="3190532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1356E"/>
        </a:solidFill>
        <a:effectLst/>
      </p:bgPr>
    </p:bg>
    <p:spTree>
      <p:nvGrpSpPr>
        <p:cNvPr id="1" name=""/>
        <p:cNvGrpSpPr/>
        <p:nvPr/>
      </p:nvGrpSpPr>
      <p:grpSpPr>
        <a:xfrm>
          <a:off x="0" y="0"/>
          <a:ext cx="0" cy="0"/>
          <a:chOff x="0" y="0"/>
          <a:chExt cx="0" cy="0"/>
        </a:xfrm>
      </p:grpSpPr>
      <p:sp>
        <p:nvSpPr>
          <p:cNvPr id="2" name="TextBox 2"/>
          <p:cNvSpPr txBox="1"/>
          <p:nvPr/>
        </p:nvSpPr>
        <p:spPr>
          <a:xfrm>
            <a:off x="4227350" y="3086100"/>
            <a:ext cx="12572941" cy="7540526"/>
          </a:xfrm>
          <a:prstGeom prst="rect">
            <a:avLst/>
          </a:prstGeom>
        </p:spPr>
        <p:txBody>
          <a:bodyPr lIns="0" tIns="0" rIns="0" bIns="0" rtlCol="0" anchor="t">
            <a:spAutoFit/>
          </a:bodyPr>
          <a:lstStyle/>
          <a:p>
            <a:pPr algn="ctr" rtl="0">
              <a:spcBef>
                <a:spcPts val="1200"/>
              </a:spcBef>
              <a:spcAft>
                <a:spcPts val="1200"/>
              </a:spcAft>
            </a:pPr>
            <a:r>
              <a:rPr lang="en-US" sz="9600" dirty="0">
                <a:solidFill>
                  <a:schemeClr val="bg1"/>
                </a:solidFill>
                <a:latin typeface="UTM Alberta Heavy" panose="02040603050506020204" pitchFamily="18" charset="0"/>
              </a:rPr>
              <a:t>III. </a:t>
            </a:r>
            <a:r>
              <a:rPr lang="en-US" sz="9600" i="0" u="none" strike="noStrike" dirty="0" err="1">
                <a:solidFill>
                  <a:schemeClr val="bg1"/>
                </a:solidFill>
                <a:effectLst/>
                <a:latin typeface="UTM Alberta Heavy" panose="02040603050506020204" pitchFamily="18" charset="0"/>
              </a:rPr>
              <a:t>Trực</a:t>
            </a:r>
            <a:r>
              <a:rPr lang="en-US" sz="9600" i="0" u="none" strike="noStrike" dirty="0">
                <a:solidFill>
                  <a:schemeClr val="bg1"/>
                </a:solidFill>
                <a:effectLst/>
                <a:latin typeface="UTM Alberta Heavy" panose="02040603050506020204" pitchFamily="18" charset="0"/>
              </a:rPr>
              <a:t> </a:t>
            </a:r>
            <a:r>
              <a:rPr lang="en-US" sz="9600" i="0" u="none" strike="noStrike" dirty="0" err="1">
                <a:solidFill>
                  <a:schemeClr val="bg1"/>
                </a:solidFill>
                <a:effectLst/>
                <a:latin typeface="UTM Alberta Heavy" panose="02040603050506020204" pitchFamily="18" charset="0"/>
              </a:rPr>
              <a:t>quan</a:t>
            </a:r>
            <a:r>
              <a:rPr lang="en-US" sz="9600" i="0" u="none" strike="noStrike" dirty="0">
                <a:solidFill>
                  <a:schemeClr val="bg1"/>
                </a:solidFill>
                <a:effectLst/>
                <a:latin typeface="UTM Alberta Heavy" panose="02040603050506020204" pitchFamily="18" charset="0"/>
              </a:rPr>
              <a:t> </a:t>
            </a:r>
            <a:r>
              <a:rPr lang="en-US" sz="9600" i="0" u="none" strike="noStrike" dirty="0" err="1">
                <a:solidFill>
                  <a:schemeClr val="bg1"/>
                </a:solidFill>
                <a:effectLst/>
                <a:latin typeface="UTM Alberta Heavy" panose="02040603050506020204" pitchFamily="18" charset="0"/>
              </a:rPr>
              <a:t>dữ</a:t>
            </a:r>
            <a:r>
              <a:rPr lang="en-US" sz="9600" i="0" u="none" strike="noStrike" dirty="0">
                <a:solidFill>
                  <a:schemeClr val="bg1"/>
                </a:solidFill>
                <a:effectLst/>
                <a:latin typeface="UTM Alberta Heavy" panose="02040603050506020204" pitchFamily="18" charset="0"/>
              </a:rPr>
              <a:t> </a:t>
            </a:r>
            <a:r>
              <a:rPr lang="en-US" sz="9600" i="0" u="none" strike="noStrike" dirty="0" err="1">
                <a:solidFill>
                  <a:schemeClr val="bg1"/>
                </a:solidFill>
                <a:effectLst/>
                <a:latin typeface="UTM Alberta Heavy" panose="02040603050506020204" pitchFamily="18" charset="0"/>
              </a:rPr>
              <a:t>liệu</a:t>
            </a:r>
            <a:r>
              <a:rPr lang="en-US" sz="9600" i="0" u="none" strike="noStrike" dirty="0">
                <a:solidFill>
                  <a:schemeClr val="bg1"/>
                </a:solidFill>
                <a:effectLst/>
                <a:latin typeface="UTM Alberta Heavy" panose="02040603050506020204" pitchFamily="18" charset="0"/>
              </a:rPr>
              <a:t> </a:t>
            </a:r>
            <a:r>
              <a:rPr lang="en-US" sz="9600" i="0" u="none" strike="noStrike" dirty="0" err="1">
                <a:solidFill>
                  <a:schemeClr val="bg1"/>
                </a:solidFill>
                <a:effectLst/>
                <a:latin typeface="UTM Alberta Heavy" panose="02040603050506020204" pitchFamily="18" charset="0"/>
              </a:rPr>
              <a:t>phức</a:t>
            </a:r>
            <a:r>
              <a:rPr lang="en-US" sz="9600" i="0" u="none" strike="noStrike" dirty="0">
                <a:solidFill>
                  <a:schemeClr val="bg1"/>
                </a:solidFill>
                <a:effectLst/>
                <a:latin typeface="UTM Alberta Heavy" panose="02040603050506020204" pitchFamily="18" charset="0"/>
              </a:rPr>
              <a:t> </a:t>
            </a:r>
            <a:r>
              <a:rPr lang="en-US" sz="9600" i="0" u="none" strike="noStrike" dirty="0" err="1">
                <a:solidFill>
                  <a:schemeClr val="bg1"/>
                </a:solidFill>
                <a:effectLst/>
                <a:latin typeface="UTM Alberta Heavy" panose="02040603050506020204" pitchFamily="18" charset="0"/>
              </a:rPr>
              <a:t>tạp</a:t>
            </a:r>
            <a:r>
              <a:rPr lang="en-US" sz="9600" i="0" u="none" strike="noStrike" dirty="0">
                <a:solidFill>
                  <a:schemeClr val="bg1"/>
                </a:solidFill>
                <a:effectLst/>
                <a:latin typeface="UTM Alberta Heavy" panose="02040603050506020204" pitchFamily="18" charset="0"/>
              </a:rPr>
              <a:t> </a:t>
            </a:r>
            <a:r>
              <a:rPr lang="en-US" sz="9600" i="0" u="none" strike="noStrike" dirty="0" err="1">
                <a:solidFill>
                  <a:schemeClr val="bg1"/>
                </a:solidFill>
                <a:effectLst/>
                <a:latin typeface="UTM Alberta Heavy" panose="02040603050506020204" pitchFamily="18" charset="0"/>
              </a:rPr>
              <a:t>và</a:t>
            </a:r>
            <a:r>
              <a:rPr lang="en-US" sz="9600" i="0" u="none" strike="noStrike" dirty="0">
                <a:solidFill>
                  <a:schemeClr val="bg1"/>
                </a:solidFill>
                <a:effectLst/>
                <a:latin typeface="UTM Alberta Heavy" panose="02040603050506020204" pitchFamily="18" charset="0"/>
              </a:rPr>
              <a:t> </a:t>
            </a:r>
            <a:r>
              <a:rPr lang="en-US" sz="9600" i="0" u="none" strike="noStrike" dirty="0" err="1">
                <a:solidFill>
                  <a:schemeClr val="bg1"/>
                </a:solidFill>
                <a:effectLst/>
                <a:latin typeface="UTM Alberta Heavy" panose="02040603050506020204" pitchFamily="18" charset="0"/>
              </a:rPr>
              <a:t>các</a:t>
            </a:r>
            <a:r>
              <a:rPr lang="en-US" sz="9600" i="0" u="none" strike="noStrike" dirty="0">
                <a:solidFill>
                  <a:schemeClr val="bg1"/>
                </a:solidFill>
                <a:effectLst/>
                <a:latin typeface="UTM Alberta Heavy" panose="02040603050506020204" pitchFamily="18" charset="0"/>
              </a:rPr>
              <a:t> </a:t>
            </a:r>
            <a:r>
              <a:rPr lang="en-US" sz="9600" i="0" u="none" strike="noStrike" dirty="0" err="1">
                <a:solidFill>
                  <a:schemeClr val="bg1"/>
                </a:solidFill>
                <a:effectLst/>
                <a:latin typeface="UTM Alberta Heavy" panose="02040603050506020204" pitchFamily="18" charset="0"/>
              </a:rPr>
              <a:t>mối</a:t>
            </a:r>
            <a:r>
              <a:rPr lang="en-US" sz="9600" i="0" u="none" strike="noStrike" dirty="0">
                <a:solidFill>
                  <a:schemeClr val="bg1"/>
                </a:solidFill>
                <a:effectLst/>
                <a:latin typeface="UTM Alberta Heavy" panose="02040603050506020204" pitchFamily="18" charset="0"/>
              </a:rPr>
              <a:t> </a:t>
            </a:r>
            <a:r>
              <a:rPr lang="en-US" sz="9600" i="0" u="none" strike="noStrike" dirty="0" err="1">
                <a:solidFill>
                  <a:schemeClr val="bg1"/>
                </a:solidFill>
                <a:effectLst/>
                <a:latin typeface="UTM Alberta Heavy" panose="02040603050506020204" pitchFamily="18" charset="0"/>
              </a:rPr>
              <a:t>quan</a:t>
            </a:r>
            <a:r>
              <a:rPr lang="en-US" sz="9600" i="0" u="none" strike="noStrike" dirty="0">
                <a:solidFill>
                  <a:schemeClr val="bg1"/>
                </a:solidFill>
                <a:effectLst/>
                <a:latin typeface="UTM Alberta Heavy" panose="02040603050506020204" pitchFamily="18" charset="0"/>
              </a:rPr>
              <a:t> </a:t>
            </a:r>
            <a:r>
              <a:rPr lang="en-US" sz="9600" i="0" u="none" strike="noStrike" dirty="0" err="1">
                <a:solidFill>
                  <a:schemeClr val="bg1"/>
                </a:solidFill>
                <a:effectLst/>
                <a:latin typeface="UTM Alberta Heavy" panose="02040603050506020204" pitchFamily="18" charset="0"/>
              </a:rPr>
              <a:t>hệ</a:t>
            </a:r>
            <a:endParaRPr lang="en-US" sz="9600" dirty="0">
              <a:solidFill>
                <a:schemeClr val="bg1"/>
              </a:solidFill>
              <a:effectLst/>
              <a:latin typeface="UTM Alberta Heavy" panose="02040603050506020204" pitchFamily="18" charset="0"/>
            </a:endParaRPr>
          </a:p>
          <a:p>
            <a:br>
              <a:rPr lang="en-US" sz="9600" dirty="0">
                <a:solidFill>
                  <a:schemeClr val="bg1"/>
                </a:solidFill>
                <a:latin typeface="UTM Alberta Heavy" panose="02040603050506020204" pitchFamily="18" charset="0"/>
              </a:rPr>
            </a:br>
            <a:endParaRPr lang="en-US" sz="9600" dirty="0">
              <a:solidFill>
                <a:schemeClr val="bg1"/>
              </a:solidFill>
              <a:latin typeface="UTM Alberta Heavy" panose="02040603050506020204" pitchFamily="18" charset="0"/>
              <a:ea typeface="Futura Display"/>
              <a:cs typeface="Futura Display"/>
              <a:sym typeface="Futura Display"/>
            </a:endParaRPr>
          </a:p>
        </p:txBody>
      </p:sp>
      <p:pic>
        <p:nvPicPr>
          <p:cNvPr id="3" name="Picture 3"/>
          <p:cNvPicPr>
            <a:picLocks noChangeAspect="1"/>
          </p:cNvPicPr>
          <p:nvPr/>
        </p:nvPicPr>
        <p:blipFill>
          <a:blip r:embed="rId3"/>
          <a:stretch>
            <a:fillRect/>
          </a:stretch>
        </p:blipFill>
        <p:spPr>
          <a:xfrm>
            <a:off x="-996764" y="513874"/>
            <a:ext cx="9264014" cy="9259252"/>
          </a:xfrm>
          <a:prstGeom prst="rect">
            <a:avLst/>
          </a:prstGeom>
        </p:spPr>
      </p:pic>
      <p:sp>
        <p:nvSpPr>
          <p:cNvPr id="7" name="TextBox 6">
            <a:extLst>
              <a:ext uri="{FF2B5EF4-FFF2-40B4-BE49-F238E27FC236}">
                <a16:creationId xmlns:a16="http://schemas.microsoft.com/office/drawing/2014/main" id="{AD536C8C-6788-8616-F6C2-4263292C272D}"/>
              </a:ext>
            </a:extLst>
          </p:cNvPr>
          <p:cNvSpPr txBox="1"/>
          <p:nvPr/>
        </p:nvSpPr>
        <p:spPr>
          <a:xfrm>
            <a:off x="17622433" y="9773126"/>
            <a:ext cx="665567" cy="523220"/>
          </a:xfrm>
          <a:prstGeom prst="rect">
            <a:avLst/>
          </a:prstGeom>
          <a:noFill/>
        </p:spPr>
        <p:txBody>
          <a:bodyPr wrap="none" rtlCol="0">
            <a:spAutoFit/>
          </a:bodyPr>
          <a:lstStyle/>
          <a:p>
            <a:r>
              <a:rPr lang="en-US" sz="2800" dirty="0">
                <a:solidFill>
                  <a:schemeClr val="bg1"/>
                </a:solidFill>
                <a:latin typeface=".VnBlack" panose="020B7200000000000000" pitchFamily="34" charset="0"/>
              </a:rPr>
              <a:t>26</a:t>
            </a:r>
          </a:p>
        </p:txBody>
      </p:sp>
    </p:spTree>
    <p:extLst>
      <p:ext uri="{BB962C8B-B14F-4D97-AF65-F5344CB8AC3E}">
        <p14:creationId xmlns:p14="http://schemas.microsoft.com/office/powerpoint/2010/main" val="23677517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344569" cy="7166986"/>
            <a:chOff x="0" y="0"/>
            <a:chExt cx="4356256" cy="1613953"/>
          </a:xfrm>
        </p:grpSpPr>
        <p:sp>
          <p:nvSpPr>
            <p:cNvPr id="3" name="Freeform 3"/>
            <p:cNvSpPr/>
            <p:nvPr/>
          </p:nvSpPr>
          <p:spPr>
            <a:xfrm>
              <a:off x="0" y="0"/>
              <a:ext cx="4356255" cy="1613953"/>
            </a:xfrm>
            <a:custGeom>
              <a:avLst/>
              <a:gdLst/>
              <a:ahLst/>
              <a:cxnLst/>
              <a:rect l="l" t="t" r="r" b="b"/>
              <a:pathLst>
                <a:path w="4356255" h="1613953">
                  <a:moveTo>
                    <a:pt x="0" y="0"/>
                  </a:moveTo>
                  <a:lnTo>
                    <a:pt x="4356255" y="0"/>
                  </a:lnTo>
                  <a:lnTo>
                    <a:pt x="4356255" y="1613953"/>
                  </a:lnTo>
                  <a:lnTo>
                    <a:pt x="0" y="1613953"/>
                  </a:lnTo>
                  <a:close/>
                </a:path>
              </a:pathLst>
            </a:custGeom>
            <a:solidFill>
              <a:srgbClr val="31356E"/>
            </a:solidFill>
          </p:spPr>
          <p:txBody>
            <a:bodyPr/>
            <a:lstStyle/>
            <a:p>
              <a:endParaRPr lang="vi-VN"/>
            </a:p>
          </p:txBody>
        </p:sp>
        <p:sp>
          <p:nvSpPr>
            <p:cNvPr id="4" name="TextBox 4"/>
            <p:cNvSpPr txBox="1"/>
            <p:nvPr/>
          </p:nvSpPr>
          <p:spPr>
            <a:xfrm>
              <a:off x="0" y="-38100"/>
              <a:ext cx="4356256" cy="1652053"/>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5272885" y="1428615"/>
            <a:ext cx="10768843" cy="6924973"/>
          </a:xfrm>
          <a:prstGeom prst="rect">
            <a:avLst/>
          </a:prstGeom>
        </p:spPr>
        <p:txBody>
          <a:bodyPr lIns="0" tIns="0" rIns="0" bIns="0" rtlCol="0" anchor="t">
            <a:spAutoFit/>
          </a:bodyPr>
          <a:lstStyle/>
          <a:p>
            <a:pPr algn="ctr" rtl="0">
              <a:spcBef>
                <a:spcPts val="1200"/>
              </a:spcBef>
              <a:spcAft>
                <a:spcPts val="1200"/>
              </a:spcAft>
            </a:pPr>
            <a:r>
              <a:rPr lang="en-US" sz="8800" dirty="0">
                <a:solidFill>
                  <a:schemeClr val="bg1"/>
                </a:solidFill>
                <a:latin typeface="UTM Alberta Heavy" panose="02040603050506020204" pitchFamily="18" charset="0"/>
              </a:rPr>
              <a:t>III. </a:t>
            </a:r>
            <a:r>
              <a:rPr lang="en-US" sz="8800" i="0" u="none" strike="noStrike" dirty="0" err="1">
                <a:solidFill>
                  <a:schemeClr val="bg1"/>
                </a:solidFill>
                <a:effectLst/>
                <a:latin typeface="UTM Alberta Heavy" panose="02040603050506020204" pitchFamily="18" charset="0"/>
              </a:rPr>
              <a:t>Trực</a:t>
            </a:r>
            <a:r>
              <a:rPr lang="en-US" sz="8800" i="0" u="none" strike="noStrike" dirty="0">
                <a:solidFill>
                  <a:schemeClr val="bg1"/>
                </a:solidFill>
                <a:effectLst/>
                <a:latin typeface="UTM Alberta Heavy" panose="02040603050506020204" pitchFamily="18" charset="0"/>
              </a:rPr>
              <a:t> </a:t>
            </a:r>
            <a:r>
              <a:rPr lang="en-US" sz="8800" i="0" u="none" strike="noStrike" dirty="0" err="1">
                <a:solidFill>
                  <a:schemeClr val="bg1"/>
                </a:solidFill>
                <a:effectLst/>
                <a:latin typeface="UTM Alberta Heavy" panose="02040603050506020204" pitchFamily="18" charset="0"/>
              </a:rPr>
              <a:t>quan</a:t>
            </a:r>
            <a:r>
              <a:rPr lang="en-US" sz="8800" i="0" u="none" strike="noStrike" dirty="0">
                <a:solidFill>
                  <a:schemeClr val="bg1"/>
                </a:solidFill>
                <a:effectLst/>
                <a:latin typeface="UTM Alberta Heavy" panose="02040603050506020204" pitchFamily="18" charset="0"/>
              </a:rPr>
              <a:t> </a:t>
            </a:r>
            <a:r>
              <a:rPr lang="en-US" sz="8800" i="0" u="none" strike="noStrike" dirty="0" err="1">
                <a:solidFill>
                  <a:schemeClr val="bg1"/>
                </a:solidFill>
                <a:effectLst/>
                <a:latin typeface="UTM Alberta Heavy" panose="02040603050506020204" pitchFamily="18" charset="0"/>
              </a:rPr>
              <a:t>dữ</a:t>
            </a:r>
            <a:r>
              <a:rPr lang="en-US" sz="8800" i="0" u="none" strike="noStrike" dirty="0">
                <a:solidFill>
                  <a:schemeClr val="bg1"/>
                </a:solidFill>
                <a:effectLst/>
                <a:latin typeface="UTM Alberta Heavy" panose="02040603050506020204" pitchFamily="18" charset="0"/>
              </a:rPr>
              <a:t> </a:t>
            </a:r>
            <a:r>
              <a:rPr lang="en-US" sz="8800" i="0" u="none" strike="noStrike" dirty="0" err="1">
                <a:solidFill>
                  <a:schemeClr val="bg1"/>
                </a:solidFill>
                <a:effectLst/>
                <a:latin typeface="UTM Alberta Heavy" panose="02040603050506020204" pitchFamily="18" charset="0"/>
              </a:rPr>
              <a:t>liệu</a:t>
            </a:r>
            <a:r>
              <a:rPr lang="en-US" sz="8800" i="0" u="none" strike="noStrike" dirty="0">
                <a:solidFill>
                  <a:schemeClr val="bg1"/>
                </a:solidFill>
                <a:effectLst/>
                <a:latin typeface="UTM Alberta Heavy" panose="02040603050506020204" pitchFamily="18" charset="0"/>
              </a:rPr>
              <a:t> </a:t>
            </a:r>
            <a:r>
              <a:rPr lang="en-US" sz="8800" i="0" u="none" strike="noStrike" dirty="0" err="1">
                <a:solidFill>
                  <a:schemeClr val="bg1"/>
                </a:solidFill>
                <a:effectLst/>
                <a:latin typeface="UTM Alberta Heavy" panose="02040603050506020204" pitchFamily="18" charset="0"/>
              </a:rPr>
              <a:t>phức</a:t>
            </a:r>
            <a:r>
              <a:rPr lang="en-US" sz="8800" i="0" u="none" strike="noStrike" dirty="0">
                <a:solidFill>
                  <a:schemeClr val="bg1"/>
                </a:solidFill>
                <a:effectLst/>
                <a:latin typeface="UTM Alberta Heavy" panose="02040603050506020204" pitchFamily="18" charset="0"/>
              </a:rPr>
              <a:t> </a:t>
            </a:r>
            <a:r>
              <a:rPr lang="en-US" sz="8800" i="0" u="none" strike="noStrike" dirty="0" err="1">
                <a:solidFill>
                  <a:schemeClr val="bg1"/>
                </a:solidFill>
                <a:effectLst/>
                <a:latin typeface="UTM Alberta Heavy" panose="02040603050506020204" pitchFamily="18" charset="0"/>
              </a:rPr>
              <a:t>tạp</a:t>
            </a:r>
            <a:r>
              <a:rPr lang="en-US" sz="8800" i="0" u="none" strike="noStrike" dirty="0">
                <a:solidFill>
                  <a:schemeClr val="bg1"/>
                </a:solidFill>
                <a:effectLst/>
                <a:latin typeface="UTM Alberta Heavy" panose="02040603050506020204" pitchFamily="18" charset="0"/>
              </a:rPr>
              <a:t> </a:t>
            </a:r>
            <a:r>
              <a:rPr lang="en-US" sz="8800" i="0" u="none" strike="noStrike" dirty="0" err="1">
                <a:solidFill>
                  <a:schemeClr val="bg1"/>
                </a:solidFill>
                <a:effectLst/>
                <a:latin typeface="UTM Alberta Heavy" panose="02040603050506020204" pitchFamily="18" charset="0"/>
              </a:rPr>
              <a:t>và</a:t>
            </a:r>
            <a:r>
              <a:rPr lang="en-US" sz="8800" i="0" u="none" strike="noStrike" dirty="0">
                <a:solidFill>
                  <a:schemeClr val="bg1"/>
                </a:solidFill>
                <a:effectLst/>
                <a:latin typeface="UTM Alberta Heavy" panose="02040603050506020204" pitchFamily="18" charset="0"/>
              </a:rPr>
              <a:t> </a:t>
            </a:r>
            <a:r>
              <a:rPr lang="en-US" sz="8800" i="0" u="none" strike="noStrike" dirty="0" err="1">
                <a:solidFill>
                  <a:schemeClr val="bg1"/>
                </a:solidFill>
                <a:effectLst/>
                <a:latin typeface="UTM Alberta Heavy" panose="02040603050506020204" pitchFamily="18" charset="0"/>
              </a:rPr>
              <a:t>các</a:t>
            </a:r>
            <a:r>
              <a:rPr lang="en-US" sz="8800" i="0" u="none" strike="noStrike" dirty="0">
                <a:solidFill>
                  <a:schemeClr val="bg1"/>
                </a:solidFill>
                <a:effectLst/>
                <a:latin typeface="UTM Alberta Heavy" panose="02040603050506020204" pitchFamily="18" charset="0"/>
              </a:rPr>
              <a:t> </a:t>
            </a:r>
            <a:r>
              <a:rPr lang="en-US" sz="8800" i="0" u="none" strike="noStrike" dirty="0" err="1">
                <a:solidFill>
                  <a:schemeClr val="bg1"/>
                </a:solidFill>
                <a:effectLst/>
                <a:latin typeface="UTM Alberta Heavy" panose="02040603050506020204" pitchFamily="18" charset="0"/>
              </a:rPr>
              <a:t>mối</a:t>
            </a:r>
            <a:r>
              <a:rPr lang="en-US" sz="8800" i="0" u="none" strike="noStrike" dirty="0">
                <a:solidFill>
                  <a:schemeClr val="bg1"/>
                </a:solidFill>
                <a:effectLst/>
                <a:latin typeface="UTM Alberta Heavy" panose="02040603050506020204" pitchFamily="18" charset="0"/>
              </a:rPr>
              <a:t> </a:t>
            </a:r>
            <a:r>
              <a:rPr lang="en-US" sz="8800" i="0" u="none" strike="noStrike" dirty="0" err="1">
                <a:solidFill>
                  <a:schemeClr val="bg1"/>
                </a:solidFill>
                <a:effectLst/>
                <a:latin typeface="UTM Alberta Heavy" panose="02040603050506020204" pitchFamily="18" charset="0"/>
              </a:rPr>
              <a:t>quan</a:t>
            </a:r>
            <a:r>
              <a:rPr lang="en-US" sz="8800" i="0" u="none" strike="noStrike" dirty="0">
                <a:solidFill>
                  <a:schemeClr val="bg1"/>
                </a:solidFill>
                <a:effectLst/>
                <a:latin typeface="UTM Alberta Heavy" panose="02040603050506020204" pitchFamily="18" charset="0"/>
              </a:rPr>
              <a:t> </a:t>
            </a:r>
            <a:r>
              <a:rPr lang="en-US" sz="8800" i="0" u="none" strike="noStrike" dirty="0" err="1">
                <a:solidFill>
                  <a:schemeClr val="bg1"/>
                </a:solidFill>
                <a:effectLst/>
                <a:latin typeface="UTM Alberta Heavy" panose="02040603050506020204" pitchFamily="18" charset="0"/>
              </a:rPr>
              <a:t>hệ</a:t>
            </a:r>
            <a:endParaRPr lang="en-US" sz="8800" dirty="0">
              <a:solidFill>
                <a:schemeClr val="bg1"/>
              </a:solidFill>
              <a:effectLst/>
              <a:latin typeface="UTM Alberta Heavy" panose="02040603050506020204" pitchFamily="18" charset="0"/>
            </a:endParaRPr>
          </a:p>
          <a:p>
            <a:br>
              <a:rPr lang="en-US" sz="8800" dirty="0">
                <a:solidFill>
                  <a:schemeClr val="bg1"/>
                </a:solidFill>
                <a:latin typeface="UTM Alberta Heavy" panose="02040603050506020204" pitchFamily="18" charset="0"/>
              </a:rPr>
            </a:br>
            <a:endParaRPr lang="en-US" sz="8800" dirty="0">
              <a:solidFill>
                <a:schemeClr val="bg1"/>
              </a:solidFill>
              <a:latin typeface="UTM Alberta Heavy" panose="02040603050506020204" pitchFamily="18" charset="0"/>
              <a:ea typeface="Futura Display"/>
              <a:cs typeface="Futura Display"/>
              <a:sym typeface="Futura Display"/>
            </a:endParaRPr>
          </a:p>
        </p:txBody>
      </p:sp>
      <p:sp>
        <p:nvSpPr>
          <p:cNvPr id="7" name="TextBox 7"/>
          <p:cNvSpPr txBox="1"/>
          <p:nvPr/>
        </p:nvSpPr>
        <p:spPr>
          <a:xfrm>
            <a:off x="2389033" y="7050668"/>
            <a:ext cx="13509935" cy="1955279"/>
          </a:xfrm>
          <a:prstGeom prst="rect">
            <a:avLst/>
          </a:prstGeom>
        </p:spPr>
        <p:txBody>
          <a:bodyPr lIns="0" tIns="0" rIns="0" bIns="0" rtlCol="0" anchor="t">
            <a:spAutoFit/>
          </a:bodyPr>
          <a:lstStyle/>
          <a:p>
            <a:pPr algn="ctr">
              <a:lnSpc>
                <a:spcPts val="5273"/>
              </a:lnSpc>
              <a:spcBef>
                <a:spcPct val="0"/>
              </a:spcBef>
            </a:pPr>
            <a:r>
              <a:rPr lang="en-US" sz="2800" dirty="0">
                <a:solidFill>
                  <a:srgbClr val="000000"/>
                </a:solidFill>
                <a:latin typeface="Lexend Deca" panose="020B0604020202020204" charset="0"/>
                <a:cs typeface="Lexend Deca" panose="020B0604020202020204" charset="0"/>
              </a:rPr>
              <a:t>Ban </a:t>
            </a:r>
            <a:r>
              <a:rPr lang="en-US" sz="2800" dirty="0" err="1">
                <a:solidFill>
                  <a:srgbClr val="000000"/>
                </a:solidFill>
                <a:latin typeface="Lexend Deca" panose="020B0604020202020204" charset="0"/>
                <a:cs typeface="Lexend Deca" panose="020B0604020202020204" charset="0"/>
              </a:rPr>
              <a:t>đầu</a:t>
            </a:r>
            <a:r>
              <a:rPr lang="en-US" sz="2800" dirty="0">
                <a:solidFill>
                  <a:srgbClr val="000000"/>
                </a:solidFill>
                <a:latin typeface="Lexend Deca" panose="020B0604020202020204" charset="0"/>
                <a:cs typeface="Lexend Deca" panose="020B0604020202020204" charset="0"/>
              </a:rPr>
              <a:t> c</a:t>
            </a:r>
            <a:r>
              <a:rPr lang="vi-VN" sz="2800" b="0" i="0" u="none" strike="noStrike" dirty="0">
                <a:solidFill>
                  <a:srgbClr val="000000"/>
                </a:solidFill>
                <a:effectLst/>
                <a:latin typeface="Lexend Deca" panose="020B0604020202020204" charset="0"/>
                <a:cs typeface="Lexend Deca" panose="020B0604020202020204" charset="0"/>
              </a:rPr>
              <a:t>ác kỹ thuật trực quan hóa chủ yếu được sử dụng cho dữ liệu số. Gần đây, ngày càng có nhiều dữ liệu phi số</a:t>
            </a:r>
            <a:r>
              <a:rPr lang="en-US" sz="2800" b="0" i="0" u="none" strike="noStrike" dirty="0">
                <a:solidFill>
                  <a:srgbClr val="000000"/>
                </a:solidFill>
                <a:effectLst/>
                <a:latin typeface="Lexend Deca" panose="020B0604020202020204" charset="0"/>
                <a:cs typeface="Lexend Deca" panose="020B0604020202020204" charset="0"/>
              </a:rPr>
              <a:t> </a:t>
            </a:r>
            <a:r>
              <a:rPr lang="en-US" sz="2800" dirty="0">
                <a:solidFill>
                  <a:srgbClr val="000000"/>
                </a:solidFill>
                <a:latin typeface="Lexend Deca" panose="020B0604020202020204" charset="0"/>
                <a:cs typeface="Lexend Deca" panose="020B0604020202020204" charset="0"/>
              </a:rPr>
              <a:t>(</a:t>
            </a:r>
            <a:r>
              <a:rPr lang="vi-VN" sz="2800" b="0" i="0" u="none" strike="noStrike" dirty="0">
                <a:solidFill>
                  <a:srgbClr val="000000"/>
                </a:solidFill>
                <a:effectLst/>
                <a:latin typeface="Lexend Deca" panose="020B0604020202020204" charset="0"/>
                <a:cs typeface="Lexend Deca" panose="020B0604020202020204" charset="0"/>
              </a:rPr>
              <a:t>văn bản</a:t>
            </a:r>
            <a:r>
              <a:rPr lang="en-US" sz="2800" b="0" i="0" u="none" strike="noStrike" dirty="0">
                <a:solidFill>
                  <a:srgbClr val="000000"/>
                </a:solidFill>
                <a:effectLst/>
                <a:latin typeface="Lexend Deca" panose="020B0604020202020204" charset="0"/>
                <a:cs typeface="Lexend Deca" panose="020B0604020202020204" charset="0"/>
              </a:rPr>
              <a:t>,</a:t>
            </a:r>
            <a:r>
              <a:rPr lang="vi-VN" sz="2800" b="0" i="0" u="none" strike="noStrike" dirty="0">
                <a:solidFill>
                  <a:srgbClr val="000000"/>
                </a:solidFill>
                <a:effectLst/>
                <a:latin typeface="Lexend Deca" panose="020B0604020202020204" charset="0"/>
                <a:cs typeface="Lexend Deca" panose="020B0604020202020204" charset="0"/>
              </a:rPr>
              <a:t> mạng xã hội</a:t>
            </a:r>
            <a:r>
              <a:rPr lang="en-US" sz="2800" dirty="0">
                <a:solidFill>
                  <a:srgbClr val="000000"/>
                </a:solidFill>
                <a:latin typeface="Lexend Deca" panose="020B0604020202020204" charset="0"/>
                <a:cs typeface="Lexend Deca" panose="020B0604020202020204" charset="0"/>
              </a:rPr>
              <a:t>)</a:t>
            </a:r>
            <a:r>
              <a:rPr lang="vi-VN" sz="2800" b="0" i="0" u="none" strike="noStrike" dirty="0">
                <a:solidFill>
                  <a:srgbClr val="000000"/>
                </a:solidFill>
                <a:effectLst/>
                <a:latin typeface="Lexend Deca" panose="020B0604020202020204" charset="0"/>
                <a:cs typeface="Lexend Deca" panose="020B0604020202020204" charset="0"/>
              </a:rPr>
              <a:t> trở nên phổ biến và thu hút sự quan tâm để trực quan hóa và phân tích</a:t>
            </a:r>
            <a:endParaRPr lang="en-US" sz="2800" dirty="0">
              <a:solidFill>
                <a:srgbClr val="31356E"/>
              </a:solidFill>
              <a:latin typeface="Lexend Deca" panose="020B0604020202020204" charset="0"/>
              <a:ea typeface="Lexend Deca"/>
              <a:cs typeface="Lexend Deca" panose="020B0604020202020204" charset="0"/>
              <a:sym typeface="Lexend Deca"/>
            </a:endParaRPr>
          </a:p>
        </p:txBody>
      </p:sp>
      <p:pic>
        <p:nvPicPr>
          <p:cNvPr id="8" name="Picture 8"/>
          <p:cNvPicPr>
            <a:picLocks noChangeAspect="1"/>
          </p:cNvPicPr>
          <p:nvPr/>
        </p:nvPicPr>
        <p:blipFill>
          <a:blip r:embed="rId2"/>
          <a:stretch>
            <a:fillRect/>
          </a:stretch>
        </p:blipFill>
        <p:spPr>
          <a:xfrm>
            <a:off x="-785947" y="1875209"/>
            <a:ext cx="5093535" cy="5096099"/>
          </a:xfrm>
          <a:prstGeom prst="rect">
            <a:avLst/>
          </a:prstGeom>
        </p:spPr>
      </p:pic>
      <p:sp>
        <p:nvSpPr>
          <p:cNvPr id="11" name="TextBox 10">
            <a:extLst>
              <a:ext uri="{FF2B5EF4-FFF2-40B4-BE49-F238E27FC236}">
                <a16:creationId xmlns:a16="http://schemas.microsoft.com/office/drawing/2014/main" id="{93AF6ECB-9538-23B8-73C2-49CA9E759A7D}"/>
              </a:ext>
            </a:extLst>
          </p:cNvPr>
          <p:cNvSpPr txBox="1"/>
          <p:nvPr/>
        </p:nvSpPr>
        <p:spPr>
          <a:xfrm>
            <a:off x="17622433" y="9793597"/>
            <a:ext cx="665567" cy="523220"/>
          </a:xfrm>
          <a:prstGeom prst="rect">
            <a:avLst/>
          </a:prstGeom>
          <a:noFill/>
        </p:spPr>
        <p:txBody>
          <a:bodyPr wrap="none" rtlCol="0">
            <a:spAutoFit/>
          </a:bodyPr>
          <a:lstStyle/>
          <a:p>
            <a:r>
              <a:rPr lang="en-US" sz="2800" dirty="0">
                <a:latin typeface=".VnBlack" panose="020B7200000000000000" pitchFamily="34" charset="0"/>
              </a:rPr>
              <a:t>27</a:t>
            </a:r>
          </a:p>
        </p:txBody>
      </p:sp>
    </p:spTree>
    <p:extLst>
      <p:ext uri="{BB962C8B-B14F-4D97-AF65-F5344CB8AC3E}">
        <p14:creationId xmlns:p14="http://schemas.microsoft.com/office/powerpoint/2010/main" val="4032933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1356E"/>
        </a:solidFill>
        <a:effectLst/>
      </p:bgPr>
    </p:bg>
    <p:spTree>
      <p:nvGrpSpPr>
        <p:cNvPr id="1" name=""/>
        <p:cNvGrpSpPr/>
        <p:nvPr/>
      </p:nvGrpSpPr>
      <p:grpSpPr>
        <a:xfrm>
          <a:off x="0" y="0"/>
          <a:ext cx="0" cy="0"/>
          <a:chOff x="0" y="0"/>
          <a:chExt cx="0" cy="0"/>
        </a:xfrm>
      </p:grpSpPr>
      <p:sp>
        <p:nvSpPr>
          <p:cNvPr id="2" name="TextBox 2"/>
          <p:cNvSpPr txBox="1"/>
          <p:nvPr/>
        </p:nvSpPr>
        <p:spPr>
          <a:xfrm>
            <a:off x="4227351" y="3619500"/>
            <a:ext cx="10098250" cy="2954655"/>
          </a:xfrm>
          <a:prstGeom prst="rect">
            <a:avLst/>
          </a:prstGeom>
        </p:spPr>
        <p:txBody>
          <a:bodyPr wrap="square" lIns="0" tIns="0" rIns="0" bIns="0" rtlCol="0" anchor="t">
            <a:spAutoFit/>
          </a:bodyPr>
          <a:lstStyle/>
          <a:p>
            <a:pPr algn="ctr"/>
            <a:r>
              <a:rPr lang="en-US" sz="9600" dirty="0">
                <a:solidFill>
                  <a:srgbClr val="FFFFFF"/>
                </a:solidFill>
                <a:latin typeface="UTM Alberta Heavy" panose="02040603050506020204" pitchFamily="18" charset="0"/>
                <a:ea typeface="Futura Display"/>
                <a:cs typeface="Futura Display"/>
                <a:sym typeface="Futura Display"/>
              </a:rPr>
              <a:t>I. </a:t>
            </a:r>
            <a:r>
              <a:rPr lang="en-US" sz="9600" dirty="0" err="1">
                <a:solidFill>
                  <a:srgbClr val="FFFFFF"/>
                </a:solidFill>
                <a:latin typeface="UTM Alberta Heavy" panose="02040603050506020204" pitchFamily="18" charset="0"/>
                <a:ea typeface="Futura Display"/>
                <a:cs typeface="Futura Display"/>
                <a:sym typeface="Futura Display"/>
              </a:rPr>
              <a:t>Trực</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quan</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hóa</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dữ</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liệu</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là</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gì</a:t>
            </a:r>
            <a:r>
              <a:rPr lang="en-US" sz="9600" dirty="0">
                <a:solidFill>
                  <a:srgbClr val="FFFFFF"/>
                </a:solidFill>
                <a:latin typeface="UTM Alberta Heavy" panose="02040603050506020204" pitchFamily="18" charset="0"/>
                <a:ea typeface="Futura Display"/>
                <a:cs typeface="Futura Display"/>
                <a:sym typeface="Futura Display"/>
              </a:rPr>
              <a:t>?</a:t>
            </a:r>
          </a:p>
        </p:txBody>
      </p:sp>
      <p:pic>
        <p:nvPicPr>
          <p:cNvPr id="3" name="Picture 3"/>
          <p:cNvPicPr>
            <a:picLocks noChangeAspect="1"/>
          </p:cNvPicPr>
          <p:nvPr/>
        </p:nvPicPr>
        <p:blipFill>
          <a:blip r:embed="rId3"/>
          <a:stretch>
            <a:fillRect/>
          </a:stretch>
        </p:blipFill>
        <p:spPr>
          <a:xfrm>
            <a:off x="-996764" y="513874"/>
            <a:ext cx="9264014" cy="9259252"/>
          </a:xfrm>
          <a:prstGeom prst="rect">
            <a:avLst/>
          </a:prstGeom>
        </p:spPr>
      </p:pic>
      <p:sp>
        <p:nvSpPr>
          <p:cNvPr id="7" name="TextBox 6">
            <a:extLst>
              <a:ext uri="{FF2B5EF4-FFF2-40B4-BE49-F238E27FC236}">
                <a16:creationId xmlns:a16="http://schemas.microsoft.com/office/drawing/2014/main" id="{AD536C8C-6788-8616-F6C2-4263292C272D}"/>
              </a:ext>
            </a:extLst>
          </p:cNvPr>
          <p:cNvSpPr txBox="1"/>
          <p:nvPr/>
        </p:nvSpPr>
        <p:spPr>
          <a:xfrm>
            <a:off x="17862884" y="9763780"/>
            <a:ext cx="425116" cy="523220"/>
          </a:xfrm>
          <a:prstGeom prst="rect">
            <a:avLst/>
          </a:prstGeom>
          <a:noFill/>
        </p:spPr>
        <p:txBody>
          <a:bodyPr wrap="none" rtlCol="0">
            <a:spAutoFit/>
          </a:bodyPr>
          <a:lstStyle/>
          <a:p>
            <a:r>
              <a:rPr lang="en-US" sz="2800" dirty="0">
                <a:solidFill>
                  <a:schemeClr val="bg1"/>
                </a:solidFill>
                <a:latin typeface=".VnBlack" panose="020B7200000000000000" pitchFamily="34" charset="0"/>
              </a:rPr>
              <a:t>2</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9246124" cy="11212735"/>
            <a:chOff x="0" y="0"/>
            <a:chExt cx="2082160" cy="2525026"/>
          </a:xfrm>
        </p:grpSpPr>
        <p:sp>
          <p:nvSpPr>
            <p:cNvPr id="3" name="Freeform 3"/>
            <p:cNvSpPr/>
            <p:nvPr/>
          </p:nvSpPr>
          <p:spPr>
            <a:xfrm>
              <a:off x="0" y="0"/>
              <a:ext cx="2082160" cy="2525026"/>
            </a:xfrm>
            <a:custGeom>
              <a:avLst/>
              <a:gdLst/>
              <a:ahLst/>
              <a:cxnLst/>
              <a:rect l="l" t="t" r="r" b="b"/>
              <a:pathLst>
                <a:path w="2082160" h="2525026">
                  <a:moveTo>
                    <a:pt x="0" y="0"/>
                  </a:moveTo>
                  <a:lnTo>
                    <a:pt x="2082160" y="0"/>
                  </a:lnTo>
                  <a:lnTo>
                    <a:pt x="2082160" y="2525026"/>
                  </a:lnTo>
                  <a:lnTo>
                    <a:pt x="0" y="2525026"/>
                  </a:lnTo>
                  <a:close/>
                </a:path>
              </a:pathLst>
            </a:custGeom>
            <a:solidFill>
              <a:srgbClr val="31356E"/>
            </a:solidFill>
          </p:spPr>
          <p:txBody>
            <a:bodyPr/>
            <a:lstStyle/>
            <a:p>
              <a:endParaRPr lang="vi-VN"/>
            </a:p>
          </p:txBody>
        </p:sp>
        <p:sp>
          <p:nvSpPr>
            <p:cNvPr id="4" name="TextBox 4"/>
            <p:cNvSpPr txBox="1"/>
            <p:nvPr/>
          </p:nvSpPr>
          <p:spPr>
            <a:xfrm>
              <a:off x="0" y="-38100"/>
              <a:ext cx="2082160" cy="2563126"/>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188594" y="952500"/>
            <a:ext cx="6871582" cy="8028642"/>
            <a:chOff x="0" y="0"/>
            <a:chExt cx="1547430" cy="671968"/>
          </a:xfrm>
        </p:grpSpPr>
        <p:sp>
          <p:nvSpPr>
            <p:cNvPr id="8" name="Freeform 8"/>
            <p:cNvSpPr/>
            <p:nvPr/>
          </p:nvSpPr>
          <p:spPr>
            <a:xfrm>
              <a:off x="0" y="0"/>
              <a:ext cx="1547430" cy="671968"/>
            </a:xfrm>
            <a:custGeom>
              <a:avLst/>
              <a:gdLst/>
              <a:ahLst/>
              <a:cxnLst/>
              <a:rect l="l" t="t" r="r" b="b"/>
              <a:pathLst>
                <a:path w="1547430" h="671968">
                  <a:moveTo>
                    <a:pt x="57460" y="0"/>
                  </a:moveTo>
                  <a:lnTo>
                    <a:pt x="1489971" y="0"/>
                  </a:lnTo>
                  <a:cubicBezTo>
                    <a:pt x="1505210" y="0"/>
                    <a:pt x="1519825" y="6054"/>
                    <a:pt x="1530601" y="16830"/>
                  </a:cubicBezTo>
                  <a:cubicBezTo>
                    <a:pt x="1541376" y="27605"/>
                    <a:pt x="1547430" y="42220"/>
                    <a:pt x="1547430" y="57460"/>
                  </a:cubicBezTo>
                  <a:lnTo>
                    <a:pt x="1547430" y="614509"/>
                  </a:lnTo>
                  <a:cubicBezTo>
                    <a:pt x="1547430" y="629748"/>
                    <a:pt x="1541376" y="644363"/>
                    <a:pt x="1530601" y="655139"/>
                  </a:cubicBezTo>
                  <a:cubicBezTo>
                    <a:pt x="1519825" y="665914"/>
                    <a:pt x="1505210" y="671968"/>
                    <a:pt x="1489971" y="671968"/>
                  </a:cubicBezTo>
                  <a:lnTo>
                    <a:pt x="57460" y="671968"/>
                  </a:lnTo>
                  <a:cubicBezTo>
                    <a:pt x="42220" y="671968"/>
                    <a:pt x="27605" y="665914"/>
                    <a:pt x="16830" y="655139"/>
                  </a:cubicBezTo>
                  <a:cubicBezTo>
                    <a:pt x="6054" y="644363"/>
                    <a:pt x="0" y="629748"/>
                    <a:pt x="0" y="614509"/>
                  </a:cubicBezTo>
                  <a:lnTo>
                    <a:pt x="0" y="57460"/>
                  </a:lnTo>
                  <a:cubicBezTo>
                    <a:pt x="0" y="42220"/>
                    <a:pt x="6054" y="27605"/>
                    <a:pt x="16830" y="16830"/>
                  </a:cubicBezTo>
                  <a:cubicBezTo>
                    <a:pt x="27605" y="6054"/>
                    <a:pt x="42220" y="0"/>
                    <a:pt x="57460" y="0"/>
                  </a:cubicBezTo>
                  <a:close/>
                </a:path>
              </a:pathLst>
            </a:custGeom>
            <a:solidFill>
              <a:srgbClr val="DAE9FF"/>
            </a:solidFill>
          </p:spPr>
          <p:txBody>
            <a:bodyPr/>
            <a:lstStyle/>
            <a:p>
              <a:endParaRPr lang="vi-VN"/>
            </a:p>
          </p:txBody>
        </p:sp>
        <p:sp>
          <p:nvSpPr>
            <p:cNvPr id="9" name="TextBox 9"/>
            <p:cNvSpPr txBox="1"/>
            <p:nvPr/>
          </p:nvSpPr>
          <p:spPr>
            <a:xfrm>
              <a:off x="0" y="-38100"/>
              <a:ext cx="1547430" cy="710068"/>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1745960" y="2706750"/>
            <a:ext cx="5756850" cy="3808350"/>
          </a:xfrm>
          <a:prstGeom prst="rect">
            <a:avLst/>
          </a:prstGeom>
        </p:spPr>
        <p:txBody>
          <a:bodyPr lIns="0" tIns="0" rIns="0" bIns="0" rtlCol="0" anchor="t">
            <a:spAutoFit/>
          </a:bodyPr>
          <a:lstStyle/>
          <a:p>
            <a:pPr algn="ctr">
              <a:lnSpc>
                <a:spcPts val="4316"/>
              </a:lnSpc>
              <a:spcBef>
                <a:spcPct val="0"/>
              </a:spcBef>
            </a:pPr>
            <a:r>
              <a:rPr lang="vi-VN" sz="2800" b="0" i="0" u="none" strike="noStrike" dirty="0">
                <a:solidFill>
                  <a:srgbClr val="000000"/>
                </a:solidFill>
                <a:effectLst/>
                <a:latin typeface="Lexend Deca" panose="020B0604020202020204" charset="0"/>
                <a:cs typeface="Lexend Deca" panose="020B0604020202020204" charset="0"/>
              </a:rPr>
              <a:t> "Tag cloud“</a:t>
            </a:r>
            <a:r>
              <a:rPr lang="en-US" sz="2800" b="0" i="0" u="none" strike="noStrike" dirty="0">
                <a:solidFill>
                  <a:srgbClr val="000000"/>
                </a:solidFill>
                <a:effectLst/>
                <a:latin typeface="Lexend Deca" panose="020B0604020202020204" charset="0"/>
                <a:cs typeface="Lexend Deca" panose="020B0604020202020204" charset="0"/>
              </a:rPr>
              <a:t>:</a:t>
            </a:r>
            <a:r>
              <a:rPr lang="vi-VN" sz="2800" b="0" i="0" u="none" strike="noStrike" dirty="0">
                <a:solidFill>
                  <a:srgbClr val="000000"/>
                </a:solidFill>
                <a:effectLst/>
                <a:latin typeface="Lexend Deca" panose="020B0604020202020204" charset="0"/>
                <a:cs typeface="Lexend Deca" panose="020B0604020202020204" charset="0"/>
              </a:rPr>
              <a:t> trực quan hóa thống kê các thẻ. </a:t>
            </a:r>
            <a:r>
              <a:rPr lang="en-US" sz="2800" dirty="0">
                <a:solidFill>
                  <a:srgbClr val="000000"/>
                </a:solidFill>
                <a:latin typeface="Lexend Deca" panose="020B0604020202020204" charset="0"/>
                <a:cs typeface="Lexend Deca" panose="020B0604020202020204" charset="0"/>
              </a:rPr>
              <a:t>C</a:t>
            </a:r>
            <a:r>
              <a:rPr lang="vi-VN" sz="2800" b="0" i="0" u="none" strike="noStrike" dirty="0">
                <a:solidFill>
                  <a:srgbClr val="000000"/>
                </a:solidFill>
                <a:effectLst/>
                <a:latin typeface="Lexend Deca" panose="020B0604020202020204" charset="0"/>
                <a:cs typeface="Lexend Deca" panose="020B0604020202020204" charset="0"/>
              </a:rPr>
              <a:t>ác thẻ thường được sắp xếp theo thứ tự bảng chữ cái hoặc theo thứ tự ưu tiên của người dùng, mức độ quan trọng của thẻ thể hiện bằng kích thước phông chữ hoặc màu sắc</a:t>
            </a:r>
            <a:endParaRPr lang="en-US" sz="2800" dirty="0">
              <a:solidFill>
                <a:srgbClr val="31356E"/>
              </a:solidFill>
              <a:latin typeface="Lexend Deca" panose="020B0604020202020204" charset="0"/>
              <a:ea typeface="Lexend Deca"/>
              <a:cs typeface="Lexend Deca" panose="020B0604020202020204" charset="0"/>
              <a:sym typeface="Lexend Deca"/>
            </a:endParaRPr>
          </a:p>
        </p:txBody>
      </p:sp>
      <p:sp>
        <p:nvSpPr>
          <p:cNvPr id="12" name="TextBox 12"/>
          <p:cNvSpPr txBox="1"/>
          <p:nvPr/>
        </p:nvSpPr>
        <p:spPr>
          <a:xfrm>
            <a:off x="10303164" y="8009572"/>
            <a:ext cx="6789713" cy="1477328"/>
          </a:xfrm>
          <a:prstGeom prst="rect">
            <a:avLst/>
          </a:prstGeom>
        </p:spPr>
        <p:txBody>
          <a:bodyPr lIns="0" tIns="0" rIns="0" bIns="0" rtlCol="0" anchor="t">
            <a:spAutoFit/>
          </a:bodyPr>
          <a:lstStyle/>
          <a:p>
            <a:pPr algn="ctr" rtl="0" fontAlgn="base">
              <a:spcBef>
                <a:spcPts val="1200"/>
              </a:spcBef>
              <a:spcAft>
                <a:spcPts val="1200"/>
              </a:spcAft>
            </a:pPr>
            <a:r>
              <a:rPr lang="vi-VN" sz="2400" b="0" i="0" u="none" strike="noStrike" dirty="0">
                <a:solidFill>
                  <a:srgbClr val="000000"/>
                </a:solidFill>
                <a:effectLst/>
                <a:latin typeface="Lexend Deca" panose="020B0604020202020204" charset="0"/>
                <a:cs typeface="Lexend Deca" panose="020B0604020202020204" charset="0"/>
              </a:rPr>
              <a:t>Trong một website, tag cloud có thể giúp người dùng nhanh chóng thấy được những chủ đề, từ khóa phổ biến hoặc được thảo luận nhiều nhất.</a:t>
            </a:r>
          </a:p>
        </p:txBody>
      </p:sp>
      <p:pic>
        <p:nvPicPr>
          <p:cNvPr id="3074" name="Picture 2">
            <a:extLst>
              <a:ext uri="{FF2B5EF4-FFF2-40B4-BE49-F238E27FC236}">
                <a16:creationId xmlns:a16="http://schemas.microsoft.com/office/drawing/2014/main" id="{5D3A3842-018B-4CEE-47BA-E8A6145834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1778" y="1749150"/>
            <a:ext cx="9396221" cy="563062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79D8783-108F-BC06-860D-51814F8DFBD3}"/>
              </a:ext>
            </a:extLst>
          </p:cNvPr>
          <p:cNvSpPr txBox="1"/>
          <p:nvPr/>
        </p:nvSpPr>
        <p:spPr>
          <a:xfrm>
            <a:off x="17622433" y="9793597"/>
            <a:ext cx="665567" cy="523220"/>
          </a:xfrm>
          <a:prstGeom prst="rect">
            <a:avLst/>
          </a:prstGeom>
          <a:noFill/>
        </p:spPr>
        <p:txBody>
          <a:bodyPr wrap="none" rtlCol="0">
            <a:spAutoFit/>
          </a:bodyPr>
          <a:lstStyle/>
          <a:p>
            <a:r>
              <a:rPr lang="en-US" sz="2800" dirty="0">
                <a:latin typeface=".VnBlack" panose="020B7200000000000000" pitchFamily="34" charset="0"/>
              </a:rPr>
              <a:t>28</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344569" cy="4268064"/>
            <a:chOff x="0" y="0"/>
            <a:chExt cx="4356256" cy="961137"/>
          </a:xfrm>
        </p:grpSpPr>
        <p:sp>
          <p:nvSpPr>
            <p:cNvPr id="3" name="Freeform 3"/>
            <p:cNvSpPr/>
            <p:nvPr/>
          </p:nvSpPr>
          <p:spPr>
            <a:xfrm>
              <a:off x="0" y="0"/>
              <a:ext cx="4356255" cy="961137"/>
            </a:xfrm>
            <a:custGeom>
              <a:avLst/>
              <a:gdLst/>
              <a:ahLst/>
              <a:cxnLst/>
              <a:rect l="l" t="t" r="r" b="b"/>
              <a:pathLst>
                <a:path w="4356255" h="961137">
                  <a:moveTo>
                    <a:pt x="0" y="0"/>
                  </a:moveTo>
                  <a:lnTo>
                    <a:pt x="4356255" y="0"/>
                  </a:lnTo>
                  <a:lnTo>
                    <a:pt x="4356255" y="961137"/>
                  </a:lnTo>
                  <a:lnTo>
                    <a:pt x="0" y="961137"/>
                  </a:lnTo>
                  <a:close/>
                </a:path>
              </a:pathLst>
            </a:custGeom>
            <a:solidFill>
              <a:srgbClr val="31356E"/>
            </a:solidFill>
          </p:spPr>
          <p:txBody>
            <a:bodyPr/>
            <a:lstStyle/>
            <a:p>
              <a:endParaRPr lang="vi-VN"/>
            </a:p>
          </p:txBody>
        </p:sp>
        <p:sp>
          <p:nvSpPr>
            <p:cNvPr id="4" name="TextBox 4"/>
            <p:cNvSpPr txBox="1"/>
            <p:nvPr/>
          </p:nvSpPr>
          <p:spPr>
            <a:xfrm>
              <a:off x="0" y="-38100"/>
              <a:ext cx="4356256" cy="999237"/>
            </a:xfrm>
            <a:prstGeom prst="rect">
              <a:avLst/>
            </a:prstGeom>
          </p:spPr>
          <p:txBody>
            <a:bodyPr lIns="50800" tIns="50800" rIns="50800" bIns="50800" rtlCol="0" anchor="ctr"/>
            <a:lstStyle/>
            <a:p>
              <a:pPr algn="ctr">
                <a:lnSpc>
                  <a:spcPts val="2659"/>
                </a:lnSpc>
                <a:spcBef>
                  <a:spcPct val="0"/>
                </a:spcBef>
              </a:pPr>
              <a:endParaRPr/>
            </a:p>
          </p:txBody>
        </p:sp>
      </p:grpSp>
      <p:pic>
        <p:nvPicPr>
          <p:cNvPr id="4098" name="Picture 2">
            <a:extLst>
              <a:ext uri="{FF2B5EF4-FFF2-40B4-BE49-F238E27FC236}">
                <a16:creationId xmlns:a16="http://schemas.microsoft.com/office/drawing/2014/main" id="{C9F950AD-A352-154B-EC7C-9C7256CA5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7079" y="2504279"/>
            <a:ext cx="12075557" cy="606822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4597B94A-3BD2-2329-1D48-2EB662416DA8}"/>
              </a:ext>
            </a:extLst>
          </p:cNvPr>
          <p:cNvSpPr txBox="1"/>
          <p:nvPr/>
        </p:nvSpPr>
        <p:spPr>
          <a:xfrm>
            <a:off x="762000" y="4032290"/>
            <a:ext cx="5181600" cy="3016210"/>
          </a:xfrm>
          <a:prstGeom prst="rect">
            <a:avLst/>
          </a:prstGeom>
        </p:spPr>
        <p:txBody>
          <a:bodyPr wrap="square" lIns="0" tIns="0" rIns="0" bIns="0" rtlCol="0" anchor="t">
            <a:spAutoFit/>
          </a:bodyPr>
          <a:lstStyle/>
          <a:p>
            <a:pPr algn="ctr" rtl="0">
              <a:spcBef>
                <a:spcPts val="1200"/>
              </a:spcBef>
              <a:spcAft>
                <a:spcPts val="1200"/>
              </a:spcAft>
            </a:pPr>
            <a:r>
              <a:rPr lang="vi-VN" sz="2800" b="0" i="0" u="none" strike="noStrike" dirty="0">
                <a:solidFill>
                  <a:srgbClr val="000000"/>
                </a:solidFill>
                <a:effectLst/>
                <a:latin typeface="Lexend Deca" panose="020B0604020202020204" charset="0"/>
                <a:cs typeface="Lexend Deca" panose="020B0604020202020204" charset="0"/>
              </a:rPr>
              <a:t>Tag cloud thường được sử dụng trên các blog, diễn đàn, hoặc trang web thương mại điện tử để hiển thị các chủ đề nóng hoặc xu hướng hiện tại.</a:t>
            </a:r>
            <a:br>
              <a:rPr lang="vi-VN" sz="2800" dirty="0">
                <a:latin typeface="Lexend Deca" panose="020B0604020202020204" charset="0"/>
                <a:cs typeface="Lexend Deca" panose="020B0604020202020204" charset="0"/>
              </a:rPr>
            </a:br>
            <a:r>
              <a:rPr lang="en-US" sz="2400" dirty="0">
                <a:solidFill>
                  <a:srgbClr val="000000"/>
                </a:solidFill>
                <a:latin typeface="Lexend Deca" panose="020B0604020202020204" charset="0"/>
                <a:cs typeface="Lexend Deca" panose="020B0604020202020204" charset="0"/>
              </a:rPr>
              <a:t>(</a:t>
            </a:r>
            <a:r>
              <a:rPr lang="en-US" sz="2400" dirty="0" err="1">
                <a:solidFill>
                  <a:srgbClr val="000000"/>
                </a:solidFill>
                <a:latin typeface="Lexend Deca" panose="020B0604020202020204" charset="0"/>
                <a:cs typeface="Lexend Deca" panose="020B0604020202020204" charset="0"/>
              </a:rPr>
              <a:t>nguồn</a:t>
            </a:r>
            <a:r>
              <a:rPr lang="en-US" sz="2400" dirty="0">
                <a:solidFill>
                  <a:srgbClr val="000000"/>
                </a:solidFill>
                <a:latin typeface="Lexend Deca" panose="020B0604020202020204" charset="0"/>
                <a:cs typeface="Lexend Deca" panose="020B0604020202020204" charset="0"/>
              </a:rPr>
              <a:t>: Internet)</a:t>
            </a:r>
            <a:br>
              <a:rPr lang="vi-VN" sz="2800" b="0" i="0" u="none" strike="noStrike" dirty="0">
                <a:solidFill>
                  <a:srgbClr val="000000"/>
                </a:solidFill>
                <a:effectLst/>
                <a:latin typeface="Lexend Deca" panose="020B0604020202020204" charset="0"/>
                <a:cs typeface="Lexend Deca" panose="020B0604020202020204" charset="0"/>
              </a:rPr>
            </a:br>
            <a:endParaRPr lang="en-US" sz="2800" dirty="0">
              <a:solidFill>
                <a:srgbClr val="31356E"/>
              </a:solidFill>
              <a:latin typeface="Lexend Deca" panose="020B0604020202020204" charset="0"/>
              <a:ea typeface="Lexend Deca"/>
              <a:cs typeface="Lexend Deca" panose="020B0604020202020204" charset="0"/>
              <a:sym typeface="Lexend Deca"/>
            </a:endParaRPr>
          </a:p>
        </p:txBody>
      </p:sp>
      <p:sp>
        <p:nvSpPr>
          <p:cNvPr id="8" name="TextBox 7">
            <a:extLst>
              <a:ext uri="{FF2B5EF4-FFF2-40B4-BE49-F238E27FC236}">
                <a16:creationId xmlns:a16="http://schemas.microsoft.com/office/drawing/2014/main" id="{D7C6C1C3-85E4-4CB9-DE3C-1CAD17A95A96}"/>
              </a:ext>
            </a:extLst>
          </p:cNvPr>
          <p:cNvSpPr txBox="1"/>
          <p:nvPr/>
        </p:nvSpPr>
        <p:spPr>
          <a:xfrm>
            <a:off x="17622433" y="9793597"/>
            <a:ext cx="665567" cy="523220"/>
          </a:xfrm>
          <a:prstGeom prst="rect">
            <a:avLst/>
          </a:prstGeom>
          <a:noFill/>
        </p:spPr>
        <p:txBody>
          <a:bodyPr wrap="none" rtlCol="0">
            <a:spAutoFit/>
          </a:bodyPr>
          <a:lstStyle/>
          <a:p>
            <a:r>
              <a:rPr lang="en-US" sz="2800" dirty="0">
                <a:latin typeface=".VnBlack" panose="020B7200000000000000" pitchFamily="34" charset="0"/>
              </a:rPr>
              <a:t>29</a:t>
            </a:r>
          </a:p>
        </p:txBody>
      </p:sp>
    </p:spTree>
    <p:extLst>
      <p:ext uri="{BB962C8B-B14F-4D97-AF65-F5344CB8AC3E}">
        <p14:creationId xmlns:p14="http://schemas.microsoft.com/office/powerpoint/2010/main" val="30638093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344569" cy="4268064"/>
            <a:chOff x="0" y="0"/>
            <a:chExt cx="4356256" cy="961137"/>
          </a:xfrm>
        </p:grpSpPr>
        <p:sp>
          <p:nvSpPr>
            <p:cNvPr id="3" name="Freeform 3"/>
            <p:cNvSpPr/>
            <p:nvPr/>
          </p:nvSpPr>
          <p:spPr>
            <a:xfrm>
              <a:off x="0" y="0"/>
              <a:ext cx="4356255" cy="961137"/>
            </a:xfrm>
            <a:custGeom>
              <a:avLst/>
              <a:gdLst/>
              <a:ahLst/>
              <a:cxnLst/>
              <a:rect l="l" t="t" r="r" b="b"/>
              <a:pathLst>
                <a:path w="4356255" h="961137">
                  <a:moveTo>
                    <a:pt x="0" y="0"/>
                  </a:moveTo>
                  <a:lnTo>
                    <a:pt x="4356255" y="0"/>
                  </a:lnTo>
                  <a:lnTo>
                    <a:pt x="4356255" y="961137"/>
                  </a:lnTo>
                  <a:lnTo>
                    <a:pt x="0" y="961137"/>
                  </a:lnTo>
                  <a:close/>
                </a:path>
              </a:pathLst>
            </a:custGeom>
            <a:solidFill>
              <a:srgbClr val="31356E"/>
            </a:solidFill>
          </p:spPr>
          <p:txBody>
            <a:bodyPr/>
            <a:lstStyle/>
            <a:p>
              <a:endParaRPr lang="vi-VN"/>
            </a:p>
          </p:txBody>
        </p:sp>
        <p:sp>
          <p:nvSpPr>
            <p:cNvPr id="4" name="TextBox 4"/>
            <p:cNvSpPr txBox="1"/>
            <p:nvPr/>
          </p:nvSpPr>
          <p:spPr>
            <a:xfrm>
              <a:off x="0" y="-38100"/>
              <a:ext cx="4356256" cy="999237"/>
            </a:xfrm>
            <a:prstGeom prst="rect">
              <a:avLst/>
            </a:prstGeom>
          </p:spPr>
          <p:txBody>
            <a:bodyPr lIns="50800" tIns="50800" rIns="50800" bIns="50800" rtlCol="0" anchor="ctr"/>
            <a:lstStyle/>
            <a:p>
              <a:pPr algn="ctr">
                <a:lnSpc>
                  <a:spcPts val="2659"/>
                </a:lnSpc>
                <a:spcBef>
                  <a:spcPct val="0"/>
                </a:spcBef>
              </a:pPr>
              <a:endParaRPr/>
            </a:p>
          </p:txBody>
        </p:sp>
      </p:grpSp>
      <p:pic>
        <p:nvPicPr>
          <p:cNvPr id="6" name="Picture 5">
            <a:extLst>
              <a:ext uri="{FF2B5EF4-FFF2-40B4-BE49-F238E27FC236}">
                <a16:creationId xmlns:a16="http://schemas.microsoft.com/office/drawing/2014/main" id="{B54F0EB0-E660-6520-F4AF-88166DBFC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617" y="1104900"/>
            <a:ext cx="13650766" cy="8077200"/>
          </a:xfrm>
          <a:prstGeom prst="rect">
            <a:avLst/>
          </a:prstGeom>
        </p:spPr>
      </p:pic>
      <p:sp>
        <p:nvSpPr>
          <p:cNvPr id="9" name="TextBox 8">
            <a:extLst>
              <a:ext uri="{FF2B5EF4-FFF2-40B4-BE49-F238E27FC236}">
                <a16:creationId xmlns:a16="http://schemas.microsoft.com/office/drawing/2014/main" id="{B53C52CF-6F10-692D-7294-822192FC72B6}"/>
              </a:ext>
            </a:extLst>
          </p:cNvPr>
          <p:cNvSpPr txBox="1"/>
          <p:nvPr/>
        </p:nvSpPr>
        <p:spPr>
          <a:xfrm>
            <a:off x="17622433" y="9793597"/>
            <a:ext cx="665567" cy="523220"/>
          </a:xfrm>
          <a:prstGeom prst="rect">
            <a:avLst/>
          </a:prstGeom>
          <a:noFill/>
        </p:spPr>
        <p:txBody>
          <a:bodyPr wrap="none" rtlCol="0">
            <a:spAutoFit/>
          </a:bodyPr>
          <a:lstStyle/>
          <a:p>
            <a:r>
              <a:rPr lang="en-US" sz="2800" dirty="0">
                <a:latin typeface=".VnBlack" panose="020B7200000000000000" pitchFamily="34" charset="0"/>
              </a:rPr>
              <a:t>30</a:t>
            </a:r>
          </a:p>
        </p:txBody>
      </p:sp>
    </p:spTree>
    <p:extLst>
      <p:ext uri="{BB962C8B-B14F-4D97-AF65-F5344CB8AC3E}">
        <p14:creationId xmlns:p14="http://schemas.microsoft.com/office/powerpoint/2010/main" val="1694441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53C52CF-6F10-692D-7294-822192FC72B6}"/>
              </a:ext>
            </a:extLst>
          </p:cNvPr>
          <p:cNvSpPr txBox="1"/>
          <p:nvPr/>
        </p:nvSpPr>
        <p:spPr>
          <a:xfrm>
            <a:off x="17622433" y="9793597"/>
            <a:ext cx="665567" cy="523220"/>
          </a:xfrm>
          <a:prstGeom prst="rect">
            <a:avLst/>
          </a:prstGeom>
          <a:noFill/>
        </p:spPr>
        <p:txBody>
          <a:bodyPr wrap="none" rtlCol="0">
            <a:spAutoFit/>
          </a:bodyPr>
          <a:lstStyle/>
          <a:p>
            <a:r>
              <a:rPr lang="en-US" sz="2800" dirty="0">
                <a:latin typeface=".VnBlack" panose="020B7200000000000000" pitchFamily="34" charset="0"/>
              </a:rPr>
              <a:t>30</a:t>
            </a:r>
          </a:p>
        </p:txBody>
      </p:sp>
      <p:grpSp>
        <p:nvGrpSpPr>
          <p:cNvPr id="17" name="Group 16">
            <a:extLst>
              <a:ext uri="{FF2B5EF4-FFF2-40B4-BE49-F238E27FC236}">
                <a16:creationId xmlns:a16="http://schemas.microsoft.com/office/drawing/2014/main" id="{1BDE84F7-E6E5-FBB1-9F96-9B4663D16042}"/>
              </a:ext>
            </a:extLst>
          </p:cNvPr>
          <p:cNvGrpSpPr/>
          <p:nvPr/>
        </p:nvGrpSpPr>
        <p:grpSpPr>
          <a:xfrm>
            <a:off x="12292839" y="1143228"/>
            <a:ext cx="5145691" cy="3857303"/>
            <a:chOff x="0" y="0"/>
            <a:chExt cx="6860922" cy="5143070"/>
          </a:xfrm>
        </p:grpSpPr>
        <p:pic>
          <p:nvPicPr>
            <p:cNvPr id="28" name="Picture 27">
              <a:extLst>
                <a:ext uri="{FF2B5EF4-FFF2-40B4-BE49-F238E27FC236}">
                  <a16:creationId xmlns:a16="http://schemas.microsoft.com/office/drawing/2014/main" id="{7EA57163-F2E5-A1BB-021C-D20AC9E1BA04}"/>
                </a:ext>
              </a:extLst>
            </p:cNvPr>
            <p:cNvPicPr>
              <a:picLocks noChangeAspect="1"/>
            </p:cNvPicPr>
            <p:nvPr/>
          </p:nvPicPr>
          <p:blipFill>
            <a:blip r:embed="rId2"/>
            <a:srcRect b="11735"/>
            <a:stretch>
              <a:fillRect/>
            </a:stretch>
          </p:blipFill>
          <p:spPr>
            <a:xfrm>
              <a:off x="0" y="0"/>
              <a:ext cx="6860922" cy="5143070"/>
            </a:xfrm>
            <a:prstGeom prst="rect">
              <a:avLst/>
            </a:prstGeom>
          </p:spPr>
        </p:pic>
      </p:grpSp>
      <p:grpSp>
        <p:nvGrpSpPr>
          <p:cNvPr id="18" name="Group 17">
            <a:extLst>
              <a:ext uri="{FF2B5EF4-FFF2-40B4-BE49-F238E27FC236}">
                <a16:creationId xmlns:a16="http://schemas.microsoft.com/office/drawing/2014/main" id="{1F7BAE6C-5EE4-4058-F64F-A29BBF5EC3EC}"/>
              </a:ext>
            </a:extLst>
          </p:cNvPr>
          <p:cNvGrpSpPr/>
          <p:nvPr/>
        </p:nvGrpSpPr>
        <p:grpSpPr>
          <a:xfrm>
            <a:off x="6571154" y="1143228"/>
            <a:ext cx="5145691" cy="3857303"/>
            <a:chOff x="0" y="0"/>
            <a:chExt cx="6860922" cy="5143070"/>
          </a:xfrm>
        </p:grpSpPr>
        <p:pic>
          <p:nvPicPr>
            <p:cNvPr id="27" name="Picture 26">
              <a:extLst>
                <a:ext uri="{FF2B5EF4-FFF2-40B4-BE49-F238E27FC236}">
                  <a16:creationId xmlns:a16="http://schemas.microsoft.com/office/drawing/2014/main" id="{7D5D7B86-05D1-E139-BFE7-C105AE2E5BE5}"/>
                </a:ext>
              </a:extLst>
            </p:cNvPr>
            <p:cNvPicPr>
              <a:picLocks noChangeAspect="1"/>
            </p:cNvPicPr>
            <p:nvPr/>
          </p:nvPicPr>
          <p:blipFill>
            <a:blip r:embed="rId3"/>
            <a:srcRect l="63" r="63"/>
            <a:stretch>
              <a:fillRect/>
            </a:stretch>
          </p:blipFill>
          <p:spPr>
            <a:xfrm>
              <a:off x="0" y="0"/>
              <a:ext cx="6860922" cy="5143070"/>
            </a:xfrm>
            <a:prstGeom prst="rect">
              <a:avLst/>
            </a:prstGeom>
          </p:spPr>
        </p:pic>
      </p:grpSp>
      <p:grpSp>
        <p:nvGrpSpPr>
          <p:cNvPr id="19" name="Group 18">
            <a:extLst>
              <a:ext uri="{FF2B5EF4-FFF2-40B4-BE49-F238E27FC236}">
                <a16:creationId xmlns:a16="http://schemas.microsoft.com/office/drawing/2014/main" id="{BF97A06B-46A7-EF43-33CE-6BBB8E2C20F9}"/>
              </a:ext>
            </a:extLst>
          </p:cNvPr>
          <p:cNvGrpSpPr/>
          <p:nvPr/>
        </p:nvGrpSpPr>
        <p:grpSpPr>
          <a:xfrm>
            <a:off x="849470" y="1143228"/>
            <a:ext cx="5145691" cy="3857303"/>
            <a:chOff x="0" y="0"/>
            <a:chExt cx="6860922" cy="5143070"/>
          </a:xfrm>
        </p:grpSpPr>
        <p:pic>
          <p:nvPicPr>
            <p:cNvPr id="26" name="Picture 25">
              <a:extLst>
                <a:ext uri="{FF2B5EF4-FFF2-40B4-BE49-F238E27FC236}">
                  <a16:creationId xmlns:a16="http://schemas.microsoft.com/office/drawing/2014/main" id="{9FC83DEE-E5F8-21AE-7AC1-88C6CE99DBB8}"/>
                </a:ext>
              </a:extLst>
            </p:cNvPr>
            <p:cNvPicPr>
              <a:picLocks noChangeAspect="1"/>
            </p:cNvPicPr>
            <p:nvPr/>
          </p:nvPicPr>
          <p:blipFill>
            <a:blip r:embed="rId4"/>
            <a:srcRect t="2760" b="2760"/>
            <a:stretch>
              <a:fillRect/>
            </a:stretch>
          </p:blipFill>
          <p:spPr>
            <a:xfrm>
              <a:off x="0" y="0"/>
              <a:ext cx="6860922" cy="5143070"/>
            </a:xfrm>
            <a:prstGeom prst="rect">
              <a:avLst/>
            </a:prstGeom>
          </p:spPr>
        </p:pic>
      </p:grpSp>
      <p:sp>
        <p:nvSpPr>
          <p:cNvPr id="20" name="TextBox 19">
            <a:extLst>
              <a:ext uri="{FF2B5EF4-FFF2-40B4-BE49-F238E27FC236}">
                <a16:creationId xmlns:a16="http://schemas.microsoft.com/office/drawing/2014/main" id="{7AB9528A-AF00-2CEA-7ED6-18ED63DC7966}"/>
              </a:ext>
            </a:extLst>
          </p:cNvPr>
          <p:cNvSpPr txBox="1"/>
          <p:nvPr/>
        </p:nvSpPr>
        <p:spPr>
          <a:xfrm>
            <a:off x="839945" y="5291926"/>
            <a:ext cx="5155216" cy="464820"/>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3779"/>
              </a:lnSpc>
            </a:pPr>
            <a:r>
              <a:rPr lang="en-US" sz="2699" b="1">
                <a:solidFill>
                  <a:srgbClr val="17726D"/>
                </a:solidFill>
                <a:latin typeface="Lexend Deca" panose="020B0604020202020204" charset="-93"/>
                <a:ea typeface="Inter Bold"/>
                <a:cs typeface="Lexend Deca" panose="020B0604020202020204" charset="-93"/>
                <a:sym typeface="Inter Bold"/>
              </a:rPr>
              <a:t>1. Chord Diagrams: </a:t>
            </a:r>
          </a:p>
        </p:txBody>
      </p:sp>
      <p:sp>
        <p:nvSpPr>
          <p:cNvPr id="21" name="TextBox 20">
            <a:extLst>
              <a:ext uri="{FF2B5EF4-FFF2-40B4-BE49-F238E27FC236}">
                <a16:creationId xmlns:a16="http://schemas.microsoft.com/office/drawing/2014/main" id="{CA3D0630-3E06-1C20-3998-04784A2C1639}"/>
              </a:ext>
            </a:extLst>
          </p:cNvPr>
          <p:cNvSpPr txBox="1"/>
          <p:nvPr/>
        </p:nvSpPr>
        <p:spPr>
          <a:xfrm>
            <a:off x="6571154" y="5291926"/>
            <a:ext cx="5155216" cy="464820"/>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3779"/>
              </a:lnSpc>
            </a:pPr>
            <a:r>
              <a:rPr lang="en-US" sz="2699" b="1">
                <a:solidFill>
                  <a:srgbClr val="17726D"/>
                </a:solidFill>
                <a:latin typeface="Lexend Deca" panose="020B0604020202020204" charset="-93"/>
                <a:ea typeface="Inter Bold"/>
                <a:cs typeface="Lexend Deca" panose="020B0604020202020204" charset="-93"/>
                <a:sym typeface="Inter Bold"/>
              </a:rPr>
              <a:t>2. Sankey Diagrams: </a:t>
            </a:r>
          </a:p>
        </p:txBody>
      </p:sp>
      <p:sp>
        <p:nvSpPr>
          <p:cNvPr id="22" name="TextBox 21">
            <a:extLst>
              <a:ext uri="{FF2B5EF4-FFF2-40B4-BE49-F238E27FC236}">
                <a16:creationId xmlns:a16="http://schemas.microsoft.com/office/drawing/2014/main" id="{042B2FD9-8617-F1C4-1EBF-7160D0AF2D6F}"/>
              </a:ext>
            </a:extLst>
          </p:cNvPr>
          <p:cNvSpPr txBox="1"/>
          <p:nvPr/>
        </p:nvSpPr>
        <p:spPr>
          <a:xfrm>
            <a:off x="12292839" y="5291926"/>
            <a:ext cx="5155216" cy="464820"/>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3779"/>
              </a:lnSpc>
            </a:pPr>
            <a:r>
              <a:rPr lang="en-US" sz="2699" b="1">
                <a:solidFill>
                  <a:srgbClr val="17726D"/>
                </a:solidFill>
                <a:latin typeface="Lexend Deca" panose="020B0604020202020204" charset="-93"/>
                <a:ea typeface="Inter Bold"/>
                <a:cs typeface="Lexend Deca" panose="020B0604020202020204" charset="-93"/>
                <a:sym typeface="Inter Bold"/>
              </a:rPr>
              <a:t>3. Parallel Coordinates:</a:t>
            </a:r>
          </a:p>
        </p:txBody>
      </p:sp>
      <p:sp>
        <p:nvSpPr>
          <p:cNvPr id="23" name="TextBox 22">
            <a:extLst>
              <a:ext uri="{FF2B5EF4-FFF2-40B4-BE49-F238E27FC236}">
                <a16:creationId xmlns:a16="http://schemas.microsoft.com/office/drawing/2014/main" id="{6665DC6F-AF6E-BDE3-ED4B-449DF43EC64A}"/>
              </a:ext>
            </a:extLst>
          </p:cNvPr>
          <p:cNvSpPr txBox="1"/>
          <p:nvPr/>
        </p:nvSpPr>
        <p:spPr>
          <a:xfrm>
            <a:off x="839945" y="6051787"/>
            <a:ext cx="4930750" cy="3276666"/>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ts val="3720"/>
              </a:lnSpc>
            </a:pPr>
            <a:r>
              <a:rPr lang="en-US" sz="2400" dirty="0">
                <a:solidFill>
                  <a:srgbClr val="000000"/>
                </a:solidFill>
                <a:latin typeface="Lexend Deca" panose="020B0604020202020204" charset="-93"/>
                <a:ea typeface="Times New Roman"/>
                <a:cs typeface="Lexend Deca" panose="020B0604020202020204" charset="-93"/>
                <a:sym typeface="Times New Roman"/>
              </a:rPr>
              <a:t>Chord Diagram </a:t>
            </a:r>
            <a:r>
              <a:rPr lang="en-US" sz="2400" dirty="0" err="1">
                <a:solidFill>
                  <a:srgbClr val="000000"/>
                </a:solidFill>
                <a:latin typeface="Lexend Deca" panose="020B0604020202020204" charset="-93"/>
                <a:ea typeface="Times New Roman"/>
                <a:cs typeface="Lexend Deca" panose="020B0604020202020204" charset="-93"/>
                <a:sym typeface="Times New Roman"/>
              </a:rPr>
              <a:t>sẽ</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hiệu</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quả</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trong</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việc</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hiển</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thị</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mối</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quan</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hệ</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giữa</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nhiều</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nhóm</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hoặc</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danh</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mục</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Nó</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đặc</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biệt</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hữu</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ích</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khi</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muốn</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thể</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hiện</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mức</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độ</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tương</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tác</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giữa</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các</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thực</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thể</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khác</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nhau</a:t>
            </a:r>
            <a:endParaRPr lang="en-US" sz="2400" dirty="0">
              <a:solidFill>
                <a:srgbClr val="000000"/>
              </a:solidFill>
              <a:latin typeface="Lexend Deca" panose="020B0604020202020204" charset="-93"/>
              <a:ea typeface="Times New Roman"/>
              <a:cs typeface="Lexend Deca" panose="020B0604020202020204" charset="-93"/>
              <a:sym typeface="Times New Roman"/>
            </a:endParaRPr>
          </a:p>
          <a:p>
            <a:pPr marL="0" lvl="0" indent="0" algn="just">
              <a:lnSpc>
                <a:spcPts val="3720"/>
              </a:lnSpc>
            </a:pPr>
            <a:endParaRPr lang="en-US" sz="2400" dirty="0">
              <a:solidFill>
                <a:srgbClr val="000000"/>
              </a:solidFill>
              <a:latin typeface="Lexend Deca" panose="020B0604020202020204" charset="-93"/>
              <a:ea typeface="Times New Roman"/>
              <a:cs typeface="Lexend Deca" panose="020B0604020202020204" charset="-93"/>
              <a:sym typeface="Times New Roman"/>
            </a:endParaRPr>
          </a:p>
        </p:txBody>
      </p:sp>
      <p:sp>
        <p:nvSpPr>
          <p:cNvPr id="24" name="TextBox 23">
            <a:extLst>
              <a:ext uri="{FF2B5EF4-FFF2-40B4-BE49-F238E27FC236}">
                <a16:creationId xmlns:a16="http://schemas.microsoft.com/office/drawing/2014/main" id="{98ED5667-445B-BE5A-FC2E-052A9C40CEA0}"/>
              </a:ext>
            </a:extLst>
          </p:cNvPr>
          <p:cNvSpPr txBox="1"/>
          <p:nvPr/>
        </p:nvSpPr>
        <p:spPr>
          <a:xfrm>
            <a:off x="6566392" y="6048141"/>
            <a:ext cx="4930750" cy="3190104"/>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just">
              <a:lnSpc>
                <a:spcPts val="3565"/>
              </a:lnSpc>
            </a:pPr>
            <a:r>
              <a:rPr lang="en-US" sz="2400" dirty="0">
                <a:solidFill>
                  <a:srgbClr val="000000"/>
                </a:solidFill>
                <a:latin typeface="Lexend Deca" panose="020B0604020202020204" charset="-93"/>
                <a:ea typeface="Times New Roman"/>
                <a:cs typeface="Lexend Deca" panose="020B0604020202020204" charset="-93"/>
                <a:sym typeface="Times New Roman"/>
              </a:rPr>
              <a:t>Sankey Diagrams </a:t>
            </a:r>
            <a:r>
              <a:rPr lang="en-US" sz="2400" dirty="0" err="1">
                <a:solidFill>
                  <a:srgbClr val="000000"/>
                </a:solidFill>
                <a:latin typeface="Lexend Deca" panose="020B0604020202020204" charset="-93"/>
                <a:ea typeface="Times New Roman"/>
                <a:cs typeface="Lexend Deca" panose="020B0604020202020204" charset="-93"/>
                <a:sym typeface="Times New Roman"/>
              </a:rPr>
              <a:t>được</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thiết</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kế</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để</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hiển</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thị</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dòng</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chảy</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của</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tài</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nguyên</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năng</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lượng</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hoặc</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tiền</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tệ</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từ</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một</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điểm</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gốc</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đến</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các</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điểm</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khác</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nhau</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sẽ</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sử</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dụng</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với</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những</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dữ</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liệu</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cần</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được</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phân</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tác</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thành</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các</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phần</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nhỏ</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hơn</a:t>
            </a:r>
            <a:endParaRPr lang="en-US" sz="2400" dirty="0">
              <a:solidFill>
                <a:srgbClr val="000000"/>
              </a:solidFill>
              <a:latin typeface="Lexend Deca" panose="020B0604020202020204" charset="-93"/>
              <a:ea typeface="Times New Roman"/>
              <a:cs typeface="Lexend Deca" panose="020B0604020202020204" charset="-93"/>
              <a:sym typeface="Times New Roman"/>
            </a:endParaRPr>
          </a:p>
        </p:txBody>
      </p:sp>
      <p:sp>
        <p:nvSpPr>
          <p:cNvPr id="25" name="TextBox 24">
            <a:extLst>
              <a:ext uri="{FF2B5EF4-FFF2-40B4-BE49-F238E27FC236}">
                <a16:creationId xmlns:a16="http://schemas.microsoft.com/office/drawing/2014/main" id="{E086CDC7-B576-C9DC-C20D-3776FECC8229}"/>
              </a:ext>
            </a:extLst>
          </p:cNvPr>
          <p:cNvSpPr txBox="1"/>
          <p:nvPr/>
        </p:nvSpPr>
        <p:spPr>
          <a:xfrm>
            <a:off x="12292839" y="6048141"/>
            <a:ext cx="4930750" cy="2360295"/>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just">
              <a:lnSpc>
                <a:spcPts val="3720"/>
              </a:lnSpc>
            </a:pPr>
            <a:r>
              <a:rPr lang="en-US" sz="2400" dirty="0">
                <a:solidFill>
                  <a:srgbClr val="000000"/>
                </a:solidFill>
                <a:latin typeface="Lexend Deca" panose="020B0604020202020204" charset="-93"/>
                <a:ea typeface="Times New Roman"/>
                <a:cs typeface="Lexend Deca" panose="020B0604020202020204" charset="-93"/>
                <a:sym typeface="Times New Roman"/>
              </a:rPr>
              <a:t>Parallel Coordinates </a:t>
            </a:r>
            <a:r>
              <a:rPr lang="en-US" sz="2400" dirty="0" err="1">
                <a:solidFill>
                  <a:srgbClr val="000000"/>
                </a:solidFill>
                <a:latin typeface="Lexend Deca" panose="020B0604020202020204" charset="-93"/>
                <a:ea typeface="Times New Roman"/>
                <a:cs typeface="Lexend Deca" panose="020B0604020202020204" charset="-93"/>
                <a:sym typeface="Times New Roman"/>
              </a:rPr>
              <a:t>để</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hiển</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thị</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dữ</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liệu</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có</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nhiều</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biến</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số</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hoặc</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thuộc</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tính</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đặc</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biệt</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là</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khi</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cần</a:t>
            </a:r>
            <a:r>
              <a:rPr lang="en-US" sz="2400" dirty="0">
                <a:solidFill>
                  <a:srgbClr val="000000"/>
                </a:solidFill>
                <a:latin typeface="Lexend Deca" panose="020B0604020202020204" charset="-93"/>
                <a:ea typeface="Times New Roman"/>
                <a:cs typeface="Lexend Deca" panose="020B0604020202020204" charset="-93"/>
                <a:sym typeface="Times New Roman"/>
              </a:rPr>
              <a:t> so </a:t>
            </a:r>
            <a:r>
              <a:rPr lang="en-US" sz="2400" dirty="0" err="1">
                <a:solidFill>
                  <a:srgbClr val="000000"/>
                </a:solidFill>
                <a:latin typeface="Lexend Deca" panose="020B0604020202020204" charset="-93"/>
                <a:ea typeface="Times New Roman"/>
                <a:cs typeface="Lexend Deca" panose="020B0604020202020204" charset="-93"/>
                <a:sym typeface="Times New Roman"/>
              </a:rPr>
              <a:t>sánh</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các</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giá</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trị</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giữa</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các</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biến</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với</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kiểu</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dữ</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liệu</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phân</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tích</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đa</a:t>
            </a:r>
            <a:r>
              <a:rPr lang="en-US" sz="2400" dirty="0">
                <a:solidFill>
                  <a:srgbClr val="000000"/>
                </a:solidFill>
                <a:latin typeface="Lexend Deca" panose="020B0604020202020204" charset="-93"/>
                <a:ea typeface="Times New Roman"/>
                <a:cs typeface="Lexend Deca" panose="020B0604020202020204" charset="-93"/>
                <a:sym typeface="Times New Roman"/>
              </a:rPr>
              <a:t> </a:t>
            </a:r>
            <a:r>
              <a:rPr lang="en-US" sz="2400" dirty="0" err="1">
                <a:solidFill>
                  <a:srgbClr val="000000"/>
                </a:solidFill>
                <a:latin typeface="Lexend Deca" panose="020B0604020202020204" charset="-93"/>
                <a:ea typeface="Times New Roman"/>
                <a:cs typeface="Lexend Deca" panose="020B0604020202020204" charset="-93"/>
                <a:sym typeface="Times New Roman"/>
              </a:rPr>
              <a:t>biến</a:t>
            </a:r>
            <a:endParaRPr lang="en-US" sz="2400" dirty="0">
              <a:solidFill>
                <a:srgbClr val="000000"/>
              </a:solidFill>
              <a:latin typeface="Lexend Deca" panose="020B0604020202020204" charset="-93"/>
              <a:ea typeface="Times New Roman"/>
              <a:cs typeface="Lexend Deca" panose="020B0604020202020204" charset="-93"/>
              <a:sym typeface="Times New Roman"/>
            </a:endParaRPr>
          </a:p>
        </p:txBody>
      </p:sp>
    </p:spTree>
    <p:extLst>
      <p:ext uri="{BB962C8B-B14F-4D97-AF65-F5344CB8AC3E}">
        <p14:creationId xmlns:p14="http://schemas.microsoft.com/office/powerpoint/2010/main" val="351283052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31356E"/>
        </a:solidFill>
        <a:effectLst/>
      </p:bgPr>
    </p:bg>
    <p:spTree>
      <p:nvGrpSpPr>
        <p:cNvPr id="1" name=""/>
        <p:cNvGrpSpPr/>
        <p:nvPr/>
      </p:nvGrpSpPr>
      <p:grpSpPr>
        <a:xfrm>
          <a:off x="0" y="0"/>
          <a:ext cx="0" cy="0"/>
          <a:chOff x="0" y="0"/>
          <a:chExt cx="0" cy="0"/>
        </a:xfrm>
      </p:grpSpPr>
      <p:sp>
        <p:nvSpPr>
          <p:cNvPr id="2" name="TextBox 2"/>
          <p:cNvSpPr txBox="1"/>
          <p:nvPr/>
        </p:nvSpPr>
        <p:spPr>
          <a:xfrm>
            <a:off x="2857529" y="2019300"/>
            <a:ext cx="13068271" cy="6242222"/>
          </a:xfrm>
          <a:prstGeom prst="rect">
            <a:avLst/>
          </a:prstGeom>
        </p:spPr>
        <p:txBody>
          <a:bodyPr wrap="square" lIns="0" tIns="0" rIns="0" bIns="0" rtlCol="0" anchor="t">
            <a:spAutoFit/>
          </a:bodyPr>
          <a:lstStyle/>
          <a:p>
            <a:pPr algn="ctr">
              <a:lnSpc>
                <a:spcPts val="9753"/>
              </a:lnSpc>
            </a:pPr>
            <a:r>
              <a:rPr lang="en-US" sz="6000" dirty="0" err="1">
                <a:solidFill>
                  <a:srgbClr val="FFFFFF"/>
                </a:solidFill>
                <a:latin typeface="UTM Alberta Heavy" panose="02040603050506020204" pitchFamily="18" charset="0"/>
                <a:ea typeface="Futura Display"/>
                <a:cs typeface="Lexend Deca" panose="020B0604020202020204" charset="0"/>
                <a:sym typeface="Futura Display"/>
              </a:rPr>
              <a:t>Tài</a:t>
            </a:r>
            <a:r>
              <a:rPr lang="en-US" sz="60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6000" dirty="0" err="1">
                <a:solidFill>
                  <a:srgbClr val="FFFFFF"/>
                </a:solidFill>
                <a:latin typeface="UTM Alberta Heavy" panose="02040603050506020204" pitchFamily="18" charset="0"/>
                <a:ea typeface="Futura Display"/>
                <a:cs typeface="Lexend Deca" panose="020B0604020202020204" charset="0"/>
                <a:sym typeface="Futura Display"/>
              </a:rPr>
              <a:t>liệu</a:t>
            </a:r>
            <a:r>
              <a:rPr lang="en-US" sz="60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6000" dirty="0" err="1">
                <a:solidFill>
                  <a:srgbClr val="FFFFFF"/>
                </a:solidFill>
                <a:latin typeface="UTM Alberta Heavy" panose="02040603050506020204" pitchFamily="18" charset="0"/>
                <a:ea typeface="Futura Display"/>
                <a:cs typeface="Lexend Deca" panose="020B0604020202020204" charset="0"/>
                <a:sym typeface="Futura Display"/>
              </a:rPr>
              <a:t>tham</a:t>
            </a:r>
            <a:r>
              <a:rPr lang="en-US" sz="60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6000" dirty="0" err="1">
                <a:solidFill>
                  <a:srgbClr val="FFFFFF"/>
                </a:solidFill>
                <a:latin typeface="UTM Alberta Heavy" panose="02040603050506020204" pitchFamily="18" charset="0"/>
                <a:ea typeface="Futura Display"/>
                <a:cs typeface="Lexend Deca" panose="020B0604020202020204" charset="0"/>
                <a:sym typeface="Futura Display"/>
              </a:rPr>
              <a:t>khảo</a:t>
            </a:r>
            <a:endParaRPr lang="en-US" sz="6000" dirty="0">
              <a:solidFill>
                <a:srgbClr val="FFFFFF"/>
              </a:solidFill>
              <a:latin typeface="UTM Alberta Heavy" panose="02040603050506020204" pitchFamily="18" charset="0"/>
              <a:ea typeface="Futura Display"/>
              <a:cs typeface="Lexend Deca" panose="020B0604020202020204" charset="0"/>
              <a:sym typeface="Futura Display"/>
            </a:endParaRPr>
          </a:p>
          <a:p>
            <a:r>
              <a:rPr lang="en-US" sz="3200" dirty="0">
                <a:solidFill>
                  <a:srgbClr val="FFFFFF"/>
                </a:solidFill>
                <a:latin typeface="UTM Alberta Heavy" panose="02040603050506020204" pitchFamily="18" charset="0"/>
                <a:ea typeface="Futura Display"/>
                <a:cs typeface="Lexend Deca" panose="020B0604020202020204" charset="0"/>
                <a:sym typeface="Futura Display"/>
              </a:rPr>
              <a:t>Jiawei Han, Micheline </a:t>
            </a:r>
            <a:r>
              <a:rPr lang="en-US" sz="3200" dirty="0" err="1">
                <a:solidFill>
                  <a:srgbClr val="FFFFFF"/>
                </a:solidFill>
                <a:latin typeface="UTM Alberta Heavy" panose="02040603050506020204" pitchFamily="18" charset="0"/>
                <a:ea typeface="Futura Display"/>
                <a:cs typeface="Lexend Deca" panose="020B0604020202020204" charset="0"/>
                <a:sym typeface="Futura Display"/>
              </a:rPr>
              <a:t>Kamber</a:t>
            </a:r>
            <a:r>
              <a:rPr lang="en-US" sz="3200" dirty="0">
                <a:solidFill>
                  <a:srgbClr val="FFFFFF"/>
                </a:solidFill>
                <a:latin typeface="UTM Alberta Heavy" panose="02040603050506020204" pitchFamily="18" charset="0"/>
                <a:ea typeface="Futura Display"/>
                <a:cs typeface="Lexend Deca" panose="020B0604020202020204" charset="0"/>
                <a:sym typeface="Futura Display"/>
              </a:rPr>
              <a:t>, Jian Pei. 2011</a:t>
            </a:r>
            <a:r>
              <a:rPr lang="en-US" sz="3200" dirty="0">
                <a:solidFill>
                  <a:schemeClr val="bg1"/>
                </a:solidFill>
                <a:latin typeface="UTM Alberta Heavy" panose="02040603050506020204" pitchFamily="18" charset="0"/>
                <a:ea typeface="Futura Display"/>
                <a:cs typeface="Lexend Deca" panose="020B0604020202020204" charset="0"/>
                <a:sym typeface="Futura Display"/>
              </a:rPr>
              <a:t>. </a:t>
            </a:r>
            <a:r>
              <a:rPr lang="en-US" sz="3200" dirty="0">
                <a:solidFill>
                  <a:schemeClr val="bg1"/>
                </a:solidFill>
                <a:latin typeface="UTM Alberta Heavy" panose="02040603050506020204" pitchFamily="18" charset="0"/>
              </a:rPr>
              <a:t>Data Mining Concepts and Techniques</a:t>
            </a:r>
            <a:r>
              <a:rPr lang="en-US" sz="3200" dirty="0">
                <a:solidFill>
                  <a:schemeClr val="bg1"/>
                </a:solidFill>
                <a:latin typeface="UTM Alberta Heavy" panose="02040603050506020204" pitchFamily="18" charset="0"/>
                <a:cs typeface="Lexend Deca" panose="020B0604020202020204" charset="0"/>
                <a:sym typeface="Futura Display"/>
              </a:rPr>
              <a:t>. Morgan Kaufmann.</a:t>
            </a:r>
          </a:p>
          <a:p>
            <a:endParaRPr lang="en-US" sz="3200" dirty="0">
              <a:solidFill>
                <a:schemeClr val="bg1"/>
              </a:solidFill>
              <a:latin typeface="UTM Alberta Heavy" panose="02040603050506020204" pitchFamily="18" charset="0"/>
              <a:ea typeface="Futura Display"/>
              <a:cs typeface="Lexend Deca" panose="020B0604020202020204" charset="0"/>
              <a:sym typeface="Futura Display"/>
            </a:endParaRPr>
          </a:p>
          <a:p>
            <a:r>
              <a:rPr lang="en-US" sz="3200" dirty="0">
                <a:solidFill>
                  <a:srgbClr val="FFFFFF"/>
                </a:solidFill>
                <a:latin typeface="UTM Alberta Heavy" panose="02040603050506020204" pitchFamily="18" charset="0"/>
                <a:ea typeface="Futura Display"/>
                <a:cs typeface="Lexend Deca" panose="020B0604020202020204" charset="0"/>
                <a:sym typeface="Futura Display"/>
              </a:rPr>
              <a:t>Erik </a:t>
            </a:r>
            <a:r>
              <a:rPr lang="en-US" sz="3200" dirty="0" err="1">
                <a:solidFill>
                  <a:srgbClr val="FFFFFF"/>
                </a:solidFill>
                <a:latin typeface="UTM Alberta Heavy" panose="02040603050506020204" pitchFamily="18" charset="0"/>
                <a:ea typeface="Futura Display"/>
                <a:cs typeface="Lexend Deca" panose="020B0604020202020204" charset="0"/>
                <a:sym typeface="Futura Display"/>
              </a:rPr>
              <a:t>Boertjes</a:t>
            </a:r>
            <a:r>
              <a:rPr lang="en-US" sz="3200" dirty="0">
                <a:solidFill>
                  <a:srgbClr val="FFFFFF"/>
                </a:solidFill>
                <a:latin typeface="UTM Alberta Heavy" panose="02040603050506020204" pitchFamily="18" charset="0"/>
                <a:ea typeface="Futura Display"/>
                <a:cs typeface="Lexend Deca" panose="020B0604020202020204" charset="0"/>
                <a:sym typeface="Futura Display"/>
              </a:rPr>
              <a:t>.(25/07/2017). </a:t>
            </a:r>
            <a:r>
              <a:rPr lang="en-US" sz="3200" dirty="0">
                <a:solidFill>
                  <a:schemeClr val="bg1"/>
                </a:solidFill>
                <a:latin typeface="UTM Alberta Heavy" panose="02040603050506020204" pitchFamily="18" charset="0"/>
              </a:rPr>
              <a:t>Pixel-based visualization of traffic data. https://social-glass.tudelft.nl/visualising-traffic-data/</a:t>
            </a:r>
          </a:p>
          <a:p>
            <a:endParaRPr lang="en-US" sz="3200" dirty="0">
              <a:solidFill>
                <a:srgbClr val="FFFFFF"/>
              </a:solidFill>
              <a:latin typeface="UTM Alberta Heavy" panose="02040603050506020204" pitchFamily="18" charset="0"/>
              <a:ea typeface="Futura Display"/>
              <a:cs typeface="Lexend Deca" panose="020B0604020202020204" charset="0"/>
              <a:sym typeface="Futura Display"/>
            </a:endParaRPr>
          </a:p>
          <a:p>
            <a:r>
              <a:rPr lang="en-US" sz="3200" dirty="0">
                <a:solidFill>
                  <a:srgbClr val="FFFFFF"/>
                </a:solidFill>
                <a:latin typeface="UTM Alberta Heavy" panose="02040603050506020204" pitchFamily="18" charset="0"/>
                <a:ea typeface="Futura Display"/>
                <a:cs typeface="Lexend Deca" panose="020B0604020202020204" charset="0"/>
                <a:sym typeface="Futura Display"/>
              </a:rPr>
              <a:t>Saeed Kamel. (29/12/2023). </a:t>
            </a:r>
            <a:r>
              <a:rPr lang="en-US" sz="3200" dirty="0">
                <a:solidFill>
                  <a:schemeClr val="bg1"/>
                </a:solidFill>
                <a:latin typeface="UTM Alberta Heavy" panose="02040603050506020204" pitchFamily="18" charset="0"/>
              </a:rPr>
              <a:t>Scatter Plot Graph. https://www.linkedin.com/pulse/scatter-plot-graph-saeed-kamel-hzp4f</a:t>
            </a:r>
          </a:p>
          <a:p>
            <a:pPr>
              <a:lnSpc>
                <a:spcPts val="9753"/>
              </a:lnSpc>
            </a:pPr>
            <a:endParaRPr lang="en-US" sz="4000" dirty="0">
              <a:solidFill>
                <a:srgbClr val="FFFFFF"/>
              </a:solidFill>
              <a:latin typeface="UTM Alberta Heavy" panose="02040603050506020204" pitchFamily="18" charset="0"/>
              <a:ea typeface="Futura Display"/>
              <a:cs typeface="Lexend Deca" panose="020B0604020202020204" charset="0"/>
              <a:sym typeface="Futura Display"/>
            </a:endParaRPr>
          </a:p>
        </p:txBody>
      </p:sp>
      <p:sp>
        <p:nvSpPr>
          <p:cNvPr id="7" name="TextBox 6">
            <a:extLst>
              <a:ext uri="{FF2B5EF4-FFF2-40B4-BE49-F238E27FC236}">
                <a16:creationId xmlns:a16="http://schemas.microsoft.com/office/drawing/2014/main" id="{E2CD67E1-5804-3102-F9FC-C7ECA6B13BFC}"/>
              </a:ext>
            </a:extLst>
          </p:cNvPr>
          <p:cNvSpPr txBox="1"/>
          <p:nvPr/>
        </p:nvSpPr>
        <p:spPr>
          <a:xfrm>
            <a:off x="17622433" y="9763780"/>
            <a:ext cx="665567" cy="523220"/>
          </a:xfrm>
          <a:prstGeom prst="rect">
            <a:avLst/>
          </a:prstGeom>
          <a:noFill/>
        </p:spPr>
        <p:txBody>
          <a:bodyPr wrap="none" rtlCol="0">
            <a:spAutoFit/>
          </a:bodyPr>
          <a:lstStyle/>
          <a:p>
            <a:r>
              <a:rPr lang="en-US" sz="2800" dirty="0">
                <a:solidFill>
                  <a:schemeClr val="bg1"/>
                </a:solidFill>
                <a:latin typeface=".VnBlack" panose="020B7200000000000000" pitchFamily="34" charset="0"/>
              </a:rPr>
              <a:t>31</a:t>
            </a:r>
          </a:p>
        </p:txBody>
      </p:sp>
    </p:spTree>
    <p:extLst>
      <p:ext uri="{BB962C8B-B14F-4D97-AF65-F5344CB8AC3E}">
        <p14:creationId xmlns:p14="http://schemas.microsoft.com/office/powerpoint/2010/main" val="41760636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1356E"/>
        </a:solidFill>
        <a:effectLst/>
      </p:bgPr>
    </p:bg>
    <p:spTree>
      <p:nvGrpSpPr>
        <p:cNvPr id="1" name=""/>
        <p:cNvGrpSpPr/>
        <p:nvPr/>
      </p:nvGrpSpPr>
      <p:grpSpPr>
        <a:xfrm>
          <a:off x="0" y="0"/>
          <a:ext cx="0" cy="0"/>
          <a:chOff x="0" y="0"/>
          <a:chExt cx="0" cy="0"/>
        </a:xfrm>
      </p:grpSpPr>
      <p:sp>
        <p:nvSpPr>
          <p:cNvPr id="2" name="TextBox 2"/>
          <p:cNvSpPr txBox="1"/>
          <p:nvPr/>
        </p:nvSpPr>
        <p:spPr>
          <a:xfrm>
            <a:off x="3429000" y="3925391"/>
            <a:ext cx="12572941" cy="2513509"/>
          </a:xfrm>
          <a:prstGeom prst="rect">
            <a:avLst/>
          </a:prstGeom>
        </p:spPr>
        <p:txBody>
          <a:bodyPr lIns="0" tIns="0" rIns="0" bIns="0" rtlCol="0" anchor="t">
            <a:spAutoFit/>
          </a:bodyPr>
          <a:lstStyle/>
          <a:p>
            <a:pPr algn="ctr">
              <a:lnSpc>
                <a:spcPts val="9753"/>
              </a:lnSpc>
            </a:pPr>
            <a:r>
              <a:rPr lang="en-US" sz="9201" dirty="0" err="1">
                <a:solidFill>
                  <a:srgbClr val="FFFFFF"/>
                </a:solidFill>
                <a:latin typeface="UTM Alberta Heavy" panose="02040603050506020204" pitchFamily="18" charset="0"/>
                <a:ea typeface="Futura Display"/>
                <a:cs typeface="Lexend Deca" panose="020B0604020202020204" charset="0"/>
                <a:sym typeface="Futura Display"/>
              </a:rPr>
              <a:t>Cảm</a:t>
            </a:r>
            <a:r>
              <a:rPr lang="en-US" sz="9201"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9201" dirty="0" err="1">
                <a:solidFill>
                  <a:srgbClr val="FFFFFF"/>
                </a:solidFill>
                <a:latin typeface="UTM Alberta Heavy" panose="02040603050506020204" pitchFamily="18" charset="0"/>
                <a:ea typeface="Futura Display"/>
                <a:cs typeface="Lexend Deca" panose="020B0604020202020204" charset="0"/>
                <a:sym typeface="Futura Display"/>
              </a:rPr>
              <a:t>ơn</a:t>
            </a:r>
            <a:r>
              <a:rPr lang="en-US" sz="9201"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9201" dirty="0" err="1">
                <a:solidFill>
                  <a:srgbClr val="FFFFFF"/>
                </a:solidFill>
                <a:latin typeface="UTM Alberta Heavy" panose="02040603050506020204" pitchFamily="18" charset="0"/>
                <a:ea typeface="Futura Display"/>
                <a:cs typeface="Lexend Deca" panose="020B0604020202020204" charset="0"/>
                <a:sym typeface="Futura Display"/>
              </a:rPr>
              <a:t>thầy</a:t>
            </a:r>
            <a:r>
              <a:rPr lang="en-US" sz="9201"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9201" dirty="0" err="1">
                <a:solidFill>
                  <a:srgbClr val="FFFFFF"/>
                </a:solidFill>
                <a:latin typeface="UTM Alberta Heavy" panose="02040603050506020204" pitchFamily="18" charset="0"/>
                <a:ea typeface="Futura Display"/>
                <a:cs typeface="Lexend Deca" panose="020B0604020202020204" charset="0"/>
                <a:sym typeface="Futura Display"/>
              </a:rPr>
              <a:t>và</a:t>
            </a:r>
            <a:r>
              <a:rPr lang="en-US" sz="9201"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9201" dirty="0" err="1">
                <a:solidFill>
                  <a:srgbClr val="FFFFFF"/>
                </a:solidFill>
                <a:latin typeface="UTM Alberta Heavy" panose="02040603050506020204" pitchFamily="18" charset="0"/>
                <a:ea typeface="Futura Display"/>
                <a:cs typeface="Lexend Deca" panose="020B0604020202020204" charset="0"/>
                <a:sym typeface="Futura Display"/>
              </a:rPr>
              <a:t>các</a:t>
            </a:r>
            <a:r>
              <a:rPr lang="en-US" sz="9201"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9201" dirty="0" err="1">
                <a:solidFill>
                  <a:srgbClr val="FFFFFF"/>
                </a:solidFill>
                <a:latin typeface="UTM Alberta Heavy" panose="02040603050506020204" pitchFamily="18" charset="0"/>
                <a:ea typeface="Futura Display"/>
                <a:cs typeface="Lexend Deca" panose="020B0604020202020204" charset="0"/>
                <a:sym typeface="Futura Display"/>
              </a:rPr>
              <a:t>bạn</a:t>
            </a:r>
            <a:r>
              <a:rPr lang="en-US" sz="9201"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9201" dirty="0" err="1">
                <a:solidFill>
                  <a:srgbClr val="FFFFFF"/>
                </a:solidFill>
                <a:latin typeface="UTM Alberta Heavy" panose="02040603050506020204" pitchFamily="18" charset="0"/>
                <a:ea typeface="Futura Display"/>
                <a:cs typeface="Lexend Deca" panose="020B0604020202020204" charset="0"/>
                <a:sym typeface="Futura Display"/>
              </a:rPr>
              <a:t>đã</a:t>
            </a:r>
            <a:r>
              <a:rPr lang="en-US" sz="9201"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9201" dirty="0" err="1">
                <a:solidFill>
                  <a:srgbClr val="FFFFFF"/>
                </a:solidFill>
                <a:latin typeface="UTM Alberta Heavy" panose="02040603050506020204" pitchFamily="18" charset="0"/>
                <a:ea typeface="Futura Display"/>
                <a:cs typeface="Lexend Deca" panose="020B0604020202020204" charset="0"/>
                <a:sym typeface="Futura Display"/>
              </a:rPr>
              <a:t>lắng</a:t>
            </a:r>
            <a:r>
              <a:rPr lang="en-US" sz="9201"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9201" dirty="0" err="1">
                <a:solidFill>
                  <a:srgbClr val="FFFFFF"/>
                </a:solidFill>
                <a:latin typeface="UTM Alberta Heavy" panose="02040603050506020204" pitchFamily="18" charset="0"/>
                <a:ea typeface="Futura Display"/>
                <a:cs typeface="Lexend Deca" panose="020B0604020202020204" charset="0"/>
                <a:sym typeface="Futura Display"/>
              </a:rPr>
              <a:t>nghe</a:t>
            </a:r>
            <a:endParaRPr lang="en-US" sz="9201" dirty="0">
              <a:solidFill>
                <a:srgbClr val="FFFFFF"/>
              </a:solidFill>
              <a:latin typeface="UTM Alberta Heavy" panose="02040603050506020204" pitchFamily="18" charset="0"/>
              <a:ea typeface="Futura Display"/>
              <a:cs typeface="Lexend Deca" panose="020B0604020202020204" charset="0"/>
              <a:sym typeface="Futura Display"/>
            </a:endParaRPr>
          </a:p>
        </p:txBody>
      </p:sp>
      <p:pic>
        <p:nvPicPr>
          <p:cNvPr id="3" name="Picture 3"/>
          <p:cNvPicPr>
            <a:picLocks noChangeAspect="1"/>
          </p:cNvPicPr>
          <p:nvPr/>
        </p:nvPicPr>
        <p:blipFill>
          <a:blip r:embed="rId2"/>
          <a:stretch>
            <a:fillRect/>
          </a:stretch>
        </p:blipFill>
        <p:spPr>
          <a:xfrm>
            <a:off x="-996764" y="513874"/>
            <a:ext cx="9264014" cy="9259252"/>
          </a:xfrm>
          <a:prstGeom prst="rect">
            <a:avLst/>
          </a:prstGeom>
        </p:spPr>
      </p:pic>
    </p:spTree>
    <p:extLst>
      <p:ext uri="{BB962C8B-B14F-4D97-AF65-F5344CB8AC3E}">
        <p14:creationId xmlns:p14="http://schemas.microsoft.com/office/powerpoint/2010/main" val="26099228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344569" cy="7166986"/>
            <a:chOff x="0" y="0"/>
            <a:chExt cx="4356256" cy="1613953"/>
          </a:xfrm>
        </p:grpSpPr>
        <p:sp>
          <p:nvSpPr>
            <p:cNvPr id="3" name="Freeform 3"/>
            <p:cNvSpPr/>
            <p:nvPr/>
          </p:nvSpPr>
          <p:spPr>
            <a:xfrm>
              <a:off x="0" y="0"/>
              <a:ext cx="4356255" cy="1613953"/>
            </a:xfrm>
            <a:custGeom>
              <a:avLst/>
              <a:gdLst/>
              <a:ahLst/>
              <a:cxnLst/>
              <a:rect l="l" t="t" r="r" b="b"/>
              <a:pathLst>
                <a:path w="4356255" h="1613953">
                  <a:moveTo>
                    <a:pt x="0" y="0"/>
                  </a:moveTo>
                  <a:lnTo>
                    <a:pt x="4356255" y="0"/>
                  </a:lnTo>
                  <a:lnTo>
                    <a:pt x="4356255" y="1613953"/>
                  </a:lnTo>
                  <a:lnTo>
                    <a:pt x="0" y="1613953"/>
                  </a:lnTo>
                  <a:close/>
                </a:path>
              </a:pathLst>
            </a:custGeom>
            <a:solidFill>
              <a:srgbClr val="31356E"/>
            </a:solidFill>
          </p:spPr>
          <p:txBody>
            <a:bodyPr/>
            <a:lstStyle/>
            <a:p>
              <a:endParaRPr lang="vi-VN"/>
            </a:p>
          </p:txBody>
        </p:sp>
        <p:sp>
          <p:nvSpPr>
            <p:cNvPr id="4" name="TextBox 4"/>
            <p:cNvSpPr txBox="1"/>
            <p:nvPr/>
          </p:nvSpPr>
          <p:spPr>
            <a:xfrm>
              <a:off x="0" y="-38100"/>
              <a:ext cx="4356256" cy="1652053"/>
            </a:xfrm>
            <a:prstGeom prst="rect">
              <a:avLst/>
            </a:prstGeom>
          </p:spPr>
          <p:txBody>
            <a:bodyPr lIns="50800" tIns="50800" rIns="50800" bIns="50800" rtlCol="0" anchor="ctr"/>
            <a:lstStyle/>
            <a:p>
              <a:pPr algn="ctr">
                <a:lnSpc>
                  <a:spcPts val="2659"/>
                </a:lnSpc>
                <a:spcBef>
                  <a:spcPct val="0"/>
                </a:spcBef>
              </a:pPr>
              <a:endParaRPr/>
            </a:p>
          </p:txBody>
        </p:sp>
      </p:grpSp>
      <p:pic>
        <p:nvPicPr>
          <p:cNvPr id="8" name="Picture 8"/>
          <p:cNvPicPr>
            <a:picLocks noChangeAspect="1"/>
          </p:cNvPicPr>
          <p:nvPr/>
        </p:nvPicPr>
        <p:blipFill>
          <a:blip r:embed="rId2"/>
          <a:stretch>
            <a:fillRect/>
          </a:stretch>
        </p:blipFill>
        <p:spPr>
          <a:xfrm>
            <a:off x="-785947" y="1875209"/>
            <a:ext cx="5093535" cy="5096099"/>
          </a:xfrm>
          <a:prstGeom prst="rect">
            <a:avLst/>
          </a:prstGeom>
        </p:spPr>
      </p:pic>
      <p:sp>
        <p:nvSpPr>
          <p:cNvPr id="5" name="TextBox 5"/>
          <p:cNvSpPr txBox="1"/>
          <p:nvPr/>
        </p:nvSpPr>
        <p:spPr>
          <a:xfrm>
            <a:off x="3759578" y="2065734"/>
            <a:ext cx="10768843" cy="3077766"/>
          </a:xfrm>
          <a:prstGeom prst="rect">
            <a:avLst/>
          </a:prstGeom>
        </p:spPr>
        <p:txBody>
          <a:bodyPr lIns="0" tIns="0" rIns="0" bIns="0" rtlCol="0" anchor="t">
            <a:spAutoFit/>
          </a:bodyPr>
          <a:lstStyle/>
          <a:p>
            <a:pPr algn="ctr"/>
            <a:r>
              <a:rPr lang="en-US" sz="10000" dirty="0">
                <a:solidFill>
                  <a:srgbClr val="FFFFFF"/>
                </a:solidFill>
                <a:latin typeface="UTM Alberta Heavy" panose="02040603050506020204" pitchFamily="18" charset="0"/>
                <a:ea typeface="Futura Display"/>
                <a:cs typeface="Futura Display"/>
                <a:sym typeface="Futura Display"/>
              </a:rPr>
              <a:t>I. </a:t>
            </a:r>
            <a:r>
              <a:rPr lang="en-US" sz="10000" dirty="0" err="1">
                <a:solidFill>
                  <a:srgbClr val="FFFFFF"/>
                </a:solidFill>
                <a:latin typeface="UTM Alberta Heavy" panose="02040603050506020204" pitchFamily="18" charset="0"/>
                <a:ea typeface="Futura Display"/>
                <a:cs typeface="Futura Display"/>
                <a:sym typeface="Futura Display"/>
              </a:rPr>
              <a:t>Trực</a:t>
            </a:r>
            <a:r>
              <a:rPr lang="en-US" sz="10000" dirty="0">
                <a:solidFill>
                  <a:srgbClr val="FFFFFF"/>
                </a:solidFill>
                <a:latin typeface="UTM Alberta Heavy" panose="02040603050506020204" pitchFamily="18" charset="0"/>
                <a:ea typeface="Futura Display"/>
                <a:cs typeface="Futura Display"/>
                <a:sym typeface="Futura Display"/>
              </a:rPr>
              <a:t> </a:t>
            </a:r>
            <a:r>
              <a:rPr lang="en-US" sz="10000" dirty="0" err="1">
                <a:solidFill>
                  <a:srgbClr val="FFFFFF"/>
                </a:solidFill>
                <a:latin typeface="UTM Alberta Heavy" panose="02040603050506020204" pitchFamily="18" charset="0"/>
                <a:ea typeface="Futura Display"/>
                <a:cs typeface="Futura Display"/>
                <a:sym typeface="Futura Display"/>
              </a:rPr>
              <a:t>quan</a:t>
            </a:r>
            <a:r>
              <a:rPr lang="en-US" sz="10000" dirty="0">
                <a:solidFill>
                  <a:srgbClr val="FFFFFF"/>
                </a:solidFill>
                <a:latin typeface="UTM Alberta Heavy" panose="02040603050506020204" pitchFamily="18" charset="0"/>
                <a:ea typeface="Futura Display"/>
                <a:cs typeface="Futura Display"/>
                <a:sym typeface="Futura Display"/>
              </a:rPr>
              <a:t> </a:t>
            </a:r>
            <a:r>
              <a:rPr lang="en-US" sz="10000" dirty="0" err="1">
                <a:solidFill>
                  <a:srgbClr val="FFFFFF"/>
                </a:solidFill>
                <a:latin typeface="UTM Alberta Heavy" panose="02040603050506020204" pitchFamily="18" charset="0"/>
                <a:ea typeface="Futura Display"/>
                <a:cs typeface="Futura Display"/>
                <a:sym typeface="Futura Display"/>
              </a:rPr>
              <a:t>hóa</a:t>
            </a:r>
            <a:r>
              <a:rPr lang="en-US" sz="10000" dirty="0">
                <a:solidFill>
                  <a:srgbClr val="FFFFFF"/>
                </a:solidFill>
                <a:latin typeface="UTM Alberta Heavy" panose="02040603050506020204" pitchFamily="18" charset="0"/>
                <a:ea typeface="Futura Display"/>
                <a:cs typeface="Futura Display"/>
                <a:sym typeface="Futura Display"/>
              </a:rPr>
              <a:t> </a:t>
            </a:r>
            <a:r>
              <a:rPr lang="en-US" sz="10000" dirty="0" err="1">
                <a:solidFill>
                  <a:srgbClr val="FFFFFF"/>
                </a:solidFill>
                <a:latin typeface="UTM Alberta Heavy" panose="02040603050506020204" pitchFamily="18" charset="0"/>
                <a:ea typeface="Futura Display"/>
                <a:cs typeface="Futura Display"/>
                <a:sym typeface="Futura Display"/>
              </a:rPr>
              <a:t>dữ</a:t>
            </a:r>
            <a:r>
              <a:rPr lang="en-US" sz="10000" dirty="0">
                <a:solidFill>
                  <a:srgbClr val="FFFFFF"/>
                </a:solidFill>
                <a:latin typeface="UTM Alberta Heavy" panose="02040603050506020204" pitchFamily="18" charset="0"/>
                <a:ea typeface="Futura Display"/>
                <a:cs typeface="Futura Display"/>
                <a:sym typeface="Futura Display"/>
              </a:rPr>
              <a:t> </a:t>
            </a:r>
            <a:r>
              <a:rPr lang="en-US" sz="10000" dirty="0" err="1">
                <a:solidFill>
                  <a:srgbClr val="FFFFFF"/>
                </a:solidFill>
                <a:latin typeface="UTM Alberta Heavy" panose="02040603050506020204" pitchFamily="18" charset="0"/>
                <a:ea typeface="Futura Display"/>
                <a:cs typeface="Futura Display"/>
                <a:sym typeface="Futura Display"/>
              </a:rPr>
              <a:t>liệu</a:t>
            </a:r>
            <a:r>
              <a:rPr lang="en-US" sz="10000" dirty="0">
                <a:solidFill>
                  <a:srgbClr val="FFFFFF"/>
                </a:solidFill>
                <a:latin typeface="UTM Alberta Heavy" panose="02040603050506020204" pitchFamily="18" charset="0"/>
                <a:ea typeface="Futura Display"/>
                <a:cs typeface="Futura Display"/>
                <a:sym typeface="Futura Display"/>
              </a:rPr>
              <a:t> </a:t>
            </a:r>
            <a:r>
              <a:rPr lang="en-US" sz="10000" dirty="0" err="1">
                <a:solidFill>
                  <a:srgbClr val="FFFFFF"/>
                </a:solidFill>
                <a:latin typeface="UTM Alberta Heavy" panose="02040603050506020204" pitchFamily="18" charset="0"/>
                <a:ea typeface="Futura Display"/>
                <a:cs typeface="Futura Display"/>
                <a:sym typeface="Futura Display"/>
              </a:rPr>
              <a:t>là</a:t>
            </a:r>
            <a:r>
              <a:rPr lang="en-US" sz="10000" dirty="0">
                <a:solidFill>
                  <a:srgbClr val="FFFFFF"/>
                </a:solidFill>
                <a:latin typeface="UTM Alberta Heavy" panose="02040603050506020204" pitchFamily="18" charset="0"/>
                <a:ea typeface="Futura Display"/>
                <a:cs typeface="Futura Display"/>
                <a:sym typeface="Futura Display"/>
              </a:rPr>
              <a:t> </a:t>
            </a:r>
            <a:r>
              <a:rPr lang="en-US" sz="10000" dirty="0" err="1">
                <a:solidFill>
                  <a:srgbClr val="FFFFFF"/>
                </a:solidFill>
                <a:latin typeface="UTM Alberta Heavy" panose="02040603050506020204" pitchFamily="18" charset="0"/>
                <a:ea typeface="Futura Display"/>
                <a:cs typeface="Futura Display"/>
                <a:sym typeface="Futura Display"/>
              </a:rPr>
              <a:t>gì</a:t>
            </a:r>
            <a:r>
              <a:rPr lang="en-US" sz="10000" dirty="0">
                <a:solidFill>
                  <a:srgbClr val="FFFFFF"/>
                </a:solidFill>
                <a:latin typeface="UTM Alberta Heavy" panose="02040603050506020204" pitchFamily="18" charset="0"/>
                <a:ea typeface="Futura Display"/>
                <a:cs typeface="Futura Display"/>
                <a:sym typeface="Futura Display"/>
              </a:rPr>
              <a:t>?</a:t>
            </a:r>
          </a:p>
        </p:txBody>
      </p:sp>
      <p:sp>
        <p:nvSpPr>
          <p:cNvPr id="7" name="TextBox 7"/>
          <p:cNvSpPr txBox="1"/>
          <p:nvPr/>
        </p:nvSpPr>
        <p:spPr>
          <a:xfrm>
            <a:off x="2389033" y="7050668"/>
            <a:ext cx="13509935" cy="1985159"/>
          </a:xfrm>
          <a:prstGeom prst="rect">
            <a:avLst/>
          </a:prstGeom>
        </p:spPr>
        <p:txBody>
          <a:bodyPr lIns="0" tIns="0" rIns="0" bIns="0" rtlCol="0" anchor="t">
            <a:spAutoFit/>
          </a:bodyPr>
          <a:lstStyle/>
          <a:p>
            <a:pPr algn="ctr">
              <a:lnSpc>
                <a:spcPts val="5273"/>
              </a:lnSpc>
              <a:spcBef>
                <a:spcPct val="0"/>
              </a:spcBef>
            </a:pPr>
            <a:r>
              <a:rPr lang="en-US" sz="3770" dirty="0">
                <a:solidFill>
                  <a:srgbClr val="000000"/>
                </a:solidFill>
                <a:latin typeface="Lexend Deca" panose="020B0604020202020204" charset="0"/>
                <a:cs typeface="Lexend Deca" panose="020B0604020202020204" charset="0"/>
              </a:rPr>
              <a:t>L</a:t>
            </a:r>
            <a:r>
              <a:rPr lang="vi-VN" sz="3770" b="0" i="0" u="none" strike="noStrike" dirty="0">
                <a:solidFill>
                  <a:srgbClr val="000000"/>
                </a:solidFill>
                <a:effectLst/>
                <a:latin typeface="Lexend Deca" panose="020B0604020202020204" charset="0"/>
                <a:cs typeface="Lexend Deca" panose="020B0604020202020204" charset="0"/>
              </a:rPr>
              <a:t>à hoạt động biểu diễn dữ liệu theo cách trực quan thông qua đồ họa</a:t>
            </a:r>
            <a:r>
              <a:rPr lang="en-US" sz="3770" b="0" i="0" u="none" strike="noStrike" dirty="0">
                <a:solidFill>
                  <a:srgbClr val="000000"/>
                </a:solidFill>
                <a:effectLst/>
                <a:latin typeface="Lexend Deca" panose="020B0604020202020204" charset="0"/>
                <a:cs typeface="Lexend Deca" panose="020B0604020202020204" charset="0"/>
              </a:rPr>
              <a:t> (</a:t>
            </a:r>
            <a:r>
              <a:rPr lang="vi-VN" sz="3770" b="0" i="0" u="none" strike="noStrike" dirty="0">
                <a:solidFill>
                  <a:srgbClr val="000000"/>
                </a:solidFill>
                <a:effectLst/>
                <a:latin typeface="Lexend Deca" panose="020B0604020202020204" charset="0"/>
                <a:cs typeface="Lexend Deca" panose="020B0604020202020204" charset="0"/>
              </a:rPr>
              <a:t>biểu đồ hoặc hoạt hình</a:t>
            </a:r>
            <a:r>
              <a:rPr lang="en-US" sz="3770" b="0" i="0" u="none" strike="noStrike" dirty="0">
                <a:solidFill>
                  <a:srgbClr val="000000"/>
                </a:solidFill>
                <a:effectLst/>
                <a:latin typeface="Lexend Deca" panose="020B0604020202020204" charset="0"/>
                <a:cs typeface="Lexend Deca" panose="020B0604020202020204" charset="0"/>
              </a:rPr>
              <a:t>)</a:t>
            </a:r>
            <a:r>
              <a:rPr lang="vi-VN" sz="3770" b="0" i="0" u="none" strike="noStrike" dirty="0">
                <a:solidFill>
                  <a:srgbClr val="000000"/>
                </a:solidFill>
                <a:effectLst/>
                <a:latin typeface="Lexend Deca" panose="020B0604020202020204" charset="0"/>
                <a:cs typeface="Lexend Deca" panose="020B0604020202020204" charset="0"/>
              </a:rPr>
              <a:t>. Những hình ảnh trực quan này giúp dữ liệu phức tạp trở nên dễ hiểu hơn</a:t>
            </a:r>
            <a:r>
              <a:rPr lang="en-US" sz="3770" dirty="0">
                <a:solidFill>
                  <a:srgbClr val="31356E"/>
                </a:solidFill>
                <a:latin typeface="Lexend Deca" panose="020B0604020202020204" charset="0"/>
                <a:ea typeface="Lexend Deca"/>
                <a:cs typeface="Lexend Deca" panose="020B0604020202020204" charset="0"/>
                <a:sym typeface="Lexend Deca"/>
              </a:rPr>
              <a:t> </a:t>
            </a:r>
          </a:p>
        </p:txBody>
      </p:sp>
      <p:sp>
        <p:nvSpPr>
          <p:cNvPr id="11" name="TextBox 10">
            <a:extLst>
              <a:ext uri="{FF2B5EF4-FFF2-40B4-BE49-F238E27FC236}">
                <a16:creationId xmlns:a16="http://schemas.microsoft.com/office/drawing/2014/main" id="{913387DF-70A9-CFA6-282D-DF7D766AE290}"/>
              </a:ext>
            </a:extLst>
          </p:cNvPr>
          <p:cNvSpPr txBox="1"/>
          <p:nvPr/>
        </p:nvSpPr>
        <p:spPr>
          <a:xfrm>
            <a:off x="17862884" y="9763780"/>
            <a:ext cx="425116" cy="523220"/>
          </a:xfrm>
          <a:prstGeom prst="rect">
            <a:avLst/>
          </a:prstGeom>
          <a:noFill/>
        </p:spPr>
        <p:txBody>
          <a:bodyPr wrap="none" rtlCol="0">
            <a:spAutoFit/>
          </a:bodyPr>
          <a:lstStyle/>
          <a:p>
            <a:r>
              <a:rPr lang="en-US" sz="2800" dirty="0">
                <a:latin typeface=".VnBlack" panose="020B7200000000000000" pitchFamily="34" charset="0"/>
              </a:rPr>
              <a:t>3</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1356E"/>
        </a:solidFill>
        <a:effectLst/>
      </p:bgPr>
    </p:bg>
    <p:spTree>
      <p:nvGrpSpPr>
        <p:cNvPr id="1" name=""/>
        <p:cNvGrpSpPr/>
        <p:nvPr/>
      </p:nvGrpSpPr>
      <p:grpSpPr>
        <a:xfrm>
          <a:off x="0" y="0"/>
          <a:ext cx="0" cy="0"/>
          <a:chOff x="0" y="0"/>
          <a:chExt cx="0" cy="0"/>
        </a:xfrm>
      </p:grpSpPr>
      <p:sp>
        <p:nvSpPr>
          <p:cNvPr id="2" name="TextBox 2"/>
          <p:cNvSpPr txBox="1"/>
          <p:nvPr/>
        </p:nvSpPr>
        <p:spPr>
          <a:xfrm>
            <a:off x="4227350" y="3619500"/>
            <a:ext cx="12572941" cy="2954655"/>
          </a:xfrm>
          <a:prstGeom prst="rect">
            <a:avLst/>
          </a:prstGeom>
        </p:spPr>
        <p:txBody>
          <a:bodyPr lIns="0" tIns="0" rIns="0" bIns="0" rtlCol="0" anchor="t">
            <a:spAutoFit/>
          </a:bodyPr>
          <a:lstStyle/>
          <a:p>
            <a:pPr algn="ctr"/>
            <a:r>
              <a:rPr lang="en-US" sz="9600" dirty="0">
                <a:solidFill>
                  <a:srgbClr val="FFFFFF"/>
                </a:solidFill>
                <a:latin typeface="UTM Alberta Heavy" panose="02040603050506020204" pitchFamily="18" charset="0"/>
                <a:ea typeface="Futura Display"/>
                <a:cs typeface="Futura Display"/>
                <a:sym typeface="Futura Display"/>
              </a:rPr>
              <a:t>II. </a:t>
            </a:r>
            <a:r>
              <a:rPr lang="en-US" sz="9600" dirty="0" err="1">
                <a:solidFill>
                  <a:srgbClr val="FFFFFF"/>
                </a:solidFill>
                <a:latin typeface="UTM Alberta Heavy" panose="02040603050506020204" pitchFamily="18" charset="0"/>
                <a:ea typeface="Futura Display"/>
                <a:cs typeface="Futura Display"/>
                <a:sym typeface="Futura Display"/>
              </a:rPr>
              <a:t>Các</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kỹ</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thuật</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Trực</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quan</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hóa</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dữ</a:t>
            </a:r>
            <a:r>
              <a:rPr lang="en-US" sz="9600" dirty="0">
                <a:solidFill>
                  <a:srgbClr val="FFFFFF"/>
                </a:solidFill>
                <a:latin typeface="UTM Alberta Heavy" panose="02040603050506020204" pitchFamily="18" charset="0"/>
                <a:ea typeface="Futura Display"/>
                <a:cs typeface="Futura Display"/>
                <a:sym typeface="Futura Display"/>
              </a:rPr>
              <a:t> </a:t>
            </a:r>
            <a:r>
              <a:rPr lang="en-US" sz="9600" dirty="0" err="1">
                <a:solidFill>
                  <a:srgbClr val="FFFFFF"/>
                </a:solidFill>
                <a:latin typeface="UTM Alberta Heavy" panose="02040603050506020204" pitchFamily="18" charset="0"/>
                <a:ea typeface="Futura Display"/>
                <a:cs typeface="Futura Display"/>
                <a:sym typeface="Futura Display"/>
              </a:rPr>
              <a:t>liệu</a:t>
            </a:r>
            <a:endParaRPr lang="en-US" sz="9600" dirty="0">
              <a:solidFill>
                <a:srgbClr val="FFFFFF"/>
              </a:solidFill>
              <a:latin typeface="UTM Alberta Heavy" panose="02040603050506020204" pitchFamily="18" charset="0"/>
              <a:ea typeface="Futura Display"/>
              <a:cs typeface="Futura Display"/>
              <a:sym typeface="Futura Display"/>
            </a:endParaRPr>
          </a:p>
        </p:txBody>
      </p:sp>
      <p:pic>
        <p:nvPicPr>
          <p:cNvPr id="3" name="Picture 3"/>
          <p:cNvPicPr>
            <a:picLocks noChangeAspect="1"/>
          </p:cNvPicPr>
          <p:nvPr/>
        </p:nvPicPr>
        <p:blipFill>
          <a:blip r:embed="rId3"/>
          <a:stretch>
            <a:fillRect/>
          </a:stretch>
        </p:blipFill>
        <p:spPr>
          <a:xfrm>
            <a:off x="-996764" y="513874"/>
            <a:ext cx="9264014" cy="9259252"/>
          </a:xfrm>
          <a:prstGeom prst="rect">
            <a:avLst/>
          </a:prstGeom>
        </p:spPr>
      </p:pic>
      <p:sp>
        <p:nvSpPr>
          <p:cNvPr id="7" name="TextBox 6">
            <a:extLst>
              <a:ext uri="{FF2B5EF4-FFF2-40B4-BE49-F238E27FC236}">
                <a16:creationId xmlns:a16="http://schemas.microsoft.com/office/drawing/2014/main" id="{AD536C8C-6788-8616-F6C2-4263292C272D}"/>
              </a:ext>
            </a:extLst>
          </p:cNvPr>
          <p:cNvSpPr txBox="1"/>
          <p:nvPr/>
        </p:nvSpPr>
        <p:spPr>
          <a:xfrm>
            <a:off x="17862884" y="9763780"/>
            <a:ext cx="425116" cy="523220"/>
          </a:xfrm>
          <a:prstGeom prst="rect">
            <a:avLst/>
          </a:prstGeom>
          <a:noFill/>
        </p:spPr>
        <p:txBody>
          <a:bodyPr wrap="none" rtlCol="0">
            <a:spAutoFit/>
          </a:bodyPr>
          <a:lstStyle/>
          <a:p>
            <a:r>
              <a:rPr lang="en-US" sz="2800" dirty="0">
                <a:solidFill>
                  <a:schemeClr val="bg1"/>
                </a:solidFill>
                <a:latin typeface=".VnBlack" panose="020B7200000000000000" pitchFamily="34" charset="0"/>
              </a:rPr>
              <a:t>4</a:t>
            </a:r>
          </a:p>
        </p:txBody>
      </p:sp>
    </p:spTree>
    <p:extLst>
      <p:ext uri="{BB962C8B-B14F-4D97-AF65-F5344CB8AC3E}">
        <p14:creationId xmlns:p14="http://schemas.microsoft.com/office/powerpoint/2010/main" val="15482967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19344569" cy="4268064"/>
            <a:chOff x="0" y="0"/>
            <a:chExt cx="4356256" cy="961137"/>
          </a:xfrm>
        </p:grpSpPr>
        <p:sp>
          <p:nvSpPr>
            <p:cNvPr id="3" name="Freeform 3"/>
            <p:cNvSpPr/>
            <p:nvPr/>
          </p:nvSpPr>
          <p:spPr>
            <a:xfrm>
              <a:off x="0" y="0"/>
              <a:ext cx="4356255" cy="961137"/>
            </a:xfrm>
            <a:custGeom>
              <a:avLst/>
              <a:gdLst/>
              <a:ahLst/>
              <a:cxnLst/>
              <a:rect l="l" t="t" r="r" b="b"/>
              <a:pathLst>
                <a:path w="4356255" h="961137">
                  <a:moveTo>
                    <a:pt x="0" y="0"/>
                  </a:moveTo>
                  <a:lnTo>
                    <a:pt x="4356255" y="0"/>
                  </a:lnTo>
                  <a:lnTo>
                    <a:pt x="4356255" y="961137"/>
                  </a:lnTo>
                  <a:lnTo>
                    <a:pt x="0" y="961137"/>
                  </a:lnTo>
                  <a:close/>
                </a:path>
              </a:pathLst>
            </a:custGeom>
            <a:solidFill>
              <a:srgbClr val="31356E"/>
            </a:solidFill>
          </p:spPr>
          <p:txBody>
            <a:bodyPr/>
            <a:lstStyle/>
            <a:p>
              <a:endParaRPr lang="vi-VN"/>
            </a:p>
          </p:txBody>
        </p:sp>
        <p:sp>
          <p:nvSpPr>
            <p:cNvPr id="4" name="TextBox 4"/>
            <p:cNvSpPr txBox="1"/>
            <p:nvPr/>
          </p:nvSpPr>
          <p:spPr>
            <a:xfrm>
              <a:off x="0" y="-38100"/>
              <a:ext cx="4356256" cy="999237"/>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9">
            <a:extLst>
              <a:ext uri="{FF2B5EF4-FFF2-40B4-BE49-F238E27FC236}">
                <a16:creationId xmlns:a16="http://schemas.microsoft.com/office/drawing/2014/main" id="{90843C30-5E2D-B3A3-9FF3-E1BCF4FCFECD}"/>
              </a:ext>
            </a:extLst>
          </p:cNvPr>
          <p:cNvGrpSpPr/>
          <p:nvPr/>
        </p:nvGrpSpPr>
        <p:grpSpPr>
          <a:xfrm>
            <a:off x="12776932" y="5499832"/>
            <a:ext cx="4444268" cy="4444268"/>
            <a:chOff x="0" y="0"/>
            <a:chExt cx="812800" cy="812800"/>
          </a:xfrm>
        </p:grpSpPr>
        <p:sp>
          <p:nvSpPr>
            <p:cNvPr id="20" name="Freeform 10">
              <a:extLst>
                <a:ext uri="{FF2B5EF4-FFF2-40B4-BE49-F238E27FC236}">
                  <a16:creationId xmlns:a16="http://schemas.microsoft.com/office/drawing/2014/main" id="{BD0E57BB-2E24-6826-824B-60E93D6403F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p:spPr>
          <p:txBody>
            <a:bodyPr/>
            <a:lstStyle/>
            <a:p>
              <a:endParaRPr lang="vi-VN"/>
            </a:p>
          </p:txBody>
        </p:sp>
        <p:sp>
          <p:nvSpPr>
            <p:cNvPr id="21" name="TextBox 11">
              <a:extLst>
                <a:ext uri="{FF2B5EF4-FFF2-40B4-BE49-F238E27FC236}">
                  <a16:creationId xmlns:a16="http://schemas.microsoft.com/office/drawing/2014/main" id="{910D3A60-4518-F702-1151-23C6AC2C5D7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28700" y="38100"/>
            <a:ext cx="14516100" cy="3077766"/>
          </a:xfrm>
          <a:prstGeom prst="rect">
            <a:avLst/>
          </a:prstGeom>
        </p:spPr>
        <p:txBody>
          <a:bodyPr wrap="square" lIns="0" tIns="0" rIns="0" bIns="0" rtlCol="0" anchor="t">
            <a:spAutoFit/>
          </a:bodyPr>
          <a:lstStyle/>
          <a:p>
            <a:pPr algn="ctr"/>
            <a:r>
              <a:rPr lang="en-US" sz="10000" dirty="0">
                <a:solidFill>
                  <a:srgbClr val="FFFFFF"/>
                </a:solidFill>
                <a:latin typeface="UTM Alberta Heavy" panose="02040603050506020204" pitchFamily="18" charset="0"/>
                <a:ea typeface="Futura Display"/>
                <a:cs typeface="Futura Display"/>
                <a:sym typeface="Futura Display"/>
              </a:rPr>
              <a:t>II. </a:t>
            </a:r>
            <a:r>
              <a:rPr lang="en-US" sz="10000" dirty="0" err="1">
                <a:solidFill>
                  <a:srgbClr val="FFFFFF"/>
                </a:solidFill>
                <a:latin typeface="UTM Alberta Heavy" panose="02040603050506020204" pitchFamily="18" charset="0"/>
                <a:ea typeface="Futura Display"/>
                <a:cs typeface="Futura Display"/>
                <a:sym typeface="Futura Display"/>
              </a:rPr>
              <a:t>Các</a:t>
            </a:r>
            <a:r>
              <a:rPr lang="en-US" sz="10000" dirty="0">
                <a:solidFill>
                  <a:srgbClr val="FFFFFF"/>
                </a:solidFill>
                <a:latin typeface="UTM Alberta Heavy" panose="02040603050506020204" pitchFamily="18" charset="0"/>
                <a:ea typeface="Futura Display"/>
                <a:cs typeface="Futura Display"/>
                <a:sym typeface="Futura Display"/>
              </a:rPr>
              <a:t> </a:t>
            </a:r>
            <a:r>
              <a:rPr lang="en-US" sz="10000" dirty="0" err="1">
                <a:solidFill>
                  <a:srgbClr val="FFFFFF"/>
                </a:solidFill>
                <a:latin typeface="UTM Alberta Heavy" panose="02040603050506020204" pitchFamily="18" charset="0"/>
                <a:ea typeface="Futura Display"/>
                <a:cs typeface="Futura Display"/>
                <a:sym typeface="Futura Display"/>
              </a:rPr>
              <a:t>kỹ</a:t>
            </a:r>
            <a:r>
              <a:rPr lang="en-US" sz="10000" dirty="0">
                <a:solidFill>
                  <a:srgbClr val="FFFFFF"/>
                </a:solidFill>
                <a:latin typeface="UTM Alberta Heavy" panose="02040603050506020204" pitchFamily="18" charset="0"/>
                <a:ea typeface="Futura Display"/>
                <a:cs typeface="Futura Display"/>
                <a:sym typeface="Futura Display"/>
              </a:rPr>
              <a:t> </a:t>
            </a:r>
            <a:r>
              <a:rPr lang="en-US" sz="10000" dirty="0" err="1">
                <a:solidFill>
                  <a:srgbClr val="FFFFFF"/>
                </a:solidFill>
                <a:latin typeface="UTM Alberta Heavy" panose="02040603050506020204" pitchFamily="18" charset="0"/>
                <a:ea typeface="Futura Display"/>
                <a:cs typeface="Futura Display"/>
                <a:sym typeface="Futura Display"/>
              </a:rPr>
              <a:t>thuật</a:t>
            </a:r>
            <a:r>
              <a:rPr lang="en-US" sz="10000" dirty="0">
                <a:solidFill>
                  <a:srgbClr val="FFFFFF"/>
                </a:solidFill>
                <a:latin typeface="UTM Alberta Heavy" panose="02040603050506020204" pitchFamily="18" charset="0"/>
                <a:ea typeface="Futura Display"/>
                <a:cs typeface="Futura Display"/>
                <a:sym typeface="Futura Display"/>
              </a:rPr>
              <a:t> </a:t>
            </a:r>
            <a:r>
              <a:rPr lang="en-US" sz="10000" dirty="0" err="1">
                <a:solidFill>
                  <a:srgbClr val="FFFFFF"/>
                </a:solidFill>
                <a:latin typeface="UTM Alberta Heavy" panose="02040603050506020204" pitchFamily="18" charset="0"/>
                <a:ea typeface="Futura Display"/>
                <a:cs typeface="Futura Display"/>
                <a:sym typeface="Futura Display"/>
              </a:rPr>
              <a:t>Trực</a:t>
            </a:r>
            <a:r>
              <a:rPr lang="en-US" sz="10000" dirty="0">
                <a:solidFill>
                  <a:srgbClr val="FFFFFF"/>
                </a:solidFill>
                <a:latin typeface="UTM Alberta Heavy" panose="02040603050506020204" pitchFamily="18" charset="0"/>
                <a:ea typeface="Futura Display"/>
                <a:cs typeface="Futura Display"/>
                <a:sym typeface="Futura Display"/>
              </a:rPr>
              <a:t> </a:t>
            </a:r>
            <a:r>
              <a:rPr lang="en-US" sz="10000" dirty="0" err="1">
                <a:solidFill>
                  <a:srgbClr val="FFFFFF"/>
                </a:solidFill>
                <a:latin typeface="UTM Alberta Heavy" panose="02040603050506020204" pitchFamily="18" charset="0"/>
                <a:ea typeface="Futura Display"/>
                <a:cs typeface="Futura Display"/>
                <a:sym typeface="Futura Display"/>
              </a:rPr>
              <a:t>quan</a:t>
            </a:r>
            <a:r>
              <a:rPr lang="en-US" sz="10000" dirty="0">
                <a:solidFill>
                  <a:srgbClr val="FFFFFF"/>
                </a:solidFill>
                <a:latin typeface="UTM Alberta Heavy" panose="02040603050506020204" pitchFamily="18" charset="0"/>
                <a:ea typeface="Futura Display"/>
                <a:cs typeface="Futura Display"/>
                <a:sym typeface="Futura Display"/>
              </a:rPr>
              <a:t> </a:t>
            </a:r>
            <a:r>
              <a:rPr lang="en-US" sz="10000" dirty="0" err="1">
                <a:solidFill>
                  <a:srgbClr val="FFFFFF"/>
                </a:solidFill>
                <a:latin typeface="UTM Alberta Heavy" panose="02040603050506020204" pitchFamily="18" charset="0"/>
                <a:ea typeface="Futura Display"/>
                <a:cs typeface="Futura Display"/>
                <a:sym typeface="Futura Display"/>
              </a:rPr>
              <a:t>hóa</a:t>
            </a:r>
            <a:r>
              <a:rPr lang="en-US" sz="10000" dirty="0">
                <a:solidFill>
                  <a:srgbClr val="FFFFFF"/>
                </a:solidFill>
                <a:latin typeface="UTM Alberta Heavy" panose="02040603050506020204" pitchFamily="18" charset="0"/>
                <a:ea typeface="Futura Display"/>
                <a:cs typeface="Futura Display"/>
                <a:sym typeface="Futura Display"/>
              </a:rPr>
              <a:t> </a:t>
            </a:r>
            <a:r>
              <a:rPr lang="en-US" sz="10000" dirty="0" err="1">
                <a:solidFill>
                  <a:srgbClr val="FFFFFF"/>
                </a:solidFill>
                <a:latin typeface="UTM Alberta Heavy" panose="02040603050506020204" pitchFamily="18" charset="0"/>
                <a:ea typeface="Futura Display"/>
                <a:cs typeface="Futura Display"/>
                <a:sym typeface="Futura Display"/>
              </a:rPr>
              <a:t>dữ</a:t>
            </a:r>
            <a:r>
              <a:rPr lang="en-US" sz="10000" dirty="0">
                <a:solidFill>
                  <a:srgbClr val="FFFFFF"/>
                </a:solidFill>
                <a:latin typeface="UTM Alberta Heavy" panose="02040603050506020204" pitchFamily="18" charset="0"/>
                <a:ea typeface="Futura Display"/>
                <a:cs typeface="Futura Display"/>
                <a:sym typeface="Futura Display"/>
              </a:rPr>
              <a:t> </a:t>
            </a:r>
            <a:r>
              <a:rPr lang="en-US" sz="10000" dirty="0" err="1">
                <a:solidFill>
                  <a:srgbClr val="FFFFFF"/>
                </a:solidFill>
                <a:latin typeface="UTM Alberta Heavy" panose="02040603050506020204" pitchFamily="18" charset="0"/>
                <a:ea typeface="Futura Display"/>
                <a:cs typeface="Futura Display"/>
                <a:sym typeface="Futura Display"/>
              </a:rPr>
              <a:t>liệu</a:t>
            </a:r>
            <a:endParaRPr lang="en-US" sz="10000" dirty="0">
              <a:solidFill>
                <a:srgbClr val="FFFFFF"/>
              </a:solidFill>
              <a:latin typeface="UTM Alberta Heavy" panose="02040603050506020204" pitchFamily="18" charset="0"/>
              <a:ea typeface="Futura Display"/>
              <a:cs typeface="Futura Display"/>
              <a:sym typeface="Futura Display"/>
            </a:endParaRPr>
          </a:p>
        </p:txBody>
      </p:sp>
      <p:grpSp>
        <p:nvGrpSpPr>
          <p:cNvPr id="6" name="Group 6"/>
          <p:cNvGrpSpPr/>
          <p:nvPr/>
        </p:nvGrpSpPr>
        <p:grpSpPr>
          <a:xfrm>
            <a:off x="8756701" y="2963140"/>
            <a:ext cx="4934631" cy="512279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8BBA"/>
            </a:solidFill>
          </p:spPr>
          <p:txBody>
            <a:bodyPr/>
            <a:lstStyle/>
            <a:p>
              <a:endParaRPr lang="vi-VN"/>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5175301" y="5576032"/>
            <a:ext cx="4444268" cy="4444268"/>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CE5E8"/>
            </a:solidFill>
          </p:spPr>
          <p:txBody>
            <a:bodyPr/>
            <a:lstStyle/>
            <a:p>
              <a:endParaRPr lang="vi-VN"/>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5480101" y="6449814"/>
            <a:ext cx="3834490" cy="2732286"/>
          </a:xfrm>
          <a:prstGeom prst="rect">
            <a:avLst/>
          </a:prstGeom>
        </p:spPr>
        <p:txBody>
          <a:bodyPr lIns="0" tIns="0" rIns="0" bIns="0" rtlCol="0" anchor="t">
            <a:spAutoFit/>
          </a:bodyPr>
          <a:lstStyle/>
          <a:p>
            <a:pPr algn="ctr">
              <a:lnSpc>
                <a:spcPts val="5405"/>
              </a:lnSpc>
            </a:pPr>
            <a:r>
              <a:rPr lang="en-US" sz="4000" i="0" u="none" strike="noStrike" dirty="0" err="1">
                <a:solidFill>
                  <a:srgbClr val="000000"/>
                </a:solidFill>
                <a:effectLst/>
                <a:latin typeface="Lexend Deca" panose="020B0604020202020204" charset="0"/>
                <a:cs typeface="Lexend Deca" panose="020B0604020202020204" charset="0"/>
              </a:rPr>
              <a:t>Kỹ</a:t>
            </a:r>
            <a:r>
              <a:rPr lang="en-US" sz="4000" i="0" u="none" strike="noStrike" dirty="0">
                <a:solidFill>
                  <a:srgbClr val="000000"/>
                </a:solidFill>
                <a:effectLst/>
                <a:latin typeface="Lexend Deca" panose="020B0604020202020204" charset="0"/>
                <a:cs typeface="Lexend Deca" panose="020B0604020202020204" charset="0"/>
              </a:rPr>
              <a:t> </a:t>
            </a:r>
            <a:r>
              <a:rPr lang="en-US" sz="4000" i="0" u="none" strike="noStrike" dirty="0" err="1">
                <a:solidFill>
                  <a:srgbClr val="000000"/>
                </a:solidFill>
                <a:effectLst/>
                <a:latin typeface="Lexend Deca" panose="020B0604020202020204" charset="0"/>
                <a:cs typeface="Lexend Deca" panose="020B0604020202020204" charset="0"/>
              </a:rPr>
              <a:t>thuật</a:t>
            </a:r>
            <a:r>
              <a:rPr lang="en-US" sz="4000" i="0" u="none" strike="noStrike" dirty="0">
                <a:solidFill>
                  <a:srgbClr val="000000"/>
                </a:solidFill>
                <a:effectLst/>
                <a:latin typeface="Lexend Deca" panose="020B0604020202020204" charset="0"/>
                <a:cs typeface="Lexend Deca" panose="020B0604020202020204" charset="0"/>
              </a:rPr>
              <a:t> </a:t>
            </a:r>
          </a:p>
          <a:p>
            <a:pPr algn="ctr">
              <a:lnSpc>
                <a:spcPts val="5405"/>
              </a:lnSpc>
            </a:pPr>
            <a:r>
              <a:rPr lang="en-US" sz="4000" i="0" u="none" strike="noStrike" dirty="0" err="1">
                <a:solidFill>
                  <a:srgbClr val="000000"/>
                </a:solidFill>
                <a:effectLst/>
                <a:latin typeface="Lexend Deca" panose="020B0604020202020204" charset="0"/>
                <a:cs typeface="Lexend Deca" panose="020B0604020202020204" charset="0"/>
              </a:rPr>
              <a:t>trực</a:t>
            </a:r>
            <a:r>
              <a:rPr lang="en-US" sz="4000" i="0" u="none" strike="noStrike" dirty="0">
                <a:solidFill>
                  <a:srgbClr val="000000"/>
                </a:solidFill>
                <a:effectLst/>
                <a:latin typeface="Lexend Deca" panose="020B0604020202020204" charset="0"/>
                <a:cs typeface="Lexend Deca" panose="020B0604020202020204" charset="0"/>
              </a:rPr>
              <a:t> </a:t>
            </a:r>
            <a:r>
              <a:rPr lang="en-US" sz="4000" i="0" u="none" strike="noStrike" dirty="0" err="1">
                <a:solidFill>
                  <a:srgbClr val="000000"/>
                </a:solidFill>
                <a:effectLst/>
                <a:latin typeface="Lexend Deca" panose="020B0604020202020204" charset="0"/>
                <a:cs typeface="Lexend Deca" panose="020B0604020202020204" charset="0"/>
              </a:rPr>
              <a:t>quan</a:t>
            </a:r>
            <a:r>
              <a:rPr lang="en-US" sz="4000" i="0" u="none" strike="noStrike" dirty="0">
                <a:solidFill>
                  <a:srgbClr val="000000"/>
                </a:solidFill>
                <a:effectLst/>
                <a:latin typeface="Lexend Deca" panose="020B0604020202020204" charset="0"/>
                <a:cs typeface="Lexend Deca" panose="020B0604020202020204" charset="0"/>
              </a:rPr>
              <a:t> </a:t>
            </a:r>
            <a:r>
              <a:rPr lang="en-US" sz="4000" i="0" u="none" strike="noStrike" dirty="0" err="1">
                <a:solidFill>
                  <a:srgbClr val="000000"/>
                </a:solidFill>
                <a:effectLst/>
                <a:latin typeface="Lexend Deca" panose="020B0604020202020204" charset="0"/>
                <a:cs typeface="Lexend Deca" panose="020B0604020202020204" charset="0"/>
              </a:rPr>
              <a:t>hóa</a:t>
            </a:r>
            <a:r>
              <a:rPr lang="en-US" sz="4000" i="0" u="none" strike="noStrike" dirty="0">
                <a:solidFill>
                  <a:srgbClr val="000000"/>
                </a:solidFill>
                <a:effectLst/>
                <a:latin typeface="Lexend Deca" panose="020B0604020202020204" charset="0"/>
                <a:cs typeface="Lexend Deca" panose="020B0604020202020204" charset="0"/>
              </a:rPr>
              <a:t> </a:t>
            </a:r>
            <a:r>
              <a:rPr lang="en-US" sz="4000" i="0" u="none" strike="noStrike" dirty="0" err="1">
                <a:solidFill>
                  <a:srgbClr val="000000"/>
                </a:solidFill>
                <a:effectLst/>
                <a:latin typeface="Lexend Deca" panose="020B0604020202020204" charset="0"/>
                <a:cs typeface="Lexend Deca" panose="020B0604020202020204" charset="0"/>
              </a:rPr>
              <a:t>phép</a:t>
            </a:r>
            <a:r>
              <a:rPr lang="en-US" sz="4000" i="0" u="none" strike="noStrike" dirty="0">
                <a:solidFill>
                  <a:srgbClr val="000000"/>
                </a:solidFill>
                <a:effectLst/>
                <a:latin typeface="Lexend Deca" panose="020B0604020202020204" charset="0"/>
                <a:cs typeface="Lexend Deca" panose="020B0604020202020204" charset="0"/>
              </a:rPr>
              <a:t> </a:t>
            </a:r>
            <a:r>
              <a:rPr lang="en-US" sz="4000" i="0" u="none" strike="noStrike" dirty="0" err="1">
                <a:solidFill>
                  <a:srgbClr val="000000"/>
                </a:solidFill>
                <a:effectLst/>
                <a:latin typeface="Lexend Deca" panose="020B0604020202020204" charset="0"/>
                <a:cs typeface="Lexend Deca" panose="020B0604020202020204" charset="0"/>
              </a:rPr>
              <a:t>chiếu</a:t>
            </a:r>
            <a:r>
              <a:rPr lang="en-US" sz="4000" i="0" u="none" strike="noStrike" dirty="0">
                <a:solidFill>
                  <a:srgbClr val="000000"/>
                </a:solidFill>
                <a:effectLst/>
                <a:latin typeface="Lexend Deca" panose="020B0604020202020204" charset="0"/>
                <a:cs typeface="Lexend Deca" panose="020B0604020202020204" charset="0"/>
              </a:rPr>
              <a:t> </a:t>
            </a:r>
            <a:r>
              <a:rPr lang="en-US" sz="4000" i="0" u="none" strike="noStrike" dirty="0" err="1">
                <a:solidFill>
                  <a:srgbClr val="000000"/>
                </a:solidFill>
                <a:effectLst/>
                <a:latin typeface="Lexend Deca" panose="020B0604020202020204" charset="0"/>
                <a:cs typeface="Lexend Deca" panose="020B0604020202020204" charset="0"/>
              </a:rPr>
              <a:t>hình</a:t>
            </a:r>
            <a:r>
              <a:rPr lang="en-US" sz="4000" i="0" u="none" strike="noStrike" dirty="0">
                <a:solidFill>
                  <a:srgbClr val="000000"/>
                </a:solidFill>
                <a:effectLst/>
                <a:latin typeface="Lexend Deca" panose="020B0604020202020204" charset="0"/>
                <a:cs typeface="Lexend Deca" panose="020B0604020202020204" charset="0"/>
              </a:rPr>
              <a:t> </a:t>
            </a:r>
            <a:r>
              <a:rPr lang="en-US" sz="4000" i="0" u="none" strike="noStrike" dirty="0" err="1">
                <a:solidFill>
                  <a:srgbClr val="000000"/>
                </a:solidFill>
                <a:effectLst/>
                <a:latin typeface="Lexend Deca" panose="020B0604020202020204" charset="0"/>
                <a:cs typeface="Lexend Deca" panose="020B0604020202020204" charset="0"/>
              </a:rPr>
              <a:t>học</a:t>
            </a:r>
            <a:endParaRPr lang="en-US" sz="4000" dirty="0">
              <a:solidFill>
                <a:srgbClr val="31356E"/>
              </a:solidFill>
              <a:latin typeface="Lexend Deca" panose="020B0604020202020204" charset="0"/>
              <a:ea typeface="Lexend Deca"/>
              <a:cs typeface="Lexend Deca" panose="020B0604020202020204" charset="0"/>
              <a:sym typeface="Lexend Deca"/>
            </a:endParaRPr>
          </a:p>
        </p:txBody>
      </p:sp>
      <p:grpSp>
        <p:nvGrpSpPr>
          <p:cNvPr id="13" name="Group 13"/>
          <p:cNvGrpSpPr/>
          <p:nvPr/>
        </p:nvGrpSpPr>
        <p:grpSpPr>
          <a:xfrm>
            <a:off x="1212901" y="3086100"/>
            <a:ext cx="4818004" cy="512279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8BBA"/>
            </a:solidFill>
          </p:spPr>
          <p:txBody>
            <a:bodyPr/>
            <a:lstStyle/>
            <a:p>
              <a:endParaRPr lang="vi-VN"/>
            </a:p>
          </p:txBody>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088895" y="4701254"/>
            <a:ext cx="5106522" cy="2077492"/>
          </a:xfrm>
          <a:prstGeom prst="rect">
            <a:avLst/>
          </a:prstGeom>
        </p:spPr>
        <p:txBody>
          <a:bodyPr wrap="square" lIns="0" tIns="0" rIns="0" bIns="0" rtlCol="0" anchor="t">
            <a:spAutoFit/>
          </a:bodyPr>
          <a:lstStyle/>
          <a:p>
            <a:pPr algn="ctr" rtl="0">
              <a:spcBef>
                <a:spcPts val="1400"/>
              </a:spcBef>
              <a:spcAft>
                <a:spcPts val="400"/>
              </a:spcAft>
            </a:pPr>
            <a:r>
              <a:rPr lang="vi-VN" sz="4000" i="0" u="none" strike="noStrike" dirty="0">
                <a:solidFill>
                  <a:schemeClr val="bg1"/>
                </a:solidFill>
                <a:effectLst/>
                <a:latin typeface="Lexend Deca" panose="020B0604020202020204" charset="0"/>
                <a:cs typeface="Lexend Deca" panose="020B0604020202020204" charset="0"/>
              </a:rPr>
              <a:t>Kỹ thuật trực </a:t>
            </a:r>
            <a:endParaRPr lang="en-US" sz="4000" dirty="0">
              <a:solidFill>
                <a:schemeClr val="bg1"/>
              </a:solidFill>
              <a:latin typeface="Lexend Deca" panose="020B0604020202020204" charset="0"/>
              <a:cs typeface="Lexend Deca" panose="020B0604020202020204" charset="0"/>
            </a:endParaRPr>
          </a:p>
          <a:p>
            <a:pPr algn="ctr" rtl="0">
              <a:spcBef>
                <a:spcPts val="1400"/>
              </a:spcBef>
              <a:spcAft>
                <a:spcPts val="400"/>
              </a:spcAft>
            </a:pPr>
            <a:r>
              <a:rPr lang="vi-VN" sz="4000" i="0" u="none" strike="noStrike" dirty="0">
                <a:solidFill>
                  <a:schemeClr val="bg1"/>
                </a:solidFill>
                <a:effectLst/>
                <a:latin typeface="Lexend Deca" panose="020B0604020202020204" charset="0"/>
                <a:cs typeface="Lexend Deca" panose="020B0604020202020204" charset="0"/>
              </a:rPr>
              <a:t>quan hóa theo hướng pixel</a:t>
            </a:r>
            <a:endParaRPr lang="vi-VN" sz="4000" dirty="0">
              <a:solidFill>
                <a:schemeClr val="bg1"/>
              </a:solidFill>
              <a:effectLst/>
              <a:latin typeface="Lexend Deca" panose="020B0604020202020204" charset="0"/>
              <a:cs typeface="Lexend Deca" panose="020B0604020202020204" charset="0"/>
            </a:endParaRPr>
          </a:p>
        </p:txBody>
      </p:sp>
      <p:sp>
        <p:nvSpPr>
          <p:cNvPr id="17" name="TextBox 17"/>
          <p:cNvSpPr txBox="1"/>
          <p:nvPr/>
        </p:nvSpPr>
        <p:spPr>
          <a:xfrm>
            <a:off x="9137701" y="4610100"/>
            <a:ext cx="4286103" cy="2039789"/>
          </a:xfrm>
          <a:prstGeom prst="rect">
            <a:avLst/>
          </a:prstGeom>
        </p:spPr>
        <p:txBody>
          <a:bodyPr wrap="square" lIns="0" tIns="0" rIns="0" bIns="0" rtlCol="0" anchor="t">
            <a:spAutoFit/>
          </a:bodyPr>
          <a:lstStyle/>
          <a:p>
            <a:pPr algn="ctr">
              <a:lnSpc>
                <a:spcPts val="5405"/>
              </a:lnSpc>
            </a:pPr>
            <a:r>
              <a:rPr lang="vi-VN" sz="4000" i="0" u="none" strike="noStrike" dirty="0">
                <a:solidFill>
                  <a:schemeClr val="bg1"/>
                </a:solidFill>
                <a:effectLst/>
                <a:latin typeface="Lexend Deca" panose="020B0604020202020204" charset="0"/>
                <a:cs typeface="Lexend Deca" panose="020B0604020202020204" charset="0"/>
              </a:rPr>
              <a:t>Kỹ thuật trực quan hóa dựa trên biểu tượng</a:t>
            </a:r>
            <a:endParaRPr lang="en-US" sz="4000" dirty="0">
              <a:solidFill>
                <a:schemeClr val="bg1"/>
              </a:solidFill>
              <a:latin typeface="Lexend Deca" panose="020B0604020202020204" charset="0"/>
              <a:ea typeface="Lexend Deca"/>
              <a:cs typeface="Lexend Deca" panose="020B0604020202020204" charset="0"/>
              <a:sym typeface="Lexend Deca"/>
            </a:endParaRPr>
          </a:p>
        </p:txBody>
      </p:sp>
      <p:pic>
        <p:nvPicPr>
          <p:cNvPr id="18" name="Picture 18"/>
          <p:cNvPicPr>
            <a:picLocks noChangeAspect="1"/>
          </p:cNvPicPr>
          <p:nvPr/>
        </p:nvPicPr>
        <p:blipFill>
          <a:blip r:embed="rId2"/>
          <a:stretch>
            <a:fillRect/>
          </a:stretch>
        </p:blipFill>
        <p:spPr>
          <a:xfrm>
            <a:off x="14859000" y="342900"/>
            <a:ext cx="3491713" cy="3491713"/>
          </a:xfrm>
          <a:prstGeom prst="rect">
            <a:avLst/>
          </a:prstGeom>
        </p:spPr>
      </p:pic>
      <p:sp>
        <p:nvSpPr>
          <p:cNvPr id="22" name="TextBox 12">
            <a:extLst>
              <a:ext uri="{FF2B5EF4-FFF2-40B4-BE49-F238E27FC236}">
                <a16:creationId xmlns:a16="http://schemas.microsoft.com/office/drawing/2014/main" id="{1D113B97-650A-8959-39B7-08FC3EF3FA73}"/>
              </a:ext>
            </a:extLst>
          </p:cNvPr>
          <p:cNvSpPr txBox="1"/>
          <p:nvPr/>
        </p:nvSpPr>
        <p:spPr>
          <a:xfrm>
            <a:off x="13081821" y="6714895"/>
            <a:ext cx="3834490" cy="2027478"/>
          </a:xfrm>
          <a:prstGeom prst="rect">
            <a:avLst/>
          </a:prstGeom>
        </p:spPr>
        <p:txBody>
          <a:bodyPr lIns="0" tIns="0" rIns="0" bIns="0" rtlCol="0" anchor="t">
            <a:spAutoFit/>
          </a:bodyPr>
          <a:lstStyle/>
          <a:p>
            <a:pPr algn="ctr">
              <a:lnSpc>
                <a:spcPts val="5405"/>
              </a:lnSpc>
            </a:pPr>
            <a:r>
              <a:rPr lang="en-US" sz="4000" i="0" u="none" strike="noStrike" dirty="0" err="1">
                <a:solidFill>
                  <a:srgbClr val="000000"/>
                </a:solidFill>
                <a:effectLst/>
                <a:latin typeface="Lexend Deca" panose="020B0604020202020204" charset="0"/>
                <a:cs typeface="Lexend Deca" panose="020B0604020202020204" charset="0"/>
              </a:rPr>
              <a:t>Kỹ</a:t>
            </a:r>
            <a:r>
              <a:rPr lang="en-US" sz="4000" i="0" u="none" strike="noStrike" dirty="0">
                <a:solidFill>
                  <a:srgbClr val="000000"/>
                </a:solidFill>
                <a:effectLst/>
                <a:latin typeface="Lexend Deca" panose="020B0604020202020204" charset="0"/>
                <a:cs typeface="Lexend Deca" panose="020B0604020202020204" charset="0"/>
              </a:rPr>
              <a:t> </a:t>
            </a:r>
            <a:r>
              <a:rPr lang="en-US" sz="4000" dirty="0" err="1">
                <a:solidFill>
                  <a:srgbClr val="000000"/>
                </a:solidFill>
                <a:latin typeface="Lexend Deca" panose="020B0604020202020204" charset="0"/>
                <a:cs typeface="Lexend Deca" panose="020B0604020202020204" charset="0"/>
              </a:rPr>
              <a:t>t</a:t>
            </a:r>
            <a:r>
              <a:rPr lang="en-US" sz="4000" i="0" u="none" strike="noStrike" dirty="0" err="1">
                <a:solidFill>
                  <a:srgbClr val="000000"/>
                </a:solidFill>
                <a:effectLst/>
                <a:latin typeface="Lexend Deca" panose="020B0604020202020204" charset="0"/>
                <a:cs typeface="Lexend Deca" panose="020B0604020202020204" charset="0"/>
              </a:rPr>
              <a:t>huật</a:t>
            </a:r>
            <a:r>
              <a:rPr lang="en-US" sz="4000" i="0" u="none" strike="noStrike" dirty="0">
                <a:solidFill>
                  <a:srgbClr val="000000"/>
                </a:solidFill>
                <a:effectLst/>
                <a:latin typeface="Lexend Deca" panose="020B0604020202020204" charset="0"/>
                <a:cs typeface="Lexend Deca" panose="020B0604020202020204" charset="0"/>
              </a:rPr>
              <a:t> </a:t>
            </a:r>
            <a:r>
              <a:rPr lang="en-US" sz="4000" dirty="0" err="1">
                <a:solidFill>
                  <a:srgbClr val="000000"/>
                </a:solidFill>
                <a:latin typeface="Lexend Deca" panose="020B0604020202020204" charset="0"/>
                <a:cs typeface="Lexend Deca" panose="020B0604020202020204" charset="0"/>
              </a:rPr>
              <a:t>t</a:t>
            </a:r>
            <a:r>
              <a:rPr lang="en-US" sz="4000" i="0" u="none" strike="noStrike" dirty="0" err="1">
                <a:solidFill>
                  <a:srgbClr val="000000"/>
                </a:solidFill>
                <a:effectLst/>
                <a:latin typeface="Lexend Deca" panose="020B0604020202020204" charset="0"/>
                <a:cs typeface="Lexend Deca" panose="020B0604020202020204" charset="0"/>
              </a:rPr>
              <a:t>rực</a:t>
            </a:r>
            <a:r>
              <a:rPr lang="en-US" sz="4000" i="0" u="none" strike="noStrike" dirty="0">
                <a:solidFill>
                  <a:srgbClr val="000000"/>
                </a:solidFill>
                <a:effectLst/>
                <a:latin typeface="Lexend Deca" panose="020B0604020202020204" charset="0"/>
                <a:cs typeface="Lexend Deca" panose="020B0604020202020204" charset="0"/>
              </a:rPr>
              <a:t> </a:t>
            </a:r>
            <a:r>
              <a:rPr lang="en-US" sz="4000" i="0" u="none" strike="noStrike" dirty="0" err="1">
                <a:solidFill>
                  <a:srgbClr val="000000"/>
                </a:solidFill>
                <a:effectLst/>
                <a:latin typeface="Lexend Deca" panose="020B0604020202020204" charset="0"/>
                <a:cs typeface="Lexend Deca" panose="020B0604020202020204" charset="0"/>
              </a:rPr>
              <a:t>quan</a:t>
            </a:r>
            <a:r>
              <a:rPr lang="en-US" sz="4000" i="0" u="none" strike="noStrike" dirty="0">
                <a:solidFill>
                  <a:srgbClr val="000000"/>
                </a:solidFill>
                <a:effectLst/>
                <a:latin typeface="Lexend Deca" panose="020B0604020202020204" charset="0"/>
                <a:cs typeface="Lexend Deca" panose="020B0604020202020204" charset="0"/>
              </a:rPr>
              <a:t> </a:t>
            </a:r>
            <a:r>
              <a:rPr lang="en-US" sz="4000" dirty="0" err="1">
                <a:solidFill>
                  <a:srgbClr val="000000"/>
                </a:solidFill>
                <a:latin typeface="Lexend Deca" panose="020B0604020202020204" charset="0"/>
                <a:cs typeface="Lexend Deca" panose="020B0604020202020204" charset="0"/>
              </a:rPr>
              <a:t>h</a:t>
            </a:r>
            <a:r>
              <a:rPr lang="en-US" sz="4000" i="0" u="none" strike="noStrike" dirty="0" err="1">
                <a:solidFill>
                  <a:srgbClr val="000000"/>
                </a:solidFill>
                <a:effectLst/>
                <a:latin typeface="Lexend Deca" panose="020B0604020202020204" charset="0"/>
                <a:cs typeface="Lexend Deca" panose="020B0604020202020204" charset="0"/>
              </a:rPr>
              <a:t>óa</a:t>
            </a:r>
            <a:r>
              <a:rPr lang="en-US" sz="4000" i="0" u="none" strike="noStrike" dirty="0">
                <a:solidFill>
                  <a:srgbClr val="000000"/>
                </a:solidFill>
                <a:effectLst/>
                <a:latin typeface="Lexend Deca" panose="020B0604020202020204" charset="0"/>
                <a:cs typeface="Lexend Deca" panose="020B0604020202020204" charset="0"/>
              </a:rPr>
              <a:t> </a:t>
            </a:r>
            <a:r>
              <a:rPr lang="en-US" sz="4000" dirty="0" err="1">
                <a:solidFill>
                  <a:srgbClr val="000000"/>
                </a:solidFill>
                <a:latin typeface="Lexend Deca" panose="020B0604020202020204" charset="0"/>
                <a:cs typeface="Lexend Deca" panose="020B0604020202020204" charset="0"/>
              </a:rPr>
              <a:t>p</a:t>
            </a:r>
            <a:r>
              <a:rPr lang="en-US" sz="4000" i="0" u="none" strike="noStrike" dirty="0" err="1">
                <a:solidFill>
                  <a:srgbClr val="000000"/>
                </a:solidFill>
                <a:effectLst/>
                <a:latin typeface="Lexend Deca" panose="020B0604020202020204" charset="0"/>
                <a:cs typeface="Lexend Deca" panose="020B0604020202020204" charset="0"/>
              </a:rPr>
              <a:t>hân</a:t>
            </a:r>
            <a:r>
              <a:rPr lang="en-US" sz="4000" i="0" u="none" strike="noStrike" dirty="0">
                <a:solidFill>
                  <a:srgbClr val="000000"/>
                </a:solidFill>
                <a:effectLst/>
                <a:latin typeface="Lexend Deca" panose="020B0604020202020204" charset="0"/>
                <a:cs typeface="Lexend Deca" panose="020B0604020202020204" charset="0"/>
              </a:rPr>
              <a:t> </a:t>
            </a:r>
            <a:r>
              <a:rPr lang="en-US" sz="4000" dirty="0" err="1">
                <a:solidFill>
                  <a:srgbClr val="000000"/>
                </a:solidFill>
                <a:latin typeface="Lexend Deca" panose="020B0604020202020204" charset="0"/>
                <a:cs typeface="Lexend Deca" panose="020B0604020202020204" charset="0"/>
              </a:rPr>
              <a:t>c</a:t>
            </a:r>
            <a:r>
              <a:rPr lang="en-US" sz="4000" i="0" u="none" strike="noStrike" dirty="0" err="1">
                <a:solidFill>
                  <a:srgbClr val="000000"/>
                </a:solidFill>
                <a:effectLst/>
                <a:latin typeface="Lexend Deca" panose="020B0604020202020204" charset="0"/>
                <a:cs typeface="Lexend Deca" panose="020B0604020202020204" charset="0"/>
              </a:rPr>
              <a:t>ấp</a:t>
            </a:r>
            <a:endParaRPr lang="en-US" sz="4000" dirty="0">
              <a:solidFill>
                <a:srgbClr val="31356E"/>
              </a:solidFill>
              <a:latin typeface="Lexend Deca" panose="020B0604020202020204" charset="0"/>
              <a:ea typeface="Lexend Deca"/>
              <a:cs typeface="Lexend Deca" panose="020B0604020202020204" charset="0"/>
              <a:sym typeface="Lexend Deca"/>
            </a:endParaRPr>
          </a:p>
        </p:txBody>
      </p:sp>
      <p:sp>
        <p:nvSpPr>
          <p:cNvPr id="27" name="TextBox 26">
            <a:extLst>
              <a:ext uri="{FF2B5EF4-FFF2-40B4-BE49-F238E27FC236}">
                <a16:creationId xmlns:a16="http://schemas.microsoft.com/office/drawing/2014/main" id="{47A873BB-996D-AF0A-BC81-C8BF1715C14D}"/>
              </a:ext>
            </a:extLst>
          </p:cNvPr>
          <p:cNvSpPr txBox="1"/>
          <p:nvPr/>
        </p:nvSpPr>
        <p:spPr>
          <a:xfrm>
            <a:off x="17862884" y="9763780"/>
            <a:ext cx="425116" cy="523220"/>
          </a:xfrm>
          <a:prstGeom prst="rect">
            <a:avLst/>
          </a:prstGeom>
          <a:noFill/>
        </p:spPr>
        <p:txBody>
          <a:bodyPr wrap="none" rtlCol="0">
            <a:spAutoFit/>
          </a:bodyPr>
          <a:lstStyle/>
          <a:p>
            <a:r>
              <a:rPr lang="en-US" sz="2800" dirty="0">
                <a:latin typeface=".VnBlack" panose="020B7200000000000000" pitchFamily="34" charset="0"/>
              </a:rPr>
              <a:t>5</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par>
                                <p:cTn id="8" presetID="53" presetClass="entr" presetSubtype="16"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 calcmode="lin" valueType="num">
                                      <p:cBhvr>
                                        <p:cTn id="10" dur="1000" fill="hold"/>
                                        <p:tgtEl>
                                          <p:spTgt spid="19"/>
                                        </p:tgtEl>
                                        <p:attrNameLst>
                                          <p:attrName>ppt_w</p:attrName>
                                        </p:attrNameLst>
                                      </p:cBhvr>
                                      <p:tavLst>
                                        <p:tav tm="0">
                                          <p:val>
                                            <p:fltVal val="0"/>
                                          </p:val>
                                        </p:tav>
                                        <p:tav tm="100000">
                                          <p:val>
                                            <p:strVal val="#ppt_w"/>
                                          </p:val>
                                        </p:tav>
                                      </p:tavLst>
                                    </p:anim>
                                    <p:anim calcmode="lin" valueType="num">
                                      <p:cBhvr>
                                        <p:cTn id="11" dur="1000" fill="hold"/>
                                        <p:tgtEl>
                                          <p:spTgt spid="19"/>
                                        </p:tgtEl>
                                        <p:attrNameLst>
                                          <p:attrName>ppt_h</p:attrName>
                                        </p:attrNameLst>
                                      </p:cBhvr>
                                      <p:tavLst>
                                        <p:tav tm="0">
                                          <p:val>
                                            <p:fltVal val="0"/>
                                          </p:val>
                                        </p:tav>
                                        <p:tav tm="100000">
                                          <p:val>
                                            <p:strVal val="#ppt_h"/>
                                          </p:val>
                                        </p:tav>
                                      </p:tavLst>
                                    </p:anim>
                                    <p:animEffect transition="in" filter="fade">
                                      <p:cBhvr>
                                        <p:cTn id="12" dur="1000"/>
                                        <p:tgtEl>
                                          <p:spTgt spid="19"/>
                                        </p:tgtEl>
                                      </p:cBhvr>
                                    </p:animEffect>
                                  </p:childTnLst>
                                </p:cTn>
                              </p:par>
                              <p:par>
                                <p:cTn id="13" presetID="53"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750" fill="hold"/>
                                        <p:tgtEl>
                                          <p:spTgt spid="6"/>
                                        </p:tgtEl>
                                        <p:attrNameLst>
                                          <p:attrName>ppt_w</p:attrName>
                                        </p:attrNameLst>
                                      </p:cBhvr>
                                      <p:tavLst>
                                        <p:tav tm="0">
                                          <p:val>
                                            <p:fltVal val="0"/>
                                          </p:val>
                                        </p:tav>
                                        <p:tav tm="100000">
                                          <p:val>
                                            <p:strVal val="#ppt_w"/>
                                          </p:val>
                                        </p:tav>
                                      </p:tavLst>
                                    </p:anim>
                                    <p:anim calcmode="lin" valueType="num">
                                      <p:cBhvr>
                                        <p:cTn id="16" dur="750" fill="hold"/>
                                        <p:tgtEl>
                                          <p:spTgt spid="6"/>
                                        </p:tgtEl>
                                        <p:attrNameLst>
                                          <p:attrName>ppt_h</p:attrName>
                                        </p:attrNameLst>
                                      </p:cBhvr>
                                      <p:tavLst>
                                        <p:tav tm="0">
                                          <p:val>
                                            <p:fltVal val="0"/>
                                          </p:val>
                                        </p:tav>
                                        <p:tav tm="100000">
                                          <p:val>
                                            <p:strVal val="#ppt_h"/>
                                          </p:val>
                                        </p:tav>
                                      </p:tavLst>
                                    </p:anim>
                                    <p:animEffect transition="in" filter="fade">
                                      <p:cBhvr>
                                        <p:cTn id="17" dur="750"/>
                                        <p:tgtEl>
                                          <p:spTgt spid="6"/>
                                        </p:tgtEl>
                                      </p:cBhvr>
                                    </p:animEffect>
                                  </p:childTnLst>
                                </p:cTn>
                              </p:par>
                              <p:par>
                                <p:cTn id="18" presetID="53" presetClass="entr" presetSubtype="16"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par>
                                <p:cTn id="28" presetID="53" presetClass="entr" presetSubtype="16"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250" fill="hold"/>
                                        <p:tgtEl>
                                          <p:spTgt spid="13"/>
                                        </p:tgtEl>
                                        <p:attrNameLst>
                                          <p:attrName>ppt_w</p:attrName>
                                        </p:attrNameLst>
                                      </p:cBhvr>
                                      <p:tavLst>
                                        <p:tav tm="0">
                                          <p:val>
                                            <p:fltVal val="0"/>
                                          </p:val>
                                        </p:tav>
                                        <p:tav tm="100000">
                                          <p:val>
                                            <p:strVal val="#ppt_w"/>
                                          </p:val>
                                        </p:tav>
                                      </p:tavLst>
                                    </p:anim>
                                    <p:anim calcmode="lin" valueType="num">
                                      <p:cBhvr>
                                        <p:cTn id="31" dur="250" fill="hold"/>
                                        <p:tgtEl>
                                          <p:spTgt spid="13"/>
                                        </p:tgtEl>
                                        <p:attrNameLst>
                                          <p:attrName>ppt_h</p:attrName>
                                        </p:attrNameLst>
                                      </p:cBhvr>
                                      <p:tavLst>
                                        <p:tav tm="0">
                                          <p:val>
                                            <p:fltVal val="0"/>
                                          </p:val>
                                        </p:tav>
                                        <p:tav tm="100000">
                                          <p:val>
                                            <p:strVal val="#ppt_h"/>
                                          </p:val>
                                        </p:tav>
                                      </p:tavLst>
                                    </p:anim>
                                    <p:animEffect transition="in" filter="fade">
                                      <p:cBhvr>
                                        <p:cTn id="32" dur="250"/>
                                        <p:tgtEl>
                                          <p:spTgt spid="13"/>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250" fill="hold"/>
                                        <p:tgtEl>
                                          <p:spTgt spid="16"/>
                                        </p:tgtEl>
                                        <p:attrNameLst>
                                          <p:attrName>ppt_w</p:attrName>
                                        </p:attrNameLst>
                                      </p:cBhvr>
                                      <p:tavLst>
                                        <p:tav tm="0">
                                          <p:val>
                                            <p:fltVal val="0"/>
                                          </p:val>
                                        </p:tav>
                                        <p:tav tm="100000">
                                          <p:val>
                                            <p:strVal val="#ppt_w"/>
                                          </p:val>
                                        </p:tav>
                                      </p:tavLst>
                                    </p:anim>
                                    <p:anim calcmode="lin" valueType="num">
                                      <p:cBhvr>
                                        <p:cTn id="36" dur="250" fill="hold"/>
                                        <p:tgtEl>
                                          <p:spTgt spid="16"/>
                                        </p:tgtEl>
                                        <p:attrNameLst>
                                          <p:attrName>ppt_h</p:attrName>
                                        </p:attrNameLst>
                                      </p:cBhvr>
                                      <p:tavLst>
                                        <p:tav tm="0">
                                          <p:val>
                                            <p:fltVal val="0"/>
                                          </p:val>
                                        </p:tav>
                                        <p:tav tm="100000">
                                          <p:val>
                                            <p:strVal val="#ppt_h"/>
                                          </p:val>
                                        </p:tav>
                                      </p:tavLst>
                                    </p:anim>
                                    <p:animEffect transition="in" filter="fade">
                                      <p:cBhvr>
                                        <p:cTn id="37" dur="250"/>
                                        <p:tgtEl>
                                          <p:spTgt spid="16"/>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750" fill="hold"/>
                                        <p:tgtEl>
                                          <p:spTgt spid="17"/>
                                        </p:tgtEl>
                                        <p:attrNameLst>
                                          <p:attrName>ppt_w</p:attrName>
                                        </p:attrNameLst>
                                      </p:cBhvr>
                                      <p:tavLst>
                                        <p:tav tm="0">
                                          <p:val>
                                            <p:fltVal val="0"/>
                                          </p:val>
                                        </p:tav>
                                        <p:tav tm="100000">
                                          <p:val>
                                            <p:strVal val="#ppt_w"/>
                                          </p:val>
                                        </p:tav>
                                      </p:tavLst>
                                    </p:anim>
                                    <p:anim calcmode="lin" valueType="num">
                                      <p:cBhvr>
                                        <p:cTn id="41" dur="750" fill="hold"/>
                                        <p:tgtEl>
                                          <p:spTgt spid="17"/>
                                        </p:tgtEl>
                                        <p:attrNameLst>
                                          <p:attrName>ppt_h</p:attrName>
                                        </p:attrNameLst>
                                      </p:cBhvr>
                                      <p:tavLst>
                                        <p:tav tm="0">
                                          <p:val>
                                            <p:fltVal val="0"/>
                                          </p:val>
                                        </p:tav>
                                        <p:tav tm="100000">
                                          <p:val>
                                            <p:strVal val="#ppt_h"/>
                                          </p:val>
                                        </p:tav>
                                      </p:tavLst>
                                    </p:anim>
                                    <p:animEffect transition="in" filter="fade">
                                      <p:cBhvr>
                                        <p:cTn id="42" dur="750"/>
                                        <p:tgtEl>
                                          <p:spTgt spid="17"/>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p:cTn id="45" dur="1000" fill="hold"/>
                                        <p:tgtEl>
                                          <p:spTgt spid="22"/>
                                        </p:tgtEl>
                                        <p:attrNameLst>
                                          <p:attrName>ppt_w</p:attrName>
                                        </p:attrNameLst>
                                      </p:cBhvr>
                                      <p:tavLst>
                                        <p:tav tm="0">
                                          <p:val>
                                            <p:fltVal val="0"/>
                                          </p:val>
                                        </p:tav>
                                        <p:tav tm="100000">
                                          <p:val>
                                            <p:strVal val="#ppt_w"/>
                                          </p:val>
                                        </p:tav>
                                      </p:tavLst>
                                    </p:anim>
                                    <p:anim calcmode="lin" valueType="num">
                                      <p:cBhvr>
                                        <p:cTn id="46" dur="1000" fill="hold"/>
                                        <p:tgtEl>
                                          <p:spTgt spid="22"/>
                                        </p:tgtEl>
                                        <p:attrNameLst>
                                          <p:attrName>ppt_h</p:attrName>
                                        </p:attrNameLst>
                                      </p:cBhvr>
                                      <p:tavLst>
                                        <p:tav tm="0">
                                          <p:val>
                                            <p:fltVal val="0"/>
                                          </p:val>
                                        </p:tav>
                                        <p:tav tm="100000">
                                          <p:val>
                                            <p:strVal val="#ppt_h"/>
                                          </p:val>
                                        </p:tav>
                                      </p:tavLst>
                                    </p:anim>
                                    <p:animEffect transition="in" filter="fade">
                                      <p:cBhvr>
                                        <p:cTn id="4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17"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grpSp>
        <p:nvGrpSpPr>
          <p:cNvPr id="2" name="Group 2"/>
          <p:cNvGrpSpPr/>
          <p:nvPr/>
        </p:nvGrpSpPr>
        <p:grpSpPr>
          <a:xfrm>
            <a:off x="-361272" y="-620353"/>
            <a:ext cx="9246124" cy="11212735"/>
            <a:chOff x="0" y="0"/>
            <a:chExt cx="2082160" cy="2525026"/>
          </a:xfrm>
        </p:grpSpPr>
        <p:sp>
          <p:nvSpPr>
            <p:cNvPr id="3" name="Freeform 3"/>
            <p:cNvSpPr/>
            <p:nvPr/>
          </p:nvSpPr>
          <p:spPr>
            <a:xfrm>
              <a:off x="0" y="0"/>
              <a:ext cx="2082160" cy="2525026"/>
            </a:xfrm>
            <a:custGeom>
              <a:avLst/>
              <a:gdLst/>
              <a:ahLst/>
              <a:cxnLst/>
              <a:rect l="l" t="t" r="r" b="b"/>
              <a:pathLst>
                <a:path w="2082160" h="2525026">
                  <a:moveTo>
                    <a:pt x="0" y="0"/>
                  </a:moveTo>
                  <a:lnTo>
                    <a:pt x="2082160" y="0"/>
                  </a:lnTo>
                  <a:lnTo>
                    <a:pt x="2082160" y="2525026"/>
                  </a:lnTo>
                  <a:lnTo>
                    <a:pt x="0" y="2525026"/>
                  </a:lnTo>
                  <a:close/>
                </a:path>
              </a:pathLst>
            </a:custGeom>
            <a:solidFill>
              <a:srgbClr val="31356E"/>
            </a:solidFill>
          </p:spPr>
          <p:txBody>
            <a:bodyPr/>
            <a:lstStyle/>
            <a:p>
              <a:endParaRPr lang="vi-VN"/>
            </a:p>
          </p:txBody>
        </p:sp>
        <p:sp>
          <p:nvSpPr>
            <p:cNvPr id="4" name="TextBox 4"/>
            <p:cNvSpPr txBox="1"/>
            <p:nvPr/>
          </p:nvSpPr>
          <p:spPr>
            <a:xfrm>
              <a:off x="0" y="-38100"/>
              <a:ext cx="2082160" cy="2563126"/>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915177" y="1943100"/>
            <a:ext cx="6693225" cy="3626698"/>
          </a:xfrm>
          <a:prstGeom prst="rect">
            <a:avLst/>
          </a:prstGeom>
        </p:spPr>
        <p:txBody>
          <a:bodyPr wrap="square" lIns="0" tIns="0" rIns="0" bIns="0" rtlCol="0" anchor="t">
            <a:spAutoFit/>
          </a:bodyPr>
          <a:lstStyle/>
          <a:p>
            <a:pPr algn="ctr">
              <a:lnSpc>
                <a:spcPts val="9753"/>
              </a:lnSpc>
            </a:pPr>
            <a:r>
              <a:rPr lang="en-US" sz="7200" dirty="0">
                <a:solidFill>
                  <a:srgbClr val="FFFFFF"/>
                </a:solidFill>
                <a:latin typeface="UTM Alberta Heavy" panose="02040603050506020204" pitchFamily="18" charset="0"/>
                <a:ea typeface="Futura Display"/>
                <a:cs typeface="Lexend Deca" panose="020B0604020202020204" charset="0"/>
                <a:sym typeface="Futura Display"/>
              </a:rPr>
              <a:t>a.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Kỹ</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thuật</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trực</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quan</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hóa</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theo</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a:t>
            </a:r>
            <a:r>
              <a:rPr lang="en-US" sz="7200" dirty="0" err="1">
                <a:solidFill>
                  <a:srgbClr val="FFFFFF"/>
                </a:solidFill>
                <a:latin typeface="UTM Alberta Heavy" panose="02040603050506020204" pitchFamily="18" charset="0"/>
                <a:ea typeface="Futura Display"/>
                <a:cs typeface="Lexend Deca" panose="020B0604020202020204" charset="0"/>
                <a:sym typeface="Futura Display"/>
              </a:rPr>
              <a:t>hướng</a:t>
            </a:r>
            <a:r>
              <a:rPr lang="en-US" sz="7200" dirty="0">
                <a:solidFill>
                  <a:srgbClr val="FFFFFF"/>
                </a:solidFill>
                <a:latin typeface="UTM Alberta Heavy" panose="02040603050506020204" pitchFamily="18" charset="0"/>
                <a:ea typeface="Futura Display"/>
                <a:cs typeface="Lexend Deca" panose="020B0604020202020204" charset="0"/>
                <a:sym typeface="Futura Display"/>
              </a:rPr>
              <a:t> pixel </a:t>
            </a:r>
          </a:p>
        </p:txBody>
      </p:sp>
      <p:sp>
        <p:nvSpPr>
          <p:cNvPr id="12" name="TextBox 11">
            <a:extLst>
              <a:ext uri="{FF2B5EF4-FFF2-40B4-BE49-F238E27FC236}">
                <a16:creationId xmlns:a16="http://schemas.microsoft.com/office/drawing/2014/main" id="{4B4411C0-B592-3FB6-244D-8319F12CCF4D}"/>
              </a:ext>
            </a:extLst>
          </p:cNvPr>
          <p:cNvSpPr txBox="1"/>
          <p:nvPr/>
        </p:nvSpPr>
        <p:spPr>
          <a:xfrm>
            <a:off x="9135533" y="3398278"/>
            <a:ext cx="8390467" cy="2900538"/>
          </a:xfrm>
          <a:prstGeom prst="rect">
            <a:avLst/>
          </a:prstGeom>
        </p:spPr>
        <p:txBody>
          <a:bodyPr wrap="square" lIns="0" tIns="0" rIns="0" bIns="0" rtlCol="0" anchor="t">
            <a:spAutoFit/>
          </a:bodyPr>
          <a:lstStyle/>
          <a:p>
            <a:pPr algn="ctr">
              <a:lnSpc>
                <a:spcPts val="4596"/>
              </a:lnSpc>
              <a:spcBef>
                <a:spcPct val="0"/>
              </a:spcBef>
            </a:pPr>
            <a:r>
              <a:rPr lang="en-US" sz="3200" i="0" u="none" strike="noStrike" dirty="0">
                <a:solidFill>
                  <a:srgbClr val="000000"/>
                </a:solidFill>
                <a:effectLst/>
                <a:latin typeface="Lexend Deca" panose="020B0604020202020204" charset="0"/>
                <a:cs typeface="Lexend Deca" panose="020B0604020202020204" charset="0"/>
              </a:rPr>
              <a:t>ĐN: </a:t>
            </a:r>
            <a:r>
              <a:rPr lang="en-US" sz="3200" i="0" u="none" strike="noStrike" dirty="0" err="1">
                <a:solidFill>
                  <a:srgbClr val="000000"/>
                </a:solidFill>
                <a:effectLst/>
                <a:latin typeface="Lexend Deca" panose="020B0604020202020204" charset="0"/>
                <a:cs typeface="Lexend Deca" panose="020B0604020202020204" charset="0"/>
              </a:rPr>
              <a:t>Là</a:t>
            </a:r>
            <a:r>
              <a:rPr lang="en-US" sz="3200" i="0" u="none" strike="noStrike" dirty="0">
                <a:solidFill>
                  <a:srgbClr val="000000"/>
                </a:solidFill>
                <a:effectLst/>
                <a:latin typeface="Lexend Deca" panose="020B0604020202020204" charset="0"/>
                <a:cs typeface="Lexend Deca" panose="020B0604020202020204" charset="0"/>
              </a:rPr>
              <a:t> </a:t>
            </a:r>
            <a:r>
              <a:rPr lang="vi-VN" sz="3200" i="0" u="none" strike="noStrike" dirty="0">
                <a:solidFill>
                  <a:srgbClr val="000000"/>
                </a:solidFill>
                <a:effectLst/>
                <a:latin typeface="Lexend Deca" panose="020B0604020202020204" charset="0"/>
                <a:cs typeface="Lexend Deca" panose="020B0604020202020204" charset="0"/>
              </a:rPr>
              <a:t>phương pháp trực quan hóa dữ liệu, mỗi giá trị dữ liệ</a:t>
            </a:r>
            <a:r>
              <a:rPr lang="en-US" sz="3200" i="0" u="none" strike="noStrike" dirty="0">
                <a:solidFill>
                  <a:srgbClr val="000000"/>
                </a:solidFill>
                <a:effectLst/>
                <a:latin typeface="Lexend Deca" panose="020B0604020202020204" charset="0"/>
                <a:cs typeface="Lexend Deca" panose="020B0604020202020204" charset="0"/>
              </a:rPr>
              <a:t>u</a:t>
            </a:r>
            <a:r>
              <a:rPr lang="vi-VN" sz="3200" i="0" u="none" strike="noStrike" dirty="0">
                <a:solidFill>
                  <a:srgbClr val="000000"/>
                </a:solidFill>
                <a:effectLst/>
                <a:latin typeface="Lexend Deca" panose="020B0604020202020204" charset="0"/>
                <a:cs typeface="Lexend Deca" panose="020B0604020202020204" charset="0"/>
              </a:rPr>
              <a:t> biểu diễn bởi </a:t>
            </a:r>
            <a:r>
              <a:rPr lang="en-US" sz="3200" i="0" u="none" strike="noStrike" dirty="0">
                <a:solidFill>
                  <a:srgbClr val="000000"/>
                </a:solidFill>
                <a:effectLst/>
                <a:latin typeface="Lexend Deca" panose="020B0604020202020204" charset="0"/>
                <a:cs typeface="Lexend Deca" panose="020B0604020202020204" charset="0"/>
              </a:rPr>
              <a:t>1</a:t>
            </a:r>
            <a:r>
              <a:rPr lang="vi-VN" sz="3200" i="0" u="none" strike="noStrike" dirty="0">
                <a:solidFill>
                  <a:srgbClr val="000000"/>
                </a:solidFill>
                <a:effectLst/>
                <a:latin typeface="Lexend Deca" panose="020B0604020202020204" charset="0"/>
                <a:cs typeface="Lexend Deca" panose="020B0604020202020204" charset="0"/>
              </a:rPr>
              <a:t> pixel trên màn hình. Tạo ra một bức tranh tổng thể, nơi mẫu, xu hướng, và ngoại lệ có thể được nhìn thấy một cách trực quan</a:t>
            </a:r>
            <a:endParaRPr lang="en-US" sz="3200" dirty="0">
              <a:solidFill>
                <a:srgbClr val="31356E"/>
              </a:solidFill>
              <a:latin typeface="Lexend Deca" panose="020B0604020202020204" charset="0"/>
              <a:ea typeface="Lexend Deca"/>
              <a:cs typeface="Lexend Deca" panose="020B0604020202020204" charset="0"/>
              <a:sym typeface="Lexend Deca"/>
            </a:endParaRPr>
          </a:p>
        </p:txBody>
      </p:sp>
      <p:grpSp>
        <p:nvGrpSpPr>
          <p:cNvPr id="17" name="Group 5">
            <a:extLst>
              <a:ext uri="{FF2B5EF4-FFF2-40B4-BE49-F238E27FC236}">
                <a16:creationId xmlns:a16="http://schemas.microsoft.com/office/drawing/2014/main" id="{A14B2EAA-12EA-BA3B-520D-DB75CBAD2202}"/>
              </a:ext>
            </a:extLst>
          </p:cNvPr>
          <p:cNvGrpSpPr/>
          <p:nvPr/>
        </p:nvGrpSpPr>
        <p:grpSpPr>
          <a:xfrm>
            <a:off x="1038225" y="6268580"/>
            <a:ext cx="6871582" cy="2479692"/>
            <a:chOff x="0" y="0"/>
            <a:chExt cx="1547430" cy="558408"/>
          </a:xfrm>
        </p:grpSpPr>
        <p:sp>
          <p:nvSpPr>
            <p:cNvPr id="18" name="Freeform 6">
              <a:extLst>
                <a:ext uri="{FF2B5EF4-FFF2-40B4-BE49-F238E27FC236}">
                  <a16:creationId xmlns:a16="http://schemas.microsoft.com/office/drawing/2014/main" id="{E8C6B412-127D-48DC-41FD-44B403052CD2}"/>
                </a:ext>
              </a:extLst>
            </p:cNvPr>
            <p:cNvSpPr/>
            <p:nvPr/>
          </p:nvSpPr>
          <p:spPr>
            <a:xfrm>
              <a:off x="0" y="0"/>
              <a:ext cx="1547430" cy="558409"/>
            </a:xfrm>
            <a:custGeom>
              <a:avLst/>
              <a:gdLst/>
              <a:ahLst/>
              <a:cxnLst/>
              <a:rect l="l" t="t" r="r" b="b"/>
              <a:pathLst>
                <a:path w="1547430" h="558409">
                  <a:moveTo>
                    <a:pt x="57460" y="0"/>
                  </a:moveTo>
                  <a:lnTo>
                    <a:pt x="1489971" y="0"/>
                  </a:lnTo>
                  <a:cubicBezTo>
                    <a:pt x="1505210" y="0"/>
                    <a:pt x="1519825" y="6054"/>
                    <a:pt x="1530601" y="16830"/>
                  </a:cubicBezTo>
                  <a:cubicBezTo>
                    <a:pt x="1541376" y="27605"/>
                    <a:pt x="1547430" y="42220"/>
                    <a:pt x="1547430" y="57460"/>
                  </a:cubicBezTo>
                  <a:lnTo>
                    <a:pt x="1547430" y="500949"/>
                  </a:lnTo>
                  <a:cubicBezTo>
                    <a:pt x="1547430" y="516188"/>
                    <a:pt x="1541376" y="530803"/>
                    <a:pt x="1530601" y="541579"/>
                  </a:cubicBezTo>
                  <a:cubicBezTo>
                    <a:pt x="1519825" y="552355"/>
                    <a:pt x="1505210" y="558409"/>
                    <a:pt x="1489971" y="558409"/>
                  </a:cubicBezTo>
                  <a:lnTo>
                    <a:pt x="57460" y="558409"/>
                  </a:lnTo>
                  <a:cubicBezTo>
                    <a:pt x="42220" y="558409"/>
                    <a:pt x="27605" y="552355"/>
                    <a:pt x="16830" y="541579"/>
                  </a:cubicBezTo>
                  <a:cubicBezTo>
                    <a:pt x="6054" y="530803"/>
                    <a:pt x="0" y="516188"/>
                    <a:pt x="0" y="500949"/>
                  </a:cubicBezTo>
                  <a:lnTo>
                    <a:pt x="0" y="57460"/>
                  </a:lnTo>
                  <a:cubicBezTo>
                    <a:pt x="0" y="42220"/>
                    <a:pt x="6054" y="27605"/>
                    <a:pt x="16830" y="16830"/>
                  </a:cubicBezTo>
                  <a:cubicBezTo>
                    <a:pt x="27605" y="6054"/>
                    <a:pt x="42220" y="0"/>
                    <a:pt x="57460" y="0"/>
                  </a:cubicBezTo>
                  <a:close/>
                </a:path>
              </a:pathLst>
            </a:custGeom>
            <a:solidFill>
              <a:srgbClr val="DAE9FF"/>
            </a:solidFill>
          </p:spPr>
          <p:txBody>
            <a:bodyPr/>
            <a:lstStyle/>
            <a:p>
              <a:endParaRPr lang="vi-VN"/>
            </a:p>
          </p:txBody>
        </p:sp>
        <p:sp>
          <p:nvSpPr>
            <p:cNvPr id="19" name="TextBox 7">
              <a:extLst>
                <a:ext uri="{FF2B5EF4-FFF2-40B4-BE49-F238E27FC236}">
                  <a16:creationId xmlns:a16="http://schemas.microsoft.com/office/drawing/2014/main" id="{D80E249C-521C-221B-2A65-13E3212C3106}"/>
                </a:ext>
              </a:extLst>
            </p:cNvPr>
            <p:cNvSpPr txBox="1"/>
            <p:nvPr/>
          </p:nvSpPr>
          <p:spPr>
            <a:xfrm>
              <a:off x="0" y="-38100"/>
              <a:ext cx="1547430" cy="596508"/>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11">
            <a:extLst>
              <a:ext uri="{FF2B5EF4-FFF2-40B4-BE49-F238E27FC236}">
                <a16:creationId xmlns:a16="http://schemas.microsoft.com/office/drawing/2014/main" id="{F8F725B8-B817-EFD5-6FF2-29EBC7A4A469}"/>
              </a:ext>
            </a:extLst>
          </p:cNvPr>
          <p:cNvSpPr txBox="1"/>
          <p:nvPr/>
        </p:nvSpPr>
        <p:spPr>
          <a:xfrm>
            <a:off x="1038225" y="6803020"/>
            <a:ext cx="6807579" cy="1241622"/>
          </a:xfrm>
          <a:prstGeom prst="rect">
            <a:avLst/>
          </a:prstGeom>
        </p:spPr>
        <p:txBody>
          <a:bodyPr lIns="0" tIns="0" rIns="0" bIns="0" rtlCol="0" anchor="t">
            <a:spAutoFit/>
          </a:bodyPr>
          <a:lstStyle/>
          <a:p>
            <a:pPr algn="ctr">
              <a:lnSpc>
                <a:spcPts val="5016"/>
              </a:lnSpc>
              <a:spcBef>
                <a:spcPct val="0"/>
              </a:spcBef>
            </a:pPr>
            <a:r>
              <a:rPr lang="en-US" sz="3600" dirty="0">
                <a:latin typeface="Lexend Deca" panose="020B0604020202020204" charset="0"/>
                <a:cs typeface="Lexend Deca" panose="020B0604020202020204" charset="0"/>
              </a:rPr>
              <a:t>Pixel-Oriented Visualization Techniques</a:t>
            </a:r>
            <a:endParaRPr lang="en-US" sz="3583" dirty="0">
              <a:solidFill>
                <a:srgbClr val="31356E"/>
              </a:solidFill>
              <a:latin typeface="Lexend Deca" panose="020B0604020202020204" charset="0"/>
              <a:ea typeface="Lexend Deca"/>
              <a:cs typeface="Lexend Deca" panose="020B0604020202020204" charset="0"/>
              <a:sym typeface="Lexend Deca"/>
            </a:endParaRPr>
          </a:p>
        </p:txBody>
      </p:sp>
      <p:sp>
        <p:nvSpPr>
          <p:cNvPr id="9" name="TextBox 8">
            <a:extLst>
              <a:ext uri="{FF2B5EF4-FFF2-40B4-BE49-F238E27FC236}">
                <a16:creationId xmlns:a16="http://schemas.microsoft.com/office/drawing/2014/main" id="{189E778C-ECCA-7AEC-46C6-21F71A1BB8E6}"/>
              </a:ext>
            </a:extLst>
          </p:cNvPr>
          <p:cNvSpPr txBox="1"/>
          <p:nvPr/>
        </p:nvSpPr>
        <p:spPr>
          <a:xfrm>
            <a:off x="17862884" y="9763780"/>
            <a:ext cx="425116" cy="523220"/>
          </a:xfrm>
          <a:prstGeom prst="rect">
            <a:avLst/>
          </a:prstGeom>
          <a:noFill/>
        </p:spPr>
        <p:txBody>
          <a:bodyPr wrap="none" rtlCol="0">
            <a:spAutoFit/>
          </a:bodyPr>
          <a:lstStyle/>
          <a:p>
            <a:r>
              <a:rPr lang="en-US" sz="2800" dirty="0">
                <a:latin typeface=".VnBlack" panose="020B7200000000000000" pitchFamily="34" charset="0"/>
              </a:rPr>
              <a:t>6</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50" fill="hold"/>
                                        <p:tgtEl>
                                          <p:spTgt spid="5"/>
                                        </p:tgtEl>
                                        <p:attrNameLst>
                                          <p:attrName>ppt_w</p:attrName>
                                        </p:attrNameLst>
                                      </p:cBhvr>
                                      <p:tavLst>
                                        <p:tav tm="0">
                                          <p:val>
                                            <p:fltVal val="0"/>
                                          </p:val>
                                        </p:tav>
                                        <p:tav tm="100000">
                                          <p:val>
                                            <p:strVal val="#ppt_w"/>
                                          </p:val>
                                        </p:tav>
                                      </p:tavLst>
                                    </p:anim>
                                    <p:anim calcmode="lin" valueType="num">
                                      <p:cBhvr>
                                        <p:cTn id="8" dur="250" fill="hold"/>
                                        <p:tgtEl>
                                          <p:spTgt spid="5"/>
                                        </p:tgtEl>
                                        <p:attrNameLst>
                                          <p:attrName>ppt_h</p:attrName>
                                        </p:attrNameLst>
                                      </p:cBhvr>
                                      <p:tavLst>
                                        <p:tav tm="0">
                                          <p:val>
                                            <p:fltVal val="0"/>
                                          </p:val>
                                        </p:tav>
                                        <p:tav tm="100000">
                                          <p:val>
                                            <p:strVal val="#ppt_h"/>
                                          </p:val>
                                        </p:tav>
                                      </p:tavLst>
                                    </p:anim>
                                    <p:animEffect transition="in" filter="fade">
                                      <p:cBhvr>
                                        <p:cTn id="9"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E833B1A-1003-714E-63C7-7FFC620A5E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5" t="8949"/>
          <a:stretch/>
        </p:blipFill>
        <p:spPr bwMode="auto">
          <a:xfrm>
            <a:off x="990600" y="0"/>
            <a:ext cx="16268700" cy="89157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7995122-EA67-5616-8F3C-D600B0FC63E7}"/>
              </a:ext>
            </a:extLst>
          </p:cNvPr>
          <p:cNvSpPr txBox="1"/>
          <p:nvPr/>
        </p:nvSpPr>
        <p:spPr>
          <a:xfrm>
            <a:off x="609600" y="8915727"/>
            <a:ext cx="17678400" cy="1696105"/>
          </a:xfrm>
          <a:prstGeom prst="rect">
            <a:avLst/>
          </a:prstGeom>
        </p:spPr>
        <p:txBody>
          <a:bodyPr wrap="square" lIns="0" tIns="0" rIns="0" bIns="0" rtlCol="0" anchor="t">
            <a:spAutoFit/>
          </a:bodyPr>
          <a:lstStyle/>
          <a:p>
            <a:pPr algn="ctr">
              <a:lnSpc>
                <a:spcPts val="4596"/>
              </a:lnSpc>
              <a:spcBef>
                <a:spcPct val="0"/>
              </a:spcBef>
            </a:pPr>
            <a:r>
              <a:rPr lang="vi-VN" sz="2400" b="0" i="0" u="none" strike="noStrike" dirty="0">
                <a:solidFill>
                  <a:srgbClr val="000000"/>
                </a:solidFill>
                <a:effectLst/>
                <a:latin typeface="Lexend Deca" panose="020B0604020202020204" charset="0"/>
                <a:cs typeface="Lexend Deca" panose="020B0604020202020204" charset="0"/>
              </a:rPr>
              <a:t>Biểu đồ pixel của dữ liệu giao thông trong 9 ngày </a:t>
            </a:r>
            <a:r>
              <a:rPr lang="en-US" sz="2400" b="0" i="0" u="none" strike="noStrike" dirty="0" err="1">
                <a:solidFill>
                  <a:srgbClr val="000000"/>
                </a:solidFill>
                <a:effectLst/>
                <a:latin typeface="Lexend Deca" panose="020B0604020202020204" charset="0"/>
                <a:cs typeface="Lexend Deca" panose="020B0604020202020204" charset="0"/>
              </a:rPr>
              <a:t>trên</a:t>
            </a:r>
            <a:r>
              <a:rPr lang="en-US" sz="2400" b="0" i="0" u="none" strike="noStrike" dirty="0">
                <a:solidFill>
                  <a:srgbClr val="000000"/>
                </a:solidFill>
                <a:effectLst/>
                <a:latin typeface="Lexend Deca" panose="020B0604020202020204" charset="0"/>
                <a:cs typeface="Lexend Deca" panose="020B0604020202020204" charset="0"/>
              </a:rPr>
              <a:t> </a:t>
            </a:r>
            <a:r>
              <a:rPr lang="en-US" sz="2400" b="0" i="0" u="none" strike="noStrike" dirty="0" err="1">
                <a:solidFill>
                  <a:srgbClr val="000000"/>
                </a:solidFill>
                <a:effectLst/>
                <a:latin typeface="Lexend Deca" panose="020B0604020202020204" charset="0"/>
                <a:cs typeface="Lexend Deca" panose="020B0604020202020204" charset="0"/>
              </a:rPr>
              <a:t>đường</a:t>
            </a:r>
            <a:r>
              <a:rPr lang="en-US" sz="2400" dirty="0">
                <a:solidFill>
                  <a:srgbClr val="000000"/>
                </a:solidFill>
                <a:latin typeface="Lexend Deca" panose="020B0604020202020204" charset="0"/>
                <a:cs typeface="Lexend Deca" panose="020B0604020202020204" charset="0"/>
              </a:rPr>
              <a:t> </a:t>
            </a:r>
            <a:r>
              <a:rPr lang="vi-VN" sz="2400" b="0" i="0" u="none" strike="noStrike" dirty="0">
                <a:solidFill>
                  <a:srgbClr val="000000"/>
                </a:solidFill>
                <a:effectLst/>
                <a:latin typeface="Lexend Deca" panose="020B0604020202020204" charset="0"/>
                <a:cs typeface="Lexend Deca" panose="020B0604020202020204" charset="0"/>
              </a:rPr>
              <a:t>A13 đến Rotterdam</a:t>
            </a:r>
            <a:endParaRPr lang="en-US" sz="2400" b="0" i="0" u="none" strike="noStrike" dirty="0">
              <a:solidFill>
                <a:srgbClr val="000000"/>
              </a:solidFill>
              <a:effectLst/>
              <a:latin typeface="Lexend Deca" panose="020B0604020202020204" charset="0"/>
              <a:cs typeface="Lexend Deca" panose="020B0604020202020204" charset="0"/>
            </a:endParaRPr>
          </a:p>
          <a:p>
            <a:pPr algn="ctr">
              <a:lnSpc>
                <a:spcPts val="4596"/>
              </a:lnSpc>
              <a:spcBef>
                <a:spcPct val="0"/>
              </a:spcBef>
            </a:pPr>
            <a:r>
              <a:rPr lang="en-US" sz="2400" dirty="0">
                <a:solidFill>
                  <a:srgbClr val="000000"/>
                </a:solidFill>
                <a:latin typeface="Lexend Deca" panose="020B0604020202020204" charset="0"/>
                <a:cs typeface="Lexend Deca" panose="020B0604020202020204" charset="0"/>
              </a:rPr>
              <a:t>(</a:t>
            </a:r>
            <a:r>
              <a:rPr lang="en-US" sz="2400" dirty="0" err="1">
                <a:solidFill>
                  <a:srgbClr val="000000"/>
                </a:solidFill>
                <a:latin typeface="Lexend Deca" panose="020B0604020202020204" charset="0"/>
                <a:cs typeface="Lexend Deca" panose="020B0604020202020204" charset="0"/>
              </a:rPr>
              <a:t>nguồn</a:t>
            </a:r>
            <a:r>
              <a:rPr lang="en-US" sz="2400" dirty="0">
                <a:solidFill>
                  <a:srgbClr val="000000"/>
                </a:solidFill>
                <a:latin typeface="Lexend Deca" panose="020B0604020202020204" charset="0"/>
                <a:cs typeface="Lexend Deca" panose="020B0604020202020204" charset="0"/>
              </a:rPr>
              <a:t>: </a:t>
            </a:r>
            <a:r>
              <a:rPr lang="en-US" sz="2400" b="0" i="0" u="sng" strike="noStrike" dirty="0">
                <a:solidFill>
                  <a:srgbClr val="1155CC"/>
                </a:solidFill>
                <a:effectLst/>
                <a:latin typeface="Lexend Deca" panose="020B0604020202020204" charset="0"/>
                <a:cs typeface="Lexend Deca" panose="020B0604020202020204" charset="0"/>
                <a:hlinkClick r:id="rId3"/>
              </a:rPr>
              <a:t>https://social-glass.tudelft.nl/visualising-traffic-data/</a:t>
            </a:r>
            <a:r>
              <a:rPr lang="en-US" sz="2400" b="0" i="0" u="none" strike="noStrike" dirty="0">
                <a:solidFill>
                  <a:srgbClr val="000000"/>
                </a:solidFill>
                <a:effectLst/>
                <a:latin typeface="Lexend Deca" panose="020B0604020202020204" charset="0"/>
                <a:cs typeface="Lexend Deca" panose="020B0604020202020204" charset="0"/>
              </a:rPr>
              <a:t> )</a:t>
            </a:r>
            <a:br>
              <a:rPr lang="vi-VN" sz="2400" b="0" i="0" u="none" strike="noStrike" dirty="0">
                <a:solidFill>
                  <a:srgbClr val="000000"/>
                </a:solidFill>
                <a:effectLst/>
                <a:latin typeface="Lexend Deca" panose="020B0604020202020204" charset="0"/>
                <a:cs typeface="Lexend Deca" panose="020B0604020202020204" charset="0"/>
              </a:rPr>
            </a:br>
            <a:endParaRPr lang="en-US" sz="2400" dirty="0">
              <a:solidFill>
                <a:srgbClr val="31356E"/>
              </a:solidFill>
              <a:latin typeface="Lexend Deca" panose="020B0604020202020204" charset="0"/>
              <a:ea typeface="Lexend Deca"/>
              <a:cs typeface="Lexend Deca" panose="020B0604020202020204" charset="0"/>
              <a:sym typeface="Lexend Deca"/>
            </a:endParaRPr>
          </a:p>
        </p:txBody>
      </p:sp>
      <p:sp>
        <p:nvSpPr>
          <p:cNvPr id="5" name="TextBox 4">
            <a:extLst>
              <a:ext uri="{FF2B5EF4-FFF2-40B4-BE49-F238E27FC236}">
                <a16:creationId xmlns:a16="http://schemas.microsoft.com/office/drawing/2014/main" id="{5479C347-721E-F449-9533-8871115EDDBE}"/>
              </a:ext>
            </a:extLst>
          </p:cNvPr>
          <p:cNvSpPr txBox="1"/>
          <p:nvPr/>
        </p:nvSpPr>
        <p:spPr>
          <a:xfrm>
            <a:off x="17862884" y="9763780"/>
            <a:ext cx="425116" cy="523220"/>
          </a:xfrm>
          <a:prstGeom prst="rect">
            <a:avLst/>
          </a:prstGeom>
          <a:noFill/>
        </p:spPr>
        <p:txBody>
          <a:bodyPr wrap="none" rtlCol="0">
            <a:spAutoFit/>
          </a:bodyPr>
          <a:lstStyle/>
          <a:p>
            <a:r>
              <a:rPr lang="en-US" sz="2800" dirty="0">
                <a:solidFill>
                  <a:schemeClr val="bg1"/>
                </a:solidFill>
                <a:latin typeface=".VnBlack" panose="020B7200000000000000" pitchFamily="34" charset="0"/>
              </a:rPr>
              <a:t>7</a:t>
            </a:r>
          </a:p>
        </p:txBody>
      </p:sp>
    </p:spTree>
    <p:extLst>
      <p:ext uri="{BB962C8B-B14F-4D97-AF65-F5344CB8AC3E}">
        <p14:creationId xmlns:p14="http://schemas.microsoft.com/office/powerpoint/2010/main" val="3314157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1000"/>
                                        <p:tgtEl>
                                          <p:spTgt spid="18"/>
                                        </p:tgtEl>
                                      </p:cBhvr>
                                    </p:animEffect>
                                    <p:anim calcmode="lin" valueType="num">
                                      <p:cBhvr>
                                        <p:cTn id="11" dur="1000" fill="hold"/>
                                        <p:tgtEl>
                                          <p:spTgt spid="18"/>
                                        </p:tgtEl>
                                        <p:attrNameLst>
                                          <p:attrName>ppt_x</p:attrName>
                                        </p:attrNameLst>
                                      </p:cBhvr>
                                      <p:tavLst>
                                        <p:tav tm="0">
                                          <p:val>
                                            <p:strVal val="#ppt_x"/>
                                          </p:val>
                                        </p:tav>
                                        <p:tav tm="100000">
                                          <p:val>
                                            <p:strVal val="#ppt_x"/>
                                          </p:val>
                                        </p:tav>
                                      </p:tavLst>
                                    </p:anim>
                                    <p:anim calcmode="lin" valueType="num">
                                      <p:cBhvr>
                                        <p:cTn id="1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AE9FF"/>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79C347-721E-F449-9533-8871115EDDBE}"/>
              </a:ext>
            </a:extLst>
          </p:cNvPr>
          <p:cNvSpPr txBox="1"/>
          <p:nvPr/>
        </p:nvSpPr>
        <p:spPr>
          <a:xfrm>
            <a:off x="17862884" y="9763780"/>
            <a:ext cx="425116" cy="523220"/>
          </a:xfrm>
          <a:prstGeom prst="rect">
            <a:avLst/>
          </a:prstGeom>
          <a:noFill/>
        </p:spPr>
        <p:txBody>
          <a:bodyPr wrap="none" rtlCol="0">
            <a:spAutoFit/>
          </a:bodyPr>
          <a:lstStyle/>
          <a:p>
            <a:r>
              <a:rPr lang="en-US" sz="2800" dirty="0">
                <a:solidFill>
                  <a:schemeClr val="bg1"/>
                </a:solidFill>
                <a:latin typeface=".VnBlack" panose="020B7200000000000000" pitchFamily="34" charset="0"/>
              </a:rPr>
              <a:t>7</a:t>
            </a:r>
          </a:p>
        </p:txBody>
      </p:sp>
      <p:grpSp>
        <p:nvGrpSpPr>
          <p:cNvPr id="2" name="Group 1">
            <a:extLst>
              <a:ext uri="{FF2B5EF4-FFF2-40B4-BE49-F238E27FC236}">
                <a16:creationId xmlns:a16="http://schemas.microsoft.com/office/drawing/2014/main" id="{050F1ECF-1CC6-006F-7D5C-94D9D87EC0BB}"/>
              </a:ext>
            </a:extLst>
          </p:cNvPr>
          <p:cNvGrpSpPr/>
          <p:nvPr/>
        </p:nvGrpSpPr>
        <p:grpSpPr>
          <a:xfrm>
            <a:off x="1321108" y="926038"/>
            <a:ext cx="3271698" cy="5370385"/>
            <a:chOff x="0" y="0"/>
            <a:chExt cx="4208567" cy="6537006"/>
          </a:xfrm>
        </p:grpSpPr>
        <p:pic>
          <p:nvPicPr>
            <p:cNvPr id="15" name="Picture 14">
              <a:extLst>
                <a:ext uri="{FF2B5EF4-FFF2-40B4-BE49-F238E27FC236}">
                  <a16:creationId xmlns:a16="http://schemas.microsoft.com/office/drawing/2014/main" id="{FA77C89C-7CFA-8C7A-2105-313A1D81AD28}"/>
                </a:ext>
              </a:extLst>
            </p:cNvPr>
            <p:cNvPicPr>
              <a:picLocks noChangeAspect="1"/>
            </p:cNvPicPr>
            <p:nvPr/>
          </p:nvPicPr>
          <p:blipFill>
            <a:blip r:embed="rId2"/>
            <a:srcRect t="26856"/>
            <a:stretch>
              <a:fillRect/>
            </a:stretch>
          </p:blipFill>
          <p:spPr>
            <a:xfrm>
              <a:off x="0" y="0"/>
              <a:ext cx="4208567" cy="6537006"/>
            </a:xfrm>
            <a:prstGeom prst="rect">
              <a:avLst/>
            </a:prstGeom>
          </p:spPr>
        </p:pic>
      </p:grpSp>
      <p:grpSp>
        <p:nvGrpSpPr>
          <p:cNvPr id="3" name="Group 2">
            <a:extLst>
              <a:ext uri="{FF2B5EF4-FFF2-40B4-BE49-F238E27FC236}">
                <a16:creationId xmlns:a16="http://schemas.microsoft.com/office/drawing/2014/main" id="{6A4DA395-8B99-20EB-0223-B3DA52A3D20B}"/>
              </a:ext>
            </a:extLst>
          </p:cNvPr>
          <p:cNvGrpSpPr/>
          <p:nvPr/>
        </p:nvGrpSpPr>
        <p:grpSpPr>
          <a:xfrm>
            <a:off x="5476116" y="926038"/>
            <a:ext cx="3271698" cy="5370385"/>
            <a:chOff x="0" y="0"/>
            <a:chExt cx="4208567" cy="6537006"/>
          </a:xfrm>
        </p:grpSpPr>
        <p:pic>
          <p:nvPicPr>
            <p:cNvPr id="14" name="Picture 13">
              <a:extLst>
                <a:ext uri="{FF2B5EF4-FFF2-40B4-BE49-F238E27FC236}">
                  <a16:creationId xmlns:a16="http://schemas.microsoft.com/office/drawing/2014/main" id="{2B90E95D-7285-6A74-C094-463493CCFADA}"/>
                </a:ext>
              </a:extLst>
            </p:cNvPr>
            <p:cNvPicPr>
              <a:picLocks noChangeAspect="1"/>
            </p:cNvPicPr>
            <p:nvPr/>
          </p:nvPicPr>
          <p:blipFill>
            <a:blip r:embed="rId3"/>
            <a:srcRect t="22119"/>
            <a:stretch>
              <a:fillRect/>
            </a:stretch>
          </p:blipFill>
          <p:spPr>
            <a:xfrm>
              <a:off x="0" y="0"/>
              <a:ext cx="4208567" cy="6537006"/>
            </a:xfrm>
            <a:prstGeom prst="rect">
              <a:avLst/>
            </a:prstGeom>
          </p:spPr>
        </p:pic>
      </p:grpSp>
      <p:grpSp>
        <p:nvGrpSpPr>
          <p:cNvPr id="4" name="Group 3">
            <a:extLst>
              <a:ext uri="{FF2B5EF4-FFF2-40B4-BE49-F238E27FC236}">
                <a16:creationId xmlns:a16="http://schemas.microsoft.com/office/drawing/2014/main" id="{F43E2361-FEBD-7700-434F-DE3A8F7FAF4C}"/>
              </a:ext>
            </a:extLst>
          </p:cNvPr>
          <p:cNvGrpSpPr/>
          <p:nvPr/>
        </p:nvGrpSpPr>
        <p:grpSpPr>
          <a:xfrm>
            <a:off x="9643291" y="926038"/>
            <a:ext cx="3271698" cy="5370385"/>
            <a:chOff x="0" y="0"/>
            <a:chExt cx="4208567" cy="6537006"/>
          </a:xfrm>
        </p:grpSpPr>
        <p:pic>
          <p:nvPicPr>
            <p:cNvPr id="13" name="Picture 12">
              <a:extLst>
                <a:ext uri="{FF2B5EF4-FFF2-40B4-BE49-F238E27FC236}">
                  <a16:creationId xmlns:a16="http://schemas.microsoft.com/office/drawing/2014/main" id="{09F62931-09D3-8476-A9A7-AF267FB1FE71}"/>
                </a:ext>
              </a:extLst>
            </p:cNvPr>
            <p:cNvPicPr>
              <a:picLocks noChangeAspect="1"/>
            </p:cNvPicPr>
            <p:nvPr/>
          </p:nvPicPr>
          <p:blipFill>
            <a:blip r:embed="rId4"/>
            <a:srcRect t="11494" b="11494"/>
            <a:stretch>
              <a:fillRect/>
            </a:stretch>
          </p:blipFill>
          <p:spPr>
            <a:xfrm>
              <a:off x="0" y="0"/>
              <a:ext cx="4208567" cy="6537006"/>
            </a:xfrm>
            <a:prstGeom prst="rect">
              <a:avLst/>
            </a:prstGeom>
          </p:spPr>
        </p:pic>
      </p:grpSp>
      <p:grpSp>
        <p:nvGrpSpPr>
          <p:cNvPr id="6" name="Group 5">
            <a:extLst>
              <a:ext uri="{FF2B5EF4-FFF2-40B4-BE49-F238E27FC236}">
                <a16:creationId xmlns:a16="http://schemas.microsoft.com/office/drawing/2014/main" id="{D1AE521D-9ADA-2719-1C25-FE9277CFD7EB}"/>
              </a:ext>
            </a:extLst>
          </p:cNvPr>
          <p:cNvGrpSpPr/>
          <p:nvPr/>
        </p:nvGrpSpPr>
        <p:grpSpPr>
          <a:xfrm>
            <a:off x="13810467" y="926038"/>
            <a:ext cx="3271698" cy="5370385"/>
            <a:chOff x="0" y="0"/>
            <a:chExt cx="4208567" cy="6537006"/>
          </a:xfrm>
        </p:grpSpPr>
        <p:pic>
          <p:nvPicPr>
            <p:cNvPr id="12" name="Picture 11">
              <a:extLst>
                <a:ext uri="{FF2B5EF4-FFF2-40B4-BE49-F238E27FC236}">
                  <a16:creationId xmlns:a16="http://schemas.microsoft.com/office/drawing/2014/main" id="{B45E1F1B-A691-FDAC-9984-338C19DFBA78}"/>
                </a:ext>
              </a:extLst>
            </p:cNvPr>
            <p:cNvPicPr>
              <a:picLocks noChangeAspect="1"/>
            </p:cNvPicPr>
            <p:nvPr/>
          </p:nvPicPr>
          <p:blipFill>
            <a:blip r:embed="rId5"/>
            <a:srcRect t="10951" b="10951"/>
            <a:stretch>
              <a:fillRect/>
            </a:stretch>
          </p:blipFill>
          <p:spPr>
            <a:xfrm>
              <a:off x="0" y="0"/>
              <a:ext cx="4208567" cy="6537006"/>
            </a:xfrm>
            <a:prstGeom prst="rect">
              <a:avLst/>
            </a:prstGeom>
          </p:spPr>
        </p:pic>
      </p:grpSp>
      <p:sp>
        <p:nvSpPr>
          <p:cNvPr id="7" name="TextBox 13">
            <a:extLst>
              <a:ext uri="{FF2B5EF4-FFF2-40B4-BE49-F238E27FC236}">
                <a16:creationId xmlns:a16="http://schemas.microsoft.com/office/drawing/2014/main" id="{75EA2524-5DCD-5F6B-B7EF-1047F01378B9}"/>
              </a:ext>
            </a:extLst>
          </p:cNvPr>
          <p:cNvSpPr txBox="1"/>
          <p:nvPr/>
        </p:nvSpPr>
        <p:spPr>
          <a:xfrm>
            <a:off x="1994185" y="7975598"/>
            <a:ext cx="15298212" cy="2049792"/>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4129"/>
              </a:lnSpc>
            </a:pPr>
            <a:r>
              <a:rPr lang="en-US" sz="2597" dirty="0">
                <a:latin typeface="Lexend Deca" panose="020B0604020202020204" charset="-93"/>
                <a:ea typeface="Times New Roman"/>
                <a:cs typeface="Lexend Deca" panose="020B0604020202020204" charset="-93"/>
                <a:sym typeface="Times New Roman"/>
              </a:rPr>
              <a:t>●</a:t>
            </a:r>
            <a:r>
              <a:rPr lang="en-US" sz="2597" dirty="0" err="1">
                <a:latin typeface="Lexend Deca" panose="020B0604020202020204" charset="-93"/>
                <a:ea typeface="Times New Roman"/>
                <a:cs typeface="Lexend Deca" panose="020B0604020202020204" charset="-93"/>
                <a:sym typeface="Times New Roman"/>
              </a:rPr>
              <a:t>Giới</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hạn</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thẻ</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tín</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dụng</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biến</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thiên</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đều</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với</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mức</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thu</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nhập</a:t>
            </a:r>
            <a:endParaRPr lang="en-US" sz="2597" dirty="0">
              <a:latin typeface="Lexend Deca" panose="020B0604020202020204" charset="-93"/>
              <a:ea typeface="Times New Roman"/>
              <a:cs typeface="Lexend Deca" panose="020B0604020202020204" charset="-93"/>
              <a:sym typeface="Times New Roman"/>
            </a:endParaRPr>
          </a:p>
          <a:p>
            <a:pPr algn="l">
              <a:lnSpc>
                <a:spcPts val="4129"/>
              </a:lnSpc>
            </a:pPr>
            <a:r>
              <a:rPr lang="en-US" sz="2597" dirty="0">
                <a:latin typeface="Lexend Deca" panose="020B0604020202020204" charset="-93"/>
                <a:ea typeface="Times New Roman"/>
                <a:cs typeface="Lexend Deca" panose="020B0604020202020204" charset="-93"/>
                <a:sym typeface="Times New Roman"/>
              </a:rPr>
              <a:t>●</a:t>
            </a:r>
            <a:r>
              <a:rPr lang="en-US" sz="2597" dirty="0" err="1">
                <a:latin typeface="Lexend Deca" panose="020B0604020202020204" charset="-93"/>
                <a:ea typeface="Times New Roman"/>
                <a:cs typeface="Lexend Deca" panose="020B0604020202020204" charset="-93"/>
                <a:sym typeface="Times New Roman"/>
              </a:rPr>
              <a:t>Những</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người</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với</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mức</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lương</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trung</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bình</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có</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số</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tiền</a:t>
            </a:r>
            <a:r>
              <a:rPr lang="en-US" sz="2597" dirty="0">
                <a:latin typeface="Lexend Deca" panose="020B0604020202020204" charset="-93"/>
                <a:ea typeface="Times New Roman"/>
                <a:cs typeface="Lexend Deca" panose="020B0604020202020204" charset="-93"/>
                <a:sym typeface="Times New Roman"/>
              </a:rPr>
              <a:t> chi </a:t>
            </a:r>
            <a:r>
              <a:rPr lang="en-US" sz="2597" dirty="0" err="1">
                <a:latin typeface="Lexend Deca" panose="020B0604020202020204" charset="-93"/>
                <a:ea typeface="Times New Roman"/>
                <a:cs typeface="Lexend Deca" panose="020B0604020202020204" charset="-93"/>
                <a:sym typeface="Times New Roman"/>
              </a:rPr>
              <a:t>tiêu</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vào</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cửa</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hàng</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nhiều</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nhất</a:t>
            </a:r>
            <a:endParaRPr lang="en-US" sz="2597" dirty="0">
              <a:latin typeface="Lexend Deca" panose="020B0604020202020204" charset="-93"/>
              <a:ea typeface="Times New Roman"/>
              <a:cs typeface="Lexend Deca" panose="020B0604020202020204" charset="-93"/>
              <a:sym typeface="Times New Roman"/>
            </a:endParaRPr>
          </a:p>
          <a:p>
            <a:pPr algn="l">
              <a:lnSpc>
                <a:spcPts val="4129"/>
              </a:lnSpc>
            </a:pPr>
            <a:r>
              <a:rPr lang="en-US" sz="2597" dirty="0">
                <a:latin typeface="Lexend Deca" panose="020B0604020202020204" charset="-93"/>
                <a:ea typeface="Times New Roman"/>
                <a:cs typeface="Lexend Deca" panose="020B0604020202020204" charset="-93"/>
                <a:sym typeface="Times New Roman"/>
              </a:rPr>
              <a:t>●</a:t>
            </a:r>
            <a:r>
              <a:rPr lang="en-US" sz="2597" dirty="0" err="1">
                <a:latin typeface="Lexend Deca" panose="020B0604020202020204" charset="-93"/>
                <a:ea typeface="Times New Roman"/>
                <a:cs typeface="Lexend Deca" panose="020B0604020202020204" charset="-93"/>
                <a:sym typeface="Times New Roman"/>
              </a:rPr>
              <a:t>Không</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có</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sự</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đồng</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nhất</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giữa</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thu</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nhập</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và</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số</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tuổi</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trong</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tệp</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khách</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hàng</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của</a:t>
            </a:r>
            <a:r>
              <a:rPr lang="en-US" sz="2597" dirty="0">
                <a:latin typeface="Lexend Deca" panose="020B0604020202020204" charset="-93"/>
                <a:ea typeface="Times New Roman"/>
                <a:cs typeface="Lexend Deca" panose="020B0604020202020204" charset="-93"/>
                <a:sym typeface="Times New Roman"/>
              </a:rPr>
              <a:t> </a:t>
            </a:r>
            <a:r>
              <a:rPr lang="en-US" sz="2597" dirty="0" err="1">
                <a:latin typeface="Lexend Deca" panose="020B0604020202020204" charset="-93"/>
                <a:ea typeface="Times New Roman"/>
                <a:cs typeface="Lexend Deca" panose="020B0604020202020204" charset="-93"/>
                <a:sym typeface="Times New Roman"/>
              </a:rPr>
              <a:t>AllElectronic</a:t>
            </a:r>
            <a:endParaRPr lang="en-US" sz="2597" dirty="0">
              <a:latin typeface="Lexend Deca" panose="020B0604020202020204" charset="-93"/>
              <a:ea typeface="Times New Roman"/>
              <a:cs typeface="Lexend Deca" panose="020B0604020202020204" charset="-93"/>
              <a:sym typeface="Times New Roman"/>
            </a:endParaRPr>
          </a:p>
          <a:p>
            <a:pPr algn="l">
              <a:lnSpc>
                <a:spcPts val="4129"/>
              </a:lnSpc>
            </a:pPr>
            <a:endParaRPr lang="en-US" sz="2597" dirty="0">
              <a:latin typeface="Lexend Deca" panose="020B0604020202020204" charset="-93"/>
              <a:ea typeface="Times New Roman"/>
              <a:cs typeface="Lexend Deca" panose="020B0604020202020204" charset="-93"/>
              <a:sym typeface="Times New Roman"/>
            </a:endParaRPr>
          </a:p>
        </p:txBody>
      </p:sp>
      <p:sp>
        <p:nvSpPr>
          <p:cNvPr id="8" name="TextBox 14">
            <a:extLst>
              <a:ext uri="{FF2B5EF4-FFF2-40B4-BE49-F238E27FC236}">
                <a16:creationId xmlns:a16="http://schemas.microsoft.com/office/drawing/2014/main" id="{9AE0D352-E4CB-EF12-AE5F-47D6277E62BB}"/>
              </a:ext>
            </a:extLst>
          </p:cNvPr>
          <p:cNvSpPr txBox="1"/>
          <p:nvPr/>
        </p:nvSpPr>
        <p:spPr>
          <a:xfrm>
            <a:off x="1321108" y="6488846"/>
            <a:ext cx="3184342" cy="494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200"/>
              </a:lnSpc>
              <a:spcBef>
                <a:spcPct val="0"/>
              </a:spcBef>
            </a:pPr>
            <a:r>
              <a:rPr lang="en-US" sz="3000" b="1" spc="147" dirty="0">
                <a:latin typeface="Times New Roman Ultra-Bold"/>
                <a:ea typeface="Times New Roman Ultra-Bold"/>
                <a:cs typeface="Times New Roman Ultra-Bold"/>
                <a:sym typeface="Times New Roman Ultra-Bold"/>
              </a:rPr>
              <a:t>INCOME</a:t>
            </a:r>
          </a:p>
        </p:txBody>
      </p:sp>
      <p:sp>
        <p:nvSpPr>
          <p:cNvPr id="9" name="TextBox 15">
            <a:extLst>
              <a:ext uri="{FF2B5EF4-FFF2-40B4-BE49-F238E27FC236}">
                <a16:creationId xmlns:a16="http://schemas.microsoft.com/office/drawing/2014/main" id="{347C77E3-A2FE-9947-A1FE-54F6DB094607}"/>
              </a:ext>
            </a:extLst>
          </p:cNvPr>
          <p:cNvSpPr txBox="1"/>
          <p:nvPr/>
        </p:nvSpPr>
        <p:spPr>
          <a:xfrm>
            <a:off x="5476116" y="6488846"/>
            <a:ext cx="3370319" cy="494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200"/>
              </a:lnSpc>
              <a:spcBef>
                <a:spcPct val="0"/>
              </a:spcBef>
            </a:pPr>
            <a:r>
              <a:rPr lang="en-US" sz="3000" b="1" spc="147" dirty="0">
                <a:latin typeface="Times New Roman Ultra-Bold"/>
                <a:ea typeface="Times New Roman Ultra-Bold"/>
                <a:cs typeface="Times New Roman Ultra-Bold"/>
                <a:sym typeface="Times New Roman Ultra-Bold"/>
              </a:rPr>
              <a:t>CREDIT_LIMIT</a:t>
            </a:r>
          </a:p>
        </p:txBody>
      </p:sp>
      <p:sp>
        <p:nvSpPr>
          <p:cNvPr id="10" name="TextBox 16">
            <a:extLst>
              <a:ext uri="{FF2B5EF4-FFF2-40B4-BE49-F238E27FC236}">
                <a16:creationId xmlns:a16="http://schemas.microsoft.com/office/drawing/2014/main" id="{7AA411A4-6482-3257-57EC-5EE965FEEED9}"/>
              </a:ext>
            </a:extLst>
          </p:cNvPr>
          <p:cNvSpPr txBox="1"/>
          <p:nvPr/>
        </p:nvSpPr>
        <p:spPr>
          <a:xfrm>
            <a:off x="9631124" y="6488846"/>
            <a:ext cx="3240632" cy="1032719"/>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200"/>
              </a:lnSpc>
              <a:spcBef>
                <a:spcPct val="0"/>
              </a:spcBef>
            </a:pPr>
            <a:r>
              <a:rPr lang="en-US" sz="3000" b="1" spc="147" dirty="0">
                <a:latin typeface="Times New Roman Ultra-Bold"/>
                <a:ea typeface="Times New Roman Ultra-Bold"/>
                <a:cs typeface="Times New Roman Ultra-Bold"/>
                <a:sym typeface="Times New Roman Ultra-Bold"/>
              </a:rPr>
              <a:t>TRANSACTION_VOLUME</a:t>
            </a:r>
          </a:p>
        </p:txBody>
      </p:sp>
      <p:sp>
        <p:nvSpPr>
          <p:cNvPr id="11" name="TextBox 17">
            <a:extLst>
              <a:ext uri="{FF2B5EF4-FFF2-40B4-BE49-F238E27FC236}">
                <a16:creationId xmlns:a16="http://schemas.microsoft.com/office/drawing/2014/main" id="{B5F709DE-E9C7-8798-4BB1-5FAA5AA7B7FD}"/>
              </a:ext>
            </a:extLst>
          </p:cNvPr>
          <p:cNvSpPr txBox="1"/>
          <p:nvPr/>
        </p:nvSpPr>
        <p:spPr>
          <a:xfrm>
            <a:off x="13786131" y="6488846"/>
            <a:ext cx="3184342" cy="4941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200"/>
              </a:lnSpc>
              <a:spcBef>
                <a:spcPct val="0"/>
              </a:spcBef>
            </a:pPr>
            <a:r>
              <a:rPr lang="en-US" sz="3000" b="1" spc="147" dirty="0">
                <a:latin typeface="Times New Roman Ultra-Bold"/>
                <a:ea typeface="Times New Roman Ultra-Bold"/>
                <a:cs typeface="Times New Roman Ultra-Bold"/>
                <a:sym typeface="Times New Roman Ultra-Bold"/>
              </a:rPr>
              <a:t>AGE</a:t>
            </a:r>
          </a:p>
        </p:txBody>
      </p:sp>
    </p:spTree>
    <p:extLst>
      <p:ext uri="{BB962C8B-B14F-4D97-AF65-F5344CB8AC3E}">
        <p14:creationId xmlns:p14="http://schemas.microsoft.com/office/powerpoint/2010/main" val="15262253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B9AFB027581D469DB147F1231FFC24" ma:contentTypeVersion="4" ma:contentTypeDescription="Create a new document." ma:contentTypeScope="" ma:versionID="cd5997a255678624a113f2c7e9932230">
  <xsd:schema xmlns:xsd="http://www.w3.org/2001/XMLSchema" xmlns:xs="http://www.w3.org/2001/XMLSchema" xmlns:p="http://schemas.microsoft.com/office/2006/metadata/properties" xmlns:ns2="e31da5d4-057f-4a4a-961b-2f4ab7b9be0e" targetNamespace="http://schemas.microsoft.com/office/2006/metadata/properties" ma:root="true" ma:fieldsID="0f39adc3850784a0e1061032aadb982e" ns2:_="">
    <xsd:import namespace="e31da5d4-057f-4a4a-961b-2f4ab7b9be0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da5d4-057f-4a4a-961b-2f4ab7b9be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73972B-28DC-421D-B3E1-F3B42895AD26}"/>
</file>

<file path=customXml/itemProps2.xml><?xml version="1.0" encoding="utf-8"?>
<ds:datastoreItem xmlns:ds="http://schemas.openxmlformats.org/officeDocument/2006/customXml" ds:itemID="{643B6D8E-D065-4E75-81C2-8B2044E5C98A}"/>
</file>

<file path=customXml/itemProps3.xml><?xml version="1.0" encoding="utf-8"?>
<ds:datastoreItem xmlns:ds="http://schemas.openxmlformats.org/officeDocument/2006/customXml" ds:itemID="{3C046412-6577-4999-A9BA-9DB7F15AA818}"/>
</file>

<file path=docProps/app.xml><?xml version="1.0" encoding="utf-8"?>
<Properties xmlns="http://schemas.openxmlformats.org/officeDocument/2006/extended-properties" xmlns:vt="http://schemas.openxmlformats.org/officeDocument/2006/docPropsVTypes">
  <TotalTime>500</TotalTime>
  <Words>1932</Words>
  <Application>Microsoft Office PowerPoint</Application>
  <PresentationFormat>Custom</PresentationFormat>
  <Paragraphs>159</Paragraphs>
  <Slides>35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.VnBlack</vt:lpstr>
      <vt:lpstr>Arial</vt:lpstr>
      <vt:lpstr>Times New Roman Ultra-Bold</vt:lpstr>
      <vt:lpstr>Calibri</vt:lpstr>
      <vt:lpstr>UTM Alberta Heavy</vt:lpstr>
      <vt:lpstr>Lexend Deca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Representing Data Presentation in Blue Green Flat Graphic Style</dc:title>
  <cp:lastModifiedBy>NGUYỄN TẤT HÙNG</cp:lastModifiedBy>
  <cp:revision>8</cp:revision>
  <dcterms:created xsi:type="dcterms:W3CDTF">2006-08-16T00:00:00Z</dcterms:created>
  <dcterms:modified xsi:type="dcterms:W3CDTF">2024-09-10T17:06:13Z</dcterms:modified>
  <dc:identifier>DAGPoKluL2k</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0x010100CDB9AFB027581D469DB147F1231FFC24</vt:lpwstr>
  </property>
</Properties>
</file>