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8"/>
  </p:notesMasterIdLst>
  <p:handoutMasterIdLst>
    <p:handoutMasterId r:id="rId49"/>
  </p:handoutMasterIdLst>
  <p:sldIdLst>
    <p:sldId id="256" r:id="rId5"/>
    <p:sldId id="257" r:id="rId6"/>
    <p:sldId id="297" r:id="rId7"/>
    <p:sldId id="267" r:id="rId8"/>
    <p:sldId id="258" r:id="rId9"/>
    <p:sldId id="259" r:id="rId10"/>
    <p:sldId id="298" r:id="rId11"/>
    <p:sldId id="264" r:id="rId12"/>
    <p:sldId id="260" r:id="rId13"/>
    <p:sldId id="271" r:id="rId14"/>
    <p:sldId id="261" r:id="rId15"/>
    <p:sldId id="263" r:id="rId16"/>
    <p:sldId id="262" r:id="rId17"/>
    <p:sldId id="272" r:id="rId18"/>
    <p:sldId id="273" r:id="rId19"/>
    <p:sldId id="266" r:id="rId20"/>
    <p:sldId id="265" r:id="rId21"/>
    <p:sldId id="274" r:id="rId22"/>
    <p:sldId id="268" r:id="rId23"/>
    <p:sldId id="275" r:id="rId24"/>
    <p:sldId id="276" r:id="rId25"/>
    <p:sldId id="277" r:id="rId26"/>
    <p:sldId id="278" r:id="rId27"/>
    <p:sldId id="279" r:id="rId28"/>
    <p:sldId id="280" r:id="rId29"/>
    <p:sldId id="281" r:id="rId30"/>
    <p:sldId id="282" r:id="rId31"/>
    <p:sldId id="283" r:id="rId32"/>
    <p:sldId id="284" r:id="rId33"/>
    <p:sldId id="285" r:id="rId34"/>
    <p:sldId id="287" r:id="rId35"/>
    <p:sldId id="289" r:id="rId36"/>
    <p:sldId id="286" r:id="rId37"/>
    <p:sldId id="290" r:id="rId38"/>
    <p:sldId id="294" r:id="rId39"/>
    <p:sldId id="270" r:id="rId40"/>
    <p:sldId id="291" r:id="rId41"/>
    <p:sldId id="292" r:id="rId42"/>
    <p:sldId id="293" r:id="rId43"/>
    <p:sldId id="296" r:id="rId44"/>
    <p:sldId id="295" r:id="rId45"/>
    <p:sldId id="300" r:id="rId46"/>
    <p:sldId id="299" r:id="rId47"/>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30CAD6-27BD-49F5-C416-9C81FCAAAEDD}" v="19" dt="2024-09-25T14:17:05.200"/>
    <p1510:client id="{9C0BA3AD-AF69-35EA-B684-CB4B1146878D}" v="7" dt="2024-09-25T08:57:11.7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HỮU ĐỨC" userId="S::duc211210291@lms.utc.edu.vn::cf1e3325-2669-4549-b966-f413af52cc28" providerId="AD" clId="Web-{7E30CAD6-27BD-49F5-C416-9C81FCAAAEDD}"/>
    <pc:docChg chg="modSld">
      <pc:chgData name="NGUYỄN HỮU ĐỨC" userId="S::duc211210291@lms.utc.edu.vn::cf1e3325-2669-4549-b966-f413af52cc28" providerId="AD" clId="Web-{7E30CAD6-27BD-49F5-C416-9C81FCAAAEDD}" dt="2024-09-25T14:17:02.388" v="10" actId="20577"/>
      <pc:docMkLst>
        <pc:docMk/>
      </pc:docMkLst>
      <pc:sldChg chg="modSp">
        <pc:chgData name="NGUYỄN HỮU ĐỨC" userId="S::duc211210291@lms.utc.edu.vn::cf1e3325-2669-4549-b966-f413af52cc28" providerId="AD" clId="Web-{7E30CAD6-27BD-49F5-C416-9C81FCAAAEDD}" dt="2024-09-25T14:17:02.388" v="10" actId="20577"/>
        <pc:sldMkLst>
          <pc:docMk/>
          <pc:sldMk cId="0" sldId="256"/>
        </pc:sldMkLst>
        <pc:spChg chg="mod">
          <ac:chgData name="NGUYỄN HỮU ĐỨC" userId="S::duc211210291@lms.utc.edu.vn::cf1e3325-2669-4549-b966-f413af52cc28" providerId="AD" clId="Web-{7E30CAD6-27BD-49F5-C416-9C81FCAAAEDD}" dt="2024-09-25T14:17:02.388" v="10" actId="20577"/>
          <ac:spMkLst>
            <pc:docMk/>
            <pc:sldMk cId="0" sldId="256"/>
            <ac:spMk id="2" creationId="{00000000-0000-0000-0000-000000000000}"/>
          </ac:spMkLst>
        </pc:spChg>
        <pc:spChg chg="mod">
          <ac:chgData name="NGUYỄN HỮU ĐỨC" userId="S::duc211210291@lms.utc.edu.vn::cf1e3325-2669-4549-b966-f413af52cc28" providerId="AD" clId="Web-{7E30CAD6-27BD-49F5-C416-9C81FCAAAEDD}" dt="2024-09-25T14:16:48.122" v="6" actId="1076"/>
          <ac:spMkLst>
            <pc:docMk/>
            <pc:sldMk cId="0" sldId="256"/>
            <ac:spMk id="8" creationId="{00000000-0000-0000-0000-000000000000}"/>
          </ac:spMkLst>
        </pc:spChg>
      </pc:sldChg>
    </pc:docChg>
  </pc:docChgLst>
  <pc:docChgLst>
    <pc:chgData name="NGUYỄN HỮU ĐỨC" userId="S::duc211210291@lms.utc.edu.vn::cf1e3325-2669-4549-b966-f413af52cc28" providerId="AD" clId="Web-{4A6BC247-8B96-A95D-1B22-11ACED010543}"/>
    <pc:docChg chg="modSld">
      <pc:chgData name="NGUYỄN HỮU ĐỨC" userId="S::duc211210291@lms.utc.edu.vn::cf1e3325-2669-4549-b966-f413af52cc28" providerId="AD" clId="Web-{4A6BC247-8B96-A95D-1B22-11ACED010543}" dt="2024-09-18T15:36:41.370" v="6" actId="1076"/>
      <pc:docMkLst>
        <pc:docMk/>
      </pc:docMkLst>
      <pc:sldChg chg="modSp">
        <pc:chgData name="NGUYỄN HỮU ĐỨC" userId="S::duc211210291@lms.utc.edu.vn::cf1e3325-2669-4549-b966-f413af52cc28" providerId="AD" clId="Web-{4A6BC247-8B96-A95D-1B22-11ACED010543}" dt="2024-09-18T15:36:41.370" v="6" actId="1076"/>
        <pc:sldMkLst>
          <pc:docMk/>
          <pc:sldMk cId="0" sldId="257"/>
        </pc:sldMkLst>
        <pc:spChg chg="mod">
          <ac:chgData name="NGUYỄN HỮU ĐỨC" userId="S::duc211210291@lms.utc.edu.vn::cf1e3325-2669-4549-b966-f413af52cc28" providerId="AD" clId="Web-{4A6BC247-8B96-A95D-1B22-11ACED010543}" dt="2024-09-18T15:36:41.370" v="6" actId="1076"/>
          <ac:spMkLst>
            <pc:docMk/>
            <pc:sldMk cId="0" sldId="257"/>
            <ac:spMk id="4" creationId="{00000000-0000-0000-0000-000000000000}"/>
          </ac:spMkLst>
        </pc:spChg>
      </pc:sldChg>
    </pc:docChg>
  </pc:docChgLst>
  <pc:docChgLst>
    <pc:chgData name="NGUYỄN TẤT HÙNG" userId="S::hung211242244@lms.utc.edu.vn::feef4b6f-9baf-4dca-ac34-c00999f54382" providerId="AD" clId="Web-{51E42687-1350-AB4D-E6A4-7D6784375581}"/>
    <pc:docChg chg="modSld">
      <pc:chgData name="NGUYỄN TẤT HÙNG" userId="S::hung211242244@lms.utc.edu.vn::feef4b6f-9baf-4dca-ac34-c00999f54382" providerId="AD" clId="Web-{51E42687-1350-AB4D-E6A4-7D6784375581}" dt="2024-09-18T15:43:23.265" v="3" actId="20577"/>
      <pc:docMkLst>
        <pc:docMk/>
      </pc:docMkLst>
      <pc:sldChg chg="modSp">
        <pc:chgData name="NGUYỄN TẤT HÙNG" userId="S::hung211242244@lms.utc.edu.vn::feef4b6f-9baf-4dca-ac34-c00999f54382" providerId="AD" clId="Web-{51E42687-1350-AB4D-E6A4-7D6784375581}" dt="2024-09-18T15:43:23.265" v="3" actId="20577"/>
        <pc:sldMkLst>
          <pc:docMk/>
          <pc:sldMk cId="0" sldId="260"/>
        </pc:sldMkLst>
        <pc:spChg chg="mod">
          <ac:chgData name="NGUYỄN TẤT HÙNG" userId="S::hung211242244@lms.utc.edu.vn::feef4b6f-9baf-4dca-ac34-c00999f54382" providerId="AD" clId="Web-{51E42687-1350-AB4D-E6A4-7D6784375581}" dt="2024-09-18T15:43:23.265" v="3" actId="20577"/>
          <ac:spMkLst>
            <pc:docMk/>
            <pc:sldMk cId="0" sldId="260"/>
            <ac:spMk id="20" creationId="{9370A464-33B0-A73E-DE70-5567E0706F10}"/>
          </ac:spMkLst>
        </pc:spChg>
      </pc:sldChg>
    </pc:docChg>
  </pc:docChgLst>
  <pc:docChgLst>
    <pc:chgData name="NGUYỄN HỮU ĐỨC" userId="S::duc211210291@lms.utc.edu.vn::cf1e3325-2669-4549-b966-f413af52cc28" providerId="AD" clId="Web-{9C0BA3AD-AF69-35EA-B684-CB4B1146878D}"/>
    <pc:docChg chg="modSld">
      <pc:chgData name="NGUYỄN HỮU ĐỨC" userId="S::duc211210291@lms.utc.edu.vn::cf1e3325-2669-4549-b966-f413af52cc28" providerId="AD" clId="Web-{9C0BA3AD-AF69-35EA-B684-CB4B1146878D}" dt="2024-09-25T08:57:11.477" v="2" actId="14100"/>
      <pc:docMkLst>
        <pc:docMk/>
      </pc:docMkLst>
      <pc:sldChg chg="modSp">
        <pc:chgData name="NGUYỄN HỮU ĐỨC" userId="S::duc211210291@lms.utc.edu.vn::cf1e3325-2669-4549-b966-f413af52cc28" providerId="AD" clId="Web-{9C0BA3AD-AF69-35EA-B684-CB4B1146878D}" dt="2024-09-25T08:57:11.477" v="2" actId="14100"/>
        <pc:sldMkLst>
          <pc:docMk/>
          <pc:sldMk cId="260548150" sldId="300"/>
        </pc:sldMkLst>
        <pc:spChg chg="mod">
          <ac:chgData name="NGUYỄN HỮU ĐỨC" userId="S::duc211210291@lms.utc.edu.vn::cf1e3325-2669-4549-b966-f413af52cc28" providerId="AD" clId="Web-{9C0BA3AD-AF69-35EA-B684-CB4B1146878D}" dt="2024-09-25T08:57:11.477" v="2" actId="14100"/>
          <ac:spMkLst>
            <pc:docMk/>
            <pc:sldMk cId="260548150" sldId="300"/>
            <ac:spMk id="3" creationId="{89A00EC8-372D-06CE-3BD5-4E20F517F466}"/>
          </ac:spMkLst>
        </pc:spChg>
      </pc:sldChg>
    </pc:docChg>
  </pc:docChgLst>
  <pc:docChgLst>
    <pc:chgData name="NGUYỄN HỮU ĐỨC" userId="S::duc211210291@lms.utc.edu.vn::cf1e3325-2669-4549-b966-f413af52cc28" providerId="AD" clId="Web-{1C79404B-DEE3-E337-CE4E-A0352AF891DA}"/>
    <pc:docChg chg="modSld">
      <pc:chgData name="NGUYỄN HỮU ĐỨC" userId="S::duc211210291@lms.utc.edu.vn::cf1e3325-2669-4549-b966-f413af52cc28" providerId="AD" clId="Web-{1C79404B-DEE3-E337-CE4E-A0352AF891DA}" dt="2024-09-18T15:11:38.172" v="19" actId="1076"/>
      <pc:docMkLst>
        <pc:docMk/>
      </pc:docMkLst>
      <pc:sldChg chg="modSp">
        <pc:chgData name="NGUYỄN HỮU ĐỨC" userId="S::duc211210291@lms.utc.edu.vn::cf1e3325-2669-4549-b966-f413af52cc28" providerId="AD" clId="Web-{1C79404B-DEE3-E337-CE4E-A0352AF891DA}" dt="2024-09-18T15:08:56.495" v="1" actId="20577"/>
        <pc:sldMkLst>
          <pc:docMk/>
          <pc:sldMk cId="0" sldId="263"/>
        </pc:sldMkLst>
        <pc:spChg chg="mod">
          <ac:chgData name="NGUYỄN HỮU ĐỨC" userId="S::duc211210291@lms.utc.edu.vn::cf1e3325-2669-4549-b966-f413af52cc28" providerId="AD" clId="Web-{1C79404B-DEE3-E337-CE4E-A0352AF891DA}" dt="2024-09-18T15:08:56.495" v="1" actId="20577"/>
          <ac:spMkLst>
            <pc:docMk/>
            <pc:sldMk cId="0" sldId="263"/>
            <ac:spMk id="10" creationId="{3C6C305D-4C02-E9B4-C184-38A2BB94BA00}"/>
          </ac:spMkLst>
        </pc:spChg>
        <pc:spChg chg="mod">
          <ac:chgData name="NGUYỄN HỮU ĐỨC" userId="S::duc211210291@lms.utc.edu.vn::cf1e3325-2669-4549-b966-f413af52cc28" providerId="AD" clId="Web-{1C79404B-DEE3-E337-CE4E-A0352AF891DA}" dt="2024-09-18T15:08:43.432" v="0" actId="1076"/>
          <ac:spMkLst>
            <pc:docMk/>
            <pc:sldMk cId="0" sldId="263"/>
            <ac:spMk id="11" creationId="{81B346FD-ED16-3B38-429F-5B9B01020D3D}"/>
          </ac:spMkLst>
        </pc:spChg>
      </pc:sldChg>
      <pc:sldChg chg="modSp">
        <pc:chgData name="NGUYỄN HỮU ĐỨC" userId="S::duc211210291@lms.utc.edu.vn::cf1e3325-2669-4549-b966-f413af52cc28" providerId="AD" clId="Web-{1C79404B-DEE3-E337-CE4E-A0352AF891DA}" dt="2024-09-18T15:09:10.652" v="3" actId="20577"/>
        <pc:sldMkLst>
          <pc:docMk/>
          <pc:sldMk cId="0" sldId="264"/>
        </pc:sldMkLst>
        <pc:spChg chg="mod">
          <ac:chgData name="NGUYỄN HỮU ĐỨC" userId="S::duc211210291@lms.utc.edu.vn::cf1e3325-2669-4549-b966-f413af52cc28" providerId="AD" clId="Web-{1C79404B-DEE3-E337-CE4E-A0352AF891DA}" dt="2024-09-18T15:09:10.652" v="3" actId="20577"/>
          <ac:spMkLst>
            <pc:docMk/>
            <pc:sldMk cId="0" sldId="264"/>
            <ac:spMk id="35" creationId="{A817D9CD-6E5B-6553-0A8D-4DA9977AE620}"/>
          </ac:spMkLst>
        </pc:spChg>
      </pc:sldChg>
      <pc:sldChg chg="modSp">
        <pc:chgData name="NGUYỄN HỮU ĐỨC" userId="S::duc211210291@lms.utc.edu.vn::cf1e3325-2669-4549-b966-f413af52cc28" providerId="AD" clId="Web-{1C79404B-DEE3-E337-CE4E-A0352AF891DA}" dt="2024-09-18T15:11:38.172" v="19" actId="1076"/>
        <pc:sldMkLst>
          <pc:docMk/>
          <pc:sldMk cId="0" sldId="270"/>
        </pc:sldMkLst>
        <pc:spChg chg="mod">
          <ac:chgData name="NGUYỄN HỮU ĐỨC" userId="S::duc211210291@lms.utc.edu.vn::cf1e3325-2669-4549-b966-f413af52cc28" providerId="AD" clId="Web-{1C79404B-DEE3-E337-CE4E-A0352AF891DA}" dt="2024-09-18T15:11:38.172" v="19" actId="1076"/>
          <ac:spMkLst>
            <pc:docMk/>
            <pc:sldMk cId="0" sldId="270"/>
            <ac:spMk id="7" creationId="{5747EF82-9A54-10E8-127B-2217FA17E4D4}"/>
          </ac:spMkLst>
        </pc:spChg>
      </pc:sldChg>
      <pc:sldChg chg="modSp">
        <pc:chgData name="NGUYỄN HỮU ĐỨC" userId="S::duc211210291@lms.utc.edu.vn::cf1e3325-2669-4549-b966-f413af52cc28" providerId="AD" clId="Web-{1C79404B-DEE3-E337-CE4E-A0352AF891DA}" dt="2024-09-18T15:09:31.996" v="4" actId="1076"/>
        <pc:sldMkLst>
          <pc:docMk/>
          <pc:sldMk cId="3833152121" sldId="273"/>
        </pc:sldMkLst>
        <pc:spChg chg="mod">
          <ac:chgData name="NGUYỄN HỮU ĐỨC" userId="S::duc211210291@lms.utc.edu.vn::cf1e3325-2669-4549-b966-f413af52cc28" providerId="AD" clId="Web-{1C79404B-DEE3-E337-CE4E-A0352AF891DA}" dt="2024-09-18T15:09:31.996" v="4" actId="1076"/>
          <ac:spMkLst>
            <pc:docMk/>
            <pc:sldMk cId="3833152121" sldId="273"/>
            <ac:spMk id="11" creationId="{81B346FD-ED16-3B38-429F-5B9B01020D3D}"/>
          </ac:spMkLst>
        </pc:spChg>
      </pc:sldChg>
      <pc:sldChg chg="modSp">
        <pc:chgData name="NGUYỄN HỮU ĐỨC" userId="S::duc211210291@lms.utc.edu.vn::cf1e3325-2669-4549-b966-f413af52cc28" providerId="AD" clId="Web-{1C79404B-DEE3-E337-CE4E-A0352AF891DA}" dt="2024-09-18T15:09:49.372" v="5" actId="1076"/>
        <pc:sldMkLst>
          <pc:docMk/>
          <pc:sldMk cId="1534909537" sldId="276"/>
        </pc:sldMkLst>
        <pc:spChg chg="mod">
          <ac:chgData name="NGUYỄN HỮU ĐỨC" userId="S::duc211210291@lms.utc.edu.vn::cf1e3325-2669-4549-b966-f413af52cc28" providerId="AD" clId="Web-{1C79404B-DEE3-E337-CE4E-A0352AF891DA}" dt="2024-09-18T15:09:49.372" v="5" actId="1076"/>
          <ac:spMkLst>
            <pc:docMk/>
            <pc:sldMk cId="1534909537" sldId="276"/>
            <ac:spMk id="11" creationId="{81B346FD-ED16-3B38-429F-5B9B01020D3D}"/>
          </ac:spMkLst>
        </pc:spChg>
      </pc:sldChg>
      <pc:sldChg chg="modSp">
        <pc:chgData name="NGUYỄN HỮU ĐỨC" userId="S::duc211210291@lms.utc.edu.vn::cf1e3325-2669-4549-b966-f413af52cc28" providerId="AD" clId="Web-{1C79404B-DEE3-E337-CE4E-A0352AF891DA}" dt="2024-09-18T15:09:58.825" v="6" actId="1076"/>
        <pc:sldMkLst>
          <pc:docMk/>
          <pc:sldMk cId="1961797297" sldId="279"/>
        </pc:sldMkLst>
        <pc:spChg chg="mod">
          <ac:chgData name="NGUYỄN HỮU ĐỨC" userId="S::duc211210291@lms.utc.edu.vn::cf1e3325-2669-4549-b966-f413af52cc28" providerId="AD" clId="Web-{1C79404B-DEE3-E337-CE4E-A0352AF891DA}" dt="2024-09-18T15:09:58.825" v="6" actId="1076"/>
          <ac:spMkLst>
            <pc:docMk/>
            <pc:sldMk cId="1961797297" sldId="279"/>
            <ac:spMk id="11" creationId="{81B346FD-ED16-3B38-429F-5B9B01020D3D}"/>
          </ac:spMkLst>
        </pc:spChg>
      </pc:sldChg>
      <pc:sldChg chg="modSp">
        <pc:chgData name="NGUYỄN HỮU ĐỨC" userId="S::duc211210291@lms.utc.edu.vn::cf1e3325-2669-4549-b966-f413af52cc28" providerId="AD" clId="Web-{1C79404B-DEE3-E337-CE4E-A0352AF891DA}" dt="2024-09-18T15:11:00.202" v="14" actId="1076"/>
        <pc:sldMkLst>
          <pc:docMk/>
          <pc:sldMk cId="296832252" sldId="281"/>
        </pc:sldMkLst>
        <pc:spChg chg="mod">
          <ac:chgData name="NGUYỄN HỮU ĐỨC" userId="S::duc211210291@lms.utc.edu.vn::cf1e3325-2669-4549-b966-f413af52cc28" providerId="AD" clId="Web-{1C79404B-DEE3-E337-CE4E-A0352AF891DA}" dt="2024-09-18T15:11:00.202" v="14" actId="1076"/>
          <ac:spMkLst>
            <pc:docMk/>
            <pc:sldMk cId="296832252" sldId="281"/>
            <ac:spMk id="10" creationId="{3C6C305D-4C02-E9B4-C184-38A2BB94BA00}"/>
          </ac:spMkLst>
        </pc:spChg>
        <pc:spChg chg="mod">
          <ac:chgData name="NGUYỄN HỮU ĐỨC" userId="S::duc211210291@lms.utc.edu.vn::cf1e3325-2669-4549-b966-f413af52cc28" providerId="AD" clId="Web-{1C79404B-DEE3-E337-CE4E-A0352AF891DA}" dt="2024-09-18T15:10:55.609" v="13" actId="1076"/>
          <ac:spMkLst>
            <pc:docMk/>
            <pc:sldMk cId="296832252" sldId="281"/>
            <ac:spMk id="11" creationId="{81B346FD-ED16-3B38-429F-5B9B01020D3D}"/>
          </ac:spMkLst>
        </pc:spChg>
      </pc:sldChg>
      <pc:sldChg chg="modSp">
        <pc:chgData name="NGUYỄN HỮU ĐỨC" userId="S::duc211210291@lms.utc.edu.vn::cf1e3325-2669-4549-b966-f413af52cc28" providerId="AD" clId="Web-{1C79404B-DEE3-E337-CE4E-A0352AF891DA}" dt="2024-09-18T15:11:15.094" v="15" actId="1076"/>
        <pc:sldMkLst>
          <pc:docMk/>
          <pc:sldMk cId="1769146241" sldId="285"/>
        </pc:sldMkLst>
        <pc:spChg chg="mod">
          <ac:chgData name="NGUYỄN HỮU ĐỨC" userId="S::duc211210291@lms.utc.edu.vn::cf1e3325-2669-4549-b966-f413af52cc28" providerId="AD" clId="Web-{1C79404B-DEE3-E337-CE4E-A0352AF891DA}" dt="2024-09-18T15:11:15.094" v="15" actId="1076"/>
          <ac:spMkLst>
            <pc:docMk/>
            <pc:sldMk cId="1769146241" sldId="285"/>
            <ac:spMk id="11" creationId="{81B346FD-ED16-3B38-429F-5B9B01020D3D}"/>
          </ac:spMkLst>
        </pc:spChg>
      </pc:sldChg>
      <pc:sldChg chg="modSp">
        <pc:chgData name="NGUYỄN HỮU ĐỨC" userId="S::duc211210291@lms.utc.edu.vn::cf1e3325-2669-4549-b966-f413af52cc28" providerId="AD" clId="Web-{1C79404B-DEE3-E337-CE4E-A0352AF891DA}" dt="2024-09-18T15:11:22.500" v="16" actId="20577"/>
        <pc:sldMkLst>
          <pc:docMk/>
          <pc:sldMk cId="3699817085" sldId="289"/>
        </pc:sldMkLst>
        <pc:spChg chg="mod">
          <ac:chgData name="NGUYỄN HỮU ĐỨC" userId="S::duc211210291@lms.utc.edu.vn::cf1e3325-2669-4549-b966-f413af52cc28" providerId="AD" clId="Web-{1C79404B-DEE3-E337-CE4E-A0352AF891DA}" dt="2024-09-18T15:11:22.500" v="16" actId="20577"/>
          <ac:spMkLst>
            <pc:docMk/>
            <pc:sldMk cId="3699817085" sldId="289"/>
            <ac:spMk id="23" creationId="{70961116-3558-5190-27B0-10396188C465}"/>
          </ac:spMkLst>
        </pc:spChg>
      </pc:sldChg>
      <pc:sldChg chg="modSp">
        <pc:chgData name="NGUYỄN HỮU ĐỨC" userId="S::duc211210291@lms.utc.edu.vn::cf1e3325-2669-4549-b966-f413af52cc28" providerId="AD" clId="Web-{1C79404B-DEE3-E337-CE4E-A0352AF891DA}" dt="2024-09-18T15:11:30.422" v="17" actId="1076"/>
        <pc:sldMkLst>
          <pc:docMk/>
          <pc:sldMk cId="585356611" sldId="290"/>
        </pc:sldMkLst>
        <pc:spChg chg="mod">
          <ac:chgData name="NGUYỄN HỮU ĐỨC" userId="S::duc211210291@lms.utc.edu.vn::cf1e3325-2669-4549-b966-f413af52cc28" providerId="AD" clId="Web-{1C79404B-DEE3-E337-CE4E-A0352AF891DA}" dt="2024-09-18T15:11:30.422" v="17" actId="1076"/>
          <ac:spMkLst>
            <pc:docMk/>
            <pc:sldMk cId="585356611" sldId="290"/>
            <ac:spMk id="11" creationId="{81B346FD-ED16-3B38-429F-5B9B01020D3D}"/>
          </ac:spMkLst>
        </pc:spChg>
      </pc:sldChg>
      <pc:sldChg chg="modSp">
        <pc:chgData name="NGUYỄN HỮU ĐỨC" userId="S::duc211210291@lms.utc.edu.vn::cf1e3325-2669-4549-b966-f413af52cc28" providerId="AD" clId="Web-{1C79404B-DEE3-E337-CE4E-A0352AF891DA}" dt="2024-09-18T15:11:34.954" v="18" actId="1076"/>
        <pc:sldMkLst>
          <pc:docMk/>
          <pc:sldMk cId="2884955209" sldId="294"/>
        </pc:sldMkLst>
        <pc:spChg chg="mod">
          <ac:chgData name="NGUYỄN HỮU ĐỨC" userId="S::duc211210291@lms.utc.edu.vn::cf1e3325-2669-4549-b966-f413af52cc28" providerId="AD" clId="Web-{1C79404B-DEE3-E337-CE4E-A0352AF891DA}" dt="2024-09-18T15:11:34.954" v="18" actId="1076"/>
          <ac:spMkLst>
            <pc:docMk/>
            <pc:sldMk cId="2884955209" sldId="294"/>
            <ac:spMk id="11" creationId="{81B346FD-ED16-3B38-429F-5B9B01020D3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B0B6A8C-1A30-2C77-3372-95E29DA8291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6C93D15-3732-1685-2B94-301F816A864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9A871-A2ED-41D2-9FED-E3F763C8DBBF}" type="datetimeFigureOut">
              <a:rPr lang="en-US" smtClean="0"/>
              <a:t>9/25/2024</a:t>
            </a:fld>
            <a:endParaRPr lang="en-US"/>
          </a:p>
        </p:txBody>
      </p:sp>
      <p:sp>
        <p:nvSpPr>
          <p:cNvPr id="4" name="Footer Placeholder 3">
            <a:extLst>
              <a:ext uri="{FF2B5EF4-FFF2-40B4-BE49-F238E27FC236}">
                <a16:creationId xmlns:a16="http://schemas.microsoft.com/office/drawing/2014/main" id="{F125003A-F31B-AE81-A71E-E30A2245B82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036F31E-A6E1-0C92-37F5-55BC28C8B13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29744E9-B1D1-4FE3-AF23-D6C10FED26E6}" type="slidenum">
              <a:rPr lang="en-US" smtClean="0"/>
              <a:t>‹#›</a:t>
            </a:fld>
            <a:endParaRPr lang="en-US"/>
          </a:p>
        </p:txBody>
      </p:sp>
    </p:spTree>
    <p:extLst>
      <p:ext uri="{BB962C8B-B14F-4D97-AF65-F5344CB8AC3E}">
        <p14:creationId xmlns:p14="http://schemas.microsoft.com/office/powerpoint/2010/main" val="18602508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57FCD0-28C0-49B4-8E5B-5ED7FC93B94E}" type="datetimeFigureOut">
              <a:rPr lang="en-US" smtClean="0"/>
              <a:t>9/25/2024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4D0C7D-14E5-487C-B697-401AAC897520}" type="slidenum">
              <a:rPr lang="en-US" smtClean="0"/>
              <a:t>‹#›</a:t>
            </a:fld>
            <a:endParaRPr lang="en-US"/>
          </a:p>
        </p:txBody>
      </p:sp>
    </p:spTree>
    <p:extLst>
      <p:ext uri="{BB962C8B-B14F-4D97-AF65-F5344CB8AC3E}">
        <p14:creationId xmlns:p14="http://schemas.microsoft.com/office/powerpoint/2010/main" val="1274948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74D0C7D-14E5-487C-B697-401AAC897520}" type="slidenum">
              <a:rPr lang="en-US" smtClean="0"/>
              <a:t>2</a:t>
            </a:fld>
            <a:endParaRPr lang="en-US"/>
          </a:p>
        </p:txBody>
      </p:sp>
    </p:spTree>
    <p:extLst>
      <p:ext uri="{BB962C8B-B14F-4D97-AF65-F5344CB8AC3E}">
        <p14:creationId xmlns:p14="http://schemas.microsoft.com/office/powerpoint/2010/main" val="4074645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74D0C7D-14E5-487C-B697-401AAC897520}" type="slidenum">
              <a:rPr lang="en-US" smtClean="0"/>
              <a:t>5</a:t>
            </a:fld>
            <a:endParaRPr lang="en-US"/>
          </a:p>
        </p:txBody>
      </p:sp>
    </p:spTree>
    <p:extLst>
      <p:ext uri="{BB962C8B-B14F-4D97-AF65-F5344CB8AC3E}">
        <p14:creationId xmlns:p14="http://schemas.microsoft.com/office/powerpoint/2010/main" val="4023950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74D0C7D-14E5-487C-B697-401AAC897520}" type="slidenum">
              <a:rPr lang="en-US" smtClean="0"/>
              <a:t>6</a:t>
            </a:fld>
            <a:endParaRPr lang="en-US"/>
          </a:p>
        </p:txBody>
      </p:sp>
    </p:spTree>
    <p:extLst>
      <p:ext uri="{BB962C8B-B14F-4D97-AF65-F5344CB8AC3E}">
        <p14:creationId xmlns:p14="http://schemas.microsoft.com/office/powerpoint/2010/main" val="109687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74D0C7D-14E5-487C-B697-401AAC897520}" type="slidenum">
              <a:rPr lang="en-US" smtClean="0"/>
              <a:t>7</a:t>
            </a:fld>
            <a:endParaRPr lang="en-US"/>
          </a:p>
        </p:txBody>
      </p:sp>
    </p:spTree>
    <p:extLst>
      <p:ext uri="{BB962C8B-B14F-4D97-AF65-F5344CB8AC3E}">
        <p14:creationId xmlns:p14="http://schemas.microsoft.com/office/powerpoint/2010/main" val="3027652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74D0C7D-14E5-487C-B697-401AAC897520}" type="slidenum">
              <a:rPr lang="en-US" smtClean="0"/>
              <a:t>35</a:t>
            </a:fld>
            <a:endParaRPr lang="en-US"/>
          </a:p>
        </p:txBody>
      </p:sp>
    </p:spTree>
    <p:extLst>
      <p:ext uri="{BB962C8B-B14F-4D97-AF65-F5344CB8AC3E}">
        <p14:creationId xmlns:p14="http://schemas.microsoft.com/office/powerpoint/2010/main" val="3441457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E88222B-A145-4F85-83F7-E26E9D7E9CFB}" type="datetime1">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1151F6-F340-4154-96F1-E2481FE4A8D9}" type="datetime1">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953B7C-95BE-48BD-877D-CD70C76946A4}" type="datetime1">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1A00F7-C3C8-4680-A2AD-DE563DC60292}" type="datetime1">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05FF18-4223-4340-8C89-ED89985FC1A8}" type="datetime1">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293B92-4020-48D9-A642-D16BF5C3C01B}" type="datetime1">
              <a:rPr lang="en-US" smtClean="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294B4D-68E9-4646-A53B-BD593C0702CE}" type="datetime1">
              <a:rPr lang="en-US" smtClean="0"/>
              <a:t>9/25/2024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8277D34-2B92-4314-8729-6FEA5AEF9244}" type="datetime1">
              <a:rPr lang="en-US" smtClean="0"/>
              <a:t>9/25/2024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89A76-28C9-44D3-BB94-038D1864145A}" type="datetime1">
              <a:rPr lang="en-US" smtClean="0"/>
              <a:t>9/25/2024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CC2B1D-8101-4006-9E9C-C1BF3E57A704}" type="datetime1">
              <a:rPr lang="en-US" smtClean="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527FAB-485C-4B7E-9731-0D5852F8F944}" type="datetime1">
              <a:rPr lang="en-US" smtClean="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764F84-2BE4-4DB1-9E9A-22173EC08802}" type="datetime1">
              <a:rPr lang="en-US" smtClean="0"/>
              <a:t>9/25/2024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hyperlink" Target="https://www.biostat.jhsph.edu/~iruczins/teaching/jf/ch10.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https://www.youtube.com/playlist?list=PLwQ774a7mM9FWuYxwACemEU17Rq6YWYKB" TargetMode="External"/><Relationship Id="rId2" Type="http://schemas.openxmlformats.org/officeDocument/2006/relationships/hyperlink" Target="https://www.geeksforgeeks.org/attribute-subset-selection-in-data-mining/" TargetMode="External"/><Relationship Id="rId1" Type="http://schemas.openxmlformats.org/officeDocument/2006/relationships/slideLayout" Target="../slideLayouts/slideLayout7.xml"/><Relationship Id="rId5" Type="http://schemas.openxmlformats.org/officeDocument/2006/relationships/hyperlink" Target="https://media.neliti.com/media/publications/451626-applying-clustering-technique-and-associ-0356d5ea.pdf" TargetMode="External"/><Relationship Id="rId4" Type="http://schemas.openxmlformats.org/officeDocument/2006/relationships/hyperlink" Target="https://viblo.asia/p/bai-toan-hoi-quy-va-mo-hinh-hoi-quy-tuyen-tinh-GrLZDQgOlk0"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930196" y="233196"/>
            <a:ext cx="12036962" cy="3801041"/>
          </a:xfrm>
          <a:prstGeom prst="rect">
            <a:avLst/>
          </a:prstGeom>
        </p:spPr>
        <p:txBody>
          <a:bodyPr wrap="square" lIns="0" tIns="0" rIns="0" bIns="0" rtlCol="0" anchor="t">
            <a:spAutoFit/>
          </a:bodyPr>
          <a:lstStyle/>
          <a:p>
            <a:pPr algn="ctr">
              <a:lnSpc>
                <a:spcPts val="15498"/>
              </a:lnSpc>
            </a:pPr>
            <a:r>
              <a:rPr lang="en-US" sz="11050" b="1" err="1">
                <a:solidFill>
                  <a:srgbClr val="000000"/>
                </a:solidFill>
                <a:latin typeface="Arial"/>
                <a:ea typeface="Poppins Semi-Bold"/>
                <a:cs typeface="Arial"/>
              </a:rPr>
              <a:t>Giảm</a:t>
            </a:r>
            <a:r>
              <a:rPr lang="en-US" sz="11050" b="1">
                <a:solidFill>
                  <a:srgbClr val="000000"/>
                </a:solidFill>
                <a:latin typeface="Arial"/>
                <a:ea typeface="Poppins Semi-Bold"/>
                <a:cs typeface="Arial"/>
              </a:rPr>
              <a:t> </a:t>
            </a:r>
            <a:r>
              <a:rPr lang="en-US" sz="11050" b="1" err="1">
                <a:solidFill>
                  <a:srgbClr val="000000"/>
                </a:solidFill>
                <a:latin typeface="Arial"/>
                <a:ea typeface="Poppins Semi-Bold"/>
                <a:cs typeface="Arial"/>
              </a:rPr>
              <a:t>dữ</a:t>
            </a:r>
            <a:r>
              <a:rPr lang="en-US" sz="11050" b="1">
                <a:solidFill>
                  <a:srgbClr val="000000"/>
                </a:solidFill>
                <a:latin typeface="Arial"/>
                <a:ea typeface="Poppins Semi-Bold"/>
                <a:cs typeface="Arial"/>
              </a:rPr>
              <a:t> </a:t>
            </a:r>
            <a:r>
              <a:rPr lang="en-US" sz="11050" b="1" err="1">
                <a:solidFill>
                  <a:srgbClr val="000000"/>
                </a:solidFill>
                <a:latin typeface="Arial"/>
                <a:ea typeface="Poppins Semi-Bold"/>
                <a:cs typeface="Arial"/>
              </a:rPr>
              <a:t>liệu</a:t>
            </a:r>
            <a:endParaRPr lang="en-US" sz="11050" b="1" err="1">
              <a:solidFill>
                <a:srgbClr val="000000"/>
              </a:solidFill>
              <a:latin typeface="Arial"/>
              <a:ea typeface="Poppins Semi-Bold"/>
              <a:cs typeface="Arial"/>
              <a:sym typeface="Poppins Semi-Bold"/>
            </a:endParaRPr>
          </a:p>
          <a:p>
            <a:pPr algn="ctr">
              <a:lnSpc>
                <a:spcPts val="15497"/>
              </a:lnSpc>
            </a:pPr>
            <a:r>
              <a:rPr lang="en-US" sz="11050" b="1">
                <a:solidFill>
                  <a:srgbClr val="000000"/>
                </a:solidFill>
                <a:latin typeface="Arial"/>
                <a:ea typeface="Poppins Semi-Bold"/>
                <a:cs typeface="Arial"/>
                <a:sym typeface="Poppins Semi-Bold"/>
              </a:rPr>
              <a:t>(Data Reduction)</a:t>
            </a:r>
            <a:endParaRPr lang="en-US" sz="11050">
              <a:latin typeface="Arial"/>
              <a:cs typeface="Arial"/>
            </a:endParaRPr>
          </a:p>
        </p:txBody>
      </p:sp>
      <p:sp>
        <p:nvSpPr>
          <p:cNvPr id="8" name="TextBox 8"/>
          <p:cNvSpPr txBox="1"/>
          <p:nvPr/>
        </p:nvSpPr>
        <p:spPr>
          <a:xfrm>
            <a:off x="4760235" y="4035094"/>
            <a:ext cx="8767530" cy="528286"/>
          </a:xfrm>
          <a:prstGeom prst="rect">
            <a:avLst/>
          </a:prstGeom>
        </p:spPr>
        <p:txBody>
          <a:bodyPr lIns="0" tIns="0" rIns="0" bIns="0" rtlCol="0" anchor="t">
            <a:spAutoFit/>
          </a:bodyPr>
          <a:lstStyle/>
          <a:p>
            <a:pPr algn="ctr">
              <a:lnSpc>
                <a:spcPts val="4383"/>
              </a:lnSpc>
              <a:spcBef>
                <a:spcPct val="0"/>
              </a:spcBef>
            </a:pPr>
            <a:r>
              <a:rPr lang="vi-VN" sz="3600">
                <a:solidFill>
                  <a:srgbClr val="000000"/>
                </a:solidFill>
                <a:latin typeface="Arial" panose="020B0604020202020204" pitchFamily="34" charset="0"/>
                <a:ea typeface="Poppins Light"/>
                <a:cs typeface="Arial" panose="020B0604020202020204" pitchFamily="34" charset="0"/>
                <a:sym typeface="Poppins Light"/>
              </a:rPr>
              <a:t>Sec 34 - Liên nhóm 01</a:t>
            </a:r>
            <a:endParaRPr lang="en-US" sz="3600">
              <a:solidFill>
                <a:srgbClr val="000000"/>
              </a:solidFill>
              <a:latin typeface="Arial" panose="020B0604020202020204" pitchFamily="34" charset="0"/>
              <a:ea typeface="Poppins Light"/>
              <a:cs typeface="Arial" panose="020B0604020202020204" pitchFamily="34" charset="0"/>
              <a:sym typeface="Poppins Light"/>
            </a:endParaRPr>
          </a:p>
        </p:txBody>
      </p:sp>
      <p:grpSp>
        <p:nvGrpSpPr>
          <p:cNvPr id="9" name="Group 9"/>
          <p:cNvGrpSpPr/>
          <p:nvPr/>
        </p:nvGrpSpPr>
        <p:grpSpPr>
          <a:xfrm rot="-10800000">
            <a:off x="14430721" y="0"/>
            <a:ext cx="3847852" cy="3841695"/>
            <a:chOff x="0" y="0"/>
            <a:chExt cx="6350000" cy="6339840"/>
          </a:xfrm>
        </p:grpSpPr>
        <p:sp>
          <p:nvSpPr>
            <p:cNvPr id="10" name="Freeform 10"/>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6327D"/>
            </a:solidFill>
          </p:spPr>
        </p:sp>
      </p:grpSp>
      <p:grpSp>
        <p:nvGrpSpPr>
          <p:cNvPr id="11" name="Group 11"/>
          <p:cNvGrpSpPr/>
          <p:nvPr/>
        </p:nvGrpSpPr>
        <p:grpSpPr>
          <a:xfrm rot="-10800000">
            <a:off x="12377540" y="0"/>
            <a:ext cx="2044362" cy="2041091"/>
            <a:chOff x="0" y="0"/>
            <a:chExt cx="6350000" cy="6339840"/>
          </a:xfrm>
        </p:grpSpPr>
        <p:sp>
          <p:nvSpPr>
            <p:cNvPr id="12" name="Freeform 12"/>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44B875"/>
            </a:solidFill>
          </p:spPr>
        </p:sp>
      </p:grpSp>
      <p:grpSp>
        <p:nvGrpSpPr>
          <p:cNvPr id="13" name="Group 13"/>
          <p:cNvGrpSpPr/>
          <p:nvPr/>
        </p:nvGrpSpPr>
        <p:grpSpPr>
          <a:xfrm rot="-10800000">
            <a:off x="10090315" y="-55305"/>
            <a:ext cx="8188258" cy="8175157"/>
            <a:chOff x="0" y="0"/>
            <a:chExt cx="6350000" cy="6339840"/>
          </a:xfrm>
        </p:grpSpPr>
        <p:sp>
          <p:nvSpPr>
            <p:cNvPr id="14" name="Freeform 1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FFD034">
                <a:alpha val="15686"/>
              </a:srgbClr>
            </a:solidFill>
          </p:spPr>
        </p:sp>
      </p:grpSp>
      <p:grpSp>
        <p:nvGrpSpPr>
          <p:cNvPr id="15" name="Group 15"/>
          <p:cNvGrpSpPr/>
          <p:nvPr/>
        </p:nvGrpSpPr>
        <p:grpSpPr>
          <a:xfrm>
            <a:off x="0" y="6445305"/>
            <a:ext cx="3847852" cy="3841695"/>
            <a:chOff x="0" y="0"/>
            <a:chExt cx="6350000" cy="6339840"/>
          </a:xfrm>
        </p:grpSpPr>
        <p:sp>
          <p:nvSpPr>
            <p:cNvPr id="16" name="Freeform 16"/>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6327D"/>
            </a:solidFill>
          </p:spPr>
        </p:sp>
      </p:grpSp>
      <p:grpSp>
        <p:nvGrpSpPr>
          <p:cNvPr id="17" name="Group 17"/>
          <p:cNvGrpSpPr/>
          <p:nvPr/>
        </p:nvGrpSpPr>
        <p:grpSpPr>
          <a:xfrm>
            <a:off x="3856671" y="8245909"/>
            <a:ext cx="2044362" cy="2041091"/>
            <a:chOff x="0" y="0"/>
            <a:chExt cx="6350000" cy="6339840"/>
          </a:xfrm>
        </p:grpSpPr>
        <p:sp>
          <p:nvSpPr>
            <p:cNvPr id="18" name="Freeform 18"/>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44B875"/>
            </a:solidFill>
          </p:spPr>
        </p:sp>
      </p:grpSp>
      <p:grpSp>
        <p:nvGrpSpPr>
          <p:cNvPr id="19" name="Group 19"/>
          <p:cNvGrpSpPr/>
          <p:nvPr/>
        </p:nvGrpSpPr>
        <p:grpSpPr>
          <a:xfrm>
            <a:off x="0" y="2111843"/>
            <a:ext cx="8188258" cy="8175157"/>
            <a:chOff x="0" y="0"/>
            <a:chExt cx="6350000" cy="6339840"/>
          </a:xfrm>
        </p:grpSpPr>
        <p:sp>
          <p:nvSpPr>
            <p:cNvPr id="20" name="Freeform 20"/>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FFD034">
                <a:alpha val="15686"/>
              </a:srgbClr>
            </a:solidFill>
          </p:spPr>
        </p:sp>
      </p:grpSp>
      <p:sp>
        <p:nvSpPr>
          <p:cNvPr id="21" name="TextBox 20">
            <a:extLst>
              <a:ext uri="{FF2B5EF4-FFF2-40B4-BE49-F238E27FC236}">
                <a16:creationId xmlns:a16="http://schemas.microsoft.com/office/drawing/2014/main" id="{485F5A2A-5374-FECA-448F-D9903773C743}"/>
              </a:ext>
            </a:extLst>
          </p:cNvPr>
          <p:cNvSpPr txBox="1"/>
          <p:nvPr/>
        </p:nvSpPr>
        <p:spPr>
          <a:xfrm>
            <a:off x="10090315" y="5082002"/>
            <a:ext cx="4646148" cy="3416320"/>
          </a:xfrm>
          <a:prstGeom prst="rect">
            <a:avLst/>
          </a:prstGeom>
          <a:noFill/>
        </p:spPr>
        <p:txBody>
          <a:bodyPr wrap="square" rtlCol="0">
            <a:spAutoFit/>
          </a:bodyPr>
          <a:lstStyle/>
          <a:p>
            <a:r>
              <a:rPr lang="vi-VN" sz="3600" b="1"/>
              <a:t>Nhóm 09</a:t>
            </a:r>
          </a:p>
          <a:p>
            <a:pPr marL="285750" indent="-285750">
              <a:buFont typeface="Arial" panose="020B0604020202020204" pitchFamily="34" charset="0"/>
              <a:buChar char="•"/>
            </a:pPr>
            <a:r>
              <a:rPr lang="vi-VN" sz="3600"/>
              <a:t>Nguyễn Đình Trung</a:t>
            </a:r>
          </a:p>
          <a:p>
            <a:pPr marL="285750" indent="-285750">
              <a:buFont typeface="Arial" panose="020B0604020202020204" pitchFamily="34" charset="0"/>
              <a:buChar char="•"/>
            </a:pPr>
            <a:r>
              <a:rPr lang="vi-VN" sz="3600"/>
              <a:t>Nguyễn Hữu Đức</a:t>
            </a:r>
          </a:p>
          <a:p>
            <a:pPr marL="285750" indent="-285750">
              <a:buFont typeface="Arial" panose="020B0604020202020204" pitchFamily="34" charset="0"/>
              <a:buChar char="•"/>
            </a:pPr>
            <a:r>
              <a:rPr lang="vi-VN" sz="3600"/>
              <a:t>Bùi Thị Thu Trang</a:t>
            </a:r>
          </a:p>
          <a:p>
            <a:pPr marL="285750" indent="-285750">
              <a:buFont typeface="Arial" panose="020B0604020202020204" pitchFamily="34" charset="0"/>
              <a:buChar char="•"/>
            </a:pPr>
            <a:r>
              <a:rPr lang="vi-VN" sz="3600"/>
              <a:t>Lê Hoàng Long</a:t>
            </a:r>
          </a:p>
          <a:p>
            <a:pPr marL="285750" indent="-285750">
              <a:buFont typeface="Arial" panose="020B0604020202020204" pitchFamily="34" charset="0"/>
              <a:buChar char="•"/>
            </a:pPr>
            <a:r>
              <a:rPr lang="vi-VN" sz="3600"/>
              <a:t>Phạm Vũ Đức Huy</a:t>
            </a:r>
          </a:p>
        </p:txBody>
      </p:sp>
      <p:sp>
        <p:nvSpPr>
          <p:cNvPr id="22" name="TextBox 21">
            <a:extLst>
              <a:ext uri="{FF2B5EF4-FFF2-40B4-BE49-F238E27FC236}">
                <a16:creationId xmlns:a16="http://schemas.microsoft.com/office/drawing/2014/main" id="{B52BC817-4D7B-F0EF-8066-ADDE6D4E47A1}"/>
              </a:ext>
            </a:extLst>
          </p:cNvPr>
          <p:cNvSpPr txBox="1"/>
          <p:nvPr/>
        </p:nvSpPr>
        <p:spPr>
          <a:xfrm>
            <a:off x="4094129" y="5082002"/>
            <a:ext cx="5565131" cy="3416320"/>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a:lvl1pPr>
          </a:lstStyle>
          <a:p>
            <a:pPr marL="0" indent="0">
              <a:buNone/>
            </a:pPr>
            <a:r>
              <a:rPr lang="vi-VN" sz="3600" b="1"/>
              <a:t>Nhóm 02</a:t>
            </a:r>
          </a:p>
          <a:p>
            <a:r>
              <a:rPr lang="vi-VN" sz="3600"/>
              <a:t>Trần Văn Đạt</a:t>
            </a:r>
          </a:p>
          <a:p>
            <a:r>
              <a:rPr lang="vi-VN" sz="3600"/>
              <a:t>Nguyễn Tất Hùng</a:t>
            </a:r>
          </a:p>
          <a:p>
            <a:r>
              <a:rPr lang="vi-VN" sz="3600"/>
              <a:t>Lương Thị Lộc</a:t>
            </a:r>
          </a:p>
          <a:p>
            <a:r>
              <a:rPr lang="vi-VN" sz="3600"/>
              <a:t>Phạm Hải Nhi</a:t>
            </a:r>
          </a:p>
          <a:p>
            <a:r>
              <a:rPr lang="vi-VN" sz="3600"/>
              <a:t>Nguyễn Danh Trường</a:t>
            </a: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750"/>
                                        <p:tgtEl>
                                          <p:spTgt spid="19"/>
                                        </p:tgtEl>
                                      </p:cBhvr>
                                    </p:animEffect>
                                  </p:childTnLst>
                                </p:cTn>
                              </p:par>
                              <p:par>
                                <p:cTn id="8" presetID="22" presetClass="entr" presetSubtype="4"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750"/>
                                        <p:tgtEl>
                                          <p:spTgt spid="15"/>
                                        </p:tgtEl>
                                      </p:cBhvr>
                                    </p:animEffect>
                                  </p:childTnLst>
                                </p:cTn>
                              </p:par>
                              <p:par>
                                <p:cTn id="11" presetID="22" presetClass="entr" presetSubtype="4"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750"/>
                                        <p:tgtEl>
                                          <p:spTgt spid="17"/>
                                        </p:tgtEl>
                                      </p:cBhvr>
                                    </p:animEffect>
                                  </p:childTnLst>
                                </p:cTn>
                              </p:par>
                              <p:par>
                                <p:cTn id="14" presetID="22" presetClass="entr" presetSubtype="1"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750"/>
                                        <p:tgtEl>
                                          <p:spTgt spid="9"/>
                                        </p:tgtEl>
                                      </p:cBhvr>
                                    </p:animEffect>
                                  </p:childTnLst>
                                </p:cTn>
                              </p:par>
                              <p:par>
                                <p:cTn id="17" presetID="22" presetClass="entr" presetSubtype="1"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750"/>
                                        <p:tgtEl>
                                          <p:spTgt spid="11"/>
                                        </p:tgtEl>
                                      </p:cBhvr>
                                    </p:animEffect>
                                  </p:childTnLst>
                                </p:cTn>
                              </p:par>
                              <p:par>
                                <p:cTn id="20" presetID="22" presetClass="entr" presetSubtype="1"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087EB7C4-7DA8-DC55-A0FC-F3004573BB08}"/>
              </a:ext>
            </a:extLst>
          </p:cNvPr>
          <p:cNvGrpSpPr/>
          <p:nvPr/>
        </p:nvGrpSpPr>
        <p:grpSpPr>
          <a:xfrm>
            <a:off x="838200" y="821454"/>
            <a:ext cx="9215757" cy="1006981"/>
            <a:chOff x="1028700" y="1357679"/>
            <a:chExt cx="9215757" cy="1006981"/>
          </a:xfrm>
        </p:grpSpPr>
        <p:grpSp>
          <p:nvGrpSpPr>
            <p:cNvPr id="2" name="Group 2"/>
            <p:cNvGrpSpPr/>
            <p:nvPr/>
          </p:nvGrpSpPr>
          <p:grpSpPr>
            <a:xfrm>
              <a:off x="1028700" y="1357679"/>
              <a:ext cx="4928923" cy="1006981"/>
              <a:chOff x="0" y="0"/>
              <a:chExt cx="2983892" cy="609611"/>
            </a:xfrm>
          </p:grpSpPr>
          <p:sp>
            <p:nvSpPr>
              <p:cNvPr id="3" name="Freeform 3"/>
              <p:cNvSpPr/>
              <p:nvPr/>
            </p:nvSpPr>
            <p:spPr>
              <a:xfrm>
                <a:off x="6350" y="6350"/>
                <a:ext cx="2971192" cy="596911"/>
              </a:xfrm>
              <a:custGeom>
                <a:avLst/>
                <a:gdLst/>
                <a:ahLst/>
                <a:cxnLst/>
                <a:rect l="l" t="t" r="r" b="b"/>
                <a:pathLst>
                  <a:path w="2971192" h="596911">
                    <a:moveTo>
                      <a:pt x="2971192" y="271780"/>
                    </a:moveTo>
                    <a:lnTo>
                      <a:pt x="2971192" y="596911"/>
                    </a:lnTo>
                    <a:lnTo>
                      <a:pt x="0" y="596911"/>
                    </a:lnTo>
                    <a:lnTo>
                      <a:pt x="0" y="0"/>
                    </a:lnTo>
                    <a:lnTo>
                      <a:pt x="2699412" y="0"/>
                    </a:lnTo>
                    <a:close/>
                  </a:path>
                </a:pathLst>
              </a:custGeom>
              <a:solidFill>
                <a:srgbClr val="06327D">
                  <a:alpha val="85882"/>
                </a:srgbClr>
              </a:solidFill>
            </p:spPr>
          </p:sp>
          <p:sp>
            <p:nvSpPr>
              <p:cNvPr id="4" name="Freeform 4"/>
              <p:cNvSpPr/>
              <p:nvPr/>
            </p:nvSpPr>
            <p:spPr>
              <a:xfrm>
                <a:off x="0" y="0"/>
                <a:ext cx="2983892" cy="609611"/>
              </a:xfrm>
              <a:custGeom>
                <a:avLst/>
                <a:gdLst/>
                <a:ahLst/>
                <a:cxnLst/>
                <a:rect l="l" t="t" r="r" b="b"/>
                <a:pathLst>
                  <a:path w="2983892" h="609611">
                    <a:moveTo>
                      <a:pt x="2983892" y="609611"/>
                    </a:moveTo>
                    <a:lnTo>
                      <a:pt x="0" y="609611"/>
                    </a:lnTo>
                    <a:lnTo>
                      <a:pt x="0" y="0"/>
                    </a:lnTo>
                    <a:lnTo>
                      <a:pt x="2708303" y="0"/>
                    </a:lnTo>
                    <a:lnTo>
                      <a:pt x="2983892" y="275590"/>
                    </a:lnTo>
                    <a:cubicBezTo>
                      <a:pt x="2983892" y="275590"/>
                      <a:pt x="2983892" y="609611"/>
                      <a:pt x="2983892" y="609611"/>
                    </a:cubicBezTo>
                    <a:close/>
                    <a:moveTo>
                      <a:pt x="12700" y="596911"/>
                    </a:moveTo>
                    <a:lnTo>
                      <a:pt x="2971192" y="596911"/>
                    </a:lnTo>
                    <a:lnTo>
                      <a:pt x="2971192" y="280670"/>
                    </a:lnTo>
                    <a:lnTo>
                      <a:pt x="2703222" y="12700"/>
                    </a:lnTo>
                    <a:lnTo>
                      <a:pt x="12700" y="12700"/>
                    </a:lnTo>
                    <a:lnTo>
                      <a:pt x="12700" y="596911"/>
                    </a:lnTo>
                    <a:close/>
                  </a:path>
                </a:pathLst>
              </a:custGeom>
              <a:solidFill>
                <a:srgbClr val="06327D">
                  <a:alpha val="85882"/>
                </a:srgbClr>
              </a:solidFill>
            </p:spPr>
          </p:sp>
        </p:grpSp>
        <p:sp>
          <p:nvSpPr>
            <p:cNvPr id="6" name="TextBox 6"/>
            <p:cNvSpPr txBox="1"/>
            <p:nvPr/>
          </p:nvSpPr>
          <p:spPr>
            <a:xfrm>
              <a:off x="1215825" y="1638530"/>
              <a:ext cx="9028632" cy="461665"/>
            </a:xfrm>
            <a:prstGeom prst="rect">
              <a:avLst/>
            </a:prstGeom>
          </p:spPr>
          <p:txBody>
            <a:bodyPr lIns="0" tIns="0" rIns="0" bIns="0" rtlCol="0" anchor="t">
              <a:spAutoFit/>
            </a:bodyPr>
            <a:lstStyle/>
            <a:p>
              <a:pPr marL="0" lvl="0" indent="0" algn="l">
                <a:lnSpc>
                  <a:spcPts val="3573"/>
                </a:lnSpc>
                <a:spcBef>
                  <a:spcPct val="0"/>
                </a:spcBef>
              </a:pPr>
              <a:r>
                <a:rPr lang="vi-VN" sz="3600" u="none">
                  <a:solidFill>
                    <a:srgbClr val="FFFFFF"/>
                  </a:solidFill>
                  <a:latin typeface="Arial" panose="020B0604020202020204" pitchFamily="34" charset="0"/>
                  <a:ea typeface="Inter"/>
                  <a:cs typeface="Arial" panose="020B0604020202020204" pitchFamily="34" charset="0"/>
                  <a:sym typeface="Inter"/>
                </a:rPr>
                <a:t>Ví dụ</a:t>
              </a:r>
              <a:endParaRPr lang="en-US" sz="3600" u="none">
                <a:solidFill>
                  <a:srgbClr val="FFFFFF"/>
                </a:solidFill>
                <a:latin typeface="Arial" panose="020B0604020202020204" pitchFamily="34" charset="0"/>
                <a:ea typeface="Inter"/>
                <a:cs typeface="Arial" panose="020B0604020202020204" pitchFamily="34" charset="0"/>
                <a:sym typeface="Inter"/>
              </a:endParaRPr>
            </a:p>
          </p:txBody>
        </p:sp>
      </p:grpSp>
      <p:pic>
        <p:nvPicPr>
          <p:cNvPr id="17" name="Picture 2" descr="A graph of a number of numbers&#10;&#10;Description automatically generated with medium confidence">
            <a:extLst>
              <a:ext uri="{FF2B5EF4-FFF2-40B4-BE49-F238E27FC236}">
                <a16:creationId xmlns:a16="http://schemas.microsoft.com/office/drawing/2014/main" id="{79414CC8-FD34-4ED9-35BD-C6DC7405AE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2" y="821454"/>
            <a:ext cx="8762998" cy="594195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31287A3-AA99-9B72-6740-03D03D791781}"/>
              </a:ext>
            </a:extLst>
          </p:cNvPr>
          <p:cNvSpPr txBox="1"/>
          <p:nvPr/>
        </p:nvSpPr>
        <p:spPr>
          <a:xfrm>
            <a:off x="457200" y="2136500"/>
            <a:ext cx="8762998" cy="3642023"/>
          </a:xfrm>
          <a:prstGeom prst="rect">
            <a:avLst/>
          </a:prstGeom>
          <a:noFill/>
        </p:spPr>
        <p:txBody>
          <a:bodyPr wrap="square">
            <a:spAutoFit/>
          </a:bodyPr>
          <a:lstStyle/>
          <a:p>
            <a:pPr marL="571500" indent="-571500" algn="just" rtl="0">
              <a:spcBef>
                <a:spcPts val="0"/>
              </a:spcBef>
              <a:spcAft>
                <a:spcPts val="800"/>
              </a:spcAft>
              <a:buFont typeface="Arial" panose="020B0604020202020204" pitchFamily="34" charset="0"/>
              <a:buChar char="•"/>
            </a:pPr>
            <a:r>
              <a:rPr lang="vi-VN" sz="3200" b="0" i="0" u="none" strike="noStrike">
                <a:solidFill>
                  <a:srgbClr val="000000"/>
                </a:solidFill>
                <a:effectLst/>
              </a:rPr>
              <a:t>Haar wavelet với 2 vanishing moments có thể loại bỏ các thành phần hằng số trong dữ liệ</a:t>
            </a:r>
            <a:r>
              <a:rPr lang="en-US" sz="3200" b="0" i="0" u="none" strike="noStrike">
                <a:solidFill>
                  <a:srgbClr val="000000"/>
                </a:solidFill>
                <a:effectLst/>
              </a:rPr>
              <a:t>u, </a:t>
            </a:r>
            <a:r>
              <a:rPr lang="vi-VN" sz="3200" b="0" i="0" u="none" strike="noStrike">
                <a:solidFill>
                  <a:srgbClr val="000000"/>
                </a:solidFill>
                <a:effectLst/>
              </a:rPr>
              <a:t>có khả năng phát hiện các sự thay đổi đột ngột trong tín hiệu. </a:t>
            </a:r>
          </a:p>
          <a:p>
            <a:pPr marL="571500" indent="-571500" algn="just" rtl="0">
              <a:spcBef>
                <a:spcPts val="0"/>
              </a:spcBef>
              <a:spcAft>
                <a:spcPts val="800"/>
              </a:spcAft>
              <a:buFont typeface="Arial" panose="020B0604020202020204" pitchFamily="34" charset="0"/>
              <a:buChar char="•"/>
            </a:pPr>
            <a:r>
              <a:rPr lang="vi-VN" sz="3200" b="0" i="0" u="none" strike="noStrike">
                <a:solidFill>
                  <a:srgbClr val="000000"/>
                </a:solidFill>
                <a:effectLst/>
              </a:rPr>
              <a:t>Nó có thể mô hình hóa các tín hiệu có các biến đổi đột ngột nhưng không giữ lại được các thông tin tinh vi hơn.</a:t>
            </a:r>
            <a:endParaRPr lang="en-ID" sz="3200"/>
          </a:p>
        </p:txBody>
      </p:sp>
      <p:sp>
        <p:nvSpPr>
          <p:cNvPr id="13" name="TextBox 12">
            <a:extLst>
              <a:ext uri="{FF2B5EF4-FFF2-40B4-BE49-F238E27FC236}">
                <a16:creationId xmlns:a16="http://schemas.microsoft.com/office/drawing/2014/main" id="{B3EB3CF8-61CE-36B9-4C6C-AF4171385503}"/>
              </a:ext>
            </a:extLst>
          </p:cNvPr>
          <p:cNvSpPr txBox="1"/>
          <p:nvPr/>
        </p:nvSpPr>
        <p:spPr>
          <a:xfrm>
            <a:off x="457200" y="6773897"/>
            <a:ext cx="16524911" cy="1569660"/>
          </a:xfrm>
          <a:prstGeom prst="rect">
            <a:avLst/>
          </a:prstGeom>
          <a:noFill/>
        </p:spPr>
        <p:txBody>
          <a:bodyPr wrap="square">
            <a:spAutoFit/>
          </a:bodyPr>
          <a:lstStyle/>
          <a:p>
            <a:pPr marL="571500" indent="-571500" algn="just">
              <a:buFont typeface="Arial" panose="020B0604020202020204" pitchFamily="34" charset="0"/>
              <a:buChar char="•"/>
            </a:pPr>
            <a:r>
              <a:rPr lang="vi-VN" sz="3200" b="0" i="0" u="none" strike="noStrike">
                <a:solidFill>
                  <a:srgbClr val="000000"/>
                </a:solidFill>
                <a:effectLst/>
                <a:latin typeface="Arial" panose="020B0604020202020204" pitchFamily="34" charset="0"/>
                <a:cs typeface="Arial" panose="020B0604020202020204" pitchFamily="34" charset="0"/>
              </a:rPr>
              <a:t>Daubechies-4 có 4 vanishing moments giúp nó giữ lại các chi tiết tinh tế hơn trong tín hiệu so với Haar wavelet. </a:t>
            </a:r>
          </a:p>
          <a:p>
            <a:pPr marL="571500" indent="-571500" algn="just">
              <a:buFont typeface="Arial" panose="020B0604020202020204" pitchFamily="34" charset="0"/>
              <a:buChar char="•"/>
            </a:pPr>
            <a:r>
              <a:rPr lang="vi-VN" sz="3200" b="0" i="0" u="none" strike="noStrike">
                <a:solidFill>
                  <a:srgbClr val="000000"/>
                </a:solidFill>
                <a:effectLst/>
                <a:latin typeface="Arial" panose="020B0604020202020204" pitchFamily="34" charset="0"/>
                <a:cs typeface="Arial" panose="020B0604020202020204" pitchFamily="34" charset="0"/>
              </a:rPr>
              <a:t>Daubechies-4 thích hợp cho các tín hiệu có sự biến đổi mềm mại, liên tục</a:t>
            </a:r>
            <a:r>
              <a:rPr lang="en-US" sz="3200" b="0" i="0" u="none" strike="noStrike">
                <a:solidFill>
                  <a:srgbClr val="000000"/>
                </a:solidFill>
                <a:effectLst/>
                <a:latin typeface="Arial" panose="020B0604020202020204" pitchFamily="34" charset="0"/>
                <a:cs typeface="Arial" panose="020B0604020202020204" pitchFamily="34" charset="0"/>
              </a:rPr>
              <a:t>.</a:t>
            </a:r>
            <a:endParaRPr lang="en-ID" sz="3200">
              <a:latin typeface="Arial" panose="020B0604020202020204" pitchFamily="34" charset="0"/>
              <a:cs typeface="Arial" panose="020B0604020202020204" pitchFamily="34" charset="0"/>
            </a:endParaRPr>
          </a:p>
        </p:txBody>
      </p:sp>
      <p:sp>
        <p:nvSpPr>
          <p:cNvPr id="11" name="Slide Number Placeholder 4">
            <a:extLst>
              <a:ext uri="{FF2B5EF4-FFF2-40B4-BE49-F238E27FC236}">
                <a16:creationId xmlns:a16="http://schemas.microsoft.com/office/drawing/2014/main" id="{F9589098-6D69-148D-8D89-8B039F49F11C}"/>
              </a:ext>
            </a:extLst>
          </p:cNvPr>
          <p:cNvSpPr txBox="1">
            <a:spLocks/>
          </p:cNvSpPr>
          <p:nvPr/>
        </p:nvSpPr>
        <p:spPr>
          <a:xfrm>
            <a:off x="16144973" y="9893804"/>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800" b="1" smtClean="0"/>
              <a:pPr/>
              <a:t>10</a:t>
            </a:fld>
            <a:endParaRPr lang="en-US" sz="2800" b="1"/>
          </a:p>
        </p:txBody>
      </p:sp>
    </p:spTree>
    <p:extLst>
      <p:ext uri="{BB962C8B-B14F-4D97-AF65-F5344CB8AC3E}">
        <p14:creationId xmlns:p14="http://schemas.microsoft.com/office/powerpoint/2010/main" val="19595113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653438" y="1441013"/>
            <a:ext cx="9176362" cy="7509748"/>
          </a:xfrm>
          <a:prstGeom prst="rect">
            <a:avLst/>
          </a:prstGeom>
        </p:spPr>
        <p:txBody>
          <a:bodyPr wrap="square" lIns="0" tIns="0" rIns="0" bIns="0" rtlCol="0" anchor="t">
            <a:spAutoFit/>
          </a:bodyPr>
          <a:lstStyle/>
          <a:p>
            <a:pPr marL="571500" indent="-571500" algn="just" rtl="0">
              <a:spcBef>
                <a:spcPts val="0"/>
              </a:spcBef>
              <a:spcAft>
                <a:spcPts val="800"/>
              </a:spcAft>
              <a:buFont typeface="Arial" panose="020B0604020202020204" pitchFamily="34" charset="0"/>
              <a:buChar char="•"/>
            </a:pPr>
            <a:r>
              <a:rPr lang="en-US" sz="3600">
                <a:solidFill>
                  <a:srgbClr val="000000"/>
                </a:solidFill>
                <a:latin typeface="Arial" panose="020B0604020202020204" pitchFamily="34" charset="0"/>
                <a:cs typeface="Arial" panose="020B0604020202020204" pitchFamily="34" charset="0"/>
              </a:rPr>
              <a:t>C</a:t>
            </a:r>
            <a:r>
              <a:rPr lang="vi-VN" sz="3600" i="0" u="none" strike="noStrike">
                <a:solidFill>
                  <a:srgbClr val="000000"/>
                </a:solidFill>
                <a:effectLst/>
                <a:latin typeface="Arial" panose="020B0604020202020204" pitchFamily="34" charset="0"/>
                <a:cs typeface="Arial" panose="020B0604020202020204" pitchFamily="34" charset="0"/>
              </a:rPr>
              <a:t>ách khác để biến đổi wavelet rời rạc (DWT) là nhân ma trận với dữ liệu để tạo ra các hệ số wavelet. </a:t>
            </a:r>
            <a:endParaRPr lang="en-US" sz="3600" i="0" u="none" strike="noStrike">
              <a:solidFill>
                <a:srgbClr val="000000"/>
              </a:solidFill>
              <a:effectLst/>
              <a:latin typeface="Arial" panose="020B0604020202020204" pitchFamily="34" charset="0"/>
              <a:cs typeface="Arial" panose="020B0604020202020204" pitchFamily="34" charset="0"/>
            </a:endParaRPr>
          </a:p>
          <a:p>
            <a:pPr marL="571500" indent="-571500" algn="just" rtl="0">
              <a:spcBef>
                <a:spcPts val="0"/>
              </a:spcBef>
              <a:spcAft>
                <a:spcPts val="800"/>
              </a:spcAft>
              <a:buFont typeface="Arial" panose="020B0604020202020204" pitchFamily="34" charset="0"/>
              <a:buChar char="•"/>
            </a:pPr>
            <a:r>
              <a:rPr lang="vi-VN" sz="3600" i="0" u="none" strike="noStrike">
                <a:solidFill>
                  <a:srgbClr val="000000"/>
                </a:solidFill>
                <a:effectLst/>
                <a:latin typeface="Arial" panose="020B0604020202020204" pitchFamily="34" charset="0"/>
                <a:cs typeface="Arial" panose="020B0604020202020204" pitchFamily="34" charset="0"/>
              </a:rPr>
              <a:t>Ma trận này phải là trực chuẩn</a:t>
            </a:r>
            <a:r>
              <a:rPr lang="en-US" sz="3600">
                <a:solidFill>
                  <a:srgbClr val="000000"/>
                </a:solidFill>
                <a:latin typeface="Arial" panose="020B0604020202020204" pitchFamily="34" charset="0"/>
                <a:cs typeface="Arial" panose="020B0604020202020204" pitchFamily="34" charset="0"/>
              </a:rPr>
              <a:t> </a:t>
            </a:r>
            <a:r>
              <a:rPr lang="vi-VN" sz="3600" i="0" u="none" strike="noStrike">
                <a:solidFill>
                  <a:srgbClr val="000000"/>
                </a:solidFill>
                <a:effectLst/>
                <a:latin typeface="Arial" panose="020B0604020202020204" pitchFamily="34" charset="0"/>
                <a:cs typeface="Arial" panose="020B0604020202020204" pitchFamily="34" charset="0"/>
              </a:rPr>
              <a:t>(các cột là vector đơn vị và vuông góc với nhau)</a:t>
            </a:r>
            <a:endParaRPr lang="en-US" sz="3600" i="0" u="none" strike="noStrike">
              <a:solidFill>
                <a:srgbClr val="000000"/>
              </a:solidFill>
              <a:effectLst/>
              <a:latin typeface="Arial" panose="020B0604020202020204" pitchFamily="34" charset="0"/>
              <a:cs typeface="Arial" panose="020B0604020202020204" pitchFamily="34" charset="0"/>
            </a:endParaRPr>
          </a:p>
          <a:p>
            <a:pPr marL="571500" indent="-571500" algn="just" rtl="0">
              <a:spcBef>
                <a:spcPts val="0"/>
              </a:spcBef>
              <a:spcAft>
                <a:spcPts val="800"/>
              </a:spcAft>
              <a:buFont typeface="Symbol" panose="05050102010706020507" pitchFamily="18" charset="2"/>
              <a:buChar char="Þ"/>
            </a:pPr>
            <a:r>
              <a:rPr lang="en-US" sz="3600">
                <a:solidFill>
                  <a:srgbClr val="000000"/>
                </a:solidFill>
                <a:latin typeface="Arial" panose="020B0604020202020204" pitchFamily="34" charset="0"/>
                <a:cs typeface="Arial" panose="020B0604020202020204" pitchFamily="34" charset="0"/>
              </a:rPr>
              <a:t>V</a:t>
            </a:r>
            <a:r>
              <a:rPr lang="vi-VN" sz="3600" i="0" u="none" strike="noStrike">
                <a:solidFill>
                  <a:srgbClr val="000000"/>
                </a:solidFill>
                <a:effectLst/>
                <a:latin typeface="Arial" panose="020B0604020202020204" pitchFamily="34" charset="0"/>
                <a:cs typeface="Arial" panose="020B0604020202020204" pitchFamily="34" charset="0"/>
              </a:rPr>
              <a:t>iệc tái tạo dữ liệu dễ dàng chỉ bằng cách lấy ma trận chuyển vị của nó, cho phép ta nén dữ liệu và khôi phục lại dữ liệu gốc một cách hiệu quả.</a:t>
            </a:r>
            <a:endParaRPr lang="en-US" sz="3600" i="0" u="none" strike="noStrike">
              <a:solidFill>
                <a:srgbClr val="000000"/>
              </a:solidFill>
              <a:effectLst/>
              <a:latin typeface="Arial" panose="020B0604020202020204" pitchFamily="34" charset="0"/>
              <a:cs typeface="Arial" panose="020B0604020202020204" pitchFamily="34" charset="0"/>
            </a:endParaRPr>
          </a:p>
          <a:p>
            <a:pPr marL="571500" indent="-571500" algn="just">
              <a:spcAft>
                <a:spcPts val="800"/>
              </a:spcAft>
              <a:buFont typeface="Arial" panose="020B0604020202020204" pitchFamily="34" charset="0"/>
              <a:buChar char="•"/>
            </a:pPr>
            <a:r>
              <a:rPr lang="vi-VN" sz="3600">
                <a:solidFill>
                  <a:srgbClr val="000000"/>
                </a:solidFill>
                <a:latin typeface="Arial" panose="020B0604020202020204" pitchFamily="34" charset="0"/>
                <a:cs typeface="Arial" panose="020B0604020202020204" pitchFamily="34" charset="0"/>
              </a:rPr>
              <a:t>Biến đổi wavelet cũng có thể áp dụng cho dữ liệu nhiều chiều, như khối dữ liệu (data cube), bằng cách áp dụng theo từng chiều lần lượt.</a:t>
            </a:r>
            <a:endParaRPr lang="en-ID" sz="3600">
              <a:solidFill>
                <a:srgbClr val="000000"/>
              </a:solidFill>
              <a:latin typeface="Arial" panose="020B0604020202020204" pitchFamily="34" charset="0"/>
              <a:cs typeface="Arial" panose="020B0604020202020204" pitchFamily="34" charset="0"/>
            </a:endParaRPr>
          </a:p>
        </p:txBody>
      </p:sp>
      <p:grpSp>
        <p:nvGrpSpPr>
          <p:cNvPr id="27" name="Group 27"/>
          <p:cNvGrpSpPr/>
          <p:nvPr/>
        </p:nvGrpSpPr>
        <p:grpSpPr>
          <a:xfrm rot="-2700000">
            <a:off x="12976527" y="-2007942"/>
            <a:ext cx="3427797" cy="3422312"/>
            <a:chOff x="0" y="0"/>
            <a:chExt cx="6350000" cy="6339840"/>
          </a:xfrm>
        </p:grpSpPr>
        <p:sp>
          <p:nvSpPr>
            <p:cNvPr id="28" name="Freeform 28"/>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6327D">
                <a:alpha val="9804"/>
              </a:srgbClr>
            </a:solidFill>
          </p:spPr>
        </p:sp>
      </p:grpSp>
      <p:grpSp>
        <p:nvGrpSpPr>
          <p:cNvPr id="29" name="Group 29"/>
          <p:cNvGrpSpPr/>
          <p:nvPr/>
        </p:nvGrpSpPr>
        <p:grpSpPr>
          <a:xfrm rot="-2700000">
            <a:off x="16570617" y="-1205923"/>
            <a:ext cx="1821187" cy="1818273"/>
            <a:chOff x="0" y="0"/>
            <a:chExt cx="6350000" cy="6339840"/>
          </a:xfrm>
        </p:grpSpPr>
        <p:sp>
          <p:nvSpPr>
            <p:cNvPr id="30" name="Freeform 30"/>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44B875">
                <a:alpha val="9804"/>
              </a:srgbClr>
            </a:solidFill>
          </p:spPr>
        </p:sp>
      </p:grpSp>
      <p:sp>
        <p:nvSpPr>
          <p:cNvPr id="4096" name="TextBox 4095">
            <a:extLst>
              <a:ext uri="{FF2B5EF4-FFF2-40B4-BE49-F238E27FC236}">
                <a16:creationId xmlns:a16="http://schemas.microsoft.com/office/drawing/2014/main" id="{E5F126D6-B6CC-46FC-B3B8-6ACAECF5D505}"/>
              </a:ext>
            </a:extLst>
          </p:cNvPr>
          <p:cNvSpPr txBox="1"/>
          <p:nvPr/>
        </p:nvSpPr>
        <p:spPr>
          <a:xfrm>
            <a:off x="10787869" y="6278015"/>
            <a:ext cx="6934200" cy="1569660"/>
          </a:xfrm>
          <a:prstGeom prst="rect">
            <a:avLst/>
          </a:prstGeom>
          <a:noFill/>
        </p:spPr>
        <p:txBody>
          <a:bodyPr wrap="square">
            <a:spAutoFit/>
          </a:bodyPr>
          <a:lstStyle/>
          <a:p>
            <a:pPr algn="ctr"/>
            <a:r>
              <a:rPr lang="vi-VN" sz="3200">
                <a:solidFill>
                  <a:srgbClr val="000000"/>
                </a:solidFill>
              </a:rPr>
              <a:t>Ứ</a:t>
            </a:r>
            <a:r>
              <a:rPr lang="vi-VN" sz="3200" b="0" i="0" u="none" strike="noStrike">
                <a:solidFill>
                  <a:srgbClr val="000000"/>
                </a:solidFill>
                <a:effectLst/>
              </a:rPr>
              <a:t>ng dụng trong thực tế như nén vân tay, thị giấc máy tính, phân tích chuỗi thời gian, và làm sạch dữ liệu.</a:t>
            </a:r>
            <a:endParaRPr lang="en-ID" sz="3200"/>
          </a:p>
        </p:txBody>
      </p:sp>
      <p:pic>
        <p:nvPicPr>
          <p:cNvPr id="4102" name="Picture 6" descr="Help Online - Origin Help - Continuous Wavelet Transform">
            <a:extLst>
              <a:ext uri="{FF2B5EF4-FFF2-40B4-BE49-F238E27FC236}">
                <a16:creationId xmlns:a16="http://schemas.microsoft.com/office/drawing/2014/main" id="{F168170F-8586-EACF-00C5-46E038A583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7648" y="477273"/>
            <a:ext cx="8548952" cy="5800742"/>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4">
            <a:extLst>
              <a:ext uri="{FF2B5EF4-FFF2-40B4-BE49-F238E27FC236}">
                <a16:creationId xmlns:a16="http://schemas.microsoft.com/office/drawing/2014/main" id="{DA36DC34-EFAD-98D1-E6CB-C48D1C07F399}"/>
              </a:ext>
            </a:extLst>
          </p:cNvPr>
          <p:cNvSpPr txBox="1">
            <a:spLocks/>
          </p:cNvSpPr>
          <p:nvPr/>
        </p:nvSpPr>
        <p:spPr>
          <a:xfrm>
            <a:off x="16144973" y="9893804"/>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800" b="1" smtClean="0"/>
              <a:pPr/>
              <a:t>11</a:t>
            </a:fld>
            <a:endParaRPr lang="en-US" sz="2800" b="1"/>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rot="-2700000">
            <a:off x="14350806" y="-1920849"/>
            <a:ext cx="3847852" cy="3841695"/>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6327D"/>
            </a:solidFill>
          </p:spPr>
        </p:sp>
      </p:grpSp>
      <p:grpSp>
        <p:nvGrpSpPr>
          <p:cNvPr id="5" name="Group 5"/>
          <p:cNvGrpSpPr/>
          <p:nvPr/>
        </p:nvGrpSpPr>
        <p:grpSpPr>
          <a:xfrm rot="-2700000">
            <a:off x="12533884" y="-1020548"/>
            <a:ext cx="2044362" cy="2041091"/>
            <a:chOff x="0" y="0"/>
            <a:chExt cx="6350000" cy="6339840"/>
          </a:xfrm>
        </p:grpSpPr>
        <p:sp>
          <p:nvSpPr>
            <p:cNvPr id="6" name="Freeform 6"/>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09D5C"/>
            </a:solidFill>
          </p:spPr>
        </p:sp>
      </p:grpSp>
      <p:sp>
        <p:nvSpPr>
          <p:cNvPr id="9" name="TextBox 9"/>
          <p:cNvSpPr txBox="1"/>
          <p:nvPr/>
        </p:nvSpPr>
        <p:spPr>
          <a:xfrm>
            <a:off x="611854" y="2247900"/>
            <a:ext cx="8379745" cy="5745163"/>
          </a:xfrm>
          <a:prstGeom prst="rect">
            <a:avLst/>
          </a:prstGeom>
        </p:spPr>
        <p:txBody>
          <a:bodyPr wrap="square" lIns="0" tIns="0" rIns="0" bIns="0" rtlCol="0" anchor="t">
            <a:spAutoFit/>
          </a:bodyPr>
          <a:lstStyle/>
          <a:p>
            <a:pPr marL="571500" indent="-571500" algn="just" rtl="0">
              <a:spcBef>
                <a:spcPts val="0"/>
              </a:spcBef>
              <a:spcAft>
                <a:spcPts val="800"/>
              </a:spcAft>
              <a:buFont typeface="Arial" panose="020B0604020202020204" pitchFamily="34" charset="0"/>
              <a:buChar char="•"/>
            </a:pPr>
            <a:r>
              <a:rPr lang="vi-VN" sz="3600" b="0" i="0" u="none" strike="noStrike">
                <a:solidFill>
                  <a:srgbClr val="000000"/>
                </a:solidFill>
                <a:effectLst/>
                <a:latin typeface="Arial" panose="020B0604020202020204" pitchFamily="34" charset="0"/>
                <a:cs typeface="Arial" panose="020B0604020202020204" pitchFamily="34" charset="0"/>
              </a:rPr>
              <a:t>PCA là phương pháp giảm số lượng thuộc tính hoặc chiều trong dữ liệu mà vẫn giữ được thông tin quan trọng. </a:t>
            </a:r>
            <a:endParaRPr lang="en-US" sz="3600" i="0" u="none" strike="noStrike">
              <a:solidFill>
                <a:srgbClr val="000000"/>
              </a:solidFill>
              <a:latin typeface="Arial" panose="020B0604020202020204" pitchFamily="34" charset="0"/>
              <a:cs typeface="Arial" panose="020B0604020202020204" pitchFamily="34" charset="0"/>
            </a:endParaRPr>
          </a:p>
          <a:p>
            <a:pPr marL="571500" indent="-571500" algn="just" rtl="0">
              <a:spcBef>
                <a:spcPts val="0"/>
              </a:spcBef>
              <a:spcAft>
                <a:spcPts val="800"/>
              </a:spcAft>
              <a:buFont typeface="Arial" panose="020B0604020202020204" pitchFamily="34" charset="0"/>
              <a:buChar char="•"/>
            </a:pPr>
            <a:r>
              <a:rPr lang="vi-VN" sz="3600" b="0" i="0" u="none" strike="noStrike">
                <a:solidFill>
                  <a:srgbClr val="000000"/>
                </a:solidFill>
                <a:effectLst/>
                <a:latin typeface="Arial" panose="020B0604020202020204" pitchFamily="34" charset="0"/>
                <a:cs typeface="Arial" panose="020B0604020202020204" pitchFamily="34" charset="0"/>
              </a:rPr>
              <a:t>PCA giúp bạn chỉ sử dụng những hướng chính nhất, giảm số lượng thuộc tính mà vẫn giữ được thông tin quan trọng. </a:t>
            </a:r>
          </a:p>
          <a:p>
            <a:pPr marL="571500" indent="-571500" algn="just" rtl="0">
              <a:spcBef>
                <a:spcPts val="0"/>
              </a:spcBef>
              <a:spcAft>
                <a:spcPts val="800"/>
              </a:spcAft>
              <a:buFont typeface="Arial" panose="020B0604020202020204" pitchFamily="34" charset="0"/>
              <a:buChar char="•"/>
            </a:pPr>
            <a:r>
              <a:rPr lang="vi-VN" sz="3600" b="0" i="0" u="none" strike="noStrike">
                <a:solidFill>
                  <a:srgbClr val="000000"/>
                </a:solidFill>
                <a:effectLst/>
                <a:latin typeface="Arial" panose="020B0604020202020204" pitchFamily="34" charset="0"/>
                <a:cs typeface="Arial" panose="020B0604020202020204" pitchFamily="34" charset="0"/>
              </a:rPr>
              <a:t>PCA có thể giúp phát hiện những mối quan hệ trong dữ liệu mà trước đây không rõ ràng.</a:t>
            </a:r>
            <a:endParaRPr lang="en-ID" sz="3600">
              <a:latin typeface="Arial" panose="020B0604020202020204" pitchFamily="34" charset="0"/>
              <a:cs typeface="Arial" panose="020B0604020202020204" pitchFamily="34" charset="0"/>
            </a:endParaRPr>
          </a:p>
        </p:txBody>
      </p:sp>
      <p:sp>
        <p:nvSpPr>
          <p:cNvPr id="10" name="TextBox 4">
            <a:extLst>
              <a:ext uri="{FF2B5EF4-FFF2-40B4-BE49-F238E27FC236}">
                <a16:creationId xmlns:a16="http://schemas.microsoft.com/office/drawing/2014/main" id="{3C6C305D-4C02-E9B4-C184-38A2BB94BA00}"/>
              </a:ext>
            </a:extLst>
          </p:cNvPr>
          <p:cNvSpPr txBox="1"/>
          <p:nvPr/>
        </p:nvSpPr>
        <p:spPr>
          <a:xfrm>
            <a:off x="1446988" y="822605"/>
            <a:ext cx="11811812" cy="1231106"/>
          </a:xfrm>
          <a:prstGeom prst="rect">
            <a:avLst/>
          </a:prstGeom>
        </p:spPr>
        <p:txBody>
          <a:bodyPr wrap="square" lIns="0" tIns="0" rIns="0" bIns="0" rtlCol="0" anchor="t">
            <a:spAutoFit/>
          </a:bodyPr>
          <a:lstStyle/>
          <a:p>
            <a:pPr rtl="0">
              <a:spcBef>
                <a:spcPts val="0"/>
              </a:spcBef>
              <a:spcAft>
                <a:spcPts val="800"/>
              </a:spcAft>
            </a:pPr>
            <a:r>
              <a:rPr lang="vi-VN" sz="4000" b="1" i="0" u="none" strike="noStrike">
                <a:solidFill>
                  <a:srgbClr val="000000"/>
                </a:solidFill>
                <a:effectLst/>
                <a:latin typeface="Arial"/>
                <a:cs typeface="Arial"/>
              </a:rPr>
              <a:t>Phân Tích Các Thành Phần Chính (</a:t>
            </a:r>
            <a:r>
              <a:rPr lang="en-ID" sz="4000" b="1">
                <a:latin typeface="Arial"/>
                <a:cs typeface="Arial"/>
              </a:rPr>
              <a:t>Principal Components Analysis</a:t>
            </a:r>
            <a:r>
              <a:rPr lang="vi-VN" sz="4000" b="1">
                <a:latin typeface="Arial"/>
                <a:cs typeface="Arial"/>
              </a:rPr>
              <a:t> - </a:t>
            </a:r>
            <a:r>
              <a:rPr lang="vi-VN" sz="4000" b="1" i="0" u="none" strike="noStrike">
                <a:solidFill>
                  <a:srgbClr val="000000"/>
                </a:solidFill>
                <a:effectLst/>
                <a:latin typeface="Arial"/>
                <a:cs typeface="Arial"/>
              </a:rPr>
              <a:t>PCA)</a:t>
            </a:r>
            <a:endParaRPr lang="vi-VN" sz="5400" b="1">
              <a:effectLst/>
              <a:latin typeface="Arial"/>
              <a:cs typeface="Arial"/>
            </a:endParaRPr>
          </a:p>
        </p:txBody>
      </p:sp>
      <p:sp>
        <p:nvSpPr>
          <p:cNvPr id="11" name="TextBox 9">
            <a:extLst>
              <a:ext uri="{FF2B5EF4-FFF2-40B4-BE49-F238E27FC236}">
                <a16:creationId xmlns:a16="http://schemas.microsoft.com/office/drawing/2014/main" id="{81B346FD-ED16-3B38-429F-5B9B01020D3D}"/>
              </a:ext>
            </a:extLst>
          </p:cNvPr>
          <p:cNvSpPr txBox="1"/>
          <p:nvPr/>
        </p:nvSpPr>
        <p:spPr>
          <a:xfrm>
            <a:off x="611854" y="828946"/>
            <a:ext cx="2190899" cy="1018869"/>
          </a:xfrm>
          <a:prstGeom prst="rect">
            <a:avLst/>
          </a:prstGeom>
        </p:spPr>
        <p:txBody>
          <a:bodyPr lIns="0" tIns="0" rIns="0" bIns="0" rtlCol="0" anchor="t">
            <a:spAutoFit/>
          </a:bodyPr>
          <a:lstStyle/>
          <a:p>
            <a:pPr marL="0" lvl="0" indent="0" algn="l">
              <a:lnSpc>
                <a:spcPts val="9078"/>
              </a:lnSpc>
              <a:spcBef>
                <a:spcPct val="0"/>
              </a:spcBef>
            </a:pPr>
            <a:r>
              <a:rPr lang="vi-VN" sz="4000" b="1">
                <a:latin typeface="Arial" panose="020B0604020202020204" pitchFamily="34" charset="0"/>
                <a:ea typeface="Poppins Semi-Bold"/>
                <a:cs typeface="Arial" panose="020B0604020202020204" pitchFamily="34" charset="0"/>
                <a:sym typeface="Poppins Semi-Bold"/>
              </a:rPr>
              <a:t>03</a:t>
            </a:r>
            <a:r>
              <a:rPr lang="en-US" sz="4000" b="1">
                <a:latin typeface="Arial" panose="020B0604020202020204" pitchFamily="34" charset="0"/>
                <a:ea typeface="Poppins Semi-Bold"/>
                <a:cs typeface="Arial" panose="020B0604020202020204" pitchFamily="34" charset="0"/>
                <a:sym typeface="Poppins Semi-Bold"/>
              </a:rPr>
              <a:t>.</a:t>
            </a:r>
          </a:p>
        </p:txBody>
      </p:sp>
      <p:pic>
        <p:nvPicPr>
          <p:cNvPr id="7172" name="Picture 4" descr="Principal Components Analysis. Principal Component Analysis (PCA) is a… |  by Rishabh Mall | Medium">
            <a:extLst>
              <a:ext uri="{FF2B5EF4-FFF2-40B4-BE49-F238E27FC236}">
                <a16:creationId xmlns:a16="http://schemas.microsoft.com/office/drawing/2014/main" id="{117694D7-0898-6512-12B0-77E819D7BF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0" y="2718662"/>
            <a:ext cx="9144000" cy="5930038"/>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a:extLst>
              <a:ext uri="{FF2B5EF4-FFF2-40B4-BE49-F238E27FC236}">
                <a16:creationId xmlns:a16="http://schemas.microsoft.com/office/drawing/2014/main" id="{9706E7DA-F1D9-4DDA-3F8D-48D79B61C130}"/>
              </a:ext>
            </a:extLst>
          </p:cNvPr>
          <p:cNvSpPr>
            <a:spLocks noGrp="1"/>
          </p:cNvSpPr>
          <p:nvPr>
            <p:ph type="sldNum" sz="quarter" idx="12"/>
          </p:nvPr>
        </p:nvSpPr>
        <p:spPr/>
        <p:txBody>
          <a:bodyPr/>
          <a:lstStyle/>
          <a:p>
            <a:endParaRPr lang="en-US"/>
          </a:p>
        </p:txBody>
      </p:sp>
      <p:sp>
        <p:nvSpPr>
          <p:cNvPr id="12" name="Slide Number Placeholder 4">
            <a:extLst>
              <a:ext uri="{FF2B5EF4-FFF2-40B4-BE49-F238E27FC236}">
                <a16:creationId xmlns:a16="http://schemas.microsoft.com/office/drawing/2014/main" id="{77DBC940-B9F3-64D5-CA65-AB5256B96CA2}"/>
              </a:ext>
            </a:extLst>
          </p:cNvPr>
          <p:cNvSpPr txBox="1">
            <a:spLocks/>
          </p:cNvSpPr>
          <p:nvPr/>
        </p:nvSpPr>
        <p:spPr>
          <a:xfrm>
            <a:off x="16144973" y="9893804"/>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800" b="1" smtClean="0"/>
              <a:pPr/>
              <a:t>12</a:t>
            </a:fld>
            <a:endParaRPr lang="en-US" sz="2800" b="1"/>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90600" y="1111624"/>
            <a:ext cx="8412975" cy="4031875"/>
            <a:chOff x="0" y="0"/>
            <a:chExt cx="2581057" cy="1065029"/>
          </a:xfrm>
        </p:grpSpPr>
        <p:sp>
          <p:nvSpPr>
            <p:cNvPr id="3" name="Freeform 3"/>
            <p:cNvSpPr/>
            <p:nvPr/>
          </p:nvSpPr>
          <p:spPr>
            <a:xfrm>
              <a:off x="0" y="0"/>
              <a:ext cx="2581057" cy="1065029"/>
            </a:xfrm>
            <a:custGeom>
              <a:avLst/>
              <a:gdLst/>
              <a:ahLst/>
              <a:cxnLst/>
              <a:rect l="l" t="t" r="r" b="b"/>
              <a:pathLst>
                <a:path w="2581057" h="1065029">
                  <a:moveTo>
                    <a:pt x="0" y="0"/>
                  </a:moveTo>
                  <a:lnTo>
                    <a:pt x="2581057" y="0"/>
                  </a:lnTo>
                  <a:lnTo>
                    <a:pt x="2581057" y="1065029"/>
                  </a:lnTo>
                  <a:lnTo>
                    <a:pt x="0" y="1065029"/>
                  </a:lnTo>
                  <a:close/>
                </a:path>
              </a:pathLst>
            </a:custGeom>
            <a:solidFill>
              <a:srgbClr val="06327D"/>
            </a:solidFill>
          </p:spPr>
        </p:sp>
      </p:grpSp>
      <p:grpSp>
        <p:nvGrpSpPr>
          <p:cNvPr id="4" name="Group 4"/>
          <p:cNvGrpSpPr/>
          <p:nvPr/>
        </p:nvGrpSpPr>
        <p:grpSpPr>
          <a:xfrm>
            <a:off x="9403574" y="5143498"/>
            <a:ext cx="8655825" cy="4495801"/>
            <a:chOff x="0" y="0"/>
            <a:chExt cx="2581057" cy="1065029"/>
          </a:xfrm>
        </p:grpSpPr>
        <p:sp>
          <p:nvSpPr>
            <p:cNvPr id="5" name="Freeform 5"/>
            <p:cNvSpPr/>
            <p:nvPr/>
          </p:nvSpPr>
          <p:spPr>
            <a:xfrm>
              <a:off x="0" y="0"/>
              <a:ext cx="2581057" cy="1065029"/>
            </a:xfrm>
            <a:custGeom>
              <a:avLst/>
              <a:gdLst/>
              <a:ahLst/>
              <a:cxnLst/>
              <a:rect l="l" t="t" r="r" b="b"/>
              <a:pathLst>
                <a:path w="2581057" h="1065029">
                  <a:moveTo>
                    <a:pt x="0" y="0"/>
                  </a:moveTo>
                  <a:lnTo>
                    <a:pt x="2581057" y="0"/>
                  </a:lnTo>
                  <a:lnTo>
                    <a:pt x="2581057" y="1065029"/>
                  </a:lnTo>
                  <a:lnTo>
                    <a:pt x="0" y="1065029"/>
                  </a:lnTo>
                  <a:close/>
                </a:path>
              </a:pathLst>
            </a:custGeom>
            <a:solidFill>
              <a:srgbClr val="44B875"/>
            </a:solidFill>
          </p:spPr>
        </p:sp>
      </p:grpSp>
      <p:sp>
        <p:nvSpPr>
          <p:cNvPr id="8" name="TextBox 8"/>
          <p:cNvSpPr txBox="1"/>
          <p:nvPr/>
        </p:nvSpPr>
        <p:spPr>
          <a:xfrm>
            <a:off x="1228528" y="1578501"/>
            <a:ext cx="7937118" cy="3031599"/>
          </a:xfrm>
          <a:prstGeom prst="rect">
            <a:avLst/>
          </a:prstGeom>
        </p:spPr>
        <p:txBody>
          <a:bodyPr wrap="square" lIns="0" tIns="0" rIns="0" bIns="0" rtlCol="0" anchor="t">
            <a:spAutoFit/>
          </a:bodyPr>
          <a:lstStyle/>
          <a:p>
            <a:pPr marL="571500" indent="-571500" algn="just">
              <a:spcBef>
                <a:spcPts val="600"/>
              </a:spcBef>
              <a:buFont typeface="Arial" panose="020B0604020202020204" pitchFamily="34" charset="0"/>
              <a:buChar char="•"/>
            </a:pPr>
            <a:r>
              <a:rPr lang="vi-VN" sz="3200" b="0" i="0" u="none" strike="noStrike">
                <a:solidFill>
                  <a:schemeClr val="bg1"/>
                </a:solidFill>
                <a:effectLst/>
                <a:cs typeface="Arial" panose="020B0604020202020204" pitchFamily="34" charset="0"/>
              </a:rPr>
              <a:t>Đầu tiên, dữ liệu được chuẩn hóa để các thuộc tính có cùng mức độ quan trọng. </a:t>
            </a:r>
          </a:p>
          <a:p>
            <a:pPr algn="just">
              <a:spcBef>
                <a:spcPts val="600"/>
              </a:spcBef>
            </a:pPr>
            <a:r>
              <a:rPr lang="en-US" sz="3200">
                <a:solidFill>
                  <a:schemeClr val="bg1"/>
                </a:solidFill>
                <a:cs typeface="Arial" panose="020B0604020202020204" pitchFamily="34" charset="0"/>
              </a:rPr>
              <a:t>-&gt;</a:t>
            </a:r>
            <a:r>
              <a:rPr lang="vi-VN" sz="3200" b="0" i="0" u="none" strike="noStrike">
                <a:solidFill>
                  <a:schemeClr val="bg1"/>
                </a:solidFill>
                <a:effectLst/>
                <a:cs typeface="Arial" panose="020B0604020202020204" pitchFamily="34" charset="0"/>
              </a:rPr>
              <a:t> </a:t>
            </a:r>
            <a:r>
              <a:rPr lang="en-US" sz="3200">
                <a:solidFill>
                  <a:schemeClr val="bg1"/>
                </a:solidFill>
                <a:cs typeface="Arial" panose="020B0604020202020204" pitchFamily="34" charset="0"/>
              </a:rPr>
              <a:t>G</a:t>
            </a:r>
            <a:r>
              <a:rPr lang="vi-VN" sz="3200" b="0" i="0" u="none" strike="noStrike">
                <a:solidFill>
                  <a:schemeClr val="bg1"/>
                </a:solidFill>
                <a:effectLst/>
                <a:cs typeface="Arial" panose="020B0604020202020204" pitchFamily="34" charset="0"/>
              </a:rPr>
              <a:t>iúp các thuộc tính có giá trị lớn không làm mất cân bằng các thuộc tính có giá trị nhỏ hơn</a:t>
            </a:r>
            <a:endParaRPr lang="en-US" sz="3200">
              <a:solidFill>
                <a:schemeClr val="bg1"/>
              </a:solidFill>
              <a:ea typeface="Inter"/>
              <a:cs typeface="Arial" panose="020B0604020202020204" pitchFamily="34" charset="0"/>
              <a:sym typeface="Inter"/>
            </a:endParaRPr>
          </a:p>
        </p:txBody>
      </p:sp>
      <p:sp>
        <p:nvSpPr>
          <p:cNvPr id="9" name="TextBox 9"/>
          <p:cNvSpPr txBox="1"/>
          <p:nvPr/>
        </p:nvSpPr>
        <p:spPr>
          <a:xfrm>
            <a:off x="1590287" y="5758742"/>
            <a:ext cx="7215769" cy="2539157"/>
          </a:xfrm>
          <a:prstGeom prst="rect">
            <a:avLst/>
          </a:prstGeom>
        </p:spPr>
        <p:txBody>
          <a:bodyPr wrap="square" lIns="0" tIns="0" rIns="0" bIns="0" rtlCol="0" anchor="t">
            <a:spAutoFit/>
          </a:bodyPr>
          <a:lstStyle/>
          <a:p>
            <a:pPr marL="571500" indent="-571500" algn="just">
              <a:spcBef>
                <a:spcPts val="600"/>
              </a:spcBef>
              <a:buFont typeface="Arial" panose="020B0604020202020204" pitchFamily="34" charset="0"/>
              <a:buChar char="•"/>
            </a:pPr>
            <a:r>
              <a:rPr lang="vi-VN" sz="3200" b="0" i="0" u="none" strike="noStrike">
                <a:solidFill>
                  <a:srgbClr val="000000"/>
                </a:solidFill>
                <a:effectLst/>
              </a:rPr>
              <a:t>PCA tính toán k vector đặc biệt (gọi là các thành phần chính) để đại diện cho dữ liệu. </a:t>
            </a:r>
          </a:p>
          <a:p>
            <a:pPr marL="571500" indent="-571500" algn="just">
              <a:spcBef>
                <a:spcPts val="600"/>
              </a:spcBef>
              <a:buFont typeface="Arial" panose="020B0604020202020204" pitchFamily="34" charset="0"/>
              <a:buChar char="•"/>
            </a:pPr>
            <a:r>
              <a:rPr lang="vi-VN" sz="3200" b="0" i="0" u="none" strike="noStrike">
                <a:solidFill>
                  <a:srgbClr val="000000"/>
                </a:solidFill>
                <a:effectLst/>
              </a:rPr>
              <a:t>Dữ liệu đầu vào chính là một tổ hợp tuyến tính của các thành phần chính</a:t>
            </a:r>
            <a:endParaRPr lang="en-US" sz="3200">
              <a:solidFill>
                <a:srgbClr val="000000"/>
              </a:solidFill>
              <a:ea typeface="Inter"/>
              <a:cs typeface="Inter"/>
              <a:sym typeface="Inter"/>
            </a:endParaRPr>
          </a:p>
        </p:txBody>
      </p:sp>
      <p:sp>
        <p:nvSpPr>
          <p:cNvPr id="10" name="TextBox 10"/>
          <p:cNvSpPr txBox="1"/>
          <p:nvPr/>
        </p:nvSpPr>
        <p:spPr>
          <a:xfrm>
            <a:off x="9403573" y="1111624"/>
            <a:ext cx="8655825" cy="3108543"/>
          </a:xfrm>
          <a:prstGeom prst="rect">
            <a:avLst/>
          </a:prstGeom>
        </p:spPr>
        <p:txBody>
          <a:bodyPr wrap="square" lIns="0" tIns="0" rIns="0" bIns="0" rtlCol="0" anchor="t">
            <a:spAutoFit/>
          </a:bodyPr>
          <a:lstStyle/>
          <a:p>
            <a:pPr marL="571500" indent="-396875" algn="just">
              <a:spcBef>
                <a:spcPts val="600"/>
              </a:spcBef>
              <a:buFont typeface="Arial" panose="020B0604020202020204" pitchFamily="34" charset="0"/>
              <a:buChar char="•"/>
            </a:pPr>
            <a:r>
              <a:rPr lang="vi-VN" sz="3200" b="0" i="0" u="none" strike="noStrike">
                <a:solidFill>
                  <a:srgbClr val="000000"/>
                </a:solidFill>
                <a:effectLst/>
              </a:rPr>
              <a:t>Các thành phần chính sắp xếp theo thứ tự giảm dần mức độ quan trọng của chúng. </a:t>
            </a:r>
          </a:p>
          <a:p>
            <a:pPr marL="571500" indent="-396875" algn="just">
              <a:spcBef>
                <a:spcPts val="600"/>
              </a:spcBef>
              <a:buFont typeface="Arial" panose="020B0604020202020204" pitchFamily="34" charset="0"/>
              <a:buChar char="•"/>
            </a:pPr>
            <a:r>
              <a:rPr lang="vi-VN" sz="3200" b="0" i="0" u="none" strike="noStrike">
                <a:solidFill>
                  <a:srgbClr val="000000"/>
                </a:solidFill>
                <a:effectLst/>
              </a:rPr>
              <a:t>Thành phần chính đầu tiên chứa nhiều thông tin nhất về sự biến đổi trong dữ liệu</a:t>
            </a:r>
          </a:p>
          <a:p>
            <a:pPr marL="571500" indent="-396875" algn="just">
              <a:spcBef>
                <a:spcPts val="600"/>
              </a:spcBef>
              <a:buFont typeface="Arial" panose="020B0604020202020204" pitchFamily="34" charset="0"/>
              <a:buChar char="•"/>
            </a:pPr>
            <a:r>
              <a:rPr lang="vi-VN" sz="3200" b="0" i="0" u="none" strike="noStrike">
                <a:solidFill>
                  <a:srgbClr val="000000"/>
                </a:solidFill>
                <a:effectLst/>
              </a:rPr>
              <a:t>Thành phần chính thứ hai chứa thông tin ít hơn, và cứ như vậy</a:t>
            </a:r>
            <a:endParaRPr lang="en-US" sz="3200">
              <a:solidFill>
                <a:srgbClr val="000000"/>
              </a:solidFill>
              <a:ea typeface="Inter"/>
              <a:cs typeface="Inter"/>
              <a:sym typeface="Inter"/>
            </a:endParaRPr>
          </a:p>
        </p:txBody>
      </p:sp>
      <p:sp>
        <p:nvSpPr>
          <p:cNvPr id="11" name="TextBox 11"/>
          <p:cNvSpPr txBox="1"/>
          <p:nvPr/>
        </p:nvSpPr>
        <p:spPr>
          <a:xfrm>
            <a:off x="9677401" y="5481744"/>
            <a:ext cx="8229600" cy="3524042"/>
          </a:xfrm>
          <a:prstGeom prst="rect">
            <a:avLst/>
          </a:prstGeom>
        </p:spPr>
        <p:txBody>
          <a:bodyPr wrap="square" lIns="0" tIns="0" rIns="0" bIns="0" rtlCol="0" anchor="t">
            <a:spAutoFit/>
          </a:bodyPr>
          <a:lstStyle/>
          <a:p>
            <a:pPr marL="363538" indent="-363538" algn="just">
              <a:spcBef>
                <a:spcPts val="600"/>
              </a:spcBef>
              <a:buFont typeface="Arial" panose="020B0604020202020204" pitchFamily="34" charset="0"/>
              <a:buChar char="•"/>
            </a:pPr>
            <a:r>
              <a:rPr lang="vi-VN" sz="3200" b="0" i="0" u="none" strike="noStrike">
                <a:solidFill>
                  <a:srgbClr val="000000"/>
                </a:solidFill>
                <a:effectLst/>
              </a:rPr>
              <a:t>Bằng cách giữ lại các thành phần chính quan trọng nhất và loại bỏ những thành phần yếu hơn, tức là các thành phần có phương sai thấp </a:t>
            </a:r>
          </a:p>
          <a:p>
            <a:pPr marL="363538" indent="-363538" algn="just">
              <a:spcBef>
                <a:spcPts val="600"/>
              </a:spcBef>
              <a:buFont typeface="Arial" panose="020B0604020202020204" pitchFamily="34" charset="0"/>
              <a:buChar char="•"/>
            </a:pPr>
            <a:r>
              <a:rPr lang="vi-VN" sz="3200">
                <a:solidFill>
                  <a:srgbClr val="000000"/>
                </a:solidFill>
              </a:rPr>
              <a:t>C</a:t>
            </a:r>
            <a:r>
              <a:rPr lang="vi-VN" sz="3200" b="0" i="0" u="none" strike="noStrike">
                <a:solidFill>
                  <a:srgbClr val="000000"/>
                </a:solidFill>
                <a:effectLst/>
              </a:rPr>
              <a:t>húng ta có thể giảm số lượng thuộc tính mà không làm mất quá nhiều thông tin so với dữ liệu gốc</a:t>
            </a:r>
            <a:endParaRPr lang="en-US" sz="3200">
              <a:solidFill>
                <a:srgbClr val="FFFFFF"/>
              </a:solidFill>
              <a:ea typeface="Inter"/>
              <a:cs typeface="Inter"/>
              <a:sym typeface="Inter"/>
            </a:endParaRPr>
          </a:p>
        </p:txBody>
      </p:sp>
      <p:sp>
        <p:nvSpPr>
          <p:cNvPr id="17" name="TextBox 16">
            <a:extLst>
              <a:ext uri="{FF2B5EF4-FFF2-40B4-BE49-F238E27FC236}">
                <a16:creationId xmlns:a16="http://schemas.microsoft.com/office/drawing/2014/main" id="{4B484C9D-417F-B9CB-BCD3-CD8E1DF4084C}"/>
              </a:ext>
            </a:extLst>
          </p:cNvPr>
          <p:cNvSpPr txBox="1"/>
          <p:nvPr/>
        </p:nvSpPr>
        <p:spPr>
          <a:xfrm>
            <a:off x="1206882" y="301853"/>
            <a:ext cx="6641718" cy="584775"/>
          </a:xfrm>
          <a:prstGeom prst="rect">
            <a:avLst/>
          </a:prstGeom>
          <a:noFill/>
        </p:spPr>
        <p:txBody>
          <a:bodyPr wrap="square">
            <a:spAutoFit/>
          </a:bodyPr>
          <a:lstStyle/>
          <a:p>
            <a:r>
              <a:rPr lang="vi-VN" sz="3200" b="1" i="1" u="none" strike="noStrike">
                <a:solidFill>
                  <a:srgbClr val="000000"/>
                </a:solidFill>
                <a:effectLst/>
                <a:cs typeface="Arial" panose="020B0604020202020204" pitchFamily="34" charset="0"/>
              </a:rPr>
              <a:t>Quy trình cơ bản như sau</a:t>
            </a:r>
            <a:endParaRPr lang="en-ID" sz="3200" b="1" i="1">
              <a:cs typeface="Arial" panose="020B0604020202020204" pitchFamily="34" charset="0"/>
            </a:endParaRPr>
          </a:p>
        </p:txBody>
      </p:sp>
      <p:sp>
        <p:nvSpPr>
          <p:cNvPr id="13" name="Slide Number Placeholder 4">
            <a:extLst>
              <a:ext uri="{FF2B5EF4-FFF2-40B4-BE49-F238E27FC236}">
                <a16:creationId xmlns:a16="http://schemas.microsoft.com/office/drawing/2014/main" id="{054F2488-97E6-000D-A9AE-95D8A099390E}"/>
              </a:ext>
            </a:extLst>
          </p:cNvPr>
          <p:cNvSpPr txBox="1">
            <a:spLocks/>
          </p:cNvSpPr>
          <p:nvPr/>
        </p:nvSpPr>
        <p:spPr>
          <a:xfrm>
            <a:off x="16144973" y="9893804"/>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800" b="1" smtClean="0"/>
              <a:pPr/>
              <a:t>13</a:t>
            </a:fld>
            <a:endParaRPr lang="en-US" sz="2800" b="1"/>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DD4D8D89-FD72-1D4C-FED6-CF263892D2AD}"/>
              </a:ext>
            </a:extLst>
          </p:cNvPr>
          <p:cNvGrpSpPr/>
          <p:nvPr/>
        </p:nvGrpSpPr>
        <p:grpSpPr>
          <a:xfrm>
            <a:off x="1006532" y="571500"/>
            <a:ext cx="9215757" cy="1006981"/>
            <a:chOff x="1028700" y="1357679"/>
            <a:chExt cx="9215757" cy="1006981"/>
          </a:xfrm>
        </p:grpSpPr>
        <p:grpSp>
          <p:nvGrpSpPr>
            <p:cNvPr id="2" name="Group 2"/>
            <p:cNvGrpSpPr/>
            <p:nvPr/>
          </p:nvGrpSpPr>
          <p:grpSpPr>
            <a:xfrm>
              <a:off x="1028700" y="1357679"/>
              <a:ext cx="4928923" cy="1006981"/>
              <a:chOff x="0" y="0"/>
              <a:chExt cx="2983892" cy="609611"/>
            </a:xfrm>
          </p:grpSpPr>
          <p:sp>
            <p:nvSpPr>
              <p:cNvPr id="3" name="Freeform 3"/>
              <p:cNvSpPr/>
              <p:nvPr/>
            </p:nvSpPr>
            <p:spPr>
              <a:xfrm>
                <a:off x="6350" y="6350"/>
                <a:ext cx="2971192" cy="596911"/>
              </a:xfrm>
              <a:custGeom>
                <a:avLst/>
                <a:gdLst/>
                <a:ahLst/>
                <a:cxnLst/>
                <a:rect l="l" t="t" r="r" b="b"/>
                <a:pathLst>
                  <a:path w="2971192" h="596911">
                    <a:moveTo>
                      <a:pt x="2971192" y="271780"/>
                    </a:moveTo>
                    <a:lnTo>
                      <a:pt x="2971192" y="596911"/>
                    </a:lnTo>
                    <a:lnTo>
                      <a:pt x="0" y="596911"/>
                    </a:lnTo>
                    <a:lnTo>
                      <a:pt x="0" y="0"/>
                    </a:lnTo>
                    <a:lnTo>
                      <a:pt x="2699412" y="0"/>
                    </a:lnTo>
                    <a:close/>
                  </a:path>
                </a:pathLst>
              </a:custGeom>
              <a:solidFill>
                <a:srgbClr val="06327D">
                  <a:alpha val="85882"/>
                </a:srgbClr>
              </a:solidFill>
            </p:spPr>
          </p:sp>
          <p:sp>
            <p:nvSpPr>
              <p:cNvPr id="4" name="Freeform 4"/>
              <p:cNvSpPr/>
              <p:nvPr/>
            </p:nvSpPr>
            <p:spPr>
              <a:xfrm>
                <a:off x="0" y="0"/>
                <a:ext cx="2983892" cy="609611"/>
              </a:xfrm>
              <a:custGeom>
                <a:avLst/>
                <a:gdLst/>
                <a:ahLst/>
                <a:cxnLst/>
                <a:rect l="l" t="t" r="r" b="b"/>
                <a:pathLst>
                  <a:path w="2983892" h="609611">
                    <a:moveTo>
                      <a:pt x="2983892" y="609611"/>
                    </a:moveTo>
                    <a:lnTo>
                      <a:pt x="0" y="609611"/>
                    </a:lnTo>
                    <a:lnTo>
                      <a:pt x="0" y="0"/>
                    </a:lnTo>
                    <a:lnTo>
                      <a:pt x="2708303" y="0"/>
                    </a:lnTo>
                    <a:lnTo>
                      <a:pt x="2983892" y="275590"/>
                    </a:lnTo>
                    <a:cubicBezTo>
                      <a:pt x="2983892" y="275590"/>
                      <a:pt x="2983892" y="609611"/>
                      <a:pt x="2983892" y="609611"/>
                    </a:cubicBezTo>
                    <a:close/>
                    <a:moveTo>
                      <a:pt x="12700" y="596911"/>
                    </a:moveTo>
                    <a:lnTo>
                      <a:pt x="2971192" y="596911"/>
                    </a:lnTo>
                    <a:lnTo>
                      <a:pt x="2971192" y="280670"/>
                    </a:lnTo>
                    <a:lnTo>
                      <a:pt x="2703222" y="12700"/>
                    </a:lnTo>
                    <a:lnTo>
                      <a:pt x="12700" y="12700"/>
                    </a:lnTo>
                    <a:lnTo>
                      <a:pt x="12700" y="596911"/>
                    </a:lnTo>
                    <a:close/>
                  </a:path>
                </a:pathLst>
              </a:custGeom>
              <a:solidFill>
                <a:srgbClr val="06327D">
                  <a:alpha val="85882"/>
                </a:srgbClr>
              </a:solidFill>
            </p:spPr>
          </p:sp>
        </p:grpSp>
        <p:sp>
          <p:nvSpPr>
            <p:cNvPr id="6" name="TextBox 6"/>
            <p:cNvSpPr txBox="1"/>
            <p:nvPr/>
          </p:nvSpPr>
          <p:spPr>
            <a:xfrm>
              <a:off x="1215825" y="1638530"/>
              <a:ext cx="9028632" cy="461665"/>
            </a:xfrm>
            <a:prstGeom prst="rect">
              <a:avLst/>
            </a:prstGeom>
          </p:spPr>
          <p:txBody>
            <a:bodyPr lIns="0" tIns="0" rIns="0" bIns="0" rtlCol="0" anchor="t">
              <a:spAutoFit/>
            </a:bodyPr>
            <a:lstStyle/>
            <a:p>
              <a:pPr marL="0" lvl="0" indent="0" algn="l">
                <a:lnSpc>
                  <a:spcPts val="3573"/>
                </a:lnSpc>
                <a:spcBef>
                  <a:spcPct val="0"/>
                </a:spcBef>
              </a:pPr>
              <a:r>
                <a:rPr lang="vi-VN" sz="3600" u="none">
                  <a:solidFill>
                    <a:srgbClr val="FFFFFF"/>
                  </a:solidFill>
                  <a:latin typeface="Arial" panose="020B0604020202020204" pitchFamily="34" charset="0"/>
                  <a:ea typeface="Inter"/>
                  <a:cs typeface="Arial" panose="020B0604020202020204" pitchFamily="34" charset="0"/>
                  <a:sym typeface="Inter"/>
                </a:rPr>
                <a:t>Ví dụ</a:t>
              </a:r>
              <a:endParaRPr lang="en-US" sz="3600" u="none">
                <a:solidFill>
                  <a:srgbClr val="FFFFFF"/>
                </a:solidFill>
                <a:latin typeface="Arial" panose="020B0604020202020204" pitchFamily="34" charset="0"/>
                <a:ea typeface="Inter"/>
                <a:cs typeface="Arial" panose="020B0604020202020204" pitchFamily="34" charset="0"/>
                <a:sym typeface="Inter"/>
              </a:endParaRPr>
            </a:p>
          </p:txBody>
        </p:sp>
      </p:grpSp>
      <p:sp>
        <p:nvSpPr>
          <p:cNvPr id="20" name="TextBox 19">
            <a:extLst>
              <a:ext uri="{FF2B5EF4-FFF2-40B4-BE49-F238E27FC236}">
                <a16:creationId xmlns:a16="http://schemas.microsoft.com/office/drawing/2014/main" id="{9370A464-33B0-A73E-DE70-5567E0706F10}"/>
              </a:ext>
            </a:extLst>
          </p:cNvPr>
          <p:cNvSpPr txBox="1"/>
          <p:nvPr/>
        </p:nvSpPr>
        <p:spPr>
          <a:xfrm>
            <a:off x="1017021" y="1859332"/>
            <a:ext cx="6526779" cy="5078313"/>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err="1">
                <a:ln>
                  <a:noFill/>
                </a:ln>
                <a:solidFill>
                  <a:srgbClr val="000000"/>
                </a:solidFill>
                <a:effectLst/>
                <a:latin typeface="Arial" panose="020B0604020202020204" pitchFamily="34" charset="0"/>
                <a:cs typeface="Arial" panose="020B0604020202020204" pitchFamily="34" charset="0"/>
              </a:rPr>
              <a:t>Vòng</a:t>
            </a:r>
            <a:r>
              <a:rPr kumimoji="0" lang="en-US" altLang="en-US" sz="36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3600" b="0" i="0" u="none" strike="noStrike" cap="none" normalizeH="0" baseline="0" err="1">
                <a:ln>
                  <a:noFill/>
                </a:ln>
                <a:solidFill>
                  <a:srgbClr val="000000"/>
                </a:solidFill>
                <a:effectLst/>
                <a:latin typeface="Arial" panose="020B0604020202020204" pitchFamily="34" charset="0"/>
                <a:cs typeface="Arial" panose="020B0604020202020204" pitchFamily="34" charset="0"/>
              </a:rPr>
              <a:t>tròn</a:t>
            </a:r>
            <a:r>
              <a:rPr kumimoji="0" lang="en-US" altLang="en-US" sz="36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3600" b="0" i="0" u="none" strike="noStrike" cap="none" normalizeH="0" baseline="0" err="1">
                <a:ln>
                  <a:noFill/>
                </a:ln>
                <a:solidFill>
                  <a:srgbClr val="000000"/>
                </a:solidFill>
                <a:effectLst/>
                <a:latin typeface="Arial" panose="020B0604020202020204" pitchFamily="34" charset="0"/>
                <a:cs typeface="Arial" panose="020B0604020202020204" pitchFamily="34" charset="0"/>
              </a:rPr>
              <a:t>Tập</a:t>
            </a:r>
            <a:r>
              <a:rPr kumimoji="0" lang="en-US" altLang="en-US" sz="36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3600" b="0" i="0" u="none" strike="noStrike" cap="none" normalizeH="0" baseline="0" err="1">
                <a:ln>
                  <a:noFill/>
                </a:ln>
                <a:solidFill>
                  <a:srgbClr val="000000"/>
                </a:solidFill>
                <a:effectLst/>
                <a:latin typeface="Arial" panose="020B0604020202020204" pitchFamily="34" charset="0"/>
                <a:cs typeface="Arial" panose="020B0604020202020204" pitchFamily="34" charset="0"/>
              </a:rPr>
              <a:t>dữ</a:t>
            </a:r>
            <a:r>
              <a:rPr kumimoji="0" lang="en-US" altLang="en-US" sz="36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3600" b="0" i="0" u="none" strike="noStrike" cap="none" normalizeH="0" baseline="0" err="1">
                <a:ln>
                  <a:noFill/>
                </a:ln>
                <a:solidFill>
                  <a:srgbClr val="000000"/>
                </a:solidFill>
                <a:effectLst/>
                <a:latin typeface="Arial" panose="020B0604020202020204" pitchFamily="34" charset="0"/>
                <a:cs typeface="Arial" panose="020B0604020202020204" pitchFamily="34" charset="0"/>
              </a:rPr>
              <a:t>liệu</a:t>
            </a:r>
            <a:r>
              <a:rPr kumimoji="0" lang="en-US" altLang="en-US" sz="36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3600" b="0" i="0" u="none" strike="noStrike" cap="none" normalizeH="0" baseline="0" err="1">
                <a:ln>
                  <a:noFill/>
                </a:ln>
                <a:solidFill>
                  <a:srgbClr val="000000"/>
                </a:solidFill>
                <a:effectLst/>
                <a:latin typeface="Arial" panose="020B0604020202020204" pitchFamily="34" charset="0"/>
                <a:cs typeface="Arial" panose="020B0604020202020204" pitchFamily="34" charset="0"/>
              </a:rPr>
              <a:t>được</a:t>
            </a:r>
            <a:r>
              <a:rPr kumimoji="0" lang="en-US" altLang="en-US" sz="36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3600" b="0" i="0" u="none" strike="noStrike" cap="none" normalizeH="0" baseline="0" err="1">
                <a:ln>
                  <a:noFill/>
                </a:ln>
                <a:solidFill>
                  <a:srgbClr val="000000"/>
                </a:solidFill>
                <a:effectLst/>
                <a:latin typeface="Arial" panose="020B0604020202020204" pitchFamily="34" charset="0"/>
                <a:cs typeface="Arial" panose="020B0604020202020204" pitchFamily="34" charset="0"/>
              </a:rPr>
              <a:t>ánh</a:t>
            </a:r>
            <a:r>
              <a:rPr kumimoji="0" lang="en-US" altLang="en-US" sz="36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3600" b="0" i="0" u="none" strike="noStrike" cap="none" normalizeH="0" baseline="0" err="1">
                <a:ln>
                  <a:noFill/>
                </a:ln>
                <a:solidFill>
                  <a:srgbClr val="000000"/>
                </a:solidFill>
                <a:effectLst/>
                <a:latin typeface="Arial" panose="020B0604020202020204" pitchFamily="34" charset="0"/>
                <a:cs typeface="Arial" panose="020B0604020202020204" pitchFamily="34" charset="0"/>
              </a:rPr>
              <a:t>xạ</a:t>
            </a:r>
            <a:r>
              <a:rPr kumimoji="0" lang="en-US" altLang="en-US" sz="36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3600" b="0" i="0" u="none" strike="noStrike" cap="none" normalizeH="0" baseline="0" err="1">
                <a:ln>
                  <a:noFill/>
                </a:ln>
                <a:solidFill>
                  <a:srgbClr val="000000"/>
                </a:solidFill>
                <a:effectLst/>
                <a:latin typeface="Arial" panose="020B0604020202020204" pitchFamily="34" charset="0"/>
                <a:cs typeface="Arial" panose="020B0604020202020204" pitchFamily="34" charset="0"/>
              </a:rPr>
              <a:t>lên</a:t>
            </a:r>
            <a:r>
              <a:rPr kumimoji="0" lang="en-US" altLang="en-US" sz="36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3600" b="0" i="0" u="none" strike="noStrike" cap="none" normalizeH="0" baseline="0" err="1">
                <a:ln>
                  <a:noFill/>
                </a:ln>
                <a:solidFill>
                  <a:srgbClr val="000000"/>
                </a:solidFill>
                <a:effectLst/>
                <a:latin typeface="Arial" panose="020B0604020202020204" pitchFamily="34" charset="0"/>
                <a:cs typeface="Arial" panose="020B0604020202020204" pitchFamily="34" charset="0"/>
              </a:rPr>
              <a:t>trục</a:t>
            </a:r>
            <a:r>
              <a:rPr kumimoji="0" lang="en-US" altLang="en-US" sz="36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3600" b="0" i="0" u="none" strike="noStrike" cap="none" normalizeH="0" baseline="0" err="1">
                <a:ln>
                  <a:noFill/>
                </a:ln>
                <a:solidFill>
                  <a:srgbClr val="000000"/>
                </a:solidFill>
                <a:effectLst/>
                <a:latin typeface="Arial" panose="020B0604020202020204" pitchFamily="34" charset="0"/>
                <a:cs typeface="Arial" panose="020B0604020202020204" pitchFamily="34" charset="0"/>
              </a:rPr>
              <a:t>X1</a:t>
            </a:r>
            <a:r>
              <a:rPr kumimoji="0" lang="en-US" altLang="en-US" sz="36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3600" b="0" i="0" u="none" strike="noStrike" cap="none" normalizeH="0" baseline="0" err="1">
                <a:ln>
                  <a:noFill/>
                </a:ln>
                <a:solidFill>
                  <a:srgbClr val="000000"/>
                </a:solidFill>
                <a:effectLst/>
                <a:latin typeface="Arial" panose="020B0604020202020204" pitchFamily="34" charset="0"/>
                <a:cs typeface="Arial" panose="020B0604020202020204" pitchFamily="34" charset="0"/>
              </a:rPr>
              <a:t>X2</a:t>
            </a:r>
            <a:r>
              <a:rPr kumimoji="0" lang="en-US" altLang="en-US" sz="3600" b="0" i="0" u="none" strike="noStrike" cap="none" normalizeH="0" baseline="0">
                <a:ln>
                  <a:noFill/>
                </a:ln>
                <a:solidFill>
                  <a:srgbClr val="000000"/>
                </a:solidFill>
                <a:effectLst/>
                <a:latin typeface="Arial" panose="020B0604020202020204" pitchFamily="34" charset="0"/>
                <a:cs typeface="Arial" panose="020B0604020202020204" pitchFamily="34" charset="0"/>
              </a:rPr>
              <a:t>.</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err="1">
                <a:ln>
                  <a:noFill/>
                </a:ln>
                <a:solidFill>
                  <a:srgbClr val="000000"/>
                </a:solidFill>
                <a:effectLst/>
                <a:latin typeface="Arial" panose="020B0604020202020204" pitchFamily="34" charset="0"/>
                <a:cs typeface="Arial" panose="020B0604020202020204" pitchFamily="34" charset="0"/>
              </a:rPr>
              <a:t>Y1</a:t>
            </a:r>
            <a:r>
              <a:rPr kumimoji="0" lang="en-US" altLang="en-US" sz="3600" b="0" i="0" u="none" strike="noStrike" cap="none" normalizeH="0" baseline="0">
                <a:ln>
                  <a:noFill/>
                </a:ln>
                <a:solidFill>
                  <a:srgbClr val="000000"/>
                </a:solidFill>
                <a:effectLst/>
                <a:latin typeface="Arial" panose="020B0604020202020204" pitchFamily="34" charset="0"/>
                <a:cs typeface="Arial" panose="020B0604020202020204" pitchFamily="34" charset="0"/>
              </a:rPr>
              <a:t>: Thành </a:t>
            </a:r>
            <a:r>
              <a:rPr kumimoji="0" lang="en-US" altLang="en-US" sz="3600" b="0" i="0" u="none" strike="noStrike" cap="none" normalizeH="0" baseline="0" err="1">
                <a:ln>
                  <a:noFill/>
                </a:ln>
                <a:solidFill>
                  <a:srgbClr val="000000"/>
                </a:solidFill>
                <a:effectLst/>
                <a:latin typeface="Arial" panose="020B0604020202020204" pitchFamily="34" charset="0"/>
                <a:cs typeface="Arial" panose="020B0604020202020204" pitchFamily="34" charset="0"/>
              </a:rPr>
              <a:t>phần</a:t>
            </a:r>
            <a:r>
              <a:rPr kumimoji="0" lang="en-US" altLang="en-US" sz="36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3600" b="0" i="0" u="none" strike="noStrike" cap="none" normalizeH="0" baseline="0" err="1">
                <a:ln>
                  <a:noFill/>
                </a:ln>
                <a:solidFill>
                  <a:srgbClr val="000000"/>
                </a:solidFill>
                <a:effectLst/>
                <a:latin typeface="Arial" panose="020B0604020202020204" pitchFamily="34" charset="0"/>
                <a:cs typeface="Arial" panose="020B0604020202020204" pitchFamily="34" charset="0"/>
              </a:rPr>
              <a:t>chính</a:t>
            </a:r>
            <a:r>
              <a:rPr kumimoji="0" lang="en-US" altLang="en-US" sz="36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3600" b="0" i="0" u="none" strike="noStrike" cap="none" normalizeH="0" baseline="0" err="1">
                <a:ln>
                  <a:noFill/>
                </a:ln>
                <a:solidFill>
                  <a:srgbClr val="000000"/>
                </a:solidFill>
                <a:effectLst/>
                <a:latin typeface="Arial" panose="020B0604020202020204" pitchFamily="34" charset="0"/>
                <a:cs typeface="Arial" panose="020B0604020202020204" pitchFamily="34" charset="0"/>
              </a:rPr>
              <a:t>đầu</a:t>
            </a:r>
            <a:r>
              <a:rPr kumimoji="0" lang="en-US" altLang="en-US" sz="36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3600" b="0" i="0" u="none" strike="noStrike" cap="none" normalizeH="0" baseline="0" err="1">
                <a:ln>
                  <a:noFill/>
                </a:ln>
                <a:solidFill>
                  <a:srgbClr val="000000"/>
                </a:solidFill>
                <a:effectLst/>
                <a:latin typeface="Arial" panose="020B0604020202020204" pitchFamily="34" charset="0"/>
                <a:cs typeface="Arial" panose="020B0604020202020204" pitchFamily="34" charset="0"/>
              </a:rPr>
              <a:t>tiên</a:t>
            </a:r>
            <a:r>
              <a:rPr kumimoji="0" lang="en-US" altLang="en-US" sz="36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3600" b="0" i="0" u="none" strike="noStrike" cap="none" normalizeH="0" baseline="0" err="1">
                <a:ln>
                  <a:noFill/>
                </a:ln>
                <a:solidFill>
                  <a:srgbClr val="000000"/>
                </a:solidFill>
                <a:effectLst/>
                <a:latin typeface="Arial" panose="020B0604020202020204" pitchFamily="34" charset="0"/>
                <a:cs typeface="Arial" panose="020B0604020202020204" pitchFamily="34" charset="0"/>
              </a:rPr>
              <a:t>là</a:t>
            </a:r>
            <a:r>
              <a:rPr kumimoji="0" lang="en-US" altLang="en-US" sz="36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3600" b="0" i="0" u="none" strike="noStrike" cap="none" normalizeH="0" baseline="0" err="1">
                <a:ln>
                  <a:noFill/>
                </a:ln>
                <a:solidFill>
                  <a:srgbClr val="000000"/>
                </a:solidFill>
                <a:effectLst/>
                <a:latin typeface="Arial" panose="020B0604020202020204" pitchFamily="34" charset="0"/>
                <a:cs typeface="Arial" panose="020B0604020202020204" pitchFamily="34" charset="0"/>
              </a:rPr>
              <a:t>hướng</a:t>
            </a:r>
            <a:r>
              <a:rPr kumimoji="0" lang="en-US" altLang="en-US" sz="36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3600" b="0" i="0" u="none" strike="noStrike" cap="none" normalizeH="0" baseline="0" err="1">
                <a:ln>
                  <a:noFill/>
                </a:ln>
                <a:solidFill>
                  <a:srgbClr val="000000"/>
                </a:solidFill>
                <a:effectLst/>
                <a:latin typeface="Arial" panose="020B0604020202020204" pitchFamily="34" charset="0"/>
                <a:cs typeface="Arial" panose="020B0604020202020204" pitchFamily="34" charset="0"/>
              </a:rPr>
              <a:t>mà</a:t>
            </a:r>
            <a:r>
              <a:rPr kumimoji="0" lang="en-US" altLang="en-US" sz="36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3600" b="0" i="0" u="none" strike="noStrike" cap="none" normalizeH="0" baseline="0" err="1">
                <a:ln>
                  <a:noFill/>
                </a:ln>
                <a:solidFill>
                  <a:srgbClr val="000000"/>
                </a:solidFill>
                <a:effectLst/>
                <a:latin typeface="Arial" panose="020B0604020202020204" pitchFamily="34" charset="0"/>
                <a:cs typeface="Arial" panose="020B0604020202020204" pitchFamily="34" charset="0"/>
              </a:rPr>
              <a:t>dữ</a:t>
            </a:r>
            <a:r>
              <a:rPr kumimoji="0" lang="en-US" altLang="en-US" sz="36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3600" b="0" i="0" u="none" strike="noStrike" cap="none" normalizeH="0" baseline="0" err="1">
                <a:ln>
                  <a:noFill/>
                </a:ln>
                <a:solidFill>
                  <a:srgbClr val="000000"/>
                </a:solidFill>
                <a:effectLst/>
                <a:latin typeface="Arial" panose="020B0604020202020204" pitchFamily="34" charset="0"/>
                <a:cs typeface="Arial" panose="020B0604020202020204" pitchFamily="34" charset="0"/>
              </a:rPr>
              <a:t>liệu</a:t>
            </a:r>
            <a:r>
              <a:rPr kumimoji="0" lang="en-US" altLang="en-US" sz="36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3600" b="0" i="0" u="none" strike="noStrike" cap="none" normalizeH="0" baseline="0" err="1">
                <a:ln>
                  <a:noFill/>
                </a:ln>
                <a:solidFill>
                  <a:srgbClr val="000000"/>
                </a:solidFill>
                <a:effectLst/>
                <a:latin typeface="Arial" panose="020B0604020202020204" pitchFamily="34" charset="0"/>
                <a:cs typeface="Arial" panose="020B0604020202020204" pitchFamily="34" charset="0"/>
              </a:rPr>
              <a:t>có</a:t>
            </a:r>
            <a:r>
              <a:rPr kumimoji="0" lang="en-US" altLang="en-US" sz="36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3600" b="0" i="0" u="none" strike="noStrike" cap="none" normalizeH="0" baseline="0" err="1">
                <a:ln>
                  <a:noFill/>
                </a:ln>
                <a:solidFill>
                  <a:srgbClr val="000000"/>
                </a:solidFill>
                <a:effectLst/>
                <a:latin typeface="Arial" panose="020B0604020202020204" pitchFamily="34" charset="0"/>
                <a:cs typeface="Arial" panose="020B0604020202020204" pitchFamily="34" charset="0"/>
              </a:rPr>
              <a:t>phương</a:t>
            </a:r>
            <a:r>
              <a:rPr kumimoji="0" lang="en-US" altLang="en-US" sz="36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3600" b="0" i="0" u="none" strike="noStrike" cap="none" normalizeH="0" baseline="0" err="1">
                <a:ln>
                  <a:noFill/>
                </a:ln>
                <a:solidFill>
                  <a:srgbClr val="000000"/>
                </a:solidFill>
                <a:effectLst/>
                <a:latin typeface="Arial" panose="020B0604020202020204" pitchFamily="34" charset="0"/>
                <a:cs typeface="Arial" panose="020B0604020202020204" pitchFamily="34" charset="0"/>
              </a:rPr>
              <a:t>sai</a:t>
            </a:r>
            <a:r>
              <a:rPr kumimoji="0" lang="en-US" altLang="en-US" sz="36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3600" b="0" i="0" u="none" strike="noStrike" cap="none" normalizeH="0" baseline="0" err="1">
                <a:ln>
                  <a:noFill/>
                </a:ln>
                <a:solidFill>
                  <a:srgbClr val="000000"/>
                </a:solidFill>
                <a:effectLst/>
                <a:latin typeface="Arial" panose="020B0604020202020204" pitchFamily="34" charset="0"/>
                <a:cs typeface="Arial" panose="020B0604020202020204" pitchFamily="34" charset="0"/>
              </a:rPr>
              <a:t>lớn</a:t>
            </a:r>
            <a:r>
              <a:rPr kumimoji="0" lang="en-US" altLang="en-US" sz="36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3600" b="0" i="0" u="none" strike="noStrike" cap="none" normalizeH="0" baseline="0" err="1">
                <a:ln>
                  <a:noFill/>
                </a:ln>
                <a:solidFill>
                  <a:srgbClr val="000000"/>
                </a:solidFill>
                <a:effectLst/>
                <a:latin typeface="Arial" panose="020B0604020202020204" pitchFamily="34" charset="0"/>
                <a:cs typeface="Arial" panose="020B0604020202020204" pitchFamily="34" charset="0"/>
              </a:rPr>
              <a:t>nhất</a:t>
            </a:r>
            <a:r>
              <a:rPr kumimoji="0" lang="en-US" altLang="en-US" sz="36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3600" b="0" i="0" u="none" strike="noStrike" cap="none" normalizeH="0" baseline="0" err="1">
                <a:ln>
                  <a:noFill/>
                </a:ln>
                <a:solidFill>
                  <a:srgbClr val="000000"/>
                </a:solidFill>
                <a:effectLst/>
                <a:latin typeface="Arial" panose="020B0604020202020204" pitchFamily="34" charset="0"/>
                <a:cs typeface="Arial" panose="020B0604020202020204" pitchFamily="34" charset="0"/>
              </a:rPr>
              <a:t>tức</a:t>
            </a:r>
            <a:r>
              <a:rPr kumimoji="0" lang="en-US" altLang="en-US" sz="36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3600" b="0" i="0" u="none" strike="noStrike" cap="none" normalizeH="0" baseline="0" err="1">
                <a:ln>
                  <a:noFill/>
                </a:ln>
                <a:solidFill>
                  <a:srgbClr val="000000"/>
                </a:solidFill>
                <a:effectLst/>
                <a:latin typeface="Arial" panose="020B0604020202020204" pitchFamily="34" charset="0"/>
                <a:cs typeface="Arial" panose="020B0604020202020204" pitchFamily="34" charset="0"/>
              </a:rPr>
              <a:t>là</a:t>
            </a:r>
            <a:r>
              <a:rPr kumimoji="0" lang="en-US" altLang="en-US" sz="36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3600" b="0" i="0" u="none" strike="noStrike" cap="none" normalizeH="0" baseline="0" err="1">
                <a:ln>
                  <a:noFill/>
                </a:ln>
                <a:solidFill>
                  <a:srgbClr val="000000"/>
                </a:solidFill>
                <a:effectLst/>
                <a:latin typeface="Arial" panose="020B0604020202020204" pitchFamily="34" charset="0"/>
                <a:cs typeface="Arial" panose="020B0604020202020204" pitchFamily="34" charset="0"/>
              </a:rPr>
              <a:t>nó</a:t>
            </a:r>
            <a:r>
              <a:rPr kumimoji="0" lang="en-US" altLang="en-US" sz="36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3600" b="0" i="0" u="none" strike="noStrike" cap="none" normalizeH="0" baseline="0" err="1">
                <a:ln>
                  <a:noFill/>
                </a:ln>
                <a:solidFill>
                  <a:srgbClr val="000000"/>
                </a:solidFill>
                <a:effectLst/>
                <a:latin typeface="Arial" panose="020B0604020202020204" pitchFamily="34" charset="0"/>
                <a:cs typeface="Arial" panose="020B0604020202020204" pitchFamily="34" charset="0"/>
              </a:rPr>
              <a:t>giải</a:t>
            </a:r>
            <a:r>
              <a:rPr kumimoji="0" lang="en-US" altLang="en-US" sz="36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3600" b="0" i="0" u="none" strike="noStrike" cap="none" normalizeH="0" baseline="0" err="1">
                <a:ln>
                  <a:noFill/>
                </a:ln>
                <a:solidFill>
                  <a:srgbClr val="000000"/>
                </a:solidFill>
                <a:effectLst/>
                <a:latin typeface="Arial" panose="020B0604020202020204" pitchFamily="34" charset="0"/>
                <a:cs typeface="Arial" panose="020B0604020202020204" pitchFamily="34" charset="0"/>
              </a:rPr>
              <a:t>thích</a:t>
            </a:r>
            <a:r>
              <a:rPr kumimoji="0" lang="en-US" altLang="en-US" sz="36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3600" b="0" i="0" u="none" strike="noStrike" cap="none" normalizeH="0" baseline="0" err="1">
                <a:ln>
                  <a:noFill/>
                </a:ln>
                <a:solidFill>
                  <a:srgbClr val="000000"/>
                </a:solidFill>
                <a:effectLst/>
                <a:latin typeface="Arial" panose="020B0604020202020204" pitchFamily="34" charset="0"/>
                <a:cs typeface="Arial" panose="020B0604020202020204" pitchFamily="34" charset="0"/>
              </a:rPr>
              <a:t>nhiều</a:t>
            </a:r>
            <a:r>
              <a:rPr kumimoji="0" lang="en-US" altLang="en-US" sz="36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3600" b="0" i="0" u="none" strike="noStrike" cap="none" normalizeH="0" baseline="0" err="1">
                <a:ln>
                  <a:noFill/>
                </a:ln>
                <a:solidFill>
                  <a:srgbClr val="000000"/>
                </a:solidFill>
                <a:effectLst/>
                <a:latin typeface="Arial" panose="020B0604020202020204" pitchFamily="34" charset="0"/>
                <a:cs typeface="Arial" panose="020B0604020202020204" pitchFamily="34" charset="0"/>
              </a:rPr>
              <a:t>nhất</a:t>
            </a:r>
            <a:r>
              <a:rPr kumimoji="0" lang="en-US" altLang="en-US" sz="36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3600" b="0" i="0" u="none" strike="noStrike" cap="none" normalizeH="0" baseline="0" err="1">
                <a:ln>
                  <a:noFill/>
                </a:ln>
                <a:solidFill>
                  <a:srgbClr val="000000"/>
                </a:solidFill>
                <a:effectLst/>
                <a:latin typeface="Arial" panose="020B0604020202020204" pitchFamily="34" charset="0"/>
                <a:cs typeface="Arial" panose="020B0604020202020204" pitchFamily="34" charset="0"/>
              </a:rPr>
              <a:t>sự</a:t>
            </a:r>
            <a:r>
              <a:rPr kumimoji="0" lang="en-US" altLang="en-US" sz="36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3600" b="0" i="0" u="none" strike="noStrike" cap="none" normalizeH="0" baseline="0" err="1">
                <a:ln>
                  <a:noFill/>
                </a:ln>
                <a:solidFill>
                  <a:srgbClr val="000000"/>
                </a:solidFill>
                <a:effectLst/>
                <a:latin typeface="Arial" panose="020B0604020202020204" pitchFamily="34" charset="0"/>
                <a:cs typeface="Arial" panose="020B0604020202020204" pitchFamily="34" charset="0"/>
              </a:rPr>
              <a:t>biến</a:t>
            </a:r>
            <a:r>
              <a:rPr kumimoji="0" lang="en-US" altLang="en-US" sz="36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3600" b="0" i="0" u="none" strike="noStrike" cap="none" normalizeH="0" baseline="0" err="1">
                <a:ln>
                  <a:noFill/>
                </a:ln>
                <a:solidFill>
                  <a:srgbClr val="000000"/>
                </a:solidFill>
                <a:effectLst/>
                <a:latin typeface="Arial" panose="020B0604020202020204" pitchFamily="34" charset="0"/>
                <a:cs typeface="Arial" panose="020B0604020202020204" pitchFamily="34" charset="0"/>
              </a:rPr>
              <a:t>thiên</a:t>
            </a:r>
            <a:r>
              <a:rPr kumimoji="0" lang="en-US" altLang="en-US" sz="36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3600" b="0" i="0" u="none" strike="noStrike" cap="none" normalizeH="0" baseline="0" err="1">
                <a:ln>
                  <a:noFill/>
                </a:ln>
                <a:solidFill>
                  <a:srgbClr val="000000"/>
                </a:solidFill>
                <a:effectLst/>
                <a:latin typeface="Arial" panose="020B0604020202020204" pitchFamily="34" charset="0"/>
                <a:cs typeface="Arial" panose="020B0604020202020204" pitchFamily="34" charset="0"/>
              </a:rPr>
              <a:t>trong</a:t>
            </a:r>
            <a:r>
              <a:rPr kumimoji="0" lang="en-US" altLang="en-US" sz="36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3600" b="0" i="0" u="none" strike="noStrike" cap="none" normalizeH="0" baseline="0" err="1">
                <a:ln>
                  <a:noFill/>
                </a:ln>
                <a:solidFill>
                  <a:srgbClr val="000000"/>
                </a:solidFill>
                <a:effectLst/>
                <a:latin typeface="Arial" panose="020B0604020202020204" pitchFamily="34" charset="0"/>
                <a:cs typeface="Arial" panose="020B0604020202020204" pitchFamily="34" charset="0"/>
              </a:rPr>
              <a:t>dữ</a:t>
            </a:r>
            <a:r>
              <a:rPr kumimoji="0" lang="en-US" altLang="en-US" sz="36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3600" b="0" i="0" u="none" strike="noStrike" cap="none" normalizeH="0" baseline="0" err="1">
                <a:ln>
                  <a:noFill/>
                </a:ln>
                <a:solidFill>
                  <a:srgbClr val="000000"/>
                </a:solidFill>
                <a:effectLst/>
                <a:latin typeface="Arial" panose="020B0604020202020204" pitchFamily="34" charset="0"/>
                <a:cs typeface="Arial" panose="020B0604020202020204" pitchFamily="34" charset="0"/>
              </a:rPr>
              <a:t>liệu</a:t>
            </a:r>
            <a:r>
              <a:rPr kumimoji="0" lang="en-US" altLang="en-US" sz="3600" b="0" i="0" u="none" strike="noStrike" cap="none" normalizeH="0" baseline="0">
                <a:ln>
                  <a:noFill/>
                </a:ln>
                <a:solidFill>
                  <a:srgbClr val="000000"/>
                </a:solidFill>
                <a:effectLst/>
                <a:latin typeface="Arial" panose="020B0604020202020204" pitchFamily="34" charset="0"/>
                <a:cs typeface="Arial" panose="020B0604020202020204" pitchFamily="34" charset="0"/>
              </a:rPr>
              <a:t>.</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err="1">
                <a:ln>
                  <a:noFill/>
                </a:ln>
                <a:solidFill>
                  <a:srgbClr val="000000"/>
                </a:solidFill>
                <a:effectLst/>
                <a:latin typeface="Arial" panose="020B0604020202020204" pitchFamily="34" charset="0"/>
                <a:cs typeface="Arial" panose="020B0604020202020204" pitchFamily="34" charset="0"/>
              </a:rPr>
              <a:t>Y2</a:t>
            </a:r>
            <a:r>
              <a:rPr kumimoji="0" lang="en-US" altLang="en-US" sz="3600" b="0" i="0" u="none" strike="noStrike" cap="none" normalizeH="0" baseline="0">
                <a:ln>
                  <a:noFill/>
                </a:ln>
                <a:solidFill>
                  <a:srgbClr val="000000"/>
                </a:solidFill>
                <a:effectLst/>
                <a:latin typeface="Arial" panose="020B0604020202020204" pitchFamily="34" charset="0"/>
                <a:cs typeface="Arial" panose="020B0604020202020204" pitchFamily="34" charset="0"/>
              </a:rPr>
              <a:t>: Thành </a:t>
            </a:r>
            <a:r>
              <a:rPr kumimoji="0" lang="en-US" altLang="en-US" sz="3600" b="0" i="0" u="none" strike="noStrike" cap="none" normalizeH="0" baseline="0" err="1">
                <a:ln>
                  <a:noFill/>
                </a:ln>
                <a:solidFill>
                  <a:srgbClr val="000000"/>
                </a:solidFill>
                <a:effectLst/>
                <a:latin typeface="Arial" panose="020B0604020202020204" pitchFamily="34" charset="0"/>
                <a:cs typeface="Arial" panose="020B0604020202020204" pitchFamily="34" charset="0"/>
              </a:rPr>
              <a:t>phần</a:t>
            </a:r>
            <a:r>
              <a:rPr kumimoji="0" lang="en-US" altLang="en-US" sz="36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3600" b="0" i="0" u="none" strike="noStrike" cap="none" normalizeH="0" baseline="0" err="1">
                <a:ln>
                  <a:noFill/>
                </a:ln>
                <a:solidFill>
                  <a:srgbClr val="000000"/>
                </a:solidFill>
                <a:effectLst/>
                <a:latin typeface="Arial" panose="020B0604020202020204" pitchFamily="34" charset="0"/>
                <a:cs typeface="Arial" panose="020B0604020202020204" pitchFamily="34" charset="0"/>
              </a:rPr>
              <a:t>chính</a:t>
            </a:r>
            <a:r>
              <a:rPr kumimoji="0" lang="en-US" altLang="en-US" sz="36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3600" b="0" i="0" u="none" strike="noStrike" cap="none" normalizeH="0" baseline="0" err="1">
                <a:ln>
                  <a:noFill/>
                </a:ln>
                <a:solidFill>
                  <a:srgbClr val="000000"/>
                </a:solidFill>
                <a:effectLst/>
                <a:latin typeface="Arial" panose="020B0604020202020204" pitchFamily="34" charset="0"/>
                <a:cs typeface="Arial" panose="020B0604020202020204" pitchFamily="34" charset="0"/>
              </a:rPr>
              <a:t>thứ</a:t>
            </a:r>
            <a:r>
              <a:rPr kumimoji="0" lang="en-US" altLang="en-US" sz="3600" b="0" i="0" u="none" strike="noStrike" cap="none" normalizeH="0" baseline="0">
                <a:ln>
                  <a:noFill/>
                </a:ln>
                <a:solidFill>
                  <a:srgbClr val="000000"/>
                </a:solidFill>
                <a:effectLst/>
                <a:latin typeface="Arial" panose="020B0604020202020204" pitchFamily="34" charset="0"/>
                <a:cs typeface="Arial" panose="020B0604020202020204" pitchFamily="34" charset="0"/>
              </a:rPr>
              <a:t> 2 do </a:t>
            </a:r>
            <a:r>
              <a:rPr kumimoji="0" lang="en-US" altLang="en-US" sz="3600" b="0" i="0" u="none" strike="noStrike" cap="none" normalizeH="0" baseline="0" err="1">
                <a:ln>
                  <a:noFill/>
                </a:ln>
                <a:solidFill>
                  <a:srgbClr val="000000"/>
                </a:solidFill>
                <a:effectLst/>
                <a:latin typeface="Arial" panose="020B0604020202020204" pitchFamily="34" charset="0"/>
                <a:cs typeface="Arial" panose="020B0604020202020204" pitchFamily="34" charset="0"/>
              </a:rPr>
              <a:t>trực</a:t>
            </a:r>
            <a:r>
              <a:rPr kumimoji="0" lang="en-US" altLang="en-US" sz="36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3600" b="0" i="0" u="none" strike="noStrike" cap="none" normalizeH="0" baseline="0" err="1">
                <a:ln>
                  <a:noFill/>
                </a:ln>
                <a:solidFill>
                  <a:srgbClr val="000000"/>
                </a:solidFill>
                <a:effectLst/>
                <a:latin typeface="Arial" panose="020B0604020202020204" pitchFamily="34" charset="0"/>
                <a:cs typeface="Arial" panose="020B0604020202020204" pitchFamily="34" charset="0"/>
              </a:rPr>
              <a:t>giao</a:t>
            </a:r>
            <a:r>
              <a:rPr kumimoji="0" lang="en-US" altLang="en-US" sz="36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3600" b="0" i="0" u="none" strike="noStrike" cap="none" normalizeH="0" baseline="0" err="1">
                <a:ln>
                  <a:noFill/>
                </a:ln>
                <a:solidFill>
                  <a:srgbClr val="000000"/>
                </a:solidFill>
                <a:effectLst/>
                <a:latin typeface="Arial" panose="020B0604020202020204" pitchFamily="34" charset="0"/>
                <a:cs typeface="Arial" panose="020B0604020202020204" pitchFamily="34" charset="0"/>
              </a:rPr>
              <a:t>với</a:t>
            </a:r>
            <a:r>
              <a:rPr kumimoji="0" lang="en-US" altLang="en-US" sz="36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r>
              <a:rPr kumimoji="0" lang="en-US" altLang="en-US" sz="3600" b="0" i="0" u="none" strike="noStrike" cap="none" normalizeH="0" baseline="0" err="1">
                <a:ln>
                  <a:noFill/>
                </a:ln>
                <a:solidFill>
                  <a:srgbClr val="000000"/>
                </a:solidFill>
                <a:effectLst/>
                <a:latin typeface="Arial" panose="020B0604020202020204" pitchFamily="34" charset="0"/>
                <a:cs typeface="Arial" panose="020B0604020202020204" pitchFamily="34" charset="0"/>
              </a:rPr>
              <a:t>Y1</a:t>
            </a:r>
            <a:endParaRPr kumimoji="0" lang="en-US" altLang="en-US" sz="16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grpSp>
        <p:nvGrpSpPr>
          <p:cNvPr id="28" name="Group 11">
            <a:extLst>
              <a:ext uri="{FF2B5EF4-FFF2-40B4-BE49-F238E27FC236}">
                <a16:creationId xmlns:a16="http://schemas.microsoft.com/office/drawing/2014/main" id="{BF5FDB8C-9753-75CE-3A5C-473824E9A64E}"/>
              </a:ext>
            </a:extLst>
          </p:cNvPr>
          <p:cNvGrpSpPr/>
          <p:nvPr/>
        </p:nvGrpSpPr>
        <p:grpSpPr>
          <a:xfrm rot="2700000" flipV="1">
            <a:off x="13645408" y="8366152"/>
            <a:ext cx="3847852" cy="3841695"/>
            <a:chOff x="0" y="0"/>
            <a:chExt cx="6350000" cy="6339840"/>
          </a:xfrm>
        </p:grpSpPr>
        <p:sp>
          <p:nvSpPr>
            <p:cNvPr id="29" name="Freeform 12">
              <a:extLst>
                <a:ext uri="{FF2B5EF4-FFF2-40B4-BE49-F238E27FC236}">
                  <a16:creationId xmlns:a16="http://schemas.microsoft.com/office/drawing/2014/main" id="{8A41DAEA-3561-635B-1297-B7E9F7E45712}"/>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6327D"/>
            </a:solidFill>
          </p:spPr>
        </p:sp>
      </p:grpSp>
      <p:grpSp>
        <p:nvGrpSpPr>
          <p:cNvPr id="30" name="Group 13">
            <a:extLst>
              <a:ext uri="{FF2B5EF4-FFF2-40B4-BE49-F238E27FC236}">
                <a16:creationId xmlns:a16="http://schemas.microsoft.com/office/drawing/2014/main" id="{1BF2919E-16D2-77AC-C2B9-020C79A97E95}"/>
              </a:ext>
            </a:extLst>
          </p:cNvPr>
          <p:cNvGrpSpPr/>
          <p:nvPr/>
        </p:nvGrpSpPr>
        <p:grpSpPr>
          <a:xfrm rot="-2700000">
            <a:off x="11656303" y="7822028"/>
            <a:ext cx="2044362" cy="2041091"/>
            <a:chOff x="0" y="0"/>
            <a:chExt cx="6350000" cy="6339840"/>
          </a:xfrm>
        </p:grpSpPr>
        <p:sp>
          <p:nvSpPr>
            <p:cNvPr id="31" name="Freeform 14">
              <a:extLst>
                <a:ext uri="{FF2B5EF4-FFF2-40B4-BE49-F238E27FC236}">
                  <a16:creationId xmlns:a16="http://schemas.microsoft.com/office/drawing/2014/main" id="{4FA48418-D02F-3B34-0A5D-524BE1C025E9}"/>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44B875"/>
            </a:solidFill>
          </p:spPr>
        </p:sp>
      </p:grpSp>
      <p:pic>
        <p:nvPicPr>
          <p:cNvPr id="7" name="Picture 2" descr="A diagram of a circle with arrows&#10;&#10;Description automatically generated">
            <a:extLst>
              <a:ext uri="{FF2B5EF4-FFF2-40B4-BE49-F238E27FC236}">
                <a16:creationId xmlns:a16="http://schemas.microsoft.com/office/drawing/2014/main" id="{D1126535-D667-C2E9-C1B4-6404BC857E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658189"/>
            <a:ext cx="11281678" cy="593311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DB547D3-352F-93A1-7AC3-26B8D6812B31}"/>
              </a:ext>
            </a:extLst>
          </p:cNvPr>
          <p:cNvSpPr txBox="1"/>
          <p:nvPr/>
        </p:nvSpPr>
        <p:spPr>
          <a:xfrm>
            <a:off x="1017020" y="7105400"/>
            <a:ext cx="13537179" cy="1754326"/>
          </a:xfrm>
          <a:prstGeom prst="rect">
            <a:avLst/>
          </a:prstGeom>
          <a:noFill/>
        </p:spPr>
        <p:txBody>
          <a:bodyPr wrap="square">
            <a:spAutoFit/>
          </a:bodyPr>
          <a:lstStyle/>
          <a:p>
            <a:pPr algn="just" rtl="0">
              <a:spcBef>
                <a:spcPts val="0"/>
              </a:spcBef>
              <a:spcAft>
                <a:spcPts val="800"/>
              </a:spcAft>
            </a:pPr>
            <a:r>
              <a:rPr lang="en-US" sz="3600">
                <a:solidFill>
                  <a:srgbClr val="000000"/>
                </a:solidFill>
              </a:rPr>
              <a:t>-&gt;</a:t>
            </a:r>
            <a:r>
              <a:rPr lang="vi-VN" sz="3600" b="0" i="0" u="none" strike="noStrike">
                <a:solidFill>
                  <a:srgbClr val="000000"/>
                </a:solidFill>
                <a:effectLst/>
              </a:rPr>
              <a:t> So với biến đổi wavelet, PCA thường tốt hơn trong việc xử lý dữ liệu thưa thớt, trong khi biến đổi wavelet phù hợp hơn với dữ liệu có độ chiều cao.</a:t>
            </a:r>
            <a:endParaRPr lang="en-ID" sz="3600"/>
          </a:p>
        </p:txBody>
      </p:sp>
      <p:sp>
        <p:nvSpPr>
          <p:cNvPr id="11" name="Slide Number Placeholder 4">
            <a:extLst>
              <a:ext uri="{FF2B5EF4-FFF2-40B4-BE49-F238E27FC236}">
                <a16:creationId xmlns:a16="http://schemas.microsoft.com/office/drawing/2014/main" id="{BCD60FC9-6F0B-0F9E-713A-102D7A868293}"/>
              </a:ext>
            </a:extLst>
          </p:cNvPr>
          <p:cNvSpPr txBox="1">
            <a:spLocks/>
          </p:cNvSpPr>
          <p:nvPr/>
        </p:nvSpPr>
        <p:spPr>
          <a:xfrm>
            <a:off x="16144973" y="9893804"/>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800" b="1" smtClean="0"/>
              <a:pPr/>
              <a:t>14</a:t>
            </a:fld>
            <a:endParaRPr lang="en-US" sz="2800" b="1"/>
          </a:p>
        </p:txBody>
      </p:sp>
    </p:spTree>
    <p:extLst>
      <p:ext uri="{BB962C8B-B14F-4D97-AF65-F5344CB8AC3E}">
        <p14:creationId xmlns:p14="http://schemas.microsoft.com/office/powerpoint/2010/main" val="25704432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rot="-2700000">
            <a:off x="14350806" y="-1920849"/>
            <a:ext cx="3847852" cy="3841695"/>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6327D"/>
            </a:solidFill>
          </p:spPr>
        </p:sp>
      </p:grpSp>
      <p:grpSp>
        <p:nvGrpSpPr>
          <p:cNvPr id="5" name="Group 5"/>
          <p:cNvGrpSpPr/>
          <p:nvPr/>
        </p:nvGrpSpPr>
        <p:grpSpPr>
          <a:xfrm rot="-2700000">
            <a:off x="12533884" y="-1020548"/>
            <a:ext cx="2044362" cy="2041091"/>
            <a:chOff x="0" y="0"/>
            <a:chExt cx="6350000" cy="6339840"/>
          </a:xfrm>
        </p:grpSpPr>
        <p:sp>
          <p:nvSpPr>
            <p:cNvPr id="6" name="Freeform 6"/>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09D5C"/>
            </a:solidFill>
          </p:spPr>
        </p:sp>
      </p:grpSp>
      <p:sp>
        <p:nvSpPr>
          <p:cNvPr id="9" name="TextBox 9"/>
          <p:cNvSpPr txBox="1"/>
          <p:nvPr/>
        </p:nvSpPr>
        <p:spPr>
          <a:xfrm>
            <a:off x="611854" y="2247900"/>
            <a:ext cx="8227345" cy="5088573"/>
          </a:xfrm>
          <a:prstGeom prst="rect">
            <a:avLst/>
          </a:prstGeom>
        </p:spPr>
        <p:txBody>
          <a:bodyPr wrap="square" lIns="0" tIns="0" rIns="0" bIns="0" rtlCol="0" anchor="t">
            <a:spAutoFit/>
          </a:bodyPr>
          <a:lstStyle/>
          <a:p>
            <a:pPr marL="571500" indent="-571500" algn="just" rtl="0">
              <a:spcBef>
                <a:spcPts val="0"/>
              </a:spcBef>
              <a:spcAft>
                <a:spcPts val="800"/>
              </a:spcAft>
              <a:buFont typeface="Arial" panose="020B0604020202020204" pitchFamily="34" charset="0"/>
              <a:buChar char="•"/>
            </a:pPr>
            <a:r>
              <a:rPr lang="vi-VN" sz="3600" b="1" i="0" u="none" strike="noStrike">
                <a:solidFill>
                  <a:srgbClr val="000000"/>
                </a:solidFill>
                <a:effectLst/>
              </a:rPr>
              <a:t>Chọn một số thuộc tính</a:t>
            </a:r>
            <a:r>
              <a:rPr lang="en-US" sz="3600">
                <a:solidFill>
                  <a:srgbClr val="000000"/>
                </a:solidFill>
              </a:rPr>
              <a:t> </a:t>
            </a:r>
            <a:r>
              <a:rPr lang="vi-VN" sz="3600" b="0" i="0" u="none" strike="noStrike">
                <a:solidFill>
                  <a:srgbClr val="000000"/>
                </a:solidFill>
                <a:effectLst/>
              </a:rPr>
              <a:t>làm giảm kích thước tập dữ liệu bằng cách xóa các thuộc tính (hoặc chiều) không liên quan hoặc dư thừa.</a:t>
            </a:r>
            <a:endParaRPr lang="vi-VN" sz="3600" b="0">
              <a:effectLst/>
            </a:endParaRPr>
          </a:p>
          <a:p>
            <a:pPr marL="571500" indent="-571500" algn="just" rtl="0">
              <a:spcBef>
                <a:spcPts val="0"/>
              </a:spcBef>
              <a:spcAft>
                <a:spcPts val="800"/>
              </a:spcAft>
              <a:buFont typeface="Arial" panose="020B0604020202020204" pitchFamily="34" charset="0"/>
              <a:buChar char="•"/>
            </a:pPr>
            <a:r>
              <a:rPr lang="vi-VN" sz="3600" b="0" i="0" u="none" strike="noStrike">
                <a:solidFill>
                  <a:srgbClr val="000000"/>
                </a:solidFill>
                <a:effectLst/>
              </a:rPr>
              <a:t>Mục tiêu: tập ít các thuộc tính nhất vẫn đảm bảo phân bố xác suất</a:t>
            </a:r>
            <a:r>
              <a:rPr lang="en-US" sz="3600" b="0" i="0" u="none" strike="noStrike">
                <a:solidFill>
                  <a:srgbClr val="000000"/>
                </a:solidFill>
                <a:effectLst/>
              </a:rPr>
              <a:t> </a:t>
            </a:r>
            <a:r>
              <a:rPr lang="vi-VN" sz="3600" b="0" i="0" u="none" strike="noStrike">
                <a:solidFill>
                  <a:srgbClr val="000000"/>
                </a:solidFill>
                <a:effectLst/>
              </a:rPr>
              <a:t>của các lớp dữ liệu đạt được gần nhất với phân bố xác suất ban đầu với tất cả các thuộc tính.</a:t>
            </a:r>
            <a:r>
              <a:rPr lang="en-ID" sz="3600" b="0" i="0" u="none" strike="noStrike">
                <a:solidFill>
                  <a:srgbClr val="000000"/>
                </a:solidFill>
                <a:effectLst/>
              </a:rPr>
              <a:t> </a:t>
            </a:r>
            <a:endParaRPr kumimoji="0" lang="en-US" altLang="en-US" sz="3600" b="0" i="0" u="none" strike="noStrike" cap="none" normalizeH="0" baseline="0">
              <a:ln>
                <a:noFill/>
              </a:ln>
              <a:solidFill>
                <a:schemeClr val="tx1"/>
              </a:solidFill>
              <a:effectLst/>
            </a:endParaRPr>
          </a:p>
        </p:txBody>
      </p:sp>
      <p:sp>
        <p:nvSpPr>
          <p:cNvPr id="10" name="TextBox 4">
            <a:extLst>
              <a:ext uri="{FF2B5EF4-FFF2-40B4-BE49-F238E27FC236}">
                <a16:creationId xmlns:a16="http://schemas.microsoft.com/office/drawing/2014/main" id="{3C6C305D-4C02-E9B4-C184-38A2BB94BA00}"/>
              </a:ext>
            </a:extLst>
          </p:cNvPr>
          <p:cNvSpPr txBox="1"/>
          <p:nvPr/>
        </p:nvSpPr>
        <p:spPr>
          <a:xfrm>
            <a:off x="1446988" y="822605"/>
            <a:ext cx="11811812" cy="1231106"/>
          </a:xfrm>
          <a:prstGeom prst="rect">
            <a:avLst/>
          </a:prstGeom>
        </p:spPr>
        <p:txBody>
          <a:bodyPr wrap="square" lIns="0" tIns="0" rIns="0" bIns="0" rtlCol="0" anchor="t">
            <a:spAutoFit/>
          </a:bodyPr>
          <a:lstStyle/>
          <a:p>
            <a:pPr marL="0" marR="0" lvl="0" indent="0" algn="l" defTabSz="914400" rtl="0" eaLnBrk="0" fontAlgn="base" latinLnBrk="0" hangingPunct="0">
              <a:lnSpc>
                <a:spcPct val="100000"/>
              </a:lnSpc>
              <a:spcBef>
                <a:spcPct val="0"/>
              </a:spcBef>
              <a:spcAft>
                <a:spcPct val="0"/>
              </a:spcAft>
              <a:buClrTx/>
              <a:buSzTx/>
              <a:tabLst>
                <a:tab pos="685800" algn="l"/>
              </a:tabLst>
            </a:pPr>
            <a:r>
              <a:rPr lang="en-ID" sz="4000" b="1" i="0" u="none" strike="noStrike" err="1">
                <a:solidFill>
                  <a:srgbClr val="000000"/>
                </a:solidFill>
                <a:effectLst/>
                <a:latin typeface="Arial" panose="020B0604020202020204" pitchFamily="34" charset="0"/>
                <a:cs typeface="Arial" panose="020B0604020202020204" pitchFamily="34" charset="0"/>
              </a:rPr>
              <a:t>Lựa</a:t>
            </a:r>
            <a:r>
              <a:rPr lang="en-ID" sz="4000" b="1" i="0" u="none" strike="noStrike">
                <a:solidFill>
                  <a:srgbClr val="000000"/>
                </a:solidFill>
                <a:effectLst/>
                <a:latin typeface="Arial" panose="020B0604020202020204" pitchFamily="34" charset="0"/>
                <a:cs typeface="Arial" panose="020B0604020202020204" pitchFamily="34" charset="0"/>
              </a:rPr>
              <a:t> </a:t>
            </a:r>
            <a:r>
              <a:rPr lang="en-ID" sz="4000" b="1" i="0" u="none" strike="noStrike" err="1">
                <a:solidFill>
                  <a:srgbClr val="000000"/>
                </a:solidFill>
                <a:effectLst/>
                <a:latin typeface="Arial" panose="020B0604020202020204" pitchFamily="34" charset="0"/>
                <a:cs typeface="Arial" panose="020B0604020202020204" pitchFamily="34" charset="0"/>
              </a:rPr>
              <a:t>chọn</a:t>
            </a:r>
            <a:r>
              <a:rPr lang="en-ID" sz="4000" b="1" i="0" u="none" strike="noStrike">
                <a:solidFill>
                  <a:srgbClr val="000000"/>
                </a:solidFill>
                <a:effectLst/>
                <a:latin typeface="Arial" panose="020B0604020202020204" pitchFamily="34" charset="0"/>
                <a:cs typeface="Arial" panose="020B0604020202020204" pitchFamily="34" charset="0"/>
              </a:rPr>
              <a:t> </a:t>
            </a:r>
            <a:r>
              <a:rPr lang="en-ID" sz="4000" b="1" i="0" u="none" strike="noStrike" err="1">
                <a:solidFill>
                  <a:srgbClr val="000000"/>
                </a:solidFill>
                <a:effectLst/>
                <a:latin typeface="Arial" panose="020B0604020202020204" pitchFamily="34" charset="0"/>
                <a:cs typeface="Arial" panose="020B0604020202020204" pitchFamily="34" charset="0"/>
              </a:rPr>
              <a:t>tập</a:t>
            </a:r>
            <a:r>
              <a:rPr lang="en-ID" sz="4000" b="1" i="0" u="none" strike="noStrike">
                <a:solidFill>
                  <a:srgbClr val="000000"/>
                </a:solidFill>
                <a:effectLst/>
                <a:latin typeface="Arial" panose="020B0604020202020204" pitchFamily="34" charset="0"/>
                <a:cs typeface="Arial" panose="020B0604020202020204" pitchFamily="34" charset="0"/>
              </a:rPr>
              <a:t> con </a:t>
            </a:r>
            <a:r>
              <a:rPr lang="en-ID" sz="4000" b="1" i="0" u="none" strike="noStrike" err="1">
                <a:solidFill>
                  <a:srgbClr val="000000"/>
                </a:solidFill>
                <a:effectLst/>
                <a:latin typeface="Arial" panose="020B0604020202020204" pitchFamily="34" charset="0"/>
                <a:cs typeface="Arial" panose="020B0604020202020204" pitchFamily="34" charset="0"/>
              </a:rPr>
              <a:t>thuộc</a:t>
            </a:r>
            <a:r>
              <a:rPr lang="en-ID" sz="4000" b="1" i="0" u="none" strike="noStrike">
                <a:solidFill>
                  <a:srgbClr val="000000"/>
                </a:solidFill>
                <a:effectLst/>
                <a:latin typeface="Arial" panose="020B0604020202020204" pitchFamily="34" charset="0"/>
                <a:cs typeface="Arial" panose="020B0604020202020204" pitchFamily="34" charset="0"/>
              </a:rPr>
              <a:t> </a:t>
            </a:r>
            <a:r>
              <a:rPr lang="en-ID" sz="4000" b="1" i="0" u="none" strike="noStrike" err="1">
                <a:solidFill>
                  <a:srgbClr val="000000"/>
                </a:solidFill>
                <a:effectLst/>
                <a:latin typeface="Arial" panose="020B0604020202020204" pitchFamily="34" charset="0"/>
                <a:cs typeface="Arial" panose="020B0604020202020204" pitchFamily="34" charset="0"/>
              </a:rPr>
              <a:t>tính</a:t>
            </a:r>
            <a:r>
              <a:rPr lang="en-ID" sz="4000" b="1" i="0" u="none" strike="noStrike">
                <a:solidFill>
                  <a:srgbClr val="000000"/>
                </a:solidFill>
                <a:effectLst/>
                <a:latin typeface="Arial" panose="020B0604020202020204" pitchFamily="34" charset="0"/>
                <a:cs typeface="Arial" panose="020B0604020202020204" pitchFamily="34" charset="0"/>
              </a:rPr>
              <a:t> (Attribute Subset Selection)</a:t>
            </a:r>
          </a:p>
        </p:txBody>
      </p:sp>
      <p:sp>
        <p:nvSpPr>
          <p:cNvPr id="11" name="TextBox 9">
            <a:extLst>
              <a:ext uri="{FF2B5EF4-FFF2-40B4-BE49-F238E27FC236}">
                <a16:creationId xmlns:a16="http://schemas.microsoft.com/office/drawing/2014/main" id="{81B346FD-ED16-3B38-429F-5B9B01020D3D}"/>
              </a:ext>
            </a:extLst>
          </p:cNvPr>
          <p:cNvSpPr txBox="1"/>
          <p:nvPr/>
        </p:nvSpPr>
        <p:spPr>
          <a:xfrm>
            <a:off x="611854" y="828946"/>
            <a:ext cx="2190899" cy="1018869"/>
          </a:xfrm>
          <a:prstGeom prst="rect">
            <a:avLst/>
          </a:prstGeom>
        </p:spPr>
        <p:txBody>
          <a:bodyPr lIns="0" tIns="0" rIns="0" bIns="0" rtlCol="0" anchor="t">
            <a:spAutoFit/>
          </a:bodyPr>
          <a:lstStyle/>
          <a:p>
            <a:pPr marL="0" lvl="0" indent="0" algn="l">
              <a:lnSpc>
                <a:spcPts val="9078"/>
              </a:lnSpc>
              <a:spcBef>
                <a:spcPct val="0"/>
              </a:spcBef>
            </a:pPr>
            <a:r>
              <a:rPr lang="vi-VN" sz="4000" b="1">
                <a:ea typeface="Poppins Semi-Bold"/>
                <a:cs typeface="Arial" panose="020B0604020202020204" pitchFamily="34" charset="0"/>
                <a:sym typeface="Poppins Semi-Bold"/>
              </a:rPr>
              <a:t>04</a:t>
            </a:r>
            <a:r>
              <a:rPr lang="en-US" sz="4000" b="1">
                <a:ea typeface="Poppins Semi-Bold"/>
                <a:cs typeface="Poppins Semi-Bold"/>
                <a:sym typeface="Poppins Semi-Bold"/>
              </a:rPr>
              <a:t>.</a:t>
            </a:r>
          </a:p>
        </p:txBody>
      </p:sp>
      <p:pic>
        <p:nvPicPr>
          <p:cNvPr id="8194" name="Picture 2" descr="Attribute Subset Selection in Data Mining - GeeksforGeeks">
            <a:extLst>
              <a:ext uri="{FF2B5EF4-FFF2-40B4-BE49-F238E27FC236}">
                <a16:creationId xmlns:a16="http://schemas.microsoft.com/office/drawing/2014/main" id="{574B8E1F-4F64-55D2-AA23-A75E87DB25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1599" y="1638300"/>
            <a:ext cx="9296401" cy="8000999"/>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4">
            <a:extLst>
              <a:ext uri="{FF2B5EF4-FFF2-40B4-BE49-F238E27FC236}">
                <a16:creationId xmlns:a16="http://schemas.microsoft.com/office/drawing/2014/main" id="{F5E633FE-7790-EB1A-ACA3-14F7EE2859C5}"/>
              </a:ext>
            </a:extLst>
          </p:cNvPr>
          <p:cNvSpPr txBox="1">
            <a:spLocks/>
          </p:cNvSpPr>
          <p:nvPr/>
        </p:nvSpPr>
        <p:spPr>
          <a:xfrm>
            <a:off x="16144973" y="9893804"/>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800" b="1" smtClean="0"/>
              <a:pPr/>
              <a:t>15</a:t>
            </a:fld>
            <a:endParaRPr lang="en-US" sz="2800" b="1"/>
          </a:p>
        </p:txBody>
      </p:sp>
    </p:spTree>
    <p:extLst>
      <p:ext uri="{BB962C8B-B14F-4D97-AF65-F5344CB8AC3E}">
        <p14:creationId xmlns:p14="http://schemas.microsoft.com/office/powerpoint/2010/main" val="38331521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1219200" y="2933700"/>
            <a:ext cx="8261962" cy="3323987"/>
          </a:xfrm>
          <a:prstGeom prst="rect">
            <a:avLst/>
          </a:prstGeom>
        </p:spPr>
        <p:txBody>
          <a:bodyPr lIns="0" tIns="0" rIns="0" bIns="0" rtlCol="0" anchor="t">
            <a:spAutoFit/>
          </a:bodyPr>
          <a:lstStyle/>
          <a:p>
            <a:pPr algn="just"/>
            <a:r>
              <a:rPr lang="en-ID" sz="5400" b="0" i="0" u="none" strike="noStrike">
                <a:solidFill>
                  <a:srgbClr val="000000"/>
                </a:solidFill>
                <a:effectLst/>
                <a:latin typeface="Arial" panose="020B0604020202020204" pitchFamily="34" charset="0"/>
                <a:cs typeface="Arial" panose="020B0604020202020204" pitchFamily="34" charset="0"/>
              </a:rPr>
              <a:t>"</a:t>
            </a:r>
            <a:r>
              <a:rPr lang="en-ID" sz="5400" b="0" i="0" u="none" strike="noStrike" err="1">
                <a:solidFill>
                  <a:srgbClr val="000000"/>
                </a:solidFill>
                <a:effectLst/>
                <a:latin typeface="Arial" panose="020B0604020202020204" pitchFamily="34" charset="0"/>
                <a:cs typeface="Arial" panose="020B0604020202020204" pitchFamily="34" charset="0"/>
              </a:rPr>
              <a:t>Làm</a:t>
            </a:r>
            <a:r>
              <a:rPr lang="en-ID" sz="5400" b="0" i="0" u="none" strike="noStrike">
                <a:solidFill>
                  <a:srgbClr val="000000"/>
                </a:solidFill>
                <a:effectLst/>
                <a:latin typeface="Arial" panose="020B0604020202020204" pitchFamily="34" charset="0"/>
                <a:cs typeface="Arial" panose="020B0604020202020204" pitchFamily="34" charset="0"/>
              </a:rPr>
              <a:t> </a:t>
            </a:r>
            <a:r>
              <a:rPr lang="en-ID" sz="5400" b="0" i="0" u="none" strike="noStrike" err="1">
                <a:solidFill>
                  <a:srgbClr val="000000"/>
                </a:solidFill>
                <a:effectLst/>
                <a:latin typeface="Arial" panose="020B0604020202020204" pitchFamily="34" charset="0"/>
                <a:cs typeface="Arial" panose="020B0604020202020204" pitchFamily="34" charset="0"/>
              </a:rPr>
              <a:t>thế</a:t>
            </a:r>
            <a:r>
              <a:rPr lang="en-ID" sz="5400" b="0" i="0" u="none" strike="noStrike">
                <a:solidFill>
                  <a:srgbClr val="000000"/>
                </a:solidFill>
                <a:effectLst/>
                <a:latin typeface="Arial" panose="020B0604020202020204" pitchFamily="34" charset="0"/>
                <a:cs typeface="Arial" panose="020B0604020202020204" pitchFamily="34" charset="0"/>
              </a:rPr>
              <a:t> </a:t>
            </a:r>
            <a:r>
              <a:rPr lang="en-ID" sz="5400" b="0" i="0" u="none" strike="noStrike" err="1">
                <a:solidFill>
                  <a:srgbClr val="000000"/>
                </a:solidFill>
                <a:effectLst/>
                <a:latin typeface="Arial" panose="020B0604020202020204" pitchFamily="34" charset="0"/>
                <a:cs typeface="Arial" panose="020B0604020202020204" pitchFamily="34" charset="0"/>
              </a:rPr>
              <a:t>nào</a:t>
            </a:r>
            <a:r>
              <a:rPr lang="en-ID" sz="5400" b="0" i="0" u="none" strike="noStrike">
                <a:solidFill>
                  <a:srgbClr val="000000"/>
                </a:solidFill>
                <a:effectLst/>
                <a:latin typeface="Arial" panose="020B0604020202020204" pitchFamily="34" charset="0"/>
                <a:cs typeface="Arial" panose="020B0604020202020204" pitchFamily="34" charset="0"/>
              </a:rPr>
              <a:t> </a:t>
            </a:r>
            <a:r>
              <a:rPr lang="en-ID" sz="5400" b="0" i="0" u="none" strike="noStrike" err="1">
                <a:solidFill>
                  <a:srgbClr val="000000"/>
                </a:solidFill>
                <a:effectLst/>
                <a:latin typeface="Arial" panose="020B0604020202020204" pitchFamily="34" charset="0"/>
                <a:cs typeface="Arial" panose="020B0604020202020204" pitchFamily="34" charset="0"/>
              </a:rPr>
              <a:t>chúng</a:t>
            </a:r>
            <a:r>
              <a:rPr lang="en-ID" sz="5400" b="0" i="0" u="none" strike="noStrike">
                <a:solidFill>
                  <a:srgbClr val="000000"/>
                </a:solidFill>
                <a:effectLst/>
                <a:latin typeface="Arial" panose="020B0604020202020204" pitchFamily="34" charset="0"/>
                <a:cs typeface="Arial" panose="020B0604020202020204" pitchFamily="34" charset="0"/>
              </a:rPr>
              <a:t> ta </a:t>
            </a:r>
            <a:r>
              <a:rPr lang="en-ID" sz="5400" b="0" i="0" u="none" strike="noStrike" err="1">
                <a:solidFill>
                  <a:srgbClr val="000000"/>
                </a:solidFill>
                <a:effectLst/>
                <a:latin typeface="Arial" panose="020B0604020202020204" pitchFamily="34" charset="0"/>
                <a:cs typeface="Arial" panose="020B0604020202020204" pitchFamily="34" charset="0"/>
              </a:rPr>
              <a:t>có</a:t>
            </a:r>
            <a:r>
              <a:rPr lang="en-ID" sz="5400" b="0" i="0" u="none" strike="noStrike">
                <a:solidFill>
                  <a:srgbClr val="000000"/>
                </a:solidFill>
                <a:effectLst/>
                <a:latin typeface="Arial" panose="020B0604020202020204" pitchFamily="34" charset="0"/>
                <a:cs typeface="Arial" panose="020B0604020202020204" pitchFamily="34" charset="0"/>
              </a:rPr>
              <a:t> </a:t>
            </a:r>
            <a:r>
              <a:rPr lang="en-ID" sz="5400" b="0" i="0" u="none" strike="noStrike" err="1">
                <a:solidFill>
                  <a:srgbClr val="000000"/>
                </a:solidFill>
                <a:effectLst/>
                <a:latin typeface="Arial" panose="020B0604020202020204" pitchFamily="34" charset="0"/>
                <a:cs typeface="Arial" panose="020B0604020202020204" pitchFamily="34" charset="0"/>
              </a:rPr>
              <a:t>thể</a:t>
            </a:r>
            <a:r>
              <a:rPr lang="en-ID" sz="5400" b="0" i="0" u="none" strike="noStrike">
                <a:solidFill>
                  <a:srgbClr val="000000"/>
                </a:solidFill>
                <a:effectLst/>
                <a:latin typeface="Arial" panose="020B0604020202020204" pitchFamily="34" charset="0"/>
                <a:cs typeface="Arial" panose="020B0604020202020204" pitchFamily="34" charset="0"/>
              </a:rPr>
              <a:t> </a:t>
            </a:r>
            <a:r>
              <a:rPr lang="en-ID" sz="5400" b="0" i="0" u="none" strike="noStrike" err="1">
                <a:solidFill>
                  <a:srgbClr val="000000"/>
                </a:solidFill>
                <a:effectLst/>
                <a:latin typeface="Arial" panose="020B0604020202020204" pitchFamily="34" charset="0"/>
                <a:cs typeface="Arial" panose="020B0604020202020204" pitchFamily="34" charset="0"/>
              </a:rPr>
              <a:t>tìm</a:t>
            </a:r>
            <a:r>
              <a:rPr lang="en-ID" sz="5400" b="0" i="0" u="none" strike="noStrike">
                <a:solidFill>
                  <a:srgbClr val="000000"/>
                </a:solidFill>
                <a:effectLst/>
                <a:latin typeface="Arial" panose="020B0604020202020204" pitchFamily="34" charset="0"/>
                <a:cs typeface="Arial" panose="020B0604020202020204" pitchFamily="34" charset="0"/>
              </a:rPr>
              <a:t> </a:t>
            </a:r>
            <a:r>
              <a:rPr lang="en-ID" sz="5400" b="0" i="0" u="none" strike="noStrike" err="1">
                <a:solidFill>
                  <a:srgbClr val="000000"/>
                </a:solidFill>
                <a:effectLst/>
                <a:latin typeface="Arial" panose="020B0604020202020204" pitchFamily="34" charset="0"/>
                <a:cs typeface="Arial" panose="020B0604020202020204" pitchFamily="34" charset="0"/>
              </a:rPr>
              <a:t>thấy</a:t>
            </a:r>
            <a:r>
              <a:rPr lang="en-ID" sz="5400" b="0" i="0" u="none" strike="noStrike">
                <a:solidFill>
                  <a:srgbClr val="000000"/>
                </a:solidFill>
                <a:effectLst/>
                <a:latin typeface="Arial" panose="020B0604020202020204" pitchFamily="34" charset="0"/>
                <a:cs typeface="Arial" panose="020B0604020202020204" pitchFamily="34" charset="0"/>
              </a:rPr>
              <a:t> </a:t>
            </a:r>
            <a:r>
              <a:rPr lang="en-ID" sz="5400" b="0" i="0" u="none" strike="noStrike" err="1">
                <a:solidFill>
                  <a:srgbClr val="000000"/>
                </a:solidFill>
                <a:effectLst/>
                <a:latin typeface="Arial" panose="020B0604020202020204" pitchFamily="34" charset="0"/>
                <a:cs typeface="Arial" panose="020B0604020202020204" pitchFamily="34" charset="0"/>
              </a:rPr>
              <a:t>một</a:t>
            </a:r>
            <a:r>
              <a:rPr lang="en-ID" sz="5400" b="0" i="0" u="none" strike="noStrike">
                <a:solidFill>
                  <a:srgbClr val="000000"/>
                </a:solidFill>
                <a:effectLst/>
                <a:latin typeface="Arial" panose="020B0604020202020204" pitchFamily="34" charset="0"/>
                <a:cs typeface="Arial" panose="020B0604020202020204" pitchFamily="34" charset="0"/>
              </a:rPr>
              <a:t> </a:t>
            </a:r>
            <a:r>
              <a:rPr lang="en-ID" sz="5400" b="0" i="0" u="none" strike="noStrike" err="1">
                <a:solidFill>
                  <a:srgbClr val="000000"/>
                </a:solidFill>
                <a:effectLst/>
                <a:latin typeface="Arial" panose="020B0604020202020204" pitchFamily="34" charset="0"/>
                <a:cs typeface="Arial" panose="020B0604020202020204" pitchFamily="34" charset="0"/>
              </a:rPr>
              <a:t>tập</a:t>
            </a:r>
            <a:r>
              <a:rPr lang="en-ID" sz="5400" b="0" i="0" u="none" strike="noStrike">
                <a:solidFill>
                  <a:srgbClr val="000000"/>
                </a:solidFill>
                <a:effectLst/>
                <a:latin typeface="Arial" panose="020B0604020202020204" pitchFamily="34" charset="0"/>
                <a:cs typeface="Arial" panose="020B0604020202020204" pitchFamily="34" charset="0"/>
              </a:rPr>
              <a:t> </a:t>
            </a:r>
            <a:r>
              <a:rPr lang="en-ID" sz="5400" b="0" i="0" u="none" strike="noStrike" err="1">
                <a:solidFill>
                  <a:srgbClr val="000000"/>
                </a:solidFill>
                <a:effectLst/>
                <a:latin typeface="Arial" panose="020B0604020202020204" pitchFamily="34" charset="0"/>
                <a:cs typeface="Arial" panose="020B0604020202020204" pitchFamily="34" charset="0"/>
              </a:rPr>
              <a:t>hợp</a:t>
            </a:r>
            <a:r>
              <a:rPr lang="en-ID" sz="5400" b="0" i="0" u="none" strike="noStrike">
                <a:solidFill>
                  <a:srgbClr val="000000"/>
                </a:solidFill>
                <a:effectLst/>
                <a:latin typeface="Arial" panose="020B0604020202020204" pitchFamily="34" charset="0"/>
                <a:cs typeface="Arial" panose="020B0604020202020204" pitchFamily="34" charset="0"/>
              </a:rPr>
              <a:t> con '</a:t>
            </a:r>
            <a:r>
              <a:rPr lang="en-ID" sz="5400" b="0" i="0" u="none" strike="noStrike" err="1">
                <a:solidFill>
                  <a:srgbClr val="000000"/>
                </a:solidFill>
                <a:effectLst/>
                <a:latin typeface="Arial" panose="020B0604020202020204" pitchFamily="34" charset="0"/>
                <a:cs typeface="Arial" panose="020B0604020202020204" pitchFamily="34" charset="0"/>
              </a:rPr>
              <a:t>tốt</a:t>
            </a:r>
            <a:r>
              <a:rPr lang="en-ID" sz="5400" b="0" i="0" u="none" strike="noStrike">
                <a:solidFill>
                  <a:srgbClr val="000000"/>
                </a:solidFill>
                <a:effectLst/>
                <a:latin typeface="Arial" panose="020B0604020202020204" pitchFamily="34" charset="0"/>
                <a:cs typeface="Arial" panose="020B0604020202020204" pitchFamily="34" charset="0"/>
              </a:rPr>
              <a:t>' </a:t>
            </a:r>
            <a:r>
              <a:rPr lang="en-ID" sz="5400" b="0" i="0" u="none" strike="noStrike" err="1">
                <a:solidFill>
                  <a:srgbClr val="000000"/>
                </a:solidFill>
                <a:effectLst/>
                <a:latin typeface="Arial" panose="020B0604020202020204" pitchFamily="34" charset="0"/>
                <a:cs typeface="Arial" panose="020B0604020202020204" pitchFamily="34" charset="0"/>
              </a:rPr>
              <a:t>của</a:t>
            </a:r>
            <a:r>
              <a:rPr lang="en-ID" sz="5400" b="0" i="0" u="none" strike="noStrike">
                <a:solidFill>
                  <a:srgbClr val="000000"/>
                </a:solidFill>
                <a:effectLst/>
                <a:latin typeface="Arial" panose="020B0604020202020204" pitchFamily="34" charset="0"/>
                <a:cs typeface="Arial" panose="020B0604020202020204" pitchFamily="34" charset="0"/>
              </a:rPr>
              <a:t> </a:t>
            </a:r>
            <a:r>
              <a:rPr lang="en-ID" sz="5400" b="0" i="0" u="none" strike="noStrike" err="1">
                <a:solidFill>
                  <a:srgbClr val="000000"/>
                </a:solidFill>
                <a:effectLst/>
                <a:latin typeface="Arial" panose="020B0604020202020204" pitchFamily="34" charset="0"/>
                <a:cs typeface="Arial" panose="020B0604020202020204" pitchFamily="34" charset="0"/>
              </a:rPr>
              <a:t>các</a:t>
            </a:r>
            <a:r>
              <a:rPr lang="en-ID" sz="5400" b="0" i="0" u="none" strike="noStrike">
                <a:solidFill>
                  <a:srgbClr val="000000"/>
                </a:solidFill>
                <a:effectLst/>
                <a:latin typeface="Arial" panose="020B0604020202020204" pitchFamily="34" charset="0"/>
                <a:cs typeface="Arial" panose="020B0604020202020204" pitchFamily="34" charset="0"/>
              </a:rPr>
              <a:t> </a:t>
            </a:r>
            <a:r>
              <a:rPr lang="en-ID" sz="5400" b="0" i="0" u="none" strike="noStrike" err="1">
                <a:solidFill>
                  <a:srgbClr val="000000"/>
                </a:solidFill>
                <a:effectLst/>
                <a:latin typeface="Arial" panose="020B0604020202020204" pitchFamily="34" charset="0"/>
                <a:cs typeface="Arial" panose="020B0604020202020204" pitchFamily="34" charset="0"/>
              </a:rPr>
              <a:t>thuộc</a:t>
            </a:r>
            <a:r>
              <a:rPr lang="en-ID" sz="5400" b="0" i="0" u="none" strike="noStrike">
                <a:solidFill>
                  <a:srgbClr val="000000"/>
                </a:solidFill>
                <a:effectLst/>
                <a:latin typeface="Arial" panose="020B0604020202020204" pitchFamily="34" charset="0"/>
                <a:cs typeface="Arial" panose="020B0604020202020204" pitchFamily="34" charset="0"/>
              </a:rPr>
              <a:t> </a:t>
            </a:r>
            <a:r>
              <a:rPr lang="en-ID" sz="5400" b="0" i="0" u="none" strike="noStrike" err="1">
                <a:solidFill>
                  <a:srgbClr val="000000"/>
                </a:solidFill>
                <a:effectLst/>
                <a:latin typeface="Arial" panose="020B0604020202020204" pitchFamily="34" charset="0"/>
                <a:cs typeface="Arial" panose="020B0604020202020204" pitchFamily="34" charset="0"/>
              </a:rPr>
              <a:t>tính</a:t>
            </a:r>
            <a:r>
              <a:rPr lang="en-ID" sz="5400" b="0" i="0" u="none" strike="noStrike">
                <a:solidFill>
                  <a:srgbClr val="000000"/>
                </a:solidFill>
                <a:effectLst/>
                <a:latin typeface="Arial" panose="020B0604020202020204" pitchFamily="34" charset="0"/>
                <a:cs typeface="Arial" panose="020B0604020202020204" pitchFamily="34" charset="0"/>
              </a:rPr>
              <a:t> ban </a:t>
            </a:r>
            <a:r>
              <a:rPr lang="en-ID" sz="5400" b="0" i="0" u="none" strike="noStrike" err="1">
                <a:solidFill>
                  <a:srgbClr val="000000"/>
                </a:solidFill>
                <a:effectLst/>
                <a:latin typeface="Arial" panose="020B0604020202020204" pitchFamily="34" charset="0"/>
                <a:cs typeface="Arial" panose="020B0604020202020204" pitchFamily="34" charset="0"/>
              </a:rPr>
              <a:t>đầu</a:t>
            </a:r>
            <a:r>
              <a:rPr lang="en-ID" sz="5400" b="0" i="0" u="none" strike="noStrike">
                <a:solidFill>
                  <a:srgbClr val="000000"/>
                </a:solidFill>
                <a:effectLst/>
                <a:latin typeface="Arial" panose="020B0604020202020204" pitchFamily="34" charset="0"/>
                <a:cs typeface="Arial" panose="020B0604020202020204" pitchFamily="34" charset="0"/>
              </a:rPr>
              <a:t>?"</a:t>
            </a:r>
            <a:endParaRPr lang="en-ID" sz="5400">
              <a:latin typeface="Arial" panose="020B0604020202020204" pitchFamily="34" charset="0"/>
              <a:cs typeface="Arial" panose="020B0604020202020204" pitchFamily="34" charset="0"/>
            </a:endParaRPr>
          </a:p>
        </p:txBody>
      </p:sp>
      <p:pic>
        <p:nvPicPr>
          <p:cNvPr id="10244" name="Picture 4" descr="101 mẫu hình ảnh meme mèo hỏi chấm hài hước, cute, tải miễn phí">
            <a:extLst>
              <a:ext uri="{FF2B5EF4-FFF2-40B4-BE49-F238E27FC236}">
                <a16:creationId xmlns:a16="http://schemas.microsoft.com/office/drawing/2014/main" id="{2389BC85-68EB-4525-D25B-2C90708384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3200" y="1642943"/>
            <a:ext cx="7343775" cy="59055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euristic Method - Javatpoint">
            <a:extLst>
              <a:ext uri="{FF2B5EF4-FFF2-40B4-BE49-F238E27FC236}">
                <a16:creationId xmlns:a16="http://schemas.microsoft.com/office/drawing/2014/main" id="{3DB9F5C8-5BA3-4936-CDAF-15EF53219A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43356" y="1849874"/>
            <a:ext cx="10107844" cy="556260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4">
            <a:extLst>
              <a:ext uri="{FF2B5EF4-FFF2-40B4-BE49-F238E27FC236}">
                <a16:creationId xmlns:a16="http://schemas.microsoft.com/office/drawing/2014/main" id="{43D1FB93-EA2D-2DC4-7D7D-9E3DB95CFA14}"/>
              </a:ext>
            </a:extLst>
          </p:cNvPr>
          <p:cNvSpPr txBox="1">
            <a:spLocks/>
          </p:cNvSpPr>
          <p:nvPr/>
        </p:nvSpPr>
        <p:spPr>
          <a:xfrm>
            <a:off x="16144973" y="9893804"/>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800" b="1" smtClean="0"/>
              <a:pPr/>
              <a:t>16</a:t>
            </a:fld>
            <a:endParaRPr lang="en-US" sz="2800" b="1"/>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67611" y="876300"/>
            <a:ext cx="7077546" cy="6955750"/>
          </a:xfrm>
          <a:prstGeom prst="rect">
            <a:avLst/>
          </a:prstGeom>
        </p:spPr>
        <p:txBody>
          <a:bodyPr lIns="0" tIns="0" rIns="0" bIns="0" rtlCol="0" anchor="t">
            <a:spAutoFit/>
          </a:bodyPr>
          <a:lstStyle/>
          <a:p>
            <a:pPr marL="228600" algn="just" rtl="0" fontAlgn="base">
              <a:spcBef>
                <a:spcPts val="0"/>
              </a:spcBef>
              <a:spcAft>
                <a:spcPts val="800"/>
              </a:spcAft>
            </a:pPr>
            <a:r>
              <a:rPr lang="vi-VN" sz="3600" b="1" i="0" u="none" strike="noStrike">
                <a:solidFill>
                  <a:srgbClr val="000000"/>
                </a:solidFill>
                <a:effectLst/>
                <a:latin typeface="Arial" panose="020B0604020202020204" pitchFamily="34" charset="0"/>
                <a:cs typeface="Arial" panose="020B0604020202020204" pitchFamily="34" charset="0"/>
              </a:rPr>
              <a:t>Heuristic</a:t>
            </a:r>
          </a:p>
          <a:p>
            <a:pPr marL="1028700" indent="-571500" algn="just" rtl="0">
              <a:spcBef>
                <a:spcPts val="0"/>
              </a:spcBef>
              <a:spcAft>
                <a:spcPts val="800"/>
              </a:spcAft>
              <a:buFont typeface="Arial" panose="020B0604020202020204" pitchFamily="34" charset="0"/>
              <a:buChar char="•"/>
            </a:pPr>
            <a:r>
              <a:rPr lang="vi-VN" sz="3600" b="0" i="0" u="none" strike="noStrike">
                <a:solidFill>
                  <a:srgbClr val="000000"/>
                </a:solidFill>
                <a:effectLst/>
                <a:latin typeface="Arial" panose="020B0604020202020204" pitchFamily="34" charset="0"/>
                <a:cs typeface="Arial" panose="020B0604020202020204" pitchFamily="34" charset="0"/>
              </a:rPr>
              <a:t>Phương pháp heuristic thuộc loại tham lam</a:t>
            </a:r>
            <a:endParaRPr lang="en-ID" sz="3600" b="0" i="0" u="none" strike="noStrike">
              <a:solidFill>
                <a:srgbClr val="000000"/>
              </a:solidFill>
              <a:latin typeface="Arial" panose="020B0604020202020204" pitchFamily="34" charset="0"/>
              <a:cs typeface="Arial" panose="020B0604020202020204" pitchFamily="34" charset="0"/>
            </a:endParaRPr>
          </a:p>
          <a:p>
            <a:pPr marL="1028700" indent="-571500" algn="just" rtl="0">
              <a:spcBef>
                <a:spcPts val="0"/>
              </a:spcBef>
              <a:spcAft>
                <a:spcPts val="800"/>
              </a:spcAft>
              <a:buFont typeface="Arial" panose="020B0604020202020204" pitchFamily="34" charset="0"/>
              <a:buChar char="•"/>
            </a:pPr>
            <a:r>
              <a:rPr lang="vi-VN" sz="3600" b="0" i="0" u="none" strike="noStrike">
                <a:solidFill>
                  <a:srgbClr val="000000"/>
                </a:solidFill>
                <a:effectLst/>
                <a:latin typeface="Arial" panose="020B0604020202020204" pitchFamily="34" charset="0"/>
                <a:cs typeface="Arial" panose="020B0604020202020204" pitchFamily="34" charset="0"/>
              </a:rPr>
              <a:t>Chiến lược là đưa ra lựa chọn tối ưu tại địa phương với hy vọng sẽ dẫn đến một giải pháp tối ưu toàn cục.</a:t>
            </a:r>
            <a:endParaRPr lang="en-US" sz="3600" b="0" i="0" u="none" strike="noStrike">
              <a:solidFill>
                <a:srgbClr val="000000"/>
              </a:solidFill>
              <a:effectLst/>
              <a:latin typeface="Arial" panose="020B0604020202020204" pitchFamily="34" charset="0"/>
              <a:cs typeface="Arial" panose="020B0604020202020204" pitchFamily="34" charset="0"/>
            </a:endParaRPr>
          </a:p>
          <a:p>
            <a:pPr marL="1028700" indent="-571500" algn="just">
              <a:spcAft>
                <a:spcPts val="800"/>
              </a:spcAft>
              <a:buFont typeface="Arial" panose="020B0604020202020204" pitchFamily="34" charset="0"/>
              <a:buChar char="•"/>
            </a:pPr>
            <a:r>
              <a:rPr lang="vi-VN" sz="3600" b="0" i="0" u="none" strike="noStrike">
                <a:solidFill>
                  <a:srgbClr val="000000"/>
                </a:solidFill>
                <a:effectLst/>
                <a:latin typeface="Arial" panose="020B0604020202020204" pitchFamily="34" charset="0"/>
                <a:cs typeface="Arial" panose="020B0604020202020204" pitchFamily="34" charset="0"/>
              </a:rPr>
              <a:t>Các thuộc tính "tốt nhất" (và "tệ nhất") thường được xác định bằng cách sử dụng các thử nghiệm,</a:t>
            </a:r>
            <a:r>
              <a:rPr lang="en-US" sz="3600" b="0" i="0" u="none" strike="noStrike">
                <a:solidFill>
                  <a:srgbClr val="000000"/>
                </a:solidFill>
                <a:effectLst/>
                <a:latin typeface="Arial" panose="020B0604020202020204" pitchFamily="34" charset="0"/>
                <a:cs typeface="Arial" panose="020B0604020202020204" pitchFamily="34" charset="0"/>
              </a:rPr>
              <a:t> </a:t>
            </a:r>
            <a:r>
              <a:rPr lang="vi-VN" sz="3600" b="0" i="0" u="none" strike="noStrike">
                <a:solidFill>
                  <a:srgbClr val="000000"/>
                </a:solidFill>
                <a:effectLst/>
                <a:latin typeface="Arial" panose="020B0604020202020204" pitchFamily="34" charset="0"/>
                <a:cs typeface="Arial" panose="020B0604020202020204" pitchFamily="34" charset="0"/>
              </a:rPr>
              <a:t>giả định rằng các thuộc tính độc lập với nhau.</a:t>
            </a:r>
            <a:endParaRPr lang="en-US" sz="3600" b="0" i="0" u="none" strike="noStrike">
              <a:solidFill>
                <a:srgbClr val="000000"/>
              </a:solidFill>
              <a:effectLst/>
              <a:latin typeface="Arial" panose="020B0604020202020204" pitchFamily="34" charset="0"/>
              <a:cs typeface="Arial" panose="020B0604020202020204" pitchFamily="34" charset="0"/>
            </a:endParaRPr>
          </a:p>
        </p:txBody>
      </p:sp>
      <p:sp>
        <p:nvSpPr>
          <p:cNvPr id="16" name="TextBox 16"/>
          <p:cNvSpPr txBox="1"/>
          <p:nvPr/>
        </p:nvSpPr>
        <p:spPr>
          <a:xfrm>
            <a:off x="14029760" y="2308040"/>
            <a:ext cx="1733934" cy="683681"/>
          </a:xfrm>
          <a:prstGeom prst="rect">
            <a:avLst/>
          </a:prstGeom>
        </p:spPr>
        <p:txBody>
          <a:bodyPr lIns="0" tIns="0" rIns="0" bIns="0" rtlCol="0" anchor="t">
            <a:spAutoFit/>
          </a:bodyPr>
          <a:lstStyle/>
          <a:p>
            <a:pPr marL="0" lvl="0" indent="0" algn="ctr">
              <a:lnSpc>
                <a:spcPts val="5364"/>
              </a:lnSpc>
              <a:spcBef>
                <a:spcPct val="0"/>
              </a:spcBef>
            </a:pPr>
            <a:r>
              <a:rPr lang="en-US" sz="3831" b="1">
                <a:solidFill>
                  <a:srgbClr val="FFFFFF"/>
                </a:solidFill>
                <a:latin typeface="Poppins Semi-Bold"/>
                <a:ea typeface="Poppins Semi-Bold"/>
                <a:cs typeface="Poppins Semi-Bold"/>
                <a:sym typeface="Poppins Semi-Bold"/>
              </a:rPr>
              <a:t>+100</a:t>
            </a:r>
          </a:p>
        </p:txBody>
      </p:sp>
      <p:sp>
        <p:nvSpPr>
          <p:cNvPr id="17" name="TextBox 17"/>
          <p:cNvSpPr txBox="1"/>
          <p:nvPr/>
        </p:nvSpPr>
        <p:spPr>
          <a:xfrm>
            <a:off x="14114022" y="2982379"/>
            <a:ext cx="1733934" cy="266588"/>
          </a:xfrm>
          <a:prstGeom prst="rect">
            <a:avLst/>
          </a:prstGeom>
        </p:spPr>
        <p:txBody>
          <a:bodyPr lIns="0" tIns="0" rIns="0" bIns="0" rtlCol="0" anchor="t">
            <a:spAutoFit/>
          </a:bodyPr>
          <a:lstStyle/>
          <a:p>
            <a:pPr marL="0" lvl="0" indent="0" algn="ctr">
              <a:lnSpc>
                <a:spcPts val="2100"/>
              </a:lnSpc>
              <a:spcBef>
                <a:spcPct val="0"/>
              </a:spcBef>
            </a:pPr>
            <a:r>
              <a:rPr lang="en-US" sz="1500">
                <a:solidFill>
                  <a:srgbClr val="FFFFFF"/>
                </a:solidFill>
                <a:latin typeface="Inter"/>
                <a:ea typeface="Inter"/>
                <a:cs typeface="Inter"/>
                <a:sym typeface="Inter"/>
              </a:rPr>
              <a:t>Value title</a:t>
            </a:r>
          </a:p>
        </p:txBody>
      </p:sp>
      <p:pic>
        <p:nvPicPr>
          <p:cNvPr id="1026" name="Picture 2" descr="Heuristic Method - Javatpoint">
            <a:extLst>
              <a:ext uri="{FF2B5EF4-FFF2-40B4-BE49-F238E27FC236}">
                <a16:creationId xmlns:a16="http://schemas.microsoft.com/office/drawing/2014/main" id="{7FD2F37D-29A4-0E07-604B-4FC8658F14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2545" y="1849874"/>
            <a:ext cx="10107844" cy="55626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101 mẫu hình ảnh meme mèo hỏi chấm hài hước, cute, tải miễn phí">
            <a:extLst>
              <a:ext uri="{FF2B5EF4-FFF2-40B4-BE49-F238E27FC236}">
                <a16:creationId xmlns:a16="http://schemas.microsoft.com/office/drawing/2014/main" id="{3280A08C-CBE9-350F-0969-241ECE3D67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3200" y="-9867900"/>
            <a:ext cx="7343775" cy="590550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4">
            <a:extLst>
              <a:ext uri="{FF2B5EF4-FFF2-40B4-BE49-F238E27FC236}">
                <a16:creationId xmlns:a16="http://schemas.microsoft.com/office/drawing/2014/main" id="{A0DEE4DA-8E4D-7519-F025-1AEC67F7350D}"/>
              </a:ext>
            </a:extLst>
          </p:cNvPr>
          <p:cNvSpPr txBox="1">
            <a:spLocks/>
          </p:cNvSpPr>
          <p:nvPr/>
        </p:nvSpPr>
        <p:spPr>
          <a:xfrm>
            <a:off x="16144973" y="9893804"/>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800" b="1" smtClean="0"/>
              <a:pPr/>
              <a:t>17</a:t>
            </a:fld>
            <a:endParaRPr lang="en-US" sz="2800" b="1"/>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14805" y="647700"/>
            <a:ext cx="17058389" cy="1107996"/>
          </a:xfrm>
          <a:prstGeom prst="rect">
            <a:avLst/>
          </a:prstGeom>
        </p:spPr>
        <p:txBody>
          <a:bodyPr wrap="square" lIns="0" tIns="0" rIns="0" bIns="0" rtlCol="0" anchor="t">
            <a:spAutoFit/>
          </a:bodyPr>
          <a:lstStyle/>
          <a:p>
            <a:pPr marL="228600" algn="just" rtl="0" fontAlgn="base">
              <a:spcBef>
                <a:spcPts val="0"/>
              </a:spcBef>
              <a:spcAft>
                <a:spcPts val="800"/>
              </a:spcAft>
            </a:pPr>
            <a:r>
              <a:rPr lang="vi-VN" sz="3600" b="0" i="0" u="none" strike="noStrike">
                <a:solidFill>
                  <a:srgbClr val="000000"/>
                </a:solidFill>
                <a:effectLst/>
                <a:latin typeface="Aptos" panose="020B0004020202020204" pitchFamily="34" charset="0"/>
              </a:rPr>
              <a:t>Các phương pháp heuristic cơ bản của lựa chọn tập con thuộc tính bao gồm các kỹ thuật theo sau, một số trong đó được minh họa trong Hình 3.6.</a:t>
            </a:r>
            <a:endParaRPr lang="en-US" sz="3600" b="0" i="0" u="none" strike="noStrike">
              <a:solidFill>
                <a:srgbClr val="000000"/>
              </a:solidFill>
              <a:effectLst/>
              <a:latin typeface="Arial" panose="020B0604020202020204" pitchFamily="34" charset="0"/>
              <a:cs typeface="Arial" panose="020B0604020202020204" pitchFamily="34" charset="0"/>
            </a:endParaRPr>
          </a:p>
        </p:txBody>
      </p:sp>
      <p:sp>
        <p:nvSpPr>
          <p:cNvPr id="16" name="TextBox 16"/>
          <p:cNvSpPr txBox="1"/>
          <p:nvPr/>
        </p:nvSpPr>
        <p:spPr>
          <a:xfrm>
            <a:off x="14194427" y="2308040"/>
            <a:ext cx="1733934" cy="641266"/>
          </a:xfrm>
          <a:prstGeom prst="rect">
            <a:avLst/>
          </a:prstGeom>
        </p:spPr>
        <p:txBody>
          <a:bodyPr lIns="0" tIns="0" rIns="0" bIns="0" rtlCol="0" anchor="t">
            <a:spAutoFit/>
          </a:bodyPr>
          <a:lstStyle/>
          <a:p>
            <a:pPr marL="0" lvl="0" indent="0" algn="ctr">
              <a:lnSpc>
                <a:spcPts val="5364"/>
              </a:lnSpc>
              <a:spcBef>
                <a:spcPct val="0"/>
              </a:spcBef>
            </a:pPr>
            <a:r>
              <a:rPr lang="en-US" sz="3600" b="1">
                <a:solidFill>
                  <a:srgbClr val="FFFFFF"/>
                </a:solidFill>
                <a:latin typeface="Poppins Semi-Bold"/>
                <a:ea typeface="Poppins Semi-Bold"/>
                <a:cs typeface="Poppins Semi-Bold"/>
                <a:sym typeface="Poppins Semi-Bold"/>
              </a:rPr>
              <a:t>+100</a:t>
            </a:r>
          </a:p>
        </p:txBody>
      </p:sp>
      <p:sp>
        <p:nvSpPr>
          <p:cNvPr id="17" name="TextBox 17"/>
          <p:cNvSpPr txBox="1"/>
          <p:nvPr/>
        </p:nvSpPr>
        <p:spPr>
          <a:xfrm>
            <a:off x="14278689" y="2982379"/>
            <a:ext cx="1733934" cy="593176"/>
          </a:xfrm>
          <a:prstGeom prst="rect">
            <a:avLst/>
          </a:prstGeom>
        </p:spPr>
        <p:txBody>
          <a:bodyPr lIns="0" tIns="0" rIns="0" bIns="0" rtlCol="0" anchor="t">
            <a:spAutoFit/>
          </a:bodyPr>
          <a:lstStyle/>
          <a:p>
            <a:pPr marL="0" lvl="0" indent="0" algn="ctr">
              <a:lnSpc>
                <a:spcPts val="2100"/>
              </a:lnSpc>
              <a:spcBef>
                <a:spcPct val="0"/>
              </a:spcBef>
            </a:pPr>
            <a:r>
              <a:rPr lang="en-US" sz="3600">
                <a:solidFill>
                  <a:srgbClr val="FFFFFF"/>
                </a:solidFill>
                <a:latin typeface="Inter"/>
                <a:ea typeface="Inter"/>
                <a:cs typeface="Inter"/>
                <a:sym typeface="Inter"/>
              </a:rPr>
              <a:t>Value title</a:t>
            </a:r>
          </a:p>
        </p:txBody>
      </p:sp>
      <p:pic>
        <p:nvPicPr>
          <p:cNvPr id="3" name="Picture 2">
            <a:extLst>
              <a:ext uri="{FF2B5EF4-FFF2-40B4-BE49-F238E27FC236}">
                <a16:creationId xmlns:a16="http://schemas.microsoft.com/office/drawing/2014/main" id="{6CCF5C49-43C8-A17C-B2E4-171955E2BF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55696"/>
            <a:ext cx="12103533" cy="788360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2306BDE-3A44-E50F-6945-2413CD48095E}"/>
              </a:ext>
            </a:extLst>
          </p:cNvPr>
          <p:cNvSpPr txBox="1"/>
          <p:nvPr/>
        </p:nvSpPr>
        <p:spPr>
          <a:xfrm>
            <a:off x="12268200" y="2776414"/>
            <a:ext cx="5715000" cy="646331"/>
          </a:xfrm>
          <a:prstGeom prst="rect">
            <a:avLst/>
          </a:prstGeom>
          <a:noFill/>
        </p:spPr>
        <p:txBody>
          <a:bodyPr wrap="square">
            <a:spAutoFit/>
          </a:bodyPr>
          <a:lstStyle/>
          <a:p>
            <a:r>
              <a:rPr lang="vi-VN" sz="3600" b="1" i="0" u="none" strike="noStrike">
                <a:solidFill>
                  <a:srgbClr val="000000"/>
                </a:solidFill>
                <a:effectLst/>
              </a:rPr>
              <a:t>Lựa chọn tiến từng bước</a:t>
            </a:r>
            <a:endParaRPr lang="en-ID" sz="3600"/>
          </a:p>
        </p:txBody>
      </p:sp>
      <p:sp>
        <p:nvSpPr>
          <p:cNvPr id="7" name="TextBox 6">
            <a:extLst>
              <a:ext uri="{FF2B5EF4-FFF2-40B4-BE49-F238E27FC236}">
                <a16:creationId xmlns:a16="http://schemas.microsoft.com/office/drawing/2014/main" id="{A3BB836A-4832-372A-D693-5843A9ABFCF4}"/>
              </a:ext>
            </a:extLst>
          </p:cNvPr>
          <p:cNvSpPr txBox="1"/>
          <p:nvPr/>
        </p:nvSpPr>
        <p:spPr>
          <a:xfrm>
            <a:off x="12268200" y="3894039"/>
            <a:ext cx="5569661" cy="646331"/>
          </a:xfrm>
          <a:prstGeom prst="rect">
            <a:avLst/>
          </a:prstGeom>
          <a:noFill/>
        </p:spPr>
        <p:txBody>
          <a:bodyPr wrap="square">
            <a:spAutoFit/>
          </a:bodyPr>
          <a:lstStyle/>
          <a:p>
            <a:r>
              <a:rPr lang="vi-VN" sz="3600" b="1" i="0" u="none" strike="noStrike">
                <a:solidFill>
                  <a:srgbClr val="000000"/>
                </a:solidFill>
                <a:effectLst/>
                <a:latin typeface="Arial" panose="020B0604020202020204" pitchFamily="34" charset="0"/>
                <a:cs typeface="Arial" panose="020B0604020202020204" pitchFamily="34" charset="0"/>
              </a:rPr>
              <a:t>Loại bỏ lùi từng bước</a:t>
            </a:r>
            <a:endParaRPr lang="en-ID" sz="360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C16860AC-12C2-9679-32ED-2225241D4ED7}"/>
              </a:ext>
            </a:extLst>
          </p:cNvPr>
          <p:cNvSpPr txBox="1"/>
          <p:nvPr/>
        </p:nvSpPr>
        <p:spPr>
          <a:xfrm>
            <a:off x="12268200" y="5011664"/>
            <a:ext cx="5715000" cy="646331"/>
          </a:xfrm>
          <a:prstGeom prst="rect">
            <a:avLst/>
          </a:prstGeom>
          <a:noFill/>
        </p:spPr>
        <p:txBody>
          <a:bodyPr wrap="square">
            <a:spAutoFit/>
          </a:bodyPr>
          <a:lstStyle/>
          <a:p>
            <a:r>
              <a:rPr lang="en-ID" sz="3600" b="1" i="0" u="none" strike="noStrike" err="1">
                <a:solidFill>
                  <a:srgbClr val="000000"/>
                </a:solidFill>
                <a:effectLst/>
                <a:latin typeface="Arial" panose="020B0604020202020204" pitchFamily="34" charset="0"/>
                <a:cs typeface="Arial" panose="020B0604020202020204" pitchFamily="34" charset="0"/>
              </a:rPr>
              <a:t>Cảm</a:t>
            </a:r>
            <a:r>
              <a:rPr lang="en-ID" sz="3600" b="1" i="0" u="none" strike="noStrike">
                <a:solidFill>
                  <a:srgbClr val="000000"/>
                </a:solidFill>
                <a:effectLst/>
                <a:latin typeface="Arial" panose="020B0604020202020204" pitchFamily="34" charset="0"/>
                <a:cs typeface="Arial" panose="020B0604020202020204" pitchFamily="34" charset="0"/>
              </a:rPr>
              <a:t> </a:t>
            </a:r>
            <a:r>
              <a:rPr lang="en-ID" sz="3600" b="1" i="0" u="none" strike="noStrike" err="1">
                <a:solidFill>
                  <a:srgbClr val="000000"/>
                </a:solidFill>
                <a:effectLst/>
                <a:latin typeface="Arial" panose="020B0604020202020204" pitchFamily="34" charset="0"/>
                <a:cs typeface="Arial" panose="020B0604020202020204" pitchFamily="34" charset="0"/>
              </a:rPr>
              <a:t>ứng</a:t>
            </a:r>
            <a:r>
              <a:rPr lang="en-ID" sz="3600" b="1" i="0" u="none" strike="noStrike">
                <a:solidFill>
                  <a:srgbClr val="000000"/>
                </a:solidFill>
                <a:effectLst/>
                <a:latin typeface="Arial" panose="020B0604020202020204" pitchFamily="34" charset="0"/>
                <a:cs typeface="Arial" panose="020B0604020202020204" pitchFamily="34" charset="0"/>
              </a:rPr>
              <a:t> </a:t>
            </a:r>
            <a:r>
              <a:rPr lang="en-ID" sz="3600" b="1" i="0" u="none" strike="noStrike" err="1">
                <a:solidFill>
                  <a:srgbClr val="000000"/>
                </a:solidFill>
                <a:effectLst/>
                <a:latin typeface="Arial" panose="020B0604020202020204" pitchFamily="34" charset="0"/>
                <a:cs typeface="Arial" panose="020B0604020202020204" pitchFamily="34" charset="0"/>
              </a:rPr>
              <a:t>cây</a:t>
            </a:r>
            <a:r>
              <a:rPr lang="en-ID" sz="3600" b="1" i="0" u="none" strike="noStrike">
                <a:solidFill>
                  <a:srgbClr val="000000"/>
                </a:solidFill>
                <a:effectLst/>
                <a:latin typeface="Arial" panose="020B0604020202020204" pitchFamily="34" charset="0"/>
                <a:cs typeface="Arial" panose="020B0604020202020204" pitchFamily="34" charset="0"/>
              </a:rPr>
              <a:t> </a:t>
            </a:r>
            <a:r>
              <a:rPr lang="en-ID" sz="3600" b="1" i="0" u="none" strike="noStrike" err="1">
                <a:solidFill>
                  <a:srgbClr val="000000"/>
                </a:solidFill>
                <a:effectLst/>
                <a:latin typeface="Arial" panose="020B0604020202020204" pitchFamily="34" charset="0"/>
                <a:cs typeface="Arial" panose="020B0604020202020204" pitchFamily="34" charset="0"/>
              </a:rPr>
              <a:t>quyết</a:t>
            </a:r>
            <a:r>
              <a:rPr lang="en-ID" sz="3600" b="1" i="0" u="none" strike="noStrike">
                <a:solidFill>
                  <a:srgbClr val="000000"/>
                </a:solidFill>
                <a:effectLst/>
                <a:latin typeface="Arial" panose="020B0604020202020204" pitchFamily="34" charset="0"/>
                <a:cs typeface="Arial" panose="020B0604020202020204" pitchFamily="34" charset="0"/>
              </a:rPr>
              <a:t> </a:t>
            </a:r>
            <a:r>
              <a:rPr lang="en-ID" sz="3600" b="1" i="0" u="none" strike="noStrike" err="1">
                <a:solidFill>
                  <a:srgbClr val="000000"/>
                </a:solidFill>
                <a:effectLst/>
                <a:latin typeface="Arial" panose="020B0604020202020204" pitchFamily="34" charset="0"/>
                <a:cs typeface="Arial" panose="020B0604020202020204" pitchFamily="34" charset="0"/>
              </a:rPr>
              <a:t>định</a:t>
            </a:r>
            <a:endParaRPr lang="en-ID" sz="3600">
              <a:latin typeface="Arial" panose="020B0604020202020204" pitchFamily="34" charset="0"/>
              <a:cs typeface="Arial" panose="020B0604020202020204" pitchFamily="34" charset="0"/>
            </a:endParaRPr>
          </a:p>
        </p:txBody>
      </p:sp>
      <p:sp>
        <p:nvSpPr>
          <p:cNvPr id="10" name="Slide Number Placeholder 4">
            <a:extLst>
              <a:ext uri="{FF2B5EF4-FFF2-40B4-BE49-F238E27FC236}">
                <a16:creationId xmlns:a16="http://schemas.microsoft.com/office/drawing/2014/main" id="{EC859BE3-8C10-B226-5DFC-933A4CDC0436}"/>
              </a:ext>
            </a:extLst>
          </p:cNvPr>
          <p:cNvSpPr txBox="1">
            <a:spLocks/>
          </p:cNvSpPr>
          <p:nvPr/>
        </p:nvSpPr>
        <p:spPr>
          <a:xfrm>
            <a:off x="16144973" y="9893804"/>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800" b="1" smtClean="0"/>
              <a:pPr/>
              <a:t>18</a:t>
            </a:fld>
            <a:endParaRPr lang="en-US" sz="2800" b="1"/>
          </a:p>
        </p:txBody>
      </p:sp>
    </p:spTree>
    <p:extLst>
      <p:ext uri="{BB962C8B-B14F-4D97-AF65-F5344CB8AC3E}">
        <p14:creationId xmlns:p14="http://schemas.microsoft.com/office/powerpoint/2010/main" val="42373254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7"/>
          <p:cNvSpPr/>
          <p:nvPr/>
        </p:nvSpPr>
        <p:spPr>
          <a:xfrm>
            <a:off x="14015254" y="6676928"/>
            <a:ext cx="3244046" cy="2562797"/>
          </a:xfrm>
          <a:custGeom>
            <a:avLst/>
            <a:gdLst/>
            <a:ahLst/>
            <a:cxnLst/>
            <a:rect l="l" t="t" r="r" b="b"/>
            <a:pathLst>
              <a:path w="3244046" h="2562797">
                <a:moveTo>
                  <a:pt x="0" y="0"/>
                </a:moveTo>
                <a:lnTo>
                  <a:pt x="3244046" y="0"/>
                </a:lnTo>
                <a:lnTo>
                  <a:pt x="3244046" y="2562797"/>
                </a:lnTo>
                <a:lnTo>
                  <a:pt x="0" y="2562797"/>
                </a:lnTo>
                <a:lnTo>
                  <a:pt x="0" y="0"/>
                </a:lnTo>
                <a:close/>
              </a:path>
            </a:pathLst>
          </a:custGeom>
          <a:blipFill>
            <a:blip r:embed="rId2">
              <a:alphaModFix amt="20999"/>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1219200" y="869897"/>
            <a:ext cx="15925800" cy="1107996"/>
          </a:xfrm>
          <a:prstGeom prst="rect">
            <a:avLst/>
          </a:prstGeom>
        </p:spPr>
        <p:txBody>
          <a:bodyPr wrap="square" lIns="0" tIns="0" rIns="0" bIns="0" rtlCol="0" anchor="t">
            <a:spAutoFit/>
          </a:bodyPr>
          <a:lstStyle/>
          <a:p>
            <a:pPr algn="just"/>
            <a:r>
              <a:rPr lang="en-ID" sz="3600" b="1" i="0" u="none" strike="noStrike" err="1">
                <a:solidFill>
                  <a:srgbClr val="000000"/>
                </a:solidFill>
                <a:effectLst/>
                <a:latin typeface="Arial" panose="020B0604020202020204" pitchFamily="34" charset="0"/>
                <a:cs typeface="Arial" panose="020B0604020202020204" pitchFamily="34" charset="0"/>
              </a:rPr>
              <a:t>Kết</a:t>
            </a:r>
            <a:r>
              <a:rPr lang="en-ID" sz="3600" b="1" i="0" u="none" strike="noStrike">
                <a:solidFill>
                  <a:srgbClr val="000000"/>
                </a:solidFill>
                <a:effectLst/>
                <a:latin typeface="Arial" panose="020B0604020202020204" pitchFamily="34" charset="0"/>
                <a:cs typeface="Arial" panose="020B0604020202020204" pitchFamily="34" charset="0"/>
              </a:rPr>
              <a:t> </a:t>
            </a:r>
            <a:r>
              <a:rPr lang="en-ID" sz="3600" b="1" i="0" u="none" strike="noStrike" err="1">
                <a:solidFill>
                  <a:srgbClr val="000000"/>
                </a:solidFill>
                <a:effectLst/>
                <a:latin typeface="Arial" panose="020B0604020202020204" pitchFamily="34" charset="0"/>
                <a:cs typeface="Arial" panose="020B0604020202020204" pitchFamily="34" charset="0"/>
              </a:rPr>
              <a:t>hợp</a:t>
            </a:r>
            <a:r>
              <a:rPr lang="en-ID" sz="3600" b="1" i="0" u="none" strike="noStrike">
                <a:solidFill>
                  <a:srgbClr val="000000"/>
                </a:solidFill>
                <a:effectLst/>
                <a:latin typeface="Arial" panose="020B0604020202020204" pitchFamily="34" charset="0"/>
                <a:cs typeface="Arial" panose="020B0604020202020204" pitchFamily="34" charset="0"/>
              </a:rPr>
              <a:t> </a:t>
            </a:r>
            <a:r>
              <a:rPr lang="en-ID" sz="3600" b="1" i="0" u="none" strike="noStrike" err="1">
                <a:solidFill>
                  <a:srgbClr val="000000"/>
                </a:solidFill>
                <a:effectLst/>
                <a:latin typeface="Arial" panose="020B0604020202020204" pitchFamily="34" charset="0"/>
                <a:cs typeface="Arial" panose="020B0604020202020204" pitchFamily="34" charset="0"/>
              </a:rPr>
              <a:t>lựa</a:t>
            </a:r>
            <a:r>
              <a:rPr lang="en-ID" sz="3600" b="1" i="0" u="none" strike="noStrike">
                <a:solidFill>
                  <a:srgbClr val="000000"/>
                </a:solidFill>
                <a:effectLst/>
                <a:latin typeface="Arial" panose="020B0604020202020204" pitchFamily="34" charset="0"/>
                <a:cs typeface="Arial" panose="020B0604020202020204" pitchFamily="34" charset="0"/>
              </a:rPr>
              <a:t> </a:t>
            </a:r>
            <a:r>
              <a:rPr lang="en-ID" sz="3600" b="1" i="0" u="none" strike="noStrike" err="1">
                <a:solidFill>
                  <a:srgbClr val="000000"/>
                </a:solidFill>
                <a:effectLst/>
                <a:latin typeface="Arial" panose="020B0604020202020204" pitchFamily="34" charset="0"/>
                <a:cs typeface="Arial" panose="020B0604020202020204" pitchFamily="34" charset="0"/>
              </a:rPr>
              <a:t>chọn</a:t>
            </a:r>
            <a:r>
              <a:rPr lang="en-ID" sz="3600" b="1" i="0" u="none" strike="noStrike">
                <a:solidFill>
                  <a:srgbClr val="000000"/>
                </a:solidFill>
                <a:effectLst/>
                <a:latin typeface="Arial" panose="020B0604020202020204" pitchFamily="34" charset="0"/>
                <a:cs typeface="Arial" panose="020B0604020202020204" pitchFamily="34" charset="0"/>
              </a:rPr>
              <a:t> </a:t>
            </a:r>
            <a:r>
              <a:rPr lang="en-ID" sz="3600" b="1" i="0" u="none" strike="noStrike" err="1">
                <a:solidFill>
                  <a:srgbClr val="000000"/>
                </a:solidFill>
                <a:effectLst/>
                <a:latin typeface="Arial" panose="020B0604020202020204" pitchFamily="34" charset="0"/>
                <a:cs typeface="Arial" panose="020B0604020202020204" pitchFamily="34" charset="0"/>
              </a:rPr>
              <a:t>tiến</a:t>
            </a:r>
            <a:r>
              <a:rPr lang="en-ID" sz="3600" b="1" i="0" u="none" strike="noStrike">
                <a:solidFill>
                  <a:srgbClr val="000000"/>
                </a:solidFill>
                <a:effectLst/>
                <a:latin typeface="Arial" panose="020B0604020202020204" pitchFamily="34" charset="0"/>
                <a:cs typeface="Arial" panose="020B0604020202020204" pitchFamily="34" charset="0"/>
              </a:rPr>
              <a:t> </a:t>
            </a:r>
            <a:r>
              <a:rPr lang="en-ID" sz="3600" b="1" i="0" u="none" strike="noStrike" err="1">
                <a:solidFill>
                  <a:srgbClr val="000000"/>
                </a:solidFill>
                <a:effectLst/>
                <a:latin typeface="Arial" panose="020B0604020202020204" pitchFamily="34" charset="0"/>
                <a:cs typeface="Arial" panose="020B0604020202020204" pitchFamily="34" charset="0"/>
              </a:rPr>
              <a:t>và</a:t>
            </a:r>
            <a:r>
              <a:rPr lang="en-ID" sz="3600" b="1" i="0" u="none" strike="noStrike">
                <a:solidFill>
                  <a:srgbClr val="000000"/>
                </a:solidFill>
                <a:effectLst/>
                <a:latin typeface="Arial" panose="020B0604020202020204" pitchFamily="34" charset="0"/>
                <a:cs typeface="Arial" panose="020B0604020202020204" pitchFamily="34" charset="0"/>
              </a:rPr>
              <a:t> </a:t>
            </a:r>
            <a:r>
              <a:rPr lang="en-ID" sz="3600" b="1" i="0" u="none" strike="noStrike" err="1">
                <a:solidFill>
                  <a:srgbClr val="000000"/>
                </a:solidFill>
                <a:effectLst/>
                <a:latin typeface="Arial" panose="020B0604020202020204" pitchFamily="34" charset="0"/>
                <a:cs typeface="Arial" panose="020B0604020202020204" pitchFamily="34" charset="0"/>
              </a:rPr>
              <a:t>loại</a:t>
            </a:r>
            <a:r>
              <a:rPr lang="en-ID" sz="3600" b="1" i="0" u="none" strike="noStrike">
                <a:solidFill>
                  <a:srgbClr val="000000"/>
                </a:solidFill>
                <a:effectLst/>
                <a:latin typeface="Arial" panose="020B0604020202020204" pitchFamily="34" charset="0"/>
                <a:cs typeface="Arial" panose="020B0604020202020204" pitchFamily="34" charset="0"/>
              </a:rPr>
              <a:t> </a:t>
            </a:r>
            <a:r>
              <a:rPr lang="en-ID" sz="3600" b="1" i="0" u="none" strike="noStrike" err="1">
                <a:solidFill>
                  <a:srgbClr val="000000"/>
                </a:solidFill>
                <a:effectLst/>
                <a:latin typeface="Arial" panose="020B0604020202020204" pitchFamily="34" charset="0"/>
                <a:cs typeface="Arial" panose="020B0604020202020204" pitchFamily="34" charset="0"/>
              </a:rPr>
              <a:t>bỏ</a:t>
            </a:r>
            <a:r>
              <a:rPr lang="en-ID" sz="3600" b="1" i="0" u="none" strike="noStrike">
                <a:solidFill>
                  <a:srgbClr val="000000"/>
                </a:solidFill>
                <a:effectLst/>
                <a:latin typeface="Arial" panose="020B0604020202020204" pitchFamily="34" charset="0"/>
                <a:cs typeface="Arial" panose="020B0604020202020204" pitchFamily="34" charset="0"/>
              </a:rPr>
              <a:t> </a:t>
            </a:r>
            <a:r>
              <a:rPr lang="vi-VN" sz="3600" b="1" i="0" u="none" strike="noStrike">
                <a:solidFill>
                  <a:srgbClr val="000000"/>
                </a:solidFill>
                <a:effectLst/>
                <a:latin typeface="Arial" panose="020B0604020202020204" pitchFamily="34" charset="0"/>
                <a:cs typeface="Arial" panose="020B0604020202020204" pitchFamily="34" charset="0"/>
              </a:rPr>
              <a:t>lùi (Combine </a:t>
            </a:r>
            <a:r>
              <a:rPr lang="en-ID" sz="3600" b="1">
                <a:latin typeface="Arial" panose="020B0604020202020204" pitchFamily="34" charset="0"/>
                <a:cs typeface="Arial" panose="020B0604020202020204" pitchFamily="34" charset="0"/>
              </a:rPr>
              <a:t>Backward Elimination</a:t>
            </a:r>
            <a:r>
              <a:rPr lang="vi-VN" sz="3600" b="1">
                <a:latin typeface="Arial" panose="020B0604020202020204" pitchFamily="34" charset="0"/>
                <a:cs typeface="Arial" panose="020B0604020202020204" pitchFamily="34" charset="0"/>
              </a:rPr>
              <a:t> and </a:t>
            </a:r>
            <a:r>
              <a:rPr lang="en-ID" sz="3600" b="1">
                <a:latin typeface="Arial" panose="020B0604020202020204" pitchFamily="34" charset="0"/>
                <a:cs typeface="Arial" panose="020B0604020202020204" pitchFamily="34" charset="0"/>
              </a:rPr>
              <a:t>Forward Selection</a:t>
            </a:r>
            <a:r>
              <a:rPr lang="vi-VN" sz="3600" b="1" i="0" u="none" strike="noStrike">
                <a:solidFill>
                  <a:srgbClr val="000000"/>
                </a:solidFill>
                <a:effectLst/>
                <a:latin typeface="Arial" panose="020B0604020202020204" pitchFamily="34" charset="0"/>
                <a:cs typeface="Arial" panose="020B0604020202020204" pitchFamily="34" charset="0"/>
              </a:rPr>
              <a:t>)</a:t>
            </a:r>
            <a:endParaRPr lang="en-ID" sz="3600" b="1">
              <a:latin typeface="Arial" panose="020B0604020202020204" pitchFamily="34" charset="0"/>
              <a:cs typeface="Arial" panose="020B0604020202020204" pitchFamily="34" charset="0"/>
            </a:endParaRPr>
          </a:p>
        </p:txBody>
      </p:sp>
      <p:grpSp>
        <p:nvGrpSpPr>
          <p:cNvPr id="13" name="Group 13"/>
          <p:cNvGrpSpPr/>
          <p:nvPr/>
        </p:nvGrpSpPr>
        <p:grpSpPr>
          <a:xfrm rot="-2700000">
            <a:off x="13953472" y="-1920848"/>
            <a:ext cx="3847852" cy="3841695"/>
            <a:chOff x="0" y="0"/>
            <a:chExt cx="6350000" cy="6339840"/>
          </a:xfrm>
        </p:grpSpPr>
        <p:sp>
          <p:nvSpPr>
            <p:cNvPr id="14" name="Freeform 1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44B875">
                <a:alpha val="9804"/>
              </a:srgbClr>
            </a:solidFill>
          </p:spPr>
        </p:sp>
      </p:grpSp>
      <p:grpSp>
        <p:nvGrpSpPr>
          <p:cNvPr id="15" name="Group 15"/>
          <p:cNvGrpSpPr/>
          <p:nvPr/>
        </p:nvGrpSpPr>
        <p:grpSpPr>
          <a:xfrm rot="-2700000">
            <a:off x="11724142" y="-1258675"/>
            <a:ext cx="2044362" cy="2041091"/>
            <a:chOff x="0" y="0"/>
            <a:chExt cx="6350000" cy="6339840"/>
          </a:xfrm>
        </p:grpSpPr>
        <p:sp>
          <p:nvSpPr>
            <p:cNvPr id="16" name="Freeform 16"/>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6327D">
                <a:alpha val="9804"/>
              </a:srgbClr>
            </a:solidFill>
          </p:spPr>
        </p:sp>
      </p:grpSp>
      <p:sp>
        <p:nvSpPr>
          <p:cNvPr id="9" name="TextBox 8">
            <a:extLst>
              <a:ext uri="{FF2B5EF4-FFF2-40B4-BE49-F238E27FC236}">
                <a16:creationId xmlns:a16="http://schemas.microsoft.com/office/drawing/2014/main" id="{4ACA63AA-CCC7-B09C-1A19-6D948E44BC82}"/>
              </a:ext>
            </a:extLst>
          </p:cNvPr>
          <p:cNvSpPr txBox="1"/>
          <p:nvPr/>
        </p:nvSpPr>
        <p:spPr>
          <a:xfrm>
            <a:off x="1219200" y="2495452"/>
            <a:ext cx="14173200" cy="646331"/>
          </a:xfrm>
          <a:prstGeom prst="rect">
            <a:avLst/>
          </a:prstGeom>
          <a:noFill/>
        </p:spPr>
        <p:txBody>
          <a:bodyPr wrap="square">
            <a:spAutoFit/>
          </a:bodyPr>
          <a:lstStyle/>
          <a:p>
            <a:r>
              <a:rPr lang="vi-VN" sz="3600">
                <a:latin typeface="Arial" panose="020B0604020202020204" pitchFamily="34" charset="0"/>
                <a:cs typeface="Arial" panose="020B0604020202020204" pitchFamily="34" charset="0"/>
              </a:rPr>
              <a:t>Còn được gọi là </a:t>
            </a:r>
            <a:r>
              <a:rPr lang="en-ID" sz="3600">
                <a:latin typeface="Arial" panose="020B0604020202020204" pitchFamily="34" charset="0"/>
                <a:cs typeface="Arial" panose="020B0604020202020204" pitchFamily="34" charset="0"/>
              </a:rPr>
              <a:t>Stepwise Regression</a:t>
            </a:r>
            <a:r>
              <a:rPr lang="vi-VN" sz="3600">
                <a:latin typeface="Arial" panose="020B0604020202020204" pitchFamily="34" charset="0"/>
                <a:cs typeface="Arial" panose="020B0604020202020204" pitchFamily="34" charset="0"/>
              </a:rPr>
              <a:t> hay là hồi quy từng bước</a:t>
            </a:r>
            <a:endParaRPr lang="en-ID" sz="360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4949C0CB-EAC8-E3D2-6DE7-3736C1E0644C}"/>
              </a:ext>
            </a:extLst>
          </p:cNvPr>
          <p:cNvSpPr txBox="1"/>
          <p:nvPr/>
        </p:nvSpPr>
        <p:spPr>
          <a:xfrm>
            <a:off x="1219200" y="3314700"/>
            <a:ext cx="15925800" cy="1754326"/>
          </a:xfrm>
          <a:prstGeom prst="rect">
            <a:avLst/>
          </a:prstGeom>
          <a:noFill/>
        </p:spPr>
        <p:txBody>
          <a:bodyPr wrap="square">
            <a:spAutoFit/>
          </a:bodyPr>
          <a:lstStyle/>
          <a:p>
            <a:r>
              <a:rPr lang="vi-VN" sz="3600" b="0" i="0" u="none" strike="noStrike">
                <a:solidFill>
                  <a:srgbClr val="000000"/>
                </a:solidFill>
                <a:effectLst/>
                <a:latin typeface="Arial" panose="020B0604020202020204" pitchFamily="34" charset="0"/>
                <a:cs typeface="Arial" panose="020B0604020202020204" pitchFamily="34" charset="0"/>
              </a:rPr>
              <a:t>Các phương pháp lựa chọn tiến từng bước và loại bỏ lùi có thể được kết hợp sao cho, tại mỗi bước, quy trình chọn thuộc tính tốt nhất và loại bỏ thuộc tính tồi tệ nhất trong số các thuộc tính còn lại</a:t>
            </a:r>
            <a:endParaRPr lang="en-ID" sz="3600">
              <a:latin typeface="Arial" panose="020B0604020202020204" pitchFamily="34" charset="0"/>
              <a:cs typeface="Arial" panose="020B0604020202020204" pitchFamily="34" charset="0"/>
            </a:endParaRPr>
          </a:p>
        </p:txBody>
      </p:sp>
      <p:grpSp>
        <p:nvGrpSpPr>
          <p:cNvPr id="18" name="Group 17">
            <a:extLst>
              <a:ext uri="{FF2B5EF4-FFF2-40B4-BE49-F238E27FC236}">
                <a16:creationId xmlns:a16="http://schemas.microsoft.com/office/drawing/2014/main" id="{4E8D484A-2054-EF1E-AF46-A69B5590CC5A}"/>
              </a:ext>
            </a:extLst>
          </p:cNvPr>
          <p:cNvGrpSpPr/>
          <p:nvPr/>
        </p:nvGrpSpPr>
        <p:grpSpPr>
          <a:xfrm>
            <a:off x="1219200" y="5241943"/>
            <a:ext cx="15240000" cy="1379217"/>
            <a:chOff x="1028700" y="1182643"/>
            <a:chExt cx="9215757" cy="1379217"/>
          </a:xfrm>
        </p:grpSpPr>
        <p:grpSp>
          <p:nvGrpSpPr>
            <p:cNvPr id="19" name="Group 2">
              <a:extLst>
                <a:ext uri="{FF2B5EF4-FFF2-40B4-BE49-F238E27FC236}">
                  <a16:creationId xmlns:a16="http://schemas.microsoft.com/office/drawing/2014/main" id="{3A5EBEBF-9C8A-FB66-89C8-5D1120B49C32}"/>
                </a:ext>
              </a:extLst>
            </p:cNvPr>
            <p:cNvGrpSpPr/>
            <p:nvPr/>
          </p:nvGrpSpPr>
          <p:grpSpPr>
            <a:xfrm>
              <a:off x="1028700" y="1182643"/>
              <a:ext cx="9215757" cy="1310115"/>
              <a:chOff x="0" y="-105964"/>
              <a:chExt cx="5579073" cy="793124"/>
            </a:xfrm>
          </p:grpSpPr>
          <p:sp>
            <p:nvSpPr>
              <p:cNvPr id="21" name="Freeform 3">
                <a:extLst>
                  <a:ext uri="{FF2B5EF4-FFF2-40B4-BE49-F238E27FC236}">
                    <a16:creationId xmlns:a16="http://schemas.microsoft.com/office/drawing/2014/main" id="{02F84014-8F25-9877-46C5-0288A00A5098}"/>
                  </a:ext>
                </a:extLst>
              </p:cNvPr>
              <p:cNvSpPr/>
              <p:nvPr/>
            </p:nvSpPr>
            <p:spPr>
              <a:xfrm>
                <a:off x="0" y="-105964"/>
                <a:ext cx="5576773" cy="793124"/>
              </a:xfrm>
              <a:custGeom>
                <a:avLst/>
                <a:gdLst/>
                <a:ahLst/>
                <a:cxnLst/>
                <a:rect l="l" t="t" r="r" b="b"/>
                <a:pathLst>
                  <a:path w="2971192" h="596911">
                    <a:moveTo>
                      <a:pt x="2971192" y="271780"/>
                    </a:moveTo>
                    <a:lnTo>
                      <a:pt x="2971192" y="596911"/>
                    </a:lnTo>
                    <a:lnTo>
                      <a:pt x="0" y="596911"/>
                    </a:lnTo>
                    <a:lnTo>
                      <a:pt x="0" y="0"/>
                    </a:lnTo>
                    <a:lnTo>
                      <a:pt x="2699412" y="0"/>
                    </a:lnTo>
                    <a:close/>
                  </a:path>
                </a:pathLst>
              </a:custGeom>
              <a:solidFill>
                <a:srgbClr val="06327D">
                  <a:alpha val="85882"/>
                </a:srgbClr>
              </a:solidFill>
            </p:spPr>
          </p:sp>
          <p:sp>
            <p:nvSpPr>
              <p:cNvPr id="22" name="Freeform 4">
                <a:extLst>
                  <a:ext uri="{FF2B5EF4-FFF2-40B4-BE49-F238E27FC236}">
                    <a16:creationId xmlns:a16="http://schemas.microsoft.com/office/drawing/2014/main" id="{9A08FDC0-E194-A2D9-1FF1-693C4D8A8C29}"/>
                  </a:ext>
                </a:extLst>
              </p:cNvPr>
              <p:cNvSpPr/>
              <p:nvPr/>
            </p:nvSpPr>
            <p:spPr>
              <a:xfrm>
                <a:off x="0" y="0"/>
                <a:ext cx="5579073" cy="609611"/>
              </a:xfrm>
              <a:custGeom>
                <a:avLst/>
                <a:gdLst/>
                <a:ahLst/>
                <a:cxnLst/>
                <a:rect l="l" t="t" r="r" b="b"/>
                <a:pathLst>
                  <a:path w="2983892" h="609611">
                    <a:moveTo>
                      <a:pt x="2983892" y="609611"/>
                    </a:moveTo>
                    <a:lnTo>
                      <a:pt x="0" y="609611"/>
                    </a:lnTo>
                    <a:lnTo>
                      <a:pt x="0" y="0"/>
                    </a:lnTo>
                    <a:lnTo>
                      <a:pt x="2708303" y="0"/>
                    </a:lnTo>
                    <a:lnTo>
                      <a:pt x="2983892" y="275590"/>
                    </a:lnTo>
                    <a:cubicBezTo>
                      <a:pt x="2983892" y="275590"/>
                      <a:pt x="2983892" y="609611"/>
                      <a:pt x="2983892" y="609611"/>
                    </a:cubicBezTo>
                    <a:close/>
                    <a:moveTo>
                      <a:pt x="12700" y="596911"/>
                    </a:moveTo>
                    <a:lnTo>
                      <a:pt x="2971192" y="596911"/>
                    </a:lnTo>
                    <a:lnTo>
                      <a:pt x="2971192" y="280670"/>
                    </a:lnTo>
                    <a:lnTo>
                      <a:pt x="2703222" y="12700"/>
                    </a:lnTo>
                    <a:lnTo>
                      <a:pt x="12700" y="12700"/>
                    </a:lnTo>
                    <a:lnTo>
                      <a:pt x="12700" y="596911"/>
                    </a:lnTo>
                    <a:close/>
                  </a:path>
                </a:pathLst>
              </a:custGeom>
              <a:solidFill>
                <a:srgbClr val="06327D">
                  <a:alpha val="85882"/>
                </a:srgbClr>
              </a:solidFill>
            </p:spPr>
          </p:sp>
        </p:grpSp>
        <p:sp>
          <p:nvSpPr>
            <p:cNvPr id="20" name="TextBox 6">
              <a:extLst>
                <a:ext uri="{FF2B5EF4-FFF2-40B4-BE49-F238E27FC236}">
                  <a16:creationId xmlns:a16="http://schemas.microsoft.com/office/drawing/2014/main" id="{D5BF16C8-D781-916F-0C37-C0C7F158DA4F}"/>
                </a:ext>
              </a:extLst>
            </p:cNvPr>
            <p:cNvSpPr txBox="1"/>
            <p:nvPr/>
          </p:nvSpPr>
          <p:spPr>
            <a:xfrm>
              <a:off x="1215825" y="1638530"/>
              <a:ext cx="9028632" cy="923330"/>
            </a:xfrm>
            <a:prstGeom prst="rect">
              <a:avLst/>
            </a:prstGeom>
          </p:spPr>
          <p:txBody>
            <a:bodyPr lIns="0" tIns="0" rIns="0" bIns="0" rtlCol="0" anchor="t">
              <a:spAutoFit/>
            </a:bodyPr>
            <a:lstStyle/>
            <a:p>
              <a:pPr marL="0" lvl="0" indent="0" algn="l">
                <a:lnSpc>
                  <a:spcPts val="3573"/>
                </a:lnSpc>
                <a:spcBef>
                  <a:spcPct val="0"/>
                </a:spcBef>
              </a:pPr>
              <a:r>
                <a:rPr lang="vi-VN" sz="3600">
                  <a:solidFill>
                    <a:srgbClr val="FFFFFF"/>
                  </a:solidFill>
                  <a:latin typeface="Arial" panose="020B0604020202020204" pitchFamily="34" charset="0"/>
                  <a:ea typeface="Inter"/>
                  <a:cs typeface="Arial" panose="020B0604020202020204" pitchFamily="34" charset="0"/>
                  <a:sym typeface="Inter"/>
                </a:rPr>
                <a:t>Tham khảo: </a:t>
              </a:r>
              <a:r>
                <a:rPr lang="vi-VN" sz="3600">
                  <a:solidFill>
                    <a:schemeClr val="bg1"/>
                  </a:solidFill>
                  <a:latin typeface="Arial" panose="020B0604020202020204" pitchFamily="34" charset="0"/>
                  <a:ea typeface="Inter"/>
                  <a:cs typeface="Arial" panose="020B0604020202020204" pitchFamily="34" charset="0"/>
                  <a:sym typeface="Inter"/>
                  <a:hlinkClick r:id="rId4">
                    <a:extLst>
                      <a:ext uri="{A12FA001-AC4F-418D-AE19-62706E023703}">
                        <ahyp:hlinkClr xmlns:ahyp="http://schemas.microsoft.com/office/drawing/2018/hyperlinkcolor" val="tx"/>
                      </a:ext>
                    </a:extLst>
                  </a:hlinkClick>
                </a:rPr>
                <a:t>https://www.biostat.jhsph.edu/~iruczins/teaching/jf/ch10.pdf</a:t>
              </a:r>
              <a:endParaRPr lang="en-US" sz="3600" u="none">
                <a:solidFill>
                  <a:schemeClr val="bg1"/>
                </a:solidFill>
                <a:latin typeface="Arial" panose="020B0604020202020204" pitchFamily="34" charset="0"/>
                <a:ea typeface="Inter"/>
                <a:cs typeface="Arial" panose="020B0604020202020204" pitchFamily="34" charset="0"/>
                <a:sym typeface="Inter"/>
              </a:endParaRPr>
            </a:p>
          </p:txBody>
        </p:sp>
      </p:grpSp>
      <p:sp>
        <p:nvSpPr>
          <p:cNvPr id="5" name="Slide Number Placeholder 4">
            <a:extLst>
              <a:ext uri="{FF2B5EF4-FFF2-40B4-BE49-F238E27FC236}">
                <a16:creationId xmlns:a16="http://schemas.microsoft.com/office/drawing/2014/main" id="{4A5C5743-7BEF-F206-521C-BA411BB68A0D}"/>
              </a:ext>
            </a:extLst>
          </p:cNvPr>
          <p:cNvSpPr txBox="1">
            <a:spLocks/>
          </p:cNvSpPr>
          <p:nvPr/>
        </p:nvSpPr>
        <p:spPr>
          <a:xfrm>
            <a:off x="16144973" y="9893804"/>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800" b="1" smtClean="0"/>
              <a:pPr/>
              <a:t>19</a:t>
            </a:fld>
            <a:endParaRPr lang="en-US" sz="2800" b="1"/>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78BA1DB-28DB-5806-198D-8EDC501B0326}"/>
              </a:ext>
            </a:extLst>
          </p:cNvPr>
          <p:cNvGrpSpPr/>
          <p:nvPr/>
        </p:nvGrpSpPr>
        <p:grpSpPr>
          <a:xfrm>
            <a:off x="762000" y="666667"/>
            <a:ext cx="16764000" cy="8972633"/>
            <a:chOff x="1451179" y="674798"/>
            <a:chExt cx="8904677" cy="8648865"/>
          </a:xfrm>
        </p:grpSpPr>
        <p:grpSp>
          <p:nvGrpSpPr>
            <p:cNvPr id="6" name="Group 6"/>
            <p:cNvGrpSpPr/>
            <p:nvPr/>
          </p:nvGrpSpPr>
          <p:grpSpPr>
            <a:xfrm>
              <a:off x="1451179" y="1714502"/>
              <a:ext cx="8904677" cy="7609161"/>
              <a:chOff x="202909" y="-74788"/>
              <a:chExt cx="4276751" cy="1396510"/>
            </a:xfrm>
          </p:grpSpPr>
          <p:sp>
            <p:nvSpPr>
              <p:cNvPr id="7" name="! box"/>
              <p:cNvSpPr/>
              <p:nvPr/>
            </p:nvSpPr>
            <p:spPr>
              <a:xfrm>
                <a:off x="202909" y="-74788"/>
                <a:ext cx="4276751" cy="1396510"/>
              </a:xfrm>
              <a:custGeom>
                <a:avLst/>
                <a:gdLst/>
                <a:ahLst/>
                <a:cxnLst/>
                <a:rect l="l" t="t" r="r" b="b"/>
                <a:pathLst>
                  <a:path w="3531653" h="1309726">
                    <a:moveTo>
                      <a:pt x="0" y="0"/>
                    </a:moveTo>
                    <a:lnTo>
                      <a:pt x="3531653" y="0"/>
                    </a:lnTo>
                    <a:lnTo>
                      <a:pt x="3531653" y="1309726"/>
                    </a:lnTo>
                    <a:lnTo>
                      <a:pt x="0" y="1309726"/>
                    </a:lnTo>
                    <a:close/>
                  </a:path>
                </a:pathLst>
              </a:custGeom>
            </p:spPr>
            <p:style>
              <a:lnRef idx="1">
                <a:schemeClr val="accent1"/>
              </a:lnRef>
              <a:fillRef idx="2">
                <a:schemeClr val="accent1"/>
              </a:fillRef>
              <a:effectRef idx="1">
                <a:schemeClr val="accent1"/>
              </a:effectRef>
              <a:fontRef idx="minor">
                <a:schemeClr val="dk1"/>
              </a:fontRef>
            </p:style>
          </p:sp>
        </p:grpSp>
        <p:sp>
          <p:nvSpPr>
            <p:cNvPr id="11" name="TextBox 11"/>
            <p:cNvSpPr txBox="1"/>
            <p:nvPr/>
          </p:nvSpPr>
          <p:spPr>
            <a:xfrm>
              <a:off x="2738763" y="674798"/>
              <a:ext cx="6329507" cy="577081"/>
            </a:xfrm>
            <a:prstGeom prst="rect">
              <a:avLst/>
            </a:prstGeom>
          </p:spPr>
          <p:txBody>
            <a:bodyPr lIns="0" tIns="0" rIns="0" bIns="0" rtlCol="0" anchor="t">
              <a:spAutoFit/>
            </a:bodyPr>
            <a:lstStyle/>
            <a:p>
              <a:pPr marL="0" lvl="0" indent="0" algn="ctr">
                <a:lnSpc>
                  <a:spcPts val="4479"/>
                </a:lnSpc>
                <a:spcBef>
                  <a:spcPct val="0"/>
                </a:spcBef>
              </a:pPr>
              <a:r>
                <a:rPr lang="en-US" sz="4400" b="1">
                  <a:latin typeface="Arial" panose="020B0604020202020204" pitchFamily="34" charset="0"/>
                  <a:ea typeface="Poppins Semi-Bold"/>
                  <a:cs typeface="Arial" panose="020B0604020202020204" pitchFamily="34" charset="0"/>
                  <a:sym typeface="Poppins Semi-Bold"/>
                </a:rPr>
                <a:t>NỘI DUNG</a:t>
              </a:r>
            </a:p>
          </p:txBody>
        </p:sp>
      </p:grpSp>
      <p:sp>
        <p:nvSpPr>
          <p:cNvPr id="16" name="TextBox 9">
            <a:extLst>
              <a:ext uri="{FF2B5EF4-FFF2-40B4-BE49-F238E27FC236}">
                <a16:creationId xmlns:a16="http://schemas.microsoft.com/office/drawing/2014/main" id="{8631A63C-C13E-C20E-3E3A-C28385908315}"/>
              </a:ext>
            </a:extLst>
          </p:cNvPr>
          <p:cNvSpPr txBox="1"/>
          <p:nvPr/>
        </p:nvSpPr>
        <p:spPr>
          <a:xfrm>
            <a:off x="2705100" y="1638300"/>
            <a:ext cx="2190899" cy="1018869"/>
          </a:xfrm>
          <a:prstGeom prst="rect">
            <a:avLst/>
          </a:prstGeom>
        </p:spPr>
        <p:txBody>
          <a:bodyPr lIns="0" tIns="0" rIns="0" bIns="0" rtlCol="0" anchor="t">
            <a:spAutoFit/>
          </a:bodyPr>
          <a:lstStyle/>
          <a:p>
            <a:pPr marL="0" lvl="0" indent="0" algn="l">
              <a:lnSpc>
                <a:spcPts val="9078"/>
              </a:lnSpc>
              <a:spcBef>
                <a:spcPct val="0"/>
              </a:spcBef>
            </a:pPr>
            <a:r>
              <a:rPr lang="en-US" sz="4000" b="1">
                <a:solidFill>
                  <a:srgbClr val="06327D"/>
                </a:solidFill>
                <a:latin typeface="Arial" panose="020B0604020202020204" pitchFamily="34" charset="0"/>
                <a:ea typeface="Poppins Semi-Bold"/>
                <a:cs typeface="Arial" panose="020B0604020202020204" pitchFamily="34" charset="0"/>
                <a:sym typeface="Poppins Semi-Bold"/>
              </a:rPr>
              <a:t>01.</a:t>
            </a:r>
          </a:p>
        </p:txBody>
      </p:sp>
      <p:pic>
        <p:nvPicPr>
          <p:cNvPr id="1028" name="Picture 4" descr="Data Reduction in Data Mining: Techniques &amp; Examples">
            <a:extLst>
              <a:ext uri="{FF2B5EF4-FFF2-40B4-BE49-F238E27FC236}">
                <a16:creationId xmlns:a16="http://schemas.microsoft.com/office/drawing/2014/main" id="{078A20DC-175E-0E86-5E5E-3FE07AB9032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666"/>
          <a:stretch/>
        </p:blipFill>
        <p:spPr bwMode="auto">
          <a:xfrm>
            <a:off x="19126200" y="0"/>
            <a:ext cx="9525000" cy="9601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4"/>
          <p:cNvSpPr txBox="1"/>
          <p:nvPr/>
        </p:nvSpPr>
        <p:spPr>
          <a:xfrm>
            <a:off x="3626285" y="1947915"/>
            <a:ext cx="13836508" cy="615553"/>
          </a:xfrm>
          <a:prstGeom prst="rect">
            <a:avLst/>
          </a:prstGeom>
        </p:spPr>
        <p:txBody>
          <a:bodyPr wrap="square" lIns="0" tIns="0" rIns="0" bIns="0" rtlCol="0" anchor="t">
            <a:spAutoFit/>
          </a:bodyPr>
          <a:lstStyle/>
          <a:p>
            <a:r>
              <a:rPr lang="vi-VN" sz="4000" b="1">
                <a:solidFill>
                  <a:srgbClr val="000000"/>
                </a:solidFill>
                <a:latin typeface="Arial"/>
                <a:ea typeface="Poppins Semi-Bold"/>
                <a:cs typeface="Arial"/>
                <a:sym typeface="Poppins Semi-Bold"/>
              </a:rPr>
              <a:t>Tổng quan về các chiến lược giảm dữ liệu</a:t>
            </a:r>
            <a:endParaRPr lang="en-US" sz="4000" b="1" u="none">
              <a:solidFill>
                <a:srgbClr val="000000"/>
              </a:solidFill>
              <a:latin typeface="Arial" panose="020B0604020202020204" pitchFamily="34" charset="0"/>
              <a:ea typeface="Poppins Semi-Bold"/>
              <a:cs typeface="Arial" panose="020B0604020202020204" pitchFamily="34" charset="0"/>
            </a:endParaRPr>
          </a:p>
        </p:txBody>
      </p:sp>
      <p:sp>
        <p:nvSpPr>
          <p:cNvPr id="2" name="TextBox 9">
            <a:extLst>
              <a:ext uri="{FF2B5EF4-FFF2-40B4-BE49-F238E27FC236}">
                <a16:creationId xmlns:a16="http://schemas.microsoft.com/office/drawing/2014/main" id="{8765DA5D-4E0F-4ECE-028A-7A507E8576E2}"/>
              </a:ext>
            </a:extLst>
          </p:cNvPr>
          <p:cNvSpPr txBox="1"/>
          <p:nvPr/>
        </p:nvSpPr>
        <p:spPr>
          <a:xfrm>
            <a:off x="2736992" y="2476500"/>
            <a:ext cx="2190899" cy="1018869"/>
          </a:xfrm>
          <a:prstGeom prst="rect">
            <a:avLst/>
          </a:prstGeom>
        </p:spPr>
        <p:txBody>
          <a:bodyPr lIns="0" tIns="0" rIns="0" bIns="0" rtlCol="0" anchor="t">
            <a:spAutoFit/>
          </a:bodyPr>
          <a:lstStyle/>
          <a:p>
            <a:pPr marL="0" lvl="0" indent="0" algn="l">
              <a:lnSpc>
                <a:spcPts val="9078"/>
              </a:lnSpc>
              <a:spcBef>
                <a:spcPct val="0"/>
              </a:spcBef>
            </a:pPr>
            <a:r>
              <a:rPr lang="en-US" sz="4000" b="1">
                <a:solidFill>
                  <a:srgbClr val="06327D"/>
                </a:solidFill>
                <a:latin typeface="Arial" panose="020B0604020202020204" pitchFamily="34" charset="0"/>
                <a:ea typeface="Poppins Semi-Bold"/>
                <a:cs typeface="Arial" panose="020B0604020202020204" pitchFamily="34" charset="0"/>
                <a:sym typeface="Poppins Semi-Bold"/>
              </a:rPr>
              <a:t>02.</a:t>
            </a:r>
          </a:p>
        </p:txBody>
      </p:sp>
      <p:sp>
        <p:nvSpPr>
          <p:cNvPr id="3" name="TextBox 4">
            <a:extLst>
              <a:ext uri="{FF2B5EF4-FFF2-40B4-BE49-F238E27FC236}">
                <a16:creationId xmlns:a16="http://schemas.microsoft.com/office/drawing/2014/main" id="{12C8EE9B-6894-19D6-F147-8F30EFBBF57B}"/>
              </a:ext>
            </a:extLst>
          </p:cNvPr>
          <p:cNvSpPr txBox="1"/>
          <p:nvPr/>
        </p:nvSpPr>
        <p:spPr>
          <a:xfrm>
            <a:off x="3689492" y="2613882"/>
            <a:ext cx="13836508" cy="858953"/>
          </a:xfrm>
          <a:prstGeom prst="rect">
            <a:avLst/>
          </a:prstGeom>
        </p:spPr>
        <p:txBody>
          <a:bodyPr wrap="square" lIns="0" tIns="0" rIns="0" bIns="0" rtlCol="0" anchor="t">
            <a:spAutoFit/>
          </a:bodyPr>
          <a:lstStyle/>
          <a:p>
            <a:pPr marL="0" lvl="0" indent="0" algn="l">
              <a:lnSpc>
                <a:spcPts val="7522"/>
              </a:lnSpc>
              <a:spcBef>
                <a:spcPct val="0"/>
              </a:spcBef>
            </a:pPr>
            <a:r>
              <a:rPr lang="vi-VN" sz="4000" b="1" u="none">
                <a:solidFill>
                  <a:srgbClr val="000000"/>
                </a:solidFill>
                <a:latin typeface="Arial" panose="020B0604020202020204" pitchFamily="34" charset="0"/>
                <a:ea typeface="Poppins Semi-Bold"/>
                <a:cs typeface="Arial" panose="020B0604020202020204" pitchFamily="34" charset="0"/>
                <a:sym typeface="Poppins Semi-Bold"/>
              </a:rPr>
              <a:t>Biến đổi wavelet</a:t>
            </a:r>
            <a:endParaRPr lang="en-US" sz="4000" b="1" u="none">
              <a:solidFill>
                <a:srgbClr val="000000"/>
              </a:solidFill>
              <a:latin typeface="Arial" panose="020B0604020202020204" pitchFamily="34" charset="0"/>
              <a:ea typeface="Poppins Semi-Bold"/>
              <a:cs typeface="Arial" panose="020B0604020202020204" pitchFamily="34" charset="0"/>
              <a:sym typeface="Poppins Semi-Bold"/>
            </a:endParaRPr>
          </a:p>
        </p:txBody>
      </p:sp>
      <p:sp>
        <p:nvSpPr>
          <p:cNvPr id="5" name="TextBox 9">
            <a:extLst>
              <a:ext uri="{FF2B5EF4-FFF2-40B4-BE49-F238E27FC236}">
                <a16:creationId xmlns:a16="http://schemas.microsoft.com/office/drawing/2014/main" id="{48355EA7-2A34-C0B1-BCA3-EDD1B12A5609}"/>
              </a:ext>
            </a:extLst>
          </p:cNvPr>
          <p:cNvSpPr txBox="1"/>
          <p:nvPr/>
        </p:nvSpPr>
        <p:spPr>
          <a:xfrm>
            <a:off x="2736992" y="3260214"/>
            <a:ext cx="2190899" cy="1018869"/>
          </a:xfrm>
          <a:prstGeom prst="rect">
            <a:avLst/>
          </a:prstGeom>
        </p:spPr>
        <p:txBody>
          <a:bodyPr lIns="0" tIns="0" rIns="0" bIns="0" rtlCol="0" anchor="t">
            <a:spAutoFit/>
          </a:bodyPr>
          <a:lstStyle/>
          <a:p>
            <a:pPr marL="0" lvl="0" indent="0" algn="l">
              <a:lnSpc>
                <a:spcPts val="9078"/>
              </a:lnSpc>
              <a:spcBef>
                <a:spcPct val="0"/>
              </a:spcBef>
            </a:pPr>
            <a:r>
              <a:rPr lang="en-US" sz="4000" b="1">
                <a:solidFill>
                  <a:srgbClr val="06327D"/>
                </a:solidFill>
                <a:latin typeface="Arial" panose="020B0604020202020204" pitchFamily="34" charset="0"/>
                <a:ea typeface="Poppins Semi-Bold"/>
                <a:cs typeface="Arial" panose="020B0604020202020204" pitchFamily="34" charset="0"/>
                <a:sym typeface="Poppins Semi-Bold"/>
              </a:rPr>
              <a:t>03.</a:t>
            </a:r>
          </a:p>
        </p:txBody>
      </p:sp>
      <p:sp>
        <p:nvSpPr>
          <p:cNvPr id="8" name="TextBox 4">
            <a:extLst>
              <a:ext uri="{FF2B5EF4-FFF2-40B4-BE49-F238E27FC236}">
                <a16:creationId xmlns:a16="http://schemas.microsoft.com/office/drawing/2014/main" id="{99D82E25-7DEE-5C75-D8C5-1B9ABB3EC513}"/>
              </a:ext>
            </a:extLst>
          </p:cNvPr>
          <p:cNvSpPr txBox="1"/>
          <p:nvPr/>
        </p:nvSpPr>
        <p:spPr>
          <a:xfrm>
            <a:off x="3689492" y="3669483"/>
            <a:ext cx="13836508" cy="615553"/>
          </a:xfrm>
          <a:prstGeom prst="rect">
            <a:avLst/>
          </a:prstGeom>
        </p:spPr>
        <p:txBody>
          <a:bodyPr wrap="square" lIns="0" tIns="0" rIns="0" bIns="0" rtlCol="0" anchor="t">
            <a:spAutoFit/>
          </a:bodyPr>
          <a:lstStyle/>
          <a:p>
            <a:pPr rtl="0">
              <a:spcBef>
                <a:spcPts val="0"/>
              </a:spcBef>
              <a:spcAft>
                <a:spcPts val="800"/>
              </a:spcAft>
            </a:pPr>
            <a:r>
              <a:rPr lang="vi-VN" sz="4000" b="1" i="0" u="none" strike="noStrike">
                <a:solidFill>
                  <a:srgbClr val="000000"/>
                </a:solidFill>
                <a:effectLst/>
                <a:latin typeface="Arial" panose="020B0604020202020204" pitchFamily="34" charset="0"/>
                <a:cs typeface="Arial" panose="020B0604020202020204" pitchFamily="34" charset="0"/>
              </a:rPr>
              <a:t>Phân Tích Các Thành Phần Chính (PCA)</a:t>
            </a:r>
            <a:endParaRPr lang="vi-VN" sz="5400" b="1">
              <a:effectLst/>
              <a:latin typeface="Arial" panose="020B0604020202020204" pitchFamily="34" charset="0"/>
              <a:cs typeface="Arial" panose="020B0604020202020204" pitchFamily="34" charset="0"/>
            </a:endParaRPr>
          </a:p>
        </p:txBody>
      </p:sp>
      <p:sp>
        <p:nvSpPr>
          <p:cNvPr id="9" name="TextBox 9">
            <a:extLst>
              <a:ext uri="{FF2B5EF4-FFF2-40B4-BE49-F238E27FC236}">
                <a16:creationId xmlns:a16="http://schemas.microsoft.com/office/drawing/2014/main" id="{073F20E8-20DA-6B60-F047-3F18BA00E77A}"/>
              </a:ext>
            </a:extLst>
          </p:cNvPr>
          <p:cNvSpPr txBox="1"/>
          <p:nvPr/>
        </p:nvSpPr>
        <p:spPr>
          <a:xfrm>
            <a:off x="2736992" y="4119144"/>
            <a:ext cx="2190899" cy="1018869"/>
          </a:xfrm>
          <a:prstGeom prst="rect">
            <a:avLst/>
          </a:prstGeom>
        </p:spPr>
        <p:txBody>
          <a:bodyPr lIns="0" tIns="0" rIns="0" bIns="0" rtlCol="0" anchor="t">
            <a:spAutoFit/>
          </a:bodyPr>
          <a:lstStyle/>
          <a:p>
            <a:pPr marL="0" lvl="0" indent="0" algn="l">
              <a:lnSpc>
                <a:spcPts val="9078"/>
              </a:lnSpc>
              <a:spcBef>
                <a:spcPct val="0"/>
              </a:spcBef>
            </a:pPr>
            <a:r>
              <a:rPr lang="en-US" sz="4000" b="1">
                <a:solidFill>
                  <a:srgbClr val="06327D"/>
                </a:solidFill>
                <a:latin typeface="Arial" panose="020B0604020202020204" pitchFamily="34" charset="0"/>
                <a:ea typeface="Poppins Semi-Bold"/>
                <a:cs typeface="Arial" panose="020B0604020202020204" pitchFamily="34" charset="0"/>
                <a:sym typeface="Poppins Semi-Bold"/>
              </a:rPr>
              <a:t>04.</a:t>
            </a:r>
          </a:p>
        </p:txBody>
      </p:sp>
      <p:sp>
        <p:nvSpPr>
          <p:cNvPr id="10" name="TextBox 4">
            <a:extLst>
              <a:ext uri="{FF2B5EF4-FFF2-40B4-BE49-F238E27FC236}">
                <a16:creationId xmlns:a16="http://schemas.microsoft.com/office/drawing/2014/main" id="{EA68E630-9FB0-3909-688F-D7AABD7844B2}"/>
              </a:ext>
            </a:extLst>
          </p:cNvPr>
          <p:cNvSpPr txBox="1"/>
          <p:nvPr/>
        </p:nvSpPr>
        <p:spPr>
          <a:xfrm>
            <a:off x="3689492" y="4500144"/>
            <a:ext cx="13836508" cy="615553"/>
          </a:xfrm>
          <a:prstGeom prst="rect">
            <a:avLst/>
          </a:prstGeom>
        </p:spPr>
        <p:txBody>
          <a:bodyPr wrap="square" lIns="0" tIns="0" rIns="0" bIns="0" rtlCol="0" anchor="t">
            <a:spAutoFit/>
          </a:bodyPr>
          <a:lstStyle/>
          <a:p>
            <a:pPr marL="0" marR="0" lvl="0" indent="0" algn="l" defTabSz="914400" rtl="0" eaLnBrk="0" fontAlgn="base" latinLnBrk="0" hangingPunct="0">
              <a:lnSpc>
                <a:spcPct val="100000"/>
              </a:lnSpc>
              <a:spcBef>
                <a:spcPct val="0"/>
              </a:spcBef>
              <a:spcAft>
                <a:spcPct val="0"/>
              </a:spcAft>
              <a:buClrTx/>
              <a:buSzTx/>
              <a:tabLst>
                <a:tab pos="685800" algn="l"/>
              </a:tabLst>
            </a:pPr>
            <a:r>
              <a:rPr lang="en-ID" sz="4000" b="1" i="0" u="none" strike="noStrike" err="1">
                <a:solidFill>
                  <a:srgbClr val="000000"/>
                </a:solidFill>
                <a:effectLst/>
                <a:latin typeface="Arial" panose="020B0604020202020204" pitchFamily="34" charset="0"/>
                <a:cs typeface="Arial" panose="020B0604020202020204" pitchFamily="34" charset="0"/>
              </a:rPr>
              <a:t>Lựa</a:t>
            </a:r>
            <a:r>
              <a:rPr lang="en-ID" sz="4000" b="1" i="0" u="none" strike="noStrike">
                <a:solidFill>
                  <a:srgbClr val="000000"/>
                </a:solidFill>
                <a:effectLst/>
                <a:latin typeface="Arial" panose="020B0604020202020204" pitchFamily="34" charset="0"/>
                <a:cs typeface="Arial" panose="020B0604020202020204" pitchFamily="34" charset="0"/>
              </a:rPr>
              <a:t> </a:t>
            </a:r>
            <a:r>
              <a:rPr lang="en-ID" sz="4000" b="1" i="0" u="none" strike="noStrike" err="1">
                <a:solidFill>
                  <a:srgbClr val="000000"/>
                </a:solidFill>
                <a:effectLst/>
                <a:latin typeface="Arial" panose="020B0604020202020204" pitchFamily="34" charset="0"/>
                <a:cs typeface="Arial" panose="020B0604020202020204" pitchFamily="34" charset="0"/>
              </a:rPr>
              <a:t>chọn</a:t>
            </a:r>
            <a:r>
              <a:rPr lang="en-ID" sz="4000" b="1" i="0" u="none" strike="noStrike">
                <a:solidFill>
                  <a:srgbClr val="000000"/>
                </a:solidFill>
                <a:effectLst/>
                <a:latin typeface="Arial" panose="020B0604020202020204" pitchFamily="34" charset="0"/>
                <a:cs typeface="Arial" panose="020B0604020202020204" pitchFamily="34" charset="0"/>
              </a:rPr>
              <a:t> </a:t>
            </a:r>
            <a:r>
              <a:rPr lang="en-ID" sz="4000" b="1" i="0" u="none" strike="noStrike" err="1">
                <a:solidFill>
                  <a:srgbClr val="000000"/>
                </a:solidFill>
                <a:effectLst/>
                <a:latin typeface="Arial" panose="020B0604020202020204" pitchFamily="34" charset="0"/>
                <a:cs typeface="Arial" panose="020B0604020202020204" pitchFamily="34" charset="0"/>
              </a:rPr>
              <a:t>tập</a:t>
            </a:r>
            <a:r>
              <a:rPr lang="en-ID" sz="4000" b="1" i="0" u="none" strike="noStrike">
                <a:solidFill>
                  <a:srgbClr val="000000"/>
                </a:solidFill>
                <a:effectLst/>
                <a:latin typeface="Arial" panose="020B0604020202020204" pitchFamily="34" charset="0"/>
                <a:cs typeface="Arial" panose="020B0604020202020204" pitchFamily="34" charset="0"/>
              </a:rPr>
              <a:t> con </a:t>
            </a:r>
            <a:r>
              <a:rPr lang="en-ID" sz="4000" b="1" i="0" u="none" strike="noStrike" err="1">
                <a:solidFill>
                  <a:srgbClr val="000000"/>
                </a:solidFill>
                <a:effectLst/>
                <a:latin typeface="Arial" panose="020B0604020202020204" pitchFamily="34" charset="0"/>
                <a:cs typeface="Arial" panose="020B0604020202020204" pitchFamily="34" charset="0"/>
              </a:rPr>
              <a:t>thuộc</a:t>
            </a:r>
            <a:r>
              <a:rPr lang="en-ID" sz="4000" b="1" i="0" u="none" strike="noStrike">
                <a:solidFill>
                  <a:srgbClr val="000000"/>
                </a:solidFill>
                <a:effectLst/>
                <a:latin typeface="Arial" panose="020B0604020202020204" pitchFamily="34" charset="0"/>
                <a:cs typeface="Arial" panose="020B0604020202020204" pitchFamily="34" charset="0"/>
              </a:rPr>
              <a:t> </a:t>
            </a:r>
            <a:r>
              <a:rPr lang="en-ID" sz="4000" b="1" i="0" u="none" strike="noStrike" err="1">
                <a:solidFill>
                  <a:srgbClr val="000000"/>
                </a:solidFill>
                <a:effectLst/>
                <a:latin typeface="Arial" panose="020B0604020202020204" pitchFamily="34" charset="0"/>
                <a:cs typeface="Arial" panose="020B0604020202020204" pitchFamily="34" charset="0"/>
              </a:rPr>
              <a:t>tính</a:t>
            </a:r>
            <a:r>
              <a:rPr lang="en-ID" sz="4000" b="1" i="0" u="none" strike="noStrike">
                <a:solidFill>
                  <a:srgbClr val="000000"/>
                </a:solidFill>
                <a:effectLst/>
                <a:latin typeface="Arial" panose="020B0604020202020204" pitchFamily="34" charset="0"/>
                <a:cs typeface="Arial" panose="020B0604020202020204" pitchFamily="34" charset="0"/>
              </a:rPr>
              <a:t> </a:t>
            </a:r>
          </a:p>
        </p:txBody>
      </p:sp>
      <p:sp>
        <p:nvSpPr>
          <p:cNvPr id="13" name="TextBox 9">
            <a:extLst>
              <a:ext uri="{FF2B5EF4-FFF2-40B4-BE49-F238E27FC236}">
                <a16:creationId xmlns:a16="http://schemas.microsoft.com/office/drawing/2014/main" id="{26AAA49E-60E1-5493-82C4-6C6A31AB8195}"/>
              </a:ext>
            </a:extLst>
          </p:cNvPr>
          <p:cNvSpPr txBox="1"/>
          <p:nvPr/>
        </p:nvSpPr>
        <p:spPr>
          <a:xfrm>
            <a:off x="2705100" y="4991100"/>
            <a:ext cx="2190899" cy="1018869"/>
          </a:xfrm>
          <a:prstGeom prst="rect">
            <a:avLst/>
          </a:prstGeom>
        </p:spPr>
        <p:txBody>
          <a:bodyPr lIns="0" tIns="0" rIns="0" bIns="0" rtlCol="0" anchor="t">
            <a:spAutoFit/>
          </a:bodyPr>
          <a:lstStyle/>
          <a:p>
            <a:pPr marL="0" lvl="0" indent="0" algn="l">
              <a:lnSpc>
                <a:spcPts val="9078"/>
              </a:lnSpc>
              <a:spcBef>
                <a:spcPct val="0"/>
              </a:spcBef>
            </a:pPr>
            <a:r>
              <a:rPr lang="en-US" sz="4000" b="1">
                <a:solidFill>
                  <a:srgbClr val="06327D"/>
                </a:solidFill>
                <a:latin typeface="Arial" panose="020B0604020202020204" pitchFamily="34" charset="0"/>
                <a:ea typeface="Poppins Semi-Bold"/>
                <a:cs typeface="Arial" panose="020B0604020202020204" pitchFamily="34" charset="0"/>
                <a:sym typeface="Poppins Semi-Bold"/>
              </a:rPr>
              <a:t>05.</a:t>
            </a:r>
          </a:p>
        </p:txBody>
      </p:sp>
      <p:sp>
        <p:nvSpPr>
          <p:cNvPr id="14" name="TextBox 4">
            <a:extLst>
              <a:ext uri="{FF2B5EF4-FFF2-40B4-BE49-F238E27FC236}">
                <a16:creationId xmlns:a16="http://schemas.microsoft.com/office/drawing/2014/main" id="{22E6DA66-3B6E-C2FA-0787-0FFF0D0DC954}"/>
              </a:ext>
            </a:extLst>
          </p:cNvPr>
          <p:cNvSpPr txBox="1"/>
          <p:nvPr/>
        </p:nvSpPr>
        <p:spPr>
          <a:xfrm>
            <a:off x="3657600" y="5128482"/>
            <a:ext cx="13836508" cy="858953"/>
          </a:xfrm>
          <a:prstGeom prst="rect">
            <a:avLst/>
          </a:prstGeom>
        </p:spPr>
        <p:txBody>
          <a:bodyPr wrap="square" lIns="0" tIns="0" rIns="0" bIns="0" rtlCol="0" anchor="t">
            <a:spAutoFit/>
          </a:bodyPr>
          <a:lstStyle/>
          <a:p>
            <a:pPr marL="0" lvl="0" indent="0" algn="l">
              <a:lnSpc>
                <a:spcPts val="7522"/>
              </a:lnSpc>
              <a:spcBef>
                <a:spcPct val="0"/>
              </a:spcBef>
            </a:pPr>
            <a:r>
              <a:rPr lang="en-ID" sz="4000" b="1" i="0" u="none" strike="noStrike" err="1">
                <a:solidFill>
                  <a:srgbClr val="000000"/>
                </a:solidFill>
                <a:effectLst/>
                <a:latin typeface="Arial" panose="020B0604020202020204" pitchFamily="34" charset="0"/>
                <a:cs typeface="Arial" panose="020B0604020202020204" pitchFamily="34" charset="0"/>
              </a:rPr>
              <a:t>Hồi</a:t>
            </a:r>
            <a:r>
              <a:rPr lang="en-ID" sz="4000" b="1" i="0" u="none" strike="noStrike">
                <a:solidFill>
                  <a:srgbClr val="000000"/>
                </a:solidFill>
                <a:effectLst/>
                <a:latin typeface="Arial" panose="020B0604020202020204" pitchFamily="34" charset="0"/>
                <a:cs typeface="Arial" panose="020B0604020202020204" pitchFamily="34" charset="0"/>
              </a:rPr>
              <a:t> Quy </a:t>
            </a:r>
            <a:r>
              <a:rPr lang="en-ID" sz="4000" b="1" i="0" u="none" strike="noStrike" err="1">
                <a:solidFill>
                  <a:srgbClr val="000000"/>
                </a:solidFill>
                <a:effectLst/>
                <a:latin typeface="Arial" panose="020B0604020202020204" pitchFamily="34" charset="0"/>
                <a:cs typeface="Arial" panose="020B0604020202020204" pitchFamily="34" charset="0"/>
              </a:rPr>
              <a:t>Và</a:t>
            </a:r>
            <a:r>
              <a:rPr lang="en-ID" sz="4000" b="1" i="0" u="none" strike="noStrike">
                <a:solidFill>
                  <a:srgbClr val="000000"/>
                </a:solidFill>
                <a:effectLst/>
                <a:latin typeface="Arial" panose="020B0604020202020204" pitchFamily="34" charset="0"/>
                <a:cs typeface="Arial" panose="020B0604020202020204" pitchFamily="34" charset="0"/>
              </a:rPr>
              <a:t> </a:t>
            </a:r>
            <a:r>
              <a:rPr lang="en-ID" sz="4000" b="1" i="0" u="none" strike="noStrike" err="1">
                <a:solidFill>
                  <a:srgbClr val="000000"/>
                </a:solidFill>
                <a:effectLst/>
                <a:latin typeface="Arial" panose="020B0604020202020204" pitchFamily="34" charset="0"/>
                <a:cs typeface="Arial" panose="020B0604020202020204" pitchFamily="34" charset="0"/>
              </a:rPr>
              <a:t>Mô</a:t>
            </a:r>
            <a:r>
              <a:rPr lang="en-ID" sz="4000" b="1" i="0" u="none" strike="noStrike">
                <a:solidFill>
                  <a:srgbClr val="000000"/>
                </a:solidFill>
                <a:effectLst/>
                <a:latin typeface="Arial" panose="020B0604020202020204" pitchFamily="34" charset="0"/>
                <a:cs typeface="Arial" panose="020B0604020202020204" pitchFamily="34" charset="0"/>
              </a:rPr>
              <a:t> </a:t>
            </a:r>
            <a:r>
              <a:rPr lang="en-ID" sz="4000" b="1" i="0" u="none" strike="noStrike" err="1">
                <a:solidFill>
                  <a:srgbClr val="000000"/>
                </a:solidFill>
                <a:effectLst/>
                <a:latin typeface="Arial" panose="020B0604020202020204" pitchFamily="34" charset="0"/>
                <a:cs typeface="Arial" panose="020B0604020202020204" pitchFamily="34" charset="0"/>
              </a:rPr>
              <a:t>Hình</a:t>
            </a:r>
            <a:r>
              <a:rPr lang="en-ID" sz="4000" b="1" i="0" u="none" strike="noStrike">
                <a:solidFill>
                  <a:srgbClr val="000000"/>
                </a:solidFill>
                <a:effectLst/>
                <a:latin typeface="Arial" panose="020B0604020202020204" pitchFamily="34" charset="0"/>
                <a:cs typeface="Arial" panose="020B0604020202020204" pitchFamily="34" charset="0"/>
              </a:rPr>
              <a:t> Log-</a:t>
            </a:r>
            <a:r>
              <a:rPr lang="en-ID" sz="4000" b="1" i="0" u="none" strike="noStrike" err="1">
                <a:solidFill>
                  <a:srgbClr val="000000"/>
                </a:solidFill>
                <a:effectLst/>
                <a:latin typeface="Arial" panose="020B0604020202020204" pitchFamily="34" charset="0"/>
                <a:cs typeface="Arial" panose="020B0604020202020204" pitchFamily="34" charset="0"/>
              </a:rPr>
              <a:t>Tuyến</a:t>
            </a:r>
            <a:r>
              <a:rPr lang="en-ID" sz="4000" b="1" i="0" u="none" strike="noStrike">
                <a:solidFill>
                  <a:srgbClr val="000000"/>
                </a:solidFill>
                <a:effectLst/>
                <a:latin typeface="Arial" panose="020B0604020202020204" pitchFamily="34" charset="0"/>
                <a:cs typeface="Arial" panose="020B0604020202020204" pitchFamily="34" charset="0"/>
              </a:rPr>
              <a:t> </a:t>
            </a:r>
            <a:r>
              <a:rPr lang="en-ID" sz="4000" b="1" i="0" u="none" strike="noStrike" err="1">
                <a:solidFill>
                  <a:srgbClr val="000000"/>
                </a:solidFill>
                <a:effectLst/>
                <a:latin typeface="Arial" panose="020B0604020202020204" pitchFamily="34" charset="0"/>
                <a:cs typeface="Arial" panose="020B0604020202020204" pitchFamily="34" charset="0"/>
              </a:rPr>
              <a:t>Tính</a:t>
            </a:r>
            <a:endParaRPr lang="en-US" sz="4000" b="1" u="none">
              <a:solidFill>
                <a:srgbClr val="000000"/>
              </a:solidFill>
              <a:latin typeface="Arial" panose="020B0604020202020204" pitchFamily="34" charset="0"/>
              <a:ea typeface="Poppins Semi-Bold"/>
              <a:cs typeface="Arial" panose="020B0604020202020204" pitchFamily="34" charset="0"/>
              <a:sym typeface="Poppins Semi-Bold"/>
            </a:endParaRPr>
          </a:p>
        </p:txBody>
      </p:sp>
      <p:sp>
        <p:nvSpPr>
          <p:cNvPr id="25" name="TextBox 9">
            <a:extLst>
              <a:ext uri="{FF2B5EF4-FFF2-40B4-BE49-F238E27FC236}">
                <a16:creationId xmlns:a16="http://schemas.microsoft.com/office/drawing/2014/main" id="{CE6D01FF-DE1C-BEB7-2BE2-54825DB68F65}"/>
              </a:ext>
            </a:extLst>
          </p:cNvPr>
          <p:cNvSpPr txBox="1"/>
          <p:nvPr/>
        </p:nvSpPr>
        <p:spPr>
          <a:xfrm>
            <a:off x="2667000" y="5829300"/>
            <a:ext cx="2190899" cy="1018869"/>
          </a:xfrm>
          <a:prstGeom prst="rect">
            <a:avLst/>
          </a:prstGeom>
        </p:spPr>
        <p:txBody>
          <a:bodyPr lIns="0" tIns="0" rIns="0" bIns="0" rtlCol="0" anchor="t">
            <a:spAutoFit/>
          </a:bodyPr>
          <a:lstStyle/>
          <a:p>
            <a:pPr marL="0" lvl="0" indent="0" algn="l">
              <a:lnSpc>
                <a:spcPts val="9078"/>
              </a:lnSpc>
              <a:spcBef>
                <a:spcPct val="0"/>
              </a:spcBef>
            </a:pPr>
            <a:r>
              <a:rPr lang="en-US" sz="4000" b="1">
                <a:solidFill>
                  <a:srgbClr val="06327D"/>
                </a:solidFill>
                <a:latin typeface="Arial" panose="020B0604020202020204" pitchFamily="34" charset="0"/>
                <a:ea typeface="Poppins Semi-Bold"/>
                <a:cs typeface="Arial" panose="020B0604020202020204" pitchFamily="34" charset="0"/>
                <a:sym typeface="Poppins Semi-Bold"/>
              </a:rPr>
              <a:t>06.</a:t>
            </a:r>
          </a:p>
        </p:txBody>
      </p:sp>
      <p:sp>
        <p:nvSpPr>
          <p:cNvPr id="26" name="TextBox 4">
            <a:extLst>
              <a:ext uri="{FF2B5EF4-FFF2-40B4-BE49-F238E27FC236}">
                <a16:creationId xmlns:a16="http://schemas.microsoft.com/office/drawing/2014/main" id="{AE43DD09-E2A4-EF4B-6755-879D4D53C998}"/>
              </a:ext>
            </a:extLst>
          </p:cNvPr>
          <p:cNvSpPr txBox="1"/>
          <p:nvPr/>
        </p:nvSpPr>
        <p:spPr>
          <a:xfrm>
            <a:off x="3619500" y="6210300"/>
            <a:ext cx="13836508" cy="615553"/>
          </a:xfrm>
          <a:prstGeom prst="rect">
            <a:avLst/>
          </a:prstGeom>
        </p:spPr>
        <p:txBody>
          <a:bodyPr wrap="square" lIns="0" tIns="0" rIns="0" bIns="0" rtlCol="0" anchor="t">
            <a:spAutoFit/>
          </a:bodyPr>
          <a:lstStyle/>
          <a:p>
            <a:pPr rtl="0">
              <a:spcBef>
                <a:spcPts val="0"/>
              </a:spcBef>
              <a:spcAft>
                <a:spcPts val="800"/>
              </a:spcAft>
            </a:pPr>
            <a:r>
              <a:rPr lang="vi-VN" sz="4000" b="1">
                <a:effectLst/>
                <a:latin typeface="Arial" panose="020B0604020202020204" pitchFamily="34" charset="0"/>
                <a:cs typeface="Arial" panose="020B0604020202020204" pitchFamily="34" charset="0"/>
              </a:rPr>
              <a:t>Biểu đồ </a:t>
            </a:r>
            <a:endParaRPr lang="en-ID" sz="4000" b="1">
              <a:effectLst/>
              <a:latin typeface="Arial" panose="020B0604020202020204" pitchFamily="34" charset="0"/>
              <a:cs typeface="Arial" panose="020B0604020202020204" pitchFamily="34" charset="0"/>
            </a:endParaRPr>
          </a:p>
        </p:txBody>
      </p:sp>
      <p:sp>
        <p:nvSpPr>
          <p:cNvPr id="27" name="TextBox 9">
            <a:extLst>
              <a:ext uri="{FF2B5EF4-FFF2-40B4-BE49-F238E27FC236}">
                <a16:creationId xmlns:a16="http://schemas.microsoft.com/office/drawing/2014/main" id="{36DF473F-13B1-37FB-8BF2-69B9FDF4EBFB}"/>
              </a:ext>
            </a:extLst>
          </p:cNvPr>
          <p:cNvSpPr txBox="1"/>
          <p:nvPr/>
        </p:nvSpPr>
        <p:spPr>
          <a:xfrm>
            <a:off x="2667000" y="6715431"/>
            <a:ext cx="2190899" cy="1018869"/>
          </a:xfrm>
          <a:prstGeom prst="rect">
            <a:avLst/>
          </a:prstGeom>
        </p:spPr>
        <p:txBody>
          <a:bodyPr lIns="0" tIns="0" rIns="0" bIns="0" rtlCol="0" anchor="t">
            <a:spAutoFit/>
          </a:bodyPr>
          <a:lstStyle/>
          <a:p>
            <a:pPr marL="0" lvl="0" indent="0" algn="l">
              <a:lnSpc>
                <a:spcPts val="9078"/>
              </a:lnSpc>
              <a:spcBef>
                <a:spcPct val="0"/>
              </a:spcBef>
            </a:pPr>
            <a:r>
              <a:rPr lang="en-US" sz="4000" b="1">
                <a:solidFill>
                  <a:srgbClr val="06327D"/>
                </a:solidFill>
                <a:latin typeface="Arial" panose="020B0604020202020204" pitchFamily="34" charset="0"/>
                <a:ea typeface="Poppins Semi-Bold"/>
                <a:cs typeface="Arial" panose="020B0604020202020204" pitchFamily="34" charset="0"/>
                <a:sym typeface="Poppins Semi-Bold"/>
              </a:rPr>
              <a:t>07.</a:t>
            </a:r>
          </a:p>
        </p:txBody>
      </p:sp>
      <p:sp>
        <p:nvSpPr>
          <p:cNvPr id="28" name="TextBox 4">
            <a:extLst>
              <a:ext uri="{FF2B5EF4-FFF2-40B4-BE49-F238E27FC236}">
                <a16:creationId xmlns:a16="http://schemas.microsoft.com/office/drawing/2014/main" id="{FA692B08-F93E-0291-6047-B361F484CFFC}"/>
              </a:ext>
            </a:extLst>
          </p:cNvPr>
          <p:cNvSpPr txBox="1"/>
          <p:nvPr/>
        </p:nvSpPr>
        <p:spPr>
          <a:xfrm>
            <a:off x="3619500" y="7048500"/>
            <a:ext cx="13836508" cy="615553"/>
          </a:xfrm>
          <a:prstGeom prst="rect">
            <a:avLst/>
          </a:prstGeom>
        </p:spPr>
        <p:txBody>
          <a:bodyPr wrap="square" lIns="0" tIns="0" rIns="0" bIns="0" rtlCol="0" anchor="t">
            <a:spAutoFit/>
          </a:bodyPr>
          <a:lstStyle/>
          <a:p>
            <a:pPr rtl="0">
              <a:spcBef>
                <a:spcPts val="0"/>
              </a:spcBef>
              <a:spcAft>
                <a:spcPts val="800"/>
              </a:spcAft>
            </a:pPr>
            <a:r>
              <a:rPr lang="en-ID" sz="4000" b="1" i="0" u="none" strike="noStrike" err="1">
                <a:solidFill>
                  <a:srgbClr val="000000"/>
                </a:solidFill>
                <a:effectLst/>
                <a:latin typeface="Arial" panose="020B0604020202020204" pitchFamily="34" charset="0"/>
                <a:cs typeface="Arial" panose="020B0604020202020204" pitchFamily="34" charset="0"/>
              </a:rPr>
              <a:t>Phân</a:t>
            </a:r>
            <a:r>
              <a:rPr lang="en-ID" sz="4000" b="1" i="0" u="none" strike="noStrike">
                <a:solidFill>
                  <a:srgbClr val="000000"/>
                </a:solidFill>
                <a:effectLst/>
                <a:latin typeface="Arial" panose="020B0604020202020204" pitchFamily="34" charset="0"/>
                <a:cs typeface="Arial" panose="020B0604020202020204" pitchFamily="34" charset="0"/>
              </a:rPr>
              <a:t> </a:t>
            </a:r>
            <a:r>
              <a:rPr lang="en-ID" sz="4000" b="1" i="0" u="none" strike="noStrike" err="1">
                <a:solidFill>
                  <a:srgbClr val="000000"/>
                </a:solidFill>
                <a:effectLst/>
                <a:latin typeface="Arial" panose="020B0604020202020204" pitchFamily="34" charset="0"/>
                <a:cs typeface="Arial" panose="020B0604020202020204" pitchFamily="34" charset="0"/>
              </a:rPr>
              <a:t>cụm</a:t>
            </a:r>
            <a:r>
              <a:rPr lang="en-ID" sz="4000" b="1" i="0" u="none" strike="noStrike">
                <a:solidFill>
                  <a:srgbClr val="000000"/>
                </a:solidFill>
                <a:effectLst/>
                <a:latin typeface="Arial" panose="020B0604020202020204" pitchFamily="34" charset="0"/>
                <a:cs typeface="Arial" panose="020B0604020202020204" pitchFamily="34" charset="0"/>
              </a:rPr>
              <a:t> </a:t>
            </a:r>
            <a:endParaRPr lang="en-ID" sz="4000" b="1">
              <a:effectLst/>
              <a:latin typeface="Arial" panose="020B0604020202020204" pitchFamily="34" charset="0"/>
              <a:cs typeface="Arial" panose="020B0604020202020204" pitchFamily="34" charset="0"/>
            </a:endParaRPr>
          </a:p>
        </p:txBody>
      </p:sp>
      <p:sp>
        <p:nvSpPr>
          <p:cNvPr id="29" name="TextBox 9">
            <a:extLst>
              <a:ext uri="{FF2B5EF4-FFF2-40B4-BE49-F238E27FC236}">
                <a16:creationId xmlns:a16="http://schemas.microsoft.com/office/drawing/2014/main" id="{32E21471-BD96-7EB8-10C3-6DD99E5B187F}"/>
              </a:ext>
            </a:extLst>
          </p:cNvPr>
          <p:cNvSpPr txBox="1"/>
          <p:nvPr/>
        </p:nvSpPr>
        <p:spPr>
          <a:xfrm>
            <a:off x="2667000" y="7505700"/>
            <a:ext cx="2190899" cy="1018869"/>
          </a:xfrm>
          <a:prstGeom prst="rect">
            <a:avLst/>
          </a:prstGeom>
        </p:spPr>
        <p:txBody>
          <a:bodyPr lIns="0" tIns="0" rIns="0" bIns="0" rtlCol="0" anchor="t">
            <a:spAutoFit/>
          </a:bodyPr>
          <a:lstStyle/>
          <a:p>
            <a:pPr marL="0" lvl="0" indent="0" algn="l">
              <a:lnSpc>
                <a:spcPts val="9078"/>
              </a:lnSpc>
              <a:spcBef>
                <a:spcPct val="0"/>
              </a:spcBef>
            </a:pPr>
            <a:r>
              <a:rPr lang="en-US" sz="4000" b="1">
                <a:solidFill>
                  <a:srgbClr val="06327D"/>
                </a:solidFill>
                <a:latin typeface="Arial" panose="020B0604020202020204" pitchFamily="34" charset="0"/>
                <a:ea typeface="Poppins Semi-Bold"/>
                <a:cs typeface="Arial" panose="020B0604020202020204" pitchFamily="34" charset="0"/>
                <a:sym typeface="Poppins Semi-Bold"/>
              </a:rPr>
              <a:t>08.</a:t>
            </a:r>
          </a:p>
        </p:txBody>
      </p:sp>
      <p:sp>
        <p:nvSpPr>
          <p:cNvPr id="30" name="TextBox 4">
            <a:extLst>
              <a:ext uri="{FF2B5EF4-FFF2-40B4-BE49-F238E27FC236}">
                <a16:creationId xmlns:a16="http://schemas.microsoft.com/office/drawing/2014/main" id="{945C9D46-A631-EA6D-0771-50897A9DC723}"/>
              </a:ext>
            </a:extLst>
          </p:cNvPr>
          <p:cNvSpPr txBox="1"/>
          <p:nvPr/>
        </p:nvSpPr>
        <p:spPr>
          <a:xfrm>
            <a:off x="3619500" y="7880747"/>
            <a:ext cx="13836508" cy="615553"/>
          </a:xfrm>
          <a:prstGeom prst="rect">
            <a:avLst/>
          </a:prstGeom>
        </p:spPr>
        <p:txBody>
          <a:bodyPr wrap="square" lIns="0" tIns="0" rIns="0" bIns="0" rtlCol="0" anchor="t">
            <a:spAutoFit/>
          </a:bodyPr>
          <a:lstStyle/>
          <a:p>
            <a:pPr rtl="0">
              <a:spcBef>
                <a:spcPts val="0"/>
              </a:spcBef>
              <a:spcAft>
                <a:spcPts val="800"/>
              </a:spcAft>
            </a:pPr>
            <a:r>
              <a:rPr lang="en-ID" sz="4000" b="1" i="0" u="none" strike="noStrike" err="1">
                <a:solidFill>
                  <a:srgbClr val="000000"/>
                </a:solidFill>
                <a:effectLst/>
                <a:latin typeface="Arial" panose="020B0604020202020204" pitchFamily="34" charset="0"/>
                <a:cs typeface="Arial" panose="020B0604020202020204" pitchFamily="34" charset="0"/>
              </a:rPr>
              <a:t>Lấy</a:t>
            </a:r>
            <a:r>
              <a:rPr lang="en-ID" sz="4000" b="1" i="0" u="none" strike="noStrike">
                <a:solidFill>
                  <a:srgbClr val="000000"/>
                </a:solidFill>
                <a:effectLst/>
                <a:latin typeface="Arial" panose="020B0604020202020204" pitchFamily="34" charset="0"/>
                <a:cs typeface="Arial" panose="020B0604020202020204" pitchFamily="34" charset="0"/>
              </a:rPr>
              <a:t> </a:t>
            </a:r>
            <a:r>
              <a:rPr lang="en-ID" sz="4000" b="1" i="0" u="none" strike="noStrike" err="1">
                <a:solidFill>
                  <a:srgbClr val="000000"/>
                </a:solidFill>
                <a:effectLst/>
                <a:latin typeface="Arial" panose="020B0604020202020204" pitchFamily="34" charset="0"/>
                <a:cs typeface="Arial" panose="020B0604020202020204" pitchFamily="34" charset="0"/>
              </a:rPr>
              <a:t>mẫu</a:t>
            </a:r>
            <a:r>
              <a:rPr lang="en-ID" sz="4000" b="1" i="0" u="none" strike="noStrike">
                <a:solidFill>
                  <a:srgbClr val="000000"/>
                </a:solidFill>
                <a:effectLst/>
                <a:latin typeface="Arial" panose="020B0604020202020204" pitchFamily="34" charset="0"/>
                <a:cs typeface="Arial" panose="020B0604020202020204" pitchFamily="34" charset="0"/>
              </a:rPr>
              <a:t> </a:t>
            </a:r>
            <a:endParaRPr lang="en-ID" sz="4000" b="1">
              <a:effectLst/>
              <a:latin typeface="Arial" panose="020B0604020202020204" pitchFamily="34" charset="0"/>
              <a:cs typeface="Arial" panose="020B0604020202020204" pitchFamily="34" charset="0"/>
            </a:endParaRPr>
          </a:p>
        </p:txBody>
      </p:sp>
      <p:sp>
        <p:nvSpPr>
          <p:cNvPr id="31" name="TextBox 9">
            <a:extLst>
              <a:ext uri="{FF2B5EF4-FFF2-40B4-BE49-F238E27FC236}">
                <a16:creationId xmlns:a16="http://schemas.microsoft.com/office/drawing/2014/main" id="{2A5A368A-BB18-63A9-5C4A-44EC2E9056FA}"/>
              </a:ext>
            </a:extLst>
          </p:cNvPr>
          <p:cNvSpPr txBox="1"/>
          <p:nvPr/>
        </p:nvSpPr>
        <p:spPr>
          <a:xfrm>
            <a:off x="2667000" y="8343900"/>
            <a:ext cx="2190899" cy="1018869"/>
          </a:xfrm>
          <a:prstGeom prst="rect">
            <a:avLst/>
          </a:prstGeom>
        </p:spPr>
        <p:txBody>
          <a:bodyPr lIns="0" tIns="0" rIns="0" bIns="0" rtlCol="0" anchor="t">
            <a:spAutoFit/>
          </a:bodyPr>
          <a:lstStyle/>
          <a:p>
            <a:pPr marL="0" lvl="0" indent="0" algn="l">
              <a:lnSpc>
                <a:spcPts val="9078"/>
              </a:lnSpc>
              <a:spcBef>
                <a:spcPct val="0"/>
              </a:spcBef>
            </a:pPr>
            <a:r>
              <a:rPr lang="en-US" sz="4000" b="1">
                <a:solidFill>
                  <a:srgbClr val="06327D"/>
                </a:solidFill>
                <a:latin typeface="Arial" panose="020B0604020202020204" pitchFamily="34" charset="0"/>
                <a:ea typeface="Poppins Semi-Bold"/>
                <a:cs typeface="Arial" panose="020B0604020202020204" pitchFamily="34" charset="0"/>
                <a:sym typeface="Poppins Semi-Bold"/>
              </a:rPr>
              <a:t>09.</a:t>
            </a:r>
          </a:p>
        </p:txBody>
      </p:sp>
      <p:sp>
        <p:nvSpPr>
          <p:cNvPr id="32" name="TextBox 4">
            <a:extLst>
              <a:ext uri="{FF2B5EF4-FFF2-40B4-BE49-F238E27FC236}">
                <a16:creationId xmlns:a16="http://schemas.microsoft.com/office/drawing/2014/main" id="{371FB1AB-D876-2859-8B1F-CB7A1B5B24F2}"/>
              </a:ext>
            </a:extLst>
          </p:cNvPr>
          <p:cNvSpPr txBox="1"/>
          <p:nvPr/>
        </p:nvSpPr>
        <p:spPr>
          <a:xfrm>
            <a:off x="3619500" y="8718947"/>
            <a:ext cx="13836508" cy="615553"/>
          </a:xfrm>
          <a:prstGeom prst="rect">
            <a:avLst/>
          </a:prstGeom>
        </p:spPr>
        <p:txBody>
          <a:bodyPr wrap="square" lIns="0" tIns="0" rIns="0" bIns="0" rtlCol="0" anchor="t">
            <a:spAutoFit/>
          </a:bodyPr>
          <a:lstStyle/>
          <a:p>
            <a:pPr rtl="0">
              <a:spcBef>
                <a:spcPts val="0"/>
              </a:spcBef>
              <a:spcAft>
                <a:spcPts val="800"/>
              </a:spcAft>
            </a:pPr>
            <a:r>
              <a:rPr lang="en-ID" sz="4000" b="1" i="0" u="none" strike="noStrike" err="1">
                <a:solidFill>
                  <a:srgbClr val="000000"/>
                </a:solidFill>
                <a:effectLst/>
                <a:latin typeface="Arial" panose="020B0604020202020204" pitchFamily="34" charset="0"/>
                <a:cs typeface="Arial" panose="020B0604020202020204" pitchFamily="34" charset="0"/>
              </a:rPr>
              <a:t>Tổng</a:t>
            </a:r>
            <a:r>
              <a:rPr lang="en-ID" sz="4000" b="1" i="0" u="none" strike="noStrike">
                <a:solidFill>
                  <a:srgbClr val="000000"/>
                </a:solidFill>
                <a:effectLst/>
                <a:latin typeface="Arial" panose="020B0604020202020204" pitchFamily="34" charset="0"/>
                <a:cs typeface="Arial" panose="020B0604020202020204" pitchFamily="34" charset="0"/>
              </a:rPr>
              <a:t> </a:t>
            </a:r>
            <a:r>
              <a:rPr lang="en-ID" sz="4000" b="1" i="0" u="none" strike="noStrike" err="1">
                <a:solidFill>
                  <a:srgbClr val="000000"/>
                </a:solidFill>
                <a:effectLst/>
                <a:latin typeface="Arial" panose="020B0604020202020204" pitchFamily="34" charset="0"/>
                <a:cs typeface="Arial" panose="020B0604020202020204" pitchFamily="34" charset="0"/>
              </a:rPr>
              <a:t>hợp</a:t>
            </a:r>
            <a:r>
              <a:rPr lang="en-ID" sz="4000" b="1" i="0" u="none" strike="noStrike">
                <a:solidFill>
                  <a:srgbClr val="000000"/>
                </a:solidFill>
                <a:effectLst/>
                <a:latin typeface="Arial" panose="020B0604020202020204" pitchFamily="34" charset="0"/>
                <a:cs typeface="Arial" panose="020B0604020202020204" pitchFamily="34" charset="0"/>
              </a:rPr>
              <a:t> </a:t>
            </a:r>
            <a:r>
              <a:rPr lang="en-ID" sz="4000" b="1" i="0" u="none" strike="noStrike" err="1">
                <a:solidFill>
                  <a:srgbClr val="000000"/>
                </a:solidFill>
                <a:effectLst/>
                <a:latin typeface="Arial" panose="020B0604020202020204" pitchFamily="34" charset="0"/>
                <a:cs typeface="Arial" panose="020B0604020202020204" pitchFamily="34" charset="0"/>
              </a:rPr>
              <a:t>khối</a:t>
            </a:r>
            <a:r>
              <a:rPr lang="en-ID" sz="4000" b="1" i="0" u="none" strike="noStrike">
                <a:solidFill>
                  <a:srgbClr val="000000"/>
                </a:solidFill>
                <a:effectLst/>
                <a:latin typeface="Arial" panose="020B0604020202020204" pitchFamily="34" charset="0"/>
                <a:cs typeface="Arial" panose="020B0604020202020204" pitchFamily="34" charset="0"/>
              </a:rPr>
              <a:t> </a:t>
            </a:r>
            <a:r>
              <a:rPr lang="en-ID" sz="4000" b="1" i="0" u="none" strike="noStrike" err="1">
                <a:solidFill>
                  <a:srgbClr val="000000"/>
                </a:solidFill>
                <a:effectLst/>
                <a:latin typeface="Arial" panose="020B0604020202020204" pitchFamily="34" charset="0"/>
                <a:cs typeface="Arial" panose="020B0604020202020204" pitchFamily="34" charset="0"/>
              </a:rPr>
              <a:t>dữ</a:t>
            </a:r>
            <a:r>
              <a:rPr lang="en-ID" sz="4000" b="1" i="0" u="none" strike="noStrike">
                <a:solidFill>
                  <a:srgbClr val="000000"/>
                </a:solidFill>
                <a:effectLst/>
                <a:latin typeface="Arial" panose="020B0604020202020204" pitchFamily="34" charset="0"/>
                <a:cs typeface="Arial" panose="020B0604020202020204" pitchFamily="34" charset="0"/>
              </a:rPr>
              <a:t> </a:t>
            </a:r>
            <a:r>
              <a:rPr lang="en-ID" sz="4000" b="1" i="0" u="none" strike="noStrike" err="1">
                <a:solidFill>
                  <a:srgbClr val="000000"/>
                </a:solidFill>
                <a:effectLst/>
                <a:latin typeface="Arial" panose="020B0604020202020204" pitchFamily="34" charset="0"/>
                <a:cs typeface="Arial" panose="020B0604020202020204" pitchFamily="34" charset="0"/>
              </a:rPr>
              <a:t>liệu</a:t>
            </a:r>
            <a:endParaRPr lang="en-ID" sz="4000" b="1">
              <a:effectLst/>
              <a:latin typeface="Arial" panose="020B0604020202020204" pitchFamily="34" charset="0"/>
              <a:cs typeface="Arial" panose="020B0604020202020204" pitchFamily="34" charset="0"/>
            </a:endParaRPr>
          </a:p>
        </p:txBody>
      </p:sp>
      <p:sp>
        <p:nvSpPr>
          <p:cNvPr id="20" name="Slide Number Placeholder 4">
            <a:extLst>
              <a:ext uri="{FF2B5EF4-FFF2-40B4-BE49-F238E27FC236}">
                <a16:creationId xmlns:a16="http://schemas.microsoft.com/office/drawing/2014/main" id="{1C0FB976-6CAE-7514-5732-936327DAFDB2}"/>
              </a:ext>
            </a:extLst>
          </p:cNvPr>
          <p:cNvSpPr txBox="1">
            <a:spLocks/>
          </p:cNvSpPr>
          <p:nvPr/>
        </p:nvSpPr>
        <p:spPr>
          <a:xfrm>
            <a:off x="16144973" y="9893804"/>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800" b="1" smtClean="0"/>
              <a:pPr/>
              <a:t>2</a:t>
            </a:fld>
            <a:endParaRPr lang="en-US" sz="2800" b="1"/>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66799" y="1138977"/>
            <a:ext cx="15849600" cy="3180358"/>
          </a:xfrm>
          <a:prstGeom prst="rect">
            <a:avLst/>
          </a:prstGeom>
        </p:spPr>
        <p:txBody>
          <a:bodyPr wrap="square" lIns="0" tIns="0" rIns="0" bIns="0" rtlCol="0" anchor="t">
            <a:spAutoFit/>
          </a:bodyPr>
          <a:lstStyle/>
          <a:p>
            <a:pPr algn="just" rtl="0" fontAlgn="base">
              <a:spcBef>
                <a:spcPts val="0"/>
              </a:spcBef>
              <a:spcAft>
                <a:spcPts val="800"/>
              </a:spcAft>
            </a:pPr>
            <a:r>
              <a:rPr lang="vi-VN" sz="3600" b="1" i="0" u="none" strike="noStrike">
                <a:solidFill>
                  <a:srgbClr val="000000"/>
                </a:solidFill>
                <a:effectLst/>
                <a:latin typeface="Arial" panose="020B0604020202020204" pitchFamily="34" charset="0"/>
                <a:cs typeface="Arial" panose="020B0604020202020204" pitchFamily="34" charset="0"/>
              </a:rPr>
              <a:t>Ứng dụng</a:t>
            </a:r>
          </a:p>
          <a:p>
            <a:pPr marL="571500" indent="-571500" rtl="0">
              <a:spcBef>
                <a:spcPts val="0"/>
              </a:spcBef>
              <a:spcAft>
                <a:spcPts val="800"/>
              </a:spcAft>
              <a:buFont typeface="Arial" panose="020B0604020202020204" pitchFamily="34" charset="0"/>
              <a:buChar char="•"/>
            </a:pPr>
            <a:r>
              <a:rPr lang="en-ID" sz="3600" b="0" i="0" u="none" strike="noStrike" err="1">
                <a:solidFill>
                  <a:srgbClr val="000000"/>
                </a:solidFill>
                <a:effectLst/>
                <a:latin typeface="Arial" panose="020B0604020202020204" pitchFamily="34" charset="0"/>
                <a:cs typeface="Arial" panose="020B0604020202020204" pitchFamily="34" charset="0"/>
              </a:rPr>
              <a:t>Có</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thể</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tạo</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thuộc</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tính</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mới</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dựa</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trên</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các</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thuộc</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tính</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khác</a:t>
            </a:r>
            <a:endParaRPr lang="vi-VN" sz="2400">
              <a:latin typeface="Arial" panose="020B0604020202020204" pitchFamily="34" charset="0"/>
              <a:cs typeface="Arial" panose="020B0604020202020204" pitchFamily="34" charset="0"/>
            </a:endParaRPr>
          </a:p>
          <a:p>
            <a:pPr marL="571500" indent="-571500" rtl="0">
              <a:spcBef>
                <a:spcPts val="0"/>
              </a:spcBef>
              <a:spcAft>
                <a:spcPts val="800"/>
              </a:spcAft>
              <a:buFont typeface="Arial" panose="020B0604020202020204" pitchFamily="34" charset="0"/>
              <a:buChar char="•"/>
            </a:pPr>
            <a:r>
              <a:rPr lang="en-ID" sz="3600" b="0" i="0" u="none" strike="noStrike" err="1">
                <a:solidFill>
                  <a:srgbClr val="000000"/>
                </a:solidFill>
                <a:effectLst/>
                <a:latin typeface="Arial" panose="020B0604020202020204" pitchFamily="34" charset="0"/>
                <a:cs typeface="Arial" panose="020B0604020202020204" pitchFamily="34" charset="0"/>
              </a:rPr>
              <a:t>Cải</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thiện</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độ</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chính</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xác</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và</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hiểu</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biết</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về</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cấu</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trúc</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trong</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dữ</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liệu</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đa</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chiều</a:t>
            </a:r>
            <a:r>
              <a:rPr lang="en-ID" sz="3600" b="0" i="0" u="none" strike="noStrike">
                <a:solidFill>
                  <a:srgbClr val="000000"/>
                </a:solidFill>
                <a:effectLst/>
                <a:latin typeface="Arial" panose="020B0604020202020204" pitchFamily="34" charset="0"/>
                <a:cs typeface="Arial" panose="020B0604020202020204" pitchFamily="34" charset="0"/>
              </a:rPr>
              <a:t>.</a:t>
            </a:r>
            <a:endParaRPr lang="vi-VN" sz="3600">
              <a:solidFill>
                <a:srgbClr val="000000"/>
              </a:solidFill>
              <a:latin typeface="Arial" panose="020B0604020202020204" pitchFamily="34" charset="0"/>
              <a:cs typeface="Arial" panose="020B0604020202020204" pitchFamily="34" charset="0"/>
            </a:endParaRPr>
          </a:p>
          <a:p>
            <a:pPr marL="571500" indent="-571500" rtl="0">
              <a:spcBef>
                <a:spcPts val="0"/>
              </a:spcBef>
              <a:spcAft>
                <a:spcPts val="800"/>
              </a:spcAft>
              <a:buFont typeface="Arial" panose="020B0604020202020204" pitchFamily="34" charset="0"/>
              <a:buChar char="•"/>
            </a:pPr>
            <a:r>
              <a:rPr lang="en-ID" sz="3600" b="0" i="0" u="none" strike="noStrike" err="1">
                <a:solidFill>
                  <a:srgbClr val="000000"/>
                </a:solidFill>
                <a:effectLst/>
                <a:latin typeface="Arial" panose="020B0604020202020204" pitchFamily="34" charset="0"/>
                <a:cs typeface="Arial" panose="020B0604020202020204" pitchFamily="34" charset="0"/>
              </a:rPr>
              <a:t>Phát</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hiện</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ra</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thông</a:t>
            </a:r>
            <a:r>
              <a:rPr lang="en-ID" sz="3600" b="0" i="0" u="none" strike="noStrike">
                <a:solidFill>
                  <a:srgbClr val="000000"/>
                </a:solidFill>
                <a:effectLst/>
                <a:latin typeface="Arial" panose="020B0604020202020204" pitchFamily="34" charset="0"/>
                <a:cs typeface="Arial" panose="020B0604020202020204" pitchFamily="34" charset="0"/>
              </a:rPr>
              <a:t> tin </a:t>
            </a:r>
            <a:r>
              <a:rPr lang="en-ID" sz="3600" b="0" i="0" u="none" strike="noStrike" err="1">
                <a:solidFill>
                  <a:srgbClr val="000000"/>
                </a:solidFill>
                <a:effectLst/>
                <a:latin typeface="Arial" panose="020B0604020202020204" pitchFamily="34" charset="0"/>
                <a:cs typeface="Arial" panose="020B0604020202020204" pitchFamily="34" charset="0"/>
              </a:rPr>
              <a:t>còn</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thiếu</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về</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mối</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quan</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hệ</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giữa</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các</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thuộc</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tính</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dữ</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liệu</a:t>
            </a:r>
            <a:r>
              <a:rPr lang="en-ID" sz="3600" b="0" i="0" u="none" strike="noStrike">
                <a:solidFill>
                  <a:srgbClr val="000000"/>
                </a:solidFill>
                <a:effectLst/>
                <a:latin typeface="Arial" panose="020B0604020202020204" pitchFamily="34" charset="0"/>
                <a:cs typeface="Arial" panose="020B0604020202020204" pitchFamily="34" charset="0"/>
              </a:rPr>
              <a:t> </a:t>
            </a:r>
          </a:p>
          <a:p>
            <a:pPr marL="228600" algn="just" rtl="0" fontAlgn="base">
              <a:spcBef>
                <a:spcPts val="0"/>
              </a:spcBef>
              <a:spcAft>
                <a:spcPts val="800"/>
              </a:spcAft>
            </a:pPr>
            <a:endParaRPr lang="en-ID" sz="3600" b="0" i="0" u="none" strike="noStrike">
              <a:solidFill>
                <a:srgbClr val="000000"/>
              </a:solidFill>
              <a:latin typeface="Arial" panose="020B0604020202020204" pitchFamily="34" charset="0"/>
              <a:cs typeface="Arial" panose="020B0604020202020204" pitchFamily="34" charset="0"/>
            </a:endParaRPr>
          </a:p>
        </p:txBody>
      </p:sp>
      <p:sp>
        <p:nvSpPr>
          <p:cNvPr id="16" name="TextBox 16"/>
          <p:cNvSpPr txBox="1"/>
          <p:nvPr/>
        </p:nvSpPr>
        <p:spPr>
          <a:xfrm>
            <a:off x="14563159" y="2608815"/>
            <a:ext cx="1733934" cy="683681"/>
          </a:xfrm>
          <a:prstGeom prst="rect">
            <a:avLst/>
          </a:prstGeom>
        </p:spPr>
        <p:txBody>
          <a:bodyPr lIns="0" tIns="0" rIns="0" bIns="0" rtlCol="0" anchor="t">
            <a:spAutoFit/>
          </a:bodyPr>
          <a:lstStyle/>
          <a:p>
            <a:pPr marL="0" lvl="0" indent="0" algn="ctr">
              <a:lnSpc>
                <a:spcPts val="5364"/>
              </a:lnSpc>
              <a:spcBef>
                <a:spcPct val="0"/>
              </a:spcBef>
            </a:pPr>
            <a:r>
              <a:rPr lang="en-US" sz="3831" b="1">
                <a:solidFill>
                  <a:srgbClr val="FFFFFF"/>
                </a:solidFill>
                <a:latin typeface="Poppins Semi-Bold"/>
                <a:ea typeface="Poppins Semi-Bold"/>
                <a:cs typeface="Poppins Semi-Bold"/>
                <a:sym typeface="Poppins Semi-Bold"/>
              </a:rPr>
              <a:t>+100</a:t>
            </a:r>
          </a:p>
        </p:txBody>
      </p:sp>
      <p:sp>
        <p:nvSpPr>
          <p:cNvPr id="17" name="TextBox 17"/>
          <p:cNvSpPr txBox="1"/>
          <p:nvPr/>
        </p:nvSpPr>
        <p:spPr>
          <a:xfrm>
            <a:off x="14647421" y="3283154"/>
            <a:ext cx="1733934" cy="266588"/>
          </a:xfrm>
          <a:prstGeom prst="rect">
            <a:avLst/>
          </a:prstGeom>
        </p:spPr>
        <p:txBody>
          <a:bodyPr lIns="0" tIns="0" rIns="0" bIns="0" rtlCol="0" anchor="t">
            <a:spAutoFit/>
          </a:bodyPr>
          <a:lstStyle/>
          <a:p>
            <a:pPr marL="0" lvl="0" indent="0" algn="ctr">
              <a:lnSpc>
                <a:spcPts val="2100"/>
              </a:lnSpc>
              <a:spcBef>
                <a:spcPct val="0"/>
              </a:spcBef>
            </a:pPr>
            <a:r>
              <a:rPr lang="en-US" sz="1500">
                <a:solidFill>
                  <a:srgbClr val="FFFFFF"/>
                </a:solidFill>
                <a:latin typeface="Inter"/>
                <a:ea typeface="Inter"/>
                <a:cs typeface="Inter"/>
                <a:sym typeface="Inter"/>
              </a:rPr>
              <a:t>Value title</a:t>
            </a:r>
          </a:p>
        </p:txBody>
      </p:sp>
      <p:sp>
        <p:nvSpPr>
          <p:cNvPr id="4" name="TextBox 3">
            <a:extLst>
              <a:ext uri="{FF2B5EF4-FFF2-40B4-BE49-F238E27FC236}">
                <a16:creationId xmlns:a16="http://schemas.microsoft.com/office/drawing/2014/main" id="{488A7A7A-2C06-DCA7-53C2-F7D5E86CE9DB}"/>
              </a:ext>
            </a:extLst>
          </p:cNvPr>
          <p:cNvSpPr txBox="1"/>
          <p:nvPr/>
        </p:nvSpPr>
        <p:spPr>
          <a:xfrm>
            <a:off x="1066799" y="3885171"/>
            <a:ext cx="15849600" cy="1200329"/>
          </a:xfrm>
          <a:prstGeom prst="rect">
            <a:avLst/>
          </a:prstGeom>
          <a:noFill/>
        </p:spPr>
        <p:txBody>
          <a:bodyPr wrap="square">
            <a:spAutoFit/>
          </a:bodyPr>
          <a:lstStyle/>
          <a:p>
            <a:pPr indent="457200" rtl="0">
              <a:spcBef>
                <a:spcPts val="0"/>
              </a:spcBef>
              <a:spcAft>
                <a:spcPts val="0"/>
              </a:spcAft>
            </a:pPr>
            <a:r>
              <a:rPr lang="vi-VN" sz="3600" b="1" i="0" u="none" strike="noStrike">
                <a:solidFill>
                  <a:srgbClr val="000000"/>
                </a:solidFill>
                <a:effectLst/>
                <a:latin typeface="Arial" panose="020B0604020202020204" pitchFamily="34" charset="0"/>
                <a:cs typeface="Arial" panose="020B0604020202020204" pitchFamily="34" charset="0"/>
              </a:rPr>
              <a:t>Việc xây dựng thuộc tính</a:t>
            </a:r>
            <a:r>
              <a:rPr lang="en-US" sz="3600" b="1" i="0" u="none" strike="noStrike">
                <a:solidFill>
                  <a:srgbClr val="000000"/>
                </a:solidFill>
                <a:effectLst/>
                <a:latin typeface="Arial" panose="020B0604020202020204" pitchFamily="34" charset="0"/>
                <a:cs typeface="Arial" panose="020B0604020202020204" pitchFamily="34" charset="0"/>
              </a:rPr>
              <a:t> </a:t>
            </a:r>
            <a:r>
              <a:rPr lang="vi-VN" sz="3600" b="0" i="0" u="none" strike="noStrike">
                <a:solidFill>
                  <a:srgbClr val="000000"/>
                </a:solidFill>
                <a:effectLst/>
                <a:latin typeface="Arial" panose="020B0604020202020204" pitchFamily="34" charset="0"/>
                <a:cs typeface="Arial" panose="020B0604020202020204" pitchFamily="34" charset="0"/>
              </a:rPr>
              <a:t>như vậy có thể giúp cải thiện độ chính xác và hiểu biết về cấu trúc trong dữ liệu đa chiều. </a:t>
            </a:r>
            <a:endParaRPr lang="vi-VN" sz="3600" b="0">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686CF6F-F839-53D5-9197-13FEF4D6B11E}"/>
              </a:ext>
            </a:extLst>
          </p:cNvPr>
          <p:cNvSpPr txBox="1"/>
          <p:nvPr/>
        </p:nvSpPr>
        <p:spPr>
          <a:xfrm>
            <a:off x="1066800" y="5695771"/>
            <a:ext cx="15849600" cy="1200329"/>
          </a:xfrm>
          <a:prstGeom prst="rect">
            <a:avLst/>
          </a:prstGeom>
          <a:noFill/>
        </p:spPr>
        <p:txBody>
          <a:bodyPr wrap="square">
            <a:spAutoFit/>
          </a:bodyPr>
          <a:lstStyle/>
          <a:p>
            <a:pPr algn="just"/>
            <a:r>
              <a:rPr lang="en-ID" sz="3600" b="0" i="0" u="none" strike="noStrike" err="1">
                <a:solidFill>
                  <a:srgbClr val="000000"/>
                </a:solidFill>
                <a:effectLst/>
                <a:latin typeface="Arial" panose="020B0604020202020204" pitchFamily="34" charset="0"/>
                <a:cs typeface="Arial" panose="020B0604020202020204" pitchFamily="34" charset="0"/>
              </a:rPr>
              <a:t>Ví</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dụ</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chúng</a:t>
            </a:r>
            <a:r>
              <a:rPr lang="en-ID" sz="3600" b="0" i="0" u="none" strike="noStrike">
                <a:solidFill>
                  <a:srgbClr val="000000"/>
                </a:solidFill>
                <a:effectLst/>
                <a:latin typeface="Arial" panose="020B0604020202020204" pitchFamily="34" charset="0"/>
                <a:cs typeface="Arial" panose="020B0604020202020204" pitchFamily="34" charset="0"/>
              </a:rPr>
              <a:t> ta </a:t>
            </a:r>
            <a:r>
              <a:rPr lang="en-ID" sz="3600" b="0" i="0" u="none" strike="noStrike" err="1">
                <a:solidFill>
                  <a:srgbClr val="000000"/>
                </a:solidFill>
                <a:effectLst/>
                <a:latin typeface="Arial" panose="020B0604020202020204" pitchFamily="34" charset="0"/>
                <a:cs typeface="Arial" panose="020B0604020202020204" pitchFamily="34" charset="0"/>
              </a:rPr>
              <a:t>có</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thể</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muốn</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thêm</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khu</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vực</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thuộc</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tính</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dựa</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trên</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chiều</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cao</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và</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chiều</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rộng</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của</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các</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thuộc</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tính</a:t>
            </a:r>
            <a:r>
              <a:rPr lang="en-ID" sz="3600" b="0" i="0" u="none" strike="noStrike">
                <a:solidFill>
                  <a:srgbClr val="000000"/>
                </a:solidFill>
                <a:effectLst/>
                <a:latin typeface="Arial" panose="020B0604020202020204" pitchFamily="34" charset="0"/>
                <a:cs typeface="Arial" panose="020B0604020202020204" pitchFamily="34" charset="0"/>
              </a:rPr>
              <a:t>.</a:t>
            </a:r>
            <a:endParaRPr lang="en-ID" sz="3600">
              <a:latin typeface="Arial" panose="020B0604020202020204" pitchFamily="34" charset="0"/>
              <a:cs typeface="Arial" panose="020B0604020202020204" pitchFamily="34" charset="0"/>
            </a:endParaRPr>
          </a:p>
        </p:txBody>
      </p:sp>
      <p:sp>
        <p:nvSpPr>
          <p:cNvPr id="8" name="Slide Number Placeholder 4">
            <a:extLst>
              <a:ext uri="{FF2B5EF4-FFF2-40B4-BE49-F238E27FC236}">
                <a16:creationId xmlns:a16="http://schemas.microsoft.com/office/drawing/2014/main" id="{9FAEE2D1-D2F9-D65F-4BB3-129EC6B60D49}"/>
              </a:ext>
            </a:extLst>
          </p:cNvPr>
          <p:cNvSpPr txBox="1">
            <a:spLocks/>
          </p:cNvSpPr>
          <p:nvPr/>
        </p:nvSpPr>
        <p:spPr>
          <a:xfrm>
            <a:off x="16144973" y="9893804"/>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800" b="1" smtClean="0"/>
              <a:pPr/>
              <a:t>20</a:t>
            </a:fld>
            <a:endParaRPr lang="en-US" sz="2800" b="1"/>
          </a:p>
        </p:txBody>
      </p:sp>
    </p:spTree>
    <p:extLst>
      <p:ext uri="{BB962C8B-B14F-4D97-AF65-F5344CB8AC3E}">
        <p14:creationId xmlns:p14="http://schemas.microsoft.com/office/powerpoint/2010/main" val="11225164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rot="-2700000">
            <a:off x="14350806" y="-1920849"/>
            <a:ext cx="3847852" cy="3841695"/>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6327D"/>
            </a:solidFill>
          </p:spPr>
        </p:sp>
      </p:grpSp>
      <p:grpSp>
        <p:nvGrpSpPr>
          <p:cNvPr id="5" name="Group 5"/>
          <p:cNvGrpSpPr/>
          <p:nvPr/>
        </p:nvGrpSpPr>
        <p:grpSpPr>
          <a:xfrm rot="-2700000">
            <a:off x="12533884" y="-1020548"/>
            <a:ext cx="2044362" cy="2041091"/>
            <a:chOff x="0" y="0"/>
            <a:chExt cx="6350000" cy="6339840"/>
          </a:xfrm>
        </p:grpSpPr>
        <p:sp>
          <p:nvSpPr>
            <p:cNvPr id="6" name="Freeform 6"/>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09D5C"/>
            </a:solidFill>
          </p:spPr>
        </p:sp>
      </p:grpSp>
      <p:sp>
        <p:nvSpPr>
          <p:cNvPr id="9" name="TextBox 9"/>
          <p:cNvSpPr txBox="1"/>
          <p:nvPr/>
        </p:nvSpPr>
        <p:spPr>
          <a:xfrm>
            <a:off x="1450055" y="2247900"/>
            <a:ext cx="8227345" cy="5191165"/>
          </a:xfrm>
          <a:prstGeom prst="rect">
            <a:avLst/>
          </a:prstGeom>
        </p:spPr>
        <p:txBody>
          <a:bodyPr wrap="square" lIns="0" tIns="0" rIns="0" bIns="0" rtlCol="0" anchor="t">
            <a:spAutoFit/>
          </a:bodyPr>
          <a:lstStyle/>
          <a:p>
            <a:pPr marL="0" indent="0" rtl="0">
              <a:spcBef>
                <a:spcPts val="0"/>
              </a:spcBef>
              <a:spcAft>
                <a:spcPts val="800"/>
              </a:spcAft>
              <a:buNone/>
            </a:pPr>
            <a:r>
              <a:rPr lang="vi-VN" sz="3600" b="1" i="0" u="none" strike="noStrike">
                <a:solidFill>
                  <a:srgbClr val="000000"/>
                </a:solidFill>
                <a:effectLst/>
                <a:latin typeface="Arial" panose="020B0604020202020204" pitchFamily="34" charset="0"/>
                <a:cs typeface="Arial" panose="020B0604020202020204" pitchFamily="34" charset="0"/>
              </a:rPr>
              <a:t>Hồi Quy (Regression)</a:t>
            </a:r>
            <a:endParaRPr lang="vi-VN" sz="4800" b="0">
              <a:effectLst/>
              <a:latin typeface="Arial" panose="020B0604020202020204" pitchFamily="34" charset="0"/>
              <a:cs typeface="Arial" panose="020B0604020202020204" pitchFamily="34" charset="0"/>
            </a:endParaRPr>
          </a:p>
          <a:p>
            <a:pPr marL="571500" indent="-571500" algn="just" rtl="0">
              <a:spcBef>
                <a:spcPts val="0"/>
              </a:spcBef>
              <a:spcAft>
                <a:spcPts val="800"/>
              </a:spcAft>
              <a:buFont typeface="Arial" panose="020B0604020202020204" pitchFamily="34" charset="0"/>
              <a:buChar char="•"/>
            </a:pPr>
            <a:r>
              <a:rPr lang="en-US" sz="3600">
                <a:solidFill>
                  <a:srgbClr val="000000"/>
                </a:solidFill>
                <a:latin typeface="Arial" panose="020B0604020202020204" pitchFamily="34" charset="0"/>
                <a:cs typeface="Arial" panose="020B0604020202020204" pitchFamily="34" charset="0"/>
              </a:rPr>
              <a:t>L</a:t>
            </a:r>
            <a:r>
              <a:rPr lang="vi-VN" sz="3600" b="0" i="0" u="none" strike="noStrike">
                <a:solidFill>
                  <a:srgbClr val="000000"/>
                </a:solidFill>
                <a:effectLst/>
                <a:latin typeface="Arial" panose="020B0604020202020204" pitchFamily="34" charset="0"/>
                <a:cs typeface="Arial" panose="020B0604020202020204" pitchFamily="34" charset="0"/>
              </a:rPr>
              <a:t>à một phương pháp giảm kích thước dữ liệu tham số, sử dụng các mô hình toán học</a:t>
            </a:r>
            <a:r>
              <a:rPr lang="en-US" sz="3600" b="0" i="0" u="none" strike="noStrike">
                <a:solidFill>
                  <a:srgbClr val="000000"/>
                </a:solidFill>
                <a:effectLst/>
                <a:latin typeface="Arial" panose="020B0604020202020204" pitchFamily="34" charset="0"/>
                <a:cs typeface="Arial" panose="020B0604020202020204" pitchFamily="34" charset="0"/>
              </a:rPr>
              <a:t> </a:t>
            </a:r>
            <a:r>
              <a:rPr lang="en-US" sz="3600" b="0" i="0" u="none" strike="noStrike" err="1">
                <a:solidFill>
                  <a:srgbClr val="000000"/>
                </a:solidFill>
                <a:effectLst/>
                <a:latin typeface="Arial" panose="020B0604020202020204" pitchFamily="34" charset="0"/>
                <a:cs typeface="Arial" panose="020B0604020202020204" pitchFamily="34" charset="0"/>
              </a:rPr>
              <a:t>để</a:t>
            </a:r>
            <a:r>
              <a:rPr lang="vi-VN" sz="3600" b="0" i="0" u="none" strike="noStrike">
                <a:solidFill>
                  <a:srgbClr val="000000"/>
                </a:solidFill>
                <a:effectLst/>
                <a:latin typeface="Arial" panose="020B0604020202020204" pitchFamily="34" charset="0"/>
                <a:cs typeface="Arial" panose="020B0604020202020204" pitchFamily="34" charset="0"/>
              </a:rPr>
              <a:t> mô tả mối quan hệ giữa một biến phụ thuộc và một hoặc nhiều biến độc lập. </a:t>
            </a:r>
            <a:endParaRPr lang="en-US" sz="3600" b="0" i="0" u="none" strike="noStrike">
              <a:solidFill>
                <a:srgbClr val="000000"/>
              </a:solidFill>
              <a:effectLst/>
              <a:latin typeface="Arial" panose="020B0604020202020204" pitchFamily="34" charset="0"/>
              <a:cs typeface="Arial" panose="020B0604020202020204" pitchFamily="34" charset="0"/>
            </a:endParaRPr>
          </a:p>
          <a:p>
            <a:pPr marL="571500" indent="-571500" algn="just" rtl="0">
              <a:spcBef>
                <a:spcPts val="0"/>
              </a:spcBef>
              <a:spcAft>
                <a:spcPts val="800"/>
              </a:spcAft>
              <a:buFont typeface="Arial" panose="020B0604020202020204" pitchFamily="34" charset="0"/>
              <a:buChar char="•"/>
            </a:pPr>
            <a:r>
              <a:rPr lang="vi-VN" sz="3600" b="0" i="0" u="none" strike="noStrike">
                <a:solidFill>
                  <a:srgbClr val="000000"/>
                </a:solidFill>
                <a:effectLst/>
                <a:latin typeface="Arial" panose="020B0604020202020204" pitchFamily="34" charset="0"/>
                <a:cs typeface="Arial" panose="020B0604020202020204" pitchFamily="34" charset="0"/>
              </a:rPr>
              <a:t>Phương pháp này cho phép xấp xỉ dữ liệu bằng cách khớp dữ liệu với một đường cong hoặc đường thẳng.</a:t>
            </a:r>
            <a:endParaRPr lang="vi-VN" sz="4800" b="0">
              <a:effectLst/>
              <a:latin typeface="Arial" panose="020B0604020202020204" pitchFamily="34" charset="0"/>
              <a:cs typeface="Arial" panose="020B0604020202020204" pitchFamily="34" charset="0"/>
            </a:endParaRPr>
          </a:p>
        </p:txBody>
      </p:sp>
      <p:sp>
        <p:nvSpPr>
          <p:cNvPr id="10" name="TextBox 4">
            <a:extLst>
              <a:ext uri="{FF2B5EF4-FFF2-40B4-BE49-F238E27FC236}">
                <a16:creationId xmlns:a16="http://schemas.microsoft.com/office/drawing/2014/main" id="{3C6C305D-4C02-E9B4-C184-38A2BB94BA00}"/>
              </a:ext>
            </a:extLst>
          </p:cNvPr>
          <p:cNvSpPr txBox="1"/>
          <p:nvPr/>
        </p:nvSpPr>
        <p:spPr>
          <a:xfrm>
            <a:off x="1446988" y="822605"/>
            <a:ext cx="12109078" cy="1231106"/>
          </a:xfrm>
          <a:prstGeom prst="rect">
            <a:avLst/>
          </a:prstGeom>
        </p:spPr>
        <p:txBody>
          <a:bodyPr wrap="square" lIns="0" tIns="0" rIns="0" bIns="0" rtlCol="0" anchor="t">
            <a:spAutoFit/>
          </a:bodyPr>
          <a:lstStyle/>
          <a:p>
            <a:pPr rtl="0">
              <a:spcBef>
                <a:spcPts val="0"/>
              </a:spcBef>
              <a:spcAft>
                <a:spcPts val="800"/>
              </a:spcAft>
            </a:pPr>
            <a:r>
              <a:rPr lang="en-ID" sz="4000" b="1" i="0" u="none" strike="noStrike" err="1">
                <a:solidFill>
                  <a:srgbClr val="000000"/>
                </a:solidFill>
                <a:effectLst/>
                <a:latin typeface="Arial" panose="020B0604020202020204" pitchFamily="34" charset="0"/>
                <a:cs typeface="Arial" panose="020B0604020202020204" pitchFamily="34" charset="0"/>
              </a:rPr>
              <a:t>Hồi</a:t>
            </a:r>
            <a:r>
              <a:rPr lang="en-ID" sz="4000" b="1" i="0" u="none" strike="noStrike">
                <a:solidFill>
                  <a:srgbClr val="000000"/>
                </a:solidFill>
                <a:effectLst/>
                <a:latin typeface="Arial" panose="020B0604020202020204" pitchFamily="34" charset="0"/>
                <a:cs typeface="Arial" panose="020B0604020202020204" pitchFamily="34" charset="0"/>
              </a:rPr>
              <a:t> Quy </a:t>
            </a:r>
            <a:r>
              <a:rPr lang="en-ID" sz="4000" b="1" i="0" u="none" strike="noStrike" err="1">
                <a:solidFill>
                  <a:srgbClr val="000000"/>
                </a:solidFill>
                <a:effectLst/>
                <a:latin typeface="Arial" panose="020B0604020202020204" pitchFamily="34" charset="0"/>
                <a:cs typeface="Arial" panose="020B0604020202020204" pitchFamily="34" charset="0"/>
              </a:rPr>
              <a:t>Và</a:t>
            </a:r>
            <a:r>
              <a:rPr lang="en-ID" sz="4000" b="1" i="0" u="none" strike="noStrike">
                <a:solidFill>
                  <a:srgbClr val="000000"/>
                </a:solidFill>
                <a:effectLst/>
                <a:latin typeface="Arial" panose="020B0604020202020204" pitchFamily="34" charset="0"/>
                <a:cs typeface="Arial" panose="020B0604020202020204" pitchFamily="34" charset="0"/>
              </a:rPr>
              <a:t> </a:t>
            </a:r>
            <a:r>
              <a:rPr lang="en-ID" sz="4000" b="1" i="0" u="none" strike="noStrike" err="1">
                <a:solidFill>
                  <a:srgbClr val="000000"/>
                </a:solidFill>
                <a:effectLst/>
                <a:latin typeface="Arial" panose="020B0604020202020204" pitchFamily="34" charset="0"/>
                <a:cs typeface="Arial" panose="020B0604020202020204" pitchFamily="34" charset="0"/>
              </a:rPr>
              <a:t>Mô</a:t>
            </a:r>
            <a:r>
              <a:rPr lang="en-ID" sz="4000" b="1" i="0" u="none" strike="noStrike">
                <a:solidFill>
                  <a:srgbClr val="000000"/>
                </a:solidFill>
                <a:effectLst/>
                <a:latin typeface="Arial" panose="020B0604020202020204" pitchFamily="34" charset="0"/>
                <a:cs typeface="Arial" panose="020B0604020202020204" pitchFamily="34" charset="0"/>
              </a:rPr>
              <a:t> </a:t>
            </a:r>
            <a:r>
              <a:rPr lang="en-ID" sz="4000" b="1" i="0" u="none" strike="noStrike" err="1">
                <a:solidFill>
                  <a:srgbClr val="000000"/>
                </a:solidFill>
                <a:effectLst/>
                <a:latin typeface="Arial" panose="020B0604020202020204" pitchFamily="34" charset="0"/>
                <a:cs typeface="Arial" panose="020B0604020202020204" pitchFamily="34" charset="0"/>
              </a:rPr>
              <a:t>Hình</a:t>
            </a:r>
            <a:r>
              <a:rPr lang="en-ID" sz="4000" b="1" i="0" u="none" strike="noStrike">
                <a:solidFill>
                  <a:srgbClr val="000000"/>
                </a:solidFill>
                <a:effectLst/>
                <a:latin typeface="Arial" panose="020B0604020202020204" pitchFamily="34" charset="0"/>
                <a:cs typeface="Arial" panose="020B0604020202020204" pitchFamily="34" charset="0"/>
              </a:rPr>
              <a:t> Log-</a:t>
            </a:r>
            <a:r>
              <a:rPr lang="en-ID" sz="4000" b="1" i="0" u="none" strike="noStrike" err="1">
                <a:solidFill>
                  <a:srgbClr val="000000"/>
                </a:solidFill>
                <a:effectLst/>
                <a:latin typeface="Arial" panose="020B0604020202020204" pitchFamily="34" charset="0"/>
                <a:cs typeface="Arial" panose="020B0604020202020204" pitchFamily="34" charset="0"/>
              </a:rPr>
              <a:t>Tuyến</a:t>
            </a:r>
            <a:r>
              <a:rPr lang="en-ID" sz="4000" b="1" i="0" u="none" strike="noStrike">
                <a:solidFill>
                  <a:srgbClr val="000000"/>
                </a:solidFill>
                <a:effectLst/>
                <a:latin typeface="Arial" panose="020B0604020202020204" pitchFamily="34" charset="0"/>
                <a:cs typeface="Arial" panose="020B0604020202020204" pitchFamily="34" charset="0"/>
              </a:rPr>
              <a:t> </a:t>
            </a:r>
            <a:r>
              <a:rPr lang="en-ID" sz="4000" b="1" i="0" u="none" strike="noStrike" err="1">
                <a:solidFill>
                  <a:srgbClr val="000000"/>
                </a:solidFill>
                <a:effectLst/>
                <a:latin typeface="Arial" panose="020B0604020202020204" pitchFamily="34" charset="0"/>
                <a:cs typeface="Arial" panose="020B0604020202020204" pitchFamily="34" charset="0"/>
              </a:rPr>
              <a:t>Tính</a:t>
            </a:r>
            <a:r>
              <a:rPr lang="en-ID" sz="4000" b="1" i="0" u="none" strike="noStrike">
                <a:solidFill>
                  <a:srgbClr val="000000"/>
                </a:solidFill>
                <a:effectLst/>
                <a:latin typeface="Arial" panose="020B0604020202020204" pitchFamily="34" charset="0"/>
                <a:cs typeface="Arial" panose="020B0604020202020204" pitchFamily="34" charset="0"/>
              </a:rPr>
              <a:t> (Regression and Log-Linear Models)</a:t>
            </a:r>
            <a:endParaRPr lang="en-ID" sz="5400" b="0">
              <a:effectLst/>
              <a:latin typeface="Arial" panose="020B0604020202020204" pitchFamily="34" charset="0"/>
              <a:cs typeface="Arial" panose="020B0604020202020204" pitchFamily="34" charset="0"/>
            </a:endParaRPr>
          </a:p>
        </p:txBody>
      </p:sp>
      <p:sp>
        <p:nvSpPr>
          <p:cNvPr id="11" name="TextBox 9">
            <a:extLst>
              <a:ext uri="{FF2B5EF4-FFF2-40B4-BE49-F238E27FC236}">
                <a16:creationId xmlns:a16="http://schemas.microsoft.com/office/drawing/2014/main" id="{81B346FD-ED16-3B38-429F-5B9B01020D3D}"/>
              </a:ext>
            </a:extLst>
          </p:cNvPr>
          <p:cNvSpPr txBox="1"/>
          <p:nvPr/>
        </p:nvSpPr>
        <p:spPr>
          <a:xfrm>
            <a:off x="597386" y="828946"/>
            <a:ext cx="2190899" cy="1018869"/>
          </a:xfrm>
          <a:prstGeom prst="rect">
            <a:avLst/>
          </a:prstGeom>
        </p:spPr>
        <p:txBody>
          <a:bodyPr lIns="0" tIns="0" rIns="0" bIns="0" rtlCol="0" anchor="t">
            <a:spAutoFit/>
          </a:bodyPr>
          <a:lstStyle/>
          <a:p>
            <a:pPr marL="0" lvl="0" indent="0" algn="l">
              <a:lnSpc>
                <a:spcPts val="9078"/>
              </a:lnSpc>
              <a:spcBef>
                <a:spcPct val="0"/>
              </a:spcBef>
            </a:pPr>
            <a:r>
              <a:rPr lang="vi-VN" sz="4000" b="1">
                <a:ea typeface="Poppins Semi-Bold"/>
                <a:cs typeface="Arial" panose="020B0604020202020204" pitchFamily="34" charset="0"/>
                <a:sym typeface="Poppins Semi-Bold"/>
              </a:rPr>
              <a:t>05</a:t>
            </a:r>
            <a:r>
              <a:rPr lang="en-US" sz="4000" b="1">
                <a:ea typeface="Poppins Semi-Bold"/>
                <a:cs typeface="Poppins Semi-Bold"/>
                <a:sym typeface="Poppins Semi-Bold"/>
              </a:rPr>
              <a:t>.</a:t>
            </a:r>
          </a:p>
        </p:txBody>
      </p:sp>
      <p:sp>
        <p:nvSpPr>
          <p:cNvPr id="12" name="Slide Number Placeholder 4">
            <a:extLst>
              <a:ext uri="{FF2B5EF4-FFF2-40B4-BE49-F238E27FC236}">
                <a16:creationId xmlns:a16="http://schemas.microsoft.com/office/drawing/2014/main" id="{FE2315E8-0172-5469-705E-1692CDDE6E9E}"/>
              </a:ext>
            </a:extLst>
          </p:cNvPr>
          <p:cNvSpPr txBox="1">
            <a:spLocks/>
          </p:cNvSpPr>
          <p:nvPr/>
        </p:nvSpPr>
        <p:spPr>
          <a:xfrm>
            <a:off x="16144973" y="9893804"/>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800" b="1" smtClean="0"/>
              <a:pPr/>
              <a:t>21</a:t>
            </a:fld>
            <a:endParaRPr lang="en-US" sz="2800" b="1"/>
          </a:p>
        </p:txBody>
      </p:sp>
    </p:spTree>
    <p:extLst>
      <p:ext uri="{BB962C8B-B14F-4D97-AF65-F5344CB8AC3E}">
        <p14:creationId xmlns:p14="http://schemas.microsoft.com/office/powerpoint/2010/main" val="15349095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7"/>
          <p:cNvSpPr/>
          <p:nvPr/>
        </p:nvSpPr>
        <p:spPr>
          <a:xfrm>
            <a:off x="14015254" y="6676928"/>
            <a:ext cx="3244046" cy="2562797"/>
          </a:xfrm>
          <a:custGeom>
            <a:avLst/>
            <a:gdLst/>
            <a:ahLst/>
            <a:cxnLst/>
            <a:rect l="l" t="t" r="r" b="b"/>
            <a:pathLst>
              <a:path w="3244046" h="2562797">
                <a:moveTo>
                  <a:pt x="0" y="0"/>
                </a:moveTo>
                <a:lnTo>
                  <a:pt x="3244046" y="0"/>
                </a:lnTo>
                <a:lnTo>
                  <a:pt x="3244046" y="2562797"/>
                </a:lnTo>
                <a:lnTo>
                  <a:pt x="0" y="2562797"/>
                </a:lnTo>
                <a:lnTo>
                  <a:pt x="0" y="0"/>
                </a:lnTo>
                <a:close/>
              </a:path>
            </a:pathLst>
          </a:custGeom>
          <a:blipFill>
            <a:blip r:embed="rId2">
              <a:alphaModFix amt="20999"/>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1219200" y="869897"/>
            <a:ext cx="15925800" cy="1661993"/>
          </a:xfrm>
          <a:prstGeom prst="rect">
            <a:avLst/>
          </a:prstGeom>
        </p:spPr>
        <p:txBody>
          <a:bodyPr wrap="square" lIns="0" tIns="0" rIns="0" bIns="0" rtlCol="0" anchor="t">
            <a:spAutoFit/>
          </a:bodyPr>
          <a:lstStyle/>
          <a:p>
            <a:pPr rtl="0" fontAlgn="base">
              <a:spcBef>
                <a:spcPts val="0"/>
              </a:spcBef>
              <a:spcAft>
                <a:spcPts val="800"/>
              </a:spcAft>
            </a:pPr>
            <a:r>
              <a:rPr lang="vi-VN" sz="3600" b="1" i="0" u="none" strike="noStrike">
                <a:solidFill>
                  <a:srgbClr val="000000"/>
                </a:solidFill>
                <a:effectLst/>
                <a:latin typeface="Arial" panose="020B0604020202020204" pitchFamily="34" charset="0"/>
                <a:cs typeface="Arial" panose="020B0604020202020204" pitchFamily="34" charset="0"/>
              </a:rPr>
              <a:t>Hồi quy tuyến tính đơn giản (Simple Linear Regression)</a:t>
            </a:r>
            <a:r>
              <a:rPr lang="vi-VN" sz="3600" b="0" i="0" u="none" strike="noStrike">
                <a:solidFill>
                  <a:srgbClr val="000000"/>
                </a:solidFill>
                <a:effectLst/>
                <a:latin typeface="Arial" panose="020B0604020202020204" pitchFamily="34" charset="0"/>
                <a:cs typeface="Arial" panose="020B0604020202020204" pitchFamily="34" charset="0"/>
              </a:rPr>
              <a:t>: Dùng khi có một biến độc lập (x) và một biến phụ thuộc (y). Mối quan hệ giữa hai biến này được mô tả bằng phương trình:</a:t>
            </a:r>
          </a:p>
        </p:txBody>
      </p:sp>
      <p:grpSp>
        <p:nvGrpSpPr>
          <p:cNvPr id="13" name="Group 13"/>
          <p:cNvGrpSpPr/>
          <p:nvPr/>
        </p:nvGrpSpPr>
        <p:grpSpPr>
          <a:xfrm rot="-2700000">
            <a:off x="13953472" y="-1920848"/>
            <a:ext cx="3847852" cy="3841695"/>
            <a:chOff x="0" y="0"/>
            <a:chExt cx="6350000" cy="6339840"/>
          </a:xfrm>
        </p:grpSpPr>
        <p:sp>
          <p:nvSpPr>
            <p:cNvPr id="14" name="Freeform 1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44B875">
                <a:alpha val="9804"/>
              </a:srgbClr>
            </a:solidFill>
          </p:spPr>
        </p:sp>
      </p:grpSp>
      <p:grpSp>
        <p:nvGrpSpPr>
          <p:cNvPr id="15" name="Group 15"/>
          <p:cNvGrpSpPr/>
          <p:nvPr/>
        </p:nvGrpSpPr>
        <p:grpSpPr>
          <a:xfrm rot="-2700000">
            <a:off x="11724142" y="-1258675"/>
            <a:ext cx="2044362" cy="2041091"/>
            <a:chOff x="0" y="0"/>
            <a:chExt cx="6350000" cy="6339840"/>
          </a:xfrm>
        </p:grpSpPr>
        <p:sp>
          <p:nvSpPr>
            <p:cNvPr id="16" name="Freeform 16"/>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6327D">
                <a:alpha val="9804"/>
              </a:srgbClr>
            </a:solidFill>
          </p:spPr>
        </p:sp>
      </p:grpSp>
      <p:pic>
        <p:nvPicPr>
          <p:cNvPr id="2" name="Picture 2" descr="Ảnh có chứa Phông chữ, màu trắng, thuật in máy, văn bản&#10;&#10;Mô tả được tạo tự động">
            <a:extLst>
              <a:ext uri="{FF2B5EF4-FFF2-40B4-BE49-F238E27FC236}">
                <a16:creationId xmlns:a16="http://schemas.microsoft.com/office/drawing/2014/main" id="{C00F41F3-D41F-BB67-F786-2E006F7648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2530076"/>
            <a:ext cx="11606843" cy="212969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FEB51BD-302B-F80B-D793-AE9DF8DE184D}"/>
              </a:ext>
            </a:extLst>
          </p:cNvPr>
          <p:cNvSpPr txBox="1"/>
          <p:nvPr/>
        </p:nvSpPr>
        <p:spPr>
          <a:xfrm>
            <a:off x="1219200" y="4215655"/>
            <a:ext cx="12736285" cy="3826689"/>
          </a:xfrm>
          <a:prstGeom prst="rect">
            <a:avLst/>
          </a:prstGeom>
          <a:noFill/>
        </p:spPr>
        <p:txBody>
          <a:bodyPr wrap="square">
            <a:spAutoFit/>
          </a:bodyPr>
          <a:lstStyle/>
          <a:p>
            <a:pPr indent="457200" rtl="0">
              <a:spcBef>
                <a:spcPts val="0"/>
              </a:spcBef>
              <a:spcAft>
                <a:spcPts val="800"/>
              </a:spcAft>
            </a:pPr>
            <a:r>
              <a:rPr lang="vi-VN" sz="3600" b="0" i="0" u="none" strike="noStrike">
                <a:solidFill>
                  <a:srgbClr val="000000"/>
                </a:solidFill>
                <a:effectLst/>
                <a:latin typeface="Arial" panose="020B0604020202020204" pitchFamily="34" charset="0"/>
                <a:cs typeface="Arial" panose="020B0604020202020204" pitchFamily="34" charset="0"/>
              </a:rPr>
              <a:t>Trong đó:</a:t>
            </a:r>
            <a:endParaRPr lang="vi-VN" sz="3600" b="0">
              <a:effectLst/>
              <a:latin typeface="Arial" panose="020B0604020202020204" pitchFamily="34" charset="0"/>
              <a:cs typeface="Arial" panose="020B0604020202020204" pitchFamily="34" charset="0"/>
            </a:endParaRPr>
          </a:p>
          <a:p>
            <a:pPr marL="457200" indent="442913" rtl="0" fontAlgn="base">
              <a:spcBef>
                <a:spcPts val="0"/>
              </a:spcBef>
              <a:spcAft>
                <a:spcPts val="800"/>
              </a:spcAft>
              <a:buFont typeface="Arial" panose="020B0604020202020204" pitchFamily="34" charset="0"/>
              <a:buChar char="•"/>
            </a:pPr>
            <a:r>
              <a:rPr lang="vi-VN" sz="3600" b="0" i="0" u="none" strike="noStrike">
                <a:solidFill>
                  <a:srgbClr val="000000"/>
                </a:solidFill>
                <a:effectLst/>
                <a:latin typeface="Arial" panose="020B0604020202020204" pitchFamily="34" charset="0"/>
                <a:cs typeface="Arial" panose="020B0604020202020204" pitchFamily="34" charset="0"/>
              </a:rPr>
              <a:t>y là biến phụ thuộc.</a:t>
            </a:r>
          </a:p>
          <a:p>
            <a:pPr marL="457200" indent="442913" rtl="0" fontAlgn="base">
              <a:spcBef>
                <a:spcPts val="0"/>
              </a:spcBef>
              <a:spcAft>
                <a:spcPts val="800"/>
              </a:spcAft>
              <a:buFont typeface="Arial" panose="020B0604020202020204" pitchFamily="34" charset="0"/>
              <a:buChar char="•"/>
            </a:pPr>
            <a:r>
              <a:rPr lang="vi-VN" sz="3600" b="0" i="0" u="none" strike="noStrike">
                <a:solidFill>
                  <a:srgbClr val="000000"/>
                </a:solidFill>
                <a:effectLst/>
                <a:latin typeface="Arial" panose="020B0604020202020204" pitchFamily="34" charset="0"/>
                <a:cs typeface="Arial" panose="020B0604020202020204" pitchFamily="34" charset="0"/>
              </a:rPr>
              <a:t>x là biến độc lập.</a:t>
            </a:r>
          </a:p>
          <a:p>
            <a:pPr marL="457200" indent="442913" rtl="0" fontAlgn="base">
              <a:spcBef>
                <a:spcPts val="0"/>
              </a:spcBef>
              <a:spcAft>
                <a:spcPts val="800"/>
              </a:spcAft>
              <a:buFont typeface="Arial" panose="020B0604020202020204" pitchFamily="34" charset="0"/>
              <a:buChar char="•"/>
            </a:pPr>
            <a:r>
              <a:rPr lang="vi-VN" sz="3600" b="0" i="0" u="none" strike="noStrike">
                <a:solidFill>
                  <a:srgbClr val="000000"/>
                </a:solidFill>
                <a:effectLst/>
                <a:latin typeface="Arial" panose="020B0604020202020204" pitchFamily="34" charset="0"/>
                <a:cs typeface="Arial" panose="020B0604020202020204" pitchFamily="34" charset="0"/>
              </a:rPr>
              <a:t>w là hệ số góc của đường hồi quy (độ dốc).</a:t>
            </a:r>
          </a:p>
          <a:p>
            <a:pPr marL="457200" indent="442913" rtl="0" fontAlgn="base">
              <a:spcBef>
                <a:spcPts val="0"/>
              </a:spcBef>
              <a:spcAft>
                <a:spcPts val="800"/>
              </a:spcAft>
              <a:buFont typeface="Arial" panose="020B0604020202020204" pitchFamily="34" charset="0"/>
              <a:buChar char="•"/>
            </a:pPr>
            <a:r>
              <a:rPr lang="vi-VN" sz="3600" b="0" i="0" u="none" strike="noStrike">
                <a:solidFill>
                  <a:srgbClr val="000000"/>
                </a:solidFill>
                <a:effectLst/>
                <a:latin typeface="Arial" panose="020B0604020202020204" pitchFamily="34" charset="0"/>
                <a:cs typeface="Arial" panose="020B0604020202020204" pitchFamily="34" charset="0"/>
              </a:rPr>
              <a:t>b là điểm cắt của đường hồi quy với trục tung (giao điểm với trục y).</a:t>
            </a:r>
          </a:p>
        </p:txBody>
      </p:sp>
      <p:sp>
        <p:nvSpPr>
          <p:cNvPr id="8" name="Slide Number Placeholder 4">
            <a:extLst>
              <a:ext uri="{FF2B5EF4-FFF2-40B4-BE49-F238E27FC236}">
                <a16:creationId xmlns:a16="http://schemas.microsoft.com/office/drawing/2014/main" id="{825400A2-A4F4-F760-6FD9-9496970FC1CB}"/>
              </a:ext>
            </a:extLst>
          </p:cNvPr>
          <p:cNvSpPr txBox="1">
            <a:spLocks/>
          </p:cNvSpPr>
          <p:nvPr/>
        </p:nvSpPr>
        <p:spPr>
          <a:xfrm>
            <a:off x="16144973" y="9893804"/>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800" b="1" smtClean="0"/>
              <a:pPr/>
              <a:t>22</a:t>
            </a:fld>
            <a:endParaRPr lang="en-US" sz="2800" b="1"/>
          </a:p>
        </p:txBody>
      </p:sp>
    </p:spTree>
    <p:extLst>
      <p:ext uri="{BB962C8B-B14F-4D97-AF65-F5344CB8AC3E}">
        <p14:creationId xmlns:p14="http://schemas.microsoft.com/office/powerpoint/2010/main" val="1272562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7"/>
          <p:cNvSpPr/>
          <p:nvPr/>
        </p:nvSpPr>
        <p:spPr>
          <a:xfrm>
            <a:off x="14015254" y="6676928"/>
            <a:ext cx="3244046" cy="2562797"/>
          </a:xfrm>
          <a:custGeom>
            <a:avLst/>
            <a:gdLst/>
            <a:ahLst/>
            <a:cxnLst/>
            <a:rect l="l" t="t" r="r" b="b"/>
            <a:pathLst>
              <a:path w="3244046" h="2562797">
                <a:moveTo>
                  <a:pt x="0" y="0"/>
                </a:moveTo>
                <a:lnTo>
                  <a:pt x="3244046" y="0"/>
                </a:lnTo>
                <a:lnTo>
                  <a:pt x="3244046" y="2562797"/>
                </a:lnTo>
                <a:lnTo>
                  <a:pt x="0" y="2562797"/>
                </a:lnTo>
                <a:lnTo>
                  <a:pt x="0" y="0"/>
                </a:lnTo>
                <a:close/>
              </a:path>
            </a:pathLst>
          </a:custGeom>
          <a:blipFill>
            <a:blip r:embed="rId2">
              <a:alphaModFix amt="20999"/>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1219200" y="869897"/>
            <a:ext cx="15925800" cy="1107996"/>
          </a:xfrm>
          <a:prstGeom prst="rect">
            <a:avLst/>
          </a:prstGeom>
        </p:spPr>
        <p:txBody>
          <a:bodyPr wrap="square" lIns="0" tIns="0" rIns="0" bIns="0" rtlCol="0" anchor="t">
            <a:spAutoFit/>
          </a:bodyPr>
          <a:lstStyle/>
          <a:p>
            <a:pPr lvl="0" algn="just"/>
            <a:r>
              <a:rPr lang="vi-VN" sz="3600" b="1" i="0" u="none" strike="noStrike">
                <a:solidFill>
                  <a:srgbClr val="000000"/>
                </a:solidFill>
                <a:effectLst/>
                <a:latin typeface="Arial" panose="020B0604020202020204" pitchFamily="34" charset="0"/>
                <a:cs typeface="Arial" panose="020B0604020202020204" pitchFamily="34" charset="0"/>
              </a:rPr>
              <a:t>Hồi quy tuyến tính bội (Multiple Linear Regression)</a:t>
            </a:r>
            <a:r>
              <a:rPr lang="vi-VN" sz="3600" b="0" i="0" u="none" strike="noStrike">
                <a:solidFill>
                  <a:srgbClr val="000000"/>
                </a:solidFill>
                <a:effectLst/>
                <a:latin typeface="Arial" panose="020B0604020202020204" pitchFamily="34" charset="0"/>
                <a:cs typeface="Arial" panose="020B0604020202020204" pitchFamily="34" charset="0"/>
              </a:rPr>
              <a:t>: Dùng khi có nhiều biến độc lập x</a:t>
            </a:r>
            <a:r>
              <a:rPr lang="vi-VN" sz="3600" b="0" i="0" u="none" strike="noStrike" baseline="-25000">
                <a:solidFill>
                  <a:srgbClr val="000000"/>
                </a:solidFill>
                <a:effectLst/>
                <a:latin typeface="Arial" panose="020B0604020202020204" pitchFamily="34" charset="0"/>
                <a:cs typeface="Arial" panose="020B0604020202020204" pitchFamily="34" charset="0"/>
              </a:rPr>
              <a:t>1</a:t>
            </a:r>
            <a:r>
              <a:rPr lang="vi-VN" sz="3600" b="0" i="0" u="none" strike="noStrike">
                <a:solidFill>
                  <a:srgbClr val="000000"/>
                </a:solidFill>
                <a:effectLst/>
                <a:latin typeface="Arial" panose="020B0604020202020204" pitchFamily="34" charset="0"/>
                <a:cs typeface="Arial" panose="020B0604020202020204" pitchFamily="34" charset="0"/>
              </a:rPr>
              <a:t>,x</a:t>
            </a:r>
            <a:r>
              <a:rPr lang="vi-VN" sz="3600" b="0" i="0" u="none" strike="noStrike" baseline="-25000">
                <a:solidFill>
                  <a:srgbClr val="000000"/>
                </a:solidFill>
                <a:effectLst/>
                <a:latin typeface="Arial" panose="020B0604020202020204" pitchFamily="34" charset="0"/>
                <a:cs typeface="Arial" panose="020B0604020202020204" pitchFamily="34" charset="0"/>
              </a:rPr>
              <a:t>2</a:t>
            </a:r>
            <a:r>
              <a:rPr lang="vi-VN" sz="3600" b="0" i="0" u="none" strike="noStrike">
                <a:solidFill>
                  <a:srgbClr val="000000"/>
                </a:solidFill>
                <a:effectLst/>
                <a:latin typeface="Arial" panose="020B0604020202020204" pitchFamily="34" charset="0"/>
                <a:cs typeface="Arial" panose="020B0604020202020204" pitchFamily="34" charset="0"/>
              </a:rPr>
              <a:t>,…, x</a:t>
            </a:r>
            <a:r>
              <a:rPr lang="vi-VN" sz="3600" b="0" i="0" u="none" strike="noStrike" baseline="-25000">
                <a:solidFill>
                  <a:srgbClr val="000000"/>
                </a:solidFill>
                <a:effectLst/>
                <a:latin typeface="Arial" panose="020B0604020202020204" pitchFamily="34" charset="0"/>
                <a:cs typeface="Arial" panose="020B0604020202020204" pitchFamily="34" charset="0"/>
              </a:rPr>
              <a:t>n</a:t>
            </a:r>
            <a:r>
              <a:rPr lang="vi-VN" sz="3600" b="0" i="0" u="none" strike="noStrike">
                <a:solidFill>
                  <a:srgbClr val="000000"/>
                </a:solidFill>
                <a:effectLst/>
                <a:latin typeface="Arial" panose="020B0604020202020204" pitchFamily="34" charset="0"/>
                <a:cs typeface="Arial" panose="020B0604020202020204" pitchFamily="34" charset="0"/>
              </a:rPr>
              <a:t>​. Phương trình hồi quy tổng quát là:</a:t>
            </a:r>
            <a:r>
              <a:rPr lang="en-US" sz="3600">
                <a:effectLst/>
                <a:latin typeface="Arial" panose="020B0604020202020204" pitchFamily="34" charset="0"/>
                <a:ea typeface="Times New Roman" panose="02020603050405020304" pitchFamily="18" charset="0"/>
                <a:cs typeface="Arial" panose="020B0604020202020204" pitchFamily="34" charset="0"/>
              </a:rPr>
              <a:t> </a:t>
            </a:r>
            <a:endParaRPr lang="en-ID" sz="3200">
              <a:effectLst/>
              <a:latin typeface="Arial" panose="020B0604020202020204" pitchFamily="34" charset="0"/>
              <a:ea typeface="Times New Roman" panose="02020603050405020304" pitchFamily="18" charset="0"/>
              <a:cs typeface="Arial" panose="020B0604020202020204" pitchFamily="34" charset="0"/>
            </a:endParaRPr>
          </a:p>
        </p:txBody>
      </p:sp>
      <p:grpSp>
        <p:nvGrpSpPr>
          <p:cNvPr id="13" name="Group 13"/>
          <p:cNvGrpSpPr/>
          <p:nvPr/>
        </p:nvGrpSpPr>
        <p:grpSpPr>
          <a:xfrm rot="-2700000">
            <a:off x="13953472" y="-1920848"/>
            <a:ext cx="3847852" cy="3841695"/>
            <a:chOff x="0" y="0"/>
            <a:chExt cx="6350000" cy="6339840"/>
          </a:xfrm>
        </p:grpSpPr>
        <p:sp>
          <p:nvSpPr>
            <p:cNvPr id="14" name="Freeform 1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44B875">
                <a:alpha val="9804"/>
              </a:srgbClr>
            </a:solidFill>
          </p:spPr>
        </p:sp>
      </p:grpSp>
      <p:grpSp>
        <p:nvGrpSpPr>
          <p:cNvPr id="15" name="Group 15"/>
          <p:cNvGrpSpPr/>
          <p:nvPr/>
        </p:nvGrpSpPr>
        <p:grpSpPr>
          <a:xfrm rot="-2700000">
            <a:off x="11724142" y="-1258675"/>
            <a:ext cx="2044362" cy="2041091"/>
            <a:chOff x="0" y="0"/>
            <a:chExt cx="6350000" cy="6339840"/>
          </a:xfrm>
        </p:grpSpPr>
        <p:sp>
          <p:nvSpPr>
            <p:cNvPr id="16" name="Freeform 16"/>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6327D">
                <a:alpha val="9804"/>
              </a:srgbClr>
            </a:solidFill>
          </p:spPr>
        </p:sp>
      </p:grpSp>
      <p:sp>
        <p:nvSpPr>
          <p:cNvPr id="4" name="TextBox 3">
            <a:extLst>
              <a:ext uri="{FF2B5EF4-FFF2-40B4-BE49-F238E27FC236}">
                <a16:creationId xmlns:a16="http://schemas.microsoft.com/office/drawing/2014/main" id="{CFEB51BD-302B-F80B-D793-AE9DF8DE184D}"/>
              </a:ext>
            </a:extLst>
          </p:cNvPr>
          <p:cNvSpPr txBox="1"/>
          <p:nvPr/>
        </p:nvSpPr>
        <p:spPr>
          <a:xfrm>
            <a:off x="1219200" y="4368604"/>
            <a:ext cx="16040100" cy="3067506"/>
          </a:xfrm>
          <a:prstGeom prst="rect">
            <a:avLst/>
          </a:prstGeom>
          <a:noFill/>
        </p:spPr>
        <p:txBody>
          <a:bodyPr wrap="square">
            <a:spAutoFit/>
          </a:bodyPr>
          <a:lstStyle/>
          <a:p>
            <a:pPr rtl="0">
              <a:spcBef>
                <a:spcPts val="0"/>
              </a:spcBef>
              <a:spcAft>
                <a:spcPts val="800"/>
              </a:spcAft>
            </a:pPr>
            <a:r>
              <a:rPr lang="vi-VN" sz="3600" b="1" i="0" u="none" strike="noStrike">
                <a:solidFill>
                  <a:srgbClr val="000000"/>
                </a:solidFill>
                <a:effectLst/>
                <a:latin typeface="Arial" panose="020B0604020202020204" pitchFamily="34" charset="0"/>
                <a:cs typeface="Arial" panose="020B0604020202020204" pitchFamily="34" charset="0"/>
              </a:rPr>
              <a:t>Mục đích của hồi quy</a:t>
            </a:r>
            <a:r>
              <a:rPr lang="vi-VN" sz="3600" b="0" i="0" u="none" strike="noStrike">
                <a:solidFill>
                  <a:srgbClr val="000000"/>
                </a:solidFill>
                <a:effectLst/>
                <a:latin typeface="Arial" panose="020B0604020202020204" pitchFamily="34" charset="0"/>
                <a:cs typeface="Arial" panose="020B0604020202020204" pitchFamily="34" charset="0"/>
              </a:rPr>
              <a:t>: </a:t>
            </a:r>
          </a:p>
          <a:p>
            <a:pPr marL="571500" indent="-571500" algn="just" rtl="0">
              <a:spcBef>
                <a:spcPts val="0"/>
              </a:spcBef>
              <a:spcAft>
                <a:spcPts val="800"/>
              </a:spcAft>
              <a:buFont typeface="Arial" panose="020B0604020202020204" pitchFamily="34" charset="0"/>
              <a:buChar char="•"/>
            </a:pPr>
            <a:r>
              <a:rPr lang="vi-VN" sz="3600" b="0" i="0" u="none" strike="noStrike">
                <a:solidFill>
                  <a:srgbClr val="000000"/>
                </a:solidFill>
                <a:effectLst/>
                <a:latin typeface="Arial" panose="020B0604020202020204" pitchFamily="34" charset="0"/>
                <a:cs typeface="Arial" panose="020B0604020202020204" pitchFamily="34" charset="0"/>
              </a:rPr>
              <a:t>Tìm hệ số w và b sao cho khoảng cách giữa giá trị thực tế y và giá trị ước tính từ phương trình hồi quy là nhỏ nhất. </a:t>
            </a:r>
          </a:p>
          <a:p>
            <a:pPr marL="571500" indent="-571500" algn="just" rtl="0">
              <a:spcBef>
                <a:spcPts val="0"/>
              </a:spcBef>
              <a:spcAft>
                <a:spcPts val="800"/>
              </a:spcAft>
              <a:buFont typeface="Arial" panose="020B0604020202020204" pitchFamily="34" charset="0"/>
              <a:buChar char="•"/>
            </a:pPr>
            <a:r>
              <a:rPr lang="vi-VN" sz="3600" b="0" i="0" u="none" strike="noStrike">
                <a:solidFill>
                  <a:srgbClr val="000000"/>
                </a:solidFill>
                <a:effectLst/>
                <a:latin typeface="Arial" panose="020B0604020202020204" pitchFamily="34" charset="0"/>
                <a:cs typeface="Arial" panose="020B0604020202020204" pitchFamily="34" charset="0"/>
              </a:rPr>
              <a:t>Phương pháp phổ biến nhất là </a:t>
            </a:r>
            <a:r>
              <a:rPr lang="vi-VN" sz="3600" b="1" i="0" u="none" strike="noStrike">
                <a:solidFill>
                  <a:srgbClr val="000000"/>
                </a:solidFill>
                <a:effectLst/>
                <a:latin typeface="Arial" panose="020B0604020202020204" pitchFamily="34" charset="0"/>
                <a:cs typeface="Arial" panose="020B0604020202020204" pitchFamily="34" charset="0"/>
              </a:rPr>
              <a:t>phương pháp bình phương tối thiểu (Least Squares Method)</a:t>
            </a:r>
            <a:r>
              <a:rPr lang="vi-VN" sz="3600" b="0" i="0" u="none" strike="noStrike">
                <a:solidFill>
                  <a:srgbClr val="000000"/>
                </a:solidFill>
                <a:effectLst/>
                <a:latin typeface="Arial" panose="020B0604020202020204" pitchFamily="34" charset="0"/>
                <a:cs typeface="Arial" panose="020B0604020202020204" pitchFamily="34" charset="0"/>
              </a:rPr>
              <a:t> để tìm nghiệm tối ưu.</a:t>
            </a:r>
            <a:endParaRPr lang="vi-VN" sz="3600" b="0">
              <a:effectLst/>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E7DED0CC-E7B9-B528-A514-D01B98EE7F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2601" y="1977893"/>
            <a:ext cx="13618997" cy="1834293"/>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4">
            <a:extLst>
              <a:ext uri="{FF2B5EF4-FFF2-40B4-BE49-F238E27FC236}">
                <a16:creationId xmlns:a16="http://schemas.microsoft.com/office/drawing/2014/main" id="{C1B792DF-8F29-3A28-6A63-BDCF32826548}"/>
              </a:ext>
            </a:extLst>
          </p:cNvPr>
          <p:cNvSpPr txBox="1">
            <a:spLocks/>
          </p:cNvSpPr>
          <p:nvPr/>
        </p:nvSpPr>
        <p:spPr>
          <a:xfrm>
            <a:off x="16144973" y="9893804"/>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800" b="1" smtClean="0"/>
              <a:pPr/>
              <a:t>23</a:t>
            </a:fld>
            <a:endParaRPr lang="en-US" sz="2800" b="1"/>
          </a:p>
        </p:txBody>
      </p:sp>
    </p:spTree>
    <p:extLst>
      <p:ext uri="{BB962C8B-B14F-4D97-AF65-F5344CB8AC3E}">
        <p14:creationId xmlns:p14="http://schemas.microsoft.com/office/powerpoint/2010/main" val="41561031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rot="-2700000">
            <a:off x="14350806" y="-1920849"/>
            <a:ext cx="3847852" cy="3841695"/>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6327D"/>
            </a:solidFill>
          </p:spPr>
        </p:sp>
      </p:grpSp>
      <p:grpSp>
        <p:nvGrpSpPr>
          <p:cNvPr id="5" name="Group 5"/>
          <p:cNvGrpSpPr/>
          <p:nvPr/>
        </p:nvGrpSpPr>
        <p:grpSpPr>
          <a:xfrm rot="-2700000">
            <a:off x="12533884" y="-1020548"/>
            <a:ext cx="2044362" cy="2041091"/>
            <a:chOff x="0" y="0"/>
            <a:chExt cx="6350000" cy="6339840"/>
          </a:xfrm>
        </p:grpSpPr>
        <p:sp>
          <p:nvSpPr>
            <p:cNvPr id="6" name="Freeform 6"/>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09D5C"/>
            </a:solidFill>
          </p:spPr>
        </p:sp>
      </p:grpSp>
      <p:sp>
        <p:nvSpPr>
          <p:cNvPr id="9" name="TextBox 9"/>
          <p:cNvSpPr txBox="1"/>
          <p:nvPr/>
        </p:nvSpPr>
        <p:spPr>
          <a:xfrm>
            <a:off x="1450054" y="2247900"/>
            <a:ext cx="9370346" cy="6750566"/>
          </a:xfrm>
          <a:prstGeom prst="rect">
            <a:avLst/>
          </a:prstGeom>
        </p:spPr>
        <p:txBody>
          <a:bodyPr wrap="square" lIns="0" tIns="0" rIns="0" bIns="0" rtlCol="0" anchor="t">
            <a:spAutoFit/>
          </a:bodyPr>
          <a:lstStyle/>
          <a:p>
            <a:pPr marL="0" indent="0" algn="just" rtl="0">
              <a:spcBef>
                <a:spcPts val="0"/>
              </a:spcBef>
              <a:spcAft>
                <a:spcPts val="800"/>
              </a:spcAft>
              <a:buNone/>
            </a:pPr>
            <a:r>
              <a:rPr lang="en-ID" sz="3600" b="1" i="0" u="none" strike="noStrike" err="1">
                <a:solidFill>
                  <a:srgbClr val="000000"/>
                </a:solidFill>
                <a:effectLst/>
                <a:latin typeface="Arial" panose="020B0604020202020204" pitchFamily="34" charset="0"/>
                <a:cs typeface="Arial" panose="020B0604020202020204" pitchFamily="34" charset="0"/>
              </a:rPr>
              <a:t>Mô</a:t>
            </a:r>
            <a:r>
              <a:rPr lang="en-ID" sz="3600" b="1" i="0" u="none" strike="noStrike">
                <a:solidFill>
                  <a:srgbClr val="000000"/>
                </a:solidFill>
                <a:effectLst/>
                <a:latin typeface="Arial" panose="020B0604020202020204" pitchFamily="34" charset="0"/>
                <a:cs typeface="Arial" panose="020B0604020202020204" pitchFamily="34" charset="0"/>
              </a:rPr>
              <a:t> </a:t>
            </a:r>
            <a:r>
              <a:rPr lang="en-ID" sz="3600" b="1" i="0" u="none" strike="noStrike" err="1">
                <a:solidFill>
                  <a:srgbClr val="000000"/>
                </a:solidFill>
                <a:effectLst/>
                <a:latin typeface="Arial" panose="020B0604020202020204" pitchFamily="34" charset="0"/>
                <a:cs typeface="Arial" panose="020B0604020202020204" pitchFamily="34" charset="0"/>
              </a:rPr>
              <a:t>Hình</a:t>
            </a:r>
            <a:r>
              <a:rPr lang="en-ID" sz="3600" b="1" i="0" u="none" strike="noStrike">
                <a:solidFill>
                  <a:srgbClr val="000000"/>
                </a:solidFill>
                <a:effectLst/>
                <a:latin typeface="Arial" panose="020B0604020202020204" pitchFamily="34" charset="0"/>
                <a:cs typeface="Arial" panose="020B0604020202020204" pitchFamily="34" charset="0"/>
              </a:rPr>
              <a:t> Log-</a:t>
            </a:r>
            <a:r>
              <a:rPr lang="en-ID" sz="3600" b="1" i="0" u="none" strike="noStrike" err="1">
                <a:solidFill>
                  <a:srgbClr val="000000"/>
                </a:solidFill>
                <a:effectLst/>
                <a:latin typeface="Arial" panose="020B0604020202020204" pitchFamily="34" charset="0"/>
                <a:cs typeface="Arial" panose="020B0604020202020204" pitchFamily="34" charset="0"/>
              </a:rPr>
              <a:t>Tuyến</a:t>
            </a:r>
            <a:r>
              <a:rPr lang="en-ID" sz="3600" b="1" i="0" u="none" strike="noStrike">
                <a:solidFill>
                  <a:srgbClr val="000000"/>
                </a:solidFill>
                <a:effectLst/>
                <a:latin typeface="Arial" panose="020B0604020202020204" pitchFamily="34" charset="0"/>
                <a:cs typeface="Arial" panose="020B0604020202020204" pitchFamily="34" charset="0"/>
              </a:rPr>
              <a:t> </a:t>
            </a:r>
            <a:r>
              <a:rPr lang="en-ID" sz="3600" b="1" i="0" u="none" strike="noStrike" err="1">
                <a:solidFill>
                  <a:srgbClr val="000000"/>
                </a:solidFill>
                <a:effectLst/>
                <a:latin typeface="Arial" panose="020B0604020202020204" pitchFamily="34" charset="0"/>
                <a:cs typeface="Arial" panose="020B0604020202020204" pitchFamily="34" charset="0"/>
              </a:rPr>
              <a:t>Tính</a:t>
            </a:r>
            <a:r>
              <a:rPr lang="en-ID" sz="3600" b="1" i="0" u="none" strike="noStrike">
                <a:solidFill>
                  <a:srgbClr val="000000"/>
                </a:solidFill>
                <a:effectLst/>
                <a:latin typeface="Arial" panose="020B0604020202020204" pitchFamily="34" charset="0"/>
                <a:cs typeface="Arial" panose="020B0604020202020204" pitchFamily="34" charset="0"/>
              </a:rPr>
              <a:t> (Log-Linear Models)</a:t>
            </a:r>
            <a:endParaRPr lang="vi-VN" sz="3600" b="1" i="0" u="none" strike="noStrike">
              <a:solidFill>
                <a:srgbClr val="000000"/>
              </a:solidFill>
              <a:effectLst/>
              <a:latin typeface="Arial" panose="020B0604020202020204" pitchFamily="34" charset="0"/>
              <a:cs typeface="Arial" panose="020B0604020202020204" pitchFamily="34" charset="0"/>
            </a:endParaRPr>
          </a:p>
          <a:p>
            <a:pPr marL="571500" indent="-571500" algn="just">
              <a:buFont typeface="Arial" panose="020B0604020202020204" pitchFamily="34" charset="0"/>
              <a:buChar char="•"/>
            </a:pPr>
            <a:r>
              <a:rPr lang="en-US" sz="3600">
                <a:solidFill>
                  <a:srgbClr val="000000"/>
                </a:solidFill>
                <a:latin typeface="Arial" panose="020B0604020202020204" pitchFamily="34" charset="0"/>
                <a:cs typeface="Arial" panose="020B0604020202020204" pitchFamily="34" charset="0"/>
              </a:rPr>
              <a:t>L</a:t>
            </a:r>
            <a:r>
              <a:rPr lang="vi-VN" sz="3600" b="0" i="0" u="none" strike="noStrike">
                <a:solidFill>
                  <a:srgbClr val="000000"/>
                </a:solidFill>
                <a:effectLst/>
                <a:latin typeface="Arial" panose="020B0604020202020204" pitchFamily="34" charset="0"/>
                <a:cs typeface="Arial" panose="020B0604020202020204" pitchFamily="34" charset="0"/>
              </a:rPr>
              <a:t>à một phương pháp dùng để mô hình hóa các phân phối xác suất đa chiều của dữ liệu rời rạc. </a:t>
            </a:r>
          </a:p>
          <a:p>
            <a:pPr marL="571500" indent="-571500" algn="just">
              <a:buFont typeface="Arial" panose="020B0604020202020204" pitchFamily="34" charset="0"/>
              <a:buChar char="•"/>
            </a:pPr>
            <a:r>
              <a:rPr lang="vi-VN" sz="3600" b="0" i="0" u="none" strike="noStrike">
                <a:solidFill>
                  <a:srgbClr val="000000"/>
                </a:solidFill>
                <a:effectLst/>
                <a:latin typeface="Arial" panose="020B0604020202020204" pitchFamily="34" charset="0"/>
                <a:cs typeface="Arial" panose="020B0604020202020204" pitchFamily="34" charset="0"/>
              </a:rPr>
              <a:t>Mô hình này áp dụng khi dữ liệu liên quan đến nhiều thuộc tính rời rạc</a:t>
            </a:r>
          </a:p>
          <a:p>
            <a:pPr marL="571500" indent="-571500" algn="just">
              <a:buFont typeface="Arial" panose="020B0604020202020204" pitchFamily="34" charset="0"/>
              <a:buChar char="•"/>
            </a:pPr>
            <a:r>
              <a:rPr lang="vi-VN" sz="3600">
                <a:solidFill>
                  <a:srgbClr val="000000"/>
                </a:solidFill>
                <a:latin typeface="Arial" panose="020B0604020202020204" pitchFamily="34" charset="0"/>
                <a:cs typeface="Arial" panose="020B0604020202020204" pitchFamily="34" charset="0"/>
              </a:rPr>
              <a:t>Mô hình</a:t>
            </a:r>
            <a:r>
              <a:rPr lang="vi-VN" sz="3600" b="0" i="0" u="none" strike="noStrike">
                <a:solidFill>
                  <a:srgbClr val="000000"/>
                </a:solidFill>
                <a:effectLst/>
                <a:latin typeface="Arial" panose="020B0604020202020204" pitchFamily="34" charset="0"/>
                <a:cs typeface="Arial" panose="020B0604020202020204" pitchFamily="34" charset="0"/>
              </a:rPr>
              <a:t> giúp ước lượng xác suất của các tổ hợp thuộc tính từ một tập hợp con của dữ liệu ban đầu.</a:t>
            </a:r>
            <a:endParaRPr lang="en-US" sz="3600" b="0" i="0" u="none" strike="noStrike">
              <a:solidFill>
                <a:srgbClr val="000000"/>
              </a:solidFill>
              <a:effectLst/>
              <a:latin typeface="Arial" panose="020B0604020202020204" pitchFamily="34" charset="0"/>
              <a:cs typeface="Arial" panose="020B0604020202020204" pitchFamily="34" charset="0"/>
            </a:endParaRPr>
          </a:p>
          <a:p>
            <a:pPr marL="571500" indent="-571500" algn="just" rtl="0">
              <a:spcBef>
                <a:spcPts val="0"/>
              </a:spcBef>
              <a:spcAft>
                <a:spcPts val="800"/>
              </a:spcAft>
              <a:buFont typeface="Arial" panose="020B0604020202020204" pitchFamily="34" charset="0"/>
              <a:buChar char="•"/>
            </a:pPr>
            <a:r>
              <a:rPr lang="vi-VN" sz="3600" b="0" i="0" u="none" strike="noStrike">
                <a:solidFill>
                  <a:srgbClr val="000000"/>
                </a:solidFill>
                <a:effectLst/>
                <a:latin typeface="Arial" panose="020B0604020202020204" pitchFamily="34" charset="0"/>
                <a:cs typeface="Arial" panose="020B0604020202020204" pitchFamily="34" charset="0"/>
              </a:rPr>
              <a:t>Mô hình log-tuyến tính giúp giảm kích thước dữ liệu</a:t>
            </a:r>
            <a:endParaRPr lang="vi-VN" sz="4800" b="0">
              <a:effectLst/>
              <a:latin typeface="Arial" panose="020B0604020202020204" pitchFamily="34" charset="0"/>
              <a:cs typeface="Arial" panose="020B0604020202020204" pitchFamily="34" charset="0"/>
            </a:endParaRPr>
          </a:p>
        </p:txBody>
      </p:sp>
      <p:sp>
        <p:nvSpPr>
          <p:cNvPr id="10" name="TextBox 4">
            <a:extLst>
              <a:ext uri="{FF2B5EF4-FFF2-40B4-BE49-F238E27FC236}">
                <a16:creationId xmlns:a16="http://schemas.microsoft.com/office/drawing/2014/main" id="{3C6C305D-4C02-E9B4-C184-38A2BB94BA00}"/>
              </a:ext>
            </a:extLst>
          </p:cNvPr>
          <p:cNvSpPr txBox="1"/>
          <p:nvPr/>
        </p:nvSpPr>
        <p:spPr>
          <a:xfrm>
            <a:off x="1446988" y="822605"/>
            <a:ext cx="12109078" cy="1231106"/>
          </a:xfrm>
          <a:prstGeom prst="rect">
            <a:avLst/>
          </a:prstGeom>
        </p:spPr>
        <p:txBody>
          <a:bodyPr wrap="square" lIns="0" tIns="0" rIns="0" bIns="0" rtlCol="0" anchor="t">
            <a:spAutoFit/>
          </a:bodyPr>
          <a:lstStyle/>
          <a:p>
            <a:pPr rtl="0">
              <a:spcBef>
                <a:spcPts val="0"/>
              </a:spcBef>
              <a:spcAft>
                <a:spcPts val="800"/>
              </a:spcAft>
            </a:pPr>
            <a:r>
              <a:rPr lang="en-ID" sz="4000" b="1" i="0" u="none" strike="noStrike" err="1">
                <a:solidFill>
                  <a:srgbClr val="000000"/>
                </a:solidFill>
                <a:effectLst/>
                <a:latin typeface="Arial" panose="020B0604020202020204" pitchFamily="34" charset="0"/>
                <a:cs typeface="Arial" panose="020B0604020202020204" pitchFamily="34" charset="0"/>
              </a:rPr>
              <a:t>Hồi</a:t>
            </a:r>
            <a:r>
              <a:rPr lang="en-ID" sz="4000" b="1" i="0" u="none" strike="noStrike">
                <a:solidFill>
                  <a:srgbClr val="000000"/>
                </a:solidFill>
                <a:effectLst/>
                <a:latin typeface="Arial" panose="020B0604020202020204" pitchFamily="34" charset="0"/>
                <a:cs typeface="Arial" panose="020B0604020202020204" pitchFamily="34" charset="0"/>
              </a:rPr>
              <a:t> Quy </a:t>
            </a:r>
            <a:r>
              <a:rPr lang="en-ID" sz="4000" b="1" i="0" u="none" strike="noStrike" err="1">
                <a:solidFill>
                  <a:srgbClr val="000000"/>
                </a:solidFill>
                <a:effectLst/>
                <a:latin typeface="Arial" panose="020B0604020202020204" pitchFamily="34" charset="0"/>
                <a:cs typeface="Arial" panose="020B0604020202020204" pitchFamily="34" charset="0"/>
              </a:rPr>
              <a:t>Và</a:t>
            </a:r>
            <a:r>
              <a:rPr lang="en-ID" sz="4000" b="1" i="0" u="none" strike="noStrike">
                <a:solidFill>
                  <a:srgbClr val="000000"/>
                </a:solidFill>
                <a:effectLst/>
                <a:latin typeface="Arial" panose="020B0604020202020204" pitchFamily="34" charset="0"/>
                <a:cs typeface="Arial" panose="020B0604020202020204" pitchFamily="34" charset="0"/>
              </a:rPr>
              <a:t> </a:t>
            </a:r>
            <a:r>
              <a:rPr lang="en-ID" sz="4000" b="1" i="0" u="none" strike="noStrike" err="1">
                <a:solidFill>
                  <a:srgbClr val="000000"/>
                </a:solidFill>
                <a:effectLst/>
                <a:latin typeface="Arial" panose="020B0604020202020204" pitchFamily="34" charset="0"/>
                <a:cs typeface="Arial" panose="020B0604020202020204" pitchFamily="34" charset="0"/>
              </a:rPr>
              <a:t>Mô</a:t>
            </a:r>
            <a:r>
              <a:rPr lang="en-ID" sz="4000" b="1" i="0" u="none" strike="noStrike">
                <a:solidFill>
                  <a:srgbClr val="000000"/>
                </a:solidFill>
                <a:effectLst/>
                <a:latin typeface="Arial" panose="020B0604020202020204" pitchFamily="34" charset="0"/>
                <a:cs typeface="Arial" panose="020B0604020202020204" pitchFamily="34" charset="0"/>
              </a:rPr>
              <a:t> </a:t>
            </a:r>
            <a:r>
              <a:rPr lang="en-ID" sz="4000" b="1" i="0" u="none" strike="noStrike" err="1">
                <a:solidFill>
                  <a:srgbClr val="000000"/>
                </a:solidFill>
                <a:effectLst/>
                <a:latin typeface="Arial" panose="020B0604020202020204" pitchFamily="34" charset="0"/>
                <a:cs typeface="Arial" panose="020B0604020202020204" pitchFamily="34" charset="0"/>
              </a:rPr>
              <a:t>Hình</a:t>
            </a:r>
            <a:r>
              <a:rPr lang="en-ID" sz="4000" b="1" i="0" u="none" strike="noStrike">
                <a:solidFill>
                  <a:srgbClr val="000000"/>
                </a:solidFill>
                <a:effectLst/>
                <a:latin typeface="Arial" panose="020B0604020202020204" pitchFamily="34" charset="0"/>
                <a:cs typeface="Arial" panose="020B0604020202020204" pitchFamily="34" charset="0"/>
              </a:rPr>
              <a:t> Log-</a:t>
            </a:r>
            <a:r>
              <a:rPr lang="en-ID" sz="4000" b="1" i="0" u="none" strike="noStrike" err="1">
                <a:solidFill>
                  <a:srgbClr val="000000"/>
                </a:solidFill>
                <a:effectLst/>
                <a:latin typeface="Arial" panose="020B0604020202020204" pitchFamily="34" charset="0"/>
                <a:cs typeface="Arial" panose="020B0604020202020204" pitchFamily="34" charset="0"/>
              </a:rPr>
              <a:t>Tuyến</a:t>
            </a:r>
            <a:r>
              <a:rPr lang="en-ID" sz="4000" b="1" i="0" u="none" strike="noStrike">
                <a:solidFill>
                  <a:srgbClr val="000000"/>
                </a:solidFill>
                <a:effectLst/>
                <a:latin typeface="Arial" panose="020B0604020202020204" pitchFamily="34" charset="0"/>
                <a:cs typeface="Arial" panose="020B0604020202020204" pitchFamily="34" charset="0"/>
              </a:rPr>
              <a:t> </a:t>
            </a:r>
            <a:r>
              <a:rPr lang="en-ID" sz="4000" b="1" i="0" u="none" strike="noStrike" err="1">
                <a:solidFill>
                  <a:srgbClr val="000000"/>
                </a:solidFill>
                <a:effectLst/>
                <a:latin typeface="Arial" panose="020B0604020202020204" pitchFamily="34" charset="0"/>
                <a:cs typeface="Arial" panose="020B0604020202020204" pitchFamily="34" charset="0"/>
              </a:rPr>
              <a:t>Tính</a:t>
            </a:r>
            <a:r>
              <a:rPr lang="en-ID" sz="4000" b="1" i="0" u="none" strike="noStrike">
                <a:solidFill>
                  <a:srgbClr val="000000"/>
                </a:solidFill>
                <a:effectLst/>
                <a:latin typeface="Arial" panose="020B0604020202020204" pitchFamily="34" charset="0"/>
                <a:cs typeface="Arial" panose="020B0604020202020204" pitchFamily="34" charset="0"/>
              </a:rPr>
              <a:t> (Regression and Log-Linear Models)</a:t>
            </a:r>
            <a:endParaRPr lang="en-ID" sz="5400" b="0">
              <a:effectLst/>
              <a:latin typeface="Arial" panose="020B0604020202020204" pitchFamily="34" charset="0"/>
              <a:cs typeface="Arial" panose="020B0604020202020204" pitchFamily="34" charset="0"/>
            </a:endParaRPr>
          </a:p>
        </p:txBody>
      </p:sp>
      <p:sp>
        <p:nvSpPr>
          <p:cNvPr id="11" name="TextBox 9">
            <a:extLst>
              <a:ext uri="{FF2B5EF4-FFF2-40B4-BE49-F238E27FC236}">
                <a16:creationId xmlns:a16="http://schemas.microsoft.com/office/drawing/2014/main" id="{81B346FD-ED16-3B38-429F-5B9B01020D3D}"/>
              </a:ext>
            </a:extLst>
          </p:cNvPr>
          <p:cNvSpPr txBox="1"/>
          <p:nvPr/>
        </p:nvSpPr>
        <p:spPr>
          <a:xfrm>
            <a:off x="539512" y="828946"/>
            <a:ext cx="2190899" cy="1018869"/>
          </a:xfrm>
          <a:prstGeom prst="rect">
            <a:avLst/>
          </a:prstGeom>
        </p:spPr>
        <p:txBody>
          <a:bodyPr lIns="0" tIns="0" rIns="0" bIns="0" rtlCol="0" anchor="t">
            <a:spAutoFit/>
          </a:bodyPr>
          <a:lstStyle/>
          <a:p>
            <a:pPr marL="0" lvl="0" indent="0" algn="l">
              <a:lnSpc>
                <a:spcPts val="9078"/>
              </a:lnSpc>
              <a:spcBef>
                <a:spcPct val="0"/>
              </a:spcBef>
            </a:pPr>
            <a:r>
              <a:rPr lang="vi-VN" sz="4000" b="1">
                <a:ea typeface="Poppins Semi-Bold"/>
                <a:cs typeface="Arial" panose="020B0604020202020204" pitchFamily="34" charset="0"/>
                <a:sym typeface="Poppins Semi-Bold"/>
              </a:rPr>
              <a:t>05</a:t>
            </a:r>
            <a:r>
              <a:rPr lang="en-US" sz="4000" b="1">
                <a:ea typeface="Poppins Semi-Bold"/>
                <a:cs typeface="Poppins Semi-Bold"/>
                <a:sym typeface="Poppins Semi-Bold"/>
              </a:rPr>
              <a:t>.</a:t>
            </a:r>
          </a:p>
        </p:txBody>
      </p:sp>
      <p:sp>
        <p:nvSpPr>
          <p:cNvPr id="12" name="Slide Number Placeholder 4">
            <a:extLst>
              <a:ext uri="{FF2B5EF4-FFF2-40B4-BE49-F238E27FC236}">
                <a16:creationId xmlns:a16="http://schemas.microsoft.com/office/drawing/2014/main" id="{19CECC16-EECA-B73B-9475-4863C0EB2F81}"/>
              </a:ext>
            </a:extLst>
          </p:cNvPr>
          <p:cNvSpPr txBox="1">
            <a:spLocks/>
          </p:cNvSpPr>
          <p:nvPr/>
        </p:nvSpPr>
        <p:spPr>
          <a:xfrm>
            <a:off x="16144973" y="9893804"/>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800" b="1" smtClean="0"/>
              <a:pPr/>
              <a:t>24</a:t>
            </a:fld>
            <a:endParaRPr lang="en-US" sz="2800" b="1"/>
          </a:p>
        </p:txBody>
      </p:sp>
    </p:spTree>
    <p:extLst>
      <p:ext uri="{BB962C8B-B14F-4D97-AF65-F5344CB8AC3E}">
        <p14:creationId xmlns:p14="http://schemas.microsoft.com/office/powerpoint/2010/main" val="19617972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7"/>
          <p:cNvSpPr/>
          <p:nvPr/>
        </p:nvSpPr>
        <p:spPr>
          <a:xfrm>
            <a:off x="14015254" y="6676928"/>
            <a:ext cx="3244046" cy="2562797"/>
          </a:xfrm>
          <a:custGeom>
            <a:avLst/>
            <a:gdLst/>
            <a:ahLst/>
            <a:cxnLst/>
            <a:rect l="l" t="t" r="r" b="b"/>
            <a:pathLst>
              <a:path w="3244046" h="2562797">
                <a:moveTo>
                  <a:pt x="0" y="0"/>
                </a:moveTo>
                <a:lnTo>
                  <a:pt x="3244046" y="0"/>
                </a:lnTo>
                <a:lnTo>
                  <a:pt x="3244046" y="2562797"/>
                </a:lnTo>
                <a:lnTo>
                  <a:pt x="0" y="2562797"/>
                </a:lnTo>
                <a:lnTo>
                  <a:pt x="0" y="0"/>
                </a:lnTo>
                <a:close/>
              </a:path>
            </a:pathLst>
          </a:custGeom>
          <a:blipFill>
            <a:blip r:embed="rId2">
              <a:alphaModFix amt="20999"/>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1219200" y="869897"/>
            <a:ext cx="15925800" cy="1107996"/>
          </a:xfrm>
          <a:prstGeom prst="rect">
            <a:avLst/>
          </a:prstGeom>
        </p:spPr>
        <p:txBody>
          <a:bodyPr wrap="square" lIns="0" tIns="0" rIns="0" bIns="0" rtlCol="0" anchor="t">
            <a:spAutoFit/>
          </a:bodyPr>
          <a:lstStyle/>
          <a:p>
            <a:pPr lvl="0" algn="just"/>
            <a:r>
              <a:rPr lang="vi-VN" sz="3600" b="1" i="0" u="none" strike="noStrike">
                <a:solidFill>
                  <a:srgbClr val="000000"/>
                </a:solidFill>
                <a:effectLst/>
                <a:latin typeface="Arial" panose="020B0604020202020204" pitchFamily="34" charset="0"/>
                <a:cs typeface="Arial" panose="020B0604020202020204" pitchFamily="34" charset="0"/>
              </a:rPr>
              <a:t>Công thức log-tuyến tính</a:t>
            </a:r>
            <a:r>
              <a:rPr lang="vi-VN" sz="3600" b="0" i="0" u="none" strike="noStrike">
                <a:solidFill>
                  <a:srgbClr val="000000"/>
                </a:solidFill>
                <a:effectLst/>
                <a:latin typeface="Arial" panose="020B0604020202020204" pitchFamily="34" charset="0"/>
                <a:cs typeface="Arial" panose="020B0604020202020204" pitchFamily="34" charset="0"/>
              </a:rPr>
              <a:t>: Giả sử có ba biến rời rạc X</a:t>
            </a:r>
            <a:r>
              <a:rPr lang="vi-VN" sz="3600" b="0" i="0" u="none" strike="noStrike" baseline="-25000">
                <a:solidFill>
                  <a:srgbClr val="000000"/>
                </a:solidFill>
                <a:effectLst/>
                <a:latin typeface="Arial" panose="020B0604020202020204" pitchFamily="34" charset="0"/>
                <a:cs typeface="Arial" panose="020B0604020202020204" pitchFamily="34" charset="0"/>
              </a:rPr>
              <a:t>1</a:t>
            </a:r>
            <a:r>
              <a:rPr lang="vi-VN" sz="3600" b="0" i="0" u="none" strike="noStrike">
                <a:solidFill>
                  <a:srgbClr val="000000"/>
                </a:solidFill>
                <a:effectLst/>
                <a:latin typeface="Arial" panose="020B0604020202020204" pitchFamily="34" charset="0"/>
                <a:cs typeface="Arial" panose="020B0604020202020204" pitchFamily="34" charset="0"/>
              </a:rPr>
              <a:t>​, X</a:t>
            </a:r>
            <a:r>
              <a:rPr lang="vi-VN" sz="3600" b="0" i="0" u="none" strike="noStrike" baseline="-25000">
                <a:solidFill>
                  <a:srgbClr val="000000"/>
                </a:solidFill>
                <a:effectLst/>
                <a:latin typeface="Arial" panose="020B0604020202020204" pitchFamily="34" charset="0"/>
                <a:cs typeface="Arial" panose="020B0604020202020204" pitchFamily="34" charset="0"/>
              </a:rPr>
              <a:t>2</a:t>
            </a:r>
            <a:r>
              <a:rPr lang="vi-VN" sz="3600" b="0" i="0" u="none" strike="noStrike">
                <a:solidFill>
                  <a:srgbClr val="000000"/>
                </a:solidFill>
                <a:effectLst/>
                <a:latin typeface="Arial" panose="020B0604020202020204" pitchFamily="34" charset="0"/>
                <a:cs typeface="Arial" panose="020B0604020202020204" pitchFamily="34" charset="0"/>
              </a:rPr>
              <a:t>​, X</a:t>
            </a:r>
            <a:r>
              <a:rPr lang="vi-VN" sz="3600" b="0" i="0" u="none" strike="noStrike" baseline="-25000">
                <a:solidFill>
                  <a:srgbClr val="000000"/>
                </a:solidFill>
                <a:effectLst/>
                <a:latin typeface="Arial" panose="020B0604020202020204" pitchFamily="34" charset="0"/>
                <a:cs typeface="Arial" panose="020B0604020202020204" pitchFamily="34" charset="0"/>
              </a:rPr>
              <a:t>3</a:t>
            </a:r>
            <a:r>
              <a:rPr lang="vi-VN" sz="3600" b="0" i="0" u="none" strike="noStrike">
                <a:solidFill>
                  <a:srgbClr val="000000"/>
                </a:solidFill>
                <a:effectLst/>
                <a:latin typeface="Arial" panose="020B0604020202020204" pitchFamily="34" charset="0"/>
                <a:cs typeface="Arial" panose="020B0604020202020204" pitchFamily="34" charset="0"/>
              </a:rPr>
              <a:t>​, ta có thể ước lượng xác suất kết hợp của các biến này bằng phương trình log-tuyến tính</a:t>
            </a:r>
            <a:endParaRPr lang="en-ID" sz="3200">
              <a:effectLst/>
              <a:latin typeface="Arial" panose="020B0604020202020204" pitchFamily="34" charset="0"/>
              <a:ea typeface="Times New Roman" panose="02020603050405020304" pitchFamily="18" charset="0"/>
              <a:cs typeface="Arial" panose="020B0604020202020204" pitchFamily="34" charset="0"/>
            </a:endParaRPr>
          </a:p>
        </p:txBody>
      </p:sp>
      <p:grpSp>
        <p:nvGrpSpPr>
          <p:cNvPr id="13" name="Group 13"/>
          <p:cNvGrpSpPr/>
          <p:nvPr/>
        </p:nvGrpSpPr>
        <p:grpSpPr>
          <a:xfrm rot="-2700000">
            <a:off x="13953472" y="-1920848"/>
            <a:ext cx="3847852" cy="3841695"/>
            <a:chOff x="0" y="0"/>
            <a:chExt cx="6350000" cy="6339840"/>
          </a:xfrm>
        </p:grpSpPr>
        <p:sp>
          <p:nvSpPr>
            <p:cNvPr id="14" name="Freeform 1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44B875">
                <a:alpha val="9804"/>
              </a:srgbClr>
            </a:solidFill>
          </p:spPr>
        </p:sp>
      </p:grpSp>
      <p:grpSp>
        <p:nvGrpSpPr>
          <p:cNvPr id="15" name="Group 15"/>
          <p:cNvGrpSpPr/>
          <p:nvPr/>
        </p:nvGrpSpPr>
        <p:grpSpPr>
          <a:xfrm rot="-2700000">
            <a:off x="11724142" y="-1258675"/>
            <a:ext cx="2044362" cy="2041091"/>
            <a:chOff x="0" y="0"/>
            <a:chExt cx="6350000" cy="6339840"/>
          </a:xfrm>
        </p:grpSpPr>
        <p:sp>
          <p:nvSpPr>
            <p:cNvPr id="16" name="Freeform 16"/>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6327D">
                <a:alpha val="9804"/>
              </a:srgbClr>
            </a:solidFill>
          </p:spPr>
        </p:sp>
      </p:grpSp>
      <p:sp>
        <p:nvSpPr>
          <p:cNvPr id="4" name="TextBox 3">
            <a:extLst>
              <a:ext uri="{FF2B5EF4-FFF2-40B4-BE49-F238E27FC236}">
                <a16:creationId xmlns:a16="http://schemas.microsoft.com/office/drawing/2014/main" id="{CFEB51BD-302B-F80B-D793-AE9DF8DE184D}"/>
              </a:ext>
            </a:extLst>
          </p:cNvPr>
          <p:cNvSpPr txBox="1"/>
          <p:nvPr/>
        </p:nvSpPr>
        <p:spPr>
          <a:xfrm>
            <a:off x="1219200" y="4368604"/>
            <a:ext cx="16040100" cy="2513509"/>
          </a:xfrm>
          <a:prstGeom prst="rect">
            <a:avLst/>
          </a:prstGeom>
          <a:noFill/>
        </p:spPr>
        <p:txBody>
          <a:bodyPr wrap="square">
            <a:spAutoFit/>
          </a:bodyPr>
          <a:lstStyle/>
          <a:p>
            <a:pPr marL="363538" rtl="0">
              <a:spcBef>
                <a:spcPts val="0"/>
              </a:spcBef>
              <a:spcAft>
                <a:spcPts val="800"/>
              </a:spcAft>
            </a:pPr>
            <a:r>
              <a:rPr lang="vi-VN" sz="3600" b="0" i="0" u="none" strike="noStrike">
                <a:solidFill>
                  <a:srgbClr val="000000"/>
                </a:solidFill>
                <a:effectLst/>
                <a:latin typeface="Arial" panose="020B0604020202020204" pitchFamily="34" charset="0"/>
                <a:cs typeface="Arial" panose="020B0604020202020204" pitchFamily="34" charset="0"/>
              </a:rPr>
              <a:t>Trong đó:</a:t>
            </a:r>
            <a:endParaRPr lang="vi-VN" sz="3600" b="0">
              <a:effectLst/>
              <a:latin typeface="Arial" panose="020B0604020202020204" pitchFamily="34" charset="0"/>
              <a:cs typeface="Arial" panose="020B0604020202020204" pitchFamily="34" charset="0"/>
            </a:endParaRPr>
          </a:p>
          <a:p>
            <a:pPr indent="363538" rtl="0" fontAlgn="base">
              <a:spcBef>
                <a:spcPts val="0"/>
              </a:spcBef>
              <a:spcAft>
                <a:spcPts val="800"/>
              </a:spcAft>
              <a:buFont typeface="Arial" panose="020B0604020202020204" pitchFamily="34" charset="0"/>
              <a:buChar char="•"/>
            </a:pPr>
            <a:r>
              <a:rPr lang="vi-VN" sz="3600" b="0" i="0" u="none" strike="noStrike">
                <a:solidFill>
                  <a:srgbClr val="000000"/>
                </a:solidFill>
                <a:effectLst/>
                <a:latin typeface="Arial" panose="020B0604020202020204" pitchFamily="34" charset="0"/>
                <a:cs typeface="Arial" panose="020B0604020202020204" pitchFamily="34" charset="0"/>
              </a:rPr>
              <a:t>P(X</a:t>
            </a:r>
            <a:r>
              <a:rPr lang="vi-VN" sz="3600" b="0" i="0" u="none" strike="noStrike" baseline="-25000">
                <a:solidFill>
                  <a:srgbClr val="000000"/>
                </a:solidFill>
                <a:effectLst/>
                <a:latin typeface="Arial" panose="020B0604020202020204" pitchFamily="34" charset="0"/>
                <a:cs typeface="Arial" panose="020B0604020202020204" pitchFamily="34" charset="0"/>
              </a:rPr>
              <a:t>1</a:t>
            </a:r>
            <a:r>
              <a:rPr lang="vi-VN" sz="3600" b="0" i="0" u="none" strike="noStrike">
                <a:solidFill>
                  <a:srgbClr val="000000"/>
                </a:solidFill>
                <a:effectLst/>
                <a:latin typeface="Arial" panose="020B0604020202020204" pitchFamily="34" charset="0"/>
                <a:cs typeface="Arial" panose="020B0604020202020204" pitchFamily="34" charset="0"/>
              </a:rPr>
              <a:t>,X</a:t>
            </a:r>
            <a:r>
              <a:rPr lang="vi-VN" sz="3600" b="0" i="0" u="none" strike="noStrike" baseline="-25000">
                <a:solidFill>
                  <a:srgbClr val="000000"/>
                </a:solidFill>
                <a:effectLst/>
                <a:latin typeface="Arial" panose="020B0604020202020204" pitchFamily="34" charset="0"/>
                <a:cs typeface="Arial" panose="020B0604020202020204" pitchFamily="34" charset="0"/>
              </a:rPr>
              <a:t>2</a:t>
            </a:r>
            <a:r>
              <a:rPr lang="vi-VN" sz="3600" b="0" i="0" u="none" strike="noStrike">
                <a:solidFill>
                  <a:srgbClr val="000000"/>
                </a:solidFill>
                <a:effectLst/>
                <a:latin typeface="Arial" panose="020B0604020202020204" pitchFamily="34" charset="0"/>
                <a:cs typeface="Arial" panose="020B0604020202020204" pitchFamily="34" charset="0"/>
              </a:rPr>
              <a:t>,X</a:t>
            </a:r>
            <a:r>
              <a:rPr lang="vi-VN" sz="3600" b="0" i="0" u="none" strike="noStrike" baseline="-25000">
                <a:solidFill>
                  <a:srgbClr val="000000"/>
                </a:solidFill>
                <a:effectLst/>
                <a:latin typeface="Arial" panose="020B0604020202020204" pitchFamily="34" charset="0"/>
                <a:cs typeface="Arial" panose="020B0604020202020204" pitchFamily="34" charset="0"/>
              </a:rPr>
              <a:t>3</a:t>
            </a:r>
            <a:r>
              <a:rPr lang="vi-VN" sz="3600" b="0" i="0" u="none" strike="noStrike">
                <a:solidFill>
                  <a:srgbClr val="000000"/>
                </a:solidFill>
                <a:effectLst/>
                <a:latin typeface="Arial" panose="020B0604020202020204" pitchFamily="34" charset="0"/>
                <a:cs typeface="Arial" panose="020B0604020202020204" pitchFamily="34" charset="0"/>
              </a:rPr>
              <a:t>) là xác suất của tổ hợp X</a:t>
            </a:r>
            <a:r>
              <a:rPr lang="vi-VN" sz="3600" b="0" i="0" u="none" strike="noStrike" baseline="-25000">
                <a:solidFill>
                  <a:srgbClr val="000000"/>
                </a:solidFill>
                <a:effectLst/>
                <a:latin typeface="Arial" panose="020B0604020202020204" pitchFamily="34" charset="0"/>
                <a:cs typeface="Arial" panose="020B0604020202020204" pitchFamily="34" charset="0"/>
              </a:rPr>
              <a:t>1</a:t>
            </a:r>
            <a:r>
              <a:rPr lang="vi-VN" sz="3600" b="0" i="0" u="none" strike="noStrike">
                <a:solidFill>
                  <a:srgbClr val="000000"/>
                </a:solidFill>
                <a:effectLst/>
                <a:latin typeface="Arial" panose="020B0604020202020204" pitchFamily="34" charset="0"/>
                <a:cs typeface="Arial" panose="020B0604020202020204" pitchFamily="34" charset="0"/>
              </a:rPr>
              <a:t>,X</a:t>
            </a:r>
            <a:r>
              <a:rPr lang="vi-VN" sz="3600" b="0" i="0" u="none" strike="noStrike" baseline="-25000">
                <a:solidFill>
                  <a:srgbClr val="000000"/>
                </a:solidFill>
                <a:effectLst/>
                <a:latin typeface="Arial" panose="020B0604020202020204" pitchFamily="34" charset="0"/>
                <a:cs typeface="Arial" panose="020B0604020202020204" pitchFamily="34" charset="0"/>
              </a:rPr>
              <a:t>2</a:t>
            </a:r>
            <a:r>
              <a:rPr lang="vi-VN" sz="3600" b="0" i="0" u="none" strike="noStrike">
                <a:solidFill>
                  <a:srgbClr val="000000"/>
                </a:solidFill>
                <a:effectLst/>
                <a:latin typeface="Arial" panose="020B0604020202020204" pitchFamily="34" charset="0"/>
                <a:cs typeface="Arial" panose="020B0604020202020204" pitchFamily="34" charset="0"/>
              </a:rPr>
              <a:t>, X</a:t>
            </a:r>
            <a:r>
              <a:rPr lang="vi-VN" sz="3600" b="0" i="0" u="none" strike="noStrike" baseline="-25000">
                <a:solidFill>
                  <a:srgbClr val="000000"/>
                </a:solidFill>
                <a:effectLst/>
                <a:latin typeface="Arial" panose="020B0604020202020204" pitchFamily="34" charset="0"/>
                <a:cs typeface="Arial" panose="020B0604020202020204" pitchFamily="34" charset="0"/>
              </a:rPr>
              <a:t>3</a:t>
            </a:r>
            <a:r>
              <a:rPr lang="vi-VN" sz="3600" b="0" i="0" u="none" strike="noStrike">
                <a:solidFill>
                  <a:srgbClr val="000000"/>
                </a:solidFill>
                <a:effectLst/>
                <a:latin typeface="Arial" panose="020B0604020202020204" pitchFamily="34" charset="0"/>
                <a:cs typeface="Arial" panose="020B0604020202020204" pitchFamily="34" charset="0"/>
              </a:rPr>
              <a:t>​.</a:t>
            </a:r>
          </a:p>
          <a:p>
            <a:pPr indent="363538" rtl="0" fontAlgn="base">
              <a:spcBef>
                <a:spcPts val="0"/>
              </a:spcBef>
              <a:spcAft>
                <a:spcPts val="800"/>
              </a:spcAft>
              <a:buFont typeface="Arial" panose="020B0604020202020204" pitchFamily="34" charset="0"/>
              <a:buChar char="•"/>
            </a:pPr>
            <a:r>
              <a:rPr lang="el-GR" sz="3600" b="0" i="0" u="none" strike="noStrike">
                <a:solidFill>
                  <a:srgbClr val="000000"/>
                </a:solidFill>
                <a:effectLst/>
                <a:latin typeface="Arial" panose="020B0604020202020204" pitchFamily="34" charset="0"/>
                <a:cs typeface="Arial" panose="020B0604020202020204" pitchFamily="34" charset="0"/>
              </a:rPr>
              <a:t>λ </a:t>
            </a:r>
            <a:r>
              <a:rPr lang="vi-VN" sz="3600" b="0" i="0" u="none" strike="noStrike">
                <a:solidFill>
                  <a:srgbClr val="000000"/>
                </a:solidFill>
                <a:effectLst/>
                <a:latin typeface="Arial" panose="020B0604020202020204" pitchFamily="34" charset="0"/>
                <a:cs typeface="Arial" panose="020B0604020202020204" pitchFamily="34" charset="0"/>
              </a:rPr>
              <a:t>là các tham số đại diện cho ảnh hưởng của từng biến và sự tương tác giữa các biến.</a:t>
            </a:r>
          </a:p>
        </p:txBody>
      </p:sp>
      <p:pic>
        <p:nvPicPr>
          <p:cNvPr id="2" name="Picture 4">
            <a:extLst>
              <a:ext uri="{FF2B5EF4-FFF2-40B4-BE49-F238E27FC236}">
                <a16:creationId xmlns:a16="http://schemas.microsoft.com/office/drawing/2014/main" id="{653ADCBA-23E7-A52B-1C6F-82D9A05708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741" y="2227593"/>
            <a:ext cx="16526517" cy="1369415"/>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4">
            <a:extLst>
              <a:ext uri="{FF2B5EF4-FFF2-40B4-BE49-F238E27FC236}">
                <a16:creationId xmlns:a16="http://schemas.microsoft.com/office/drawing/2014/main" id="{A3E20107-E26A-DBC2-F08E-C57964E07AFC}"/>
              </a:ext>
            </a:extLst>
          </p:cNvPr>
          <p:cNvSpPr txBox="1">
            <a:spLocks/>
          </p:cNvSpPr>
          <p:nvPr/>
        </p:nvSpPr>
        <p:spPr>
          <a:xfrm>
            <a:off x="16144973" y="9893804"/>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800" b="1" smtClean="0"/>
              <a:pPr/>
              <a:t>25</a:t>
            </a:fld>
            <a:endParaRPr lang="en-US" sz="2800" b="1"/>
          </a:p>
        </p:txBody>
      </p:sp>
    </p:spTree>
    <p:extLst>
      <p:ext uri="{BB962C8B-B14F-4D97-AF65-F5344CB8AC3E}">
        <p14:creationId xmlns:p14="http://schemas.microsoft.com/office/powerpoint/2010/main" val="36297368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rot="-2700000">
            <a:off x="14350806" y="-1920849"/>
            <a:ext cx="3847852" cy="3841695"/>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6327D"/>
            </a:solidFill>
          </p:spPr>
        </p:sp>
      </p:grpSp>
      <p:grpSp>
        <p:nvGrpSpPr>
          <p:cNvPr id="5" name="Group 5"/>
          <p:cNvGrpSpPr/>
          <p:nvPr/>
        </p:nvGrpSpPr>
        <p:grpSpPr>
          <a:xfrm rot="-2700000">
            <a:off x="12533884" y="-1020548"/>
            <a:ext cx="2044362" cy="2041091"/>
            <a:chOff x="0" y="0"/>
            <a:chExt cx="6350000" cy="6339840"/>
          </a:xfrm>
        </p:grpSpPr>
        <p:sp>
          <p:nvSpPr>
            <p:cNvPr id="6" name="Freeform 6"/>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09D5C"/>
            </a:solidFill>
          </p:spPr>
        </p:sp>
      </p:grpSp>
      <p:sp>
        <p:nvSpPr>
          <p:cNvPr id="9" name="TextBox 9"/>
          <p:cNvSpPr txBox="1"/>
          <p:nvPr/>
        </p:nvSpPr>
        <p:spPr>
          <a:xfrm>
            <a:off x="611855" y="1980504"/>
            <a:ext cx="8303545" cy="3877985"/>
          </a:xfrm>
          <a:prstGeom prst="rect">
            <a:avLst/>
          </a:prstGeom>
        </p:spPr>
        <p:txBody>
          <a:bodyPr wrap="square" lIns="0" tIns="0" rIns="0" bIns="0" rtlCol="0" anchor="t">
            <a:spAutoFit/>
          </a:bodyPr>
          <a:lstStyle/>
          <a:p>
            <a:pPr marL="571500" indent="-571500" algn="just" rtl="0">
              <a:spcBef>
                <a:spcPts val="0"/>
              </a:spcBef>
              <a:spcAft>
                <a:spcPts val="0"/>
              </a:spcAft>
              <a:buFont typeface="Arial" panose="020B0604020202020204" pitchFamily="34" charset="0"/>
              <a:buChar char="•"/>
            </a:pPr>
            <a:r>
              <a:rPr lang="en-US" sz="3600">
                <a:solidFill>
                  <a:srgbClr val="000000"/>
                </a:solidFill>
                <a:latin typeface="Arial" panose="020B0604020202020204" pitchFamily="34" charset="0"/>
              </a:rPr>
              <a:t>L</a:t>
            </a:r>
            <a:r>
              <a:rPr lang="vi-VN" sz="3600" b="0" i="0" u="none" strike="noStrike">
                <a:solidFill>
                  <a:srgbClr val="000000"/>
                </a:solidFill>
                <a:effectLst/>
                <a:latin typeface="Arial" panose="020B0604020202020204" pitchFamily="34" charset="0"/>
              </a:rPr>
              <a:t>à một phương pháp giảm dữ liệu thông qua việc chia dữ liệu thành các cột. </a:t>
            </a:r>
          </a:p>
          <a:p>
            <a:pPr marL="571500" indent="-571500" algn="just" rtl="0">
              <a:spcBef>
                <a:spcPts val="0"/>
              </a:spcBef>
              <a:spcAft>
                <a:spcPts val="0"/>
              </a:spcAft>
              <a:buFont typeface="Arial" panose="020B0604020202020204" pitchFamily="34" charset="0"/>
              <a:buChar char="•"/>
            </a:pPr>
            <a:r>
              <a:rPr lang="vi-VN" sz="3600" b="0" i="0" u="none" strike="noStrike">
                <a:solidFill>
                  <a:srgbClr val="000000"/>
                </a:solidFill>
                <a:effectLst/>
                <a:latin typeface="Arial" panose="020B0604020202020204" pitchFamily="34" charset="0"/>
              </a:rPr>
              <a:t>Mỗi cột có thể đại diện cho một cặp giá trị thuộc tính-tần suất duy nhất (cột đơn) hoặc một khoảng giá trị liên tục của thuộc tính.</a:t>
            </a:r>
            <a:endParaRPr lang="vi-VN" sz="4800" b="0">
              <a:effectLst/>
            </a:endParaRPr>
          </a:p>
        </p:txBody>
      </p:sp>
      <p:sp>
        <p:nvSpPr>
          <p:cNvPr id="10" name="TextBox 4">
            <a:extLst>
              <a:ext uri="{FF2B5EF4-FFF2-40B4-BE49-F238E27FC236}">
                <a16:creationId xmlns:a16="http://schemas.microsoft.com/office/drawing/2014/main" id="{3C6C305D-4C02-E9B4-C184-38A2BB94BA00}"/>
              </a:ext>
            </a:extLst>
          </p:cNvPr>
          <p:cNvSpPr txBox="1"/>
          <p:nvPr/>
        </p:nvSpPr>
        <p:spPr>
          <a:xfrm>
            <a:off x="1462268" y="890426"/>
            <a:ext cx="11811812" cy="553998"/>
          </a:xfrm>
          <a:prstGeom prst="rect">
            <a:avLst/>
          </a:prstGeom>
        </p:spPr>
        <p:txBody>
          <a:bodyPr wrap="square" lIns="0" tIns="0" rIns="0" bIns="0" rtlCol="0" anchor="t">
            <a:spAutoFit/>
          </a:bodyPr>
          <a:lstStyle/>
          <a:p>
            <a:pPr rtl="0">
              <a:spcBef>
                <a:spcPts val="0"/>
              </a:spcBef>
              <a:spcAft>
                <a:spcPts val="800"/>
              </a:spcAft>
            </a:pPr>
            <a:r>
              <a:rPr lang="vi-VN" sz="3600" b="1">
                <a:effectLst/>
              </a:rPr>
              <a:t>Biểu đồ (</a:t>
            </a:r>
            <a:r>
              <a:rPr lang="en-ID" sz="3600" b="1"/>
              <a:t>Histograms</a:t>
            </a:r>
            <a:r>
              <a:rPr lang="vi-VN" sz="3600" b="1">
                <a:effectLst/>
              </a:rPr>
              <a:t>)</a:t>
            </a:r>
            <a:endParaRPr lang="en-ID" sz="3600" b="1">
              <a:effectLst/>
            </a:endParaRPr>
          </a:p>
        </p:txBody>
      </p:sp>
      <p:sp>
        <p:nvSpPr>
          <p:cNvPr id="11" name="TextBox 9">
            <a:extLst>
              <a:ext uri="{FF2B5EF4-FFF2-40B4-BE49-F238E27FC236}">
                <a16:creationId xmlns:a16="http://schemas.microsoft.com/office/drawing/2014/main" id="{81B346FD-ED16-3B38-429F-5B9B01020D3D}"/>
              </a:ext>
            </a:extLst>
          </p:cNvPr>
          <p:cNvSpPr txBox="1"/>
          <p:nvPr/>
        </p:nvSpPr>
        <p:spPr>
          <a:xfrm>
            <a:off x="611854" y="655326"/>
            <a:ext cx="2190899" cy="1018869"/>
          </a:xfrm>
          <a:prstGeom prst="rect">
            <a:avLst/>
          </a:prstGeom>
        </p:spPr>
        <p:txBody>
          <a:bodyPr lIns="0" tIns="0" rIns="0" bIns="0" rtlCol="0" anchor="t">
            <a:spAutoFit/>
          </a:bodyPr>
          <a:lstStyle/>
          <a:p>
            <a:pPr lvl="0" algn="l">
              <a:lnSpc>
                <a:spcPts val="9078"/>
              </a:lnSpc>
              <a:spcBef>
                <a:spcPct val="0"/>
              </a:spcBef>
            </a:pPr>
            <a:r>
              <a:rPr lang="vi-VN" sz="4000" b="1">
                <a:ea typeface="Poppins Semi-Bold"/>
                <a:cs typeface="Arial" panose="020B0604020202020204" pitchFamily="34" charset="0"/>
                <a:sym typeface="Poppins Semi-Bold"/>
              </a:rPr>
              <a:t>06</a:t>
            </a:r>
            <a:r>
              <a:rPr lang="en-US" sz="4000" b="1">
                <a:ea typeface="Poppins Semi-Bold"/>
                <a:cs typeface="Poppins Semi-Bold"/>
                <a:sym typeface="Poppins Semi-Bold"/>
              </a:rPr>
              <a:t>.</a:t>
            </a:r>
            <a:endParaRPr lang="vi-VN">
              <a:cs typeface="Arial" panose="020B0604020202020204" pitchFamily="34" charset="0"/>
            </a:endParaRPr>
          </a:p>
        </p:txBody>
      </p:sp>
      <p:pic>
        <p:nvPicPr>
          <p:cNvPr id="2052" name="Picture 4" descr="Biểu đồ Histogram là gì? Cách vẽ biểu đồ Histogram trong Excel">
            <a:extLst>
              <a:ext uri="{FF2B5EF4-FFF2-40B4-BE49-F238E27FC236}">
                <a16:creationId xmlns:a16="http://schemas.microsoft.com/office/drawing/2014/main" id="{11DBEC9D-0F8D-E699-7E15-93C5F6ED5A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0" y="892240"/>
            <a:ext cx="9144000" cy="49662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rực quan hóa dữ liệu – Phần 5: Các dạng biểu đồ thể hiện sự phân phối của  dữ liệu - Hệ thống thông tin Thống kê KH&amp;CN">
            <a:extLst>
              <a:ext uri="{FF2B5EF4-FFF2-40B4-BE49-F238E27FC236}">
                <a16:creationId xmlns:a16="http://schemas.microsoft.com/office/drawing/2014/main" id="{32AE42AF-495F-E5F2-15FF-8E67B725CC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981701"/>
            <a:ext cx="18288000" cy="4305300"/>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4">
            <a:extLst>
              <a:ext uri="{FF2B5EF4-FFF2-40B4-BE49-F238E27FC236}">
                <a16:creationId xmlns:a16="http://schemas.microsoft.com/office/drawing/2014/main" id="{5B4B9653-5563-C78F-9292-21FAB1DF893C}"/>
              </a:ext>
            </a:extLst>
          </p:cNvPr>
          <p:cNvSpPr txBox="1">
            <a:spLocks/>
          </p:cNvSpPr>
          <p:nvPr/>
        </p:nvSpPr>
        <p:spPr>
          <a:xfrm>
            <a:off x="16144973" y="9893804"/>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800" b="1" smtClean="0"/>
              <a:pPr/>
              <a:t>26</a:t>
            </a:fld>
            <a:endParaRPr lang="en-US" sz="2800" b="1"/>
          </a:p>
        </p:txBody>
      </p:sp>
    </p:spTree>
    <p:extLst>
      <p:ext uri="{BB962C8B-B14F-4D97-AF65-F5344CB8AC3E}">
        <p14:creationId xmlns:p14="http://schemas.microsoft.com/office/powerpoint/2010/main" val="2968322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DD4D8D89-FD72-1D4C-FED6-CF263892D2AD}"/>
              </a:ext>
            </a:extLst>
          </p:cNvPr>
          <p:cNvGrpSpPr/>
          <p:nvPr/>
        </p:nvGrpSpPr>
        <p:grpSpPr>
          <a:xfrm>
            <a:off x="1006532" y="571500"/>
            <a:ext cx="9215757" cy="1006981"/>
            <a:chOff x="1028700" y="1357679"/>
            <a:chExt cx="9215757" cy="1006981"/>
          </a:xfrm>
        </p:grpSpPr>
        <p:grpSp>
          <p:nvGrpSpPr>
            <p:cNvPr id="2" name="Group 2"/>
            <p:cNvGrpSpPr/>
            <p:nvPr/>
          </p:nvGrpSpPr>
          <p:grpSpPr>
            <a:xfrm>
              <a:off x="1028700" y="1357679"/>
              <a:ext cx="4928923" cy="1006981"/>
              <a:chOff x="0" y="0"/>
              <a:chExt cx="2983892" cy="609611"/>
            </a:xfrm>
          </p:grpSpPr>
          <p:sp>
            <p:nvSpPr>
              <p:cNvPr id="3" name="Freeform 3"/>
              <p:cNvSpPr/>
              <p:nvPr/>
            </p:nvSpPr>
            <p:spPr>
              <a:xfrm>
                <a:off x="6350" y="6350"/>
                <a:ext cx="2971192" cy="596911"/>
              </a:xfrm>
              <a:custGeom>
                <a:avLst/>
                <a:gdLst/>
                <a:ahLst/>
                <a:cxnLst/>
                <a:rect l="l" t="t" r="r" b="b"/>
                <a:pathLst>
                  <a:path w="2971192" h="596911">
                    <a:moveTo>
                      <a:pt x="2971192" y="271780"/>
                    </a:moveTo>
                    <a:lnTo>
                      <a:pt x="2971192" y="596911"/>
                    </a:lnTo>
                    <a:lnTo>
                      <a:pt x="0" y="596911"/>
                    </a:lnTo>
                    <a:lnTo>
                      <a:pt x="0" y="0"/>
                    </a:lnTo>
                    <a:lnTo>
                      <a:pt x="2699412" y="0"/>
                    </a:lnTo>
                    <a:close/>
                  </a:path>
                </a:pathLst>
              </a:custGeom>
              <a:solidFill>
                <a:srgbClr val="06327D">
                  <a:alpha val="85882"/>
                </a:srgbClr>
              </a:solidFill>
            </p:spPr>
          </p:sp>
          <p:sp>
            <p:nvSpPr>
              <p:cNvPr id="4" name="Freeform 4"/>
              <p:cNvSpPr/>
              <p:nvPr/>
            </p:nvSpPr>
            <p:spPr>
              <a:xfrm>
                <a:off x="0" y="0"/>
                <a:ext cx="2983892" cy="609611"/>
              </a:xfrm>
              <a:custGeom>
                <a:avLst/>
                <a:gdLst/>
                <a:ahLst/>
                <a:cxnLst/>
                <a:rect l="l" t="t" r="r" b="b"/>
                <a:pathLst>
                  <a:path w="2983892" h="609611">
                    <a:moveTo>
                      <a:pt x="2983892" y="609611"/>
                    </a:moveTo>
                    <a:lnTo>
                      <a:pt x="0" y="609611"/>
                    </a:lnTo>
                    <a:lnTo>
                      <a:pt x="0" y="0"/>
                    </a:lnTo>
                    <a:lnTo>
                      <a:pt x="2708303" y="0"/>
                    </a:lnTo>
                    <a:lnTo>
                      <a:pt x="2983892" y="275590"/>
                    </a:lnTo>
                    <a:cubicBezTo>
                      <a:pt x="2983892" y="275590"/>
                      <a:pt x="2983892" y="609611"/>
                      <a:pt x="2983892" y="609611"/>
                    </a:cubicBezTo>
                    <a:close/>
                    <a:moveTo>
                      <a:pt x="12700" y="596911"/>
                    </a:moveTo>
                    <a:lnTo>
                      <a:pt x="2971192" y="596911"/>
                    </a:lnTo>
                    <a:lnTo>
                      <a:pt x="2971192" y="280670"/>
                    </a:lnTo>
                    <a:lnTo>
                      <a:pt x="2703222" y="12700"/>
                    </a:lnTo>
                    <a:lnTo>
                      <a:pt x="12700" y="12700"/>
                    </a:lnTo>
                    <a:lnTo>
                      <a:pt x="12700" y="596911"/>
                    </a:lnTo>
                    <a:close/>
                  </a:path>
                </a:pathLst>
              </a:custGeom>
              <a:solidFill>
                <a:srgbClr val="06327D">
                  <a:alpha val="85882"/>
                </a:srgbClr>
              </a:solidFill>
            </p:spPr>
          </p:sp>
        </p:grpSp>
        <p:sp>
          <p:nvSpPr>
            <p:cNvPr id="6" name="TextBox 6"/>
            <p:cNvSpPr txBox="1"/>
            <p:nvPr/>
          </p:nvSpPr>
          <p:spPr>
            <a:xfrm>
              <a:off x="1215825" y="1638530"/>
              <a:ext cx="9028632" cy="461665"/>
            </a:xfrm>
            <a:prstGeom prst="rect">
              <a:avLst/>
            </a:prstGeom>
          </p:spPr>
          <p:txBody>
            <a:bodyPr lIns="0" tIns="0" rIns="0" bIns="0" rtlCol="0" anchor="t">
              <a:spAutoFit/>
            </a:bodyPr>
            <a:lstStyle/>
            <a:p>
              <a:pPr marL="0" lvl="0" indent="0" algn="l">
                <a:lnSpc>
                  <a:spcPts val="3573"/>
                </a:lnSpc>
                <a:spcBef>
                  <a:spcPct val="0"/>
                </a:spcBef>
              </a:pPr>
              <a:r>
                <a:rPr lang="vi-VN" sz="3600" u="none">
                  <a:solidFill>
                    <a:srgbClr val="FFFFFF"/>
                  </a:solidFill>
                  <a:latin typeface="Arial" panose="020B0604020202020204" pitchFamily="34" charset="0"/>
                  <a:ea typeface="Inter"/>
                  <a:cs typeface="Arial" panose="020B0604020202020204" pitchFamily="34" charset="0"/>
                  <a:sym typeface="Inter"/>
                </a:rPr>
                <a:t>Ví dụ</a:t>
              </a:r>
              <a:endParaRPr lang="en-US" sz="3600" u="none">
                <a:solidFill>
                  <a:srgbClr val="FFFFFF"/>
                </a:solidFill>
                <a:latin typeface="Arial" panose="020B0604020202020204" pitchFamily="34" charset="0"/>
                <a:ea typeface="Inter"/>
                <a:cs typeface="Arial" panose="020B0604020202020204" pitchFamily="34" charset="0"/>
                <a:sym typeface="Inter"/>
              </a:endParaRPr>
            </a:p>
          </p:txBody>
        </p:sp>
      </p:grpSp>
      <p:sp>
        <p:nvSpPr>
          <p:cNvPr id="20" name="TextBox 19">
            <a:extLst>
              <a:ext uri="{FF2B5EF4-FFF2-40B4-BE49-F238E27FC236}">
                <a16:creationId xmlns:a16="http://schemas.microsoft.com/office/drawing/2014/main" id="{9370A464-33B0-A73E-DE70-5567E0706F10}"/>
              </a:ext>
            </a:extLst>
          </p:cNvPr>
          <p:cNvSpPr txBox="1"/>
          <p:nvPr/>
        </p:nvSpPr>
        <p:spPr>
          <a:xfrm>
            <a:off x="1006532" y="1843400"/>
            <a:ext cx="16508979" cy="2862322"/>
          </a:xfrm>
          <a:prstGeom prst="rect">
            <a:avLst/>
          </a:prstGeom>
          <a:noFill/>
        </p:spPr>
        <p:txBody>
          <a:bodyPr wrap="square">
            <a:spAutoFit/>
          </a:bodyPr>
          <a:lstStyle/>
          <a:p>
            <a:pPr rtl="0">
              <a:spcBef>
                <a:spcPts val="1200"/>
              </a:spcBef>
              <a:spcAft>
                <a:spcPts val="1200"/>
              </a:spcAft>
            </a:pPr>
            <a:r>
              <a:rPr lang="vi-VN" sz="3600" b="0" i="0" u="none" strike="noStrike">
                <a:solidFill>
                  <a:srgbClr val="000000"/>
                </a:solidFill>
                <a:effectLst/>
                <a:latin typeface="Arial" panose="020B0604020202020204" pitchFamily="34" charset="0"/>
              </a:rPr>
              <a:t>Biểu đồ Histogram. Dữ liệu sau đây là danh sách các mức giá của AllElectronics cho các mặt hàng thường được bán (được làm tròn đến đô la gần nhất). Các số liệu đã được sắp xếp: 1, 1, 5, 5, 5, 5, 5, 8, 8, 10, 10, 10, 10, 12, 14, 14, 14, 15, 15, 15, 15, 15, 15, 18, 18, 18, 18, 18, 18, 18, 18, 20, 20, 20, 20, 20, 20, 20, 21, 21, 21, 21, 25, 25, 25, 25, 25, 28, 28, 30, 30, 30.</a:t>
            </a:r>
            <a:endParaRPr lang="en-ID" sz="4800"/>
          </a:p>
        </p:txBody>
      </p:sp>
      <p:grpSp>
        <p:nvGrpSpPr>
          <p:cNvPr id="28" name="Group 11">
            <a:extLst>
              <a:ext uri="{FF2B5EF4-FFF2-40B4-BE49-F238E27FC236}">
                <a16:creationId xmlns:a16="http://schemas.microsoft.com/office/drawing/2014/main" id="{BF5FDB8C-9753-75CE-3A5C-473824E9A64E}"/>
              </a:ext>
            </a:extLst>
          </p:cNvPr>
          <p:cNvGrpSpPr/>
          <p:nvPr/>
        </p:nvGrpSpPr>
        <p:grpSpPr>
          <a:xfrm rot="2700000" flipV="1">
            <a:off x="14510739" y="9272262"/>
            <a:ext cx="3847852" cy="3841695"/>
            <a:chOff x="0" y="0"/>
            <a:chExt cx="6350000" cy="6339840"/>
          </a:xfrm>
        </p:grpSpPr>
        <p:sp>
          <p:nvSpPr>
            <p:cNvPr id="29" name="Freeform 12">
              <a:extLst>
                <a:ext uri="{FF2B5EF4-FFF2-40B4-BE49-F238E27FC236}">
                  <a16:creationId xmlns:a16="http://schemas.microsoft.com/office/drawing/2014/main" id="{8A41DAEA-3561-635B-1297-B7E9F7E45712}"/>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6327D"/>
            </a:solidFill>
          </p:spPr>
        </p:sp>
      </p:grpSp>
      <p:grpSp>
        <p:nvGrpSpPr>
          <p:cNvPr id="30" name="Group 13">
            <a:extLst>
              <a:ext uri="{FF2B5EF4-FFF2-40B4-BE49-F238E27FC236}">
                <a16:creationId xmlns:a16="http://schemas.microsoft.com/office/drawing/2014/main" id="{1BF2919E-16D2-77AC-C2B9-020C79A97E95}"/>
              </a:ext>
            </a:extLst>
          </p:cNvPr>
          <p:cNvGrpSpPr/>
          <p:nvPr/>
        </p:nvGrpSpPr>
        <p:grpSpPr>
          <a:xfrm rot="-2700000">
            <a:off x="12693817" y="8539181"/>
            <a:ext cx="2044362" cy="2041091"/>
            <a:chOff x="0" y="0"/>
            <a:chExt cx="6350000" cy="6339840"/>
          </a:xfrm>
        </p:grpSpPr>
        <p:sp>
          <p:nvSpPr>
            <p:cNvPr id="31" name="Freeform 14">
              <a:extLst>
                <a:ext uri="{FF2B5EF4-FFF2-40B4-BE49-F238E27FC236}">
                  <a16:creationId xmlns:a16="http://schemas.microsoft.com/office/drawing/2014/main" id="{4FA48418-D02F-3B34-0A5D-524BE1C025E9}"/>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44B875"/>
            </a:solidFill>
          </p:spPr>
        </p:sp>
      </p:grpSp>
      <p:pic>
        <p:nvPicPr>
          <p:cNvPr id="5" name="Picture 2">
            <a:extLst>
              <a:ext uri="{FF2B5EF4-FFF2-40B4-BE49-F238E27FC236}">
                <a16:creationId xmlns:a16="http://schemas.microsoft.com/office/drawing/2014/main" id="{8CE3739A-E6AD-4C8C-2601-C8208BC8BD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533" y="4970641"/>
            <a:ext cx="8137468" cy="507536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121BA9B4-F8E6-7D47-96A3-ABD35DB7F9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0" y="4954311"/>
            <a:ext cx="8839201" cy="5091692"/>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4">
            <a:extLst>
              <a:ext uri="{FF2B5EF4-FFF2-40B4-BE49-F238E27FC236}">
                <a16:creationId xmlns:a16="http://schemas.microsoft.com/office/drawing/2014/main" id="{98182FBC-04ED-544C-11E1-2ABACCB1B740}"/>
              </a:ext>
            </a:extLst>
          </p:cNvPr>
          <p:cNvSpPr txBox="1">
            <a:spLocks/>
          </p:cNvSpPr>
          <p:nvPr/>
        </p:nvSpPr>
        <p:spPr>
          <a:xfrm>
            <a:off x="16144973" y="9893804"/>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800" b="1" smtClean="0"/>
              <a:pPr/>
              <a:t>27</a:t>
            </a:fld>
            <a:endParaRPr lang="en-US" sz="2800" b="1"/>
          </a:p>
        </p:txBody>
      </p:sp>
    </p:spTree>
    <p:extLst>
      <p:ext uri="{BB962C8B-B14F-4D97-AF65-F5344CB8AC3E}">
        <p14:creationId xmlns:p14="http://schemas.microsoft.com/office/powerpoint/2010/main" val="9162101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DD4D8D89-FD72-1D4C-FED6-CF263892D2AD}"/>
              </a:ext>
            </a:extLst>
          </p:cNvPr>
          <p:cNvGrpSpPr/>
          <p:nvPr/>
        </p:nvGrpSpPr>
        <p:grpSpPr>
          <a:xfrm>
            <a:off x="1006532" y="571500"/>
            <a:ext cx="9215757" cy="1006981"/>
            <a:chOff x="1028700" y="1357679"/>
            <a:chExt cx="9215757" cy="1006981"/>
          </a:xfrm>
        </p:grpSpPr>
        <p:grpSp>
          <p:nvGrpSpPr>
            <p:cNvPr id="2" name="Group 2"/>
            <p:cNvGrpSpPr/>
            <p:nvPr/>
          </p:nvGrpSpPr>
          <p:grpSpPr>
            <a:xfrm>
              <a:off x="1028700" y="1357679"/>
              <a:ext cx="4928923" cy="1006981"/>
              <a:chOff x="0" y="0"/>
              <a:chExt cx="2983892" cy="609611"/>
            </a:xfrm>
          </p:grpSpPr>
          <p:sp>
            <p:nvSpPr>
              <p:cNvPr id="3" name="Freeform 3"/>
              <p:cNvSpPr/>
              <p:nvPr/>
            </p:nvSpPr>
            <p:spPr>
              <a:xfrm>
                <a:off x="6350" y="6350"/>
                <a:ext cx="2971192" cy="596911"/>
              </a:xfrm>
              <a:custGeom>
                <a:avLst/>
                <a:gdLst/>
                <a:ahLst/>
                <a:cxnLst/>
                <a:rect l="l" t="t" r="r" b="b"/>
                <a:pathLst>
                  <a:path w="2971192" h="596911">
                    <a:moveTo>
                      <a:pt x="2971192" y="271780"/>
                    </a:moveTo>
                    <a:lnTo>
                      <a:pt x="2971192" y="596911"/>
                    </a:lnTo>
                    <a:lnTo>
                      <a:pt x="0" y="596911"/>
                    </a:lnTo>
                    <a:lnTo>
                      <a:pt x="0" y="0"/>
                    </a:lnTo>
                    <a:lnTo>
                      <a:pt x="2699412" y="0"/>
                    </a:lnTo>
                    <a:close/>
                  </a:path>
                </a:pathLst>
              </a:custGeom>
              <a:solidFill>
                <a:srgbClr val="06327D">
                  <a:alpha val="85882"/>
                </a:srgbClr>
              </a:solidFill>
            </p:spPr>
          </p:sp>
          <p:sp>
            <p:nvSpPr>
              <p:cNvPr id="4" name="Freeform 4"/>
              <p:cNvSpPr/>
              <p:nvPr/>
            </p:nvSpPr>
            <p:spPr>
              <a:xfrm>
                <a:off x="0" y="0"/>
                <a:ext cx="2983892" cy="609611"/>
              </a:xfrm>
              <a:custGeom>
                <a:avLst/>
                <a:gdLst/>
                <a:ahLst/>
                <a:cxnLst/>
                <a:rect l="l" t="t" r="r" b="b"/>
                <a:pathLst>
                  <a:path w="2983892" h="609611">
                    <a:moveTo>
                      <a:pt x="2983892" y="609611"/>
                    </a:moveTo>
                    <a:lnTo>
                      <a:pt x="0" y="609611"/>
                    </a:lnTo>
                    <a:lnTo>
                      <a:pt x="0" y="0"/>
                    </a:lnTo>
                    <a:lnTo>
                      <a:pt x="2708303" y="0"/>
                    </a:lnTo>
                    <a:lnTo>
                      <a:pt x="2983892" y="275590"/>
                    </a:lnTo>
                    <a:cubicBezTo>
                      <a:pt x="2983892" y="275590"/>
                      <a:pt x="2983892" y="609611"/>
                      <a:pt x="2983892" y="609611"/>
                    </a:cubicBezTo>
                    <a:close/>
                    <a:moveTo>
                      <a:pt x="12700" y="596911"/>
                    </a:moveTo>
                    <a:lnTo>
                      <a:pt x="2971192" y="596911"/>
                    </a:lnTo>
                    <a:lnTo>
                      <a:pt x="2971192" y="280670"/>
                    </a:lnTo>
                    <a:lnTo>
                      <a:pt x="2703222" y="12700"/>
                    </a:lnTo>
                    <a:lnTo>
                      <a:pt x="12700" y="12700"/>
                    </a:lnTo>
                    <a:lnTo>
                      <a:pt x="12700" y="596911"/>
                    </a:lnTo>
                    <a:close/>
                  </a:path>
                </a:pathLst>
              </a:custGeom>
              <a:solidFill>
                <a:srgbClr val="06327D">
                  <a:alpha val="85882"/>
                </a:srgbClr>
              </a:solidFill>
            </p:spPr>
          </p:sp>
        </p:grpSp>
        <p:sp>
          <p:nvSpPr>
            <p:cNvPr id="6" name="TextBox 6"/>
            <p:cNvSpPr txBox="1"/>
            <p:nvPr/>
          </p:nvSpPr>
          <p:spPr>
            <a:xfrm>
              <a:off x="1215825" y="1638530"/>
              <a:ext cx="9028632" cy="461665"/>
            </a:xfrm>
            <a:prstGeom prst="rect">
              <a:avLst/>
            </a:prstGeom>
          </p:spPr>
          <p:txBody>
            <a:bodyPr lIns="0" tIns="0" rIns="0" bIns="0" rtlCol="0" anchor="t">
              <a:spAutoFit/>
            </a:bodyPr>
            <a:lstStyle/>
            <a:p>
              <a:pPr marL="0" lvl="0" indent="0" algn="l">
                <a:lnSpc>
                  <a:spcPts val="3573"/>
                </a:lnSpc>
                <a:spcBef>
                  <a:spcPct val="0"/>
                </a:spcBef>
              </a:pPr>
              <a:r>
                <a:rPr lang="vi-VN" sz="3600" u="none">
                  <a:solidFill>
                    <a:srgbClr val="FFFFFF"/>
                  </a:solidFill>
                  <a:latin typeface="Arial" panose="020B0604020202020204" pitchFamily="34" charset="0"/>
                  <a:ea typeface="Inter"/>
                  <a:cs typeface="Arial" panose="020B0604020202020204" pitchFamily="34" charset="0"/>
                  <a:sym typeface="Inter"/>
                </a:rPr>
                <a:t>Ví dụ</a:t>
              </a:r>
              <a:endParaRPr lang="en-US" sz="3600" u="none">
                <a:solidFill>
                  <a:srgbClr val="FFFFFF"/>
                </a:solidFill>
                <a:latin typeface="Arial" panose="020B0604020202020204" pitchFamily="34" charset="0"/>
                <a:ea typeface="Inter"/>
                <a:cs typeface="Arial" panose="020B0604020202020204" pitchFamily="34" charset="0"/>
                <a:sym typeface="Inter"/>
              </a:endParaRPr>
            </a:p>
          </p:txBody>
        </p:sp>
      </p:grpSp>
      <p:sp>
        <p:nvSpPr>
          <p:cNvPr id="20" name="TextBox 19">
            <a:extLst>
              <a:ext uri="{FF2B5EF4-FFF2-40B4-BE49-F238E27FC236}">
                <a16:creationId xmlns:a16="http://schemas.microsoft.com/office/drawing/2014/main" id="{9370A464-33B0-A73E-DE70-5567E0706F10}"/>
              </a:ext>
            </a:extLst>
          </p:cNvPr>
          <p:cNvSpPr txBox="1"/>
          <p:nvPr/>
        </p:nvSpPr>
        <p:spPr>
          <a:xfrm>
            <a:off x="1006532" y="1843400"/>
            <a:ext cx="16508979" cy="2262158"/>
          </a:xfrm>
          <a:prstGeom prst="rect">
            <a:avLst/>
          </a:prstGeom>
          <a:noFill/>
        </p:spPr>
        <p:txBody>
          <a:bodyPr wrap="square">
            <a:spAutoFit/>
          </a:bodyPr>
          <a:lstStyle/>
          <a:p>
            <a:pPr rtl="0">
              <a:spcAft>
                <a:spcPts val="600"/>
              </a:spcAft>
            </a:pPr>
            <a:r>
              <a:rPr lang="vi-VN" sz="3400" b="1" i="1" u="none" strike="noStrike">
                <a:solidFill>
                  <a:srgbClr val="000000"/>
                </a:solidFill>
                <a:effectLst/>
                <a:latin typeface="Arial" panose="020B0604020202020204" pitchFamily="34" charset="0"/>
              </a:rPr>
              <a:t>Hình 3.7 </a:t>
            </a:r>
            <a:r>
              <a:rPr lang="vi-VN" sz="3400" b="0" i="0" u="none" strike="noStrike">
                <a:solidFill>
                  <a:srgbClr val="000000"/>
                </a:solidFill>
                <a:effectLst/>
                <a:latin typeface="Arial" panose="020B0604020202020204" pitchFamily="34" charset="0"/>
              </a:rPr>
              <a:t>minh họa một biểu đồ histogram cho dữ liệu sử dụng các cột đơn. Để giảm dữ liệu thêm nữa, người ta thường để mỗi cột biểu thị một khoảng giá trị liên tục cho thuộc tính được cho. </a:t>
            </a:r>
          </a:p>
          <a:p>
            <a:pPr rtl="0">
              <a:spcAft>
                <a:spcPts val="600"/>
              </a:spcAft>
            </a:pPr>
            <a:r>
              <a:rPr lang="vi-VN" sz="3400" b="0" i="0" u="none" strike="noStrike">
                <a:solidFill>
                  <a:srgbClr val="000000"/>
                </a:solidFill>
                <a:effectLst/>
                <a:latin typeface="Arial" panose="020B0604020202020204" pitchFamily="34" charset="0"/>
              </a:rPr>
              <a:t>Trong </a:t>
            </a:r>
            <a:r>
              <a:rPr lang="vi-VN" sz="3400" b="1" i="1" u="none" strike="noStrike">
                <a:solidFill>
                  <a:srgbClr val="000000"/>
                </a:solidFill>
                <a:effectLst/>
                <a:latin typeface="Arial" panose="020B0604020202020204" pitchFamily="34" charset="0"/>
              </a:rPr>
              <a:t>Hình 3.8</a:t>
            </a:r>
            <a:r>
              <a:rPr lang="vi-VN" sz="3400" b="0" i="0" u="none" strike="noStrike">
                <a:solidFill>
                  <a:srgbClr val="000000"/>
                </a:solidFill>
                <a:effectLst/>
                <a:latin typeface="Arial" panose="020B0604020202020204" pitchFamily="34" charset="0"/>
              </a:rPr>
              <a:t>, mỗi cột đại diện cho một khoảng giá trị $10 khác nhau cho giá.</a:t>
            </a:r>
            <a:endParaRPr lang="en-ID" sz="3400"/>
          </a:p>
        </p:txBody>
      </p:sp>
      <p:grpSp>
        <p:nvGrpSpPr>
          <p:cNvPr id="28" name="Group 11">
            <a:extLst>
              <a:ext uri="{FF2B5EF4-FFF2-40B4-BE49-F238E27FC236}">
                <a16:creationId xmlns:a16="http://schemas.microsoft.com/office/drawing/2014/main" id="{BF5FDB8C-9753-75CE-3A5C-473824E9A64E}"/>
              </a:ext>
            </a:extLst>
          </p:cNvPr>
          <p:cNvGrpSpPr/>
          <p:nvPr/>
        </p:nvGrpSpPr>
        <p:grpSpPr>
          <a:xfrm rot="2700000" flipV="1">
            <a:off x="14510739" y="9272262"/>
            <a:ext cx="3847852" cy="3841695"/>
            <a:chOff x="0" y="0"/>
            <a:chExt cx="6350000" cy="6339840"/>
          </a:xfrm>
        </p:grpSpPr>
        <p:sp>
          <p:nvSpPr>
            <p:cNvPr id="29" name="Freeform 12">
              <a:extLst>
                <a:ext uri="{FF2B5EF4-FFF2-40B4-BE49-F238E27FC236}">
                  <a16:creationId xmlns:a16="http://schemas.microsoft.com/office/drawing/2014/main" id="{8A41DAEA-3561-635B-1297-B7E9F7E45712}"/>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6327D"/>
            </a:solidFill>
          </p:spPr>
        </p:sp>
      </p:grpSp>
      <p:grpSp>
        <p:nvGrpSpPr>
          <p:cNvPr id="30" name="Group 13">
            <a:extLst>
              <a:ext uri="{FF2B5EF4-FFF2-40B4-BE49-F238E27FC236}">
                <a16:creationId xmlns:a16="http://schemas.microsoft.com/office/drawing/2014/main" id="{1BF2919E-16D2-77AC-C2B9-020C79A97E95}"/>
              </a:ext>
            </a:extLst>
          </p:cNvPr>
          <p:cNvGrpSpPr/>
          <p:nvPr/>
        </p:nvGrpSpPr>
        <p:grpSpPr>
          <a:xfrm rot="-2700000">
            <a:off x="12693817" y="8539181"/>
            <a:ext cx="2044362" cy="2041091"/>
            <a:chOff x="0" y="0"/>
            <a:chExt cx="6350000" cy="6339840"/>
          </a:xfrm>
        </p:grpSpPr>
        <p:sp>
          <p:nvSpPr>
            <p:cNvPr id="31" name="Freeform 14">
              <a:extLst>
                <a:ext uri="{FF2B5EF4-FFF2-40B4-BE49-F238E27FC236}">
                  <a16:creationId xmlns:a16="http://schemas.microsoft.com/office/drawing/2014/main" id="{4FA48418-D02F-3B34-0A5D-524BE1C025E9}"/>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44B875"/>
            </a:solidFill>
          </p:spPr>
        </p:sp>
      </p:grpSp>
      <p:sp>
        <p:nvSpPr>
          <p:cNvPr id="9" name="TextBox 8">
            <a:extLst>
              <a:ext uri="{FF2B5EF4-FFF2-40B4-BE49-F238E27FC236}">
                <a16:creationId xmlns:a16="http://schemas.microsoft.com/office/drawing/2014/main" id="{D8BFCA5D-1027-44C7-47CD-565DE6B3AF7C}"/>
              </a:ext>
            </a:extLst>
          </p:cNvPr>
          <p:cNvSpPr txBox="1"/>
          <p:nvPr/>
        </p:nvSpPr>
        <p:spPr>
          <a:xfrm>
            <a:off x="1017021" y="5648396"/>
            <a:ext cx="16321854" cy="1815882"/>
          </a:xfrm>
          <a:prstGeom prst="rect">
            <a:avLst/>
          </a:prstGeom>
          <a:noFill/>
        </p:spPr>
        <p:txBody>
          <a:bodyPr wrap="square">
            <a:spAutoFit/>
          </a:bodyPr>
          <a:lstStyle/>
          <a:p>
            <a:pPr rtl="0">
              <a:spcAft>
                <a:spcPts val="600"/>
              </a:spcAft>
            </a:pPr>
            <a:r>
              <a:rPr lang="vi-VN" sz="3400" b="0" i="0" u="none" strike="noStrike">
                <a:solidFill>
                  <a:srgbClr val="000000"/>
                </a:solidFill>
                <a:effectLst/>
                <a:latin typeface="Arial" panose="020B0604020202020204" pitchFamily="34" charset="0"/>
              </a:rPr>
              <a:t>Biểu đồ histogram có các quy tắc phân chia cột như sau:</a:t>
            </a:r>
            <a:endParaRPr lang="vi-VN" sz="3400" b="0">
              <a:effectLst/>
            </a:endParaRPr>
          </a:p>
          <a:p>
            <a:pPr rtl="0" fontAlgn="base">
              <a:spcAft>
                <a:spcPts val="600"/>
              </a:spcAft>
              <a:buFont typeface="Arial" panose="020B0604020202020204" pitchFamily="34" charset="0"/>
              <a:buChar char="•"/>
            </a:pPr>
            <a:r>
              <a:rPr lang="vi-VN" sz="3400" b="1" i="0" u="none" strike="noStrike">
                <a:solidFill>
                  <a:srgbClr val="000000"/>
                </a:solidFill>
                <a:effectLst/>
                <a:latin typeface="Arial" panose="020B0604020202020204" pitchFamily="34" charset="0"/>
              </a:rPr>
              <a:t>Chiều rộng bằng nhau</a:t>
            </a:r>
            <a:r>
              <a:rPr lang="vi-VN" sz="3400" b="0" i="0" u="none" strike="noStrike">
                <a:solidFill>
                  <a:srgbClr val="000000"/>
                </a:solidFill>
                <a:effectLst/>
                <a:latin typeface="Arial" panose="020B0604020202020204" pitchFamily="34" charset="0"/>
              </a:rPr>
              <a:t>: Mỗi cột có cùng chiều rộng (ví dụ: $10 cho mỗi thùng)</a:t>
            </a:r>
          </a:p>
          <a:p>
            <a:pPr rtl="0" fontAlgn="base">
              <a:spcAft>
                <a:spcPts val="600"/>
              </a:spcAft>
              <a:buFont typeface="Arial" panose="020B0604020202020204" pitchFamily="34" charset="0"/>
              <a:buChar char="•"/>
            </a:pPr>
            <a:r>
              <a:rPr lang="vi-VN" sz="3400" b="1" i="0" u="none" strike="noStrike">
                <a:solidFill>
                  <a:srgbClr val="000000"/>
                </a:solidFill>
                <a:effectLst/>
                <a:latin typeface="Arial" panose="020B0604020202020204" pitchFamily="34" charset="0"/>
              </a:rPr>
              <a:t>Tần suất bằng nhau</a:t>
            </a:r>
            <a:r>
              <a:rPr lang="vi-VN" sz="3400" b="0" i="0" u="none" strike="noStrike">
                <a:solidFill>
                  <a:srgbClr val="000000"/>
                </a:solidFill>
                <a:effectLst/>
                <a:latin typeface="Arial" panose="020B0604020202020204" pitchFamily="34" charset="0"/>
              </a:rPr>
              <a:t>: Mỗi cột chứa số lượng mẫu dữ liệu xấp xỉ bằng nhau.</a:t>
            </a:r>
          </a:p>
        </p:txBody>
      </p:sp>
      <p:grpSp>
        <p:nvGrpSpPr>
          <p:cNvPr id="10" name="Group 9">
            <a:extLst>
              <a:ext uri="{FF2B5EF4-FFF2-40B4-BE49-F238E27FC236}">
                <a16:creationId xmlns:a16="http://schemas.microsoft.com/office/drawing/2014/main" id="{7D4EBE14-DB94-8C9A-9529-234049FC1D0E}"/>
              </a:ext>
            </a:extLst>
          </p:cNvPr>
          <p:cNvGrpSpPr/>
          <p:nvPr/>
        </p:nvGrpSpPr>
        <p:grpSpPr>
          <a:xfrm>
            <a:off x="1017021" y="4472622"/>
            <a:ext cx="9215757" cy="1006981"/>
            <a:chOff x="1028700" y="1357679"/>
            <a:chExt cx="9215757" cy="1006981"/>
          </a:xfrm>
        </p:grpSpPr>
        <p:grpSp>
          <p:nvGrpSpPr>
            <p:cNvPr id="11" name="Group 2">
              <a:extLst>
                <a:ext uri="{FF2B5EF4-FFF2-40B4-BE49-F238E27FC236}">
                  <a16:creationId xmlns:a16="http://schemas.microsoft.com/office/drawing/2014/main" id="{F80D7D83-554C-D984-9D93-7C6D2E0EF92E}"/>
                </a:ext>
              </a:extLst>
            </p:cNvPr>
            <p:cNvGrpSpPr/>
            <p:nvPr/>
          </p:nvGrpSpPr>
          <p:grpSpPr>
            <a:xfrm>
              <a:off x="1028700" y="1357679"/>
              <a:ext cx="4928923" cy="1006981"/>
              <a:chOff x="0" y="0"/>
              <a:chExt cx="2983892" cy="609611"/>
            </a:xfrm>
          </p:grpSpPr>
          <p:sp>
            <p:nvSpPr>
              <p:cNvPr id="13" name="Freeform 3">
                <a:extLst>
                  <a:ext uri="{FF2B5EF4-FFF2-40B4-BE49-F238E27FC236}">
                    <a16:creationId xmlns:a16="http://schemas.microsoft.com/office/drawing/2014/main" id="{1FE2C377-6C77-B547-6183-D7ADC9B31911}"/>
                  </a:ext>
                </a:extLst>
              </p:cNvPr>
              <p:cNvSpPr/>
              <p:nvPr/>
            </p:nvSpPr>
            <p:spPr>
              <a:xfrm>
                <a:off x="6350" y="6350"/>
                <a:ext cx="2971192" cy="596911"/>
              </a:xfrm>
              <a:custGeom>
                <a:avLst/>
                <a:gdLst/>
                <a:ahLst/>
                <a:cxnLst/>
                <a:rect l="l" t="t" r="r" b="b"/>
                <a:pathLst>
                  <a:path w="2971192" h="596911">
                    <a:moveTo>
                      <a:pt x="2971192" y="271780"/>
                    </a:moveTo>
                    <a:lnTo>
                      <a:pt x="2971192" y="596911"/>
                    </a:lnTo>
                    <a:lnTo>
                      <a:pt x="0" y="596911"/>
                    </a:lnTo>
                    <a:lnTo>
                      <a:pt x="0" y="0"/>
                    </a:lnTo>
                    <a:lnTo>
                      <a:pt x="2699412" y="0"/>
                    </a:lnTo>
                    <a:close/>
                  </a:path>
                </a:pathLst>
              </a:custGeom>
              <a:solidFill>
                <a:srgbClr val="06327D">
                  <a:alpha val="85882"/>
                </a:srgbClr>
              </a:solidFill>
            </p:spPr>
            <p:txBody>
              <a:bodyPr/>
              <a:lstStyle/>
              <a:p>
                <a:endParaRPr lang="en-ID"/>
              </a:p>
            </p:txBody>
          </p:sp>
          <p:sp>
            <p:nvSpPr>
              <p:cNvPr id="14" name="Freeform 4">
                <a:extLst>
                  <a:ext uri="{FF2B5EF4-FFF2-40B4-BE49-F238E27FC236}">
                    <a16:creationId xmlns:a16="http://schemas.microsoft.com/office/drawing/2014/main" id="{0E3954E9-A7F0-7B37-9D80-A4FAA8530ABC}"/>
                  </a:ext>
                </a:extLst>
              </p:cNvPr>
              <p:cNvSpPr/>
              <p:nvPr/>
            </p:nvSpPr>
            <p:spPr>
              <a:xfrm>
                <a:off x="0" y="0"/>
                <a:ext cx="2983892" cy="609611"/>
              </a:xfrm>
              <a:custGeom>
                <a:avLst/>
                <a:gdLst/>
                <a:ahLst/>
                <a:cxnLst/>
                <a:rect l="l" t="t" r="r" b="b"/>
                <a:pathLst>
                  <a:path w="2983892" h="609611">
                    <a:moveTo>
                      <a:pt x="2983892" y="609611"/>
                    </a:moveTo>
                    <a:lnTo>
                      <a:pt x="0" y="609611"/>
                    </a:lnTo>
                    <a:lnTo>
                      <a:pt x="0" y="0"/>
                    </a:lnTo>
                    <a:lnTo>
                      <a:pt x="2708303" y="0"/>
                    </a:lnTo>
                    <a:lnTo>
                      <a:pt x="2983892" y="275590"/>
                    </a:lnTo>
                    <a:cubicBezTo>
                      <a:pt x="2983892" y="275590"/>
                      <a:pt x="2983892" y="609611"/>
                      <a:pt x="2983892" y="609611"/>
                    </a:cubicBezTo>
                    <a:close/>
                    <a:moveTo>
                      <a:pt x="12700" y="596911"/>
                    </a:moveTo>
                    <a:lnTo>
                      <a:pt x="2971192" y="596911"/>
                    </a:lnTo>
                    <a:lnTo>
                      <a:pt x="2971192" y="280670"/>
                    </a:lnTo>
                    <a:lnTo>
                      <a:pt x="2703222" y="12700"/>
                    </a:lnTo>
                    <a:lnTo>
                      <a:pt x="12700" y="12700"/>
                    </a:lnTo>
                    <a:lnTo>
                      <a:pt x="12700" y="596911"/>
                    </a:lnTo>
                    <a:close/>
                  </a:path>
                </a:pathLst>
              </a:custGeom>
              <a:solidFill>
                <a:srgbClr val="06327D">
                  <a:alpha val="85882"/>
                </a:srgbClr>
              </a:solidFill>
            </p:spPr>
          </p:sp>
        </p:grpSp>
        <p:sp>
          <p:nvSpPr>
            <p:cNvPr id="12" name="TextBox 6">
              <a:extLst>
                <a:ext uri="{FF2B5EF4-FFF2-40B4-BE49-F238E27FC236}">
                  <a16:creationId xmlns:a16="http://schemas.microsoft.com/office/drawing/2014/main" id="{BADF6645-F7E3-DA55-36CB-626797C390ED}"/>
                </a:ext>
              </a:extLst>
            </p:cNvPr>
            <p:cNvSpPr txBox="1"/>
            <p:nvPr/>
          </p:nvSpPr>
          <p:spPr>
            <a:xfrm>
              <a:off x="1215825" y="1638530"/>
              <a:ext cx="9028632" cy="468141"/>
            </a:xfrm>
            <a:prstGeom prst="rect">
              <a:avLst/>
            </a:prstGeom>
          </p:spPr>
          <p:txBody>
            <a:bodyPr lIns="0" tIns="0" rIns="0" bIns="0" rtlCol="0" anchor="t">
              <a:spAutoFit/>
            </a:bodyPr>
            <a:lstStyle/>
            <a:p>
              <a:pPr marL="0" lvl="0" indent="0" algn="l">
                <a:lnSpc>
                  <a:spcPts val="3573"/>
                </a:lnSpc>
                <a:spcBef>
                  <a:spcPct val="0"/>
                </a:spcBef>
              </a:pPr>
              <a:r>
                <a:rPr lang="vi-VN" sz="3600">
                  <a:solidFill>
                    <a:srgbClr val="FFFFFF"/>
                  </a:solidFill>
                  <a:latin typeface="Arial" panose="020B0604020202020204" pitchFamily="34" charset="0"/>
                  <a:ea typeface="Inter"/>
                  <a:cs typeface="Arial" panose="020B0604020202020204" pitchFamily="34" charset="0"/>
                  <a:sym typeface="Inter"/>
                </a:rPr>
                <a:t>Kết luận</a:t>
              </a:r>
              <a:endParaRPr lang="en-US" sz="3600" u="none">
                <a:solidFill>
                  <a:srgbClr val="FFFFFF"/>
                </a:solidFill>
                <a:latin typeface="Arial" panose="020B0604020202020204" pitchFamily="34" charset="0"/>
                <a:ea typeface="Inter"/>
                <a:cs typeface="Arial" panose="020B0604020202020204" pitchFamily="34" charset="0"/>
                <a:sym typeface="Inter"/>
              </a:endParaRPr>
            </a:p>
          </p:txBody>
        </p:sp>
      </p:grpSp>
      <p:sp>
        <p:nvSpPr>
          <p:cNvPr id="15" name="Slide Number Placeholder 4">
            <a:extLst>
              <a:ext uri="{FF2B5EF4-FFF2-40B4-BE49-F238E27FC236}">
                <a16:creationId xmlns:a16="http://schemas.microsoft.com/office/drawing/2014/main" id="{E2AA3959-56A1-317B-CBD6-668E24E5FE91}"/>
              </a:ext>
            </a:extLst>
          </p:cNvPr>
          <p:cNvSpPr txBox="1">
            <a:spLocks/>
          </p:cNvSpPr>
          <p:nvPr/>
        </p:nvSpPr>
        <p:spPr>
          <a:xfrm>
            <a:off x="16144973" y="9893804"/>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800" b="1" smtClean="0"/>
              <a:pPr/>
              <a:t>28</a:t>
            </a:fld>
            <a:endParaRPr lang="en-US" sz="2800" b="1"/>
          </a:p>
        </p:txBody>
      </p:sp>
    </p:spTree>
    <p:extLst>
      <p:ext uri="{BB962C8B-B14F-4D97-AF65-F5344CB8AC3E}">
        <p14:creationId xmlns:p14="http://schemas.microsoft.com/office/powerpoint/2010/main" val="17185621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11">
            <a:extLst>
              <a:ext uri="{FF2B5EF4-FFF2-40B4-BE49-F238E27FC236}">
                <a16:creationId xmlns:a16="http://schemas.microsoft.com/office/drawing/2014/main" id="{BF5FDB8C-9753-75CE-3A5C-473824E9A64E}"/>
              </a:ext>
            </a:extLst>
          </p:cNvPr>
          <p:cNvGrpSpPr/>
          <p:nvPr/>
        </p:nvGrpSpPr>
        <p:grpSpPr>
          <a:xfrm rot="2700000" flipV="1">
            <a:off x="14510739" y="9272262"/>
            <a:ext cx="3847852" cy="3841695"/>
            <a:chOff x="0" y="0"/>
            <a:chExt cx="6350000" cy="6339840"/>
          </a:xfrm>
        </p:grpSpPr>
        <p:sp>
          <p:nvSpPr>
            <p:cNvPr id="29" name="Freeform 12">
              <a:extLst>
                <a:ext uri="{FF2B5EF4-FFF2-40B4-BE49-F238E27FC236}">
                  <a16:creationId xmlns:a16="http://schemas.microsoft.com/office/drawing/2014/main" id="{8A41DAEA-3561-635B-1297-B7E9F7E45712}"/>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6327D"/>
            </a:solidFill>
          </p:spPr>
        </p:sp>
      </p:grpSp>
      <p:grpSp>
        <p:nvGrpSpPr>
          <p:cNvPr id="30" name="Group 13">
            <a:extLst>
              <a:ext uri="{FF2B5EF4-FFF2-40B4-BE49-F238E27FC236}">
                <a16:creationId xmlns:a16="http://schemas.microsoft.com/office/drawing/2014/main" id="{1BF2919E-16D2-77AC-C2B9-020C79A97E95}"/>
              </a:ext>
            </a:extLst>
          </p:cNvPr>
          <p:cNvGrpSpPr/>
          <p:nvPr/>
        </p:nvGrpSpPr>
        <p:grpSpPr>
          <a:xfrm rot="-2700000">
            <a:off x="12693817" y="8539181"/>
            <a:ext cx="2044362" cy="2041091"/>
            <a:chOff x="0" y="0"/>
            <a:chExt cx="6350000" cy="6339840"/>
          </a:xfrm>
        </p:grpSpPr>
        <p:sp>
          <p:nvSpPr>
            <p:cNvPr id="31" name="Freeform 14">
              <a:extLst>
                <a:ext uri="{FF2B5EF4-FFF2-40B4-BE49-F238E27FC236}">
                  <a16:creationId xmlns:a16="http://schemas.microsoft.com/office/drawing/2014/main" id="{4FA48418-D02F-3B34-0A5D-524BE1C025E9}"/>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44B875"/>
            </a:solidFill>
          </p:spPr>
        </p:sp>
      </p:grpSp>
      <p:sp>
        <p:nvSpPr>
          <p:cNvPr id="9" name="TextBox 8">
            <a:extLst>
              <a:ext uri="{FF2B5EF4-FFF2-40B4-BE49-F238E27FC236}">
                <a16:creationId xmlns:a16="http://schemas.microsoft.com/office/drawing/2014/main" id="{D8BFCA5D-1027-44C7-47CD-565DE6B3AF7C}"/>
              </a:ext>
            </a:extLst>
          </p:cNvPr>
          <p:cNvSpPr txBox="1"/>
          <p:nvPr/>
        </p:nvSpPr>
        <p:spPr>
          <a:xfrm>
            <a:off x="1017021" y="2171700"/>
            <a:ext cx="16321854" cy="4201150"/>
          </a:xfrm>
          <a:prstGeom prst="rect">
            <a:avLst/>
          </a:prstGeom>
          <a:noFill/>
        </p:spPr>
        <p:txBody>
          <a:bodyPr wrap="square">
            <a:spAutoFit/>
          </a:bodyPr>
          <a:lstStyle/>
          <a:p>
            <a:pPr marL="571500" indent="-571500" rtl="0">
              <a:spcAft>
                <a:spcPts val="600"/>
              </a:spcAft>
              <a:buFont typeface="Arial" panose="020B0604020202020204" pitchFamily="34" charset="0"/>
              <a:buChar char="•"/>
            </a:pPr>
            <a:r>
              <a:rPr lang="vi-VN" sz="3600" b="0" i="0" u="none" strike="noStrike">
                <a:solidFill>
                  <a:srgbClr val="000000"/>
                </a:solidFill>
                <a:effectLst/>
                <a:latin typeface="Arial" panose="020B0604020202020204" pitchFamily="34" charset="0"/>
              </a:rPr>
              <a:t>Biểu đồ histogram rất hiệu quả trong việc xấp xỉ cả dữ liệu thưa thớt và dày đặc, cũng như dữ liệu có độ lệch lớn hoặc đồng nhất. </a:t>
            </a:r>
          </a:p>
          <a:p>
            <a:pPr marL="571500" indent="-571500" rtl="0">
              <a:spcAft>
                <a:spcPts val="600"/>
              </a:spcAft>
              <a:buFont typeface="Arial" panose="020B0604020202020204" pitchFamily="34" charset="0"/>
              <a:buChar char="•"/>
            </a:pPr>
            <a:r>
              <a:rPr lang="vi-VN" sz="3600" b="0" i="0" u="none" strike="noStrike">
                <a:solidFill>
                  <a:srgbClr val="000000"/>
                </a:solidFill>
                <a:effectLst/>
                <a:latin typeface="Arial" panose="020B0604020202020204" pitchFamily="34" charset="0"/>
              </a:rPr>
              <a:t>Biểu đồ histogram đa chiều có thể nắm bắt mối quan hệ giữa các thuộc tính và đã được chứng minh hiệu quả với dữ liệu có tối đa 5 thuộc tính. </a:t>
            </a:r>
          </a:p>
          <a:p>
            <a:pPr marL="571500" indent="-571500" rtl="0">
              <a:spcAft>
                <a:spcPts val="600"/>
              </a:spcAft>
              <a:buFont typeface="Arial" panose="020B0604020202020204" pitchFamily="34" charset="0"/>
              <a:buChar char="•"/>
            </a:pPr>
            <a:r>
              <a:rPr lang="vi-VN" sz="3600" b="0" i="0" u="none" strike="noStrike">
                <a:solidFill>
                  <a:srgbClr val="000000"/>
                </a:solidFill>
                <a:effectLst/>
                <a:latin typeface="Arial" panose="020B0604020202020204" pitchFamily="34" charset="0"/>
              </a:rPr>
              <a:t>Cần thêm nghiên cứu về hiệu quả của chúng với dữ liệu có nhiều chiều. </a:t>
            </a:r>
          </a:p>
          <a:p>
            <a:pPr marL="571500" indent="-571500" rtl="0">
              <a:spcAft>
                <a:spcPts val="600"/>
              </a:spcAft>
              <a:buFont typeface="Arial" panose="020B0604020202020204" pitchFamily="34" charset="0"/>
              <a:buChar char="•"/>
            </a:pPr>
            <a:r>
              <a:rPr lang="vi-VN" sz="3600" b="0" i="0" u="none" strike="noStrike">
                <a:solidFill>
                  <a:srgbClr val="000000"/>
                </a:solidFill>
                <a:effectLst/>
                <a:latin typeface="Arial" panose="020B0604020202020204" pitchFamily="34" charset="0"/>
              </a:rPr>
              <a:t>Thùng đơn (singleton buckets) hữu ích để lưu trữ các giá trị ngoại lệ có tần suất cao.</a:t>
            </a:r>
            <a:endParaRPr lang="vi-VN" sz="4800" b="0">
              <a:effectLst/>
            </a:endParaRPr>
          </a:p>
        </p:txBody>
      </p:sp>
      <p:grpSp>
        <p:nvGrpSpPr>
          <p:cNvPr id="10" name="Group 9">
            <a:extLst>
              <a:ext uri="{FF2B5EF4-FFF2-40B4-BE49-F238E27FC236}">
                <a16:creationId xmlns:a16="http://schemas.microsoft.com/office/drawing/2014/main" id="{7D4EBE14-DB94-8C9A-9529-234049FC1D0E}"/>
              </a:ext>
            </a:extLst>
          </p:cNvPr>
          <p:cNvGrpSpPr/>
          <p:nvPr/>
        </p:nvGrpSpPr>
        <p:grpSpPr>
          <a:xfrm>
            <a:off x="1017021" y="647700"/>
            <a:ext cx="9215757" cy="1006981"/>
            <a:chOff x="1028700" y="1357679"/>
            <a:chExt cx="9215757" cy="1006981"/>
          </a:xfrm>
        </p:grpSpPr>
        <p:grpSp>
          <p:nvGrpSpPr>
            <p:cNvPr id="11" name="Group 2">
              <a:extLst>
                <a:ext uri="{FF2B5EF4-FFF2-40B4-BE49-F238E27FC236}">
                  <a16:creationId xmlns:a16="http://schemas.microsoft.com/office/drawing/2014/main" id="{F80D7D83-554C-D984-9D93-7C6D2E0EF92E}"/>
                </a:ext>
              </a:extLst>
            </p:cNvPr>
            <p:cNvGrpSpPr/>
            <p:nvPr/>
          </p:nvGrpSpPr>
          <p:grpSpPr>
            <a:xfrm>
              <a:off x="1028700" y="1357679"/>
              <a:ext cx="4928923" cy="1006981"/>
              <a:chOff x="0" y="0"/>
              <a:chExt cx="2983892" cy="609611"/>
            </a:xfrm>
          </p:grpSpPr>
          <p:sp>
            <p:nvSpPr>
              <p:cNvPr id="13" name="Freeform 3">
                <a:extLst>
                  <a:ext uri="{FF2B5EF4-FFF2-40B4-BE49-F238E27FC236}">
                    <a16:creationId xmlns:a16="http://schemas.microsoft.com/office/drawing/2014/main" id="{1FE2C377-6C77-B547-6183-D7ADC9B31911}"/>
                  </a:ext>
                </a:extLst>
              </p:cNvPr>
              <p:cNvSpPr/>
              <p:nvPr/>
            </p:nvSpPr>
            <p:spPr>
              <a:xfrm>
                <a:off x="6350" y="6350"/>
                <a:ext cx="2971192" cy="596911"/>
              </a:xfrm>
              <a:custGeom>
                <a:avLst/>
                <a:gdLst/>
                <a:ahLst/>
                <a:cxnLst/>
                <a:rect l="l" t="t" r="r" b="b"/>
                <a:pathLst>
                  <a:path w="2971192" h="596911">
                    <a:moveTo>
                      <a:pt x="2971192" y="271780"/>
                    </a:moveTo>
                    <a:lnTo>
                      <a:pt x="2971192" y="596911"/>
                    </a:lnTo>
                    <a:lnTo>
                      <a:pt x="0" y="596911"/>
                    </a:lnTo>
                    <a:lnTo>
                      <a:pt x="0" y="0"/>
                    </a:lnTo>
                    <a:lnTo>
                      <a:pt x="2699412" y="0"/>
                    </a:lnTo>
                    <a:close/>
                  </a:path>
                </a:pathLst>
              </a:custGeom>
              <a:solidFill>
                <a:srgbClr val="06327D">
                  <a:alpha val="85882"/>
                </a:srgbClr>
              </a:solidFill>
            </p:spPr>
            <p:txBody>
              <a:bodyPr/>
              <a:lstStyle/>
              <a:p>
                <a:endParaRPr lang="en-ID"/>
              </a:p>
            </p:txBody>
          </p:sp>
          <p:sp>
            <p:nvSpPr>
              <p:cNvPr id="14" name="Freeform 4">
                <a:extLst>
                  <a:ext uri="{FF2B5EF4-FFF2-40B4-BE49-F238E27FC236}">
                    <a16:creationId xmlns:a16="http://schemas.microsoft.com/office/drawing/2014/main" id="{0E3954E9-A7F0-7B37-9D80-A4FAA8530ABC}"/>
                  </a:ext>
                </a:extLst>
              </p:cNvPr>
              <p:cNvSpPr/>
              <p:nvPr/>
            </p:nvSpPr>
            <p:spPr>
              <a:xfrm>
                <a:off x="0" y="0"/>
                <a:ext cx="2983892" cy="609611"/>
              </a:xfrm>
              <a:custGeom>
                <a:avLst/>
                <a:gdLst/>
                <a:ahLst/>
                <a:cxnLst/>
                <a:rect l="l" t="t" r="r" b="b"/>
                <a:pathLst>
                  <a:path w="2983892" h="609611">
                    <a:moveTo>
                      <a:pt x="2983892" y="609611"/>
                    </a:moveTo>
                    <a:lnTo>
                      <a:pt x="0" y="609611"/>
                    </a:lnTo>
                    <a:lnTo>
                      <a:pt x="0" y="0"/>
                    </a:lnTo>
                    <a:lnTo>
                      <a:pt x="2708303" y="0"/>
                    </a:lnTo>
                    <a:lnTo>
                      <a:pt x="2983892" y="275590"/>
                    </a:lnTo>
                    <a:cubicBezTo>
                      <a:pt x="2983892" y="275590"/>
                      <a:pt x="2983892" y="609611"/>
                      <a:pt x="2983892" y="609611"/>
                    </a:cubicBezTo>
                    <a:close/>
                    <a:moveTo>
                      <a:pt x="12700" y="596911"/>
                    </a:moveTo>
                    <a:lnTo>
                      <a:pt x="2971192" y="596911"/>
                    </a:lnTo>
                    <a:lnTo>
                      <a:pt x="2971192" y="280670"/>
                    </a:lnTo>
                    <a:lnTo>
                      <a:pt x="2703222" y="12700"/>
                    </a:lnTo>
                    <a:lnTo>
                      <a:pt x="12700" y="12700"/>
                    </a:lnTo>
                    <a:lnTo>
                      <a:pt x="12700" y="596911"/>
                    </a:lnTo>
                    <a:close/>
                  </a:path>
                </a:pathLst>
              </a:custGeom>
              <a:solidFill>
                <a:srgbClr val="06327D">
                  <a:alpha val="85882"/>
                </a:srgbClr>
              </a:solidFill>
            </p:spPr>
          </p:sp>
        </p:grpSp>
        <p:sp>
          <p:nvSpPr>
            <p:cNvPr id="12" name="TextBox 6">
              <a:extLst>
                <a:ext uri="{FF2B5EF4-FFF2-40B4-BE49-F238E27FC236}">
                  <a16:creationId xmlns:a16="http://schemas.microsoft.com/office/drawing/2014/main" id="{BADF6645-F7E3-DA55-36CB-626797C390ED}"/>
                </a:ext>
              </a:extLst>
            </p:cNvPr>
            <p:cNvSpPr txBox="1"/>
            <p:nvPr/>
          </p:nvSpPr>
          <p:spPr>
            <a:xfrm>
              <a:off x="1215825" y="1638530"/>
              <a:ext cx="9028632" cy="468141"/>
            </a:xfrm>
            <a:prstGeom prst="rect">
              <a:avLst/>
            </a:prstGeom>
          </p:spPr>
          <p:txBody>
            <a:bodyPr lIns="0" tIns="0" rIns="0" bIns="0" rtlCol="0" anchor="t">
              <a:spAutoFit/>
            </a:bodyPr>
            <a:lstStyle/>
            <a:p>
              <a:pPr marL="0" lvl="0" indent="0" algn="l">
                <a:lnSpc>
                  <a:spcPts val="3573"/>
                </a:lnSpc>
                <a:spcBef>
                  <a:spcPct val="0"/>
                </a:spcBef>
              </a:pPr>
              <a:r>
                <a:rPr lang="vi-VN" sz="3600">
                  <a:solidFill>
                    <a:srgbClr val="FFFFFF"/>
                  </a:solidFill>
                  <a:latin typeface="Arial" panose="020B0604020202020204" pitchFamily="34" charset="0"/>
                  <a:ea typeface="Inter"/>
                  <a:cs typeface="Arial" panose="020B0604020202020204" pitchFamily="34" charset="0"/>
                  <a:sym typeface="Inter"/>
                </a:rPr>
                <a:t>Kết luận</a:t>
              </a:r>
              <a:endParaRPr lang="en-US" sz="3600" u="none">
                <a:solidFill>
                  <a:srgbClr val="FFFFFF"/>
                </a:solidFill>
                <a:latin typeface="Arial" panose="020B0604020202020204" pitchFamily="34" charset="0"/>
                <a:ea typeface="Inter"/>
                <a:cs typeface="Arial" panose="020B0604020202020204" pitchFamily="34" charset="0"/>
                <a:sym typeface="Inter"/>
              </a:endParaRPr>
            </a:p>
          </p:txBody>
        </p:sp>
      </p:grpSp>
      <p:sp>
        <p:nvSpPr>
          <p:cNvPr id="5" name="Slide Number Placeholder 4">
            <a:extLst>
              <a:ext uri="{FF2B5EF4-FFF2-40B4-BE49-F238E27FC236}">
                <a16:creationId xmlns:a16="http://schemas.microsoft.com/office/drawing/2014/main" id="{F76B4BA9-E438-CE43-4879-6E80F1A2CC43}"/>
              </a:ext>
            </a:extLst>
          </p:cNvPr>
          <p:cNvSpPr txBox="1">
            <a:spLocks/>
          </p:cNvSpPr>
          <p:nvPr/>
        </p:nvSpPr>
        <p:spPr>
          <a:xfrm>
            <a:off x="16144973" y="9893804"/>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800" b="1" smtClean="0"/>
              <a:pPr/>
              <a:t>29</a:t>
            </a:fld>
            <a:endParaRPr lang="en-US" sz="2800" b="1"/>
          </a:p>
        </p:txBody>
      </p:sp>
    </p:spTree>
    <p:extLst>
      <p:ext uri="{BB962C8B-B14F-4D97-AF65-F5344CB8AC3E}">
        <p14:creationId xmlns:p14="http://schemas.microsoft.com/office/powerpoint/2010/main" val="8128447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981200" y="963338"/>
            <a:ext cx="6781800" cy="1231106"/>
          </a:xfrm>
          <a:prstGeom prst="rect">
            <a:avLst/>
          </a:prstGeom>
        </p:spPr>
        <p:txBody>
          <a:bodyPr wrap="square" lIns="0" tIns="0" rIns="0" bIns="0" rtlCol="0" anchor="t">
            <a:spAutoFit/>
          </a:bodyPr>
          <a:lstStyle/>
          <a:p>
            <a:pPr marL="0" lvl="0" indent="0" algn="l">
              <a:spcBef>
                <a:spcPct val="0"/>
              </a:spcBef>
            </a:pPr>
            <a:r>
              <a:rPr lang="vi-VN" sz="4000" b="1" u="none">
                <a:latin typeface="Arial" panose="020B0604020202020204" pitchFamily="34" charset="0"/>
                <a:ea typeface="Poppins Semi-Bold"/>
                <a:cs typeface="Arial" panose="020B0604020202020204" pitchFamily="34" charset="0"/>
                <a:sym typeface="Poppins Semi-Bold"/>
              </a:rPr>
              <a:t>Tổng quan về các chiến lược giảm dữ liệu</a:t>
            </a:r>
            <a:r>
              <a:rPr lang="en-US" sz="4000" b="1" u="none">
                <a:latin typeface="Arial" panose="020B0604020202020204" pitchFamily="34" charset="0"/>
                <a:ea typeface="Poppins Semi-Bold"/>
                <a:cs typeface="Arial" panose="020B0604020202020204" pitchFamily="34" charset="0"/>
                <a:sym typeface="Poppins Semi-Bold"/>
              </a:rPr>
              <a:t> </a:t>
            </a:r>
            <a:r>
              <a:rPr lang="vi-VN" sz="4000" b="1" u="none">
                <a:latin typeface="Arial" panose="020B0604020202020204" pitchFamily="34" charset="0"/>
                <a:ea typeface="Poppins Semi-Bold"/>
                <a:cs typeface="Arial" panose="020B0604020202020204" pitchFamily="34" charset="0"/>
                <a:sym typeface="Poppins Semi-Bold"/>
              </a:rPr>
              <a:t> </a:t>
            </a:r>
            <a:endParaRPr lang="en-US" sz="4000" b="1" u="none">
              <a:latin typeface="Arial" panose="020B0604020202020204" pitchFamily="34" charset="0"/>
              <a:ea typeface="Poppins Semi-Bold"/>
              <a:cs typeface="Arial" panose="020B0604020202020204" pitchFamily="34" charset="0"/>
              <a:sym typeface="Poppins Semi-Bold"/>
            </a:endParaRPr>
          </a:p>
        </p:txBody>
      </p:sp>
      <p:grpSp>
        <p:nvGrpSpPr>
          <p:cNvPr id="17" name="Group 16">
            <a:extLst>
              <a:ext uri="{FF2B5EF4-FFF2-40B4-BE49-F238E27FC236}">
                <a16:creationId xmlns:a16="http://schemas.microsoft.com/office/drawing/2014/main" id="{478BA1DB-28DB-5806-198D-8EDC501B0326}"/>
              </a:ext>
            </a:extLst>
          </p:cNvPr>
          <p:cNvGrpSpPr/>
          <p:nvPr/>
        </p:nvGrpSpPr>
        <p:grpSpPr>
          <a:xfrm>
            <a:off x="1035957" y="2373459"/>
            <a:ext cx="7353299" cy="7136301"/>
            <a:chOff x="1028700" y="2121999"/>
            <a:chExt cx="7353299" cy="7136301"/>
          </a:xfrm>
        </p:grpSpPr>
        <p:grpSp>
          <p:nvGrpSpPr>
            <p:cNvPr id="6" name="Group 6"/>
            <p:cNvGrpSpPr/>
            <p:nvPr/>
          </p:nvGrpSpPr>
          <p:grpSpPr>
            <a:xfrm>
              <a:off x="1028700" y="2121999"/>
              <a:ext cx="7353299" cy="7136301"/>
              <a:chOff x="0" y="0"/>
              <a:chExt cx="3531653" cy="1309726"/>
            </a:xfrm>
          </p:grpSpPr>
          <p:sp>
            <p:nvSpPr>
              <p:cNvPr id="7" name="! box"/>
              <p:cNvSpPr/>
              <p:nvPr/>
            </p:nvSpPr>
            <p:spPr>
              <a:xfrm>
                <a:off x="0" y="0"/>
                <a:ext cx="3531653" cy="1309726"/>
              </a:xfrm>
              <a:custGeom>
                <a:avLst/>
                <a:gdLst/>
                <a:ahLst/>
                <a:cxnLst/>
                <a:rect l="l" t="t" r="r" b="b"/>
                <a:pathLst>
                  <a:path w="3531653" h="1309726">
                    <a:moveTo>
                      <a:pt x="0" y="0"/>
                    </a:moveTo>
                    <a:lnTo>
                      <a:pt x="3531653" y="0"/>
                    </a:lnTo>
                    <a:lnTo>
                      <a:pt x="3531653" y="1309726"/>
                    </a:lnTo>
                    <a:lnTo>
                      <a:pt x="0" y="1309726"/>
                    </a:lnTo>
                    <a:close/>
                  </a:path>
                </a:pathLst>
              </a:custGeom>
            </p:spPr>
            <p:style>
              <a:lnRef idx="1">
                <a:schemeClr val="accent1"/>
              </a:lnRef>
              <a:fillRef idx="2">
                <a:schemeClr val="accent1"/>
              </a:fillRef>
              <a:effectRef idx="1">
                <a:schemeClr val="accent1"/>
              </a:effectRef>
              <a:fontRef idx="minor">
                <a:schemeClr val="dk1"/>
              </a:fontRef>
            </p:style>
          </p:sp>
        </p:grpSp>
        <p:sp>
          <p:nvSpPr>
            <p:cNvPr id="12" name="TextBox 12"/>
            <p:cNvSpPr txBox="1"/>
            <p:nvPr/>
          </p:nvSpPr>
          <p:spPr>
            <a:xfrm>
              <a:off x="1404792" y="3410444"/>
              <a:ext cx="6329507" cy="4534575"/>
            </a:xfrm>
            <a:prstGeom prst="rect">
              <a:avLst/>
            </a:prstGeom>
          </p:spPr>
          <p:txBody>
            <a:bodyPr wrap="square" lIns="0" tIns="0" rIns="0" bIns="0" rtlCol="0" anchor="t">
              <a:spAutoFit/>
            </a:bodyPr>
            <a:lstStyle/>
            <a:p>
              <a:pPr marL="742950" lvl="1" indent="-285750" algn="l" rtl="0" fontAlgn="base">
                <a:spcBef>
                  <a:spcPts val="0"/>
                </a:spcBef>
                <a:spcAft>
                  <a:spcPts val="800"/>
                </a:spcAft>
                <a:buFont typeface="Arial" panose="020B0604020202020204" pitchFamily="34" charset="0"/>
                <a:buChar char="•"/>
              </a:pPr>
              <a:r>
                <a:rPr lang="vi-VN" sz="3600" b="0" i="0" u="none" strike="noStrike">
                  <a:solidFill>
                    <a:srgbClr val="000000"/>
                  </a:solidFill>
                  <a:effectLst/>
                </a:rPr>
                <a:t>Khi làm việc với các bộ dữ liệu lớn, việc phân tích có thể tốn thời gian và không khả thi.</a:t>
              </a:r>
            </a:p>
            <a:p>
              <a:pPr marL="742950" lvl="1" indent="-285750" algn="l" rtl="0" fontAlgn="base">
                <a:spcBef>
                  <a:spcPts val="0"/>
                </a:spcBef>
                <a:spcAft>
                  <a:spcPts val="800"/>
                </a:spcAft>
                <a:buFont typeface="Arial" panose="020B0604020202020204" pitchFamily="34" charset="0"/>
                <a:buChar char="•"/>
              </a:pPr>
              <a:r>
                <a:rPr lang="vi-VN" sz="3600" b="0" i="0" u="none" strike="noStrike">
                  <a:solidFill>
                    <a:srgbClr val="000000"/>
                  </a:solidFill>
                  <a:effectLst/>
                </a:rPr>
                <a:t>Giảm dữ liệu giúp giảm kích thước bộ dữ liệu mà vẫn giữ nguyên hoặc gần đúng kết quả phân tích.</a:t>
              </a:r>
              <a:endParaRPr lang="en-US" sz="3600">
                <a:solidFill>
                  <a:srgbClr val="FFFFFF"/>
                </a:solidFill>
                <a:ea typeface="Inter"/>
                <a:cs typeface="Inter"/>
                <a:sym typeface="Inter"/>
              </a:endParaRPr>
            </a:p>
          </p:txBody>
        </p:sp>
      </p:grpSp>
      <p:sp>
        <p:nvSpPr>
          <p:cNvPr id="16" name="TextBox 9">
            <a:extLst>
              <a:ext uri="{FF2B5EF4-FFF2-40B4-BE49-F238E27FC236}">
                <a16:creationId xmlns:a16="http://schemas.microsoft.com/office/drawing/2014/main" id="{8631A63C-C13E-C20E-3E3A-C28385908315}"/>
              </a:ext>
            </a:extLst>
          </p:cNvPr>
          <p:cNvSpPr txBox="1"/>
          <p:nvPr/>
        </p:nvSpPr>
        <p:spPr>
          <a:xfrm>
            <a:off x="1028700" y="825956"/>
            <a:ext cx="2190899" cy="1018869"/>
          </a:xfrm>
          <a:prstGeom prst="rect">
            <a:avLst/>
          </a:prstGeom>
        </p:spPr>
        <p:txBody>
          <a:bodyPr lIns="0" tIns="0" rIns="0" bIns="0" rtlCol="0" anchor="t">
            <a:spAutoFit/>
          </a:bodyPr>
          <a:lstStyle/>
          <a:p>
            <a:pPr marL="0" lvl="0" indent="0" algn="l">
              <a:lnSpc>
                <a:spcPts val="9078"/>
              </a:lnSpc>
              <a:spcBef>
                <a:spcPct val="0"/>
              </a:spcBef>
            </a:pPr>
            <a:r>
              <a:rPr lang="en-US" sz="4000" b="1">
                <a:latin typeface="Arial" panose="020B0604020202020204" pitchFamily="34" charset="0"/>
                <a:ea typeface="Poppins Semi-Bold"/>
                <a:cs typeface="Arial" panose="020B0604020202020204" pitchFamily="34" charset="0"/>
                <a:sym typeface="Poppins Semi-Bold"/>
              </a:rPr>
              <a:t>01.</a:t>
            </a:r>
          </a:p>
        </p:txBody>
      </p:sp>
      <p:pic>
        <p:nvPicPr>
          <p:cNvPr id="1028" name="Picture 4" descr="Data Reduction in Data Mining: Techniques &amp; Examples">
            <a:extLst>
              <a:ext uri="{FF2B5EF4-FFF2-40B4-BE49-F238E27FC236}">
                <a16:creationId xmlns:a16="http://schemas.microsoft.com/office/drawing/2014/main" id="{078A20DC-175E-0E86-5E5E-3FE07AB903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555"/>
          <a:stretch/>
        </p:blipFill>
        <p:spPr bwMode="auto">
          <a:xfrm>
            <a:off x="8763000" y="-38100"/>
            <a:ext cx="9525000" cy="950976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4">
            <a:extLst>
              <a:ext uri="{FF2B5EF4-FFF2-40B4-BE49-F238E27FC236}">
                <a16:creationId xmlns:a16="http://schemas.microsoft.com/office/drawing/2014/main" id="{0283ADA1-E673-EE0B-6BBF-B12A37E6CD9C}"/>
              </a:ext>
            </a:extLst>
          </p:cNvPr>
          <p:cNvSpPr txBox="1">
            <a:spLocks/>
          </p:cNvSpPr>
          <p:nvPr/>
        </p:nvSpPr>
        <p:spPr>
          <a:xfrm>
            <a:off x="16144973" y="9893804"/>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800" b="1" smtClean="0"/>
              <a:pPr/>
              <a:t>3</a:t>
            </a:fld>
            <a:endParaRPr lang="en-US" sz="2800" b="1"/>
          </a:p>
        </p:txBody>
      </p:sp>
    </p:spTree>
    <p:extLst>
      <p:ext uri="{BB962C8B-B14F-4D97-AF65-F5344CB8AC3E}">
        <p14:creationId xmlns:p14="http://schemas.microsoft.com/office/powerpoint/2010/main" val="39529014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rot="-2700000">
            <a:off x="14350806" y="-1920849"/>
            <a:ext cx="3847852" cy="3841695"/>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6327D"/>
            </a:solidFill>
          </p:spPr>
        </p:sp>
      </p:grpSp>
      <p:grpSp>
        <p:nvGrpSpPr>
          <p:cNvPr id="5" name="Group 5"/>
          <p:cNvGrpSpPr/>
          <p:nvPr/>
        </p:nvGrpSpPr>
        <p:grpSpPr>
          <a:xfrm rot="-2700000">
            <a:off x="12533884" y="-1020548"/>
            <a:ext cx="2044362" cy="2041091"/>
            <a:chOff x="0" y="0"/>
            <a:chExt cx="6350000" cy="6339840"/>
          </a:xfrm>
        </p:grpSpPr>
        <p:sp>
          <p:nvSpPr>
            <p:cNvPr id="6" name="Freeform 6"/>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09D5C"/>
            </a:solidFill>
          </p:spPr>
        </p:sp>
      </p:grpSp>
      <p:sp>
        <p:nvSpPr>
          <p:cNvPr id="9" name="TextBox 9"/>
          <p:cNvSpPr txBox="1"/>
          <p:nvPr/>
        </p:nvSpPr>
        <p:spPr>
          <a:xfrm>
            <a:off x="611855" y="1980504"/>
            <a:ext cx="8532145" cy="6299160"/>
          </a:xfrm>
          <a:prstGeom prst="rect">
            <a:avLst/>
          </a:prstGeom>
        </p:spPr>
        <p:txBody>
          <a:bodyPr wrap="square" lIns="0" tIns="0" rIns="0" bIns="0" rtlCol="0" anchor="t">
            <a:spAutoFit/>
          </a:bodyPr>
          <a:lstStyle/>
          <a:p>
            <a:pPr algn="just" rtl="0">
              <a:spcBef>
                <a:spcPts val="0"/>
              </a:spcBef>
              <a:spcAft>
                <a:spcPts val="800"/>
              </a:spcAft>
            </a:pPr>
            <a:r>
              <a:rPr lang="en-ID" sz="3600" b="1" i="0" u="none" strike="noStrike" err="1">
                <a:solidFill>
                  <a:srgbClr val="000000"/>
                </a:solidFill>
                <a:effectLst/>
                <a:latin typeface="Arial" panose="020B0604020202020204" pitchFamily="34" charset="0"/>
                <a:cs typeface="Arial" panose="020B0604020202020204" pitchFamily="34" charset="0"/>
              </a:rPr>
              <a:t>Khái</a:t>
            </a:r>
            <a:r>
              <a:rPr lang="en-ID" sz="3600" b="1" i="0" u="none" strike="noStrike">
                <a:solidFill>
                  <a:srgbClr val="000000"/>
                </a:solidFill>
                <a:effectLst/>
                <a:latin typeface="Arial" panose="020B0604020202020204" pitchFamily="34" charset="0"/>
                <a:cs typeface="Arial" panose="020B0604020202020204" pitchFamily="34" charset="0"/>
              </a:rPr>
              <a:t> </a:t>
            </a:r>
            <a:r>
              <a:rPr lang="en-ID" sz="3600" b="1" i="0" u="none" strike="noStrike" err="1">
                <a:solidFill>
                  <a:srgbClr val="000000"/>
                </a:solidFill>
                <a:effectLst/>
                <a:latin typeface="Arial" panose="020B0604020202020204" pitchFamily="34" charset="0"/>
                <a:cs typeface="Arial" panose="020B0604020202020204" pitchFamily="34" charset="0"/>
              </a:rPr>
              <a:t>niệm</a:t>
            </a:r>
            <a:r>
              <a:rPr lang="en-ID" sz="3600" b="1" i="0" u="none" strike="noStrike">
                <a:solidFill>
                  <a:srgbClr val="000000"/>
                </a:solidFill>
                <a:effectLst/>
                <a:latin typeface="Arial" panose="020B0604020202020204" pitchFamily="34" charset="0"/>
                <a:cs typeface="Arial" panose="020B0604020202020204" pitchFamily="34" charset="0"/>
              </a:rPr>
              <a:t>: </a:t>
            </a:r>
            <a:endParaRPr lang="en-ID" sz="3600" b="0">
              <a:effectLst/>
              <a:latin typeface="Arial" panose="020B0604020202020204" pitchFamily="34" charset="0"/>
              <a:cs typeface="Arial" panose="020B0604020202020204" pitchFamily="34" charset="0"/>
            </a:endParaRPr>
          </a:p>
          <a:p>
            <a:pPr marL="449263" indent="-361950" algn="just" rtl="0">
              <a:spcBef>
                <a:spcPts val="0"/>
              </a:spcBef>
              <a:spcAft>
                <a:spcPts val="800"/>
              </a:spcAft>
              <a:buFont typeface="Arial" panose="020B0604020202020204" pitchFamily="34" charset="0"/>
              <a:buChar char="•"/>
            </a:pPr>
            <a:r>
              <a:rPr lang="en-US" sz="3600" b="0" i="0" u="none" strike="noStrike">
                <a:solidFill>
                  <a:srgbClr val="000000"/>
                </a:solidFill>
                <a:effectLst/>
                <a:latin typeface="Arial" panose="020B0604020202020204" pitchFamily="34" charset="0"/>
                <a:cs typeface="Arial" panose="020B0604020202020204" pitchFamily="34" charset="0"/>
              </a:rPr>
              <a:t>L</a:t>
            </a:r>
            <a:r>
              <a:rPr lang="vi-VN" sz="3600" b="0" i="0" u="none" strike="noStrike">
                <a:solidFill>
                  <a:srgbClr val="000000"/>
                </a:solidFill>
                <a:effectLst/>
                <a:latin typeface="Arial" panose="020B0604020202020204" pitchFamily="34" charset="0"/>
                <a:cs typeface="Arial" panose="020B0604020202020204" pitchFamily="34" charset="0"/>
              </a:rPr>
              <a:t>à một kỹ thuật giúp chia một tập dữ liệu lớn thành các nhóm (cụm) nhỏ hơn, trong đó các điểm dữ liệu trong cùng một cụm có tính chất tương tự nhau, còn các điểm ở những cụm khác thì khác biệt. </a:t>
            </a:r>
          </a:p>
          <a:p>
            <a:pPr marL="449263" indent="-361950" algn="just" rtl="0">
              <a:spcBef>
                <a:spcPts val="0"/>
              </a:spcBef>
              <a:spcAft>
                <a:spcPts val="800"/>
              </a:spcAft>
              <a:buFont typeface="Arial" panose="020B0604020202020204" pitchFamily="34" charset="0"/>
              <a:buChar char="•"/>
            </a:pPr>
            <a:r>
              <a:rPr lang="vi-VN" sz="3600" b="0" i="0" u="none" strike="noStrike">
                <a:solidFill>
                  <a:srgbClr val="000000"/>
                </a:solidFill>
                <a:effectLst/>
                <a:latin typeface="Arial" panose="020B0604020202020204" pitchFamily="34" charset="0"/>
                <a:cs typeface="Arial" panose="020B0604020202020204" pitchFamily="34" charset="0"/>
              </a:rPr>
              <a:t>Phân cụm là một kỹ thuật không giám sát (unsupervised learning), có nghĩa là nó không yêu cầu nhãn trước cho các điểm dữ liệu.</a:t>
            </a:r>
            <a:endParaRPr lang="vi-VN" sz="3600" b="0">
              <a:effectLst/>
              <a:latin typeface="Arial" panose="020B0604020202020204" pitchFamily="34" charset="0"/>
              <a:cs typeface="Arial" panose="020B0604020202020204" pitchFamily="34" charset="0"/>
            </a:endParaRPr>
          </a:p>
        </p:txBody>
      </p:sp>
      <p:sp>
        <p:nvSpPr>
          <p:cNvPr id="10" name="TextBox 4">
            <a:extLst>
              <a:ext uri="{FF2B5EF4-FFF2-40B4-BE49-F238E27FC236}">
                <a16:creationId xmlns:a16="http://schemas.microsoft.com/office/drawing/2014/main" id="{3C6C305D-4C02-E9B4-C184-38A2BB94BA00}"/>
              </a:ext>
            </a:extLst>
          </p:cNvPr>
          <p:cNvSpPr txBox="1"/>
          <p:nvPr/>
        </p:nvSpPr>
        <p:spPr>
          <a:xfrm>
            <a:off x="1447800" y="890426"/>
            <a:ext cx="11811812" cy="553998"/>
          </a:xfrm>
          <a:prstGeom prst="rect">
            <a:avLst/>
          </a:prstGeom>
        </p:spPr>
        <p:txBody>
          <a:bodyPr wrap="square" lIns="0" tIns="0" rIns="0" bIns="0" rtlCol="0" anchor="t">
            <a:spAutoFit/>
          </a:bodyPr>
          <a:lstStyle/>
          <a:p>
            <a:pPr rtl="0">
              <a:spcBef>
                <a:spcPts val="0"/>
              </a:spcBef>
              <a:spcAft>
                <a:spcPts val="800"/>
              </a:spcAft>
            </a:pPr>
            <a:r>
              <a:rPr lang="en-ID" sz="3600" b="1" i="0" u="none" strike="noStrike" err="1">
                <a:solidFill>
                  <a:srgbClr val="000000"/>
                </a:solidFill>
                <a:effectLst/>
                <a:latin typeface="Arial" panose="020B0604020202020204" pitchFamily="34" charset="0"/>
                <a:cs typeface="Arial" panose="020B0604020202020204" pitchFamily="34" charset="0"/>
              </a:rPr>
              <a:t>Phân</a:t>
            </a:r>
            <a:r>
              <a:rPr lang="en-ID" sz="3600" b="1" i="0" u="none" strike="noStrike">
                <a:solidFill>
                  <a:srgbClr val="000000"/>
                </a:solidFill>
                <a:effectLst/>
                <a:latin typeface="Arial" panose="020B0604020202020204" pitchFamily="34" charset="0"/>
                <a:cs typeface="Arial" panose="020B0604020202020204" pitchFamily="34" charset="0"/>
              </a:rPr>
              <a:t> </a:t>
            </a:r>
            <a:r>
              <a:rPr lang="en-ID" sz="3600" b="1" i="0" u="none" strike="noStrike" err="1">
                <a:solidFill>
                  <a:srgbClr val="000000"/>
                </a:solidFill>
                <a:effectLst/>
                <a:latin typeface="Arial" panose="020B0604020202020204" pitchFamily="34" charset="0"/>
                <a:cs typeface="Arial" panose="020B0604020202020204" pitchFamily="34" charset="0"/>
              </a:rPr>
              <a:t>cụm</a:t>
            </a:r>
            <a:r>
              <a:rPr lang="en-ID" sz="3600" b="1" i="0" u="none" strike="noStrike">
                <a:solidFill>
                  <a:srgbClr val="000000"/>
                </a:solidFill>
                <a:effectLst/>
                <a:latin typeface="Arial" panose="020B0604020202020204" pitchFamily="34" charset="0"/>
                <a:cs typeface="Arial" panose="020B0604020202020204" pitchFamily="34" charset="0"/>
              </a:rPr>
              <a:t> (Clustering)</a:t>
            </a:r>
            <a:endParaRPr lang="en-ID" sz="3600" b="1">
              <a:effectLst/>
              <a:latin typeface="Arial" panose="020B0604020202020204" pitchFamily="34" charset="0"/>
              <a:cs typeface="Arial" panose="020B0604020202020204" pitchFamily="34" charset="0"/>
            </a:endParaRPr>
          </a:p>
        </p:txBody>
      </p:sp>
      <p:sp>
        <p:nvSpPr>
          <p:cNvPr id="11" name="TextBox 9">
            <a:extLst>
              <a:ext uri="{FF2B5EF4-FFF2-40B4-BE49-F238E27FC236}">
                <a16:creationId xmlns:a16="http://schemas.microsoft.com/office/drawing/2014/main" id="{81B346FD-ED16-3B38-429F-5B9B01020D3D}"/>
              </a:ext>
            </a:extLst>
          </p:cNvPr>
          <p:cNvSpPr txBox="1"/>
          <p:nvPr/>
        </p:nvSpPr>
        <p:spPr>
          <a:xfrm>
            <a:off x="611854" y="655326"/>
            <a:ext cx="2190899" cy="1018869"/>
          </a:xfrm>
          <a:prstGeom prst="rect">
            <a:avLst/>
          </a:prstGeom>
        </p:spPr>
        <p:txBody>
          <a:bodyPr lIns="0" tIns="0" rIns="0" bIns="0" rtlCol="0" anchor="t">
            <a:spAutoFit/>
          </a:bodyPr>
          <a:lstStyle/>
          <a:p>
            <a:pPr marL="0" lvl="0" indent="0" algn="l">
              <a:lnSpc>
                <a:spcPts val="9078"/>
              </a:lnSpc>
              <a:spcBef>
                <a:spcPct val="0"/>
              </a:spcBef>
            </a:pPr>
            <a:r>
              <a:rPr lang="vi-VN" sz="4000" b="1">
                <a:ea typeface="Poppins Semi-Bold"/>
                <a:cs typeface="Arial" panose="020B0604020202020204" pitchFamily="34" charset="0"/>
                <a:sym typeface="Poppins Semi-Bold"/>
              </a:rPr>
              <a:t>07</a:t>
            </a:r>
            <a:r>
              <a:rPr lang="en-US" sz="4000" b="1">
                <a:ea typeface="Poppins Semi-Bold"/>
                <a:cs typeface="Poppins Semi-Bold"/>
                <a:sym typeface="Poppins Semi-Bold"/>
              </a:rPr>
              <a:t>.</a:t>
            </a:r>
          </a:p>
        </p:txBody>
      </p:sp>
      <p:pic>
        <p:nvPicPr>
          <p:cNvPr id="2" name="Picture 4">
            <a:extLst>
              <a:ext uri="{FF2B5EF4-FFF2-40B4-BE49-F238E27FC236}">
                <a16:creationId xmlns:a16="http://schemas.microsoft.com/office/drawing/2014/main" id="{A767F03E-91B8-61EB-AF6F-E224252CF2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9992" y="1985947"/>
            <a:ext cx="8998008" cy="6434153"/>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11">
            <a:extLst>
              <a:ext uri="{FF2B5EF4-FFF2-40B4-BE49-F238E27FC236}">
                <a16:creationId xmlns:a16="http://schemas.microsoft.com/office/drawing/2014/main" id="{021A138E-B5B1-3342-305C-B0A664642149}"/>
              </a:ext>
            </a:extLst>
          </p:cNvPr>
          <p:cNvSpPr>
            <a:spLocks noGrp="1"/>
          </p:cNvSpPr>
          <p:nvPr>
            <p:ph type="sldNum" sz="quarter" idx="12"/>
          </p:nvPr>
        </p:nvSpPr>
        <p:spPr/>
        <p:txBody>
          <a:bodyPr/>
          <a:lstStyle/>
          <a:p>
            <a:endParaRPr lang="en-US"/>
          </a:p>
        </p:txBody>
      </p:sp>
      <p:sp>
        <p:nvSpPr>
          <p:cNvPr id="13" name="Slide Number Placeholder 4">
            <a:extLst>
              <a:ext uri="{FF2B5EF4-FFF2-40B4-BE49-F238E27FC236}">
                <a16:creationId xmlns:a16="http://schemas.microsoft.com/office/drawing/2014/main" id="{1A62574D-E0B2-6F91-8C42-B3EA8E272DCD}"/>
              </a:ext>
            </a:extLst>
          </p:cNvPr>
          <p:cNvSpPr txBox="1">
            <a:spLocks/>
          </p:cNvSpPr>
          <p:nvPr/>
        </p:nvSpPr>
        <p:spPr>
          <a:xfrm>
            <a:off x="16144973" y="9893804"/>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800" b="1" smtClean="0"/>
              <a:pPr/>
              <a:t>30</a:t>
            </a:fld>
            <a:endParaRPr lang="en-US" sz="2800" b="1"/>
          </a:p>
        </p:txBody>
      </p:sp>
    </p:spTree>
    <p:extLst>
      <p:ext uri="{BB962C8B-B14F-4D97-AF65-F5344CB8AC3E}">
        <p14:creationId xmlns:p14="http://schemas.microsoft.com/office/powerpoint/2010/main" val="17691462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rot="-2700000">
            <a:off x="14350806" y="-1920849"/>
            <a:ext cx="3847852" cy="3841695"/>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6327D"/>
            </a:solidFill>
          </p:spPr>
        </p:sp>
      </p:grpSp>
      <p:grpSp>
        <p:nvGrpSpPr>
          <p:cNvPr id="5" name="Group 5"/>
          <p:cNvGrpSpPr/>
          <p:nvPr/>
        </p:nvGrpSpPr>
        <p:grpSpPr>
          <a:xfrm rot="-2700000">
            <a:off x="12533884" y="-1020548"/>
            <a:ext cx="2044362" cy="2041091"/>
            <a:chOff x="0" y="0"/>
            <a:chExt cx="6350000" cy="6339840"/>
          </a:xfrm>
        </p:grpSpPr>
        <p:sp>
          <p:nvSpPr>
            <p:cNvPr id="6" name="Freeform 6"/>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09D5C"/>
            </a:solidFill>
          </p:spPr>
        </p:sp>
      </p:grpSp>
      <p:sp>
        <p:nvSpPr>
          <p:cNvPr id="9" name="TextBox 9"/>
          <p:cNvSpPr txBox="1"/>
          <p:nvPr/>
        </p:nvSpPr>
        <p:spPr>
          <a:xfrm>
            <a:off x="611855" y="1980504"/>
            <a:ext cx="8532145" cy="5109091"/>
          </a:xfrm>
          <a:prstGeom prst="rect">
            <a:avLst/>
          </a:prstGeom>
        </p:spPr>
        <p:txBody>
          <a:bodyPr wrap="square" lIns="0" tIns="0" rIns="0" bIns="0" rtlCol="0" anchor="t">
            <a:spAutoFit/>
          </a:bodyPr>
          <a:lstStyle/>
          <a:p>
            <a:pPr algn="just" rtl="0" fontAlgn="base">
              <a:spcBef>
                <a:spcPts val="0"/>
              </a:spcBef>
              <a:spcAft>
                <a:spcPts val="0"/>
              </a:spcAft>
            </a:pPr>
            <a:r>
              <a:rPr lang="en-ID" sz="4000" b="1" i="0" u="none" strike="noStrike" err="1">
                <a:solidFill>
                  <a:srgbClr val="000000"/>
                </a:solidFill>
                <a:effectLst/>
                <a:latin typeface="Arial" panose="020B0604020202020204" pitchFamily="34" charset="0"/>
                <a:cs typeface="Arial" panose="020B0604020202020204" pitchFamily="34" charset="0"/>
              </a:rPr>
              <a:t>Các</a:t>
            </a:r>
            <a:r>
              <a:rPr lang="en-ID" sz="4000" b="1" i="0" u="none" strike="noStrike">
                <a:solidFill>
                  <a:srgbClr val="000000"/>
                </a:solidFill>
                <a:effectLst/>
                <a:latin typeface="Arial" panose="020B0604020202020204" pitchFamily="34" charset="0"/>
                <a:cs typeface="Arial" panose="020B0604020202020204" pitchFamily="34" charset="0"/>
              </a:rPr>
              <a:t> </a:t>
            </a:r>
            <a:r>
              <a:rPr lang="en-ID" sz="4000" b="1" i="0" u="none" strike="noStrike" err="1">
                <a:solidFill>
                  <a:srgbClr val="000000"/>
                </a:solidFill>
                <a:effectLst/>
                <a:latin typeface="Arial" panose="020B0604020202020204" pitchFamily="34" charset="0"/>
                <a:cs typeface="Arial" panose="020B0604020202020204" pitchFamily="34" charset="0"/>
              </a:rPr>
              <a:t>thuật</a:t>
            </a:r>
            <a:r>
              <a:rPr lang="en-ID" sz="4000" b="1" i="0" u="none" strike="noStrike">
                <a:solidFill>
                  <a:srgbClr val="000000"/>
                </a:solidFill>
                <a:effectLst/>
                <a:latin typeface="Arial" panose="020B0604020202020204" pitchFamily="34" charset="0"/>
                <a:cs typeface="Arial" panose="020B0604020202020204" pitchFamily="34" charset="0"/>
              </a:rPr>
              <a:t> </a:t>
            </a:r>
            <a:r>
              <a:rPr lang="en-ID" sz="4000" b="1" i="0" u="none" strike="noStrike" err="1">
                <a:solidFill>
                  <a:srgbClr val="000000"/>
                </a:solidFill>
                <a:effectLst/>
                <a:latin typeface="Arial" panose="020B0604020202020204" pitchFamily="34" charset="0"/>
                <a:cs typeface="Arial" panose="020B0604020202020204" pitchFamily="34" charset="0"/>
              </a:rPr>
              <a:t>toán</a:t>
            </a:r>
            <a:r>
              <a:rPr lang="en-ID" sz="4000" b="1" i="0" u="none" strike="noStrike">
                <a:solidFill>
                  <a:srgbClr val="000000"/>
                </a:solidFill>
                <a:effectLst/>
                <a:latin typeface="Arial" panose="020B0604020202020204" pitchFamily="34" charset="0"/>
                <a:cs typeface="Arial" panose="020B0604020202020204" pitchFamily="34" charset="0"/>
              </a:rPr>
              <a:t> </a:t>
            </a:r>
            <a:r>
              <a:rPr lang="en-ID" sz="4000" b="1" i="0" u="none" strike="noStrike" err="1">
                <a:solidFill>
                  <a:srgbClr val="000000"/>
                </a:solidFill>
                <a:effectLst/>
                <a:latin typeface="Arial" panose="020B0604020202020204" pitchFamily="34" charset="0"/>
                <a:cs typeface="Arial" panose="020B0604020202020204" pitchFamily="34" charset="0"/>
              </a:rPr>
              <a:t>phân</a:t>
            </a:r>
            <a:r>
              <a:rPr lang="en-ID" sz="4000" b="1" i="0" u="none" strike="noStrike">
                <a:solidFill>
                  <a:srgbClr val="000000"/>
                </a:solidFill>
                <a:effectLst/>
                <a:latin typeface="Arial" panose="020B0604020202020204" pitchFamily="34" charset="0"/>
                <a:cs typeface="Arial" panose="020B0604020202020204" pitchFamily="34" charset="0"/>
              </a:rPr>
              <a:t> </a:t>
            </a:r>
            <a:r>
              <a:rPr lang="en-ID" sz="4000" b="1" i="0" u="none" strike="noStrike" err="1">
                <a:solidFill>
                  <a:srgbClr val="000000"/>
                </a:solidFill>
                <a:effectLst/>
                <a:latin typeface="Arial" panose="020B0604020202020204" pitchFamily="34" charset="0"/>
                <a:cs typeface="Arial" panose="020B0604020202020204" pitchFamily="34" charset="0"/>
              </a:rPr>
              <a:t>cụm</a:t>
            </a:r>
            <a:r>
              <a:rPr lang="en-ID" sz="4000" b="1" i="0" u="none" strike="noStrike">
                <a:solidFill>
                  <a:srgbClr val="000000"/>
                </a:solidFill>
                <a:effectLst/>
                <a:latin typeface="Arial" panose="020B0604020202020204" pitchFamily="34" charset="0"/>
                <a:cs typeface="Arial" panose="020B0604020202020204" pitchFamily="34" charset="0"/>
              </a:rPr>
              <a:t> </a:t>
            </a:r>
            <a:r>
              <a:rPr lang="en-ID" sz="4000" b="1" i="0" u="none" strike="noStrike" err="1">
                <a:solidFill>
                  <a:srgbClr val="000000"/>
                </a:solidFill>
                <a:effectLst/>
                <a:latin typeface="Arial" panose="020B0604020202020204" pitchFamily="34" charset="0"/>
                <a:cs typeface="Arial" panose="020B0604020202020204" pitchFamily="34" charset="0"/>
              </a:rPr>
              <a:t>phổ</a:t>
            </a:r>
            <a:r>
              <a:rPr lang="en-ID" sz="4000" b="1" i="0" u="none" strike="noStrike">
                <a:solidFill>
                  <a:srgbClr val="000000"/>
                </a:solidFill>
                <a:effectLst/>
                <a:latin typeface="Arial" panose="020B0604020202020204" pitchFamily="34" charset="0"/>
                <a:cs typeface="Arial" panose="020B0604020202020204" pitchFamily="34" charset="0"/>
              </a:rPr>
              <a:t> </a:t>
            </a:r>
            <a:r>
              <a:rPr lang="en-ID" sz="4000" b="1" i="0" u="none" strike="noStrike" err="1">
                <a:solidFill>
                  <a:srgbClr val="000000"/>
                </a:solidFill>
                <a:effectLst/>
                <a:latin typeface="Arial" panose="020B0604020202020204" pitchFamily="34" charset="0"/>
                <a:cs typeface="Arial" panose="020B0604020202020204" pitchFamily="34" charset="0"/>
              </a:rPr>
              <a:t>biến</a:t>
            </a:r>
            <a:r>
              <a:rPr lang="en-ID" sz="4000" b="1" i="0" u="none" strike="noStrike">
                <a:solidFill>
                  <a:srgbClr val="000000"/>
                </a:solidFill>
                <a:effectLst/>
                <a:latin typeface="Arial" panose="020B0604020202020204" pitchFamily="34" charset="0"/>
                <a:cs typeface="Arial" panose="020B0604020202020204" pitchFamily="34" charset="0"/>
              </a:rPr>
              <a:t> </a:t>
            </a:r>
            <a:r>
              <a:rPr lang="en-ID" sz="4000" b="1" i="0" u="none" strike="noStrike" err="1">
                <a:solidFill>
                  <a:srgbClr val="000000"/>
                </a:solidFill>
                <a:effectLst/>
                <a:latin typeface="Arial" panose="020B0604020202020204" pitchFamily="34" charset="0"/>
                <a:cs typeface="Arial" panose="020B0604020202020204" pitchFamily="34" charset="0"/>
              </a:rPr>
              <a:t>trong</a:t>
            </a:r>
            <a:r>
              <a:rPr lang="en-ID" sz="4000" b="1" i="0" u="none" strike="noStrike">
                <a:solidFill>
                  <a:srgbClr val="000000"/>
                </a:solidFill>
                <a:effectLst/>
                <a:latin typeface="Arial" panose="020B0604020202020204" pitchFamily="34" charset="0"/>
                <a:cs typeface="Arial" panose="020B0604020202020204" pitchFamily="34" charset="0"/>
              </a:rPr>
              <a:t> </a:t>
            </a:r>
            <a:r>
              <a:rPr lang="en-ID" sz="4000" b="1" i="0" u="none" strike="noStrike" err="1">
                <a:solidFill>
                  <a:srgbClr val="000000"/>
                </a:solidFill>
                <a:effectLst/>
                <a:latin typeface="Arial" panose="020B0604020202020204" pitchFamily="34" charset="0"/>
                <a:cs typeface="Arial" panose="020B0604020202020204" pitchFamily="34" charset="0"/>
              </a:rPr>
              <a:t>Công</a:t>
            </a:r>
            <a:r>
              <a:rPr lang="en-ID" sz="4000" b="1" i="0" u="none" strike="noStrike">
                <a:solidFill>
                  <a:srgbClr val="000000"/>
                </a:solidFill>
                <a:effectLst/>
                <a:latin typeface="Arial" panose="020B0604020202020204" pitchFamily="34" charset="0"/>
                <a:cs typeface="Arial" panose="020B0604020202020204" pitchFamily="34" charset="0"/>
              </a:rPr>
              <a:t> </a:t>
            </a:r>
            <a:r>
              <a:rPr lang="en-ID" sz="4000" b="1" i="0" u="none" strike="noStrike" err="1">
                <a:solidFill>
                  <a:srgbClr val="000000"/>
                </a:solidFill>
                <a:effectLst/>
                <a:latin typeface="Arial" panose="020B0604020202020204" pitchFamily="34" charset="0"/>
                <a:cs typeface="Arial" panose="020B0604020202020204" pitchFamily="34" charset="0"/>
              </a:rPr>
              <a:t>nghệ</a:t>
            </a:r>
            <a:r>
              <a:rPr lang="en-ID" sz="4000" b="1" i="0" u="none" strike="noStrike">
                <a:solidFill>
                  <a:srgbClr val="000000"/>
                </a:solidFill>
                <a:effectLst/>
                <a:latin typeface="Arial" panose="020B0604020202020204" pitchFamily="34" charset="0"/>
                <a:cs typeface="Arial" panose="020B0604020202020204" pitchFamily="34" charset="0"/>
              </a:rPr>
              <a:t> Thông tin:</a:t>
            </a:r>
          </a:p>
          <a:p>
            <a:pPr marL="1028700" indent="-571500" algn="just" rtl="0">
              <a:spcBef>
                <a:spcPts val="0"/>
              </a:spcBef>
              <a:spcAft>
                <a:spcPts val="0"/>
              </a:spcAft>
              <a:buFont typeface="Arial" panose="020B0604020202020204" pitchFamily="34" charset="0"/>
              <a:buChar char="•"/>
            </a:pPr>
            <a:r>
              <a:rPr lang="en-ID" sz="3600" b="0" i="0" u="none" strike="noStrike">
                <a:solidFill>
                  <a:srgbClr val="000000"/>
                </a:solidFill>
                <a:effectLst/>
                <a:latin typeface="Arial" panose="020B0604020202020204" pitchFamily="34" charset="0"/>
                <a:cs typeface="Arial" panose="020B0604020202020204" pitchFamily="34" charset="0"/>
              </a:rPr>
              <a:t>K-means</a:t>
            </a:r>
            <a:endParaRPr lang="en-ID" sz="3600" i="0" u="none" strike="noStrike">
              <a:solidFill>
                <a:srgbClr val="000000"/>
              </a:solidFill>
              <a:latin typeface="Arial" panose="020B0604020202020204" pitchFamily="34" charset="0"/>
              <a:cs typeface="Arial" panose="020B0604020202020204" pitchFamily="34" charset="0"/>
            </a:endParaRPr>
          </a:p>
          <a:p>
            <a:pPr marL="1028700" indent="-571500" algn="just" rtl="0">
              <a:spcBef>
                <a:spcPts val="0"/>
              </a:spcBef>
              <a:spcAft>
                <a:spcPts val="0"/>
              </a:spcAft>
              <a:buFont typeface="Arial" panose="020B0604020202020204" pitchFamily="34" charset="0"/>
              <a:buChar char="•"/>
            </a:pPr>
            <a:r>
              <a:rPr lang="en-US" sz="3600" b="0" i="0" u="none" strike="noStrike" err="1">
                <a:solidFill>
                  <a:srgbClr val="000000"/>
                </a:solidFill>
                <a:effectLst/>
                <a:latin typeface="Arial" panose="020B0604020202020204" pitchFamily="34" charset="0"/>
                <a:cs typeface="Arial" panose="020B0604020202020204" pitchFamily="34" charset="0"/>
              </a:rPr>
              <a:t>DBSCAN</a:t>
            </a:r>
            <a:r>
              <a:rPr lang="en-US" sz="3600" b="0" i="0" u="none" strike="noStrike">
                <a:solidFill>
                  <a:srgbClr val="000000"/>
                </a:solidFill>
                <a:effectLst/>
                <a:latin typeface="Arial" panose="020B0604020202020204" pitchFamily="34" charset="0"/>
                <a:cs typeface="Arial" panose="020B0604020202020204" pitchFamily="34" charset="0"/>
              </a:rPr>
              <a:t> (Density-Based Spatial Clustering of Applications with Noise):</a:t>
            </a:r>
          </a:p>
          <a:p>
            <a:pPr marL="1028700" indent="-571500" algn="just" rtl="0">
              <a:spcBef>
                <a:spcPts val="0"/>
              </a:spcBef>
              <a:spcAft>
                <a:spcPts val="0"/>
              </a:spcAft>
              <a:buFont typeface="Arial" panose="020B0604020202020204" pitchFamily="34" charset="0"/>
              <a:buChar char="•"/>
            </a:pPr>
            <a:r>
              <a:rPr lang="en-ID" sz="3600" b="0" i="0" u="none" strike="noStrike">
                <a:solidFill>
                  <a:srgbClr val="000000"/>
                </a:solidFill>
                <a:effectLst/>
                <a:latin typeface="Arial" panose="020B0604020202020204" pitchFamily="34" charset="0"/>
                <a:cs typeface="Arial" panose="020B0604020202020204" pitchFamily="34" charset="0"/>
              </a:rPr>
              <a:t>Hierarchical clustering (</a:t>
            </a:r>
            <a:r>
              <a:rPr lang="en-ID" sz="3600" b="0" i="0" u="none" strike="noStrike" err="1">
                <a:solidFill>
                  <a:srgbClr val="000000"/>
                </a:solidFill>
                <a:effectLst/>
                <a:latin typeface="Arial" panose="020B0604020202020204" pitchFamily="34" charset="0"/>
                <a:cs typeface="Arial" panose="020B0604020202020204" pitchFamily="34" charset="0"/>
              </a:rPr>
              <a:t>Phân</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cụm</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phân</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cấp</a:t>
            </a:r>
            <a:r>
              <a:rPr lang="en-ID" sz="3600" b="0" i="0" u="none" strike="noStrike">
                <a:solidFill>
                  <a:srgbClr val="000000"/>
                </a:solidFill>
                <a:effectLst/>
                <a:latin typeface="Arial" panose="020B0604020202020204" pitchFamily="34" charset="0"/>
                <a:cs typeface="Arial" panose="020B0604020202020204" pitchFamily="34" charset="0"/>
              </a:rPr>
              <a:t>)</a:t>
            </a:r>
          </a:p>
          <a:p>
            <a:pPr marL="1028700" indent="-571500" algn="just" rtl="0">
              <a:spcBef>
                <a:spcPts val="0"/>
              </a:spcBef>
              <a:spcAft>
                <a:spcPts val="0"/>
              </a:spcAft>
              <a:buFont typeface="Arial" panose="020B0604020202020204" pitchFamily="34" charset="0"/>
              <a:buChar char="•"/>
            </a:pPr>
            <a:r>
              <a:rPr lang="en-ID" sz="3600" b="0" i="0" u="none" strike="noStrike">
                <a:solidFill>
                  <a:srgbClr val="000000"/>
                </a:solidFill>
                <a:effectLst/>
                <a:latin typeface="Arial" panose="020B0604020202020204" pitchFamily="34" charset="0"/>
                <a:cs typeface="Arial" panose="020B0604020202020204" pitchFamily="34" charset="0"/>
              </a:rPr>
              <a:t>Mean Shift</a:t>
            </a:r>
            <a:endParaRPr lang="en-ID" sz="4800">
              <a:latin typeface="Arial" panose="020B0604020202020204" pitchFamily="34" charset="0"/>
              <a:cs typeface="Arial" panose="020B0604020202020204" pitchFamily="34" charset="0"/>
            </a:endParaRPr>
          </a:p>
        </p:txBody>
      </p:sp>
      <p:pic>
        <p:nvPicPr>
          <p:cNvPr id="5122" name="Picture 2" descr="K-means clustering: how it works">
            <a:extLst>
              <a:ext uri="{FF2B5EF4-FFF2-40B4-BE49-F238E27FC236}">
                <a16:creationId xmlns:a16="http://schemas.microsoft.com/office/drawing/2014/main" id="{9FAF0277-DF69-D7EF-CBDE-1E0E1AEF43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0811" y="952500"/>
            <a:ext cx="7850507" cy="4191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An illustration of density-based spatial clustering of applications... |  Download Scientific Diagram">
            <a:extLst>
              <a:ext uri="{FF2B5EF4-FFF2-40B4-BE49-F238E27FC236}">
                <a16:creationId xmlns:a16="http://schemas.microsoft.com/office/drawing/2014/main" id="{DC9AAF02-3733-EDC1-47B2-D0F1307D34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5448300"/>
            <a:ext cx="9708918" cy="4431982"/>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4">
            <a:extLst>
              <a:ext uri="{FF2B5EF4-FFF2-40B4-BE49-F238E27FC236}">
                <a16:creationId xmlns:a16="http://schemas.microsoft.com/office/drawing/2014/main" id="{D906E8C1-063D-D8CF-AB6B-9AD6B967D0E6}"/>
              </a:ext>
            </a:extLst>
          </p:cNvPr>
          <p:cNvSpPr txBox="1">
            <a:spLocks/>
          </p:cNvSpPr>
          <p:nvPr/>
        </p:nvSpPr>
        <p:spPr>
          <a:xfrm>
            <a:off x="16144973" y="9893804"/>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800" b="1" smtClean="0"/>
              <a:pPr/>
              <a:t>31</a:t>
            </a:fld>
            <a:endParaRPr lang="en-US" sz="2800" b="1"/>
          </a:p>
        </p:txBody>
      </p:sp>
    </p:spTree>
    <p:extLst>
      <p:ext uri="{BB962C8B-B14F-4D97-AF65-F5344CB8AC3E}">
        <p14:creationId xmlns:p14="http://schemas.microsoft.com/office/powerpoint/2010/main" val="33676862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20"/>
          <p:cNvGrpSpPr/>
          <p:nvPr/>
        </p:nvGrpSpPr>
        <p:grpSpPr>
          <a:xfrm rot="-2700000">
            <a:off x="11724142" y="-1258675"/>
            <a:ext cx="2044362" cy="2041091"/>
            <a:chOff x="0" y="0"/>
            <a:chExt cx="6350000" cy="6339840"/>
          </a:xfrm>
        </p:grpSpPr>
        <p:sp>
          <p:nvSpPr>
            <p:cNvPr id="21" name="Freeform 2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6327D">
                <a:alpha val="9804"/>
              </a:srgbClr>
            </a:solidFill>
          </p:spPr>
        </p:sp>
      </p:grpSp>
      <p:sp>
        <p:nvSpPr>
          <p:cNvPr id="23" name="TextBox 22">
            <a:extLst>
              <a:ext uri="{FF2B5EF4-FFF2-40B4-BE49-F238E27FC236}">
                <a16:creationId xmlns:a16="http://schemas.microsoft.com/office/drawing/2014/main" id="{70961116-3558-5190-27B0-10396188C465}"/>
              </a:ext>
            </a:extLst>
          </p:cNvPr>
          <p:cNvSpPr txBox="1"/>
          <p:nvPr/>
        </p:nvSpPr>
        <p:spPr>
          <a:xfrm>
            <a:off x="1655011" y="616109"/>
            <a:ext cx="9403842" cy="707886"/>
          </a:xfrm>
          <a:prstGeom prst="rect">
            <a:avLst/>
          </a:prstGeom>
          <a:noFill/>
        </p:spPr>
        <p:txBody>
          <a:bodyPr wrap="square" lIns="91440" tIns="45720" rIns="91440" bIns="45720" anchor="t">
            <a:spAutoFit/>
          </a:bodyPr>
          <a:lstStyle/>
          <a:p>
            <a:r>
              <a:rPr lang="vi-VN" sz="4000" b="1" i="1" u="none" strike="noStrike">
                <a:solidFill>
                  <a:srgbClr val="000000"/>
                </a:solidFill>
                <a:effectLst/>
                <a:latin typeface="Arial"/>
                <a:cs typeface="Arial"/>
              </a:rPr>
              <a:t>Quy trình phân cụm</a:t>
            </a:r>
            <a:endParaRPr lang="en-ID" sz="4000" i="1">
              <a:latin typeface="Arial"/>
              <a:cs typeface="Arial"/>
            </a:endParaRPr>
          </a:p>
        </p:txBody>
      </p:sp>
      <p:sp>
        <p:nvSpPr>
          <p:cNvPr id="9" name="TextBox 9"/>
          <p:cNvSpPr txBox="1"/>
          <p:nvPr/>
        </p:nvSpPr>
        <p:spPr>
          <a:xfrm>
            <a:off x="565528" y="1206297"/>
            <a:ext cx="2190899" cy="1064522"/>
          </a:xfrm>
          <a:prstGeom prst="rect">
            <a:avLst/>
          </a:prstGeom>
        </p:spPr>
        <p:txBody>
          <a:bodyPr lIns="0" tIns="0" rIns="0" bIns="0" rtlCol="0" anchor="t">
            <a:spAutoFit/>
          </a:bodyPr>
          <a:lstStyle/>
          <a:p>
            <a:pPr marL="0" lvl="0" indent="0" algn="l">
              <a:lnSpc>
                <a:spcPts val="9078"/>
              </a:lnSpc>
              <a:spcBef>
                <a:spcPct val="0"/>
              </a:spcBef>
            </a:pPr>
            <a:r>
              <a:rPr lang="en-US" sz="6484" b="1">
                <a:solidFill>
                  <a:srgbClr val="06327D"/>
                </a:solidFill>
                <a:latin typeface="Arial" panose="020B0604020202020204" pitchFamily="34" charset="0"/>
                <a:ea typeface="Poppins Semi-Bold"/>
                <a:cs typeface="Arial" panose="020B0604020202020204" pitchFamily="34" charset="0"/>
                <a:sym typeface="Poppins Semi-Bold"/>
              </a:rPr>
              <a:t>01.</a:t>
            </a:r>
          </a:p>
        </p:txBody>
      </p:sp>
      <p:grpSp>
        <p:nvGrpSpPr>
          <p:cNvPr id="41" name="Group 40">
            <a:extLst>
              <a:ext uri="{FF2B5EF4-FFF2-40B4-BE49-F238E27FC236}">
                <a16:creationId xmlns:a16="http://schemas.microsoft.com/office/drawing/2014/main" id="{CC7D4A84-1D35-2300-7C13-E3DAD7EB568A}"/>
              </a:ext>
            </a:extLst>
          </p:cNvPr>
          <p:cNvGrpSpPr/>
          <p:nvPr/>
        </p:nvGrpSpPr>
        <p:grpSpPr>
          <a:xfrm>
            <a:off x="565528" y="2539718"/>
            <a:ext cx="2865167" cy="7233642"/>
            <a:chOff x="664922" y="2567962"/>
            <a:chExt cx="5416636" cy="7233642"/>
          </a:xfrm>
        </p:grpSpPr>
        <p:sp>
          <p:nvSpPr>
            <p:cNvPr id="5" name="Freeform 5"/>
            <p:cNvSpPr/>
            <p:nvPr/>
          </p:nvSpPr>
          <p:spPr>
            <a:xfrm>
              <a:off x="664922" y="2567962"/>
              <a:ext cx="5355906" cy="7233642"/>
            </a:xfrm>
            <a:prstGeom prst="rect">
              <a:avLst/>
            </a:prstGeom>
          </p:spPr>
          <p:style>
            <a:lnRef idx="2">
              <a:schemeClr val="accent3">
                <a:shade val="15000"/>
              </a:schemeClr>
            </a:lnRef>
            <a:fillRef idx="1">
              <a:schemeClr val="accent3"/>
            </a:fillRef>
            <a:effectRef idx="0">
              <a:schemeClr val="accent3"/>
            </a:effectRef>
            <a:fontRef idx="minor">
              <a:schemeClr val="lt1"/>
            </a:fontRef>
          </p:style>
        </p:sp>
        <p:sp>
          <p:nvSpPr>
            <p:cNvPr id="10" name="TextBox 10"/>
            <p:cNvSpPr txBox="1"/>
            <p:nvPr/>
          </p:nvSpPr>
          <p:spPr>
            <a:xfrm>
              <a:off x="730629" y="2718255"/>
              <a:ext cx="5350929" cy="1046440"/>
            </a:xfrm>
            <a:prstGeom prst="rect">
              <a:avLst/>
            </a:prstGeom>
          </p:spPr>
          <p:txBody>
            <a:bodyPr wrap="square" lIns="0" tIns="0" rIns="0" bIns="0" rtlCol="0" anchor="t">
              <a:spAutoFit/>
            </a:bodyPr>
            <a:lstStyle/>
            <a:p>
              <a:pPr marL="0" lvl="1" algn="ctr" rtl="0" fontAlgn="base">
                <a:spcBef>
                  <a:spcPts val="0"/>
                </a:spcBef>
                <a:spcAft>
                  <a:spcPts val="800"/>
                </a:spcAft>
              </a:pPr>
              <a:r>
                <a:rPr lang="vi-VN" sz="3400" b="1" i="0" u="none" strike="noStrike">
                  <a:solidFill>
                    <a:srgbClr val="000000"/>
                  </a:solidFill>
                  <a:effectLst/>
                  <a:cs typeface="Arial" panose="020B0604020202020204" pitchFamily="34" charset="0"/>
                </a:rPr>
                <a:t>Thu thập dữ liệu</a:t>
              </a:r>
            </a:p>
          </p:txBody>
        </p:sp>
        <p:sp>
          <p:nvSpPr>
            <p:cNvPr id="11" name="TextBox 11"/>
            <p:cNvSpPr txBox="1"/>
            <p:nvPr/>
          </p:nvSpPr>
          <p:spPr>
            <a:xfrm>
              <a:off x="853682" y="3910750"/>
              <a:ext cx="4651649" cy="4185761"/>
            </a:xfrm>
            <a:prstGeom prst="rect">
              <a:avLst/>
            </a:prstGeom>
          </p:spPr>
          <p:txBody>
            <a:bodyPr wrap="square" lIns="0" tIns="0" rIns="0" bIns="0" rtlCol="0" anchor="t">
              <a:spAutoFit/>
            </a:bodyPr>
            <a:lstStyle/>
            <a:p>
              <a:pPr algn="ctr" rtl="0">
                <a:spcBef>
                  <a:spcPts val="0"/>
                </a:spcBef>
                <a:spcAft>
                  <a:spcPts val="0"/>
                </a:spcAft>
              </a:pPr>
              <a:r>
                <a:rPr lang="vi-VN" sz="3400" b="0" i="0" u="none" strike="noStrike">
                  <a:solidFill>
                    <a:srgbClr val="000000"/>
                  </a:solidFill>
                  <a:effectLst/>
                  <a:cs typeface="Arial" panose="020B0604020202020204" pitchFamily="34" charset="0"/>
                </a:rPr>
                <a:t>Dữ liệu có thể đến từ nhiều nguồn như cơ sở dữ liệu, log hệ thống, hoặc mạng xã hội.</a:t>
              </a:r>
              <a:endParaRPr lang="vi-VN" sz="3400" b="0">
                <a:effectLst/>
                <a:cs typeface="Arial" panose="020B0604020202020204" pitchFamily="34" charset="0"/>
              </a:endParaRPr>
            </a:p>
          </p:txBody>
        </p:sp>
      </p:grpSp>
      <p:sp>
        <p:nvSpPr>
          <p:cNvPr id="15" name="TextBox 15"/>
          <p:cNvSpPr txBox="1"/>
          <p:nvPr/>
        </p:nvSpPr>
        <p:spPr>
          <a:xfrm>
            <a:off x="6478695" y="1323995"/>
            <a:ext cx="2190899" cy="1064522"/>
          </a:xfrm>
          <a:prstGeom prst="rect">
            <a:avLst/>
          </a:prstGeom>
        </p:spPr>
        <p:txBody>
          <a:bodyPr lIns="0" tIns="0" rIns="0" bIns="0" rtlCol="0" anchor="t">
            <a:spAutoFit/>
          </a:bodyPr>
          <a:lstStyle/>
          <a:p>
            <a:pPr marL="0" lvl="0" indent="0" algn="l">
              <a:lnSpc>
                <a:spcPts val="9078"/>
              </a:lnSpc>
              <a:spcBef>
                <a:spcPct val="0"/>
              </a:spcBef>
            </a:pPr>
            <a:r>
              <a:rPr lang="en-US" sz="6484" b="1">
                <a:solidFill>
                  <a:srgbClr val="44B875"/>
                </a:solidFill>
                <a:latin typeface="Arial" panose="020B0604020202020204" pitchFamily="34" charset="0"/>
                <a:ea typeface="Poppins Semi-Bold"/>
                <a:cs typeface="Arial" panose="020B0604020202020204" pitchFamily="34" charset="0"/>
                <a:sym typeface="Poppins Semi-Bold"/>
              </a:rPr>
              <a:t>03.</a:t>
            </a:r>
          </a:p>
        </p:txBody>
      </p:sp>
      <p:sp>
        <p:nvSpPr>
          <p:cNvPr id="12" name="TextBox 12"/>
          <p:cNvSpPr txBox="1"/>
          <p:nvPr/>
        </p:nvSpPr>
        <p:spPr>
          <a:xfrm>
            <a:off x="3398571" y="1296122"/>
            <a:ext cx="2190899" cy="1064522"/>
          </a:xfrm>
          <a:prstGeom prst="rect">
            <a:avLst/>
          </a:prstGeom>
        </p:spPr>
        <p:txBody>
          <a:bodyPr lIns="0" tIns="0" rIns="0" bIns="0" rtlCol="0" anchor="t">
            <a:spAutoFit/>
          </a:bodyPr>
          <a:lstStyle/>
          <a:p>
            <a:pPr marL="0" lvl="0" indent="0" algn="l">
              <a:lnSpc>
                <a:spcPts val="9078"/>
              </a:lnSpc>
              <a:spcBef>
                <a:spcPct val="0"/>
              </a:spcBef>
            </a:pPr>
            <a:r>
              <a:rPr lang="en-US" sz="6484" b="1">
                <a:solidFill>
                  <a:srgbClr val="2B70E4"/>
                </a:solidFill>
                <a:latin typeface="Arial" panose="020B0604020202020204" pitchFamily="34" charset="0"/>
                <a:ea typeface="Poppins Semi-Bold"/>
                <a:cs typeface="Arial" panose="020B0604020202020204" pitchFamily="34" charset="0"/>
                <a:sym typeface="Poppins Semi-Bold"/>
              </a:rPr>
              <a:t>02.</a:t>
            </a:r>
          </a:p>
        </p:txBody>
      </p:sp>
      <p:grpSp>
        <p:nvGrpSpPr>
          <p:cNvPr id="28" name="Group 27">
            <a:extLst>
              <a:ext uri="{FF2B5EF4-FFF2-40B4-BE49-F238E27FC236}">
                <a16:creationId xmlns:a16="http://schemas.microsoft.com/office/drawing/2014/main" id="{86F5FADC-2AC6-B80F-5B6C-0C1797D7C376}"/>
              </a:ext>
            </a:extLst>
          </p:cNvPr>
          <p:cNvGrpSpPr/>
          <p:nvPr/>
        </p:nvGrpSpPr>
        <p:grpSpPr>
          <a:xfrm>
            <a:off x="3398571" y="2537017"/>
            <a:ext cx="3080124" cy="7261888"/>
            <a:chOff x="6895757" y="2511867"/>
            <a:chExt cx="6235831" cy="7167120"/>
          </a:xfrm>
        </p:grpSpPr>
        <p:grpSp>
          <p:nvGrpSpPr>
            <p:cNvPr id="24" name="Group 4">
              <a:extLst>
                <a:ext uri="{FF2B5EF4-FFF2-40B4-BE49-F238E27FC236}">
                  <a16:creationId xmlns:a16="http://schemas.microsoft.com/office/drawing/2014/main" id="{D2085627-0EEA-D2B2-C5F1-4AA4A1AC8A17}"/>
                </a:ext>
              </a:extLst>
            </p:cNvPr>
            <p:cNvGrpSpPr/>
            <p:nvPr/>
          </p:nvGrpSpPr>
          <p:grpSpPr>
            <a:xfrm>
              <a:off x="6895757" y="2511867"/>
              <a:ext cx="6235831" cy="7167120"/>
              <a:chOff x="0" y="0"/>
              <a:chExt cx="1265409" cy="1634013"/>
            </a:xfrm>
          </p:grpSpPr>
          <p:sp>
            <p:nvSpPr>
              <p:cNvPr id="25" name="Freeform 5">
                <a:extLst>
                  <a:ext uri="{FF2B5EF4-FFF2-40B4-BE49-F238E27FC236}">
                    <a16:creationId xmlns:a16="http://schemas.microsoft.com/office/drawing/2014/main" id="{3283BBD6-03CD-FB55-B156-84EB05EEBFF7}"/>
                  </a:ext>
                </a:extLst>
              </p:cNvPr>
              <p:cNvSpPr/>
              <p:nvPr/>
            </p:nvSpPr>
            <p:spPr>
              <a:xfrm>
                <a:off x="6350" y="6350"/>
                <a:ext cx="1252709" cy="1590693"/>
              </a:xfrm>
              <a:prstGeom prst="rect">
                <a:avLst/>
              </a:prstGeom>
            </p:spPr>
            <p:style>
              <a:lnRef idx="2">
                <a:schemeClr val="accent3">
                  <a:shade val="15000"/>
                </a:schemeClr>
              </a:lnRef>
              <a:fillRef idx="1">
                <a:schemeClr val="accent3"/>
              </a:fillRef>
              <a:effectRef idx="0">
                <a:schemeClr val="accent3"/>
              </a:effectRef>
              <a:fontRef idx="minor">
                <a:schemeClr val="lt1"/>
              </a:fontRef>
            </p:style>
          </p:sp>
          <p:sp>
            <p:nvSpPr>
              <p:cNvPr id="26" name="Freeform 6">
                <a:extLst>
                  <a:ext uri="{FF2B5EF4-FFF2-40B4-BE49-F238E27FC236}">
                    <a16:creationId xmlns:a16="http://schemas.microsoft.com/office/drawing/2014/main" id="{F9696DD2-2DC6-A2C9-27A9-4D3B1B631CC4}"/>
                  </a:ext>
                </a:extLst>
              </p:cNvPr>
              <p:cNvSpPr/>
              <p:nvPr/>
            </p:nvSpPr>
            <p:spPr>
              <a:xfrm>
                <a:off x="0" y="0"/>
                <a:ext cx="1265409" cy="1634013"/>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a:lstStyle/>
              <a:p>
                <a:pPr algn="ctr"/>
                <a:endParaRPr lang="en-ID" sz="3400"/>
              </a:p>
            </p:txBody>
          </p:sp>
        </p:grpSp>
        <p:sp>
          <p:nvSpPr>
            <p:cNvPr id="13" name="TextBox 13"/>
            <p:cNvSpPr txBox="1"/>
            <p:nvPr/>
          </p:nvSpPr>
          <p:spPr>
            <a:xfrm>
              <a:off x="6976390" y="2690592"/>
              <a:ext cx="4736925" cy="987220"/>
            </a:xfrm>
            <a:prstGeom prst="rect">
              <a:avLst/>
            </a:prstGeom>
          </p:spPr>
          <p:txBody>
            <a:bodyPr wrap="square" lIns="0" tIns="0" rIns="0" bIns="0" rtlCol="0" anchor="t">
              <a:spAutoFit/>
            </a:bodyPr>
            <a:lstStyle/>
            <a:p>
              <a:pPr marL="0" lvl="0" indent="0" algn="ctr">
                <a:lnSpc>
                  <a:spcPts val="3923"/>
                </a:lnSpc>
                <a:spcBef>
                  <a:spcPct val="0"/>
                </a:spcBef>
              </a:pPr>
              <a:r>
                <a:rPr lang="vi-VN" sz="3400" b="1" i="0" u="none" strike="noStrike">
                  <a:solidFill>
                    <a:srgbClr val="000000"/>
                  </a:solidFill>
                  <a:effectLst/>
                  <a:cs typeface="Arial" panose="020B0604020202020204" pitchFamily="34" charset="0"/>
                </a:rPr>
                <a:t>Tiền xử lý dữ liệu</a:t>
              </a:r>
              <a:endParaRPr lang="en-US" sz="3400" b="1">
                <a:solidFill>
                  <a:srgbClr val="000000"/>
                </a:solidFill>
                <a:ea typeface="Inter Bold"/>
                <a:cs typeface="Arial" panose="020B0604020202020204" pitchFamily="34" charset="0"/>
                <a:sym typeface="Inter Bold"/>
              </a:endParaRPr>
            </a:p>
          </p:txBody>
        </p:sp>
        <p:sp>
          <p:nvSpPr>
            <p:cNvPr id="14" name="TextBox 14"/>
            <p:cNvSpPr txBox="1"/>
            <p:nvPr/>
          </p:nvSpPr>
          <p:spPr>
            <a:xfrm>
              <a:off x="7024834" y="3803355"/>
              <a:ext cx="5767195" cy="3098353"/>
            </a:xfrm>
            <a:prstGeom prst="rect">
              <a:avLst/>
            </a:prstGeom>
          </p:spPr>
          <p:txBody>
            <a:bodyPr wrap="square" lIns="0" tIns="0" rIns="0" bIns="0" rtlCol="0" anchor="t">
              <a:spAutoFit/>
            </a:bodyPr>
            <a:lstStyle/>
            <a:p>
              <a:pPr marL="0" lvl="2" algn="ctr" rtl="0" fontAlgn="base">
                <a:spcBef>
                  <a:spcPts val="0"/>
                </a:spcBef>
                <a:spcAft>
                  <a:spcPts val="600"/>
                </a:spcAft>
              </a:pPr>
              <a:r>
                <a:rPr lang="vi-VN" sz="3400" b="0" i="0" u="none" strike="noStrike">
                  <a:solidFill>
                    <a:srgbClr val="000000"/>
                  </a:solidFill>
                  <a:effectLst/>
                </a:rPr>
                <a:t>Làm sạch dữ liệu, loại bỏ dữ liệu thiếu, không chính xác hoặc nhiễu.</a:t>
              </a:r>
            </a:p>
          </p:txBody>
        </p:sp>
      </p:grpSp>
      <p:grpSp>
        <p:nvGrpSpPr>
          <p:cNvPr id="35" name="Group 34">
            <a:extLst>
              <a:ext uri="{FF2B5EF4-FFF2-40B4-BE49-F238E27FC236}">
                <a16:creationId xmlns:a16="http://schemas.microsoft.com/office/drawing/2014/main" id="{33A416BE-1277-6279-95EA-1CAE852A9580}"/>
              </a:ext>
            </a:extLst>
          </p:cNvPr>
          <p:cNvGrpSpPr/>
          <p:nvPr/>
        </p:nvGrpSpPr>
        <p:grpSpPr>
          <a:xfrm>
            <a:off x="6490709" y="2537017"/>
            <a:ext cx="3416986" cy="7261888"/>
            <a:chOff x="1259598" y="2525847"/>
            <a:chExt cx="5409332" cy="7004850"/>
          </a:xfrm>
        </p:grpSpPr>
        <p:sp>
          <p:nvSpPr>
            <p:cNvPr id="39" name="Freeform 5">
              <a:extLst>
                <a:ext uri="{FF2B5EF4-FFF2-40B4-BE49-F238E27FC236}">
                  <a16:creationId xmlns:a16="http://schemas.microsoft.com/office/drawing/2014/main" id="{80F5C433-2A23-23EC-8837-8A6D1BAACEEF}"/>
                </a:ext>
              </a:extLst>
            </p:cNvPr>
            <p:cNvSpPr/>
            <p:nvPr/>
          </p:nvSpPr>
          <p:spPr>
            <a:xfrm>
              <a:off x="1259598" y="2525847"/>
              <a:ext cx="5355906" cy="700485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a:lstStyle/>
            <a:p>
              <a:pPr algn="ctr"/>
              <a:endParaRPr lang="en-ID" sz="3400"/>
            </a:p>
          </p:txBody>
        </p:sp>
        <p:sp>
          <p:nvSpPr>
            <p:cNvPr id="37" name="TextBox 10">
              <a:extLst>
                <a:ext uri="{FF2B5EF4-FFF2-40B4-BE49-F238E27FC236}">
                  <a16:creationId xmlns:a16="http://schemas.microsoft.com/office/drawing/2014/main" id="{2AD40632-5E70-43A2-F7B6-6AC0589DC908}"/>
                </a:ext>
              </a:extLst>
            </p:cNvPr>
            <p:cNvSpPr txBox="1"/>
            <p:nvPr/>
          </p:nvSpPr>
          <p:spPr>
            <a:xfrm>
              <a:off x="1318001" y="2692557"/>
              <a:ext cx="5350929" cy="1009401"/>
            </a:xfrm>
            <a:prstGeom prst="rect">
              <a:avLst/>
            </a:prstGeom>
          </p:spPr>
          <p:txBody>
            <a:bodyPr wrap="square" lIns="0" tIns="0" rIns="0" bIns="0" rtlCol="0" anchor="t">
              <a:spAutoFit/>
            </a:bodyPr>
            <a:lstStyle/>
            <a:p>
              <a:pPr marL="0" lvl="1" algn="ctr" rtl="0" fontAlgn="base">
                <a:spcBef>
                  <a:spcPts val="0"/>
                </a:spcBef>
                <a:spcAft>
                  <a:spcPts val="800"/>
                </a:spcAft>
              </a:pPr>
              <a:r>
                <a:rPr lang="vi-VN" sz="3400" b="1" i="0" u="none" strike="noStrike">
                  <a:solidFill>
                    <a:srgbClr val="000000"/>
                  </a:solidFill>
                  <a:effectLst/>
                  <a:cs typeface="Arial" panose="020B0604020202020204" pitchFamily="34" charset="0"/>
                </a:rPr>
                <a:t>Áp dụng thuật toán phân cụm</a:t>
              </a:r>
            </a:p>
          </p:txBody>
        </p:sp>
        <p:sp>
          <p:nvSpPr>
            <p:cNvPr id="38" name="TextBox 11">
              <a:extLst>
                <a:ext uri="{FF2B5EF4-FFF2-40B4-BE49-F238E27FC236}">
                  <a16:creationId xmlns:a16="http://schemas.microsoft.com/office/drawing/2014/main" id="{A9077DB5-DEC3-166A-9A32-698C66C75220}"/>
                </a:ext>
              </a:extLst>
            </p:cNvPr>
            <p:cNvSpPr txBox="1"/>
            <p:nvPr/>
          </p:nvSpPr>
          <p:spPr>
            <a:xfrm>
              <a:off x="1332782" y="3823712"/>
              <a:ext cx="4978388" cy="2523503"/>
            </a:xfrm>
            <a:prstGeom prst="rect">
              <a:avLst/>
            </a:prstGeom>
          </p:spPr>
          <p:txBody>
            <a:bodyPr wrap="square" lIns="0" tIns="0" rIns="0" bIns="0" rtlCol="0" anchor="t">
              <a:spAutoFit/>
            </a:bodyPr>
            <a:lstStyle/>
            <a:p>
              <a:pPr marL="0" lvl="2" algn="ctr" rtl="0" fontAlgn="base">
                <a:spcBef>
                  <a:spcPts val="0"/>
                </a:spcBef>
              </a:pPr>
              <a:r>
                <a:rPr lang="vi-VN" sz="3400" b="0" i="0" u="none" strike="noStrike">
                  <a:solidFill>
                    <a:srgbClr val="000000"/>
                  </a:solidFill>
                  <a:effectLst/>
                </a:rPr>
                <a:t>Lựa chọn thuật toán phù hợp dựa trên đặc điểm của dữ liệu</a:t>
              </a:r>
            </a:p>
          </p:txBody>
        </p:sp>
      </p:grpSp>
      <p:sp>
        <p:nvSpPr>
          <p:cNvPr id="2" name="TextBox 15">
            <a:extLst>
              <a:ext uri="{FF2B5EF4-FFF2-40B4-BE49-F238E27FC236}">
                <a16:creationId xmlns:a16="http://schemas.microsoft.com/office/drawing/2014/main" id="{6A97EA88-820C-8758-44AF-EA31C0D6377B}"/>
              </a:ext>
            </a:extLst>
          </p:cNvPr>
          <p:cNvSpPr txBox="1"/>
          <p:nvPr/>
        </p:nvSpPr>
        <p:spPr>
          <a:xfrm>
            <a:off x="9861933" y="1314924"/>
            <a:ext cx="2190899" cy="1064522"/>
          </a:xfrm>
          <a:prstGeom prst="rect">
            <a:avLst/>
          </a:prstGeom>
        </p:spPr>
        <p:txBody>
          <a:bodyPr lIns="0" tIns="0" rIns="0" bIns="0" rtlCol="0" anchor="t">
            <a:spAutoFit/>
          </a:bodyPr>
          <a:lstStyle/>
          <a:p>
            <a:pPr marL="0" lvl="0" indent="0" algn="l">
              <a:lnSpc>
                <a:spcPts val="9078"/>
              </a:lnSpc>
              <a:spcBef>
                <a:spcPct val="0"/>
              </a:spcBef>
            </a:pPr>
            <a:r>
              <a:rPr lang="vi-VN" sz="6484" b="1">
                <a:solidFill>
                  <a:schemeClr val="accent2">
                    <a:lumMod val="75000"/>
                  </a:schemeClr>
                </a:solidFill>
                <a:latin typeface="Arial" panose="020B0604020202020204" pitchFamily="34" charset="0"/>
                <a:ea typeface="Poppins Semi-Bold"/>
                <a:cs typeface="Arial" panose="020B0604020202020204" pitchFamily="34" charset="0"/>
                <a:sym typeface="Poppins Semi-Bold"/>
              </a:rPr>
              <a:t>04</a:t>
            </a:r>
            <a:r>
              <a:rPr lang="en-US" sz="6484" b="1">
                <a:solidFill>
                  <a:schemeClr val="accent2">
                    <a:lumMod val="75000"/>
                  </a:schemeClr>
                </a:solidFill>
                <a:latin typeface="Arial" panose="020B0604020202020204" pitchFamily="34" charset="0"/>
                <a:ea typeface="Poppins Semi-Bold"/>
                <a:cs typeface="Arial" panose="020B0604020202020204" pitchFamily="34" charset="0"/>
                <a:sym typeface="Poppins Semi-Bold"/>
              </a:rPr>
              <a:t>.</a:t>
            </a:r>
          </a:p>
        </p:txBody>
      </p:sp>
      <p:grpSp>
        <p:nvGrpSpPr>
          <p:cNvPr id="3" name="Group 2">
            <a:extLst>
              <a:ext uri="{FF2B5EF4-FFF2-40B4-BE49-F238E27FC236}">
                <a16:creationId xmlns:a16="http://schemas.microsoft.com/office/drawing/2014/main" id="{7EB5B23A-1F46-FC1B-EADE-77956EEEA3FC}"/>
              </a:ext>
            </a:extLst>
          </p:cNvPr>
          <p:cNvGrpSpPr/>
          <p:nvPr/>
        </p:nvGrpSpPr>
        <p:grpSpPr>
          <a:xfrm>
            <a:off x="9861085" y="2545281"/>
            <a:ext cx="3932809" cy="7261888"/>
            <a:chOff x="1259598" y="2525847"/>
            <a:chExt cx="5409332" cy="7004850"/>
          </a:xfrm>
        </p:grpSpPr>
        <p:sp>
          <p:nvSpPr>
            <p:cNvPr id="4" name="Freeform 5">
              <a:extLst>
                <a:ext uri="{FF2B5EF4-FFF2-40B4-BE49-F238E27FC236}">
                  <a16:creationId xmlns:a16="http://schemas.microsoft.com/office/drawing/2014/main" id="{68D86900-9184-B9C9-DFF8-F4709864AE07}"/>
                </a:ext>
              </a:extLst>
            </p:cNvPr>
            <p:cNvSpPr/>
            <p:nvPr/>
          </p:nvSpPr>
          <p:spPr>
            <a:xfrm>
              <a:off x="1259598" y="2525847"/>
              <a:ext cx="5355906" cy="700485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a:lstStyle/>
            <a:p>
              <a:pPr algn="ctr"/>
              <a:endParaRPr lang="en-ID" sz="3400"/>
            </a:p>
          </p:txBody>
        </p:sp>
        <p:sp>
          <p:nvSpPr>
            <p:cNvPr id="6" name="TextBox 10">
              <a:extLst>
                <a:ext uri="{FF2B5EF4-FFF2-40B4-BE49-F238E27FC236}">
                  <a16:creationId xmlns:a16="http://schemas.microsoft.com/office/drawing/2014/main" id="{6C80CFF2-3A8C-2C45-CE3E-0301B9B45EBA}"/>
                </a:ext>
              </a:extLst>
            </p:cNvPr>
            <p:cNvSpPr txBox="1"/>
            <p:nvPr/>
          </p:nvSpPr>
          <p:spPr>
            <a:xfrm>
              <a:off x="1318000" y="2692557"/>
              <a:ext cx="5350930" cy="504700"/>
            </a:xfrm>
            <a:prstGeom prst="rect">
              <a:avLst/>
            </a:prstGeom>
          </p:spPr>
          <p:txBody>
            <a:bodyPr wrap="square" lIns="0" tIns="0" rIns="0" bIns="0" rtlCol="0" anchor="t">
              <a:spAutoFit/>
            </a:bodyPr>
            <a:lstStyle/>
            <a:p>
              <a:pPr marL="0" lvl="1" algn="ctr" rtl="0" fontAlgn="base">
                <a:spcBef>
                  <a:spcPts val="0"/>
                </a:spcBef>
                <a:spcAft>
                  <a:spcPts val="800"/>
                </a:spcAft>
              </a:pPr>
              <a:r>
                <a:rPr lang="vi-VN" sz="3400" b="1" i="0" u="none" strike="noStrike">
                  <a:solidFill>
                    <a:srgbClr val="000000"/>
                  </a:solidFill>
                  <a:effectLst/>
                  <a:cs typeface="Arial" panose="020B0604020202020204" pitchFamily="34" charset="0"/>
                </a:rPr>
                <a:t>Đánh giá kết quả</a:t>
              </a:r>
            </a:p>
          </p:txBody>
        </p:sp>
        <p:sp>
          <p:nvSpPr>
            <p:cNvPr id="7" name="TextBox 11">
              <a:extLst>
                <a:ext uri="{FF2B5EF4-FFF2-40B4-BE49-F238E27FC236}">
                  <a16:creationId xmlns:a16="http://schemas.microsoft.com/office/drawing/2014/main" id="{94118CB0-12DE-6240-80AD-93F7E4CED0F7}"/>
                </a:ext>
              </a:extLst>
            </p:cNvPr>
            <p:cNvSpPr txBox="1"/>
            <p:nvPr/>
          </p:nvSpPr>
          <p:spPr>
            <a:xfrm>
              <a:off x="1332782" y="3823712"/>
              <a:ext cx="4978388" cy="5047006"/>
            </a:xfrm>
            <a:prstGeom prst="rect">
              <a:avLst/>
            </a:prstGeom>
          </p:spPr>
          <p:txBody>
            <a:bodyPr wrap="square" lIns="0" tIns="0" rIns="0" bIns="0" rtlCol="0" anchor="t">
              <a:spAutoFit/>
            </a:bodyPr>
            <a:lstStyle/>
            <a:p>
              <a:pPr marL="0" lvl="2" algn="ctr" rtl="0" fontAlgn="base">
                <a:spcBef>
                  <a:spcPts val="0"/>
                </a:spcBef>
              </a:pPr>
              <a:r>
                <a:rPr lang="vi-VN" sz="3400" b="0" i="0" u="none" strike="noStrike">
                  <a:solidFill>
                    <a:srgbClr val="000000"/>
                  </a:solidFill>
                  <a:effectLst/>
                  <a:cs typeface="Arial" panose="020B0604020202020204" pitchFamily="34" charset="0"/>
                </a:rPr>
                <a:t>Sử dụng các tiêu chí đánh giá như Silhouette score, Within Cluster Sum of Squares (WCSS), hoặc Davies-Bouldin Index để xác định chất lượng của các cụm</a:t>
              </a:r>
            </a:p>
          </p:txBody>
        </p:sp>
      </p:grpSp>
      <p:sp>
        <p:nvSpPr>
          <p:cNvPr id="17" name="TextBox 15">
            <a:extLst>
              <a:ext uri="{FF2B5EF4-FFF2-40B4-BE49-F238E27FC236}">
                <a16:creationId xmlns:a16="http://schemas.microsoft.com/office/drawing/2014/main" id="{B85C22F0-8251-F985-9484-81ADBA2AC08C}"/>
              </a:ext>
            </a:extLst>
          </p:cNvPr>
          <p:cNvSpPr txBox="1"/>
          <p:nvPr/>
        </p:nvSpPr>
        <p:spPr>
          <a:xfrm>
            <a:off x="13790511" y="1305193"/>
            <a:ext cx="2190899" cy="1064522"/>
          </a:xfrm>
          <a:prstGeom prst="rect">
            <a:avLst/>
          </a:prstGeom>
        </p:spPr>
        <p:txBody>
          <a:bodyPr lIns="0" tIns="0" rIns="0" bIns="0" rtlCol="0" anchor="t">
            <a:spAutoFit/>
          </a:bodyPr>
          <a:lstStyle/>
          <a:p>
            <a:pPr marL="0" lvl="0" indent="0" algn="l">
              <a:lnSpc>
                <a:spcPts val="9078"/>
              </a:lnSpc>
              <a:spcBef>
                <a:spcPct val="0"/>
              </a:spcBef>
            </a:pPr>
            <a:r>
              <a:rPr lang="vi-VN" sz="6484" b="1">
                <a:solidFill>
                  <a:schemeClr val="accent1">
                    <a:lumMod val="60000"/>
                    <a:lumOff val="40000"/>
                  </a:schemeClr>
                </a:solidFill>
                <a:latin typeface="Arial" panose="020B0604020202020204" pitchFamily="34" charset="0"/>
                <a:ea typeface="Poppins Semi-Bold"/>
                <a:cs typeface="Arial" panose="020B0604020202020204" pitchFamily="34" charset="0"/>
                <a:sym typeface="Poppins Semi-Bold"/>
              </a:rPr>
              <a:t>05</a:t>
            </a:r>
            <a:r>
              <a:rPr lang="en-US" sz="6484" b="1">
                <a:solidFill>
                  <a:schemeClr val="accent1">
                    <a:lumMod val="60000"/>
                    <a:lumOff val="40000"/>
                  </a:schemeClr>
                </a:solidFill>
                <a:latin typeface="Arial" panose="020B0604020202020204" pitchFamily="34" charset="0"/>
                <a:ea typeface="Poppins Semi-Bold"/>
                <a:cs typeface="Arial" panose="020B0604020202020204" pitchFamily="34" charset="0"/>
                <a:sym typeface="Poppins Semi-Bold"/>
              </a:rPr>
              <a:t>.</a:t>
            </a:r>
          </a:p>
        </p:txBody>
      </p:sp>
      <p:grpSp>
        <p:nvGrpSpPr>
          <p:cNvPr id="18" name="Group 17">
            <a:extLst>
              <a:ext uri="{FF2B5EF4-FFF2-40B4-BE49-F238E27FC236}">
                <a16:creationId xmlns:a16="http://schemas.microsoft.com/office/drawing/2014/main" id="{3A4794E7-AFED-4C74-FFB1-6CD09ED3450E}"/>
              </a:ext>
            </a:extLst>
          </p:cNvPr>
          <p:cNvGrpSpPr/>
          <p:nvPr/>
        </p:nvGrpSpPr>
        <p:grpSpPr>
          <a:xfrm>
            <a:off x="13789663" y="2535550"/>
            <a:ext cx="3932809" cy="7261888"/>
            <a:chOff x="1259598" y="2525847"/>
            <a:chExt cx="5409332" cy="7004850"/>
          </a:xfrm>
        </p:grpSpPr>
        <p:sp>
          <p:nvSpPr>
            <p:cNvPr id="19" name="Freeform 5">
              <a:extLst>
                <a:ext uri="{FF2B5EF4-FFF2-40B4-BE49-F238E27FC236}">
                  <a16:creationId xmlns:a16="http://schemas.microsoft.com/office/drawing/2014/main" id="{26811607-82E2-E6AE-5FBD-55B2013D7352}"/>
                </a:ext>
              </a:extLst>
            </p:cNvPr>
            <p:cNvSpPr/>
            <p:nvPr/>
          </p:nvSpPr>
          <p:spPr>
            <a:xfrm>
              <a:off x="1259598" y="2525847"/>
              <a:ext cx="5355906" cy="7004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a:lstStyle/>
            <a:p>
              <a:pPr algn="ctr"/>
              <a:endParaRPr lang="en-ID" sz="3400"/>
            </a:p>
          </p:txBody>
        </p:sp>
        <p:sp>
          <p:nvSpPr>
            <p:cNvPr id="22" name="TextBox 10">
              <a:extLst>
                <a:ext uri="{FF2B5EF4-FFF2-40B4-BE49-F238E27FC236}">
                  <a16:creationId xmlns:a16="http://schemas.microsoft.com/office/drawing/2014/main" id="{8CBBDD1C-9489-809A-0153-0895317F4A36}"/>
                </a:ext>
              </a:extLst>
            </p:cNvPr>
            <p:cNvSpPr txBox="1"/>
            <p:nvPr/>
          </p:nvSpPr>
          <p:spPr>
            <a:xfrm>
              <a:off x="1318000" y="2692557"/>
              <a:ext cx="5350930" cy="504700"/>
            </a:xfrm>
            <a:prstGeom prst="rect">
              <a:avLst/>
            </a:prstGeom>
          </p:spPr>
          <p:txBody>
            <a:bodyPr wrap="square" lIns="0" tIns="0" rIns="0" bIns="0" rtlCol="0" anchor="t">
              <a:spAutoFit/>
            </a:bodyPr>
            <a:lstStyle/>
            <a:p>
              <a:pPr marL="0" lvl="1" algn="ctr" rtl="0" fontAlgn="base">
                <a:spcBef>
                  <a:spcPts val="0"/>
                </a:spcBef>
                <a:spcAft>
                  <a:spcPts val="800"/>
                </a:spcAft>
              </a:pPr>
              <a:r>
                <a:rPr lang="vi-VN" sz="3400" b="1" i="0" u="none" strike="noStrike">
                  <a:solidFill>
                    <a:srgbClr val="000000"/>
                  </a:solidFill>
                  <a:effectLst/>
                  <a:cs typeface="Arial" panose="020B0604020202020204" pitchFamily="34" charset="0"/>
                </a:rPr>
                <a:t>Diễn giải kết quả</a:t>
              </a:r>
            </a:p>
          </p:txBody>
        </p:sp>
        <p:sp>
          <p:nvSpPr>
            <p:cNvPr id="27" name="TextBox 11">
              <a:extLst>
                <a:ext uri="{FF2B5EF4-FFF2-40B4-BE49-F238E27FC236}">
                  <a16:creationId xmlns:a16="http://schemas.microsoft.com/office/drawing/2014/main" id="{82C0E15F-9F9D-26FB-B61C-F0C66F49096B}"/>
                </a:ext>
              </a:extLst>
            </p:cNvPr>
            <p:cNvSpPr txBox="1"/>
            <p:nvPr/>
          </p:nvSpPr>
          <p:spPr>
            <a:xfrm>
              <a:off x="1332782" y="3823712"/>
              <a:ext cx="4978388" cy="3532904"/>
            </a:xfrm>
            <a:prstGeom prst="rect">
              <a:avLst/>
            </a:prstGeom>
          </p:spPr>
          <p:txBody>
            <a:bodyPr wrap="square" lIns="0" tIns="0" rIns="0" bIns="0" rtlCol="0" anchor="t">
              <a:spAutoFit/>
            </a:bodyPr>
            <a:lstStyle/>
            <a:p>
              <a:pPr marL="0" lvl="2" algn="ctr" rtl="0" fontAlgn="base">
                <a:spcBef>
                  <a:spcPts val="0"/>
                </a:spcBef>
              </a:pPr>
              <a:r>
                <a:rPr lang="vi-VN" sz="3400" b="0" i="0" u="none" strike="noStrike">
                  <a:solidFill>
                    <a:srgbClr val="000000"/>
                  </a:solidFill>
                  <a:effectLst/>
                  <a:cs typeface="Arial" panose="020B0604020202020204" pitchFamily="34" charset="0"/>
                </a:rPr>
                <a:t>Phân tích các cụm được phát hiện, hiểu và đưa ra các quyết định kinh doanh hoặc kỹ thuật dựa trên các cụm này</a:t>
              </a:r>
            </a:p>
          </p:txBody>
        </p:sp>
      </p:grpSp>
      <p:sp>
        <p:nvSpPr>
          <p:cNvPr id="30" name="Slide Number Placeholder 4">
            <a:extLst>
              <a:ext uri="{FF2B5EF4-FFF2-40B4-BE49-F238E27FC236}">
                <a16:creationId xmlns:a16="http://schemas.microsoft.com/office/drawing/2014/main" id="{E7477F11-12D4-D136-9EA1-03FB4D6A58E1}"/>
              </a:ext>
            </a:extLst>
          </p:cNvPr>
          <p:cNvSpPr txBox="1">
            <a:spLocks/>
          </p:cNvSpPr>
          <p:nvPr/>
        </p:nvSpPr>
        <p:spPr>
          <a:xfrm>
            <a:off x="16144973" y="9893804"/>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800" b="1" smtClean="0"/>
              <a:pPr/>
              <a:t>32</a:t>
            </a:fld>
            <a:endParaRPr lang="en-US" sz="2800" b="1"/>
          </a:p>
        </p:txBody>
      </p:sp>
    </p:spTree>
    <p:extLst>
      <p:ext uri="{BB962C8B-B14F-4D97-AF65-F5344CB8AC3E}">
        <p14:creationId xmlns:p14="http://schemas.microsoft.com/office/powerpoint/2010/main" val="36998170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11">
            <a:extLst>
              <a:ext uri="{FF2B5EF4-FFF2-40B4-BE49-F238E27FC236}">
                <a16:creationId xmlns:a16="http://schemas.microsoft.com/office/drawing/2014/main" id="{BF5FDB8C-9753-75CE-3A5C-473824E9A64E}"/>
              </a:ext>
            </a:extLst>
          </p:cNvPr>
          <p:cNvGrpSpPr/>
          <p:nvPr/>
        </p:nvGrpSpPr>
        <p:grpSpPr>
          <a:xfrm rot="2700000" flipV="1">
            <a:off x="14510739" y="9272262"/>
            <a:ext cx="3847852" cy="3841695"/>
            <a:chOff x="0" y="0"/>
            <a:chExt cx="6350000" cy="6339840"/>
          </a:xfrm>
        </p:grpSpPr>
        <p:sp>
          <p:nvSpPr>
            <p:cNvPr id="29" name="Freeform 12">
              <a:extLst>
                <a:ext uri="{FF2B5EF4-FFF2-40B4-BE49-F238E27FC236}">
                  <a16:creationId xmlns:a16="http://schemas.microsoft.com/office/drawing/2014/main" id="{8A41DAEA-3561-635B-1297-B7E9F7E45712}"/>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6327D"/>
            </a:solidFill>
          </p:spPr>
        </p:sp>
      </p:grpSp>
      <p:grpSp>
        <p:nvGrpSpPr>
          <p:cNvPr id="30" name="Group 13">
            <a:extLst>
              <a:ext uri="{FF2B5EF4-FFF2-40B4-BE49-F238E27FC236}">
                <a16:creationId xmlns:a16="http://schemas.microsoft.com/office/drawing/2014/main" id="{1BF2919E-16D2-77AC-C2B9-020C79A97E95}"/>
              </a:ext>
            </a:extLst>
          </p:cNvPr>
          <p:cNvGrpSpPr/>
          <p:nvPr/>
        </p:nvGrpSpPr>
        <p:grpSpPr>
          <a:xfrm rot="-2700000">
            <a:off x="12693817" y="8539181"/>
            <a:ext cx="2044362" cy="2041091"/>
            <a:chOff x="0" y="0"/>
            <a:chExt cx="6350000" cy="6339840"/>
          </a:xfrm>
        </p:grpSpPr>
        <p:sp>
          <p:nvSpPr>
            <p:cNvPr id="31" name="Freeform 14">
              <a:extLst>
                <a:ext uri="{FF2B5EF4-FFF2-40B4-BE49-F238E27FC236}">
                  <a16:creationId xmlns:a16="http://schemas.microsoft.com/office/drawing/2014/main" id="{4FA48418-D02F-3B34-0A5D-524BE1C025E9}"/>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44B875"/>
            </a:solidFill>
          </p:spPr>
        </p:sp>
      </p:grpSp>
      <p:sp>
        <p:nvSpPr>
          <p:cNvPr id="9" name="TextBox 8">
            <a:extLst>
              <a:ext uri="{FF2B5EF4-FFF2-40B4-BE49-F238E27FC236}">
                <a16:creationId xmlns:a16="http://schemas.microsoft.com/office/drawing/2014/main" id="{D8BFCA5D-1027-44C7-47CD-565DE6B3AF7C}"/>
              </a:ext>
            </a:extLst>
          </p:cNvPr>
          <p:cNvSpPr txBox="1"/>
          <p:nvPr/>
        </p:nvSpPr>
        <p:spPr>
          <a:xfrm>
            <a:off x="1017021" y="2013825"/>
            <a:ext cx="16321854" cy="2385268"/>
          </a:xfrm>
          <a:prstGeom prst="rect">
            <a:avLst/>
          </a:prstGeom>
          <a:noFill/>
        </p:spPr>
        <p:txBody>
          <a:bodyPr wrap="square">
            <a:spAutoFit/>
          </a:bodyPr>
          <a:lstStyle/>
          <a:p>
            <a:pPr marL="571500" indent="-571500" algn="just" rtl="0">
              <a:spcAft>
                <a:spcPts val="600"/>
              </a:spcAft>
              <a:buFont typeface="Arial" panose="020B0604020202020204" pitchFamily="34" charset="0"/>
              <a:buChar char="•"/>
            </a:pPr>
            <a:r>
              <a:rPr lang="vi-VN" sz="3600">
                <a:solidFill>
                  <a:srgbClr val="000000"/>
                </a:solidFill>
                <a:latin typeface="Arial" panose="020B0604020202020204" pitchFamily="34" charset="0"/>
                <a:cs typeface="Arial" panose="020B0604020202020204" pitchFamily="34" charset="0"/>
              </a:rPr>
              <a:t>Đây l</a:t>
            </a:r>
            <a:r>
              <a:rPr lang="vi-VN" sz="3600" b="0" i="0" u="none" strike="noStrike">
                <a:solidFill>
                  <a:srgbClr val="000000"/>
                </a:solidFill>
                <a:effectLst/>
                <a:latin typeface="Arial" panose="020B0604020202020204" pitchFamily="34" charset="0"/>
                <a:cs typeface="Arial" panose="020B0604020202020204" pitchFamily="34" charset="0"/>
              </a:rPr>
              <a:t>à quá trình tìm kiếm các mẫu, mối quan hệ hữu ích từ các tập dữ liệu lớn và phức tạp. </a:t>
            </a:r>
          </a:p>
          <a:p>
            <a:pPr marL="571500" indent="-571500" algn="just" rtl="0">
              <a:spcAft>
                <a:spcPts val="600"/>
              </a:spcAft>
              <a:buFont typeface="Arial" panose="020B0604020202020204" pitchFamily="34" charset="0"/>
              <a:buChar char="•"/>
            </a:pPr>
            <a:r>
              <a:rPr lang="vi-VN" sz="3600" b="0" i="0" u="none" strike="noStrike">
                <a:solidFill>
                  <a:srgbClr val="000000"/>
                </a:solidFill>
                <a:effectLst/>
                <a:latin typeface="Arial" panose="020B0604020202020204" pitchFamily="34" charset="0"/>
                <a:cs typeface="Arial" panose="020B0604020202020204" pitchFamily="34" charset="0"/>
              </a:rPr>
              <a:t>Phân cụm đóng vai trò quan trọng trong việc khám phá cấu trúc tiềm ẩn và phân nhóm dữ liệu mà không cần thông tin trước về nhãn hay phân loại. </a:t>
            </a:r>
          </a:p>
        </p:txBody>
      </p:sp>
      <p:grpSp>
        <p:nvGrpSpPr>
          <p:cNvPr id="10" name="Group 9">
            <a:extLst>
              <a:ext uri="{FF2B5EF4-FFF2-40B4-BE49-F238E27FC236}">
                <a16:creationId xmlns:a16="http://schemas.microsoft.com/office/drawing/2014/main" id="{7D4EBE14-DB94-8C9A-9529-234049FC1D0E}"/>
              </a:ext>
            </a:extLst>
          </p:cNvPr>
          <p:cNvGrpSpPr/>
          <p:nvPr/>
        </p:nvGrpSpPr>
        <p:grpSpPr>
          <a:xfrm>
            <a:off x="1017021" y="647700"/>
            <a:ext cx="9215757" cy="1006981"/>
            <a:chOff x="1028700" y="1357679"/>
            <a:chExt cx="9215757" cy="1006981"/>
          </a:xfrm>
        </p:grpSpPr>
        <p:grpSp>
          <p:nvGrpSpPr>
            <p:cNvPr id="11" name="Group 2">
              <a:extLst>
                <a:ext uri="{FF2B5EF4-FFF2-40B4-BE49-F238E27FC236}">
                  <a16:creationId xmlns:a16="http://schemas.microsoft.com/office/drawing/2014/main" id="{F80D7D83-554C-D984-9D93-7C6D2E0EF92E}"/>
                </a:ext>
              </a:extLst>
            </p:cNvPr>
            <p:cNvGrpSpPr/>
            <p:nvPr/>
          </p:nvGrpSpPr>
          <p:grpSpPr>
            <a:xfrm>
              <a:off x="1028700" y="1357679"/>
              <a:ext cx="4928923" cy="1006981"/>
              <a:chOff x="0" y="0"/>
              <a:chExt cx="2983892" cy="609611"/>
            </a:xfrm>
          </p:grpSpPr>
          <p:sp>
            <p:nvSpPr>
              <p:cNvPr id="13" name="Freeform 3">
                <a:extLst>
                  <a:ext uri="{FF2B5EF4-FFF2-40B4-BE49-F238E27FC236}">
                    <a16:creationId xmlns:a16="http://schemas.microsoft.com/office/drawing/2014/main" id="{1FE2C377-6C77-B547-6183-D7ADC9B31911}"/>
                  </a:ext>
                </a:extLst>
              </p:cNvPr>
              <p:cNvSpPr/>
              <p:nvPr/>
            </p:nvSpPr>
            <p:spPr>
              <a:xfrm>
                <a:off x="6350" y="6350"/>
                <a:ext cx="2971192" cy="596911"/>
              </a:xfrm>
              <a:custGeom>
                <a:avLst/>
                <a:gdLst/>
                <a:ahLst/>
                <a:cxnLst/>
                <a:rect l="l" t="t" r="r" b="b"/>
                <a:pathLst>
                  <a:path w="2971192" h="596911">
                    <a:moveTo>
                      <a:pt x="2971192" y="271780"/>
                    </a:moveTo>
                    <a:lnTo>
                      <a:pt x="2971192" y="596911"/>
                    </a:lnTo>
                    <a:lnTo>
                      <a:pt x="0" y="596911"/>
                    </a:lnTo>
                    <a:lnTo>
                      <a:pt x="0" y="0"/>
                    </a:lnTo>
                    <a:lnTo>
                      <a:pt x="2699412" y="0"/>
                    </a:lnTo>
                    <a:close/>
                  </a:path>
                </a:pathLst>
              </a:custGeom>
              <a:solidFill>
                <a:srgbClr val="06327D">
                  <a:alpha val="85882"/>
                </a:srgbClr>
              </a:solidFill>
            </p:spPr>
            <p:txBody>
              <a:bodyPr/>
              <a:lstStyle/>
              <a:p>
                <a:endParaRPr lang="en-ID"/>
              </a:p>
            </p:txBody>
          </p:sp>
          <p:sp>
            <p:nvSpPr>
              <p:cNvPr id="14" name="Freeform 4">
                <a:extLst>
                  <a:ext uri="{FF2B5EF4-FFF2-40B4-BE49-F238E27FC236}">
                    <a16:creationId xmlns:a16="http://schemas.microsoft.com/office/drawing/2014/main" id="{0E3954E9-A7F0-7B37-9D80-A4FAA8530ABC}"/>
                  </a:ext>
                </a:extLst>
              </p:cNvPr>
              <p:cNvSpPr/>
              <p:nvPr/>
            </p:nvSpPr>
            <p:spPr>
              <a:xfrm>
                <a:off x="0" y="0"/>
                <a:ext cx="2983892" cy="609611"/>
              </a:xfrm>
              <a:custGeom>
                <a:avLst/>
                <a:gdLst/>
                <a:ahLst/>
                <a:cxnLst/>
                <a:rect l="l" t="t" r="r" b="b"/>
                <a:pathLst>
                  <a:path w="2983892" h="609611">
                    <a:moveTo>
                      <a:pt x="2983892" y="609611"/>
                    </a:moveTo>
                    <a:lnTo>
                      <a:pt x="0" y="609611"/>
                    </a:lnTo>
                    <a:lnTo>
                      <a:pt x="0" y="0"/>
                    </a:lnTo>
                    <a:lnTo>
                      <a:pt x="2708303" y="0"/>
                    </a:lnTo>
                    <a:lnTo>
                      <a:pt x="2983892" y="275590"/>
                    </a:lnTo>
                    <a:cubicBezTo>
                      <a:pt x="2983892" y="275590"/>
                      <a:pt x="2983892" y="609611"/>
                      <a:pt x="2983892" y="609611"/>
                    </a:cubicBezTo>
                    <a:close/>
                    <a:moveTo>
                      <a:pt x="12700" y="596911"/>
                    </a:moveTo>
                    <a:lnTo>
                      <a:pt x="2971192" y="596911"/>
                    </a:lnTo>
                    <a:lnTo>
                      <a:pt x="2971192" y="280670"/>
                    </a:lnTo>
                    <a:lnTo>
                      <a:pt x="2703222" y="12700"/>
                    </a:lnTo>
                    <a:lnTo>
                      <a:pt x="12700" y="12700"/>
                    </a:lnTo>
                    <a:lnTo>
                      <a:pt x="12700" y="596911"/>
                    </a:lnTo>
                    <a:close/>
                  </a:path>
                </a:pathLst>
              </a:custGeom>
              <a:solidFill>
                <a:srgbClr val="06327D">
                  <a:alpha val="85882"/>
                </a:srgbClr>
              </a:solidFill>
            </p:spPr>
          </p:sp>
        </p:grpSp>
        <p:sp>
          <p:nvSpPr>
            <p:cNvPr id="12" name="TextBox 6">
              <a:extLst>
                <a:ext uri="{FF2B5EF4-FFF2-40B4-BE49-F238E27FC236}">
                  <a16:creationId xmlns:a16="http://schemas.microsoft.com/office/drawing/2014/main" id="{BADF6645-F7E3-DA55-36CB-626797C390ED}"/>
                </a:ext>
              </a:extLst>
            </p:cNvPr>
            <p:cNvSpPr txBox="1"/>
            <p:nvPr/>
          </p:nvSpPr>
          <p:spPr>
            <a:xfrm>
              <a:off x="1215825" y="1638530"/>
              <a:ext cx="9028632" cy="468141"/>
            </a:xfrm>
            <a:prstGeom prst="rect">
              <a:avLst/>
            </a:prstGeom>
          </p:spPr>
          <p:txBody>
            <a:bodyPr lIns="0" tIns="0" rIns="0" bIns="0" rtlCol="0" anchor="t">
              <a:spAutoFit/>
            </a:bodyPr>
            <a:lstStyle/>
            <a:p>
              <a:pPr marL="0" lvl="0" indent="0" algn="l">
                <a:lnSpc>
                  <a:spcPts val="3573"/>
                </a:lnSpc>
                <a:spcBef>
                  <a:spcPct val="0"/>
                </a:spcBef>
              </a:pPr>
              <a:r>
                <a:rPr lang="vi-VN" sz="3600" u="none">
                  <a:solidFill>
                    <a:srgbClr val="FFFFFF"/>
                  </a:solidFill>
                  <a:latin typeface="Arial" panose="020B0604020202020204" pitchFamily="34" charset="0"/>
                  <a:ea typeface="Inter"/>
                  <a:cs typeface="Arial" panose="020B0604020202020204" pitchFamily="34" charset="0"/>
                  <a:sym typeface="Inter"/>
                </a:rPr>
                <a:t>Ý nghĩa</a:t>
              </a:r>
              <a:endParaRPr lang="en-US" sz="3600" u="none">
                <a:solidFill>
                  <a:srgbClr val="FFFFFF"/>
                </a:solidFill>
                <a:latin typeface="Arial" panose="020B0604020202020204" pitchFamily="34" charset="0"/>
                <a:ea typeface="Inter"/>
                <a:cs typeface="Arial" panose="020B0604020202020204" pitchFamily="34" charset="0"/>
                <a:sym typeface="Inter"/>
              </a:endParaRPr>
            </a:p>
          </p:txBody>
        </p:sp>
      </p:grpSp>
      <p:grpSp>
        <p:nvGrpSpPr>
          <p:cNvPr id="2" name="Group 1">
            <a:extLst>
              <a:ext uri="{FF2B5EF4-FFF2-40B4-BE49-F238E27FC236}">
                <a16:creationId xmlns:a16="http://schemas.microsoft.com/office/drawing/2014/main" id="{45F0EBC1-A49E-D619-7E23-9DDAEC1A4318}"/>
              </a:ext>
            </a:extLst>
          </p:cNvPr>
          <p:cNvGrpSpPr/>
          <p:nvPr/>
        </p:nvGrpSpPr>
        <p:grpSpPr>
          <a:xfrm>
            <a:off x="1017021" y="4640009"/>
            <a:ext cx="9215757" cy="1006981"/>
            <a:chOff x="1028700" y="1357679"/>
            <a:chExt cx="9215757" cy="1006981"/>
          </a:xfrm>
        </p:grpSpPr>
        <p:grpSp>
          <p:nvGrpSpPr>
            <p:cNvPr id="3" name="Group 2">
              <a:extLst>
                <a:ext uri="{FF2B5EF4-FFF2-40B4-BE49-F238E27FC236}">
                  <a16:creationId xmlns:a16="http://schemas.microsoft.com/office/drawing/2014/main" id="{31FAD25B-FB8F-5431-FED5-0E5E0F185ECC}"/>
                </a:ext>
              </a:extLst>
            </p:cNvPr>
            <p:cNvGrpSpPr/>
            <p:nvPr/>
          </p:nvGrpSpPr>
          <p:grpSpPr>
            <a:xfrm>
              <a:off x="1028700" y="1357679"/>
              <a:ext cx="4928923" cy="1006981"/>
              <a:chOff x="0" y="0"/>
              <a:chExt cx="2983892" cy="609611"/>
            </a:xfrm>
          </p:grpSpPr>
          <p:sp>
            <p:nvSpPr>
              <p:cNvPr id="5" name="Freeform 3">
                <a:extLst>
                  <a:ext uri="{FF2B5EF4-FFF2-40B4-BE49-F238E27FC236}">
                    <a16:creationId xmlns:a16="http://schemas.microsoft.com/office/drawing/2014/main" id="{0E4FA014-2676-BA2F-0C5A-4B039E92DBBB}"/>
                  </a:ext>
                </a:extLst>
              </p:cNvPr>
              <p:cNvSpPr/>
              <p:nvPr/>
            </p:nvSpPr>
            <p:spPr>
              <a:xfrm>
                <a:off x="6350" y="6350"/>
                <a:ext cx="2971192" cy="596911"/>
              </a:xfrm>
              <a:custGeom>
                <a:avLst/>
                <a:gdLst/>
                <a:ahLst/>
                <a:cxnLst/>
                <a:rect l="l" t="t" r="r" b="b"/>
                <a:pathLst>
                  <a:path w="2971192" h="596911">
                    <a:moveTo>
                      <a:pt x="2971192" y="271780"/>
                    </a:moveTo>
                    <a:lnTo>
                      <a:pt x="2971192" y="596911"/>
                    </a:lnTo>
                    <a:lnTo>
                      <a:pt x="0" y="596911"/>
                    </a:lnTo>
                    <a:lnTo>
                      <a:pt x="0" y="0"/>
                    </a:lnTo>
                    <a:lnTo>
                      <a:pt x="2699412" y="0"/>
                    </a:lnTo>
                    <a:close/>
                  </a:path>
                </a:pathLst>
              </a:custGeom>
              <a:solidFill>
                <a:srgbClr val="06327D">
                  <a:alpha val="85882"/>
                </a:srgbClr>
              </a:solidFill>
            </p:spPr>
            <p:txBody>
              <a:bodyPr/>
              <a:lstStyle/>
              <a:p>
                <a:endParaRPr lang="en-ID"/>
              </a:p>
            </p:txBody>
          </p:sp>
          <p:sp>
            <p:nvSpPr>
              <p:cNvPr id="6" name="Freeform 4">
                <a:extLst>
                  <a:ext uri="{FF2B5EF4-FFF2-40B4-BE49-F238E27FC236}">
                    <a16:creationId xmlns:a16="http://schemas.microsoft.com/office/drawing/2014/main" id="{FC70D366-2304-83B7-1A18-C2A4AE6BBF78}"/>
                  </a:ext>
                </a:extLst>
              </p:cNvPr>
              <p:cNvSpPr/>
              <p:nvPr/>
            </p:nvSpPr>
            <p:spPr>
              <a:xfrm>
                <a:off x="0" y="0"/>
                <a:ext cx="2983892" cy="609611"/>
              </a:xfrm>
              <a:custGeom>
                <a:avLst/>
                <a:gdLst/>
                <a:ahLst/>
                <a:cxnLst/>
                <a:rect l="l" t="t" r="r" b="b"/>
                <a:pathLst>
                  <a:path w="2983892" h="609611">
                    <a:moveTo>
                      <a:pt x="2983892" y="609611"/>
                    </a:moveTo>
                    <a:lnTo>
                      <a:pt x="0" y="609611"/>
                    </a:lnTo>
                    <a:lnTo>
                      <a:pt x="0" y="0"/>
                    </a:lnTo>
                    <a:lnTo>
                      <a:pt x="2708303" y="0"/>
                    </a:lnTo>
                    <a:lnTo>
                      <a:pt x="2983892" y="275590"/>
                    </a:lnTo>
                    <a:cubicBezTo>
                      <a:pt x="2983892" y="275590"/>
                      <a:pt x="2983892" y="609611"/>
                      <a:pt x="2983892" y="609611"/>
                    </a:cubicBezTo>
                    <a:close/>
                    <a:moveTo>
                      <a:pt x="12700" y="596911"/>
                    </a:moveTo>
                    <a:lnTo>
                      <a:pt x="2971192" y="596911"/>
                    </a:lnTo>
                    <a:lnTo>
                      <a:pt x="2971192" y="280670"/>
                    </a:lnTo>
                    <a:lnTo>
                      <a:pt x="2703222" y="12700"/>
                    </a:lnTo>
                    <a:lnTo>
                      <a:pt x="12700" y="12700"/>
                    </a:lnTo>
                    <a:lnTo>
                      <a:pt x="12700" y="596911"/>
                    </a:lnTo>
                    <a:close/>
                  </a:path>
                </a:pathLst>
              </a:custGeom>
              <a:solidFill>
                <a:srgbClr val="06327D">
                  <a:alpha val="85882"/>
                </a:srgbClr>
              </a:solidFill>
            </p:spPr>
          </p:sp>
        </p:grpSp>
        <p:sp>
          <p:nvSpPr>
            <p:cNvPr id="4" name="TextBox 6">
              <a:extLst>
                <a:ext uri="{FF2B5EF4-FFF2-40B4-BE49-F238E27FC236}">
                  <a16:creationId xmlns:a16="http://schemas.microsoft.com/office/drawing/2014/main" id="{1C22EDEE-7C28-EFC2-0332-936E74903E02}"/>
                </a:ext>
              </a:extLst>
            </p:cNvPr>
            <p:cNvSpPr txBox="1"/>
            <p:nvPr/>
          </p:nvSpPr>
          <p:spPr>
            <a:xfrm>
              <a:off x="1215825" y="1638530"/>
              <a:ext cx="9028632" cy="468141"/>
            </a:xfrm>
            <a:prstGeom prst="rect">
              <a:avLst/>
            </a:prstGeom>
          </p:spPr>
          <p:txBody>
            <a:bodyPr lIns="0" tIns="0" rIns="0" bIns="0" rtlCol="0" anchor="t">
              <a:spAutoFit/>
            </a:bodyPr>
            <a:lstStyle/>
            <a:p>
              <a:pPr marL="0" lvl="0" indent="0" algn="l">
                <a:lnSpc>
                  <a:spcPts val="3573"/>
                </a:lnSpc>
                <a:spcBef>
                  <a:spcPct val="0"/>
                </a:spcBef>
              </a:pPr>
              <a:r>
                <a:rPr lang="vi-VN" sz="3600">
                  <a:solidFill>
                    <a:srgbClr val="FFFFFF"/>
                  </a:solidFill>
                  <a:latin typeface="Arial" panose="020B0604020202020204" pitchFamily="34" charset="0"/>
                  <a:ea typeface="Inter"/>
                  <a:cs typeface="Arial" panose="020B0604020202020204" pitchFamily="34" charset="0"/>
                  <a:sym typeface="Inter"/>
                </a:rPr>
                <a:t>Ứng dụng</a:t>
              </a:r>
              <a:endParaRPr lang="en-US" sz="3600" u="none">
                <a:solidFill>
                  <a:srgbClr val="FFFFFF"/>
                </a:solidFill>
                <a:latin typeface="Arial" panose="020B0604020202020204" pitchFamily="34" charset="0"/>
                <a:ea typeface="Inter"/>
                <a:cs typeface="Arial" panose="020B0604020202020204" pitchFamily="34" charset="0"/>
                <a:sym typeface="Inter"/>
              </a:endParaRPr>
            </a:p>
          </p:txBody>
        </p:sp>
      </p:grpSp>
      <p:sp>
        <p:nvSpPr>
          <p:cNvPr id="8" name="TextBox 7">
            <a:extLst>
              <a:ext uri="{FF2B5EF4-FFF2-40B4-BE49-F238E27FC236}">
                <a16:creationId xmlns:a16="http://schemas.microsoft.com/office/drawing/2014/main" id="{2CD81B26-FD05-5763-C123-8047239237A1}"/>
              </a:ext>
            </a:extLst>
          </p:cNvPr>
          <p:cNvSpPr txBox="1"/>
          <p:nvPr/>
        </p:nvSpPr>
        <p:spPr>
          <a:xfrm>
            <a:off x="1027510" y="6114563"/>
            <a:ext cx="9579428" cy="3416320"/>
          </a:xfrm>
          <a:prstGeom prst="rect">
            <a:avLst/>
          </a:prstGeom>
          <a:noFill/>
        </p:spPr>
        <p:txBody>
          <a:bodyPr wrap="square">
            <a:spAutoFit/>
          </a:bodyPr>
          <a:lstStyle/>
          <a:p>
            <a:pPr indent="-571500" algn="just" rtl="0">
              <a:spcBef>
                <a:spcPts val="0"/>
              </a:spcBef>
              <a:spcAft>
                <a:spcPts val="0"/>
              </a:spcAft>
              <a:buFont typeface="Arial" panose="020B0604020202020204" pitchFamily="34" charset="0"/>
              <a:buChar char="•"/>
            </a:pPr>
            <a:r>
              <a:rPr lang="vi-VN" sz="3600" b="0" i="0" u="none" strike="noStrike">
                <a:solidFill>
                  <a:srgbClr val="000000"/>
                </a:solidFill>
                <a:effectLst/>
                <a:latin typeface="Arial" panose="020B0604020202020204" pitchFamily="34" charset="0"/>
                <a:cs typeface="Arial" panose="020B0604020202020204" pitchFamily="34" charset="0"/>
              </a:rPr>
              <a:t>Phân tích khách hàng</a:t>
            </a:r>
            <a:endParaRPr lang="vi-VN" sz="3600" b="0">
              <a:effectLst/>
              <a:latin typeface="Arial" panose="020B0604020202020204" pitchFamily="34" charset="0"/>
              <a:cs typeface="Arial" panose="020B0604020202020204" pitchFamily="34" charset="0"/>
            </a:endParaRPr>
          </a:p>
          <a:p>
            <a:pPr indent="-571500" algn="just" rtl="0">
              <a:spcBef>
                <a:spcPts val="0"/>
              </a:spcBef>
              <a:spcAft>
                <a:spcPts val="0"/>
              </a:spcAft>
              <a:buFont typeface="Arial" panose="020B0604020202020204" pitchFamily="34" charset="0"/>
              <a:buChar char="•"/>
            </a:pPr>
            <a:r>
              <a:rPr lang="vi-VN" sz="3600" b="0" i="0" u="none" strike="noStrike">
                <a:solidFill>
                  <a:srgbClr val="000000"/>
                </a:solidFill>
                <a:effectLst/>
                <a:latin typeface="Arial" panose="020B0604020202020204" pitchFamily="34" charset="0"/>
                <a:cs typeface="Arial" panose="020B0604020202020204" pitchFamily="34" charset="0"/>
              </a:rPr>
              <a:t>Phân đoạn thị trường</a:t>
            </a:r>
            <a:endParaRPr lang="vi-VN" sz="3600" b="0">
              <a:effectLst/>
              <a:latin typeface="Arial" panose="020B0604020202020204" pitchFamily="34" charset="0"/>
              <a:cs typeface="Arial" panose="020B0604020202020204" pitchFamily="34" charset="0"/>
            </a:endParaRPr>
          </a:p>
          <a:p>
            <a:pPr indent="-571500" algn="just" rtl="0">
              <a:spcBef>
                <a:spcPts val="0"/>
              </a:spcBef>
              <a:spcAft>
                <a:spcPts val="0"/>
              </a:spcAft>
              <a:buFont typeface="Arial" panose="020B0604020202020204" pitchFamily="34" charset="0"/>
              <a:buChar char="•"/>
            </a:pPr>
            <a:r>
              <a:rPr lang="vi-VN" sz="3600" b="0" i="0" u="none" strike="noStrike">
                <a:solidFill>
                  <a:srgbClr val="000000"/>
                </a:solidFill>
                <a:effectLst/>
                <a:latin typeface="Arial" panose="020B0604020202020204" pitchFamily="34" charset="0"/>
                <a:cs typeface="Arial" panose="020B0604020202020204" pitchFamily="34" charset="0"/>
              </a:rPr>
              <a:t>Phát hiện gian lận</a:t>
            </a:r>
            <a:endParaRPr lang="vi-VN" sz="3600" b="0">
              <a:effectLst/>
              <a:latin typeface="Arial" panose="020B0604020202020204" pitchFamily="34" charset="0"/>
              <a:cs typeface="Arial" panose="020B0604020202020204" pitchFamily="34" charset="0"/>
            </a:endParaRPr>
          </a:p>
          <a:p>
            <a:pPr indent="-571500" algn="just" rtl="0">
              <a:spcBef>
                <a:spcPts val="0"/>
              </a:spcBef>
              <a:spcAft>
                <a:spcPts val="0"/>
              </a:spcAft>
              <a:buFont typeface="Arial" panose="020B0604020202020204" pitchFamily="34" charset="0"/>
              <a:buChar char="•"/>
            </a:pPr>
            <a:r>
              <a:rPr lang="en-US" sz="3600" b="0" i="0" u="none" strike="noStrike">
                <a:solidFill>
                  <a:srgbClr val="000000"/>
                </a:solidFill>
                <a:effectLst/>
                <a:latin typeface="Arial" panose="020B0604020202020204" pitchFamily="34" charset="0"/>
                <a:cs typeface="Arial" panose="020B0604020202020204" pitchFamily="34" charset="0"/>
              </a:rPr>
              <a:t>P</a:t>
            </a:r>
            <a:r>
              <a:rPr lang="vi-VN" sz="3600" b="0" i="0" u="none" strike="noStrike">
                <a:solidFill>
                  <a:srgbClr val="000000"/>
                </a:solidFill>
                <a:effectLst/>
                <a:latin typeface="Arial" panose="020B0604020202020204" pitchFamily="34" charset="0"/>
                <a:cs typeface="Arial" panose="020B0604020202020204" pitchFamily="34" charset="0"/>
              </a:rPr>
              <a:t>hân tích văn bản</a:t>
            </a:r>
            <a:endParaRPr lang="vi-VN" sz="3600" b="0">
              <a:effectLst/>
              <a:latin typeface="Arial" panose="020B0604020202020204" pitchFamily="34" charset="0"/>
              <a:cs typeface="Arial" panose="020B0604020202020204" pitchFamily="34" charset="0"/>
            </a:endParaRPr>
          </a:p>
          <a:p>
            <a:pPr indent="-571500" algn="just" rtl="0">
              <a:spcBef>
                <a:spcPts val="0"/>
              </a:spcBef>
              <a:spcAft>
                <a:spcPts val="0"/>
              </a:spcAft>
              <a:buFont typeface="Arial" panose="020B0604020202020204" pitchFamily="34" charset="0"/>
              <a:buChar char="•"/>
            </a:pPr>
            <a:r>
              <a:rPr lang="vi-VN" sz="3600" b="0" i="0" u="none" strike="noStrike">
                <a:solidFill>
                  <a:srgbClr val="000000"/>
                </a:solidFill>
                <a:effectLst/>
                <a:latin typeface="Arial" panose="020B0604020202020204" pitchFamily="34" charset="0"/>
                <a:cs typeface="Arial" panose="020B0604020202020204" pitchFamily="34" charset="0"/>
              </a:rPr>
              <a:t>Nhận dạng hình ảnh</a:t>
            </a:r>
            <a:endParaRPr lang="vi-VN" sz="3600" b="0">
              <a:effectLst/>
              <a:latin typeface="Arial" panose="020B0604020202020204" pitchFamily="34" charset="0"/>
              <a:cs typeface="Arial" panose="020B0604020202020204" pitchFamily="34" charset="0"/>
            </a:endParaRPr>
          </a:p>
          <a:p>
            <a:pPr indent="-571500" algn="just" rtl="0">
              <a:spcBef>
                <a:spcPts val="0"/>
              </a:spcBef>
              <a:spcAft>
                <a:spcPts val="0"/>
              </a:spcAft>
              <a:buFont typeface="Arial" panose="020B0604020202020204" pitchFamily="34" charset="0"/>
              <a:buChar char="•"/>
            </a:pPr>
            <a:r>
              <a:rPr lang="vi-VN" sz="3600" b="0" i="0" u="none" strike="noStrike">
                <a:solidFill>
                  <a:srgbClr val="000000"/>
                </a:solidFill>
                <a:effectLst/>
                <a:latin typeface="Arial" panose="020B0604020202020204" pitchFamily="34" charset="0"/>
                <a:cs typeface="Arial" panose="020B0604020202020204" pitchFamily="34" charset="0"/>
              </a:rPr>
              <a:t>Phân tích mạng xã hội</a:t>
            </a:r>
            <a:endParaRPr lang="en-US" sz="3600" i="0" u="none" strike="noStrike">
              <a:solidFill>
                <a:srgbClr val="000000"/>
              </a:solidFill>
              <a:latin typeface="Arial" panose="020B0604020202020204" pitchFamily="34" charset="0"/>
              <a:cs typeface="Arial" panose="020B0604020202020204" pitchFamily="34" charset="0"/>
            </a:endParaRPr>
          </a:p>
        </p:txBody>
      </p:sp>
      <p:sp>
        <p:nvSpPr>
          <p:cNvPr id="17" name="Slide Number Placeholder 4">
            <a:extLst>
              <a:ext uri="{FF2B5EF4-FFF2-40B4-BE49-F238E27FC236}">
                <a16:creationId xmlns:a16="http://schemas.microsoft.com/office/drawing/2014/main" id="{14E39A9D-A962-44F0-D2B3-3BA51F311F0D}"/>
              </a:ext>
            </a:extLst>
          </p:cNvPr>
          <p:cNvSpPr txBox="1">
            <a:spLocks/>
          </p:cNvSpPr>
          <p:nvPr/>
        </p:nvSpPr>
        <p:spPr>
          <a:xfrm>
            <a:off x="16144973" y="9893804"/>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800" b="1" smtClean="0"/>
              <a:pPr/>
              <a:t>33</a:t>
            </a:fld>
            <a:endParaRPr lang="en-US" sz="2800" b="1"/>
          </a:p>
        </p:txBody>
      </p:sp>
    </p:spTree>
    <p:extLst>
      <p:ext uri="{BB962C8B-B14F-4D97-AF65-F5344CB8AC3E}">
        <p14:creationId xmlns:p14="http://schemas.microsoft.com/office/powerpoint/2010/main" val="25714495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rot="-2700000">
            <a:off x="14350806" y="-1920849"/>
            <a:ext cx="3847852" cy="3841695"/>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6327D"/>
            </a:solidFill>
          </p:spPr>
        </p:sp>
      </p:grpSp>
      <p:grpSp>
        <p:nvGrpSpPr>
          <p:cNvPr id="5" name="Group 5"/>
          <p:cNvGrpSpPr/>
          <p:nvPr/>
        </p:nvGrpSpPr>
        <p:grpSpPr>
          <a:xfrm rot="-2700000">
            <a:off x="12533884" y="-1020548"/>
            <a:ext cx="2044362" cy="2041091"/>
            <a:chOff x="0" y="0"/>
            <a:chExt cx="6350000" cy="6339840"/>
          </a:xfrm>
        </p:grpSpPr>
        <p:sp>
          <p:nvSpPr>
            <p:cNvPr id="6" name="Freeform 6"/>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09D5C"/>
            </a:solidFill>
          </p:spPr>
        </p:sp>
      </p:grpSp>
      <p:sp>
        <p:nvSpPr>
          <p:cNvPr id="9" name="TextBox 9"/>
          <p:cNvSpPr txBox="1"/>
          <p:nvPr/>
        </p:nvSpPr>
        <p:spPr>
          <a:xfrm>
            <a:off x="611855" y="1980504"/>
            <a:ext cx="8379745" cy="6606937"/>
          </a:xfrm>
          <a:prstGeom prst="rect">
            <a:avLst/>
          </a:prstGeom>
        </p:spPr>
        <p:txBody>
          <a:bodyPr wrap="square" lIns="0" tIns="0" rIns="0" bIns="0" rtlCol="0" anchor="t">
            <a:spAutoFit/>
          </a:bodyPr>
          <a:lstStyle/>
          <a:p>
            <a:pPr marL="571500" indent="-571500" algn="just" rtl="0">
              <a:spcBef>
                <a:spcPts val="0"/>
              </a:spcBef>
              <a:spcAft>
                <a:spcPts val="800"/>
              </a:spcAft>
              <a:buFont typeface="Arial" panose="020B0604020202020204" pitchFamily="34" charset="0"/>
              <a:buChar char="•"/>
            </a:pPr>
            <a:r>
              <a:rPr lang="vi-VN" sz="3400">
                <a:solidFill>
                  <a:srgbClr val="000000"/>
                </a:solidFill>
                <a:latin typeface="Arial" panose="020B0604020202020204" pitchFamily="34" charset="0"/>
                <a:cs typeface="Arial" panose="020B0604020202020204" pitchFamily="34" charset="0"/>
              </a:rPr>
              <a:t>L</a:t>
            </a:r>
            <a:r>
              <a:rPr lang="vi-VN" sz="3400" b="0" i="0" u="none" strike="noStrike">
                <a:solidFill>
                  <a:srgbClr val="000000"/>
                </a:solidFill>
                <a:effectLst/>
                <a:latin typeface="Arial" panose="020B0604020202020204" pitchFamily="34" charset="0"/>
                <a:cs typeface="Arial" panose="020B0604020202020204" pitchFamily="34" charset="0"/>
              </a:rPr>
              <a:t>ấy mẫu (sampling) là một kỹ thuật giảm thiểu dữ liệu, giúp giảm kích thước của một tập dữ liệu lớn bằng cách chọn ra một mẫu dữ liệu ngẫu nhiên nhỏ hơn từ tập dữ liệu gốc.</a:t>
            </a:r>
            <a:endParaRPr lang="en-US" sz="3400">
              <a:latin typeface="Arial" panose="020B0604020202020204" pitchFamily="34" charset="0"/>
              <a:cs typeface="Arial" panose="020B0604020202020204" pitchFamily="34" charset="0"/>
            </a:endParaRPr>
          </a:p>
          <a:p>
            <a:pPr marL="571500" indent="-571500" algn="just" rtl="0">
              <a:spcBef>
                <a:spcPts val="0"/>
              </a:spcBef>
              <a:spcAft>
                <a:spcPts val="800"/>
              </a:spcAft>
              <a:buFont typeface="Arial" panose="020B0604020202020204" pitchFamily="34" charset="0"/>
              <a:buChar char="•"/>
            </a:pPr>
            <a:r>
              <a:rPr lang="vi-VN" sz="3400">
                <a:solidFill>
                  <a:srgbClr val="000000"/>
                </a:solidFill>
                <a:latin typeface="Arial" panose="020B0604020202020204" pitchFamily="34" charset="0"/>
                <a:cs typeface="Arial" panose="020B0604020202020204" pitchFamily="34" charset="0"/>
              </a:rPr>
              <a:t>C</a:t>
            </a:r>
            <a:r>
              <a:rPr lang="vi-VN" sz="3400" b="0" i="0" u="none" strike="noStrike">
                <a:solidFill>
                  <a:srgbClr val="000000"/>
                </a:solidFill>
                <a:effectLst/>
                <a:latin typeface="Arial" panose="020B0604020202020204" pitchFamily="34" charset="0"/>
                <a:cs typeface="Arial" panose="020B0604020202020204" pitchFamily="34" charset="0"/>
              </a:rPr>
              <a:t>ác phương pháp lấy mẫu thường gặp:</a:t>
            </a:r>
            <a:endParaRPr lang="en-US" sz="3400" b="0" i="0" u="none" strike="noStrike">
              <a:solidFill>
                <a:srgbClr val="000000"/>
              </a:solidFill>
              <a:effectLst/>
              <a:latin typeface="Arial" panose="020B0604020202020204" pitchFamily="34" charset="0"/>
              <a:cs typeface="Arial" panose="020B0604020202020204" pitchFamily="34" charset="0"/>
            </a:endParaRPr>
          </a:p>
          <a:p>
            <a:pPr marL="900113" indent="-363538" algn="just" rtl="0">
              <a:spcBef>
                <a:spcPts val="0"/>
              </a:spcBef>
              <a:spcAft>
                <a:spcPts val="800"/>
              </a:spcAft>
              <a:buFont typeface="Wingdings" panose="05000000000000000000" pitchFamily="2" charset="2"/>
              <a:buChar char="Ø"/>
            </a:pPr>
            <a:r>
              <a:rPr lang="vi-VN" sz="3200" i="0" u="none" strike="noStrike">
                <a:solidFill>
                  <a:srgbClr val="000000"/>
                </a:solidFill>
                <a:effectLst/>
                <a:latin typeface="Arial" panose="020B0604020202020204" pitchFamily="34" charset="0"/>
                <a:cs typeface="Arial" panose="020B0604020202020204" pitchFamily="34" charset="0"/>
              </a:rPr>
              <a:t>Lấy mẫu ngẫu nhiên đơn giản không hoàn lại (SRSWOR)</a:t>
            </a:r>
            <a:endParaRPr lang="en-US" sz="3200">
              <a:solidFill>
                <a:srgbClr val="000000"/>
              </a:solidFill>
              <a:latin typeface="Arial" panose="020B0604020202020204" pitchFamily="34" charset="0"/>
              <a:cs typeface="Arial" panose="020B0604020202020204" pitchFamily="34" charset="0"/>
            </a:endParaRPr>
          </a:p>
          <a:p>
            <a:pPr marL="900113" indent="-363538" algn="just" rtl="0">
              <a:spcBef>
                <a:spcPts val="0"/>
              </a:spcBef>
              <a:spcAft>
                <a:spcPts val="800"/>
              </a:spcAft>
              <a:buFont typeface="Wingdings" panose="05000000000000000000" pitchFamily="2" charset="2"/>
              <a:buChar char="Ø"/>
            </a:pPr>
            <a:r>
              <a:rPr lang="vi-VN" sz="3200" i="0" u="none" strike="noStrike">
                <a:solidFill>
                  <a:srgbClr val="000000"/>
                </a:solidFill>
                <a:effectLst/>
                <a:latin typeface="Arial" panose="020B0604020202020204" pitchFamily="34" charset="0"/>
                <a:cs typeface="Arial" panose="020B0604020202020204" pitchFamily="34" charset="0"/>
              </a:rPr>
              <a:t>Lấy mẫu ngẫu nhiên đơn giản có hoàn lại (SRSWR)</a:t>
            </a:r>
            <a:endParaRPr lang="en-US" sz="3200">
              <a:solidFill>
                <a:srgbClr val="000000"/>
              </a:solidFill>
              <a:latin typeface="Arial" panose="020B0604020202020204" pitchFamily="34" charset="0"/>
              <a:cs typeface="Arial" panose="020B0604020202020204" pitchFamily="34" charset="0"/>
            </a:endParaRPr>
          </a:p>
          <a:p>
            <a:pPr marL="900113" indent="-363538" algn="just" rtl="0">
              <a:spcBef>
                <a:spcPts val="0"/>
              </a:spcBef>
              <a:spcAft>
                <a:spcPts val="800"/>
              </a:spcAft>
              <a:buFont typeface="Wingdings" panose="05000000000000000000" pitchFamily="2" charset="2"/>
              <a:buChar char="Ø"/>
            </a:pPr>
            <a:r>
              <a:rPr lang="en-ID" sz="3200" i="0" u="none" strike="noStrike" err="1">
                <a:solidFill>
                  <a:srgbClr val="000000"/>
                </a:solidFill>
                <a:effectLst/>
                <a:latin typeface="Arial" panose="020B0604020202020204" pitchFamily="34" charset="0"/>
                <a:cs typeface="Arial" panose="020B0604020202020204" pitchFamily="34" charset="0"/>
              </a:rPr>
              <a:t>Lấy</a:t>
            </a:r>
            <a:r>
              <a:rPr lang="en-ID" sz="3200" i="0" u="none" strike="noStrike">
                <a:solidFill>
                  <a:srgbClr val="000000"/>
                </a:solidFill>
                <a:effectLst/>
                <a:latin typeface="Arial" panose="020B0604020202020204" pitchFamily="34" charset="0"/>
                <a:cs typeface="Arial" panose="020B0604020202020204" pitchFamily="34" charset="0"/>
              </a:rPr>
              <a:t> </a:t>
            </a:r>
            <a:r>
              <a:rPr lang="en-ID" sz="3200" i="0" u="none" strike="noStrike" err="1">
                <a:solidFill>
                  <a:srgbClr val="000000"/>
                </a:solidFill>
                <a:effectLst/>
                <a:latin typeface="Arial" panose="020B0604020202020204" pitchFamily="34" charset="0"/>
                <a:cs typeface="Arial" panose="020B0604020202020204" pitchFamily="34" charset="0"/>
              </a:rPr>
              <a:t>mẫu</a:t>
            </a:r>
            <a:r>
              <a:rPr lang="en-ID" sz="3200" i="0" u="none" strike="noStrike">
                <a:solidFill>
                  <a:srgbClr val="000000"/>
                </a:solidFill>
                <a:effectLst/>
                <a:latin typeface="Arial" panose="020B0604020202020204" pitchFamily="34" charset="0"/>
                <a:cs typeface="Arial" panose="020B0604020202020204" pitchFamily="34" charset="0"/>
              </a:rPr>
              <a:t> </a:t>
            </a:r>
            <a:r>
              <a:rPr lang="en-ID" sz="3200" i="0" u="none" strike="noStrike" err="1">
                <a:solidFill>
                  <a:srgbClr val="000000"/>
                </a:solidFill>
                <a:effectLst/>
                <a:latin typeface="Arial" panose="020B0604020202020204" pitchFamily="34" charset="0"/>
                <a:cs typeface="Arial" panose="020B0604020202020204" pitchFamily="34" charset="0"/>
              </a:rPr>
              <a:t>theo</a:t>
            </a:r>
            <a:r>
              <a:rPr lang="en-ID" sz="3200" i="0" u="none" strike="noStrike">
                <a:solidFill>
                  <a:srgbClr val="000000"/>
                </a:solidFill>
                <a:effectLst/>
                <a:latin typeface="Arial" panose="020B0604020202020204" pitchFamily="34" charset="0"/>
                <a:cs typeface="Arial" panose="020B0604020202020204" pitchFamily="34" charset="0"/>
              </a:rPr>
              <a:t> </a:t>
            </a:r>
            <a:r>
              <a:rPr lang="en-ID" sz="3200" i="0" u="none" strike="noStrike" err="1">
                <a:solidFill>
                  <a:srgbClr val="000000"/>
                </a:solidFill>
                <a:effectLst/>
                <a:latin typeface="Arial" panose="020B0604020202020204" pitchFamily="34" charset="0"/>
                <a:cs typeface="Arial" panose="020B0604020202020204" pitchFamily="34" charset="0"/>
              </a:rPr>
              <a:t>cụm</a:t>
            </a:r>
            <a:r>
              <a:rPr lang="en-ID" sz="3200" i="0" u="none" strike="noStrike">
                <a:solidFill>
                  <a:srgbClr val="000000"/>
                </a:solidFill>
                <a:effectLst/>
                <a:latin typeface="Arial" panose="020B0604020202020204" pitchFamily="34" charset="0"/>
                <a:cs typeface="Arial" panose="020B0604020202020204" pitchFamily="34" charset="0"/>
              </a:rPr>
              <a:t> (Cluster sample)</a:t>
            </a:r>
            <a:endParaRPr lang="en-US" sz="3200" i="0" u="none" strike="noStrike">
              <a:solidFill>
                <a:srgbClr val="000000"/>
              </a:solidFill>
              <a:effectLst/>
              <a:latin typeface="Arial" panose="020B0604020202020204" pitchFamily="34" charset="0"/>
              <a:cs typeface="Arial" panose="020B0604020202020204" pitchFamily="34" charset="0"/>
            </a:endParaRPr>
          </a:p>
          <a:p>
            <a:pPr marL="900113" indent="-363538" algn="just" rtl="0">
              <a:spcBef>
                <a:spcPts val="0"/>
              </a:spcBef>
              <a:spcAft>
                <a:spcPts val="800"/>
              </a:spcAft>
              <a:buFont typeface="Wingdings" panose="05000000000000000000" pitchFamily="2" charset="2"/>
              <a:buChar char="Ø"/>
            </a:pPr>
            <a:r>
              <a:rPr lang="en-US" sz="3200" i="0" u="none" strike="noStrike" err="1">
                <a:solidFill>
                  <a:srgbClr val="000000"/>
                </a:solidFill>
                <a:effectLst/>
                <a:latin typeface="Arial" panose="020B0604020202020204" pitchFamily="34" charset="0"/>
                <a:cs typeface="Arial" panose="020B0604020202020204" pitchFamily="34" charset="0"/>
              </a:rPr>
              <a:t>Lấy</a:t>
            </a:r>
            <a:r>
              <a:rPr lang="en-US" sz="3200" i="0" u="none" strike="noStrike">
                <a:solidFill>
                  <a:srgbClr val="000000"/>
                </a:solidFill>
                <a:effectLst/>
                <a:latin typeface="Arial" panose="020B0604020202020204" pitchFamily="34" charset="0"/>
                <a:cs typeface="Arial" panose="020B0604020202020204" pitchFamily="34" charset="0"/>
              </a:rPr>
              <a:t> </a:t>
            </a:r>
            <a:r>
              <a:rPr lang="en-US" sz="3200" i="0" u="none" strike="noStrike" err="1">
                <a:solidFill>
                  <a:srgbClr val="000000"/>
                </a:solidFill>
                <a:effectLst/>
                <a:latin typeface="Arial" panose="020B0604020202020204" pitchFamily="34" charset="0"/>
                <a:cs typeface="Arial" panose="020B0604020202020204" pitchFamily="34" charset="0"/>
              </a:rPr>
              <a:t>mẫu</a:t>
            </a:r>
            <a:r>
              <a:rPr lang="en-US" sz="3200" i="0" u="none" strike="noStrike">
                <a:solidFill>
                  <a:srgbClr val="000000"/>
                </a:solidFill>
                <a:effectLst/>
                <a:latin typeface="Arial" panose="020B0604020202020204" pitchFamily="34" charset="0"/>
                <a:cs typeface="Arial" panose="020B0604020202020204" pitchFamily="34" charset="0"/>
              </a:rPr>
              <a:t> </a:t>
            </a:r>
            <a:r>
              <a:rPr lang="en-US" sz="3200" i="0" u="none" strike="noStrike" err="1">
                <a:solidFill>
                  <a:srgbClr val="000000"/>
                </a:solidFill>
                <a:effectLst/>
                <a:latin typeface="Arial" panose="020B0604020202020204" pitchFamily="34" charset="0"/>
                <a:cs typeface="Arial" panose="020B0604020202020204" pitchFamily="34" charset="0"/>
              </a:rPr>
              <a:t>phân</a:t>
            </a:r>
            <a:r>
              <a:rPr lang="en-US" sz="3200" i="0" u="none" strike="noStrike">
                <a:solidFill>
                  <a:srgbClr val="000000"/>
                </a:solidFill>
                <a:effectLst/>
                <a:latin typeface="Arial" panose="020B0604020202020204" pitchFamily="34" charset="0"/>
                <a:cs typeface="Arial" panose="020B0604020202020204" pitchFamily="34" charset="0"/>
              </a:rPr>
              <a:t> </a:t>
            </a:r>
            <a:r>
              <a:rPr lang="en-US" sz="3200" i="0" u="none" strike="noStrike" err="1">
                <a:solidFill>
                  <a:srgbClr val="000000"/>
                </a:solidFill>
                <a:effectLst/>
                <a:latin typeface="Arial" panose="020B0604020202020204" pitchFamily="34" charset="0"/>
                <a:cs typeface="Arial" panose="020B0604020202020204" pitchFamily="34" charset="0"/>
              </a:rPr>
              <a:t>tầng</a:t>
            </a:r>
            <a:r>
              <a:rPr lang="en-US" sz="3200" i="0" u="none" strike="noStrike">
                <a:solidFill>
                  <a:srgbClr val="000000"/>
                </a:solidFill>
                <a:effectLst/>
                <a:latin typeface="Arial" panose="020B0604020202020204" pitchFamily="34" charset="0"/>
                <a:cs typeface="Arial" panose="020B0604020202020204" pitchFamily="34" charset="0"/>
              </a:rPr>
              <a:t> (Stratified sample)</a:t>
            </a:r>
          </a:p>
        </p:txBody>
      </p:sp>
      <p:sp>
        <p:nvSpPr>
          <p:cNvPr id="10" name="TextBox 4">
            <a:extLst>
              <a:ext uri="{FF2B5EF4-FFF2-40B4-BE49-F238E27FC236}">
                <a16:creationId xmlns:a16="http://schemas.microsoft.com/office/drawing/2014/main" id="{3C6C305D-4C02-E9B4-C184-38A2BB94BA00}"/>
              </a:ext>
            </a:extLst>
          </p:cNvPr>
          <p:cNvSpPr txBox="1"/>
          <p:nvPr/>
        </p:nvSpPr>
        <p:spPr>
          <a:xfrm>
            <a:off x="1447800" y="890426"/>
            <a:ext cx="11811812" cy="553998"/>
          </a:xfrm>
          <a:prstGeom prst="rect">
            <a:avLst/>
          </a:prstGeom>
        </p:spPr>
        <p:txBody>
          <a:bodyPr wrap="square" lIns="0" tIns="0" rIns="0" bIns="0" rtlCol="0" anchor="t">
            <a:spAutoFit/>
          </a:bodyPr>
          <a:lstStyle/>
          <a:p>
            <a:pPr rtl="0">
              <a:spcBef>
                <a:spcPts val="0"/>
              </a:spcBef>
              <a:spcAft>
                <a:spcPts val="800"/>
              </a:spcAft>
            </a:pPr>
            <a:r>
              <a:rPr lang="en-ID" sz="3600" b="1" i="0" u="none" strike="noStrike">
                <a:solidFill>
                  <a:srgbClr val="000000"/>
                </a:solidFill>
                <a:effectLst/>
                <a:latin typeface="Arial" panose="020B0604020202020204" pitchFamily="34" charset="0"/>
                <a:cs typeface="Arial" panose="020B0604020202020204" pitchFamily="34" charset="0"/>
              </a:rPr>
              <a:t>Sampling – </a:t>
            </a:r>
            <a:r>
              <a:rPr lang="en-ID" sz="3600" b="1" i="0" u="none" strike="noStrike" err="1">
                <a:solidFill>
                  <a:srgbClr val="000000"/>
                </a:solidFill>
                <a:effectLst/>
                <a:latin typeface="Arial" panose="020B0604020202020204" pitchFamily="34" charset="0"/>
                <a:cs typeface="Arial" panose="020B0604020202020204" pitchFamily="34" charset="0"/>
              </a:rPr>
              <a:t>Lấy</a:t>
            </a:r>
            <a:r>
              <a:rPr lang="en-ID" sz="3600" b="1" i="0" u="none" strike="noStrike">
                <a:solidFill>
                  <a:srgbClr val="000000"/>
                </a:solidFill>
                <a:effectLst/>
                <a:latin typeface="Arial" panose="020B0604020202020204" pitchFamily="34" charset="0"/>
                <a:cs typeface="Arial" panose="020B0604020202020204" pitchFamily="34" charset="0"/>
              </a:rPr>
              <a:t> </a:t>
            </a:r>
            <a:r>
              <a:rPr lang="en-ID" sz="3600" b="1" i="0" u="none" strike="noStrike" err="1">
                <a:solidFill>
                  <a:srgbClr val="000000"/>
                </a:solidFill>
                <a:effectLst/>
                <a:latin typeface="Arial" panose="020B0604020202020204" pitchFamily="34" charset="0"/>
                <a:cs typeface="Arial" panose="020B0604020202020204" pitchFamily="34" charset="0"/>
              </a:rPr>
              <a:t>mẫu</a:t>
            </a:r>
            <a:r>
              <a:rPr lang="en-ID" sz="3600" b="1" i="0" u="none" strike="noStrike">
                <a:solidFill>
                  <a:srgbClr val="000000"/>
                </a:solidFill>
                <a:effectLst/>
                <a:latin typeface="Arial" panose="020B0604020202020204" pitchFamily="34" charset="0"/>
                <a:cs typeface="Arial" panose="020B0604020202020204" pitchFamily="34" charset="0"/>
              </a:rPr>
              <a:t> </a:t>
            </a:r>
            <a:endParaRPr lang="en-ID" sz="3600" b="1">
              <a:effectLst/>
              <a:latin typeface="Arial" panose="020B0604020202020204" pitchFamily="34" charset="0"/>
              <a:cs typeface="Arial" panose="020B0604020202020204" pitchFamily="34" charset="0"/>
            </a:endParaRPr>
          </a:p>
        </p:txBody>
      </p:sp>
      <p:sp>
        <p:nvSpPr>
          <p:cNvPr id="11" name="TextBox 9">
            <a:extLst>
              <a:ext uri="{FF2B5EF4-FFF2-40B4-BE49-F238E27FC236}">
                <a16:creationId xmlns:a16="http://schemas.microsoft.com/office/drawing/2014/main" id="{81B346FD-ED16-3B38-429F-5B9B01020D3D}"/>
              </a:ext>
            </a:extLst>
          </p:cNvPr>
          <p:cNvSpPr txBox="1"/>
          <p:nvPr/>
        </p:nvSpPr>
        <p:spPr>
          <a:xfrm>
            <a:off x="611854" y="655326"/>
            <a:ext cx="2190899" cy="1018869"/>
          </a:xfrm>
          <a:prstGeom prst="rect">
            <a:avLst/>
          </a:prstGeom>
        </p:spPr>
        <p:txBody>
          <a:bodyPr lIns="0" tIns="0" rIns="0" bIns="0" rtlCol="0" anchor="t">
            <a:spAutoFit/>
          </a:bodyPr>
          <a:lstStyle/>
          <a:p>
            <a:pPr marL="0" lvl="0" indent="0" algn="l">
              <a:lnSpc>
                <a:spcPts val="9078"/>
              </a:lnSpc>
              <a:spcBef>
                <a:spcPct val="0"/>
              </a:spcBef>
            </a:pPr>
            <a:r>
              <a:rPr lang="vi-VN" sz="4000" b="1">
                <a:ea typeface="Poppins Semi-Bold"/>
                <a:cs typeface="Arial" panose="020B0604020202020204" pitchFamily="34" charset="0"/>
                <a:sym typeface="Poppins Semi-Bold"/>
              </a:rPr>
              <a:t>08</a:t>
            </a:r>
            <a:r>
              <a:rPr lang="en-US" sz="4000" b="1">
                <a:ea typeface="Poppins Semi-Bold"/>
                <a:cs typeface="Poppins Semi-Bold"/>
                <a:sym typeface="Poppins Semi-Bold"/>
              </a:rPr>
              <a:t>.</a:t>
            </a:r>
          </a:p>
        </p:txBody>
      </p:sp>
      <p:pic>
        <p:nvPicPr>
          <p:cNvPr id="8" name="Picture 7">
            <a:extLst>
              <a:ext uri="{FF2B5EF4-FFF2-40B4-BE49-F238E27FC236}">
                <a16:creationId xmlns:a16="http://schemas.microsoft.com/office/drawing/2014/main" id="{35145162-E809-6277-4803-FEB01F210B94}"/>
              </a:ext>
            </a:extLst>
          </p:cNvPr>
          <p:cNvPicPr>
            <a:picLocks noChangeAspect="1"/>
          </p:cNvPicPr>
          <p:nvPr/>
        </p:nvPicPr>
        <p:blipFill>
          <a:blip r:embed="rId2"/>
          <a:srcRect l="13000" r="-13000"/>
          <a:stretch/>
        </p:blipFill>
        <p:spPr>
          <a:xfrm>
            <a:off x="9381594" y="1"/>
            <a:ext cx="10095125" cy="10249434"/>
          </a:xfrm>
          <a:prstGeom prst="rect">
            <a:avLst/>
          </a:prstGeom>
        </p:spPr>
      </p:pic>
      <p:pic>
        <p:nvPicPr>
          <p:cNvPr id="2" name="Picture 2" descr="Sampling Methods In Reseach: Types, Techniques, &amp; Examples">
            <a:extLst>
              <a:ext uri="{FF2B5EF4-FFF2-40B4-BE49-F238E27FC236}">
                <a16:creationId xmlns:a16="http://schemas.microsoft.com/office/drawing/2014/main" id="{8B73DFAB-9C12-AC7F-FBAB-A424D73647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2200" y="-6438900"/>
            <a:ext cx="8153400" cy="5948524"/>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4">
            <a:extLst>
              <a:ext uri="{FF2B5EF4-FFF2-40B4-BE49-F238E27FC236}">
                <a16:creationId xmlns:a16="http://schemas.microsoft.com/office/drawing/2014/main" id="{A30405CE-646C-3F31-1F80-29CC879A951A}"/>
              </a:ext>
            </a:extLst>
          </p:cNvPr>
          <p:cNvSpPr txBox="1">
            <a:spLocks/>
          </p:cNvSpPr>
          <p:nvPr/>
        </p:nvSpPr>
        <p:spPr>
          <a:xfrm>
            <a:off x="16144973" y="9893804"/>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800" b="1" smtClean="0"/>
              <a:pPr/>
              <a:t>34</a:t>
            </a:fld>
            <a:endParaRPr lang="en-US" sz="2800" b="1"/>
          </a:p>
        </p:txBody>
      </p:sp>
    </p:spTree>
    <p:extLst>
      <p:ext uri="{BB962C8B-B14F-4D97-AF65-F5344CB8AC3E}">
        <p14:creationId xmlns:p14="http://schemas.microsoft.com/office/powerpoint/2010/main" val="5853566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rot="-2700000">
            <a:off x="14350806" y="-1920849"/>
            <a:ext cx="3847852" cy="3841695"/>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6327D"/>
            </a:solidFill>
          </p:spPr>
        </p:sp>
      </p:grpSp>
      <p:grpSp>
        <p:nvGrpSpPr>
          <p:cNvPr id="5" name="Group 5"/>
          <p:cNvGrpSpPr/>
          <p:nvPr/>
        </p:nvGrpSpPr>
        <p:grpSpPr>
          <a:xfrm rot="-2700000">
            <a:off x="12533884" y="-1020548"/>
            <a:ext cx="2044362" cy="2041091"/>
            <a:chOff x="0" y="0"/>
            <a:chExt cx="6350000" cy="6339840"/>
          </a:xfrm>
        </p:grpSpPr>
        <p:sp>
          <p:nvSpPr>
            <p:cNvPr id="6" name="Freeform 6"/>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209D5C"/>
            </a:solidFill>
          </p:spPr>
        </p:sp>
      </p:grpSp>
      <p:sp>
        <p:nvSpPr>
          <p:cNvPr id="9" name="TextBox 9"/>
          <p:cNvSpPr txBox="1"/>
          <p:nvPr/>
        </p:nvSpPr>
        <p:spPr>
          <a:xfrm>
            <a:off x="611855" y="1980504"/>
            <a:ext cx="9274547" cy="6894195"/>
          </a:xfrm>
          <a:prstGeom prst="rect">
            <a:avLst/>
          </a:prstGeom>
        </p:spPr>
        <p:txBody>
          <a:bodyPr wrap="square" lIns="0" tIns="0" rIns="0" bIns="0" rtlCol="0" anchor="t">
            <a:spAutoFit/>
          </a:bodyPr>
          <a:lstStyle/>
          <a:p>
            <a:pPr rtl="0">
              <a:spcBef>
                <a:spcPts val="600"/>
              </a:spcBef>
              <a:spcAft>
                <a:spcPts val="600"/>
              </a:spcAft>
            </a:pPr>
            <a:r>
              <a:rPr lang="vi-VN" sz="3400" b="1" u="none" strike="noStrike">
                <a:solidFill>
                  <a:srgbClr val="000000"/>
                </a:solidFill>
                <a:effectLst/>
                <a:latin typeface="Arial" panose="020B0604020202020204" pitchFamily="34" charset="0"/>
                <a:cs typeface="Arial" panose="020B0604020202020204" pitchFamily="34" charset="0"/>
              </a:rPr>
              <a:t>Lợi ích của việc lấy mẫu:</a:t>
            </a:r>
            <a:endParaRPr lang="vi-VN" sz="3400" b="1">
              <a:effectLst/>
              <a:latin typeface="Arial" panose="020B0604020202020204" pitchFamily="34" charset="0"/>
              <a:cs typeface="Arial" panose="020B0604020202020204" pitchFamily="34" charset="0"/>
            </a:endParaRPr>
          </a:p>
          <a:p>
            <a:pPr algn="just" rtl="0" fontAlgn="base">
              <a:spcBef>
                <a:spcPts val="600"/>
              </a:spcBef>
              <a:spcAft>
                <a:spcPts val="600"/>
              </a:spcAft>
              <a:buFont typeface="Arial" panose="020B0604020202020204" pitchFamily="34" charset="0"/>
              <a:buChar char="•"/>
            </a:pPr>
            <a:r>
              <a:rPr lang="vi-VN" sz="3400" b="0" i="0" u="none" strike="noStrike">
                <a:solidFill>
                  <a:srgbClr val="000000"/>
                </a:solidFill>
                <a:effectLst/>
                <a:latin typeface="Arial" panose="020B0604020202020204" pitchFamily="34" charset="0"/>
                <a:cs typeface="Arial" panose="020B0604020202020204" pitchFamily="34" charset="0"/>
              </a:rPr>
              <a:t>Chi phí tính toán phụ thuộc vào kích thước mẫu sss, thay vì phụ thuộc vào NNN (kích thước của tập dữ liệu gốc)</a:t>
            </a:r>
          </a:p>
          <a:p>
            <a:pPr algn="just" rtl="0" fontAlgn="base">
              <a:spcBef>
                <a:spcPts val="600"/>
              </a:spcBef>
              <a:spcAft>
                <a:spcPts val="600"/>
              </a:spcAft>
            </a:pPr>
            <a:r>
              <a:rPr lang="vi-VN" sz="3400">
                <a:solidFill>
                  <a:srgbClr val="000000"/>
                </a:solidFill>
                <a:latin typeface="Arial" panose="020B0604020202020204" pitchFamily="34" charset="0"/>
                <a:cs typeface="Arial" panose="020B0604020202020204" pitchFamily="34" charset="0"/>
              </a:rPr>
              <a:t>=&gt; </a:t>
            </a:r>
            <a:r>
              <a:rPr lang="en-US" sz="3400">
                <a:solidFill>
                  <a:srgbClr val="000000"/>
                </a:solidFill>
                <a:latin typeface="Arial" panose="020B0604020202020204" pitchFamily="34" charset="0"/>
                <a:cs typeface="Arial" panose="020B0604020202020204" pitchFamily="34" charset="0"/>
              </a:rPr>
              <a:t>G</a:t>
            </a:r>
            <a:r>
              <a:rPr lang="vi-VN" sz="3400" b="0" i="0" u="none" strike="noStrike">
                <a:solidFill>
                  <a:srgbClr val="000000"/>
                </a:solidFill>
                <a:effectLst/>
                <a:latin typeface="Arial" panose="020B0604020202020204" pitchFamily="34" charset="0"/>
                <a:cs typeface="Arial" panose="020B0604020202020204" pitchFamily="34" charset="0"/>
              </a:rPr>
              <a:t>iúp giảm độ phức tạp của quá trình lấy mẫu.</a:t>
            </a:r>
          </a:p>
          <a:p>
            <a:pPr algn="just" rtl="0" fontAlgn="base">
              <a:spcBef>
                <a:spcPts val="600"/>
              </a:spcBef>
              <a:spcAft>
                <a:spcPts val="600"/>
              </a:spcAft>
              <a:buFont typeface="Arial" panose="020B0604020202020204" pitchFamily="34" charset="0"/>
              <a:buChar char="•"/>
            </a:pPr>
            <a:r>
              <a:rPr lang="vi-VN" sz="3400" b="0" i="0" u="none" strike="noStrike">
                <a:solidFill>
                  <a:srgbClr val="000000"/>
                </a:solidFill>
                <a:effectLst/>
                <a:latin typeface="Arial" panose="020B0604020202020204" pitchFamily="34" charset="0"/>
                <a:cs typeface="Arial" panose="020B0604020202020204" pitchFamily="34" charset="0"/>
              </a:rPr>
              <a:t>Khi số chiều dữ liệu nnn tăng, độ phức tạp của quá trình lấy mẫu tăng tuyến tính, trong khi các kỹ thuật khác như histogram có thể tăng theo hàm mũ với nnn.</a:t>
            </a:r>
          </a:p>
          <a:p>
            <a:pPr algn="just" rtl="0" fontAlgn="base">
              <a:spcBef>
                <a:spcPts val="600"/>
              </a:spcBef>
              <a:spcAft>
                <a:spcPts val="600"/>
              </a:spcAft>
              <a:buFont typeface="Arial" panose="020B0604020202020204" pitchFamily="34" charset="0"/>
              <a:buChar char="•"/>
            </a:pPr>
            <a:r>
              <a:rPr lang="vi-VN" sz="3400" b="0" i="0" u="none" strike="noStrike">
                <a:solidFill>
                  <a:srgbClr val="000000"/>
                </a:solidFill>
                <a:effectLst/>
                <a:latin typeface="Arial" panose="020B0604020202020204" pitchFamily="34" charset="0"/>
                <a:cs typeface="Arial" panose="020B0604020202020204" pitchFamily="34" charset="0"/>
              </a:rPr>
              <a:t>Lấy mẫu thường được sử dụng để ước lượng kết quả của các truy vấn tổng hợp.</a:t>
            </a:r>
            <a:endParaRPr lang="en-US" sz="3400" i="0" u="none" strike="noStrike">
              <a:solidFill>
                <a:srgbClr val="000000"/>
              </a:solidFill>
              <a:effectLst/>
              <a:latin typeface="Arial" panose="020B0604020202020204" pitchFamily="34" charset="0"/>
              <a:cs typeface="Arial" panose="020B0604020202020204" pitchFamily="34" charset="0"/>
            </a:endParaRPr>
          </a:p>
        </p:txBody>
      </p:sp>
      <p:sp>
        <p:nvSpPr>
          <p:cNvPr id="10" name="TextBox 4">
            <a:extLst>
              <a:ext uri="{FF2B5EF4-FFF2-40B4-BE49-F238E27FC236}">
                <a16:creationId xmlns:a16="http://schemas.microsoft.com/office/drawing/2014/main" id="{3C6C305D-4C02-E9B4-C184-38A2BB94BA00}"/>
              </a:ext>
            </a:extLst>
          </p:cNvPr>
          <p:cNvSpPr txBox="1"/>
          <p:nvPr/>
        </p:nvSpPr>
        <p:spPr>
          <a:xfrm>
            <a:off x="1447800" y="890426"/>
            <a:ext cx="11811812" cy="553998"/>
          </a:xfrm>
          <a:prstGeom prst="rect">
            <a:avLst/>
          </a:prstGeom>
        </p:spPr>
        <p:txBody>
          <a:bodyPr wrap="square" lIns="0" tIns="0" rIns="0" bIns="0" rtlCol="0" anchor="t">
            <a:spAutoFit/>
          </a:bodyPr>
          <a:lstStyle/>
          <a:p>
            <a:pPr rtl="0">
              <a:spcBef>
                <a:spcPts val="0"/>
              </a:spcBef>
              <a:spcAft>
                <a:spcPts val="800"/>
              </a:spcAft>
            </a:pPr>
            <a:r>
              <a:rPr lang="en-ID" sz="3600" b="1" i="0" u="none" strike="noStrike">
                <a:solidFill>
                  <a:srgbClr val="000000"/>
                </a:solidFill>
                <a:effectLst/>
                <a:latin typeface="Arial" panose="020B0604020202020204" pitchFamily="34" charset="0"/>
                <a:cs typeface="Arial" panose="020B0604020202020204" pitchFamily="34" charset="0"/>
              </a:rPr>
              <a:t>Sampling – </a:t>
            </a:r>
            <a:r>
              <a:rPr lang="en-ID" sz="3600" b="1" i="0" u="none" strike="noStrike" err="1">
                <a:solidFill>
                  <a:srgbClr val="000000"/>
                </a:solidFill>
                <a:effectLst/>
                <a:latin typeface="Arial" panose="020B0604020202020204" pitchFamily="34" charset="0"/>
                <a:cs typeface="Arial" panose="020B0604020202020204" pitchFamily="34" charset="0"/>
              </a:rPr>
              <a:t>Lấy</a:t>
            </a:r>
            <a:r>
              <a:rPr lang="en-ID" sz="3600" b="1" i="0" u="none" strike="noStrike">
                <a:solidFill>
                  <a:srgbClr val="000000"/>
                </a:solidFill>
                <a:effectLst/>
                <a:latin typeface="Arial" panose="020B0604020202020204" pitchFamily="34" charset="0"/>
                <a:cs typeface="Arial" panose="020B0604020202020204" pitchFamily="34" charset="0"/>
              </a:rPr>
              <a:t> </a:t>
            </a:r>
            <a:r>
              <a:rPr lang="en-ID" sz="3600" b="1" i="0" u="none" strike="noStrike" err="1">
                <a:solidFill>
                  <a:srgbClr val="000000"/>
                </a:solidFill>
                <a:effectLst/>
                <a:latin typeface="Arial" panose="020B0604020202020204" pitchFamily="34" charset="0"/>
                <a:cs typeface="Arial" panose="020B0604020202020204" pitchFamily="34" charset="0"/>
              </a:rPr>
              <a:t>mẫu</a:t>
            </a:r>
            <a:r>
              <a:rPr lang="en-ID" sz="3600" b="1" i="0" u="none" strike="noStrike">
                <a:solidFill>
                  <a:srgbClr val="000000"/>
                </a:solidFill>
                <a:effectLst/>
                <a:latin typeface="Arial" panose="020B0604020202020204" pitchFamily="34" charset="0"/>
                <a:cs typeface="Arial" panose="020B0604020202020204" pitchFamily="34" charset="0"/>
              </a:rPr>
              <a:t> </a:t>
            </a:r>
            <a:endParaRPr lang="en-ID" sz="3600" b="1">
              <a:effectLst/>
              <a:latin typeface="Arial" panose="020B0604020202020204" pitchFamily="34" charset="0"/>
              <a:cs typeface="Arial" panose="020B0604020202020204" pitchFamily="34" charset="0"/>
            </a:endParaRPr>
          </a:p>
        </p:txBody>
      </p:sp>
      <p:sp>
        <p:nvSpPr>
          <p:cNvPr id="11" name="TextBox 9">
            <a:extLst>
              <a:ext uri="{FF2B5EF4-FFF2-40B4-BE49-F238E27FC236}">
                <a16:creationId xmlns:a16="http://schemas.microsoft.com/office/drawing/2014/main" id="{81B346FD-ED16-3B38-429F-5B9B01020D3D}"/>
              </a:ext>
            </a:extLst>
          </p:cNvPr>
          <p:cNvSpPr txBox="1"/>
          <p:nvPr/>
        </p:nvSpPr>
        <p:spPr>
          <a:xfrm>
            <a:off x="611854" y="655326"/>
            <a:ext cx="2190899" cy="1018869"/>
          </a:xfrm>
          <a:prstGeom prst="rect">
            <a:avLst/>
          </a:prstGeom>
        </p:spPr>
        <p:txBody>
          <a:bodyPr lIns="0" tIns="0" rIns="0" bIns="0" rtlCol="0" anchor="t">
            <a:spAutoFit/>
          </a:bodyPr>
          <a:lstStyle/>
          <a:p>
            <a:pPr marL="0" lvl="0" indent="0" algn="l">
              <a:lnSpc>
                <a:spcPts val="9078"/>
              </a:lnSpc>
              <a:spcBef>
                <a:spcPct val="0"/>
              </a:spcBef>
            </a:pPr>
            <a:r>
              <a:rPr lang="vi-VN" sz="4000" b="1">
                <a:ea typeface="Poppins Semi-Bold"/>
                <a:cs typeface="Arial" panose="020B0604020202020204" pitchFamily="34" charset="0"/>
                <a:sym typeface="Poppins Semi-Bold"/>
              </a:rPr>
              <a:t>08</a:t>
            </a:r>
            <a:r>
              <a:rPr lang="en-US" sz="4000" b="1">
                <a:ea typeface="Poppins Semi-Bold"/>
                <a:cs typeface="Poppins Semi-Bold"/>
                <a:sym typeface="Poppins Semi-Bold"/>
              </a:rPr>
              <a:t>.</a:t>
            </a:r>
          </a:p>
        </p:txBody>
      </p:sp>
      <p:pic>
        <p:nvPicPr>
          <p:cNvPr id="6146" name="Picture 2" descr="Sampling Methods In Reseach: Types, Techniques, &amp; Examples">
            <a:extLst>
              <a:ext uri="{FF2B5EF4-FFF2-40B4-BE49-F238E27FC236}">
                <a16:creationId xmlns:a16="http://schemas.microsoft.com/office/drawing/2014/main" id="{FA01CF24-5DB4-09A8-D55D-1932B7E484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2200" y="890426"/>
            <a:ext cx="8153400" cy="594852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DD202388-640F-C965-3AE4-91E2D2F98B38}"/>
              </a:ext>
            </a:extLst>
          </p:cNvPr>
          <p:cNvPicPr>
            <a:picLocks noChangeAspect="1"/>
          </p:cNvPicPr>
          <p:nvPr/>
        </p:nvPicPr>
        <p:blipFill>
          <a:blip r:embed="rId4"/>
          <a:srcRect l="13000" r="-13000"/>
          <a:stretch/>
        </p:blipFill>
        <p:spPr>
          <a:xfrm>
            <a:off x="9381594" y="11277066"/>
            <a:ext cx="10095125" cy="10249434"/>
          </a:xfrm>
          <a:prstGeom prst="rect">
            <a:avLst/>
          </a:prstGeom>
        </p:spPr>
      </p:pic>
      <p:sp>
        <p:nvSpPr>
          <p:cNvPr id="13" name="Slide Number Placeholder 4">
            <a:extLst>
              <a:ext uri="{FF2B5EF4-FFF2-40B4-BE49-F238E27FC236}">
                <a16:creationId xmlns:a16="http://schemas.microsoft.com/office/drawing/2014/main" id="{F0FB17DB-E718-0BE4-3345-DC3FC0237627}"/>
              </a:ext>
            </a:extLst>
          </p:cNvPr>
          <p:cNvSpPr txBox="1">
            <a:spLocks/>
          </p:cNvSpPr>
          <p:nvPr/>
        </p:nvSpPr>
        <p:spPr>
          <a:xfrm>
            <a:off x="16144973" y="9893804"/>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800" b="1" smtClean="0"/>
              <a:pPr/>
              <a:t>35</a:t>
            </a:fld>
            <a:endParaRPr lang="en-US" sz="2800" b="1"/>
          </a:p>
        </p:txBody>
      </p:sp>
    </p:spTree>
    <p:extLst>
      <p:ext uri="{BB962C8B-B14F-4D97-AF65-F5344CB8AC3E}">
        <p14:creationId xmlns:p14="http://schemas.microsoft.com/office/powerpoint/2010/main" val="28849552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a:extLst>
              <a:ext uri="{FF2B5EF4-FFF2-40B4-BE49-F238E27FC236}">
                <a16:creationId xmlns:a16="http://schemas.microsoft.com/office/drawing/2014/main" id="{F3A87ECA-3E27-1E3F-9A98-B2D66B41C213}"/>
              </a:ext>
            </a:extLst>
          </p:cNvPr>
          <p:cNvSpPr txBox="1"/>
          <p:nvPr/>
        </p:nvSpPr>
        <p:spPr>
          <a:xfrm>
            <a:off x="1288446" y="628157"/>
            <a:ext cx="5119423" cy="553998"/>
          </a:xfrm>
          <a:prstGeom prst="rect">
            <a:avLst/>
          </a:prstGeom>
        </p:spPr>
        <p:txBody>
          <a:bodyPr wrap="square" lIns="0" tIns="0" rIns="0" bIns="0" rtlCol="0" anchor="t">
            <a:spAutoFit/>
          </a:bodyPr>
          <a:lstStyle/>
          <a:p>
            <a:pPr rtl="0">
              <a:spcBef>
                <a:spcPts val="0"/>
              </a:spcBef>
              <a:spcAft>
                <a:spcPts val="800"/>
              </a:spcAft>
            </a:pPr>
            <a:r>
              <a:rPr lang="en-ID" sz="3600" b="1" i="0" u="none" strike="noStrike" err="1">
                <a:solidFill>
                  <a:srgbClr val="000000"/>
                </a:solidFill>
                <a:effectLst/>
                <a:latin typeface="Arial" panose="020B0604020202020204" pitchFamily="34" charset="0"/>
                <a:cs typeface="Arial" panose="020B0604020202020204" pitchFamily="34" charset="0"/>
              </a:rPr>
              <a:t>Tổng</a:t>
            </a:r>
            <a:r>
              <a:rPr lang="en-ID" sz="3600" b="1" i="0" u="none" strike="noStrike">
                <a:solidFill>
                  <a:srgbClr val="000000"/>
                </a:solidFill>
                <a:effectLst/>
                <a:latin typeface="Arial" panose="020B0604020202020204" pitchFamily="34" charset="0"/>
                <a:cs typeface="Arial" panose="020B0604020202020204" pitchFamily="34" charset="0"/>
              </a:rPr>
              <a:t> </a:t>
            </a:r>
            <a:r>
              <a:rPr lang="en-ID" sz="3600" b="1" i="0" u="none" strike="noStrike" err="1">
                <a:solidFill>
                  <a:srgbClr val="000000"/>
                </a:solidFill>
                <a:effectLst/>
                <a:latin typeface="Arial" panose="020B0604020202020204" pitchFamily="34" charset="0"/>
                <a:cs typeface="Arial" panose="020B0604020202020204" pitchFamily="34" charset="0"/>
              </a:rPr>
              <a:t>hợp</a:t>
            </a:r>
            <a:r>
              <a:rPr lang="en-ID" sz="3600" b="1" i="0" u="none" strike="noStrike">
                <a:solidFill>
                  <a:srgbClr val="000000"/>
                </a:solidFill>
                <a:effectLst/>
                <a:latin typeface="Arial" panose="020B0604020202020204" pitchFamily="34" charset="0"/>
                <a:cs typeface="Arial" panose="020B0604020202020204" pitchFamily="34" charset="0"/>
              </a:rPr>
              <a:t> </a:t>
            </a:r>
            <a:r>
              <a:rPr lang="en-ID" sz="3600" b="1" i="0" u="none" strike="noStrike" err="1">
                <a:solidFill>
                  <a:srgbClr val="000000"/>
                </a:solidFill>
                <a:effectLst/>
                <a:latin typeface="Arial" panose="020B0604020202020204" pitchFamily="34" charset="0"/>
                <a:cs typeface="Arial" panose="020B0604020202020204" pitchFamily="34" charset="0"/>
              </a:rPr>
              <a:t>khối</a:t>
            </a:r>
            <a:r>
              <a:rPr lang="en-ID" sz="3600" b="1" i="0" u="none" strike="noStrike">
                <a:solidFill>
                  <a:srgbClr val="000000"/>
                </a:solidFill>
                <a:effectLst/>
                <a:latin typeface="Arial" panose="020B0604020202020204" pitchFamily="34" charset="0"/>
                <a:cs typeface="Arial" panose="020B0604020202020204" pitchFamily="34" charset="0"/>
              </a:rPr>
              <a:t> </a:t>
            </a:r>
            <a:r>
              <a:rPr lang="en-ID" sz="3600" b="1" i="0" u="none" strike="noStrike" err="1">
                <a:solidFill>
                  <a:srgbClr val="000000"/>
                </a:solidFill>
                <a:effectLst/>
                <a:latin typeface="Arial" panose="020B0604020202020204" pitchFamily="34" charset="0"/>
                <a:cs typeface="Arial" panose="020B0604020202020204" pitchFamily="34" charset="0"/>
              </a:rPr>
              <a:t>dữ</a:t>
            </a:r>
            <a:r>
              <a:rPr lang="en-ID" sz="3600" b="1" i="0" u="none" strike="noStrike">
                <a:solidFill>
                  <a:srgbClr val="000000"/>
                </a:solidFill>
                <a:effectLst/>
                <a:latin typeface="Arial" panose="020B0604020202020204" pitchFamily="34" charset="0"/>
                <a:cs typeface="Arial" panose="020B0604020202020204" pitchFamily="34" charset="0"/>
              </a:rPr>
              <a:t> </a:t>
            </a:r>
            <a:r>
              <a:rPr lang="en-ID" sz="3600" b="1" i="0" u="none" strike="noStrike" err="1">
                <a:solidFill>
                  <a:srgbClr val="000000"/>
                </a:solidFill>
                <a:effectLst/>
                <a:latin typeface="Arial" panose="020B0604020202020204" pitchFamily="34" charset="0"/>
                <a:cs typeface="Arial" panose="020B0604020202020204" pitchFamily="34" charset="0"/>
              </a:rPr>
              <a:t>liệu</a:t>
            </a:r>
            <a:endParaRPr lang="en-ID" sz="3600" b="1">
              <a:effectLst/>
              <a:latin typeface="Arial" panose="020B0604020202020204" pitchFamily="34" charset="0"/>
              <a:cs typeface="Arial" panose="020B0604020202020204" pitchFamily="34" charset="0"/>
            </a:endParaRPr>
          </a:p>
        </p:txBody>
      </p:sp>
      <p:sp>
        <p:nvSpPr>
          <p:cNvPr id="7" name="TextBox 9">
            <a:extLst>
              <a:ext uri="{FF2B5EF4-FFF2-40B4-BE49-F238E27FC236}">
                <a16:creationId xmlns:a16="http://schemas.microsoft.com/office/drawing/2014/main" id="{5747EF82-9A54-10E8-127B-2217FA17E4D4}"/>
              </a:ext>
            </a:extLst>
          </p:cNvPr>
          <p:cNvSpPr txBox="1"/>
          <p:nvPr/>
        </p:nvSpPr>
        <p:spPr>
          <a:xfrm>
            <a:off x="203485" y="393057"/>
            <a:ext cx="2190899" cy="1018869"/>
          </a:xfrm>
          <a:prstGeom prst="rect">
            <a:avLst/>
          </a:prstGeom>
        </p:spPr>
        <p:txBody>
          <a:bodyPr lIns="0" tIns="0" rIns="0" bIns="0" rtlCol="0" anchor="t">
            <a:spAutoFit/>
          </a:bodyPr>
          <a:lstStyle/>
          <a:p>
            <a:pPr marL="0" lvl="0" indent="0" algn="l">
              <a:lnSpc>
                <a:spcPts val="9078"/>
              </a:lnSpc>
              <a:spcBef>
                <a:spcPct val="0"/>
              </a:spcBef>
            </a:pPr>
            <a:r>
              <a:rPr lang="vi-VN" sz="4000" b="1">
                <a:ea typeface="Poppins Semi-Bold"/>
                <a:cs typeface="Arial" panose="020B0604020202020204" pitchFamily="34" charset="0"/>
                <a:sym typeface="Poppins Semi-Bold"/>
              </a:rPr>
              <a:t>09</a:t>
            </a:r>
            <a:r>
              <a:rPr lang="en-US" sz="4000" b="1">
                <a:ea typeface="Poppins Semi-Bold"/>
                <a:cs typeface="Poppins Semi-Bold"/>
                <a:sym typeface="Poppins Semi-Bold"/>
              </a:rPr>
              <a:t>.</a:t>
            </a:r>
          </a:p>
        </p:txBody>
      </p:sp>
      <p:pic>
        <p:nvPicPr>
          <p:cNvPr id="8" name="Picture 2">
            <a:extLst>
              <a:ext uri="{FF2B5EF4-FFF2-40B4-BE49-F238E27FC236}">
                <a16:creationId xmlns:a16="http://schemas.microsoft.com/office/drawing/2014/main" id="{B1A4FE92-5922-F1DA-B5AF-0EF4737EE6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1421" y="905156"/>
            <a:ext cx="11823836" cy="874150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0C5DCE1-CB3B-5AD2-7E1A-D6D245A0934E}"/>
              </a:ext>
            </a:extLst>
          </p:cNvPr>
          <p:cNvSpPr txBox="1"/>
          <p:nvPr/>
        </p:nvSpPr>
        <p:spPr>
          <a:xfrm>
            <a:off x="203486" y="3406217"/>
            <a:ext cx="6267936" cy="3642023"/>
          </a:xfrm>
          <a:prstGeom prst="rect">
            <a:avLst/>
          </a:prstGeom>
          <a:noFill/>
        </p:spPr>
        <p:txBody>
          <a:bodyPr wrap="square">
            <a:spAutoFit/>
          </a:bodyPr>
          <a:lstStyle/>
          <a:p>
            <a:pPr rtl="0">
              <a:spcBef>
                <a:spcPts val="0"/>
              </a:spcBef>
              <a:spcAft>
                <a:spcPts val="800"/>
              </a:spcAft>
            </a:pPr>
            <a:r>
              <a:rPr lang="vi-VN" sz="3200" b="0" i="0" u="none" strike="noStrike">
                <a:solidFill>
                  <a:srgbClr val="000000"/>
                </a:solidFill>
                <a:effectLst/>
                <a:latin typeface="Arial" panose="020B0604020202020204" pitchFamily="34" charset="0"/>
                <a:cs typeface="Arial" panose="020B0604020202020204" pitchFamily="34" charset="0"/>
              </a:rPr>
              <a:t>Bạn đang làm việc với tập dữ liệu bán hàng từ năm 2008 đến 2010 của AllElectronics. </a:t>
            </a:r>
          </a:p>
          <a:p>
            <a:pPr rtl="0">
              <a:spcBef>
                <a:spcPts val="0"/>
              </a:spcBef>
              <a:spcAft>
                <a:spcPts val="800"/>
              </a:spcAft>
            </a:pPr>
            <a:r>
              <a:rPr lang="vi-VN" sz="3200" b="0" i="0" u="none" strike="noStrike">
                <a:solidFill>
                  <a:srgbClr val="000000"/>
                </a:solidFill>
                <a:effectLst/>
                <a:latin typeface="Arial" panose="020B0604020202020204" pitchFamily="34" charset="0"/>
                <a:cs typeface="Arial" panose="020B0604020202020204" pitchFamily="34" charset="0"/>
              </a:rPr>
              <a:t>Dữ liệu hiện có được phân loại theo từng quý, nhưng mục tiêu là bạn cần tổng hợp doanh thu theo năm.</a:t>
            </a:r>
            <a:endParaRPr lang="en-ID" sz="32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0E31FA5B-A968-1A54-157E-3F757E8ED932}"/>
              </a:ext>
            </a:extLst>
          </p:cNvPr>
          <p:cNvSpPr txBox="1">
            <a:spLocks/>
          </p:cNvSpPr>
          <p:nvPr/>
        </p:nvSpPr>
        <p:spPr>
          <a:xfrm>
            <a:off x="16144973" y="9893804"/>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800" b="1" smtClean="0"/>
              <a:pPr/>
              <a:t>36</a:t>
            </a:fld>
            <a:endParaRPr lang="en-US" sz="2800" b="1"/>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11">
            <a:extLst>
              <a:ext uri="{FF2B5EF4-FFF2-40B4-BE49-F238E27FC236}">
                <a16:creationId xmlns:a16="http://schemas.microsoft.com/office/drawing/2014/main" id="{BF5FDB8C-9753-75CE-3A5C-473824E9A64E}"/>
              </a:ext>
            </a:extLst>
          </p:cNvPr>
          <p:cNvGrpSpPr/>
          <p:nvPr/>
        </p:nvGrpSpPr>
        <p:grpSpPr>
          <a:xfrm rot="2700000" flipV="1">
            <a:off x="14495486" y="9979918"/>
            <a:ext cx="3847852" cy="3841695"/>
            <a:chOff x="0" y="0"/>
            <a:chExt cx="6350000" cy="6339840"/>
          </a:xfrm>
        </p:grpSpPr>
        <p:sp>
          <p:nvSpPr>
            <p:cNvPr id="29" name="Freeform 12">
              <a:extLst>
                <a:ext uri="{FF2B5EF4-FFF2-40B4-BE49-F238E27FC236}">
                  <a16:creationId xmlns:a16="http://schemas.microsoft.com/office/drawing/2014/main" id="{8A41DAEA-3561-635B-1297-B7E9F7E45712}"/>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6327D"/>
            </a:solidFill>
          </p:spPr>
        </p:sp>
      </p:grpSp>
      <p:grpSp>
        <p:nvGrpSpPr>
          <p:cNvPr id="30" name="Group 13">
            <a:extLst>
              <a:ext uri="{FF2B5EF4-FFF2-40B4-BE49-F238E27FC236}">
                <a16:creationId xmlns:a16="http://schemas.microsoft.com/office/drawing/2014/main" id="{1BF2919E-16D2-77AC-C2B9-020C79A97E95}"/>
              </a:ext>
            </a:extLst>
          </p:cNvPr>
          <p:cNvGrpSpPr/>
          <p:nvPr/>
        </p:nvGrpSpPr>
        <p:grpSpPr>
          <a:xfrm rot="-2700000">
            <a:off x="13300044" y="8539180"/>
            <a:ext cx="2044362" cy="2041091"/>
            <a:chOff x="0" y="0"/>
            <a:chExt cx="6350000" cy="6339840"/>
          </a:xfrm>
        </p:grpSpPr>
        <p:sp>
          <p:nvSpPr>
            <p:cNvPr id="31" name="Freeform 14">
              <a:extLst>
                <a:ext uri="{FF2B5EF4-FFF2-40B4-BE49-F238E27FC236}">
                  <a16:creationId xmlns:a16="http://schemas.microsoft.com/office/drawing/2014/main" id="{4FA48418-D02F-3B34-0A5D-524BE1C025E9}"/>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44B875"/>
            </a:solidFill>
          </p:spPr>
        </p:sp>
      </p:grpSp>
      <p:sp>
        <p:nvSpPr>
          <p:cNvPr id="9" name="TextBox 8">
            <a:extLst>
              <a:ext uri="{FF2B5EF4-FFF2-40B4-BE49-F238E27FC236}">
                <a16:creationId xmlns:a16="http://schemas.microsoft.com/office/drawing/2014/main" id="{D8BFCA5D-1027-44C7-47CD-565DE6B3AF7C}"/>
              </a:ext>
            </a:extLst>
          </p:cNvPr>
          <p:cNvSpPr txBox="1"/>
          <p:nvPr/>
        </p:nvSpPr>
        <p:spPr>
          <a:xfrm>
            <a:off x="1017021" y="2013825"/>
            <a:ext cx="16321854" cy="2410916"/>
          </a:xfrm>
          <a:prstGeom prst="rect">
            <a:avLst/>
          </a:prstGeom>
          <a:noFill/>
        </p:spPr>
        <p:txBody>
          <a:bodyPr wrap="square">
            <a:spAutoFit/>
          </a:bodyPr>
          <a:lstStyle/>
          <a:p>
            <a:pPr marL="571500" indent="-571500" algn="just" rtl="0">
              <a:spcBef>
                <a:spcPts val="0"/>
              </a:spcBef>
              <a:spcAft>
                <a:spcPts val="800"/>
              </a:spcAft>
              <a:buFont typeface="Arial" panose="020B0604020202020204" pitchFamily="34" charset="0"/>
              <a:buChar char="•"/>
            </a:pPr>
            <a:r>
              <a:rPr lang="vi-VN" sz="3600" b="0" i="0" u="none" strike="noStrike">
                <a:solidFill>
                  <a:srgbClr val="000000"/>
                </a:solidFill>
                <a:effectLst/>
                <a:latin typeface="Arial" panose="020B0604020202020204" pitchFamily="34" charset="0"/>
                <a:cs typeface="Arial" panose="020B0604020202020204" pitchFamily="34" charset="0"/>
              </a:rPr>
              <a:t>Để giải quyết, bạn cần thực hiện quá trình </a:t>
            </a:r>
            <a:r>
              <a:rPr lang="vi-VN" sz="3600" b="1" i="0" u="none" strike="noStrike">
                <a:solidFill>
                  <a:srgbClr val="000000"/>
                </a:solidFill>
                <a:effectLst/>
                <a:latin typeface="Arial" panose="020B0604020202020204" pitchFamily="34" charset="0"/>
                <a:cs typeface="Arial" panose="020B0604020202020204" pitchFamily="34" charset="0"/>
              </a:rPr>
              <a:t>tổng hợp dữ liệu (aggregation)</a:t>
            </a:r>
            <a:r>
              <a:rPr lang="vi-VN" sz="3600" b="0" i="0" u="none" strike="noStrike">
                <a:solidFill>
                  <a:srgbClr val="000000"/>
                </a:solidFill>
                <a:effectLst/>
                <a:latin typeface="Arial" panose="020B0604020202020204" pitchFamily="34" charset="0"/>
                <a:cs typeface="Arial" panose="020B0604020202020204" pitchFamily="34" charset="0"/>
              </a:rPr>
              <a:t>. </a:t>
            </a:r>
          </a:p>
          <a:p>
            <a:pPr marL="571500" indent="-571500" algn="just" rtl="0">
              <a:spcBef>
                <a:spcPts val="0"/>
              </a:spcBef>
              <a:spcAft>
                <a:spcPts val="800"/>
              </a:spcAft>
              <a:buFont typeface="Arial" panose="020B0604020202020204" pitchFamily="34" charset="0"/>
              <a:buChar char="•"/>
            </a:pPr>
            <a:r>
              <a:rPr lang="vi-VN" sz="3600" b="0" i="0" u="none" strike="noStrike">
                <a:solidFill>
                  <a:srgbClr val="000000"/>
                </a:solidFill>
                <a:effectLst/>
                <a:latin typeface="Arial" panose="020B0604020202020204" pitchFamily="34" charset="0"/>
                <a:cs typeface="Arial" panose="020B0604020202020204" pitchFamily="34" charset="0"/>
              </a:rPr>
              <a:t>Đây là bước quan trọng trong quá trình xử lý dữ liệu, giúp gom các bản ghi từ nhiều quý lại thành một bản ghi duy nhất đại diện cho tổng doanh thu cả năm.</a:t>
            </a:r>
            <a:endParaRPr lang="vi-VN" sz="4800" b="0">
              <a:effectLst/>
              <a:latin typeface="Arial" panose="020B0604020202020204" pitchFamily="34" charset="0"/>
              <a:cs typeface="Arial" panose="020B0604020202020204" pitchFamily="34" charset="0"/>
            </a:endParaRPr>
          </a:p>
        </p:txBody>
      </p:sp>
      <p:grpSp>
        <p:nvGrpSpPr>
          <p:cNvPr id="10" name="Group 9">
            <a:extLst>
              <a:ext uri="{FF2B5EF4-FFF2-40B4-BE49-F238E27FC236}">
                <a16:creationId xmlns:a16="http://schemas.microsoft.com/office/drawing/2014/main" id="{7D4EBE14-DB94-8C9A-9529-234049FC1D0E}"/>
              </a:ext>
            </a:extLst>
          </p:cNvPr>
          <p:cNvGrpSpPr/>
          <p:nvPr/>
        </p:nvGrpSpPr>
        <p:grpSpPr>
          <a:xfrm>
            <a:off x="1017021" y="647700"/>
            <a:ext cx="9215757" cy="1006981"/>
            <a:chOff x="1028700" y="1357679"/>
            <a:chExt cx="9215757" cy="1006981"/>
          </a:xfrm>
        </p:grpSpPr>
        <p:grpSp>
          <p:nvGrpSpPr>
            <p:cNvPr id="11" name="Group 2">
              <a:extLst>
                <a:ext uri="{FF2B5EF4-FFF2-40B4-BE49-F238E27FC236}">
                  <a16:creationId xmlns:a16="http://schemas.microsoft.com/office/drawing/2014/main" id="{F80D7D83-554C-D984-9D93-7C6D2E0EF92E}"/>
                </a:ext>
              </a:extLst>
            </p:cNvPr>
            <p:cNvGrpSpPr/>
            <p:nvPr/>
          </p:nvGrpSpPr>
          <p:grpSpPr>
            <a:xfrm>
              <a:off x="1028700" y="1357679"/>
              <a:ext cx="4928923" cy="1006981"/>
              <a:chOff x="0" y="0"/>
              <a:chExt cx="2983892" cy="609611"/>
            </a:xfrm>
          </p:grpSpPr>
          <p:sp>
            <p:nvSpPr>
              <p:cNvPr id="13" name="Freeform 3">
                <a:extLst>
                  <a:ext uri="{FF2B5EF4-FFF2-40B4-BE49-F238E27FC236}">
                    <a16:creationId xmlns:a16="http://schemas.microsoft.com/office/drawing/2014/main" id="{1FE2C377-6C77-B547-6183-D7ADC9B31911}"/>
                  </a:ext>
                </a:extLst>
              </p:cNvPr>
              <p:cNvSpPr/>
              <p:nvPr/>
            </p:nvSpPr>
            <p:spPr>
              <a:xfrm>
                <a:off x="6350" y="6350"/>
                <a:ext cx="2971192" cy="596911"/>
              </a:xfrm>
              <a:custGeom>
                <a:avLst/>
                <a:gdLst/>
                <a:ahLst/>
                <a:cxnLst/>
                <a:rect l="l" t="t" r="r" b="b"/>
                <a:pathLst>
                  <a:path w="2971192" h="596911">
                    <a:moveTo>
                      <a:pt x="2971192" y="271780"/>
                    </a:moveTo>
                    <a:lnTo>
                      <a:pt x="2971192" y="596911"/>
                    </a:lnTo>
                    <a:lnTo>
                      <a:pt x="0" y="596911"/>
                    </a:lnTo>
                    <a:lnTo>
                      <a:pt x="0" y="0"/>
                    </a:lnTo>
                    <a:lnTo>
                      <a:pt x="2699412" y="0"/>
                    </a:lnTo>
                    <a:close/>
                  </a:path>
                </a:pathLst>
              </a:custGeom>
              <a:solidFill>
                <a:srgbClr val="06327D">
                  <a:alpha val="85882"/>
                </a:srgbClr>
              </a:solidFill>
            </p:spPr>
            <p:txBody>
              <a:bodyPr/>
              <a:lstStyle/>
              <a:p>
                <a:endParaRPr lang="en-ID"/>
              </a:p>
            </p:txBody>
          </p:sp>
          <p:sp>
            <p:nvSpPr>
              <p:cNvPr id="14" name="Freeform 4">
                <a:extLst>
                  <a:ext uri="{FF2B5EF4-FFF2-40B4-BE49-F238E27FC236}">
                    <a16:creationId xmlns:a16="http://schemas.microsoft.com/office/drawing/2014/main" id="{0E3954E9-A7F0-7B37-9D80-A4FAA8530ABC}"/>
                  </a:ext>
                </a:extLst>
              </p:cNvPr>
              <p:cNvSpPr/>
              <p:nvPr/>
            </p:nvSpPr>
            <p:spPr>
              <a:xfrm>
                <a:off x="0" y="0"/>
                <a:ext cx="2983892" cy="609611"/>
              </a:xfrm>
              <a:custGeom>
                <a:avLst/>
                <a:gdLst/>
                <a:ahLst/>
                <a:cxnLst/>
                <a:rect l="l" t="t" r="r" b="b"/>
                <a:pathLst>
                  <a:path w="2983892" h="609611">
                    <a:moveTo>
                      <a:pt x="2983892" y="609611"/>
                    </a:moveTo>
                    <a:lnTo>
                      <a:pt x="0" y="609611"/>
                    </a:lnTo>
                    <a:lnTo>
                      <a:pt x="0" y="0"/>
                    </a:lnTo>
                    <a:lnTo>
                      <a:pt x="2708303" y="0"/>
                    </a:lnTo>
                    <a:lnTo>
                      <a:pt x="2983892" y="275590"/>
                    </a:lnTo>
                    <a:cubicBezTo>
                      <a:pt x="2983892" y="275590"/>
                      <a:pt x="2983892" y="609611"/>
                      <a:pt x="2983892" y="609611"/>
                    </a:cubicBezTo>
                    <a:close/>
                    <a:moveTo>
                      <a:pt x="12700" y="596911"/>
                    </a:moveTo>
                    <a:lnTo>
                      <a:pt x="2971192" y="596911"/>
                    </a:lnTo>
                    <a:lnTo>
                      <a:pt x="2971192" y="280670"/>
                    </a:lnTo>
                    <a:lnTo>
                      <a:pt x="2703222" y="12700"/>
                    </a:lnTo>
                    <a:lnTo>
                      <a:pt x="12700" y="12700"/>
                    </a:lnTo>
                    <a:lnTo>
                      <a:pt x="12700" y="596911"/>
                    </a:lnTo>
                    <a:close/>
                  </a:path>
                </a:pathLst>
              </a:custGeom>
              <a:solidFill>
                <a:srgbClr val="06327D">
                  <a:alpha val="85882"/>
                </a:srgbClr>
              </a:solidFill>
            </p:spPr>
          </p:sp>
        </p:grpSp>
        <p:sp>
          <p:nvSpPr>
            <p:cNvPr id="12" name="TextBox 6">
              <a:extLst>
                <a:ext uri="{FF2B5EF4-FFF2-40B4-BE49-F238E27FC236}">
                  <a16:creationId xmlns:a16="http://schemas.microsoft.com/office/drawing/2014/main" id="{BADF6645-F7E3-DA55-36CB-626797C390ED}"/>
                </a:ext>
              </a:extLst>
            </p:cNvPr>
            <p:cNvSpPr txBox="1"/>
            <p:nvPr/>
          </p:nvSpPr>
          <p:spPr>
            <a:xfrm>
              <a:off x="1215825" y="1638530"/>
              <a:ext cx="9028632" cy="468141"/>
            </a:xfrm>
            <a:prstGeom prst="rect">
              <a:avLst/>
            </a:prstGeom>
          </p:spPr>
          <p:txBody>
            <a:bodyPr lIns="0" tIns="0" rIns="0" bIns="0" rtlCol="0" anchor="t">
              <a:spAutoFit/>
            </a:bodyPr>
            <a:lstStyle/>
            <a:p>
              <a:pPr marL="0" lvl="0" indent="0" algn="l">
                <a:lnSpc>
                  <a:spcPts val="3573"/>
                </a:lnSpc>
                <a:spcBef>
                  <a:spcPct val="0"/>
                </a:spcBef>
              </a:pPr>
              <a:r>
                <a:rPr lang="vi-VN" sz="3600" u="none">
                  <a:solidFill>
                    <a:srgbClr val="FFFFFF"/>
                  </a:solidFill>
                  <a:latin typeface="Arial" panose="020B0604020202020204" pitchFamily="34" charset="0"/>
                  <a:ea typeface="Inter"/>
                  <a:cs typeface="Arial" panose="020B0604020202020204" pitchFamily="34" charset="0"/>
                  <a:sym typeface="Inter"/>
                </a:rPr>
                <a:t>Giải pháp</a:t>
              </a:r>
              <a:endParaRPr lang="en-US" sz="3600" u="none">
                <a:solidFill>
                  <a:srgbClr val="FFFFFF"/>
                </a:solidFill>
                <a:latin typeface="Arial" panose="020B0604020202020204" pitchFamily="34" charset="0"/>
                <a:ea typeface="Inter"/>
                <a:cs typeface="Arial" panose="020B0604020202020204" pitchFamily="34" charset="0"/>
                <a:sym typeface="Inter"/>
              </a:endParaRPr>
            </a:p>
          </p:txBody>
        </p:sp>
      </p:grpSp>
      <p:grpSp>
        <p:nvGrpSpPr>
          <p:cNvPr id="2" name="Group 1">
            <a:extLst>
              <a:ext uri="{FF2B5EF4-FFF2-40B4-BE49-F238E27FC236}">
                <a16:creationId xmlns:a16="http://schemas.microsoft.com/office/drawing/2014/main" id="{45F0EBC1-A49E-D619-7E23-9DDAEC1A4318}"/>
              </a:ext>
            </a:extLst>
          </p:cNvPr>
          <p:cNvGrpSpPr/>
          <p:nvPr/>
        </p:nvGrpSpPr>
        <p:grpSpPr>
          <a:xfrm>
            <a:off x="1017021" y="4640009"/>
            <a:ext cx="9215757" cy="1006981"/>
            <a:chOff x="1028700" y="1357679"/>
            <a:chExt cx="9215757" cy="1006981"/>
          </a:xfrm>
        </p:grpSpPr>
        <p:grpSp>
          <p:nvGrpSpPr>
            <p:cNvPr id="3" name="Group 2">
              <a:extLst>
                <a:ext uri="{FF2B5EF4-FFF2-40B4-BE49-F238E27FC236}">
                  <a16:creationId xmlns:a16="http://schemas.microsoft.com/office/drawing/2014/main" id="{31FAD25B-FB8F-5431-FED5-0E5E0F185ECC}"/>
                </a:ext>
              </a:extLst>
            </p:cNvPr>
            <p:cNvGrpSpPr/>
            <p:nvPr/>
          </p:nvGrpSpPr>
          <p:grpSpPr>
            <a:xfrm>
              <a:off x="1028700" y="1357679"/>
              <a:ext cx="4928923" cy="1006981"/>
              <a:chOff x="0" y="0"/>
              <a:chExt cx="2983892" cy="609611"/>
            </a:xfrm>
          </p:grpSpPr>
          <p:sp>
            <p:nvSpPr>
              <p:cNvPr id="5" name="Freeform 3">
                <a:extLst>
                  <a:ext uri="{FF2B5EF4-FFF2-40B4-BE49-F238E27FC236}">
                    <a16:creationId xmlns:a16="http://schemas.microsoft.com/office/drawing/2014/main" id="{0E4FA014-2676-BA2F-0C5A-4B039E92DBBB}"/>
                  </a:ext>
                </a:extLst>
              </p:cNvPr>
              <p:cNvSpPr/>
              <p:nvPr/>
            </p:nvSpPr>
            <p:spPr>
              <a:xfrm>
                <a:off x="6350" y="6350"/>
                <a:ext cx="2971192" cy="596911"/>
              </a:xfrm>
              <a:custGeom>
                <a:avLst/>
                <a:gdLst/>
                <a:ahLst/>
                <a:cxnLst/>
                <a:rect l="l" t="t" r="r" b="b"/>
                <a:pathLst>
                  <a:path w="2971192" h="596911">
                    <a:moveTo>
                      <a:pt x="2971192" y="271780"/>
                    </a:moveTo>
                    <a:lnTo>
                      <a:pt x="2971192" y="596911"/>
                    </a:lnTo>
                    <a:lnTo>
                      <a:pt x="0" y="596911"/>
                    </a:lnTo>
                    <a:lnTo>
                      <a:pt x="0" y="0"/>
                    </a:lnTo>
                    <a:lnTo>
                      <a:pt x="2699412" y="0"/>
                    </a:lnTo>
                    <a:close/>
                  </a:path>
                </a:pathLst>
              </a:custGeom>
              <a:solidFill>
                <a:srgbClr val="06327D">
                  <a:alpha val="85882"/>
                </a:srgbClr>
              </a:solidFill>
            </p:spPr>
            <p:txBody>
              <a:bodyPr/>
              <a:lstStyle/>
              <a:p>
                <a:endParaRPr lang="en-ID"/>
              </a:p>
            </p:txBody>
          </p:sp>
          <p:sp>
            <p:nvSpPr>
              <p:cNvPr id="6" name="Freeform 4">
                <a:extLst>
                  <a:ext uri="{FF2B5EF4-FFF2-40B4-BE49-F238E27FC236}">
                    <a16:creationId xmlns:a16="http://schemas.microsoft.com/office/drawing/2014/main" id="{FC70D366-2304-83B7-1A18-C2A4AE6BBF78}"/>
                  </a:ext>
                </a:extLst>
              </p:cNvPr>
              <p:cNvSpPr/>
              <p:nvPr/>
            </p:nvSpPr>
            <p:spPr>
              <a:xfrm>
                <a:off x="0" y="0"/>
                <a:ext cx="2983892" cy="609611"/>
              </a:xfrm>
              <a:custGeom>
                <a:avLst/>
                <a:gdLst/>
                <a:ahLst/>
                <a:cxnLst/>
                <a:rect l="l" t="t" r="r" b="b"/>
                <a:pathLst>
                  <a:path w="2983892" h="609611">
                    <a:moveTo>
                      <a:pt x="2983892" y="609611"/>
                    </a:moveTo>
                    <a:lnTo>
                      <a:pt x="0" y="609611"/>
                    </a:lnTo>
                    <a:lnTo>
                      <a:pt x="0" y="0"/>
                    </a:lnTo>
                    <a:lnTo>
                      <a:pt x="2708303" y="0"/>
                    </a:lnTo>
                    <a:lnTo>
                      <a:pt x="2983892" y="275590"/>
                    </a:lnTo>
                    <a:cubicBezTo>
                      <a:pt x="2983892" y="275590"/>
                      <a:pt x="2983892" y="609611"/>
                      <a:pt x="2983892" y="609611"/>
                    </a:cubicBezTo>
                    <a:close/>
                    <a:moveTo>
                      <a:pt x="12700" y="596911"/>
                    </a:moveTo>
                    <a:lnTo>
                      <a:pt x="2971192" y="596911"/>
                    </a:lnTo>
                    <a:lnTo>
                      <a:pt x="2971192" y="280670"/>
                    </a:lnTo>
                    <a:lnTo>
                      <a:pt x="2703222" y="12700"/>
                    </a:lnTo>
                    <a:lnTo>
                      <a:pt x="12700" y="12700"/>
                    </a:lnTo>
                    <a:lnTo>
                      <a:pt x="12700" y="596911"/>
                    </a:lnTo>
                    <a:close/>
                  </a:path>
                </a:pathLst>
              </a:custGeom>
              <a:solidFill>
                <a:srgbClr val="06327D">
                  <a:alpha val="85882"/>
                </a:srgbClr>
              </a:solidFill>
            </p:spPr>
          </p:sp>
        </p:grpSp>
        <p:sp>
          <p:nvSpPr>
            <p:cNvPr id="4" name="TextBox 6">
              <a:extLst>
                <a:ext uri="{FF2B5EF4-FFF2-40B4-BE49-F238E27FC236}">
                  <a16:creationId xmlns:a16="http://schemas.microsoft.com/office/drawing/2014/main" id="{1C22EDEE-7C28-EFC2-0332-936E74903E02}"/>
                </a:ext>
              </a:extLst>
            </p:cNvPr>
            <p:cNvSpPr txBox="1"/>
            <p:nvPr/>
          </p:nvSpPr>
          <p:spPr>
            <a:xfrm>
              <a:off x="1215825" y="1638530"/>
              <a:ext cx="9028632" cy="468141"/>
            </a:xfrm>
            <a:prstGeom prst="rect">
              <a:avLst/>
            </a:prstGeom>
          </p:spPr>
          <p:txBody>
            <a:bodyPr lIns="0" tIns="0" rIns="0" bIns="0" rtlCol="0" anchor="t">
              <a:spAutoFit/>
            </a:bodyPr>
            <a:lstStyle/>
            <a:p>
              <a:pPr marL="0" lvl="0" indent="0" algn="l">
                <a:lnSpc>
                  <a:spcPts val="3573"/>
                </a:lnSpc>
                <a:spcBef>
                  <a:spcPct val="0"/>
                </a:spcBef>
              </a:pPr>
              <a:r>
                <a:rPr lang="vi-VN" sz="3600" u="none">
                  <a:solidFill>
                    <a:srgbClr val="FFFFFF"/>
                  </a:solidFill>
                  <a:latin typeface="Arial" panose="020B0604020202020204" pitchFamily="34" charset="0"/>
                  <a:ea typeface="Inter"/>
                  <a:cs typeface="Arial" panose="020B0604020202020204" pitchFamily="34" charset="0"/>
                  <a:sym typeface="Inter"/>
                </a:rPr>
                <a:t>Ví dụ</a:t>
              </a:r>
              <a:endParaRPr lang="en-US" sz="3600" u="none">
                <a:solidFill>
                  <a:srgbClr val="FFFFFF"/>
                </a:solidFill>
                <a:latin typeface="Arial" panose="020B0604020202020204" pitchFamily="34" charset="0"/>
                <a:ea typeface="Inter"/>
                <a:cs typeface="Arial" panose="020B0604020202020204" pitchFamily="34" charset="0"/>
                <a:sym typeface="Inter"/>
              </a:endParaRPr>
            </a:p>
          </p:txBody>
        </p:sp>
      </p:grpSp>
      <p:sp>
        <p:nvSpPr>
          <p:cNvPr id="8" name="TextBox 7">
            <a:extLst>
              <a:ext uri="{FF2B5EF4-FFF2-40B4-BE49-F238E27FC236}">
                <a16:creationId xmlns:a16="http://schemas.microsoft.com/office/drawing/2014/main" id="{2CD81B26-FD05-5763-C123-8047239237A1}"/>
              </a:ext>
            </a:extLst>
          </p:cNvPr>
          <p:cNvSpPr txBox="1"/>
          <p:nvPr/>
        </p:nvSpPr>
        <p:spPr>
          <a:xfrm>
            <a:off x="1027509" y="6114563"/>
            <a:ext cx="16650891" cy="3621504"/>
          </a:xfrm>
          <a:prstGeom prst="rect">
            <a:avLst/>
          </a:prstGeom>
          <a:noFill/>
        </p:spPr>
        <p:txBody>
          <a:bodyPr wrap="square">
            <a:spAutoFit/>
          </a:bodyPr>
          <a:lstStyle/>
          <a:p>
            <a:pPr marL="571500" indent="-571500" algn="just" rtl="0">
              <a:spcBef>
                <a:spcPts val="0"/>
              </a:spcBef>
              <a:spcAft>
                <a:spcPts val="800"/>
              </a:spcAft>
              <a:buFont typeface="Arial" panose="020B0604020202020204" pitchFamily="34" charset="0"/>
              <a:buChar char="•"/>
            </a:pPr>
            <a:r>
              <a:rPr lang="vi-VN" sz="3600" b="0" i="0" u="none" strike="noStrike">
                <a:solidFill>
                  <a:srgbClr val="000000"/>
                </a:solidFill>
                <a:effectLst/>
                <a:latin typeface="Arial" panose="020B0604020202020204" pitchFamily="34" charset="0"/>
                <a:cs typeface="Arial" panose="020B0604020202020204" pitchFamily="34" charset="0"/>
              </a:rPr>
              <a:t>Giả sử trong quý 1 năm 2008, cửa hàng bán được 224.000 .Trong quý 2, quý 3 và quý 4 của cùng năm, cửa hàng lần lượt bán được 408.000, 350.000 và 586.000. </a:t>
            </a:r>
          </a:p>
          <a:p>
            <a:pPr marL="571500" indent="-571500" algn="just" rtl="0">
              <a:spcBef>
                <a:spcPts val="0"/>
              </a:spcBef>
              <a:spcAft>
                <a:spcPts val="800"/>
              </a:spcAft>
              <a:buFont typeface="Arial" panose="020B0604020202020204" pitchFamily="34" charset="0"/>
              <a:buChar char="•"/>
            </a:pPr>
            <a:r>
              <a:rPr lang="vi-VN" sz="3600" b="0" i="0" u="none" strike="noStrike">
                <a:solidFill>
                  <a:srgbClr val="000000"/>
                </a:solidFill>
                <a:effectLst/>
                <a:latin typeface="Arial" panose="020B0604020202020204" pitchFamily="34" charset="0"/>
                <a:cs typeface="Arial" panose="020B0604020202020204" pitchFamily="34" charset="0"/>
              </a:rPr>
              <a:t>Để tính tổng doanh số năm 2008, bạn sẽ cộng tất cả các con số này lại:</a:t>
            </a:r>
            <a:endParaRPr lang="vi-VN" sz="3600" b="0">
              <a:effectLst/>
              <a:latin typeface="Arial" panose="020B0604020202020204" pitchFamily="34" charset="0"/>
              <a:cs typeface="Arial" panose="020B0604020202020204" pitchFamily="34" charset="0"/>
            </a:endParaRPr>
          </a:p>
          <a:p>
            <a:pPr algn="just" rtl="0" fontAlgn="base">
              <a:spcBef>
                <a:spcPts val="0"/>
              </a:spcBef>
              <a:spcAft>
                <a:spcPts val="800"/>
              </a:spcAft>
            </a:pPr>
            <a:r>
              <a:rPr lang="vi-VN" sz="3600" b="0" i="0" u="none" strike="noStrike">
                <a:solidFill>
                  <a:srgbClr val="000000"/>
                </a:solidFill>
                <a:effectLst/>
                <a:latin typeface="Arial" panose="020B0604020202020204" pitchFamily="34" charset="0"/>
                <a:cs typeface="Arial" panose="020B0604020202020204" pitchFamily="34" charset="0"/>
              </a:rPr>
              <a:t>Tổng doanh số năm 2008 = 224.000 + 408.000 + 350.000 + 586.000 = 1.568.000 </a:t>
            </a:r>
          </a:p>
        </p:txBody>
      </p:sp>
      <p:sp>
        <p:nvSpPr>
          <p:cNvPr id="17" name="Slide Number Placeholder 4">
            <a:extLst>
              <a:ext uri="{FF2B5EF4-FFF2-40B4-BE49-F238E27FC236}">
                <a16:creationId xmlns:a16="http://schemas.microsoft.com/office/drawing/2014/main" id="{25E3A6C6-FFB9-F19B-86E9-7D621F41D95B}"/>
              </a:ext>
            </a:extLst>
          </p:cNvPr>
          <p:cNvSpPr txBox="1">
            <a:spLocks/>
          </p:cNvSpPr>
          <p:nvPr/>
        </p:nvSpPr>
        <p:spPr>
          <a:xfrm>
            <a:off x="16144973" y="9893804"/>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800" b="1" smtClean="0"/>
              <a:pPr/>
              <a:t>37</a:t>
            </a:fld>
            <a:endParaRPr lang="en-US" sz="2800" b="1"/>
          </a:p>
        </p:txBody>
      </p:sp>
    </p:spTree>
    <p:extLst>
      <p:ext uri="{BB962C8B-B14F-4D97-AF65-F5344CB8AC3E}">
        <p14:creationId xmlns:p14="http://schemas.microsoft.com/office/powerpoint/2010/main" val="14981440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CECB21-A1A7-FDEF-432C-376E04A7D6E7}"/>
              </a:ext>
            </a:extLst>
          </p:cNvPr>
          <p:cNvSpPr txBox="1"/>
          <p:nvPr/>
        </p:nvSpPr>
        <p:spPr>
          <a:xfrm>
            <a:off x="685801" y="266700"/>
            <a:ext cx="16916399" cy="1200329"/>
          </a:xfrm>
          <a:prstGeom prst="rect">
            <a:avLst/>
          </a:prstGeom>
          <a:noFill/>
        </p:spPr>
        <p:txBody>
          <a:bodyPr wrap="square">
            <a:spAutoFit/>
          </a:bodyPr>
          <a:lstStyle/>
          <a:p>
            <a:pPr algn="ctr"/>
            <a:r>
              <a:rPr lang="vi-VN" sz="3600" b="0" i="0" u="none" strike="noStrike">
                <a:solidFill>
                  <a:srgbClr val="000000"/>
                </a:solidFill>
                <a:effectLst/>
                <a:latin typeface="Arial" panose="020B0604020202020204" pitchFamily="34" charset="0"/>
                <a:cs typeface="Arial" panose="020B0604020202020204" pitchFamily="34" charset="0"/>
              </a:rPr>
              <a:t>Trong trường hợp của AllElectronics, hình khối này cho phép chúng ta xem xét doanh số bán hàng theo các góc độ khác nhau: loại sản phẩm, chi nhánh và năm.</a:t>
            </a:r>
            <a:endParaRPr lang="en-ID" sz="3600">
              <a:latin typeface="Arial" panose="020B0604020202020204" pitchFamily="34" charset="0"/>
              <a:cs typeface="Arial" panose="020B0604020202020204" pitchFamily="34" charset="0"/>
            </a:endParaRPr>
          </a:p>
        </p:txBody>
      </p:sp>
      <p:pic>
        <p:nvPicPr>
          <p:cNvPr id="4" name="Picture 2">
            <a:extLst>
              <a:ext uri="{FF2B5EF4-FFF2-40B4-BE49-F238E27FC236}">
                <a16:creationId xmlns:a16="http://schemas.microsoft.com/office/drawing/2014/main" id="{96F051D6-1A07-2392-06A1-3C08563BB1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247900"/>
            <a:ext cx="11598903" cy="802277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CCF8872-B1EC-F0E9-AB9E-6DC4F42F2994}"/>
              </a:ext>
            </a:extLst>
          </p:cNvPr>
          <p:cNvSpPr txBox="1"/>
          <p:nvPr/>
        </p:nvSpPr>
        <p:spPr>
          <a:xfrm>
            <a:off x="9372600" y="2676158"/>
            <a:ext cx="8763000" cy="4934684"/>
          </a:xfrm>
          <a:prstGeom prst="rect">
            <a:avLst/>
          </a:prstGeom>
          <a:noFill/>
        </p:spPr>
        <p:txBody>
          <a:bodyPr wrap="square">
            <a:spAutoFit/>
          </a:bodyPr>
          <a:lstStyle/>
          <a:p>
            <a:pPr algn="just" rtl="0">
              <a:spcBef>
                <a:spcPts val="0"/>
              </a:spcBef>
              <a:spcAft>
                <a:spcPts val="800"/>
              </a:spcAft>
            </a:pPr>
            <a:r>
              <a:rPr lang="vi-VN" sz="3600" b="1" i="0" u="none" strike="noStrike">
                <a:solidFill>
                  <a:srgbClr val="000000"/>
                </a:solidFill>
                <a:effectLst/>
                <a:latin typeface="Arial" panose="020B0604020202020204" pitchFamily="34" charset="0"/>
                <a:cs typeface="Arial" panose="020B0604020202020204" pitchFamily="34" charset="0"/>
              </a:rPr>
              <a:t>Cấu trúc của hình khối dữ liệu trong ví dụ:</a:t>
            </a:r>
            <a:endParaRPr lang="vi-VN" sz="3600" b="0">
              <a:effectLst/>
              <a:latin typeface="Arial" panose="020B0604020202020204" pitchFamily="34" charset="0"/>
              <a:cs typeface="Arial" panose="020B0604020202020204" pitchFamily="34" charset="0"/>
            </a:endParaRPr>
          </a:p>
          <a:p>
            <a:pPr algn="just" rtl="0" fontAlgn="base">
              <a:spcBef>
                <a:spcPts val="0"/>
              </a:spcBef>
              <a:spcAft>
                <a:spcPts val="800"/>
              </a:spcAft>
              <a:buFont typeface="Arial" panose="020B0604020202020204" pitchFamily="34" charset="0"/>
              <a:buChar char="•"/>
            </a:pPr>
            <a:r>
              <a:rPr lang="vi-VN" sz="3600" b="1" i="0" u="none" strike="noStrike">
                <a:solidFill>
                  <a:srgbClr val="000000"/>
                </a:solidFill>
                <a:effectLst/>
                <a:latin typeface="Arial" panose="020B0604020202020204" pitchFamily="34" charset="0"/>
                <a:cs typeface="Arial" panose="020B0604020202020204" pitchFamily="34" charset="0"/>
              </a:rPr>
              <a:t> Các trục:</a:t>
            </a:r>
            <a:r>
              <a:rPr lang="vi-VN" sz="3600" b="0" i="0" u="none" strike="noStrike">
                <a:solidFill>
                  <a:srgbClr val="000000"/>
                </a:solidFill>
                <a:effectLst/>
                <a:latin typeface="Arial" panose="020B0604020202020204" pitchFamily="34" charset="0"/>
                <a:cs typeface="Arial" panose="020B0604020202020204" pitchFamily="34" charset="0"/>
              </a:rPr>
              <a:t> Hình khối có 3 trục chính:</a:t>
            </a:r>
          </a:p>
          <a:p>
            <a:pPr marL="1028700" lvl="1" indent="-571500" algn="just" rtl="0" fontAlgn="base">
              <a:spcBef>
                <a:spcPts val="0"/>
              </a:spcBef>
              <a:spcAft>
                <a:spcPts val="800"/>
              </a:spcAft>
              <a:buFont typeface="Wingdings" panose="05000000000000000000" pitchFamily="2" charset="2"/>
              <a:buChar char="q"/>
            </a:pPr>
            <a:r>
              <a:rPr lang="vi-VN" sz="3600" b="1" i="0" u="none" strike="noStrike">
                <a:solidFill>
                  <a:srgbClr val="000000"/>
                </a:solidFill>
                <a:effectLst/>
                <a:latin typeface="Arial" panose="020B0604020202020204" pitchFamily="34" charset="0"/>
                <a:cs typeface="Arial" panose="020B0604020202020204" pitchFamily="34" charset="0"/>
              </a:rPr>
              <a:t>Item_Type:</a:t>
            </a:r>
            <a:r>
              <a:rPr lang="vi-VN" sz="3600" b="0" i="0" u="none" strike="noStrike">
                <a:solidFill>
                  <a:srgbClr val="000000"/>
                </a:solidFill>
                <a:effectLst/>
                <a:latin typeface="Arial" panose="020B0604020202020204" pitchFamily="34" charset="0"/>
                <a:cs typeface="Arial" panose="020B0604020202020204" pitchFamily="34" charset="0"/>
              </a:rPr>
              <a:t> Loại sản phẩm (home, entertainment, computer, phone, security)</a:t>
            </a:r>
          </a:p>
          <a:p>
            <a:pPr marL="1028700" lvl="1" indent="-571500" algn="just" rtl="0" fontAlgn="base">
              <a:spcBef>
                <a:spcPts val="0"/>
              </a:spcBef>
              <a:spcAft>
                <a:spcPts val="800"/>
              </a:spcAft>
              <a:buFont typeface="Wingdings" panose="05000000000000000000" pitchFamily="2" charset="2"/>
              <a:buChar char="q"/>
            </a:pPr>
            <a:r>
              <a:rPr lang="vi-VN" sz="3600" b="1" i="0" u="none" strike="noStrike">
                <a:solidFill>
                  <a:srgbClr val="000000"/>
                </a:solidFill>
                <a:effectLst/>
                <a:latin typeface="Arial" panose="020B0604020202020204" pitchFamily="34" charset="0"/>
                <a:cs typeface="Arial" panose="020B0604020202020204" pitchFamily="34" charset="0"/>
              </a:rPr>
              <a:t>Branch:</a:t>
            </a:r>
            <a:r>
              <a:rPr lang="vi-VN" sz="3600" b="0" i="0" u="none" strike="noStrike">
                <a:solidFill>
                  <a:srgbClr val="000000"/>
                </a:solidFill>
                <a:effectLst/>
                <a:latin typeface="Arial" panose="020B0604020202020204" pitchFamily="34" charset="0"/>
                <a:cs typeface="Arial" panose="020B0604020202020204" pitchFamily="34" charset="0"/>
              </a:rPr>
              <a:t> Chi nhánh (A, B, C, D)</a:t>
            </a:r>
          </a:p>
          <a:p>
            <a:pPr marL="1028700" lvl="1" indent="-571500" algn="just" rtl="0" fontAlgn="base">
              <a:spcBef>
                <a:spcPts val="0"/>
              </a:spcBef>
              <a:spcAft>
                <a:spcPts val="800"/>
              </a:spcAft>
              <a:buFont typeface="Wingdings" panose="05000000000000000000" pitchFamily="2" charset="2"/>
              <a:buChar char="q"/>
            </a:pPr>
            <a:r>
              <a:rPr lang="vi-VN" sz="3600" b="1" i="0" u="none" strike="noStrike">
                <a:solidFill>
                  <a:srgbClr val="000000"/>
                </a:solidFill>
                <a:effectLst/>
                <a:latin typeface="Arial" panose="020B0604020202020204" pitchFamily="34" charset="0"/>
                <a:cs typeface="Arial" panose="020B0604020202020204" pitchFamily="34" charset="0"/>
              </a:rPr>
              <a:t>Year:</a:t>
            </a:r>
            <a:r>
              <a:rPr lang="vi-VN" sz="3600" b="0" i="0" u="none" strike="noStrike">
                <a:solidFill>
                  <a:srgbClr val="000000"/>
                </a:solidFill>
                <a:effectLst/>
                <a:latin typeface="Arial" panose="020B0604020202020204" pitchFamily="34" charset="0"/>
                <a:cs typeface="Arial" panose="020B0604020202020204" pitchFamily="34" charset="0"/>
              </a:rPr>
              <a:t> Năm (2008, 2009, 2010)</a:t>
            </a:r>
          </a:p>
        </p:txBody>
      </p:sp>
      <p:sp>
        <p:nvSpPr>
          <p:cNvPr id="7" name="Slide Number Placeholder 4">
            <a:extLst>
              <a:ext uri="{FF2B5EF4-FFF2-40B4-BE49-F238E27FC236}">
                <a16:creationId xmlns:a16="http://schemas.microsoft.com/office/drawing/2014/main" id="{E069F12C-F3CC-D4C0-CA99-EF79AFAC8F36}"/>
              </a:ext>
            </a:extLst>
          </p:cNvPr>
          <p:cNvSpPr txBox="1">
            <a:spLocks/>
          </p:cNvSpPr>
          <p:nvPr/>
        </p:nvSpPr>
        <p:spPr>
          <a:xfrm>
            <a:off x="16144973" y="9893804"/>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800" b="1" smtClean="0"/>
              <a:pPr/>
              <a:t>38</a:t>
            </a:fld>
            <a:endParaRPr lang="en-US" sz="2800" b="1"/>
          </a:p>
        </p:txBody>
      </p:sp>
    </p:spTree>
    <p:extLst>
      <p:ext uri="{BB962C8B-B14F-4D97-AF65-F5344CB8AC3E}">
        <p14:creationId xmlns:p14="http://schemas.microsoft.com/office/powerpoint/2010/main" val="12632776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6F051D6-1A07-2392-06A1-3C08563BB1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247900"/>
            <a:ext cx="11598903" cy="802277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CCF8872-B1EC-F0E9-AB9E-6DC4F42F2994}"/>
              </a:ext>
            </a:extLst>
          </p:cNvPr>
          <p:cNvSpPr txBox="1"/>
          <p:nvPr/>
        </p:nvSpPr>
        <p:spPr>
          <a:xfrm>
            <a:off x="9372600" y="2676158"/>
            <a:ext cx="8763000" cy="4626908"/>
          </a:xfrm>
          <a:prstGeom prst="rect">
            <a:avLst/>
          </a:prstGeom>
          <a:noFill/>
        </p:spPr>
        <p:txBody>
          <a:bodyPr wrap="square">
            <a:spAutoFit/>
          </a:bodyPr>
          <a:lstStyle/>
          <a:p>
            <a:pPr algn="just" rtl="0" fontAlgn="base">
              <a:spcBef>
                <a:spcPts val="0"/>
              </a:spcBef>
              <a:spcAft>
                <a:spcPts val="800"/>
              </a:spcAft>
              <a:buFont typeface="Arial" panose="020B0604020202020204" pitchFamily="34" charset="0"/>
              <a:buChar char="•"/>
            </a:pPr>
            <a:r>
              <a:rPr lang="vi-VN" sz="3600" b="1" i="0" u="none" strike="noStrike">
                <a:solidFill>
                  <a:srgbClr val="000000"/>
                </a:solidFill>
                <a:effectLst/>
                <a:latin typeface="Arial" panose="020B0604020202020204" pitchFamily="34" charset="0"/>
                <a:cs typeface="Arial" panose="020B0604020202020204" pitchFamily="34" charset="0"/>
              </a:rPr>
              <a:t> Các ô:</a:t>
            </a:r>
            <a:r>
              <a:rPr lang="vi-VN" sz="3600" b="0" i="0" u="none" strike="noStrike">
                <a:solidFill>
                  <a:srgbClr val="000000"/>
                </a:solidFill>
                <a:effectLst/>
                <a:latin typeface="Arial" panose="020B0604020202020204" pitchFamily="34" charset="0"/>
                <a:cs typeface="Arial" panose="020B0604020202020204" pitchFamily="34" charset="0"/>
              </a:rPr>
              <a:t> Mỗi ô trong hình khối đại diện cho một tổ hợp cụ thể của các yếu tố trên. Ví dụ, ô giao giữa trục "computer", "Branch A" và "2009" cho biết doanh số bán máy tính tại chi nhánh A trong năm 2009.</a:t>
            </a:r>
          </a:p>
          <a:p>
            <a:pPr algn="just" rtl="0" fontAlgn="base">
              <a:spcBef>
                <a:spcPts val="0"/>
              </a:spcBef>
              <a:spcAft>
                <a:spcPts val="800"/>
              </a:spcAft>
              <a:buFont typeface="Arial" panose="020B0604020202020204" pitchFamily="34" charset="0"/>
              <a:buChar char="•"/>
            </a:pPr>
            <a:r>
              <a:rPr lang="vi-VN" sz="3600" b="1" i="0" u="none" strike="noStrike">
                <a:solidFill>
                  <a:srgbClr val="000000"/>
                </a:solidFill>
                <a:effectLst/>
                <a:latin typeface="Arial" panose="020B0604020202020204" pitchFamily="34" charset="0"/>
                <a:cs typeface="Arial" panose="020B0604020202020204" pitchFamily="34" charset="0"/>
              </a:rPr>
              <a:t> Giá trị:</a:t>
            </a:r>
            <a:r>
              <a:rPr lang="vi-VN" sz="3600" b="0" i="0" u="none" strike="noStrike">
                <a:solidFill>
                  <a:srgbClr val="000000"/>
                </a:solidFill>
                <a:effectLst/>
                <a:latin typeface="Arial" panose="020B0604020202020204" pitchFamily="34" charset="0"/>
                <a:cs typeface="Arial" panose="020B0604020202020204" pitchFamily="34" charset="0"/>
              </a:rPr>
              <a:t> Số liệu trong mỗi ô thể hiện doanh số tương ứng.</a:t>
            </a:r>
          </a:p>
        </p:txBody>
      </p:sp>
      <p:sp>
        <p:nvSpPr>
          <p:cNvPr id="6" name="Slide Number Placeholder 4">
            <a:extLst>
              <a:ext uri="{FF2B5EF4-FFF2-40B4-BE49-F238E27FC236}">
                <a16:creationId xmlns:a16="http://schemas.microsoft.com/office/drawing/2014/main" id="{EB6A3AC4-DB43-0520-EB46-D9D3664888D3}"/>
              </a:ext>
            </a:extLst>
          </p:cNvPr>
          <p:cNvSpPr txBox="1">
            <a:spLocks/>
          </p:cNvSpPr>
          <p:nvPr/>
        </p:nvSpPr>
        <p:spPr>
          <a:xfrm>
            <a:off x="16144973" y="9893804"/>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800" b="1" smtClean="0"/>
              <a:pPr/>
              <a:t>39</a:t>
            </a:fld>
            <a:endParaRPr lang="en-US" sz="2800" b="1"/>
          </a:p>
        </p:txBody>
      </p:sp>
    </p:spTree>
    <p:extLst>
      <p:ext uri="{BB962C8B-B14F-4D97-AF65-F5344CB8AC3E}">
        <p14:creationId xmlns:p14="http://schemas.microsoft.com/office/powerpoint/2010/main" val="29307673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9"/>
          <p:cNvSpPr txBox="1"/>
          <p:nvPr/>
        </p:nvSpPr>
        <p:spPr>
          <a:xfrm>
            <a:off x="259033" y="1296122"/>
            <a:ext cx="2190899" cy="1064522"/>
          </a:xfrm>
          <a:prstGeom prst="rect">
            <a:avLst/>
          </a:prstGeom>
        </p:spPr>
        <p:txBody>
          <a:bodyPr lIns="0" tIns="0" rIns="0" bIns="0" rtlCol="0" anchor="t">
            <a:spAutoFit/>
          </a:bodyPr>
          <a:lstStyle/>
          <a:p>
            <a:pPr marL="0" lvl="0" indent="0" algn="l">
              <a:lnSpc>
                <a:spcPts val="9078"/>
              </a:lnSpc>
              <a:spcBef>
                <a:spcPct val="0"/>
              </a:spcBef>
            </a:pPr>
            <a:r>
              <a:rPr lang="en-US" sz="6484" b="1">
                <a:solidFill>
                  <a:srgbClr val="06327D"/>
                </a:solidFill>
                <a:latin typeface="Arial" panose="020B0604020202020204" pitchFamily="34" charset="0"/>
                <a:ea typeface="Poppins Semi-Bold"/>
                <a:cs typeface="Arial" panose="020B0604020202020204" pitchFamily="34" charset="0"/>
                <a:sym typeface="Poppins Semi-Bold"/>
              </a:rPr>
              <a:t>01.</a:t>
            </a:r>
          </a:p>
        </p:txBody>
      </p:sp>
      <p:grpSp>
        <p:nvGrpSpPr>
          <p:cNvPr id="41" name="Group 40">
            <a:extLst>
              <a:ext uri="{FF2B5EF4-FFF2-40B4-BE49-F238E27FC236}">
                <a16:creationId xmlns:a16="http://schemas.microsoft.com/office/drawing/2014/main" id="{CC7D4A84-1D35-2300-7C13-E3DAD7EB568A}"/>
              </a:ext>
            </a:extLst>
          </p:cNvPr>
          <p:cNvGrpSpPr/>
          <p:nvPr/>
        </p:nvGrpSpPr>
        <p:grpSpPr>
          <a:xfrm>
            <a:off x="259033" y="2539718"/>
            <a:ext cx="5416636" cy="7233642"/>
            <a:chOff x="664922" y="2567962"/>
            <a:chExt cx="5416636" cy="7233642"/>
          </a:xfrm>
        </p:grpSpPr>
        <p:sp>
          <p:nvSpPr>
            <p:cNvPr id="5" name="Freeform 5"/>
            <p:cNvSpPr/>
            <p:nvPr/>
          </p:nvSpPr>
          <p:spPr>
            <a:xfrm>
              <a:off x="664922" y="2567962"/>
              <a:ext cx="5355906" cy="7233642"/>
            </a:xfrm>
            <a:prstGeom prst="rect">
              <a:avLst/>
            </a:prstGeom>
          </p:spPr>
          <p:style>
            <a:lnRef idx="2">
              <a:schemeClr val="accent3">
                <a:shade val="15000"/>
              </a:schemeClr>
            </a:lnRef>
            <a:fillRef idx="1">
              <a:schemeClr val="accent3"/>
            </a:fillRef>
            <a:effectRef idx="0">
              <a:schemeClr val="accent3"/>
            </a:effectRef>
            <a:fontRef idx="minor">
              <a:schemeClr val="lt1"/>
            </a:fontRef>
          </p:style>
        </p:sp>
        <p:sp>
          <p:nvSpPr>
            <p:cNvPr id="10" name="TextBox 10"/>
            <p:cNvSpPr txBox="1"/>
            <p:nvPr/>
          </p:nvSpPr>
          <p:spPr>
            <a:xfrm>
              <a:off x="730628" y="2718255"/>
              <a:ext cx="5350930" cy="1144185"/>
            </a:xfrm>
            <a:prstGeom prst="rect">
              <a:avLst/>
            </a:prstGeom>
          </p:spPr>
          <p:txBody>
            <a:bodyPr wrap="square" lIns="0" tIns="0" rIns="0" bIns="0" rtlCol="0" anchor="t">
              <a:spAutoFit/>
            </a:bodyPr>
            <a:lstStyle/>
            <a:p>
              <a:pPr marL="0" lvl="1" rtl="0" fontAlgn="base">
                <a:spcBef>
                  <a:spcPts val="0"/>
                </a:spcBef>
                <a:spcAft>
                  <a:spcPts val="800"/>
                </a:spcAft>
              </a:pPr>
              <a:r>
                <a:rPr lang="vi-VN" sz="3600" b="1" i="0" u="none" strike="noStrike">
                  <a:solidFill>
                    <a:srgbClr val="000000"/>
                  </a:solidFill>
                  <a:effectLst/>
                  <a:latin typeface="Calibri" panose="020F0502020204030204" pitchFamily="34" charset="0"/>
                </a:rPr>
                <a:t>Giảm chiều (Dimensionality Reduction)</a:t>
              </a:r>
              <a:endParaRPr lang="vi-VN" sz="3600" b="0" i="0" u="none" strike="noStrike">
                <a:solidFill>
                  <a:srgbClr val="000000"/>
                </a:solidFill>
                <a:effectLst/>
                <a:latin typeface="Courier New" panose="02070309020205020404" pitchFamily="49" charset="0"/>
              </a:endParaRPr>
            </a:p>
          </p:txBody>
        </p:sp>
        <p:sp>
          <p:nvSpPr>
            <p:cNvPr id="11" name="TextBox 11"/>
            <p:cNvSpPr txBox="1"/>
            <p:nvPr/>
          </p:nvSpPr>
          <p:spPr>
            <a:xfrm>
              <a:off x="853681" y="3910750"/>
              <a:ext cx="4978388" cy="4788625"/>
            </a:xfrm>
            <a:prstGeom prst="rect">
              <a:avLst/>
            </a:prstGeom>
          </p:spPr>
          <p:txBody>
            <a:bodyPr wrap="square" lIns="0" tIns="0" rIns="0" bIns="0" rtlCol="0" anchor="t">
              <a:spAutoFit/>
            </a:bodyPr>
            <a:lstStyle/>
            <a:p>
              <a:pPr marL="0" lvl="2" indent="-228600" rtl="0" fontAlgn="base">
                <a:spcBef>
                  <a:spcPts val="0"/>
                </a:spcBef>
                <a:spcAft>
                  <a:spcPts val="800"/>
                </a:spcAft>
                <a:buFont typeface="Arial" panose="020B0604020202020204" pitchFamily="34" charset="0"/>
                <a:buChar char="•"/>
              </a:pPr>
              <a:r>
                <a:rPr lang="vi-VN" sz="3600" b="0" i="0" u="none" strike="noStrike">
                  <a:solidFill>
                    <a:srgbClr val="000000"/>
                  </a:solidFill>
                  <a:effectLst/>
                  <a:latin typeface="Calibri" panose="020F0502020204030204" pitchFamily="34" charset="0"/>
                </a:rPr>
                <a:t>Giảm số lượng thuộc tính/biến trong dữ liệu.</a:t>
              </a:r>
              <a:endParaRPr lang="vi-VN" sz="3600" b="0" i="0" u="none" strike="noStrike">
                <a:solidFill>
                  <a:srgbClr val="000000"/>
                </a:solidFill>
                <a:effectLst/>
                <a:latin typeface="Noto Sans Symbols"/>
              </a:endParaRPr>
            </a:p>
            <a:p>
              <a:pPr marL="0" lvl="2" indent="-228600" algn="just" rtl="0" fontAlgn="base">
                <a:spcBef>
                  <a:spcPts val="0"/>
                </a:spcBef>
                <a:spcAft>
                  <a:spcPts val="800"/>
                </a:spcAft>
                <a:buFont typeface="Arial" panose="020B0604020202020204" pitchFamily="34" charset="0"/>
                <a:buChar char="•"/>
              </a:pPr>
              <a:r>
                <a:rPr lang="vi-VN" sz="3600" b="0" i="0" u="none" strike="noStrike">
                  <a:solidFill>
                    <a:srgbClr val="000000"/>
                  </a:solidFill>
                  <a:effectLst/>
                  <a:latin typeface="Calibri" panose="020F0502020204030204" pitchFamily="34" charset="0"/>
                </a:rPr>
                <a:t>V</a:t>
              </a:r>
              <a:r>
                <a:rPr lang="en-US" sz="3600">
                  <a:solidFill>
                    <a:srgbClr val="000000"/>
                  </a:solidFill>
                  <a:latin typeface="Calibri" panose="020F0502020204030204" pitchFamily="34" charset="0"/>
                </a:rPr>
                <a:t>D</a:t>
              </a:r>
              <a:r>
                <a:rPr lang="vi-VN" sz="3600" b="0" i="0" u="none" strike="noStrike">
                  <a:solidFill>
                    <a:srgbClr val="000000"/>
                  </a:solidFill>
                  <a:effectLst/>
                  <a:latin typeface="Calibri" panose="020F0502020204030204" pitchFamily="34" charset="0"/>
                </a:rPr>
                <a:t>: Phân tích thành phần chính (PCA) và biến đổi sóng.</a:t>
              </a:r>
              <a:endParaRPr lang="vi-VN" sz="3600" b="0" i="0" u="none" strike="noStrike">
                <a:solidFill>
                  <a:srgbClr val="000000"/>
                </a:solidFill>
                <a:effectLst/>
                <a:latin typeface="Noto Sans Symbols"/>
              </a:endParaRPr>
            </a:p>
            <a:p>
              <a:pPr marL="0" lvl="2" indent="-228600" rtl="0" fontAlgn="base">
                <a:spcBef>
                  <a:spcPts val="0"/>
                </a:spcBef>
                <a:spcAft>
                  <a:spcPts val="800"/>
                </a:spcAft>
                <a:buFont typeface="Arial" panose="020B0604020202020204" pitchFamily="34" charset="0"/>
                <a:buChar char="•"/>
              </a:pPr>
              <a:r>
                <a:rPr lang="vi-VN" sz="3600" b="0" i="0" u="none" strike="noStrike">
                  <a:solidFill>
                    <a:srgbClr val="000000"/>
                  </a:solidFill>
                  <a:effectLst/>
                  <a:latin typeface="Calibri" panose="020F0502020204030204" pitchFamily="34" charset="0"/>
                </a:rPr>
                <a:t>Mục tiêu:</a:t>
              </a:r>
              <a:r>
                <a:rPr lang="en-US" sz="3600" b="0" i="0" u="none" strike="noStrike">
                  <a:solidFill>
                    <a:srgbClr val="000000"/>
                  </a:solidFill>
                  <a:effectLst/>
                  <a:latin typeface="Calibri" panose="020F0502020204030204" pitchFamily="34" charset="0"/>
                </a:rPr>
                <a:t> </a:t>
              </a:r>
              <a:r>
                <a:rPr lang="vi-VN" sz="3600" b="0" i="0" u="none" strike="noStrike">
                  <a:solidFill>
                    <a:srgbClr val="000000"/>
                  </a:solidFill>
                  <a:effectLst/>
                  <a:latin typeface="Calibri" panose="020F0502020204030204" pitchFamily="34" charset="0"/>
                </a:rPr>
                <a:t>Loại bỏ các thuộc tính không cần thiết hoặc dư thừa.</a:t>
              </a:r>
              <a:endParaRPr lang="vi-VN" sz="3600" b="0" i="0" u="none" strike="noStrike">
                <a:solidFill>
                  <a:srgbClr val="000000"/>
                </a:solidFill>
                <a:effectLst/>
                <a:latin typeface="Noto Sans Symbols"/>
              </a:endParaRPr>
            </a:p>
          </p:txBody>
        </p:sp>
      </p:grpSp>
      <p:sp>
        <p:nvSpPr>
          <p:cNvPr id="15" name="TextBox 15"/>
          <p:cNvSpPr txBox="1"/>
          <p:nvPr/>
        </p:nvSpPr>
        <p:spPr>
          <a:xfrm>
            <a:off x="12746323" y="1368225"/>
            <a:ext cx="2190899" cy="1064522"/>
          </a:xfrm>
          <a:prstGeom prst="rect">
            <a:avLst/>
          </a:prstGeom>
        </p:spPr>
        <p:txBody>
          <a:bodyPr lIns="0" tIns="0" rIns="0" bIns="0" rtlCol="0" anchor="t">
            <a:spAutoFit/>
          </a:bodyPr>
          <a:lstStyle/>
          <a:p>
            <a:pPr marL="0" lvl="0" indent="0" algn="l">
              <a:lnSpc>
                <a:spcPts val="9078"/>
              </a:lnSpc>
              <a:spcBef>
                <a:spcPct val="0"/>
              </a:spcBef>
            </a:pPr>
            <a:r>
              <a:rPr lang="en-US" sz="6484" b="1">
                <a:solidFill>
                  <a:srgbClr val="44B875"/>
                </a:solidFill>
                <a:latin typeface="Arial" panose="020B0604020202020204" pitchFamily="34" charset="0"/>
                <a:ea typeface="Poppins Semi-Bold"/>
                <a:cs typeface="Arial" panose="020B0604020202020204" pitchFamily="34" charset="0"/>
                <a:sym typeface="Poppins Semi-Bold"/>
              </a:rPr>
              <a:t>03.</a:t>
            </a:r>
          </a:p>
        </p:txBody>
      </p:sp>
      <p:sp>
        <p:nvSpPr>
          <p:cNvPr id="12" name="TextBox 12"/>
          <p:cNvSpPr txBox="1"/>
          <p:nvPr/>
        </p:nvSpPr>
        <p:spPr>
          <a:xfrm>
            <a:off x="5862769" y="1370926"/>
            <a:ext cx="2190899" cy="1064522"/>
          </a:xfrm>
          <a:prstGeom prst="rect">
            <a:avLst/>
          </a:prstGeom>
        </p:spPr>
        <p:txBody>
          <a:bodyPr lIns="0" tIns="0" rIns="0" bIns="0" rtlCol="0" anchor="t">
            <a:spAutoFit/>
          </a:bodyPr>
          <a:lstStyle/>
          <a:p>
            <a:pPr marL="0" lvl="0" indent="0" algn="l">
              <a:lnSpc>
                <a:spcPts val="9078"/>
              </a:lnSpc>
              <a:spcBef>
                <a:spcPct val="0"/>
              </a:spcBef>
            </a:pPr>
            <a:r>
              <a:rPr lang="en-US" sz="6484" b="1">
                <a:solidFill>
                  <a:srgbClr val="2B70E4"/>
                </a:solidFill>
                <a:latin typeface="Arial" panose="020B0604020202020204" pitchFamily="34" charset="0"/>
                <a:ea typeface="Poppins Semi-Bold"/>
                <a:cs typeface="Arial" panose="020B0604020202020204" pitchFamily="34" charset="0"/>
                <a:sym typeface="Poppins Semi-Bold"/>
              </a:rPr>
              <a:t>02.</a:t>
            </a:r>
          </a:p>
        </p:txBody>
      </p:sp>
      <p:grpSp>
        <p:nvGrpSpPr>
          <p:cNvPr id="28" name="Group 27">
            <a:extLst>
              <a:ext uri="{FF2B5EF4-FFF2-40B4-BE49-F238E27FC236}">
                <a16:creationId xmlns:a16="http://schemas.microsoft.com/office/drawing/2014/main" id="{86F5FADC-2AC6-B80F-5B6C-0C1797D7C376}"/>
              </a:ext>
            </a:extLst>
          </p:cNvPr>
          <p:cNvGrpSpPr/>
          <p:nvPr/>
        </p:nvGrpSpPr>
        <p:grpSpPr>
          <a:xfrm>
            <a:off x="5867715" y="2539718"/>
            <a:ext cx="6683224" cy="7261888"/>
            <a:chOff x="6895757" y="2511867"/>
            <a:chExt cx="6235831" cy="7167120"/>
          </a:xfrm>
        </p:grpSpPr>
        <p:grpSp>
          <p:nvGrpSpPr>
            <p:cNvPr id="24" name="Group 4">
              <a:extLst>
                <a:ext uri="{FF2B5EF4-FFF2-40B4-BE49-F238E27FC236}">
                  <a16:creationId xmlns:a16="http://schemas.microsoft.com/office/drawing/2014/main" id="{D2085627-0EEA-D2B2-C5F1-4AA4A1AC8A17}"/>
                </a:ext>
              </a:extLst>
            </p:cNvPr>
            <p:cNvGrpSpPr/>
            <p:nvPr/>
          </p:nvGrpSpPr>
          <p:grpSpPr>
            <a:xfrm>
              <a:off x="6895757" y="2511867"/>
              <a:ext cx="6235831" cy="7167120"/>
              <a:chOff x="0" y="0"/>
              <a:chExt cx="1265409" cy="1634013"/>
            </a:xfrm>
          </p:grpSpPr>
          <p:sp>
            <p:nvSpPr>
              <p:cNvPr id="25" name="Freeform 5">
                <a:extLst>
                  <a:ext uri="{FF2B5EF4-FFF2-40B4-BE49-F238E27FC236}">
                    <a16:creationId xmlns:a16="http://schemas.microsoft.com/office/drawing/2014/main" id="{3283BBD6-03CD-FB55-B156-84EB05EEBFF7}"/>
                  </a:ext>
                </a:extLst>
              </p:cNvPr>
              <p:cNvSpPr/>
              <p:nvPr/>
            </p:nvSpPr>
            <p:spPr>
              <a:xfrm>
                <a:off x="6350" y="6350"/>
                <a:ext cx="1252709" cy="1590693"/>
              </a:xfrm>
              <a:prstGeom prst="rect">
                <a:avLst/>
              </a:prstGeom>
            </p:spPr>
            <p:style>
              <a:lnRef idx="2">
                <a:schemeClr val="accent3">
                  <a:shade val="15000"/>
                </a:schemeClr>
              </a:lnRef>
              <a:fillRef idx="1">
                <a:schemeClr val="accent3"/>
              </a:fillRef>
              <a:effectRef idx="0">
                <a:schemeClr val="accent3"/>
              </a:effectRef>
              <a:fontRef idx="minor">
                <a:schemeClr val="lt1"/>
              </a:fontRef>
            </p:style>
          </p:sp>
          <p:sp>
            <p:nvSpPr>
              <p:cNvPr id="26" name="Freeform 6">
                <a:extLst>
                  <a:ext uri="{FF2B5EF4-FFF2-40B4-BE49-F238E27FC236}">
                    <a16:creationId xmlns:a16="http://schemas.microsoft.com/office/drawing/2014/main" id="{F9696DD2-2DC6-A2C9-27A9-4D3B1B631CC4}"/>
                  </a:ext>
                </a:extLst>
              </p:cNvPr>
              <p:cNvSpPr/>
              <p:nvPr/>
            </p:nvSpPr>
            <p:spPr>
              <a:xfrm>
                <a:off x="0" y="0"/>
                <a:ext cx="1265409" cy="1634013"/>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a:lstStyle/>
              <a:p>
                <a:endParaRPr lang="en-ID"/>
              </a:p>
            </p:txBody>
          </p:sp>
        </p:grpSp>
        <p:sp>
          <p:nvSpPr>
            <p:cNvPr id="13" name="TextBox 13"/>
            <p:cNvSpPr txBox="1"/>
            <p:nvPr/>
          </p:nvSpPr>
          <p:spPr>
            <a:xfrm>
              <a:off x="6976390" y="2690592"/>
              <a:ext cx="4736926" cy="1000274"/>
            </a:xfrm>
            <a:prstGeom prst="rect">
              <a:avLst/>
            </a:prstGeom>
          </p:spPr>
          <p:txBody>
            <a:bodyPr wrap="square" lIns="0" tIns="0" rIns="0" bIns="0" rtlCol="0" anchor="t">
              <a:spAutoFit/>
            </a:bodyPr>
            <a:lstStyle/>
            <a:p>
              <a:pPr marL="0" lvl="0" indent="0" algn="l">
                <a:lnSpc>
                  <a:spcPts val="3923"/>
                </a:lnSpc>
                <a:spcBef>
                  <a:spcPct val="0"/>
                </a:spcBef>
              </a:pPr>
              <a:r>
                <a:rPr lang="vi-VN" sz="3600" b="1" i="0" u="none" strike="noStrike">
                  <a:solidFill>
                    <a:srgbClr val="000000"/>
                  </a:solidFill>
                  <a:effectLst/>
                  <a:latin typeface="Calibri" panose="020F0502020204030204" pitchFamily="34" charset="0"/>
                </a:rPr>
                <a:t>Giảm số lượng (Numerosity Reduction)</a:t>
              </a:r>
              <a:endParaRPr lang="en-US" sz="3600" b="1">
                <a:solidFill>
                  <a:srgbClr val="000000"/>
                </a:solidFill>
                <a:latin typeface="Inter Bold"/>
                <a:ea typeface="Inter Bold"/>
                <a:cs typeface="Inter Bold"/>
                <a:sym typeface="Inter Bold"/>
              </a:endParaRPr>
            </a:p>
          </p:txBody>
        </p:sp>
        <p:sp>
          <p:nvSpPr>
            <p:cNvPr id="14" name="TextBox 14"/>
            <p:cNvSpPr txBox="1"/>
            <p:nvPr/>
          </p:nvSpPr>
          <p:spPr>
            <a:xfrm>
              <a:off x="7024834" y="3803355"/>
              <a:ext cx="5767194" cy="4601965"/>
            </a:xfrm>
            <a:prstGeom prst="rect">
              <a:avLst/>
            </a:prstGeom>
          </p:spPr>
          <p:txBody>
            <a:bodyPr wrap="square" lIns="0" tIns="0" rIns="0" bIns="0" rtlCol="0" anchor="t">
              <a:spAutoFit/>
            </a:bodyPr>
            <a:lstStyle/>
            <a:p>
              <a:pPr marL="0" lvl="2" indent="-228600" rtl="0" fontAlgn="base">
                <a:spcBef>
                  <a:spcPts val="0"/>
                </a:spcBef>
                <a:spcAft>
                  <a:spcPts val="600"/>
                </a:spcAft>
                <a:buFont typeface="Arial" panose="020B0604020202020204" pitchFamily="34" charset="0"/>
                <a:buChar char="•"/>
              </a:pPr>
              <a:r>
                <a:rPr lang="vi-VN" sz="3600" b="0" i="0" u="none" strike="noStrike">
                  <a:solidFill>
                    <a:srgbClr val="000000"/>
                  </a:solidFill>
                  <a:effectLst/>
                  <a:latin typeface="Calibri" panose="020F0502020204030204" pitchFamily="34" charset="0"/>
                </a:rPr>
                <a:t>Thay dữ liệu gốc bằng đại diện nhỏ hơn</a:t>
              </a:r>
              <a:endParaRPr lang="en-US" sz="3600">
                <a:solidFill>
                  <a:srgbClr val="000000"/>
                </a:solidFill>
                <a:latin typeface="Calibri" panose="020F0502020204030204" pitchFamily="34" charset="0"/>
              </a:endParaRPr>
            </a:p>
            <a:p>
              <a:pPr marL="0" lvl="2" indent="-228600" rtl="0" fontAlgn="base">
                <a:spcBef>
                  <a:spcPts val="0"/>
                </a:spcBef>
                <a:spcAft>
                  <a:spcPts val="600"/>
                </a:spcAft>
                <a:buFont typeface="Arial" panose="020B0604020202020204" pitchFamily="34" charset="0"/>
                <a:buChar char="•"/>
              </a:pPr>
              <a:r>
                <a:rPr lang="vi-VN" sz="3600" b="0" i="0" u="none" strike="noStrike">
                  <a:solidFill>
                    <a:srgbClr val="000000"/>
                  </a:solidFill>
                  <a:effectLst/>
                  <a:latin typeface="Calibri" panose="020F0502020204030204" pitchFamily="34" charset="0"/>
                </a:rPr>
                <a:t>V</a:t>
              </a:r>
              <a:r>
                <a:rPr lang="en-US" sz="3600" b="0" i="0" u="none" strike="noStrike">
                  <a:solidFill>
                    <a:srgbClr val="000000"/>
                  </a:solidFill>
                  <a:effectLst/>
                  <a:latin typeface="Calibri" panose="020F0502020204030204" pitchFamily="34" charset="0"/>
                </a:rPr>
                <a:t>D</a:t>
              </a:r>
              <a:r>
                <a:rPr lang="vi-VN" sz="3600" b="0" i="0" u="none" strike="noStrike">
                  <a:solidFill>
                    <a:srgbClr val="000000"/>
                  </a:solidFill>
                  <a:effectLst/>
                  <a:latin typeface="Calibri" panose="020F0502020204030204" pitchFamily="34" charset="0"/>
                </a:rPr>
                <a:t>:</a:t>
              </a:r>
              <a:endParaRPr lang="vi-VN" sz="3600" b="0" i="0" u="none" strike="noStrike">
                <a:solidFill>
                  <a:srgbClr val="000000"/>
                </a:solidFill>
                <a:effectLst/>
                <a:latin typeface="Noto Sans Symbols"/>
              </a:endParaRPr>
            </a:p>
            <a:p>
              <a:pPr marL="355600" lvl="3" indent="-584200" algn="just" fontAlgn="base">
                <a:spcAft>
                  <a:spcPts val="600"/>
                </a:spcAft>
                <a:buFont typeface="Wingdings" panose="05000000000000000000" pitchFamily="2" charset="2"/>
                <a:buChar char="Ø"/>
              </a:pPr>
              <a:r>
                <a:rPr lang="vi-VN" sz="3600" b="1" i="0" u="none" strike="noStrike">
                  <a:solidFill>
                    <a:srgbClr val="000000"/>
                  </a:solidFill>
                  <a:effectLst/>
                  <a:latin typeface="Calibri" panose="020F0502020204030204" pitchFamily="34" charset="0"/>
                </a:rPr>
                <a:t>Tham số</a:t>
              </a:r>
              <a:r>
                <a:rPr lang="vi-VN" sz="3600" b="0" i="0" u="none" strike="noStrike">
                  <a:solidFill>
                    <a:srgbClr val="000000"/>
                  </a:solidFill>
                  <a:effectLst/>
                  <a:latin typeface="Calibri" panose="020F0502020204030204" pitchFamily="34" charset="0"/>
                </a:rPr>
                <a:t>: Dùng mô hình hồi quy, log-linear.</a:t>
              </a:r>
              <a:endParaRPr lang="vi-VN" sz="3600" b="0" i="0" u="none" strike="noStrike">
                <a:solidFill>
                  <a:srgbClr val="000000"/>
                </a:solidFill>
                <a:effectLst/>
                <a:latin typeface="Noto Sans Symbols"/>
              </a:endParaRPr>
            </a:p>
            <a:p>
              <a:pPr marL="355600" lvl="3" indent="-584200" algn="just" fontAlgn="base">
                <a:spcAft>
                  <a:spcPts val="600"/>
                </a:spcAft>
                <a:buFont typeface="Wingdings" panose="05000000000000000000" pitchFamily="2" charset="2"/>
                <a:buChar char="Ø"/>
              </a:pPr>
              <a:r>
                <a:rPr lang="vi-VN" sz="3600" b="1" i="0" u="none" strike="noStrike">
                  <a:solidFill>
                    <a:srgbClr val="000000"/>
                  </a:solidFill>
                  <a:effectLst/>
                  <a:latin typeface="Calibri" panose="020F0502020204030204" pitchFamily="34" charset="0"/>
                </a:rPr>
                <a:t>Phi tham số</a:t>
              </a:r>
              <a:r>
                <a:rPr lang="vi-VN" sz="3600" b="0" i="0" u="none" strike="noStrike">
                  <a:solidFill>
                    <a:srgbClr val="000000"/>
                  </a:solidFill>
                  <a:effectLst/>
                  <a:latin typeface="Calibri" panose="020F0502020204030204" pitchFamily="34" charset="0"/>
                </a:rPr>
                <a:t>: Sử dụng biểu đồ tần số, phân cụm, lấy mẫu hoặc tổng hợp khối dữ liệu.</a:t>
              </a:r>
              <a:endParaRPr lang="vi-VN" sz="3600" b="0" i="0" u="none" strike="noStrike">
                <a:solidFill>
                  <a:srgbClr val="000000"/>
                </a:solidFill>
                <a:effectLst/>
                <a:latin typeface="Noto Sans Symbols"/>
              </a:endParaRPr>
            </a:p>
          </p:txBody>
        </p:sp>
      </p:grpSp>
      <p:grpSp>
        <p:nvGrpSpPr>
          <p:cNvPr id="20" name="Group 20"/>
          <p:cNvGrpSpPr/>
          <p:nvPr/>
        </p:nvGrpSpPr>
        <p:grpSpPr>
          <a:xfrm rot="-2700000">
            <a:off x="11724142" y="-1258675"/>
            <a:ext cx="2044362" cy="2041091"/>
            <a:chOff x="0" y="0"/>
            <a:chExt cx="6350000" cy="6339840"/>
          </a:xfrm>
        </p:grpSpPr>
        <p:sp>
          <p:nvSpPr>
            <p:cNvPr id="21" name="Freeform 2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6327D">
                <a:alpha val="9804"/>
              </a:srgbClr>
            </a:solidFill>
          </p:spPr>
        </p:sp>
      </p:grpSp>
      <p:sp>
        <p:nvSpPr>
          <p:cNvPr id="23" name="TextBox 22">
            <a:extLst>
              <a:ext uri="{FF2B5EF4-FFF2-40B4-BE49-F238E27FC236}">
                <a16:creationId xmlns:a16="http://schemas.microsoft.com/office/drawing/2014/main" id="{70961116-3558-5190-27B0-10396188C465}"/>
              </a:ext>
            </a:extLst>
          </p:cNvPr>
          <p:cNvSpPr txBox="1"/>
          <p:nvPr/>
        </p:nvSpPr>
        <p:spPr>
          <a:xfrm>
            <a:off x="4442079" y="513640"/>
            <a:ext cx="9403842" cy="707886"/>
          </a:xfrm>
          <a:prstGeom prst="rect">
            <a:avLst/>
          </a:prstGeom>
          <a:noFill/>
        </p:spPr>
        <p:txBody>
          <a:bodyPr wrap="square">
            <a:spAutoFit/>
          </a:bodyPr>
          <a:lstStyle/>
          <a:p>
            <a:pPr algn="ctr"/>
            <a:r>
              <a:rPr lang="en-US" sz="4000" b="1" i="0" u="none" strike="noStrike">
                <a:solidFill>
                  <a:srgbClr val="000000"/>
                </a:solidFill>
                <a:effectLst/>
                <a:latin typeface="Calibri" panose="020F0502020204030204" pitchFamily="34" charset="0"/>
              </a:rPr>
              <a:t>a. </a:t>
            </a:r>
            <a:r>
              <a:rPr lang="vi-VN" sz="4000" b="1" i="0" u="none" strike="noStrike">
                <a:solidFill>
                  <a:srgbClr val="000000"/>
                </a:solidFill>
                <a:effectLst/>
                <a:latin typeface="Calibri" panose="020F0502020204030204" pitchFamily="34" charset="0"/>
              </a:rPr>
              <a:t>Ba chiến lược chính để giảm dữ liệu</a:t>
            </a:r>
            <a:endParaRPr lang="en-ID" sz="4000"/>
          </a:p>
        </p:txBody>
      </p:sp>
      <p:grpSp>
        <p:nvGrpSpPr>
          <p:cNvPr id="35" name="Group 34">
            <a:extLst>
              <a:ext uri="{FF2B5EF4-FFF2-40B4-BE49-F238E27FC236}">
                <a16:creationId xmlns:a16="http://schemas.microsoft.com/office/drawing/2014/main" id="{33A416BE-1277-6279-95EA-1CAE852A9580}"/>
              </a:ext>
            </a:extLst>
          </p:cNvPr>
          <p:cNvGrpSpPr/>
          <p:nvPr/>
        </p:nvGrpSpPr>
        <p:grpSpPr>
          <a:xfrm>
            <a:off x="12746323" y="2537017"/>
            <a:ext cx="5315742" cy="7261888"/>
            <a:chOff x="1259598" y="2525847"/>
            <a:chExt cx="5409332" cy="7004850"/>
          </a:xfrm>
        </p:grpSpPr>
        <p:sp>
          <p:nvSpPr>
            <p:cNvPr id="39" name="Freeform 5">
              <a:extLst>
                <a:ext uri="{FF2B5EF4-FFF2-40B4-BE49-F238E27FC236}">
                  <a16:creationId xmlns:a16="http://schemas.microsoft.com/office/drawing/2014/main" id="{80F5C433-2A23-23EC-8837-8A6D1BAACEEF}"/>
                </a:ext>
              </a:extLst>
            </p:cNvPr>
            <p:cNvSpPr/>
            <p:nvPr/>
          </p:nvSpPr>
          <p:spPr>
            <a:xfrm>
              <a:off x="1259598" y="2525847"/>
              <a:ext cx="5355906" cy="700485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a:lstStyle/>
            <a:p>
              <a:endParaRPr lang="en-ID"/>
            </a:p>
          </p:txBody>
        </p:sp>
        <p:sp>
          <p:nvSpPr>
            <p:cNvPr id="37" name="TextBox 10">
              <a:extLst>
                <a:ext uri="{FF2B5EF4-FFF2-40B4-BE49-F238E27FC236}">
                  <a16:creationId xmlns:a16="http://schemas.microsoft.com/office/drawing/2014/main" id="{2AD40632-5E70-43A2-F7B6-6AC0589DC908}"/>
                </a:ext>
              </a:extLst>
            </p:cNvPr>
            <p:cNvSpPr txBox="1"/>
            <p:nvPr/>
          </p:nvSpPr>
          <p:spPr>
            <a:xfrm>
              <a:off x="1318000" y="2692557"/>
              <a:ext cx="5350930" cy="1065426"/>
            </a:xfrm>
            <a:prstGeom prst="rect">
              <a:avLst/>
            </a:prstGeom>
          </p:spPr>
          <p:txBody>
            <a:bodyPr wrap="square" lIns="0" tIns="0" rIns="0" bIns="0" rtlCol="0" anchor="t">
              <a:spAutoFit/>
            </a:bodyPr>
            <a:lstStyle/>
            <a:p>
              <a:pPr marL="0" lvl="1" rtl="0" fontAlgn="base">
                <a:spcBef>
                  <a:spcPts val="0"/>
                </a:spcBef>
                <a:spcAft>
                  <a:spcPts val="800"/>
                </a:spcAft>
              </a:pPr>
              <a:r>
                <a:rPr lang="vi-VN" sz="3600" b="1" i="0" u="none" strike="noStrike">
                  <a:solidFill>
                    <a:srgbClr val="000000"/>
                  </a:solidFill>
                  <a:effectLst/>
                  <a:latin typeface="Calibri" panose="020F0502020204030204" pitchFamily="34" charset="0"/>
                </a:rPr>
                <a:t>Nén dữ liệu (Data Compression)</a:t>
              </a:r>
              <a:endParaRPr lang="vi-VN" sz="3600" b="0" i="0" u="none" strike="noStrike">
                <a:solidFill>
                  <a:srgbClr val="000000"/>
                </a:solidFill>
                <a:effectLst/>
                <a:latin typeface="Courier New" panose="02070309020205020404" pitchFamily="49" charset="0"/>
              </a:endParaRPr>
            </a:p>
          </p:txBody>
        </p:sp>
        <p:sp>
          <p:nvSpPr>
            <p:cNvPr id="38" name="TextBox 11">
              <a:extLst>
                <a:ext uri="{FF2B5EF4-FFF2-40B4-BE49-F238E27FC236}">
                  <a16:creationId xmlns:a16="http://schemas.microsoft.com/office/drawing/2014/main" id="{A9077DB5-DEC3-166A-9A32-698C66C75220}"/>
                </a:ext>
              </a:extLst>
            </p:cNvPr>
            <p:cNvSpPr txBox="1"/>
            <p:nvPr/>
          </p:nvSpPr>
          <p:spPr>
            <a:xfrm>
              <a:off x="1424683" y="3806106"/>
              <a:ext cx="4978388" cy="4794416"/>
            </a:xfrm>
            <a:prstGeom prst="rect">
              <a:avLst/>
            </a:prstGeom>
          </p:spPr>
          <p:txBody>
            <a:bodyPr wrap="square" lIns="0" tIns="0" rIns="0" bIns="0" rtlCol="0" anchor="t">
              <a:spAutoFit/>
            </a:bodyPr>
            <a:lstStyle/>
            <a:p>
              <a:pPr marL="0" lvl="2" indent="-228600" rtl="0" fontAlgn="base">
                <a:spcBef>
                  <a:spcPts val="0"/>
                </a:spcBef>
                <a:buFont typeface="Arial" panose="020B0604020202020204" pitchFamily="34" charset="0"/>
                <a:buChar char="•"/>
              </a:pPr>
              <a:r>
                <a:rPr lang="vi-VN" sz="3600" b="0" i="0" u="none" strike="noStrike">
                  <a:solidFill>
                    <a:srgbClr val="000000"/>
                  </a:solidFill>
                  <a:effectLst/>
                  <a:latin typeface="Calibri" panose="020F0502020204030204" pitchFamily="34" charset="0"/>
                </a:rPr>
                <a:t>Áp dụng biến đổi để nén dữ liệu gốc.</a:t>
              </a:r>
              <a:endParaRPr lang="vi-VN" sz="3600" b="0" i="0" u="none" strike="noStrike">
                <a:solidFill>
                  <a:srgbClr val="000000"/>
                </a:solidFill>
                <a:effectLst/>
                <a:latin typeface="Noto Sans Symbols"/>
              </a:endParaRPr>
            </a:p>
            <a:p>
              <a:pPr marL="0" lvl="2" indent="-228600" rtl="0" fontAlgn="base">
                <a:spcBef>
                  <a:spcPts val="0"/>
                </a:spcBef>
                <a:buFont typeface="Arial" panose="020B0604020202020204" pitchFamily="34" charset="0"/>
                <a:buChar char="•"/>
              </a:pPr>
              <a:r>
                <a:rPr lang="vi-VN" sz="3600" b="0" i="0" u="none" strike="noStrike">
                  <a:solidFill>
                    <a:srgbClr val="000000"/>
                  </a:solidFill>
                  <a:effectLst/>
                  <a:latin typeface="Calibri" panose="020F0502020204030204" pitchFamily="34" charset="0"/>
                </a:rPr>
                <a:t>Có hai loại:</a:t>
              </a:r>
              <a:endParaRPr lang="vi-VN" sz="3600" b="0" i="0" u="none" strike="noStrike">
                <a:solidFill>
                  <a:srgbClr val="000000"/>
                </a:solidFill>
                <a:effectLst/>
                <a:latin typeface="Noto Sans Symbols"/>
              </a:endParaRPr>
            </a:p>
            <a:p>
              <a:pPr marL="342900" lvl="3" indent="-571500" rtl="0" fontAlgn="base">
                <a:spcBef>
                  <a:spcPts val="0"/>
                </a:spcBef>
                <a:buFont typeface="Wingdings" panose="05000000000000000000" pitchFamily="2" charset="2"/>
                <a:buChar char="Ø"/>
              </a:pPr>
              <a:r>
                <a:rPr lang="vi-VN" sz="3600" b="1" i="0" u="none" strike="noStrike">
                  <a:solidFill>
                    <a:srgbClr val="000000"/>
                  </a:solidFill>
                  <a:effectLst/>
                  <a:latin typeface="Calibri" panose="020F0502020204030204" pitchFamily="34" charset="0"/>
                </a:rPr>
                <a:t>Nén không mất dữ liệu (Lossless)</a:t>
              </a:r>
              <a:r>
                <a:rPr lang="vi-VN" sz="3600" b="0" i="0" u="none" strike="noStrike">
                  <a:solidFill>
                    <a:srgbClr val="000000"/>
                  </a:solidFill>
                  <a:effectLst/>
                  <a:latin typeface="Calibri" panose="020F0502020204030204" pitchFamily="34" charset="0"/>
                </a:rPr>
                <a:t>: Khôi phục dữ liệu hoàn toàn.</a:t>
              </a:r>
              <a:endParaRPr lang="vi-VN" sz="3600" b="0" i="0" u="none" strike="noStrike">
                <a:solidFill>
                  <a:srgbClr val="000000"/>
                </a:solidFill>
                <a:effectLst/>
                <a:latin typeface="Noto Sans Symbols"/>
              </a:endParaRPr>
            </a:p>
            <a:p>
              <a:pPr marL="342900" lvl="3" indent="-571500" rtl="0" fontAlgn="base">
                <a:spcBef>
                  <a:spcPts val="0"/>
                </a:spcBef>
                <a:buFont typeface="Wingdings" panose="05000000000000000000" pitchFamily="2" charset="2"/>
                <a:buChar char="Ø"/>
              </a:pPr>
              <a:r>
                <a:rPr lang="vi-VN" sz="3600" b="1" i="0" u="none" strike="noStrike">
                  <a:solidFill>
                    <a:srgbClr val="000000"/>
                  </a:solidFill>
                  <a:effectLst/>
                  <a:latin typeface="Calibri" panose="020F0502020204030204" pitchFamily="34" charset="0"/>
                </a:rPr>
                <a:t>Nén mất dữ liệu (Lossy)</a:t>
              </a:r>
              <a:r>
                <a:rPr lang="vi-VN" sz="3600" b="0" i="0" u="none" strike="noStrike">
                  <a:solidFill>
                    <a:srgbClr val="000000"/>
                  </a:solidFill>
                  <a:effectLst/>
                  <a:latin typeface="Calibri" panose="020F0502020204030204" pitchFamily="34" charset="0"/>
                </a:rPr>
                <a:t>: Chỉ khôi phục gần đúng dữ liệu gốc.</a:t>
              </a:r>
              <a:endParaRPr lang="vi-VN" sz="3600" b="0" i="0" u="none" strike="noStrike">
                <a:solidFill>
                  <a:srgbClr val="000000"/>
                </a:solidFill>
                <a:effectLst/>
                <a:latin typeface="Noto Sans Symbols"/>
              </a:endParaRPr>
            </a:p>
          </p:txBody>
        </p:sp>
      </p:grpSp>
      <p:sp>
        <p:nvSpPr>
          <p:cNvPr id="4" name="Slide Number Placeholder 3">
            <a:extLst>
              <a:ext uri="{FF2B5EF4-FFF2-40B4-BE49-F238E27FC236}">
                <a16:creationId xmlns:a16="http://schemas.microsoft.com/office/drawing/2014/main" id="{90044027-318F-325B-0F56-E2016AAA7615}"/>
              </a:ext>
            </a:extLst>
          </p:cNvPr>
          <p:cNvSpPr>
            <a:spLocks noGrp="1"/>
          </p:cNvSpPr>
          <p:nvPr>
            <p:ph type="sldNum" sz="quarter" idx="12"/>
          </p:nvPr>
        </p:nvSpPr>
        <p:spPr/>
        <p:txBody>
          <a:bodyPr/>
          <a:lstStyle/>
          <a:p>
            <a:fld id="{B6F15528-21DE-4FAA-801E-634DDDAF4B2B}" type="slidenum">
              <a:rPr lang="en-US" smtClean="0"/>
              <a:pPr/>
              <a:t>4</a:t>
            </a:fld>
            <a:endParaRPr lang="en-US"/>
          </a:p>
        </p:txBody>
      </p:sp>
      <p:sp>
        <p:nvSpPr>
          <p:cNvPr id="6" name="Slide Number Placeholder 4">
            <a:extLst>
              <a:ext uri="{FF2B5EF4-FFF2-40B4-BE49-F238E27FC236}">
                <a16:creationId xmlns:a16="http://schemas.microsoft.com/office/drawing/2014/main" id="{FA4516A7-0DF8-F146-C764-2A0D2A0C463B}"/>
              </a:ext>
            </a:extLst>
          </p:cNvPr>
          <p:cNvSpPr txBox="1">
            <a:spLocks/>
          </p:cNvSpPr>
          <p:nvPr/>
        </p:nvSpPr>
        <p:spPr>
          <a:xfrm>
            <a:off x="16144973" y="9893804"/>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800" b="1" smtClean="0"/>
              <a:pPr/>
              <a:t>4</a:t>
            </a:fld>
            <a:endParaRPr lang="en-US" sz="2800" b="1"/>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11">
            <a:extLst>
              <a:ext uri="{FF2B5EF4-FFF2-40B4-BE49-F238E27FC236}">
                <a16:creationId xmlns:a16="http://schemas.microsoft.com/office/drawing/2014/main" id="{BF5FDB8C-9753-75CE-3A5C-473824E9A64E}"/>
              </a:ext>
            </a:extLst>
          </p:cNvPr>
          <p:cNvGrpSpPr/>
          <p:nvPr/>
        </p:nvGrpSpPr>
        <p:grpSpPr>
          <a:xfrm rot="2700000" flipV="1">
            <a:off x="14152586" y="9253029"/>
            <a:ext cx="3847852" cy="3841695"/>
            <a:chOff x="0" y="0"/>
            <a:chExt cx="6350000" cy="6339840"/>
          </a:xfrm>
        </p:grpSpPr>
        <p:sp>
          <p:nvSpPr>
            <p:cNvPr id="29" name="Freeform 12">
              <a:extLst>
                <a:ext uri="{FF2B5EF4-FFF2-40B4-BE49-F238E27FC236}">
                  <a16:creationId xmlns:a16="http://schemas.microsoft.com/office/drawing/2014/main" id="{8A41DAEA-3561-635B-1297-B7E9F7E45712}"/>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6327D"/>
            </a:solidFill>
          </p:spPr>
        </p:sp>
      </p:grpSp>
      <p:grpSp>
        <p:nvGrpSpPr>
          <p:cNvPr id="30" name="Group 13">
            <a:extLst>
              <a:ext uri="{FF2B5EF4-FFF2-40B4-BE49-F238E27FC236}">
                <a16:creationId xmlns:a16="http://schemas.microsoft.com/office/drawing/2014/main" id="{1BF2919E-16D2-77AC-C2B9-020C79A97E95}"/>
              </a:ext>
            </a:extLst>
          </p:cNvPr>
          <p:cNvGrpSpPr/>
          <p:nvPr/>
        </p:nvGrpSpPr>
        <p:grpSpPr>
          <a:xfrm rot="-2700000">
            <a:off x="12693817" y="8539181"/>
            <a:ext cx="2044362" cy="2041091"/>
            <a:chOff x="0" y="0"/>
            <a:chExt cx="6350000" cy="6339840"/>
          </a:xfrm>
        </p:grpSpPr>
        <p:sp>
          <p:nvSpPr>
            <p:cNvPr id="31" name="Freeform 14">
              <a:extLst>
                <a:ext uri="{FF2B5EF4-FFF2-40B4-BE49-F238E27FC236}">
                  <a16:creationId xmlns:a16="http://schemas.microsoft.com/office/drawing/2014/main" id="{4FA48418-D02F-3B34-0A5D-524BE1C025E9}"/>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44B875"/>
            </a:solidFill>
          </p:spPr>
        </p:sp>
      </p:grpSp>
      <p:sp>
        <p:nvSpPr>
          <p:cNvPr id="9" name="TextBox 8">
            <a:extLst>
              <a:ext uri="{FF2B5EF4-FFF2-40B4-BE49-F238E27FC236}">
                <a16:creationId xmlns:a16="http://schemas.microsoft.com/office/drawing/2014/main" id="{D8BFCA5D-1027-44C7-47CD-565DE6B3AF7C}"/>
              </a:ext>
            </a:extLst>
          </p:cNvPr>
          <p:cNvSpPr txBox="1"/>
          <p:nvPr/>
        </p:nvSpPr>
        <p:spPr>
          <a:xfrm>
            <a:off x="1027509" y="1706936"/>
            <a:ext cx="6821090" cy="6391493"/>
          </a:xfrm>
          <a:prstGeom prst="rect">
            <a:avLst/>
          </a:prstGeom>
          <a:noFill/>
        </p:spPr>
        <p:txBody>
          <a:bodyPr wrap="square">
            <a:spAutoFit/>
          </a:bodyPr>
          <a:lstStyle/>
          <a:p>
            <a:pPr marL="571500" indent="-571500" algn="just" rtl="0">
              <a:spcBef>
                <a:spcPts val="0"/>
              </a:spcBef>
              <a:spcAft>
                <a:spcPts val="800"/>
              </a:spcAft>
              <a:buFont typeface="Arial" panose="020B0604020202020204" pitchFamily="34" charset="0"/>
              <a:buChar char="•"/>
            </a:pPr>
            <a:r>
              <a:rPr lang="vi-VN" sz="3600" b="1" i="0" u="none" strike="noStrike">
                <a:solidFill>
                  <a:srgbClr val="000000"/>
                </a:solidFill>
                <a:effectLst/>
                <a:latin typeface="Arial" panose="020B0604020202020204" pitchFamily="34" charset="0"/>
                <a:cs typeface="Arial" panose="020B0604020202020204" pitchFamily="34" charset="0"/>
              </a:rPr>
              <a:t>Khối cơ sở (base cuboid)</a:t>
            </a:r>
            <a:r>
              <a:rPr lang="vi-VN" sz="3600" b="0" i="0" u="none" strike="noStrike">
                <a:solidFill>
                  <a:srgbClr val="000000"/>
                </a:solidFill>
                <a:effectLst/>
                <a:latin typeface="Arial" panose="020B0604020202020204" pitchFamily="34" charset="0"/>
                <a:cs typeface="Arial" panose="020B0604020202020204" pitchFamily="34" charset="0"/>
              </a:rPr>
              <a:t> là cấp độ thấp nhất, chứa dữ liệu chi tiết cần phân tích.</a:t>
            </a:r>
            <a:endParaRPr lang="vi-VN" sz="4800" b="0">
              <a:effectLst/>
              <a:latin typeface="Arial" panose="020B0604020202020204" pitchFamily="34" charset="0"/>
              <a:cs typeface="Arial" panose="020B0604020202020204" pitchFamily="34" charset="0"/>
            </a:endParaRPr>
          </a:p>
          <a:p>
            <a:pPr marL="571500" indent="-571500" algn="just" rtl="0">
              <a:spcBef>
                <a:spcPts val="0"/>
              </a:spcBef>
              <a:spcAft>
                <a:spcPts val="800"/>
              </a:spcAft>
              <a:buFont typeface="Arial" panose="020B0604020202020204" pitchFamily="34" charset="0"/>
              <a:buChar char="•"/>
            </a:pPr>
            <a:r>
              <a:rPr lang="vi-VN" sz="3600" b="1" i="0" u="none" strike="noStrike">
                <a:solidFill>
                  <a:srgbClr val="000000"/>
                </a:solidFill>
                <a:effectLst/>
                <a:latin typeface="Arial" panose="020B0604020202020204" pitchFamily="34" charset="0"/>
                <a:cs typeface="Arial" panose="020B0604020202020204" pitchFamily="34" charset="0"/>
              </a:rPr>
              <a:t>Khối đỉnh (apex cuboid)</a:t>
            </a:r>
            <a:r>
              <a:rPr lang="vi-VN" sz="3600" b="0" i="0" u="none" strike="noStrike">
                <a:solidFill>
                  <a:srgbClr val="000000"/>
                </a:solidFill>
                <a:effectLst/>
                <a:latin typeface="Arial" panose="020B0604020202020204" pitchFamily="34" charset="0"/>
                <a:cs typeface="Arial" panose="020B0604020202020204" pitchFamily="34" charset="0"/>
              </a:rPr>
              <a:t> là cấp độ cao nhất, cung cấp tổng dữ liệu toàn diện.</a:t>
            </a:r>
            <a:endParaRPr lang="vi-VN" sz="4800" b="0">
              <a:effectLst/>
              <a:latin typeface="Arial" panose="020B0604020202020204" pitchFamily="34" charset="0"/>
              <a:cs typeface="Arial" panose="020B0604020202020204" pitchFamily="34" charset="0"/>
            </a:endParaRPr>
          </a:p>
          <a:p>
            <a:pPr marL="571500" indent="-571500" algn="just" rtl="0">
              <a:spcBef>
                <a:spcPts val="0"/>
              </a:spcBef>
              <a:spcAft>
                <a:spcPts val="800"/>
              </a:spcAft>
              <a:buFont typeface="Arial" panose="020B0604020202020204" pitchFamily="34" charset="0"/>
              <a:buChar char="•"/>
            </a:pPr>
            <a:r>
              <a:rPr lang="vi-VN" sz="3600" b="1" i="0" u="none" strike="noStrike">
                <a:solidFill>
                  <a:srgbClr val="000000"/>
                </a:solidFill>
                <a:effectLst/>
                <a:latin typeface="Arial" panose="020B0604020202020204" pitchFamily="34" charset="0"/>
                <a:cs typeface="Arial" panose="020B0604020202020204" pitchFamily="34" charset="0"/>
              </a:rPr>
              <a:t>Cuboid</a:t>
            </a:r>
            <a:r>
              <a:rPr lang="vi-VN" sz="3600" b="0" i="0" u="none" strike="noStrike">
                <a:solidFill>
                  <a:srgbClr val="000000"/>
                </a:solidFill>
                <a:effectLst/>
                <a:latin typeface="Arial" panose="020B0604020202020204" pitchFamily="34" charset="0"/>
                <a:cs typeface="Arial" panose="020B0604020202020204" pitchFamily="34" charset="0"/>
              </a:rPr>
              <a:t> là khối dữ liệu ở các mức độ trừu tượng khác nhau, tạo ra một mạng lưới khối phục vụ cho phân tích theo các yêu cầu cụ thể.</a:t>
            </a:r>
            <a:endParaRPr lang="vi-VN" sz="4800" b="0">
              <a:effectLst/>
              <a:latin typeface="Arial" panose="020B0604020202020204" pitchFamily="34" charset="0"/>
              <a:cs typeface="Arial" panose="020B0604020202020204" pitchFamily="34" charset="0"/>
            </a:endParaRPr>
          </a:p>
        </p:txBody>
      </p:sp>
      <p:grpSp>
        <p:nvGrpSpPr>
          <p:cNvPr id="10" name="Group 9">
            <a:extLst>
              <a:ext uri="{FF2B5EF4-FFF2-40B4-BE49-F238E27FC236}">
                <a16:creationId xmlns:a16="http://schemas.microsoft.com/office/drawing/2014/main" id="{7D4EBE14-DB94-8C9A-9529-234049FC1D0E}"/>
              </a:ext>
            </a:extLst>
          </p:cNvPr>
          <p:cNvGrpSpPr/>
          <p:nvPr/>
        </p:nvGrpSpPr>
        <p:grpSpPr>
          <a:xfrm>
            <a:off x="1017021" y="647700"/>
            <a:ext cx="9215757" cy="1006981"/>
            <a:chOff x="1028700" y="1357679"/>
            <a:chExt cx="9215757" cy="1006981"/>
          </a:xfrm>
        </p:grpSpPr>
        <p:grpSp>
          <p:nvGrpSpPr>
            <p:cNvPr id="11" name="Group 2">
              <a:extLst>
                <a:ext uri="{FF2B5EF4-FFF2-40B4-BE49-F238E27FC236}">
                  <a16:creationId xmlns:a16="http://schemas.microsoft.com/office/drawing/2014/main" id="{F80D7D83-554C-D984-9D93-7C6D2E0EF92E}"/>
                </a:ext>
              </a:extLst>
            </p:cNvPr>
            <p:cNvGrpSpPr/>
            <p:nvPr/>
          </p:nvGrpSpPr>
          <p:grpSpPr>
            <a:xfrm>
              <a:off x="1028700" y="1357679"/>
              <a:ext cx="6831578" cy="1006981"/>
              <a:chOff x="0" y="0"/>
              <a:chExt cx="4135729" cy="609611"/>
            </a:xfrm>
          </p:grpSpPr>
          <p:sp>
            <p:nvSpPr>
              <p:cNvPr id="13" name="Freeform 3">
                <a:extLst>
                  <a:ext uri="{FF2B5EF4-FFF2-40B4-BE49-F238E27FC236}">
                    <a16:creationId xmlns:a16="http://schemas.microsoft.com/office/drawing/2014/main" id="{1FE2C377-6C77-B547-6183-D7ADC9B31911}"/>
                  </a:ext>
                </a:extLst>
              </p:cNvPr>
              <p:cNvSpPr/>
              <p:nvPr/>
            </p:nvSpPr>
            <p:spPr>
              <a:xfrm>
                <a:off x="6349" y="6350"/>
                <a:ext cx="4129380" cy="596911"/>
              </a:xfrm>
              <a:custGeom>
                <a:avLst/>
                <a:gdLst/>
                <a:ahLst/>
                <a:cxnLst/>
                <a:rect l="l" t="t" r="r" b="b"/>
                <a:pathLst>
                  <a:path w="2971192" h="596911">
                    <a:moveTo>
                      <a:pt x="2971192" y="271780"/>
                    </a:moveTo>
                    <a:lnTo>
                      <a:pt x="2971192" y="596911"/>
                    </a:lnTo>
                    <a:lnTo>
                      <a:pt x="0" y="596911"/>
                    </a:lnTo>
                    <a:lnTo>
                      <a:pt x="0" y="0"/>
                    </a:lnTo>
                    <a:lnTo>
                      <a:pt x="2699412" y="0"/>
                    </a:lnTo>
                    <a:close/>
                  </a:path>
                </a:pathLst>
              </a:custGeom>
              <a:solidFill>
                <a:srgbClr val="06327D">
                  <a:alpha val="85882"/>
                </a:srgbClr>
              </a:solidFill>
            </p:spPr>
            <p:txBody>
              <a:bodyPr/>
              <a:lstStyle/>
              <a:p>
                <a:endParaRPr lang="en-ID"/>
              </a:p>
            </p:txBody>
          </p:sp>
          <p:sp>
            <p:nvSpPr>
              <p:cNvPr id="14" name="Freeform 4">
                <a:extLst>
                  <a:ext uri="{FF2B5EF4-FFF2-40B4-BE49-F238E27FC236}">
                    <a16:creationId xmlns:a16="http://schemas.microsoft.com/office/drawing/2014/main" id="{0E3954E9-A7F0-7B37-9D80-A4FAA8530ABC}"/>
                  </a:ext>
                </a:extLst>
              </p:cNvPr>
              <p:cNvSpPr/>
              <p:nvPr/>
            </p:nvSpPr>
            <p:spPr>
              <a:xfrm>
                <a:off x="0" y="0"/>
                <a:ext cx="4129380" cy="609611"/>
              </a:xfrm>
              <a:custGeom>
                <a:avLst/>
                <a:gdLst/>
                <a:ahLst/>
                <a:cxnLst/>
                <a:rect l="l" t="t" r="r" b="b"/>
                <a:pathLst>
                  <a:path w="2983892" h="609611">
                    <a:moveTo>
                      <a:pt x="2983892" y="609611"/>
                    </a:moveTo>
                    <a:lnTo>
                      <a:pt x="0" y="609611"/>
                    </a:lnTo>
                    <a:lnTo>
                      <a:pt x="0" y="0"/>
                    </a:lnTo>
                    <a:lnTo>
                      <a:pt x="2708303" y="0"/>
                    </a:lnTo>
                    <a:lnTo>
                      <a:pt x="2983892" y="275590"/>
                    </a:lnTo>
                    <a:cubicBezTo>
                      <a:pt x="2983892" y="275590"/>
                      <a:pt x="2983892" y="609611"/>
                      <a:pt x="2983892" y="609611"/>
                    </a:cubicBezTo>
                    <a:close/>
                    <a:moveTo>
                      <a:pt x="12700" y="596911"/>
                    </a:moveTo>
                    <a:lnTo>
                      <a:pt x="2971192" y="596911"/>
                    </a:lnTo>
                    <a:lnTo>
                      <a:pt x="2971192" y="280670"/>
                    </a:lnTo>
                    <a:lnTo>
                      <a:pt x="2703222" y="12700"/>
                    </a:lnTo>
                    <a:lnTo>
                      <a:pt x="12700" y="12700"/>
                    </a:lnTo>
                    <a:lnTo>
                      <a:pt x="12700" y="596911"/>
                    </a:lnTo>
                    <a:close/>
                  </a:path>
                </a:pathLst>
              </a:custGeom>
              <a:solidFill>
                <a:srgbClr val="06327D">
                  <a:alpha val="85882"/>
                </a:srgbClr>
              </a:solidFill>
            </p:spPr>
          </p:sp>
        </p:grpSp>
        <p:sp>
          <p:nvSpPr>
            <p:cNvPr id="12" name="TextBox 6">
              <a:extLst>
                <a:ext uri="{FF2B5EF4-FFF2-40B4-BE49-F238E27FC236}">
                  <a16:creationId xmlns:a16="http://schemas.microsoft.com/office/drawing/2014/main" id="{BADF6645-F7E3-DA55-36CB-626797C390ED}"/>
                </a:ext>
              </a:extLst>
            </p:cNvPr>
            <p:cNvSpPr txBox="1"/>
            <p:nvPr/>
          </p:nvSpPr>
          <p:spPr>
            <a:xfrm>
              <a:off x="1215825" y="1638530"/>
              <a:ext cx="9028632" cy="468141"/>
            </a:xfrm>
            <a:prstGeom prst="rect">
              <a:avLst/>
            </a:prstGeom>
          </p:spPr>
          <p:txBody>
            <a:bodyPr lIns="0" tIns="0" rIns="0" bIns="0" rtlCol="0" anchor="t">
              <a:spAutoFit/>
            </a:bodyPr>
            <a:lstStyle/>
            <a:p>
              <a:pPr marL="0" lvl="0" indent="0" algn="l">
                <a:lnSpc>
                  <a:spcPts val="3573"/>
                </a:lnSpc>
                <a:spcBef>
                  <a:spcPct val="0"/>
                </a:spcBef>
              </a:pPr>
              <a:r>
                <a:rPr lang="vi-VN" sz="3600" u="none">
                  <a:solidFill>
                    <a:srgbClr val="FFFFFF"/>
                  </a:solidFill>
                  <a:latin typeface="Arial" panose="020B0604020202020204" pitchFamily="34" charset="0"/>
                  <a:ea typeface="Inter"/>
                  <a:cs typeface="Arial" panose="020B0604020202020204" pitchFamily="34" charset="0"/>
                  <a:sym typeface="Inter"/>
                </a:rPr>
                <a:t>Các khái niệm quan trọng</a:t>
              </a:r>
              <a:endParaRPr lang="en-US" sz="3600" u="none">
                <a:solidFill>
                  <a:srgbClr val="FFFFFF"/>
                </a:solidFill>
                <a:latin typeface="Arial" panose="020B0604020202020204" pitchFamily="34" charset="0"/>
                <a:ea typeface="Inter"/>
                <a:cs typeface="Arial" panose="020B0604020202020204" pitchFamily="34" charset="0"/>
                <a:sym typeface="Inter"/>
              </a:endParaRPr>
            </a:p>
          </p:txBody>
        </p:sp>
      </p:grpSp>
      <p:pic>
        <p:nvPicPr>
          <p:cNvPr id="7170" name="Picture 2" descr="Surface Area of Cuboid - Definition, Formulas, Derivation, Examples">
            <a:extLst>
              <a:ext uri="{FF2B5EF4-FFF2-40B4-BE49-F238E27FC236}">
                <a16:creationId xmlns:a16="http://schemas.microsoft.com/office/drawing/2014/main" id="{F7B18432-90DC-D6E7-05F0-B53CE0DADC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0" y="5372100"/>
            <a:ext cx="7848600" cy="448964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Data Cube - an overview | ScienceDirect Topics">
            <a:extLst>
              <a:ext uri="{FF2B5EF4-FFF2-40B4-BE49-F238E27FC236}">
                <a16:creationId xmlns:a16="http://schemas.microsoft.com/office/drawing/2014/main" id="{5F8C14F6-ECCA-F553-18C9-9895105DC7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3474" y="694675"/>
            <a:ext cx="5569651" cy="467742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D349A7EB-7D36-0AE9-0839-1AA70B96E932}"/>
              </a:ext>
            </a:extLst>
          </p:cNvPr>
          <p:cNvSpPr txBox="1">
            <a:spLocks/>
          </p:cNvSpPr>
          <p:nvPr/>
        </p:nvSpPr>
        <p:spPr>
          <a:xfrm>
            <a:off x="16144973" y="9893804"/>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800" b="1" smtClean="0"/>
              <a:pPr/>
              <a:t>40</a:t>
            </a:fld>
            <a:endParaRPr lang="en-US" sz="2800" b="1"/>
          </a:p>
        </p:txBody>
      </p:sp>
    </p:spTree>
    <p:extLst>
      <p:ext uri="{BB962C8B-B14F-4D97-AF65-F5344CB8AC3E}">
        <p14:creationId xmlns:p14="http://schemas.microsoft.com/office/powerpoint/2010/main" val="16814956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11">
            <a:extLst>
              <a:ext uri="{FF2B5EF4-FFF2-40B4-BE49-F238E27FC236}">
                <a16:creationId xmlns:a16="http://schemas.microsoft.com/office/drawing/2014/main" id="{BF5FDB8C-9753-75CE-3A5C-473824E9A64E}"/>
              </a:ext>
            </a:extLst>
          </p:cNvPr>
          <p:cNvGrpSpPr/>
          <p:nvPr/>
        </p:nvGrpSpPr>
        <p:grpSpPr>
          <a:xfrm rot="2700000" flipV="1">
            <a:off x="14510739" y="9272262"/>
            <a:ext cx="3847852" cy="3841695"/>
            <a:chOff x="0" y="0"/>
            <a:chExt cx="6350000" cy="6339840"/>
          </a:xfrm>
        </p:grpSpPr>
        <p:sp>
          <p:nvSpPr>
            <p:cNvPr id="29" name="Freeform 12">
              <a:extLst>
                <a:ext uri="{FF2B5EF4-FFF2-40B4-BE49-F238E27FC236}">
                  <a16:creationId xmlns:a16="http://schemas.microsoft.com/office/drawing/2014/main" id="{8A41DAEA-3561-635B-1297-B7E9F7E45712}"/>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6327D"/>
            </a:solidFill>
          </p:spPr>
        </p:sp>
      </p:grpSp>
      <p:grpSp>
        <p:nvGrpSpPr>
          <p:cNvPr id="30" name="Group 13">
            <a:extLst>
              <a:ext uri="{FF2B5EF4-FFF2-40B4-BE49-F238E27FC236}">
                <a16:creationId xmlns:a16="http://schemas.microsoft.com/office/drawing/2014/main" id="{1BF2919E-16D2-77AC-C2B9-020C79A97E95}"/>
              </a:ext>
            </a:extLst>
          </p:cNvPr>
          <p:cNvGrpSpPr/>
          <p:nvPr/>
        </p:nvGrpSpPr>
        <p:grpSpPr>
          <a:xfrm rot="-2700000">
            <a:off x="12693817" y="8539181"/>
            <a:ext cx="2044362" cy="2041091"/>
            <a:chOff x="0" y="0"/>
            <a:chExt cx="6350000" cy="6339840"/>
          </a:xfrm>
        </p:grpSpPr>
        <p:sp>
          <p:nvSpPr>
            <p:cNvPr id="31" name="Freeform 14">
              <a:extLst>
                <a:ext uri="{FF2B5EF4-FFF2-40B4-BE49-F238E27FC236}">
                  <a16:creationId xmlns:a16="http://schemas.microsoft.com/office/drawing/2014/main" id="{4FA48418-D02F-3B34-0A5D-524BE1C025E9}"/>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44B875"/>
            </a:solidFill>
          </p:spPr>
        </p:sp>
      </p:grpSp>
      <p:sp>
        <p:nvSpPr>
          <p:cNvPr id="9" name="TextBox 8">
            <a:extLst>
              <a:ext uri="{FF2B5EF4-FFF2-40B4-BE49-F238E27FC236}">
                <a16:creationId xmlns:a16="http://schemas.microsoft.com/office/drawing/2014/main" id="{D8BFCA5D-1027-44C7-47CD-565DE6B3AF7C}"/>
              </a:ext>
            </a:extLst>
          </p:cNvPr>
          <p:cNvSpPr txBox="1"/>
          <p:nvPr/>
        </p:nvSpPr>
        <p:spPr>
          <a:xfrm>
            <a:off x="1027509" y="1706936"/>
            <a:ext cx="16321854" cy="2759730"/>
          </a:xfrm>
          <a:prstGeom prst="rect">
            <a:avLst/>
          </a:prstGeom>
          <a:noFill/>
        </p:spPr>
        <p:txBody>
          <a:bodyPr wrap="square">
            <a:spAutoFit/>
          </a:bodyPr>
          <a:lstStyle/>
          <a:p>
            <a:pPr indent="363538" algn="just" rtl="0" fontAlgn="base">
              <a:spcBef>
                <a:spcPts val="0"/>
              </a:spcBef>
              <a:spcAft>
                <a:spcPts val="800"/>
              </a:spcAft>
              <a:buFont typeface="Arial" panose="020B0604020202020204" pitchFamily="34" charset="0"/>
              <a:buChar char="•"/>
            </a:pPr>
            <a:r>
              <a:rPr lang="vi-VN" sz="3200" b="1" i="0" u="none" strike="noStrike">
                <a:solidFill>
                  <a:srgbClr val="000000"/>
                </a:solidFill>
                <a:effectLst/>
                <a:cs typeface="Arial" panose="020B0604020202020204" pitchFamily="34" charset="0"/>
              </a:rPr>
              <a:t>Phân tích nhanh (Fast querying):</a:t>
            </a:r>
            <a:r>
              <a:rPr lang="vi-VN" sz="3200" b="0" i="0" u="none" strike="noStrike">
                <a:solidFill>
                  <a:srgbClr val="000000"/>
                </a:solidFill>
                <a:effectLst/>
                <a:cs typeface="Arial" panose="020B0604020202020204" pitchFamily="34" charset="0"/>
              </a:rPr>
              <a:t> Cho phép thực hiện các truy vấn phức tạp một cách nhanh chóng.</a:t>
            </a:r>
          </a:p>
          <a:p>
            <a:pPr indent="363538" algn="just" rtl="0" fontAlgn="base">
              <a:spcBef>
                <a:spcPts val="0"/>
              </a:spcBef>
              <a:spcAft>
                <a:spcPts val="800"/>
              </a:spcAft>
              <a:buFont typeface="Arial" panose="020B0604020202020204" pitchFamily="34" charset="0"/>
              <a:buChar char="•"/>
            </a:pPr>
            <a:r>
              <a:rPr lang="vi-VN" sz="3200" b="1" i="0" u="none" strike="noStrike">
                <a:solidFill>
                  <a:srgbClr val="000000"/>
                </a:solidFill>
                <a:effectLst/>
                <a:cs typeface="Arial" panose="020B0604020202020204" pitchFamily="34" charset="0"/>
              </a:rPr>
              <a:t>Trực quan (Visualization):</a:t>
            </a:r>
            <a:r>
              <a:rPr lang="vi-VN" sz="3200" b="0" i="0" u="none" strike="noStrike">
                <a:solidFill>
                  <a:srgbClr val="000000"/>
                </a:solidFill>
                <a:effectLst/>
                <a:cs typeface="Arial" panose="020B0604020202020204" pitchFamily="34" charset="0"/>
              </a:rPr>
              <a:t> Dễ dàng hiểu và giải thích kết quả.</a:t>
            </a:r>
          </a:p>
          <a:p>
            <a:pPr indent="363538" algn="just" rtl="0" fontAlgn="base">
              <a:spcBef>
                <a:spcPts val="0"/>
              </a:spcBef>
              <a:spcAft>
                <a:spcPts val="800"/>
              </a:spcAft>
              <a:buFont typeface="Arial" panose="020B0604020202020204" pitchFamily="34" charset="0"/>
              <a:buChar char="•"/>
            </a:pPr>
            <a:r>
              <a:rPr lang="vi-VN" sz="3200" b="1" i="0" u="none" strike="noStrike">
                <a:solidFill>
                  <a:srgbClr val="000000"/>
                </a:solidFill>
                <a:effectLst/>
                <a:cs typeface="Arial" panose="020B0604020202020204" pitchFamily="34" charset="0"/>
              </a:rPr>
              <a:t>Linh hoạt (Flexible aggregation):</a:t>
            </a:r>
            <a:r>
              <a:rPr lang="vi-VN" sz="3200" b="0" i="0" u="none" strike="noStrike">
                <a:solidFill>
                  <a:srgbClr val="000000"/>
                </a:solidFill>
                <a:effectLst/>
                <a:cs typeface="Arial" panose="020B0604020202020204" pitchFamily="34" charset="0"/>
              </a:rPr>
              <a:t> Có thể tạo ra nhiều cấp độ tổng hợp khác nhau để phù hợp với nhu cầu phân tích.</a:t>
            </a:r>
          </a:p>
        </p:txBody>
      </p:sp>
      <p:grpSp>
        <p:nvGrpSpPr>
          <p:cNvPr id="10" name="Group 9">
            <a:extLst>
              <a:ext uri="{FF2B5EF4-FFF2-40B4-BE49-F238E27FC236}">
                <a16:creationId xmlns:a16="http://schemas.microsoft.com/office/drawing/2014/main" id="{7D4EBE14-DB94-8C9A-9529-234049FC1D0E}"/>
              </a:ext>
            </a:extLst>
          </p:cNvPr>
          <p:cNvGrpSpPr/>
          <p:nvPr/>
        </p:nvGrpSpPr>
        <p:grpSpPr>
          <a:xfrm>
            <a:off x="1017021" y="647700"/>
            <a:ext cx="9215757" cy="1006981"/>
            <a:chOff x="1028700" y="1357679"/>
            <a:chExt cx="9215757" cy="1006981"/>
          </a:xfrm>
        </p:grpSpPr>
        <p:grpSp>
          <p:nvGrpSpPr>
            <p:cNvPr id="11" name="Group 2">
              <a:extLst>
                <a:ext uri="{FF2B5EF4-FFF2-40B4-BE49-F238E27FC236}">
                  <a16:creationId xmlns:a16="http://schemas.microsoft.com/office/drawing/2014/main" id="{F80D7D83-554C-D984-9D93-7C6D2E0EF92E}"/>
                </a:ext>
              </a:extLst>
            </p:cNvPr>
            <p:cNvGrpSpPr/>
            <p:nvPr/>
          </p:nvGrpSpPr>
          <p:grpSpPr>
            <a:xfrm>
              <a:off x="1028700" y="1357679"/>
              <a:ext cx="4928923" cy="1006981"/>
              <a:chOff x="0" y="0"/>
              <a:chExt cx="2983892" cy="609611"/>
            </a:xfrm>
          </p:grpSpPr>
          <p:sp>
            <p:nvSpPr>
              <p:cNvPr id="13" name="Freeform 3">
                <a:extLst>
                  <a:ext uri="{FF2B5EF4-FFF2-40B4-BE49-F238E27FC236}">
                    <a16:creationId xmlns:a16="http://schemas.microsoft.com/office/drawing/2014/main" id="{1FE2C377-6C77-B547-6183-D7ADC9B31911}"/>
                  </a:ext>
                </a:extLst>
              </p:cNvPr>
              <p:cNvSpPr/>
              <p:nvPr/>
            </p:nvSpPr>
            <p:spPr>
              <a:xfrm>
                <a:off x="6350" y="6350"/>
                <a:ext cx="2971192" cy="596911"/>
              </a:xfrm>
              <a:custGeom>
                <a:avLst/>
                <a:gdLst/>
                <a:ahLst/>
                <a:cxnLst/>
                <a:rect l="l" t="t" r="r" b="b"/>
                <a:pathLst>
                  <a:path w="2971192" h="596911">
                    <a:moveTo>
                      <a:pt x="2971192" y="271780"/>
                    </a:moveTo>
                    <a:lnTo>
                      <a:pt x="2971192" y="596911"/>
                    </a:lnTo>
                    <a:lnTo>
                      <a:pt x="0" y="596911"/>
                    </a:lnTo>
                    <a:lnTo>
                      <a:pt x="0" y="0"/>
                    </a:lnTo>
                    <a:lnTo>
                      <a:pt x="2699412" y="0"/>
                    </a:lnTo>
                    <a:close/>
                  </a:path>
                </a:pathLst>
              </a:custGeom>
              <a:solidFill>
                <a:srgbClr val="06327D">
                  <a:alpha val="85882"/>
                </a:srgbClr>
              </a:solidFill>
            </p:spPr>
            <p:txBody>
              <a:bodyPr/>
              <a:lstStyle/>
              <a:p>
                <a:endParaRPr lang="en-ID"/>
              </a:p>
            </p:txBody>
          </p:sp>
          <p:sp>
            <p:nvSpPr>
              <p:cNvPr id="14" name="Freeform 4">
                <a:extLst>
                  <a:ext uri="{FF2B5EF4-FFF2-40B4-BE49-F238E27FC236}">
                    <a16:creationId xmlns:a16="http://schemas.microsoft.com/office/drawing/2014/main" id="{0E3954E9-A7F0-7B37-9D80-A4FAA8530ABC}"/>
                  </a:ext>
                </a:extLst>
              </p:cNvPr>
              <p:cNvSpPr/>
              <p:nvPr/>
            </p:nvSpPr>
            <p:spPr>
              <a:xfrm>
                <a:off x="0" y="0"/>
                <a:ext cx="2983892" cy="609611"/>
              </a:xfrm>
              <a:custGeom>
                <a:avLst/>
                <a:gdLst/>
                <a:ahLst/>
                <a:cxnLst/>
                <a:rect l="l" t="t" r="r" b="b"/>
                <a:pathLst>
                  <a:path w="2983892" h="609611">
                    <a:moveTo>
                      <a:pt x="2983892" y="609611"/>
                    </a:moveTo>
                    <a:lnTo>
                      <a:pt x="0" y="609611"/>
                    </a:lnTo>
                    <a:lnTo>
                      <a:pt x="0" y="0"/>
                    </a:lnTo>
                    <a:lnTo>
                      <a:pt x="2708303" y="0"/>
                    </a:lnTo>
                    <a:lnTo>
                      <a:pt x="2983892" y="275590"/>
                    </a:lnTo>
                    <a:cubicBezTo>
                      <a:pt x="2983892" y="275590"/>
                      <a:pt x="2983892" y="609611"/>
                      <a:pt x="2983892" y="609611"/>
                    </a:cubicBezTo>
                    <a:close/>
                    <a:moveTo>
                      <a:pt x="12700" y="596911"/>
                    </a:moveTo>
                    <a:lnTo>
                      <a:pt x="2971192" y="596911"/>
                    </a:lnTo>
                    <a:lnTo>
                      <a:pt x="2971192" y="280670"/>
                    </a:lnTo>
                    <a:lnTo>
                      <a:pt x="2703222" y="12700"/>
                    </a:lnTo>
                    <a:lnTo>
                      <a:pt x="12700" y="12700"/>
                    </a:lnTo>
                    <a:lnTo>
                      <a:pt x="12700" y="596911"/>
                    </a:lnTo>
                    <a:close/>
                  </a:path>
                </a:pathLst>
              </a:custGeom>
              <a:solidFill>
                <a:srgbClr val="06327D">
                  <a:alpha val="85882"/>
                </a:srgbClr>
              </a:solidFill>
            </p:spPr>
          </p:sp>
        </p:grpSp>
        <p:sp>
          <p:nvSpPr>
            <p:cNvPr id="12" name="TextBox 6">
              <a:extLst>
                <a:ext uri="{FF2B5EF4-FFF2-40B4-BE49-F238E27FC236}">
                  <a16:creationId xmlns:a16="http://schemas.microsoft.com/office/drawing/2014/main" id="{BADF6645-F7E3-DA55-36CB-626797C390ED}"/>
                </a:ext>
              </a:extLst>
            </p:cNvPr>
            <p:cNvSpPr txBox="1"/>
            <p:nvPr/>
          </p:nvSpPr>
          <p:spPr>
            <a:xfrm>
              <a:off x="1215825" y="1638530"/>
              <a:ext cx="9028632" cy="468141"/>
            </a:xfrm>
            <a:prstGeom prst="rect">
              <a:avLst/>
            </a:prstGeom>
          </p:spPr>
          <p:txBody>
            <a:bodyPr lIns="0" tIns="0" rIns="0" bIns="0" rtlCol="0" anchor="t">
              <a:spAutoFit/>
            </a:bodyPr>
            <a:lstStyle/>
            <a:p>
              <a:pPr marL="0" lvl="0" indent="0" algn="l">
                <a:lnSpc>
                  <a:spcPts val="3573"/>
                </a:lnSpc>
                <a:spcBef>
                  <a:spcPct val="0"/>
                </a:spcBef>
              </a:pPr>
              <a:r>
                <a:rPr lang="vi-VN" sz="3600" u="none">
                  <a:solidFill>
                    <a:srgbClr val="FFFFFF"/>
                  </a:solidFill>
                  <a:latin typeface="Arial" panose="020B0604020202020204" pitchFamily="34" charset="0"/>
                  <a:ea typeface="Inter"/>
                  <a:cs typeface="Arial" panose="020B0604020202020204" pitchFamily="34" charset="0"/>
                  <a:sym typeface="Inter"/>
                </a:rPr>
                <a:t>Ưu điểm</a:t>
              </a:r>
              <a:endParaRPr lang="en-US" sz="3600" u="none">
                <a:solidFill>
                  <a:srgbClr val="FFFFFF"/>
                </a:solidFill>
                <a:latin typeface="Arial" panose="020B0604020202020204" pitchFamily="34" charset="0"/>
                <a:ea typeface="Inter"/>
                <a:cs typeface="Arial" panose="020B0604020202020204" pitchFamily="34" charset="0"/>
                <a:sym typeface="Inter"/>
              </a:endParaRPr>
            </a:p>
          </p:txBody>
        </p:sp>
      </p:grpSp>
      <p:grpSp>
        <p:nvGrpSpPr>
          <p:cNvPr id="2" name="Group 1">
            <a:extLst>
              <a:ext uri="{FF2B5EF4-FFF2-40B4-BE49-F238E27FC236}">
                <a16:creationId xmlns:a16="http://schemas.microsoft.com/office/drawing/2014/main" id="{45F0EBC1-A49E-D619-7E23-9DDAEC1A4318}"/>
              </a:ext>
            </a:extLst>
          </p:cNvPr>
          <p:cNvGrpSpPr/>
          <p:nvPr/>
        </p:nvGrpSpPr>
        <p:grpSpPr>
          <a:xfrm>
            <a:off x="1017021" y="4826697"/>
            <a:ext cx="9215757" cy="1006981"/>
            <a:chOff x="1028700" y="1357679"/>
            <a:chExt cx="9215757" cy="1006981"/>
          </a:xfrm>
        </p:grpSpPr>
        <p:grpSp>
          <p:nvGrpSpPr>
            <p:cNvPr id="3" name="Group 2">
              <a:extLst>
                <a:ext uri="{FF2B5EF4-FFF2-40B4-BE49-F238E27FC236}">
                  <a16:creationId xmlns:a16="http://schemas.microsoft.com/office/drawing/2014/main" id="{31FAD25B-FB8F-5431-FED5-0E5E0F185ECC}"/>
                </a:ext>
              </a:extLst>
            </p:cNvPr>
            <p:cNvGrpSpPr/>
            <p:nvPr/>
          </p:nvGrpSpPr>
          <p:grpSpPr>
            <a:xfrm>
              <a:off x="1028700" y="1357679"/>
              <a:ext cx="4928923" cy="1006981"/>
              <a:chOff x="0" y="0"/>
              <a:chExt cx="2983892" cy="609611"/>
            </a:xfrm>
          </p:grpSpPr>
          <p:sp>
            <p:nvSpPr>
              <p:cNvPr id="5" name="Freeform 3">
                <a:extLst>
                  <a:ext uri="{FF2B5EF4-FFF2-40B4-BE49-F238E27FC236}">
                    <a16:creationId xmlns:a16="http://schemas.microsoft.com/office/drawing/2014/main" id="{0E4FA014-2676-BA2F-0C5A-4B039E92DBBB}"/>
                  </a:ext>
                </a:extLst>
              </p:cNvPr>
              <p:cNvSpPr/>
              <p:nvPr/>
            </p:nvSpPr>
            <p:spPr>
              <a:xfrm>
                <a:off x="6350" y="6350"/>
                <a:ext cx="2971192" cy="596911"/>
              </a:xfrm>
              <a:custGeom>
                <a:avLst/>
                <a:gdLst/>
                <a:ahLst/>
                <a:cxnLst/>
                <a:rect l="l" t="t" r="r" b="b"/>
                <a:pathLst>
                  <a:path w="2971192" h="596911">
                    <a:moveTo>
                      <a:pt x="2971192" y="271780"/>
                    </a:moveTo>
                    <a:lnTo>
                      <a:pt x="2971192" y="596911"/>
                    </a:lnTo>
                    <a:lnTo>
                      <a:pt x="0" y="596911"/>
                    </a:lnTo>
                    <a:lnTo>
                      <a:pt x="0" y="0"/>
                    </a:lnTo>
                    <a:lnTo>
                      <a:pt x="2699412" y="0"/>
                    </a:lnTo>
                    <a:close/>
                  </a:path>
                </a:pathLst>
              </a:custGeom>
              <a:solidFill>
                <a:srgbClr val="06327D">
                  <a:alpha val="85882"/>
                </a:srgbClr>
              </a:solidFill>
            </p:spPr>
            <p:txBody>
              <a:bodyPr/>
              <a:lstStyle/>
              <a:p>
                <a:endParaRPr lang="en-ID"/>
              </a:p>
            </p:txBody>
          </p:sp>
          <p:sp>
            <p:nvSpPr>
              <p:cNvPr id="6" name="Freeform 4">
                <a:extLst>
                  <a:ext uri="{FF2B5EF4-FFF2-40B4-BE49-F238E27FC236}">
                    <a16:creationId xmlns:a16="http://schemas.microsoft.com/office/drawing/2014/main" id="{FC70D366-2304-83B7-1A18-C2A4AE6BBF78}"/>
                  </a:ext>
                </a:extLst>
              </p:cNvPr>
              <p:cNvSpPr/>
              <p:nvPr/>
            </p:nvSpPr>
            <p:spPr>
              <a:xfrm>
                <a:off x="0" y="0"/>
                <a:ext cx="2983892" cy="609611"/>
              </a:xfrm>
              <a:custGeom>
                <a:avLst/>
                <a:gdLst/>
                <a:ahLst/>
                <a:cxnLst/>
                <a:rect l="l" t="t" r="r" b="b"/>
                <a:pathLst>
                  <a:path w="2983892" h="609611">
                    <a:moveTo>
                      <a:pt x="2983892" y="609611"/>
                    </a:moveTo>
                    <a:lnTo>
                      <a:pt x="0" y="609611"/>
                    </a:lnTo>
                    <a:lnTo>
                      <a:pt x="0" y="0"/>
                    </a:lnTo>
                    <a:lnTo>
                      <a:pt x="2708303" y="0"/>
                    </a:lnTo>
                    <a:lnTo>
                      <a:pt x="2983892" y="275590"/>
                    </a:lnTo>
                    <a:cubicBezTo>
                      <a:pt x="2983892" y="275590"/>
                      <a:pt x="2983892" y="609611"/>
                      <a:pt x="2983892" y="609611"/>
                    </a:cubicBezTo>
                    <a:close/>
                    <a:moveTo>
                      <a:pt x="12700" y="596911"/>
                    </a:moveTo>
                    <a:lnTo>
                      <a:pt x="2971192" y="596911"/>
                    </a:lnTo>
                    <a:lnTo>
                      <a:pt x="2971192" y="280670"/>
                    </a:lnTo>
                    <a:lnTo>
                      <a:pt x="2703222" y="12700"/>
                    </a:lnTo>
                    <a:lnTo>
                      <a:pt x="12700" y="12700"/>
                    </a:lnTo>
                    <a:lnTo>
                      <a:pt x="12700" y="596911"/>
                    </a:lnTo>
                    <a:close/>
                  </a:path>
                </a:pathLst>
              </a:custGeom>
              <a:solidFill>
                <a:srgbClr val="06327D">
                  <a:alpha val="85882"/>
                </a:srgbClr>
              </a:solidFill>
            </p:spPr>
          </p:sp>
        </p:grpSp>
        <p:sp>
          <p:nvSpPr>
            <p:cNvPr id="4" name="TextBox 6">
              <a:extLst>
                <a:ext uri="{FF2B5EF4-FFF2-40B4-BE49-F238E27FC236}">
                  <a16:creationId xmlns:a16="http://schemas.microsoft.com/office/drawing/2014/main" id="{1C22EDEE-7C28-EFC2-0332-936E74903E02}"/>
                </a:ext>
              </a:extLst>
            </p:cNvPr>
            <p:cNvSpPr txBox="1"/>
            <p:nvPr/>
          </p:nvSpPr>
          <p:spPr>
            <a:xfrm>
              <a:off x="1215825" y="1638530"/>
              <a:ext cx="9028632" cy="468141"/>
            </a:xfrm>
            <a:prstGeom prst="rect">
              <a:avLst/>
            </a:prstGeom>
          </p:spPr>
          <p:txBody>
            <a:bodyPr lIns="0" tIns="0" rIns="0" bIns="0" rtlCol="0" anchor="t">
              <a:spAutoFit/>
            </a:bodyPr>
            <a:lstStyle/>
            <a:p>
              <a:pPr marL="0" lvl="0" indent="0" algn="l">
                <a:lnSpc>
                  <a:spcPts val="3573"/>
                </a:lnSpc>
                <a:spcBef>
                  <a:spcPct val="0"/>
                </a:spcBef>
              </a:pPr>
              <a:r>
                <a:rPr lang="vi-VN" sz="3600" u="none">
                  <a:solidFill>
                    <a:srgbClr val="FFFFFF"/>
                  </a:solidFill>
                  <a:ea typeface="Inter"/>
                  <a:cs typeface="Arial" panose="020B0604020202020204" pitchFamily="34" charset="0"/>
                  <a:sym typeface="Inter"/>
                </a:rPr>
                <a:t>Ứng dụng</a:t>
              </a:r>
              <a:endParaRPr lang="en-US" sz="3600" u="none">
                <a:solidFill>
                  <a:srgbClr val="FFFFFF"/>
                </a:solidFill>
                <a:ea typeface="Inter"/>
                <a:cs typeface="Arial" panose="020B0604020202020204" pitchFamily="34" charset="0"/>
                <a:sym typeface="Inter"/>
              </a:endParaRPr>
            </a:p>
          </p:txBody>
        </p:sp>
      </p:grpSp>
      <p:sp>
        <p:nvSpPr>
          <p:cNvPr id="8" name="TextBox 7">
            <a:extLst>
              <a:ext uri="{FF2B5EF4-FFF2-40B4-BE49-F238E27FC236}">
                <a16:creationId xmlns:a16="http://schemas.microsoft.com/office/drawing/2014/main" id="{2CD81B26-FD05-5763-C123-8047239237A1}"/>
              </a:ext>
            </a:extLst>
          </p:cNvPr>
          <p:cNvSpPr txBox="1"/>
          <p:nvPr/>
        </p:nvSpPr>
        <p:spPr>
          <a:xfrm>
            <a:off x="1027509" y="6114563"/>
            <a:ext cx="16321854" cy="1774845"/>
          </a:xfrm>
          <a:prstGeom prst="rect">
            <a:avLst/>
          </a:prstGeom>
          <a:noFill/>
        </p:spPr>
        <p:txBody>
          <a:bodyPr wrap="square">
            <a:spAutoFit/>
          </a:bodyPr>
          <a:lstStyle/>
          <a:p>
            <a:pPr indent="363538" algn="just" rtl="0" fontAlgn="base">
              <a:spcBef>
                <a:spcPts val="0"/>
              </a:spcBef>
              <a:spcAft>
                <a:spcPts val="800"/>
              </a:spcAft>
              <a:buFont typeface="Arial" panose="020B0604020202020204" pitchFamily="34" charset="0"/>
              <a:buChar char="•"/>
            </a:pPr>
            <a:r>
              <a:rPr lang="vi-VN" sz="3200" b="1" i="0" u="none" strike="noStrike">
                <a:solidFill>
                  <a:srgbClr val="000000"/>
                </a:solidFill>
                <a:effectLst/>
              </a:rPr>
              <a:t>Phân tích doanh nghiệp:</a:t>
            </a:r>
            <a:r>
              <a:rPr lang="vi-VN" sz="3200" b="0" i="0" u="none" strike="noStrike">
                <a:solidFill>
                  <a:srgbClr val="000000"/>
                </a:solidFill>
                <a:effectLst/>
              </a:rPr>
              <a:t> Đánh giá hiệu suất kinh doanh, tìm kiếm cơ hội tăng trưởng.</a:t>
            </a:r>
          </a:p>
          <a:p>
            <a:pPr indent="363538" algn="just" rtl="0" fontAlgn="base">
              <a:spcBef>
                <a:spcPts val="0"/>
              </a:spcBef>
              <a:spcAft>
                <a:spcPts val="800"/>
              </a:spcAft>
              <a:buFont typeface="Arial" panose="020B0604020202020204" pitchFamily="34" charset="0"/>
              <a:buChar char="•"/>
            </a:pPr>
            <a:r>
              <a:rPr lang="vi-VN" sz="3200" b="1" i="0" u="none" strike="noStrike">
                <a:solidFill>
                  <a:srgbClr val="000000"/>
                </a:solidFill>
                <a:effectLst/>
              </a:rPr>
              <a:t>Marketing:</a:t>
            </a:r>
            <a:r>
              <a:rPr lang="vi-VN" sz="3200" b="0" i="0" u="none" strike="noStrike">
                <a:solidFill>
                  <a:srgbClr val="000000"/>
                </a:solidFill>
                <a:effectLst/>
              </a:rPr>
              <a:t> Phân tích thị trường, đánh giá hiệu quả chiến dịch quảng cáo.</a:t>
            </a:r>
          </a:p>
          <a:p>
            <a:pPr indent="363538" algn="just" rtl="0" fontAlgn="base">
              <a:spcBef>
                <a:spcPts val="0"/>
              </a:spcBef>
              <a:spcAft>
                <a:spcPts val="800"/>
              </a:spcAft>
              <a:buFont typeface="Arial" panose="020B0604020202020204" pitchFamily="34" charset="0"/>
              <a:buChar char="•"/>
            </a:pPr>
            <a:r>
              <a:rPr lang="vi-VN" sz="3200" b="1" i="0" u="none" strike="noStrike">
                <a:solidFill>
                  <a:srgbClr val="000000"/>
                </a:solidFill>
                <a:effectLst/>
              </a:rPr>
              <a:t>Quản lý kho:</a:t>
            </a:r>
            <a:r>
              <a:rPr lang="en-US" sz="3200">
                <a:solidFill>
                  <a:srgbClr val="000000"/>
                </a:solidFill>
              </a:rPr>
              <a:t> </a:t>
            </a:r>
            <a:r>
              <a:rPr lang="vi-VN" sz="3200" b="0" i="0" u="none" strike="noStrike">
                <a:solidFill>
                  <a:srgbClr val="000000"/>
                </a:solidFill>
                <a:effectLst/>
              </a:rPr>
              <a:t>Dự báo nhu cầu, tối ưu hóa quản lý hàng tồn kho.</a:t>
            </a:r>
          </a:p>
        </p:txBody>
      </p:sp>
      <p:sp>
        <p:nvSpPr>
          <p:cNvPr id="17" name="Slide Number Placeholder 4">
            <a:extLst>
              <a:ext uri="{FF2B5EF4-FFF2-40B4-BE49-F238E27FC236}">
                <a16:creationId xmlns:a16="http://schemas.microsoft.com/office/drawing/2014/main" id="{9737A0D5-639A-419D-25CD-9DA777F87B4F}"/>
              </a:ext>
            </a:extLst>
          </p:cNvPr>
          <p:cNvSpPr txBox="1">
            <a:spLocks/>
          </p:cNvSpPr>
          <p:nvPr/>
        </p:nvSpPr>
        <p:spPr>
          <a:xfrm>
            <a:off x="16144973" y="9893804"/>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800" b="1" smtClean="0"/>
              <a:pPr/>
              <a:t>41</a:t>
            </a:fld>
            <a:endParaRPr lang="en-US" sz="2800" b="1"/>
          </a:p>
        </p:txBody>
      </p:sp>
    </p:spTree>
    <p:extLst>
      <p:ext uri="{BB962C8B-B14F-4D97-AF65-F5344CB8AC3E}">
        <p14:creationId xmlns:p14="http://schemas.microsoft.com/office/powerpoint/2010/main" val="30654555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62000" y="672916"/>
            <a:ext cx="11299077" cy="1015663"/>
          </a:xfrm>
          <a:prstGeom prst="rect">
            <a:avLst/>
          </a:prstGeom>
        </p:spPr>
        <p:txBody>
          <a:bodyPr lIns="0" tIns="0" rIns="0" bIns="0" rtlCol="0" anchor="ctr">
            <a:spAutoFit/>
          </a:bodyPr>
          <a:lstStyle/>
          <a:p>
            <a:pPr algn="ctr"/>
            <a:r>
              <a:rPr lang="vi-VN" sz="6600" b="1">
                <a:solidFill>
                  <a:srgbClr val="000000"/>
                </a:solidFill>
                <a:latin typeface="Arial" panose="020B0604020202020204" pitchFamily="34" charset="0"/>
                <a:ea typeface="Poppins Semi-Bold"/>
                <a:cs typeface="Arial" panose="020B0604020202020204" pitchFamily="34" charset="0"/>
                <a:sym typeface="Poppins Semi-Bold"/>
              </a:rPr>
              <a:t>Tài liệu tham khảo</a:t>
            </a:r>
            <a:endParaRPr lang="en-US" sz="6600" b="1">
              <a:solidFill>
                <a:srgbClr val="000000"/>
              </a:solidFill>
              <a:latin typeface="Arial" panose="020B0604020202020204" pitchFamily="34" charset="0"/>
              <a:ea typeface="Poppins Semi-Bold"/>
              <a:cs typeface="Arial" panose="020B0604020202020204" pitchFamily="34" charset="0"/>
              <a:sym typeface="Poppins Semi-Bold"/>
            </a:endParaRPr>
          </a:p>
        </p:txBody>
      </p:sp>
      <p:grpSp>
        <p:nvGrpSpPr>
          <p:cNvPr id="9" name="Group 9"/>
          <p:cNvGrpSpPr/>
          <p:nvPr/>
        </p:nvGrpSpPr>
        <p:grpSpPr>
          <a:xfrm rot="-10800000">
            <a:off x="14430721" y="0"/>
            <a:ext cx="3847852" cy="3841695"/>
            <a:chOff x="0" y="0"/>
            <a:chExt cx="6350000" cy="6339840"/>
          </a:xfrm>
        </p:grpSpPr>
        <p:sp>
          <p:nvSpPr>
            <p:cNvPr id="10" name="Freeform 10"/>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6327D"/>
            </a:solidFill>
          </p:spPr>
        </p:sp>
      </p:grpSp>
      <p:grpSp>
        <p:nvGrpSpPr>
          <p:cNvPr id="11" name="Group 11"/>
          <p:cNvGrpSpPr/>
          <p:nvPr/>
        </p:nvGrpSpPr>
        <p:grpSpPr>
          <a:xfrm rot="-10800000">
            <a:off x="12377540" y="0"/>
            <a:ext cx="2044362" cy="2041091"/>
            <a:chOff x="0" y="0"/>
            <a:chExt cx="6350000" cy="6339840"/>
          </a:xfrm>
        </p:grpSpPr>
        <p:sp>
          <p:nvSpPr>
            <p:cNvPr id="12" name="Freeform 12"/>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44B875"/>
            </a:solidFill>
          </p:spPr>
        </p:sp>
      </p:grpSp>
      <p:grpSp>
        <p:nvGrpSpPr>
          <p:cNvPr id="13" name="Group 13"/>
          <p:cNvGrpSpPr/>
          <p:nvPr/>
        </p:nvGrpSpPr>
        <p:grpSpPr>
          <a:xfrm rot="-10800000">
            <a:off x="10090315" y="-55305"/>
            <a:ext cx="8188258" cy="8175157"/>
            <a:chOff x="0" y="0"/>
            <a:chExt cx="6350000" cy="6339840"/>
          </a:xfrm>
        </p:grpSpPr>
        <p:sp>
          <p:nvSpPr>
            <p:cNvPr id="14" name="Freeform 1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FFD034">
                <a:alpha val="15686"/>
              </a:srgbClr>
            </a:solidFill>
          </p:spPr>
        </p:sp>
      </p:grpSp>
      <p:sp>
        <p:nvSpPr>
          <p:cNvPr id="3" name="TextBox 2">
            <a:extLst>
              <a:ext uri="{FF2B5EF4-FFF2-40B4-BE49-F238E27FC236}">
                <a16:creationId xmlns:a16="http://schemas.microsoft.com/office/drawing/2014/main" id="{89A00EC8-372D-06CE-3BD5-4E20F517F466}"/>
              </a:ext>
            </a:extLst>
          </p:cNvPr>
          <p:cNvSpPr txBox="1"/>
          <p:nvPr/>
        </p:nvSpPr>
        <p:spPr>
          <a:xfrm>
            <a:off x="495300" y="2239242"/>
            <a:ext cx="16241211" cy="7848302"/>
          </a:xfrm>
          <a:prstGeom prst="rect">
            <a:avLst/>
          </a:prstGeom>
          <a:noFill/>
        </p:spPr>
        <p:txBody>
          <a:bodyPr wrap="square" lIns="91440" tIns="45720" rIns="91440" bIns="45720" rtlCol="0" anchor="t">
            <a:spAutoFit/>
          </a:bodyPr>
          <a:lstStyle/>
          <a:p>
            <a:pPr marL="448945" indent="-448945" algn="just">
              <a:buClr>
                <a:schemeClr val="tx1"/>
              </a:buClr>
              <a:buFont typeface="+mj-lt"/>
              <a:buAutoNum type="arabicPeriod"/>
            </a:pPr>
            <a:r>
              <a:rPr lang="en-ID" sz="3600">
                <a:latin typeface="Arial"/>
                <a:cs typeface="Arial"/>
              </a:rPr>
              <a:t>Jiawei Han, Micheline </a:t>
            </a:r>
            <a:r>
              <a:rPr lang="en-ID" sz="3600" err="1">
                <a:latin typeface="Arial"/>
                <a:cs typeface="Arial"/>
              </a:rPr>
              <a:t>Kamber</a:t>
            </a:r>
            <a:r>
              <a:rPr lang="en-ID" sz="3600">
                <a:latin typeface="Arial"/>
                <a:cs typeface="Arial"/>
              </a:rPr>
              <a:t>, Jian </a:t>
            </a:r>
            <a:r>
              <a:rPr lang="vi-VN" sz="3600">
                <a:latin typeface="Arial"/>
                <a:cs typeface="Arial"/>
              </a:rPr>
              <a:t>Pei. </a:t>
            </a:r>
            <a:r>
              <a:rPr lang="en-ID" sz="3600">
                <a:latin typeface="Arial"/>
                <a:cs typeface="Arial"/>
              </a:rPr>
              <a:t>Data</a:t>
            </a:r>
            <a:r>
              <a:rPr lang="vi-VN" sz="3600">
                <a:latin typeface="Arial"/>
                <a:cs typeface="Arial"/>
              </a:rPr>
              <a:t> </a:t>
            </a:r>
            <a:r>
              <a:rPr lang="en-ID" sz="3600">
                <a:latin typeface="Arial"/>
                <a:cs typeface="Arial"/>
              </a:rPr>
              <a:t>Mining - Concepts and Techniques [3rd ed.]</a:t>
            </a:r>
            <a:r>
              <a:rPr lang="vi-VN" sz="3600">
                <a:latin typeface="Arial"/>
                <a:cs typeface="Arial"/>
              </a:rPr>
              <a:t>.</a:t>
            </a:r>
            <a:r>
              <a:rPr lang="en-US" sz="3600">
                <a:latin typeface="Arial"/>
                <a:cs typeface="Arial"/>
              </a:rPr>
              <a:t>​</a:t>
            </a:r>
            <a:endParaRPr lang="vi-VN" sz="3600">
              <a:latin typeface="Arial"/>
              <a:cs typeface="Arial"/>
              <a:hlinkClick r:id="rId2">
                <a:extLst>
                  <a:ext uri="{A12FA001-AC4F-418D-AE19-62706E023703}">
                    <ahyp:hlinkClr xmlns:ahyp="http://schemas.microsoft.com/office/drawing/2018/hyperlinkcolor" val="tx"/>
                  </a:ext>
                </a:extLst>
              </a:hlinkClick>
            </a:endParaRPr>
          </a:p>
          <a:p>
            <a:pPr marL="448945" indent="-448945" algn="just">
              <a:buClr>
                <a:schemeClr val="tx1"/>
              </a:buClr>
              <a:buFont typeface="+mj-lt"/>
              <a:buAutoNum type="arabicPeriod"/>
            </a:pPr>
            <a:r>
              <a:rPr lang="vi-VN" sz="3600">
                <a:latin typeface="Arial"/>
                <a:cs typeface="Arial"/>
              </a:rPr>
              <a:t>D</a:t>
            </a:r>
            <a:r>
              <a:rPr lang="en-ID" sz="3600" i="0" err="1">
                <a:effectLst/>
                <a:latin typeface="Arial"/>
                <a:cs typeface="Arial"/>
              </a:rPr>
              <a:t>eepak</a:t>
            </a:r>
            <a:r>
              <a:rPr lang="en-ID" sz="3600" i="0">
                <a:effectLst/>
                <a:latin typeface="Arial"/>
                <a:cs typeface="Arial"/>
              </a:rPr>
              <a:t>_</a:t>
            </a:r>
            <a:r>
              <a:rPr lang="vi-VN" sz="3600" i="0">
                <a:effectLst/>
                <a:latin typeface="Arial"/>
                <a:cs typeface="Arial"/>
              </a:rPr>
              <a:t>jain. </a:t>
            </a:r>
            <a:r>
              <a:rPr lang="en-US" sz="3600" i="0">
                <a:effectLst/>
                <a:latin typeface="Arial"/>
                <a:cs typeface="Arial"/>
              </a:rPr>
              <a:t>Attribute Subset Selection in Data </a:t>
            </a:r>
            <a:r>
              <a:rPr lang="vi-VN" sz="3600" i="0">
                <a:effectLst/>
                <a:latin typeface="Arial"/>
                <a:cs typeface="Arial"/>
              </a:rPr>
              <a:t>Mining. </a:t>
            </a:r>
            <a:r>
              <a:rPr lang="en-ID" sz="3600" i="0" u="sng" strike="noStrike">
                <a:solidFill>
                  <a:srgbClr val="0070C0"/>
                </a:solidFill>
                <a:effectLst/>
                <a:latin typeface="Arial"/>
                <a:cs typeface="Arial"/>
                <a:hlinkClick r:id="rId2">
                  <a:extLst>
                    <a:ext uri="{A12FA001-AC4F-418D-AE19-62706E023703}">
                      <ahyp:hlinkClr xmlns:ahyp="http://schemas.microsoft.com/office/drawing/2018/hyperlinkcolor" val="tx"/>
                    </a:ext>
                  </a:extLst>
                </a:hlinkClick>
              </a:rPr>
              <a:t>https://</a:t>
            </a:r>
            <a:r>
              <a:rPr lang="en-ID" sz="3600" i="0" u="sng" strike="noStrike" err="1">
                <a:solidFill>
                  <a:srgbClr val="0070C0"/>
                </a:solidFill>
                <a:effectLst/>
                <a:latin typeface="Arial"/>
                <a:cs typeface="Arial"/>
                <a:hlinkClick r:id="rId2">
                  <a:extLst>
                    <a:ext uri="{A12FA001-AC4F-418D-AE19-62706E023703}">
                      <ahyp:hlinkClr xmlns:ahyp="http://schemas.microsoft.com/office/drawing/2018/hyperlinkcolor" val="tx"/>
                    </a:ext>
                  </a:extLst>
                </a:hlinkClick>
              </a:rPr>
              <a:t>www.geeksforgeeks.org</a:t>
            </a:r>
            <a:r>
              <a:rPr lang="en-ID" sz="3600" i="0" u="sng" strike="noStrike">
                <a:solidFill>
                  <a:srgbClr val="0070C0"/>
                </a:solidFill>
                <a:effectLst/>
                <a:latin typeface="Arial"/>
                <a:cs typeface="Arial"/>
                <a:hlinkClick r:id="rId2">
                  <a:extLst>
                    <a:ext uri="{A12FA001-AC4F-418D-AE19-62706E023703}">
                      <ahyp:hlinkClr xmlns:ahyp="http://schemas.microsoft.com/office/drawing/2018/hyperlinkcolor" val="tx"/>
                    </a:ext>
                  </a:extLst>
                </a:hlinkClick>
              </a:rPr>
              <a:t>/attribute-subset-selection-in-data-mining/</a:t>
            </a:r>
            <a:endParaRPr lang="vi-VN" sz="3600" u="sng">
              <a:solidFill>
                <a:srgbClr val="0070C0"/>
              </a:solidFill>
              <a:latin typeface="Arial"/>
              <a:cs typeface="Arial"/>
            </a:endParaRPr>
          </a:p>
          <a:p>
            <a:pPr marL="448945" indent="-448945" algn="just">
              <a:buClr>
                <a:schemeClr val="tx1"/>
              </a:buClr>
              <a:buFont typeface="+mj-lt"/>
              <a:buAutoNum type="arabicPeriod"/>
            </a:pPr>
            <a:r>
              <a:rPr lang="vi-VN" sz="3600" i="0">
                <a:effectLst/>
                <a:latin typeface="Arial"/>
                <a:cs typeface="Arial"/>
              </a:rPr>
              <a:t>Nguyễn Thị Hà Phương. </a:t>
            </a:r>
            <a:r>
              <a:rPr lang="en-ID" sz="3600" i="0" err="1">
                <a:effectLst/>
                <a:latin typeface="Arial"/>
                <a:cs typeface="Arial"/>
              </a:rPr>
              <a:t>Khai</a:t>
            </a:r>
            <a:r>
              <a:rPr lang="en-ID" sz="3600" i="0">
                <a:effectLst/>
                <a:latin typeface="Arial"/>
                <a:cs typeface="Arial"/>
              </a:rPr>
              <a:t> </a:t>
            </a:r>
            <a:r>
              <a:rPr lang="en-ID" sz="3600" i="0" err="1">
                <a:effectLst/>
                <a:latin typeface="Arial"/>
                <a:cs typeface="Arial"/>
              </a:rPr>
              <a:t>phá</a:t>
            </a:r>
            <a:r>
              <a:rPr lang="en-ID" sz="3600" i="0">
                <a:effectLst/>
                <a:latin typeface="Arial"/>
                <a:cs typeface="Arial"/>
              </a:rPr>
              <a:t> </a:t>
            </a:r>
            <a:r>
              <a:rPr lang="en-ID" sz="3600" i="0" err="1">
                <a:effectLst/>
                <a:latin typeface="Arial"/>
                <a:cs typeface="Arial"/>
              </a:rPr>
              <a:t>dữ</a:t>
            </a:r>
            <a:r>
              <a:rPr lang="en-ID" sz="3600" i="0">
                <a:effectLst/>
                <a:latin typeface="Arial"/>
                <a:cs typeface="Arial"/>
              </a:rPr>
              <a:t> </a:t>
            </a:r>
            <a:r>
              <a:rPr lang="vi-VN" sz="3600" i="0">
                <a:effectLst/>
                <a:latin typeface="Arial"/>
                <a:cs typeface="Arial"/>
              </a:rPr>
              <a:t>liệu. </a:t>
            </a:r>
            <a:r>
              <a:rPr lang="en-ID" sz="3600" i="0" u="none" strike="noStrike">
                <a:solidFill>
                  <a:srgbClr val="0070C0"/>
                </a:solidFill>
                <a:effectLst/>
                <a:latin typeface="Arial"/>
                <a:cs typeface="Arial"/>
                <a:hlinkClick r:id="rId3">
                  <a:extLst>
                    <a:ext uri="{A12FA001-AC4F-418D-AE19-62706E023703}">
                      <ahyp:hlinkClr xmlns:ahyp="http://schemas.microsoft.com/office/drawing/2018/hyperlinkcolor" val="tx"/>
                    </a:ext>
                  </a:extLst>
                </a:hlinkClick>
              </a:rPr>
              <a:t>https://</a:t>
            </a:r>
            <a:r>
              <a:rPr lang="en-ID" sz="3600" i="0" u="none" strike="noStrike" err="1">
                <a:solidFill>
                  <a:srgbClr val="0070C0"/>
                </a:solidFill>
                <a:effectLst/>
                <a:latin typeface="Arial"/>
                <a:cs typeface="Arial"/>
                <a:hlinkClick r:id="rId3">
                  <a:extLst>
                    <a:ext uri="{A12FA001-AC4F-418D-AE19-62706E023703}">
                      <ahyp:hlinkClr xmlns:ahyp="http://schemas.microsoft.com/office/drawing/2018/hyperlinkcolor" val="tx"/>
                    </a:ext>
                  </a:extLst>
                </a:hlinkClick>
              </a:rPr>
              <a:t>www.youtube.com</a:t>
            </a:r>
            <a:r>
              <a:rPr lang="en-ID" sz="3600" i="0" u="none" strike="noStrike">
                <a:solidFill>
                  <a:srgbClr val="0070C0"/>
                </a:solidFill>
                <a:effectLst/>
                <a:latin typeface="Arial"/>
                <a:cs typeface="Arial"/>
                <a:hlinkClick r:id="rId3">
                  <a:extLst>
                    <a:ext uri="{A12FA001-AC4F-418D-AE19-62706E023703}">
                      <ahyp:hlinkClr xmlns:ahyp="http://schemas.microsoft.com/office/drawing/2018/hyperlinkcolor" val="tx"/>
                    </a:ext>
                  </a:extLst>
                </a:hlinkClick>
              </a:rPr>
              <a:t>/</a:t>
            </a:r>
            <a:r>
              <a:rPr lang="en-ID" sz="3600" i="0" u="none" strike="noStrike" err="1">
                <a:solidFill>
                  <a:srgbClr val="0070C0"/>
                </a:solidFill>
                <a:effectLst/>
                <a:latin typeface="Arial"/>
                <a:cs typeface="Arial"/>
                <a:hlinkClick r:id="rId3">
                  <a:extLst>
                    <a:ext uri="{A12FA001-AC4F-418D-AE19-62706E023703}">
                      <ahyp:hlinkClr xmlns:ahyp="http://schemas.microsoft.com/office/drawing/2018/hyperlinkcolor" val="tx"/>
                    </a:ext>
                  </a:extLst>
                </a:hlinkClick>
              </a:rPr>
              <a:t>playlist?list</a:t>
            </a:r>
            <a:r>
              <a:rPr lang="en-ID" sz="3600" i="0" u="none" strike="noStrike">
                <a:solidFill>
                  <a:srgbClr val="0070C0"/>
                </a:solidFill>
                <a:effectLst/>
                <a:latin typeface="Arial"/>
                <a:cs typeface="Arial"/>
                <a:hlinkClick r:id="rId3">
                  <a:extLst>
                    <a:ext uri="{A12FA001-AC4F-418D-AE19-62706E023703}">
                      <ahyp:hlinkClr xmlns:ahyp="http://schemas.microsoft.com/office/drawing/2018/hyperlinkcolor" val="tx"/>
                    </a:ext>
                  </a:extLst>
                </a:hlinkClick>
              </a:rPr>
              <a:t>=</a:t>
            </a:r>
            <a:r>
              <a:rPr lang="en-ID" sz="3600" i="0" u="none" strike="noStrike" err="1">
                <a:solidFill>
                  <a:srgbClr val="0070C0"/>
                </a:solidFill>
                <a:effectLst/>
                <a:latin typeface="Arial"/>
                <a:cs typeface="Arial"/>
                <a:hlinkClick r:id="rId3">
                  <a:extLst>
                    <a:ext uri="{A12FA001-AC4F-418D-AE19-62706E023703}">
                      <ahyp:hlinkClr xmlns:ahyp="http://schemas.microsoft.com/office/drawing/2018/hyperlinkcolor" val="tx"/>
                    </a:ext>
                  </a:extLst>
                </a:hlinkClick>
              </a:rPr>
              <a:t>PLwQ774a7mM9FWuYxwACemEU17Rq6YWYKB</a:t>
            </a:r>
            <a:endParaRPr lang="vi-VN" sz="3600">
              <a:solidFill>
                <a:srgbClr val="0070C0"/>
              </a:solidFill>
              <a:latin typeface="Arial"/>
              <a:cs typeface="Arial"/>
            </a:endParaRPr>
          </a:p>
          <a:p>
            <a:pPr marL="448945" indent="-448945" algn="just">
              <a:buClr>
                <a:schemeClr val="tx1"/>
              </a:buClr>
              <a:buFont typeface="+mj-lt"/>
              <a:buAutoNum type="arabicPeriod"/>
            </a:pPr>
            <a:r>
              <a:rPr lang="vi-VN" sz="3600" i="0">
                <a:effectLst/>
                <a:latin typeface="Arial"/>
                <a:cs typeface="Arial"/>
              </a:rPr>
              <a:t>Anh Tran. </a:t>
            </a:r>
            <a:r>
              <a:rPr lang="en-ID" sz="3600" i="0" err="1">
                <a:effectLst/>
                <a:latin typeface="Arial"/>
                <a:cs typeface="Arial"/>
              </a:rPr>
              <a:t>Bài</a:t>
            </a:r>
            <a:r>
              <a:rPr lang="en-ID" sz="3600" i="0">
                <a:effectLst/>
                <a:latin typeface="Arial"/>
                <a:cs typeface="Arial"/>
              </a:rPr>
              <a:t> </a:t>
            </a:r>
            <a:r>
              <a:rPr lang="en-ID" sz="3600" i="0" err="1">
                <a:effectLst/>
                <a:latin typeface="Arial"/>
                <a:cs typeface="Arial"/>
              </a:rPr>
              <a:t>toán</a:t>
            </a:r>
            <a:r>
              <a:rPr lang="en-ID" sz="3600" i="0">
                <a:effectLst/>
                <a:latin typeface="Arial"/>
                <a:cs typeface="Arial"/>
              </a:rPr>
              <a:t> </a:t>
            </a:r>
            <a:r>
              <a:rPr lang="en-ID" sz="3600" i="0" err="1">
                <a:effectLst/>
                <a:latin typeface="Arial"/>
                <a:cs typeface="Arial"/>
              </a:rPr>
              <a:t>hồi</a:t>
            </a:r>
            <a:r>
              <a:rPr lang="en-ID" sz="3600" i="0">
                <a:effectLst/>
                <a:latin typeface="Arial"/>
                <a:cs typeface="Arial"/>
              </a:rPr>
              <a:t> </a:t>
            </a:r>
            <a:r>
              <a:rPr lang="en-ID" sz="3600" i="0" err="1">
                <a:effectLst/>
                <a:latin typeface="Arial"/>
                <a:cs typeface="Arial"/>
              </a:rPr>
              <a:t>quy</a:t>
            </a:r>
            <a:r>
              <a:rPr lang="en-ID" sz="3600" i="0">
                <a:effectLst/>
                <a:latin typeface="Arial"/>
                <a:cs typeface="Arial"/>
              </a:rPr>
              <a:t> </a:t>
            </a:r>
            <a:r>
              <a:rPr lang="en-ID" sz="3600" i="0" err="1">
                <a:effectLst/>
                <a:latin typeface="Arial"/>
                <a:cs typeface="Arial"/>
              </a:rPr>
              <a:t>và</a:t>
            </a:r>
            <a:r>
              <a:rPr lang="en-ID" sz="3600" i="0">
                <a:effectLst/>
                <a:latin typeface="Arial"/>
                <a:cs typeface="Arial"/>
              </a:rPr>
              <a:t> </a:t>
            </a:r>
            <a:r>
              <a:rPr lang="en-ID" sz="3600" i="0" err="1">
                <a:effectLst/>
                <a:latin typeface="Arial"/>
                <a:cs typeface="Arial"/>
              </a:rPr>
              <a:t>mô</a:t>
            </a:r>
            <a:r>
              <a:rPr lang="en-ID" sz="3600" i="0">
                <a:effectLst/>
                <a:latin typeface="Arial"/>
                <a:cs typeface="Arial"/>
              </a:rPr>
              <a:t> </a:t>
            </a:r>
            <a:r>
              <a:rPr lang="en-ID" sz="3600" i="0" err="1">
                <a:effectLst/>
                <a:latin typeface="Arial"/>
                <a:cs typeface="Arial"/>
              </a:rPr>
              <a:t>hình</a:t>
            </a:r>
            <a:r>
              <a:rPr lang="en-ID" sz="3600" i="0">
                <a:effectLst/>
                <a:latin typeface="Arial"/>
                <a:cs typeface="Arial"/>
              </a:rPr>
              <a:t> </a:t>
            </a:r>
            <a:r>
              <a:rPr lang="en-ID" sz="3600" i="0" err="1">
                <a:effectLst/>
                <a:latin typeface="Arial"/>
                <a:cs typeface="Arial"/>
              </a:rPr>
              <a:t>hồi</a:t>
            </a:r>
            <a:r>
              <a:rPr lang="en-ID" sz="3600" i="0">
                <a:effectLst/>
                <a:latin typeface="Arial"/>
                <a:cs typeface="Arial"/>
              </a:rPr>
              <a:t> </a:t>
            </a:r>
            <a:r>
              <a:rPr lang="en-ID" sz="3600" i="0" err="1">
                <a:effectLst/>
                <a:latin typeface="Arial"/>
                <a:cs typeface="Arial"/>
              </a:rPr>
              <a:t>quy</a:t>
            </a:r>
            <a:r>
              <a:rPr lang="en-ID" sz="3600" i="0">
                <a:effectLst/>
                <a:latin typeface="Arial"/>
                <a:cs typeface="Arial"/>
              </a:rPr>
              <a:t> </a:t>
            </a:r>
            <a:r>
              <a:rPr lang="en-ID" sz="3600" i="0" err="1">
                <a:effectLst/>
                <a:latin typeface="Arial"/>
                <a:cs typeface="Arial"/>
              </a:rPr>
              <a:t>tuyến</a:t>
            </a:r>
            <a:r>
              <a:rPr lang="en-ID" sz="3600" i="0">
                <a:effectLst/>
                <a:latin typeface="Arial"/>
                <a:cs typeface="Arial"/>
              </a:rPr>
              <a:t> </a:t>
            </a:r>
            <a:r>
              <a:rPr lang="vi-VN" sz="3600" i="0">
                <a:effectLst/>
                <a:latin typeface="Arial"/>
                <a:cs typeface="Arial"/>
              </a:rPr>
              <a:t>tính.</a:t>
            </a:r>
            <a:r>
              <a:rPr lang="en-ID" sz="3600" i="0" u="sng" strike="noStrike">
                <a:solidFill>
                  <a:srgbClr val="0070C0"/>
                </a:solidFill>
                <a:effectLst/>
                <a:latin typeface="Arial"/>
                <a:cs typeface="Arial"/>
                <a:hlinkClick r:id="rId4">
                  <a:extLst>
                    <a:ext uri="{A12FA001-AC4F-418D-AE19-62706E023703}">
                      <ahyp:hlinkClr xmlns:ahyp="http://schemas.microsoft.com/office/drawing/2018/hyperlinkcolor" val="tx"/>
                    </a:ext>
                  </a:extLst>
                </a:hlinkClick>
              </a:rPr>
              <a:t>https://viblo.asia/p/bai-toan-hoi-quy-va-mo-hinh-hoi-quy-tuyen-tinh-GrLZDQgOlk0</a:t>
            </a:r>
            <a:endParaRPr lang="vi-VN" sz="3600" i="0" u="sng" strike="noStrike">
              <a:solidFill>
                <a:srgbClr val="0070C0"/>
              </a:solidFill>
              <a:latin typeface="Arial"/>
              <a:cs typeface="Arial"/>
            </a:endParaRPr>
          </a:p>
          <a:p>
            <a:pPr marL="448945" indent="-448945" algn="just">
              <a:spcBef>
                <a:spcPts val="0"/>
              </a:spcBef>
              <a:spcAft>
                <a:spcPts val="0"/>
              </a:spcAft>
              <a:buClr>
                <a:schemeClr val="tx1"/>
              </a:buClr>
              <a:buFont typeface="+mj-lt"/>
              <a:buAutoNum type="arabicPeriod"/>
            </a:pPr>
            <a:r>
              <a:rPr lang="en-ID" sz="3600">
                <a:latin typeface="Arial"/>
                <a:cs typeface="Arial"/>
              </a:rPr>
              <a:t>Nguyễn Văn </a:t>
            </a:r>
            <a:r>
              <a:rPr lang="en-ID" sz="3600" err="1">
                <a:latin typeface="Arial"/>
                <a:cs typeface="Arial"/>
              </a:rPr>
              <a:t>Chức</a:t>
            </a:r>
            <a:r>
              <a:rPr lang="en-ID" sz="3600">
                <a:latin typeface="Arial"/>
                <a:cs typeface="Arial"/>
              </a:rPr>
              <a:t>, Đào Thị </a:t>
            </a:r>
            <a:r>
              <a:rPr lang="vi-VN" sz="3600">
                <a:latin typeface="Arial"/>
                <a:cs typeface="Arial"/>
              </a:rPr>
              <a:t>Giang. </a:t>
            </a:r>
            <a:r>
              <a:rPr lang="en-ID" sz="3600">
                <a:latin typeface="Arial"/>
                <a:cs typeface="Arial"/>
              </a:rPr>
              <a:t>ỨNG DỤNG KỸ THUẬT PHÂN CỤM VÀ LUẬT KẾT HỢP KHAI PHÁ DỮ LIỆU KHÁCH HÀNG SỬ DỤNG DỊCH VỤ KHÁCH </a:t>
            </a:r>
            <a:r>
              <a:rPr lang="vi-VN" sz="3600">
                <a:latin typeface="Arial"/>
                <a:cs typeface="Arial"/>
              </a:rPr>
              <a:t>SẠN. </a:t>
            </a:r>
            <a:r>
              <a:rPr lang="en-ID" sz="3600" u="sng">
                <a:solidFill>
                  <a:srgbClr val="0070C0"/>
                </a:solidFill>
                <a:latin typeface="Arial"/>
                <a:cs typeface="Arial"/>
                <a:hlinkClick r:id="rId5">
                  <a:extLst>
                    <a:ext uri="{A12FA001-AC4F-418D-AE19-62706E023703}">
                      <ahyp:hlinkClr xmlns:ahyp="http://schemas.microsoft.com/office/drawing/2018/hyperlinkcolor" val="tx"/>
                    </a:ext>
                  </a:extLst>
                </a:hlinkClick>
              </a:rPr>
              <a:t>https://media.neliti.com/media/publications/451626-applying-clustering-technique-and-associ-0356d5ea.pdf</a:t>
            </a:r>
            <a:endParaRPr lang="en-ID" sz="3600" u="sng">
              <a:solidFill>
                <a:srgbClr val="0070C0"/>
              </a:solidFill>
              <a:latin typeface="Arial"/>
              <a:cs typeface="Arial"/>
            </a:endParaRPr>
          </a:p>
        </p:txBody>
      </p:sp>
      <p:sp>
        <p:nvSpPr>
          <p:cNvPr id="4" name="Slide Number Placeholder 4">
            <a:extLst>
              <a:ext uri="{FF2B5EF4-FFF2-40B4-BE49-F238E27FC236}">
                <a16:creationId xmlns:a16="http://schemas.microsoft.com/office/drawing/2014/main" id="{21387822-7779-8F83-9E7E-2848EE7BD4B6}"/>
              </a:ext>
            </a:extLst>
          </p:cNvPr>
          <p:cNvSpPr txBox="1">
            <a:spLocks/>
          </p:cNvSpPr>
          <p:nvPr/>
        </p:nvSpPr>
        <p:spPr>
          <a:xfrm>
            <a:off x="16144973" y="9893804"/>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800" b="1" smtClean="0"/>
              <a:pPr/>
              <a:t>42</a:t>
            </a:fld>
            <a:endParaRPr lang="en-US" sz="2800" b="1"/>
          </a:p>
        </p:txBody>
      </p:sp>
    </p:spTree>
    <p:extLst>
      <p:ext uri="{BB962C8B-B14F-4D97-AF65-F5344CB8AC3E}">
        <p14:creationId xmlns:p14="http://schemas.microsoft.com/office/powerpoint/2010/main" val="26054815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750"/>
                                        <p:tgtEl>
                                          <p:spTgt spid="9"/>
                                        </p:tgtEl>
                                      </p:cBhvr>
                                    </p:animEffect>
                                  </p:childTnLst>
                                </p:cTn>
                              </p:par>
                              <p:par>
                                <p:cTn id="8" presetID="22"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750"/>
                                        <p:tgtEl>
                                          <p:spTgt spid="11"/>
                                        </p:tgtEl>
                                      </p:cBhvr>
                                    </p:animEffect>
                                  </p:childTnLst>
                                </p:cTn>
                              </p:par>
                              <p:par>
                                <p:cTn id="11" presetID="22" presetClass="entr" presetSubtype="1"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up)">
                                      <p:cBhvr>
                                        <p:cTn id="13"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494462" y="2400300"/>
            <a:ext cx="11299077" cy="5789405"/>
          </a:xfrm>
          <a:prstGeom prst="rect">
            <a:avLst/>
          </a:prstGeom>
        </p:spPr>
        <p:txBody>
          <a:bodyPr lIns="0" tIns="0" rIns="0" bIns="0" rtlCol="0" anchor="t">
            <a:spAutoFit/>
          </a:bodyPr>
          <a:lstStyle/>
          <a:p>
            <a:pPr algn="ctr">
              <a:lnSpc>
                <a:spcPts val="15498"/>
              </a:lnSpc>
            </a:pPr>
            <a:r>
              <a:rPr lang="en-US" sz="11070" b="1" err="1">
                <a:solidFill>
                  <a:srgbClr val="000000"/>
                </a:solidFill>
                <a:latin typeface="Arial" panose="020B0604020202020204" pitchFamily="34" charset="0"/>
                <a:ea typeface="Poppins Semi-Bold"/>
                <a:cs typeface="Arial" panose="020B0604020202020204" pitchFamily="34" charset="0"/>
                <a:sym typeface="Poppins Semi-Bold"/>
              </a:rPr>
              <a:t>Cảm</a:t>
            </a:r>
            <a:r>
              <a:rPr lang="en-US" sz="11070" b="1">
                <a:solidFill>
                  <a:srgbClr val="000000"/>
                </a:solidFill>
                <a:latin typeface="Arial" panose="020B0604020202020204" pitchFamily="34" charset="0"/>
                <a:ea typeface="Poppins Semi-Bold"/>
                <a:cs typeface="Arial" panose="020B0604020202020204" pitchFamily="34" charset="0"/>
                <a:sym typeface="Poppins Semi-Bold"/>
              </a:rPr>
              <a:t> </a:t>
            </a:r>
            <a:r>
              <a:rPr lang="en-US" sz="11070" b="1" err="1">
                <a:solidFill>
                  <a:srgbClr val="000000"/>
                </a:solidFill>
                <a:latin typeface="Arial" panose="020B0604020202020204" pitchFamily="34" charset="0"/>
                <a:ea typeface="Poppins Semi-Bold"/>
                <a:cs typeface="Arial" panose="020B0604020202020204" pitchFamily="34" charset="0"/>
                <a:sym typeface="Poppins Semi-Bold"/>
              </a:rPr>
              <a:t>ơn</a:t>
            </a:r>
            <a:r>
              <a:rPr lang="en-US" sz="11070" b="1">
                <a:solidFill>
                  <a:srgbClr val="000000"/>
                </a:solidFill>
                <a:latin typeface="Arial" panose="020B0604020202020204" pitchFamily="34" charset="0"/>
                <a:ea typeface="Poppins Semi-Bold"/>
                <a:cs typeface="Arial" panose="020B0604020202020204" pitchFamily="34" charset="0"/>
                <a:sym typeface="Poppins Semi-Bold"/>
              </a:rPr>
              <a:t> </a:t>
            </a:r>
            <a:r>
              <a:rPr lang="en-US" sz="11070" b="1" err="1">
                <a:solidFill>
                  <a:srgbClr val="000000"/>
                </a:solidFill>
                <a:latin typeface="Arial" panose="020B0604020202020204" pitchFamily="34" charset="0"/>
                <a:ea typeface="Poppins Semi-Bold"/>
                <a:cs typeface="Arial" panose="020B0604020202020204" pitchFamily="34" charset="0"/>
                <a:sym typeface="Poppins Semi-Bold"/>
              </a:rPr>
              <a:t>thầy</a:t>
            </a:r>
            <a:r>
              <a:rPr lang="en-US" sz="11070" b="1">
                <a:solidFill>
                  <a:srgbClr val="000000"/>
                </a:solidFill>
                <a:latin typeface="Arial" panose="020B0604020202020204" pitchFamily="34" charset="0"/>
                <a:ea typeface="Poppins Semi-Bold"/>
                <a:cs typeface="Arial" panose="020B0604020202020204" pitchFamily="34" charset="0"/>
                <a:sym typeface="Poppins Semi-Bold"/>
              </a:rPr>
              <a:t> </a:t>
            </a:r>
            <a:r>
              <a:rPr lang="en-US" sz="11070" b="1" err="1">
                <a:solidFill>
                  <a:srgbClr val="000000"/>
                </a:solidFill>
                <a:latin typeface="Arial" panose="020B0604020202020204" pitchFamily="34" charset="0"/>
                <a:ea typeface="Poppins Semi-Bold"/>
                <a:cs typeface="Arial" panose="020B0604020202020204" pitchFamily="34" charset="0"/>
                <a:sym typeface="Poppins Semi-Bold"/>
              </a:rPr>
              <a:t>và</a:t>
            </a:r>
            <a:r>
              <a:rPr lang="en-US" sz="11070" b="1">
                <a:solidFill>
                  <a:srgbClr val="000000"/>
                </a:solidFill>
                <a:latin typeface="Arial" panose="020B0604020202020204" pitchFamily="34" charset="0"/>
                <a:ea typeface="Poppins Semi-Bold"/>
                <a:cs typeface="Arial" panose="020B0604020202020204" pitchFamily="34" charset="0"/>
                <a:sym typeface="Poppins Semi-Bold"/>
              </a:rPr>
              <a:t> </a:t>
            </a:r>
            <a:r>
              <a:rPr lang="en-US" sz="11070" b="1" err="1">
                <a:solidFill>
                  <a:srgbClr val="000000"/>
                </a:solidFill>
                <a:latin typeface="Arial" panose="020B0604020202020204" pitchFamily="34" charset="0"/>
                <a:ea typeface="Poppins Semi-Bold"/>
                <a:cs typeface="Arial" panose="020B0604020202020204" pitchFamily="34" charset="0"/>
                <a:sym typeface="Poppins Semi-Bold"/>
              </a:rPr>
              <a:t>các</a:t>
            </a:r>
            <a:r>
              <a:rPr lang="en-US" sz="11070" b="1">
                <a:solidFill>
                  <a:srgbClr val="000000"/>
                </a:solidFill>
                <a:latin typeface="Arial" panose="020B0604020202020204" pitchFamily="34" charset="0"/>
                <a:ea typeface="Poppins Semi-Bold"/>
                <a:cs typeface="Arial" panose="020B0604020202020204" pitchFamily="34" charset="0"/>
                <a:sym typeface="Poppins Semi-Bold"/>
              </a:rPr>
              <a:t> </a:t>
            </a:r>
            <a:r>
              <a:rPr lang="en-US" sz="11070" b="1" err="1">
                <a:solidFill>
                  <a:srgbClr val="000000"/>
                </a:solidFill>
                <a:latin typeface="Arial" panose="020B0604020202020204" pitchFamily="34" charset="0"/>
                <a:ea typeface="Poppins Semi-Bold"/>
                <a:cs typeface="Arial" panose="020B0604020202020204" pitchFamily="34" charset="0"/>
                <a:sym typeface="Poppins Semi-Bold"/>
              </a:rPr>
              <a:t>bạn</a:t>
            </a:r>
            <a:r>
              <a:rPr lang="en-US" sz="11070" b="1">
                <a:solidFill>
                  <a:srgbClr val="000000"/>
                </a:solidFill>
                <a:latin typeface="Arial" panose="020B0604020202020204" pitchFamily="34" charset="0"/>
                <a:ea typeface="Poppins Semi-Bold"/>
                <a:cs typeface="Arial" panose="020B0604020202020204" pitchFamily="34" charset="0"/>
                <a:sym typeface="Poppins Semi-Bold"/>
              </a:rPr>
              <a:t> </a:t>
            </a:r>
            <a:r>
              <a:rPr lang="en-US" sz="11070" b="1" err="1">
                <a:solidFill>
                  <a:srgbClr val="000000"/>
                </a:solidFill>
                <a:latin typeface="Arial" panose="020B0604020202020204" pitchFamily="34" charset="0"/>
                <a:ea typeface="Poppins Semi-Bold"/>
                <a:cs typeface="Arial" panose="020B0604020202020204" pitchFamily="34" charset="0"/>
                <a:sym typeface="Poppins Semi-Bold"/>
              </a:rPr>
              <a:t>đã</a:t>
            </a:r>
            <a:r>
              <a:rPr lang="en-US" sz="11070" b="1">
                <a:solidFill>
                  <a:srgbClr val="000000"/>
                </a:solidFill>
                <a:latin typeface="Arial" panose="020B0604020202020204" pitchFamily="34" charset="0"/>
                <a:ea typeface="Poppins Semi-Bold"/>
                <a:cs typeface="Arial" panose="020B0604020202020204" pitchFamily="34" charset="0"/>
                <a:sym typeface="Poppins Semi-Bold"/>
              </a:rPr>
              <a:t> </a:t>
            </a:r>
            <a:r>
              <a:rPr lang="en-US" sz="11070" b="1" err="1">
                <a:solidFill>
                  <a:srgbClr val="000000"/>
                </a:solidFill>
                <a:latin typeface="Arial" panose="020B0604020202020204" pitchFamily="34" charset="0"/>
                <a:ea typeface="Poppins Semi-Bold"/>
                <a:cs typeface="Arial" panose="020B0604020202020204" pitchFamily="34" charset="0"/>
                <a:sym typeface="Poppins Semi-Bold"/>
              </a:rPr>
              <a:t>lắng</a:t>
            </a:r>
            <a:r>
              <a:rPr lang="en-US" sz="11070" b="1">
                <a:solidFill>
                  <a:srgbClr val="000000"/>
                </a:solidFill>
                <a:latin typeface="Arial" panose="020B0604020202020204" pitchFamily="34" charset="0"/>
                <a:ea typeface="Poppins Semi-Bold"/>
                <a:cs typeface="Arial" panose="020B0604020202020204" pitchFamily="34" charset="0"/>
                <a:sym typeface="Poppins Semi-Bold"/>
              </a:rPr>
              <a:t> </a:t>
            </a:r>
            <a:r>
              <a:rPr lang="en-US" sz="11070" b="1" err="1">
                <a:solidFill>
                  <a:srgbClr val="000000"/>
                </a:solidFill>
                <a:latin typeface="Arial" panose="020B0604020202020204" pitchFamily="34" charset="0"/>
                <a:ea typeface="Poppins Semi-Bold"/>
                <a:cs typeface="Arial" panose="020B0604020202020204" pitchFamily="34" charset="0"/>
                <a:sym typeface="Poppins Semi-Bold"/>
              </a:rPr>
              <a:t>nghe</a:t>
            </a:r>
            <a:endParaRPr lang="en-US" sz="11070" b="1">
              <a:solidFill>
                <a:srgbClr val="000000"/>
              </a:solidFill>
              <a:latin typeface="Arial" panose="020B0604020202020204" pitchFamily="34" charset="0"/>
              <a:ea typeface="Poppins Semi-Bold"/>
              <a:cs typeface="Arial" panose="020B0604020202020204" pitchFamily="34" charset="0"/>
              <a:sym typeface="Poppins Semi-Bold"/>
            </a:endParaRPr>
          </a:p>
        </p:txBody>
      </p:sp>
      <p:grpSp>
        <p:nvGrpSpPr>
          <p:cNvPr id="9" name="Group 9"/>
          <p:cNvGrpSpPr/>
          <p:nvPr/>
        </p:nvGrpSpPr>
        <p:grpSpPr>
          <a:xfrm rot="-10800000">
            <a:off x="14430721" y="0"/>
            <a:ext cx="3847852" cy="3841695"/>
            <a:chOff x="0" y="0"/>
            <a:chExt cx="6350000" cy="6339840"/>
          </a:xfrm>
        </p:grpSpPr>
        <p:sp>
          <p:nvSpPr>
            <p:cNvPr id="10" name="Freeform 10"/>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6327D"/>
            </a:solidFill>
          </p:spPr>
        </p:sp>
      </p:grpSp>
      <p:grpSp>
        <p:nvGrpSpPr>
          <p:cNvPr id="11" name="Group 11"/>
          <p:cNvGrpSpPr/>
          <p:nvPr/>
        </p:nvGrpSpPr>
        <p:grpSpPr>
          <a:xfrm rot="-10800000">
            <a:off x="12377540" y="0"/>
            <a:ext cx="2044362" cy="2041091"/>
            <a:chOff x="0" y="0"/>
            <a:chExt cx="6350000" cy="6339840"/>
          </a:xfrm>
        </p:grpSpPr>
        <p:sp>
          <p:nvSpPr>
            <p:cNvPr id="12" name="Freeform 12"/>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44B875"/>
            </a:solidFill>
          </p:spPr>
        </p:sp>
      </p:grpSp>
      <p:grpSp>
        <p:nvGrpSpPr>
          <p:cNvPr id="13" name="Group 13"/>
          <p:cNvGrpSpPr/>
          <p:nvPr/>
        </p:nvGrpSpPr>
        <p:grpSpPr>
          <a:xfrm rot="-10800000">
            <a:off x="10090315" y="-55305"/>
            <a:ext cx="8188258" cy="8175157"/>
            <a:chOff x="0" y="0"/>
            <a:chExt cx="6350000" cy="6339840"/>
          </a:xfrm>
        </p:grpSpPr>
        <p:sp>
          <p:nvSpPr>
            <p:cNvPr id="14" name="Freeform 1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FFD034">
                <a:alpha val="15686"/>
              </a:srgbClr>
            </a:solidFill>
          </p:spPr>
        </p:sp>
      </p:grpSp>
      <p:grpSp>
        <p:nvGrpSpPr>
          <p:cNvPr id="15" name="Group 15"/>
          <p:cNvGrpSpPr/>
          <p:nvPr/>
        </p:nvGrpSpPr>
        <p:grpSpPr>
          <a:xfrm>
            <a:off x="0" y="6445305"/>
            <a:ext cx="3847852" cy="3841695"/>
            <a:chOff x="0" y="0"/>
            <a:chExt cx="6350000" cy="6339840"/>
          </a:xfrm>
        </p:grpSpPr>
        <p:sp>
          <p:nvSpPr>
            <p:cNvPr id="16" name="Freeform 16"/>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6327D"/>
            </a:solidFill>
          </p:spPr>
        </p:sp>
      </p:grpSp>
      <p:grpSp>
        <p:nvGrpSpPr>
          <p:cNvPr id="17" name="Group 17"/>
          <p:cNvGrpSpPr/>
          <p:nvPr/>
        </p:nvGrpSpPr>
        <p:grpSpPr>
          <a:xfrm>
            <a:off x="3856671" y="8245909"/>
            <a:ext cx="2044362" cy="2041091"/>
            <a:chOff x="0" y="0"/>
            <a:chExt cx="6350000" cy="6339840"/>
          </a:xfrm>
        </p:grpSpPr>
        <p:sp>
          <p:nvSpPr>
            <p:cNvPr id="18" name="Freeform 18"/>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44B875"/>
            </a:solidFill>
          </p:spPr>
        </p:sp>
      </p:grpSp>
      <p:grpSp>
        <p:nvGrpSpPr>
          <p:cNvPr id="19" name="Group 19"/>
          <p:cNvGrpSpPr/>
          <p:nvPr/>
        </p:nvGrpSpPr>
        <p:grpSpPr>
          <a:xfrm>
            <a:off x="0" y="2111843"/>
            <a:ext cx="8188258" cy="8175157"/>
            <a:chOff x="0" y="0"/>
            <a:chExt cx="6350000" cy="6339840"/>
          </a:xfrm>
        </p:grpSpPr>
        <p:sp>
          <p:nvSpPr>
            <p:cNvPr id="20" name="Freeform 20"/>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FFD034">
                <a:alpha val="15686"/>
              </a:srgbClr>
            </a:solidFill>
          </p:spPr>
        </p:sp>
      </p:grpSp>
    </p:spTree>
    <p:extLst>
      <p:ext uri="{BB962C8B-B14F-4D97-AF65-F5344CB8AC3E}">
        <p14:creationId xmlns:p14="http://schemas.microsoft.com/office/powerpoint/2010/main" val="313421950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750"/>
                                        <p:tgtEl>
                                          <p:spTgt spid="19"/>
                                        </p:tgtEl>
                                      </p:cBhvr>
                                    </p:animEffect>
                                  </p:childTnLst>
                                </p:cTn>
                              </p:par>
                              <p:par>
                                <p:cTn id="8" presetID="22" presetClass="entr" presetSubtype="4"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750"/>
                                        <p:tgtEl>
                                          <p:spTgt spid="15"/>
                                        </p:tgtEl>
                                      </p:cBhvr>
                                    </p:animEffect>
                                  </p:childTnLst>
                                </p:cTn>
                              </p:par>
                              <p:par>
                                <p:cTn id="11" presetID="22" presetClass="entr" presetSubtype="4"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750"/>
                                        <p:tgtEl>
                                          <p:spTgt spid="17"/>
                                        </p:tgtEl>
                                      </p:cBhvr>
                                    </p:animEffect>
                                  </p:childTnLst>
                                </p:cTn>
                              </p:par>
                              <p:par>
                                <p:cTn id="14" presetID="22" presetClass="entr" presetSubtype="1"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750"/>
                                        <p:tgtEl>
                                          <p:spTgt spid="9"/>
                                        </p:tgtEl>
                                      </p:cBhvr>
                                    </p:animEffect>
                                  </p:childTnLst>
                                </p:cTn>
                              </p:par>
                              <p:par>
                                <p:cTn id="17" presetID="22" presetClass="entr" presetSubtype="1"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750"/>
                                        <p:tgtEl>
                                          <p:spTgt spid="11"/>
                                        </p:tgtEl>
                                      </p:cBhvr>
                                    </p:animEffect>
                                  </p:childTnLst>
                                </p:cTn>
                              </p:par>
                              <p:par>
                                <p:cTn id="20" presetID="22" presetClass="entr" presetSubtype="1"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10"/>
          <p:cNvSpPr txBox="1"/>
          <p:nvPr/>
        </p:nvSpPr>
        <p:spPr>
          <a:xfrm>
            <a:off x="4724400" y="2169754"/>
            <a:ext cx="10858500" cy="1210588"/>
          </a:xfrm>
          <a:prstGeom prst="rect">
            <a:avLst/>
          </a:prstGeom>
        </p:spPr>
        <p:txBody>
          <a:bodyPr wrap="square" lIns="0" tIns="0" rIns="0" bIns="0" rtlCol="0" anchor="t">
            <a:spAutoFit/>
          </a:bodyPr>
          <a:lstStyle/>
          <a:p>
            <a:pPr marL="742950" lvl="1" indent="-285750" rtl="0" fontAlgn="base">
              <a:spcBef>
                <a:spcPts val="0"/>
              </a:spcBef>
              <a:spcAft>
                <a:spcPts val="800"/>
              </a:spcAft>
              <a:buFont typeface="Arial" panose="020B0604020202020204" pitchFamily="34" charset="0"/>
              <a:buChar char="•"/>
            </a:pPr>
            <a:r>
              <a:rPr lang="en-ID" sz="3600" err="1">
                <a:solidFill>
                  <a:srgbClr val="000000"/>
                </a:solidFill>
                <a:latin typeface="Arial" panose="020B0604020202020204" pitchFamily="34" charset="0"/>
                <a:cs typeface="Arial" panose="020B0604020202020204" pitchFamily="34" charset="0"/>
              </a:rPr>
              <a:t>T</a:t>
            </a:r>
            <a:r>
              <a:rPr lang="en-ID" sz="3600" b="0" i="0" u="none" strike="noStrike" err="1">
                <a:solidFill>
                  <a:srgbClr val="000000"/>
                </a:solidFill>
                <a:effectLst/>
                <a:latin typeface="Arial" panose="020B0604020202020204" pitchFamily="34" charset="0"/>
                <a:cs typeface="Arial" panose="020B0604020202020204" pitchFamily="34" charset="0"/>
              </a:rPr>
              <a:t>iết</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kiệm</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thời</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gian</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và</a:t>
            </a:r>
            <a:r>
              <a:rPr lang="en-ID" sz="3600" b="0" i="0" u="none" strike="noStrike">
                <a:solidFill>
                  <a:srgbClr val="000000"/>
                </a:solidFill>
                <a:effectLst/>
                <a:latin typeface="Arial" panose="020B0604020202020204" pitchFamily="34" charset="0"/>
                <a:cs typeface="Arial" panose="020B0604020202020204" pitchFamily="34" charset="0"/>
              </a:rPr>
              <a:t> chi </a:t>
            </a:r>
            <a:r>
              <a:rPr lang="en-ID" sz="3600" b="0" i="0" u="none" strike="noStrike" err="1">
                <a:solidFill>
                  <a:srgbClr val="000000"/>
                </a:solidFill>
                <a:effectLst/>
                <a:latin typeface="Arial" panose="020B0604020202020204" pitchFamily="34" charset="0"/>
                <a:cs typeface="Arial" panose="020B0604020202020204" pitchFamily="34" charset="0"/>
              </a:rPr>
              <a:t>phí</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phân</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tích</a:t>
            </a:r>
            <a:r>
              <a:rPr lang="en-ID" sz="3600" b="0" i="0" u="none" strike="noStrike">
                <a:solidFill>
                  <a:srgbClr val="000000"/>
                </a:solidFill>
                <a:effectLst/>
                <a:latin typeface="Arial" panose="020B0604020202020204" pitchFamily="34" charset="0"/>
                <a:cs typeface="Arial" panose="020B0604020202020204" pitchFamily="34" charset="0"/>
              </a:rPr>
              <a:t>.</a:t>
            </a:r>
          </a:p>
          <a:p>
            <a:pPr marL="742950" lvl="1" indent="-285750" rtl="0" fontAlgn="base">
              <a:spcBef>
                <a:spcPts val="0"/>
              </a:spcBef>
              <a:spcAft>
                <a:spcPts val="800"/>
              </a:spcAft>
              <a:buFont typeface="Arial" panose="020B0604020202020204" pitchFamily="34" charset="0"/>
              <a:buChar char="•"/>
            </a:pPr>
            <a:r>
              <a:rPr lang="en-ID" sz="3600" b="0" i="0" u="none" strike="noStrike" err="1">
                <a:solidFill>
                  <a:srgbClr val="000000"/>
                </a:solidFill>
                <a:effectLst/>
                <a:latin typeface="Arial" panose="020B0604020202020204" pitchFamily="34" charset="0"/>
                <a:cs typeface="Arial" panose="020B0604020202020204" pitchFamily="34" charset="0"/>
              </a:rPr>
              <a:t>Giữ</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nguyên</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tính</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toàn</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vẹn</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của</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kết</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quả</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phân</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tích</a:t>
            </a:r>
            <a:r>
              <a:rPr lang="en-ID" sz="3600" b="0" i="0" u="none" strike="noStrike">
                <a:solidFill>
                  <a:srgbClr val="000000"/>
                </a:solidFill>
                <a:effectLst/>
                <a:latin typeface="Arial" panose="020B0604020202020204" pitchFamily="34" charset="0"/>
                <a:cs typeface="Arial" panose="020B0604020202020204" pitchFamily="34" charset="0"/>
              </a:rPr>
              <a:t>.</a:t>
            </a:r>
          </a:p>
        </p:txBody>
      </p:sp>
      <p:grpSp>
        <p:nvGrpSpPr>
          <p:cNvPr id="11" name="Group 11"/>
          <p:cNvGrpSpPr/>
          <p:nvPr/>
        </p:nvGrpSpPr>
        <p:grpSpPr>
          <a:xfrm rot="-2700000">
            <a:off x="-895226" y="-1920848"/>
            <a:ext cx="3847852" cy="3841695"/>
            <a:chOff x="0" y="0"/>
            <a:chExt cx="6350000" cy="6339840"/>
          </a:xfrm>
        </p:grpSpPr>
        <p:sp>
          <p:nvSpPr>
            <p:cNvPr id="12" name="Freeform 12"/>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6327D"/>
            </a:solidFill>
          </p:spPr>
        </p:sp>
      </p:grpSp>
      <p:grpSp>
        <p:nvGrpSpPr>
          <p:cNvPr id="13" name="Group 13"/>
          <p:cNvGrpSpPr/>
          <p:nvPr/>
        </p:nvGrpSpPr>
        <p:grpSpPr>
          <a:xfrm rot="-2700000">
            <a:off x="3139297" y="-1020546"/>
            <a:ext cx="2044362" cy="2041091"/>
            <a:chOff x="0" y="0"/>
            <a:chExt cx="6350000" cy="6339840"/>
          </a:xfrm>
        </p:grpSpPr>
        <p:sp>
          <p:nvSpPr>
            <p:cNvPr id="14" name="Freeform 1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44B875"/>
            </a:solidFill>
          </p:spPr>
        </p:sp>
      </p:grpSp>
      <p:pic>
        <p:nvPicPr>
          <p:cNvPr id="2050" name="Picture 2" descr="9. Dimensionality Reduction — Single-cell best practices">
            <a:extLst>
              <a:ext uri="{FF2B5EF4-FFF2-40B4-BE49-F238E27FC236}">
                <a16:creationId xmlns:a16="http://schemas.microsoft.com/office/drawing/2014/main" id="{2B1B367D-94D4-0696-1D41-EA25E7B9E2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610100"/>
            <a:ext cx="11430000" cy="47402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ata Reduction in Data Mining: Techniques &amp; Examples">
            <a:extLst>
              <a:ext uri="{FF2B5EF4-FFF2-40B4-BE49-F238E27FC236}">
                <a16:creationId xmlns:a16="http://schemas.microsoft.com/office/drawing/2014/main" id="{5A87212A-5C30-E3CB-A169-002CB5EA1B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84002" y="4686300"/>
            <a:ext cx="4876800" cy="47625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C50A2BE-4859-DBB9-5B41-EF797A759C45}"/>
              </a:ext>
            </a:extLst>
          </p:cNvPr>
          <p:cNvSpPr txBox="1"/>
          <p:nvPr/>
        </p:nvSpPr>
        <p:spPr>
          <a:xfrm>
            <a:off x="4442079" y="513640"/>
            <a:ext cx="9403842" cy="707886"/>
          </a:xfrm>
          <a:prstGeom prst="rect">
            <a:avLst/>
          </a:prstGeom>
          <a:noFill/>
        </p:spPr>
        <p:txBody>
          <a:bodyPr wrap="square">
            <a:spAutoFit/>
          </a:bodyPr>
          <a:lstStyle/>
          <a:p>
            <a:pPr algn="ctr"/>
            <a:r>
              <a:rPr lang="en-US" sz="4000" b="1">
                <a:solidFill>
                  <a:srgbClr val="000000"/>
                </a:solidFill>
                <a:latin typeface="Arial" panose="020B0604020202020204" pitchFamily="34" charset="0"/>
                <a:cs typeface="Arial" panose="020B0604020202020204" pitchFamily="34" charset="0"/>
              </a:rPr>
              <a:t>b</a:t>
            </a:r>
            <a:r>
              <a:rPr lang="en-US" sz="4000" b="1" i="0" u="none" strike="noStrike">
                <a:solidFill>
                  <a:srgbClr val="000000"/>
                </a:solidFill>
                <a:effectLst/>
                <a:latin typeface="Arial" panose="020B0604020202020204" pitchFamily="34" charset="0"/>
                <a:cs typeface="Arial" panose="020B0604020202020204" pitchFamily="34" charset="0"/>
              </a:rPr>
              <a:t>. </a:t>
            </a:r>
            <a:r>
              <a:rPr lang="en-ID" sz="4000" b="1" i="0" u="none" strike="noStrike" err="1">
                <a:solidFill>
                  <a:srgbClr val="000000"/>
                </a:solidFill>
                <a:effectLst/>
                <a:latin typeface="Arial" panose="020B0604020202020204" pitchFamily="34" charset="0"/>
                <a:cs typeface="Arial" panose="020B0604020202020204" pitchFamily="34" charset="0"/>
              </a:rPr>
              <a:t>Lợi</a:t>
            </a:r>
            <a:r>
              <a:rPr lang="en-ID" sz="4000" b="1" i="0" u="none" strike="noStrike">
                <a:solidFill>
                  <a:srgbClr val="000000"/>
                </a:solidFill>
                <a:effectLst/>
                <a:latin typeface="Arial" panose="020B0604020202020204" pitchFamily="34" charset="0"/>
                <a:cs typeface="Arial" panose="020B0604020202020204" pitchFamily="34" charset="0"/>
              </a:rPr>
              <a:t> </a:t>
            </a:r>
            <a:r>
              <a:rPr lang="en-ID" sz="4000" b="1" i="0" u="none" strike="noStrike" err="1">
                <a:solidFill>
                  <a:srgbClr val="000000"/>
                </a:solidFill>
                <a:effectLst/>
                <a:latin typeface="Arial" panose="020B0604020202020204" pitchFamily="34" charset="0"/>
                <a:cs typeface="Arial" panose="020B0604020202020204" pitchFamily="34" charset="0"/>
              </a:rPr>
              <a:t>ích</a:t>
            </a:r>
            <a:r>
              <a:rPr lang="en-ID" sz="4000" b="1" i="0" u="none" strike="noStrike">
                <a:solidFill>
                  <a:srgbClr val="000000"/>
                </a:solidFill>
                <a:effectLst/>
                <a:latin typeface="Arial" panose="020B0604020202020204" pitchFamily="34" charset="0"/>
                <a:cs typeface="Arial" panose="020B0604020202020204" pitchFamily="34" charset="0"/>
              </a:rPr>
              <a:t> </a:t>
            </a:r>
            <a:r>
              <a:rPr lang="en-ID" sz="4000" b="1" i="0" u="none" strike="noStrike" err="1">
                <a:solidFill>
                  <a:srgbClr val="000000"/>
                </a:solidFill>
                <a:effectLst/>
                <a:latin typeface="Arial" panose="020B0604020202020204" pitchFamily="34" charset="0"/>
                <a:cs typeface="Arial" panose="020B0604020202020204" pitchFamily="34" charset="0"/>
              </a:rPr>
              <a:t>của</a:t>
            </a:r>
            <a:r>
              <a:rPr lang="en-ID" sz="4000" b="1" i="0" u="none" strike="noStrike">
                <a:solidFill>
                  <a:srgbClr val="000000"/>
                </a:solidFill>
                <a:effectLst/>
                <a:latin typeface="Arial" panose="020B0604020202020204" pitchFamily="34" charset="0"/>
                <a:cs typeface="Arial" panose="020B0604020202020204" pitchFamily="34" charset="0"/>
              </a:rPr>
              <a:t> </a:t>
            </a:r>
            <a:r>
              <a:rPr lang="en-ID" sz="4000" b="1" i="0" u="none" strike="noStrike" err="1">
                <a:solidFill>
                  <a:srgbClr val="000000"/>
                </a:solidFill>
                <a:effectLst/>
                <a:latin typeface="Arial" panose="020B0604020202020204" pitchFamily="34" charset="0"/>
                <a:cs typeface="Arial" panose="020B0604020202020204" pitchFamily="34" charset="0"/>
              </a:rPr>
              <a:t>giảm</a:t>
            </a:r>
            <a:r>
              <a:rPr lang="en-ID" sz="4000" b="1" i="0" u="none" strike="noStrike">
                <a:solidFill>
                  <a:srgbClr val="000000"/>
                </a:solidFill>
                <a:effectLst/>
                <a:latin typeface="Arial" panose="020B0604020202020204" pitchFamily="34" charset="0"/>
                <a:cs typeface="Arial" panose="020B0604020202020204" pitchFamily="34" charset="0"/>
              </a:rPr>
              <a:t> </a:t>
            </a:r>
            <a:r>
              <a:rPr lang="en-ID" sz="4000" b="1" i="0" u="none" strike="noStrike" err="1">
                <a:solidFill>
                  <a:srgbClr val="000000"/>
                </a:solidFill>
                <a:effectLst/>
                <a:latin typeface="Arial" panose="020B0604020202020204" pitchFamily="34" charset="0"/>
                <a:cs typeface="Arial" panose="020B0604020202020204" pitchFamily="34" charset="0"/>
              </a:rPr>
              <a:t>dữ</a:t>
            </a:r>
            <a:r>
              <a:rPr lang="en-ID" sz="4000" b="1" i="0" u="none" strike="noStrike">
                <a:solidFill>
                  <a:srgbClr val="000000"/>
                </a:solidFill>
                <a:effectLst/>
                <a:latin typeface="Arial" panose="020B0604020202020204" pitchFamily="34" charset="0"/>
                <a:cs typeface="Arial" panose="020B0604020202020204" pitchFamily="34" charset="0"/>
              </a:rPr>
              <a:t> </a:t>
            </a:r>
            <a:r>
              <a:rPr lang="en-ID" sz="4000" b="1" i="0" u="none" strike="noStrike" err="1">
                <a:solidFill>
                  <a:srgbClr val="000000"/>
                </a:solidFill>
                <a:effectLst/>
                <a:latin typeface="Arial" panose="020B0604020202020204" pitchFamily="34" charset="0"/>
                <a:cs typeface="Arial" panose="020B0604020202020204" pitchFamily="34" charset="0"/>
              </a:rPr>
              <a:t>liệu</a:t>
            </a:r>
            <a:endParaRPr lang="en-US" sz="4000" b="1" u="none">
              <a:solidFill>
                <a:srgbClr val="000000"/>
              </a:solidFill>
              <a:latin typeface="Arial" panose="020B0604020202020204" pitchFamily="34" charset="0"/>
              <a:ea typeface="Poppins Semi-Bold"/>
              <a:cs typeface="Arial" panose="020B0604020202020204" pitchFamily="34" charset="0"/>
              <a:sym typeface="Poppins Semi-Bold"/>
            </a:endParaRPr>
          </a:p>
        </p:txBody>
      </p:sp>
      <p:sp>
        <p:nvSpPr>
          <p:cNvPr id="6" name="Slide Number Placeholder 4">
            <a:extLst>
              <a:ext uri="{FF2B5EF4-FFF2-40B4-BE49-F238E27FC236}">
                <a16:creationId xmlns:a16="http://schemas.microsoft.com/office/drawing/2014/main" id="{1322C66C-6979-3609-1876-3C6286B2DCCC}"/>
              </a:ext>
            </a:extLst>
          </p:cNvPr>
          <p:cNvSpPr txBox="1">
            <a:spLocks/>
          </p:cNvSpPr>
          <p:nvPr/>
        </p:nvSpPr>
        <p:spPr>
          <a:xfrm>
            <a:off x="16144973" y="9893804"/>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800" b="1" smtClean="0"/>
              <a:pPr/>
              <a:t>5</a:t>
            </a:fld>
            <a:endParaRPr lang="en-US" sz="2800" b="1"/>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00"/>
                                        <p:tgtEl>
                                          <p:spTgt spid="2050"/>
                                        </p:tgtEl>
                                      </p:cBhvr>
                                    </p:animEffect>
                                  </p:childTnLst>
                                </p:cTn>
                              </p:par>
                              <p:par>
                                <p:cTn id="8" presetID="22" presetClass="entr" presetSubtype="4" fill="hold" nodeType="withEffect">
                                  <p:stCondLst>
                                    <p:cond delay="0"/>
                                  </p:stCondLst>
                                  <p:childTnLst>
                                    <p:set>
                                      <p:cBhvr>
                                        <p:cTn id="9" dur="1" fill="hold">
                                          <p:stCondLst>
                                            <p:cond delay="0"/>
                                          </p:stCondLst>
                                        </p:cTn>
                                        <p:tgtEl>
                                          <p:spTgt spid="2052"/>
                                        </p:tgtEl>
                                        <p:attrNameLst>
                                          <p:attrName>style.visibility</p:attrName>
                                        </p:attrNameLst>
                                      </p:cBhvr>
                                      <p:to>
                                        <p:strVal val="visible"/>
                                      </p:to>
                                    </p:set>
                                    <p:animEffect transition="in" filter="wipe(down)">
                                      <p:cBhvr>
                                        <p:cTn id="10"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4"/>
          <p:cNvGrpSpPr/>
          <p:nvPr/>
        </p:nvGrpSpPr>
        <p:grpSpPr>
          <a:xfrm rot="-2700000">
            <a:off x="12266824" y="-1920848"/>
            <a:ext cx="3847852" cy="3841695"/>
            <a:chOff x="0" y="0"/>
            <a:chExt cx="6350000" cy="6339840"/>
          </a:xfrm>
        </p:grpSpPr>
        <p:sp>
          <p:nvSpPr>
            <p:cNvPr id="25" name="Freeform 25"/>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6327D">
                <a:alpha val="9804"/>
              </a:srgbClr>
            </a:solidFill>
          </p:spPr>
        </p:sp>
      </p:grpSp>
      <p:grpSp>
        <p:nvGrpSpPr>
          <p:cNvPr id="26" name="Group 26"/>
          <p:cNvGrpSpPr/>
          <p:nvPr/>
        </p:nvGrpSpPr>
        <p:grpSpPr>
          <a:xfrm rot="-2700000">
            <a:off x="16301347" y="-1020546"/>
            <a:ext cx="2044362" cy="2041091"/>
            <a:chOff x="0" y="0"/>
            <a:chExt cx="6350000" cy="6339840"/>
          </a:xfrm>
        </p:grpSpPr>
        <p:sp>
          <p:nvSpPr>
            <p:cNvPr id="27" name="Freeform 27"/>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44B875">
                <a:alpha val="9804"/>
              </a:srgbClr>
            </a:solidFill>
          </p:spPr>
        </p:sp>
      </p:grpSp>
      <p:sp>
        <p:nvSpPr>
          <p:cNvPr id="28" name="TextBox 4">
            <a:extLst>
              <a:ext uri="{FF2B5EF4-FFF2-40B4-BE49-F238E27FC236}">
                <a16:creationId xmlns:a16="http://schemas.microsoft.com/office/drawing/2014/main" id="{FEA7009C-867B-82E6-4FEE-3356265BB2EB}"/>
              </a:ext>
            </a:extLst>
          </p:cNvPr>
          <p:cNvSpPr txBox="1"/>
          <p:nvPr/>
        </p:nvSpPr>
        <p:spPr>
          <a:xfrm>
            <a:off x="1345927" y="509439"/>
            <a:ext cx="10366638" cy="858953"/>
          </a:xfrm>
          <a:prstGeom prst="rect">
            <a:avLst/>
          </a:prstGeom>
        </p:spPr>
        <p:txBody>
          <a:bodyPr wrap="square" lIns="0" tIns="0" rIns="0" bIns="0" rtlCol="0" anchor="t">
            <a:spAutoFit/>
          </a:bodyPr>
          <a:lstStyle/>
          <a:p>
            <a:pPr marL="0" lvl="0" indent="0" algn="l">
              <a:lnSpc>
                <a:spcPts val="7522"/>
              </a:lnSpc>
              <a:spcBef>
                <a:spcPct val="0"/>
              </a:spcBef>
            </a:pPr>
            <a:r>
              <a:rPr lang="vi-VN" sz="4000" b="1" u="none">
                <a:solidFill>
                  <a:srgbClr val="000000"/>
                </a:solidFill>
                <a:ea typeface="Poppins Semi-Bold"/>
                <a:cs typeface="Poppins Semi-Bold"/>
                <a:sym typeface="Poppins Semi-Bold"/>
              </a:rPr>
              <a:t>Biến đổi wavelet</a:t>
            </a:r>
            <a:r>
              <a:rPr lang="en-US" sz="4000" b="1" u="none">
                <a:solidFill>
                  <a:srgbClr val="000000"/>
                </a:solidFill>
                <a:ea typeface="Poppins Semi-Bold"/>
                <a:cs typeface="Poppins Semi-Bold"/>
                <a:sym typeface="Poppins Semi-Bold"/>
              </a:rPr>
              <a:t> </a:t>
            </a:r>
            <a:r>
              <a:rPr lang="vi-VN" sz="4000" b="1" u="none">
                <a:solidFill>
                  <a:srgbClr val="000000"/>
                </a:solidFill>
                <a:ea typeface="Poppins Semi-Bold"/>
                <a:cs typeface="Poppins Semi-Bold"/>
                <a:sym typeface="Poppins Semi-Bold"/>
              </a:rPr>
              <a:t>(</a:t>
            </a:r>
            <a:r>
              <a:rPr lang="en-US" sz="4000" b="1" u="none">
                <a:solidFill>
                  <a:srgbClr val="000000"/>
                </a:solidFill>
                <a:ea typeface="Poppins Semi-Bold"/>
                <a:cs typeface="Poppins Semi-Bold"/>
                <a:sym typeface="Poppins Semi-Bold"/>
              </a:rPr>
              <a:t>DWT</a:t>
            </a:r>
            <a:r>
              <a:rPr lang="vi-VN" sz="4000" b="1" u="none">
                <a:solidFill>
                  <a:srgbClr val="000000"/>
                </a:solidFill>
                <a:ea typeface="Poppins Semi-Bold"/>
                <a:cs typeface="Poppins Semi-Bold"/>
                <a:sym typeface="Poppins Semi-Bold"/>
              </a:rPr>
              <a:t>)</a:t>
            </a:r>
            <a:endParaRPr lang="en-US" sz="4000" b="1" u="none">
              <a:solidFill>
                <a:srgbClr val="000000"/>
              </a:solidFill>
              <a:ea typeface="Poppins Semi-Bold"/>
              <a:cs typeface="Poppins Semi-Bold"/>
              <a:sym typeface="Poppins Semi-Bold"/>
            </a:endParaRPr>
          </a:p>
        </p:txBody>
      </p:sp>
      <p:sp>
        <p:nvSpPr>
          <p:cNvPr id="30" name="TextBox 10">
            <a:extLst>
              <a:ext uri="{FF2B5EF4-FFF2-40B4-BE49-F238E27FC236}">
                <a16:creationId xmlns:a16="http://schemas.microsoft.com/office/drawing/2014/main" id="{F0538822-4F89-D259-F4C9-5801DBD80A2C}"/>
              </a:ext>
            </a:extLst>
          </p:cNvPr>
          <p:cNvSpPr txBox="1"/>
          <p:nvPr/>
        </p:nvSpPr>
        <p:spPr>
          <a:xfrm>
            <a:off x="437623" y="1446370"/>
            <a:ext cx="9254671" cy="6955750"/>
          </a:xfrm>
          <a:prstGeom prst="rect">
            <a:avLst/>
          </a:prstGeom>
        </p:spPr>
        <p:txBody>
          <a:bodyPr wrap="square" lIns="0" tIns="0" rIns="0" bIns="0" rtlCol="0" anchor="t">
            <a:spAutoFit/>
          </a:bodyPr>
          <a:lstStyle/>
          <a:p>
            <a:pPr marL="180000" indent="-571500" rtl="0">
              <a:spcBef>
                <a:spcPts val="0"/>
              </a:spcBef>
              <a:spcAft>
                <a:spcPts val="800"/>
              </a:spcAft>
              <a:buFont typeface="Arial" panose="020B0604020202020204" pitchFamily="34" charset="0"/>
              <a:buChar char="•"/>
            </a:pPr>
            <a:r>
              <a:rPr lang="en-ID" sz="3600" b="0" i="0" u="none" strike="noStrike" err="1">
                <a:solidFill>
                  <a:srgbClr val="000000"/>
                </a:solidFill>
                <a:effectLst/>
                <a:latin typeface="Arial" panose="020B0604020202020204" pitchFamily="34" charset="0"/>
                <a:cs typeface="Arial" panose="020B0604020202020204" pitchFamily="34" charset="0"/>
              </a:rPr>
              <a:t>Là</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kỹ</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thuật</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xử</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lý</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tín</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hiệu</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biến</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đổi</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dữ</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liệu</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từ</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dạng</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này</a:t>
            </a:r>
            <a:r>
              <a:rPr lang="en-ID" sz="3600" b="0" i="0" u="none" strike="noStrike">
                <a:solidFill>
                  <a:srgbClr val="000000"/>
                </a:solidFill>
                <a:effectLst/>
                <a:latin typeface="Arial" panose="020B0604020202020204" pitchFamily="34" charset="0"/>
                <a:cs typeface="Arial" panose="020B0604020202020204" pitchFamily="34" charset="0"/>
              </a:rPr>
              <a:t> sang </a:t>
            </a:r>
            <a:r>
              <a:rPr lang="en-ID" sz="3600" b="0" i="0" u="none" strike="noStrike" err="1">
                <a:solidFill>
                  <a:srgbClr val="000000"/>
                </a:solidFill>
                <a:effectLst/>
                <a:latin typeface="Arial" panose="020B0604020202020204" pitchFamily="34" charset="0"/>
                <a:cs typeface="Arial" panose="020B0604020202020204" pitchFamily="34" charset="0"/>
              </a:rPr>
              <a:t>dạng</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khác</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mà</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vẫn</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giữ</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nguyên</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độ</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dài</a:t>
            </a:r>
            <a:r>
              <a:rPr lang="en-ID" sz="3600" b="0" i="0" u="none" strike="noStrike">
                <a:solidFill>
                  <a:srgbClr val="000000"/>
                </a:solidFill>
                <a:effectLst/>
                <a:latin typeface="Arial" panose="020B0604020202020204" pitchFamily="34" charset="0"/>
                <a:cs typeface="Arial" panose="020B0604020202020204" pitchFamily="34" charset="0"/>
              </a:rPr>
              <a:t>.</a:t>
            </a:r>
            <a:endParaRPr lang="en-ID" sz="3600" b="0">
              <a:effectLst/>
              <a:latin typeface="Arial" panose="020B0604020202020204" pitchFamily="34" charset="0"/>
              <a:cs typeface="Arial" panose="020B0604020202020204" pitchFamily="34" charset="0"/>
            </a:endParaRPr>
          </a:p>
          <a:p>
            <a:pPr marL="180000" indent="-571500">
              <a:buFont typeface="Arial" panose="020B0604020202020204" pitchFamily="34" charset="0"/>
              <a:buChar char="•"/>
            </a:pPr>
            <a:r>
              <a:rPr lang="en-US" sz="3600" b="0" i="0" u="none" strike="noStrike" err="1">
                <a:solidFill>
                  <a:srgbClr val="000000"/>
                </a:solidFill>
                <a:effectLst/>
                <a:latin typeface="Arial" panose="020B0604020202020204" pitchFamily="34" charset="0"/>
                <a:cs typeface="Arial" panose="020B0604020202020204" pitchFamily="34" charset="0"/>
              </a:rPr>
              <a:t>Có</a:t>
            </a:r>
            <a:r>
              <a:rPr lang="en-US" sz="3600" b="0" i="0" u="none" strike="noStrike">
                <a:solidFill>
                  <a:srgbClr val="000000"/>
                </a:solidFill>
                <a:effectLst/>
                <a:latin typeface="Arial" panose="020B0604020202020204" pitchFamily="34" charset="0"/>
                <a:cs typeface="Arial" panose="020B0604020202020204" pitchFamily="34" charset="0"/>
              </a:rPr>
              <a:t> </a:t>
            </a:r>
            <a:r>
              <a:rPr lang="vi-VN" sz="3600" b="0" i="0" u="none" strike="noStrike">
                <a:solidFill>
                  <a:srgbClr val="000000"/>
                </a:solidFill>
                <a:effectLst/>
                <a:latin typeface="Arial" panose="020B0604020202020204" pitchFamily="34" charset="0"/>
                <a:cs typeface="Arial" panose="020B0604020202020204" pitchFamily="34" charset="0"/>
              </a:rPr>
              <a:t>thể nén dữ liệu bằng cách giữ lại một phần nhỏ các hệ số quan trọng nhất và đặt các hệ số nhỏ hơn về 0.</a:t>
            </a:r>
          </a:p>
          <a:p>
            <a:pPr marL="180000" indent="-571500" rtl="0">
              <a:spcBef>
                <a:spcPts val="0"/>
              </a:spcBef>
              <a:spcAft>
                <a:spcPts val="800"/>
              </a:spcAft>
              <a:buFont typeface="Wingdings" panose="05000000000000000000" pitchFamily="2" charset="2"/>
              <a:buChar char="Ø"/>
            </a:pPr>
            <a:r>
              <a:rPr lang="vi-VN" sz="3600">
                <a:solidFill>
                  <a:srgbClr val="000000"/>
                </a:solidFill>
                <a:latin typeface="Arial" panose="020B0604020202020204" pitchFamily="34" charset="0"/>
                <a:ea typeface="Calibri" panose="020F0502020204030204" pitchFamily="34" charset="0"/>
                <a:cs typeface="Arial" panose="020B0604020202020204" pitchFamily="34" charset="0"/>
              </a:rPr>
              <a:t>D</a:t>
            </a:r>
            <a:r>
              <a:rPr lang="vi-VN" sz="3600" b="0" i="0" u="none" strike="noStrike">
                <a:solidFill>
                  <a:srgbClr val="000000"/>
                </a:solidFill>
                <a:effectLst/>
                <a:latin typeface="Arial" panose="020B0604020202020204" pitchFamily="34" charset="0"/>
                <a:cs typeface="Arial" panose="020B0604020202020204" pitchFamily="34" charset="0"/>
              </a:rPr>
              <a:t>ữ liệu trở nên thưa thớt</a:t>
            </a:r>
            <a:r>
              <a:rPr lang="en-US" sz="3600" b="0" i="0" u="none" strike="noStrike">
                <a:solidFill>
                  <a:srgbClr val="000000"/>
                </a:solidFill>
                <a:effectLst/>
                <a:latin typeface="Arial" panose="020B0604020202020204" pitchFamily="34" charset="0"/>
                <a:cs typeface="Arial" panose="020B0604020202020204" pitchFamily="34" charset="0"/>
              </a:rPr>
              <a:t> -&gt;</a:t>
            </a:r>
            <a:r>
              <a:rPr lang="vi-VN" sz="3600" b="0" i="0" u="none" strike="noStrike">
                <a:solidFill>
                  <a:srgbClr val="000000"/>
                </a:solidFill>
                <a:effectLst/>
                <a:latin typeface="Arial" panose="020B0604020202020204" pitchFamily="34" charset="0"/>
                <a:cs typeface="Arial" panose="020B0604020202020204" pitchFamily="34" charset="0"/>
              </a:rPr>
              <a:t> xử lý nhanh hơn. </a:t>
            </a:r>
          </a:p>
          <a:p>
            <a:pPr marL="180000" indent="-571500" rtl="0">
              <a:spcBef>
                <a:spcPts val="0"/>
              </a:spcBef>
              <a:spcAft>
                <a:spcPts val="800"/>
              </a:spcAft>
              <a:buFont typeface="Arial" panose="020B0604020202020204" pitchFamily="34" charset="0"/>
              <a:buChar char="•"/>
            </a:pPr>
            <a:r>
              <a:rPr lang="vi-VN" sz="3600" b="0" i="0" u="none" strike="noStrike">
                <a:solidFill>
                  <a:srgbClr val="000000"/>
                </a:solidFill>
                <a:effectLst/>
                <a:latin typeface="Arial" panose="020B0604020202020204" pitchFamily="34" charset="0"/>
                <a:cs typeface="Arial" panose="020B0604020202020204" pitchFamily="34" charset="0"/>
              </a:rPr>
              <a:t>DWT giúp loại bỏ nhiễu mà vẫn giữ được các đặc điểm chính của dữ liệu.</a:t>
            </a:r>
            <a:endParaRPr lang="en-US" sz="3600" i="0" u="none" strike="noStrike">
              <a:solidFill>
                <a:srgbClr val="000000"/>
              </a:solidFill>
              <a:latin typeface="Arial" panose="020B0604020202020204" pitchFamily="34" charset="0"/>
              <a:cs typeface="Arial" panose="020B0604020202020204" pitchFamily="34" charset="0"/>
            </a:endParaRPr>
          </a:p>
          <a:p>
            <a:pPr marL="180000" indent="-571500" rtl="0">
              <a:spcBef>
                <a:spcPts val="0"/>
              </a:spcBef>
              <a:spcAft>
                <a:spcPts val="800"/>
              </a:spcAft>
              <a:buFont typeface="Arial" panose="020B0604020202020204" pitchFamily="34" charset="0"/>
              <a:buChar char="•"/>
            </a:pPr>
            <a:r>
              <a:rPr lang="en-ID" sz="3600" b="0" i="0" u="none" strike="noStrike" err="1">
                <a:solidFill>
                  <a:srgbClr val="000000"/>
                </a:solidFill>
                <a:effectLst/>
                <a:latin typeface="Arial" panose="020B0604020202020204" pitchFamily="34" charset="0"/>
                <a:cs typeface="Arial" panose="020B0604020202020204" pitchFamily="34" charset="0"/>
              </a:rPr>
              <a:t>Đặc</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điểm</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nổi</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bật</a:t>
            </a:r>
            <a:r>
              <a:rPr lang="en-ID" sz="3600">
                <a:solidFill>
                  <a:srgbClr val="000000"/>
                </a:solidFill>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khả</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năng</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bảo</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tồn</a:t>
            </a:r>
            <a:r>
              <a:rPr lang="en-ID" sz="3600" b="0" i="0" u="none" strike="noStrike">
                <a:solidFill>
                  <a:srgbClr val="000000"/>
                </a:solidFill>
                <a:effectLst/>
                <a:latin typeface="Arial" panose="020B0604020202020204" pitchFamily="34" charset="0"/>
                <a:cs typeface="Arial" panose="020B0604020202020204" pitchFamily="34" charset="0"/>
              </a:rPr>
              <a:t> chi </a:t>
            </a:r>
            <a:r>
              <a:rPr lang="en-ID" sz="3600" b="0" i="0" u="none" strike="noStrike" err="1">
                <a:solidFill>
                  <a:srgbClr val="000000"/>
                </a:solidFill>
                <a:effectLst/>
                <a:latin typeface="Arial" panose="020B0604020202020204" pitchFamily="34" charset="0"/>
                <a:cs typeface="Arial" panose="020B0604020202020204" pitchFamily="34" charset="0"/>
              </a:rPr>
              <a:t>tiết</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cục</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bộ</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trong</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dữ</a:t>
            </a:r>
            <a:r>
              <a:rPr lang="en-ID" sz="3600" b="0" i="0" u="none" strike="noStrike">
                <a:solidFill>
                  <a:srgbClr val="000000"/>
                </a:solidFill>
                <a:effectLst/>
                <a:latin typeface="Arial" panose="020B0604020202020204" pitchFamily="34" charset="0"/>
                <a:cs typeface="Arial" panose="020B0604020202020204" pitchFamily="34" charset="0"/>
              </a:rPr>
              <a:t> </a:t>
            </a:r>
            <a:r>
              <a:rPr lang="en-ID" sz="3600" b="0" i="0" u="none" strike="noStrike" err="1">
                <a:solidFill>
                  <a:srgbClr val="000000"/>
                </a:solidFill>
                <a:effectLst/>
                <a:latin typeface="Arial" panose="020B0604020202020204" pitchFamily="34" charset="0"/>
                <a:cs typeface="Arial" panose="020B0604020202020204" pitchFamily="34" charset="0"/>
              </a:rPr>
              <a:t>liệu</a:t>
            </a:r>
            <a:r>
              <a:rPr lang="en-ID" sz="3600" b="0" i="0" u="none" strike="noStrike">
                <a:solidFill>
                  <a:srgbClr val="000000"/>
                </a:solidFill>
                <a:effectLst/>
                <a:latin typeface="Arial" panose="020B0604020202020204" pitchFamily="34" charset="0"/>
                <a:cs typeface="Arial" panose="020B0604020202020204" pitchFamily="34" charset="0"/>
              </a:rPr>
              <a:t>.</a:t>
            </a:r>
            <a:endParaRPr lang="en-ID" sz="3600" i="0" u="none" strike="noStrike">
              <a:solidFill>
                <a:srgbClr val="000000"/>
              </a:solidFill>
              <a:latin typeface="Arial" panose="020B0604020202020204" pitchFamily="34" charset="0"/>
              <a:cs typeface="Arial" panose="020B0604020202020204" pitchFamily="34" charset="0"/>
            </a:endParaRPr>
          </a:p>
        </p:txBody>
      </p:sp>
      <p:pic>
        <p:nvPicPr>
          <p:cNvPr id="3076" name="Picture 4">
            <a:extLst>
              <a:ext uri="{FF2B5EF4-FFF2-40B4-BE49-F238E27FC236}">
                <a16:creationId xmlns:a16="http://schemas.microsoft.com/office/drawing/2014/main" id="{C151E8CD-4AFA-B00E-DCF3-29E0463609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9532" y="2199463"/>
            <a:ext cx="8095518" cy="53062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9">
            <a:extLst>
              <a:ext uri="{FF2B5EF4-FFF2-40B4-BE49-F238E27FC236}">
                <a16:creationId xmlns:a16="http://schemas.microsoft.com/office/drawing/2014/main" id="{0FD4D171-621A-2246-D507-62EE8484059C}"/>
              </a:ext>
            </a:extLst>
          </p:cNvPr>
          <p:cNvSpPr txBox="1"/>
          <p:nvPr/>
        </p:nvSpPr>
        <p:spPr>
          <a:xfrm>
            <a:off x="533400" y="390831"/>
            <a:ext cx="2190899" cy="1018869"/>
          </a:xfrm>
          <a:prstGeom prst="rect">
            <a:avLst/>
          </a:prstGeom>
        </p:spPr>
        <p:txBody>
          <a:bodyPr lIns="0" tIns="0" rIns="0" bIns="0" rtlCol="0" anchor="t">
            <a:spAutoFit/>
          </a:bodyPr>
          <a:lstStyle/>
          <a:p>
            <a:pPr marL="0" lvl="0" indent="0" algn="l">
              <a:lnSpc>
                <a:spcPts val="9078"/>
              </a:lnSpc>
              <a:spcBef>
                <a:spcPct val="0"/>
              </a:spcBef>
            </a:pPr>
            <a:r>
              <a:rPr lang="en-US" sz="4000" b="1">
                <a:latin typeface="Arial" panose="020B0604020202020204" pitchFamily="34" charset="0"/>
                <a:ea typeface="Poppins Semi-Bold"/>
                <a:cs typeface="Arial" panose="020B0604020202020204" pitchFamily="34" charset="0"/>
                <a:sym typeface="Poppins Semi-Bold"/>
              </a:rPr>
              <a:t>02.</a:t>
            </a:r>
          </a:p>
        </p:txBody>
      </p:sp>
      <p:sp>
        <p:nvSpPr>
          <p:cNvPr id="6" name="Slide Number Placeholder 4">
            <a:extLst>
              <a:ext uri="{FF2B5EF4-FFF2-40B4-BE49-F238E27FC236}">
                <a16:creationId xmlns:a16="http://schemas.microsoft.com/office/drawing/2014/main" id="{D9D38A34-F883-F635-8B2E-B1037C303D9C}"/>
              </a:ext>
            </a:extLst>
          </p:cNvPr>
          <p:cNvSpPr txBox="1">
            <a:spLocks/>
          </p:cNvSpPr>
          <p:nvPr/>
        </p:nvSpPr>
        <p:spPr>
          <a:xfrm>
            <a:off x="16144973" y="9893804"/>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800" b="1" smtClean="0"/>
              <a:pPr/>
              <a:t>6</a:t>
            </a:fld>
            <a:endParaRPr lang="en-US" sz="2800" b="1"/>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4"/>
          <p:cNvGrpSpPr/>
          <p:nvPr/>
        </p:nvGrpSpPr>
        <p:grpSpPr>
          <a:xfrm rot="-2700000">
            <a:off x="12266824" y="-1920848"/>
            <a:ext cx="3847852" cy="3841695"/>
            <a:chOff x="0" y="0"/>
            <a:chExt cx="6350000" cy="6339840"/>
          </a:xfrm>
        </p:grpSpPr>
        <p:sp>
          <p:nvSpPr>
            <p:cNvPr id="25" name="Freeform 25"/>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6327D">
                <a:alpha val="9804"/>
              </a:srgbClr>
            </a:solidFill>
          </p:spPr>
        </p:sp>
      </p:grpSp>
      <p:grpSp>
        <p:nvGrpSpPr>
          <p:cNvPr id="26" name="Group 26"/>
          <p:cNvGrpSpPr/>
          <p:nvPr/>
        </p:nvGrpSpPr>
        <p:grpSpPr>
          <a:xfrm rot="-2700000">
            <a:off x="16301347" y="-1020546"/>
            <a:ext cx="2044362" cy="2041091"/>
            <a:chOff x="0" y="0"/>
            <a:chExt cx="6350000" cy="6339840"/>
          </a:xfrm>
        </p:grpSpPr>
        <p:sp>
          <p:nvSpPr>
            <p:cNvPr id="27" name="Freeform 27"/>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44B875">
                <a:alpha val="9804"/>
              </a:srgbClr>
            </a:solidFill>
          </p:spPr>
        </p:sp>
      </p:grpSp>
      <p:pic>
        <p:nvPicPr>
          <p:cNvPr id="3076" name="Picture 4">
            <a:extLst>
              <a:ext uri="{FF2B5EF4-FFF2-40B4-BE49-F238E27FC236}">
                <a16:creationId xmlns:a16="http://schemas.microsoft.com/office/drawing/2014/main" id="{C151E8CD-4AFA-B00E-DCF3-29E0463609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0869" y="114300"/>
            <a:ext cx="13217726" cy="86636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65EDA88-A599-7844-3D4F-1E6B77E4130B}"/>
              </a:ext>
            </a:extLst>
          </p:cNvPr>
          <p:cNvSpPr txBox="1"/>
          <p:nvPr/>
        </p:nvSpPr>
        <p:spPr>
          <a:xfrm>
            <a:off x="5241973" y="8787705"/>
            <a:ext cx="8095518" cy="1384995"/>
          </a:xfrm>
          <a:prstGeom prst="rect">
            <a:avLst/>
          </a:prstGeom>
          <a:noFill/>
        </p:spPr>
        <p:txBody>
          <a:bodyPr wrap="square" rtlCol="0">
            <a:spAutoFit/>
          </a:bodyPr>
          <a:lstStyle/>
          <a:p>
            <a:pPr algn="ctr"/>
            <a:r>
              <a:rPr lang="en-ID" sz="2800" b="0" i="0" err="1">
                <a:effectLst/>
                <a:latin typeface="Arial" panose="020B0604020202020204" pitchFamily="34" charset="0"/>
              </a:rPr>
              <a:t>Một</a:t>
            </a:r>
            <a:r>
              <a:rPr lang="en-ID" sz="2800" b="0" i="0">
                <a:effectLst/>
                <a:latin typeface="Arial" panose="020B0604020202020204" pitchFamily="34" charset="0"/>
              </a:rPr>
              <a:t> </a:t>
            </a:r>
            <a:r>
              <a:rPr lang="en-ID" sz="2800" b="0" i="0" err="1">
                <a:effectLst/>
                <a:latin typeface="Arial" panose="020B0604020202020204" pitchFamily="34" charset="0"/>
              </a:rPr>
              <a:t>số</a:t>
            </a:r>
            <a:r>
              <a:rPr lang="en-ID" sz="2800" b="0" i="0">
                <a:effectLst/>
                <a:latin typeface="Arial" panose="020B0604020202020204" pitchFamily="34" charset="0"/>
              </a:rPr>
              <a:t> </a:t>
            </a:r>
            <a:r>
              <a:rPr lang="vi-VN" sz="2800" b="0" i="0">
                <a:effectLst/>
                <a:latin typeface="Arial" panose="020B0604020202020204" pitchFamily="34" charset="0"/>
              </a:rPr>
              <a:t>họ</a:t>
            </a:r>
            <a:r>
              <a:rPr lang="en-ID" sz="2800" b="0" i="0">
                <a:effectLst/>
                <a:latin typeface="Arial" panose="020B0604020202020204" pitchFamily="34" charset="0"/>
              </a:rPr>
              <a:t> </a:t>
            </a:r>
            <a:r>
              <a:rPr lang="en-ID" sz="2800" b="0" i="0" err="1">
                <a:effectLst/>
                <a:latin typeface="Arial" panose="020B0604020202020204" pitchFamily="34" charset="0"/>
              </a:rPr>
              <a:t>của</a:t>
            </a:r>
            <a:r>
              <a:rPr lang="en-ID" sz="2800" b="0" i="0">
                <a:effectLst/>
                <a:latin typeface="Arial" panose="020B0604020202020204" pitchFamily="34" charset="0"/>
              </a:rPr>
              <a:t> Wavelets. Ở </a:t>
            </a:r>
            <a:r>
              <a:rPr lang="en-ID" sz="2800" b="0" i="0" err="1">
                <a:effectLst/>
                <a:latin typeface="Arial" panose="020B0604020202020204" pitchFamily="34" charset="0"/>
              </a:rPr>
              <a:t>hàng</a:t>
            </a:r>
            <a:r>
              <a:rPr lang="en-ID" sz="2800" b="0" i="0">
                <a:effectLst/>
                <a:latin typeface="Arial" panose="020B0604020202020204" pitchFamily="34" charset="0"/>
              </a:rPr>
              <a:t> </a:t>
            </a:r>
            <a:r>
              <a:rPr lang="en-ID" sz="2800" b="0" i="0" err="1">
                <a:effectLst/>
                <a:latin typeface="Arial" panose="020B0604020202020204" pitchFamily="34" charset="0"/>
              </a:rPr>
              <a:t>đầu</a:t>
            </a:r>
            <a:r>
              <a:rPr lang="en-ID" sz="2800" b="0" i="0">
                <a:effectLst/>
                <a:latin typeface="Arial" panose="020B0604020202020204" pitchFamily="34" charset="0"/>
              </a:rPr>
              <a:t> </a:t>
            </a:r>
            <a:r>
              <a:rPr lang="en-ID" sz="2800" b="0" i="0" err="1">
                <a:effectLst/>
                <a:latin typeface="Arial" panose="020B0604020202020204" pitchFamily="34" charset="0"/>
              </a:rPr>
              <a:t>tiên</a:t>
            </a:r>
            <a:r>
              <a:rPr lang="en-ID" sz="2800" b="0" i="0">
                <a:effectLst/>
                <a:latin typeface="Arial" panose="020B0604020202020204" pitchFamily="34" charset="0"/>
              </a:rPr>
              <a:t>, </a:t>
            </a:r>
            <a:r>
              <a:rPr lang="en-ID" sz="2800" b="0" i="0" err="1">
                <a:effectLst/>
                <a:latin typeface="Arial" panose="020B0604020202020204" pitchFamily="34" charset="0"/>
              </a:rPr>
              <a:t>chúng</a:t>
            </a:r>
            <a:r>
              <a:rPr lang="en-ID" sz="2800" b="0" i="0">
                <a:effectLst/>
                <a:latin typeface="Arial" panose="020B0604020202020204" pitchFamily="34" charset="0"/>
              </a:rPr>
              <a:t> ta </a:t>
            </a:r>
            <a:r>
              <a:rPr lang="en-ID" sz="2800" b="0" i="0" err="1">
                <a:effectLst/>
                <a:latin typeface="Arial" panose="020B0604020202020204" pitchFamily="34" charset="0"/>
              </a:rPr>
              <a:t>thấy</a:t>
            </a:r>
            <a:r>
              <a:rPr lang="en-ID" sz="2800" b="0" i="0">
                <a:effectLst/>
                <a:latin typeface="Arial" panose="020B0604020202020204" pitchFamily="34" charset="0"/>
              </a:rPr>
              <a:t> </a:t>
            </a:r>
            <a:r>
              <a:rPr lang="en-ID" sz="2800" b="0" i="0" err="1">
                <a:effectLst/>
                <a:latin typeface="Arial" panose="020B0604020202020204" pitchFamily="34" charset="0"/>
              </a:rPr>
              <a:t>các</a:t>
            </a:r>
            <a:r>
              <a:rPr lang="en-ID" sz="2800" b="0" i="0">
                <a:effectLst/>
                <a:latin typeface="Arial" panose="020B0604020202020204" pitchFamily="34" charset="0"/>
              </a:rPr>
              <a:t> wavelet </a:t>
            </a:r>
            <a:r>
              <a:rPr lang="en-ID" sz="2800" b="0" i="0" err="1">
                <a:effectLst/>
                <a:latin typeface="Arial" panose="020B0604020202020204" pitchFamily="34" charset="0"/>
              </a:rPr>
              <a:t>rời</a:t>
            </a:r>
            <a:r>
              <a:rPr lang="en-ID" sz="2800" b="0" i="0">
                <a:effectLst/>
                <a:latin typeface="Arial" panose="020B0604020202020204" pitchFamily="34" charset="0"/>
              </a:rPr>
              <a:t> </a:t>
            </a:r>
            <a:r>
              <a:rPr lang="en-ID" sz="2800" b="0" i="0" err="1">
                <a:effectLst/>
                <a:latin typeface="Arial" panose="020B0604020202020204" pitchFamily="34" charset="0"/>
              </a:rPr>
              <a:t>rạc</a:t>
            </a:r>
            <a:r>
              <a:rPr lang="en-ID" sz="2800" b="0" i="0">
                <a:effectLst/>
                <a:latin typeface="Arial" panose="020B0604020202020204" pitchFamily="34" charset="0"/>
              </a:rPr>
              <a:t> </a:t>
            </a:r>
            <a:r>
              <a:rPr lang="en-ID" sz="2800" b="0" i="0" err="1">
                <a:effectLst/>
                <a:latin typeface="Arial" panose="020B0604020202020204" pitchFamily="34" charset="0"/>
              </a:rPr>
              <a:t>và</a:t>
            </a:r>
            <a:r>
              <a:rPr lang="en-ID" sz="2800" b="0" i="0">
                <a:effectLst/>
                <a:latin typeface="Arial" panose="020B0604020202020204" pitchFamily="34" charset="0"/>
              </a:rPr>
              <a:t> ở </a:t>
            </a:r>
            <a:r>
              <a:rPr lang="en-ID" sz="2800" b="0" i="0" err="1">
                <a:effectLst/>
                <a:latin typeface="Arial" panose="020B0604020202020204" pitchFamily="34" charset="0"/>
              </a:rPr>
              <a:t>hàng</a:t>
            </a:r>
            <a:r>
              <a:rPr lang="en-ID" sz="2800" b="0" i="0">
                <a:effectLst/>
                <a:latin typeface="Arial" panose="020B0604020202020204" pitchFamily="34" charset="0"/>
              </a:rPr>
              <a:t> </a:t>
            </a:r>
            <a:r>
              <a:rPr lang="en-ID" sz="2800" b="0" i="0" err="1">
                <a:effectLst/>
                <a:latin typeface="Arial" panose="020B0604020202020204" pitchFamily="34" charset="0"/>
              </a:rPr>
              <a:t>thứ</a:t>
            </a:r>
            <a:r>
              <a:rPr lang="en-ID" sz="2800" b="0" i="0">
                <a:effectLst/>
                <a:latin typeface="Arial" panose="020B0604020202020204" pitchFamily="34" charset="0"/>
              </a:rPr>
              <a:t> </a:t>
            </a:r>
            <a:r>
              <a:rPr lang="en-ID" sz="2800" b="0" i="0" err="1">
                <a:effectLst/>
                <a:latin typeface="Arial" panose="020B0604020202020204" pitchFamily="34" charset="0"/>
              </a:rPr>
              <a:t>hai</a:t>
            </a:r>
            <a:r>
              <a:rPr lang="en-ID" sz="2800" b="0" i="0">
                <a:effectLst/>
                <a:latin typeface="Arial" panose="020B0604020202020204" pitchFamily="34" charset="0"/>
              </a:rPr>
              <a:t> </a:t>
            </a:r>
            <a:r>
              <a:rPr lang="en-ID" sz="2800" b="0" i="0" err="1">
                <a:effectLst/>
                <a:latin typeface="Arial" panose="020B0604020202020204" pitchFamily="34" charset="0"/>
              </a:rPr>
              <a:t>chúng</a:t>
            </a:r>
            <a:r>
              <a:rPr lang="en-ID" sz="2800" b="0" i="0">
                <a:effectLst/>
                <a:latin typeface="Arial" panose="020B0604020202020204" pitchFamily="34" charset="0"/>
              </a:rPr>
              <a:t> ta </a:t>
            </a:r>
            <a:r>
              <a:rPr lang="en-ID" sz="2800" b="0" i="0" err="1">
                <a:effectLst/>
                <a:latin typeface="Arial" panose="020B0604020202020204" pitchFamily="34" charset="0"/>
              </a:rPr>
              <a:t>thấy</a:t>
            </a:r>
            <a:r>
              <a:rPr lang="en-ID" sz="2800" b="0" i="0">
                <a:effectLst/>
                <a:latin typeface="Arial" panose="020B0604020202020204" pitchFamily="34" charset="0"/>
              </a:rPr>
              <a:t> </a:t>
            </a:r>
            <a:r>
              <a:rPr lang="en-ID" sz="2800" b="0" i="0" err="1">
                <a:effectLst/>
                <a:latin typeface="Arial" panose="020B0604020202020204" pitchFamily="34" charset="0"/>
              </a:rPr>
              <a:t>một</a:t>
            </a:r>
            <a:r>
              <a:rPr lang="en-ID" sz="2800" b="0" i="0">
                <a:effectLst/>
                <a:latin typeface="Arial" panose="020B0604020202020204" pitchFamily="34" charset="0"/>
              </a:rPr>
              <a:t> </a:t>
            </a:r>
            <a:r>
              <a:rPr lang="en-ID" sz="2800" b="0" i="0" err="1">
                <a:effectLst/>
                <a:latin typeface="Arial" panose="020B0604020202020204" pitchFamily="34" charset="0"/>
              </a:rPr>
              <a:t>số</a:t>
            </a:r>
            <a:r>
              <a:rPr lang="en-ID" sz="2800" b="0" i="0">
                <a:effectLst/>
                <a:latin typeface="Arial" panose="020B0604020202020204" pitchFamily="34" charset="0"/>
              </a:rPr>
              <a:t> wavelet </a:t>
            </a:r>
            <a:r>
              <a:rPr lang="en-ID" sz="2800" b="0" i="0" err="1">
                <a:effectLst/>
                <a:latin typeface="Arial" panose="020B0604020202020204" pitchFamily="34" charset="0"/>
              </a:rPr>
              <a:t>liên</a:t>
            </a:r>
            <a:r>
              <a:rPr lang="en-ID" sz="2800" b="0" i="0">
                <a:effectLst/>
                <a:latin typeface="Arial" panose="020B0604020202020204" pitchFamily="34" charset="0"/>
              </a:rPr>
              <a:t> </a:t>
            </a:r>
            <a:r>
              <a:rPr lang="en-ID" sz="2800" b="0" i="0" err="1">
                <a:effectLst/>
                <a:latin typeface="Arial" panose="020B0604020202020204" pitchFamily="34" charset="0"/>
              </a:rPr>
              <a:t>tục</a:t>
            </a:r>
            <a:r>
              <a:rPr lang="en-ID" sz="2800" b="0" i="0">
                <a:effectLst/>
                <a:latin typeface="Arial" panose="020B0604020202020204" pitchFamily="34" charset="0"/>
              </a:rPr>
              <a:t>.</a:t>
            </a:r>
            <a:endParaRPr lang="en-ID" sz="2800"/>
          </a:p>
        </p:txBody>
      </p:sp>
      <p:sp>
        <p:nvSpPr>
          <p:cNvPr id="6" name="Slide Number Placeholder 4">
            <a:extLst>
              <a:ext uri="{FF2B5EF4-FFF2-40B4-BE49-F238E27FC236}">
                <a16:creationId xmlns:a16="http://schemas.microsoft.com/office/drawing/2014/main" id="{B87D38B7-6DED-827A-DCD6-2CDC47C80726}"/>
              </a:ext>
            </a:extLst>
          </p:cNvPr>
          <p:cNvSpPr txBox="1">
            <a:spLocks/>
          </p:cNvSpPr>
          <p:nvPr/>
        </p:nvSpPr>
        <p:spPr>
          <a:xfrm>
            <a:off x="16144973" y="9893804"/>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800" b="1" smtClean="0"/>
              <a:pPr/>
              <a:t>7</a:t>
            </a:fld>
            <a:endParaRPr lang="en-US" sz="2800" b="1"/>
          </a:p>
        </p:txBody>
      </p:sp>
    </p:spTree>
    <p:extLst>
      <p:ext uri="{BB962C8B-B14F-4D97-AF65-F5344CB8AC3E}">
        <p14:creationId xmlns:p14="http://schemas.microsoft.com/office/powerpoint/2010/main" val="36436631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3036936"/>
            <a:ext cx="5100506" cy="0"/>
          </a:xfrm>
          <a:prstGeom prst="line">
            <a:avLst/>
          </a:prstGeom>
          <a:ln w="95250" cap="rnd">
            <a:solidFill>
              <a:srgbClr val="06327D"/>
            </a:solidFill>
            <a:prstDash val="solid"/>
            <a:headEnd type="none" w="sm" len="sm"/>
            <a:tailEnd type="none" w="sm" len="sm"/>
          </a:ln>
        </p:spPr>
      </p:sp>
      <p:sp>
        <p:nvSpPr>
          <p:cNvPr id="3" name="AutoShape 3"/>
          <p:cNvSpPr/>
          <p:nvPr/>
        </p:nvSpPr>
        <p:spPr>
          <a:xfrm>
            <a:off x="9172575" y="3036936"/>
            <a:ext cx="4071806" cy="0"/>
          </a:xfrm>
          <a:prstGeom prst="line">
            <a:avLst/>
          </a:prstGeom>
          <a:ln w="95250" cap="rnd">
            <a:solidFill>
              <a:srgbClr val="06327D"/>
            </a:solidFill>
            <a:prstDash val="solid"/>
            <a:headEnd type="none" w="sm" len="sm"/>
            <a:tailEnd type="none" w="sm" len="sm"/>
          </a:ln>
        </p:spPr>
      </p:sp>
      <p:sp>
        <p:nvSpPr>
          <p:cNvPr id="4" name="AutoShape 4"/>
          <p:cNvSpPr/>
          <p:nvPr/>
        </p:nvSpPr>
        <p:spPr>
          <a:xfrm>
            <a:off x="5100506" y="3036936"/>
            <a:ext cx="4098621" cy="0"/>
          </a:xfrm>
          <a:prstGeom prst="line">
            <a:avLst/>
          </a:prstGeom>
          <a:ln w="95250" cap="rnd">
            <a:solidFill>
              <a:srgbClr val="000000"/>
            </a:solidFill>
            <a:prstDash val="solid"/>
            <a:headEnd type="none" w="sm" len="sm"/>
            <a:tailEnd type="none" w="sm" len="sm"/>
          </a:ln>
        </p:spPr>
      </p:sp>
      <p:sp>
        <p:nvSpPr>
          <p:cNvPr id="5" name="AutoShape 5"/>
          <p:cNvSpPr/>
          <p:nvPr/>
        </p:nvSpPr>
        <p:spPr>
          <a:xfrm>
            <a:off x="13244381" y="3036936"/>
            <a:ext cx="5043619" cy="0"/>
          </a:xfrm>
          <a:prstGeom prst="line">
            <a:avLst/>
          </a:prstGeom>
          <a:ln w="95250" cap="rnd">
            <a:solidFill>
              <a:srgbClr val="000000"/>
            </a:solidFill>
            <a:prstDash val="solid"/>
            <a:headEnd type="none" w="sm" len="sm"/>
            <a:tailEnd type="none" w="sm" len="sm"/>
          </a:ln>
        </p:spPr>
      </p:sp>
      <p:sp>
        <p:nvSpPr>
          <p:cNvPr id="6" name="TextBox 6"/>
          <p:cNvSpPr txBox="1"/>
          <p:nvPr/>
        </p:nvSpPr>
        <p:spPr>
          <a:xfrm>
            <a:off x="1028700" y="1721629"/>
            <a:ext cx="4690033" cy="914289"/>
          </a:xfrm>
          <a:prstGeom prst="rect">
            <a:avLst/>
          </a:prstGeom>
        </p:spPr>
        <p:txBody>
          <a:bodyPr lIns="0" tIns="0" rIns="0" bIns="0" rtlCol="0" anchor="t">
            <a:spAutoFit/>
          </a:bodyPr>
          <a:lstStyle/>
          <a:p>
            <a:pPr marL="0" lvl="0" indent="0" algn="l">
              <a:lnSpc>
                <a:spcPts val="7522"/>
              </a:lnSpc>
              <a:spcBef>
                <a:spcPct val="0"/>
              </a:spcBef>
            </a:pPr>
            <a:r>
              <a:rPr lang="vi-VN" sz="5373" b="1">
                <a:solidFill>
                  <a:srgbClr val="000000">
                    <a:alpha val="48627"/>
                  </a:srgbClr>
                </a:solidFill>
                <a:ea typeface="Poppins Semi-Bold"/>
                <a:cs typeface="Poppins Semi-Bold" panose="020B0604020202020204" charset="0"/>
                <a:sym typeface="Poppins Semi-Bold"/>
              </a:rPr>
              <a:t>01</a:t>
            </a:r>
            <a:endParaRPr lang="en-US" sz="5373" b="1">
              <a:solidFill>
                <a:srgbClr val="000000">
                  <a:alpha val="48627"/>
                </a:srgbClr>
              </a:solidFill>
              <a:ea typeface="Poppins Semi-Bold"/>
              <a:cs typeface="Poppins Semi-Bold" panose="020B0604020202020204" charset="0"/>
              <a:sym typeface="Poppins Semi-Bold"/>
            </a:endParaRPr>
          </a:p>
        </p:txBody>
      </p:sp>
      <p:sp>
        <p:nvSpPr>
          <p:cNvPr id="7" name="TextBox 7"/>
          <p:cNvSpPr txBox="1"/>
          <p:nvPr/>
        </p:nvSpPr>
        <p:spPr>
          <a:xfrm>
            <a:off x="9172575" y="1721629"/>
            <a:ext cx="4690033" cy="914289"/>
          </a:xfrm>
          <a:prstGeom prst="rect">
            <a:avLst/>
          </a:prstGeom>
        </p:spPr>
        <p:txBody>
          <a:bodyPr lIns="0" tIns="0" rIns="0" bIns="0" rtlCol="0" anchor="t">
            <a:spAutoFit/>
          </a:bodyPr>
          <a:lstStyle/>
          <a:p>
            <a:pPr marL="0" lvl="0" indent="0" algn="l">
              <a:lnSpc>
                <a:spcPts val="7522"/>
              </a:lnSpc>
              <a:spcBef>
                <a:spcPct val="0"/>
              </a:spcBef>
            </a:pPr>
            <a:r>
              <a:rPr lang="vi-VN" sz="5373" b="1">
                <a:solidFill>
                  <a:srgbClr val="000000">
                    <a:alpha val="48627"/>
                  </a:srgbClr>
                </a:solidFill>
                <a:ea typeface="Poppins Semi-Bold"/>
                <a:cs typeface="Poppins Semi-Bold"/>
                <a:sym typeface="Poppins Semi-Bold"/>
              </a:rPr>
              <a:t>03</a:t>
            </a:r>
            <a:endParaRPr lang="en-US" sz="5373" b="1">
              <a:solidFill>
                <a:srgbClr val="000000">
                  <a:alpha val="48627"/>
                </a:srgbClr>
              </a:solidFill>
              <a:ea typeface="Poppins Semi-Bold"/>
              <a:cs typeface="Poppins Semi-Bold"/>
              <a:sym typeface="Poppins Semi-Bold"/>
            </a:endParaRPr>
          </a:p>
        </p:txBody>
      </p:sp>
      <p:sp>
        <p:nvSpPr>
          <p:cNvPr id="8" name="TextBox 8"/>
          <p:cNvSpPr txBox="1"/>
          <p:nvPr/>
        </p:nvSpPr>
        <p:spPr>
          <a:xfrm>
            <a:off x="4983975" y="1721629"/>
            <a:ext cx="4690033" cy="914289"/>
          </a:xfrm>
          <a:prstGeom prst="rect">
            <a:avLst/>
          </a:prstGeom>
        </p:spPr>
        <p:txBody>
          <a:bodyPr lIns="0" tIns="0" rIns="0" bIns="0" rtlCol="0" anchor="t">
            <a:spAutoFit/>
          </a:bodyPr>
          <a:lstStyle/>
          <a:p>
            <a:pPr marL="0" lvl="0" indent="0" algn="l">
              <a:lnSpc>
                <a:spcPts val="7522"/>
              </a:lnSpc>
              <a:spcBef>
                <a:spcPct val="0"/>
              </a:spcBef>
            </a:pPr>
            <a:r>
              <a:rPr lang="vi-VN" sz="5373" b="1">
                <a:solidFill>
                  <a:srgbClr val="000000">
                    <a:alpha val="48627"/>
                  </a:srgbClr>
                </a:solidFill>
                <a:ea typeface="Poppins Semi-Bold"/>
                <a:cs typeface="Poppins Semi-Bold"/>
                <a:sym typeface="Poppins Semi-Bold"/>
              </a:rPr>
              <a:t>02</a:t>
            </a:r>
            <a:endParaRPr lang="en-US" sz="5373" b="1">
              <a:solidFill>
                <a:srgbClr val="000000">
                  <a:alpha val="48627"/>
                </a:srgbClr>
              </a:solidFill>
              <a:ea typeface="Poppins Semi-Bold"/>
              <a:cs typeface="Poppins Semi-Bold"/>
              <a:sym typeface="Poppins Semi-Bold"/>
            </a:endParaRPr>
          </a:p>
        </p:txBody>
      </p:sp>
      <p:sp>
        <p:nvSpPr>
          <p:cNvPr id="9" name="TextBox 9"/>
          <p:cNvSpPr txBox="1"/>
          <p:nvPr/>
        </p:nvSpPr>
        <p:spPr>
          <a:xfrm>
            <a:off x="13244381" y="1721629"/>
            <a:ext cx="4690033" cy="914289"/>
          </a:xfrm>
          <a:prstGeom prst="rect">
            <a:avLst/>
          </a:prstGeom>
        </p:spPr>
        <p:txBody>
          <a:bodyPr lIns="0" tIns="0" rIns="0" bIns="0" rtlCol="0" anchor="t">
            <a:spAutoFit/>
          </a:bodyPr>
          <a:lstStyle/>
          <a:p>
            <a:pPr marL="0" lvl="0" indent="0" algn="l">
              <a:lnSpc>
                <a:spcPts val="7522"/>
              </a:lnSpc>
              <a:spcBef>
                <a:spcPct val="0"/>
              </a:spcBef>
            </a:pPr>
            <a:r>
              <a:rPr lang="vi-VN" sz="5373" b="1">
                <a:solidFill>
                  <a:srgbClr val="000000">
                    <a:alpha val="48627"/>
                  </a:srgbClr>
                </a:solidFill>
                <a:ea typeface="Poppins Semi-Bold"/>
                <a:cs typeface="Poppins Semi-Bold"/>
                <a:sym typeface="Poppins Semi-Bold"/>
              </a:rPr>
              <a:t>04</a:t>
            </a:r>
            <a:endParaRPr lang="en-US" sz="5373" b="1">
              <a:solidFill>
                <a:srgbClr val="000000">
                  <a:alpha val="48627"/>
                </a:srgbClr>
              </a:solidFill>
              <a:ea typeface="Poppins Semi-Bold"/>
              <a:cs typeface="Poppins Semi-Bold"/>
              <a:sym typeface="Poppins Semi-Bold"/>
            </a:endParaRPr>
          </a:p>
        </p:txBody>
      </p:sp>
      <p:sp>
        <p:nvSpPr>
          <p:cNvPr id="14" name="TextBox 14"/>
          <p:cNvSpPr txBox="1"/>
          <p:nvPr/>
        </p:nvSpPr>
        <p:spPr>
          <a:xfrm>
            <a:off x="158868" y="3664019"/>
            <a:ext cx="3151613" cy="3339376"/>
          </a:xfrm>
          <a:prstGeom prst="rect">
            <a:avLst/>
          </a:prstGeom>
        </p:spPr>
        <p:txBody>
          <a:bodyPr wrap="square" lIns="0" tIns="0" rIns="0" bIns="0" rtlCol="0" anchor="t">
            <a:spAutoFit/>
          </a:bodyPr>
          <a:lstStyle/>
          <a:p>
            <a:pPr indent="-571500" rtl="0" fontAlgn="base">
              <a:spcBef>
                <a:spcPts val="0"/>
              </a:spcBef>
              <a:buFont typeface="Arial" panose="020B0604020202020204" pitchFamily="34" charset="0"/>
              <a:buChar char="•"/>
            </a:pPr>
            <a:r>
              <a:rPr lang="vi-VN" sz="3100" b="0" i="0" u="none" strike="noStrike">
                <a:solidFill>
                  <a:srgbClr val="000000"/>
                </a:solidFill>
                <a:effectLst/>
                <a:latin typeface="Arial" panose="020B0604020202020204" pitchFamily="34" charset="0"/>
                <a:cs typeface="Arial" panose="020B0604020202020204" pitchFamily="34" charset="0"/>
              </a:rPr>
              <a:t>Độ dài của vector dữ liệu đầu vào phải là lũy thừa của 2 </a:t>
            </a:r>
          </a:p>
          <a:p>
            <a:pPr indent="-571500" rtl="0" fontAlgn="base">
              <a:spcBef>
                <a:spcPts val="0"/>
              </a:spcBef>
              <a:buFont typeface="Arial" panose="020B0604020202020204" pitchFamily="34" charset="0"/>
              <a:buChar char="•"/>
            </a:pPr>
            <a:r>
              <a:rPr lang="vi-VN" sz="3100" b="0" i="0" u="none" strike="noStrike">
                <a:solidFill>
                  <a:srgbClr val="000000"/>
                </a:solidFill>
                <a:effectLst/>
                <a:latin typeface="Arial" panose="020B0604020202020204" pitchFamily="34" charset="0"/>
                <a:cs typeface="Arial" panose="020B0604020202020204" pitchFamily="34" charset="0"/>
              </a:rPr>
              <a:t>Nếu không đủ, có thể thêm số 0 vào cuối vector </a:t>
            </a:r>
          </a:p>
        </p:txBody>
      </p:sp>
      <p:sp>
        <p:nvSpPr>
          <p:cNvPr id="15" name="TextBox 15"/>
          <p:cNvSpPr txBox="1"/>
          <p:nvPr/>
        </p:nvSpPr>
        <p:spPr>
          <a:xfrm>
            <a:off x="7749876" y="3646317"/>
            <a:ext cx="4382590" cy="4924425"/>
          </a:xfrm>
          <a:prstGeom prst="rect">
            <a:avLst/>
          </a:prstGeom>
        </p:spPr>
        <p:txBody>
          <a:bodyPr wrap="square" lIns="0" tIns="0" rIns="0" bIns="0" rtlCol="0" anchor="t">
            <a:spAutoFit/>
          </a:bodyPr>
          <a:lstStyle/>
          <a:p>
            <a:pPr rtl="0" fontAlgn="base">
              <a:spcBef>
                <a:spcPts val="0"/>
              </a:spcBef>
            </a:pPr>
            <a:r>
              <a:rPr lang="vi-VN" sz="3100" b="0" i="0" u="none" strike="noStrike">
                <a:solidFill>
                  <a:srgbClr val="000000"/>
                </a:solidFill>
                <a:effectLst/>
                <a:latin typeface="Arial" panose="020B0604020202020204" pitchFamily="34" charset="0"/>
                <a:cs typeface="Arial" panose="020B0604020202020204" pitchFamily="34" charset="0"/>
              </a:rPr>
              <a:t>Áp dụng</a:t>
            </a:r>
            <a:r>
              <a:rPr lang="en-US" sz="3100" b="0" i="0" u="none" strike="noStrike">
                <a:solidFill>
                  <a:srgbClr val="000000"/>
                </a:solidFill>
                <a:effectLst/>
                <a:latin typeface="Arial" panose="020B0604020202020204" pitchFamily="34" charset="0"/>
                <a:cs typeface="Arial" panose="020B0604020202020204" pitchFamily="34" charset="0"/>
              </a:rPr>
              <a:t> </a:t>
            </a:r>
            <a:r>
              <a:rPr lang="en-US" sz="3100" b="0" i="0" u="none" strike="noStrike" err="1">
                <a:solidFill>
                  <a:srgbClr val="000000"/>
                </a:solidFill>
                <a:effectLst/>
                <a:latin typeface="Arial" panose="020B0604020202020204" pitchFamily="34" charset="0"/>
                <a:cs typeface="Arial" panose="020B0604020202020204" pitchFamily="34" charset="0"/>
              </a:rPr>
              <a:t>hai</a:t>
            </a:r>
            <a:r>
              <a:rPr lang="vi-VN" sz="3100" b="0" i="0" u="none" strike="noStrike">
                <a:solidFill>
                  <a:srgbClr val="000000"/>
                </a:solidFill>
                <a:effectLst/>
                <a:latin typeface="Arial" panose="020B0604020202020204" pitchFamily="34" charset="0"/>
                <a:cs typeface="Arial" panose="020B0604020202020204" pitchFamily="34" charset="0"/>
              </a:rPr>
              <a:t> hàm cho từng cặp điểm dữ liệu: </a:t>
            </a:r>
          </a:p>
          <a:p>
            <a:pPr rtl="0" fontAlgn="base">
              <a:spcBef>
                <a:spcPts val="0"/>
              </a:spcBef>
            </a:pPr>
            <a:r>
              <a:rPr lang="vi-VN" sz="3100" b="0" i="0" u="none" strike="noStrike">
                <a:solidFill>
                  <a:srgbClr val="000000"/>
                </a:solidFill>
                <a:effectLst/>
                <a:latin typeface="Arial" panose="020B0604020202020204" pitchFamily="34" charset="0"/>
                <a:cs typeface="Arial" panose="020B0604020202020204" pitchFamily="34" charset="0"/>
              </a:rPr>
              <a:t>Điều này tạo ra hai tập dữ liệu mới</a:t>
            </a:r>
          </a:p>
          <a:p>
            <a:pPr indent="-571500" rtl="0" fontAlgn="base">
              <a:spcBef>
                <a:spcPts val="0"/>
              </a:spcBef>
              <a:buFont typeface="Arial" panose="020B0604020202020204" pitchFamily="34" charset="0"/>
              <a:buChar char="•"/>
            </a:pPr>
            <a:r>
              <a:rPr lang="vi-VN" sz="3100">
                <a:solidFill>
                  <a:srgbClr val="000000"/>
                </a:solidFill>
                <a:latin typeface="Arial" panose="020B0604020202020204" pitchFamily="34" charset="0"/>
                <a:cs typeface="Arial" panose="020B0604020202020204" pitchFamily="34" charset="0"/>
              </a:rPr>
              <a:t>M</a:t>
            </a:r>
            <a:r>
              <a:rPr lang="vi-VN" sz="3100" b="0" i="0" u="none" strike="noStrike">
                <a:solidFill>
                  <a:srgbClr val="000000"/>
                </a:solidFill>
                <a:effectLst/>
                <a:latin typeface="Arial" panose="020B0604020202020204" pitchFamily="34" charset="0"/>
                <a:cs typeface="Arial" panose="020B0604020202020204" pitchFamily="34" charset="0"/>
              </a:rPr>
              <a:t>ột tập đại diện cho phiên bản mịn hoặc tần số thấp của dữ liệu đầu vào</a:t>
            </a:r>
          </a:p>
          <a:p>
            <a:pPr indent="-571500" rtl="0" fontAlgn="base">
              <a:spcBef>
                <a:spcPts val="0"/>
              </a:spcBef>
              <a:buFont typeface="Arial" panose="020B0604020202020204" pitchFamily="34" charset="0"/>
              <a:buChar char="•"/>
            </a:pPr>
            <a:r>
              <a:rPr lang="vi-VN" sz="3100">
                <a:solidFill>
                  <a:srgbClr val="000000"/>
                </a:solidFill>
                <a:latin typeface="Arial" panose="020B0604020202020204" pitchFamily="34" charset="0"/>
                <a:cs typeface="Arial" panose="020B0604020202020204" pitchFamily="34" charset="0"/>
              </a:rPr>
              <a:t>T</a:t>
            </a:r>
            <a:r>
              <a:rPr lang="vi-VN" sz="3100" b="0" i="0" u="none" strike="noStrike">
                <a:solidFill>
                  <a:srgbClr val="000000"/>
                </a:solidFill>
                <a:effectLst/>
                <a:latin typeface="Arial" panose="020B0604020202020204" pitchFamily="34" charset="0"/>
                <a:cs typeface="Arial" panose="020B0604020202020204" pitchFamily="34" charset="0"/>
              </a:rPr>
              <a:t>ập kia đại diện cho nội dung tần số cao.</a:t>
            </a:r>
          </a:p>
        </p:txBody>
      </p:sp>
      <p:sp>
        <p:nvSpPr>
          <p:cNvPr id="16" name="TextBox 16"/>
          <p:cNvSpPr txBox="1"/>
          <p:nvPr/>
        </p:nvSpPr>
        <p:spPr>
          <a:xfrm>
            <a:off x="3659792" y="3646317"/>
            <a:ext cx="3943695" cy="4924425"/>
          </a:xfrm>
          <a:prstGeom prst="rect">
            <a:avLst/>
          </a:prstGeom>
        </p:spPr>
        <p:txBody>
          <a:bodyPr wrap="square" lIns="0" tIns="0" rIns="0" bIns="0" rtlCol="0" anchor="t">
            <a:spAutoFit/>
          </a:bodyPr>
          <a:lstStyle/>
          <a:p>
            <a:pPr rtl="0" fontAlgn="base">
              <a:spcBef>
                <a:spcPts val="0"/>
              </a:spcBef>
            </a:pPr>
            <a:r>
              <a:rPr lang="vi-VN" sz="3100" b="0" i="0" u="none" strike="noStrike">
                <a:solidFill>
                  <a:srgbClr val="000000"/>
                </a:solidFill>
                <a:effectLst/>
                <a:latin typeface="Arial" panose="020B0604020202020204" pitchFamily="34" charset="0"/>
                <a:cs typeface="Arial" panose="020B0604020202020204" pitchFamily="34" charset="0"/>
              </a:rPr>
              <a:t>Áp dụng</a:t>
            </a:r>
            <a:r>
              <a:rPr lang="en-US" sz="3100" b="0" i="0" u="none" strike="noStrike">
                <a:solidFill>
                  <a:srgbClr val="000000"/>
                </a:solidFill>
                <a:effectLst/>
                <a:latin typeface="Arial" panose="020B0604020202020204" pitchFamily="34" charset="0"/>
                <a:cs typeface="Arial" panose="020B0604020202020204" pitchFamily="34" charset="0"/>
              </a:rPr>
              <a:t> </a:t>
            </a:r>
            <a:r>
              <a:rPr lang="en-US" sz="3100" b="0" i="0" u="none" strike="noStrike" err="1">
                <a:solidFill>
                  <a:srgbClr val="000000"/>
                </a:solidFill>
                <a:effectLst/>
                <a:latin typeface="Arial" panose="020B0604020202020204" pitchFamily="34" charset="0"/>
                <a:cs typeface="Arial" panose="020B0604020202020204" pitchFamily="34" charset="0"/>
              </a:rPr>
              <a:t>hai</a:t>
            </a:r>
            <a:r>
              <a:rPr lang="vi-VN" sz="3100" b="0" i="0" u="none" strike="noStrike">
                <a:solidFill>
                  <a:srgbClr val="000000"/>
                </a:solidFill>
                <a:effectLst/>
                <a:latin typeface="Arial" panose="020B0604020202020204" pitchFamily="34" charset="0"/>
                <a:cs typeface="Arial" panose="020B0604020202020204" pitchFamily="34" charset="0"/>
              </a:rPr>
              <a:t> hàm: </a:t>
            </a:r>
          </a:p>
          <a:p>
            <a:pPr indent="-457200" rtl="0" fontAlgn="base">
              <a:spcBef>
                <a:spcPts val="0"/>
              </a:spcBef>
              <a:buFont typeface="Arial" panose="020B0604020202020204" pitchFamily="34" charset="0"/>
              <a:buChar char="•"/>
            </a:pPr>
            <a:r>
              <a:rPr lang="vi-VN" sz="3100" b="0" i="0" u="none" strike="noStrike">
                <a:solidFill>
                  <a:srgbClr val="000000"/>
                </a:solidFill>
                <a:effectLst/>
                <a:latin typeface="Arial" panose="020B0604020202020204" pitchFamily="34" charset="0"/>
                <a:cs typeface="Arial" panose="020B0604020202020204" pitchFamily="34" charset="0"/>
              </a:rPr>
              <a:t>Hàm đầu tiên làm mịn dữ liệu (như tính tổng hoặc trung bình có trọng số). </a:t>
            </a:r>
          </a:p>
          <a:p>
            <a:pPr indent="-457200" rtl="0" fontAlgn="base">
              <a:spcBef>
                <a:spcPts val="0"/>
              </a:spcBef>
              <a:buFont typeface="Arial" panose="020B0604020202020204" pitchFamily="34" charset="0"/>
              <a:buChar char="•"/>
            </a:pPr>
            <a:r>
              <a:rPr lang="vi-VN" sz="3100" b="0" i="0" u="none" strike="noStrike">
                <a:solidFill>
                  <a:srgbClr val="000000"/>
                </a:solidFill>
                <a:effectLst/>
                <a:latin typeface="Arial" panose="020B0604020202020204" pitchFamily="34" charset="0"/>
                <a:cs typeface="Arial" panose="020B0604020202020204" pitchFamily="34" charset="0"/>
              </a:rPr>
              <a:t>Hàm thứ hai tính sự khác biệt có trọng số để làm nổi bật các đặc điểm chi tiết của dữ liệu.</a:t>
            </a:r>
          </a:p>
        </p:txBody>
      </p:sp>
      <p:sp>
        <p:nvSpPr>
          <p:cNvPr id="17" name="TextBox 17"/>
          <p:cNvSpPr txBox="1"/>
          <p:nvPr/>
        </p:nvSpPr>
        <p:spPr>
          <a:xfrm>
            <a:off x="12463428" y="3646317"/>
            <a:ext cx="2971800" cy="3939540"/>
          </a:xfrm>
          <a:prstGeom prst="rect">
            <a:avLst/>
          </a:prstGeom>
        </p:spPr>
        <p:txBody>
          <a:bodyPr wrap="square" lIns="0" tIns="0" rIns="0" bIns="0" rtlCol="0" anchor="t">
            <a:spAutoFit/>
          </a:bodyPr>
          <a:lstStyle/>
          <a:p>
            <a:pPr rtl="0" fontAlgn="base">
              <a:spcBef>
                <a:spcPts val="0"/>
              </a:spcBef>
            </a:pPr>
            <a:r>
              <a:rPr lang="vi-VN" sz="3100" b="0" i="0" u="none" strike="noStrike">
                <a:solidFill>
                  <a:srgbClr val="000000"/>
                </a:solidFill>
                <a:effectLst/>
                <a:latin typeface="Arial" panose="020B0604020202020204" pitchFamily="34" charset="0"/>
                <a:cs typeface="Arial" panose="020B0604020202020204" pitchFamily="34" charset="0"/>
              </a:rPr>
              <a:t>Áp dụng đệ quy hai hàm cho các tập dữ liệu mới</a:t>
            </a:r>
          </a:p>
          <a:p>
            <a:pPr indent="-571500" rtl="0" fontAlgn="base">
              <a:spcBef>
                <a:spcPts val="0"/>
              </a:spcBef>
              <a:buFont typeface="Arial" panose="020B0604020202020204" pitchFamily="34" charset="0"/>
              <a:buChar char="•"/>
            </a:pPr>
            <a:r>
              <a:rPr lang="vi-VN" sz="3100" b="0" i="0" u="none" strike="noStrike">
                <a:solidFill>
                  <a:srgbClr val="000000"/>
                </a:solidFill>
                <a:effectLst/>
                <a:latin typeface="Arial" panose="020B0604020202020204" pitchFamily="34" charset="0"/>
                <a:cs typeface="Arial" panose="020B0604020202020204" pitchFamily="34" charset="0"/>
              </a:rPr>
              <a:t>Tiếp tục quá trình này cho đến khi các tập dữ liệu mới có độ dài là 2.</a:t>
            </a:r>
          </a:p>
        </p:txBody>
      </p:sp>
      <p:sp>
        <p:nvSpPr>
          <p:cNvPr id="35" name="TextBox 34">
            <a:extLst>
              <a:ext uri="{FF2B5EF4-FFF2-40B4-BE49-F238E27FC236}">
                <a16:creationId xmlns:a16="http://schemas.microsoft.com/office/drawing/2014/main" id="{A817D9CD-6E5B-6553-0A8D-4DA9977AE620}"/>
              </a:ext>
            </a:extLst>
          </p:cNvPr>
          <p:cNvSpPr txBox="1"/>
          <p:nvPr/>
        </p:nvSpPr>
        <p:spPr>
          <a:xfrm>
            <a:off x="5076608" y="622751"/>
            <a:ext cx="9194800" cy="707886"/>
          </a:xfrm>
          <a:prstGeom prst="rect">
            <a:avLst/>
          </a:prstGeom>
          <a:noFill/>
        </p:spPr>
        <p:txBody>
          <a:bodyPr wrap="square" lIns="91440" tIns="45720" rIns="91440" bIns="45720" anchor="t">
            <a:spAutoFit/>
          </a:bodyPr>
          <a:lstStyle/>
          <a:p>
            <a:pPr algn="ctr"/>
            <a:r>
              <a:rPr lang="en-ID" sz="4000" b="1" i="1" u="none" strike="noStrike">
                <a:solidFill>
                  <a:srgbClr val="000000"/>
                </a:solidFill>
                <a:effectLst/>
                <a:latin typeface="Arial"/>
                <a:cs typeface="Arial"/>
              </a:rPr>
              <a:t>Quy </a:t>
            </a:r>
            <a:r>
              <a:rPr lang="en-ID" sz="4000" b="1" i="1" u="none" strike="noStrike" err="1">
                <a:solidFill>
                  <a:srgbClr val="000000"/>
                </a:solidFill>
                <a:effectLst/>
                <a:latin typeface="Arial"/>
                <a:cs typeface="Arial"/>
              </a:rPr>
              <a:t>trình</a:t>
            </a:r>
            <a:r>
              <a:rPr lang="en-ID" sz="4000" b="1" i="1" u="none" strike="noStrike">
                <a:solidFill>
                  <a:srgbClr val="000000"/>
                </a:solidFill>
                <a:effectLst/>
                <a:latin typeface="Arial"/>
                <a:cs typeface="Arial"/>
              </a:rPr>
              <a:t> </a:t>
            </a:r>
            <a:r>
              <a:rPr lang="en-ID" sz="4000" b="1" i="1" u="none" strike="noStrike" err="1">
                <a:solidFill>
                  <a:srgbClr val="000000"/>
                </a:solidFill>
                <a:effectLst/>
                <a:latin typeface="Arial"/>
                <a:cs typeface="Arial"/>
              </a:rPr>
              <a:t>biến</a:t>
            </a:r>
            <a:r>
              <a:rPr lang="en-ID" sz="4000" b="1" i="1" u="none" strike="noStrike">
                <a:solidFill>
                  <a:srgbClr val="000000"/>
                </a:solidFill>
                <a:effectLst/>
                <a:latin typeface="Arial"/>
                <a:cs typeface="Arial"/>
              </a:rPr>
              <a:t> </a:t>
            </a:r>
            <a:r>
              <a:rPr lang="en-ID" sz="4000" b="1" i="1" u="none" strike="noStrike" err="1">
                <a:solidFill>
                  <a:srgbClr val="000000"/>
                </a:solidFill>
                <a:effectLst/>
                <a:latin typeface="Arial"/>
                <a:cs typeface="Arial"/>
              </a:rPr>
              <a:t>đổi</a:t>
            </a:r>
            <a:r>
              <a:rPr lang="en-ID" sz="4000" b="1" i="1" u="none" strike="noStrike">
                <a:solidFill>
                  <a:srgbClr val="000000"/>
                </a:solidFill>
                <a:effectLst/>
                <a:latin typeface="Arial"/>
                <a:cs typeface="Arial"/>
              </a:rPr>
              <a:t> wavelet </a:t>
            </a:r>
            <a:endParaRPr lang="en-ID" sz="4000" b="1" i="1">
              <a:latin typeface="Arial"/>
              <a:cs typeface="Arial"/>
            </a:endParaRPr>
          </a:p>
        </p:txBody>
      </p:sp>
      <p:sp>
        <p:nvSpPr>
          <p:cNvPr id="36" name="TextBox 9">
            <a:extLst>
              <a:ext uri="{FF2B5EF4-FFF2-40B4-BE49-F238E27FC236}">
                <a16:creationId xmlns:a16="http://schemas.microsoft.com/office/drawing/2014/main" id="{00D0BD6F-D976-4C6E-EE73-149B7601B73C}"/>
              </a:ext>
            </a:extLst>
          </p:cNvPr>
          <p:cNvSpPr txBox="1"/>
          <p:nvPr/>
        </p:nvSpPr>
        <p:spPr>
          <a:xfrm>
            <a:off x="16383000" y="1721629"/>
            <a:ext cx="4690033" cy="878189"/>
          </a:xfrm>
          <a:prstGeom prst="rect">
            <a:avLst/>
          </a:prstGeom>
        </p:spPr>
        <p:txBody>
          <a:bodyPr lIns="0" tIns="0" rIns="0" bIns="0" rtlCol="0" anchor="t">
            <a:spAutoFit/>
          </a:bodyPr>
          <a:lstStyle/>
          <a:p>
            <a:pPr marL="0" lvl="0" indent="0" algn="l">
              <a:lnSpc>
                <a:spcPts val="7522"/>
              </a:lnSpc>
              <a:spcBef>
                <a:spcPct val="0"/>
              </a:spcBef>
            </a:pPr>
            <a:r>
              <a:rPr lang="vi-VN" sz="5373" b="1">
                <a:solidFill>
                  <a:srgbClr val="000000">
                    <a:alpha val="48627"/>
                  </a:srgbClr>
                </a:solidFill>
                <a:latin typeface="Arial" panose="020B0604020202020204" pitchFamily="34" charset="0"/>
                <a:ea typeface="Poppins Semi-Bold"/>
                <a:cs typeface="Arial" panose="020B0604020202020204" pitchFamily="34" charset="0"/>
                <a:sym typeface="Poppins Semi-Bold"/>
              </a:rPr>
              <a:t>05</a:t>
            </a:r>
            <a:endParaRPr lang="en-US" sz="5373" b="1">
              <a:solidFill>
                <a:srgbClr val="000000">
                  <a:alpha val="48627"/>
                </a:srgbClr>
              </a:solidFill>
              <a:latin typeface="Arial" panose="020B0604020202020204" pitchFamily="34" charset="0"/>
              <a:ea typeface="Poppins Semi-Bold"/>
              <a:cs typeface="Arial" panose="020B0604020202020204" pitchFamily="34" charset="0"/>
              <a:sym typeface="Poppins Semi-Bold"/>
            </a:endParaRPr>
          </a:p>
        </p:txBody>
      </p:sp>
      <p:sp>
        <p:nvSpPr>
          <p:cNvPr id="38" name="TextBox 37">
            <a:extLst>
              <a:ext uri="{FF2B5EF4-FFF2-40B4-BE49-F238E27FC236}">
                <a16:creationId xmlns:a16="http://schemas.microsoft.com/office/drawing/2014/main" id="{CA32A092-45E5-15DB-9B84-002E718CC574}"/>
              </a:ext>
            </a:extLst>
          </p:cNvPr>
          <p:cNvSpPr txBox="1"/>
          <p:nvPr/>
        </p:nvSpPr>
        <p:spPr>
          <a:xfrm>
            <a:off x="15607323" y="3664019"/>
            <a:ext cx="2521809" cy="5016758"/>
          </a:xfrm>
          <a:prstGeom prst="rect">
            <a:avLst/>
          </a:prstGeom>
          <a:noFill/>
        </p:spPr>
        <p:txBody>
          <a:bodyPr wrap="square">
            <a:spAutoFit/>
          </a:bodyPr>
          <a:lstStyle/>
          <a:p>
            <a:pPr indent="-571500">
              <a:buFont typeface="Arial" panose="020B0604020202020204" pitchFamily="34" charset="0"/>
              <a:buChar char="•"/>
            </a:pPr>
            <a:r>
              <a:rPr lang="vi-VN" sz="3100" b="0" i="0" u="none" strike="noStrike">
                <a:solidFill>
                  <a:srgbClr val="000000"/>
                </a:solidFill>
                <a:effectLst/>
                <a:latin typeface="Arial" panose="020B0604020202020204" pitchFamily="34" charset="0"/>
                <a:cs typeface="Arial" panose="020B0604020202020204" pitchFamily="34" charset="0"/>
              </a:rPr>
              <a:t>Chọn các giá trị từ các tập dữ liệu mới </a:t>
            </a:r>
          </a:p>
          <a:p>
            <a:pPr indent="-571500">
              <a:buFont typeface="Arial" panose="020B0604020202020204" pitchFamily="34" charset="0"/>
              <a:buChar char="•"/>
            </a:pPr>
            <a:r>
              <a:rPr lang="vi-VN" sz="3100" b="0" i="0" u="none" strike="noStrike">
                <a:solidFill>
                  <a:srgbClr val="000000"/>
                </a:solidFill>
                <a:effectLst/>
                <a:latin typeface="Arial" panose="020B0604020202020204" pitchFamily="34" charset="0"/>
                <a:cs typeface="Arial" panose="020B0604020202020204" pitchFamily="34" charset="0"/>
              </a:rPr>
              <a:t>Các giá trị này được gọi là hệ số wavelet của dữ liệu đã biến đổi</a:t>
            </a:r>
            <a:endParaRPr lang="en-ID" sz="3100">
              <a:latin typeface="Arial" panose="020B0604020202020204" pitchFamily="34" charset="0"/>
              <a:cs typeface="Arial" panose="020B0604020202020204" pitchFamily="34" charset="0"/>
            </a:endParaRPr>
          </a:p>
        </p:txBody>
      </p:sp>
      <p:sp>
        <p:nvSpPr>
          <p:cNvPr id="13" name="Slide Number Placeholder 4">
            <a:extLst>
              <a:ext uri="{FF2B5EF4-FFF2-40B4-BE49-F238E27FC236}">
                <a16:creationId xmlns:a16="http://schemas.microsoft.com/office/drawing/2014/main" id="{98309B1E-8B86-BB40-439D-E570ED92F200}"/>
              </a:ext>
            </a:extLst>
          </p:cNvPr>
          <p:cNvSpPr txBox="1">
            <a:spLocks/>
          </p:cNvSpPr>
          <p:nvPr/>
        </p:nvSpPr>
        <p:spPr>
          <a:xfrm>
            <a:off x="16144973" y="9893804"/>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800" b="1" smtClean="0"/>
              <a:pPr/>
              <a:t>8</a:t>
            </a:fld>
            <a:endParaRPr lang="en-US" sz="2800" b="1"/>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1006532" y="1848843"/>
            <a:ext cx="4907945" cy="850297"/>
          </a:xfrm>
          <a:prstGeom prst="rect">
            <a:avLst/>
          </a:prstGeom>
        </p:spPr>
        <p:txBody>
          <a:bodyPr wrap="square" lIns="0" tIns="0" rIns="0" bIns="0" rtlCol="0" anchor="t">
            <a:spAutoFit/>
          </a:bodyPr>
          <a:lstStyle/>
          <a:p>
            <a:pPr algn="l">
              <a:lnSpc>
                <a:spcPts val="7522"/>
              </a:lnSpc>
            </a:pPr>
            <a:r>
              <a:rPr lang="vi-VN" sz="3600">
                <a:solidFill>
                  <a:srgbClr val="000000"/>
                </a:solidFill>
              </a:rPr>
              <a:t>C</a:t>
            </a:r>
            <a:r>
              <a:rPr lang="vi-VN" sz="3600" b="0" i="0" u="none" strike="noStrike">
                <a:solidFill>
                  <a:srgbClr val="000000"/>
                </a:solidFill>
                <a:effectLst/>
              </a:rPr>
              <a:t>ho biến đổi wavelet</a:t>
            </a:r>
            <a:endParaRPr lang="en-US" sz="3600" b="1">
              <a:solidFill>
                <a:srgbClr val="000000"/>
              </a:solidFill>
              <a:ea typeface="Poppins Semi-Bold"/>
              <a:cs typeface="Poppins Semi-Bold"/>
              <a:sym typeface="Poppins Semi-Bold"/>
            </a:endParaRPr>
          </a:p>
        </p:txBody>
      </p:sp>
      <p:grpSp>
        <p:nvGrpSpPr>
          <p:cNvPr id="23" name="Group 22">
            <a:extLst>
              <a:ext uri="{FF2B5EF4-FFF2-40B4-BE49-F238E27FC236}">
                <a16:creationId xmlns:a16="http://schemas.microsoft.com/office/drawing/2014/main" id="{DD4D8D89-FD72-1D4C-FED6-CF263892D2AD}"/>
              </a:ext>
            </a:extLst>
          </p:cNvPr>
          <p:cNvGrpSpPr/>
          <p:nvPr/>
        </p:nvGrpSpPr>
        <p:grpSpPr>
          <a:xfrm>
            <a:off x="1006532" y="571500"/>
            <a:ext cx="9215757" cy="1006981"/>
            <a:chOff x="1028700" y="1357679"/>
            <a:chExt cx="9215757" cy="1006981"/>
          </a:xfrm>
        </p:grpSpPr>
        <p:grpSp>
          <p:nvGrpSpPr>
            <p:cNvPr id="2" name="Group 2"/>
            <p:cNvGrpSpPr/>
            <p:nvPr/>
          </p:nvGrpSpPr>
          <p:grpSpPr>
            <a:xfrm>
              <a:off x="1028700" y="1357679"/>
              <a:ext cx="4928923" cy="1006981"/>
              <a:chOff x="0" y="0"/>
              <a:chExt cx="2983892" cy="609611"/>
            </a:xfrm>
          </p:grpSpPr>
          <p:sp>
            <p:nvSpPr>
              <p:cNvPr id="3" name="Freeform 3"/>
              <p:cNvSpPr/>
              <p:nvPr/>
            </p:nvSpPr>
            <p:spPr>
              <a:xfrm>
                <a:off x="6350" y="6350"/>
                <a:ext cx="2971192" cy="596911"/>
              </a:xfrm>
              <a:custGeom>
                <a:avLst/>
                <a:gdLst/>
                <a:ahLst/>
                <a:cxnLst/>
                <a:rect l="l" t="t" r="r" b="b"/>
                <a:pathLst>
                  <a:path w="2971192" h="596911">
                    <a:moveTo>
                      <a:pt x="2971192" y="271780"/>
                    </a:moveTo>
                    <a:lnTo>
                      <a:pt x="2971192" y="596911"/>
                    </a:lnTo>
                    <a:lnTo>
                      <a:pt x="0" y="596911"/>
                    </a:lnTo>
                    <a:lnTo>
                      <a:pt x="0" y="0"/>
                    </a:lnTo>
                    <a:lnTo>
                      <a:pt x="2699412" y="0"/>
                    </a:lnTo>
                    <a:close/>
                  </a:path>
                </a:pathLst>
              </a:custGeom>
              <a:solidFill>
                <a:srgbClr val="06327D">
                  <a:alpha val="85882"/>
                </a:srgbClr>
              </a:solidFill>
            </p:spPr>
          </p:sp>
          <p:sp>
            <p:nvSpPr>
              <p:cNvPr id="4" name="Freeform 4"/>
              <p:cNvSpPr/>
              <p:nvPr/>
            </p:nvSpPr>
            <p:spPr>
              <a:xfrm>
                <a:off x="0" y="0"/>
                <a:ext cx="2983892" cy="609611"/>
              </a:xfrm>
              <a:custGeom>
                <a:avLst/>
                <a:gdLst/>
                <a:ahLst/>
                <a:cxnLst/>
                <a:rect l="l" t="t" r="r" b="b"/>
                <a:pathLst>
                  <a:path w="2983892" h="609611">
                    <a:moveTo>
                      <a:pt x="2983892" y="609611"/>
                    </a:moveTo>
                    <a:lnTo>
                      <a:pt x="0" y="609611"/>
                    </a:lnTo>
                    <a:lnTo>
                      <a:pt x="0" y="0"/>
                    </a:lnTo>
                    <a:lnTo>
                      <a:pt x="2708303" y="0"/>
                    </a:lnTo>
                    <a:lnTo>
                      <a:pt x="2983892" y="275590"/>
                    </a:lnTo>
                    <a:cubicBezTo>
                      <a:pt x="2983892" y="275590"/>
                      <a:pt x="2983892" y="609611"/>
                      <a:pt x="2983892" y="609611"/>
                    </a:cubicBezTo>
                    <a:close/>
                    <a:moveTo>
                      <a:pt x="12700" y="596911"/>
                    </a:moveTo>
                    <a:lnTo>
                      <a:pt x="2971192" y="596911"/>
                    </a:lnTo>
                    <a:lnTo>
                      <a:pt x="2971192" y="280670"/>
                    </a:lnTo>
                    <a:lnTo>
                      <a:pt x="2703222" y="12700"/>
                    </a:lnTo>
                    <a:lnTo>
                      <a:pt x="12700" y="12700"/>
                    </a:lnTo>
                    <a:lnTo>
                      <a:pt x="12700" y="596911"/>
                    </a:lnTo>
                    <a:close/>
                  </a:path>
                </a:pathLst>
              </a:custGeom>
              <a:solidFill>
                <a:srgbClr val="06327D">
                  <a:alpha val="85882"/>
                </a:srgbClr>
              </a:solidFill>
            </p:spPr>
          </p:sp>
        </p:grpSp>
        <p:sp>
          <p:nvSpPr>
            <p:cNvPr id="6" name="TextBox 6"/>
            <p:cNvSpPr txBox="1"/>
            <p:nvPr/>
          </p:nvSpPr>
          <p:spPr>
            <a:xfrm>
              <a:off x="1215825" y="1638530"/>
              <a:ext cx="9028632" cy="461665"/>
            </a:xfrm>
            <a:prstGeom prst="rect">
              <a:avLst/>
            </a:prstGeom>
          </p:spPr>
          <p:txBody>
            <a:bodyPr lIns="0" tIns="0" rIns="0" bIns="0" rtlCol="0" anchor="t">
              <a:spAutoFit/>
            </a:bodyPr>
            <a:lstStyle/>
            <a:p>
              <a:pPr marL="0" lvl="0" indent="0" algn="l">
                <a:lnSpc>
                  <a:spcPts val="3573"/>
                </a:lnSpc>
                <a:spcBef>
                  <a:spcPct val="0"/>
                </a:spcBef>
              </a:pPr>
              <a:r>
                <a:rPr lang="vi-VN" sz="3600" u="none">
                  <a:solidFill>
                    <a:srgbClr val="FFFFFF"/>
                  </a:solidFill>
                  <a:latin typeface="Arial" panose="020B0604020202020204" pitchFamily="34" charset="0"/>
                  <a:ea typeface="Inter"/>
                  <a:cs typeface="Arial" panose="020B0604020202020204" pitchFamily="34" charset="0"/>
                  <a:sym typeface="Inter"/>
                </a:rPr>
                <a:t>Ví dụ</a:t>
              </a:r>
              <a:endParaRPr lang="en-US" sz="3600" u="none">
                <a:solidFill>
                  <a:srgbClr val="FFFFFF"/>
                </a:solidFill>
                <a:latin typeface="Arial" panose="020B0604020202020204" pitchFamily="34" charset="0"/>
                <a:ea typeface="Inter"/>
                <a:cs typeface="Arial" panose="020B0604020202020204" pitchFamily="34" charset="0"/>
                <a:sym typeface="Inter"/>
              </a:endParaRPr>
            </a:p>
          </p:txBody>
        </p:sp>
      </p:grpSp>
      <p:pic>
        <p:nvPicPr>
          <p:cNvPr id="17" name="Picture 2" descr="A graph of a number of numbers&#10;&#10;Description automatically generated with medium confidence">
            <a:extLst>
              <a:ext uri="{FF2B5EF4-FFF2-40B4-BE49-F238E27FC236}">
                <a16:creationId xmlns:a16="http://schemas.microsoft.com/office/drawing/2014/main" id="{79414CC8-FD34-4ED9-35BD-C6DC7405AE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5996" y="845040"/>
            <a:ext cx="10875324" cy="559386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9370A464-33B0-A73E-DE70-5567E0706F10}"/>
              </a:ext>
            </a:extLst>
          </p:cNvPr>
          <p:cNvSpPr txBox="1"/>
          <p:nvPr/>
        </p:nvSpPr>
        <p:spPr>
          <a:xfrm>
            <a:off x="1006532" y="2969502"/>
            <a:ext cx="6047411" cy="3416320"/>
          </a:xfrm>
          <a:prstGeom prst="rect">
            <a:avLst/>
          </a:prstGeom>
          <a:noFill/>
        </p:spPr>
        <p:txBody>
          <a:bodyPr wrap="square" lIns="91440" tIns="45720" rIns="91440" bIns="45720" anchor="t">
            <a:spAutoFit/>
          </a:bodyPr>
          <a:lstStyle/>
          <a:p>
            <a:pPr algn="just" rtl="0">
              <a:spcBef>
                <a:spcPts val="0"/>
              </a:spcBef>
              <a:spcAft>
                <a:spcPts val="800"/>
              </a:spcAft>
            </a:pPr>
            <a:r>
              <a:rPr lang="vi-VN" sz="3600" b="0" i="0" u="none" strike="noStrike">
                <a:solidFill>
                  <a:srgbClr val="000000"/>
                </a:solidFill>
                <a:effectLst/>
                <a:latin typeface="Arial"/>
                <a:cs typeface="Arial"/>
              </a:rPr>
              <a:t>Số bên cạnh tên </a:t>
            </a:r>
            <a:r>
              <a:rPr lang="vi-VN" sz="3600" b="0" i="0" u="none" strike="noStrike" err="1">
                <a:solidFill>
                  <a:srgbClr val="000000"/>
                </a:solidFill>
                <a:effectLst/>
                <a:latin typeface="Arial"/>
                <a:cs typeface="Arial"/>
              </a:rPr>
              <a:t>wavelet</a:t>
            </a:r>
            <a:r>
              <a:rPr lang="vi-VN" sz="3600" b="0" i="0" u="none" strike="noStrike">
                <a:solidFill>
                  <a:srgbClr val="000000"/>
                </a:solidFill>
                <a:effectLst/>
                <a:latin typeface="Arial"/>
                <a:cs typeface="Arial"/>
              </a:rPr>
              <a:t> (2 và 4) biểu thị số lượng các </a:t>
            </a:r>
            <a:r>
              <a:rPr lang="vi-VN" sz="3600" b="0" i="0" u="none" strike="noStrike" err="1">
                <a:solidFill>
                  <a:srgbClr val="000000"/>
                </a:solidFill>
                <a:effectLst/>
                <a:latin typeface="Arial"/>
                <a:cs typeface="Arial"/>
              </a:rPr>
              <a:t>moment</a:t>
            </a:r>
            <a:r>
              <a:rPr lang="vi-VN" sz="3600" b="0" i="0" u="none" strike="noStrike">
                <a:solidFill>
                  <a:srgbClr val="000000"/>
                </a:solidFill>
                <a:effectLst/>
                <a:latin typeface="Arial"/>
                <a:cs typeface="Arial"/>
              </a:rPr>
              <a:t> biến mất</a:t>
            </a:r>
            <a:r>
              <a:rPr lang="en-US" sz="3600" b="0" i="0" u="none" strike="noStrike">
                <a:solidFill>
                  <a:srgbClr val="000000"/>
                </a:solidFill>
                <a:effectLst/>
              </a:rPr>
              <a:t> </a:t>
            </a:r>
            <a:r>
              <a:rPr lang="vi-VN" sz="3600" b="0" i="0" u="none" strike="noStrike">
                <a:solidFill>
                  <a:srgbClr val="000000"/>
                </a:solidFill>
                <a:effectLst/>
                <a:latin typeface="Arial"/>
                <a:cs typeface="Arial"/>
              </a:rPr>
              <a:t>của wavelet, liên quan đến số lượng hệ số cần thiết để biểu diễn wavelet.</a:t>
            </a:r>
            <a:endParaRPr lang="vi-VN" sz="3600" b="0">
              <a:effectLst/>
              <a:latin typeface="Arial"/>
              <a:cs typeface="Arial"/>
            </a:endParaRPr>
          </a:p>
        </p:txBody>
      </p:sp>
      <p:grpSp>
        <p:nvGrpSpPr>
          <p:cNvPr id="28" name="Group 11">
            <a:extLst>
              <a:ext uri="{FF2B5EF4-FFF2-40B4-BE49-F238E27FC236}">
                <a16:creationId xmlns:a16="http://schemas.microsoft.com/office/drawing/2014/main" id="{BF5FDB8C-9753-75CE-3A5C-473824E9A64E}"/>
              </a:ext>
            </a:extLst>
          </p:cNvPr>
          <p:cNvGrpSpPr/>
          <p:nvPr/>
        </p:nvGrpSpPr>
        <p:grpSpPr>
          <a:xfrm rot="2700000" flipV="1">
            <a:off x="13645408" y="8366152"/>
            <a:ext cx="3847852" cy="3841695"/>
            <a:chOff x="0" y="0"/>
            <a:chExt cx="6350000" cy="6339840"/>
          </a:xfrm>
        </p:grpSpPr>
        <p:sp>
          <p:nvSpPr>
            <p:cNvPr id="29" name="Freeform 12">
              <a:extLst>
                <a:ext uri="{FF2B5EF4-FFF2-40B4-BE49-F238E27FC236}">
                  <a16:creationId xmlns:a16="http://schemas.microsoft.com/office/drawing/2014/main" id="{8A41DAEA-3561-635B-1297-B7E9F7E45712}"/>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6327D"/>
            </a:solidFill>
          </p:spPr>
        </p:sp>
      </p:grpSp>
      <p:grpSp>
        <p:nvGrpSpPr>
          <p:cNvPr id="30" name="Group 13">
            <a:extLst>
              <a:ext uri="{FF2B5EF4-FFF2-40B4-BE49-F238E27FC236}">
                <a16:creationId xmlns:a16="http://schemas.microsoft.com/office/drawing/2014/main" id="{1BF2919E-16D2-77AC-C2B9-020C79A97E95}"/>
              </a:ext>
            </a:extLst>
          </p:cNvPr>
          <p:cNvGrpSpPr/>
          <p:nvPr/>
        </p:nvGrpSpPr>
        <p:grpSpPr>
          <a:xfrm rot="-2700000">
            <a:off x="11656303" y="7822028"/>
            <a:ext cx="2044362" cy="2041091"/>
            <a:chOff x="0" y="0"/>
            <a:chExt cx="6350000" cy="6339840"/>
          </a:xfrm>
        </p:grpSpPr>
        <p:sp>
          <p:nvSpPr>
            <p:cNvPr id="31" name="Freeform 14">
              <a:extLst>
                <a:ext uri="{FF2B5EF4-FFF2-40B4-BE49-F238E27FC236}">
                  <a16:creationId xmlns:a16="http://schemas.microsoft.com/office/drawing/2014/main" id="{4FA48418-D02F-3B34-0A5D-524BE1C025E9}"/>
                </a:ext>
              </a:extLst>
            </p:cNvPr>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44B875"/>
            </a:solidFill>
          </p:spPr>
        </p:sp>
      </p:grpSp>
      <p:sp>
        <p:nvSpPr>
          <p:cNvPr id="10" name="Slide Number Placeholder 4">
            <a:extLst>
              <a:ext uri="{FF2B5EF4-FFF2-40B4-BE49-F238E27FC236}">
                <a16:creationId xmlns:a16="http://schemas.microsoft.com/office/drawing/2014/main" id="{0CBBF698-657E-B7CE-3871-52464A5CE7D7}"/>
              </a:ext>
            </a:extLst>
          </p:cNvPr>
          <p:cNvSpPr txBox="1">
            <a:spLocks/>
          </p:cNvSpPr>
          <p:nvPr/>
        </p:nvSpPr>
        <p:spPr>
          <a:xfrm>
            <a:off x="16144973" y="9893804"/>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2800" b="1" smtClean="0"/>
              <a:pPr/>
              <a:t>9</a:t>
            </a:fld>
            <a:endParaRPr lang="en-US" sz="2800" b="1"/>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7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Tài liệu" ma:contentTypeID="0x010100CDB9AFB027581D469DB147F1231FFC24" ma:contentTypeVersion="8" ma:contentTypeDescription="Tạo tài liệu mới." ma:contentTypeScope="" ma:versionID="2c3d4127c361b5c352ae8f3e957f3ce2">
  <xsd:schema xmlns:xsd="http://www.w3.org/2001/XMLSchema" xmlns:xs="http://www.w3.org/2001/XMLSchema" xmlns:p="http://schemas.microsoft.com/office/2006/metadata/properties" xmlns:ns2="e31da5d4-057f-4a4a-961b-2f4ab7b9be0e" targetNamespace="http://schemas.microsoft.com/office/2006/metadata/properties" ma:root="true" ma:fieldsID="737b19499c29bf8b530623cbad8810d8" ns2:_="">
    <xsd:import namespace="e31da5d4-057f-4a4a-961b-2f4ab7b9be0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1da5d4-057f-4a4a-961b-2f4ab7b9be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3BF8711-6A5E-4D55-888C-4C51E446673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79178C6-9C7B-4138-96FC-60E98DC95B0C}">
  <ds:schemaRefs>
    <ds:schemaRef ds:uri="e31da5d4-057f-4a4a-961b-2f4ab7b9be0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936408B-9F68-42D6-AD1B-3E0FECF37B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43</Slides>
  <Notes>5</Notes>
  <HiddenSlides>0</HiddenSlide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Professional Finance Presentation</dc:title>
  <cp:revision>1</cp:revision>
  <dcterms:created xsi:type="dcterms:W3CDTF">2006-08-16T00:00:00Z</dcterms:created>
  <dcterms:modified xsi:type="dcterms:W3CDTF">2024-09-25T14:17:22Z</dcterms:modified>
  <dc:identifier>DAGRACbU168</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0x010100CDB9AFB027581D469DB147F1231FFC24</vt:lpwstr>
  </property>
</Properties>
</file>