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5" r:id="rId4"/>
    <p:sldId id="262" r:id="rId5"/>
    <p:sldId id="383" r:id="rId6"/>
    <p:sldId id="384" r:id="rId7"/>
    <p:sldId id="385" r:id="rId8"/>
    <p:sldId id="386" r:id="rId9"/>
    <p:sldId id="387" r:id="rId10"/>
    <p:sldId id="314" r:id="rId11"/>
    <p:sldId id="315" r:id="rId12"/>
    <p:sldId id="354" r:id="rId13"/>
    <p:sldId id="355" r:id="rId14"/>
    <p:sldId id="356" r:id="rId15"/>
    <p:sldId id="369" r:id="rId16"/>
    <p:sldId id="370" r:id="rId17"/>
    <p:sldId id="371" r:id="rId18"/>
    <p:sldId id="372" r:id="rId19"/>
    <p:sldId id="373" r:id="rId20"/>
    <p:sldId id="362" r:id="rId21"/>
    <p:sldId id="374" r:id="rId22"/>
    <p:sldId id="363" r:id="rId23"/>
    <p:sldId id="364" r:id="rId24"/>
    <p:sldId id="380" r:id="rId25"/>
    <p:sldId id="381" r:id="rId26"/>
    <p:sldId id="376" r:id="rId27"/>
    <p:sldId id="382" r:id="rId28"/>
    <p:sldId id="378" r:id="rId29"/>
    <p:sldId id="379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60F04-EE86-48DE-AAA4-3436785A4B7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D7F-3C77-476E-B935-59C537DC1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2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7AD0F3-31FB-4571-87AA-F69C26D6AC14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273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2315-523A-4E76-A53F-63211F5AB66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A9A5-FDED-4E35-A21F-AB2CE43F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3400" y="1371600"/>
            <a:ext cx="81534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9A62315-523A-4E76-A53F-63211F5AB666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15A9A5-FDED-4E35-A21F-AB2CE43FC0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2315-523A-4E76-A53F-63211F5AB66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A9A5-FDED-4E35-A21F-AB2CE43F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57200"/>
            <a:ext cx="6648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br>
              <a:rPr lang="en-US" dirty="0" smtClean="0"/>
            </a:br>
            <a:r>
              <a:rPr lang="en-US" dirty="0" smtClean="0"/>
              <a:t>KIỂM THỬ PHẦN 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Thu </a:t>
            </a:r>
            <a:r>
              <a:rPr lang="en-US" dirty="0" err="1" smtClean="0"/>
              <a:t>Hường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38600" cy="4754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thử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áp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Unit Test, Module Test, Integration Test, System Test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đặc</a:t>
            </a:r>
            <a:r>
              <a:rPr lang="en-US" sz="2600" dirty="0" smtClean="0"/>
              <a:t> </a:t>
            </a:r>
            <a:r>
              <a:rPr lang="en-US" sz="2600" dirty="0" err="1" smtClean="0"/>
              <a:t>biệt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Acceptance Test.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447800"/>
            <a:ext cx="414193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công</a:t>
            </a:r>
            <a:r>
              <a:rPr lang="en-US" sz="2600" dirty="0" smtClean="0"/>
              <a:t> </a:t>
            </a:r>
            <a:r>
              <a:rPr lang="en-US" sz="2600" dirty="0" err="1" smtClean="0"/>
              <a:t>cụ</a:t>
            </a:r>
            <a:r>
              <a:rPr lang="en-US" sz="2600" dirty="0" smtClean="0"/>
              <a:t> </a:t>
            </a:r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thử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endParaRPr lang="en-US" sz="2600" dirty="0" smtClean="0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599" y="1981200"/>
            <a:ext cx="798260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endParaRPr lang="en-US" sz="2600" dirty="0" smtClean="0"/>
          </a:p>
        </p:txBody>
      </p:sp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311455"/>
              </p:ext>
            </p:extLst>
          </p:nvPr>
        </p:nvGraphicFramePr>
        <p:xfrm>
          <a:off x="457199" y="1371603"/>
          <a:ext cx="8229602" cy="49672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0181"/>
                <a:gridCol w="2654710"/>
                <a:gridCol w="2654711"/>
              </a:tblGrid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Tiêu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dirty="0" err="1" smtClean="0"/>
                        <a:t>chí</a:t>
                      </a:r>
                      <a:endParaRPr lang="en-US" sz="1300" dirty="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Selenium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QTP</a:t>
                      </a:r>
                      <a:endParaRPr lang="en-US" sz="1300" dirty="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Chi phí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Miễn phí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Mất</a:t>
                      </a:r>
                      <a:r>
                        <a:rPr lang="en-US" sz="1300" baseline="0" smtClean="0"/>
                        <a:t> phí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Plug-ins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có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Có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Record and Playback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có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Có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Kỹ</a:t>
                      </a:r>
                      <a:r>
                        <a:rPr lang="en-US" sz="1300" baseline="0" smtClean="0"/>
                        <a:t> năng của Tester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Kỹ năng</a:t>
                      </a:r>
                      <a:r>
                        <a:rPr lang="en-US" sz="1300" baseline="0" smtClean="0"/>
                        <a:t> tốt </a:t>
                      </a:r>
                      <a:r>
                        <a:rPr lang="en-US" sz="1300" smtClean="0"/>
                        <a:t>coding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Ít</a:t>
                      </a:r>
                      <a:r>
                        <a:rPr lang="en-US" sz="1300" baseline="0" smtClean="0"/>
                        <a:t> coding hơn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Dễ</a:t>
                      </a:r>
                      <a:r>
                        <a:rPr lang="en-US" sz="1300" baseline="0" smtClean="0"/>
                        <a:t> dàng tạo kịch bản test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Tốt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Hoàn</a:t>
                      </a:r>
                      <a:r>
                        <a:rPr lang="en-US" sz="1300" baseline="0" smtClean="0"/>
                        <a:t> hảo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09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Hỗ</a:t>
                      </a:r>
                      <a:r>
                        <a:rPr lang="en-US" sz="1300" baseline="0" smtClean="0"/>
                        <a:t> trợ trên các </a:t>
                      </a:r>
                      <a:r>
                        <a:rPr lang="en-US" sz="1300" smtClean="0"/>
                        <a:t>HĐH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Windows,</a:t>
                      </a:r>
                      <a:r>
                        <a:rPr lang="en-US" sz="1300" baseline="0" smtClean="0"/>
                        <a:t> Linux, Unix và Macintosh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Windows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Hỗ</a:t>
                      </a:r>
                      <a:r>
                        <a:rPr lang="en-US" sz="1300" baseline="0" smtClean="0"/>
                        <a:t> trợ test loại ứng dụng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Web base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Web-based</a:t>
                      </a:r>
                      <a:r>
                        <a:rPr lang="en-US" sz="1300" baseline="0" smtClean="0"/>
                        <a:t> và desktop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Trình</a:t>
                      </a:r>
                      <a:r>
                        <a:rPr lang="en-US" sz="1300" baseline="0" smtClean="0"/>
                        <a:t> duyệt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Hầu</a:t>
                      </a:r>
                      <a:r>
                        <a:rPr lang="en-US" sz="1300" baseline="0" smtClean="0"/>
                        <a:t> hết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IE, Chorme</a:t>
                      </a:r>
                      <a:r>
                        <a:rPr lang="en-US" sz="1300" baseline="0" smtClean="0"/>
                        <a:t> và Firefox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Ngôn</a:t>
                      </a:r>
                      <a:r>
                        <a:rPr lang="en-US" sz="1300" baseline="0" smtClean="0"/>
                        <a:t> ngữ viết kịch bản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Java, C#, Ruby, Python, …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VBScript</a:t>
                      </a:r>
                      <a:r>
                        <a:rPr lang="en-US" sz="1300" baseline="0" smtClean="0"/>
                        <a:t>, Javascript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09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Môi</a:t>
                      </a:r>
                      <a:r>
                        <a:rPr lang="en-US" sz="1300" baseline="0" smtClean="0"/>
                        <a:t> trường phát triển test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Eclipse,</a:t>
                      </a:r>
                      <a:r>
                        <a:rPr lang="en-US" sz="1300" baseline="0" smtClean="0"/>
                        <a:t> Visual studio, Netbeans…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QTP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399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Hỗ</a:t>
                      </a:r>
                      <a:r>
                        <a:rPr lang="en-US" sz="1300" baseline="0" smtClean="0"/>
                        <a:t> trợ kỹ thuật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Không</a:t>
                      </a:r>
                      <a:r>
                        <a:rPr lang="en-US" sz="1300" baseline="0" smtClean="0"/>
                        <a:t> chính thức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Tốt. Qua điện</a:t>
                      </a:r>
                      <a:r>
                        <a:rPr lang="en-US" sz="1300" baseline="0" smtClean="0"/>
                        <a:t> thoại, email, web, forum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Hỗ</a:t>
                      </a:r>
                      <a:r>
                        <a:rPr lang="en-US" sz="1300" baseline="0" smtClean="0"/>
                        <a:t> trợ cho các hộp hội thoại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Một phần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Tốt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Hỗ</a:t>
                      </a:r>
                      <a:r>
                        <a:rPr lang="en-US" sz="1300" baseline="0" smtClean="0"/>
                        <a:t> trợ các kịch bản tải tệp tin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Không</a:t>
                      </a:r>
                      <a:endParaRPr lang="en-US" sz="1300" dirty="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Tốt</a:t>
                      </a:r>
                      <a:endParaRPr lang="en-US" sz="1300" dirty="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 (Headings)"/>
              </a:rPr>
              <a:t>KIỂM THỬ TỰ ĐỘNG VỚI SELENIUM</a:t>
            </a:r>
            <a:endParaRPr lang="en-US" dirty="0">
              <a:latin typeface="Tahoma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1752600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–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3010" name="Picture 2" descr="Image result for Selenium 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8382000" cy="4713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Selenium (SE)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341438"/>
            <a:ext cx="8572500" cy="484663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2400" smtClean="0">
                <a:solidFill>
                  <a:srgbClr val="000000"/>
                </a:solidFill>
              </a:rPr>
              <a:t>Được bắt đầu phát triển năm 2004 bởi Jason Huggins.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2400" smtClean="0">
                <a:solidFill>
                  <a:srgbClr val="000000"/>
                </a:solidFill>
              </a:rPr>
              <a:t>Là một công cụ mã nguồn mở hỗ trợ kiểm thử tự động ứng dụng Web. Nó có thể dùng để:</a:t>
            </a:r>
          </a:p>
          <a:p>
            <a:pPr lvl="1" algn="just"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1900" smtClean="0"/>
              <a:t>Mô phỏng tương tác của người dùng trên trình duyệt.</a:t>
            </a:r>
          </a:p>
          <a:p>
            <a:pPr lvl="1" algn="just"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1900" smtClean="0"/>
              <a:t>Kiểm thử các chức năng.</a:t>
            </a:r>
          </a:p>
          <a:p>
            <a:pPr lvl="1" algn="just"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1900" smtClean="0"/>
              <a:t>Tạo thử nghiệm hồi quy để xác minh tính năng và sự chấp nhận của người dùng.</a:t>
            </a:r>
          </a:p>
          <a:p>
            <a:pPr lvl="1" algn="just"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1900" smtClean="0"/>
              <a:t>Cùng một kịch bản test có thể chạy trên một nền tảng Selenium </a:t>
            </a:r>
            <a:r>
              <a:rPr lang="en-US" altLang="en-US" sz="1900"/>
              <a:t>bất </a:t>
            </a:r>
            <a:r>
              <a:rPr lang="en-US" altLang="en-US" sz="1900" smtClean="0"/>
              <a:t>kỳ.</a:t>
            </a:r>
          </a:p>
          <a:p>
            <a:pPr lvl="1" algn="just"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1900" smtClean="0"/>
              <a:t>Kiểm tra khả năng tương thích của trình duyệt.</a:t>
            </a:r>
          </a:p>
          <a:p>
            <a:pPr lvl="1" algn="just"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1900" smtClean="0"/>
              <a:t>Kiểm tra tải trang.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E19D45-01D6-4403-B619-02C6051FCC4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Các tính năng của Selenium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572500" cy="521493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sz="2400" smtClean="0">
                <a:solidFill>
                  <a:srgbClr val="000000"/>
                </a:solidFill>
              </a:rPr>
              <a:t>Hỗ trợ</a:t>
            </a:r>
            <a:r>
              <a:rPr lang="vi-VN" altLang="en-US" sz="2400" smtClean="0">
                <a:solidFill>
                  <a:srgbClr val="000000"/>
                </a:solidFill>
              </a:rPr>
              <a:t> kiểm t</a:t>
            </a:r>
            <a:r>
              <a:rPr lang="en-US" altLang="en-US" sz="2400" smtClean="0">
                <a:solidFill>
                  <a:srgbClr val="000000"/>
                </a:solidFill>
              </a:rPr>
              <a:t>hử trên</a:t>
            </a:r>
            <a:r>
              <a:rPr lang="vi-VN" altLang="en-US" sz="2400" smtClean="0">
                <a:solidFill>
                  <a:srgbClr val="000000"/>
                </a:solidFill>
              </a:rPr>
              <a:t> hầu hết </a:t>
            </a:r>
            <a:r>
              <a:rPr lang="en-US" altLang="en-US" sz="2400" smtClean="0">
                <a:solidFill>
                  <a:srgbClr val="000000"/>
                </a:solidFill>
              </a:rPr>
              <a:t>c</a:t>
            </a:r>
            <a:r>
              <a:rPr lang="vi-VN" altLang="en-US" sz="2400" smtClean="0">
                <a:solidFill>
                  <a:srgbClr val="000000"/>
                </a:solidFill>
              </a:rPr>
              <a:t>ác trình duyệt phổ biến hiện nay như</a:t>
            </a:r>
            <a:r>
              <a:rPr lang="en-US" altLang="en-US" sz="2400" smtClean="0">
                <a:solidFill>
                  <a:srgbClr val="000000"/>
                </a:solidFill>
              </a:rPr>
              <a:t>:</a:t>
            </a:r>
            <a:r>
              <a:rPr lang="vi-VN" altLang="en-US" sz="2400" smtClean="0">
                <a:solidFill>
                  <a:srgbClr val="000000"/>
                </a:solidFill>
              </a:rPr>
              <a:t> Firefox , Internet</a:t>
            </a:r>
            <a:r>
              <a:rPr lang="en-US" altLang="en-US" sz="2400" smtClean="0">
                <a:solidFill>
                  <a:srgbClr val="000000"/>
                </a:solidFill>
              </a:rPr>
              <a:t> </a:t>
            </a:r>
            <a:r>
              <a:rPr lang="vi-VN" altLang="en-US" sz="2400" smtClean="0">
                <a:solidFill>
                  <a:srgbClr val="000000"/>
                </a:solidFill>
              </a:rPr>
              <a:t>Explorer , Safari ,.. cũng như các hệ điều hành chủ yếu</a:t>
            </a:r>
            <a:r>
              <a:rPr lang="en-US" altLang="en-US" sz="2400" smtClean="0">
                <a:solidFill>
                  <a:srgbClr val="000000"/>
                </a:solidFill>
              </a:rPr>
              <a:t>: </a:t>
            </a:r>
            <a:r>
              <a:rPr lang="vi-VN" altLang="en-US" sz="2400" smtClean="0">
                <a:solidFill>
                  <a:srgbClr val="000000"/>
                </a:solidFill>
              </a:rPr>
              <a:t>Windows , Linux , Mac ,.. 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sz="2400" smtClean="0">
                <a:solidFill>
                  <a:srgbClr val="000000"/>
                </a:solidFill>
              </a:rPr>
              <a:t>H</a:t>
            </a:r>
            <a:r>
              <a:rPr lang="vi-VN" altLang="en-US" sz="2400" smtClean="0">
                <a:solidFill>
                  <a:srgbClr val="000000"/>
                </a:solidFill>
              </a:rPr>
              <a:t>ỗ trợ </a:t>
            </a:r>
            <a:r>
              <a:rPr lang="en-US" altLang="en-US" sz="2400" smtClean="0">
                <a:solidFill>
                  <a:srgbClr val="000000"/>
                </a:solidFill>
              </a:rPr>
              <a:t>nhiều</a:t>
            </a:r>
            <a:r>
              <a:rPr lang="vi-VN" altLang="en-US" sz="2400" smtClean="0">
                <a:solidFill>
                  <a:srgbClr val="000000"/>
                </a:solidFill>
              </a:rPr>
              <a:t> ngôn ngữ lập trình</a:t>
            </a:r>
            <a:r>
              <a:rPr lang="en-US" altLang="en-US" sz="2400" smtClean="0">
                <a:solidFill>
                  <a:srgbClr val="000000"/>
                </a:solidFill>
              </a:rPr>
              <a:t>: </a:t>
            </a:r>
            <a:r>
              <a:rPr lang="vi-VN" altLang="en-US" sz="2400" smtClean="0">
                <a:solidFill>
                  <a:srgbClr val="000000"/>
                </a:solidFill>
              </a:rPr>
              <a:t>C#, Java, Perl, PHP, Python, Ruby,..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vi-VN" altLang="en-US" sz="2400" smtClean="0">
                <a:solidFill>
                  <a:srgbClr val="000000"/>
                </a:solidFill>
              </a:rPr>
              <a:t>Selenium có thể kết hợp thêm với một số công cụ khác</a:t>
            </a:r>
            <a:r>
              <a:rPr lang="en-US" altLang="en-US" sz="2400" smtClean="0">
                <a:solidFill>
                  <a:srgbClr val="000000"/>
                </a:solidFill>
              </a:rPr>
              <a:t>: </a:t>
            </a:r>
            <a:r>
              <a:rPr lang="vi-VN" altLang="en-US" sz="2400" smtClean="0">
                <a:solidFill>
                  <a:srgbClr val="000000"/>
                </a:solidFill>
              </a:rPr>
              <a:t>Bromien, Junit</a:t>
            </a:r>
            <a:r>
              <a:rPr lang="en-US" altLang="en-US" sz="2400" smtClean="0">
                <a:solidFill>
                  <a:srgbClr val="000000"/>
                </a:solidFill>
              </a:rPr>
              <a:t>,…</a:t>
            </a:r>
            <a:r>
              <a:rPr lang="vi-VN" altLang="en-US" sz="2400" smtClean="0">
                <a:solidFill>
                  <a:srgbClr val="000000"/>
                </a:solidFill>
              </a:rPr>
              <a:t> </a:t>
            </a:r>
            <a:endParaRPr lang="en-US" altLang="en-US" sz="2400" smtClean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sz="2400" smtClean="0">
                <a:solidFill>
                  <a:srgbClr val="000000"/>
                </a:solidFill>
              </a:rPr>
              <a:t>V</a:t>
            </a:r>
            <a:r>
              <a:rPr lang="vi-VN" altLang="en-US" sz="2400" smtClean="0">
                <a:solidFill>
                  <a:srgbClr val="000000"/>
                </a:solidFill>
              </a:rPr>
              <a:t>ới người dùng thông thường chỉ cần chạy tự động mà không cần cài thêm các công cụ bổ trợ.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CEAF9C-3C18-4CF1-BA37-0DF31B99100C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Các thành phần của Selenium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643063"/>
            <a:ext cx="8572500" cy="14986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Selenium bao gồm một bộ các công cụ hỗ trợ kiểm tra tự động tính năng của ứng dụng web bao gồm 4 thành phần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56B605-FD4A-4220-B672-E377A2BE2BD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pic>
        <p:nvPicPr>
          <p:cNvPr id="16389" name="Picture 4" descr="http://cdn.guru99.com/images/SeleniumSu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213100"/>
            <a:ext cx="60483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5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Các thành phần của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300" dirty="0" smtClean="0"/>
              <a:t>Selenium IDE (Integrated Development Environment): </a:t>
            </a:r>
          </a:p>
          <a:p>
            <a:pPr lvl="1">
              <a:defRPr/>
            </a:pP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giản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, </a:t>
            </a:r>
            <a:r>
              <a:rPr lang="en-US" sz="2200" dirty="0" err="1" smtClean="0"/>
              <a:t>dễ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Selenium.</a:t>
            </a:r>
          </a:p>
          <a:p>
            <a:pPr lvl="1">
              <a:defRPr/>
            </a:pP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tại</a:t>
            </a:r>
            <a:r>
              <a:rPr lang="en-US" sz="2200" dirty="0" smtClean="0"/>
              <a:t>,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plugin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duyệt</a:t>
            </a:r>
            <a:r>
              <a:rPr lang="en-US" sz="2200" dirty="0" smtClean="0"/>
              <a:t> Firefox, </a:t>
            </a:r>
            <a:r>
              <a:rPr lang="en-US" sz="2200" dirty="0" err="1" smtClean="0"/>
              <a:t>Chorme</a:t>
            </a:r>
            <a:r>
              <a:rPr lang="en-US" sz="2200" dirty="0" smtClean="0"/>
              <a:t>….</a:t>
            </a:r>
          </a:p>
          <a:p>
            <a:pPr lvl="1">
              <a:defRPr/>
            </a:pP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thu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phát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kịch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test (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diện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)</a:t>
            </a:r>
          </a:p>
          <a:p>
            <a:pPr>
              <a:defRPr/>
            </a:pPr>
            <a:r>
              <a:rPr lang="en-US" sz="2300" dirty="0" smtClean="0"/>
              <a:t>Selenium RC (Remote Control)</a:t>
            </a:r>
          </a:p>
          <a:p>
            <a:pPr lvl="1">
              <a:defRPr/>
            </a:pPr>
            <a:r>
              <a:rPr lang="en-US" sz="2200" dirty="0"/>
              <a:t>C</a:t>
            </a:r>
            <a:r>
              <a:rPr lang="vi-VN" sz="2200" dirty="0" smtClean="0"/>
              <a:t>ó thể nhận các test script được thu bởi Selenium IDE, cho phép chỉnh sửa , cải tiến linh động bằng nhiều ngôn ngữ lập trình khác nhau</a:t>
            </a:r>
            <a:r>
              <a:rPr lang="en-US" sz="2200" dirty="0" smtClean="0"/>
              <a:t>: Java, C#, PHP… </a:t>
            </a:r>
          </a:p>
          <a:p>
            <a:pPr lvl="1">
              <a:defRPr/>
            </a:pP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duyệt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qua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server </a:t>
            </a:r>
            <a:r>
              <a:rPr lang="en-US" sz="2200" dirty="0" err="1" smtClean="0"/>
              <a:t>ảo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8A1B1C-25A1-40EB-A250-E96489819BAC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8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Các thành phần của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smtClean="0"/>
              <a:t>Webdriver </a:t>
            </a:r>
          </a:p>
          <a:p>
            <a:pPr lvl="1">
              <a:defRPr/>
            </a:pPr>
            <a:r>
              <a:rPr lang="en-US" sz="2400" smtClean="0"/>
              <a:t>Điều khiển trình duyệt bằng cách liên lạc trực tiếp với nó (khác Selenium RC)</a:t>
            </a:r>
          </a:p>
          <a:p>
            <a:pPr lvl="1">
              <a:defRPr/>
            </a:pPr>
            <a:r>
              <a:rPr lang="en-US" sz="2400" smtClean="0"/>
              <a:t>Giống Selenium RC là hỗ trợ nhiều </a:t>
            </a:r>
            <a:r>
              <a:rPr lang="vi-VN" sz="2400" smtClean="0"/>
              <a:t>ngôn ngữ lập trình khác nhau</a:t>
            </a:r>
            <a:r>
              <a:rPr lang="en-US" sz="2400" smtClean="0"/>
              <a:t>: Java, C#, PHP…</a:t>
            </a:r>
          </a:p>
          <a:p>
            <a:pPr>
              <a:defRPr/>
            </a:pPr>
            <a:r>
              <a:rPr lang="en-US" sz="2400" smtClean="0"/>
              <a:t>Selenium Grid</a:t>
            </a:r>
          </a:p>
          <a:p>
            <a:pPr lvl="1">
              <a:defRPr/>
            </a:pPr>
            <a:r>
              <a:rPr lang="en-US" sz="2400"/>
              <a:t>L</a:t>
            </a:r>
            <a:r>
              <a:rPr lang="vi-VN" sz="2400" smtClean="0"/>
              <a:t>à </a:t>
            </a:r>
            <a:r>
              <a:rPr lang="vi-VN" sz="2400"/>
              <a:t>một hệ thống hỗ trợ người dùng thực thi test script trên </a:t>
            </a:r>
            <a:r>
              <a:rPr lang="en-US" sz="2400" smtClean="0"/>
              <a:t>các máy và các</a:t>
            </a:r>
            <a:r>
              <a:rPr lang="vi-VN" sz="2400" smtClean="0"/>
              <a:t> </a:t>
            </a:r>
            <a:r>
              <a:rPr lang="vi-VN" sz="2400"/>
              <a:t>trình </a:t>
            </a:r>
            <a:r>
              <a:rPr lang="vi-VN" sz="2400" smtClean="0"/>
              <a:t>duyệt</a:t>
            </a:r>
            <a:r>
              <a:rPr lang="en-US" sz="2400" smtClean="0"/>
              <a:t> khác nhau</a:t>
            </a:r>
            <a:r>
              <a:rPr lang="vi-VN" sz="2400" smtClean="0"/>
              <a:t> </a:t>
            </a:r>
            <a:r>
              <a:rPr lang="vi-VN" sz="2400"/>
              <a:t>một cách song song mà không cần phải chỉnh sửa test </a:t>
            </a:r>
            <a:r>
              <a:rPr lang="vi-VN" sz="2400" smtClean="0"/>
              <a:t>script</a:t>
            </a:r>
            <a:r>
              <a:rPr lang="en-US" sz="2400" smtClean="0"/>
              <a:t>.</a:t>
            </a:r>
            <a:endParaRPr lang="en-US" sz="240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2B9507-A269-43DC-8FB8-7BC55930A10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0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CHƯƠNG SÁU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1752600"/>
          </a:xfrm>
        </p:spPr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Selenium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 (Headings)"/>
              </a:rPr>
              <a:t>KIỂM THỬ TỰ ĐỘNG VỚI SELENIUM IDE</a:t>
            </a:r>
            <a:endParaRPr lang="en-US" dirty="0">
              <a:latin typeface="Tahoma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1752600"/>
          </a:xfrm>
        </p:spPr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IDE-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3" y="1371600"/>
            <a:ext cx="8127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 smtClean="0"/>
              <a:t>Cài</a:t>
            </a:r>
            <a:r>
              <a:rPr lang="en-US" sz="2600" dirty="0" smtClean="0"/>
              <a:t> </a:t>
            </a:r>
            <a:r>
              <a:rPr lang="en-US" sz="2600" dirty="0" err="1" smtClean="0"/>
              <a:t>đặt</a:t>
            </a:r>
            <a:r>
              <a:rPr lang="en-US" sz="2600" dirty="0" smtClean="0"/>
              <a:t> Selenium IDE </a:t>
            </a:r>
            <a:r>
              <a:rPr lang="en-US" sz="2600" dirty="0" err="1" smtClean="0"/>
              <a:t>trên</a:t>
            </a:r>
            <a:r>
              <a:rPr lang="en-US" sz="2600" dirty="0" smtClean="0"/>
              <a:t> </a:t>
            </a:r>
            <a:r>
              <a:rPr lang="en-US" sz="2600" dirty="0" err="1" smtClean="0"/>
              <a:t>Chorme</a:t>
            </a:r>
            <a:r>
              <a:rPr lang="en-US" sz="2600" dirty="0" smtClean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6" y="1953451"/>
            <a:ext cx="7450667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 smtClean="0"/>
              <a:t>Cài</a:t>
            </a:r>
            <a:r>
              <a:rPr lang="en-US" sz="2600" dirty="0" smtClean="0"/>
              <a:t> </a:t>
            </a:r>
            <a:r>
              <a:rPr lang="en-US" sz="2600" dirty="0" err="1" smtClean="0"/>
              <a:t>đặt</a:t>
            </a:r>
            <a:r>
              <a:rPr lang="en-US" sz="2600" dirty="0" smtClean="0"/>
              <a:t> Selenium IDE </a:t>
            </a:r>
            <a:r>
              <a:rPr lang="en-US" sz="2600" dirty="0" err="1" smtClean="0"/>
              <a:t>trên</a:t>
            </a:r>
            <a:r>
              <a:rPr lang="en-US" sz="2600" dirty="0" smtClean="0"/>
              <a:t> </a:t>
            </a:r>
            <a:r>
              <a:rPr lang="en-US" sz="2600" dirty="0" err="1" smtClean="0"/>
              <a:t>Chorme</a:t>
            </a:r>
            <a:r>
              <a:rPr lang="en-US" sz="2600" dirty="0" smtClean="0"/>
              <a:t>:</a:t>
            </a:r>
          </a:p>
          <a:p>
            <a:pPr marL="457200" lvl="1" indent="0" algn="just">
              <a:buNone/>
            </a:pPr>
            <a:endParaRPr lang="en-US" sz="2200" dirty="0" smtClean="0"/>
          </a:p>
          <a:p>
            <a:pPr lvl="1" algn="just">
              <a:buNone/>
            </a:pPr>
            <a:endParaRPr lang="en-US" sz="2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33600"/>
            <a:ext cx="5505450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214" y="1371600"/>
            <a:ext cx="6948386" cy="50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88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69" y="1371599"/>
            <a:ext cx="8263467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1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Selenium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err="1" smtClean="0"/>
              <a:t>Selenese</a:t>
            </a:r>
            <a:r>
              <a:rPr lang="en-US" sz="2400" dirty="0" smtClean="0"/>
              <a:t> –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selenium.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thao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endParaRPr lang="en-US" sz="2400" dirty="0" smtClean="0"/>
          </a:p>
          <a:p>
            <a:pPr>
              <a:defRPr/>
            </a:pPr>
            <a:r>
              <a:rPr lang="en-US" sz="2400" dirty="0" err="1" smtClean="0"/>
              <a:t>Lệnh</a:t>
            </a:r>
            <a:r>
              <a:rPr lang="en-US" sz="2400" dirty="0" smtClean="0"/>
              <a:t> selenium </a:t>
            </a:r>
            <a:r>
              <a:rPr lang="en-US" sz="2400" dirty="0" err="1" smtClean="0"/>
              <a:t>gồm</a:t>
            </a:r>
            <a:r>
              <a:rPr lang="en-US" sz="2400" dirty="0" smtClean="0"/>
              <a:t> 3 </a:t>
            </a:r>
            <a:r>
              <a:rPr lang="en-US" sz="2400" dirty="0" err="1" smtClean="0"/>
              <a:t>loại</a:t>
            </a:r>
            <a:r>
              <a:rPr lang="en-US" sz="2400" dirty="0" smtClean="0"/>
              <a:t>:</a:t>
            </a:r>
          </a:p>
          <a:p>
            <a:pPr lvl="1">
              <a:defRPr/>
            </a:pPr>
            <a:r>
              <a:rPr lang="en-US" sz="2400" dirty="0" smtClean="0"/>
              <a:t>Actions: </a:t>
            </a:r>
            <a:r>
              <a:rPr lang="en-US" sz="2400" dirty="0" err="1" smtClean="0"/>
              <a:t>thao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.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“click” hay “type”. </a:t>
            </a:r>
          </a:p>
          <a:p>
            <a:pPr lvl="1">
              <a:defRPr/>
            </a:pPr>
            <a:r>
              <a:rPr lang="en-US" sz="2400" dirty="0" err="1" smtClean="0"/>
              <a:t>Accessor</a:t>
            </a:r>
            <a:r>
              <a:rPr lang="en-US" sz="2400" dirty="0" smtClean="0"/>
              <a:t>: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trữ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.</a:t>
            </a:r>
          </a:p>
          <a:p>
            <a:pPr lvl="1">
              <a:defRPr/>
            </a:pPr>
            <a:r>
              <a:rPr lang="en-US" sz="2400" dirty="0" smtClean="0"/>
              <a:t>Assertion: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 smtClean="0"/>
              <a:t>nghi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mong</a:t>
            </a:r>
            <a:r>
              <a:rPr lang="en-US" sz="2400" dirty="0" smtClean="0"/>
              <a:t> </a:t>
            </a:r>
            <a:r>
              <a:rPr lang="en-US" sz="2400" dirty="0" err="1" smtClean="0"/>
              <a:t>đợi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?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assert Text</a:t>
            </a:r>
            <a:endParaRPr lang="en-US" sz="240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F36C47-6D90-4BA4-948A-9EC193C40FF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75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vi-VN" b="1" dirty="0" smtClean="0"/>
              <a:t>open</a:t>
            </a:r>
            <a:r>
              <a:rPr lang="vi-VN" dirty="0"/>
              <a:t>: Mở một ứng dụng bằng URL -&gt; Phải nhập thông tin trường Target</a:t>
            </a:r>
          </a:p>
          <a:p>
            <a:pPr lvl="1"/>
            <a:r>
              <a:rPr lang="vi-VN" b="1" dirty="0"/>
              <a:t>click</a:t>
            </a:r>
            <a:r>
              <a:rPr lang="vi-VN" dirty="0"/>
              <a:t>: Click vào bất kì element nào trong ứng dụng -&gt; Phải nhập thông tin trường Target</a:t>
            </a:r>
          </a:p>
          <a:p>
            <a:pPr lvl="1"/>
            <a:r>
              <a:rPr lang="vi-VN" b="1" dirty="0"/>
              <a:t>type</a:t>
            </a:r>
            <a:r>
              <a:rPr lang="vi-VN" dirty="0"/>
              <a:t>: Nhập giá trị text vào trường text trong ứng dụng -&gt; Phải nhập thông tin trường Target, Value</a:t>
            </a:r>
          </a:p>
          <a:p>
            <a:pPr lvl="1"/>
            <a:r>
              <a:rPr lang="vi-VN" b="1" dirty="0"/>
              <a:t>assert text/ verify text</a:t>
            </a:r>
            <a:r>
              <a:rPr lang="vi-VN" dirty="0"/>
              <a:t>: Kiểm tra UI của element thực tế với giá trị text mong muốn</a:t>
            </a:r>
            <a:br>
              <a:rPr lang="vi-VN" dirty="0"/>
            </a:br>
            <a:r>
              <a:rPr lang="vi-VN" dirty="0"/>
              <a:t>-&gt; Phải nhập thông tin trường Target, </a:t>
            </a:r>
            <a:r>
              <a:rPr lang="vi-VN" dirty="0" smtClean="0"/>
              <a:t>Value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8710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Selenium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/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 </a:t>
            </a:r>
          </a:p>
          <a:p>
            <a:pPr lvl="1">
              <a:defRPr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,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Test.</a:t>
            </a:r>
          </a:p>
          <a:p>
            <a:pPr lvl="1"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, …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C1E29B-93DF-41D7-8650-8EB2ADBA632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25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Demo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Kiểm thử chức năng đăng nhập vào trang vanphongdientu.utc.edu.vn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3B8BB9-CA4D-44D8-AABE-A70F04EF31C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4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 lvl="1" algn="just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lvl="1" algn="just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algn="just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Selenium</a:t>
            </a:r>
          </a:p>
          <a:p>
            <a:pPr lvl="1" algn="just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 algn="just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 algn="just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ca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Selenium IDE</a:t>
            </a:r>
          </a:p>
          <a:p>
            <a:pPr lvl="1" algn="just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Selenium IDE</a:t>
            </a:r>
          </a:p>
          <a:p>
            <a:pPr lvl="1" algn="just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Firebug</a:t>
            </a:r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ca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 algn="just"/>
            <a:endParaRPr lang="en-US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Selenium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 (Headings)"/>
              </a:rPr>
              <a:t>KIỂM THỬ TỰ ĐỘNG</a:t>
            </a:r>
            <a:endParaRPr lang="en-US" dirty="0">
              <a:latin typeface="Tahoma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1752600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Đặt 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smtClean="0"/>
              <a:t>Những vấn đề đặc biệt khi kiểm thử ứng dụng Web so với các ứng dụng PC</a:t>
            </a:r>
          </a:p>
          <a:p>
            <a:pPr lvl="1">
              <a:defRPr/>
            </a:pPr>
            <a:r>
              <a:rPr lang="en-US" sz="2400" smtClean="0"/>
              <a:t>Hệ thống không đồng nhất</a:t>
            </a:r>
          </a:p>
          <a:p>
            <a:pPr lvl="1" eaLnBrk="1" hangingPunct="1">
              <a:defRPr/>
            </a:pPr>
            <a:r>
              <a:rPr lang="en-US" altLang="en-US" sz="2400" smtClean="0"/>
              <a:t>Các trang web động (Dynamic pages)</a:t>
            </a:r>
          </a:p>
          <a:p>
            <a:pPr lvl="1" eaLnBrk="1" hangingPunct="1">
              <a:defRPr/>
            </a:pPr>
            <a:r>
              <a:rPr lang="en-US" altLang="en-US" sz="2400" smtClean="0"/>
              <a:t>Vấn đề tải trang (Load) – đánh giá hiệu suất</a:t>
            </a:r>
          </a:p>
          <a:p>
            <a:pPr lvl="1" eaLnBrk="1" hangingPunct="1">
              <a:defRPr/>
            </a:pPr>
            <a:r>
              <a:rPr lang="en-US" altLang="en-US" sz="2400" smtClean="0"/>
              <a:t>Vấn đề bảo mật (Security)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7BE0CB-2ADD-430D-82CE-6D94153E8B8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pic>
        <p:nvPicPr>
          <p:cNvPr id="7173" name="Content Placeholder 3" descr="booch_arch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4191000"/>
            <a:ext cx="61563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2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Đặt vấn đề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76288" y="1196975"/>
            <a:ext cx="7910512" cy="5553075"/>
          </a:xfrm>
        </p:spPr>
        <p:txBody>
          <a:bodyPr/>
          <a:lstStyle/>
          <a:p>
            <a:pPr>
              <a:defRPr/>
            </a:pPr>
            <a:r>
              <a:rPr lang="en-US" altLang="en-US" sz="2400" smtClean="0"/>
              <a:t>Nên kiểm thử tất cả các thành phần liên quan</a:t>
            </a:r>
          </a:p>
          <a:p>
            <a:pPr lvl="1">
              <a:defRPr/>
            </a:pPr>
            <a:r>
              <a:rPr lang="en-US" altLang="en-US" sz="2200" smtClean="0"/>
              <a:t>Vì mọi thứ đều có thể bị lỗi…</a:t>
            </a:r>
          </a:p>
          <a:p>
            <a:pPr>
              <a:defRPr/>
            </a:pPr>
            <a:endParaRPr lang="en-US" altLang="en-US" sz="2400" smtClean="0"/>
          </a:p>
          <a:p>
            <a:pPr>
              <a:defRPr/>
            </a:pPr>
            <a:r>
              <a:rPr lang="en-US" altLang="en-US" sz="2400" smtClean="0"/>
              <a:t>Tuy nhiên, nếu chỉ có thể truy cập vào giao diện của người dùng để thực hiện kiểm thử</a:t>
            </a:r>
          </a:p>
          <a:p>
            <a:pPr lvl="1">
              <a:defRPr/>
            </a:pPr>
            <a:r>
              <a:rPr lang="en-US" altLang="en-US" sz="2000" smtClean="0"/>
              <a:t>Không thể kiểm tra trực tiếp mã trên máy chủ hay các lệnh SQL.</a:t>
            </a:r>
          </a:p>
          <a:p>
            <a:pPr lvl="1">
              <a:defRPr/>
            </a:pPr>
            <a:r>
              <a:rPr lang="en-US" altLang="en-US" sz="2000" smtClean="0"/>
              <a:t>Cần thực hiện và kiểm tra tất cả:</a:t>
            </a:r>
          </a:p>
          <a:p>
            <a:pPr lvl="2">
              <a:defRPr/>
            </a:pPr>
            <a:r>
              <a:rPr lang="en-US" altLang="en-US" sz="2000" smtClean="0"/>
              <a:t>Front end</a:t>
            </a:r>
          </a:p>
          <a:p>
            <a:pPr lvl="3">
              <a:defRPr/>
            </a:pPr>
            <a:r>
              <a:rPr lang="en-US" altLang="en-US" sz="1800" smtClean="0">
                <a:latin typeface="Arial" panose="020B0604020202020204" pitchFamily="34" charset="0"/>
              </a:rPr>
              <a:t>HTML:   trang HTML có đúng định dạng không? </a:t>
            </a:r>
          </a:p>
          <a:p>
            <a:pPr lvl="3">
              <a:defRPr/>
            </a:pPr>
            <a:r>
              <a:rPr lang="en-US" altLang="en-US" sz="1800" smtClean="0">
                <a:latin typeface="Arial" panose="020B0604020202020204" pitchFamily="34" charset="0"/>
              </a:rPr>
              <a:t>JavaScript:   Có lỗi trong thời gian chạy không</a:t>
            </a:r>
          </a:p>
          <a:p>
            <a:pPr lvl="2">
              <a:defRPr/>
            </a:pPr>
            <a:r>
              <a:rPr lang="en-US" altLang="en-US" sz="2000" smtClean="0"/>
              <a:t>Server script</a:t>
            </a:r>
          </a:p>
          <a:p>
            <a:pPr lvl="3">
              <a:defRPr/>
            </a:pPr>
            <a:r>
              <a:rPr lang="en-US" altLang="en-US" sz="1800" smtClean="0">
                <a:latin typeface="Arial" panose="020B0604020202020204" pitchFamily="34" charset="0"/>
              </a:rPr>
              <a:t>PHP, Java, C#…:   Có lỗi không</a:t>
            </a:r>
          </a:p>
          <a:p>
            <a:pPr lvl="3">
              <a:defRPr/>
            </a:pPr>
            <a:r>
              <a:rPr lang="en-US" altLang="en-US" sz="1800" smtClean="0">
                <a:latin typeface="Arial" panose="020B0604020202020204" pitchFamily="34" charset="0"/>
              </a:rPr>
              <a:t>SQL:  lệnh SQL có hợp lệ không?</a:t>
            </a:r>
          </a:p>
          <a:p>
            <a:pPr lvl="3">
              <a:defRPr/>
            </a:pPr>
            <a:r>
              <a:rPr lang="en-US" altLang="en-US" sz="1800" smtClean="0">
                <a:latin typeface="Arial" panose="020B0604020202020204" pitchFamily="34" charset="0"/>
              </a:rPr>
              <a:t>…</a:t>
            </a:r>
          </a:p>
          <a:p>
            <a:pPr lvl="2">
              <a:defRPr/>
            </a:pPr>
            <a:endParaRPr lang="en-US" altLang="en-US" sz="2000" smtClean="0"/>
          </a:p>
          <a:p>
            <a:pPr lvl="1">
              <a:defRPr/>
            </a:pPr>
            <a:endParaRPr lang="en-US" altLang="en-US" sz="2000" smtClean="0"/>
          </a:p>
          <a:p>
            <a:pPr lvl="3">
              <a:defRPr/>
            </a:pPr>
            <a:endParaRPr lang="en-US" altLang="en-US" smtClean="0">
              <a:latin typeface="Arial" panose="020B0604020202020204" pitchFamily="34" charset="0"/>
            </a:endParaRPr>
          </a:p>
          <a:p>
            <a:pPr lvl="1">
              <a:defRPr/>
            </a:pPr>
            <a:endParaRPr lang="en-US" altLang="en-US" sz="2000" smtClean="0"/>
          </a:p>
        </p:txBody>
      </p:sp>
      <p:sp>
        <p:nvSpPr>
          <p:cNvPr id="819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BB5BB2-31F5-40D8-86FC-2886C535593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Kiểm thử từ giao diện người dùng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smtClean="0"/>
              <a:t>Ưu điểm</a:t>
            </a:r>
            <a:endParaRPr lang="en-US" sz="2400" dirty="0" smtClean="0"/>
          </a:p>
          <a:p>
            <a:pPr lvl="1">
              <a:defRPr/>
            </a:pPr>
            <a:r>
              <a:rPr lang="en-US" sz="2000" smtClean="0"/>
              <a:t>Ẩn đi những phức tạp của phía backend</a:t>
            </a:r>
            <a:endParaRPr lang="en-US" sz="2000" dirty="0" smtClean="0"/>
          </a:p>
          <a:p>
            <a:pPr lvl="1">
              <a:defRPr/>
            </a:pPr>
            <a:r>
              <a:rPr lang="en-US" sz="2000" smtClean="0"/>
              <a:t>Giao diện được đồng nhất</a:t>
            </a:r>
            <a:endParaRPr lang="en-US" sz="2000" dirty="0" smtClean="0"/>
          </a:p>
          <a:p>
            <a:pPr lvl="1">
              <a:defRPr/>
            </a:pPr>
            <a:r>
              <a:rPr lang="en-US" sz="2000" smtClean="0"/>
              <a:t>Có thể thiết lập một hệ thống (robot) vào giao diện người dùng để kiểm thử tự động.</a:t>
            </a:r>
            <a:endParaRPr lang="en-US" sz="2000" dirty="0" smtClean="0"/>
          </a:p>
          <a:p>
            <a:pPr marL="469900" lvl="1" indent="-469900">
              <a:buFont typeface="Wingdings" panose="05000000000000000000" pitchFamily="2" charset="2"/>
              <a:buChar char="q"/>
              <a:defRPr/>
            </a:pPr>
            <a:endParaRPr lang="en-US" sz="2200" dirty="0" smtClean="0"/>
          </a:p>
          <a:p>
            <a:pPr marL="469900" lvl="1" indent="-469900">
              <a:buFont typeface="Wingdings" panose="05000000000000000000" pitchFamily="2" charset="2"/>
              <a:buChar char="q"/>
              <a:defRPr/>
            </a:pPr>
            <a:r>
              <a:rPr lang="en-US" smtClean="0">
                <a:solidFill>
                  <a:schemeClr val="tx1"/>
                </a:solidFill>
                <a:ea typeface="+mn-ea"/>
                <a:cs typeface="+mn-cs"/>
              </a:rPr>
              <a:t>Nhược điểm</a:t>
            </a:r>
            <a:endParaRPr lang="en-US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lvl="1">
              <a:defRPr/>
            </a:pPr>
            <a:r>
              <a:rPr lang="en-US" sz="2000" smtClean="0"/>
              <a:t>Phía </a:t>
            </a:r>
            <a:r>
              <a:rPr lang="en-US" sz="2000" dirty="0" smtClean="0"/>
              <a:t>front </a:t>
            </a:r>
            <a:r>
              <a:rPr lang="en-US" sz="2000" smtClean="0"/>
              <a:t>end không phải là đáng tin cậy</a:t>
            </a:r>
          </a:p>
          <a:p>
            <a:pPr lvl="2">
              <a:defRPr/>
            </a:pPr>
            <a:r>
              <a:rPr lang="en-US" sz="1600" smtClean="0"/>
              <a:t>Mã phía Front end có thể được truy cập bởi bất kỳ ai.</a:t>
            </a:r>
          </a:p>
          <a:p>
            <a:pPr lvl="2">
              <a:defRPr/>
            </a:pPr>
            <a:r>
              <a:rPr lang="en-US" sz="1600" smtClean="0"/>
              <a:t>Họ có thể suy đoán được các tham số đầu vào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F1EEC8-808D-43F5-8E4B-BB517C81AD8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701800" y="188913"/>
            <a:ext cx="7391400" cy="5635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Kiểm thử tự động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95288" y="1347788"/>
            <a:ext cx="7758112" cy="5081587"/>
          </a:xfrm>
        </p:spPr>
        <p:txBody>
          <a:bodyPr/>
          <a:lstStyle/>
          <a:p>
            <a:pPr>
              <a:defRPr/>
            </a:pPr>
            <a:r>
              <a:rPr lang="en-US" altLang="en-US" sz="2000" smtClean="0"/>
              <a:t>Là việc sử dụng một phần mềm khác (tách biệt với phần mềm cần kiểm thử) để thực hiện việc kiểm tra đánh giá chương trình. Với mục đích:</a:t>
            </a:r>
          </a:p>
          <a:p>
            <a:pPr lvl="1">
              <a:defRPr/>
            </a:pPr>
            <a:r>
              <a:rPr lang="en-US" altLang="en-US" sz="2000" smtClean="0"/>
              <a:t>Thiết lập các điều kiện tiên quyết</a:t>
            </a:r>
          </a:p>
          <a:p>
            <a:pPr lvl="1">
              <a:defRPr/>
            </a:pPr>
            <a:r>
              <a:rPr lang="en-US" altLang="en-US" sz="2000" smtClean="0"/>
              <a:t>Kiểm soát việc thực hiện các case kiểm thử</a:t>
            </a:r>
          </a:p>
          <a:p>
            <a:pPr lvl="1">
              <a:defRPr/>
            </a:pPr>
            <a:r>
              <a:rPr lang="en-US" altLang="en-US" sz="2000" smtClean="0"/>
              <a:t>So sánh kết quả thực tế với kết quả dự toán</a:t>
            </a:r>
          </a:p>
          <a:p>
            <a:pPr lvl="1">
              <a:defRPr/>
            </a:pPr>
            <a:r>
              <a:rPr lang="en-US" altLang="en-US" sz="2000" smtClean="0"/>
              <a:t>Báo cáo quá trình thực hiện</a:t>
            </a:r>
          </a:p>
          <a:p>
            <a:pPr lvl="1">
              <a:defRPr/>
            </a:pPr>
            <a:r>
              <a:rPr lang="en-US" altLang="en-US" sz="2000" smtClean="0"/>
              <a:t>…</a:t>
            </a:r>
          </a:p>
          <a:p>
            <a:pPr>
              <a:defRPr/>
            </a:pPr>
            <a:endParaRPr lang="en-US" altLang="en-US" sz="2000" smtClean="0"/>
          </a:p>
          <a:p>
            <a:pPr>
              <a:defRPr/>
            </a:pPr>
            <a:endParaRPr lang="en-US" altLang="en-US" sz="2000" smtClean="0"/>
          </a:p>
        </p:txBody>
      </p:sp>
      <p:sp>
        <p:nvSpPr>
          <p:cNvPr id="112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E48B2-279F-41EB-B2AD-C25739CA377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pic>
        <p:nvPicPr>
          <p:cNvPr id="11269" name="Picture 6" descr="manual-automated-tes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573463"/>
            <a:ext cx="381635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2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701800" y="188913"/>
            <a:ext cx="7391400" cy="5635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Kiểm thử tự động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76288" y="1347788"/>
            <a:ext cx="7758112" cy="5249862"/>
          </a:xfrm>
        </p:spPr>
        <p:txBody>
          <a:bodyPr/>
          <a:lstStyle/>
          <a:p>
            <a:pPr>
              <a:defRPr/>
            </a:pPr>
            <a:r>
              <a:rPr lang="en-US" altLang="en-US" sz="1800" smtClean="0"/>
              <a:t>Tại sao cần kiểm thử tự động</a:t>
            </a:r>
          </a:p>
          <a:p>
            <a:pPr lvl="1">
              <a:defRPr/>
            </a:pPr>
            <a:r>
              <a:rPr lang="en-US" altLang="en-US" sz="1800" smtClean="0"/>
              <a:t>Tiết kiệm thời gian và tiền bạc</a:t>
            </a:r>
          </a:p>
          <a:p>
            <a:pPr lvl="1">
              <a:defRPr/>
            </a:pPr>
            <a:r>
              <a:rPr lang="en-US" altLang="en-US" sz="1800" smtClean="0"/>
              <a:t>Tăng độ tin cậy và độ bao phủ</a:t>
            </a:r>
          </a:p>
          <a:p>
            <a:pPr lvl="1">
              <a:defRPr/>
            </a:pPr>
            <a:r>
              <a:rPr lang="en-US" altLang="en-US" sz="1800" smtClean="0"/>
              <a:t>Làm những việc mà tester không làm được</a:t>
            </a:r>
          </a:p>
          <a:p>
            <a:pPr lvl="1">
              <a:defRPr/>
            </a:pPr>
            <a:r>
              <a:rPr lang="en-US" altLang="en-US" sz="1800" smtClean="0"/>
              <a:t>Giúp developer và tester gần nhau hơn</a:t>
            </a:r>
          </a:p>
          <a:p>
            <a:pPr lvl="1">
              <a:defRPr/>
            </a:pPr>
            <a:r>
              <a:rPr lang="en-US" altLang="en-US" sz="1800" smtClean="0"/>
              <a:t>…</a:t>
            </a:r>
          </a:p>
          <a:p>
            <a:pPr>
              <a:defRPr/>
            </a:pPr>
            <a:r>
              <a:rPr lang="en-US" altLang="en-US" sz="1800"/>
              <a:t>Không thể dựa 100%vào kiểm thử tự động: Nó vẫn mang nhiều rủi ro, không thể tự động hóa mọi thứ.</a:t>
            </a:r>
          </a:p>
          <a:p>
            <a:pPr>
              <a:defRPr/>
            </a:pPr>
            <a:r>
              <a:rPr lang="en-US" altLang="en-US" sz="1800"/>
              <a:t>Không phải tất cả các trường hợp đều sử dụng kiểm thử tự động: tốn chi phí, thời gian và công sức tạo kịch bản test</a:t>
            </a:r>
            <a:r>
              <a:rPr lang="en-US" altLang="en-US" sz="1800" smtClean="0"/>
              <a:t>.</a:t>
            </a:r>
          </a:p>
          <a:p>
            <a:pPr>
              <a:defRPr/>
            </a:pPr>
            <a:r>
              <a:rPr lang="en-US" altLang="en-US" sz="1800" smtClean="0"/>
              <a:t>Khi nào cần kiểm thử tự động</a:t>
            </a:r>
          </a:p>
          <a:p>
            <a:pPr lvl="1">
              <a:defRPr/>
            </a:pPr>
            <a:r>
              <a:rPr lang="en-US" altLang="en-US" sz="1800" smtClean="0"/>
              <a:t>Có những hoạt động lặp đi lặp lại</a:t>
            </a:r>
          </a:p>
          <a:p>
            <a:pPr lvl="1">
              <a:defRPr/>
            </a:pPr>
            <a:r>
              <a:rPr lang="en-US" altLang="en-US" sz="1800" smtClean="0"/>
              <a:t>Khi cần kiểm thử hồi quy</a:t>
            </a:r>
          </a:p>
          <a:p>
            <a:pPr lvl="1">
              <a:defRPr/>
            </a:pPr>
            <a:r>
              <a:rPr lang="en-US" altLang="en-US" sz="1800" smtClean="0"/>
              <a:t>Khi cần giả làm nhiều người sử dụng</a:t>
            </a:r>
          </a:p>
          <a:p>
            <a:pPr lvl="1">
              <a:defRPr/>
            </a:pPr>
            <a:r>
              <a:rPr lang="en-US" altLang="en-US" sz="1800" smtClean="0"/>
              <a:t>Khi giao diện ổn định</a:t>
            </a:r>
          </a:p>
        </p:txBody>
      </p:sp>
      <p:sp>
        <p:nvSpPr>
          <p:cNvPr id="122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7A80CF-CB7F-4FEC-B661-D7129CF93B4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1442</Words>
  <Application>Microsoft Office PowerPoint</Application>
  <PresentationFormat>On-screen Show (4:3)</PresentationFormat>
  <Paragraphs>218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Tahoma (Headings)</vt:lpstr>
      <vt:lpstr>Wingdings</vt:lpstr>
      <vt:lpstr>Office Theme</vt:lpstr>
      <vt:lpstr>SOFTWARE TESTING KIỂM THỬ PHẦN MỀM</vt:lpstr>
      <vt:lpstr>CHƯƠNG SÁU</vt:lpstr>
      <vt:lpstr>Nội dung</vt:lpstr>
      <vt:lpstr>KIỂM THỬ TỰ ĐỘNG</vt:lpstr>
      <vt:lpstr>Đặt vấn đề</vt:lpstr>
      <vt:lpstr>Đặt vấn đề</vt:lpstr>
      <vt:lpstr>Kiểm thử từ giao diện người dùng</vt:lpstr>
      <vt:lpstr>Kiểm thử tự động</vt:lpstr>
      <vt:lpstr>Kiểm thử tự động</vt:lpstr>
      <vt:lpstr>Kiểm thử tự động</vt:lpstr>
      <vt:lpstr>Kiểm thử tự động</vt:lpstr>
      <vt:lpstr>Kiểm thử tự động</vt:lpstr>
      <vt:lpstr>KIỂM THỬ TỰ ĐỘNG VỚI SELENIUM</vt:lpstr>
      <vt:lpstr>Selenium – Tổng quan</vt:lpstr>
      <vt:lpstr>Selenium (SE)</vt:lpstr>
      <vt:lpstr>Các tính năng của Selenium</vt:lpstr>
      <vt:lpstr>Các thành phần của Selenium</vt:lpstr>
      <vt:lpstr>Các thành phần của Selenium</vt:lpstr>
      <vt:lpstr>Các thành phần của Selenium</vt:lpstr>
      <vt:lpstr>KIỂM THỬ TỰ ĐỘNG VỚI SELENIUM IDE</vt:lpstr>
      <vt:lpstr>Selenium IDE-cài đặt</vt:lpstr>
      <vt:lpstr>Selenium IDE</vt:lpstr>
      <vt:lpstr>Selenium IDE</vt:lpstr>
      <vt:lpstr>Selenium IDE</vt:lpstr>
      <vt:lpstr>Selenium IDE</vt:lpstr>
      <vt:lpstr>Selenium IDE</vt:lpstr>
      <vt:lpstr>Selenium IDE</vt:lpstr>
      <vt:lpstr>Selenium IDE</vt:lpstr>
      <vt:lpstr>Demo</vt:lpstr>
      <vt:lpstr>Kiểm thử tự động với Selenium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NTTHuong</dc:creator>
  <cp:lastModifiedBy>DELL</cp:lastModifiedBy>
  <cp:revision>198</cp:revision>
  <dcterms:created xsi:type="dcterms:W3CDTF">2016-08-09T13:45:39Z</dcterms:created>
  <dcterms:modified xsi:type="dcterms:W3CDTF">2024-10-27T21:31:26Z</dcterms:modified>
</cp:coreProperties>
</file>