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3"/>
  </p:notesMasterIdLst>
  <p:sldIdLst>
    <p:sldId id="256" r:id="rId5"/>
    <p:sldId id="257" r:id="rId6"/>
    <p:sldId id="258" r:id="rId7"/>
    <p:sldId id="1073" r:id="rId8"/>
    <p:sldId id="1094" r:id="rId9"/>
    <p:sldId id="1078" r:id="rId10"/>
    <p:sldId id="1152" r:id="rId11"/>
    <p:sldId id="1153" r:id="rId12"/>
    <p:sldId id="262" r:id="rId13"/>
    <p:sldId id="1075" r:id="rId14"/>
    <p:sldId id="263" r:id="rId15"/>
    <p:sldId id="264" r:id="rId16"/>
    <p:sldId id="1080" r:id="rId17"/>
    <p:sldId id="1154" r:id="rId18"/>
    <p:sldId id="1156" r:id="rId19"/>
    <p:sldId id="1155" r:id="rId20"/>
    <p:sldId id="1157" r:id="rId21"/>
    <p:sldId id="1158" r:id="rId22"/>
    <p:sldId id="1159" r:id="rId23"/>
    <p:sldId id="1160" r:id="rId24"/>
    <p:sldId id="1161" r:id="rId25"/>
    <p:sldId id="1162" r:id="rId26"/>
    <p:sldId id="1163" r:id="rId27"/>
    <p:sldId id="1164" r:id="rId28"/>
    <p:sldId id="1165" r:id="rId29"/>
    <p:sldId id="1166" r:id="rId30"/>
    <p:sldId id="1167" r:id="rId31"/>
    <p:sldId id="1168" r:id="rId32"/>
    <p:sldId id="1169" r:id="rId33"/>
    <p:sldId id="1170" r:id="rId34"/>
    <p:sldId id="1171" r:id="rId35"/>
    <p:sldId id="1172" r:id="rId36"/>
    <p:sldId id="1173" r:id="rId37"/>
    <p:sldId id="1174" r:id="rId38"/>
    <p:sldId id="1175" r:id="rId39"/>
    <p:sldId id="1176" r:id="rId40"/>
    <p:sldId id="1177" r:id="rId41"/>
    <p:sldId id="1178" r:id="rId42"/>
    <p:sldId id="1179" r:id="rId43"/>
    <p:sldId id="1180" r:id="rId44"/>
    <p:sldId id="1181" r:id="rId45"/>
    <p:sldId id="1182" r:id="rId46"/>
    <p:sldId id="1183" r:id="rId47"/>
    <p:sldId id="1184" r:id="rId48"/>
    <p:sldId id="1185" r:id="rId49"/>
    <p:sldId id="1186" r:id="rId50"/>
    <p:sldId id="1187" r:id="rId51"/>
    <p:sldId id="1203" r:id="rId52"/>
    <p:sldId id="1188" r:id="rId53"/>
    <p:sldId id="1189" r:id="rId54"/>
    <p:sldId id="1190" r:id="rId55"/>
    <p:sldId id="1191" r:id="rId56"/>
    <p:sldId id="1192" r:id="rId57"/>
    <p:sldId id="1193" r:id="rId58"/>
    <p:sldId id="1194" r:id="rId59"/>
    <p:sldId id="1195" r:id="rId60"/>
    <p:sldId id="1140" r:id="rId61"/>
    <p:sldId id="347" r:id="rId62"/>
    <p:sldId id="1196" r:id="rId63"/>
    <p:sldId id="1197" r:id="rId64"/>
    <p:sldId id="1198" r:id="rId65"/>
    <p:sldId id="1199" r:id="rId66"/>
    <p:sldId id="1200" r:id="rId67"/>
    <p:sldId id="1201" r:id="rId68"/>
    <p:sldId id="1202" r:id="rId69"/>
    <p:sldId id="1205" r:id="rId70"/>
    <p:sldId id="348" r:id="rId71"/>
    <p:sldId id="1204" r:id="rId72"/>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0E22BBC-AC2E-1E24-31C0-ED9B8F712FE9}" name="Cláudia Naumann" initials="CN" userId="S::naumann_nce.ufrj.br#ext#@cisco.onmicrosoft.com::2c14c15b-0266-4182-83e5-84c7c06e2959" providerId="AD"/>
  <p188:author id="{31CCBEBE-11CE-F1BF-0C9B-F972ACE97E89}" name="ecuyang@gmail.com" initials="e" userId="ecuyang@gmail.com" providerId="None"/>
  <p188:author id="{C7165DCF-3304-E89D-7E12-A5425B5649D3}" name="Anna Bolen -X (abolen - UNICON INC at Cisco)" initials="AC" userId="S::abolen@cisco.com::8fcf5b57-97b6-40ce-9683-275924855fa8" providerId="AD"/>
  <p188:author id="{85B366E1-42EE-4C3B-3267-9BFE3DE9F467}" name="Brie Nelson" initials="BN" userId="S::brie_elearningdoc.com#ext#@cisco.onmicrosoft.com::712abed6-64c6-4c4c-80f1-14676a42bb7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361F2F-1784-4D96-BAE5-68862672FA6C}" v="11" dt="2024-09-30T07:03:50.6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Bolen -X (abolen - UNICON INC at Cisco)" userId="8fcf5b57-97b6-40ce-9683-275924855fa8" providerId="ADAL" clId="{65B88850-14CE-43B6-A125-846238BFFDA8}"/>
    <pc:docChg chg="custSel addSld delSld modSld">
      <pc:chgData name="Anna Bolen -X (abolen - UNICON INC at Cisco)" userId="8fcf5b57-97b6-40ce-9683-275924855fa8" providerId="ADAL" clId="{65B88850-14CE-43B6-A125-846238BFFDA8}" dt="2023-08-07T20:49:57.310" v="96" actId="2711"/>
      <pc:docMkLst>
        <pc:docMk/>
      </pc:docMkLst>
      <pc:sldChg chg="modSp mod">
        <pc:chgData name="Anna Bolen -X (abolen - UNICON INC at Cisco)" userId="8fcf5b57-97b6-40ce-9683-275924855fa8" providerId="ADAL" clId="{65B88850-14CE-43B6-A125-846238BFFDA8}" dt="2023-08-07T20:42:44.586" v="6" actId="20577"/>
        <pc:sldMkLst>
          <pc:docMk/>
          <pc:sldMk cId="0" sldId="257"/>
        </pc:sldMkLst>
        <pc:spChg chg="mod">
          <ac:chgData name="Anna Bolen -X (abolen - UNICON INC at Cisco)" userId="8fcf5b57-97b6-40ce-9683-275924855fa8" providerId="ADAL" clId="{65B88850-14CE-43B6-A125-846238BFFDA8}" dt="2023-08-07T20:42:44.586" v="6" actId="20577"/>
          <ac:spMkLst>
            <pc:docMk/>
            <pc:sldMk cId="0" sldId="257"/>
            <ac:spMk id="3" creationId="{00000000-0000-0000-0000-000000000000}"/>
          </ac:spMkLst>
        </pc:spChg>
      </pc:sldChg>
      <pc:sldChg chg="delSp mod">
        <pc:chgData name="Anna Bolen -X (abolen - UNICON INC at Cisco)" userId="8fcf5b57-97b6-40ce-9683-275924855fa8" providerId="ADAL" clId="{65B88850-14CE-43B6-A125-846238BFFDA8}" dt="2023-08-07T20:42:05.148" v="1" actId="478"/>
        <pc:sldMkLst>
          <pc:docMk/>
          <pc:sldMk cId="3094066351" sldId="1073"/>
        </pc:sldMkLst>
        <pc:spChg chg="del">
          <ac:chgData name="Anna Bolen -X (abolen - UNICON INC at Cisco)" userId="8fcf5b57-97b6-40ce-9683-275924855fa8" providerId="ADAL" clId="{65B88850-14CE-43B6-A125-846238BFFDA8}" dt="2023-08-07T20:42:05.148" v="1" actId="478"/>
          <ac:spMkLst>
            <pc:docMk/>
            <pc:sldMk cId="3094066351" sldId="1073"/>
            <ac:spMk id="3" creationId="{E6E0A81B-EE8C-FFE3-0F20-0A36957EC39D}"/>
          </ac:spMkLst>
        </pc:spChg>
      </pc:sldChg>
      <pc:sldChg chg="del">
        <pc:chgData name="Anna Bolen -X (abolen - UNICON INC at Cisco)" userId="8fcf5b57-97b6-40ce-9683-275924855fa8" providerId="ADAL" clId="{65B88850-14CE-43B6-A125-846238BFFDA8}" dt="2023-08-07T20:41:58.794" v="0" actId="47"/>
        <pc:sldMkLst>
          <pc:docMk/>
          <pc:sldMk cId="0" sldId="1076"/>
        </pc:sldMkLst>
      </pc:sldChg>
      <pc:sldChg chg="delSp modSp mod">
        <pc:chgData name="Anna Bolen -X (abolen - UNICON INC at Cisco)" userId="8fcf5b57-97b6-40ce-9683-275924855fa8" providerId="ADAL" clId="{65B88850-14CE-43B6-A125-846238BFFDA8}" dt="2023-08-07T20:42:24.070" v="3" actId="6549"/>
        <pc:sldMkLst>
          <pc:docMk/>
          <pc:sldMk cId="945458426" sldId="1094"/>
        </pc:sldMkLst>
        <pc:spChg chg="mod">
          <ac:chgData name="Anna Bolen -X (abolen - UNICON INC at Cisco)" userId="8fcf5b57-97b6-40ce-9683-275924855fa8" providerId="ADAL" clId="{65B88850-14CE-43B6-A125-846238BFFDA8}" dt="2023-08-07T20:42:24.070" v="3" actId="6549"/>
          <ac:spMkLst>
            <pc:docMk/>
            <pc:sldMk cId="945458426" sldId="1094"/>
            <ac:spMk id="2" creationId="{00000000-0000-0000-0000-000000000000}"/>
          </ac:spMkLst>
        </pc:spChg>
        <pc:spChg chg="del">
          <ac:chgData name="Anna Bolen -X (abolen - UNICON INC at Cisco)" userId="8fcf5b57-97b6-40ce-9683-275924855fa8" providerId="ADAL" clId="{65B88850-14CE-43B6-A125-846238BFFDA8}" dt="2023-08-07T20:42:12.302" v="2" actId="478"/>
          <ac:spMkLst>
            <pc:docMk/>
            <pc:sldMk cId="945458426" sldId="1094"/>
            <ac:spMk id="3" creationId="{E6E0A81B-EE8C-FFE3-0F20-0A36957EC39D}"/>
          </ac:spMkLst>
        </pc:spChg>
      </pc:sldChg>
      <pc:sldChg chg="modSp mod">
        <pc:chgData name="Anna Bolen -X (abolen - UNICON INC at Cisco)" userId="8fcf5b57-97b6-40ce-9683-275924855fa8" providerId="ADAL" clId="{65B88850-14CE-43B6-A125-846238BFFDA8}" dt="2023-08-07T20:43:50.901" v="21" actId="313"/>
        <pc:sldMkLst>
          <pc:docMk/>
          <pc:sldMk cId="2153051976" sldId="1152"/>
        </pc:sldMkLst>
        <pc:spChg chg="mod">
          <ac:chgData name="Anna Bolen -X (abolen - UNICON INC at Cisco)" userId="8fcf5b57-97b6-40ce-9683-275924855fa8" providerId="ADAL" clId="{65B88850-14CE-43B6-A125-846238BFFDA8}" dt="2023-08-07T20:43:50.901" v="21" actId="313"/>
          <ac:spMkLst>
            <pc:docMk/>
            <pc:sldMk cId="2153051976" sldId="1152"/>
            <ac:spMk id="2" creationId="{00000000-0000-0000-0000-000000000000}"/>
          </ac:spMkLst>
        </pc:spChg>
      </pc:sldChg>
      <pc:sldChg chg="modSp mod">
        <pc:chgData name="Anna Bolen -X (abolen - UNICON INC at Cisco)" userId="8fcf5b57-97b6-40ce-9683-275924855fa8" providerId="ADAL" clId="{65B88850-14CE-43B6-A125-846238BFFDA8}" dt="2023-08-07T20:45:06.409" v="22" actId="313"/>
        <pc:sldMkLst>
          <pc:docMk/>
          <pc:sldMk cId="1346634471" sldId="1153"/>
        </pc:sldMkLst>
        <pc:spChg chg="mod">
          <ac:chgData name="Anna Bolen -X (abolen - UNICON INC at Cisco)" userId="8fcf5b57-97b6-40ce-9683-275924855fa8" providerId="ADAL" clId="{65B88850-14CE-43B6-A125-846238BFFDA8}" dt="2023-08-07T20:45:06.409" v="22" actId="313"/>
          <ac:spMkLst>
            <pc:docMk/>
            <pc:sldMk cId="1346634471" sldId="1153"/>
            <ac:spMk id="2" creationId="{00000000-0000-0000-0000-000000000000}"/>
          </ac:spMkLst>
        </pc:spChg>
      </pc:sldChg>
      <pc:sldChg chg="modSp mod modNotesTx">
        <pc:chgData name="Anna Bolen -X (abolen - UNICON INC at Cisco)" userId="8fcf5b57-97b6-40ce-9683-275924855fa8" providerId="ADAL" clId="{65B88850-14CE-43B6-A125-846238BFFDA8}" dt="2023-08-07T20:45:09.540" v="24" actId="313"/>
        <pc:sldMkLst>
          <pc:docMk/>
          <pc:sldMk cId="2664997502" sldId="1155"/>
        </pc:sldMkLst>
        <pc:spChg chg="mod">
          <ac:chgData name="Anna Bolen -X (abolen - UNICON INC at Cisco)" userId="8fcf5b57-97b6-40ce-9683-275924855fa8" providerId="ADAL" clId="{65B88850-14CE-43B6-A125-846238BFFDA8}" dt="2023-08-07T20:45:08.401" v="23" actId="313"/>
          <ac:spMkLst>
            <pc:docMk/>
            <pc:sldMk cId="2664997502" sldId="1155"/>
            <ac:spMk id="3" creationId="{00000000-0000-0000-0000-000000000000}"/>
          </ac:spMkLst>
        </pc:spChg>
      </pc:sldChg>
      <pc:sldChg chg="modSp mod modNotesTx">
        <pc:chgData name="Anna Bolen -X (abolen - UNICON INC at Cisco)" userId="8fcf5b57-97b6-40ce-9683-275924855fa8" providerId="ADAL" clId="{65B88850-14CE-43B6-A125-846238BFFDA8}" dt="2023-08-07T20:43:39.847" v="8" actId="313"/>
        <pc:sldMkLst>
          <pc:docMk/>
          <pc:sldMk cId="69146794" sldId="1156"/>
        </pc:sldMkLst>
        <pc:spChg chg="mod">
          <ac:chgData name="Anna Bolen -X (abolen - UNICON INC at Cisco)" userId="8fcf5b57-97b6-40ce-9683-275924855fa8" providerId="ADAL" clId="{65B88850-14CE-43B6-A125-846238BFFDA8}" dt="2023-08-07T20:43:39.197" v="7" actId="313"/>
          <ac:spMkLst>
            <pc:docMk/>
            <pc:sldMk cId="69146794" sldId="1156"/>
            <ac:spMk id="3" creationId="{00000000-0000-0000-0000-000000000000}"/>
          </ac:spMkLst>
        </pc:spChg>
      </pc:sldChg>
      <pc:sldChg chg="modSp mod modNotesTx">
        <pc:chgData name="Anna Bolen -X (abolen - UNICON INC at Cisco)" userId="8fcf5b57-97b6-40ce-9683-275924855fa8" providerId="ADAL" clId="{65B88850-14CE-43B6-A125-846238BFFDA8}" dt="2023-08-07T20:46:47.437" v="40" actId="313"/>
        <pc:sldMkLst>
          <pc:docMk/>
          <pc:sldMk cId="389235246" sldId="1157"/>
        </pc:sldMkLst>
        <pc:spChg chg="mod">
          <ac:chgData name="Anna Bolen -X (abolen - UNICON INC at Cisco)" userId="8fcf5b57-97b6-40ce-9683-275924855fa8" providerId="ADAL" clId="{65B88850-14CE-43B6-A125-846238BFFDA8}" dt="2023-08-07T20:46:46.734" v="39" actId="313"/>
          <ac:spMkLst>
            <pc:docMk/>
            <pc:sldMk cId="389235246" sldId="1157"/>
            <ac:spMk id="3" creationId="{00000000-0000-0000-0000-000000000000}"/>
          </ac:spMkLst>
        </pc:spChg>
      </pc:sldChg>
      <pc:sldChg chg="modSp mod modNotesTx">
        <pc:chgData name="Anna Bolen -X (abolen - UNICON INC at Cisco)" userId="8fcf5b57-97b6-40ce-9683-275924855fa8" providerId="ADAL" clId="{65B88850-14CE-43B6-A125-846238BFFDA8}" dt="2023-08-07T20:43:41.525" v="10" actId="313"/>
        <pc:sldMkLst>
          <pc:docMk/>
          <pc:sldMk cId="714726663" sldId="1159"/>
        </pc:sldMkLst>
        <pc:spChg chg="mod">
          <ac:chgData name="Anna Bolen -X (abolen - UNICON INC at Cisco)" userId="8fcf5b57-97b6-40ce-9683-275924855fa8" providerId="ADAL" clId="{65B88850-14CE-43B6-A125-846238BFFDA8}" dt="2023-08-07T20:43:40.789" v="9" actId="313"/>
          <ac:spMkLst>
            <pc:docMk/>
            <pc:sldMk cId="714726663" sldId="1159"/>
            <ac:spMk id="3" creationId="{00000000-0000-0000-0000-000000000000}"/>
          </ac:spMkLst>
        </pc:spChg>
      </pc:sldChg>
      <pc:sldChg chg="modSp mod modNotesTx">
        <pc:chgData name="Anna Bolen -X (abolen - UNICON INC at Cisco)" userId="8fcf5b57-97b6-40ce-9683-275924855fa8" providerId="ADAL" clId="{65B88850-14CE-43B6-A125-846238BFFDA8}" dt="2023-08-07T20:45:11.714" v="26" actId="313"/>
        <pc:sldMkLst>
          <pc:docMk/>
          <pc:sldMk cId="441471719" sldId="1160"/>
        </pc:sldMkLst>
        <pc:spChg chg="mod">
          <ac:chgData name="Anna Bolen -X (abolen - UNICON INC at Cisco)" userId="8fcf5b57-97b6-40ce-9683-275924855fa8" providerId="ADAL" clId="{65B88850-14CE-43B6-A125-846238BFFDA8}" dt="2023-08-07T20:45:10.634" v="25" actId="313"/>
          <ac:spMkLst>
            <pc:docMk/>
            <pc:sldMk cId="441471719" sldId="1160"/>
            <ac:spMk id="3" creationId="{00000000-0000-0000-0000-000000000000}"/>
          </ac:spMkLst>
        </pc:spChg>
      </pc:sldChg>
      <pc:sldChg chg="modSp mod modNotesTx">
        <pc:chgData name="Anna Bolen -X (abolen - UNICON INC at Cisco)" userId="8fcf5b57-97b6-40ce-9683-275924855fa8" providerId="ADAL" clId="{65B88850-14CE-43B6-A125-846238BFFDA8}" dt="2023-08-07T20:43:43.176" v="12" actId="313"/>
        <pc:sldMkLst>
          <pc:docMk/>
          <pc:sldMk cId="2256557559" sldId="1164"/>
        </pc:sldMkLst>
        <pc:spChg chg="mod">
          <ac:chgData name="Anna Bolen -X (abolen - UNICON INC at Cisco)" userId="8fcf5b57-97b6-40ce-9683-275924855fa8" providerId="ADAL" clId="{65B88850-14CE-43B6-A125-846238BFFDA8}" dt="2023-08-07T20:43:42.403" v="11" actId="313"/>
          <ac:spMkLst>
            <pc:docMk/>
            <pc:sldMk cId="2256557559" sldId="1164"/>
            <ac:spMk id="3" creationId="{00000000-0000-0000-0000-000000000000}"/>
          </ac:spMkLst>
        </pc:spChg>
      </pc:sldChg>
      <pc:sldChg chg="modSp mod modNotesTx">
        <pc:chgData name="Anna Bolen -X (abolen - UNICON INC at Cisco)" userId="8fcf5b57-97b6-40ce-9683-275924855fa8" providerId="ADAL" clId="{65B88850-14CE-43B6-A125-846238BFFDA8}" dt="2023-08-07T20:45:14.089" v="28" actId="313"/>
        <pc:sldMkLst>
          <pc:docMk/>
          <pc:sldMk cId="1488450649" sldId="1165"/>
        </pc:sldMkLst>
        <pc:spChg chg="mod">
          <ac:chgData name="Anna Bolen -X (abolen - UNICON INC at Cisco)" userId="8fcf5b57-97b6-40ce-9683-275924855fa8" providerId="ADAL" clId="{65B88850-14CE-43B6-A125-846238BFFDA8}" dt="2023-08-07T20:45:12.937" v="27" actId="313"/>
          <ac:spMkLst>
            <pc:docMk/>
            <pc:sldMk cId="1488450649" sldId="1165"/>
            <ac:spMk id="3" creationId="{00000000-0000-0000-0000-000000000000}"/>
          </ac:spMkLst>
        </pc:spChg>
      </pc:sldChg>
      <pc:sldChg chg="modSp mod modNotesTx">
        <pc:chgData name="Anna Bolen -X (abolen - UNICON INC at Cisco)" userId="8fcf5b57-97b6-40ce-9683-275924855fa8" providerId="ADAL" clId="{65B88850-14CE-43B6-A125-846238BFFDA8}" dt="2023-08-07T20:46:49.267" v="42" actId="313"/>
        <pc:sldMkLst>
          <pc:docMk/>
          <pc:sldMk cId="2125970675" sldId="1166"/>
        </pc:sldMkLst>
        <pc:spChg chg="mod">
          <ac:chgData name="Anna Bolen -X (abolen - UNICON INC at Cisco)" userId="8fcf5b57-97b6-40ce-9683-275924855fa8" providerId="ADAL" clId="{65B88850-14CE-43B6-A125-846238BFFDA8}" dt="2023-08-07T20:46:48.481" v="41" actId="313"/>
          <ac:spMkLst>
            <pc:docMk/>
            <pc:sldMk cId="2125970675" sldId="1166"/>
            <ac:spMk id="3" creationId="{00000000-0000-0000-0000-000000000000}"/>
          </ac:spMkLst>
        </pc:spChg>
      </pc:sldChg>
      <pc:sldChg chg="modSp mod modNotesTx">
        <pc:chgData name="Anna Bolen -X (abolen - UNICON INC at Cisco)" userId="8fcf5b57-97b6-40ce-9683-275924855fa8" providerId="ADAL" clId="{65B88850-14CE-43B6-A125-846238BFFDA8}" dt="2023-08-07T20:43:44.974" v="14" actId="313"/>
        <pc:sldMkLst>
          <pc:docMk/>
          <pc:sldMk cId="1644438555" sldId="1171"/>
        </pc:sldMkLst>
        <pc:spChg chg="mod">
          <ac:chgData name="Anna Bolen -X (abolen - UNICON INC at Cisco)" userId="8fcf5b57-97b6-40ce-9683-275924855fa8" providerId="ADAL" clId="{65B88850-14CE-43B6-A125-846238BFFDA8}" dt="2023-08-07T20:43:44.286" v="13" actId="313"/>
          <ac:spMkLst>
            <pc:docMk/>
            <pc:sldMk cId="1644438555" sldId="1171"/>
            <ac:spMk id="3" creationId="{00000000-0000-0000-0000-000000000000}"/>
          </ac:spMkLst>
        </pc:spChg>
      </pc:sldChg>
      <pc:sldChg chg="modSp mod modNotesTx">
        <pc:chgData name="Anna Bolen -X (abolen - UNICON INC at Cisco)" userId="8fcf5b57-97b6-40ce-9683-275924855fa8" providerId="ADAL" clId="{65B88850-14CE-43B6-A125-846238BFFDA8}" dt="2023-08-07T20:45:15.773" v="30" actId="313"/>
        <pc:sldMkLst>
          <pc:docMk/>
          <pc:sldMk cId="247662770" sldId="1172"/>
        </pc:sldMkLst>
        <pc:spChg chg="mod">
          <ac:chgData name="Anna Bolen -X (abolen - UNICON INC at Cisco)" userId="8fcf5b57-97b6-40ce-9683-275924855fa8" providerId="ADAL" clId="{65B88850-14CE-43B6-A125-846238BFFDA8}" dt="2023-08-07T20:45:15.033" v="29" actId="313"/>
          <ac:spMkLst>
            <pc:docMk/>
            <pc:sldMk cId="247662770" sldId="1172"/>
            <ac:spMk id="3" creationId="{00000000-0000-0000-0000-000000000000}"/>
          </ac:spMkLst>
        </pc:spChg>
      </pc:sldChg>
      <pc:sldChg chg="modSp mod modNotesTx">
        <pc:chgData name="Anna Bolen -X (abolen - UNICON INC at Cisco)" userId="8fcf5b57-97b6-40ce-9683-275924855fa8" providerId="ADAL" clId="{65B88850-14CE-43B6-A125-846238BFFDA8}" dt="2023-08-07T20:46:50.890" v="44" actId="313"/>
        <pc:sldMkLst>
          <pc:docMk/>
          <pc:sldMk cId="1507229592" sldId="1173"/>
        </pc:sldMkLst>
        <pc:spChg chg="mod">
          <ac:chgData name="Anna Bolen -X (abolen - UNICON INC at Cisco)" userId="8fcf5b57-97b6-40ce-9683-275924855fa8" providerId="ADAL" clId="{65B88850-14CE-43B6-A125-846238BFFDA8}" dt="2023-08-07T20:46:50.257" v="43" actId="313"/>
          <ac:spMkLst>
            <pc:docMk/>
            <pc:sldMk cId="1507229592" sldId="1173"/>
            <ac:spMk id="3" creationId="{00000000-0000-0000-0000-000000000000}"/>
          </ac:spMkLst>
        </pc:spChg>
      </pc:sldChg>
      <pc:sldChg chg="modSp mod modNotesTx">
        <pc:chgData name="Anna Bolen -X (abolen - UNICON INC at Cisco)" userId="8fcf5b57-97b6-40ce-9683-275924855fa8" providerId="ADAL" clId="{65B88850-14CE-43B6-A125-846238BFFDA8}" dt="2023-08-07T20:46:58.773" v="46" actId="313"/>
        <pc:sldMkLst>
          <pc:docMk/>
          <pc:sldMk cId="2545820172" sldId="1174"/>
        </pc:sldMkLst>
        <pc:spChg chg="mod">
          <ac:chgData name="Anna Bolen -X (abolen - UNICON INC at Cisco)" userId="8fcf5b57-97b6-40ce-9683-275924855fa8" providerId="ADAL" clId="{65B88850-14CE-43B6-A125-846238BFFDA8}" dt="2023-08-07T20:46:57.850" v="45" actId="313"/>
          <ac:spMkLst>
            <pc:docMk/>
            <pc:sldMk cId="2545820172" sldId="1174"/>
            <ac:spMk id="3" creationId="{00000000-0000-0000-0000-000000000000}"/>
          </ac:spMkLst>
        </pc:spChg>
      </pc:sldChg>
      <pc:sldChg chg="modSp mod modNotesTx">
        <pc:chgData name="Anna Bolen -X (abolen - UNICON INC at Cisco)" userId="8fcf5b57-97b6-40ce-9683-275924855fa8" providerId="ADAL" clId="{65B88850-14CE-43B6-A125-846238BFFDA8}" dt="2023-08-07T20:47:09.822" v="52" actId="313"/>
        <pc:sldMkLst>
          <pc:docMk/>
          <pc:sldMk cId="3126834854" sldId="1175"/>
        </pc:sldMkLst>
        <pc:spChg chg="mod">
          <ac:chgData name="Anna Bolen -X (abolen - UNICON INC at Cisco)" userId="8fcf5b57-97b6-40ce-9683-275924855fa8" providerId="ADAL" clId="{65B88850-14CE-43B6-A125-846238BFFDA8}" dt="2023-08-07T20:47:09.054" v="51" actId="313"/>
          <ac:spMkLst>
            <pc:docMk/>
            <pc:sldMk cId="3126834854" sldId="1175"/>
            <ac:spMk id="3" creationId="{00000000-0000-0000-0000-000000000000}"/>
          </ac:spMkLst>
        </pc:spChg>
      </pc:sldChg>
      <pc:sldChg chg="modSp mod modNotesTx">
        <pc:chgData name="Anna Bolen -X (abolen - UNICON INC at Cisco)" userId="8fcf5b57-97b6-40ce-9683-275924855fa8" providerId="ADAL" clId="{65B88850-14CE-43B6-A125-846238BFFDA8}" dt="2023-08-07T20:43:46.347" v="16" actId="313"/>
        <pc:sldMkLst>
          <pc:docMk/>
          <pc:sldMk cId="92211795" sldId="1177"/>
        </pc:sldMkLst>
        <pc:spChg chg="mod">
          <ac:chgData name="Anna Bolen -X (abolen - UNICON INC at Cisco)" userId="8fcf5b57-97b6-40ce-9683-275924855fa8" providerId="ADAL" clId="{65B88850-14CE-43B6-A125-846238BFFDA8}" dt="2023-08-07T20:43:45.749" v="15" actId="313"/>
          <ac:spMkLst>
            <pc:docMk/>
            <pc:sldMk cId="92211795" sldId="1177"/>
            <ac:spMk id="3" creationId="{00000000-0000-0000-0000-000000000000}"/>
          </ac:spMkLst>
        </pc:spChg>
      </pc:sldChg>
      <pc:sldChg chg="modSp mod modNotesTx">
        <pc:chgData name="Anna Bolen -X (abolen - UNICON INC at Cisco)" userId="8fcf5b57-97b6-40ce-9683-275924855fa8" providerId="ADAL" clId="{65B88850-14CE-43B6-A125-846238BFFDA8}" dt="2023-08-07T20:45:17.449" v="32" actId="313"/>
        <pc:sldMkLst>
          <pc:docMk/>
          <pc:sldMk cId="330589948" sldId="1178"/>
        </pc:sldMkLst>
        <pc:spChg chg="mod">
          <ac:chgData name="Anna Bolen -X (abolen - UNICON INC at Cisco)" userId="8fcf5b57-97b6-40ce-9683-275924855fa8" providerId="ADAL" clId="{65B88850-14CE-43B6-A125-846238BFFDA8}" dt="2023-08-07T20:45:16.643" v="31" actId="313"/>
          <ac:spMkLst>
            <pc:docMk/>
            <pc:sldMk cId="330589948" sldId="1178"/>
            <ac:spMk id="3" creationId="{00000000-0000-0000-0000-000000000000}"/>
          </ac:spMkLst>
        </pc:spChg>
      </pc:sldChg>
      <pc:sldChg chg="modSp mod modNotesTx">
        <pc:chgData name="Anna Bolen -X (abolen - UNICON INC at Cisco)" userId="8fcf5b57-97b6-40ce-9683-275924855fa8" providerId="ADAL" clId="{65B88850-14CE-43B6-A125-846238BFFDA8}" dt="2023-08-07T20:43:47.708" v="18" actId="313"/>
        <pc:sldMkLst>
          <pc:docMk/>
          <pc:sldMk cId="1119695037" sldId="1193"/>
        </pc:sldMkLst>
        <pc:spChg chg="mod">
          <ac:chgData name="Anna Bolen -X (abolen - UNICON INC at Cisco)" userId="8fcf5b57-97b6-40ce-9683-275924855fa8" providerId="ADAL" clId="{65B88850-14CE-43B6-A125-846238BFFDA8}" dt="2023-08-07T20:43:47.120" v="17" actId="313"/>
          <ac:spMkLst>
            <pc:docMk/>
            <pc:sldMk cId="1119695037" sldId="1193"/>
            <ac:spMk id="3" creationId="{00000000-0000-0000-0000-000000000000}"/>
          </ac:spMkLst>
        </pc:spChg>
      </pc:sldChg>
      <pc:sldChg chg="modSp mod modNotesTx">
        <pc:chgData name="Anna Bolen -X (abolen - UNICON INC at Cisco)" userId="8fcf5b57-97b6-40ce-9683-275924855fa8" providerId="ADAL" clId="{65B88850-14CE-43B6-A125-846238BFFDA8}" dt="2023-08-07T20:45:18.946" v="34" actId="313"/>
        <pc:sldMkLst>
          <pc:docMk/>
          <pc:sldMk cId="1910287190" sldId="1194"/>
        </pc:sldMkLst>
        <pc:spChg chg="mod">
          <ac:chgData name="Anna Bolen -X (abolen - UNICON INC at Cisco)" userId="8fcf5b57-97b6-40ce-9683-275924855fa8" providerId="ADAL" clId="{65B88850-14CE-43B6-A125-846238BFFDA8}" dt="2023-08-07T20:45:18.300" v="33" actId="313"/>
          <ac:spMkLst>
            <pc:docMk/>
            <pc:sldMk cId="1910287190" sldId="1194"/>
            <ac:spMk id="3" creationId="{00000000-0000-0000-0000-000000000000}"/>
          </ac:spMkLst>
        </pc:spChg>
      </pc:sldChg>
      <pc:sldChg chg="modSp mod modNotesTx">
        <pc:chgData name="Anna Bolen -X (abolen - UNICON INC at Cisco)" userId="8fcf5b57-97b6-40ce-9683-275924855fa8" providerId="ADAL" clId="{65B88850-14CE-43B6-A125-846238BFFDA8}" dt="2023-08-07T20:43:49.573" v="20" actId="313"/>
        <pc:sldMkLst>
          <pc:docMk/>
          <pc:sldMk cId="445597487" sldId="1196"/>
        </pc:sldMkLst>
        <pc:spChg chg="mod">
          <ac:chgData name="Anna Bolen -X (abolen - UNICON INC at Cisco)" userId="8fcf5b57-97b6-40ce-9683-275924855fa8" providerId="ADAL" clId="{65B88850-14CE-43B6-A125-846238BFFDA8}" dt="2023-08-07T20:43:48.738" v="19" actId="313"/>
          <ac:spMkLst>
            <pc:docMk/>
            <pc:sldMk cId="445597487" sldId="1196"/>
            <ac:spMk id="3" creationId="{00000000-0000-0000-0000-000000000000}"/>
          </ac:spMkLst>
        </pc:spChg>
      </pc:sldChg>
      <pc:sldChg chg="modSp mod modNotesTx">
        <pc:chgData name="Anna Bolen -X (abolen - UNICON INC at Cisco)" userId="8fcf5b57-97b6-40ce-9683-275924855fa8" providerId="ADAL" clId="{65B88850-14CE-43B6-A125-846238BFFDA8}" dt="2023-08-07T20:45:20.452" v="36" actId="313"/>
        <pc:sldMkLst>
          <pc:docMk/>
          <pc:sldMk cId="30023882" sldId="1197"/>
        </pc:sldMkLst>
        <pc:spChg chg="mod">
          <ac:chgData name="Anna Bolen -X (abolen - UNICON INC at Cisco)" userId="8fcf5b57-97b6-40ce-9683-275924855fa8" providerId="ADAL" clId="{65B88850-14CE-43B6-A125-846238BFFDA8}" dt="2023-08-07T20:45:19.800" v="35" actId="313"/>
          <ac:spMkLst>
            <pc:docMk/>
            <pc:sldMk cId="30023882" sldId="1197"/>
            <ac:spMk id="3" creationId="{00000000-0000-0000-0000-000000000000}"/>
          </ac:spMkLst>
        </pc:spChg>
      </pc:sldChg>
      <pc:sldChg chg="modSp mod modNotesTx">
        <pc:chgData name="Anna Bolen -X (abolen - UNICON INC at Cisco)" userId="8fcf5b57-97b6-40ce-9683-275924855fa8" providerId="ADAL" clId="{65B88850-14CE-43B6-A125-846238BFFDA8}" dt="2023-08-07T20:46:45.209" v="38" actId="313"/>
        <pc:sldMkLst>
          <pc:docMk/>
          <pc:sldMk cId="3194271828" sldId="1198"/>
        </pc:sldMkLst>
        <pc:spChg chg="mod">
          <ac:chgData name="Anna Bolen -X (abolen - UNICON INC at Cisco)" userId="8fcf5b57-97b6-40ce-9683-275924855fa8" providerId="ADAL" clId="{65B88850-14CE-43B6-A125-846238BFFDA8}" dt="2023-08-07T20:46:44.091" v="37" actId="313"/>
          <ac:spMkLst>
            <pc:docMk/>
            <pc:sldMk cId="3194271828" sldId="1198"/>
            <ac:spMk id="3" creationId="{00000000-0000-0000-0000-000000000000}"/>
          </ac:spMkLst>
        </pc:spChg>
      </pc:sldChg>
      <pc:sldChg chg="modSp mod modNotesTx">
        <pc:chgData name="Anna Bolen -X (abolen - UNICON INC at Cisco)" userId="8fcf5b57-97b6-40ce-9683-275924855fa8" providerId="ADAL" clId="{65B88850-14CE-43B6-A125-846238BFFDA8}" dt="2023-08-07T20:47:00.466" v="48" actId="313"/>
        <pc:sldMkLst>
          <pc:docMk/>
          <pc:sldMk cId="3714144116" sldId="1199"/>
        </pc:sldMkLst>
        <pc:spChg chg="mod">
          <ac:chgData name="Anna Bolen -X (abolen - UNICON INC at Cisco)" userId="8fcf5b57-97b6-40ce-9683-275924855fa8" providerId="ADAL" clId="{65B88850-14CE-43B6-A125-846238BFFDA8}" dt="2023-08-07T20:46:59.713" v="47" actId="313"/>
          <ac:spMkLst>
            <pc:docMk/>
            <pc:sldMk cId="3714144116" sldId="1199"/>
            <ac:spMk id="3" creationId="{00000000-0000-0000-0000-000000000000}"/>
          </ac:spMkLst>
        </pc:spChg>
      </pc:sldChg>
      <pc:sldChg chg="modSp mod modNotesTx">
        <pc:chgData name="Anna Bolen -X (abolen - UNICON INC at Cisco)" userId="8fcf5b57-97b6-40ce-9683-275924855fa8" providerId="ADAL" clId="{65B88850-14CE-43B6-A125-846238BFFDA8}" dt="2023-08-07T20:47:08.242" v="50" actId="313"/>
        <pc:sldMkLst>
          <pc:docMk/>
          <pc:sldMk cId="3019477640" sldId="1200"/>
        </pc:sldMkLst>
        <pc:spChg chg="mod">
          <ac:chgData name="Anna Bolen -X (abolen - UNICON INC at Cisco)" userId="8fcf5b57-97b6-40ce-9683-275924855fa8" providerId="ADAL" clId="{65B88850-14CE-43B6-A125-846238BFFDA8}" dt="2023-08-07T20:47:07.307" v="49" actId="313"/>
          <ac:spMkLst>
            <pc:docMk/>
            <pc:sldMk cId="3019477640" sldId="1200"/>
            <ac:spMk id="3" creationId="{00000000-0000-0000-0000-000000000000}"/>
          </ac:spMkLst>
        </pc:spChg>
      </pc:sldChg>
      <pc:sldChg chg="modSp mod modNotesTx">
        <pc:chgData name="Anna Bolen -X (abolen - UNICON INC at Cisco)" userId="8fcf5b57-97b6-40ce-9683-275924855fa8" providerId="ADAL" clId="{65B88850-14CE-43B6-A125-846238BFFDA8}" dt="2023-08-07T20:48:05.220" v="54" actId="313"/>
        <pc:sldMkLst>
          <pc:docMk/>
          <pc:sldMk cId="480789832" sldId="1201"/>
        </pc:sldMkLst>
        <pc:spChg chg="mod">
          <ac:chgData name="Anna Bolen -X (abolen - UNICON INC at Cisco)" userId="8fcf5b57-97b6-40ce-9683-275924855fa8" providerId="ADAL" clId="{65B88850-14CE-43B6-A125-846238BFFDA8}" dt="2023-08-07T20:48:04.408" v="53" actId="313"/>
          <ac:spMkLst>
            <pc:docMk/>
            <pc:sldMk cId="480789832" sldId="1201"/>
            <ac:spMk id="3" creationId="{00000000-0000-0000-0000-000000000000}"/>
          </ac:spMkLst>
        </pc:spChg>
      </pc:sldChg>
      <pc:sldChg chg="modSp mod modNotesTx">
        <pc:chgData name="Anna Bolen -X (abolen - UNICON INC at Cisco)" userId="8fcf5b57-97b6-40ce-9683-275924855fa8" providerId="ADAL" clId="{65B88850-14CE-43B6-A125-846238BFFDA8}" dt="2023-08-07T20:48:31.666" v="84" actId="20577"/>
        <pc:sldMkLst>
          <pc:docMk/>
          <pc:sldMk cId="4102107258" sldId="1202"/>
        </pc:sldMkLst>
        <pc:spChg chg="mod">
          <ac:chgData name="Anna Bolen -X (abolen - UNICON INC at Cisco)" userId="8fcf5b57-97b6-40ce-9683-275924855fa8" providerId="ADAL" clId="{65B88850-14CE-43B6-A125-846238BFFDA8}" dt="2023-08-07T20:48:10.424" v="55" actId="313"/>
          <ac:spMkLst>
            <pc:docMk/>
            <pc:sldMk cId="4102107258" sldId="1202"/>
            <ac:spMk id="3" creationId="{00000000-0000-0000-0000-000000000000}"/>
          </ac:spMkLst>
        </pc:spChg>
      </pc:sldChg>
      <pc:sldChg chg="addSp delSp modSp add mod modNotesTx">
        <pc:chgData name="Anna Bolen -X (abolen - UNICON INC at Cisco)" userId="8fcf5b57-97b6-40ce-9683-275924855fa8" providerId="ADAL" clId="{65B88850-14CE-43B6-A125-846238BFFDA8}" dt="2023-08-07T20:49:57.310" v="96" actId="2711"/>
        <pc:sldMkLst>
          <pc:docMk/>
          <pc:sldMk cId="1190705336" sldId="1205"/>
        </pc:sldMkLst>
        <pc:spChg chg="add del">
          <ac:chgData name="Anna Bolen -X (abolen - UNICON INC at Cisco)" userId="8fcf5b57-97b6-40ce-9683-275924855fa8" providerId="ADAL" clId="{65B88850-14CE-43B6-A125-846238BFFDA8}" dt="2023-08-07T20:49:30.029" v="89"/>
          <ac:spMkLst>
            <pc:docMk/>
            <pc:sldMk cId="1190705336" sldId="1205"/>
            <ac:spMk id="4" creationId="{A85EB036-1CA7-CCFB-20EA-EA01E266545C}"/>
          </ac:spMkLst>
        </pc:spChg>
        <pc:spChg chg="mod">
          <ac:chgData name="Anna Bolen -X (abolen - UNICON INC at Cisco)" userId="8fcf5b57-97b6-40ce-9683-275924855fa8" providerId="ADAL" clId="{65B88850-14CE-43B6-A125-846238BFFDA8}" dt="2023-08-07T20:49:57.310" v="96" actId="2711"/>
          <ac:spMkLst>
            <pc:docMk/>
            <pc:sldMk cId="1190705336" sldId="1205"/>
            <ac:spMk id="5" creationId="{00000000-0000-0000-0000-000000000000}"/>
          </ac:spMkLst>
        </pc:spChg>
        <pc:spChg chg="add del">
          <ac:chgData name="Anna Bolen -X (abolen - UNICON INC at Cisco)" userId="8fcf5b57-97b6-40ce-9683-275924855fa8" providerId="ADAL" clId="{65B88850-14CE-43B6-A125-846238BFFDA8}" dt="2023-08-07T20:49:30.029" v="89"/>
          <ac:spMkLst>
            <pc:docMk/>
            <pc:sldMk cId="1190705336" sldId="1205"/>
            <ac:spMk id="6" creationId="{FA4765DA-7E75-1D84-CDC3-0D2EADD3AF4C}"/>
          </ac:spMkLst>
        </pc:spChg>
        <pc:spChg chg="add del">
          <ac:chgData name="Anna Bolen -X (abolen - UNICON INC at Cisco)" userId="8fcf5b57-97b6-40ce-9683-275924855fa8" providerId="ADAL" clId="{65B88850-14CE-43B6-A125-846238BFFDA8}" dt="2023-08-07T20:49:35.081" v="92"/>
          <ac:spMkLst>
            <pc:docMk/>
            <pc:sldMk cId="1190705336" sldId="1205"/>
            <ac:spMk id="7" creationId="{474FDB1B-81DC-B7D4-6051-6A230A66383C}"/>
          </ac:spMkLst>
        </pc:spChg>
        <pc:spChg chg="add del">
          <ac:chgData name="Anna Bolen -X (abolen - UNICON INC at Cisco)" userId="8fcf5b57-97b6-40ce-9683-275924855fa8" providerId="ADAL" clId="{65B88850-14CE-43B6-A125-846238BFFDA8}" dt="2023-08-07T20:49:35.081" v="92"/>
          <ac:spMkLst>
            <pc:docMk/>
            <pc:sldMk cId="1190705336" sldId="1205"/>
            <ac:spMk id="8" creationId="{93A7942A-822B-246D-8753-4BAC214D2708}"/>
          </ac:spMkLst>
        </pc:spChg>
      </pc:sldChg>
    </pc:docChg>
  </pc:docChgLst>
  <pc:docChgLst>
    <pc:chgData name="naumann" userId="S::naumann_nce.ufrj.br#ext#@cisco.onmicrosoft.com::e99cf90b-3b07-4608-8d54-c7ecb3aa7617" providerId="AD" clId="Web-{12AE2A32-0E3E-6A7B-1E6A-22386FC7A86C}"/>
    <pc:docChg chg="addSld modSld">
      <pc:chgData name="naumann" userId="S::naumann_nce.ufrj.br#ext#@cisco.onmicrosoft.com::e99cf90b-3b07-4608-8d54-c7ecb3aa7617" providerId="AD" clId="Web-{12AE2A32-0E3E-6A7B-1E6A-22386FC7A86C}" dt="2023-07-24T23:05:16.067" v="486"/>
      <pc:docMkLst>
        <pc:docMk/>
      </pc:docMkLst>
      <pc:sldChg chg="modSp">
        <pc:chgData name="naumann" userId="S::naumann_nce.ufrj.br#ext#@cisco.onmicrosoft.com::e99cf90b-3b07-4608-8d54-c7ecb3aa7617" providerId="AD" clId="Web-{12AE2A32-0E3E-6A7B-1E6A-22386FC7A86C}" dt="2023-07-24T19:20:36.960" v="4" actId="14100"/>
        <pc:sldMkLst>
          <pc:docMk/>
          <pc:sldMk cId="0" sldId="264"/>
        </pc:sldMkLst>
        <pc:spChg chg="mod">
          <ac:chgData name="naumann" userId="S::naumann_nce.ufrj.br#ext#@cisco.onmicrosoft.com::e99cf90b-3b07-4608-8d54-c7ecb3aa7617" providerId="AD" clId="Web-{12AE2A32-0E3E-6A7B-1E6A-22386FC7A86C}" dt="2023-07-24T19:20:36.960" v="4" actId="14100"/>
          <ac:spMkLst>
            <pc:docMk/>
            <pc:sldMk cId="0" sldId="264"/>
            <ac:spMk id="4" creationId="{BCC845D6-C36A-C61F-2CE2-481CCD62FB01}"/>
          </ac:spMkLst>
        </pc:spChg>
      </pc:sldChg>
      <pc:sldChg chg="modSp">
        <pc:chgData name="naumann" userId="S::naumann_nce.ufrj.br#ext#@cisco.onmicrosoft.com::e99cf90b-3b07-4608-8d54-c7ecb3aa7617" providerId="AD" clId="Web-{12AE2A32-0E3E-6A7B-1E6A-22386FC7A86C}" dt="2023-07-24T23:05:10.098" v="470"/>
        <pc:sldMkLst>
          <pc:docMk/>
          <pc:sldMk cId="0" sldId="348"/>
        </pc:sldMkLst>
        <pc:graphicFrameChg chg="mod modGraphic">
          <ac:chgData name="naumann" userId="S::naumann_nce.ufrj.br#ext#@cisco.onmicrosoft.com::e99cf90b-3b07-4608-8d54-c7ecb3aa7617" providerId="AD" clId="Web-{12AE2A32-0E3E-6A7B-1E6A-22386FC7A86C}" dt="2023-07-24T23:05:10.098" v="470"/>
          <ac:graphicFrameMkLst>
            <pc:docMk/>
            <pc:sldMk cId="0" sldId="348"/>
            <ac:graphicFrameMk id="4" creationId="{283B76AF-3D35-FAAC-6FA4-A6CB8A43E6FD}"/>
          </ac:graphicFrameMkLst>
        </pc:graphicFrameChg>
      </pc:sldChg>
      <pc:sldChg chg="modSp">
        <pc:chgData name="naumann" userId="S::naumann_nce.ufrj.br#ext#@cisco.onmicrosoft.com::e99cf90b-3b07-4608-8d54-c7ecb3aa7617" providerId="AD" clId="Web-{12AE2A32-0E3E-6A7B-1E6A-22386FC7A86C}" dt="2023-07-24T19:29:09.678" v="5"/>
        <pc:sldMkLst>
          <pc:docMk/>
          <pc:sldMk cId="69146794" sldId="1156"/>
        </pc:sldMkLst>
        <pc:graphicFrameChg chg="modGraphic">
          <ac:chgData name="naumann" userId="S::naumann_nce.ufrj.br#ext#@cisco.onmicrosoft.com::e99cf90b-3b07-4608-8d54-c7ecb3aa7617" providerId="AD" clId="Web-{12AE2A32-0E3E-6A7B-1E6A-22386FC7A86C}" dt="2023-07-24T19:29:09.678" v="5"/>
          <ac:graphicFrameMkLst>
            <pc:docMk/>
            <pc:sldMk cId="69146794" sldId="1156"/>
            <ac:graphicFrameMk id="5" creationId="{D0C27A31-500B-5244-451D-4B3CEC5A0C86}"/>
          </ac:graphicFrameMkLst>
        </pc:graphicFrameChg>
      </pc:sldChg>
      <pc:sldChg chg="modSp">
        <pc:chgData name="naumann" userId="S::naumann_nce.ufrj.br#ext#@cisco.onmicrosoft.com::e99cf90b-3b07-4608-8d54-c7ecb3aa7617" providerId="AD" clId="Web-{12AE2A32-0E3E-6A7B-1E6A-22386FC7A86C}" dt="2023-07-24T19:30:47.213" v="6"/>
        <pc:sldMkLst>
          <pc:docMk/>
          <pc:sldMk cId="389235246" sldId="1157"/>
        </pc:sldMkLst>
        <pc:graphicFrameChg chg="modGraphic">
          <ac:chgData name="naumann" userId="S::naumann_nce.ufrj.br#ext#@cisco.onmicrosoft.com::e99cf90b-3b07-4608-8d54-c7ecb3aa7617" providerId="AD" clId="Web-{12AE2A32-0E3E-6A7B-1E6A-22386FC7A86C}" dt="2023-07-24T19:30:47.213" v="6"/>
          <ac:graphicFrameMkLst>
            <pc:docMk/>
            <pc:sldMk cId="389235246" sldId="1157"/>
            <ac:graphicFrameMk id="5" creationId="{D0C27A31-500B-5244-451D-4B3CEC5A0C86}"/>
          </ac:graphicFrameMkLst>
        </pc:graphicFrameChg>
      </pc:sldChg>
      <pc:sldChg chg="modSp">
        <pc:chgData name="naumann" userId="S::naumann_nce.ufrj.br#ext#@cisco.onmicrosoft.com::e99cf90b-3b07-4608-8d54-c7ecb3aa7617" providerId="AD" clId="Web-{12AE2A32-0E3E-6A7B-1E6A-22386FC7A86C}" dt="2023-07-24T19:37:10.848" v="15" actId="20577"/>
        <pc:sldMkLst>
          <pc:docMk/>
          <pc:sldMk cId="714726663" sldId="1159"/>
        </pc:sldMkLst>
        <pc:spChg chg="mod">
          <ac:chgData name="naumann" userId="S::naumann_nce.ufrj.br#ext#@cisco.onmicrosoft.com::e99cf90b-3b07-4608-8d54-c7ecb3aa7617" providerId="AD" clId="Web-{12AE2A32-0E3E-6A7B-1E6A-22386FC7A86C}" dt="2023-07-24T19:37:10.848" v="15" actId="20577"/>
          <ac:spMkLst>
            <pc:docMk/>
            <pc:sldMk cId="714726663" sldId="1159"/>
            <ac:spMk id="6" creationId="{B9D75C7D-D5C0-9AF7-EAE9-9D9AAD3A54BB}"/>
          </ac:spMkLst>
        </pc:spChg>
      </pc:sldChg>
      <pc:sldChg chg="modNotes">
        <pc:chgData name="naumann" userId="S::naumann_nce.ufrj.br#ext#@cisco.onmicrosoft.com::e99cf90b-3b07-4608-8d54-c7ecb3aa7617" providerId="AD" clId="Web-{12AE2A32-0E3E-6A7B-1E6A-22386FC7A86C}" dt="2023-07-24T19:46:03.301" v="35"/>
        <pc:sldMkLst>
          <pc:docMk/>
          <pc:sldMk cId="4004478376" sldId="1161"/>
        </pc:sldMkLst>
      </pc:sldChg>
      <pc:sldChg chg="modNotes">
        <pc:chgData name="naumann" userId="S::naumann_nce.ufrj.br#ext#@cisco.onmicrosoft.com::e99cf90b-3b07-4608-8d54-c7ecb3aa7617" providerId="AD" clId="Web-{12AE2A32-0E3E-6A7B-1E6A-22386FC7A86C}" dt="2023-07-24T19:45:58.926" v="32"/>
        <pc:sldMkLst>
          <pc:docMk/>
          <pc:sldMk cId="2817581003" sldId="1162"/>
        </pc:sldMkLst>
      </pc:sldChg>
      <pc:sldChg chg="modSp">
        <pc:chgData name="naumann" userId="S::naumann_nce.ufrj.br#ext#@cisco.onmicrosoft.com::e99cf90b-3b07-4608-8d54-c7ecb3aa7617" providerId="AD" clId="Web-{12AE2A32-0E3E-6A7B-1E6A-22386FC7A86C}" dt="2023-07-24T19:48:22.883" v="45" actId="20577"/>
        <pc:sldMkLst>
          <pc:docMk/>
          <pc:sldMk cId="2906865745" sldId="1163"/>
        </pc:sldMkLst>
        <pc:spChg chg="mod">
          <ac:chgData name="naumann" userId="S::naumann_nce.ufrj.br#ext#@cisco.onmicrosoft.com::e99cf90b-3b07-4608-8d54-c7ecb3aa7617" providerId="AD" clId="Web-{12AE2A32-0E3E-6A7B-1E6A-22386FC7A86C}" dt="2023-07-24T19:48:22.883" v="45" actId="20577"/>
          <ac:spMkLst>
            <pc:docMk/>
            <pc:sldMk cId="2906865745" sldId="1163"/>
            <ac:spMk id="6" creationId="{B9D75C7D-D5C0-9AF7-EAE9-9D9AAD3A54BB}"/>
          </ac:spMkLst>
        </pc:spChg>
      </pc:sldChg>
      <pc:sldChg chg="modSp">
        <pc:chgData name="naumann" userId="S::naumann_nce.ufrj.br#ext#@cisco.onmicrosoft.com::e99cf90b-3b07-4608-8d54-c7ecb3aa7617" providerId="AD" clId="Web-{12AE2A32-0E3E-6A7B-1E6A-22386FC7A86C}" dt="2023-07-24T19:52:30.812" v="48" actId="20577"/>
        <pc:sldMkLst>
          <pc:docMk/>
          <pc:sldMk cId="3078992595" sldId="1167"/>
        </pc:sldMkLst>
        <pc:spChg chg="mod">
          <ac:chgData name="naumann" userId="S::naumann_nce.ufrj.br#ext#@cisco.onmicrosoft.com::e99cf90b-3b07-4608-8d54-c7ecb3aa7617" providerId="AD" clId="Web-{12AE2A32-0E3E-6A7B-1E6A-22386FC7A86C}" dt="2023-07-24T19:52:30.812" v="48" actId="20577"/>
          <ac:spMkLst>
            <pc:docMk/>
            <pc:sldMk cId="3078992595" sldId="1167"/>
            <ac:spMk id="6" creationId="{B9D75C7D-D5C0-9AF7-EAE9-9D9AAD3A54BB}"/>
          </ac:spMkLst>
        </pc:spChg>
      </pc:sldChg>
      <pc:sldChg chg="modSp modNotes">
        <pc:chgData name="naumann" userId="S::naumann_nce.ufrj.br#ext#@cisco.onmicrosoft.com::e99cf90b-3b07-4608-8d54-c7ecb3aa7617" providerId="AD" clId="Web-{12AE2A32-0E3E-6A7B-1E6A-22386FC7A86C}" dt="2023-07-24T20:51:06.484" v="83"/>
        <pc:sldMkLst>
          <pc:docMk/>
          <pc:sldMk cId="1123256668" sldId="1169"/>
        </pc:sldMkLst>
        <pc:spChg chg="mod">
          <ac:chgData name="naumann" userId="S::naumann_nce.ufrj.br#ext#@cisco.onmicrosoft.com::e99cf90b-3b07-4608-8d54-c7ecb3aa7617" providerId="AD" clId="Web-{12AE2A32-0E3E-6A7B-1E6A-22386FC7A86C}" dt="2023-07-24T20:43:23.691" v="50" actId="14100"/>
          <ac:spMkLst>
            <pc:docMk/>
            <pc:sldMk cId="1123256668" sldId="1169"/>
            <ac:spMk id="4" creationId="{BCC845D6-C36A-C61F-2CE2-481CCD62FB01}"/>
          </ac:spMkLst>
        </pc:spChg>
      </pc:sldChg>
      <pc:sldChg chg="modSp modNotes">
        <pc:chgData name="naumann" userId="S::naumann_nce.ufrj.br#ext#@cisco.onmicrosoft.com::e99cf90b-3b07-4608-8d54-c7ecb3aa7617" providerId="AD" clId="Web-{12AE2A32-0E3E-6A7B-1E6A-22386FC7A86C}" dt="2023-07-24T20:51:12.921" v="86"/>
        <pc:sldMkLst>
          <pc:docMk/>
          <pc:sldMk cId="1946435044" sldId="1170"/>
        </pc:sldMkLst>
        <pc:graphicFrameChg chg="mod modGraphic">
          <ac:chgData name="naumann" userId="S::naumann_nce.ufrj.br#ext#@cisco.onmicrosoft.com::e99cf90b-3b07-4608-8d54-c7ecb3aa7617" providerId="AD" clId="Web-{12AE2A32-0E3E-6A7B-1E6A-22386FC7A86C}" dt="2023-07-24T20:50:15.014" v="80"/>
          <ac:graphicFrameMkLst>
            <pc:docMk/>
            <pc:sldMk cId="1946435044" sldId="1170"/>
            <ac:graphicFrameMk id="5" creationId="{B7C9B7E8-0BD4-FD81-E536-1F9D282CB888}"/>
          </ac:graphicFrameMkLst>
        </pc:graphicFrameChg>
      </pc:sldChg>
      <pc:sldChg chg="modSp modNotes">
        <pc:chgData name="naumann" userId="S::naumann_nce.ufrj.br#ext#@cisco.onmicrosoft.com::e99cf90b-3b07-4608-8d54-c7ecb3aa7617" providerId="AD" clId="Web-{12AE2A32-0E3E-6A7B-1E6A-22386FC7A86C}" dt="2023-07-24T20:53:26.081" v="149"/>
        <pc:sldMkLst>
          <pc:docMk/>
          <pc:sldMk cId="1644438555" sldId="1171"/>
        </pc:sldMkLst>
        <pc:graphicFrameChg chg="mod modGraphic">
          <ac:chgData name="naumann" userId="S::naumann_nce.ufrj.br#ext#@cisco.onmicrosoft.com::e99cf90b-3b07-4608-8d54-c7ecb3aa7617" providerId="AD" clId="Web-{12AE2A32-0E3E-6A7B-1E6A-22386FC7A86C}" dt="2023-07-24T20:53:26.081" v="149"/>
          <ac:graphicFrameMkLst>
            <pc:docMk/>
            <pc:sldMk cId="1644438555" sldId="1171"/>
            <ac:graphicFrameMk id="5" creationId="{B7C9B7E8-0BD4-FD81-E536-1F9D282CB888}"/>
          </ac:graphicFrameMkLst>
        </pc:graphicFrameChg>
      </pc:sldChg>
      <pc:sldChg chg="modSp modNotes">
        <pc:chgData name="naumann" userId="S::naumann_nce.ufrj.br#ext#@cisco.onmicrosoft.com::e99cf90b-3b07-4608-8d54-c7ecb3aa7617" providerId="AD" clId="Web-{12AE2A32-0E3E-6A7B-1E6A-22386FC7A86C}" dt="2023-07-24T20:54:13.582" v="153" actId="1076"/>
        <pc:sldMkLst>
          <pc:docMk/>
          <pc:sldMk cId="247662770" sldId="1172"/>
        </pc:sldMkLst>
        <pc:graphicFrameChg chg="mod">
          <ac:chgData name="naumann" userId="S::naumann_nce.ufrj.br#ext#@cisco.onmicrosoft.com::e99cf90b-3b07-4608-8d54-c7ecb3aa7617" providerId="AD" clId="Web-{12AE2A32-0E3E-6A7B-1E6A-22386FC7A86C}" dt="2023-07-24T20:54:13.582" v="153" actId="1076"/>
          <ac:graphicFrameMkLst>
            <pc:docMk/>
            <pc:sldMk cId="247662770" sldId="1172"/>
            <ac:graphicFrameMk id="5" creationId="{B7C9B7E8-0BD4-FD81-E536-1F9D282CB888}"/>
          </ac:graphicFrameMkLst>
        </pc:graphicFrameChg>
      </pc:sldChg>
      <pc:sldChg chg="modSp modNotes">
        <pc:chgData name="naumann" userId="S::naumann_nce.ufrj.br#ext#@cisco.onmicrosoft.com::e99cf90b-3b07-4608-8d54-c7ecb3aa7617" providerId="AD" clId="Web-{12AE2A32-0E3E-6A7B-1E6A-22386FC7A86C}" dt="2023-07-24T20:54:57.724" v="157"/>
        <pc:sldMkLst>
          <pc:docMk/>
          <pc:sldMk cId="1507229592" sldId="1173"/>
        </pc:sldMkLst>
        <pc:graphicFrameChg chg="mod">
          <ac:chgData name="naumann" userId="S::naumann_nce.ufrj.br#ext#@cisco.onmicrosoft.com::e99cf90b-3b07-4608-8d54-c7ecb3aa7617" providerId="AD" clId="Web-{12AE2A32-0E3E-6A7B-1E6A-22386FC7A86C}" dt="2023-07-24T20:54:33.426" v="154" actId="1076"/>
          <ac:graphicFrameMkLst>
            <pc:docMk/>
            <pc:sldMk cId="1507229592" sldId="1173"/>
            <ac:graphicFrameMk id="5" creationId="{B7C9B7E8-0BD4-FD81-E536-1F9D282CB888}"/>
          </ac:graphicFrameMkLst>
        </pc:graphicFrameChg>
      </pc:sldChg>
      <pc:sldChg chg="modNotes">
        <pc:chgData name="naumann" userId="S::naumann_nce.ufrj.br#ext#@cisco.onmicrosoft.com::e99cf90b-3b07-4608-8d54-c7ecb3aa7617" providerId="AD" clId="Web-{12AE2A32-0E3E-6A7B-1E6A-22386FC7A86C}" dt="2023-07-24T20:55:49.928" v="160"/>
        <pc:sldMkLst>
          <pc:docMk/>
          <pc:sldMk cId="2545820172" sldId="1174"/>
        </pc:sldMkLst>
      </pc:sldChg>
      <pc:sldChg chg="modNotes">
        <pc:chgData name="naumann" userId="S::naumann_nce.ufrj.br#ext#@cisco.onmicrosoft.com::e99cf90b-3b07-4608-8d54-c7ecb3aa7617" providerId="AD" clId="Web-{12AE2A32-0E3E-6A7B-1E6A-22386FC7A86C}" dt="2023-07-24T20:56:02.647" v="163"/>
        <pc:sldMkLst>
          <pc:docMk/>
          <pc:sldMk cId="3126834854" sldId="1175"/>
        </pc:sldMkLst>
      </pc:sldChg>
      <pc:sldChg chg="modNotes">
        <pc:chgData name="naumann" userId="S::naumann_nce.ufrj.br#ext#@cisco.onmicrosoft.com::e99cf90b-3b07-4608-8d54-c7ecb3aa7617" providerId="AD" clId="Web-{12AE2A32-0E3E-6A7B-1E6A-22386FC7A86C}" dt="2023-07-24T20:59:52.481" v="166"/>
        <pc:sldMkLst>
          <pc:docMk/>
          <pc:sldMk cId="1431720397" sldId="1176"/>
        </pc:sldMkLst>
      </pc:sldChg>
      <pc:sldChg chg="modSp modNotes">
        <pc:chgData name="naumann" userId="S::naumann_nce.ufrj.br#ext#@cisco.onmicrosoft.com::e99cf90b-3b07-4608-8d54-c7ecb3aa7617" providerId="AD" clId="Web-{12AE2A32-0E3E-6A7B-1E6A-22386FC7A86C}" dt="2023-07-24T21:00:56.186" v="200"/>
        <pc:sldMkLst>
          <pc:docMk/>
          <pc:sldMk cId="92211795" sldId="1177"/>
        </pc:sldMkLst>
        <pc:graphicFrameChg chg="mod modGraphic">
          <ac:chgData name="naumann" userId="S::naumann_nce.ufrj.br#ext#@cisco.onmicrosoft.com::e99cf90b-3b07-4608-8d54-c7ecb3aa7617" providerId="AD" clId="Web-{12AE2A32-0E3E-6A7B-1E6A-22386FC7A86C}" dt="2023-07-24T21:00:56.186" v="200"/>
          <ac:graphicFrameMkLst>
            <pc:docMk/>
            <pc:sldMk cId="92211795" sldId="1177"/>
            <ac:graphicFrameMk id="5" creationId="{778FA15D-F5D8-3320-1152-2D641EC353E5}"/>
          </ac:graphicFrameMkLst>
        </pc:graphicFrameChg>
      </pc:sldChg>
      <pc:sldChg chg="modNotes">
        <pc:chgData name="naumann" userId="S::naumann_nce.ufrj.br#ext#@cisco.onmicrosoft.com::e99cf90b-3b07-4608-8d54-c7ecb3aa7617" providerId="AD" clId="Web-{12AE2A32-0E3E-6A7B-1E6A-22386FC7A86C}" dt="2023-07-24T21:02:34.439" v="203"/>
        <pc:sldMkLst>
          <pc:docMk/>
          <pc:sldMk cId="330589948" sldId="1178"/>
        </pc:sldMkLst>
      </pc:sldChg>
      <pc:sldChg chg="modSp modNotes">
        <pc:chgData name="naumann" userId="S::naumann_nce.ufrj.br#ext#@cisco.onmicrosoft.com::e99cf90b-3b07-4608-8d54-c7ecb3aa7617" providerId="AD" clId="Web-{12AE2A32-0E3E-6A7B-1E6A-22386FC7A86C}" dt="2023-07-24T21:05:30.646" v="221" actId="20577"/>
        <pc:sldMkLst>
          <pc:docMk/>
          <pc:sldMk cId="3026180382" sldId="1179"/>
        </pc:sldMkLst>
        <pc:spChg chg="mod">
          <ac:chgData name="naumann" userId="S::naumann_nce.ufrj.br#ext#@cisco.onmicrosoft.com::e99cf90b-3b07-4608-8d54-c7ecb3aa7617" providerId="AD" clId="Web-{12AE2A32-0E3E-6A7B-1E6A-22386FC7A86C}" dt="2023-07-24T21:05:30.646" v="221" actId="20577"/>
          <ac:spMkLst>
            <pc:docMk/>
            <pc:sldMk cId="3026180382" sldId="1179"/>
            <ac:spMk id="4" creationId="{EAC1EE9A-E7AA-54F7-DFEB-98FEAFDDE9E8}"/>
          </ac:spMkLst>
        </pc:spChg>
      </pc:sldChg>
      <pc:sldChg chg="modNotes">
        <pc:chgData name="naumann" userId="S::naumann_nce.ufrj.br#ext#@cisco.onmicrosoft.com::e99cf90b-3b07-4608-8d54-c7ecb3aa7617" providerId="AD" clId="Web-{12AE2A32-0E3E-6A7B-1E6A-22386FC7A86C}" dt="2023-07-24T21:06:04.991" v="224"/>
        <pc:sldMkLst>
          <pc:docMk/>
          <pc:sldMk cId="3099512002" sldId="1180"/>
        </pc:sldMkLst>
      </pc:sldChg>
      <pc:sldChg chg="modNotes">
        <pc:chgData name="naumann" userId="S::naumann_nce.ufrj.br#ext#@cisco.onmicrosoft.com::e99cf90b-3b07-4608-8d54-c7ecb3aa7617" providerId="AD" clId="Web-{12AE2A32-0E3E-6A7B-1E6A-22386FC7A86C}" dt="2023-07-24T21:08:58.261" v="227"/>
        <pc:sldMkLst>
          <pc:docMk/>
          <pc:sldMk cId="3727063858" sldId="1181"/>
        </pc:sldMkLst>
      </pc:sldChg>
      <pc:sldChg chg="modSp modNotes">
        <pc:chgData name="naumann" userId="S::naumann_nce.ufrj.br#ext#@cisco.onmicrosoft.com::e99cf90b-3b07-4608-8d54-c7ecb3aa7617" providerId="AD" clId="Web-{12AE2A32-0E3E-6A7B-1E6A-22386FC7A86C}" dt="2023-07-24T21:19:47.605" v="232"/>
        <pc:sldMkLst>
          <pc:docMk/>
          <pc:sldMk cId="3348708612" sldId="1182"/>
        </pc:sldMkLst>
        <pc:spChg chg="mod">
          <ac:chgData name="naumann" userId="S::naumann_nce.ufrj.br#ext#@cisco.onmicrosoft.com::e99cf90b-3b07-4608-8d54-c7ecb3aa7617" providerId="AD" clId="Web-{12AE2A32-0E3E-6A7B-1E6A-22386FC7A86C}" dt="2023-07-24T21:09:06.511" v="229" actId="20577"/>
          <ac:spMkLst>
            <pc:docMk/>
            <pc:sldMk cId="3348708612" sldId="1182"/>
            <ac:spMk id="4" creationId="{EAC1EE9A-E7AA-54F7-DFEB-98FEAFDDE9E8}"/>
          </ac:spMkLst>
        </pc:spChg>
      </pc:sldChg>
      <pc:sldChg chg="modSp">
        <pc:chgData name="naumann" userId="S::naumann_nce.ufrj.br#ext#@cisco.onmicrosoft.com::e99cf90b-3b07-4608-8d54-c7ecb3aa7617" providerId="AD" clId="Web-{12AE2A32-0E3E-6A7B-1E6A-22386FC7A86C}" dt="2023-07-24T21:20:23.840" v="234" actId="14100"/>
        <pc:sldMkLst>
          <pc:docMk/>
          <pc:sldMk cId="791335068" sldId="1184"/>
        </pc:sldMkLst>
        <pc:spChg chg="mod">
          <ac:chgData name="naumann" userId="S::naumann_nce.ufrj.br#ext#@cisco.onmicrosoft.com::e99cf90b-3b07-4608-8d54-c7ecb3aa7617" providerId="AD" clId="Web-{12AE2A32-0E3E-6A7B-1E6A-22386FC7A86C}" dt="2023-07-24T21:20:23.840" v="234" actId="14100"/>
          <ac:spMkLst>
            <pc:docMk/>
            <pc:sldMk cId="791335068" sldId="1184"/>
            <ac:spMk id="4" creationId="{BCC845D6-C36A-C61F-2CE2-481CCD62FB01}"/>
          </ac:spMkLst>
        </pc:spChg>
      </pc:sldChg>
      <pc:sldChg chg="modSp">
        <pc:chgData name="naumann" userId="S::naumann_nce.ufrj.br#ext#@cisco.onmicrosoft.com::e99cf90b-3b07-4608-8d54-c7ecb3aa7617" providerId="AD" clId="Web-{12AE2A32-0E3E-6A7B-1E6A-22386FC7A86C}" dt="2023-07-24T21:21:05.576" v="241" actId="14100"/>
        <pc:sldMkLst>
          <pc:docMk/>
          <pc:sldMk cId="667563216" sldId="1185"/>
        </pc:sldMkLst>
        <pc:spChg chg="mod">
          <ac:chgData name="naumann" userId="S::naumann_nce.ufrj.br#ext#@cisco.onmicrosoft.com::e99cf90b-3b07-4608-8d54-c7ecb3aa7617" providerId="AD" clId="Web-{12AE2A32-0E3E-6A7B-1E6A-22386FC7A86C}" dt="2023-07-24T21:21:05.576" v="241" actId="14100"/>
          <ac:spMkLst>
            <pc:docMk/>
            <pc:sldMk cId="667563216" sldId="1185"/>
            <ac:spMk id="4" creationId="{BCC845D6-C36A-C61F-2CE2-481CCD62FB01}"/>
          </ac:spMkLst>
        </pc:spChg>
      </pc:sldChg>
      <pc:sldChg chg="modSp modNotes">
        <pc:chgData name="naumann" userId="S::naumann_nce.ufrj.br#ext#@cisco.onmicrosoft.com::e99cf90b-3b07-4608-8d54-c7ecb3aa7617" providerId="AD" clId="Web-{12AE2A32-0E3E-6A7B-1E6A-22386FC7A86C}" dt="2023-07-24T21:22:47.563" v="251" actId="20577"/>
        <pc:sldMkLst>
          <pc:docMk/>
          <pc:sldMk cId="3533819702" sldId="1186"/>
        </pc:sldMkLst>
        <pc:spChg chg="mod">
          <ac:chgData name="naumann" userId="S::naumann_nce.ufrj.br#ext#@cisco.onmicrosoft.com::e99cf90b-3b07-4608-8d54-c7ecb3aa7617" providerId="AD" clId="Web-{12AE2A32-0E3E-6A7B-1E6A-22386FC7A86C}" dt="2023-07-24T21:22:47.563" v="251" actId="20577"/>
          <ac:spMkLst>
            <pc:docMk/>
            <pc:sldMk cId="3533819702" sldId="1186"/>
            <ac:spMk id="4" creationId="{BCC845D6-C36A-C61F-2CE2-481CCD62FB01}"/>
          </ac:spMkLst>
        </pc:spChg>
      </pc:sldChg>
      <pc:sldChg chg="modNotes">
        <pc:chgData name="naumann" userId="S::naumann_nce.ufrj.br#ext#@cisco.onmicrosoft.com::e99cf90b-3b07-4608-8d54-c7ecb3aa7617" providerId="AD" clId="Web-{12AE2A32-0E3E-6A7B-1E6A-22386FC7A86C}" dt="2023-07-24T21:28:12.196" v="277"/>
        <pc:sldMkLst>
          <pc:docMk/>
          <pc:sldMk cId="461814246" sldId="1187"/>
        </pc:sldMkLst>
      </pc:sldChg>
      <pc:sldChg chg="modNotes">
        <pc:chgData name="naumann" userId="S::naumann_nce.ufrj.br#ext#@cisco.onmicrosoft.com::e99cf90b-3b07-4608-8d54-c7ecb3aa7617" providerId="AD" clId="Web-{12AE2A32-0E3E-6A7B-1E6A-22386FC7A86C}" dt="2023-07-24T21:36:30.630" v="300"/>
        <pc:sldMkLst>
          <pc:docMk/>
          <pc:sldMk cId="2377903076" sldId="1188"/>
        </pc:sldMkLst>
      </pc:sldChg>
      <pc:sldChg chg="modNotes">
        <pc:chgData name="naumann" userId="S::naumann_nce.ufrj.br#ext#@cisco.onmicrosoft.com::e99cf90b-3b07-4608-8d54-c7ecb3aa7617" providerId="AD" clId="Web-{12AE2A32-0E3E-6A7B-1E6A-22386FC7A86C}" dt="2023-07-24T21:37:20.397" v="302"/>
        <pc:sldMkLst>
          <pc:docMk/>
          <pc:sldMk cId="3928431351" sldId="1189"/>
        </pc:sldMkLst>
      </pc:sldChg>
      <pc:sldChg chg="modSp">
        <pc:chgData name="naumann" userId="S::naumann_nce.ufrj.br#ext#@cisco.onmicrosoft.com::e99cf90b-3b07-4608-8d54-c7ecb3aa7617" providerId="AD" clId="Web-{12AE2A32-0E3E-6A7B-1E6A-22386FC7A86C}" dt="2023-07-24T21:37:51.335" v="304" actId="14100"/>
        <pc:sldMkLst>
          <pc:docMk/>
          <pc:sldMk cId="1045492396" sldId="1191"/>
        </pc:sldMkLst>
        <pc:spChg chg="mod">
          <ac:chgData name="naumann" userId="S::naumann_nce.ufrj.br#ext#@cisco.onmicrosoft.com::e99cf90b-3b07-4608-8d54-c7ecb3aa7617" providerId="AD" clId="Web-{12AE2A32-0E3E-6A7B-1E6A-22386FC7A86C}" dt="2023-07-24T21:37:51.335" v="304" actId="14100"/>
          <ac:spMkLst>
            <pc:docMk/>
            <pc:sldMk cId="1045492396" sldId="1191"/>
            <ac:spMk id="4" creationId="{BCC845D6-C36A-C61F-2CE2-481CCD62FB01}"/>
          </ac:spMkLst>
        </pc:spChg>
      </pc:sldChg>
      <pc:sldChg chg="modSp">
        <pc:chgData name="naumann" userId="S::naumann_nce.ufrj.br#ext#@cisco.onmicrosoft.com::e99cf90b-3b07-4608-8d54-c7ecb3aa7617" providerId="AD" clId="Web-{12AE2A32-0E3E-6A7B-1E6A-22386FC7A86C}" dt="2023-07-24T22:10:16.549" v="308" actId="1076"/>
        <pc:sldMkLst>
          <pc:docMk/>
          <pc:sldMk cId="2320566856" sldId="1192"/>
        </pc:sldMkLst>
        <pc:spChg chg="mod">
          <ac:chgData name="naumann" userId="S::naumann_nce.ufrj.br#ext#@cisco.onmicrosoft.com::e99cf90b-3b07-4608-8d54-c7ecb3aa7617" providerId="AD" clId="Web-{12AE2A32-0E3E-6A7B-1E6A-22386FC7A86C}" dt="2023-07-24T22:10:16.549" v="308" actId="1076"/>
          <ac:spMkLst>
            <pc:docMk/>
            <pc:sldMk cId="2320566856" sldId="1192"/>
            <ac:spMk id="4" creationId="{BCC845D6-C36A-C61F-2CE2-481CCD62FB01}"/>
          </ac:spMkLst>
        </pc:spChg>
      </pc:sldChg>
      <pc:sldChg chg="modSp">
        <pc:chgData name="naumann" userId="S::naumann_nce.ufrj.br#ext#@cisco.onmicrosoft.com::e99cf90b-3b07-4608-8d54-c7ecb3aa7617" providerId="AD" clId="Web-{12AE2A32-0E3E-6A7B-1E6A-22386FC7A86C}" dt="2023-07-24T22:12:58.725" v="310" actId="1076"/>
        <pc:sldMkLst>
          <pc:docMk/>
          <pc:sldMk cId="1119695037" sldId="1193"/>
        </pc:sldMkLst>
        <pc:spChg chg="mod">
          <ac:chgData name="naumann" userId="S::naumann_nce.ufrj.br#ext#@cisco.onmicrosoft.com::e99cf90b-3b07-4608-8d54-c7ecb3aa7617" providerId="AD" clId="Web-{12AE2A32-0E3E-6A7B-1E6A-22386FC7A86C}" dt="2023-07-24T22:12:58.725" v="310" actId="1076"/>
          <ac:spMkLst>
            <pc:docMk/>
            <pc:sldMk cId="1119695037" sldId="1193"/>
            <ac:spMk id="4" creationId="{BCC845D6-C36A-C61F-2CE2-481CCD62FB01}"/>
          </ac:spMkLst>
        </pc:spChg>
      </pc:sldChg>
      <pc:sldChg chg="modSp">
        <pc:chgData name="naumann" userId="S::naumann_nce.ufrj.br#ext#@cisco.onmicrosoft.com::e99cf90b-3b07-4608-8d54-c7ecb3aa7617" providerId="AD" clId="Web-{12AE2A32-0E3E-6A7B-1E6A-22386FC7A86C}" dt="2023-07-24T22:13:40.492" v="313" actId="20577"/>
        <pc:sldMkLst>
          <pc:docMk/>
          <pc:sldMk cId="1910287190" sldId="1194"/>
        </pc:sldMkLst>
        <pc:spChg chg="mod">
          <ac:chgData name="naumann" userId="S::naumann_nce.ufrj.br#ext#@cisco.onmicrosoft.com::e99cf90b-3b07-4608-8d54-c7ecb3aa7617" providerId="AD" clId="Web-{12AE2A32-0E3E-6A7B-1E6A-22386FC7A86C}" dt="2023-07-24T22:13:40.492" v="313" actId="20577"/>
          <ac:spMkLst>
            <pc:docMk/>
            <pc:sldMk cId="1910287190" sldId="1194"/>
            <ac:spMk id="4" creationId="{BCC845D6-C36A-C61F-2CE2-481CCD62FB01}"/>
          </ac:spMkLst>
        </pc:spChg>
      </pc:sldChg>
      <pc:sldChg chg="modSp add replId modNotes">
        <pc:chgData name="naumann" userId="S::naumann_nce.ufrj.br#ext#@cisco.onmicrosoft.com::e99cf90b-3b07-4608-8d54-c7ecb3aa7617" providerId="AD" clId="Web-{12AE2A32-0E3E-6A7B-1E6A-22386FC7A86C}" dt="2023-07-24T21:33:39.735" v="298" actId="1076"/>
        <pc:sldMkLst>
          <pc:docMk/>
          <pc:sldMk cId="1547815818" sldId="1203"/>
        </pc:sldMkLst>
        <pc:spChg chg="mod">
          <ac:chgData name="naumann" userId="S::naumann_nce.ufrj.br#ext#@cisco.onmicrosoft.com::e99cf90b-3b07-4608-8d54-c7ecb3aa7617" providerId="AD" clId="Web-{12AE2A32-0E3E-6A7B-1E6A-22386FC7A86C}" dt="2023-07-24T21:27:59.102" v="264" actId="20577"/>
          <ac:spMkLst>
            <pc:docMk/>
            <pc:sldMk cId="1547815818" sldId="1203"/>
            <ac:spMk id="3" creationId="{00000000-0000-0000-0000-000000000000}"/>
          </ac:spMkLst>
        </pc:spChg>
        <pc:spChg chg="mod">
          <ac:chgData name="naumann" userId="S::naumann_nce.ufrj.br#ext#@cisco.onmicrosoft.com::e99cf90b-3b07-4608-8d54-c7ecb3aa7617" providerId="AD" clId="Web-{12AE2A32-0E3E-6A7B-1E6A-22386FC7A86C}" dt="2023-07-24T21:33:39.735" v="298" actId="1076"/>
          <ac:spMkLst>
            <pc:docMk/>
            <pc:sldMk cId="1547815818" sldId="1203"/>
            <ac:spMk id="4" creationId="{BCC845D6-C36A-C61F-2CE2-481CCD62FB01}"/>
          </ac:spMkLst>
        </pc:spChg>
      </pc:sldChg>
      <pc:sldChg chg="modSp add replId modNotes">
        <pc:chgData name="naumann" userId="S::naumann_nce.ufrj.br#ext#@cisco.onmicrosoft.com::e99cf90b-3b07-4608-8d54-c7ecb3aa7617" providerId="AD" clId="Web-{12AE2A32-0E3E-6A7B-1E6A-22386FC7A86C}" dt="2023-07-24T23:05:16.067" v="486"/>
        <pc:sldMkLst>
          <pc:docMk/>
          <pc:sldMk cId="2577002415" sldId="1204"/>
        </pc:sldMkLst>
        <pc:spChg chg="mod">
          <ac:chgData name="naumann" userId="S::naumann_nce.ufrj.br#ext#@cisco.onmicrosoft.com::e99cf90b-3b07-4608-8d54-c7ecb3aa7617" providerId="AD" clId="Web-{12AE2A32-0E3E-6A7B-1E6A-22386FC7A86C}" dt="2023-07-24T23:03:02.688" v="434" actId="20577"/>
          <ac:spMkLst>
            <pc:docMk/>
            <pc:sldMk cId="2577002415" sldId="1204"/>
            <ac:spMk id="3" creationId="{00000000-0000-0000-0000-000000000000}"/>
          </ac:spMkLst>
        </pc:spChg>
        <pc:graphicFrameChg chg="mod modGraphic">
          <ac:chgData name="naumann" userId="S::naumann_nce.ufrj.br#ext#@cisco.onmicrosoft.com::e99cf90b-3b07-4608-8d54-c7ecb3aa7617" providerId="AD" clId="Web-{12AE2A32-0E3E-6A7B-1E6A-22386FC7A86C}" dt="2023-07-24T23:05:16.067" v="486"/>
          <ac:graphicFrameMkLst>
            <pc:docMk/>
            <pc:sldMk cId="2577002415" sldId="1204"/>
            <ac:graphicFrameMk id="4" creationId="{283B76AF-3D35-FAAC-6FA4-A6CB8A43E6FD}"/>
          </ac:graphicFrameMkLst>
        </pc:graphicFrameChg>
      </pc:sldChg>
    </pc:docChg>
  </pc:docChgLst>
  <pc:docChgLst>
    <pc:chgData name="Nguyen Ngoc Tuan" userId="c554f282-6aa6-43bd-8ae9-8549a6b9b212" providerId="ADAL" clId="{B5361F2F-1784-4D96-BAE5-68862672FA6C}"/>
    <pc:docChg chg="modSld">
      <pc:chgData name="Nguyen Ngoc Tuan" userId="c554f282-6aa6-43bd-8ae9-8549a6b9b212" providerId="ADAL" clId="{B5361F2F-1784-4D96-BAE5-68862672FA6C}" dt="2024-09-30T07:03:50.643" v="10" actId="1076"/>
      <pc:docMkLst>
        <pc:docMk/>
      </pc:docMkLst>
      <pc:sldChg chg="addSp modSp">
        <pc:chgData name="Nguyen Ngoc Tuan" userId="c554f282-6aa6-43bd-8ae9-8549a6b9b212" providerId="ADAL" clId="{B5361F2F-1784-4D96-BAE5-68862672FA6C}" dt="2024-09-30T07:03:24.707" v="2" actId="1076"/>
        <pc:sldMkLst>
          <pc:docMk/>
          <pc:sldMk cId="0" sldId="256"/>
        </pc:sldMkLst>
        <pc:picChg chg="add mod">
          <ac:chgData name="Nguyen Ngoc Tuan" userId="c554f282-6aa6-43bd-8ae9-8549a6b9b212" providerId="ADAL" clId="{B5361F2F-1784-4D96-BAE5-68862672FA6C}" dt="2024-09-30T07:03:24.707" v="2" actId="1076"/>
          <ac:picMkLst>
            <pc:docMk/>
            <pc:sldMk cId="0" sldId="256"/>
            <ac:picMk id="1026" creationId="{9D20F0BF-0E68-710E-D799-FEA1BC112A0E}"/>
          </ac:picMkLst>
        </pc:picChg>
      </pc:sldChg>
      <pc:sldChg chg="addSp modSp">
        <pc:chgData name="Nguyen Ngoc Tuan" userId="c554f282-6aa6-43bd-8ae9-8549a6b9b212" providerId="ADAL" clId="{B5361F2F-1784-4D96-BAE5-68862672FA6C}" dt="2024-09-30T07:03:36.956" v="5" actId="1076"/>
        <pc:sldMkLst>
          <pc:docMk/>
          <pc:sldMk cId="0" sldId="262"/>
        </pc:sldMkLst>
        <pc:picChg chg="add mod">
          <ac:chgData name="Nguyen Ngoc Tuan" userId="c554f282-6aa6-43bd-8ae9-8549a6b9b212" providerId="ADAL" clId="{B5361F2F-1784-4D96-BAE5-68862672FA6C}" dt="2024-09-30T07:03:36.956" v="5" actId="1076"/>
          <ac:picMkLst>
            <pc:docMk/>
            <pc:sldMk cId="0" sldId="262"/>
            <ac:picMk id="2050" creationId="{05CE5A48-C7EA-C531-5AD3-A8515B1A6947}"/>
          </ac:picMkLst>
        </pc:picChg>
      </pc:sldChg>
      <pc:sldChg chg="addSp modSp">
        <pc:chgData name="Nguyen Ngoc Tuan" userId="c554f282-6aa6-43bd-8ae9-8549a6b9b212" providerId="ADAL" clId="{B5361F2F-1784-4D96-BAE5-68862672FA6C}" dt="2024-09-30T07:03:50.643" v="10" actId="1076"/>
        <pc:sldMkLst>
          <pc:docMk/>
          <pc:sldMk cId="1525672446" sldId="1075"/>
        </pc:sldMkLst>
        <pc:picChg chg="add mod">
          <ac:chgData name="Nguyen Ngoc Tuan" userId="c554f282-6aa6-43bd-8ae9-8549a6b9b212" providerId="ADAL" clId="{B5361F2F-1784-4D96-BAE5-68862672FA6C}" dt="2024-09-30T07:03:50.643" v="10" actId="1076"/>
          <ac:picMkLst>
            <pc:docMk/>
            <pc:sldMk cId="1525672446" sldId="1075"/>
            <ac:picMk id="3074" creationId="{C19418D0-7576-C60B-CE5B-864026CC976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3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Ethical Hacker
Module 9: Reporting and Communication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3482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9.1: </a:t>
            </a:r>
            <a:r>
              <a:rPr lang="en-US" sz="1200">
                <a:solidFill>
                  <a:srgbClr val="B1E8FA"/>
                </a:solidFill>
                <a:latin typeface="Arial" pitchFamily="34" charset="0"/>
                <a:ea typeface="Arial" pitchFamily="34" charset="-122"/>
                <a:cs typeface="Arial" pitchFamily="34" charset="-120"/>
              </a:rPr>
              <a:t>Comparing and Contrasting Important Components of Written Reports</a:t>
            </a:r>
            <a:r>
              <a:rPr lang="en-US"/>
              <a:t>
</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9.1: </a:t>
            </a:r>
            <a:r>
              <a:rPr lang="en-US" sz="1200">
                <a:solidFill>
                  <a:srgbClr val="B1E8FA"/>
                </a:solidFill>
                <a:latin typeface="Arial" pitchFamily="34" charset="0"/>
                <a:ea typeface="Arial" pitchFamily="34" charset="-122"/>
                <a:cs typeface="Arial" pitchFamily="34" charset="-120"/>
              </a:rPr>
              <a:t>Comparing and Contrasting Important Components of Written Reports</a:t>
            </a:r>
            <a:r>
              <a:rPr lang="en-US"/>
              <a:t>
9.1.1: Overview</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9: Reporting and Communication
9.1: </a:t>
            </a:r>
            <a:r>
              <a:rPr lang="en-US" sz="1200">
                <a:solidFill>
                  <a:srgbClr val="B1E8FA"/>
                </a:solidFill>
                <a:latin typeface="Arial" pitchFamily="34" charset="0"/>
                <a:ea typeface="Arial" pitchFamily="34" charset="-122"/>
                <a:cs typeface="Arial" pitchFamily="34" charset="-120"/>
              </a:rPr>
              <a:t>Comparing and Contrasting Important Components of Written Reports</a:t>
            </a:r>
            <a:r>
              <a:rPr lang="en-US"/>
              <a:t>
9.1.1: Overview (Cont.)</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662744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9.1: </a:t>
            </a:r>
            <a:r>
              <a:rPr lang="en-US" sz="1200">
                <a:solidFill>
                  <a:srgbClr val="B1E8FA"/>
                </a:solidFill>
                <a:latin typeface="Arial" pitchFamily="34" charset="0"/>
                <a:ea typeface="Arial" pitchFamily="34" charset="-122"/>
                <a:cs typeface="Arial" pitchFamily="34" charset="-120"/>
              </a:rPr>
              <a:t>Comparing and Contrasting Important Components of Written Reports</a:t>
            </a:r>
            <a:r>
              <a:rPr lang="en-US"/>
              <a:t>
9.1.2: Report Contents</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014409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9.1: </a:t>
            </a:r>
            <a:r>
              <a:rPr lang="en-US" sz="1200">
                <a:solidFill>
                  <a:srgbClr val="B1E8FA"/>
                </a:solidFill>
                <a:latin typeface="Arial" pitchFamily="34" charset="0"/>
                <a:ea typeface="Arial" pitchFamily="34" charset="-122"/>
                <a:cs typeface="Arial" pitchFamily="34" charset="-120"/>
              </a:rPr>
              <a:t>Comparing and Contrasting Important Components of Written Reports</a:t>
            </a:r>
            <a:r>
              <a:rPr lang="en-US"/>
              <a:t>
9.1.2: Report Contents (Cont.)</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788515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9.1: </a:t>
            </a:r>
            <a:r>
              <a:rPr lang="en-US" sz="1200">
                <a:solidFill>
                  <a:srgbClr val="B1E8FA"/>
                </a:solidFill>
                <a:latin typeface="Arial" pitchFamily="34" charset="0"/>
                <a:ea typeface="Arial" pitchFamily="34" charset="-122"/>
                <a:cs typeface="Arial" pitchFamily="34" charset="-120"/>
              </a:rPr>
              <a:t>Comparing and Contrasting Important Components of Written Reports</a:t>
            </a:r>
            <a:r>
              <a:rPr lang="en-US"/>
              <a:t>
9.1.2: Report Contents (Cont.)</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4033878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9.1: </a:t>
            </a:r>
            <a:r>
              <a:rPr lang="en-US" sz="1200">
                <a:solidFill>
                  <a:srgbClr val="B1E8FA"/>
                </a:solidFill>
                <a:latin typeface="Arial" pitchFamily="34" charset="0"/>
                <a:ea typeface="Arial" pitchFamily="34" charset="-122"/>
                <a:cs typeface="Arial" pitchFamily="34" charset="-120"/>
              </a:rPr>
              <a:t>Comparing and Contrasting Important Components of Written Reports</a:t>
            </a:r>
            <a:r>
              <a:rPr lang="en-US"/>
              <a:t>
9.1.2: Report Contents (Cont.)</a:t>
            </a:r>
          </a:p>
          <a:p>
            <a:r>
              <a:rPr lang="en-US"/>
              <a:t>9.1.3: Practice - Penetration Reporting</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1895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9.1: </a:t>
            </a:r>
            <a:r>
              <a:rPr lang="en-US" sz="1200">
                <a:solidFill>
                  <a:srgbClr val="B1E8FA"/>
                </a:solidFill>
                <a:latin typeface="Arial" pitchFamily="34" charset="0"/>
                <a:ea typeface="Arial" pitchFamily="34" charset="-122"/>
                <a:cs typeface="Arial" pitchFamily="34" charset="-120"/>
              </a:rPr>
              <a:t>Comparing and Contrasting Important Components of Written Reports</a:t>
            </a:r>
            <a:r>
              <a:rPr lang="en-US"/>
              <a:t>
9.1.4: Storage Time for Report and Secure Distribution</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4269693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9.1: </a:t>
            </a:r>
            <a:r>
              <a:rPr lang="en-US" sz="1200">
                <a:solidFill>
                  <a:srgbClr val="B1E8FA"/>
                </a:solidFill>
                <a:latin typeface="Arial" pitchFamily="34" charset="0"/>
                <a:ea typeface="Arial" pitchFamily="34" charset="-122"/>
                <a:cs typeface="Arial" pitchFamily="34" charset="-120"/>
              </a:rPr>
              <a:t>Comparing and Contrasting Important Components of Written Reports</a:t>
            </a:r>
            <a:r>
              <a:rPr lang="en-US"/>
              <a:t>
9.1.4: Storage Time for Report and Secure Distribution (Cont.)</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412038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9.1: </a:t>
            </a:r>
            <a:r>
              <a:rPr lang="en-US" sz="1200">
                <a:solidFill>
                  <a:srgbClr val="B1E8FA"/>
                </a:solidFill>
                <a:latin typeface="Arial" pitchFamily="34" charset="0"/>
                <a:ea typeface="Arial" pitchFamily="34" charset="-122"/>
                <a:cs typeface="Arial" pitchFamily="34" charset="-120"/>
              </a:rPr>
              <a:t>Comparing and Contrasting Important Components of Written Reports</a:t>
            </a:r>
            <a:r>
              <a:rPr lang="en-US"/>
              <a:t>
9.1.4: Storage Time for Report and Secure Distribution (Cont.)</a:t>
            </a:r>
          </a:p>
          <a:p>
            <a:r>
              <a:rPr lang="en-US"/>
              <a:t>9.1.5: Practice - Control and Distribution of Reports</a:t>
            </a: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732173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9.1: </a:t>
            </a:r>
            <a:r>
              <a:rPr lang="en-US" sz="1200">
                <a:solidFill>
                  <a:srgbClr val="B1E8FA"/>
                </a:solidFill>
                <a:latin typeface="Arial"/>
                <a:ea typeface="Arial" pitchFamily="34" charset="-122"/>
                <a:cs typeface="Arial"/>
              </a:rPr>
              <a:t>Comparing and Contrasting Important Components of Written Reports</a:t>
            </a:r>
            <a:r>
              <a:rPr lang="en-US"/>
              <a:t>
9.1.6: Note Taking</a:t>
            </a: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4069106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9.1: </a:t>
            </a:r>
            <a:r>
              <a:rPr lang="en-US" sz="1200">
                <a:solidFill>
                  <a:srgbClr val="B1E8FA"/>
                </a:solidFill>
                <a:latin typeface="Arial"/>
                <a:ea typeface="Arial" pitchFamily="34" charset="-122"/>
                <a:cs typeface="Arial"/>
              </a:rPr>
              <a:t>Comparing and Contrasting Important Components of Written Reports</a:t>
            </a:r>
            <a:r>
              <a:rPr lang="en-US"/>
              <a:t>
9.1.6: Note Taking (Cont.)</a:t>
            </a:r>
          </a:p>
          <a:p>
            <a:r>
              <a:rPr lang="en-US">
                <a:cs typeface="Calibri"/>
              </a:rPr>
              <a:t>Avatar</a:t>
            </a:r>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3638472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9.1: </a:t>
            </a:r>
            <a:r>
              <a:rPr lang="en-US" sz="1200">
                <a:solidFill>
                  <a:srgbClr val="B1E8FA"/>
                </a:solidFill>
                <a:latin typeface="Arial" pitchFamily="34" charset="0"/>
                <a:ea typeface="Arial" pitchFamily="34" charset="-122"/>
                <a:cs typeface="Arial" pitchFamily="34" charset="-120"/>
              </a:rPr>
              <a:t>Comparing and Contrasting Important Components of Written Reports</a:t>
            </a:r>
            <a:r>
              <a:rPr lang="en-US"/>
              <a:t>
9.1.7: Common Themes/Root Causes</a:t>
            </a: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3364667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9.1: </a:t>
            </a:r>
            <a:r>
              <a:rPr lang="en-US" sz="1200">
                <a:solidFill>
                  <a:srgbClr val="B1E8FA"/>
                </a:solidFill>
                <a:latin typeface="Arial" pitchFamily="34" charset="0"/>
                <a:ea typeface="Arial" pitchFamily="34" charset="-122"/>
                <a:cs typeface="Arial" pitchFamily="34" charset="-120"/>
              </a:rPr>
              <a:t>Comparing and Contrasting Important Components of Written Reports</a:t>
            </a:r>
            <a:r>
              <a:rPr lang="en-US"/>
              <a:t>
9.1.7: Common Themes/Root Causes (Cont.)</a:t>
            </a:r>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2242320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9.1: </a:t>
            </a:r>
            <a:r>
              <a:rPr lang="en-US" sz="1200">
                <a:solidFill>
                  <a:srgbClr val="B1E8FA"/>
                </a:solidFill>
                <a:latin typeface="Arial" pitchFamily="34" charset="0"/>
                <a:ea typeface="Arial" pitchFamily="34" charset="-122"/>
                <a:cs typeface="Arial" pitchFamily="34" charset="-120"/>
              </a:rPr>
              <a:t>Comparing and Contrasting Important Components of Written Reports</a:t>
            </a:r>
            <a:r>
              <a:rPr lang="en-US"/>
              <a:t>
9.1.7: Common Themes/Root Causes (Cont.)</a:t>
            </a:r>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21235604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9.1: </a:t>
            </a:r>
            <a:r>
              <a:rPr lang="en-US" sz="1200">
                <a:solidFill>
                  <a:srgbClr val="B1E8FA"/>
                </a:solidFill>
                <a:latin typeface="Arial" pitchFamily="34" charset="0"/>
                <a:ea typeface="Arial" pitchFamily="34" charset="-122"/>
                <a:cs typeface="Arial" pitchFamily="34" charset="-120"/>
              </a:rPr>
              <a:t>Comparing and Contrasting Important Components of Written Reports</a:t>
            </a:r>
            <a:r>
              <a:rPr lang="en-US"/>
              <a:t>
9.1.7: Common Themes/Root Causes (Cont.)</a:t>
            </a:r>
          </a:p>
          <a:p>
            <a:r>
              <a:rPr lang="en-US"/>
              <a:t>9.1.8: Practice - Common Themes/Root Causes</a:t>
            </a:r>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97459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9.1: </a:t>
            </a:r>
            <a:r>
              <a:rPr lang="en-US" sz="1200">
                <a:solidFill>
                  <a:srgbClr val="B1E8FA"/>
                </a:solidFill>
                <a:latin typeface="Arial" pitchFamily="34" charset="0"/>
                <a:ea typeface="Arial" pitchFamily="34" charset="-122"/>
                <a:cs typeface="Arial" pitchFamily="34" charset="-120"/>
              </a:rPr>
              <a:t>Comparing and Contrasting Important Components of Written Reports</a:t>
            </a:r>
            <a:r>
              <a:rPr lang="en-US"/>
              <a:t>
9.1.9: Lab - Explore PenTest Reports</a:t>
            </a:r>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3498882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9.2: </a:t>
            </a:r>
            <a:r>
              <a:rPr lang="en-US" sz="1200">
                <a:solidFill>
                  <a:srgbClr val="B1E8FA"/>
                </a:solidFill>
                <a:latin typeface="Arial" pitchFamily="34" charset="0"/>
                <a:ea typeface="Arial" pitchFamily="34" charset="-122"/>
                <a:cs typeface="Arial" pitchFamily="34" charset="-120"/>
              </a:rPr>
              <a:t>Analyzing the Findings and Recommending the Appropriate Remediation Within a Report</a:t>
            </a:r>
            <a:r>
              <a:rPr lang="en-US"/>
              <a:t>
</a:t>
            </a:r>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4123856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9.2: </a:t>
            </a:r>
            <a:r>
              <a:rPr lang="en-US" sz="1200">
                <a:solidFill>
                  <a:srgbClr val="B1E8FA"/>
                </a:solidFill>
                <a:latin typeface="Arial"/>
                <a:ea typeface="Arial" pitchFamily="34" charset="-122"/>
                <a:cs typeface="Arial"/>
              </a:rPr>
              <a:t>Analyzing the Findings and Recommending the Appropriate Remediation Within a Report</a:t>
            </a:r>
            <a:r>
              <a:rPr lang="en-US"/>
              <a:t>
9.2.1: Overview</a:t>
            </a:r>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2797155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9.2: </a:t>
            </a:r>
            <a:r>
              <a:rPr lang="en-US" sz="1200">
                <a:solidFill>
                  <a:srgbClr val="B1E8FA"/>
                </a:solidFill>
                <a:latin typeface="Arial"/>
                <a:ea typeface="Arial" pitchFamily="34" charset="-122"/>
                <a:cs typeface="Arial"/>
              </a:rPr>
              <a:t>Analyzing the Findings and Recommending the Appropriate Remediation Within a Report</a:t>
            </a:r>
            <a:r>
              <a:rPr lang="en-US"/>
              <a:t>
9.2.2: Technical Controls</a:t>
            </a:r>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34072955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9.2: </a:t>
            </a:r>
            <a:r>
              <a:rPr lang="en-US" sz="1200">
                <a:solidFill>
                  <a:srgbClr val="B1E8FA"/>
                </a:solidFill>
                <a:latin typeface="Arial"/>
                <a:ea typeface="Arial" pitchFamily="34" charset="-122"/>
                <a:cs typeface="Arial"/>
              </a:rPr>
              <a:t>Analyzing the Findings and Recommending the Appropriate Remediation Within a Report</a:t>
            </a:r>
            <a:r>
              <a:rPr lang="en-US"/>
              <a:t>
9.2.2: Technical Controls (Cont.)</a:t>
            </a:r>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41290994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9.2: </a:t>
            </a:r>
            <a:r>
              <a:rPr lang="en-US" sz="1200">
                <a:solidFill>
                  <a:srgbClr val="B1E8FA"/>
                </a:solidFill>
                <a:latin typeface="Arial"/>
                <a:ea typeface="Arial" pitchFamily="34" charset="-122"/>
                <a:cs typeface="Arial"/>
              </a:rPr>
              <a:t>Analyzing the Findings and Recommending the Appropriate Remediation Within a Report</a:t>
            </a:r>
            <a:r>
              <a:rPr lang="en-US"/>
              <a:t>
9.2.2: Technical Controls (Cont.)</a:t>
            </a:r>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741361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9.2: </a:t>
            </a:r>
            <a:r>
              <a:rPr lang="en-US" sz="1200">
                <a:solidFill>
                  <a:srgbClr val="B1E8FA"/>
                </a:solidFill>
                <a:latin typeface="Arial"/>
                <a:ea typeface="Arial" pitchFamily="34" charset="-122"/>
                <a:cs typeface="Arial"/>
              </a:rPr>
              <a:t>Analyzing the Findings and Recommending the Appropriate Remediation Within a Report</a:t>
            </a:r>
            <a:r>
              <a:rPr lang="en-US"/>
              <a:t>
9.2.2: Technical Controls (Cont.)</a:t>
            </a:r>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175938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9.2: </a:t>
            </a:r>
            <a:r>
              <a:rPr lang="en-US" sz="1200">
                <a:solidFill>
                  <a:srgbClr val="B1E8FA"/>
                </a:solidFill>
                <a:latin typeface="Arial"/>
                <a:ea typeface="Arial" pitchFamily="34" charset="-122"/>
                <a:cs typeface="Arial"/>
              </a:rPr>
              <a:t>Analyzing the Findings and Recommending the Appropriate Remediation Within a Report</a:t>
            </a:r>
            <a:r>
              <a:rPr lang="en-US"/>
              <a:t>
9.2.2: Technical Controls (Cont.)</a:t>
            </a:r>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22937994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9.2: </a:t>
            </a:r>
            <a:r>
              <a:rPr lang="en-US" sz="1200">
                <a:solidFill>
                  <a:srgbClr val="B1E8FA"/>
                </a:solidFill>
                <a:latin typeface="Arial"/>
                <a:ea typeface="Arial" pitchFamily="34" charset="-122"/>
                <a:cs typeface="Arial"/>
              </a:rPr>
              <a:t>Analyzing the Findings and Recommending the Appropriate Remediation Within a Report</a:t>
            </a:r>
            <a:r>
              <a:rPr lang="en-US"/>
              <a:t>
9.2.2: Technical Controls (Cont.)</a:t>
            </a:r>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28747897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9.2: </a:t>
            </a:r>
            <a:r>
              <a:rPr lang="en-US" sz="1200">
                <a:solidFill>
                  <a:srgbClr val="B1E8FA"/>
                </a:solidFill>
                <a:latin typeface="Arial"/>
                <a:ea typeface="Arial" pitchFamily="34" charset="-122"/>
                <a:cs typeface="Arial"/>
              </a:rPr>
              <a:t>Analyzing the Findings and Recommending the Appropriate Remediation Within a Report</a:t>
            </a:r>
            <a:r>
              <a:rPr lang="en-US"/>
              <a:t>
9.2.3: Administrative Controls</a:t>
            </a:r>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21215909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9.2: </a:t>
            </a:r>
            <a:r>
              <a:rPr lang="en-US" sz="1200">
                <a:solidFill>
                  <a:srgbClr val="B1E8FA"/>
                </a:solidFill>
                <a:latin typeface="Arial"/>
                <a:ea typeface="Arial" pitchFamily="34" charset="-122"/>
                <a:cs typeface="Arial"/>
              </a:rPr>
              <a:t>Analyzing the Findings and Recommending the Appropriate Remediation Within a Report</a:t>
            </a:r>
            <a:r>
              <a:rPr lang="en-US"/>
              <a:t>
9.2.3: Administrative Controls (Cont.)</a:t>
            </a:r>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40369187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9.2: </a:t>
            </a:r>
            <a:r>
              <a:rPr lang="en-US" sz="1200">
                <a:solidFill>
                  <a:srgbClr val="B1E8FA"/>
                </a:solidFill>
                <a:latin typeface="Arial"/>
                <a:ea typeface="Arial" pitchFamily="34" charset="-122"/>
                <a:cs typeface="Arial"/>
              </a:rPr>
              <a:t>Analyzing the Findings and Recommending the Appropriate Remediation Within a Report</a:t>
            </a:r>
            <a:r>
              <a:rPr lang="en-US"/>
              <a:t>
9.2.3: Administrative Controls (Cont.)</a:t>
            </a:r>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25440416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9.2: </a:t>
            </a:r>
            <a:r>
              <a:rPr lang="en-US" sz="1200">
                <a:solidFill>
                  <a:srgbClr val="B1E8FA"/>
                </a:solidFill>
                <a:latin typeface="Arial"/>
                <a:ea typeface="Arial" pitchFamily="34" charset="-122"/>
                <a:cs typeface="Arial"/>
              </a:rPr>
              <a:t>Analyzing the Findings and Recommending the Appropriate Remediation Within a Report</a:t>
            </a:r>
            <a:r>
              <a:rPr lang="en-US"/>
              <a:t>
9.2.4: Operational Controls</a:t>
            </a:r>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406907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4549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9.2: </a:t>
            </a:r>
            <a:r>
              <a:rPr lang="en-US" sz="1200">
                <a:solidFill>
                  <a:srgbClr val="B1E8FA"/>
                </a:solidFill>
                <a:latin typeface="Arial"/>
                <a:ea typeface="Arial" pitchFamily="34" charset="-122"/>
                <a:cs typeface="Arial"/>
              </a:rPr>
              <a:t>Analyzing the Findings and Recommending the Appropriate Remediation Within a Report</a:t>
            </a:r>
            <a:r>
              <a:rPr lang="en-US"/>
              <a:t>
9.2.4: Operational Controls (Cont.)</a:t>
            </a:r>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30510971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9.2: </a:t>
            </a:r>
            <a:r>
              <a:rPr lang="en-US" sz="1200">
                <a:solidFill>
                  <a:srgbClr val="B1E8FA"/>
                </a:solidFill>
                <a:latin typeface="Arial"/>
                <a:ea typeface="Arial" pitchFamily="34" charset="-122"/>
                <a:cs typeface="Arial"/>
              </a:rPr>
              <a:t>Analyzing the Findings and Recommending the Appropriate Remediation Within a Report</a:t>
            </a:r>
            <a:r>
              <a:rPr lang="en-US"/>
              <a:t>
9.2.5: Physical Controls</a:t>
            </a:r>
          </a:p>
          <a:p>
            <a:r>
              <a:rPr lang="en-US"/>
              <a:t>9.2.6: Practice - Recommended Controls</a:t>
            </a:r>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6283524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9.2: </a:t>
            </a:r>
            <a:r>
              <a:rPr lang="en-US" sz="1200">
                <a:solidFill>
                  <a:srgbClr val="B1E8FA"/>
                </a:solidFill>
                <a:latin typeface="Arial"/>
                <a:ea typeface="Arial" pitchFamily="34" charset="-122"/>
                <a:cs typeface="Arial"/>
              </a:rPr>
              <a:t>Analyzing the Findings and Recommending the Appropriate Remediation Within a Report</a:t>
            </a:r>
            <a:r>
              <a:rPr lang="en-US"/>
              <a:t>
9.2.7: Lab - Recommend Remediation Based on Findings</a:t>
            </a:r>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29456506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9.3: </a:t>
            </a:r>
            <a:r>
              <a:rPr lang="en-US" sz="1200">
                <a:solidFill>
                  <a:srgbClr val="B1E8FA"/>
                </a:solidFill>
                <a:latin typeface="Arial" pitchFamily="34" charset="0"/>
                <a:ea typeface="Arial" pitchFamily="34" charset="-122"/>
                <a:cs typeface="Arial" pitchFamily="34" charset="-120"/>
              </a:rPr>
              <a:t>Explaining the Importance of Communication During the Penetration Testing Process</a:t>
            </a:r>
            <a:r>
              <a:rPr lang="en-US"/>
              <a:t>
</a:t>
            </a:r>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1041148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9.3: </a:t>
            </a:r>
            <a:r>
              <a:rPr lang="en-US" sz="1200">
                <a:solidFill>
                  <a:srgbClr val="B1E8FA"/>
                </a:solidFill>
                <a:latin typeface="Arial" pitchFamily="34" charset="0"/>
                <a:ea typeface="Arial" pitchFamily="34" charset="-122"/>
                <a:cs typeface="Arial" pitchFamily="34" charset="-120"/>
              </a:rPr>
              <a:t>Explaining the Importance of Communication During the Penetration Testing Process</a:t>
            </a:r>
            <a:r>
              <a:rPr lang="en-US"/>
              <a:t>
9.3.1: Overview</a:t>
            </a:r>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38660092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9.3: </a:t>
            </a:r>
            <a:r>
              <a:rPr lang="en-US" sz="1200">
                <a:solidFill>
                  <a:srgbClr val="B1E8FA"/>
                </a:solidFill>
                <a:latin typeface="Arial" pitchFamily="34" charset="0"/>
                <a:ea typeface="Arial" pitchFamily="34" charset="-122"/>
                <a:cs typeface="Arial" pitchFamily="34" charset="-120"/>
              </a:rPr>
              <a:t>Explaining the Importance of Communication During the Penetration Testing Process</a:t>
            </a:r>
            <a:r>
              <a:rPr lang="en-US"/>
              <a:t>
9.3.1: Overview (Cont.)</a:t>
            </a:r>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25033984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9.3: </a:t>
            </a:r>
            <a:r>
              <a:rPr lang="en-US" sz="1200">
                <a:solidFill>
                  <a:srgbClr val="B1E8FA"/>
                </a:solidFill>
                <a:latin typeface="Arial"/>
                <a:ea typeface="Arial" pitchFamily="34" charset="-122"/>
                <a:cs typeface="Arial"/>
              </a:rPr>
              <a:t>Explaining the Importance of Communication During the Penetration Testing Process</a:t>
            </a:r>
          </a:p>
          <a:p>
            <a:r>
              <a:rPr lang="en-US"/>
              <a:t>9.3.2: Communication Triggers
9.3.3: Practice - Communication Triggers</a:t>
            </a:r>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40724624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9.3: </a:t>
            </a:r>
            <a:r>
              <a:rPr lang="en-US" sz="1200">
                <a:solidFill>
                  <a:srgbClr val="B1E8FA"/>
                </a:solidFill>
                <a:latin typeface="Arial"/>
                <a:ea typeface="Arial" pitchFamily="34" charset="-122"/>
                <a:cs typeface="Arial"/>
              </a:rPr>
              <a:t>Explaining the Importance of Communication During the Penetration Testing Process</a:t>
            </a:r>
          </a:p>
          <a:p>
            <a:r>
              <a:rPr lang="en-US"/>
              <a:t>9.3.4: Reasons for Communication</a:t>
            </a:r>
            <a:endParaRPr lang="en-US">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31038010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9.3: </a:t>
            </a:r>
            <a:r>
              <a:rPr lang="en-US" sz="1200">
                <a:solidFill>
                  <a:srgbClr val="B1E8FA"/>
                </a:solidFill>
                <a:latin typeface="Arial"/>
                <a:ea typeface="Arial" pitchFamily="34" charset="-122"/>
                <a:cs typeface="Arial"/>
              </a:rPr>
              <a:t>Explaining the Importance of Communication During the Penetration Testing Process</a:t>
            </a:r>
          </a:p>
          <a:p>
            <a:r>
              <a:rPr lang="en-US"/>
              <a:t>9.3.4: Reasons for Communication (Cont.)</a:t>
            </a:r>
            <a:endParaRPr lang="en-US">
              <a:cs typeface="Calibri" panose="020F0502020204030204"/>
            </a:endParaRPr>
          </a:p>
          <a:p>
            <a:r>
              <a:rPr lang="en-US">
                <a:cs typeface="Calibri" panose="020F0502020204030204"/>
              </a:rPr>
              <a:t>Avatar</a:t>
            </a:r>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9765170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9.3: </a:t>
            </a:r>
            <a:r>
              <a:rPr lang="en-US" sz="1200">
                <a:solidFill>
                  <a:srgbClr val="B1E8FA"/>
                </a:solidFill>
                <a:latin typeface="Arial"/>
                <a:ea typeface="Arial" pitchFamily="34" charset="-122"/>
                <a:cs typeface="Arial"/>
              </a:rPr>
              <a:t>Explaining the Importance of Communication During the Penetration Testing Process</a:t>
            </a:r>
          </a:p>
          <a:p>
            <a:r>
              <a:rPr lang="en-US"/>
              <a:t>9.3.5: Goal Reprioritization and Presentation of Findings</a:t>
            </a:r>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315378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5991879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9.3: </a:t>
            </a:r>
            <a:r>
              <a:rPr lang="en-US" sz="1200">
                <a:solidFill>
                  <a:srgbClr val="B1E8FA"/>
                </a:solidFill>
                <a:latin typeface="Arial"/>
                <a:ea typeface="Arial" pitchFamily="34" charset="-122"/>
                <a:cs typeface="Arial"/>
              </a:rPr>
              <a:t>Explaining the Importance of Communication During the Penetration Testing Process</a:t>
            </a:r>
          </a:p>
          <a:p>
            <a:r>
              <a:rPr lang="en-US"/>
              <a:t>9.3.5: Goal Reprioritization and Presentation of Findings (Cont.)</a:t>
            </a:r>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42729586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9.4: Explaining Post-Report Delivery Activities</a:t>
            </a:r>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4899917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9.4: Explaining Post-Report Delivery Activities
9.4.1: Overview</a:t>
            </a:r>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5094802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9.4: Explaining Post-Report Delivery Activities
9.4.2: Post-Engagement Cleanup</a:t>
            </a:r>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563309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9.4: Explaining Post-Report Delivery Activities
9.4.2: Post-Engagement Cleanup (Cont.)</a:t>
            </a:r>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4494461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9.4: Explaining Post-Report Delivery Activities
9.4.2: Post-Engagement Cleanup (Cont.)</a:t>
            </a:r>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38468299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9.4: Explaining Post-Report Delivery Activities
9.4.3: Additional Post-Report Delivery Activities</a:t>
            </a:r>
          </a:p>
          <a:p>
            <a:r>
              <a:rPr lang="en-US"/>
              <a:t>9.4.4: Practice - Post Report Delivery</a:t>
            </a:r>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811590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
9.5: Summary</a:t>
            </a:r>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31265281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a:t>
            </a:r>
          </a:p>
          <a:p>
            <a:r>
              <a:rPr lang="en-US"/>
              <a:t>9.5: Summary
9.5.1: What Did I Learn in this Module?</a:t>
            </a:r>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a:t>
            </a:r>
          </a:p>
          <a:p>
            <a:r>
              <a:rPr lang="en-US"/>
              <a:t>9.5: Summary
9.5.1: What Did I Learn in this Module? (Cont.)</a:t>
            </a:r>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23939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a:t>
            </a:r>
          </a:p>
          <a:p>
            <a:r>
              <a:rPr lang="en-US"/>
              <a:t>9.5: Summary
9.5.1: What Did I Learn in this Module? (Cont.)</a:t>
            </a:r>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25680974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a:t>
            </a:r>
          </a:p>
          <a:p>
            <a:r>
              <a:rPr lang="en-US"/>
              <a:t>9.5: Summary
9.5.1: What Did I Learn in this Module? (Cont.)</a:t>
            </a:r>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21747924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a:t>
            </a:r>
          </a:p>
          <a:p>
            <a:r>
              <a:rPr lang="en-US"/>
              <a:t>9.5: Summary
9.5.1: What Did I Learn in this Module? (Cont.)</a:t>
            </a:r>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37957828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a:t>
            </a:r>
          </a:p>
          <a:p>
            <a:r>
              <a:rPr lang="en-US"/>
              <a:t>9.5: Summary
9.5.1: What Did I Learn in this Module? (Cont.)</a:t>
            </a:r>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32812483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a:t>
            </a:r>
          </a:p>
          <a:p>
            <a:r>
              <a:rPr lang="en-US"/>
              <a:t>9.5: Summary
9.5.1: What Did I Learn in this Module? (Cont.)</a:t>
            </a:r>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6307349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a:t>
            </a:r>
          </a:p>
          <a:p>
            <a:r>
              <a:rPr lang="en-US"/>
              <a:t>9.5: Summary
9.5.1: What Did I Learn in this Module? (Cont.)</a:t>
            </a:r>
          </a:p>
        </p:txBody>
      </p:sp>
      <p:sp>
        <p:nvSpPr>
          <p:cNvPr id="4" name="Slide Number Placeholder 3"/>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9907769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a:t>
            </a:r>
          </a:p>
          <a:p>
            <a:r>
              <a:rPr lang="en-US"/>
              <a:t>9.5: Summary</a:t>
            </a:r>
          </a:p>
          <a:p>
            <a:r>
              <a:rPr lang="en-US"/>
              <a:t>9.5.2: Reflection Questions</a:t>
            </a:r>
          </a:p>
          <a:p>
            <a:r>
              <a:rPr lang="en-US"/>
              <a:t>9.5.3: Quiz - Reporting and Communication</a:t>
            </a:r>
          </a:p>
        </p:txBody>
      </p:sp>
      <p:sp>
        <p:nvSpPr>
          <p:cNvPr id="4" name="Slide Number Placeholder 3"/>
          <p:cNvSpPr>
            <a:spLocks noGrp="1"/>
          </p:cNvSpPr>
          <p:nvPr>
            <p:ph type="sldNum" sz="quarter" idx="10"/>
          </p:nvPr>
        </p:nvSpPr>
        <p:spPr/>
        <p:txBody>
          <a:bodyPr/>
          <a:lstStyle/>
          <a:p>
            <a:fld id="{F7021451-1387-4CA6-816F-3879F97B5CBC}" type="slidenum">
              <a:rPr lang="en-US"/>
              <a:t>66</a:t>
            </a:fld>
            <a:endParaRPr lang="en-US"/>
          </a:p>
        </p:txBody>
      </p:sp>
    </p:spTree>
    <p:extLst>
      <p:ext uri="{BB962C8B-B14F-4D97-AF65-F5344CB8AC3E}">
        <p14:creationId xmlns:p14="http://schemas.microsoft.com/office/powerpoint/2010/main" val="11220577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a:t>
            </a:r>
          </a:p>
          <a:p>
            <a:r>
              <a:rPr lang="en-US"/>
              <a:t>Terms and Commands</a:t>
            </a:r>
          </a:p>
        </p:txBody>
      </p:sp>
      <p:sp>
        <p:nvSpPr>
          <p:cNvPr id="4" name="Slide Number Placeholder 3"/>
          <p:cNvSpPr>
            <a:spLocks noGrp="1"/>
          </p:cNvSpPr>
          <p:nvPr>
            <p:ph type="sldNum" sz="quarter" idx="10"/>
          </p:nvPr>
        </p:nvSpPr>
        <p:spPr/>
        <p:txBody>
          <a:bodyPr/>
          <a:lstStyle/>
          <a:p>
            <a:fld id="{F7021451-1387-4CA6-816F-3879F97B5CBC}" type="slidenum">
              <a:rPr lang="en-US"/>
              <a:t>67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9: Reporting and Communication</a:t>
            </a:r>
          </a:p>
          <a:p>
            <a:r>
              <a:rPr lang="en-US"/>
              <a:t>Terms and Commands (Cont.)</a:t>
            </a:r>
            <a:endParaRPr lang="en-US">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68</a:t>
            </a:fld>
            <a:endParaRPr lang="en-US"/>
          </a:p>
        </p:txBody>
      </p:sp>
    </p:spTree>
    <p:extLst>
      <p:ext uri="{BB962C8B-B14F-4D97-AF65-F5344CB8AC3E}">
        <p14:creationId xmlns:p14="http://schemas.microsoft.com/office/powerpoint/2010/main" val="3847617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569059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20318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Ethical Hacker
Module 9: Reporting and Communication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a:solidFill>
                  <a:srgbClr val="AFE8FB"/>
                </a:solidFill>
                <a:latin typeface="Arial" pitchFamily="34" charset="0"/>
                <a:ea typeface="Arial" pitchFamily="34" charset="-122"/>
                <a:cs typeface="Arial" pitchFamily="34" charset="-120"/>
              </a:rPr>
              <a:t>(custom placeholder text!)</a:t>
            </a:r>
            <a:endParaRPr lang="en-US" sz="36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a:solidFill>
                  <a:srgbClr val="AFE8FB"/>
                </a:solidFill>
                <a:latin typeface="Arial" pitchFamily="34" charset="0"/>
                <a:ea typeface="Arial" pitchFamily="34" charset="-122"/>
                <a:cs typeface="Arial" pitchFamily="34" charset="-120"/>
              </a:rPr>
              <a:t>(custom placeholder text!)</a:t>
            </a:r>
            <a:endParaRPr lang="en-US" sz="42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a:r>
              <a:rPr lang="en-US" sz="600">
                <a:solidFill>
                  <a:srgbClr val="D9D9D9"/>
                </a:solidFill>
              </a:rPr>
              <a:t>© 2020  Cisco and/or its affiliates. All rights reserved.   Cisco Confidential</a:t>
            </a:r>
            <a:endParaRPr lang="en-US" sz="600"/>
          </a:p>
        </p:txBody>
      </p:sp>
      <p:pic>
        <p:nvPicPr>
          <p:cNvPr id="4"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a:solidFill>
                  <a:srgbClr val="B1E8FA"/>
                </a:solidFill>
                <a:latin typeface="Arial" pitchFamily="34" charset="0"/>
                <a:ea typeface="Arial" pitchFamily="34" charset="-122"/>
                <a:cs typeface="Arial" pitchFamily="34" charset="-120"/>
              </a:rPr>
              <a:t>(custom placeholder text!)</a:t>
            </a:r>
            <a:endParaRPr lang="en-US" sz="4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a:r>
              <a:rPr lang="en-US" sz="600">
                <a:solidFill>
                  <a:srgbClr val="D9D9D9"/>
                </a:solidFill>
              </a:rPr>
              <a:t>© 2020  Cisco and/or its affiliates. All rights reserved.   Cisco Confidential</a:t>
            </a:r>
            <a:endParaRPr lang="en-US" sz="600"/>
          </a:p>
        </p:txBody>
      </p:sp>
      <p:pic>
        <p:nvPicPr>
          <p:cNvPr id="4" name="Image 0" descr="C:/Users/ahungerf/git/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a:solidFill>
                  <a:srgbClr val="024C69"/>
                </a:solidFill>
                <a:latin typeface="Arial" pitchFamily="34" charset="0"/>
                <a:ea typeface="Arial" pitchFamily="34" charset="-122"/>
                <a:cs typeface="Arial" pitchFamily="34" charset="-120"/>
              </a:rPr>
              <a:t>(custom placeholder text!)</a:t>
            </a:r>
            <a:endParaRPr lang="en-US" sz="2200"/>
          </a:p>
        </p:txBody>
      </p:sp>
      <p:sp>
        <p:nvSpPr>
          <p:cNvPr id="3" name="Text 0"/>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4" name="Text 0"/>
          <p:cNvSpPr/>
          <p:nvPr/>
        </p:nvSpPr>
        <p:spPr>
          <a:xfrm>
            <a:off x="914400" y="4629150"/>
            <a:ext cx="7772400" cy="228600"/>
          </a:xfrm>
          <a:prstGeom prst="rect">
            <a:avLst/>
          </a:prstGeom>
          <a:noFill/>
          <a:ln/>
        </p:spPr>
        <p:txBody>
          <a:bodyPr wrap="square" rtlCol="0" anchor="t">
            <a:normAutofit/>
          </a:bodyPr>
          <a:lstStyle/>
          <a:p>
            <a:pPr algn="r"/>
            <a:r>
              <a:rPr lang="en-US" sz="600">
                <a:solidFill>
                  <a:srgbClr val="D9D9D9"/>
                </a:solidFill>
              </a:rPr>
              <a:t>© 2020  Cisco and/or its affiliates. All rights reserved.   Cisco Confidential</a:t>
            </a:r>
            <a:endParaRPr lang="en-US" sz="600"/>
          </a:p>
        </p:txBody>
      </p:sp>
      <p:pic>
        <p:nvPicPr>
          <p:cNvPr id="5"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name="Slide 1">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533400" y="1800225"/>
            <a:ext cx="6400800" cy="1308100"/>
          </a:xfrm>
          <a:prstGeom prst="rect">
            <a:avLst/>
          </a:prstGeom>
          <a:noFill/>
          <a:ln/>
        </p:spPr>
        <p:txBody>
          <a:bodyPr wrap="square" rtlCol="0" anchor="t"/>
          <a:lstStyle/>
          <a:p>
            <a:pPr marL="0" indent="0">
              <a:buNone/>
            </a:pPr>
            <a:r>
              <a:rPr lang="en-US" sz="3600">
                <a:solidFill>
                  <a:srgbClr val="AFE8FB"/>
                </a:solidFill>
                <a:latin typeface="Arial" pitchFamily="34" charset="0"/>
                <a:ea typeface="Arial" pitchFamily="34" charset="-122"/>
                <a:cs typeface="Arial" pitchFamily="34" charset="-120"/>
              </a:rPr>
              <a:t>Module 9: Reporting and Communication</a:t>
            </a:r>
            <a:endParaRPr lang="en-US" sz="3600"/>
          </a:p>
        </p:txBody>
      </p:sp>
      <p:sp>
        <p:nvSpPr>
          <p:cNvPr id="3" name="Text 1"/>
          <p:cNvSpPr/>
          <p:nvPr/>
        </p:nvSpPr>
        <p:spPr>
          <a:xfrm>
            <a:off x="457200" y="3343275"/>
            <a:ext cx="3657600" cy="661458"/>
          </a:xfrm>
          <a:prstGeom prst="rect">
            <a:avLst/>
          </a:prstGeom>
          <a:noFill/>
          <a:ln/>
        </p:spPr>
        <p:txBody>
          <a:bodyPr wrap="square" rtlCol="0" anchor="t"/>
          <a:lstStyle/>
          <a:p>
            <a:r>
              <a:rPr lang="en-US" sz="2000">
                <a:solidFill>
                  <a:srgbClr val="CEE8C3"/>
                </a:solidFill>
                <a:latin typeface="Arial" pitchFamily="34" charset="0"/>
                <a:ea typeface="Arial" pitchFamily="34" charset="-122"/>
                <a:cs typeface="Arial" pitchFamily="34" charset="-120"/>
              </a:rPr>
              <a:t>Instructor Materials</a:t>
            </a:r>
            <a:endParaRPr lang="en-US" sz="2000"/>
          </a:p>
        </p:txBody>
      </p:sp>
      <p:sp>
        <p:nvSpPr>
          <p:cNvPr id="4"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a:buNone/>
            </a:pPr>
            <a:r>
              <a:rPr lang="en-US" sz="1200">
                <a:solidFill>
                  <a:srgbClr val="AFE8FB"/>
                </a:solidFill>
                <a:latin typeface="Arial" pitchFamily="34" charset="0"/>
                <a:ea typeface="Arial" pitchFamily="34" charset="-122"/>
                <a:cs typeface="Arial" pitchFamily="34" charset="-120"/>
              </a:rPr>
              <a:t>Ethical Hacker</a:t>
            </a:r>
            <a:endParaRPr lang="en-US" sz="1200"/>
          </a:p>
        </p:txBody>
      </p:sp>
      <p:pic>
        <p:nvPicPr>
          <p:cNvPr id="1026" name="Picture 2" descr="Chương trình Học viện công nghệ BKACAD">
            <a:extLst>
              <a:ext uri="{FF2B5EF4-FFF2-40B4-BE49-F238E27FC236}">
                <a16:creationId xmlns:a16="http://schemas.microsoft.com/office/drawing/2014/main" id="{9D20F0BF-0E68-710E-D799-FEA1BC112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623" y="568266"/>
            <a:ext cx="1907177" cy="4509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Module Objectives</a:t>
            </a:r>
            <a:endParaRPr lang="en-US" sz="2200"/>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16793" y="460408"/>
            <a:ext cx="8695135" cy="5833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Font typeface="Arial" pitchFamily="34" charset="0"/>
              <a:buNone/>
            </a:pPr>
            <a:r>
              <a:rPr lang="en-US" sz="1400" b="1">
                <a:latin typeface="Arial" panose="020B0604020202020204" pitchFamily="34" charset="0"/>
                <a:cs typeface="Arial" panose="020B0604020202020204" pitchFamily="34" charset="0"/>
              </a:rPr>
              <a:t>Module Title:</a:t>
            </a:r>
            <a:r>
              <a:rPr lang="en-US" sz="1400">
                <a:latin typeface="Arial" panose="020B0604020202020204" pitchFamily="34" charset="0"/>
                <a:cs typeface="Arial" panose="020B0604020202020204" pitchFamily="34" charset="0"/>
              </a:rPr>
              <a:t> Reporting and Communication</a:t>
            </a:r>
          </a:p>
          <a:p>
            <a:pPr marL="0" indent="0">
              <a:spcBef>
                <a:spcPct val="30000"/>
              </a:spcBef>
              <a:buFont typeface="Arial" pitchFamily="34" charset="0"/>
              <a:buNone/>
            </a:pPr>
            <a:r>
              <a:rPr lang="en-US" sz="1400" b="1">
                <a:latin typeface="Arial" panose="020B0604020202020204" pitchFamily="34" charset="0"/>
                <a:cs typeface="Arial" panose="020B0604020202020204" pitchFamily="34" charset="0"/>
              </a:rPr>
              <a:t>Module Objective:</a:t>
            </a:r>
            <a:r>
              <a:rPr lang="en-US" sz="1400">
                <a:latin typeface="Arial" panose="020B0604020202020204" pitchFamily="34" charset="0"/>
                <a:cs typeface="Arial" panose="020B0604020202020204" pitchFamily="34" charset="0"/>
              </a:rPr>
              <a:t> Create a penetration testing report.</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261992844"/>
              </p:ext>
            </p:extLst>
          </p:nvPr>
        </p:nvGraphicFramePr>
        <p:xfrm>
          <a:off x="332072" y="1295963"/>
          <a:ext cx="8354728" cy="2870200"/>
        </p:xfrm>
        <a:graphic>
          <a:graphicData uri="http://schemas.openxmlformats.org/drawingml/2006/table">
            <a:tbl>
              <a:tblPr firstRow="1" bandRow="1">
                <a:tableStyleId>{5C22544A-7EE6-4342-B048-85BDC9FD1C3A}</a:tableStyleId>
              </a:tblPr>
              <a:tblGrid>
                <a:gridCol w="3554128">
                  <a:extLst>
                    <a:ext uri="{9D8B030D-6E8A-4147-A177-3AD203B41FA5}">
                      <a16:colId xmlns:a16="http://schemas.microsoft.com/office/drawing/2014/main" val="1540795028"/>
                    </a:ext>
                  </a:extLst>
                </a:gridCol>
                <a:gridCol w="4800600">
                  <a:extLst>
                    <a:ext uri="{9D8B030D-6E8A-4147-A177-3AD203B41FA5}">
                      <a16:colId xmlns:a16="http://schemas.microsoft.com/office/drawing/2014/main" val="2968452238"/>
                    </a:ext>
                  </a:extLst>
                </a:gridCol>
              </a:tblGrid>
              <a:tr h="370840">
                <a:tc>
                  <a:txBody>
                    <a:bodyPr/>
                    <a:lstStyle/>
                    <a:p>
                      <a:pPr algn="l"/>
                      <a:r>
                        <a:rPr lang="en-US" sz="1400">
                          <a:latin typeface="Arial" panose="020B0604020202020204" pitchFamily="34" charset="0"/>
                          <a:cs typeface="Arial" panose="020B0604020202020204" pitchFamily="34" charset="0"/>
                        </a:rPr>
                        <a:t>Topic Title</a:t>
                      </a:r>
                    </a:p>
                  </a:txBody>
                  <a:tcPr/>
                </a:tc>
                <a:tc>
                  <a:txBody>
                    <a:bodyPr/>
                    <a:lstStyle/>
                    <a:p>
                      <a:pPr algn="l"/>
                      <a:r>
                        <a:rPr lang="en-US" sz="1400">
                          <a:latin typeface="Arial" panose="020B0604020202020204" pitchFamily="34" charset="0"/>
                          <a:cs typeface="Arial" panose="020B0604020202020204" pitchFamily="34" charset="0"/>
                        </a:rPr>
                        <a:t>Topic Objective</a:t>
                      </a:r>
                    </a:p>
                  </a:txBody>
                  <a:tcPr/>
                </a:tc>
                <a:extLst>
                  <a:ext uri="{0D108BD9-81ED-4DB2-BD59-A6C34878D82A}">
                    <a16:rowId xmlns:a16="http://schemas.microsoft.com/office/drawing/2014/main" val="317262977"/>
                  </a:ext>
                </a:extLst>
              </a:tr>
              <a:tr h="370840">
                <a:tc>
                  <a:txBody>
                    <a:bodyPr/>
                    <a:lstStyle/>
                    <a:p>
                      <a:r>
                        <a:rPr lang="en-US" sz="1400">
                          <a:latin typeface="Arial" panose="020B0604020202020204" pitchFamily="34" charset="0"/>
                          <a:cs typeface="Arial" panose="020B0604020202020204" pitchFamily="34" charset="0"/>
                        </a:rPr>
                        <a:t>Comparing and Contrasting Important Components of Written Reports</a:t>
                      </a:r>
                    </a:p>
                  </a:txBody>
                  <a:tcPr anchor="ctr"/>
                </a:tc>
                <a:tc>
                  <a:txBody>
                    <a:bodyPr/>
                    <a:lstStyle/>
                    <a:p>
                      <a:r>
                        <a:rPr lang="en-US" sz="1400">
                          <a:latin typeface="Arial" panose="020B0604020202020204" pitchFamily="34" charset="0"/>
                          <a:cs typeface="Arial" panose="020B0604020202020204" pitchFamily="34" charset="0"/>
                        </a:rPr>
                        <a:t>Describe the major components of a written </a:t>
                      </a:r>
                      <a:r>
                        <a:rPr lang="en-US" sz="1400" err="1">
                          <a:latin typeface="Arial" panose="020B0604020202020204" pitchFamily="34" charset="0"/>
                          <a:cs typeface="Arial" panose="020B0604020202020204" pitchFamily="34" charset="0"/>
                        </a:rPr>
                        <a:t>pentest</a:t>
                      </a:r>
                      <a:r>
                        <a:rPr lang="en-US" sz="1400">
                          <a:latin typeface="Arial" panose="020B0604020202020204" pitchFamily="34" charset="0"/>
                          <a:cs typeface="Arial" panose="020B0604020202020204" pitchFamily="34" charset="0"/>
                        </a:rPr>
                        <a:t> report.</a:t>
                      </a:r>
                    </a:p>
                  </a:txBody>
                  <a:tcPr anchor="ctr"/>
                </a:tc>
                <a:extLst>
                  <a:ext uri="{0D108BD9-81ED-4DB2-BD59-A6C34878D82A}">
                    <a16:rowId xmlns:a16="http://schemas.microsoft.com/office/drawing/2014/main" val="2377890904"/>
                  </a:ext>
                </a:extLst>
              </a:tr>
              <a:tr h="370840">
                <a:tc>
                  <a:txBody>
                    <a:bodyPr/>
                    <a:lstStyle/>
                    <a:p>
                      <a:r>
                        <a:rPr lang="en-US" sz="1400">
                          <a:latin typeface="Arial" panose="020B0604020202020204" pitchFamily="34" charset="0"/>
                          <a:cs typeface="Arial" panose="020B0604020202020204" pitchFamily="34" charset="0"/>
                        </a:rPr>
                        <a:t>Analyzing the Findings and Recommending the Appropriate Remediation Within a Report</a:t>
                      </a:r>
                    </a:p>
                  </a:txBody>
                  <a:tcPr anchor="ctr"/>
                </a:tc>
                <a:tc>
                  <a:txBody>
                    <a:bodyPr/>
                    <a:lstStyle/>
                    <a:p>
                      <a:r>
                        <a:rPr lang="en-US" sz="1400">
                          <a:latin typeface="Arial" panose="020B0604020202020204" pitchFamily="34" charset="0"/>
                          <a:cs typeface="Arial" panose="020B0604020202020204" pitchFamily="34" charset="0"/>
                        </a:rPr>
                        <a:t>Recommend appropriate remediation based on the findings of a </a:t>
                      </a:r>
                      <a:r>
                        <a:rPr lang="en-US" sz="1400" err="1">
                          <a:latin typeface="Arial" panose="020B0604020202020204" pitchFamily="34" charset="0"/>
                          <a:cs typeface="Arial" panose="020B0604020202020204" pitchFamily="34" charset="0"/>
                        </a:rPr>
                        <a:t>pentesting</a:t>
                      </a:r>
                      <a:r>
                        <a:rPr lang="en-US" sz="1400">
                          <a:latin typeface="Arial" panose="020B0604020202020204" pitchFamily="34" charset="0"/>
                          <a:cs typeface="Arial" panose="020B0604020202020204" pitchFamily="34" charset="0"/>
                        </a:rPr>
                        <a:t> campaign.</a:t>
                      </a:r>
                    </a:p>
                  </a:txBody>
                  <a:tcPr anchor="ctr"/>
                </a:tc>
                <a:extLst>
                  <a:ext uri="{0D108BD9-81ED-4DB2-BD59-A6C34878D82A}">
                    <a16:rowId xmlns:a16="http://schemas.microsoft.com/office/drawing/2014/main" val="2281025351"/>
                  </a:ext>
                </a:extLst>
              </a:tr>
              <a:tr h="370840">
                <a:tc>
                  <a:txBody>
                    <a:bodyPr/>
                    <a:lstStyle/>
                    <a:p>
                      <a:r>
                        <a:rPr lang="en-US" sz="1400">
                          <a:latin typeface="Arial" panose="020B0604020202020204" pitchFamily="34" charset="0"/>
                          <a:cs typeface="Arial" panose="020B0604020202020204" pitchFamily="34" charset="0"/>
                        </a:rPr>
                        <a:t>Explaining the Importance of Communication During the Penetration Testing Process</a:t>
                      </a:r>
                    </a:p>
                  </a:txBody>
                  <a:tcPr anchor="ctr"/>
                </a:tc>
                <a:tc>
                  <a:txBody>
                    <a:bodyPr/>
                    <a:lstStyle/>
                    <a:p>
                      <a:r>
                        <a:rPr lang="en-US" sz="1400">
                          <a:latin typeface="Arial" panose="020B0604020202020204" pitchFamily="34" charset="0"/>
                          <a:cs typeface="Arial" panose="020B0604020202020204" pitchFamily="34" charset="0"/>
                        </a:rPr>
                        <a:t>Explain the components necessary for communications during the </a:t>
                      </a:r>
                      <a:r>
                        <a:rPr lang="en-US" sz="1400" err="1">
                          <a:latin typeface="Arial" panose="020B0604020202020204" pitchFamily="34" charset="0"/>
                          <a:cs typeface="Arial" panose="020B0604020202020204" pitchFamily="34" charset="0"/>
                        </a:rPr>
                        <a:t>pentest</a:t>
                      </a:r>
                      <a:r>
                        <a:rPr lang="en-US" sz="1400">
                          <a:latin typeface="Arial" panose="020B0604020202020204" pitchFamily="34" charset="0"/>
                          <a:cs typeface="Arial" panose="020B0604020202020204" pitchFamily="34" charset="0"/>
                        </a:rPr>
                        <a:t> process.</a:t>
                      </a:r>
                    </a:p>
                  </a:txBody>
                  <a:tcPr anchor="ctr"/>
                </a:tc>
                <a:extLst>
                  <a:ext uri="{0D108BD9-81ED-4DB2-BD59-A6C34878D82A}">
                    <a16:rowId xmlns:a16="http://schemas.microsoft.com/office/drawing/2014/main" val="2217849980"/>
                  </a:ext>
                </a:extLst>
              </a:tr>
              <a:tr h="370840">
                <a:tc>
                  <a:txBody>
                    <a:bodyPr/>
                    <a:lstStyle/>
                    <a:p>
                      <a:r>
                        <a:rPr lang="en-US" sz="1400">
                          <a:latin typeface="Arial" panose="020B0604020202020204" pitchFamily="34" charset="0"/>
                          <a:cs typeface="Arial" panose="020B0604020202020204" pitchFamily="34" charset="0"/>
                        </a:rPr>
                        <a:t>Explaining Post-Report Delivery Activities</a:t>
                      </a:r>
                    </a:p>
                  </a:txBody>
                  <a:tcPr anchor="ctr"/>
                </a:tc>
                <a:tc>
                  <a:txBody>
                    <a:bodyPr/>
                    <a:lstStyle/>
                    <a:p>
                      <a:r>
                        <a:rPr lang="en-US" sz="1400">
                          <a:latin typeface="Arial" panose="020B0604020202020204" pitchFamily="34" charset="0"/>
                          <a:cs typeface="Arial" panose="020B0604020202020204" pitchFamily="34" charset="0"/>
                        </a:rPr>
                        <a:t>Explain necessary processes to complete the </a:t>
                      </a:r>
                      <a:r>
                        <a:rPr lang="en-US" sz="1400" err="1">
                          <a:latin typeface="Arial" panose="020B0604020202020204" pitchFamily="34" charset="0"/>
                          <a:cs typeface="Arial" panose="020B0604020202020204" pitchFamily="34" charset="0"/>
                        </a:rPr>
                        <a:t>pentesting</a:t>
                      </a:r>
                      <a:r>
                        <a:rPr lang="en-US" sz="1400">
                          <a:latin typeface="Arial" panose="020B0604020202020204" pitchFamily="34" charset="0"/>
                          <a:cs typeface="Arial" panose="020B0604020202020204" pitchFamily="34" charset="0"/>
                        </a:rPr>
                        <a:t> engagement.</a:t>
                      </a:r>
                    </a:p>
                  </a:txBody>
                  <a:tcPr anchor="ctr"/>
                </a:tc>
                <a:extLst>
                  <a:ext uri="{0D108BD9-81ED-4DB2-BD59-A6C34878D82A}">
                    <a16:rowId xmlns:a16="http://schemas.microsoft.com/office/drawing/2014/main" val="882604515"/>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10</a:t>
            </a:fld>
            <a:endParaRPr lang="en-US"/>
          </a:p>
        </p:txBody>
      </p:sp>
      <p:pic>
        <p:nvPicPr>
          <p:cNvPr id="3074" name="Picture 2" descr="Chương trình Học viện công nghệ BKACAD">
            <a:extLst>
              <a:ext uri="{FF2B5EF4-FFF2-40B4-BE49-F238E27FC236}">
                <a16:creationId xmlns:a16="http://schemas.microsoft.com/office/drawing/2014/main" id="{C19418D0-7576-C60B-CE5B-864026CC9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803" y="4627030"/>
            <a:ext cx="966771" cy="228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67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323850" y="1689099"/>
            <a:ext cx="8591550" cy="2344119"/>
          </a:xfrm>
          <a:prstGeom prst="rect">
            <a:avLst/>
          </a:prstGeom>
          <a:noFill/>
          <a:ln/>
        </p:spPr>
        <p:txBody>
          <a:bodyPr wrap="square" rtlCol="0"/>
          <a:lstStyle/>
          <a:p>
            <a:pPr marL="0" indent="0">
              <a:buNone/>
            </a:pPr>
            <a:r>
              <a:rPr lang="en-US" sz="4600">
                <a:solidFill>
                  <a:srgbClr val="B1E8FA"/>
                </a:solidFill>
                <a:latin typeface="Arial" pitchFamily="34" charset="0"/>
                <a:ea typeface="Arial" pitchFamily="34" charset="-122"/>
                <a:cs typeface="Arial" pitchFamily="34" charset="-120"/>
              </a:rPr>
              <a:t>9.1 Comparing and Contrasting Important Components of Written Reports</a:t>
            </a:r>
            <a:endParaRPr lang="en-US" sz="460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Comparing and Contrasting Important Components of Written Reports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Overview</a:t>
            </a:r>
            <a:endParaRPr lang="en-US" sz="2200"/>
          </a:p>
        </p:txBody>
      </p:sp>
      <p:sp>
        <p:nvSpPr>
          <p:cNvPr id="4" name="Text 2">
            <a:extLst>
              <a:ext uri="{FF2B5EF4-FFF2-40B4-BE49-F238E27FC236}">
                <a16:creationId xmlns:a16="http://schemas.microsoft.com/office/drawing/2014/main" id="{BCC845D6-C36A-C61F-2CE2-481CCD62FB01}"/>
              </a:ext>
            </a:extLst>
          </p:cNvPr>
          <p:cNvSpPr/>
          <p:nvPr/>
        </p:nvSpPr>
        <p:spPr>
          <a:xfrm>
            <a:off x="237497" y="896728"/>
            <a:ext cx="8757967" cy="3284688"/>
          </a:xfrm>
          <a:prstGeom prst="rect">
            <a:avLst/>
          </a:prstGeom>
          <a:noFill/>
          <a:ln/>
        </p:spPr>
        <p:txBody>
          <a:bodyPr wrap="square" lIns="91440" tIns="45720" rIns="91440" bIns="45720" rtlCol="0" anchor="t"/>
          <a:lstStyle/>
          <a:p>
            <a:pPr marL="285750" indent="-285750">
              <a:buFont typeface="Arial" panose="020B0604020202020204" pitchFamily="34" charset="0"/>
              <a:buChar char="•"/>
            </a:pPr>
            <a:r>
              <a:rPr lang="en-US" sz="1400">
                <a:latin typeface="Arial" panose="020B0604020202020204" pitchFamily="34" charset="0"/>
                <a:ea typeface="+mn-lt"/>
                <a:cs typeface="Arial" panose="020B0604020202020204" pitchFamily="34" charset="0"/>
              </a:rPr>
              <a:t>One of the most important aspects to keep in mind when writing a report is who your report audience is. </a:t>
            </a:r>
          </a:p>
          <a:p>
            <a:pPr marL="285750" indent="-285750">
              <a:buFont typeface="Arial" panose="020B0604020202020204" pitchFamily="34" charset="0"/>
              <a:buChar char="•"/>
            </a:pPr>
            <a:r>
              <a:rPr lang="en-US" sz="1400">
                <a:latin typeface="Arial" panose="020B0604020202020204" pitchFamily="34" charset="0"/>
                <a:ea typeface="+mn-lt"/>
                <a:cs typeface="Arial" panose="020B0604020202020204" pitchFamily="34" charset="0"/>
              </a:rPr>
              <a:t>If you write a report that only a highly technical audience (technical staff) can understand and deliver it to an audience that is not very technical, the report will not show its value, and your hard work will go unnoticed. </a:t>
            </a:r>
          </a:p>
          <a:p>
            <a:pPr marL="285750" indent="-285750">
              <a:buFont typeface="Arial" panose="020B0604020202020204" pitchFamily="34" charset="0"/>
              <a:buChar char="•"/>
            </a:pPr>
            <a:r>
              <a:rPr lang="en-US" sz="1400">
                <a:latin typeface="Arial" panose="020B0604020202020204" pitchFamily="34" charset="0"/>
                <a:ea typeface="+mn-lt"/>
                <a:cs typeface="Arial" panose="020B0604020202020204" pitchFamily="34" charset="0"/>
              </a:rPr>
              <a:t>A clearly written executive summary is important because it breaks down the technical findings into summary explanations and provides enough information that all technical levels can understand the results and see value in the deliverable. </a:t>
            </a:r>
          </a:p>
          <a:p>
            <a:pPr marL="285750" indent="-285750">
              <a:buFont typeface="Arial" panose="020B0604020202020204" pitchFamily="34" charset="0"/>
              <a:buChar char="•"/>
            </a:pPr>
            <a:r>
              <a:rPr lang="en-US" sz="1400">
                <a:latin typeface="Arial" panose="020B0604020202020204" pitchFamily="34" charset="0"/>
                <a:ea typeface="+mn-lt"/>
                <a:cs typeface="Arial" panose="020B0604020202020204" pitchFamily="34" charset="0"/>
              </a:rPr>
              <a:t>Of course, you still need to cover all the technical details in other sections of the report. </a:t>
            </a:r>
          </a:p>
          <a:p>
            <a:pPr marL="285750" indent="-285750">
              <a:buFont typeface="Arial" panose="020B0604020202020204" pitchFamily="34" charset="0"/>
              <a:buChar char="•"/>
            </a:pPr>
            <a:r>
              <a:rPr lang="en-US" sz="1400">
                <a:latin typeface="Arial" panose="020B0604020202020204" pitchFamily="34" charset="0"/>
                <a:ea typeface="+mn-lt"/>
                <a:cs typeface="Arial" panose="020B0604020202020204" pitchFamily="34" charset="0"/>
              </a:rPr>
              <a:t>It is important to consider not only who you are delivering the report to but also who they will be passing it along to. </a:t>
            </a:r>
          </a:p>
          <a:p>
            <a:pPr marL="285750" indent="-285750">
              <a:buFont typeface="Arial" panose="020B0604020202020204" pitchFamily="34" charset="0"/>
              <a:buChar char="•"/>
            </a:pPr>
            <a:r>
              <a:rPr lang="en-US" sz="1400">
                <a:latin typeface="Arial" panose="020B0604020202020204" pitchFamily="34" charset="0"/>
                <a:ea typeface="+mn-lt"/>
                <a:cs typeface="Arial" panose="020B0604020202020204" pitchFamily="34" charset="0"/>
              </a:rPr>
              <a:t>You may end up presenting your final report to the executive or senior management level (the </a:t>
            </a:r>
            <a:r>
              <a:rPr lang="en-US" sz="1400" b="1" i="1">
                <a:latin typeface="Arial" panose="020B0604020202020204" pitchFamily="34" charset="0"/>
                <a:ea typeface="+mn-lt"/>
                <a:cs typeface="Arial" panose="020B0604020202020204" pitchFamily="34" charset="0"/>
              </a:rPr>
              <a:t>C-suite</a:t>
            </a:r>
            <a:r>
              <a:rPr lang="en-US" sz="1400">
                <a:latin typeface="Arial" panose="020B0604020202020204" pitchFamily="34" charset="0"/>
                <a:ea typeface="+mn-lt"/>
                <a:cs typeface="Arial" panose="020B0604020202020204" pitchFamily="34" charset="0"/>
              </a:rPr>
              <a:t>). </a:t>
            </a:r>
          </a:p>
          <a:p>
            <a:pPr marL="285750" indent="-285750">
              <a:buFont typeface="Arial" panose="020B0604020202020204" pitchFamily="34" charset="0"/>
              <a:buChar char="•"/>
            </a:pPr>
            <a:r>
              <a:rPr lang="en-US" sz="1400">
                <a:latin typeface="Arial" panose="020B0604020202020204" pitchFamily="34" charset="0"/>
                <a:ea typeface="+mn-lt"/>
                <a:cs typeface="Arial" panose="020B0604020202020204" pitchFamily="34" charset="0"/>
              </a:rPr>
              <a:t>Typically, they will turn over the findings of the report to other teams, such as IT, information security, developers, or even third- party stakeholders to address the issues found. </a:t>
            </a:r>
          </a:p>
          <a:p>
            <a:pPr marL="285750" indent="-285750">
              <a:buFont typeface="Arial" panose="020B0604020202020204" pitchFamily="34" charset="0"/>
              <a:buChar char="•"/>
            </a:pPr>
            <a:r>
              <a:rPr lang="en-US" sz="1400">
                <a:latin typeface="Arial" panose="020B0604020202020204" pitchFamily="34" charset="0"/>
                <a:ea typeface="+mn-lt"/>
                <a:cs typeface="Arial" panose="020B0604020202020204" pitchFamily="34" charset="0"/>
              </a:rPr>
              <a:t>The technical sections of the report must provide enough information for those teams to be able to take action.</a:t>
            </a:r>
            <a:endParaRPr lang="en-US" sz="1400" b="0" i="0">
              <a:effectLst/>
              <a:latin typeface="Arial" panose="020B0604020202020204" pitchFamily="34" charset="0"/>
              <a:ea typeface="+mn-lt"/>
              <a:cs typeface="Arial" panose="020B0604020202020204" pitchFamily="34" charset="0"/>
            </a:endParaRPr>
          </a:p>
          <a:p>
            <a:pPr marL="285750" indent="-285750">
              <a:buFont typeface="Arial" panose="020B0604020202020204" pitchFamily="34" charset="0"/>
              <a:buChar char="•"/>
            </a:pPr>
            <a:endParaRPr lang="en-US" sz="1400" b="0" i="0">
              <a:effectLst/>
              <a:latin typeface="Arial" panose="020B0604020202020204" pitchFamily="34" charset="0"/>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Comparing and Contrasting Important Components of Written Reports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Overview (Cont.)</a:t>
            </a:r>
            <a:endParaRPr lang="en-US" sz="2200"/>
          </a:p>
        </p:txBody>
      </p:sp>
      <p:sp>
        <p:nvSpPr>
          <p:cNvPr id="4" name="Text 2">
            <a:extLst>
              <a:ext uri="{FF2B5EF4-FFF2-40B4-BE49-F238E27FC236}">
                <a16:creationId xmlns:a16="http://schemas.microsoft.com/office/drawing/2014/main" id="{BCC845D6-C36A-C61F-2CE2-481CCD62FB01}"/>
              </a:ext>
            </a:extLst>
          </p:cNvPr>
          <p:cNvSpPr/>
          <p:nvPr/>
        </p:nvSpPr>
        <p:spPr>
          <a:xfrm>
            <a:off x="673100" y="988588"/>
            <a:ext cx="7448550" cy="735221"/>
          </a:xfrm>
          <a:prstGeom prst="rect">
            <a:avLst/>
          </a:prstGeom>
          <a:noFill/>
          <a:ln/>
        </p:spPr>
        <p:txBody>
          <a:bodyPr wrap="square" lIns="91440" tIns="45720" rIns="91440" bIns="45720" rtlCol="0" anchor="t"/>
          <a:lstStyle/>
          <a:p>
            <a:r>
              <a:rPr lang="en-US" sz="1400" b="1">
                <a:latin typeface="Arial" panose="020B0604020202020204" pitchFamily="34" charset="0"/>
                <a:cs typeface="Arial" panose="020B0604020202020204" pitchFamily="34" charset="0"/>
              </a:rPr>
              <a:t>NOTE</a:t>
            </a:r>
            <a:r>
              <a:rPr lang="en-US" sz="1400">
                <a:latin typeface="Arial" panose="020B0604020202020204" pitchFamily="34" charset="0"/>
                <a:cs typeface="Arial" panose="020B0604020202020204" pitchFamily="34" charset="0"/>
              </a:rPr>
              <a:t> C-suite refers to upper or executive-level managers within a company. Common c- suite executives include the chief executive officer (CEO), chief financial officer (CFO), chief operating officer (COO), chief information officer (CIO), and chief security officer (CSO).</a:t>
            </a:r>
          </a:p>
          <a:p>
            <a:endParaRPr lang="en-US" sz="1400" b="0" i="0">
              <a:effectLst/>
              <a:latin typeface="Arial" panose="020B0604020202020204" pitchFamily="34" charset="0"/>
              <a:cs typeface="Arial" panose="020B0604020202020204" pitchFamily="34" charset="0"/>
            </a:endParaRPr>
          </a:p>
          <a:p>
            <a:endParaRPr lang="en-US" sz="1400" b="0" i="0">
              <a:effectLst/>
              <a:latin typeface="Arial" panose="020B0604020202020204" pitchFamily="34" charset="0"/>
              <a:cs typeface="Arial" panose="020B0604020202020204" pitchFamily="34" charset="0"/>
            </a:endParaRPr>
          </a:p>
        </p:txBody>
      </p:sp>
      <p:sp>
        <p:nvSpPr>
          <p:cNvPr id="5" name="Text 2">
            <a:extLst>
              <a:ext uri="{FF2B5EF4-FFF2-40B4-BE49-F238E27FC236}">
                <a16:creationId xmlns:a16="http://schemas.microsoft.com/office/drawing/2014/main" id="{4B2B72AA-5CF8-E943-E805-636B27C5CDE7}"/>
              </a:ext>
            </a:extLst>
          </p:cNvPr>
          <p:cNvSpPr/>
          <p:nvPr/>
        </p:nvSpPr>
        <p:spPr>
          <a:xfrm>
            <a:off x="256547" y="1900029"/>
            <a:ext cx="8093703" cy="2640221"/>
          </a:xfrm>
          <a:prstGeom prst="rect">
            <a:avLst/>
          </a:prstGeom>
          <a:noFill/>
          <a:ln/>
        </p:spPr>
        <p:txBody>
          <a:bodyPr wrap="square" lIns="91440" tIns="45720" rIns="91440" bIns="45720" rtlCol="0" anchor="t"/>
          <a:lstStyle/>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A pen tester typically uses various tools throughout the testing phases of a penetration test, and some of these tools have the capability to produce impressive reports in various formats. </a:t>
            </a:r>
          </a:p>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This is a good feature for a tool to have. </a:t>
            </a:r>
          </a:p>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However, just because a tool has this capability does not mean you should use it to export the findings and simply regurgitate those findings in your final report. </a:t>
            </a:r>
          </a:p>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There are almost always false positives or false negatives in the results of any tool. </a:t>
            </a:r>
          </a:p>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For this reason, you must carefully review the results of a tool’s output and try to determine what the actual vulnerabilities mean to the target. </a:t>
            </a:r>
          </a:p>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You must take into consideration the business of the target to be able to determine the impact on the environment. </a:t>
            </a:r>
          </a:p>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From there you will be able to compile a plan for how the findings should be prioritized and addressed.</a:t>
            </a:r>
            <a:endParaRPr lang="en-US" sz="1400" b="0" i="0">
              <a:effectLst/>
              <a:latin typeface="Arial" panose="020B0604020202020204" pitchFamily="34" charset="0"/>
              <a:cs typeface="Arial" panose="020B0604020202020204" pitchFamily="34" charset="0"/>
            </a:endParaRPr>
          </a:p>
          <a:p>
            <a:endParaRPr lang="en-US" sz="1400" b="0" i="0">
              <a:effectLst/>
              <a:latin typeface="Arial" panose="020B0604020202020204" pitchFamily="34" charset="0"/>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13</a:t>
            </a:fld>
            <a:endParaRPr lang="en-US"/>
          </a:p>
        </p:txBody>
      </p:sp>
    </p:spTree>
    <p:extLst>
      <p:ext uri="{BB962C8B-B14F-4D97-AF65-F5344CB8AC3E}">
        <p14:creationId xmlns:p14="http://schemas.microsoft.com/office/powerpoint/2010/main" val="4076124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Comparing and Contrasting Important Components of Written Reports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Report Contents</a:t>
            </a:r>
            <a:endParaRPr lang="en-US" sz="2200"/>
          </a:p>
        </p:txBody>
      </p:sp>
      <p:sp>
        <p:nvSpPr>
          <p:cNvPr id="4" name="Text 2">
            <a:extLst>
              <a:ext uri="{FF2B5EF4-FFF2-40B4-BE49-F238E27FC236}">
                <a16:creationId xmlns:a16="http://schemas.microsoft.com/office/drawing/2014/main" id="{BCC845D6-C36A-C61F-2CE2-481CCD62FB01}"/>
              </a:ext>
            </a:extLst>
          </p:cNvPr>
          <p:cNvSpPr/>
          <p:nvPr/>
        </p:nvSpPr>
        <p:spPr>
          <a:xfrm>
            <a:off x="237497" y="788778"/>
            <a:ext cx="8229600" cy="1782972"/>
          </a:xfrm>
          <a:prstGeom prst="rect">
            <a:avLst/>
          </a:prstGeom>
          <a:noFill/>
          <a:ln/>
        </p:spPr>
        <p:txBody>
          <a:bodyPr wrap="square" lIns="91440" tIns="45720" rIns="91440" bIns="45720" rtlCol="0" anchor="t"/>
          <a:lstStyle/>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There are many ways you can go about structuring the elements in a report. </a:t>
            </a:r>
          </a:p>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Most penetration testing consultants start with a template and customize it based on the type of test and the desired deliverable. </a:t>
            </a:r>
          </a:p>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Keep in mind that there are published standards that you can reference. This section takes a look at some examples of the elements that should be included in a penetration testing report and discusses the level of detail that should be provided for each of these elements.</a:t>
            </a:r>
          </a:p>
          <a:p>
            <a:pPr marL="285750" indent="-285750">
              <a:buFont typeface="Arial" panose="020B0604020202020204" pitchFamily="34" charset="0"/>
              <a:buChar char="•"/>
            </a:pPr>
            <a:endParaRPr lang="en-US" sz="1400">
              <a:solidFill>
                <a:srgbClr val="181A1F"/>
              </a:solidFill>
              <a:latin typeface="Arial" panose="020B0604020202020204" pitchFamily="34" charset="0"/>
              <a:cs typeface="Arial" panose="020B0604020202020204" pitchFamily="34" charset="0"/>
            </a:endParaRPr>
          </a:p>
          <a:p>
            <a:r>
              <a:rPr lang="en-US" sz="1400" b="0" i="0">
                <a:solidFill>
                  <a:srgbClr val="181A1F"/>
                </a:solidFill>
                <a:effectLst/>
                <a:latin typeface="Arial" panose="020B0604020202020204" pitchFamily="34" charset="0"/>
                <a:cs typeface="Arial" panose="020B0604020202020204" pitchFamily="34" charset="0"/>
              </a:rPr>
              <a:t>A penetration testing report typically contains the following sections (not listed in a particular order).</a:t>
            </a:r>
            <a:endParaRPr lang="en-US" sz="1400" b="0" i="0">
              <a:effectLst/>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D0C27A31-500B-5244-451D-4B3CEC5A0C86}"/>
              </a:ext>
            </a:extLst>
          </p:cNvPr>
          <p:cNvGraphicFramePr>
            <a:graphicFrameLocks noGrp="1"/>
          </p:cNvGraphicFramePr>
          <p:nvPr>
            <p:extLst>
              <p:ext uri="{D42A27DB-BD31-4B8C-83A1-F6EECF244321}">
                <p14:modId xmlns:p14="http://schemas.microsoft.com/office/powerpoint/2010/main" val="3771503657"/>
              </p:ext>
            </p:extLst>
          </p:nvPr>
        </p:nvGraphicFramePr>
        <p:xfrm>
          <a:off x="237497" y="2824060"/>
          <a:ext cx="8343372" cy="1463040"/>
        </p:xfrm>
        <a:graphic>
          <a:graphicData uri="http://schemas.openxmlformats.org/drawingml/2006/table">
            <a:tbl>
              <a:tblPr firstRow="1" bandRow="1">
                <a:tableStyleId>{22838BEF-8BB2-4498-84A7-C5851F593DF1}</a:tableStyleId>
              </a:tblPr>
              <a:tblGrid>
                <a:gridCol w="1453765">
                  <a:extLst>
                    <a:ext uri="{9D8B030D-6E8A-4147-A177-3AD203B41FA5}">
                      <a16:colId xmlns:a16="http://schemas.microsoft.com/office/drawing/2014/main" val="3734538521"/>
                    </a:ext>
                  </a:extLst>
                </a:gridCol>
                <a:gridCol w="6889607">
                  <a:extLst>
                    <a:ext uri="{9D8B030D-6E8A-4147-A177-3AD203B41FA5}">
                      <a16:colId xmlns:a16="http://schemas.microsoft.com/office/drawing/2014/main" val="1617268850"/>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Executive Summary</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A brief high-level summary describes the penetration test scope and major findings.</a:t>
                      </a:r>
                      <a:endParaRPr lang="en-US" sz="1400" b="0" kern="120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2365372534"/>
                  </a:ext>
                </a:extLst>
              </a:tr>
              <a:tr h="370840">
                <a:tc>
                  <a:txBody>
                    <a:bodyPr/>
                    <a:lstStyle/>
                    <a:p>
                      <a:r>
                        <a:rPr lang="en-US" sz="1400" b="1">
                          <a:latin typeface="Arial" panose="020B0604020202020204" pitchFamily="34" charset="0"/>
                          <a:cs typeface="Arial" panose="020B0604020202020204" pitchFamily="34" charset="0"/>
                        </a:rPr>
                        <a:t>Scope Details</a:t>
                      </a:r>
                    </a:p>
                  </a:txBody>
                  <a:tcPr anchor="ctr"/>
                </a:tc>
                <a:tc>
                  <a:txBody>
                    <a:bodyPr/>
                    <a:lstStyle/>
                    <a:p>
                      <a:r>
                        <a:rPr lang="en-US" sz="1400">
                          <a:latin typeface="Arial" panose="020B0604020202020204" pitchFamily="34" charset="0"/>
                          <a:cs typeface="Arial" panose="020B0604020202020204" pitchFamily="34" charset="0"/>
                        </a:rPr>
                        <a:t>It is important to include a detailed definition of the scope of the network and systems tested as part of the engagement to distinguish between in-scope and out-- of- scope systems or segments and identify critical systems that are in or out of scope and explain why they are included in the test as targets.</a:t>
                      </a:r>
                    </a:p>
                  </a:txBody>
                  <a:tcPr anchor="ctr"/>
                </a:tc>
                <a:extLst>
                  <a:ext uri="{0D108BD9-81ED-4DB2-BD59-A6C34878D82A}">
                    <a16:rowId xmlns:a16="http://schemas.microsoft.com/office/drawing/2014/main" val="512012565"/>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14</a:t>
            </a:fld>
            <a:endParaRPr lang="en-US"/>
          </a:p>
        </p:txBody>
      </p:sp>
    </p:spTree>
    <p:extLst>
      <p:ext uri="{BB962C8B-B14F-4D97-AF65-F5344CB8AC3E}">
        <p14:creationId xmlns:p14="http://schemas.microsoft.com/office/powerpoint/2010/main" val="383503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Comparing and Contrasting Important Components of Written Reports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Report Contents (Cont.)</a:t>
            </a:r>
            <a:endParaRPr lang="en-US" sz="2200"/>
          </a:p>
        </p:txBody>
      </p:sp>
      <p:graphicFrame>
        <p:nvGraphicFramePr>
          <p:cNvPr id="5" name="Table 4">
            <a:extLst>
              <a:ext uri="{FF2B5EF4-FFF2-40B4-BE49-F238E27FC236}">
                <a16:creationId xmlns:a16="http://schemas.microsoft.com/office/drawing/2014/main" id="{D0C27A31-500B-5244-451D-4B3CEC5A0C86}"/>
              </a:ext>
            </a:extLst>
          </p:cNvPr>
          <p:cNvGraphicFramePr>
            <a:graphicFrameLocks noGrp="1"/>
          </p:cNvGraphicFramePr>
          <p:nvPr>
            <p:extLst>
              <p:ext uri="{D42A27DB-BD31-4B8C-83A1-F6EECF244321}">
                <p14:modId xmlns:p14="http://schemas.microsoft.com/office/powerpoint/2010/main" val="3040667902"/>
              </p:ext>
            </p:extLst>
          </p:nvPr>
        </p:nvGraphicFramePr>
        <p:xfrm>
          <a:off x="400314" y="988588"/>
          <a:ext cx="8343371" cy="3078480"/>
        </p:xfrm>
        <a:graphic>
          <a:graphicData uri="http://schemas.openxmlformats.org/drawingml/2006/table">
            <a:tbl>
              <a:tblPr firstRow="1" bandRow="1">
                <a:tableStyleId>{22838BEF-8BB2-4498-84A7-C5851F593DF1}</a:tableStyleId>
              </a:tblPr>
              <a:tblGrid>
                <a:gridCol w="1251857">
                  <a:extLst>
                    <a:ext uri="{9D8B030D-6E8A-4147-A177-3AD203B41FA5}">
                      <a16:colId xmlns:a16="http://schemas.microsoft.com/office/drawing/2014/main" val="3734538521"/>
                    </a:ext>
                  </a:extLst>
                </a:gridCol>
                <a:gridCol w="7091514">
                  <a:extLst>
                    <a:ext uri="{9D8B030D-6E8A-4147-A177-3AD203B41FA5}">
                      <a16:colId xmlns:a16="http://schemas.microsoft.com/office/drawing/2014/main" val="1617268850"/>
                    </a:ext>
                  </a:extLst>
                </a:gridCol>
              </a:tblGrid>
              <a:tr h="370840">
                <a:tc>
                  <a:txBody>
                    <a:bodyPr/>
                    <a:lstStyle/>
                    <a:p>
                      <a:r>
                        <a:rPr lang="en-US" sz="1400" b="1">
                          <a:latin typeface="Arial" panose="020B0604020202020204" pitchFamily="34" charset="0"/>
                          <a:cs typeface="Arial" panose="020B0604020202020204" pitchFamily="34" charset="0"/>
                        </a:rPr>
                        <a:t>Findings</a:t>
                      </a:r>
                    </a:p>
                  </a:txBody>
                  <a:tcPr anchor="ctr"/>
                </a:tc>
                <a:tc>
                  <a:txBody>
                    <a:bodyPr/>
                    <a:lstStyle/>
                    <a:p>
                      <a:r>
                        <a:rPr lang="en-US" sz="1400" b="0">
                          <a:latin typeface="Arial" panose="020B0604020202020204" pitchFamily="34" charset="0"/>
                          <a:cs typeface="Arial" panose="020B0604020202020204" pitchFamily="34" charset="0"/>
                        </a:rPr>
                        <a:t>A report should document technical details about whether or how the system under testing and related components may be exploited based on each vulnerability found. It is a good idea to use an industry-accepted risk ratings for each vulnerability, such as the Common Vulnerability Scoring System (CVSS). When it comes to reporting, it can be difficult to determine a relevant method of calculating metrics and measures of the findings uncovered in the testing phases. This information is very important in your presentation to management. You must be able to provide data to show the value in your effort. This is why you should always try to use an industry- standard method for calculating and documenting the risks of the vulnerabilities listed in your report. CVSS has been adopted by many tools, vendors, and organizations. Using an industry standard such as CVSS will increase the value of your report to your client. CVSS, which was developed and is maintained by FIRST.org, provides a method for calculating a score for the seriousness of a threat. The scores are rated from 0 to 10, with 10 being the most severe. CVSS uses three metric groups in determining scores.</a:t>
                      </a:r>
                    </a:p>
                  </a:txBody>
                  <a:tcPr anchor="ctr"/>
                </a:tc>
                <a:extLst>
                  <a:ext uri="{0D108BD9-81ED-4DB2-BD59-A6C34878D82A}">
                    <a16:rowId xmlns:a16="http://schemas.microsoft.com/office/drawing/2014/main" val="512012565"/>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15</a:t>
            </a:fld>
            <a:endParaRPr lang="en-US"/>
          </a:p>
        </p:txBody>
      </p:sp>
    </p:spTree>
    <p:extLst>
      <p:ext uri="{BB962C8B-B14F-4D97-AF65-F5344CB8AC3E}">
        <p14:creationId xmlns:p14="http://schemas.microsoft.com/office/powerpoint/2010/main" val="69146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Comparing and Contrasting Important Components of Written Reports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Report Contents (Cont.)</a:t>
            </a:r>
            <a:endParaRPr lang="en-US" sz="2200"/>
          </a:p>
        </p:txBody>
      </p:sp>
      <p:graphicFrame>
        <p:nvGraphicFramePr>
          <p:cNvPr id="5" name="Table 4">
            <a:extLst>
              <a:ext uri="{FF2B5EF4-FFF2-40B4-BE49-F238E27FC236}">
                <a16:creationId xmlns:a16="http://schemas.microsoft.com/office/drawing/2014/main" id="{D0C27A31-500B-5244-451D-4B3CEC5A0C86}"/>
              </a:ext>
            </a:extLst>
          </p:cNvPr>
          <p:cNvGraphicFramePr>
            <a:graphicFrameLocks noGrp="1"/>
          </p:cNvGraphicFramePr>
          <p:nvPr>
            <p:extLst>
              <p:ext uri="{D42A27DB-BD31-4B8C-83A1-F6EECF244321}">
                <p14:modId xmlns:p14="http://schemas.microsoft.com/office/powerpoint/2010/main" val="230047857"/>
              </p:ext>
            </p:extLst>
          </p:nvPr>
        </p:nvGraphicFramePr>
        <p:xfrm>
          <a:off x="400314" y="988588"/>
          <a:ext cx="8343372" cy="3205480"/>
        </p:xfrm>
        <a:graphic>
          <a:graphicData uri="http://schemas.openxmlformats.org/drawingml/2006/table">
            <a:tbl>
              <a:tblPr firstRow="1" bandRow="1">
                <a:tableStyleId>{22838BEF-8BB2-4498-84A7-C5851F593DF1}</a:tableStyleId>
              </a:tblPr>
              <a:tblGrid>
                <a:gridCol w="1453765">
                  <a:extLst>
                    <a:ext uri="{9D8B030D-6E8A-4147-A177-3AD203B41FA5}">
                      <a16:colId xmlns:a16="http://schemas.microsoft.com/office/drawing/2014/main" val="3734538521"/>
                    </a:ext>
                  </a:extLst>
                </a:gridCol>
                <a:gridCol w="6889607">
                  <a:extLst>
                    <a:ext uri="{9D8B030D-6E8A-4147-A177-3AD203B41FA5}">
                      <a16:colId xmlns:a16="http://schemas.microsoft.com/office/drawing/2014/main" val="1617268850"/>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Methodology</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A report should provide details on the methodologies used to complete the testing (for example, port scanning, Nmap). You should also include details about the attack narrative. For example, if the environment did not have active services, explain what testing was performed to verify restricted access. Document any issues encountered during testing (for example, interference encountered as a result of active protection systems blocking traffic).</a:t>
                      </a:r>
                      <a:endParaRPr lang="en-US" sz="1400" b="0" kern="120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2365372534"/>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Remediation</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ea typeface="+mn-ea"/>
                          <a:cs typeface="Arial" panose="020B0604020202020204" pitchFamily="34" charset="0"/>
                        </a:rPr>
                        <a:t>You should provide clear guidance on how to mitigate and remediate each vulnerability. This information will be very useful for the IT technical staff, software developers, and security analysts who are trying to protect the organization (often referred to as the “blue team”).</a:t>
                      </a:r>
                    </a:p>
                  </a:txBody>
                  <a:tcPr anchor="ctr"/>
                </a:tc>
                <a:extLst>
                  <a:ext uri="{0D108BD9-81ED-4DB2-BD59-A6C34878D82A}">
                    <a16:rowId xmlns:a16="http://schemas.microsoft.com/office/drawing/2014/main" val="760170313"/>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Conclusion</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ea typeface="+mn-ea"/>
                          <a:cs typeface="Arial" panose="020B0604020202020204" pitchFamily="34" charset="0"/>
                        </a:rPr>
                        <a:t>The report must have a good summary of all the findings and recommendations.</a:t>
                      </a:r>
                    </a:p>
                  </a:txBody>
                  <a:tcPr anchor="ctr"/>
                </a:tc>
                <a:extLst>
                  <a:ext uri="{0D108BD9-81ED-4DB2-BD59-A6C34878D82A}">
                    <a16:rowId xmlns:a16="http://schemas.microsoft.com/office/drawing/2014/main" val="692374400"/>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Appendix</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ea typeface="+mn-ea"/>
                          <a:cs typeface="Arial" panose="020B0604020202020204" pitchFamily="34" charset="0"/>
                        </a:rPr>
                        <a:t>It is important to document any references and include a glossary of terms that the audience of the report may not be familiar with.</a:t>
                      </a:r>
                    </a:p>
                  </a:txBody>
                  <a:tcPr anchor="ctr"/>
                </a:tc>
                <a:extLst>
                  <a:ext uri="{0D108BD9-81ED-4DB2-BD59-A6C34878D82A}">
                    <a16:rowId xmlns:a16="http://schemas.microsoft.com/office/drawing/2014/main" val="2094913266"/>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16</a:t>
            </a:fld>
            <a:endParaRPr lang="en-US"/>
          </a:p>
        </p:txBody>
      </p:sp>
    </p:spTree>
    <p:extLst>
      <p:ext uri="{BB962C8B-B14F-4D97-AF65-F5344CB8AC3E}">
        <p14:creationId xmlns:p14="http://schemas.microsoft.com/office/powerpoint/2010/main" val="2664997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Comparing and Contrasting Important Components of Written Reports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Report Contents (Cont.)</a:t>
            </a:r>
            <a:endParaRPr lang="en-US" sz="2200"/>
          </a:p>
        </p:txBody>
      </p:sp>
      <p:sp>
        <p:nvSpPr>
          <p:cNvPr id="6" name="TextBox 5">
            <a:extLst>
              <a:ext uri="{FF2B5EF4-FFF2-40B4-BE49-F238E27FC236}">
                <a16:creationId xmlns:a16="http://schemas.microsoft.com/office/drawing/2014/main" id="{B9D75C7D-D5C0-9AF7-EAE9-9D9AAD3A54BB}"/>
              </a:ext>
            </a:extLst>
          </p:cNvPr>
          <p:cNvSpPr txBox="1"/>
          <p:nvPr/>
        </p:nvSpPr>
        <p:spPr>
          <a:xfrm>
            <a:off x="616214" y="803829"/>
            <a:ext cx="7727686" cy="1169551"/>
          </a:xfrm>
          <a:prstGeom prst="rect">
            <a:avLst/>
          </a:prstGeom>
          <a:noFill/>
        </p:spPr>
        <p:txBody>
          <a:bodyPr wrap="square" rtlCol="0">
            <a:spAutoFit/>
          </a:bodyPr>
          <a:lstStyle/>
          <a:p>
            <a:r>
              <a:rPr lang="en-US" sz="1400" b="1">
                <a:latin typeface="Arial" panose="020B0604020202020204" pitchFamily="34" charset="0"/>
                <a:cs typeface="Arial" panose="020B0604020202020204" pitchFamily="34" charset="0"/>
              </a:rPr>
              <a:t>NOTE</a:t>
            </a:r>
            <a:r>
              <a:rPr lang="en-US" sz="1400">
                <a:latin typeface="Arial" panose="020B0604020202020204" pitchFamily="34" charset="0"/>
                <a:cs typeface="Arial" panose="020B0604020202020204" pitchFamily="34" charset="0"/>
              </a:rPr>
              <a:t> Vulnerability scanners rely heavily on catalogs of known vulnerabilities. The two catalogs of known vulnerabilities you need to be familiar with as a security analyst are Common Vulnerabilities and Exposures (CVE), which is a list of publicly known vulnerabilities, each assigned an ID number, description, and reference, and Common Vulnerability Scoring System (CVSS), which provides a score from 0 to 10 that indicates the severity of a vulnerability.</a:t>
            </a:r>
          </a:p>
        </p:txBody>
      </p:sp>
      <p:sp>
        <p:nvSpPr>
          <p:cNvPr id="4" name="TextBox 3">
            <a:extLst>
              <a:ext uri="{FF2B5EF4-FFF2-40B4-BE49-F238E27FC236}">
                <a16:creationId xmlns:a16="http://schemas.microsoft.com/office/drawing/2014/main" id="{6805D0FF-B1DB-4024-984C-D7A5CAA68BB2}"/>
              </a:ext>
            </a:extLst>
          </p:cNvPr>
          <p:cNvSpPr txBox="1"/>
          <p:nvPr/>
        </p:nvSpPr>
        <p:spPr>
          <a:xfrm>
            <a:off x="616214" y="2158406"/>
            <a:ext cx="7378700" cy="307777"/>
          </a:xfrm>
          <a:prstGeom prst="rect">
            <a:avLst/>
          </a:prstGeom>
          <a:noFill/>
        </p:spPr>
        <p:txBody>
          <a:bodyPr wrap="square" rtlCol="0">
            <a:spAutoFit/>
          </a:bodyPr>
          <a:lstStyle/>
          <a:p>
            <a:r>
              <a:rPr lang="en-US" sz="1400" b="1">
                <a:latin typeface="Arial" panose="020B0604020202020204" pitchFamily="34" charset="0"/>
                <a:cs typeface="Arial" panose="020B0604020202020204" pitchFamily="34" charset="0"/>
              </a:rPr>
              <a:t>Metrics groups used to determine the overall CVSS score of a vulnerability</a:t>
            </a:r>
            <a:r>
              <a:rPr lang="en-US" sz="1400">
                <a:latin typeface="Arial" panose="020B0604020202020204" pitchFamily="34" charset="0"/>
                <a:cs typeface="Arial" panose="020B0604020202020204" pitchFamily="34" charset="0"/>
              </a:rPr>
              <a:t>:</a:t>
            </a:r>
          </a:p>
        </p:txBody>
      </p:sp>
      <p:graphicFrame>
        <p:nvGraphicFramePr>
          <p:cNvPr id="5" name="Table 4">
            <a:extLst>
              <a:ext uri="{FF2B5EF4-FFF2-40B4-BE49-F238E27FC236}">
                <a16:creationId xmlns:a16="http://schemas.microsoft.com/office/drawing/2014/main" id="{D0C27A31-500B-5244-451D-4B3CEC5A0C86}"/>
              </a:ext>
            </a:extLst>
          </p:cNvPr>
          <p:cNvGraphicFramePr>
            <a:graphicFrameLocks noGrp="1"/>
          </p:cNvGraphicFramePr>
          <p:nvPr>
            <p:extLst>
              <p:ext uri="{D42A27DB-BD31-4B8C-83A1-F6EECF244321}">
                <p14:modId xmlns:p14="http://schemas.microsoft.com/office/powerpoint/2010/main" val="743444682"/>
              </p:ext>
            </p:extLst>
          </p:nvPr>
        </p:nvGraphicFramePr>
        <p:xfrm>
          <a:off x="343428" y="2508159"/>
          <a:ext cx="8543086" cy="2407920"/>
        </p:xfrm>
        <a:graphic>
          <a:graphicData uri="http://schemas.openxmlformats.org/drawingml/2006/table">
            <a:tbl>
              <a:tblPr firstRow="1" bandRow="1">
                <a:tableStyleId>{22838BEF-8BB2-4498-84A7-C5851F593DF1}</a:tableStyleId>
              </a:tblPr>
              <a:tblGrid>
                <a:gridCol w="1453765">
                  <a:extLst>
                    <a:ext uri="{9D8B030D-6E8A-4147-A177-3AD203B41FA5}">
                      <a16:colId xmlns:a16="http://schemas.microsoft.com/office/drawing/2014/main" val="3734538521"/>
                    </a:ext>
                  </a:extLst>
                </a:gridCol>
                <a:gridCol w="7089321">
                  <a:extLst>
                    <a:ext uri="{9D8B030D-6E8A-4147-A177-3AD203B41FA5}">
                      <a16:colId xmlns:a16="http://schemas.microsoft.com/office/drawing/2014/main" val="1617268850"/>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Base metric group</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Includes exploitability metrics (for example, attack vector, attack complexity, privileges required, user interaction) and impact metrics (for example, confidentiality impact, integrity impact, availability impact).</a:t>
                      </a:r>
                      <a:endParaRPr lang="en-US" sz="1400" b="0" kern="120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2365372534"/>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Temporal metric group</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ea typeface="+mn-ea"/>
                          <a:cs typeface="Arial" panose="020B0604020202020204" pitchFamily="34" charset="0"/>
                        </a:rPr>
                        <a:t>Includes exploit code maturity, remediation level, and report confidence.</a:t>
                      </a:r>
                    </a:p>
                  </a:txBody>
                  <a:tcPr anchor="ctr"/>
                </a:tc>
                <a:extLst>
                  <a:ext uri="{0D108BD9-81ED-4DB2-BD59-A6C34878D82A}">
                    <a16:rowId xmlns:a16="http://schemas.microsoft.com/office/drawing/2014/main" val="3232736615"/>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Environmental metric group</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ea typeface="+mn-ea"/>
                          <a:cs typeface="Arial" panose="020B0604020202020204" pitchFamily="34" charset="0"/>
                        </a:rPr>
                        <a:t>Includes modified base metrics, confidentiality, integrity, and availability requirements. CVSS includes different metrics and measures that describe the impact of each vulnerability. This risk prioritization can help your customer understand the business impact (business impact analysis) of the vulnerabilities that you found during the penetration testing engagement. </a:t>
                      </a:r>
                    </a:p>
                  </a:txBody>
                  <a:tcPr anchor="ctr"/>
                </a:tc>
                <a:extLst>
                  <a:ext uri="{0D108BD9-81ED-4DB2-BD59-A6C34878D82A}">
                    <a16:rowId xmlns:a16="http://schemas.microsoft.com/office/drawing/2014/main" val="1041977538"/>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17</a:t>
            </a:fld>
            <a:endParaRPr lang="en-US"/>
          </a:p>
        </p:txBody>
      </p:sp>
    </p:spTree>
    <p:extLst>
      <p:ext uri="{BB962C8B-B14F-4D97-AF65-F5344CB8AC3E}">
        <p14:creationId xmlns:p14="http://schemas.microsoft.com/office/powerpoint/2010/main" val="389235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Comparing and Contrasting Important Components of Written Reports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Storage Time for Report and Secure Distribution</a:t>
            </a:r>
            <a:endParaRPr lang="en-US" sz="2200"/>
          </a:p>
        </p:txBody>
      </p:sp>
      <p:sp>
        <p:nvSpPr>
          <p:cNvPr id="6" name="TextBox 5">
            <a:extLst>
              <a:ext uri="{FF2B5EF4-FFF2-40B4-BE49-F238E27FC236}">
                <a16:creationId xmlns:a16="http://schemas.microsoft.com/office/drawing/2014/main" id="{B9D75C7D-D5C0-9AF7-EAE9-9D9AAD3A54BB}"/>
              </a:ext>
            </a:extLst>
          </p:cNvPr>
          <p:cNvSpPr txBox="1"/>
          <p:nvPr/>
        </p:nvSpPr>
        <p:spPr>
          <a:xfrm>
            <a:off x="425450" y="917382"/>
            <a:ext cx="8261350" cy="3323987"/>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classification of a report’s contents is driven by the organization that the penetration test has been performed on and its policies on classification.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In some cases, the contents of a report are considered top secret.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However, as a rule of thumb, you should always consider report contents as highly classified and distribute them on a need-to-know basis only.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classification of report contents also determines the method of delivery.</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In general, there are two ways to distribute a report: as a hard copy or electronically.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Many times, when you perform the readout of the findings from your report, you will be meeting with the stakeholders who requested the penetration test to be performed.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This meeting will likely include various people from the organization, including IT, information security, and management.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In most cases, they will want to have a hard copy in front of them as you walk through the readout of the findings.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This is, of course, possible, but the process should be handled with care.</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18</a:t>
            </a:fld>
            <a:endParaRPr lang="en-US"/>
          </a:p>
        </p:txBody>
      </p:sp>
    </p:spTree>
    <p:extLst>
      <p:ext uri="{BB962C8B-B14F-4D97-AF65-F5344CB8AC3E}">
        <p14:creationId xmlns:p14="http://schemas.microsoft.com/office/powerpoint/2010/main" val="3815866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Comparing and Contrasting Important Components of Written Reports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Storage Time for Report and Secure Distribution (Cont.)</a:t>
            </a:r>
            <a:endParaRPr lang="en-US" sz="2200"/>
          </a:p>
        </p:txBody>
      </p:sp>
      <p:sp>
        <p:nvSpPr>
          <p:cNvPr id="6" name="TextBox 5">
            <a:extLst>
              <a:ext uri="{FF2B5EF4-FFF2-40B4-BE49-F238E27FC236}">
                <a16:creationId xmlns:a16="http://schemas.microsoft.com/office/drawing/2014/main" id="{B9D75C7D-D5C0-9AF7-EAE9-9D9AAD3A54BB}"/>
              </a:ext>
            </a:extLst>
          </p:cNvPr>
          <p:cNvSpPr txBox="1"/>
          <p:nvPr/>
        </p:nvSpPr>
        <p:spPr>
          <a:xfrm>
            <a:off x="425450" y="930082"/>
            <a:ext cx="8423095" cy="3754874"/>
          </a:xfrm>
          <a:prstGeom prst="rect">
            <a:avLst/>
          </a:prstGeom>
          <a:noFill/>
        </p:spPr>
        <p:txBody>
          <a:bodyPr wrap="square" lIns="91440" tIns="45720" rIns="91440" bIns="45720" rtlCol="0" anchor="t">
            <a:spAutoFit/>
          </a:bodyPr>
          <a:lstStyle/>
          <a:p>
            <a:r>
              <a:rPr lang="en-US" sz="1400">
                <a:latin typeface="Arial" panose="020B0604020202020204" pitchFamily="34" charset="0"/>
                <a:cs typeface="Arial" panose="020B0604020202020204" pitchFamily="34" charset="0"/>
              </a:rPr>
              <a:t>The following are some examples of how to control the distribution of reports:</a:t>
            </a:r>
          </a:p>
          <a:p>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Produce only a </a:t>
            </a:r>
            <a:r>
              <a:rPr lang="en-US" sz="1400" b="1">
                <a:latin typeface="Arial" panose="020B0604020202020204" pitchFamily="34" charset="0"/>
                <a:cs typeface="Arial" panose="020B0604020202020204" pitchFamily="34" charset="0"/>
              </a:rPr>
              <a:t>limited number of copies</a:t>
            </a:r>
            <a:r>
              <a:rPr lang="en-US" sz="140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Define the </a:t>
            </a:r>
            <a:r>
              <a:rPr lang="en-US" sz="1400" b="1">
                <a:latin typeface="Arial" panose="020B0604020202020204" pitchFamily="34" charset="0"/>
                <a:cs typeface="Arial" panose="020B0604020202020204" pitchFamily="34" charset="0"/>
              </a:rPr>
              <a:t>distribution list</a:t>
            </a:r>
            <a:r>
              <a:rPr lang="en-US" sz="1400">
                <a:latin typeface="Arial" panose="020B0604020202020204" pitchFamily="34" charset="0"/>
                <a:cs typeface="Arial" panose="020B0604020202020204" pitchFamily="34" charset="0"/>
              </a:rPr>
              <a:t> in the scope of work.</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Label each copy with a </a:t>
            </a:r>
            <a:r>
              <a:rPr lang="en-US" sz="1400" b="1">
                <a:latin typeface="Arial" panose="020B0604020202020204" pitchFamily="34" charset="0"/>
                <a:cs typeface="Arial" panose="020B0604020202020204" pitchFamily="34" charset="0"/>
              </a:rPr>
              <a:t>specific ID</a:t>
            </a:r>
            <a:r>
              <a:rPr lang="en-US" sz="1400">
                <a:latin typeface="Arial" panose="020B0604020202020204" pitchFamily="34" charset="0"/>
                <a:cs typeface="Arial" panose="020B0604020202020204" pitchFamily="34" charset="0"/>
              </a:rPr>
              <a:t> or number that is tied to the person it is distributed to.</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Label each copy with the </a:t>
            </a:r>
            <a:r>
              <a:rPr lang="en-US" sz="1400" b="1">
                <a:latin typeface="Arial" panose="020B0604020202020204" pitchFamily="34" charset="0"/>
                <a:cs typeface="Arial" panose="020B0604020202020204" pitchFamily="34" charset="0"/>
              </a:rPr>
              <a:t>name of the person </a:t>
            </a:r>
            <a:r>
              <a:rPr lang="en-US" sz="1400">
                <a:latin typeface="Arial" panose="020B0604020202020204" pitchFamily="34" charset="0"/>
                <a:cs typeface="Arial" panose="020B0604020202020204" pitchFamily="34" charset="0"/>
              </a:rPr>
              <a:t>it is distributed to.</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Keep a </a:t>
            </a:r>
            <a:r>
              <a:rPr lang="en-US" sz="1400" b="1">
                <a:latin typeface="Arial" panose="020B0604020202020204" pitchFamily="34" charset="0"/>
                <a:cs typeface="Arial" panose="020B0604020202020204" pitchFamily="34" charset="0"/>
              </a:rPr>
              <a:t>log of each hard copy</a:t>
            </a:r>
            <a:r>
              <a:rPr lang="en-US" sz="1400">
                <a:latin typeface="Arial" panose="020B0604020202020204" pitchFamily="34" charset="0"/>
                <a:cs typeface="Arial" panose="020B0604020202020204" pitchFamily="34" charset="0"/>
              </a:rPr>
              <a:t>, including who it was distributed to and the date it was distributed.</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Ensure that each copy is </a:t>
            </a:r>
            <a:r>
              <a:rPr lang="en-US" sz="1400" b="1">
                <a:latin typeface="Arial" panose="020B0604020202020204" pitchFamily="34" charset="0"/>
                <a:cs typeface="Arial" panose="020B0604020202020204" pitchFamily="34" charset="0"/>
              </a:rPr>
              <a:t>physically and formally delivered </a:t>
            </a:r>
            <a:r>
              <a:rPr lang="en-US" sz="1400">
                <a:latin typeface="Arial" panose="020B0604020202020204" pitchFamily="34" charset="0"/>
                <a:cs typeface="Arial" panose="020B0604020202020204" pitchFamily="34" charset="0"/>
              </a:rPr>
              <a:t>to the designated recipient.</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If transferring a report over a network, ensure that the </a:t>
            </a:r>
            <a:r>
              <a:rPr lang="en-US" sz="1400" b="1">
                <a:latin typeface="Arial" panose="020B0604020202020204" pitchFamily="34" charset="0"/>
                <a:cs typeface="Arial" panose="020B0604020202020204" pitchFamily="34" charset="0"/>
              </a:rPr>
              <a:t>document is encrypted, </a:t>
            </a:r>
            <a:r>
              <a:rPr lang="en-US" sz="1400">
                <a:latin typeface="Arial" panose="020B0604020202020204" pitchFamily="34" charset="0"/>
                <a:cs typeface="Arial" panose="020B0604020202020204" pitchFamily="34" charset="0"/>
              </a:rPr>
              <a:t>and the method of transport is encrypted.</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Ensure that the handling and distribution of an electronic copy of a report are even more restrictive than for a hard copy:</a:t>
            </a:r>
          </a:p>
          <a:p>
            <a:pPr marL="742950" lvl="1" indent="-285750">
              <a:buFont typeface="Arial"/>
              <a:buChar char="•"/>
            </a:pPr>
            <a:r>
              <a:rPr lang="en-US" sz="1400">
                <a:latin typeface="Arial"/>
                <a:cs typeface="Arial"/>
              </a:rPr>
              <a:t>Control distribution on a secure server that is owned by the department that initially requested</a:t>
            </a:r>
          </a:p>
          <a:p>
            <a:pPr lvl="1"/>
            <a:r>
              <a:rPr lang="en-US" sz="1400">
                <a:latin typeface="Arial" panose="020B0604020202020204" pitchFamily="34" charset="0"/>
                <a:cs typeface="Arial" panose="020B0604020202020204" pitchFamily="34" charset="0"/>
              </a:rPr>
              <a:t>      the penetration test.</a:t>
            </a:r>
          </a:p>
          <a:p>
            <a:pPr marL="742950" lvl="1" indent="-285750">
              <a:buFont typeface="Arial"/>
              <a:buChar char="•"/>
            </a:pPr>
            <a:r>
              <a:rPr lang="en-US" sz="1400">
                <a:latin typeface="Arial"/>
                <a:cs typeface="Arial"/>
              </a:rPr>
              <a:t>Provide only one copy directly to the client or requesting party.</a:t>
            </a:r>
          </a:p>
          <a:p>
            <a:pPr marL="742950" lvl="1" indent="-285750">
              <a:buFont typeface="Arial"/>
              <a:buChar char="•"/>
            </a:pPr>
            <a:r>
              <a:rPr lang="en-US" sz="1400">
                <a:latin typeface="Arial"/>
                <a:cs typeface="Arial"/>
              </a:rPr>
              <a:t>Once the report is delivered to the requesting party, use a documented, secure method of  deleting all collected information and any copy of the report from your machine.</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19</a:t>
            </a:fld>
            <a:endParaRPr lang="en-US"/>
          </a:p>
        </p:txBody>
      </p:sp>
    </p:spTree>
    <p:extLst>
      <p:ext uri="{BB962C8B-B14F-4D97-AF65-F5344CB8AC3E}">
        <p14:creationId xmlns:p14="http://schemas.microsoft.com/office/powerpoint/2010/main" val="714726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name="Slide 2">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Instructor Materials – Module 9 Planning Guide</a:t>
            </a:r>
            <a:endParaRPr lang="en-US" sz="2200"/>
          </a:p>
        </p:txBody>
      </p:sp>
      <p:sp>
        <p:nvSpPr>
          <p:cNvPr id="3" name="Text 1"/>
          <p:cNvSpPr/>
          <p:nvPr/>
        </p:nvSpPr>
        <p:spPr>
          <a:xfrm>
            <a:off x="9625" y="476450"/>
            <a:ext cx="8229600" cy="3706084"/>
          </a:xfrm>
          <a:prstGeom prst="rect">
            <a:avLst/>
          </a:prstGeom>
          <a:noFill/>
          <a:ln/>
        </p:spPr>
        <p:txBody>
          <a:bodyPr wrap="square" lIns="91440" tIns="45720" rIns="91440" bIns="45720" rtlCol="0" anchor="t"/>
          <a:lstStyle/>
          <a:p>
            <a:pPr defTabSz="684213" fontAlgn="base">
              <a:spcBef>
                <a:spcPts val="600"/>
              </a:spcBef>
              <a:spcAft>
                <a:spcPts val="600"/>
              </a:spcAft>
              <a:buClr>
                <a:srgbClr val="58585B"/>
              </a:buClr>
              <a:buSzPct val="90000"/>
              <a:defRPr/>
            </a:pPr>
            <a:r>
              <a:rPr lang="en-CA" sz="1500">
                <a:solidFill>
                  <a:srgbClr val="000000"/>
                </a:solidFill>
                <a:latin typeface="Arial"/>
                <a:ea typeface="ＭＳ Ｐゴシック"/>
                <a:cs typeface="Arial"/>
              </a:rPr>
              <a:t>This PowerPoint deck has two parts:</a:t>
            </a:r>
          </a:p>
          <a:p>
            <a:pPr marL="169545" marR="0" lvl="0" indent="-169545"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lang="en-US" sz="1500">
                <a:solidFill>
                  <a:srgbClr val="000000"/>
                </a:solidFill>
                <a:latin typeface="Arial"/>
                <a:ea typeface="ＭＳ Ｐゴシック"/>
                <a:cs typeface="Arial"/>
              </a:rPr>
              <a:t>Instructor Planning Guide</a:t>
            </a:r>
            <a:endParaRPr lang="en-CA" sz="1500">
              <a:solidFill>
                <a:srgbClr val="000000"/>
              </a:solidFill>
              <a:latin typeface="Arial"/>
              <a:ea typeface="ＭＳ Ｐゴシック"/>
              <a:cs typeface="Arial"/>
            </a:endParaRPr>
          </a:p>
          <a:p>
            <a:pPr marL="358775" lvl="1" indent="-215900" defTabSz="684213" fontAlgn="base">
              <a:spcBef>
                <a:spcPts val="300"/>
              </a:spcBef>
              <a:spcAft>
                <a:spcPts val="300"/>
              </a:spcAft>
              <a:buClr>
                <a:srgbClr val="58585B"/>
              </a:buClr>
              <a:buFont typeface="Arial" charset="0"/>
              <a:buChar char="•"/>
              <a:defRPr/>
            </a:pPr>
            <a:r>
              <a:rPr lang="en-CA" sz="1400">
                <a:solidFill>
                  <a:srgbClr val="000000"/>
                </a:solidFill>
                <a:latin typeface="Arial"/>
                <a:ea typeface="ＭＳ Ｐゴシック"/>
                <a:cs typeface="Arial"/>
              </a:rPr>
              <a:t>Information to help become familiar with the module</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lang="en-CA" sz="1400">
                <a:solidFill>
                  <a:srgbClr val="000000"/>
                </a:solidFill>
                <a:latin typeface="Arial"/>
                <a:ea typeface="ＭＳ Ｐゴシック"/>
                <a:cs typeface="Arial"/>
              </a:rPr>
              <a:t>Teaching aids</a:t>
            </a:r>
          </a:p>
          <a:p>
            <a:pPr marL="169545" marR="0" lvl="0" indent="-169545"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lang="en-CA" sz="1500">
                <a:solidFill>
                  <a:srgbClr val="000000"/>
                </a:solidFill>
                <a:latin typeface="Arial"/>
                <a:ea typeface="ＭＳ Ｐゴシック"/>
                <a:cs typeface="Arial"/>
              </a:rPr>
              <a:t>Instructor Class Presentation</a:t>
            </a:r>
          </a:p>
          <a:p>
            <a:pPr marL="358775" lvl="1" indent="-215900" defTabSz="684213" fontAlgn="base">
              <a:spcBef>
                <a:spcPts val="300"/>
              </a:spcBef>
              <a:spcAft>
                <a:spcPts val="300"/>
              </a:spcAft>
              <a:buClr>
                <a:srgbClr val="58585B"/>
              </a:buClr>
              <a:buFont typeface="Arial" charset="0"/>
              <a:buChar char="•"/>
              <a:defRPr/>
            </a:pPr>
            <a:r>
              <a:rPr lang="en-CA" sz="1400">
                <a:solidFill>
                  <a:srgbClr val="000000"/>
                </a:solidFill>
                <a:latin typeface="Arial"/>
                <a:ea typeface="ＭＳ Ｐゴシック"/>
                <a:cs typeface="Arial"/>
              </a:rPr>
              <a:t>Optional slides to use in the classroom</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lang="en-CA" sz="1400">
                <a:solidFill>
                  <a:srgbClr val="000000"/>
                </a:solidFill>
                <a:latin typeface="Arial"/>
                <a:ea typeface="ＭＳ Ｐゴシック"/>
                <a:cs typeface="Arial"/>
              </a:rPr>
              <a:t>Begins on slide # 9</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endParaRPr lang="en-CA" sz="1600" b="1">
              <a:solidFill>
                <a:srgbClr val="000000"/>
              </a:solidFill>
              <a:latin typeface="Arial" pitchFamily="34" charset="0"/>
              <a:ea typeface="ＭＳ Ｐゴシック"/>
              <a:cs typeface="Arial" pitchFamily="34" charset="-120"/>
            </a:endParaRPr>
          </a:p>
          <a:p>
            <a:pPr marL="142875" lvl="1" algn="ctr" defTabSz="684213" fontAlgn="base">
              <a:spcBef>
                <a:spcPts val="300"/>
              </a:spcBef>
              <a:spcAft>
                <a:spcPts val="300"/>
              </a:spcAft>
              <a:buClr>
                <a:srgbClr val="58585B"/>
              </a:buClr>
              <a:defRPr/>
            </a:pPr>
            <a:r>
              <a:rPr lang="en-CA" sz="1600" b="1">
                <a:solidFill>
                  <a:srgbClr val="000000"/>
                </a:solidFill>
                <a:latin typeface="Arial"/>
                <a:ea typeface="ＭＳ Ｐゴシック"/>
                <a:cs typeface="Arial"/>
              </a:rPr>
              <a:t>Note</a:t>
            </a:r>
            <a:r>
              <a:rPr lang="en-CA" sz="1600">
                <a:solidFill>
                  <a:srgbClr val="000000"/>
                </a:solidFill>
                <a:latin typeface="Arial"/>
                <a:ea typeface="ＭＳ Ｐゴシック"/>
                <a:cs typeface="Arial"/>
              </a:rPr>
              <a:t>: Remove the Planning Guide from this presentation before sharing it with anyone.</a:t>
            </a: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lang="en-US" sz="1600" b="1">
              <a:solidFill>
                <a:schemeClr val="accent1">
                  <a:lumMod val="75000"/>
                </a:schemeClr>
              </a:solidFill>
              <a:highlight>
                <a:srgbClr val="FFFF00"/>
              </a:highlight>
              <a:latin typeface="Arial" pitchFamily="34" charset="0"/>
              <a:ea typeface="ＭＳ Ｐゴシック"/>
              <a:cs typeface="Arial" pitchFamily="34" charset="-12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Comparing and Contrasting Important Components of Written Reports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Storage Time for Report and Secure Distribution (Cont.)</a:t>
            </a:r>
            <a:endParaRPr lang="en-US" sz="2200"/>
          </a:p>
        </p:txBody>
      </p:sp>
      <p:sp>
        <p:nvSpPr>
          <p:cNvPr id="6" name="TextBox 5">
            <a:extLst>
              <a:ext uri="{FF2B5EF4-FFF2-40B4-BE49-F238E27FC236}">
                <a16:creationId xmlns:a16="http://schemas.microsoft.com/office/drawing/2014/main" id="{B9D75C7D-D5C0-9AF7-EAE9-9D9AAD3A54BB}"/>
              </a:ext>
            </a:extLst>
          </p:cNvPr>
          <p:cNvSpPr txBox="1"/>
          <p:nvPr/>
        </p:nvSpPr>
        <p:spPr>
          <a:xfrm>
            <a:off x="425450" y="1126053"/>
            <a:ext cx="7734300" cy="307777"/>
          </a:xfrm>
          <a:prstGeom prst="rect">
            <a:avLst/>
          </a:prstGeom>
          <a:noFill/>
        </p:spPr>
        <p:txBody>
          <a:bodyPr wrap="square" rtlCol="0">
            <a:spAutoFit/>
          </a:bodyPr>
          <a:lstStyle/>
          <a:p>
            <a:r>
              <a:rPr lang="en-US" sz="1400" b="1">
                <a:latin typeface="Arial" panose="020B0604020202020204" pitchFamily="34" charset="0"/>
                <a:cs typeface="Arial" panose="020B0604020202020204" pitchFamily="34" charset="0"/>
              </a:rPr>
              <a:t>Table 9-2 </a:t>
            </a:r>
            <a:r>
              <a:rPr lang="en-US" sz="1400">
                <a:latin typeface="Arial" panose="020B0604020202020204" pitchFamily="34" charset="0"/>
                <a:cs typeface="Arial" panose="020B0604020202020204" pitchFamily="34" charset="0"/>
              </a:rPr>
              <a:t>- Example Report Distribution Tracking Log</a:t>
            </a:r>
          </a:p>
        </p:txBody>
      </p:sp>
      <p:graphicFrame>
        <p:nvGraphicFramePr>
          <p:cNvPr id="4" name="Table 3">
            <a:extLst>
              <a:ext uri="{FF2B5EF4-FFF2-40B4-BE49-F238E27FC236}">
                <a16:creationId xmlns:a16="http://schemas.microsoft.com/office/drawing/2014/main" id="{2953B01E-0C01-C0C4-039D-6455B3EBECC2}"/>
              </a:ext>
            </a:extLst>
          </p:cNvPr>
          <p:cNvGraphicFramePr>
            <a:graphicFrameLocks noGrp="1"/>
          </p:cNvGraphicFramePr>
          <p:nvPr>
            <p:extLst>
              <p:ext uri="{D42A27DB-BD31-4B8C-83A1-F6EECF244321}">
                <p14:modId xmlns:p14="http://schemas.microsoft.com/office/powerpoint/2010/main" val="1333973029"/>
              </p:ext>
            </p:extLst>
          </p:nvPr>
        </p:nvGraphicFramePr>
        <p:xfrm>
          <a:off x="1103682" y="1845615"/>
          <a:ext cx="6377836" cy="1483360"/>
        </p:xfrm>
        <a:graphic>
          <a:graphicData uri="http://schemas.openxmlformats.org/drawingml/2006/table">
            <a:tbl>
              <a:tblPr firstRow="1" bandRow="1">
                <a:tableStyleId>{5C22544A-7EE6-4342-B048-85BDC9FD1C3A}</a:tableStyleId>
              </a:tblPr>
              <a:tblGrid>
                <a:gridCol w="883868">
                  <a:extLst>
                    <a:ext uri="{9D8B030D-6E8A-4147-A177-3AD203B41FA5}">
                      <a16:colId xmlns:a16="http://schemas.microsoft.com/office/drawing/2014/main" val="1045723025"/>
                    </a:ext>
                  </a:extLst>
                </a:gridCol>
                <a:gridCol w="1784350">
                  <a:extLst>
                    <a:ext uri="{9D8B030D-6E8A-4147-A177-3AD203B41FA5}">
                      <a16:colId xmlns:a16="http://schemas.microsoft.com/office/drawing/2014/main" val="453233794"/>
                    </a:ext>
                  </a:extLst>
                </a:gridCol>
                <a:gridCol w="2184400">
                  <a:extLst>
                    <a:ext uri="{9D8B030D-6E8A-4147-A177-3AD203B41FA5}">
                      <a16:colId xmlns:a16="http://schemas.microsoft.com/office/drawing/2014/main" val="3267406923"/>
                    </a:ext>
                  </a:extLst>
                </a:gridCol>
                <a:gridCol w="1525218">
                  <a:extLst>
                    <a:ext uri="{9D8B030D-6E8A-4147-A177-3AD203B41FA5}">
                      <a16:colId xmlns:a16="http://schemas.microsoft.com/office/drawing/2014/main" val="2553822127"/>
                    </a:ext>
                  </a:extLst>
                </a:gridCol>
              </a:tblGrid>
              <a:tr h="370840">
                <a:tc>
                  <a:txBody>
                    <a:bodyPr/>
                    <a:lstStyle/>
                    <a:p>
                      <a:pPr algn="l"/>
                      <a:r>
                        <a:rPr lang="en-US" sz="1400">
                          <a:latin typeface="Arial" panose="020B0604020202020204" pitchFamily="34" charset="0"/>
                          <a:cs typeface="Arial" panose="020B0604020202020204" pitchFamily="34" charset="0"/>
                        </a:rPr>
                        <a:t>Copy #</a:t>
                      </a:r>
                    </a:p>
                  </a:txBody>
                  <a:tcPr/>
                </a:tc>
                <a:tc>
                  <a:txBody>
                    <a:bodyPr/>
                    <a:lstStyle/>
                    <a:p>
                      <a:pPr algn="l"/>
                      <a:r>
                        <a:rPr lang="en-US" sz="1400">
                          <a:latin typeface="Arial" panose="020B0604020202020204" pitchFamily="34" charset="0"/>
                          <a:cs typeface="Arial" panose="020B0604020202020204" pitchFamily="34" charset="0"/>
                        </a:rPr>
                        <a:t>Department</a:t>
                      </a:r>
                    </a:p>
                  </a:txBody>
                  <a:tcPr/>
                </a:tc>
                <a:tc>
                  <a:txBody>
                    <a:bodyPr/>
                    <a:lstStyle/>
                    <a:p>
                      <a:pPr algn="l"/>
                      <a:r>
                        <a:rPr lang="en-US" sz="1400">
                          <a:latin typeface="Arial" panose="020B0604020202020204" pitchFamily="34" charset="0"/>
                          <a:cs typeface="Arial" panose="020B0604020202020204" pitchFamily="34" charset="0"/>
                        </a:rPr>
                        <a:t>Name</a:t>
                      </a:r>
                    </a:p>
                  </a:txBody>
                  <a:tcPr/>
                </a:tc>
                <a:tc>
                  <a:txBody>
                    <a:bodyPr/>
                    <a:lstStyle/>
                    <a:p>
                      <a:pPr algn="l"/>
                      <a:r>
                        <a:rPr lang="en-US" sz="1400">
                          <a:latin typeface="Arial" panose="020B0604020202020204" pitchFamily="34" charset="0"/>
                          <a:cs typeface="Arial" panose="020B0604020202020204" pitchFamily="34" charset="0"/>
                        </a:rPr>
                        <a:t>Date</a:t>
                      </a:r>
                    </a:p>
                  </a:txBody>
                  <a:tcPr/>
                </a:tc>
                <a:extLst>
                  <a:ext uri="{0D108BD9-81ED-4DB2-BD59-A6C34878D82A}">
                    <a16:rowId xmlns:a16="http://schemas.microsoft.com/office/drawing/2014/main" val="1867279182"/>
                  </a:ext>
                </a:extLst>
              </a:tr>
              <a:tr h="370840">
                <a:tc>
                  <a:txBody>
                    <a:bodyPr/>
                    <a:lstStyle/>
                    <a:p>
                      <a:r>
                        <a:rPr lang="en-US" sz="1400" b="0">
                          <a:latin typeface="Arial" panose="020B0604020202020204" pitchFamily="34" charset="0"/>
                          <a:cs typeface="Arial" panose="020B0604020202020204" pitchFamily="34" charset="0"/>
                        </a:rPr>
                        <a:t>001</a:t>
                      </a:r>
                    </a:p>
                  </a:txBody>
                  <a:tcPr anchor="ctr"/>
                </a:tc>
                <a:tc>
                  <a:txBody>
                    <a:bodyPr/>
                    <a:lstStyle/>
                    <a:p>
                      <a:r>
                        <a:rPr lang="en-US" sz="1400">
                          <a:latin typeface="Arial" panose="020B0604020202020204" pitchFamily="34" charset="0"/>
                          <a:cs typeface="Arial" panose="020B0604020202020204" pitchFamily="34" charset="0"/>
                        </a:rPr>
                        <a:t>CISO</a:t>
                      </a:r>
                    </a:p>
                  </a:txBody>
                  <a:tcPr anchor="ctr"/>
                </a:tc>
                <a:tc>
                  <a:txBody>
                    <a:bodyPr/>
                    <a:lstStyle/>
                    <a:p>
                      <a:r>
                        <a:rPr lang="en-US" sz="1400">
                          <a:latin typeface="Arial" panose="020B0604020202020204" pitchFamily="34" charset="0"/>
                          <a:cs typeface="Arial" panose="020B0604020202020204" pitchFamily="34" charset="0"/>
                        </a:rPr>
                        <a:t>John Smith</a:t>
                      </a:r>
                    </a:p>
                  </a:txBody>
                  <a:tcPr anchor="ctr"/>
                </a:tc>
                <a:tc>
                  <a:txBody>
                    <a:bodyPr/>
                    <a:lstStyle/>
                    <a:p>
                      <a:r>
                        <a:rPr lang="en-US" sz="1400">
                          <a:latin typeface="Arial" panose="020B0604020202020204" pitchFamily="34" charset="0"/>
                          <a:cs typeface="Arial" panose="020B0604020202020204" pitchFamily="34" charset="0"/>
                        </a:rPr>
                        <a:t>10/11/2023</a:t>
                      </a:r>
                    </a:p>
                  </a:txBody>
                  <a:tcPr anchor="ctr"/>
                </a:tc>
                <a:extLst>
                  <a:ext uri="{0D108BD9-81ED-4DB2-BD59-A6C34878D82A}">
                    <a16:rowId xmlns:a16="http://schemas.microsoft.com/office/drawing/2014/main" val="1961015974"/>
                  </a:ext>
                </a:extLst>
              </a:tr>
              <a:tr h="370840">
                <a:tc>
                  <a:txBody>
                    <a:bodyPr/>
                    <a:lstStyle/>
                    <a:p>
                      <a:r>
                        <a:rPr lang="en-US" sz="1400" b="0">
                          <a:latin typeface="Arial" panose="020B0604020202020204" pitchFamily="34" charset="0"/>
                          <a:cs typeface="Arial" panose="020B0604020202020204" pitchFamily="34" charset="0"/>
                        </a:rPr>
                        <a:t>002</a:t>
                      </a:r>
                    </a:p>
                  </a:txBody>
                  <a:tcPr anchor="ctr"/>
                </a:tc>
                <a:tc>
                  <a:txBody>
                    <a:bodyPr/>
                    <a:lstStyle/>
                    <a:p>
                      <a:pPr marL="0" indent="0">
                        <a:buFont typeface="Arial" panose="020B0604020202020204" pitchFamily="34" charset="0"/>
                        <a:buNone/>
                      </a:pPr>
                      <a:r>
                        <a:rPr lang="en-US" sz="1400">
                          <a:latin typeface="Arial" panose="020B0604020202020204" pitchFamily="34" charset="0"/>
                          <a:cs typeface="Arial" panose="020B0604020202020204" pitchFamily="34" charset="0"/>
                        </a:rPr>
                        <a:t>CSIRT</a:t>
                      </a:r>
                    </a:p>
                  </a:txBody>
                  <a:tcPr anchor="ctr"/>
                </a:tc>
                <a:tc>
                  <a:txBody>
                    <a:bodyPr/>
                    <a:lstStyle/>
                    <a:p>
                      <a:pPr marL="0" indent="0">
                        <a:buFont typeface="Arial" panose="020B0604020202020204" pitchFamily="34" charset="0"/>
                        <a:buNone/>
                      </a:pPr>
                      <a:r>
                        <a:rPr lang="en-US" sz="1400">
                          <a:latin typeface="Arial" panose="020B0604020202020204" pitchFamily="34" charset="0"/>
                          <a:cs typeface="Arial" panose="020B0604020202020204" pitchFamily="34" charset="0"/>
                        </a:rPr>
                        <a:t>Jane Doe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a:latin typeface="Arial" panose="020B0604020202020204" pitchFamily="34" charset="0"/>
                          <a:cs typeface="Arial" panose="020B0604020202020204" pitchFamily="34" charset="0"/>
                        </a:rPr>
                        <a:t>10/11/2023</a:t>
                      </a:r>
                    </a:p>
                  </a:txBody>
                  <a:tcPr anchor="ctr"/>
                </a:tc>
                <a:extLst>
                  <a:ext uri="{0D108BD9-81ED-4DB2-BD59-A6C34878D82A}">
                    <a16:rowId xmlns:a16="http://schemas.microsoft.com/office/drawing/2014/main" val="2003585468"/>
                  </a:ext>
                </a:extLst>
              </a:tr>
              <a:tr h="370840">
                <a:tc>
                  <a:txBody>
                    <a:bodyPr/>
                    <a:lstStyle/>
                    <a:p>
                      <a:r>
                        <a:rPr lang="en-US" sz="1400" b="0">
                          <a:latin typeface="Arial" panose="020B0604020202020204" pitchFamily="34" charset="0"/>
                          <a:cs typeface="Arial" panose="020B0604020202020204" pitchFamily="34" charset="0"/>
                        </a:rPr>
                        <a:t>003</a:t>
                      </a:r>
                    </a:p>
                  </a:txBody>
                  <a:tcPr anchor="ctr"/>
                </a:tc>
                <a:tc>
                  <a:txBody>
                    <a:bodyPr/>
                    <a:lstStyle/>
                    <a:p>
                      <a:pPr marL="0" indent="0">
                        <a:buFont typeface="Arial" panose="020B0604020202020204" pitchFamily="34" charset="0"/>
                        <a:buNone/>
                      </a:pPr>
                      <a:r>
                        <a:rPr lang="en-US" sz="1400">
                          <a:latin typeface="Arial" panose="020B0604020202020204" pitchFamily="34" charset="0"/>
                          <a:cs typeface="Arial" panose="020B0604020202020204" pitchFamily="34" charset="0"/>
                        </a:rPr>
                        <a:t>Cloud Operations</a:t>
                      </a:r>
                    </a:p>
                  </a:txBody>
                  <a:tcPr anchor="ctr"/>
                </a:tc>
                <a:tc>
                  <a:txBody>
                    <a:bodyPr/>
                    <a:lstStyle/>
                    <a:p>
                      <a:pPr marL="0" indent="0">
                        <a:buFont typeface="Arial" panose="020B0604020202020204" pitchFamily="34" charset="0"/>
                        <a:buNone/>
                      </a:pPr>
                      <a:r>
                        <a:rPr lang="en-US" sz="1400">
                          <a:latin typeface="Arial" panose="020B0604020202020204" pitchFamily="34" charset="0"/>
                          <a:cs typeface="Arial" panose="020B0604020202020204" pitchFamily="34" charset="0"/>
                        </a:rPr>
                        <a:t>Dr. Jeannette Cardona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a:latin typeface="Arial" panose="020B0604020202020204" pitchFamily="34" charset="0"/>
                          <a:cs typeface="Arial" panose="020B0604020202020204" pitchFamily="34" charset="0"/>
                        </a:rPr>
                        <a:t>10/12/2023</a:t>
                      </a:r>
                    </a:p>
                  </a:txBody>
                  <a:tcPr anchor="ctr"/>
                </a:tc>
                <a:extLst>
                  <a:ext uri="{0D108BD9-81ED-4DB2-BD59-A6C34878D82A}">
                    <a16:rowId xmlns:a16="http://schemas.microsoft.com/office/drawing/2014/main" val="96255534"/>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20</a:t>
            </a:fld>
            <a:endParaRPr lang="en-US"/>
          </a:p>
        </p:txBody>
      </p:sp>
    </p:spTree>
    <p:extLst>
      <p:ext uri="{BB962C8B-B14F-4D97-AF65-F5344CB8AC3E}">
        <p14:creationId xmlns:p14="http://schemas.microsoft.com/office/powerpoint/2010/main" val="441471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Comparing and Contrasting Important Components of Written Reports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Note Taking</a:t>
            </a:r>
            <a:endParaRPr lang="en-US" sz="2200"/>
          </a:p>
        </p:txBody>
      </p:sp>
      <p:sp>
        <p:nvSpPr>
          <p:cNvPr id="6" name="TextBox 5">
            <a:extLst>
              <a:ext uri="{FF2B5EF4-FFF2-40B4-BE49-F238E27FC236}">
                <a16:creationId xmlns:a16="http://schemas.microsoft.com/office/drawing/2014/main" id="{B9D75C7D-D5C0-9AF7-EAE9-9D9AAD3A54BB}"/>
              </a:ext>
            </a:extLst>
          </p:cNvPr>
          <p:cNvSpPr txBox="1"/>
          <p:nvPr/>
        </p:nvSpPr>
        <p:spPr>
          <a:xfrm>
            <a:off x="425450" y="917382"/>
            <a:ext cx="8064500" cy="3323987"/>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This is a common question when it comes to data collection and report writing: Exactly when should I start putting together this information?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A report is the final outcome of a penetration testing effort.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most accurate and comprehensive way to compile a report is to start collecting and organizing the results while you are still testing.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In other words, you need to understand the process of ongoing documentation during testing.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As you come across findings that need to be documented, take screenshots of the tools used, the steps, and the output.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This will help you piece together exactly the scenario that triggered the finding and illustrate it for the end user.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should include these screenshots as part of the report because including visual proof is the best way for your audience to gain a full picture of and understand the findings.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Sometimes it may even be necessary to create a video.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In summary, taking screenshots, videos, and lots of notes will help you create a deliverable report.</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21</a:t>
            </a:fld>
            <a:endParaRPr lang="en-US"/>
          </a:p>
        </p:txBody>
      </p:sp>
    </p:spTree>
    <p:extLst>
      <p:ext uri="{BB962C8B-B14F-4D97-AF65-F5344CB8AC3E}">
        <p14:creationId xmlns:p14="http://schemas.microsoft.com/office/powerpoint/2010/main" val="4004478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Comparing and Contrasting Important Components of Written Reports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Note Taking (Cont.)</a:t>
            </a:r>
            <a:endParaRPr lang="en-US" sz="2200"/>
          </a:p>
        </p:txBody>
      </p:sp>
      <p:sp>
        <p:nvSpPr>
          <p:cNvPr id="6" name="TextBox 5">
            <a:extLst>
              <a:ext uri="{FF2B5EF4-FFF2-40B4-BE49-F238E27FC236}">
                <a16:creationId xmlns:a16="http://schemas.microsoft.com/office/drawing/2014/main" id="{B9D75C7D-D5C0-9AF7-EAE9-9D9AAD3A54BB}"/>
              </a:ext>
            </a:extLst>
          </p:cNvPr>
          <p:cNvSpPr txBox="1"/>
          <p:nvPr/>
        </p:nvSpPr>
        <p:spPr>
          <a:xfrm>
            <a:off x="425450" y="917382"/>
            <a:ext cx="8064500" cy="2462213"/>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When it comes to constructing a final penetration testing report, one of the biggest challenges is pulling together all the data and findings collected throughout the testing phases.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This is especially true when the penetration test spans a long period of time.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Longer test spans often require a lengthier sorting process and use of specialized tools, such as </a:t>
            </a:r>
            <a:r>
              <a:rPr lang="en-US" sz="1400" err="1">
                <a:latin typeface="Arial" panose="020B0604020202020204" pitchFamily="34" charset="0"/>
                <a:cs typeface="Arial" panose="020B0604020202020204" pitchFamily="34" charset="0"/>
              </a:rPr>
              <a:t>Dradis</a:t>
            </a:r>
            <a:r>
              <a:rPr lang="en-US" sz="1400">
                <a:latin typeface="Arial" panose="020B0604020202020204" pitchFamily="34" charset="0"/>
                <a:cs typeface="Arial" panose="020B0604020202020204" pitchFamily="34" charset="0"/>
              </a:rPr>
              <a:t>, to find the information you are looking to include in your report.</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err="1">
                <a:latin typeface="Arial" panose="020B0604020202020204" pitchFamily="34" charset="0"/>
                <a:cs typeface="Arial" panose="020B0604020202020204" pitchFamily="34" charset="0"/>
              </a:rPr>
              <a:t>Dradis</a:t>
            </a:r>
            <a:r>
              <a:rPr lang="en-US" sz="1400">
                <a:latin typeface="Arial" panose="020B0604020202020204" pitchFamily="34" charset="0"/>
                <a:cs typeface="Arial" panose="020B0604020202020204" pitchFamily="34" charset="0"/>
              </a:rPr>
              <a:t> is a handy little tool that can ingest the results from many of the penetration testing tools you use and help you produce reports in formats such as CSV, HTML, and PDF.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It is very flexible because it includes add-ons and allows you to create your own.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If you find yourself in a situation where you need to import from a new tool that is not yet compatible, you can write your own add-on to accomplish this.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22</a:t>
            </a:fld>
            <a:endParaRPr lang="en-US"/>
          </a:p>
        </p:txBody>
      </p:sp>
    </p:spTree>
    <p:extLst>
      <p:ext uri="{BB962C8B-B14F-4D97-AF65-F5344CB8AC3E}">
        <p14:creationId xmlns:p14="http://schemas.microsoft.com/office/powerpoint/2010/main" val="2817581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Comparing and Contrasting Important Components of Written Reports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Common Themes/Root Causes</a:t>
            </a:r>
            <a:endParaRPr lang="en-US" sz="2200"/>
          </a:p>
        </p:txBody>
      </p:sp>
      <p:sp>
        <p:nvSpPr>
          <p:cNvPr id="6" name="TextBox 5">
            <a:extLst>
              <a:ext uri="{FF2B5EF4-FFF2-40B4-BE49-F238E27FC236}">
                <a16:creationId xmlns:a16="http://schemas.microsoft.com/office/drawing/2014/main" id="{B9D75C7D-D5C0-9AF7-EAE9-9D9AAD3A54BB}"/>
              </a:ext>
            </a:extLst>
          </p:cNvPr>
          <p:cNvSpPr txBox="1"/>
          <p:nvPr/>
        </p:nvSpPr>
        <p:spPr>
          <a:xfrm>
            <a:off x="425450" y="917382"/>
            <a:ext cx="8064500" cy="289310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As you compile findings during your testing phases, you will be recording the output of tools that you run, all vulnerabilities found, and general observations of insecure systems resulting from failure to use best practices.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By itself, such data is normally not very useful in understanding the impact or risk to the specific environment being tested.</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For example, you run an automated vulnerability scanner such as Nessus against a Linux server that you found accessible on the internal network.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vulnerability scanner might indicate that it has an FTP server running on port 21.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FTP server software that is running the target host is up to date, and there is no indication from the vulnerability scanner that this is an issue. </a:t>
            </a:r>
          </a:p>
          <a:p>
            <a:pPr marL="285750" indent="-285750">
              <a:buFont typeface="Arial" panose="020B0604020202020204" pitchFamily="34" charset="0"/>
              <a:buChar char="•"/>
            </a:pPr>
            <a:r>
              <a:rPr lang="en-US" sz="1400">
                <a:latin typeface="Arial"/>
                <a:cs typeface="Arial"/>
              </a:rPr>
              <a:t>However, as you continue to discover additional information about the environment you are testing, you determine that this Linux server is accessible from the Internet.</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23</a:t>
            </a:fld>
            <a:endParaRPr lang="en-US"/>
          </a:p>
        </p:txBody>
      </p:sp>
    </p:spTree>
    <p:extLst>
      <p:ext uri="{BB962C8B-B14F-4D97-AF65-F5344CB8AC3E}">
        <p14:creationId xmlns:p14="http://schemas.microsoft.com/office/powerpoint/2010/main" val="2906865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Comparing and Contrasting Important Components of Written Reports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Common Themes/Root Causes (Cont.)</a:t>
            </a:r>
            <a:endParaRPr lang="en-US" sz="2200"/>
          </a:p>
        </p:txBody>
      </p:sp>
      <p:sp>
        <p:nvSpPr>
          <p:cNvPr id="6" name="TextBox 5">
            <a:extLst>
              <a:ext uri="{FF2B5EF4-FFF2-40B4-BE49-F238E27FC236}">
                <a16:creationId xmlns:a16="http://schemas.microsoft.com/office/drawing/2014/main" id="{B9D75C7D-D5C0-9AF7-EAE9-9D9AAD3A54BB}"/>
              </a:ext>
            </a:extLst>
          </p:cNvPr>
          <p:cNvSpPr txBox="1"/>
          <p:nvPr/>
        </p:nvSpPr>
        <p:spPr>
          <a:xfrm>
            <a:off x="425450" y="917382"/>
            <a:ext cx="8064500" cy="2893100"/>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then discover, based on conversations with the server owner, that this FTP server was supposed to be decommissioned many years ago.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After looking at the logs of the FTP server, you find that employees are still using it to store and transfer sensitive information.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This, of course, is a major concern that would not have been uncovered by just reading a vulnerability report.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This specific example illustrates why it is so important to analyze the results of your testing and correlate them to the actual environment.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It is the only way to really understand the risk, and this understanding should be carefully conveyed in your report.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Most reports provide an indication of risk on a scale of high, medium, and low.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A quality report provides an accurate rating based on the risk to the actual environment and a detailed root cause analysis for each vulnerability.</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24</a:t>
            </a:fld>
            <a:endParaRPr lang="en-US"/>
          </a:p>
        </p:txBody>
      </p:sp>
    </p:spTree>
    <p:extLst>
      <p:ext uri="{BB962C8B-B14F-4D97-AF65-F5344CB8AC3E}">
        <p14:creationId xmlns:p14="http://schemas.microsoft.com/office/powerpoint/2010/main" val="2256557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Comparing and Contrasting Important Components of Written Reports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Common Themes/Root Causes (Cont.)</a:t>
            </a:r>
            <a:endParaRPr lang="en-US" sz="2200"/>
          </a:p>
        </p:txBody>
      </p:sp>
      <p:sp>
        <p:nvSpPr>
          <p:cNvPr id="6" name="TextBox 5">
            <a:extLst>
              <a:ext uri="{FF2B5EF4-FFF2-40B4-BE49-F238E27FC236}">
                <a16:creationId xmlns:a16="http://schemas.microsoft.com/office/drawing/2014/main" id="{B9D75C7D-D5C0-9AF7-EAE9-9D9AAD3A54BB}"/>
              </a:ext>
            </a:extLst>
          </p:cNvPr>
          <p:cNvSpPr txBox="1"/>
          <p:nvPr/>
        </p:nvSpPr>
        <p:spPr>
          <a:xfrm>
            <a:off x="425450" y="917382"/>
            <a:ext cx="8064500" cy="3754874"/>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If you are a third-party penetration tester who has been hired to perform a test for a customer, the report is your final deliverable.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It is also proof of the work you performed and the findings that came from the effort.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It is similar to having a home inspection on a home you want to purchase: The inspector will likely spend hours around the house, checking in the attic, crawl space, and so on.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At the end of the day, you will want to have a detailed report on the inspector’s findings so that you can address any issues found.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If the inspector were to provide you with an incomplete report or a report containing false findings, you would not feel that you had gotten your money’s worth.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would also run into issues if you tried to address the issues with the seller of the house.</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Similarly, when you turn over a penetration testing report to a customer, the customer will begin addressing the findings in the report.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customer may begin deploying upgrades or purchasing new equipment based on your recommendations.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If the customer finds that one of the reported findings was a false positive, this may cost the customer a lot of money and time, and the customer would likely not hire you back for a follow-up engagement – and that isn’t necessarily a good thing.</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25</a:t>
            </a:fld>
            <a:endParaRPr lang="en-US"/>
          </a:p>
        </p:txBody>
      </p:sp>
    </p:spTree>
    <p:extLst>
      <p:ext uri="{BB962C8B-B14F-4D97-AF65-F5344CB8AC3E}">
        <p14:creationId xmlns:p14="http://schemas.microsoft.com/office/powerpoint/2010/main" val="1488450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Comparing and Contrasting Important Components of Written Reports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Common Themes/Root Causes (Cont.)</a:t>
            </a:r>
            <a:endParaRPr lang="en-US" sz="2200"/>
          </a:p>
        </p:txBody>
      </p:sp>
      <p:sp>
        <p:nvSpPr>
          <p:cNvPr id="6" name="TextBox 5">
            <a:extLst>
              <a:ext uri="{FF2B5EF4-FFF2-40B4-BE49-F238E27FC236}">
                <a16:creationId xmlns:a16="http://schemas.microsoft.com/office/drawing/2014/main" id="{B9D75C7D-D5C0-9AF7-EAE9-9D9AAD3A54BB}"/>
              </a:ext>
            </a:extLst>
          </p:cNvPr>
          <p:cNvSpPr txBox="1"/>
          <p:nvPr/>
        </p:nvSpPr>
        <p:spPr>
          <a:xfrm>
            <a:off x="425450" y="917382"/>
            <a:ext cx="8064500" cy="3539430"/>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Now consider the case of an internal penetration test. For example, you are performing an application audit on an internally developed web application.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note in your report that there is an SQL injection flaw in one of the input fields of the application, but you do not validate the finding.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Typically, you would turn over this report to management, who would then task the application developer with addressing the issue.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Of course, the application developer would want to find a fix for this defect as soon as possible.</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He or she would likely commit time to researching and mitigating the issue.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If after spending time and money on hunting down the cause of this flaw, it is determined to be a false positive, the application developer would come back to you as the tester for answers.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If it turned out that you didn’t validate the result, the application developer would not be happy – and you could be sure your management would hear about it.</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Of course, these are just two scenarios that illustrate the importance of quality report writing.</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There can be other impacts as well, including compromised systems due to false negatives.</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However, we now move on to discussing what a quality report is and how to accomplish it.</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26</a:t>
            </a:fld>
            <a:endParaRPr lang="en-US"/>
          </a:p>
        </p:txBody>
      </p:sp>
    </p:spTree>
    <p:extLst>
      <p:ext uri="{BB962C8B-B14F-4D97-AF65-F5344CB8AC3E}">
        <p14:creationId xmlns:p14="http://schemas.microsoft.com/office/powerpoint/2010/main" val="2125970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Comparing and Contrasting Important Components of Written Reports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Lab - Explore PenTest Reports</a:t>
            </a:r>
            <a:endParaRPr lang="en-US" sz="2200"/>
          </a:p>
        </p:txBody>
      </p:sp>
      <p:sp>
        <p:nvSpPr>
          <p:cNvPr id="6" name="TextBox 5">
            <a:extLst>
              <a:ext uri="{FF2B5EF4-FFF2-40B4-BE49-F238E27FC236}">
                <a16:creationId xmlns:a16="http://schemas.microsoft.com/office/drawing/2014/main" id="{B9D75C7D-D5C0-9AF7-EAE9-9D9AAD3A54BB}"/>
              </a:ext>
            </a:extLst>
          </p:cNvPr>
          <p:cNvSpPr txBox="1"/>
          <p:nvPr/>
        </p:nvSpPr>
        <p:spPr>
          <a:xfrm>
            <a:off x="438150" y="1196782"/>
            <a:ext cx="8064500" cy="1323439"/>
          </a:xfrm>
          <a:prstGeom prst="rect">
            <a:avLst/>
          </a:prstGeom>
          <a:noFill/>
        </p:spPr>
        <p:txBody>
          <a:bodyPr wrap="square" lIns="91440" tIns="45720" rIns="91440" bIns="45720" rtlCol="0" anchor="t">
            <a:spAutoFit/>
          </a:bodyPr>
          <a:lstStyle/>
          <a:p>
            <a:r>
              <a:rPr lang="en-US" sz="1600">
                <a:latin typeface="Arial"/>
                <a:cs typeface="Arial"/>
              </a:rPr>
              <a:t>In this lab, you will complete the following objectives:</a:t>
            </a:r>
          </a:p>
          <a:p>
            <a:endParaRPr lang="en-US" sz="16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a:latin typeface="Arial"/>
                <a:cs typeface="Arial"/>
              </a:rPr>
              <a:t>Part 1: Review Publicly Available Penetration Testing Reports</a:t>
            </a:r>
          </a:p>
          <a:p>
            <a:pPr marL="742950" lvl="1" indent="-285750">
              <a:buFont typeface="Arial" panose="020B0604020202020204" pitchFamily="34" charset="0"/>
              <a:buChar char="•"/>
            </a:pPr>
            <a:r>
              <a:rPr lang="en-US" sz="1600">
                <a:latin typeface="Arial"/>
                <a:cs typeface="Arial"/>
              </a:rPr>
              <a:t>Part 2: Develop Your Own Report Format</a:t>
            </a:r>
          </a:p>
          <a:p>
            <a:pPr marL="742950" lvl="1" indent="-285750">
              <a:buFont typeface="Arial" panose="020B0604020202020204" pitchFamily="34" charset="0"/>
              <a:buChar char="•"/>
            </a:pPr>
            <a:r>
              <a:rPr lang="en-US" sz="1600">
                <a:latin typeface="Arial"/>
                <a:cs typeface="Arial"/>
              </a:rPr>
              <a:t>Part 3: Create your </a:t>
            </a:r>
            <a:r>
              <a:rPr lang="en-US" sz="1600" err="1">
                <a:latin typeface="Arial"/>
                <a:cs typeface="Arial"/>
              </a:rPr>
              <a:t>Pentesting</a:t>
            </a:r>
            <a:r>
              <a:rPr lang="en-US" sz="1600">
                <a:latin typeface="Arial"/>
                <a:cs typeface="Arial"/>
              </a:rPr>
              <a:t> Report</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27</a:t>
            </a:fld>
            <a:endParaRPr lang="en-US"/>
          </a:p>
        </p:txBody>
      </p:sp>
    </p:spTree>
    <p:extLst>
      <p:ext uri="{BB962C8B-B14F-4D97-AF65-F5344CB8AC3E}">
        <p14:creationId xmlns:p14="http://schemas.microsoft.com/office/powerpoint/2010/main" val="3078992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323850" y="1399690"/>
            <a:ext cx="8591550" cy="2344119"/>
          </a:xfrm>
          <a:prstGeom prst="rect">
            <a:avLst/>
          </a:prstGeom>
          <a:noFill/>
          <a:ln/>
        </p:spPr>
        <p:txBody>
          <a:bodyPr wrap="square" rtlCol="0"/>
          <a:lstStyle/>
          <a:p>
            <a:pPr marL="0" indent="0">
              <a:buNone/>
            </a:pPr>
            <a:r>
              <a:rPr lang="en-US" sz="4600">
                <a:solidFill>
                  <a:srgbClr val="B1E8FA"/>
                </a:solidFill>
                <a:latin typeface="Arial" pitchFamily="34" charset="0"/>
                <a:ea typeface="Arial" pitchFamily="34" charset="-122"/>
                <a:cs typeface="Arial" pitchFamily="34" charset="-120"/>
              </a:rPr>
              <a:t>9.2 Analyzing the Findings and Recommending the Appropriate Remediation Within a Report</a:t>
            </a:r>
            <a:endParaRPr lang="en-US" sz="460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28</a:t>
            </a:fld>
            <a:endParaRPr lang="en-US"/>
          </a:p>
        </p:txBody>
      </p:sp>
    </p:spTree>
    <p:extLst>
      <p:ext uri="{BB962C8B-B14F-4D97-AF65-F5344CB8AC3E}">
        <p14:creationId xmlns:p14="http://schemas.microsoft.com/office/powerpoint/2010/main" val="3444332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Analyzing the Findings and Recommending the Appropriate Remediation Within a Report</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Overview</a:t>
            </a:r>
            <a:endParaRPr lang="en-US" sz="2200"/>
          </a:p>
        </p:txBody>
      </p:sp>
      <p:sp>
        <p:nvSpPr>
          <p:cNvPr id="4" name="Text 2">
            <a:extLst>
              <a:ext uri="{FF2B5EF4-FFF2-40B4-BE49-F238E27FC236}">
                <a16:creationId xmlns:a16="http://schemas.microsoft.com/office/drawing/2014/main" id="{BCC845D6-C36A-C61F-2CE2-481CCD62FB01}"/>
              </a:ext>
            </a:extLst>
          </p:cNvPr>
          <p:cNvSpPr/>
          <p:nvPr/>
        </p:nvSpPr>
        <p:spPr>
          <a:xfrm>
            <a:off x="237497" y="896728"/>
            <a:ext cx="8229600" cy="856232"/>
          </a:xfrm>
          <a:prstGeom prst="rect">
            <a:avLst/>
          </a:prstGeom>
          <a:noFill/>
          <a:ln/>
        </p:spPr>
        <p:txBody>
          <a:bodyPr wrap="square" lIns="91440" tIns="45720" rIns="91440" bIns="45720" rtlCol="0" anchor="t"/>
          <a:lstStyle/>
          <a:p>
            <a:r>
              <a:rPr lang="en-US" sz="1600" b="0" i="0">
                <a:effectLst/>
                <a:latin typeface="Arial"/>
                <a:cs typeface="Arial"/>
              </a:rPr>
              <a:t>During a penetration testing engagement, you should analyze the findings and recommend the appropriate remediation within your report, including technical, administrative, operational, and physical controls.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29</a:t>
            </a:fld>
            <a:endParaRPr lang="en-US"/>
          </a:p>
        </p:txBody>
      </p:sp>
    </p:spTree>
    <p:extLst>
      <p:ext uri="{BB962C8B-B14F-4D97-AF65-F5344CB8AC3E}">
        <p14:creationId xmlns:p14="http://schemas.microsoft.com/office/powerpoint/2010/main" val="112325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name="Slide 3">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35814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to Expect in this Module</a:t>
            </a:r>
            <a:endParaRPr lang="en-US" sz="2200"/>
          </a:p>
        </p:txBody>
      </p:sp>
      <p:sp>
        <p:nvSpPr>
          <p:cNvPr id="3" name="Text 1"/>
          <p:cNvSpPr/>
          <p:nvPr/>
        </p:nvSpPr>
        <p:spPr>
          <a:xfrm>
            <a:off x="0" y="457200"/>
            <a:ext cx="8229600" cy="358140"/>
          </a:xfrm>
          <a:prstGeom prst="rect">
            <a:avLst/>
          </a:prstGeom>
          <a:noFill/>
          <a:ln/>
        </p:spPr>
        <p:txBody>
          <a:bodyPr wrap="square" rtlCol="0" anchor="t"/>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en-US" sz="1500" b="0" i="0" u="none" strike="noStrike" kern="1200" cap="none" spc="0" normalizeH="0" baseline="0" noProof="0">
                <a:ln>
                  <a:noFill/>
                </a:ln>
                <a:solidFill>
                  <a:srgbClr val="000000"/>
                </a:solidFill>
                <a:effectLst/>
                <a:uLnTx/>
                <a:uFillTx/>
                <a:latin typeface="Arial"/>
                <a:ea typeface="ＭＳ Ｐゴシック" charset="0"/>
              </a:rPr>
              <a:t>To facilitate learning, the following features within the UI may be included in this module:</a:t>
            </a: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p:txBody>
      </p:sp>
      <p:graphicFrame>
        <p:nvGraphicFramePr>
          <p:cNvPr id="6" name="Table 5">
            <a:extLst>
              <a:ext uri="{FF2B5EF4-FFF2-40B4-BE49-F238E27FC236}">
                <a16:creationId xmlns:a16="http://schemas.microsoft.com/office/drawing/2014/main" id="{CEA739AB-83E7-3356-BA00-BC3B68876B93}"/>
              </a:ext>
            </a:extLst>
          </p:cNvPr>
          <p:cNvGraphicFramePr>
            <a:graphicFrameLocks noGrp="1"/>
          </p:cNvGraphicFramePr>
          <p:nvPr>
            <p:extLst>
              <p:ext uri="{D42A27DB-BD31-4B8C-83A1-F6EECF244321}">
                <p14:modId xmlns:p14="http://schemas.microsoft.com/office/powerpoint/2010/main" val="2888145286"/>
              </p:ext>
            </p:extLst>
          </p:nvPr>
        </p:nvGraphicFramePr>
        <p:xfrm>
          <a:off x="301658" y="1021326"/>
          <a:ext cx="8557528" cy="3013796"/>
        </p:xfrm>
        <a:graphic>
          <a:graphicData uri="http://schemas.openxmlformats.org/drawingml/2006/table">
            <a:tbl>
              <a:tblPr firstRow="1" bandRow="1">
                <a:tableStyleId>{5C22544A-7EE6-4342-B048-85BDC9FD1C3A}</a:tableStyleId>
              </a:tblPr>
              <a:tblGrid>
                <a:gridCol w="2223828">
                  <a:extLst>
                    <a:ext uri="{9D8B030D-6E8A-4147-A177-3AD203B41FA5}">
                      <a16:colId xmlns:a16="http://schemas.microsoft.com/office/drawing/2014/main" val="200107645"/>
                    </a:ext>
                  </a:extLst>
                </a:gridCol>
                <a:gridCol w="6333700">
                  <a:extLst>
                    <a:ext uri="{9D8B030D-6E8A-4147-A177-3AD203B41FA5}">
                      <a16:colId xmlns:a16="http://schemas.microsoft.com/office/drawing/2014/main" val="2648404099"/>
                    </a:ext>
                  </a:extLst>
                </a:gridCol>
              </a:tblGrid>
              <a:tr h="265091">
                <a:tc>
                  <a:txBody>
                    <a:bodyPr/>
                    <a:lstStyle/>
                    <a:p>
                      <a:pPr marL="0" algn="l" defTabSz="914400" rtl="0" eaLnBrk="1" latinLnBrk="0" hangingPunct="1"/>
                      <a:r>
                        <a:rPr lang="en-US" sz="1400" b="1" kern="1200">
                          <a:solidFill>
                            <a:schemeClr val="lt1"/>
                          </a:solidFill>
                          <a:latin typeface="Arial" panose="020B0604020202020204" pitchFamily="34" charset="0"/>
                          <a:ea typeface="+mn-ea"/>
                          <a:cs typeface="Arial" panose="020B0604020202020204" pitchFamily="34" charset="0"/>
                        </a:rPr>
                        <a:t>Feature</a:t>
                      </a:r>
                    </a:p>
                  </a:txBody>
                  <a:tcPr/>
                </a:tc>
                <a:tc>
                  <a:txBody>
                    <a:bodyPr/>
                    <a:lstStyle/>
                    <a:p>
                      <a:pPr marL="0" algn="l" defTabSz="914400" rtl="0" eaLnBrk="1" latinLnBrk="0" hangingPunct="1"/>
                      <a:r>
                        <a:rPr lang="en-US" sz="1400" b="1" kern="1200">
                          <a:solidFill>
                            <a:schemeClr val="lt1"/>
                          </a:solidFill>
                          <a:latin typeface="Arial" panose="020B0604020202020204" pitchFamily="34" charset="0"/>
                          <a:ea typeface="+mn-ea"/>
                          <a:cs typeface="Arial" panose="020B0604020202020204" pitchFamily="34" charset="0"/>
                        </a:rPr>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Avatar</a:t>
                      </a:r>
                    </a:p>
                  </a:txBody>
                  <a:tcPr marL="9525" marR="9525" marT="9525" marB="0" anchor="ctr"/>
                </a:tc>
                <a:tc>
                  <a:txBody>
                    <a:bodyPr/>
                    <a:lstStyle/>
                    <a:p>
                      <a:pPr marL="0" marR="0" lvl="0" indent="0" algn="l">
                        <a:lnSpc>
                          <a:spcPct val="100000"/>
                        </a:lnSpc>
                        <a:spcBef>
                          <a:spcPts val="0"/>
                        </a:spcBef>
                        <a:spcAft>
                          <a:spcPts val="0"/>
                        </a:spcAft>
                        <a:buNone/>
                      </a:pPr>
                      <a:r>
                        <a:rPr lang="en-US" sz="1400" b="0" i="0" u="none" strike="noStrike" noProof="0">
                          <a:latin typeface="Arial" panose="020B0604020202020204" pitchFamily="34" charset="0"/>
                          <a:cs typeface="Arial" panose="020B0604020202020204" pitchFamily="34" charset="0"/>
                        </a:rPr>
                        <a:t>A virtual character representing a subject matter expert adds contextual information to the students' skills and helps them connect the dots by asking open-reflection questions. </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78002380"/>
                  </a:ext>
                </a:extLst>
              </a:tr>
              <a:tr h="33155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panose="020B0604020202020204" pitchFamily="34" charset="0"/>
                          <a:cs typeface="Arial" panose="020B0604020202020204" pitchFamily="34" charset="0"/>
                        </a:rPr>
                        <a:t>Videos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a:latin typeface="Arial" panose="020B0604020202020204" pitchFamily="34" charset="0"/>
                          <a:cs typeface="Arial" panose="020B0604020202020204" pitchFamily="34" charset="0"/>
                        </a:rP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panose="020B0604020202020204" pitchFamily="34" charset="0"/>
                          <a:cs typeface="Arial" panose="020B0604020202020204" pitchFamily="34" charset="0"/>
                        </a:rPr>
                        <a:t>Practice</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Arial" panose="020B0604020202020204" pitchFamily="34" charset="0"/>
                          <a:cs typeface="Arial" panose="020B0604020202020204" pitchFamily="34" charset="0"/>
                        </a:rPr>
                        <a:t>A variety of formats to help learners gauge content understanding.</a:t>
                      </a:r>
                    </a:p>
                    <a:p>
                      <a:endParaRPr lang="en-US" sz="1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kern="1200">
                          <a:solidFill>
                            <a:srgbClr val="000000"/>
                          </a:solidFill>
                          <a:effectLst/>
                          <a:latin typeface="Arial" panose="020B0604020202020204" pitchFamily="34" charset="0"/>
                          <a:ea typeface="+mn-ea"/>
                          <a:cs typeface="Arial" panose="020B0604020202020204" pitchFamily="34" charset="0"/>
                        </a:rPr>
                        <a:t>Hands- On Lab</a:t>
                      </a:r>
                    </a:p>
                  </a:txBody>
                  <a:tcPr marL="9525" marR="9525" marT="9525" marB="0" anchor="ctr"/>
                </a:tc>
                <a:tc>
                  <a:txBody>
                    <a:bodyPr/>
                    <a:lstStyle/>
                    <a:p>
                      <a:r>
                        <a:rPr lang="en-US" sz="1400">
                          <a:latin typeface="Arial" panose="020B0604020202020204" pitchFamily="34" charset="0"/>
                          <a:cs typeface="Arial" panose="020B0604020202020204" pitchFamily="34" charset="0"/>
                        </a:rPr>
                        <a:t>Labs designed for working with physical equipment.</a:t>
                      </a:r>
                    </a:p>
                  </a:txBody>
                  <a:tcPr/>
                </a:tc>
                <a:extLst>
                  <a:ext uri="{0D108BD9-81ED-4DB2-BD59-A6C34878D82A}">
                    <a16:rowId xmlns:a16="http://schemas.microsoft.com/office/drawing/2014/main" val="3727131555"/>
                  </a:ext>
                </a:extLst>
              </a:tr>
              <a:tr h="265091">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Module Quizzes</a:t>
                      </a:r>
                    </a:p>
                  </a:txBody>
                  <a:tcPr marL="9525" marR="9525" marT="9525" marB="0" anchor="ctr"/>
                </a:tc>
                <a:tc>
                  <a:txBody>
                    <a:bodyPr/>
                    <a:lstStyle/>
                    <a:p>
                      <a:r>
                        <a:rPr lang="en-US" sz="1400">
                          <a:latin typeface="Arial" panose="020B0604020202020204" pitchFamily="34" charset="0"/>
                          <a:cs typeface="Arial" panose="020B0604020202020204" pitchFamily="34" charset="0"/>
                        </a:rPr>
                        <a:t>Self-assessments that integrate concepts and skills learned throughout the series of topics presented in the module.</a:t>
                      </a:r>
                    </a:p>
                  </a:txBody>
                  <a:tcPr/>
                </a:tc>
                <a:extLst>
                  <a:ext uri="{0D108BD9-81ED-4DB2-BD59-A6C34878D82A}">
                    <a16:rowId xmlns:a16="http://schemas.microsoft.com/office/drawing/2014/main" val="762923215"/>
                  </a:ext>
                </a:extLst>
              </a:tr>
              <a:tr h="265091">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Module Summary</a:t>
                      </a:r>
                    </a:p>
                  </a:txBody>
                  <a:tcPr marL="9525" marR="9525" marT="9525" marB="0" anchor="ctr"/>
                </a:tc>
                <a:tc>
                  <a:txBody>
                    <a:bodyPr/>
                    <a:lstStyle/>
                    <a:p>
                      <a:r>
                        <a:rPr lang="en-US" sz="1400">
                          <a:latin typeface="Arial" panose="020B0604020202020204" pitchFamily="34" charset="0"/>
                          <a:cs typeface="Arial" panose="020B0604020202020204" pitchFamily="34" charset="0"/>
                        </a:rPr>
                        <a:t>Briefly recaps module content.</a:t>
                      </a:r>
                    </a:p>
                  </a:txBody>
                  <a:tcPr/>
                </a:tc>
                <a:extLst>
                  <a:ext uri="{0D108BD9-81ED-4DB2-BD59-A6C34878D82A}">
                    <a16:rowId xmlns:a16="http://schemas.microsoft.com/office/drawing/2014/main" val="2156077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Analyzing the Findings and Recommending the Appropriate Remediation Within a Report</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Technical Controls</a:t>
            </a:r>
            <a:endParaRPr lang="en-US" sz="2200"/>
          </a:p>
        </p:txBody>
      </p:sp>
      <p:sp>
        <p:nvSpPr>
          <p:cNvPr id="4" name="Text 2">
            <a:extLst>
              <a:ext uri="{FF2B5EF4-FFF2-40B4-BE49-F238E27FC236}">
                <a16:creationId xmlns:a16="http://schemas.microsoft.com/office/drawing/2014/main" id="{BCC845D6-C36A-C61F-2CE2-481CCD62FB01}"/>
              </a:ext>
            </a:extLst>
          </p:cNvPr>
          <p:cNvSpPr/>
          <p:nvPr/>
        </p:nvSpPr>
        <p:spPr>
          <a:xfrm>
            <a:off x="224797" y="852278"/>
            <a:ext cx="8229600" cy="786022"/>
          </a:xfrm>
          <a:prstGeom prst="rect">
            <a:avLst/>
          </a:prstGeom>
          <a:noFill/>
          <a:ln/>
        </p:spPr>
        <p:txBody>
          <a:bodyPr wrap="square" lIns="91440" tIns="45720" rIns="91440" bIns="45720" rtlCol="0" anchor="t"/>
          <a:lstStyle/>
          <a:p>
            <a:pPr marL="285750" indent="-285750">
              <a:buFont typeface="Arial" panose="020B0604020202020204" pitchFamily="34" charset="0"/>
              <a:buChar char="•"/>
            </a:pPr>
            <a:r>
              <a:rPr lang="en-US" sz="1400" b="1" i="1">
                <a:effectLst/>
                <a:latin typeface="Arial" panose="020B0604020202020204" pitchFamily="34" charset="0"/>
                <a:cs typeface="Arial" panose="020B0604020202020204" pitchFamily="34" charset="0"/>
              </a:rPr>
              <a:t>Technical controls </a:t>
            </a:r>
            <a:r>
              <a:rPr lang="en-US" sz="1400" b="0" i="0">
                <a:effectLst/>
                <a:latin typeface="Arial" panose="020B0604020202020204" pitchFamily="34" charset="0"/>
                <a:cs typeface="Arial" panose="020B0604020202020204" pitchFamily="34" charset="0"/>
              </a:rPr>
              <a:t>make use of technology to reduce vulnerabilities.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The following are examples of technical controls that can be recommended as mitigations and remediation of the vulnerabilities found during a pen test. </a:t>
            </a:r>
          </a:p>
        </p:txBody>
      </p:sp>
      <p:graphicFrame>
        <p:nvGraphicFramePr>
          <p:cNvPr id="5" name="Table 4">
            <a:extLst>
              <a:ext uri="{FF2B5EF4-FFF2-40B4-BE49-F238E27FC236}">
                <a16:creationId xmlns:a16="http://schemas.microsoft.com/office/drawing/2014/main" id="{B7C9B7E8-0BD4-FD81-E536-1F9D282CB888}"/>
              </a:ext>
            </a:extLst>
          </p:cNvPr>
          <p:cNvGraphicFramePr>
            <a:graphicFrameLocks noGrp="1"/>
          </p:cNvGraphicFramePr>
          <p:nvPr>
            <p:extLst>
              <p:ext uri="{D42A27DB-BD31-4B8C-83A1-F6EECF244321}">
                <p14:modId xmlns:p14="http://schemas.microsoft.com/office/powerpoint/2010/main" val="1712712719"/>
              </p:ext>
            </p:extLst>
          </p:nvPr>
        </p:nvGraphicFramePr>
        <p:xfrm>
          <a:off x="400314" y="1725510"/>
          <a:ext cx="8343372" cy="2834640"/>
        </p:xfrm>
        <a:graphic>
          <a:graphicData uri="http://schemas.openxmlformats.org/drawingml/2006/table">
            <a:tbl>
              <a:tblPr firstRow="1" bandRow="1">
                <a:tableStyleId>{22838BEF-8BB2-4498-84A7-C5851F593DF1}</a:tableStyleId>
              </a:tblPr>
              <a:tblGrid>
                <a:gridCol w="1511036">
                  <a:extLst>
                    <a:ext uri="{9D8B030D-6E8A-4147-A177-3AD203B41FA5}">
                      <a16:colId xmlns:a16="http://schemas.microsoft.com/office/drawing/2014/main" val="2857708288"/>
                    </a:ext>
                  </a:extLst>
                </a:gridCol>
                <a:gridCol w="6832336">
                  <a:extLst>
                    <a:ext uri="{9D8B030D-6E8A-4147-A177-3AD203B41FA5}">
                      <a16:colId xmlns:a16="http://schemas.microsoft.com/office/drawing/2014/main" val="4108220835"/>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System hardening</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rtl="0" eaLnBrk="1" latinLnBrk="0" hangingPunct="1">
                        <a:buFont typeface="Arial" panose="020B0604020202020204" pitchFamily="34" charset="0"/>
                        <a:buNone/>
                      </a:pPr>
                      <a:r>
                        <a:rPr lang="en-US" sz="1400" b="0" kern="1200">
                          <a:solidFill>
                            <a:schemeClr val="dk1"/>
                          </a:solidFill>
                          <a:latin typeface="Arial"/>
                          <a:cs typeface="Arial"/>
                        </a:rPr>
                        <a:t>It involves applying security best practices, patches, and other configurations to remediate or mitigate the vulnerabilities found in systems and applications. The system hardening process includes closing unnecessary open ports and services, removing unnecessary software, and disabling unused ports.</a:t>
                      </a:r>
                      <a:endParaRPr lang="en-US" sz="1400" b="0" kern="1200">
                        <a:solidFill>
                          <a:schemeClr val="dk1"/>
                        </a:solidFill>
                        <a:latin typeface="Arial"/>
                        <a:ea typeface="+mn-ea"/>
                        <a:cs typeface="Arial"/>
                      </a:endParaRPr>
                    </a:p>
                  </a:txBody>
                  <a:tcPr anchor="ctr"/>
                </a:tc>
                <a:extLst>
                  <a:ext uri="{0D108BD9-81ED-4DB2-BD59-A6C34878D82A}">
                    <a16:rowId xmlns:a16="http://schemas.microsoft.com/office/drawing/2014/main" val="1892823928"/>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User input sanitization and query parametrization</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ea typeface="+mn-ea"/>
                          <a:cs typeface="Arial" panose="020B0604020202020204" pitchFamily="34" charset="0"/>
                        </a:rPr>
                        <a:t>You learned that SQL injection is best prevented through the use of parameterized queries. You also learned about several other input validation vulnerabilities. The use of input validation (sanitizing user input) best practices is recommended to mitigate and prevent vulnerabilities such as cross-site scripting, cross-site request forgery, SQL injection, command injection, XML external entities, and other vulnerabilities.</a:t>
                      </a:r>
                    </a:p>
                  </a:txBody>
                  <a:tcPr anchor="ctr"/>
                </a:tc>
                <a:extLst>
                  <a:ext uri="{0D108BD9-81ED-4DB2-BD59-A6C34878D82A}">
                    <a16:rowId xmlns:a16="http://schemas.microsoft.com/office/drawing/2014/main" val="748215224"/>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Process-level remediation</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ea typeface="+mn-ea"/>
                          <a:cs typeface="Arial" panose="020B0604020202020204" pitchFamily="34" charset="0"/>
                        </a:rPr>
                        <a:t>It is important to protect operating system (for example, Linux, Windows, iOS, Android) processes and make sure an attacker has not created or manipulated any processes in the underlying system.</a:t>
                      </a:r>
                    </a:p>
                  </a:txBody>
                  <a:tcPr anchor="ctr"/>
                </a:tc>
                <a:extLst>
                  <a:ext uri="{0D108BD9-81ED-4DB2-BD59-A6C34878D82A}">
                    <a16:rowId xmlns:a16="http://schemas.microsoft.com/office/drawing/2014/main" val="295816273"/>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30</a:t>
            </a:fld>
            <a:endParaRPr lang="en-US"/>
          </a:p>
        </p:txBody>
      </p:sp>
    </p:spTree>
    <p:extLst>
      <p:ext uri="{BB962C8B-B14F-4D97-AF65-F5344CB8AC3E}">
        <p14:creationId xmlns:p14="http://schemas.microsoft.com/office/powerpoint/2010/main" val="1946435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Analyzing the Findings and Recommending the Appropriate Remediation Within a Report</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Technical Controls (Cont.)</a:t>
            </a:r>
            <a:endParaRPr lang="en-US" sz="2200"/>
          </a:p>
        </p:txBody>
      </p:sp>
      <p:graphicFrame>
        <p:nvGraphicFramePr>
          <p:cNvPr id="5" name="Table 4">
            <a:extLst>
              <a:ext uri="{FF2B5EF4-FFF2-40B4-BE49-F238E27FC236}">
                <a16:creationId xmlns:a16="http://schemas.microsoft.com/office/drawing/2014/main" id="{B7C9B7E8-0BD4-FD81-E536-1F9D282CB888}"/>
              </a:ext>
            </a:extLst>
          </p:cNvPr>
          <p:cNvGraphicFramePr>
            <a:graphicFrameLocks noGrp="1"/>
          </p:cNvGraphicFramePr>
          <p:nvPr>
            <p:extLst>
              <p:ext uri="{D42A27DB-BD31-4B8C-83A1-F6EECF244321}">
                <p14:modId xmlns:p14="http://schemas.microsoft.com/office/powerpoint/2010/main" val="879431107"/>
              </p:ext>
            </p:extLst>
          </p:nvPr>
        </p:nvGraphicFramePr>
        <p:xfrm>
          <a:off x="400314" y="814441"/>
          <a:ext cx="8531677" cy="3688080"/>
        </p:xfrm>
        <a:graphic>
          <a:graphicData uri="http://schemas.openxmlformats.org/drawingml/2006/table">
            <a:tbl>
              <a:tblPr firstRow="1" bandRow="1">
                <a:tableStyleId>{22838BEF-8BB2-4498-84A7-C5851F593DF1}</a:tableStyleId>
              </a:tblPr>
              <a:tblGrid>
                <a:gridCol w="1455963">
                  <a:extLst>
                    <a:ext uri="{9D8B030D-6E8A-4147-A177-3AD203B41FA5}">
                      <a16:colId xmlns:a16="http://schemas.microsoft.com/office/drawing/2014/main" val="2857708288"/>
                    </a:ext>
                  </a:extLst>
                </a:gridCol>
                <a:gridCol w="7075714">
                  <a:extLst>
                    <a:ext uri="{9D8B030D-6E8A-4147-A177-3AD203B41FA5}">
                      <a16:colId xmlns:a16="http://schemas.microsoft.com/office/drawing/2014/main" val="4108220835"/>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Multifactor authentication</a:t>
                      </a:r>
                    </a:p>
                    <a:p>
                      <a:pPr marL="0" lvl="0" algn="l">
                        <a:buNone/>
                      </a:pPr>
                      <a:r>
                        <a:rPr lang="en-US" sz="1400" b="1" kern="1200">
                          <a:solidFill>
                            <a:schemeClr val="dk1"/>
                          </a:solidFill>
                          <a:latin typeface="Arial"/>
                          <a:cs typeface="Arial"/>
                        </a:rPr>
                        <a:t>(MFA)</a:t>
                      </a:r>
                    </a:p>
                  </a:txBody>
                  <a:tcPr anchor="ctr"/>
                </a:tc>
                <a:tc>
                  <a:txBody>
                    <a:bodyPr/>
                    <a:lstStyle/>
                    <a:p>
                      <a:pPr marL="0" indent="0" algn="l" rtl="0" eaLnBrk="1" latinLnBrk="0" hangingPunct="1">
                        <a:buFont typeface="Arial" panose="020B0604020202020204" pitchFamily="34" charset="0"/>
                        <a:buNone/>
                      </a:pPr>
                      <a:r>
                        <a:rPr lang="en-US" sz="1400" b="0" kern="1200">
                          <a:solidFill>
                            <a:schemeClr val="dk1"/>
                          </a:solidFill>
                          <a:latin typeface="Arial"/>
                          <a:cs typeface="Arial"/>
                        </a:rPr>
                        <a:t>It is authentication that requires two or more factors. Multilayer authentication requires that two or more of the same type of factors be presented. Data classification, regulatory requirements, the impact of unauthorized access, and the likelihood of a threat being exercised should all be considered when you are deciding on the level of authentication required. The more factors, the more robust the authentication process. In response to password insecurity, many organizations have deployed multifactor authentication options to their users. With multifactor authentication, accounts are protected by something you know (password) and something you have (one-time verification code provided to you). Even gamers have been protecting their accounts using MFA for years.</a:t>
                      </a:r>
                      <a:endParaRPr lang="en-US" sz="1400" b="0" kern="1200">
                        <a:solidFill>
                          <a:schemeClr val="dk1"/>
                        </a:solidFill>
                        <a:latin typeface="Arial"/>
                        <a:ea typeface="+mn-ea"/>
                        <a:cs typeface="Arial"/>
                      </a:endParaRPr>
                    </a:p>
                  </a:txBody>
                  <a:tcPr anchor="ctr"/>
                </a:tc>
                <a:extLst>
                  <a:ext uri="{0D108BD9-81ED-4DB2-BD59-A6C34878D82A}">
                    <a16:rowId xmlns:a16="http://schemas.microsoft.com/office/drawing/2014/main" val="1892823928"/>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Password encryption</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ea typeface="+mn-ea"/>
                          <a:cs typeface="Arial" panose="020B0604020202020204" pitchFamily="34" charset="0"/>
                        </a:rPr>
                        <a:t>You should always encrypt passwords, tokens, API credentials, and similar authentication data.</a:t>
                      </a:r>
                    </a:p>
                  </a:txBody>
                  <a:tcPr anchor="ctr"/>
                </a:tc>
                <a:extLst>
                  <a:ext uri="{0D108BD9-81ED-4DB2-BD59-A6C34878D82A}">
                    <a16:rowId xmlns:a16="http://schemas.microsoft.com/office/drawing/2014/main" val="748215224"/>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Patch management</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a:ea typeface="+mn-ea"/>
                          <a:cs typeface="Arial"/>
                        </a:rPr>
                        <a:t>It is the process of distributing, installing, and applying software updates. A patch management policy lists guidelines for proper management of vulnerabilities and includes phases such as testing, deploying, and documenting the security patches applied to your organization.</a:t>
                      </a:r>
                    </a:p>
                  </a:txBody>
                  <a:tcPr anchor="ctr"/>
                </a:tc>
                <a:extLst>
                  <a:ext uri="{0D108BD9-81ED-4DB2-BD59-A6C34878D82A}">
                    <a16:rowId xmlns:a16="http://schemas.microsoft.com/office/drawing/2014/main" val="295816273"/>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31</a:t>
            </a:fld>
            <a:endParaRPr lang="en-US"/>
          </a:p>
        </p:txBody>
      </p:sp>
    </p:spTree>
    <p:extLst>
      <p:ext uri="{BB962C8B-B14F-4D97-AF65-F5344CB8AC3E}">
        <p14:creationId xmlns:p14="http://schemas.microsoft.com/office/powerpoint/2010/main" val="1644438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Analyzing the Findings and Recommending the Appropriate Remediation Within a Report</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Technical Controls (Cont.)</a:t>
            </a:r>
            <a:endParaRPr lang="en-US" sz="2200"/>
          </a:p>
        </p:txBody>
      </p:sp>
      <p:graphicFrame>
        <p:nvGraphicFramePr>
          <p:cNvPr id="5" name="Table 4">
            <a:extLst>
              <a:ext uri="{FF2B5EF4-FFF2-40B4-BE49-F238E27FC236}">
                <a16:creationId xmlns:a16="http://schemas.microsoft.com/office/drawing/2014/main" id="{B7C9B7E8-0BD4-FD81-E536-1F9D282CB888}"/>
              </a:ext>
            </a:extLst>
          </p:cNvPr>
          <p:cNvGraphicFramePr>
            <a:graphicFrameLocks noGrp="1"/>
          </p:cNvGraphicFramePr>
          <p:nvPr>
            <p:extLst>
              <p:ext uri="{D42A27DB-BD31-4B8C-83A1-F6EECF244321}">
                <p14:modId xmlns:p14="http://schemas.microsoft.com/office/powerpoint/2010/main" val="3141099545"/>
              </p:ext>
            </p:extLst>
          </p:nvPr>
        </p:nvGraphicFramePr>
        <p:xfrm>
          <a:off x="281701" y="1144401"/>
          <a:ext cx="8343372" cy="3048000"/>
        </p:xfrm>
        <a:graphic>
          <a:graphicData uri="http://schemas.openxmlformats.org/drawingml/2006/table">
            <a:tbl>
              <a:tblPr firstRow="1" bandRow="1">
                <a:tableStyleId>{22838BEF-8BB2-4498-84A7-C5851F593DF1}</a:tableStyleId>
              </a:tblPr>
              <a:tblGrid>
                <a:gridCol w="1511036">
                  <a:extLst>
                    <a:ext uri="{9D8B030D-6E8A-4147-A177-3AD203B41FA5}">
                      <a16:colId xmlns:a16="http://schemas.microsoft.com/office/drawing/2014/main" val="2857708288"/>
                    </a:ext>
                  </a:extLst>
                </a:gridCol>
                <a:gridCol w="6832336">
                  <a:extLst>
                    <a:ext uri="{9D8B030D-6E8A-4147-A177-3AD203B41FA5}">
                      <a16:colId xmlns:a16="http://schemas.microsoft.com/office/drawing/2014/main" val="4108220835"/>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Key rotation</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It is important to have and use a process for retiring an encryption key and replacing it by generating a new cryptographic key. Rotating keys at regular intervals allows you to reduce the attack surface and meet industry standards and compliance.</a:t>
                      </a:r>
                    </a:p>
                  </a:txBody>
                  <a:tcPr anchor="ctr"/>
                </a:tc>
                <a:extLst>
                  <a:ext uri="{0D108BD9-81ED-4DB2-BD59-A6C34878D82A}">
                    <a16:rowId xmlns:a16="http://schemas.microsoft.com/office/drawing/2014/main" val="1892823928"/>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Certificate management</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ea typeface="+mn-ea"/>
                          <a:cs typeface="Arial" panose="020B0604020202020204" pitchFamily="34" charset="0"/>
                        </a:rPr>
                        <a:t>It is important to enroll, generate, manage, and revoke digital certificates in a secure manner.</a:t>
                      </a:r>
                    </a:p>
                  </a:txBody>
                  <a:tcPr anchor="ctr"/>
                </a:tc>
                <a:extLst>
                  <a:ext uri="{0D108BD9-81ED-4DB2-BD59-A6C34878D82A}">
                    <a16:rowId xmlns:a16="http://schemas.microsoft.com/office/drawing/2014/main" val="748215224"/>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Secrets management solution</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ea typeface="+mn-ea"/>
                          <a:cs typeface="Arial" panose="020B0604020202020204" pitchFamily="34" charset="0"/>
                        </a:rPr>
                        <a:t>You can take advantage of several tools and techniques to manage authentication credentials (secrets). These secrets include passwords, API keys, and tokens used in applications, services, and specialized systems. Employing a good secrets management solution enables you to eliminate hard-coded credentials, enforce password best practices (or eliminate passwords with other types of authentication), perform credential use monitoring, and extend secrets management to third parties in a secure manner. Examples of secrets management solutions offered by cloud providers include AWS Secrets Manager and Google Cloud Secret Manager.</a:t>
                      </a:r>
                    </a:p>
                  </a:txBody>
                  <a:tcPr anchor="ctr"/>
                </a:tc>
                <a:extLst>
                  <a:ext uri="{0D108BD9-81ED-4DB2-BD59-A6C34878D82A}">
                    <a16:rowId xmlns:a16="http://schemas.microsoft.com/office/drawing/2014/main" val="295816273"/>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32</a:t>
            </a:fld>
            <a:endParaRPr lang="en-US"/>
          </a:p>
        </p:txBody>
      </p:sp>
    </p:spTree>
    <p:extLst>
      <p:ext uri="{BB962C8B-B14F-4D97-AF65-F5344CB8AC3E}">
        <p14:creationId xmlns:p14="http://schemas.microsoft.com/office/powerpoint/2010/main" val="247662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Analyzing the Findings and Recommending the Appropriate Remediation Within a Report</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Technical Controls (Cont.)</a:t>
            </a:r>
            <a:endParaRPr lang="en-US" sz="2200"/>
          </a:p>
        </p:txBody>
      </p:sp>
      <p:graphicFrame>
        <p:nvGraphicFramePr>
          <p:cNvPr id="5" name="Table 4">
            <a:extLst>
              <a:ext uri="{FF2B5EF4-FFF2-40B4-BE49-F238E27FC236}">
                <a16:creationId xmlns:a16="http://schemas.microsoft.com/office/drawing/2014/main" id="{B7C9B7E8-0BD4-FD81-E536-1F9D282CB888}"/>
              </a:ext>
            </a:extLst>
          </p:cNvPr>
          <p:cNvGraphicFramePr>
            <a:graphicFrameLocks noGrp="1"/>
          </p:cNvGraphicFramePr>
          <p:nvPr>
            <p:extLst>
              <p:ext uri="{D42A27DB-BD31-4B8C-83A1-F6EECF244321}">
                <p14:modId xmlns:p14="http://schemas.microsoft.com/office/powerpoint/2010/main" val="2753409427"/>
              </p:ext>
            </p:extLst>
          </p:nvPr>
        </p:nvGraphicFramePr>
        <p:xfrm>
          <a:off x="314050" y="1258164"/>
          <a:ext cx="8343372" cy="2011680"/>
        </p:xfrm>
        <a:graphic>
          <a:graphicData uri="http://schemas.openxmlformats.org/drawingml/2006/table">
            <a:tbl>
              <a:tblPr firstRow="1" bandRow="1">
                <a:tableStyleId>{22838BEF-8BB2-4498-84A7-C5851F593DF1}</a:tableStyleId>
              </a:tblPr>
              <a:tblGrid>
                <a:gridCol w="1511036">
                  <a:extLst>
                    <a:ext uri="{9D8B030D-6E8A-4147-A177-3AD203B41FA5}">
                      <a16:colId xmlns:a16="http://schemas.microsoft.com/office/drawing/2014/main" val="2857708288"/>
                    </a:ext>
                  </a:extLst>
                </a:gridCol>
                <a:gridCol w="6832336">
                  <a:extLst>
                    <a:ext uri="{9D8B030D-6E8A-4147-A177-3AD203B41FA5}">
                      <a16:colId xmlns:a16="http://schemas.microsoft.com/office/drawing/2014/main" val="4108220835"/>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Network segmentation</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Segmenting a network may involve using a combination of technologies such as firewalls, VLANs, access control lists in routers, and other techniques. For decades, servers were assigned subnets and VLANs. It introduced a lot of complexities because application segmentation and policies were physically restricted to the boundaries of the VLAN within the same data center (or even in the campus). In virtual environments, the problem became bigger. Today applications can move around between servers to balance loads for performance or high availability upon failures. They can also move between different data centers and even different cloud environments.</a:t>
                      </a:r>
                    </a:p>
                  </a:txBody>
                  <a:tcPr anchor="ctr"/>
                </a:tc>
                <a:extLst>
                  <a:ext uri="{0D108BD9-81ED-4DB2-BD59-A6C34878D82A}">
                    <a16:rowId xmlns:a16="http://schemas.microsoft.com/office/drawing/2014/main" val="1892823928"/>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33</a:t>
            </a:fld>
            <a:endParaRPr lang="en-US"/>
          </a:p>
        </p:txBody>
      </p:sp>
    </p:spTree>
    <p:extLst>
      <p:ext uri="{BB962C8B-B14F-4D97-AF65-F5344CB8AC3E}">
        <p14:creationId xmlns:p14="http://schemas.microsoft.com/office/powerpoint/2010/main" val="1507229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Analyzing the Findings and Recommending the Appropriate Remediation Within a Report</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Technical Controls (Cont.)</a:t>
            </a:r>
            <a:endParaRPr lang="en-US" sz="2200"/>
          </a:p>
        </p:txBody>
      </p:sp>
      <p:sp>
        <p:nvSpPr>
          <p:cNvPr id="4" name="TextBox 3">
            <a:extLst>
              <a:ext uri="{FF2B5EF4-FFF2-40B4-BE49-F238E27FC236}">
                <a16:creationId xmlns:a16="http://schemas.microsoft.com/office/drawing/2014/main" id="{EAC1EE9A-E7AA-54F7-DFEB-98FEAFDDE9E8}"/>
              </a:ext>
            </a:extLst>
          </p:cNvPr>
          <p:cNvSpPr txBox="1"/>
          <p:nvPr/>
        </p:nvSpPr>
        <p:spPr>
          <a:xfrm>
            <a:off x="374650" y="1108376"/>
            <a:ext cx="8064500" cy="3108543"/>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Traditional segmentation based on VLANs constrains you to maintain policies related to which application needs to talk to which application (and who can access such applications) in centralized firewalls. </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This is ineffective because most traffic in data centers is now “east-west” traffic, and a lot of that traffic does not even hit the traditional firewall. </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In virtual environments, a lot of the traffic does not leave the physical server. </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need to apply policies to restrict whether application A needs or does not need to talk to application B or which application should be able to talk to the database. </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These policies should not be bound by which VLAN or IP subnet the application belongs to and whether it is in the same rack or even in the same data center.</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34</a:t>
            </a:fld>
            <a:endParaRPr lang="en-US"/>
          </a:p>
        </p:txBody>
      </p:sp>
    </p:spTree>
    <p:extLst>
      <p:ext uri="{BB962C8B-B14F-4D97-AF65-F5344CB8AC3E}">
        <p14:creationId xmlns:p14="http://schemas.microsoft.com/office/powerpoint/2010/main" val="2545820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Analyzing the Findings and Recommending the Appropriate Remediation Within a Report</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Technical Controls (Cont.)</a:t>
            </a:r>
            <a:endParaRPr lang="en-US" sz="2200"/>
          </a:p>
        </p:txBody>
      </p:sp>
      <p:sp>
        <p:nvSpPr>
          <p:cNvPr id="4" name="TextBox 3">
            <a:extLst>
              <a:ext uri="{FF2B5EF4-FFF2-40B4-BE49-F238E27FC236}">
                <a16:creationId xmlns:a16="http://schemas.microsoft.com/office/drawing/2014/main" id="{EAC1EE9A-E7AA-54F7-DFEB-98FEAFDDE9E8}"/>
              </a:ext>
            </a:extLst>
          </p:cNvPr>
          <p:cNvSpPr txBox="1"/>
          <p:nvPr/>
        </p:nvSpPr>
        <p:spPr>
          <a:xfrm>
            <a:off x="412750" y="898862"/>
            <a:ext cx="8064500" cy="3108543"/>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Network traffic should not make multiple trips back and forth between the applications and centralized firewalls to enforce policies between VMs. </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ability to enforce network segmentation in those environments is called microsegmentation, and microsegmentation is at the VM level or between containers, regardless of a VLAN or a subnet. </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Microsegmentation solutions need to be application aware. </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This means that the segmentation process starts and ends with the application itself. </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Most microsegmentation environments apply a zero-trust model , which dictates that users cannot talk to applications and applications cannot talk to other applications unless a defined set of policies permits them to do so.</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35</a:t>
            </a:fld>
            <a:endParaRPr lang="en-US"/>
          </a:p>
        </p:txBody>
      </p:sp>
    </p:spTree>
    <p:extLst>
      <p:ext uri="{BB962C8B-B14F-4D97-AF65-F5344CB8AC3E}">
        <p14:creationId xmlns:p14="http://schemas.microsoft.com/office/powerpoint/2010/main" val="3126834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Analyzing the Findings and Recommending the Appropriate Remediation Within a Report</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Administrative Controls</a:t>
            </a:r>
            <a:endParaRPr lang="en-US" sz="2200"/>
          </a:p>
        </p:txBody>
      </p:sp>
      <p:sp>
        <p:nvSpPr>
          <p:cNvPr id="4" name="TextBox 3">
            <a:extLst>
              <a:ext uri="{FF2B5EF4-FFF2-40B4-BE49-F238E27FC236}">
                <a16:creationId xmlns:a16="http://schemas.microsoft.com/office/drawing/2014/main" id="{EAC1EE9A-E7AA-54F7-DFEB-98FEAFDDE9E8}"/>
              </a:ext>
            </a:extLst>
          </p:cNvPr>
          <p:cNvSpPr txBox="1"/>
          <p:nvPr/>
        </p:nvSpPr>
        <p:spPr>
          <a:xfrm>
            <a:off x="412750" y="898862"/>
            <a:ext cx="8064500" cy="954107"/>
          </a:xfrm>
          <a:prstGeom prst="rect">
            <a:avLst/>
          </a:prstGeom>
          <a:noFill/>
        </p:spPr>
        <p:txBody>
          <a:bodyPr wrap="square" rtlCol="0">
            <a:spAutoFit/>
          </a:bodyPr>
          <a:lstStyle/>
          <a:p>
            <a:pPr marL="285750" indent="-285750">
              <a:buFont typeface="Arial" panose="020B0604020202020204" pitchFamily="34" charset="0"/>
              <a:buChar char="•"/>
            </a:pPr>
            <a:r>
              <a:rPr lang="en-US" sz="1400" b="1" i="1">
                <a:latin typeface="Arial" panose="020B0604020202020204" pitchFamily="34" charset="0"/>
                <a:cs typeface="Arial" panose="020B0604020202020204" pitchFamily="34" charset="0"/>
              </a:rPr>
              <a:t>Administrative controls </a:t>
            </a:r>
            <a:r>
              <a:rPr lang="en-US" sz="1400">
                <a:latin typeface="Arial" panose="020B0604020202020204" pitchFamily="34" charset="0"/>
                <a:cs typeface="Arial" panose="020B0604020202020204" pitchFamily="34" charset="0"/>
              </a:rPr>
              <a:t>are policies, rules, or training that are designed and implemented to reduce risk and improve safety.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following are examples of administrative controls that may be recommended in your penetration testing report.</a:t>
            </a:r>
          </a:p>
        </p:txBody>
      </p:sp>
      <p:graphicFrame>
        <p:nvGraphicFramePr>
          <p:cNvPr id="5" name="Table 4">
            <a:extLst>
              <a:ext uri="{FF2B5EF4-FFF2-40B4-BE49-F238E27FC236}">
                <a16:creationId xmlns:a16="http://schemas.microsoft.com/office/drawing/2014/main" id="{778FA15D-F5D8-3320-1152-2D641EC353E5}"/>
              </a:ext>
            </a:extLst>
          </p:cNvPr>
          <p:cNvGraphicFramePr>
            <a:graphicFrameLocks noGrp="1"/>
          </p:cNvGraphicFramePr>
          <p:nvPr>
            <p:extLst>
              <p:ext uri="{D42A27DB-BD31-4B8C-83A1-F6EECF244321}">
                <p14:modId xmlns:p14="http://schemas.microsoft.com/office/powerpoint/2010/main" val="1289231943"/>
              </p:ext>
            </p:extLst>
          </p:nvPr>
        </p:nvGraphicFramePr>
        <p:xfrm>
          <a:off x="343428" y="2037563"/>
          <a:ext cx="8343372" cy="2225040"/>
        </p:xfrm>
        <a:graphic>
          <a:graphicData uri="http://schemas.openxmlformats.org/drawingml/2006/table">
            <a:tbl>
              <a:tblPr firstRow="1" bandRow="1">
                <a:tableStyleId>{22838BEF-8BB2-4498-84A7-C5851F593DF1}</a:tableStyleId>
              </a:tblPr>
              <a:tblGrid>
                <a:gridCol w="1511036">
                  <a:extLst>
                    <a:ext uri="{9D8B030D-6E8A-4147-A177-3AD203B41FA5}">
                      <a16:colId xmlns:a16="http://schemas.microsoft.com/office/drawing/2014/main" val="2857708288"/>
                    </a:ext>
                  </a:extLst>
                </a:gridCol>
                <a:gridCol w="6832336">
                  <a:extLst>
                    <a:ext uri="{9D8B030D-6E8A-4147-A177-3AD203B41FA5}">
                      <a16:colId xmlns:a16="http://schemas.microsoft.com/office/drawing/2014/main" val="4108220835"/>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Role-based access control (RBAC)</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This type of control bases access permissions on the specific role or function. Administrators grant access rights and permissions to roles. Each user is then associated with a role. There is no provision for assigning rights to a user or group account. For example, say that you have two users: Hannah and Derek. Derek is associated with the role of Engineer and inherits all the permissions assigned to the Engineer role. Derek cannot be assigned any additional permissions. Hannah is associated with the role “Sales” and inherits all the permissions assigned to the Sales role and cannot access Engineer resources. Users can belong to multiple groups. RBAC enables you to control what users can do at both broad and granular levels.</a:t>
                      </a:r>
                    </a:p>
                  </a:txBody>
                  <a:tcPr anchor="ctr"/>
                </a:tc>
                <a:extLst>
                  <a:ext uri="{0D108BD9-81ED-4DB2-BD59-A6C34878D82A}">
                    <a16:rowId xmlns:a16="http://schemas.microsoft.com/office/drawing/2014/main" val="1892823928"/>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36</a:t>
            </a:fld>
            <a:endParaRPr lang="en-US"/>
          </a:p>
        </p:txBody>
      </p:sp>
    </p:spTree>
    <p:extLst>
      <p:ext uri="{BB962C8B-B14F-4D97-AF65-F5344CB8AC3E}">
        <p14:creationId xmlns:p14="http://schemas.microsoft.com/office/powerpoint/2010/main" val="1431720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Analyzing the Findings and Recommending the Appropriate Remediation Within a Report</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Administrative Controls (Cont.)</a:t>
            </a:r>
            <a:endParaRPr lang="en-US" sz="2200"/>
          </a:p>
        </p:txBody>
      </p:sp>
      <p:graphicFrame>
        <p:nvGraphicFramePr>
          <p:cNvPr id="5" name="Table 4">
            <a:extLst>
              <a:ext uri="{FF2B5EF4-FFF2-40B4-BE49-F238E27FC236}">
                <a16:creationId xmlns:a16="http://schemas.microsoft.com/office/drawing/2014/main" id="{778FA15D-F5D8-3320-1152-2D641EC353E5}"/>
              </a:ext>
            </a:extLst>
          </p:cNvPr>
          <p:cNvGraphicFramePr>
            <a:graphicFrameLocks noGrp="1"/>
          </p:cNvGraphicFramePr>
          <p:nvPr>
            <p:extLst>
              <p:ext uri="{D42A27DB-BD31-4B8C-83A1-F6EECF244321}">
                <p14:modId xmlns:p14="http://schemas.microsoft.com/office/powerpoint/2010/main" val="2447964649"/>
              </p:ext>
            </p:extLst>
          </p:nvPr>
        </p:nvGraphicFramePr>
        <p:xfrm>
          <a:off x="281701" y="1129273"/>
          <a:ext cx="8343372" cy="2743200"/>
        </p:xfrm>
        <a:graphic>
          <a:graphicData uri="http://schemas.openxmlformats.org/drawingml/2006/table">
            <a:tbl>
              <a:tblPr firstRow="1" bandRow="1">
                <a:tableStyleId>{22838BEF-8BB2-4498-84A7-C5851F593DF1}</a:tableStyleId>
              </a:tblPr>
              <a:tblGrid>
                <a:gridCol w="1511036">
                  <a:extLst>
                    <a:ext uri="{9D8B030D-6E8A-4147-A177-3AD203B41FA5}">
                      <a16:colId xmlns:a16="http://schemas.microsoft.com/office/drawing/2014/main" val="2857708288"/>
                    </a:ext>
                  </a:extLst>
                </a:gridCol>
                <a:gridCol w="6832336">
                  <a:extLst>
                    <a:ext uri="{9D8B030D-6E8A-4147-A177-3AD203B41FA5}">
                      <a16:colId xmlns:a16="http://schemas.microsoft.com/office/drawing/2014/main" val="4108220835"/>
                    </a:ext>
                  </a:extLst>
                </a:gridCol>
              </a:tblGrid>
              <a:tr h="370840">
                <a:tc>
                  <a:txBody>
                    <a:bodyPr/>
                    <a:lstStyle/>
                    <a:p>
                      <a:pPr marL="0" algn="l" rtl="0" eaLnBrk="1" latinLnBrk="0" hangingPunct="1"/>
                      <a:r>
                        <a:rPr lang="en-US" sz="1400" b="1" kern="1200">
                          <a:solidFill>
                            <a:schemeClr val="dk1"/>
                          </a:solidFill>
                          <a:latin typeface="Arial"/>
                          <a:cs typeface="Arial"/>
                        </a:rPr>
                        <a:t>Secure software development life cycle</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The software development life cycle (SDLC) provides a structured and standardized process for all phases of any system development effort. The act of incorporating security best practices, policies, and technologies to find and remediate vulnerabilities during the SDLC is referred to as the secure software development life cycle (SSDLC). OWASP provides several best practices and guidance on implementing the SSDLC. In addition, the OWASP Software Assurance Maturity Model (SAMM) provides an effective and measurable way for all types of organizations to analyze and improve their software security posture. </a:t>
                      </a:r>
                    </a:p>
                  </a:txBody>
                  <a:tcPr anchor="ctr"/>
                </a:tc>
                <a:extLst>
                  <a:ext uri="{0D108BD9-81ED-4DB2-BD59-A6C34878D82A}">
                    <a16:rowId xmlns:a16="http://schemas.microsoft.com/office/drawing/2014/main" val="1892823928"/>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Minimum password requirements</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Different organizations may have different password complexity requirements (for example, minimum length, the use of uppercase letters, lowercase letters, numeric, and special characters). The best solution is to use multifactor authentication instead of just simple password authentication.</a:t>
                      </a:r>
                    </a:p>
                  </a:txBody>
                  <a:tcPr anchor="ctr"/>
                </a:tc>
                <a:extLst>
                  <a:ext uri="{0D108BD9-81ED-4DB2-BD59-A6C34878D82A}">
                    <a16:rowId xmlns:a16="http://schemas.microsoft.com/office/drawing/2014/main" val="52558579"/>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37</a:t>
            </a:fld>
            <a:endParaRPr lang="en-US"/>
          </a:p>
        </p:txBody>
      </p:sp>
    </p:spTree>
    <p:extLst>
      <p:ext uri="{BB962C8B-B14F-4D97-AF65-F5344CB8AC3E}">
        <p14:creationId xmlns:p14="http://schemas.microsoft.com/office/powerpoint/2010/main" val="92211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Analyzing the Findings and Recommending the Appropriate Remediation Within a Report</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Administrative Controls (Cont.)</a:t>
            </a:r>
            <a:endParaRPr lang="en-US" sz="2200"/>
          </a:p>
        </p:txBody>
      </p:sp>
      <p:graphicFrame>
        <p:nvGraphicFramePr>
          <p:cNvPr id="5" name="Table 4">
            <a:extLst>
              <a:ext uri="{FF2B5EF4-FFF2-40B4-BE49-F238E27FC236}">
                <a16:creationId xmlns:a16="http://schemas.microsoft.com/office/drawing/2014/main" id="{778FA15D-F5D8-3320-1152-2D641EC353E5}"/>
              </a:ext>
            </a:extLst>
          </p:cNvPr>
          <p:cNvGraphicFramePr>
            <a:graphicFrameLocks noGrp="1"/>
          </p:cNvGraphicFramePr>
          <p:nvPr>
            <p:extLst>
              <p:ext uri="{D42A27DB-BD31-4B8C-83A1-F6EECF244321}">
                <p14:modId xmlns:p14="http://schemas.microsoft.com/office/powerpoint/2010/main" val="1956875872"/>
              </p:ext>
            </p:extLst>
          </p:nvPr>
        </p:nvGraphicFramePr>
        <p:xfrm>
          <a:off x="400314" y="986790"/>
          <a:ext cx="8343372" cy="2225040"/>
        </p:xfrm>
        <a:graphic>
          <a:graphicData uri="http://schemas.openxmlformats.org/drawingml/2006/table">
            <a:tbl>
              <a:tblPr firstRow="1" bandRow="1">
                <a:tableStyleId>{22838BEF-8BB2-4498-84A7-C5851F593DF1}</a:tableStyleId>
              </a:tblPr>
              <a:tblGrid>
                <a:gridCol w="1511036">
                  <a:extLst>
                    <a:ext uri="{9D8B030D-6E8A-4147-A177-3AD203B41FA5}">
                      <a16:colId xmlns:a16="http://schemas.microsoft.com/office/drawing/2014/main" val="2857708288"/>
                    </a:ext>
                  </a:extLst>
                </a:gridCol>
                <a:gridCol w="6832336">
                  <a:extLst>
                    <a:ext uri="{9D8B030D-6E8A-4147-A177-3AD203B41FA5}">
                      <a16:colId xmlns:a16="http://schemas.microsoft.com/office/drawing/2014/main" val="4108220835"/>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Policies and procedures</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A cybersecurity policy is a directive that defines how the organization protects its information assets and information systems, ensures compliance with legal and regulatory requirements, and maintains an environment that supports the guiding principles. The objective of a cybersecurity policy and corresponding program is to protect the organization, its employees, its customers, and its vendors and partners from harm resulting from intentional or accidental damage, misuse, or disclosure of information, as well as to protect the integrity of the information and ensure the availability of information systems. Successful policies establish what must be done and why it must be done–but not how to do it. A good policy must be endorsed, relevant, realistic, attainable, adaptable, enforceable, and inclusive.</a:t>
                      </a:r>
                    </a:p>
                  </a:txBody>
                  <a:tcPr anchor="ctr"/>
                </a:tc>
                <a:extLst>
                  <a:ext uri="{0D108BD9-81ED-4DB2-BD59-A6C34878D82A}">
                    <a16:rowId xmlns:a16="http://schemas.microsoft.com/office/drawing/2014/main" val="1892823928"/>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38</a:t>
            </a:fld>
            <a:endParaRPr lang="en-US"/>
          </a:p>
        </p:txBody>
      </p:sp>
    </p:spTree>
    <p:extLst>
      <p:ext uri="{BB962C8B-B14F-4D97-AF65-F5344CB8AC3E}">
        <p14:creationId xmlns:p14="http://schemas.microsoft.com/office/powerpoint/2010/main" val="330589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Analyzing the Findings and Recommending the Appropriate Remediation Within a Report</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Operational Controls</a:t>
            </a:r>
            <a:endParaRPr lang="en-US" sz="2200"/>
          </a:p>
        </p:txBody>
      </p:sp>
      <p:sp>
        <p:nvSpPr>
          <p:cNvPr id="4" name="TextBox 3">
            <a:extLst>
              <a:ext uri="{FF2B5EF4-FFF2-40B4-BE49-F238E27FC236}">
                <a16:creationId xmlns:a16="http://schemas.microsoft.com/office/drawing/2014/main" id="{EAC1EE9A-E7AA-54F7-DFEB-98FEAFDDE9E8}"/>
              </a:ext>
            </a:extLst>
          </p:cNvPr>
          <p:cNvSpPr txBox="1"/>
          <p:nvPr/>
        </p:nvSpPr>
        <p:spPr>
          <a:xfrm>
            <a:off x="412750" y="898862"/>
            <a:ext cx="8064500" cy="116955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400" b="1" i="1">
                <a:latin typeface="Arial" panose="020B0604020202020204" pitchFamily="34" charset="0"/>
                <a:cs typeface="Arial" panose="020B0604020202020204" pitchFamily="34" charset="0"/>
              </a:rPr>
              <a:t>Operational controls </a:t>
            </a:r>
            <a:r>
              <a:rPr lang="en-US" sz="1400">
                <a:latin typeface="Arial" panose="020B0604020202020204" pitchFamily="34" charset="0"/>
                <a:cs typeface="Arial" panose="020B0604020202020204" pitchFamily="34" charset="0"/>
              </a:rPr>
              <a:t>focus on day-to-day operations and strategies.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They are implemented by people instead of machines and ensure that management policies are followed during intermediate-level operations. </a:t>
            </a:r>
          </a:p>
          <a:p>
            <a:pPr marL="285750" indent="-285750">
              <a:buFont typeface="Arial" panose="020B0604020202020204" pitchFamily="34" charset="0"/>
              <a:buChar char="•"/>
            </a:pPr>
            <a:r>
              <a:rPr lang="en-US" sz="1400">
                <a:latin typeface="Arial"/>
                <a:cs typeface="Arial"/>
              </a:rPr>
              <a:t>The following are examples of operational controls that often allow organizations to improve their security operations. </a:t>
            </a:r>
          </a:p>
        </p:txBody>
      </p:sp>
      <p:graphicFrame>
        <p:nvGraphicFramePr>
          <p:cNvPr id="5" name="Table 4">
            <a:extLst>
              <a:ext uri="{FF2B5EF4-FFF2-40B4-BE49-F238E27FC236}">
                <a16:creationId xmlns:a16="http://schemas.microsoft.com/office/drawing/2014/main" id="{778FA15D-F5D8-3320-1152-2D641EC353E5}"/>
              </a:ext>
            </a:extLst>
          </p:cNvPr>
          <p:cNvGraphicFramePr>
            <a:graphicFrameLocks noGrp="1"/>
          </p:cNvGraphicFramePr>
          <p:nvPr>
            <p:extLst>
              <p:ext uri="{D42A27DB-BD31-4B8C-83A1-F6EECF244321}">
                <p14:modId xmlns:p14="http://schemas.microsoft.com/office/powerpoint/2010/main" val="921358810"/>
              </p:ext>
            </p:extLst>
          </p:nvPr>
        </p:nvGraphicFramePr>
        <p:xfrm>
          <a:off x="343428" y="2253007"/>
          <a:ext cx="8343372" cy="2194560"/>
        </p:xfrm>
        <a:graphic>
          <a:graphicData uri="http://schemas.openxmlformats.org/drawingml/2006/table">
            <a:tbl>
              <a:tblPr firstRow="1" bandRow="1">
                <a:tableStyleId>{22838BEF-8BB2-4498-84A7-C5851F593DF1}</a:tableStyleId>
              </a:tblPr>
              <a:tblGrid>
                <a:gridCol w="1511036">
                  <a:extLst>
                    <a:ext uri="{9D8B030D-6E8A-4147-A177-3AD203B41FA5}">
                      <a16:colId xmlns:a16="http://schemas.microsoft.com/office/drawing/2014/main" val="2857708288"/>
                    </a:ext>
                  </a:extLst>
                </a:gridCol>
                <a:gridCol w="6832336">
                  <a:extLst>
                    <a:ext uri="{9D8B030D-6E8A-4147-A177-3AD203B41FA5}">
                      <a16:colId xmlns:a16="http://schemas.microsoft.com/office/drawing/2014/main" val="4108220835"/>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Job rotation</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Allowing employees to rotate from one team to another or from one role to a different one allows individuals to learn new skills and get more exposure to other security technologies and practices.</a:t>
                      </a:r>
                    </a:p>
                  </a:txBody>
                  <a:tcPr anchor="ctr"/>
                </a:tc>
                <a:extLst>
                  <a:ext uri="{0D108BD9-81ED-4DB2-BD59-A6C34878D82A}">
                    <a16:rowId xmlns:a16="http://schemas.microsoft.com/office/drawing/2014/main" val="1892823928"/>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Time-of-day restrictions</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You might want to restrict access to users based on the time of the day. For example, you may only allow certain users to access specific systems during working hours.</a:t>
                      </a:r>
                    </a:p>
                  </a:txBody>
                  <a:tcPr anchor="ctr"/>
                </a:tc>
                <a:extLst>
                  <a:ext uri="{0D108BD9-81ED-4DB2-BD59-A6C34878D82A}">
                    <a16:rowId xmlns:a16="http://schemas.microsoft.com/office/drawing/2014/main" val="3004346988"/>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Mandatory vacations</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Depending on your local labor laws, you may be able to mandate that your employees take vacations during specific times (for example, mandatory holiday shutdown periods).</a:t>
                      </a:r>
                    </a:p>
                  </a:txBody>
                  <a:tcPr anchor="ctr"/>
                </a:tc>
                <a:extLst>
                  <a:ext uri="{0D108BD9-81ED-4DB2-BD59-A6C34878D82A}">
                    <a16:rowId xmlns:a16="http://schemas.microsoft.com/office/drawing/2014/main" val="2983272287"/>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39</a:t>
            </a:fld>
            <a:endParaRPr lang="en-US"/>
          </a:p>
        </p:txBody>
      </p:sp>
    </p:spTree>
    <p:extLst>
      <p:ext uri="{BB962C8B-B14F-4D97-AF65-F5344CB8AC3E}">
        <p14:creationId xmlns:p14="http://schemas.microsoft.com/office/powerpoint/2010/main" val="302618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Module 9: Activities</a:t>
            </a:r>
            <a:endParaRPr lang="en-US" sz="2200"/>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16793" y="460408"/>
            <a:ext cx="8695135" cy="34841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Font typeface="Arial" pitchFamily="34" charset="0"/>
              <a:buNone/>
            </a:pPr>
            <a:r>
              <a:rPr lang="en-US" sz="1400">
                <a:latin typeface="Arial" panose="020B0604020202020204" pitchFamily="34" charset="0"/>
                <a:cs typeface="Arial" panose="020B0604020202020204" pitchFamily="34" charset="0"/>
              </a:rPr>
              <a:t>What activities are associated with this module?</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43079044"/>
              </p:ext>
            </p:extLst>
          </p:nvPr>
        </p:nvGraphicFramePr>
        <p:xfrm>
          <a:off x="224432" y="812030"/>
          <a:ext cx="8479856" cy="3399790"/>
        </p:xfrm>
        <a:graphic>
          <a:graphicData uri="http://schemas.openxmlformats.org/drawingml/2006/table">
            <a:tbl>
              <a:tblPr firstRow="1" bandRow="1">
                <a:tableStyleId>{5C22544A-7EE6-4342-B048-85BDC9FD1C3A}</a:tableStyleId>
              </a:tblPr>
              <a:tblGrid>
                <a:gridCol w="1083071">
                  <a:extLst>
                    <a:ext uri="{9D8B030D-6E8A-4147-A177-3AD203B41FA5}">
                      <a16:colId xmlns:a16="http://schemas.microsoft.com/office/drawing/2014/main" val="314965042"/>
                    </a:ext>
                  </a:extLst>
                </a:gridCol>
                <a:gridCol w="1539813">
                  <a:extLst>
                    <a:ext uri="{9D8B030D-6E8A-4147-A177-3AD203B41FA5}">
                      <a16:colId xmlns:a16="http://schemas.microsoft.com/office/drawing/2014/main" val="1540795028"/>
                    </a:ext>
                  </a:extLst>
                </a:gridCol>
                <a:gridCol w="3737008">
                  <a:extLst>
                    <a:ext uri="{9D8B030D-6E8A-4147-A177-3AD203B41FA5}">
                      <a16:colId xmlns:a16="http://schemas.microsoft.com/office/drawing/2014/main" val="2968452238"/>
                    </a:ext>
                  </a:extLst>
                </a:gridCol>
                <a:gridCol w="2119964">
                  <a:extLst>
                    <a:ext uri="{9D8B030D-6E8A-4147-A177-3AD203B41FA5}">
                      <a16:colId xmlns:a16="http://schemas.microsoft.com/office/drawing/2014/main" val="286226043"/>
                    </a:ext>
                  </a:extLst>
                </a:gridCol>
              </a:tblGrid>
              <a:tr h="370840">
                <a:tc>
                  <a:txBody>
                    <a:bodyPr/>
                    <a:lstStyle/>
                    <a:p>
                      <a:pPr algn="ctr"/>
                      <a:r>
                        <a:rPr lang="en-US" sz="1400">
                          <a:latin typeface="Arial"/>
                          <a:cs typeface="Arial"/>
                        </a:rPr>
                        <a:t>Page #</a:t>
                      </a:r>
                    </a:p>
                  </a:txBody>
                  <a:tcPr/>
                </a:tc>
                <a:tc>
                  <a:txBody>
                    <a:bodyPr/>
                    <a:lstStyle/>
                    <a:p>
                      <a:pPr algn="ctr"/>
                      <a:r>
                        <a:rPr lang="en-US" sz="1400">
                          <a:latin typeface="Arial"/>
                          <a:cs typeface="Arial"/>
                        </a:rPr>
                        <a:t>Activity</a:t>
                      </a:r>
                    </a:p>
                  </a:txBody>
                  <a:tcPr/>
                </a:tc>
                <a:tc>
                  <a:txBody>
                    <a:bodyPr/>
                    <a:lstStyle/>
                    <a:p>
                      <a:pPr algn="ctr"/>
                      <a:r>
                        <a:rPr lang="en-US" sz="1400">
                          <a:latin typeface="Arial"/>
                          <a:cs typeface="Arial"/>
                        </a:rPr>
                        <a:t>Activity Name</a:t>
                      </a:r>
                    </a:p>
                  </a:txBody>
                  <a:tcPr/>
                </a:tc>
                <a:tc>
                  <a:txBody>
                    <a:bodyPr/>
                    <a:lstStyle/>
                    <a:p>
                      <a:pPr algn="ctr"/>
                      <a:r>
                        <a:rPr lang="en-US" sz="1400">
                          <a:latin typeface="Arial"/>
                          <a:cs typeface="Arial"/>
                        </a:rPr>
                        <a:t>Optional?</a:t>
                      </a:r>
                    </a:p>
                  </a:txBody>
                  <a:tcPr/>
                </a:tc>
                <a:extLst>
                  <a:ext uri="{0D108BD9-81ED-4DB2-BD59-A6C34878D82A}">
                    <a16:rowId xmlns:a16="http://schemas.microsoft.com/office/drawing/2014/main" val="317262977"/>
                  </a:ext>
                </a:extLst>
              </a:tr>
              <a:tr h="370840">
                <a:tc>
                  <a:txBody>
                    <a:bodyPr/>
                    <a:lstStyle/>
                    <a:p>
                      <a:pPr algn="ctr" fontAlgn="t"/>
                      <a:r>
                        <a:rPr lang="en-US" sz="1400" b="0" i="0" u="none" strike="noStrike">
                          <a:solidFill>
                            <a:srgbClr val="000000"/>
                          </a:solidFill>
                          <a:effectLst/>
                          <a:latin typeface="Arial" panose="020B0604020202020204" pitchFamily="34" charset="0"/>
                        </a:rPr>
                        <a:t>9.1.3</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Practice</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Practice -  Penetration Reporting</a:t>
                      </a:r>
                    </a:p>
                  </a:txBody>
                  <a:tcPr marL="6350" marR="6350" marT="6350" marB="0" anchor="ctr"/>
                </a:tc>
                <a:tc>
                  <a:txBody>
                    <a:bodyPr/>
                    <a:lstStyle/>
                    <a:p>
                      <a:pPr algn="ctr"/>
                      <a:r>
                        <a:rPr lang="en-US" sz="140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2377890904"/>
                  </a:ext>
                </a:extLst>
              </a:tr>
              <a:tr h="370840">
                <a:tc>
                  <a:txBody>
                    <a:bodyPr/>
                    <a:lstStyle/>
                    <a:p>
                      <a:pPr algn="ctr" fontAlgn="t"/>
                      <a:r>
                        <a:rPr lang="en-US" sz="1400" b="0" i="0" u="none" strike="noStrike">
                          <a:solidFill>
                            <a:srgbClr val="000000"/>
                          </a:solidFill>
                          <a:effectLst/>
                          <a:latin typeface="Arial" panose="020B0604020202020204" pitchFamily="34" charset="0"/>
                        </a:rPr>
                        <a:t>9.1.5</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panose="020B0604020202020204" pitchFamily="34" charset="0"/>
                        </a:rPr>
                        <a:t>Practice</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Practice -  Control and Distribution of Reports</a:t>
                      </a:r>
                    </a:p>
                  </a:txBody>
                  <a:tcPr marL="6350" marR="6350" marT="6350" marB="0" anchor="ctr"/>
                </a:tc>
                <a:tc>
                  <a:txBody>
                    <a:bodyPr/>
                    <a:lstStyle/>
                    <a:p>
                      <a:pPr algn="ctr"/>
                      <a:r>
                        <a:rPr lang="en-US" sz="140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2281025351"/>
                  </a:ext>
                </a:extLst>
              </a:tr>
              <a:tr h="370840">
                <a:tc>
                  <a:txBody>
                    <a:bodyPr/>
                    <a:lstStyle/>
                    <a:p>
                      <a:pPr algn="ctr" fontAlgn="t"/>
                      <a:r>
                        <a:rPr lang="en-US" sz="1400" b="0" i="0" u="none" strike="noStrike">
                          <a:solidFill>
                            <a:srgbClr val="000000"/>
                          </a:solidFill>
                          <a:effectLst/>
                          <a:latin typeface="Arial" panose="020B0604020202020204" pitchFamily="34" charset="0"/>
                        </a:rPr>
                        <a:t>9.1.8</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panose="020B0604020202020204" pitchFamily="34" charset="0"/>
                        </a:rPr>
                        <a:t>Practice</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Practice -  Common Themes/Root Causes</a:t>
                      </a:r>
                    </a:p>
                  </a:txBody>
                  <a:tcPr marL="6350" marR="6350" marT="6350" marB="0" anchor="ctr"/>
                </a:tc>
                <a:tc>
                  <a:txBody>
                    <a:bodyPr/>
                    <a:lstStyle/>
                    <a:p>
                      <a:pPr algn="ctr"/>
                      <a:r>
                        <a:rPr lang="en-US" sz="140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2217849980"/>
                  </a:ext>
                </a:extLst>
              </a:tr>
              <a:tr h="370840">
                <a:tc>
                  <a:txBody>
                    <a:bodyPr/>
                    <a:lstStyle/>
                    <a:p>
                      <a:pPr algn="ctr" fontAlgn="t"/>
                      <a:r>
                        <a:rPr lang="en-US" sz="1400" b="0" i="0" u="none" strike="noStrike">
                          <a:solidFill>
                            <a:srgbClr val="000000"/>
                          </a:solidFill>
                          <a:effectLst/>
                          <a:latin typeface="Arial" panose="020B0604020202020204" pitchFamily="34" charset="0"/>
                        </a:rPr>
                        <a:t>9.1.9</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panose="020B0604020202020204" pitchFamily="34" charset="0"/>
                          <a:cs typeface="Arial" panose="020B0604020202020204" pitchFamily="34" charset="0"/>
                        </a:rPr>
                        <a:t>Hands- On Labs</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Lab -  Explore Pen Test Reports</a:t>
                      </a:r>
                    </a:p>
                  </a:txBody>
                  <a:tcPr marL="6350" marR="6350" marT="6350" marB="0" anchor="ctr"/>
                </a:tc>
                <a:tc>
                  <a:txBody>
                    <a:bodyPr/>
                    <a:lstStyle/>
                    <a:p>
                      <a:pPr algn="ctr"/>
                      <a:r>
                        <a:rPr lang="en-US" sz="140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2496010669"/>
                  </a:ext>
                </a:extLst>
              </a:tr>
              <a:tr h="370840">
                <a:tc>
                  <a:txBody>
                    <a:bodyPr/>
                    <a:lstStyle/>
                    <a:p>
                      <a:pPr algn="ctr" fontAlgn="t"/>
                      <a:r>
                        <a:rPr lang="en-US" sz="1400" b="0" i="0" u="none" strike="noStrike">
                          <a:solidFill>
                            <a:srgbClr val="000000"/>
                          </a:solidFill>
                          <a:effectLst/>
                          <a:latin typeface="Arial" panose="020B0604020202020204" pitchFamily="34" charset="0"/>
                        </a:rPr>
                        <a:t>9.2.6</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Practice</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Practice -  Recommended Controls</a:t>
                      </a:r>
                    </a:p>
                  </a:txBody>
                  <a:tcPr marL="6350" marR="6350" marT="6350" marB="0" anchor="ctr"/>
                </a:tc>
                <a:tc>
                  <a:txBody>
                    <a:bodyPr/>
                    <a:lstStyle/>
                    <a:p>
                      <a:pPr algn="ctr"/>
                      <a:r>
                        <a:rPr lang="en-US" sz="140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1415166879"/>
                  </a:ext>
                </a:extLst>
              </a:tr>
              <a:tr h="370840">
                <a:tc>
                  <a:txBody>
                    <a:bodyPr/>
                    <a:lstStyle/>
                    <a:p>
                      <a:pPr algn="ctr" fontAlgn="t"/>
                      <a:r>
                        <a:rPr lang="en-US" sz="1400" b="0" i="0" u="none" strike="noStrike">
                          <a:solidFill>
                            <a:srgbClr val="000000"/>
                          </a:solidFill>
                          <a:effectLst/>
                          <a:latin typeface="Arial" panose="020B0604020202020204" pitchFamily="34" charset="0"/>
                        </a:rPr>
                        <a:t>9.2.7</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panose="020B0604020202020204" pitchFamily="34" charset="0"/>
                          <a:cs typeface="Arial" panose="020B0604020202020204" pitchFamily="34" charset="0"/>
                        </a:rPr>
                        <a:t>Hands- On Labs</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Lab -  Recommend Remediation Based on Findings</a:t>
                      </a:r>
                    </a:p>
                  </a:txBody>
                  <a:tcPr marL="6350" marR="6350" marT="6350" marB="0" anchor="ctr"/>
                </a:tc>
                <a:tc>
                  <a:txBody>
                    <a:bodyPr/>
                    <a:lstStyle/>
                    <a:p>
                      <a:pPr algn="ctr"/>
                      <a:r>
                        <a:rPr lang="en-US" sz="140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1420027971"/>
                  </a:ext>
                </a:extLst>
              </a:tr>
              <a:tr h="370840">
                <a:tc>
                  <a:txBody>
                    <a:bodyPr/>
                    <a:lstStyle/>
                    <a:p>
                      <a:pPr algn="ctr" fontAlgn="t"/>
                      <a:r>
                        <a:rPr lang="en-US" sz="1400" b="0" i="0" u="none" strike="noStrike">
                          <a:solidFill>
                            <a:srgbClr val="000000"/>
                          </a:solidFill>
                          <a:effectLst/>
                          <a:latin typeface="Arial" panose="020B0604020202020204" pitchFamily="34" charset="0"/>
                        </a:rPr>
                        <a:t>9.3.3</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panose="020B0604020202020204" pitchFamily="34" charset="0"/>
                        </a:rPr>
                        <a:t>Practice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Practice -  Communication Triggers</a:t>
                      </a:r>
                    </a:p>
                  </a:txBody>
                  <a:tcPr marL="6350" marR="6350" marT="6350" marB="0" anchor="ctr"/>
                </a:tc>
                <a:tc>
                  <a:txBody>
                    <a:bodyPr/>
                    <a:lstStyle/>
                    <a:p>
                      <a:pPr algn="ctr"/>
                      <a:r>
                        <a:rPr lang="en-US" sz="140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597229712"/>
                  </a:ext>
                </a:extLst>
              </a:tr>
              <a:tr h="370840">
                <a:tc>
                  <a:txBody>
                    <a:bodyPr/>
                    <a:lstStyle/>
                    <a:p>
                      <a:pPr algn="ctr" fontAlgn="t"/>
                      <a:r>
                        <a:rPr lang="en-US" sz="1400" b="0" i="0" u="none" strike="noStrike">
                          <a:solidFill>
                            <a:srgbClr val="000000"/>
                          </a:solidFill>
                          <a:effectLst/>
                          <a:latin typeface="Arial" panose="020B0604020202020204" pitchFamily="34" charset="0"/>
                        </a:rPr>
                        <a:t>9.4.4</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panose="020B0604020202020204" pitchFamily="34" charset="0"/>
                        </a:rPr>
                        <a:t>Practice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Practice -  Post Report Delivery</a:t>
                      </a:r>
                    </a:p>
                  </a:txBody>
                  <a:tcPr marL="6350" marR="6350" marT="6350" marB="0" anchor="ctr"/>
                </a:tc>
                <a:tc>
                  <a:txBody>
                    <a:bodyPr/>
                    <a:lstStyle/>
                    <a:p>
                      <a:pPr algn="ctr"/>
                      <a:r>
                        <a:rPr lang="en-US" sz="140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350354047"/>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a:t>
            </a:fld>
            <a:endParaRPr lang="en-US"/>
          </a:p>
        </p:txBody>
      </p:sp>
    </p:spTree>
    <p:extLst>
      <p:ext uri="{BB962C8B-B14F-4D97-AF65-F5344CB8AC3E}">
        <p14:creationId xmlns:p14="http://schemas.microsoft.com/office/powerpoint/2010/main" val="3094066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Analyzing the Findings and Recommending the Appropriate Remediation Within a Report</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Operational Controls (Cont.)</a:t>
            </a:r>
            <a:endParaRPr lang="en-US" sz="2200"/>
          </a:p>
        </p:txBody>
      </p:sp>
      <p:graphicFrame>
        <p:nvGraphicFramePr>
          <p:cNvPr id="5" name="Table 4">
            <a:extLst>
              <a:ext uri="{FF2B5EF4-FFF2-40B4-BE49-F238E27FC236}">
                <a16:creationId xmlns:a16="http://schemas.microsoft.com/office/drawing/2014/main" id="{778FA15D-F5D8-3320-1152-2D641EC353E5}"/>
              </a:ext>
            </a:extLst>
          </p:cNvPr>
          <p:cNvGraphicFramePr>
            <a:graphicFrameLocks noGrp="1"/>
          </p:cNvGraphicFramePr>
          <p:nvPr>
            <p:extLst>
              <p:ext uri="{D42A27DB-BD31-4B8C-83A1-F6EECF244321}">
                <p14:modId xmlns:p14="http://schemas.microsoft.com/office/powerpoint/2010/main" val="383035655"/>
              </p:ext>
            </p:extLst>
          </p:nvPr>
        </p:nvGraphicFramePr>
        <p:xfrm>
          <a:off x="400314" y="1052857"/>
          <a:ext cx="8343372" cy="1584960"/>
        </p:xfrm>
        <a:graphic>
          <a:graphicData uri="http://schemas.openxmlformats.org/drawingml/2006/table">
            <a:tbl>
              <a:tblPr firstRow="1" bandRow="1">
                <a:tableStyleId>{22838BEF-8BB2-4498-84A7-C5851F593DF1}</a:tableStyleId>
              </a:tblPr>
              <a:tblGrid>
                <a:gridCol w="1511036">
                  <a:extLst>
                    <a:ext uri="{9D8B030D-6E8A-4147-A177-3AD203B41FA5}">
                      <a16:colId xmlns:a16="http://schemas.microsoft.com/office/drawing/2014/main" val="2857708288"/>
                    </a:ext>
                  </a:extLst>
                </a:gridCol>
                <a:gridCol w="6832336">
                  <a:extLst>
                    <a:ext uri="{9D8B030D-6E8A-4147-A177-3AD203B41FA5}">
                      <a16:colId xmlns:a16="http://schemas.microsoft.com/office/drawing/2014/main" val="4108220835"/>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User training</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All employees, contractors, interns, and designated third parties must receive security training appropriate to their position throughout their tenure. The training must cover at least compliance requirements, company policies, and handling of standards. A user should have training and provide written acknowledgment of rights and responsibilities prior to being granted access to information and information systems. Organizations will reap significant benefits from training users throughout their tenure.</a:t>
                      </a:r>
                    </a:p>
                  </a:txBody>
                  <a:tcPr anchor="ctr"/>
                </a:tc>
                <a:extLst>
                  <a:ext uri="{0D108BD9-81ED-4DB2-BD59-A6C34878D82A}">
                    <a16:rowId xmlns:a16="http://schemas.microsoft.com/office/drawing/2014/main" val="1892823928"/>
                  </a:ext>
                </a:extLst>
              </a:tr>
            </a:tbl>
          </a:graphicData>
        </a:graphic>
      </p:graphicFrame>
      <p:sp>
        <p:nvSpPr>
          <p:cNvPr id="6" name="TextBox 5">
            <a:extLst>
              <a:ext uri="{FF2B5EF4-FFF2-40B4-BE49-F238E27FC236}">
                <a16:creationId xmlns:a16="http://schemas.microsoft.com/office/drawing/2014/main" id="{CF5A12D9-80B8-0D14-1CDF-6E6A6F27D6BF}"/>
              </a:ext>
            </a:extLst>
          </p:cNvPr>
          <p:cNvSpPr txBox="1"/>
          <p:nvPr/>
        </p:nvSpPr>
        <p:spPr>
          <a:xfrm>
            <a:off x="400314" y="2921238"/>
            <a:ext cx="8286486" cy="1600438"/>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Security awareness programs, security training, and security education all serve to reinforce the message that security is important.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Security awareness programs are designed to remind users of appropriate behaviors.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Security education and training teach specific skills and are the basis for decision-making.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National Institute of Standards and Technology (NIST) published Special Publication 800-50, “Building an Information Technology Security Awareness and Training Program,” which succinctly defines why security education and training are so important.</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40</a:t>
            </a:fld>
            <a:endParaRPr lang="en-US"/>
          </a:p>
        </p:txBody>
      </p:sp>
    </p:spTree>
    <p:extLst>
      <p:ext uri="{BB962C8B-B14F-4D97-AF65-F5344CB8AC3E}">
        <p14:creationId xmlns:p14="http://schemas.microsoft.com/office/powerpoint/2010/main" val="3099512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Analyzing the Findings and Recommending the Appropriate Remediation Within a Report</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Physical Controls</a:t>
            </a:r>
            <a:endParaRPr lang="en-US" sz="2200"/>
          </a:p>
        </p:txBody>
      </p:sp>
      <p:sp>
        <p:nvSpPr>
          <p:cNvPr id="4" name="TextBox 3">
            <a:extLst>
              <a:ext uri="{FF2B5EF4-FFF2-40B4-BE49-F238E27FC236}">
                <a16:creationId xmlns:a16="http://schemas.microsoft.com/office/drawing/2014/main" id="{EAC1EE9A-E7AA-54F7-DFEB-98FEAFDDE9E8}"/>
              </a:ext>
            </a:extLst>
          </p:cNvPr>
          <p:cNvSpPr txBox="1"/>
          <p:nvPr/>
        </p:nvSpPr>
        <p:spPr>
          <a:xfrm>
            <a:off x="412750" y="898862"/>
            <a:ext cx="8064500" cy="954107"/>
          </a:xfrm>
          <a:prstGeom prst="rect">
            <a:avLst/>
          </a:prstGeom>
          <a:noFill/>
        </p:spPr>
        <p:txBody>
          <a:bodyPr wrap="square" rtlCol="0">
            <a:spAutoFit/>
          </a:bodyPr>
          <a:lstStyle/>
          <a:p>
            <a:pPr marL="285750" indent="-285750">
              <a:buFont typeface="Arial" panose="020B0604020202020204" pitchFamily="34" charset="0"/>
              <a:buChar char="•"/>
            </a:pPr>
            <a:r>
              <a:rPr lang="en-US" sz="1400" b="1" i="1">
                <a:latin typeface="Arial" panose="020B0604020202020204" pitchFamily="34" charset="0"/>
                <a:cs typeface="Arial" panose="020B0604020202020204" pitchFamily="34" charset="0"/>
              </a:rPr>
              <a:t>Physical controls </a:t>
            </a:r>
            <a:r>
              <a:rPr lang="en-US" sz="1400">
                <a:latin typeface="Arial" panose="020B0604020202020204" pitchFamily="34" charset="0"/>
                <a:cs typeface="Arial" panose="020B0604020202020204" pitchFamily="34" charset="0"/>
              </a:rPr>
              <a:t>use security measures to prevent or deter unauthorized access to sensitive locations or material.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following are examples of physical controls that can be recommended in your penetration testing report. </a:t>
            </a:r>
          </a:p>
        </p:txBody>
      </p:sp>
      <p:graphicFrame>
        <p:nvGraphicFramePr>
          <p:cNvPr id="5" name="Table 4">
            <a:extLst>
              <a:ext uri="{FF2B5EF4-FFF2-40B4-BE49-F238E27FC236}">
                <a16:creationId xmlns:a16="http://schemas.microsoft.com/office/drawing/2014/main" id="{778FA15D-F5D8-3320-1152-2D641EC353E5}"/>
              </a:ext>
            </a:extLst>
          </p:cNvPr>
          <p:cNvGraphicFramePr>
            <a:graphicFrameLocks noGrp="1"/>
          </p:cNvGraphicFramePr>
          <p:nvPr>
            <p:extLst>
              <p:ext uri="{D42A27DB-BD31-4B8C-83A1-F6EECF244321}">
                <p14:modId xmlns:p14="http://schemas.microsoft.com/office/powerpoint/2010/main" val="3862540961"/>
              </p:ext>
            </p:extLst>
          </p:nvPr>
        </p:nvGraphicFramePr>
        <p:xfrm>
          <a:off x="412750" y="2095170"/>
          <a:ext cx="8343372" cy="1767840"/>
        </p:xfrm>
        <a:graphic>
          <a:graphicData uri="http://schemas.openxmlformats.org/drawingml/2006/table">
            <a:tbl>
              <a:tblPr firstRow="1" bandRow="1">
                <a:tableStyleId>{22838BEF-8BB2-4498-84A7-C5851F593DF1}</a:tableStyleId>
              </a:tblPr>
              <a:tblGrid>
                <a:gridCol w="1511036">
                  <a:extLst>
                    <a:ext uri="{9D8B030D-6E8A-4147-A177-3AD203B41FA5}">
                      <a16:colId xmlns:a16="http://schemas.microsoft.com/office/drawing/2014/main" val="2857708288"/>
                    </a:ext>
                  </a:extLst>
                </a:gridCol>
                <a:gridCol w="6832336">
                  <a:extLst>
                    <a:ext uri="{9D8B030D-6E8A-4147-A177-3AD203B41FA5}">
                      <a16:colId xmlns:a16="http://schemas.microsoft.com/office/drawing/2014/main" val="4108220835"/>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Access control vestibule</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An access control vestibule (formerly known as a mantrap) is a space with typically two sets of interlocking doors, where one door must close before the second door opens.</a:t>
                      </a:r>
                    </a:p>
                  </a:txBody>
                  <a:tcPr anchor="ctr"/>
                </a:tc>
                <a:extLst>
                  <a:ext uri="{0D108BD9-81ED-4DB2-BD59-A6C34878D82A}">
                    <a16:rowId xmlns:a16="http://schemas.microsoft.com/office/drawing/2014/main" val="1892823928"/>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Biometric controls</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These controls include fingerprint scanning, retinal scanning, and face recognition, among others.</a:t>
                      </a:r>
                    </a:p>
                  </a:txBody>
                  <a:tcPr anchor="ctr"/>
                </a:tc>
                <a:extLst>
                  <a:ext uri="{0D108BD9-81ED-4DB2-BD59-A6C34878D82A}">
                    <a16:rowId xmlns:a16="http://schemas.microsoft.com/office/drawing/2014/main" val="3004346988"/>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Video surveillance</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Cameras may be used to record and monitor activities in the physical premises.</a:t>
                      </a:r>
                    </a:p>
                  </a:txBody>
                  <a:tcPr anchor="ctr"/>
                </a:tc>
                <a:extLst>
                  <a:ext uri="{0D108BD9-81ED-4DB2-BD59-A6C34878D82A}">
                    <a16:rowId xmlns:a16="http://schemas.microsoft.com/office/drawing/2014/main" val="2983272287"/>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41</a:t>
            </a:fld>
            <a:endParaRPr lang="en-US"/>
          </a:p>
        </p:txBody>
      </p:sp>
    </p:spTree>
    <p:extLst>
      <p:ext uri="{BB962C8B-B14F-4D97-AF65-F5344CB8AC3E}">
        <p14:creationId xmlns:p14="http://schemas.microsoft.com/office/powerpoint/2010/main" val="37270638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Analyzing the Findings and Recommending the Appropriate Remediation Within a Report</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Lab - Recommend Remediation Based on Findings</a:t>
            </a:r>
            <a:endParaRPr lang="en-US" sz="2200"/>
          </a:p>
        </p:txBody>
      </p:sp>
      <p:sp>
        <p:nvSpPr>
          <p:cNvPr id="4" name="TextBox 3">
            <a:extLst>
              <a:ext uri="{FF2B5EF4-FFF2-40B4-BE49-F238E27FC236}">
                <a16:creationId xmlns:a16="http://schemas.microsoft.com/office/drawing/2014/main" id="{EAC1EE9A-E7AA-54F7-DFEB-98FEAFDDE9E8}"/>
              </a:ext>
            </a:extLst>
          </p:cNvPr>
          <p:cNvSpPr txBox="1"/>
          <p:nvPr/>
        </p:nvSpPr>
        <p:spPr>
          <a:xfrm>
            <a:off x="419100" y="1102062"/>
            <a:ext cx="8064500" cy="1077218"/>
          </a:xfrm>
          <a:prstGeom prst="rect">
            <a:avLst/>
          </a:prstGeom>
          <a:noFill/>
        </p:spPr>
        <p:txBody>
          <a:bodyPr wrap="square" lIns="91440" tIns="45720" rIns="91440" bIns="45720" rtlCol="0" anchor="t">
            <a:spAutoFit/>
          </a:bodyPr>
          <a:lstStyle/>
          <a:p>
            <a:r>
              <a:rPr lang="en-US" sz="1600">
                <a:latin typeface="Arial"/>
                <a:cs typeface="Arial"/>
              </a:rPr>
              <a:t>In this lab, you will complete the following objectives:</a:t>
            </a:r>
          </a:p>
          <a:p>
            <a:endParaRPr lang="en-US" sz="16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a:latin typeface="Arial"/>
                <a:cs typeface="Arial"/>
              </a:rPr>
              <a:t>Identify and prioritize vulnerabilities found on the DVWA server.</a:t>
            </a:r>
          </a:p>
          <a:p>
            <a:pPr marL="742950" lvl="1" indent="-285750">
              <a:buFont typeface="Arial" panose="020B0604020202020204" pitchFamily="34" charset="0"/>
              <a:buChar char="•"/>
            </a:pPr>
            <a:r>
              <a:rPr lang="en-US" sz="1600">
                <a:latin typeface="Arial"/>
                <a:cs typeface="Arial"/>
              </a:rPr>
              <a:t>Research and recommend mitigation strategies.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42</a:t>
            </a:fld>
            <a:endParaRPr lang="en-US"/>
          </a:p>
        </p:txBody>
      </p:sp>
    </p:spTree>
    <p:extLst>
      <p:ext uri="{BB962C8B-B14F-4D97-AF65-F5344CB8AC3E}">
        <p14:creationId xmlns:p14="http://schemas.microsoft.com/office/powerpoint/2010/main" val="3348708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323850" y="1399690"/>
            <a:ext cx="8591550" cy="2344119"/>
          </a:xfrm>
          <a:prstGeom prst="rect">
            <a:avLst/>
          </a:prstGeom>
          <a:noFill/>
          <a:ln/>
        </p:spPr>
        <p:txBody>
          <a:bodyPr wrap="square" rtlCol="0"/>
          <a:lstStyle/>
          <a:p>
            <a:pPr marL="0" indent="0">
              <a:buNone/>
            </a:pPr>
            <a:r>
              <a:rPr lang="en-US" sz="4600">
                <a:solidFill>
                  <a:srgbClr val="B1E8FA"/>
                </a:solidFill>
                <a:latin typeface="Arial" pitchFamily="34" charset="0"/>
                <a:ea typeface="Arial" pitchFamily="34" charset="-122"/>
                <a:cs typeface="Arial" pitchFamily="34" charset="-120"/>
              </a:rPr>
              <a:t>9.3 Explaining the Importance of Communication During the Penetration Testing Process</a:t>
            </a:r>
            <a:endParaRPr lang="en-US" sz="460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43</a:t>
            </a:fld>
            <a:endParaRPr lang="en-US"/>
          </a:p>
        </p:txBody>
      </p:sp>
    </p:spTree>
    <p:extLst>
      <p:ext uri="{BB962C8B-B14F-4D97-AF65-F5344CB8AC3E}">
        <p14:creationId xmlns:p14="http://schemas.microsoft.com/office/powerpoint/2010/main" val="641120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Explaining the Importance of Communication During the Penetration Testing Process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Overview</a:t>
            </a:r>
            <a:endParaRPr lang="en-US" sz="2200"/>
          </a:p>
        </p:txBody>
      </p:sp>
      <p:sp>
        <p:nvSpPr>
          <p:cNvPr id="4" name="Text 2">
            <a:extLst>
              <a:ext uri="{FF2B5EF4-FFF2-40B4-BE49-F238E27FC236}">
                <a16:creationId xmlns:a16="http://schemas.microsoft.com/office/drawing/2014/main" id="{BCC845D6-C36A-C61F-2CE2-481CCD62FB01}"/>
              </a:ext>
            </a:extLst>
          </p:cNvPr>
          <p:cNvSpPr/>
          <p:nvPr/>
        </p:nvSpPr>
        <p:spPr>
          <a:xfrm>
            <a:off x="237497" y="896728"/>
            <a:ext cx="8607005" cy="3472072"/>
          </a:xfrm>
          <a:prstGeom prst="rect">
            <a:avLst/>
          </a:prstGeom>
          <a:noFill/>
          <a:ln/>
        </p:spPr>
        <p:txBody>
          <a:bodyPr wrap="square" lIns="91440" tIns="45720" rIns="91440" bIns="45720" rtlCol="0" anchor="t"/>
          <a:lstStyle/>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The report is the final deliverable in a penetration test.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It communicates all the activities performed during the test as well as the ultimate results in the form of findings and recommendations.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The report is, however, not the only form of communication that you will have with a client during a penetration testing engagement.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During the testing phases of the engagement, certain situations may arise in which you need to have a plan for communication and escalation.</a:t>
            </a:r>
          </a:p>
          <a:p>
            <a:endParaRPr lang="en-US" sz="1400" b="0" i="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In Module 2, “Planning and Scoping a Penetration Testing Assessment,” you learned how to scope a penetration testing engagement properly.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You may encounter a scope creep situation if there is poor change management in the penetration testing engagement.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In addition, scope creep can surface through ineffective identification of the technical and nontechnical elements that will be required for the penetration test.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Poor communication among stakeholders, including your client and your own team, can also contribute to scope creep.</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44</a:t>
            </a:fld>
            <a:endParaRPr lang="en-US"/>
          </a:p>
        </p:txBody>
      </p:sp>
    </p:spTree>
    <p:extLst>
      <p:ext uri="{BB962C8B-B14F-4D97-AF65-F5344CB8AC3E}">
        <p14:creationId xmlns:p14="http://schemas.microsoft.com/office/powerpoint/2010/main" val="7913350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Explaining the Importance of Communication During the Penetration Testing Process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Overview (Cont.)</a:t>
            </a:r>
            <a:endParaRPr lang="en-US" sz="2200"/>
          </a:p>
        </p:txBody>
      </p:sp>
      <p:sp>
        <p:nvSpPr>
          <p:cNvPr id="4" name="Text 2">
            <a:extLst>
              <a:ext uri="{FF2B5EF4-FFF2-40B4-BE49-F238E27FC236}">
                <a16:creationId xmlns:a16="http://schemas.microsoft.com/office/drawing/2014/main" id="{BCC845D6-C36A-C61F-2CE2-481CCD62FB01}"/>
              </a:ext>
            </a:extLst>
          </p:cNvPr>
          <p:cNvSpPr/>
          <p:nvPr/>
        </p:nvSpPr>
        <p:spPr>
          <a:xfrm>
            <a:off x="237497" y="896728"/>
            <a:ext cx="8456043" cy="3148581"/>
          </a:xfrm>
          <a:prstGeom prst="rect">
            <a:avLst/>
          </a:prstGeom>
          <a:noFill/>
          <a:ln/>
        </p:spPr>
        <p:txBody>
          <a:bodyPr wrap="square" lIns="91440" tIns="45720" rIns="91440" bIns="45720" rtlCol="0" anchor="t"/>
          <a:lstStyle/>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It is extremely important that you understand the communication path and communication channels with your client. </a:t>
            </a:r>
          </a:p>
          <a:p>
            <a:pPr marL="285750" indent="-285750">
              <a:buFont typeface="Arial" panose="020B0604020202020204" pitchFamily="34" charset="0"/>
              <a:buChar char="•"/>
            </a:pPr>
            <a:endParaRPr lang="en-US" sz="1400">
              <a:latin typeface="Arial"/>
              <a:cs typeface="Arial"/>
            </a:endParaRPr>
          </a:p>
          <a:p>
            <a:pPr marL="285750" indent="-285750">
              <a:buFont typeface="Arial" panose="020B0604020202020204" pitchFamily="34" charset="0"/>
              <a:buChar char="•"/>
            </a:pPr>
            <a:r>
              <a:rPr lang="en-US" sz="1400" b="0" i="0">
                <a:effectLst/>
                <a:latin typeface="Arial"/>
                <a:cs typeface="Arial"/>
              </a:rPr>
              <a:t>You should always have good open lines of communication with your client and the stakeholders that hired you, including the following:</a:t>
            </a:r>
            <a:endParaRPr lang="en-US">
              <a:latin typeface="Arial"/>
              <a:cs typeface="Arial"/>
            </a:endParaRPr>
          </a:p>
          <a:p>
            <a:pPr marL="285750" indent="-285750">
              <a:buFont typeface="Arial" panose="020B0604020202020204" pitchFamily="34" charset="0"/>
              <a:buChar char="•"/>
            </a:pPr>
            <a:endParaRPr lang="en-US" sz="1400" b="0" i="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i="0">
                <a:effectLst/>
                <a:latin typeface="Arial" panose="020B0604020202020204" pitchFamily="34" charset="0"/>
                <a:cs typeface="Arial" panose="020B0604020202020204" pitchFamily="34" charset="0"/>
              </a:rPr>
              <a:t>Primary contact</a:t>
            </a:r>
            <a:r>
              <a:rPr lang="en-US" sz="1400" b="0" i="0">
                <a:effectLst/>
                <a:latin typeface="Arial" panose="020B0604020202020204" pitchFamily="34" charset="0"/>
                <a:cs typeface="Arial" panose="020B0604020202020204" pitchFamily="34" charset="0"/>
              </a:rPr>
              <a:t>: This is the stakeholder who hired you or the main contact identified by the person who hired you.</a:t>
            </a:r>
          </a:p>
          <a:p>
            <a:pPr marL="742950" lvl="1" indent="-285750">
              <a:buFont typeface="Arial" panose="020B0604020202020204" pitchFamily="34" charset="0"/>
              <a:buChar char="•"/>
            </a:pPr>
            <a:endParaRPr lang="en-US" sz="1400" b="1">
              <a:latin typeface="Arial"/>
              <a:cs typeface="Arial"/>
            </a:endParaRPr>
          </a:p>
          <a:p>
            <a:pPr marL="742950" lvl="1" indent="-285750">
              <a:buFont typeface="Arial" panose="020B0604020202020204" pitchFamily="34" charset="0"/>
              <a:buChar char="•"/>
            </a:pPr>
            <a:r>
              <a:rPr lang="en-US" sz="1400" b="1" i="0">
                <a:effectLst/>
                <a:latin typeface="Arial"/>
                <a:cs typeface="Arial"/>
              </a:rPr>
              <a:t>Technical contacts</a:t>
            </a:r>
            <a:r>
              <a:rPr lang="en-US" sz="1400" b="0" i="0">
                <a:effectLst/>
                <a:latin typeface="Arial"/>
                <a:cs typeface="Arial"/>
              </a:rPr>
              <a:t>: You should document any IT staff or security analysts/engineers that you might need to contact for assistance during the testing.</a:t>
            </a:r>
            <a:endParaRPr lang="en-US">
              <a:latin typeface="Arial"/>
              <a:cs typeface="Arial"/>
            </a:endParaRPr>
          </a:p>
          <a:p>
            <a:pPr marL="742950" lvl="1" indent="-285750">
              <a:buFont typeface="Arial" panose="020B0604020202020204" pitchFamily="34" charset="0"/>
              <a:buChar char="•"/>
            </a:pPr>
            <a:endParaRPr lang="en-US" sz="1400" b="1">
              <a:latin typeface="Arial"/>
              <a:cs typeface="Arial"/>
            </a:endParaRPr>
          </a:p>
          <a:p>
            <a:pPr marL="742950" lvl="1" indent="-285750">
              <a:buFont typeface="Arial" panose="020B0604020202020204" pitchFamily="34" charset="0"/>
              <a:buChar char="•"/>
            </a:pPr>
            <a:r>
              <a:rPr lang="en-US" sz="1400" b="1" i="0">
                <a:effectLst/>
                <a:latin typeface="Arial"/>
                <a:cs typeface="Arial"/>
              </a:rPr>
              <a:t>Emergency contacts</a:t>
            </a:r>
            <a:r>
              <a:rPr lang="en-US" sz="1400" b="0" i="0">
                <a:effectLst/>
                <a:latin typeface="Arial"/>
                <a:cs typeface="Arial"/>
              </a:rPr>
              <a:t>: You should clearly document who should be contacted in case of an emergency.</a:t>
            </a:r>
            <a:endParaRPr lang="en-US">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45</a:t>
            </a:fld>
            <a:endParaRPr lang="en-US"/>
          </a:p>
        </p:txBody>
      </p:sp>
    </p:spTree>
    <p:extLst>
      <p:ext uri="{BB962C8B-B14F-4D97-AF65-F5344CB8AC3E}">
        <p14:creationId xmlns:p14="http://schemas.microsoft.com/office/powerpoint/2010/main" val="6675632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Explaining the Importance of Communication During the Penetration Testing Process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Communication Triggers</a:t>
            </a:r>
            <a:endParaRPr lang="en-US" sz="2200"/>
          </a:p>
        </p:txBody>
      </p:sp>
      <p:sp>
        <p:nvSpPr>
          <p:cNvPr id="4" name="Text 2">
            <a:extLst>
              <a:ext uri="{FF2B5EF4-FFF2-40B4-BE49-F238E27FC236}">
                <a16:creationId xmlns:a16="http://schemas.microsoft.com/office/drawing/2014/main" id="{BCC845D6-C36A-C61F-2CE2-481CCD62FB01}"/>
              </a:ext>
            </a:extLst>
          </p:cNvPr>
          <p:cNvSpPr/>
          <p:nvPr/>
        </p:nvSpPr>
        <p:spPr>
          <a:xfrm>
            <a:off x="237497" y="896728"/>
            <a:ext cx="8488392" cy="3472072"/>
          </a:xfrm>
          <a:prstGeom prst="rect">
            <a:avLst/>
          </a:prstGeom>
          <a:noFill/>
          <a:ln/>
        </p:spPr>
        <p:txBody>
          <a:bodyPr wrap="square" lIns="91440" tIns="45720" rIns="91440" bIns="45720" rtlCol="0" anchor="t"/>
          <a:lstStyle/>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It is important that you have situational awareness to properly communicate any significant findings to your client. </a:t>
            </a:r>
          </a:p>
          <a:p>
            <a:pPr marL="285750" indent="-285750">
              <a:buFont typeface="Arial" panose="020B0604020202020204" pitchFamily="34" charset="0"/>
              <a:buChar char="•"/>
            </a:pPr>
            <a:endParaRPr lang="en-US" sz="1400">
              <a:latin typeface="Arial"/>
              <a:cs typeface="Arial"/>
            </a:endParaRPr>
          </a:p>
          <a:p>
            <a:pPr marL="285750" indent="-285750">
              <a:buFont typeface="Arial" panose="020B0604020202020204" pitchFamily="34" charset="0"/>
              <a:buChar char="•"/>
            </a:pPr>
            <a:r>
              <a:rPr lang="en-US" sz="1400" b="0" i="0">
                <a:effectLst/>
                <a:latin typeface="Arial"/>
                <a:cs typeface="Arial"/>
              </a:rPr>
              <a:t>The following are a few examples of communication triggers:</a:t>
            </a:r>
            <a:endParaRPr lang="en-US"/>
          </a:p>
          <a:p>
            <a:pPr marL="285750" indent="-285750">
              <a:buFont typeface="Arial" panose="020B0604020202020204" pitchFamily="34" charset="0"/>
              <a:buChar char="•"/>
            </a:pPr>
            <a:endParaRPr lang="en-US" sz="1400" b="0" i="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i="0">
                <a:effectLst/>
                <a:latin typeface="Arial" panose="020B0604020202020204" pitchFamily="34" charset="0"/>
                <a:cs typeface="Arial" panose="020B0604020202020204" pitchFamily="34" charset="0"/>
              </a:rPr>
              <a:t>Critical findings</a:t>
            </a:r>
            <a:r>
              <a:rPr lang="en-US" sz="1400" b="0" i="0">
                <a:effectLst/>
                <a:latin typeface="Arial" panose="020B0604020202020204" pitchFamily="34" charset="0"/>
                <a:cs typeface="Arial" panose="020B0604020202020204" pitchFamily="34" charset="0"/>
              </a:rPr>
              <a:t>: You should document (as early as in the pre-engagement phase) how critical findings should be communicated and when. Your client might require you to report any critical findings at the time of discovery instead of waiting to inform the client in your final report.</a:t>
            </a:r>
          </a:p>
          <a:p>
            <a:pPr marL="742950" lvl="1" indent="-285750">
              <a:buFont typeface="Arial" panose="020B0604020202020204" pitchFamily="34" charset="0"/>
              <a:buChar char="•"/>
            </a:pPr>
            <a:endParaRPr lang="en-US" sz="1400" b="1">
              <a:latin typeface="Arial"/>
              <a:cs typeface="Arial"/>
            </a:endParaRPr>
          </a:p>
          <a:p>
            <a:pPr marL="742950" lvl="1" indent="-285750">
              <a:buFont typeface="Arial" panose="020B0604020202020204" pitchFamily="34" charset="0"/>
              <a:buChar char="•"/>
            </a:pPr>
            <a:r>
              <a:rPr lang="en-US" sz="1400" b="1" i="0">
                <a:effectLst/>
                <a:latin typeface="Arial"/>
                <a:cs typeface="Arial"/>
              </a:rPr>
              <a:t>Status reports</a:t>
            </a:r>
            <a:r>
              <a:rPr lang="en-US" sz="1400" b="0" i="0">
                <a:effectLst/>
                <a:latin typeface="Arial"/>
                <a:cs typeface="Arial"/>
              </a:rPr>
              <a:t>: Your client may ask you to provide periodic status reports about how the testing is progressing.</a:t>
            </a:r>
            <a:endParaRPr lang="en-US">
              <a:latin typeface="Arial"/>
              <a:cs typeface="Arial"/>
            </a:endParaRPr>
          </a:p>
          <a:p>
            <a:pPr marL="742950" lvl="1" indent="-285750">
              <a:buFont typeface="Arial" panose="020B0604020202020204" pitchFamily="34" charset="0"/>
              <a:buChar char="•"/>
            </a:pPr>
            <a:endParaRPr lang="en-US" sz="1400" b="1">
              <a:latin typeface="Arial"/>
              <a:cs typeface="Arial"/>
            </a:endParaRPr>
          </a:p>
          <a:p>
            <a:pPr marL="742950" lvl="1" indent="-285750">
              <a:buFont typeface="Arial" panose="020B0604020202020204" pitchFamily="34" charset="0"/>
              <a:buChar char="•"/>
            </a:pPr>
            <a:r>
              <a:rPr lang="en-US" sz="1400" b="1" i="0">
                <a:effectLst/>
                <a:latin typeface="Arial"/>
                <a:cs typeface="Arial"/>
              </a:rPr>
              <a:t>Indicators of prior compromise</a:t>
            </a:r>
            <a:r>
              <a:rPr lang="en-US" sz="1400" b="0" i="0">
                <a:effectLst/>
                <a:latin typeface="Arial"/>
                <a:cs typeface="Arial"/>
              </a:rPr>
              <a:t>: During a penetration test, you may find that a real (malicious) attacker has likely already compromised the system. You should immediately communicate any indicators of prior compromise and not wait until you deliver the final report.</a:t>
            </a:r>
            <a:endParaRPr lang="en-US">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46</a:t>
            </a:fld>
            <a:endParaRPr lang="en-US"/>
          </a:p>
        </p:txBody>
      </p:sp>
    </p:spTree>
    <p:extLst>
      <p:ext uri="{BB962C8B-B14F-4D97-AF65-F5344CB8AC3E}">
        <p14:creationId xmlns:p14="http://schemas.microsoft.com/office/powerpoint/2010/main" val="3533819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Explaining the Importance of Communication During the Penetration Testing Process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Reasons for Communication</a:t>
            </a:r>
            <a:endParaRPr lang="en-US" sz="2200"/>
          </a:p>
        </p:txBody>
      </p:sp>
      <p:sp>
        <p:nvSpPr>
          <p:cNvPr id="4" name="Text 2">
            <a:extLst>
              <a:ext uri="{FF2B5EF4-FFF2-40B4-BE49-F238E27FC236}">
                <a16:creationId xmlns:a16="http://schemas.microsoft.com/office/drawing/2014/main" id="{BCC845D6-C36A-C61F-2CE2-481CCD62FB01}"/>
              </a:ext>
            </a:extLst>
          </p:cNvPr>
          <p:cNvSpPr/>
          <p:nvPr/>
        </p:nvSpPr>
        <p:spPr>
          <a:xfrm>
            <a:off x="237497" y="896728"/>
            <a:ext cx="8229600" cy="2500522"/>
          </a:xfrm>
          <a:prstGeom prst="rect">
            <a:avLst/>
          </a:prstGeom>
          <a:noFill/>
          <a:ln/>
        </p:spPr>
        <p:txBody>
          <a:bodyPr wrap="square" lIns="91440" tIns="45720" rIns="91440" bIns="45720" rtlCol="0" anchor="t"/>
          <a:lstStyle/>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You should know the proper ways to deescalate any situation you may encounter with a client. </a:t>
            </a:r>
          </a:p>
          <a:p>
            <a:pPr marL="285750" indent="-285750">
              <a:buFont typeface="Arial" panose="020B0604020202020204" pitchFamily="34" charset="0"/>
              <a:buChar char="•"/>
            </a:pPr>
            <a:endParaRPr lang="en-US" sz="1400" b="0" i="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You should also try to deconflict any potentially redundant or irrelevant information from your report and communication with your client. </a:t>
            </a:r>
          </a:p>
          <a:p>
            <a:pPr marL="285750" indent="-285750">
              <a:buFont typeface="Arial" panose="020B0604020202020204" pitchFamily="34" charset="0"/>
              <a:buChar char="•"/>
            </a:pPr>
            <a:endParaRPr lang="en-US" sz="1400" b="0" i="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Try to identify and avoid false positives in your report.</a:t>
            </a:r>
          </a:p>
          <a:p>
            <a:pPr marL="285750" indent="-285750">
              <a:buFont typeface="Arial" panose="020B0604020202020204" pitchFamily="34" charset="0"/>
              <a:buChar char="•"/>
            </a:pPr>
            <a:endParaRPr lang="en-US" sz="1400" b="0" i="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You should also report any criminal activity that you may have discovered. </a:t>
            </a:r>
          </a:p>
          <a:p>
            <a:pPr marL="285750" indent="-285750">
              <a:buFont typeface="Arial" panose="020B0604020202020204" pitchFamily="34" charset="0"/>
              <a:buChar char="•"/>
            </a:pPr>
            <a:endParaRPr lang="en-US" sz="1400" b="0" i="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For example, you may find that one of the employees may be using corporate assets to attack another company, steal information, or perform some other illegal activity.</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47</a:t>
            </a:fld>
            <a:endParaRPr lang="en-US"/>
          </a:p>
        </p:txBody>
      </p:sp>
    </p:spTree>
    <p:extLst>
      <p:ext uri="{BB962C8B-B14F-4D97-AF65-F5344CB8AC3E}">
        <p14:creationId xmlns:p14="http://schemas.microsoft.com/office/powerpoint/2010/main" val="4618142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Explaining the Importance of Communication During the Penetration Testing Process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Reasons for Communication (Cont.)</a:t>
            </a:r>
            <a:endParaRPr lang="en-US" sz="2200"/>
          </a:p>
        </p:txBody>
      </p:sp>
      <p:sp>
        <p:nvSpPr>
          <p:cNvPr id="4" name="Text 2">
            <a:extLst>
              <a:ext uri="{FF2B5EF4-FFF2-40B4-BE49-F238E27FC236}">
                <a16:creationId xmlns:a16="http://schemas.microsoft.com/office/drawing/2014/main" id="{BCC845D6-C36A-C61F-2CE2-481CCD62FB01}"/>
              </a:ext>
            </a:extLst>
          </p:cNvPr>
          <p:cNvSpPr/>
          <p:nvPr/>
        </p:nvSpPr>
        <p:spPr>
          <a:xfrm>
            <a:off x="226714" y="1144737"/>
            <a:ext cx="8229600" cy="2640701"/>
          </a:xfrm>
          <a:prstGeom prst="rect">
            <a:avLst/>
          </a:prstGeom>
          <a:noFill/>
          <a:ln/>
        </p:spPr>
        <p:txBody>
          <a:bodyPr wrap="square" lIns="91440" tIns="45720" rIns="91440" bIns="45720" rtlCol="0" anchor="t"/>
          <a:lstStyle/>
          <a:p>
            <a:pPr marL="285750" indent="-285750">
              <a:buFont typeface="Arial" panose="020B0604020202020204" pitchFamily="34" charset="0"/>
              <a:buChar char="•"/>
            </a:pPr>
            <a:r>
              <a:rPr lang="en-US" sz="1400">
                <a:solidFill>
                  <a:srgbClr val="181A1F"/>
                </a:solidFill>
                <a:latin typeface="Arial"/>
                <a:ea typeface="+mn-lt"/>
                <a:cs typeface="+mn-lt"/>
              </a:rPr>
              <a:t>The term </a:t>
            </a:r>
            <a:r>
              <a:rPr lang="en-US" sz="1400" b="1" i="1">
                <a:solidFill>
                  <a:srgbClr val="181A1F"/>
                </a:solidFill>
                <a:latin typeface="Arial"/>
                <a:ea typeface="+mn-lt"/>
                <a:cs typeface="+mn-lt"/>
              </a:rPr>
              <a:t>false positive</a:t>
            </a:r>
            <a:r>
              <a:rPr lang="en-US" sz="1400">
                <a:solidFill>
                  <a:srgbClr val="181A1F"/>
                </a:solidFill>
                <a:latin typeface="Arial"/>
                <a:ea typeface="+mn-lt"/>
                <a:cs typeface="+mn-lt"/>
              </a:rPr>
              <a:t> is a broad term that describes a </a:t>
            </a:r>
            <a:r>
              <a:rPr lang="en-US" sz="1400" b="0" i="0">
                <a:solidFill>
                  <a:srgbClr val="181A1F"/>
                </a:solidFill>
                <a:effectLst/>
                <a:latin typeface="Arial"/>
                <a:ea typeface="+mn-lt"/>
                <a:cs typeface="+mn-lt"/>
              </a:rPr>
              <a:t>situation </a:t>
            </a:r>
            <a:r>
              <a:rPr lang="en-US" sz="1400">
                <a:solidFill>
                  <a:srgbClr val="181A1F"/>
                </a:solidFill>
                <a:latin typeface="Arial"/>
                <a:ea typeface="+mn-lt"/>
                <a:cs typeface="+mn-lt"/>
              </a:rPr>
              <a:t>in which </a:t>
            </a:r>
            <a:r>
              <a:rPr lang="en-US" sz="1400" b="0" i="0">
                <a:solidFill>
                  <a:srgbClr val="181A1F"/>
                </a:solidFill>
                <a:effectLst/>
                <a:latin typeface="Arial"/>
                <a:ea typeface="+mn-lt"/>
                <a:cs typeface="+mn-lt"/>
              </a:rPr>
              <a:t>a </a:t>
            </a:r>
            <a:r>
              <a:rPr lang="en-US" sz="1400">
                <a:solidFill>
                  <a:srgbClr val="181A1F"/>
                </a:solidFill>
                <a:latin typeface="Arial"/>
                <a:ea typeface="+mn-lt"/>
                <a:cs typeface="+mn-lt"/>
              </a:rPr>
              <a:t>security device triggers an alarm but there is no malicious activity or actual attack taking place</a:t>
            </a:r>
            <a:r>
              <a:rPr lang="en-US" sz="1400" b="0" i="0">
                <a:solidFill>
                  <a:srgbClr val="181A1F"/>
                </a:solidFill>
                <a:effectLst/>
                <a:latin typeface="Arial"/>
                <a:ea typeface="+mn-lt"/>
                <a:cs typeface="+mn-lt"/>
              </a:rPr>
              <a:t>.</a:t>
            </a:r>
            <a:r>
              <a:rPr lang="en-US" sz="1400">
                <a:solidFill>
                  <a:srgbClr val="181A1F"/>
                </a:solidFill>
                <a:latin typeface="Arial"/>
                <a:ea typeface="+mn-lt"/>
                <a:cs typeface="+mn-lt"/>
              </a:rPr>
              <a:t> </a:t>
            </a:r>
            <a:endParaRPr lang="pt-BR" sz="1400">
              <a:solidFill>
                <a:srgbClr val="181A1F"/>
              </a:solidFill>
              <a:latin typeface="Arial"/>
              <a:ea typeface="+mn-lt"/>
              <a:cs typeface="+mn-lt"/>
            </a:endParaRPr>
          </a:p>
          <a:p>
            <a:pPr marL="285750" indent="-285750">
              <a:buFont typeface="Arial" panose="020B0604020202020204" pitchFamily="34" charset="0"/>
              <a:buChar char="•"/>
            </a:pPr>
            <a:r>
              <a:rPr lang="en-US" sz="1400">
                <a:solidFill>
                  <a:srgbClr val="181A1F"/>
                </a:solidFill>
                <a:latin typeface="Arial"/>
                <a:ea typeface="+mn-lt"/>
                <a:cs typeface="+mn-lt"/>
              </a:rPr>
              <a:t>In other words, false positives are “false alarms”; they are </a:t>
            </a:r>
            <a:r>
              <a:rPr lang="en-US" sz="1400" b="0" i="0">
                <a:solidFill>
                  <a:srgbClr val="181A1F"/>
                </a:solidFill>
                <a:effectLst/>
                <a:latin typeface="Arial"/>
                <a:ea typeface="+mn-lt"/>
                <a:cs typeface="+mn-lt"/>
              </a:rPr>
              <a:t>also </a:t>
            </a:r>
            <a:r>
              <a:rPr lang="en-US" sz="1400">
                <a:solidFill>
                  <a:srgbClr val="181A1F"/>
                </a:solidFill>
                <a:latin typeface="Arial"/>
                <a:ea typeface="+mn-lt"/>
                <a:cs typeface="+mn-lt"/>
              </a:rPr>
              <a:t>called “benign triggers”.</a:t>
            </a:r>
            <a:endParaRPr lang="pt-BR" sz="1400">
              <a:solidFill>
                <a:srgbClr val="181A1F"/>
              </a:solidFill>
              <a:latin typeface="Arial"/>
              <a:ea typeface="+mn-lt"/>
              <a:cs typeface="+mn-lt"/>
            </a:endParaRPr>
          </a:p>
          <a:p>
            <a:pPr marL="285750" indent="-285750">
              <a:buFont typeface="Arial" panose="020B0604020202020204" pitchFamily="34" charset="0"/>
              <a:buChar char="•"/>
            </a:pPr>
            <a:r>
              <a:rPr lang="en-US" sz="1400">
                <a:solidFill>
                  <a:srgbClr val="181A1F"/>
                </a:solidFill>
                <a:latin typeface="Arial"/>
                <a:ea typeface="+mn-lt"/>
                <a:cs typeface="+mn-lt"/>
              </a:rPr>
              <a:t>False positives are problematic because by triggering unjustified alerts, they diminish the value </a:t>
            </a:r>
            <a:r>
              <a:rPr lang="en-US" sz="1400" b="0" i="0">
                <a:solidFill>
                  <a:srgbClr val="181A1F"/>
                </a:solidFill>
                <a:effectLst/>
                <a:latin typeface="Arial"/>
                <a:ea typeface="+mn-lt"/>
                <a:cs typeface="+mn-lt"/>
              </a:rPr>
              <a:t>and </a:t>
            </a:r>
            <a:r>
              <a:rPr lang="en-US" sz="1400">
                <a:solidFill>
                  <a:srgbClr val="181A1F"/>
                </a:solidFill>
                <a:latin typeface="Arial"/>
                <a:ea typeface="+mn-lt"/>
                <a:cs typeface="+mn-lt"/>
              </a:rPr>
              <a:t>urgency of real alerts</a:t>
            </a:r>
            <a:r>
              <a:rPr lang="en-US" sz="1400" b="0" i="0">
                <a:solidFill>
                  <a:srgbClr val="181A1F"/>
                </a:solidFill>
                <a:effectLst/>
                <a:latin typeface="Arial"/>
                <a:ea typeface="+mn-lt"/>
                <a:cs typeface="+mn-lt"/>
              </a:rPr>
              <a:t>. </a:t>
            </a:r>
            <a:endParaRPr lang="pt-BR" sz="1400">
              <a:solidFill>
                <a:srgbClr val="181A1F"/>
              </a:solidFill>
              <a:latin typeface="Arial"/>
              <a:ea typeface="+mn-lt"/>
              <a:cs typeface="+mn-lt"/>
            </a:endParaRPr>
          </a:p>
          <a:p>
            <a:pPr marL="285750" indent="-285750">
              <a:buFont typeface="Arial" panose="020B0604020202020204" pitchFamily="34" charset="0"/>
              <a:buChar char="•"/>
            </a:pPr>
            <a:r>
              <a:rPr lang="en-US" sz="1400">
                <a:solidFill>
                  <a:srgbClr val="181A1F"/>
                </a:solidFill>
                <a:latin typeface="Arial"/>
                <a:ea typeface="+mn-lt"/>
                <a:cs typeface="+mn-lt"/>
              </a:rPr>
              <a:t>Having too many </a:t>
            </a:r>
            <a:r>
              <a:rPr lang="en-US" sz="1400" b="0" i="0">
                <a:solidFill>
                  <a:srgbClr val="181A1F"/>
                </a:solidFill>
                <a:effectLst/>
                <a:latin typeface="Arial"/>
                <a:ea typeface="+mn-lt"/>
                <a:cs typeface="+mn-lt"/>
              </a:rPr>
              <a:t>false positives </a:t>
            </a:r>
            <a:r>
              <a:rPr lang="en-US" sz="1400">
                <a:solidFill>
                  <a:srgbClr val="181A1F"/>
                </a:solidFill>
                <a:latin typeface="Arial"/>
                <a:ea typeface="+mn-lt"/>
                <a:cs typeface="+mn-lt"/>
              </a:rPr>
              <a:t>to investigate becomes an operational nightmare and is likely to cause you to overlook real security events</a:t>
            </a:r>
            <a:r>
              <a:rPr lang="en-US" sz="1400" b="0" i="0">
                <a:solidFill>
                  <a:srgbClr val="181A1F"/>
                </a:solidFill>
                <a:effectLst/>
                <a:latin typeface="Arial"/>
                <a:ea typeface="+mn-lt"/>
                <a:cs typeface="+mn-lt"/>
              </a:rPr>
              <a:t>.</a:t>
            </a:r>
            <a:r>
              <a:rPr lang="en-US" sz="1400">
                <a:solidFill>
                  <a:srgbClr val="181A1F"/>
                </a:solidFill>
                <a:latin typeface="Arial"/>
                <a:ea typeface="+mn-lt"/>
                <a:cs typeface="+mn-lt"/>
              </a:rPr>
              <a:t> </a:t>
            </a:r>
            <a:endParaRPr lang="pt-BR" sz="1400">
              <a:solidFill>
                <a:srgbClr val="181A1F"/>
              </a:solidFill>
              <a:latin typeface="Arial"/>
              <a:ea typeface="+mn-lt"/>
              <a:cs typeface="+mn-lt"/>
            </a:endParaRPr>
          </a:p>
          <a:p>
            <a:pPr marL="285750" indent="-285750">
              <a:buFont typeface="Arial" panose="020B0604020202020204" pitchFamily="34" charset="0"/>
              <a:buChar char="•"/>
            </a:pPr>
            <a:r>
              <a:rPr lang="en-US" sz="1400">
                <a:solidFill>
                  <a:srgbClr val="181A1F"/>
                </a:solidFill>
                <a:latin typeface="Arial"/>
                <a:ea typeface="+mn-lt"/>
                <a:cs typeface="+mn-lt"/>
              </a:rPr>
              <a:t>There are </a:t>
            </a:r>
            <a:r>
              <a:rPr lang="en-US" sz="1400" b="0" i="0">
                <a:solidFill>
                  <a:srgbClr val="181A1F"/>
                </a:solidFill>
                <a:effectLst/>
                <a:latin typeface="Arial"/>
                <a:ea typeface="+mn-lt"/>
                <a:cs typeface="+mn-lt"/>
              </a:rPr>
              <a:t>also</a:t>
            </a:r>
            <a:r>
              <a:rPr lang="en-US" sz="1400">
                <a:solidFill>
                  <a:srgbClr val="181A1F"/>
                </a:solidFill>
                <a:latin typeface="Arial"/>
                <a:ea typeface="+mn-lt"/>
                <a:cs typeface="+mn-lt"/>
              </a:rPr>
              <a:t> </a:t>
            </a:r>
            <a:r>
              <a:rPr lang="en-US" sz="1400" b="1" i="1">
                <a:solidFill>
                  <a:srgbClr val="181A1F"/>
                </a:solidFill>
                <a:latin typeface="Arial"/>
                <a:ea typeface="+mn-lt"/>
                <a:cs typeface="+mn-lt"/>
              </a:rPr>
              <a:t>false negatives</a:t>
            </a:r>
            <a:r>
              <a:rPr lang="en-US" sz="1400">
                <a:solidFill>
                  <a:srgbClr val="181A1F"/>
                </a:solidFill>
                <a:latin typeface="Arial"/>
                <a:ea typeface="+mn-lt"/>
                <a:cs typeface="+mn-lt"/>
              </a:rPr>
              <a:t>, which are malicious activities</a:t>
            </a:r>
            <a:r>
              <a:rPr lang="en-US" sz="1400" b="0" i="0">
                <a:solidFill>
                  <a:srgbClr val="181A1F"/>
                </a:solidFill>
                <a:effectLst/>
                <a:latin typeface="Arial"/>
                <a:ea typeface="+mn-lt"/>
                <a:cs typeface="+mn-lt"/>
              </a:rPr>
              <a:t> that </a:t>
            </a:r>
            <a:r>
              <a:rPr lang="en-US" sz="1400">
                <a:solidFill>
                  <a:srgbClr val="181A1F"/>
                </a:solidFill>
                <a:latin typeface="Arial"/>
                <a:ea typeface="+mn-lt"/>
                <a:cs typeface="+mn-lt"/>
              </a:rPr>
              <a:t>are not detected by a network security device</a:t>
            </a:r>
            <a:r>
              <a:rPr lang="en-US" sz="1400" b="0" i="0">
                <a:solidFill>
                  <a:srgbClr val="181A1F"/>
                </a:solidFill>
                <a:effectLst/>
                <a:latin typeface="Arial"/>
                <a:ea typeface="+mn-lt"/>
                <a:cs typeface="+mn-lt"/>
              </a:rPr>
              <a:t>.</a:t>
            </a:r>
            <a:endParaRPr lang="pt-BR" sz="1400">
              <a:solidFill>
                <a:srgbClr val="181A1F"/>
              </a:solidFill>
              <a:latin typeface="Arial"/>
              <a:ea typeface="+mn-lt"/>
              <a:cs typeface="+mn-lt"/>
            </a:endParaRPr>
          </a:p>
          <a:p>
            <a:pPr marL="285750" indent="-285750">
              <a:buFont typeface="Arial" panose="020B0604020202020204" pitchFamily="34" charset="0"/>
              <a:buChar char="•"/>
            </a:pPr>
            <a:r>
              <a:rPr lang="en-US" sz="1400">
                <a:solidFill>
                  <a:srgbClr val="181A1F"/>
                </a:solidFill>
                <a:latin typeface="Arial"/>
                <a:ea typeface="+mn-lt"/>
                <a:cs typeface="+mn-lt"/>
              </a:rPr>
              <a:t>A </a:t>
            </a:r>
            <a:r>
              <a:rPr lang="en-US" sz="1400" b="1" i="1">
                <a:solidFill>
                  <a:srgbClr val="181A1F"/>
                </a:solidFill>
                <a:latin typeface="Arial"/>
                <a:ea typeface="+mn-lt"/>
                <a:cs typeface="+mn-lt"/>
              </a:rPr>
              <a:t>true positive</a:t>
            </a:r>
            <a:r>
              <a:rPr lang="en-US" sz="1400">
                <a:solidFill>
                  <a:srgbClr val="181A1F"/>
                </a:solidFill>
                <a:latin typeface="Arial"/>
                <a:ea typeface="+mn-lt"/>
                <a:cs typeface="+mn-lt"/>
              </a:rPr>
              <a:t> is a successful identification </a:t>
            </a:r>
            <a:r>
              <a:rPr lang="en-US" sz="1400" b="0" i="0">
                <a:solidFill>
                  <a:srgbClr val="181A1F"/>
                </a:solidFill>
                <a:effectLst/>
                <a:latin typeface="Arial"/>
                <a:ea typeface="+mn-lt"/>
                <a:cs typeface="+mn-lt"/>
              </a:rPr>
              <a:t>of </a:t>
            </a:r>
            <a:r>
              <a:rPr lang="en-US" sz="1400">
                <a:solidFill>
                  <a:srgbClr val="181A1F"/>
                </a:solidFill>
                <a:latin typeface="Arial"/>
                <a:ea typeface="+mn-lt"/>
                <a:cs typeface="+mn-lt"/>
              </a:rPr>
              <a:t>a security </a:t>
            </a:r>
            <a:r>
              <a:rPr lang="en-US" sz="1400" b="0" i="0">
                <a:solidFill>
                  <a:srgbClr val="181A1F"/>
                </a:solidFill>
                <a:effectLst/>
                <a:latin typeface="Arial"/>
                <a:ea typeface="+mn-lt"/>
                <a:cs typeface="+mn-lt"/>
              </a:rPr>
              <a:t>attack or </a:t>
            </a:r>
            <a:r>
              <a:rPr lang="en-US" sz="1400">
                <a:solidFill>
                  <a:srgbClr val="181A1F"/>
                </a:solidFill>
                <a:latin typeface="Arial"/>
                <a:ea typeface="+mn-lt"/>
                <a:cs typeface="+mn-lt"/>
              </a:rPr>
              <a:t>a malicious event. </a:t>
            </a:r>
            <a:endParaRPr lang="pt-BR" sz="1400">
              <a:solidFill>
                <a:srgbClr val="181A1F"/>
              </a:solidFill>
              <a:latin typeface="Arial"/>
              <a:ea typeface="+mn-lt"/>
              <a:cs typeface="+mn-lt"/>
            </a:endParaRPr>
          </a:p>
          <a:p>
            <a:pPr marL="285750" indent="-285750">
              <a:buFont typeface="Arial" panose="020B0604020202020204" pitchFamily="34" charset="0"/>
              <a:buChar char="•"/>
            </a:pPr>
            <a:r>
              <a:rPr lang="en-US" sz="1400">
                <a:solidFill>
                  <a:srgbClr val="181A1F"/>
                </a:solidFill>
                <a:latin typeface="Arial"/>
                <a:ea typeface="+mn-lt"/>
                <a:cs typeface="+mn-lt"/>
              </a:rPr>
              <a:t>A </a:t>
            </a:r>
            <a:r>
              <a:rPr lang="en-US" sz="1400" b="1" i="1">
                <a:solidFill>
                  <a:srgbClr val="181A1F"/>
                </a:solidFill>
                <a:latin typeface="Arial"/>
                <a:ea typeface="+mn-lt"/>
                <a:cs typeface="+mn-lt"/>
              </a:rPr>
              <a:t>true negative</a:t>
            </a:r>
            <a:r>
              <a:rPr lang="en-US" sz="1400">
                <a:solidFill>
                  <a:srgbClr val="181A1F"/>
                </a:solidFill>
                <a:latin typeface="Arial"/>
                <a:ea typeface="+mn-lt"/>
                <a:cs typeface="+mn-lt"/>
              </a:rPr>
              <a:t> occurs when an intrusion detection device identifies an activity as acceptable behavior, and the </a:t>
            </a:r>
            <a:r>
              <a:rPr lang="en-US" sz="1400" b="0" i="0">
                <a:solidFill>
                  <a:srgbClr val="181A1F"/>
                </a:solidFill>
                <a:effectLst/>
                <a:latin typeface="Arial"/>
                <a:ea typeface="+mn-lt"/>
                <a:cs typeface="+mn-lt"/>
              </a:rPr>
              <a:t>activity</a:t>
            </a:r>
            <a:r>
              <a:rPr lang="en-US" sz="1400">
                <a:solidFill>
                  <a:srgbClr val="181A1F"/>
                </a:solidFill>
                <a:latin typeface="Arial"/>
                <a:ea typeface="+mn-lt"/>
                <a:cs typeface="+mn-lt"/>
              </a:rPr>
              <a:t> is actually acceptable</a:t>
            </a:r>
            <a:r>
              <a:rPr lang="en-US" sz="1400" b="0" i="0">
                <a:solidFill>
                  <a:srgbClr val="181A1F"/>
                </a:solidFill>
                <a:effectLst/>
                <a:latin typeface="Arial"/>
                <a:ea typeface="+mn-lt"/>
                <a:cs typeface="+mn-lt"/>
              </a:rPr>
              <a:t>.</a:t>
            </a:r>
            <a:endParaRPr lang="pt-BR" sz="1400">
              <a:solidFill>
                <a:srgbClr val="181A1F"/>
              </a:solidFill>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48</a:t>
            </a:fld>
            <a:endParaRPr lang="en-US"/>
          </a:p>
        </p:txBody>
      </p:sp>
    </p:spTree>
    <p:extLst>
      <p:ext uri="{BB962C8B-B14F-4D97-AF65-F5344CB8AC3E}">
        <p14:creationId xmlns:p14="http://schemas.microsoft.com/office/powerpoint/2010/main" val="1547815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Explaining the Importance of Communication During the Penetration Testing Process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Goal Reprioritization and Presentation of Findings</a:t>
            </a:r>
            <a:endParaRPr lang="en-US" sz="2200"/>
          </a:p>
        </p:txBody>
      </p:sp>
      <p:sp>
        <p:nvSpPr>
          <p:cNvPr id="4" name="Text 2">
            <a:extLst>
              <a:ext uri="{FF2B5EF4-FFF2-40B4-BE49-F238E27FC236}">
                <a16:creationId xmlns:a16="http://schemas.microsoft.com/office/drawing/2014/main" id="{BCC845D6-C36A-C61F-2CE2-481CCD62FB01}"/>
              </a:ext>
            </a:extLst>
          </p:cNvPr>
          <p:cNvSpPr/>
          <p:nvPr/>
        </p:nvSpPr>
        <p:spPr>
          <a:xfrm>
            <a:off x="237497" y="896728"/>
            <a:ext cx="8229600" cy="3567322"/>
          </a:xfrm>
          <a:prstGeom prst="rect">
            <a:avLst/>
          </a:prstGeom>
          <a:noFill/>
          <a:ln/>
        </p:spPr>
        <p:txBody>
          <a:bodyPr wrap="square" lIns="91440" tIns="45720" rIns="91440" bIns="45720" rtlCol="0" anchor="t"/>
          <a:lstStyle/>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Depending on the vulnerabilities and weaknesses that you find during a penetration testing engagement, your client may tweak or reprioritize the goal of the testing.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Your client may prioritize some systems or applications that may not have been seen as critical.</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Similarly, your client might ask you to deprioritize some activities in order to focus on some goals that may now present a higher risk.</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The findings and recommendations section is the meat of a penetration testing report.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The information provided here is what will be used to move forward with remediation and mitigation of the issues found in the environment being tested.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Whereas earlier sections of the report, such as the executive summary, are purposely not too technical, the findings and recommendations section should provide all the technical details necessary that teams like IT, information security, and development need to use the report to address the issues found in the testing phase.</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49</a:t>
            </a:fld>
            <a:endParaRPr lang="en-US"/>
          </a:p>
        </p:txBody>
      </p:sp>
    </p:spTree>
    <p:extLst>
      <p:ext uri="{BB962C8B-B14F-4D97-AF65-F5344CB8AC3E}">
        <p14:creationId xmlns:p14="http://schemas.microsoft.com/office/powerpoint/2010/main" val="2377903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Module 9: Activities (Cont.)</a:t>
            </a:r>
            <a:endParaRPr lang="en-US" sz="2200"/>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16793" y="460408"/>
            <a:ext cx="8695135" cy="34841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Font typeface="Arial" pitchFamily="34" charset="0"/>
              <a:buNone/>
            </a:pPr>
            <a:r>
              <a:rPr lang="en-US" sz="1400">
                <a:latin typeface="Arial" panose="020B0604020202020204" pitchFamily="34" charset="0"/>
                <a:cs typeface="Arial" panose="020B0604020202020204" pitchFamily="34" charset="0"/>
              </a:rPr>
              <a:t>What activities are associated with this module?</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3986511600"/>
              </p:ext>
            </p:extLst>
          </p:nvPr>
        </p:nvGraphicFramePr>
        <p:xfrm>
          <a:off x="224432" y="1192614"/>
          <a:ext cx="8479856" cy="741680"/>
        </p:xfrm>
        <a:graphic>
          <a:graphicData uri="http://schemas.openxmlformats.org/drawingml/2006/table">
            <a:tbl>
              <a:tblPr firstRow="1" bandRow="1">
                <a:tableStyleId>{5C22544A-7EE6-4342-B048-85BDC9FD1C3A}</a:tableStyleId>
              </a:tblPr>
              <a:tblGrid>
                <a:gridCol w="1083071">
                  <a:extLst>
                    <a:ext uri="{9D8B030D-6E8A-4147-A177-3AD203B41FA5}">
                      <a16:colId xmlns:a16="http://schemas.microsoft.com/office/drawing/2014/main" val="314965042"/>
                    </a:ext>
                  </a:extLst>
                </a:gridCol>
                <a:gridCol w="1539813">
                  <a:extLst>
                    <a:ext uri="{9D8B030D-6E8A-4147-A177-3AD203B41FA5}">
                      <a16:colId xmlns:a16="http://schemas.microsoft.com/office/drawing/2014/main" val="1540795028"/>
                    </a:ext>
                  </a:extLst>
                </a:gridCol>
                <a:gridCol w="3737008">
                  <a:extLst>
                    <a:ext uri="{9D8B030D-6E8A-4147-A177-3AD203B41FA5}">
                      <a16:colId xmlns:a16="http://schemas.microsoft.com/office/drawing/2014/main" val="2968452238"/>
                    </a:ext>
                  </a:extLst>
                </a:gridCol>
                <a:gridCol w="2119964">
                  <a:extLst>
                    <a:ext uri="{9D8B030D-6E8A-4147-A177-3AD203B41FA5}">
                      <a16:colId xmlns:a16="http://schemas.microsoft.com/office/drawing/2014/main" val="286226043"/>
                    </a:ext>
                  </a:extLst>
                </a:gridCol>
              </a:tblGrid>
              <a:tr h="370840">
                <a:tc>
                  <a:txBody>
                    <a:bodyPr/>
                    <a:lstStyle/>
                    <a:p>
                      <a:pPr algn="ctr"/>
                      <a:r>
                        <a:rPr lang="en-US" sz="1400">
                          <a:latin typeface="Arial"/>
                          <a:cs typeface="Arial"/>
                        </a:rPr>
                        <a:t>Page #</a:t>
                      </a:r>
                    </a:p>
                  </a:txBody>
                  <a:tcPr/>
                </a:tc>
                <a:tc>
                  <a:txBody>
                    <a:bodyPr/>
                    <a:lstStyle/>
                    <a:p>
                      <a:pPr algn="ctr"/>
                      <a:r>
                        <a:rPr lang="en-US" sz="1400">
                          <a:latin typeface="Arial"/>
                          <a:cs typeface="Arial"/>
                        </a:rPr>
                        <a:t>Activity</a:t>
                      </a:r>
                    </a:p>
                  </a:txBody>
                  <a:tcPr/>
                </a:tc>
                <a:tc>
                  <a:txBody>
                    <a:bodyPr/>
                    <a:lstStyle/>
                    <a:p>
                      <a:pPr algn="ctr"/>
                      <a:r>
                        <a:rPr lang="en-US" sz="1400">
                          <a:latin typeface="Arial"/>
                          <a:cs typeface="Arial"/>
                        </a:rPr>
                        <a:t>Activity Name</a:t>
                      </a:r>
                    </a:p>
                  </a:txBody>
                  <a:tcPr/>
                </a:tc>
                <a:tc>
                  <a:txBody>
                    <a:bodyPr/>
                    <a:lstStyle/>
                    <a:p>
                      <a:pPr algn="ctr"/>
                      <a:r>
                        <a:rPr lang="en-US" sz="1400">
                          <a:latin typeface="Arial"/>
                          <a:cs typeface="Arial"/>
                        </a:rPr>
                        <a:t>Optional?</a:t>
                      </a:r>
                    </a:p>
                  </a:txBody>
                  <a:tcPr/>
                </a:tc>
                <a:extLst>
                  <a:ext uri="{0D108BD9-81ED-4DB2-BD59-A6C34878D82A}">
                    <a16:rowId xmlns:a16="http://schemas.microsoft.com/office/drawing/2014/main" val="317262977"/>
                  </a:ext>
                </a:extLst>
              </a:tr>
              <a:tr h="370840">
                <a:tc>
                  <a:txBody>
                    <a:bodyPr/>
                    <a:lstStyle/>
                    <a:p>
                      <a:pPr algn="ctr" fontAlgn="t"/>
                      <a:r>
                        <a:rPr lang="en-US" sz="1400" b="0" i="0" u="none" strike="noStrike">
                          <a:solidFill>
                            <a:srgbClr val="000000"/>
                          </a:solidFill>
                          <a:effectLst/>
                          <a:latin typeface="Arial" panose="020B0604020202020204" pitchFamily="34" charset="0"/>
                        </a:rPr>
                        <a:t>9.5.3</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Module Quiz</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Quiz -  Reporting and Communication</a:t>
                      </a:r>
                    </a:p>
                  </a:txBody>
                  <a:tcPr marL="6350" marR="6350" marT="6350" marB="0" anchor="ctr"/>
                </a:tc>
                <a:tc>
                  <a:txBody>
                    <a:bodyPr/>
                    <a:lstStyle/>
                    <a:p>
                      <a:pPr algn="ctr"/>
                      <a:r>
                        <a:rPr lang="en-US" sz="140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2377890904"/>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a:t>
            </a:fld>
            <a:endParaRPr lang="en-US"/>
          </a:p>
        </p:txBody>
      </p:sp>
    </p:spTree>
    <p:extLst>
      <p:ext uri="{BB962C8B-B14F-4D97-AF65-F5344CB8AC3E}">
        <p14:creationId xmlns:p14="http://schemas.microsoft.com/office/powerpoint/2010/main" val="945458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Explaining the Importance of Communication During the Penetration Testing Process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Goal Reprioritization and Presentation of Findings (Cont.)</a:t>
            </a:r>
            <a:endParaRPr lang="en-US" sz="2200"/>
          </a:p>
        </p:txBody>
      </p:sp>
      <p:sp>
        <p:nvSpPr>
          <p:cNvPr id="4" name="Text 2">
            <a:extLst>
              <a:ext uri="{FF2B5EF4-FFF2-40B4-BE49-F238E27FC236}">
                <a16:creationId xmlns:a16="http://schemas.microsoft.com/office/drawing/2014/main" id="{BCC845D6-C36A-C61F-2CE2-481CCD62FB01}"/>
              </a:ext>
            </a:extLst>
          </p:cNvPr>
          <p:cNvSpPr/>
          <p:nvPr/>
        </p:nvSpPr>
        <p:spPr>
          <a:xfrm>
            <a:off x="237497" y="896728"/>
            <a:ext cx="8229600" cy="3567322"/>
          </a:xfrm>
          <a:prstGeom prst="rect">
            <a:avLst/>
          </a:prstGeom>
          <a:noFill/>
          <a:ln/>
        </p:spPr>
        <p:txBody>
          <a:bodyPr wrap="square" lIns="91440" tIns="45720" rIns="91440" bIns="45720" rtlCol="0" anchor="t"/>
          <a:lstStyle/>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Remember that you must keep in mind your audience.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For instance, if you are compiling a report for a web application penetration test, your ultimate audience for this section will likely be the development engineers who are responsible for creating and maintaining the application being tested.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You will therefore want to provide a sufficient amount of information for them to be able to re-create the issue and identify exactly where the code changes need to be applied.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For example, during your testing, you found an SQL injection flaw.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In the report, you then need to provide the actual HTTP request and response you used to uncover that flaw.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You also need to provide proof that the flaw is not a false positive.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Ideally, if you are able to exploit the SQL injection flaw, you should provide a screenshot showing the results of your exploitation.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If this is sensitive information from an exploited database, you should redact the screenshot in a manner that is sufficient to limit the sensitivity.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Your report should provide screenshots of the various findings and detailed descriptions of how they were identified.</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50</a:t>
            </a:fld>
            <a:endParaRPr lang="en-US"/>
          </a:p>
        </p:txBody>
      </p:sp>
    </p:spTree>
    <p:extLst>
      <p:ext uri="{BB962C8B-B14F-4D97-AF65-F5344CB8AC3E}">
        <p14:creationId xmlns:p14="http://schemas.microsoft.com/office/powerpoint/2010/main" val="39284313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276225" y="1744420"/>
            <a:ext cx="8591550" cy="1654660"/>
          </a:xfrm>
          <a:prstGeom prst="rect">
            <a:avLst/>
          </a:prstGeom>
          <a:noFill/>
          <a:ln/>
        </p:spPr>
        <p:txBody>
          <a:bodyPr wrap="square" rtlCol="0"/>
          <a:lstStyle/>
          <a:p>
            <a:pPr marL="0" indent="0">
              <a:buNone/>
            </a:pPr>
            <a:r>
              <a:rPr lang="en-US" sz="4600">
                <a:solidFill>
                  <a:srgbClr val="B1E8FA"/>
                </a:solidFill>
                <a:latin typeface="Arial" pitchFamily="34" charset="0"/>
                <a:ea typeface="Arial" pitchFamily="34" charset="-122"/>
                <a:cs typeface="Arial" pitchFamily="34" charset="-120"/>
              </a:rPr>
              <a:t>9.4 Explaining Post-Report Delivery Activities</a:t>
            </a:r>
            <a:endParaRPr lang="en-US" sz="460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51</a:t>
            </a:fld>
            <a:endParaRPr lang="en-US"/>
          </a:p>
        </p:txBody>
      </p:sp>
    </p:spTree>
    <p:extLst>
      <p:ext uri="{BB962C8B-B14F-4D97-AF65-F5344CB8AC3E}">
        <p14:creationId xmlns:p14="http://schemas.microsoft.com/office/powerpoint/2010/main" val="5760309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Explaining Post-Report Delivery Activities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Overview</a:t>
            </a:r>
            <a:endParaRPr lang="en-US" sz="2200"/>
          </a:p>
        </p:txBody>
      </p:sp>
      <p:sp>
        <p:nvSpPr>
          <p:cNvPr id="4" name="Text 2">
            <a:extLst>
              <a:ext uri="{FF2B5EF4-FFF2-40B4-BE49-F238E27FC236}">
                <a16:creationId xmlns:a16="http://schemas.microsoft.com/office/drawing/2014/main" id="{BCC845D6-C36A-C61F-2CE2-481CCD62FB01}"/>
              </a:ext>
            </a:extLst>
          </p:cNvPr>
          <p:cNvSpPr/>
          <p:nvPr/>
        </p:nvSpPr>
        <p:spPr>
          <a:xfrm>
            <a:off x="552449" y="896728"/>
            <a:ext cx="7914647" cy="711620"/>
          </a:xfrm>
          <a:prstGeom prst="rect">
            <a:avLst/>
          </a:prstGeom>
          <a:noFill/>
          <a:ln/>
        </p:spPr>
        <p:txBody>
          <a:bodyPr wrap="square" lIns="91440" tIns="45720" rIns="91440" bIns="45720" rtlCol="0" anchor="t"/>
          <a:lstStyle/>
          <a:p>
            <a:r>
              <a:rPr lang="en-US" sz="1600" b="0" i="0">
                <a:effectLst/>
                <a:latin typeface="Arial"/>
                <a:cs typeface="Arial"/>
              </a:rPr>
              <a:t>This section outlines several important activities that you must complete after delivering a penetration testing report to a client.</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52</a:t>
            </a:fld>
            <a:endParaRPr lang="en-US"/>
          </a:p>
        </p:txBody>
      </p:sp>
    </p:spTree>
    <p:extLst>
      <p:ext uri="{BB962C8B-B14F-4D97-AF65-F5344CB8AC3E}">
        <p14:creationId xmlns:p14="http://schemas.microsoft.com/office/powerpoint/2010/main" val="1045492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Explaining Post-Report Delivery Activities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Post-Engagement Cleanup</a:t>
            </a:r>
            <a:endParaRPr lang="en-US" sz="2200"/>
          </a:p>
        </p:txBody>
      </p:sp>
      <p:sp>
        <p:nvSpPr>
          <p:cNvPr id="4" name="Text 2">
            <a:extLst>
              <a:ext uri="{FF2B5EF4-FFF2-40B4-BE49-F238E27FC236}">
                <a16:creationId xmlns:a16="http://schemas.microsoft.com/office/drawing/2014/main" id="{BCC845D6-C36A-C61F-2CE2-481CCD62FB01}"/>
              </a:ext>
            </a:extLst>
          </p:cNvPr>
          <p:cNvSpPr/>
          <p:nvPr/>
        </p:nvSpPr>
        <p:spPr>
          <a:xfrm>
            <a:off x="383964" y="875162"/>
            <a:ext cx="8162656" cy="3745362"/>
          </a:xfrm>
          <a:prstGeom prst="rect">
            <a:avLst/>
          </a:prstGeom>
          <a:noFill/>
          <a:ln/>
        </p:spPr>
        <p:txBody>
          <a:bodyPr wrap="square" lIns="91440" tIns="45720" rIns="91440" bIns="45720" rtlCol="0" anchor="t"/>
          <a:lstStyle/>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When you have completed all the testing phases for a penetration test, what you do next is very important to the success of the engagement.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Throughout your testing phases, you have likely used many different tools and techniques to gather information, discover vulnerabilities, and perhaps exploit the systems under test.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These tools can and most likely will cause residual effects on the systems you have been testing.</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For instance, you have completed a web application penetration test and used an automated web vulnerability scanner in your testing process.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This type of tool is meant to discover issues such as input validation and SQL injection.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To identify these types of flaws, the automated scanner needs to input information into the fields it is testing.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The input can be fake data or even malicious scripts. As this information is being input, it will likely make its way into the database that is supporting the web application you are testing.</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When the testing is complete, that information needs to be cleaned from the database.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The best option for this is usually to revert or restore the database to a previous state.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This is why it is suggested to test against a staging environment when possible.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This is just one example of a cleanup task that needs to be performed at the end of a penetration testing engagement.</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53</a:t>
            </a:fld>
            <a:endParaRPr lang="en-US"/>
          </a:p>
        </p:txBody>
      </p:sp>
    </p:spTree>
    <p:extLst>
      <p:ext uri="{BB962C8B-B14F-4D97-AF65-F5344CB8AC3E}">
        <p14:creationId xmlns:p14="http://schemas.microsoft.com/office/powerpoint/2010/main" val="23205668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Explaining Post-Report Delivery Activities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Post-Engagement Cleanup (Cont.)</a:t>
            </a:r>
            <a:endParaRPr lang="en-US" sz="2200"/>
          </a:p>
        </p:txBody>
      </p:sp>
      <p:sp>
        <p:nvSpPr>
          <p:cNvPr id="4" name="Text 2">
            <a:extLst>
              <a:ext uri="{FF2B5EF4-FFF2-40B4-BE49-F238E27FC236}">
                <a16:creationId xmlns:a16="http://schemas.microsoft.com/office/drawing/2014/main" id="{BCC845D6-C36A-C61F-2CE2-481CCD62FB01}"/>
              </a:ext>
            </a:extLst>
          </p:cNvPr>
          <p:cNvSpPr/>
          <p:nvPr/>
        </p:nvSpPr>
        <p:spPr>
          <a:xfrm>
            <a:off x="362398" y="896728"/>
            <a:ext cx="8238137" cy="3961022"/>
          </a:xfrm>
          <a:prstGeom prst="rect">
            <a:avLst/>
          </a:prstGeom>
          <a:noFill/>
          <a:ln/>
        </p:spPr>
        <p:txBody>
          <a:bodyPr wrap="square" lIns="91440" tIns="45720" rIns="91440" bIns="45720" rtlCol="0" anchor="t"/>
          <a:lstStyle/>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Another common example of necessary cleanup is the result of any exploitation of client machines.</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For example,</a:t>
            </a:r>
            <a:r>
              <a:rPr lang="en-US" sz="1400" b="0" i="0">
                <a:effectLst/>
                <a:latin typeface="Arial" panose="020B0604020202020204" pitchFamily="34" charset="0"/>
                <a:cs typeface="Arial" panose="020B0604020202020204" pitchFamily="34" charset="0"/>
              </a:rPr>
              <a:t> you are looking to gain shell access to a Windows system that you have found to be vulnerable to a buffer overflow vulnerability that leads to remote code execution.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Of course, when you find that this machine is likely vulnerable, you are excited because you know that the Metasploit framework has a module that will allow you to easily exploit the vulnerability and give you a root shell on the system.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You run the exploit, but you get an error message that it did not complete, and there may be cleanup necessary.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Most of the time, the error message indicates which files you need to clean up. However, it may not, and if it doesn’t, you need to look at the specific module code to determine what files you need to clean up.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Many tools can leave behind residual files or data that you need to be sure to clean from the target systems after the testing phases of a penetration testing engagement are complete.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It is also very important to have the client or system owner validate that your cleanup efforts are sufficient. </a:t>
            </a:r>
          </a:p>
          <a:p>
            <a:pPr marL="285750" indent="-285750">
              <a:buFont typeface="Arial" panose="020B0604020202020204" pitchFamily="34" charset="0"/>
              <a:buChar char="•"/>
            </a:pPr>
            <a:r>
              <a:rPr lang="en-US" sz="1400" b="0" i="0">
                <a:effectLst/>
                <a:latin typeface="Arial" panose="020B0604020202020204" pitchFamily="34" charset="0"/>
                <a:cs typeface="Arial" panose="020B0604020202020204" pitchFamily="34" charset="0"/>
              </a:rPr>
              <a:t>This is not always easy to accomplish, but providing a comprehensive list of activities performed on any systems under test will help with this.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54</a:t>
            </a:fld>
            <a:endParaRPr lang="en-US"/>
          </a:p>
        </p:txBody>
      </p:sp>
    </p:spTree>
    <p:extLst>
      <p:ext uri="{BB962C8B-B14F-4D97-AF65-F5344CB8AC3E}">
        <p14:creationId xmlns:p14="http://schemas.microsoft.com/office/powerpoint/2010/main" val="1119695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Explaining Post-Report Delivery Activities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Post-Engagement Cleanup (Cont.)</a:t>
            </a:r>
            <a:endParaRPr lang="en-US" sz="2200"/>
          </a:p>
        </p:txBody>
      </p:sp>
      <p:sp>
        <p:nvSpPr>
          <p:cNvPr id="4" name="Text 2">
            <a:extLst>
              <a:ext uri="{FF2B5EF4-FFF2-40B4-BE49-F238E27FC236}">
                <a16:creationId xmlns:a16="http://schemas.microsoft.com/office/drawing/2014/main" id="{BCC845D6-C36A-C61F-2CE2-481CCD62FB01}"/>
              </a:ext>
            </a:extLst>
          </p:cNvPr>
          <p:cNvSpPr/>
          <p:nvPr/>
        </p:nvSpPr>
        <p:spPr>
          <a:xfrm>
            <a:off x="614676" y="926837"/>
            <a:ext cx="7914647" cy="1744872"/>
          </a:xfrm>
          <a:prstGeom prst="rect">
            <a:avLst/>
          </a:prstGeom>
          <a:noFill/>
          <a:ln/>
        </p:spPr>
        <p:txBody>
          <a:bodyPr wrap="square" lIns="91440" tIns="45720" rIns="91440" bIns="45720" rtlCol="0" anchor="t"/>
          <a:lstStyle/>
          <a:p>
            <a:r>
              <a:rPr lang="en-US" sz="1400" b="0" i="0">
                <a:effectLst/>
                <a:latin typeface="Arial" panose="020B0604020202020204" pitchFamily="34" charset="0"/>
                <a:cs typeface="Arial" panose="020B0604020202020204" pitchFamily="34" charset="0"/>
              </a:rPr>
              <a:t>The following are some examples of the items you will want to be sure to clean from systems:</a:t>
            </a:r>
          </a:p>
          <a:p>
            <a:pPr marL="285750" indent="-285750">
              <a:buFont typeface="Arial" panose="020B0604020202020204" pitchFamily="34" charset="0"/>
              <a:buChar char="•"/>
            </a:pPr>
            <a:endParaRPr lang="en-US" sz="1400" b="0" i="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i="0">
                <a:effectLst/>
                <a:latin typeface="Arial" panose="020B0604020202020204" pitchFamily="34" charset="0"/>
                <a:cs typeface="Arial" panose="020B0604020202020204" pitchFamily="34" charset="0"/>
              </a:rPr>
              <a:t>Tester-created credentials</a:t>
            </a:r>
            <a:r>
              <a:rPr lang="en-US" sz="1400" b="0" i="0">
                <a:effectLst/>
                <a:latin typeface="Arial" panose="020B0604020202020204" pitchFamily="34" charset="0"/>
                <a:cs typeface="Arial" panose="020B0604020202020204" pitchFamily="34" charset="0"/>
              </a:rPr>
              <a:t>: Remove any user accounts that you created to maintain persistent access or for any other post-exploitation activity.</a:t>
            </a:r>
          </a:p>
          <a:p>
            <a:pPr marL="742950" lvl="1" indent="-285750">
              <a:buFont typeface="Arial" panose="020B0604020202020204" pitchFamily="34" charset="0"/>
              <a:buChar char="•"/>
            </a:pPr>
            <a:endParaRPr lang="en-US" sz="1400" b="1">
              <a:latin typeface="Arial"/>
              <a:cs typeface="Arial"/>
            </a:endParaRPr>
          </a:p>
          <a:p>
            <a:pPr marL="742950" lvl="1" indent="-285750">
              <a:buFont typeface="Arial" panose="020B0604020202020204" pitchFamily="34" charset="0"/>
              <a:buChar char="•"/>
            </a:pPr>
            <a:r>
              <a:rPr lang="en-US" sz="1400" b="1" i="0">
                <a:effectLst/>
                <a:latin typeface="Arial"/>
                <a:cs typeface="Arial"/>
              </a:rPr>
              <a:t>Shells</a:t>
            </a:r>
            <a:r>
              <a:rPr lang="en-US" sz="1400" b="0" i="0">
                <a:effectLst/>
                <a:latin typeface="Arial"/>
                <a:cs typeface="Arial"/>
              </a:rPr>
              <a:t>: Remove shells spawned on exploited systems.</a:t>
            </a:r>
            <a:endParaRPr lang="en-US">
              <a:latin typeface="Arial"/>
              <a:cs typeface="Arial"/>
            </a:endParaRPr>
          </a:p>
          <a:p>
            <a:pPr marL="742950" lvl="1" indent="-285750">
              <a:buFont typeface="Arial" panose="020B0604020202020204" pitchFamily="34" charset="0"/>
              <a:buChar char="•"/>
            </a:pPr>
            <a:endParaRPr lang="en-US" sz="1400" b="1">
              <a:latin typeface="Arial"/>
              <a:cs typeface="Arial"/>
            </a:endParaRPr>
          </a:p>
          <a:p>
            <a:pPr marL="742950" lvl="1" indent="-285750">
              <a:buFont typeface="Arial" panose="020B0604020202020204" pitchFamily="34" charset="0"/>
              <a:buChar char="•"/>
            </a:pPr>
            <a:r>
              <a:rPr lang="en-US" sz="1400" b="1" i="0">
                <a:effectLst/>
                <a:latin typeface="Arial"/>
                <a:cs typeface="Arial"/>
              </a:rPr>
              <a:t>Tools</a:t>
            </a:r>
            <a:r>
              <a:rPr lang="en-US" sz="1400" b="0" i="0">
                <a:effectLst/>
                <a:latin typeface="Arial"/>
                <a:cs typeface="Arial"/>
              </a:rPr>
              <a:t>: Remove any tools installed or run from the systems under test.</a:t>
            </a:r>
            <a:endParaRPr lang="en-US">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55</a:t>
            </a:fld>
            <a:endParaRPr lang="en-US"/>
          </a:p>
        </p:txBody>
      </p:sp>
    </p:spTree>
    <p:extLst>
      <p:ext uri="{BB962C8B-B14F-4D97-AF65-F5344CB8AC3E}">
        <p14:creationId xmlns:p14="http://schemas.microsoft.com/office/powerpoint/2010/main" val="19102871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Explaining Post-Report Delivery Activities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Additional Post-Report Delivery Activities</a:t>
            </a:r>
            <a:endParaRPr lang="en-US" sz="2200"/>
          </a:p>
        </p:txBody>
      </p:sp>
      <p:sp>
        <p:nvSpPr>
          <p:cNvPr id="4" name="Text 2">
            <a:extLst>
              <a:ext uri="{FF2B5EF4-FFF2-40B4-BE49-F238E27FC236}">
                <a16:creationId xmlns:a16="http://schemas.microsoft.com/office/drawing/2014/main" id="{BCC845D6-C36A-C61F-2CE2-481CCD62FB01}"/>
              </a:ext>
            </a:extLst>
          </p:cNvPr>
          <p:cNvSpPr/>
          <p:nvPr/>
        </p:nvSpPr>
        <p:spPr>
          <a:xfrm>
            <a:off x="335276" y="933187"/>
            <a:ext cx="8402324" cy="324113"/>
          </a:xfrm>
          <a:prstGeom prst="rect">
            <a:avLst/>
          </a:prstGeom>
          <a:noFill/>
          <a:ln/>
        </p:spPr>
        <p:txBody>
          <a:bodyPr wrap="square" lIns="91440" tIns="45720" rIns="91440" bIns="45720" rtlCol="0" anchor="t"/>
          <a:lstStyle/>
          <a:p>
            <a:r>
              <a:rPr lang="en-US" sz="1400" b="0" i="0">
                <a:effectLst/>
                <a:latin typeface="Arial" panose="020B0604020202020204" pitchFamily="34" charset="0"/>
                <a:cs typeface="Arial" panose="020B0604020202020204" pitchFamily="34" charset="0"/>
              </a:rPr>
              <a:t>The following are additional important post-report delivery activities that you as a pen tester must follow.</a:t>
            </a:r>
          </a:p>
        </p:txBody>
      </p:sp>
      <p:graphicFrame>
        <p:nvGraphicFramePr>
          <p:cNvPr id="5" name="Table 4">
            <a:extLst>
              <a:ext uri="{FF2B5EF4-FFF2-40B4-BE49-F238E27FC236}">
                <a16:creationId xmlns:a16="http://schemas.microsoft.com/office/drawing/2014/main" id="{41BD4607-9C3E-5FA4-4F96-258289CCF430}"/>
              </a:ext>
            </a:extLst>
          </p:cNvPr>
          <p:cNvGraphicFramePr>
            <a:graphicFrameLocks noGrp="1"/>
          </p:cNvGraphicFramePr>
          <p:nvPr>
            <p:extLst>
              <p:ext uri="{D42A27DB-BD31-4B8C-83A1-F6EECF244321}">
                <p14:modId xmlns:p14="http://schemas.microsoft.com/office/powerpoint/2010/main" val="712880269"/>
              </p:ext>
            </p:extLst>
          </p:nvPr>
        </p:nvGraphicFramePr>
        <p:xfrm>
          <a:off x="394228" y="1454521"/>
          <a:ext cx="8343372" cy="3017520"/>
        </p:xfrm>
        <a:graphic>
          <a:graphicData uri="http://schemas.openxmlformats.org/drawingml/2006/table">
            <a:tbl>
              <a:tblPr firstRow="1" bandRow="1">
                <a:tableStyleId>{22838BEF-8BB2-4498-84A7-C5851F593DF1}</a:tableStyleId>
              </a:tblPr>
              <a:tblGrid>
                <a:gridCol w="1511036">
                  <a:extLst>
                    <a:ext uri="{9D8B030D-6E8A-4147-A177-3AD203B41FA5}">
                      <a16:colId xmlns:a16="http://schemas.microsoft.com/office/drawing/2014/main" val="3035145977"/>
                    </a:ext>
                  </a:extLst>
                </a:gridCol>
                <a:gridCol w="6832336">
                  <a:extLst>
                    <a:ext uri="{9D8B030D-6E8A-4147-A177-3AD203B41FA5}">
                      <a16:colId xmlns:a16="http://schemas.microsoft.com/office/drawing/2014/main" val="1516295628"/>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Client acceptance</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You should have written documentation of your client’s acceptance of your report and related deliverables.</a:t>
                      </a:r>
                    </a:p>
                  </a:txBody>
                  <a:tcPr anchor="ctr"/>
                </a:tc>
                <a:extLst>
                  <a:ext uri="{0D108BD9-81ED-4DB2-BD59-A6C34878D82A}">
                    <a16:rowId xmlns:a16="http://schemas.microsoft.com/office/drawing/2014/main" val="1279139042"/>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Lessons learned</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It is important to analyze and present any lessons learned during the penetration testing engagement.</a:t>
                      </a:r>
                    </a:p>
                  </a:txBody>
                  <a:tcPr anchor="ctr"/>
                </a:tc>
                <a:extLst>
                  <a:ext uri="{0D108BD9-81ED-4DB2-BD59-A6C34878D82A}">
                    <a16:rowId xmlns:a16="http://schemas.microsoft.com/office/drawing/2014/main" val="3482936682"/>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Follow-up actions/retest</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Your client may ask you to retest different applications or systems after you provide the report. You should follow up and take care of any action items in an agreed appropriate time frame.</a:t>
                      </a:r>
                    </a:p>
                  </a:txBody>
                  <a:tcPr anchor="ctr"/>
                </a:tc>
                <a:extLst>
                  <a:ext uri="{0D108BD9-81ED-4DB2-BD59-A6C34878D82A}">
                    <a16:rowId xmlns:a16="http://schemas.microsoft.com/office/drawing/2014/main" val="2422620736"/>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Attestation of findings</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You should provide clear acknowledgement proving that the assessment was performed and reporting your findings.</a:t>
                      </a:r>
                    </a:p>
                  </a:txBody>
                  <a:tcPr anchor="ctr"/>
                </a:tc>
                <a:extLst>
                  <a:ext uri="{0D108BD9-81ED-4DB2-BD59-A6C34878D82A}">
                    <a16:rowId xmlns:a16="http://schemas.microsoft.com/office/drawing/2014/main" val="2602413937"/>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Data destruction process</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You need to destroy any client sensitive data as agreed in the pre-engagement activities.</a:t>
                      </a:r>
                    </a:p>
                  </a:txBody>
                  <a:tcPr anchor="ctr"/>
                </a:tc>
                <a:extLst>
                  <a:ext uri="{0D108BD9-81ED-4DB2-BD59-A6C34878D82A}">
                    <a16:rowId xmlns:a16="http://schemas.microsoft.com/office/drawing/2014/main" val="267542739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56</a:t>
            </a:fld>
            <a:endParaRPr lang="en-US"/>
          </a:p>
        </p:txBody>
      </p:sp>
    </p:spTree>
    <p:extLst>
      <p:ext uri="{BB962C8B-B14F-4D97-AF65-F5344CB8AC3E}">
        <p14:creationId xmlns:p14="http://schemas.microsoft.com/office/powerpoint/2010/main" val="47792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128429"/>
            <a:ext cx="8229600" cy="886641"/>
          </a:xfrm>
          <a:prstGeom prst="rect">
            <a:avLst/>
          </a:prstGeom>
          <a:noFill/>
          <a:ln/>
        </p:spPr>
        <p:txBody>
          <a:bodyPr wrap="square" rtlCol="0"/>
          <a:lstStyle/>
          <a:p>
            <a:pPr marL="0" indent="0">
              <a:buNone/>
            </a:pPr>
            <a:r>
              <a:rPr lang="en-US" sz="4600">
                <a:solidFill>
                  <a:srgbClr val="B1E8FA"/>
                </a:solidFill>
                <a:latin typeface="Arial" pitchFamily="34" charset="0"/>
                <a:ea typeface="Arial" pitchFamily="34" charset="-122"/>
                <a:cs typeface="Arial" pitchFamily="34" charset="-120"/>
              </a:rPr>
              <a:t>9.5 Summary</a:t>
            </a:r>
            <a:endParaRPr lang="en-US" sz="460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57</a:t>
            </a:fld>
            <a:endParaRPr lang="en-US"/>
          </a:p>
        </p:txBody>
      </p:sp>
    </p:spTree>
    <p:extLst>
      <p:ext uri="{BB962C8B-B14F-4D97-AF65-F5344CB8AC3E}">
        <p14:creationId xmlns:p14="http://schemas.microsoft.com/office/powerpoint/2010/main" val="39485627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Reporting and Communication Summary</a:t>
            </a:r>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Did I Learn in this Module?</a:t>
            </a:r>
            <a:endParaRPr lang="en-US" sz="2200"/>
          </a:p>
        </p:txBody>
      </p:sp>
      <p:sp>
        <p:nvSpPr>
          <p:cNvPr id="5" name="Text 2"/>
          <p:cNvSpPr/>
          <p:nvPr/>
        </p:nvSpPr>
        <p:spPr>
          <a:xfrm>
            <a:off x="246632" y="1005517"/>
            <a:ext cx="8229600" cy="3132466"/>
          </a:xfrm>
          <a:prstGeom prst="rect">
            <a:avLst/>
          </a:prstGeom>
          <a:noFill/>
          <a:ln/>
        </p:spPr>
        <p:txBody>
          <a:bodyPr wrap="square" lIns="91440" tIns="45720" rIns="91440" bIns="45720" rtlCol="0" anchor="t"/>
          <a:lstStyle/>
          <a:p>
            <a:pPr algn="ctr">
              <a:lnSpc>
                <a:spcPts val="2000"/>
              </a:lnSpc>
            </a:pPr>
            <a:r>
              <a:rPr lang="en-US" sz="1600" b="1">
                <a:latin typeface="Arial"/>
                <a:cs typeface="Arial"/>
              </a:rPr>
              <a:t>Comparing and Contrasting Important Components of Written Reports</a:t>
            </a:r>
            <a:endParaRPr lang="en-US" sz="1400">
              <a:latin typeface="Arial"/>
              <a:cs typeface="Arial"/>
            </a:endParaRPr>
          </a:p>
          <a:p>
            <a:pPr>
              <a:lnSpc>
                <a:spcPts val="2000"/>
              </a:lnSpc>
            </a:pPr>
            <a:r>
              <a:rPr lang="en-US" sz="1400">
                <a:latin typeface="Arial"/>
                <a:cs typeface="Arial"/>
              </a:rPr>
              <a:t>This topic emphasized the importance of proper report writing and structuring, particularly in the context of penetration testing. Key points include:</a:t>
            </a:r>
          </a:p>
          <a:p>
            <a:pPr>
              <a:lnSpc>
                <a:spcPts val="2000"/>
              </a:lnSpc>
            </a:pPr>
            <a:endParaRPr lang="en-US" sz="1400">
              <a:latin typeface="Arial"/>
              <a:cs typeface="Arial"/>
            </a:endParaRPr>
          </a:p>
          <a:p>
            <a:pPr marL="285750" indent="-285750">
              <a:lnSpc>
                <a:spcPts val="2000"/>
              </a:lnSpc>
              <a:buFont typeface="Arial" panose="020B0604020202020204" pitchFamily="34" charset="0"/>
              <a:buChar char="•"/>
            </a:pPr>
            <a:r>
              <a:rPr lang="en-US" sz="1400" b="1">
                <a:latin typeface="Arial"/>
                <a:cs typeface="Arial"/>
              </a:rPr>
              <a:t>Audience</a:t>
            </a:r>
            <a:r>
              <a:rPr lang="en-US" sz="1400">
                <a:latin typeface="Arial"/>
                <a:cs typeface="Arial"/>
              </a:rPr>
              <a:t>: It is crucial to know your report's audience, considering who will receive and further distribute the report. It is vital to create an executive summary that caters to all technical levels.</a:t>
            </a:r>
          </a:p>
          <a:p>
            <a:pPr marL="285750" indent="-285750">
              <a:lnSpc>
                <a:spcPts val="2000"/>
              </a:lnSpc>
              <a:buFont typeface="Arial" panose="020B0604020202020204" pitchFamily="34" charset="0"/>
              <a:buChar char="•"/>
            </a:pPr>
            <a:r>
              <a:rPr lang="en-US" sz="1400" b="1">
                <a:latin typeface="Arial"/>
                <a:cs typeface="Arial"/>
              </a:rPr>
              <a:t>Contents</a:t>
            </a:r>
            <a:r>
              <a:rPr lang="en-US" sz="1400">
                <a:latin typeface="Arial"/>
                <a:cs typeface="Arial"/>
              </a:rPr>
              <a:t>: The report should cover executive summary, scope details, methodology, findings, remediation, conclusion, and an appendix. The findings section should adopt an industry-accepted risk rating like CVSS. This ensures the relevance of findings to the targeted business.</a:t>
            </a:r>
          </a:p>
          <a:p>
            <a:pPr marL="285750" indent="-285750">
              <a:lnSpc>
                <a:spcPts val="2000"/>
              </a:lnSpc>
              <a:buFont typeface="Arial" panose="020B0604020202020204" pitchFamily="34" charset="0"/>
              <a:buChar char="•"/>
            </a:pPr>
            <a:r>
              <a:rPr lang="en-US" sz="1400" b="1">
                <a:latin typeface="Arial"/>
                <a:cs typeface="Arial"/>
              </a:rPr>
              <a:t>Storage Time and Secure Distribution</a:t>
            </a:r>
            <a:r>
              <a:rPr lang="en-US" sz="1400">
                <a:latin typeface="Arial"/>
                <a:cs typeface="Arial"/>
              </a:rPr>
              <a:t>: Penetration test reports, which can be classified as top-secret, should only be distributed on a need-to-know basis. Both physical and digital copies should be strictly controlled to maintain confidentiality.</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Reporting and Communication Summary</a:t>
            </a:r>
          </a:p>
        </p:txBody>
      </p:sp>
      <p:sp>
        <p:nvSpPr>
          <p:cNvPr id="3" name="Text 0"/>
          <p:cNvSpPr>
            <a:spLocks noGrp="1"/>
          </p:cNvSpPr>
          <p:nvPr>
            <p:ph type="body" idx="100" hasCustomPrompt="1"/>
          </p:nvPr>
        </p:nvSpPr>
        <p:spPr>
          <a:xfrm>
            <a:off x="0" y="274320"/>
            <a:ext cx="9144000" cy="42418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Did I Learn in this Module? (Cont.)</a:t>
            </a:r>
            <a:endParaRPr lang="en-US" sz="2200"/>
          </a:p>
        </p:txBody>
      </p:sp>
      <p:sp>
        <p:nvSpPr>
          <p:cNvPr id="5" name="Text 2"/>
          <p:cNvSpPr/>
          <p:nvPr/>
        </p:nvSpPr>
        <p:spPr>
          <a:xfrm>
            <a:off x="227582" y="846766"/>
            <a:ext cx="8229600" cy="3623633"/>
          </a:xfrm>
          <a:prstGeom prst="rect">
            <a:avLst/>
          </a:prstGeom>
          <a:noFill/>
          <a:ln/>
        </p:spPr>
        <p:txBody>
          <a:bodyPr wrap="square" lIns="91440" tIns="45720" rIns="91440" bIns="45720" rtlCol="0" anchor="t"/>
          <a:lstStyle/>
          <a:p>
            <a:pPr algn="ctr">
              <a:lnSpc>
                <a:spcPts val="2000"/>
              </a:lnSpc>
            </a:pPr>
            <a:r>
              <a:rPr lang="en-US" sz="1600" b="1">
                <a:latin typeface="Arial"/>
                <a:cs typeface="Arial"/>
              </a:rPr>
              <a:t>Comparing and Contrasting Important Components of Written Reports (continue)</a:t>
            </a:r>
            <a:endParaRPr lang="en-US" sz="1400">
              <a:latin typeface="Arial"/>
              <a:cs typeface="Arial"/>
            </a:endParaRPr>
          </a:p>
          <a:p>
            <a:pPr>
              <a:lnSpc>
                <a:spcPts val="2000"/>
              </a:lnSpc>
            </a:pPr>
            <a:endParaRPr lang="en-US" sz="1400">
              <a:latin typeface="Arial"/>
              <a:cs typeface="Arial"/>
            </a:endParaRPr>
          </a:p>
          <a:p>
            <a:pPr marL="285750" indent="-285750">
              <a:lnSpc>
                <a:spcPts val="2000"/>
              </a:lnSpc>
              <a:buFont typeface="Arial" panose="020B0604020202020204" pitchFamily="34" charset="0"/>
              <a:buChar char="•"/>
            </a:pPr>
            <a:r>
              <a:rPr lang="en-US" sz="1400" b="1">
                <a:latin typeface="Arial"/>
                <a:cs typeface="Arial"/>
              </a:rPr>
              <a:t>Note-Taking</a:t>
            </a:r>
            <a:r>
              <a:rPr lang="en-US" sz="1400">
                <a:latin typeface="Arial"/>
                <a:cs typeface="Arial"/>
              </a:rPr>
              <a:t>: Constant documentation during testing is necessary for comprehensive reports. Screenshots, videos, and notes taken during the process can be essential in explaining complex findings.</a:t>
            </a:r>
          </a:p>
          <a:p>
            <a:pPr marL="285750" indent="-285750">
              <a:lnSpc>
                <a:spcPts val="2000"/>
              </a:lnSpc>
              <a:buFont typeface="Arial" panose="020B0604020202020204" pitchFamily="34" charset="0"/>
              <a:buChar char="•"/>
            </a:pPr>
            <a:r>
              <a:rPr lang="en-US" sz="1400" b="1">
                <a:latin typeface="Arial"/>
                <a:cs typeface="Arial"/>
              </a:rPr>
              <a:t>Use of Tools</a:t>
            </a:r>
            <a:r>
              <a:rPr lang="en-US" sz="1400">
                <a:latin typeface="Arial"/>
                <a:cs typeface="Arial"/>
              </a:rPr>
              <a:t>: Tools like </a:t>
            </a:r>
            <a:r>
              <a:rPr lang="en-US" sz="1400" err="1">
                <a:latin typeface="Arial"/>
                <a:cs typeface="Arial"/>
              </a:rPr>
              <a:t>Dradis</a:t>
            </a:r>
            <a:r>
              <a:rPr lang="en-US" sz="1400">
                <a:latin typeface="Arial"/>
                <a:cs typeface="Arial"/>
              </a:rPr>
              <a:t> can help organize findings and export them into various formats, making report writing more manageable, especially for extensive tests.</a:t>
            </a:r>
          </a:p>
          <a:p>
            <a:pPr marL="285750" indent="-285750">
              <a:lnSpc>
                <a:spcPts val="2000"/>
              </a:lnSpc>
              <a:buFont typeface="Arial" panose="020B0604020202020204" pitchFamily="34" charset="0"/>
              <a:buChar char="•"/>
            </a:pPr>
            <a:r>
              <a:rPr lang="en-US" sz="1400" b="1">
                <a:latin typeface="Arial"/>
                <a:cs typeface="Arial"/>
              </a:rPr>
              <a:t>Common Themes/Root Causes</a:t>
            </a:r>
            <a:r>
              <a:rPr lang="en-US" sz="1400">
                <a:latin typeface="Arial"/>
                <a:cs typeface="Arial"/>
              </a:rPr>
              <a:t>: Identifying common themes or root causes of vulnerabilities helps to understand the risk in a particular environment. Therefore, a quality report should contain a detailed root cause analysis for each vulnerability found.</a:t>
            </a:r>
          </a:p>
          <a:p>
            <a:pPr marL="285750" indent="-285750">
              <a:lnSpc>
                <a:spcPts val="2000"/>
              </a:lnSpc>
              <a:buFont typeface="Arial" panose="020B0604020202020204" pitchFamily="34" charset="0"/>
              <a:buChar char="•"/>
            </a:pPr>
            <a:r>
              <a:rPr lang="en-US" sz="1400" b="1">
                <a:latin typeface="Arial"/>
                <a:cs typeface="Arial"/>
              </a:rPr>
              <a:t>Quality of Report</a:t>
            </a:r>
            <a:r>
              <a:rPr lang="en-US" sz="1400">
                <a:latin typeface="Arial"/>
                <a:cs typeface="Arial"/>
              </a:rPr>
              <a:t>: The quality of the report directly impacts client satisfaction and future engagements. The report serves as a testament to the performed work and identified issues. Providing false positives or incomplete reports may lead to misallocated resources, damaging your professional reputation.</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59</a:t>
            </a:fld>
            <a:endParaRPr lang="en-US"/>
          </a:p>
        </p:txBody>
      </p:sp>
    </p:spTree>
    <p:extLst>
      <p:ext uri="{BB962C8B-B14F-4D97-AF65-F5344CB8AC3E}">
        <p14:creationId xmlns:p14="http://schemas.microsoft.com/office/powerpoint/2010/main" val="445597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name="Slide 6">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lIns="91440" tIns="45720" rIns="91440" bIns="45720" rtlCol="0" anchor="t"/>
          <a:lstStyle/>
          <a:p>
            <a:r>
              <a:rPr lang="en-US" sz="1600">
                <a:solidFill>
                  <a:srgbClr val="024C69"/>
                </a:solidFill>
                <a:latin typeface="Arial"/>
                <a:cs typeface="Arial"/>
              </a:rPr>
              <a:t>Module 9: Best Practices</a:t>
            </a:r>
            <a:endParaRPr lang="en-US" sz="1600"/>
          </a:p>
        </p:txBody>
      </p:sp>
      <p:sp>
        <p:nvSpPr>
          <p:cNvPr id="3" name="Text 1"/>
          <p:cNvSpPr/>
          <p:nvPr/>
        </p:nvSpPr>
        <p:spPr>
          <a:xfrm>
            <a:off x="64698" y="349370"/>
            <a:ext cx="8704052" cy="4013080"/>
          </a:xfrm>
          <a:prstGeom prst="rect">
            <a:avLst/>
          </a:prstGeom>
          <a:noFill/>
          <a:ln/>
        </p:spPr>
        <p:txBody>
          <a:bodyPr wrap="square" lIns="91440" tIns="45720" rIns="91440" bIns="45720" rtlCol="0" anchor="t"/>
          <a:lstStyle/>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rPr>
              <a:t>Prior to teaching Module 9, the instructor should:</a:t>
            </a:r>
            <a:endParaRPr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endParaRPr>
          </a:p>
          <a:p>
            <a:pPr marL="169545" marR="0" lvl="0" indent="-169545" algn="l" defTabSz="684213" rtl="0" eaLnBrk="1" fontAlgn="base" latinLnBrk="0" hangingPunct="1">
              <a:lnSpc>
                <a:spcPct val="85000"/>
              </a:lnSpc>
              <a:spcBef>
                <a:spcPct val="30000"/>
              </a:spcBef>
              <a:spcAft>
                <a:spcPts val="600"/>
              </a:spcAft>
              <a:buClr>
                <a:srgbClr val="58585B"/>
              </a:buClr>
              <a:buSzPct val="90000"/>
              <a:buFont typeface="Arial" panose="020B0604020202020204" pitchFamily="34" charset="0"/>
              <a:buChar char="•"/>
              <a:tabLst/>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rPr>
              <a:t>Review the activities and assessments for this module.</a:t>
            </a:r>
            <a:endParaRPr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endParaRPr>
          </a:p>
          <a:p>
            <a:pPr marL="169545" indent="-169545"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rPr>
              <a:t>Try to include as many questions as possible to keep students engaged during</a:t>
            </a:r>
            <a:r>
              <a:rPr lang="en-US" sz="1400">
                <a:solidFill>
                  <a:srgbClr val="000000"/>
                </a:solidFill>
                <a:latin typeface="Arial" panose="020B0604020202020204" pitchFamily="34" charset="0"/>
                <a:ea typeface="ＭＳ Ｐゴシック"/>
                <a:cs typeface="Arial" panose="020B0604020202020204" pitchFamily="34" charset="0"/>
              </a:rPr>
              <a:t> a </a:t>
            </a: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rPr>
              <a:t>classroom presentation.</a:t>
            </a:r>
          </a:p>
          <a:p>
            <a:pPr defTabSz="684213" fontAlgn="base">
              <a:lnSpc>
                <a:spcPct val="85000"/>
              </a:lnSpc>
              <a:spcBef>
                <a:spcPct val="30000"/>
              </a:spcBef>
              <a:spcAft>
                <a:spcPts val="600"/>
              </a:spcAft>
              <a:buClr>
                <a:srgbClr val="58585B"/>
              </a:buClr>
              <a:buSzPct val="90000"/>
              <a:defRPr/>
            </a:pPr>
            <a:endParaRPr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endParaRPr>
          </a:p>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lang="en-US" sz="1400">
                <a:latin typeface="Arial" panose="020B0604020202020204" pitchFamily="34" charset="0"/>
                <a:ea typeface="+mn-lt"/>
                <a:cs typeface="Arial" panose="020B0604020202020204" pitchFamily="34" charset="0"/>
              </a:rPr>
              <a:t>Topic 9.1</a:t>
            </a:r>
          </a:p>
          <a:p>
            <a:pPr marL="285750" indent="-285750" defTabSz="684213">
              <a:buFont typeface="Arial"/>
              <a:buChar char="•"/>
              <a:defRPr/>
            </a:pPr>
            <a:r>
              <a:rPr lang="en-US" sz="1400">
                <a:latin typeface="Arial" panose="020B0604020202020204" pitchFamily="34" charset="0"/>
                <a:ea typeface="+mn-lt"/>
                <a:cs typeface="Arial" panose="020B0604020202020204" pitchFamily="34" charset="0"/>
              </a:rPr>
              <a:t>Explain and emphasize the importance of the recognizing the appropriate audience for the final report.</a:t>
            </a:r>
          </a:p>
          <a:p>
            <a:pPr marL="285750" indent="-285750" defTabSz="684213">
              <a:buFont typeface="Arial"/>
              <a:buChar char="•"/>
              <a:defRPr/>
            </a:pPr>
            <a:r>
              <a:rPr lang="en-US" sz="1400">
                <a:latin typeface="Arial" panose="020B0604020202020204" pitchFamily="34" charset="0"/>
                <a:cs typeface="Arial" panose="020B0604020202020204" pitchFamily="34" charset="0"/>
              </a:rPr>
              <a:t>Compare, contrast, and discuss the typical components in the final report.</a:t>
            </a:r>
          </a:p>
          <a:p>
            <a:pPr marL="285750" indent="-285750" defTabSz="684213">
              <a:buFont typeface="Arial"/>
              <a:buChar char="•"/>
              <a:defRPr/>
            </a:pPr>
            <a:r>
              <a:rPr lang="en-US" sz="1400">
                <a:latin typeface="Arial" panose="020B0604020202020204" pitchFamily="34" charset="0"/>
                <a:cs typeface="Arial" panose="020B0604020202020204" pitchFamily="34" charset="0"/>
              </a:rPr>
              <a:t>Given a few scenarios, ask students, maybe in small groups, to write a mockup final report.</a:t>
            </a:r>
          </a:p>
          <a:p>
            <a:pPr marL="285750" indent="-285750" defTabSz="684213">
              <a:buFont typeface="Arial"/>
              <a:buChar char="•"/>
              <a:defRPr/>
            </a:pPr>
            <a:r>
              <a:rPr lang="en-US" sz="1400">
                <a:latin typeface="Arial" panose="020B0604020202020204" pitchFamily="34" charset="0"/>
                <a:cs typeface="Arial" panose="020B0604020202020204" pitchFamily="34" charset="0"/>
              </a:rPr>
              <a:t>Discuss the 3 metric groups used in CVSS scoring. Explain how these metric groups are applied in scoring vulnerabilities.</a:t>
            </a:r>
          </a:p>
          <a:p>
            <a:pPr marL="285750" indent="-285750" defTabSz="684213">
              <a:buFont typeface="Arial"/>
              <a:buChar char="•"/>
              <a:defRPr/>
            </a:pPr>
            <a:r>
              <a:rPr lang="en-US" sz="1400">
                <a:latin typeface="Arial" panose="020B0604020202020204" pitchFamily="34" charset="0"/>
                <a:cs typeface="Arial" panose="020B0604020202020204" pitchFamily="34" charset="0"/>
              </a:rPr>
              <a:t>Discuss the importance and legal implication of secure distribution of the final report.</a:t>
            </a:r>
          </a:p>
          <a:p>
            <a:pPr marL="285750" indent="-285750" defTabSz="684213">
              <a:buFont typeface="Arial"/>
              <a:buChar char="•"/>
              <a:defRPr/>
            </a:pPr>
            <a:r>
              <a:rPr lang="en-US" sz="1400">
                <a:latin typeface="Arial" panose="020B0604020202020204" pitchFamily="34" charset="0"/>
                <a:cs typeface="Arial" panose="020B0604020202020204" pitchFamily="34" charset="0"/>
              </a:rPr>
              <a:t>Encourage students to complete the Practice - </a:t>
            </a:r>
            <a:r>
              <a:rPr lang="en-US" sz="1400" b="1">
                <a:latin typeface="Arial" panose="020B0604020202020204" pitchFamily="34" charset="0"/>
                <a:cs typeface="Arial" panose="020B0604020202020204" pitchFamily="34" charset="0"/>
              </a:rPr>
              <a:t>Control and Distribution of Reports</a:t>
            </a:r>
            <a:r>
              <a:rPr lang="en-US" sz="1400">
                <a:latin typeface="Arial" panose="020B0604020202020204" pitchFamily="34" charset="0"/>
                <a:cs typeface="Arial" panose="020B0604020202020204" pitchFamily="34" charset="0"/>
              </a:rPr>
              <a:t>.</a:t>
            </a:r>
          </a:p>
          <a:p>
            <a:pPr marL="285750" indent="-285750" defTabSz="684213">
              <a:buFont typeface="Arial"/>
              <a:buChar char="•"/>
              <a:defRPr/>
            </a:pPr>
            <a:r>
              <a:rPr lang="en-US" sz="1400">
                <a:latin typeface="Arial" panose="020B0604020202020204" pitchFamily="34" charset="0"/>
                <a:cs typeface="Arial" panose="020B0604020202020204" pitchFamily="34" charset="0"/>
              </a:rPr>
              <a:t>Explain the importance of note taking in a timely fashion.</a:t>
            </a:r>
          </a:p>
          <a:p>
            <a:pPr marL="285750" indent="-285750" defTabSz="684213">
              <a:buFont typeface="Arial"/>
              <a:buChar char="•"/>
              <a:defRPr/>
            </a:pPr>
            <a:r>
              <a:rPr lang="en-US" sz="1400">
                <a:latin typeface="Arial" panose="020B0604020202020204" pitchFamily="34" charset="0"/>
                <a:cs typeface="Arial" panose="020B0604020202020204" pitchFamily="34" charset="0"/>
              </a:rPr>
              <a:t>Discuss and analyze why identifying the root causes is critical in a penetration testing report.</a:t>
            </a:r>
          </a:p>
          <a:p>
            <a:pPr marL="285750" indent="-285750" defTabSz="684213">
              <a:buFont typeface="Arial"/>
              <a:buChar char="•"/>
              <a:defRPr/>
            </a:pPr>
            <a:r>
              <a:rPr lang="en-US" sz="1400">
                <a:latin typeface="Arial" panose="020B0604020202020204" pitchFamily="34" charset="0"/>
                <a:cs typeface="Arial" panose="020B0604020202020204" pitchFamily="34" charset="0"/>
              </a:rPr>
              <a:t>Encourage students to complete the Practice - </a:t>
            </a:r>
            <a:r>
              <a:rPr lang="en-US" sz="1400" b="1">
                <a:latin typeface="Arial" panose="020B0604020202020204" pitchFamily="34" charset="0"/>
                <a:cs typeface="Arial" panose="020B0604020202020204" pitchFamily="34" charset="0"/>
              </a:rPr>
              <a:t>Common Themes/Root Causes</a:t>
            </a:r>
            <a:r>
              <a:rPr lang="en-US" sz="1400">
                <a:latin typeface="Arial" panose="020B0604020202020204" pitchFamily="34" charset="0"/>
                <a:cs typeface="Arial" panose="020B0604020202020204" pitchFamily="34" charset="0"/>
              </a:rPr>
              <a:t>.</a:t>
            </a:r>
          </a:p>
          <a:p>
            <a:pPr marL="285750" indent="-285750" defTabSz="684213">
              <a:buFont typeface="Arial"/>
              <a:buChar char="•"/>
              <a:defRPr/>
            </a:pPr>
            <a:r>
              <a:rPr lang="en-US" sz="1400">
                <a:latin typeface="Arial" panose="020B0604020202020204" pitchFamily="34" charset="0"/>
                <a:cs typeface="Arial" panose="020B0604020202020204" pitchFamily="34" charset="0"/>
              </a:rPr>
              <a:t>Encourage students to complete the Lab - </a:t>
            </a:r>
            <a:r>
              <a:rPr lang="en-US" sz="1400" b="1">
                <a:latin typeface="Arial" panose="020B0604020202020204" pitchFamily="34" charset="0"/>
                <a:cs typeface="Arial" panose="020B0604020202020204" pitchFamily="34" charset="0"/>
              </a:rPr>
              <a:t>Explore PenTest Reports</a:t>
            </a:r>
            <a:r>
              <a:rPr lang="en-US" sz="1400">
                <a:latin typeface="Arial" panose="020B0604020202020204" pitchFamily="34" charset="0"/>
                <a:cs typeface="Arial" panose="020B0604020202020204" pitchFamily="34" charset="0"/>
              </a:rPr>
              <a:t>.</a:t>
            </a:r>
          </a:p>
          <a:p>
            <a:pPr marL="285750" indent="-285750" defTabSz="684213">
              <a:buFont typeface="Arial"/>
              <a:buChar char="•"/>
              <a:defRPr/>
            </a:pPr>
            <a:endParaRPr lang="en-US" sz="1400">
              <a:latin typeface="Arial" panose="020B0604020202020204" pitchFamily="34" charset="0"/>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a:t>
            </a:fld>
            <a:endParaRPr lang="en-US"/>
          </a:p>
        </p:txBody>
      </p:sp>
    </p:spTree>
    <p:extLst>
      <p:ext uri="{BB962C8B-B14F-4D97-AF65-F5344CB8AC3E}">
        <p14:creationId xmlns:p14="http://schemas.microsoft.com/office/powerpoint/2010/main" val="26691786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Reporting and Communication Summary</a:t>
            </a:r>
          </a:p>
        </p:txBody>
      </p:sp>
      <p:sp>
        <p:nvSpPr>
          <p:cNvPr id="3" name="Text 0"/>
          <p:cNvSpPr>
            <a:spLocks noGrp="1"/>
          </p:cNvSpPr>
          <p:nvPr>
            <p:ph type="body" idx="100" hasCustomPrompt="1"/>
          </p:nvPr>
        </p:nvSpPr>
        <p:spPr>
          <a:xfrm>
            <a:off x="0" y="274320"/>
            <a:ext cx="9144000" cy="42418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Did I Learn in this Module? (Cont.)</a:t>
            </a:r>
            <a:endParaRPr lang="en-US" sz="2200"/>
          </a:p>
        </p:txBody>
      </p:sp>
      <p:sp>
        <p:nvSpPr>
          <p:cNvPr id="5" name="Text 2"/>
          <p:cNvSpPr/>
          <p:nvPr/>
        </p:nvSpPr>
        <p:spPr>
          <a:xfrm>
            <a:off x="291082" y="910266"/>
            <a:ext cx="8229600" cy="3617283"/>
          </a:xfrm>
          <a:prstGeom prst="rect">
            <a:avLst/>
          </a:prstGeom>
          <a:noFill/>
          <a:ln/>
        </p:spPr>
        <p:txBody>
          <a:bodyPr wrap="square" lIns="91440" tIns="45720" rIns="91440" bIns="45720" rtlCol="0" anchor="t"/>
          <a:lstStyle/>
          <a:p>
            <a:pPr algn="ctr">
              <a:lnSpc>
                <a:spcPts val="2000"/>
              </a:lnSpc>
            </a:pPr>
            <a:r>
              <a:rPr lang="en-US" sz="1600" b="1">
                <a:latin typeface="Arial"/>
                <a:cs typeface="Arial"/>
              </a:rPr>
              <a:t>Analyzing the Findings and Recommending the Appropriate Remediation</a:t>
            </a:r>
          </a:p>
          <a:p>
            <a:pPr algn="ctr">
              <a:lnSpc>
                <a:spcPts val="2000"/>
              </a:lnSpc>
            </a:pPr>
            <a:r>
              <a:rPr lang="en-US" sz="1600" b="1">
                <a:latin typeface="Arial"/>
                <a:cs typeface="Arial"/>
              </a:rPr>
              <a:t>Within a Report</a:t>
            </a:r>
          </a:p>
          <a:p>
            <a:pPr algn="ctr">
              <a:lnSpc>
                <a:spcPts val="2000"/>
              </a:lnSpc>
            </a:pPr>
            <a:endParaRPr lang="en-US" sz="1400">
              <a:latin typeface="Arial"/>
              <a:cs typeface="Arial"/>
            </a:endParaRPr>
          </a:p>
          <a:p>
            <a:pPr>
              <a:lnSpc>
                <a:spcPts val="2000"/>
              </a:lnSpc>
            </a:pPr>
            <a:r>
              <a:rPr lang="en-US" sz="1400">
                <a:latin typeface="Arial"/>
                <a:cs typeface="Arial"/>
              </a:rPr>
              <a:t>In a penetration testing engagement, findings are analyzed, and appropriate remediation recommendations are made. These are categorized into technical, administrative, operational, and physical controls.</a:t>
            </a:r>
          </a:p>
          <a:p>
            <a:pPr>
              <a:lnSpc>
                <a:spcPts val="2000"/>
              </a:lnSpc>
            </a:pPr>
            <a:endParaRPr lang="en-US" sz="1400">
              <a:latin typeface="Arial"/>
              <a:cs typeface="Arial"/>
            </a:endParaRPr>
          </a:p>
          <a:p>
            <a:pPr marL="285750" indent="-285750">
              <a:lnSpc>
                <a:spcPts val="2000"/>
              </a:lnSpc>
              <a:buFont typeface="Arial" panose="020B0604020202020204" pitchFamily="34" charset="0"/>
              <a:buChar char="•"/>
            </a:pPr>
            <a:r>
              <a:rPr lang="en-US" sz="1400" b="1">
                <a:latin typeface="Arial"/>
                <a:cs typeface="Arial"/>
              </a:rPr>
              <a:t>Technical controls</a:t>
            </a:r>
            <a:r>
              <a:rPr lang="en-US" sz="1400">
                <a:latin typeface="Arial"/>
                <a:cs typeface="Arial"/>
              </a:rPr>
              <a:t> use technology to minimize vulnerabilities. These include system hardening, user input sanitization and query parameterization, multifactor authentication, password encryption, process-level remediation, patch management, key rotation, certificate management, secrets management solutions, and network segmentation (including microsegmentation).</a:t>
            </a:r>
          </a:p>
          <a:p>
            <a:pPr marL="285750" indent="-285750">
              <a:lnSpc>
                <a:spcPts val="2000"/>
              </a:lnSpc>
              <a:buFont typeface="Arial" panose="020B0604020202020204" pitchFamily="34" charset="0"/>
              <a:buChar char="•"/>
            </a:pPr>
            <a:r>
              <a:rPr lang="en-US" sz="1400" b="1">
                <a:latin typeface="Arial"/>
                <a:cs typeface="Arial"/>
              </a:rPr>
              <a:t>Administrative controls</a:t>
            </a:r>
            <a:r>
              <a:rPr lang="en-US" sz="1400">
                <a:latin typeface="Arial"/>
                <a:cs typeface="Arial"/>
              </a:rPr>
              <a:t> consist of policies, rules, or training to mitigate risk. They include role-based access control (RBAC), secure software development life cycle (SSDLC), minimum password requirements, and the establishment of cybersecurity policies and procedures.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60</a:t>
            </a:fld>
            <a:endParaRPr lang="en-US"/>
          </a:p>
        </p:txBody>
      </p:sp>
    </p:spTree>
    <p:extLst>
      <p:ext uri="{BB962C8B-B14F-4D97-AF65-F5344CB8AC3E}">
        <p14:creationId xmlns:p14="http://schemas.microsoft.com/office/powerpoint/2010/main" val="300238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Reporting and Communication Summary</a:t>
            </a:r>
          </a:p>
        </p:txBody>
      </p:sp>
      <p:sp>
        <p:nvSpPr>
          <p:cNvPr id="3" name="Text 0"/>
          <p:cNvSpPr>
            <a:spLocks noGrp="1"/>
          </p:cNvSpPr>
          <p:nvPr>
            <p:ph type="body" idx="100" hasCustomPrompt="1"/>
          </p:nvPr>
        </p:nvSpPr>
        <p:spPr>
          <a:xfrm>
            <a:off x="0" y="274320"/>
            <a:ext cx="9144000" cy="42418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Did I Learn in this Module? (Cont.)</a:t>
            </a:r>
            <a:endParaRPr lang="en-US" sz="2200"/>
          </a:p>
        </p:txBody>
      </p:sp>
      <p:sp>
        <p:nvSpPr>
          <p:cNvPr id="5" name="Text 2"/>
          <p:cNvSpPr/>
          <p:nvPr/>
        </p:nvSpPr>
        <p:spPr>
          <a:xfrm>
            <a:off x="291082" y="910267"/>
            <a:ext cx="8229600" cy="3490284"/>
          </a:xfrm>
          <a:prstGeom prst="rect">
            <a:avLst/>
          </a:prstGeom>
          <a:noFill/>
          <a:ln/>
        </p:spPr>
        <p:txBody>
          <a:bodyPr wrap="square" lIns="91440" tIns="45720" rIns="91440" bIns="45720" rtlCol="0" anchor="t"/>
          <a:lstStyle/>
          <a:p>
            <a:pPr algn="ctr">
              <a:lnSpc>
                <a:spcPts val="2000"/>
              </a:lnSpc>
            </a:pPr>
            <a:r>
              <a:rPr lang="en-US" sz="1600" b="1">
                <a:latin typeface="Arial"/>
                <a:cs typeface="Arial"/>
              </a:rPr>
              <a:t>Analyzing the Findings and Recommending the Appropriate Remediation</a:t>
            </a:r>
          </a:p>
          <a:p>
            <a:pPr algn="ctr">
              <a:lnSpc>
                <a:spcPts val="2000"/>
              </a:lnSpc>
            </a:pPr>
            <a:r>
              <a:rPr lang="en-US" sz="1600" b="1">
                <a:latin typeface="Arial"/>
                <a:cs typeface="Arial"/>
              </a:rPr>
              <a:t>Within a Report (continue)</a:t>
            </a:r>
          </a:p>
          <a:p>
            <a:pPr algn="ctr">
              <a:lnSpc>
                <a:spcPts val="2000"/>
              </a:lnSpc>
            </a:pPr>
            <a:endParaRPr lang="en-US" sz="1600">
              <a:latin typeface="Arial"/>
              <a:cs typeface="Arial"/>
            </a:endParaRPr>
          </a:p>
          <a:p>
            <a:pPr marL="285750" indent="-285750">
              <a:lnSpc>
                <a:spcPts val="2000"/>
              </a:lnSpc>
              <a:buFont typeface="Arial" panose="020B0604020202020204" pitchFamily="34" charset="0"/>
              <a:buChar char="•"/>
            </a:pPr>
            <a:r>
              <a:rPr lang="en-US" sz="1400" b="1">
                <a:latin typeface="Arial"/>
                <a:cs typeface="Arial"/>
              </a:rPr>
              <a:t>Operational controls </a:t>
            </a:r>
            <a:r>
              <a:rPr lang="en-US" sz="1400">
                <a:latin typeface="Arial"/>
                <a:cs typeface="Arial"/>
              </a:rPr>
              <a:t>focus on daily operations and strategies, implemented by people to ensure policy adherence. Examples are job rotation, time-of-day restrictions, mandatory vacations, and user training, including security awareness programs and education.</a:t>
            </a:r>
          </a:p>
          <a:p>
            <a:pPr marL="285750" indent="-285750">
              <a:lnSpc>
                <a:spcPts val="2000"/>
              </a:lnSpc>
              <a:buFont typeface="Arial" panose="020B0604020202020204" pitchFamily="34" charset="0"/>
              <a:buChar char="•"/>
            </a:pPr>
            <a:r>
              <a:rPr lang="en-US" sz="1400" b="1">
                <a:latin typeface="Arial"/>
                <a:cs typeface="Arial"/>
              </a:rPr>
              <a:t>Physical controls </a:t>
            </a:r>
            <a:r>
              <a:rPr lang="en-US" sz="1400">
                <a:latin typeface="Arial"/>
                <a:cs typeface="Arial"/>
              </a:rPr>
              <a:t>use security measures to deter unauthorized access to sensitive areas or materials. They include access control vestibules (mantraps), biometric controls, and video surveillance.</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61</a:t>
            </a:fld>
            <a:endParaRPr lang="en-US"/>
          </a:p>
        </p:txBody>
      </p:sp>
    </p:spTree>
    <p:extLst>
      <p:ext uri="{BB962C8B-B14F-4D97-AF65-F5344CB8AC3E}">
        <p14:creationId xmlns:p14="http://schemas.microsoft.com/office/powerpoint/2010/main" val="31942718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Reporting and Communication Summary</a:t>
            </a:r>
          </a:p>
        </p:txBody>
      </p:sp>
      <p:sp>
        <p:nvSpPr>
          <p:cNvPr id="3" name="Text 0"/>
          <p:cNvSpPr>
            <a:spLocks noGrp="1"/>
          </p:cNvSpPr>
          <p:nvPr>
            <p:ph type="body" idx="100" hasCustomPrompt="1"/>
          </p:nvPr>
        </p:nvSpPr>
        <p:spPr>
          <a:xfrm>
            <a:off x="0" y="274320"/>
            <a:ext cx="9144000" cy="42418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Did I Learn in this Module? (Cont.)</a:t>
            </a:r>
            <a:endParaRPr lang="en-US" sz="2200"/>
          </a:p>
        </p:txBody>
      </p:sp>
      <p:sp>
        <p:nvSpPr>
          <p:cNvPr id="5" name="Text 2"/>
          <p:cNvSpPr/>
          <p:nvPr/>
        </p:nvSpPr>
        <p:spPr>
          <a:xfrm>
            <a:off x="291082" y="910267"/>
            <a:ext cx="8229600" cy="3490284"/>
          </a:xfrm>
          <a:prstGeom prst="rect">
            <a:avLst/>
          </a:prstGeom>
          <a:noFill/>
          <a:ln/>
        </p:spPr>
        <p:txBody>
          <a:bodyPr wrap="square" lIns="91440" tIns="45720" rIns="91440" bIns="45720" rtlCol="0" anchor="t"/>
          <a:lstStyle/>
          <a:p>
            <a:pPr algn="ctr">
              <a:lnSpc>
                <a:spcPts val="2000"/>
              </a:lnSpc>
            </a:pPr>
            <a:r>
              <a:rPr lang="en-US" sz="1600" b="1">
                <a:latin typeface="Arial"/>
                <a:cs typeface="Arial"/>
              </a:rPr>
              <a:t>Explaining the Importance of Communication During the Penetration</a:t>
            </a:r>
          </a:p>
          <a:p>
            <a:pPr algn="ctr">
              <a:lnSpc>
                <a:spcPts val="2000"/>
              </a:lnSpc>
            </a:pPr>
            <a:r>
              <a:rPr lang="en-US" sz="1600" b="1">
                <a:latin typeface="Arial"/>
                <a:cs typeface="Arial"/>
              </a:rPr>
              <a:t>Testing Process</a:t>
            </a:r>
            <a:endParaRPr lang="en-US" sz="1200" b="1">
              <a:latin typeface="Arial"/>
              <a:cs typeface="Arial"/>
            </a:endParaRPr>
          </a:p>
          <a:p>
            <a:pPr algn="ctr">
              <a:lnSpc>
                <a:spcPts val="2000"/>
              </a:lnSpc>
            </a:pPr>
            <a:endParaRPr lang="en-US" sz="1200">
              <a:latin typeface="Arial"/>
              <a:cs typeface="Arial"/>
            </a:endParaRPr>
          </a:p>
          <a:p>
            <a:pPr marL="285750" indent="-285750">
              <a:lnSpc>
                <a:spcPts val="2000"/>
              </a:lnSpc>
              <a:buFont typeface="Arial" panose="020B0604020202020204" pitchFamily="34" charset="0"/>
              <a:buChar char="•"/>
            </a:pPr>
            <a:r>
              <a:rPr lang="en-US" sz="1400">
                <a:latin typeface="Arial"/>
                <a:cs typeface="Arial"/>
              </a:rPr>
              <a:t>The final report is the key deliverable, outlining the activities, findings, and recommendations from the testing process. </a:t>
            </a:r>
          </a:p>
          <a:p>
            <a:pPr marL="285750" indent="-285750">
              <a:lnSpc>
                <a:spcPts val="2000"/>
              </a:lnSpc>
              <a:buFont typeface="Arial" panose="020B0604020202020204" pitchFamily="34" charset="0"/>
              <a:buChar char="•"/>
            </a:pPr>
            <a:r>
              <a:rPr lang="en-US" sz="1400">
                <a:latin typeface="Arial"/>
                <a:cs typeface="Arial"/>
              </a:rPr>
              <a:t>However, other communication channels with the client are important too, including primary contact, technical contacts, and emergency contacts. </a:t>
            </a:r>
          </a:p>
          <a:p>
            <a:pPr marL="285750" indent="-285750">
              <a:lnSpc>
                <a:spcPts val="2000"/>
              </a:lnSpc>
              <a:buFont typeface="Arial" panose="020B0604020202020204" pitchFamily="34" charset="0"/>
              <a:buChar char="•"/>
            </a:pPr>
            <a:r>
              <a:rPr lang="en-US" sz="1400">
                <a:latin typeface="Arial"/>
                <a:cs typeface="Arial"/>
              </a:rPr>
              <a:t>Poor management and ineffective identification of testing elements can lead to scope creep.</a:t>
            </a:r>
          </a:p>
          <a:p>
            <a:pPr>
              <a:lnSpc>
                <a:spcPts val="2000"/>
              </a:lnSpc>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There are several communication triggers, including critical findings, status reports, and indicators of prior compromise. </a:t>
            </a:r>
          </a:p>
          <a:p>
            <a:pPr marL="285750" indent="-285750">
              <a:lnSpc>
                <a:spcPts val="2000"/>
              </a:lnSpc>
              <a:buFont typeface="Arial" panose="020B0604020202020204" pitchFamily="34" charset="0"/>
              <a:buChar char="•"/>
            </a:pPr>
            <a:r>
              <a:rPr lang="en-US" sz="1400">
                <a:latin typeface="Arial"/>
                <a:cs typeface="Arial"/>
              </a:rPr>
              <a:t>These triggers necessitate immediate or timely reporting to the client instead of waiting to include them in the final report.</a:t>
            </a:r>
          </a:p>
          <a:p>
            <a:pPr>
              <a:lnSpc>
                <a:spcPts val="2000"/>
              </a:lnSpc>
            </a:pPr>
            <a:endParaRPr lang="en-US"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62</a:t>
            </a:fld>
            <a:endParaRPr lang="en-US"/>
          </a:p>
        </p:txBody>
      </p:sp>
    </p:spTree>
    <p:extLst>
      <p:ext uri="{BB962C8B-B14F-4D97-AF65-F5344CB8AC3E}">
        <p14:creationId xmlns:p14="http://schemas.microsoft.com/office/powerpoint/2010/main" val="37141441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Reporting and Communication Summary</a:t>
            </a:r>
          </a:p>
        </p:txBody>
      </p:sp>
      <p:sp>
        <p:nvSpPr>
          <p:cNvPr id="3" name="Text 0"/>
          <p:cNvSpPr>
            <a:spLocks noGrp="1"/>
          </p:cNvSpPr>
          <p:nvPr>
            <p:ph type="body" idx="100" hasCustomPrompt="1"/>
          </p:nvPr>
        </p:nvSpPr>
        <p:spPr>
          <a:xfrm>
            <a:off x="0" y="274320"/>
            <a:ext cx="9144000" cy="42418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Did I Learn in this Module? (Cont.)</a:t>
            </a:r>
            <a:endParaRPr lang="en-US" sz="2200"/>
          </a:p>
        </p:txBody>
      </p:sp>
      <p:sp>
        <p:nvSpPr>
          <p:cNvPr id="5" name="Text 2"/>
          <p:cNvSpPr/>
          <p:nvPr/>
        </p:nvSpPr>
        <p:spPr>
          <a:xfrm>
            <a:off x="291082" y="757867"/>
            <a:ext cx="8229600" cy="3871283"/>
          </a:xfrm>
          <a:prstGeom prst="rect">
            <a:avLst/>
          </a:prstGeom>
          <a:noFill/>
          <a:ln/>
        </p:spPr>
        <p:txBody>
          <a:bodyPr wrap="square" lIns="91440" tIns="45720" rIns="91440" bIns="45720" rtlCol="0" anchor="t"/>
          <a:lstStyle/>
          <a:p>
            <a:pPr algn="ctr">
              <a:lnSpc>
                <a:spcPts val="2000"/>
              </a:lnSpc>
            </a:pPr>
            <a:r>
              <a:rPr lang="en-US" sz="1600" b="1">
                <a:latin typeface="Arial"/>
                <a:cs typeface="Arial"/>
              </a:rPr>
              <a:t>Explaining the Importance of Communication During the Penetration</a:t>
            </a:r>
          </a:p>
          <a:p>
            <a:pPr algn="ctr">
              <a:lnSpc>
                <a:spcPts val="2000"/>
              </a:lnSpc>
            </a:pPr>
            <a:r>
              <a:rPr lang="en-US" sz="1600" b="1">
                <a:latin typeface="Arial"/>
                <a:cs typeface="Arial"/>
              </a:rPr>
              <a:t>Testing Process (continue)</a:t>
            </a:r>
            <a:endParaRPr lang="en-US" sz="1200" b="1">
              <a:latin typeface="Arial"/>
              <a:cs typeface="Arial"/>
            </a:endParaRPr>
          </a:p>
          <a:p>
            <a:pPr algn="ctr">
              <a:lnSpc>
                <a:spcPts val="2000"/>
              </a:lnSpc>
            </a:pPr>
            <a:endParaRPr lang="en-US" sz="1200" b="1">
              <a:latin typeface="Arial"/>
              <a:cs typeface="Arial"/>
            </a:endParaRPr>
          </a:p>
          <a:p>
            <a:pPr marL="285750" indent="-285750">
              <a:lnSpc>
                <a:spcPts val="2000"/>
              </a:lnSpc>
              <a:buFont typeface="Arial" panose="020B0604020202020204" pitchFamily="34" charset="0"/>
              <a:buChar char="•"/>
            </a:pPr>
            <a:r>
              <a:rPr lang="en-US" sz="1300">
                <a:latin typeface="Arial"/>
                <a:cs typeface="Arial"/>
              </a:rPr>
              <a:t>Moreover, deescalation tactics, avoidance of false positives, and reporting of discovered criminal activities are essential aspects of communication.</a:t>
            </a:r>
          </a:p>
          <a:p>
            <a:pPr marL="285750" indent="-285750">
              <a:lnSpc>
                <a:spcPts val="2000"/>
              </a:lnSpc>
              <a:buFont typeface="Arial" panose="020B0604020202020204" pitchFamily="34" charset="0"/>
              <a:buChar char="•"/>
            </a:pPr>
            <a:r>
              <a:rPr lang="en-US" sz="1300">
                <a:latin typeface="Arial"/>
                <a:cs typeface="Arial"/>
              </a:rPr>
              <a:t>The client may reprioritize testing goals based on the vulnerabilities and weaknesses found, requiring alterations in the testing activities.</a:t>
            </a:r>
          </a:p>
          <a:p>
            <a:pPr marL="285750" indent="-285750">
              <a:lnSpc>
                <a:spcPts val="2000"/>
              </a:lnSpc>
              <a:buFont typeface="Arial" panose="020B0604020202020204" pitchFamily="34" charset="0"/>
              <a:buChar char="•"/>
            </a:pPr>
            <a:r>
              <a:rPr lang="en-US" sz="1300">
                <a:latin typeface="Arial"/>
                <a:cs typeface="Arial"/>
              </a:rPr>
              <a:t>The findings and recommendations section of the report is pivotal, providing the technical details needed by IT, information security, and development teams. </a:t>
            </a:r>
          </a:p>
          <a:p>
            <a:pPr marL="285750" indent="-285750">
              <a:lnSpc>
                <a:spcPts val="2000"/>
              </a:lnSpc>
              <a:buFont typeface="Arial" panose="020B0604020202020204" pitchFamily="34" charset="0"/>
              <a:buChar char="•"/>
            </a:pPr>
            <a:r>
              <a:rPr lang="en-US" sz="1300">
                <a:latin typeface="Arial"/>
                <a:cs typeface="Arial"/>
              </a:rPr>
              <a:t>The audience must be kept in mind when compiling the report; for example, a report for a web application penetration test will be primarily for the development engineers.</a:t>
            </a:r>
          </a:p>
          <a:p>
            <a:pPr marL="285750" indent="-285750">
              <a:lnSpc>
                <a:spcPts val="2000"/>
              </a:lnSpc>
              <a:buFont typeface="Arial" panose="020B0604020202020204" pitchFamily="34" charset="0"/>
              <a:buChar char="•"/>
            </a:pPr>
            <a:r>
              <a:rPr lang="en-US" sz="1300">
                <a:latin typeface="Arial"/>
                <a:cs typeface="Arial"/>
              </a:rPr>
              <a:t>The report should include all necessary details to recreate and understand the issues, such as HTTP requests and responses, and proof of exploits. </a:t>
            </a:r>
          </a:p>
          <a:p>
            <a:pPr marL="285750" indent="-285750">
              <a:lnSpc>
                <a:spcPts val="2000"/>
              </a:lnSpc>
              <a:buFont typeface="Arial" panose="020B0604020202020204" pitchFamily="34" charset="0"/>
              <a:buChar char="•"/>
            </a:pPr>
            <a:r>
              <a:rPr lang="en-US" sz="1300">
                <a:latin typeface="Arial"/>
                <a:cs typeface="Arial"/>
              </a:rPr>
              <a:t>Screenshots of findings and detailed descriptions of their identification should be included, with sensitive information redacted as necessary.</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63</a:t>
            </a:fld>
            <a:endParaRPr lang="en-US"/>
          </a:p>
        </p:txBody>
      </p:sp>
    </p:spTree>
    <p:extLst>
      <p:ext uri="{BB962C8B-B14F-4D97-AF65-F5344CB8AC3E}">
        <p14:creationId xmlns:p14="http://schemas.microsoft.com/office/powerpoint/2010/main" val="30194776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Reporting and Communication Summary</a:t>
            </a:r>
          </a:p>
        </p:txBody>
      </p:sp>
      <p:sp>
        <p:nvSpPr>
          <p:cNvPr id="3" name="Text 0"/>
          <p:cNvSpPr>
            <a:spLocks noGrp="1"/>
          </p:cNvSpPr>
          <p:nvPr>
            <p:ph type="body" idx="100" hasCustomPrompt="1"/>
          </p:nvPr>
        </p:nvSpPr>
        <p:spPr>
          <a:xfrm>
            <a:off x="0" y="274320"/>
            <a:ext cx="9144000" cy="42418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Did I Learn in this Module? (Cont.)</a:t>
            </a:r>
            <a:endParaRPr lang="en-US" sz="2200"/>
          </a:p>
        </p:txBody>
      </p:sp>
      <p:sp>
        <p:nvSpPr>
          <p:cNvPr id="5" name="Text 2"/>
          <p:cNvSpPr/>
          <p:nvPr/>
        </p:nvSpPr>
        <p:spPr>
          <a:xfrm>
            <a:off x="291082" y="757867"/>
            <a:ext cx="8229600" cy="3598233"/>
          </a:xfrm>
          <a:prstGeom prst="rect">
            <a:avLst/>
          </a:prstGeom>
          <a:noFill/>
          <a:ln/>
        </p:spPr>
        <p:txBody>
          <a:bodyPr wrap="square" lIns="91440" tIns="45720" rIns="91440" bIns="45720" rtlCol="0" anchor="t"/>
          <a:lstStyle/>
          <a:p>
            <a:pPr algn="ctr">
              <a:lnSpc>
                <a:spcPts val="2000"/>
              </a:lnSpc>
            </a:pPr>
            <a:r>
              <a:rPr lang="en-US" sz="1600" b="1">
                <a:latin typeface="Arial"/>
                <a:cs typeface="Arial"/>
              </a:rPr>
              <a:t>Explaining Post-Report Delivery Activities</a:t>
            </a:r>
          </a:p>
          <a:p>
            <a:pPr algn="ctr">
              <a:lnSpc>
                <a:spcPts val="2000"/>
              </a:lnSpc>
            </a:pPr>
            <a:endParaRPr lang="en-US" sz="1200" b="1">
              <a:latin typeface="Arial"/>
              <a:cs typeface="Arial"/>
            </a:endParaRPr>
          </a:p>
          <a:p>
            <a:pPr marL="285750" indent="-285750">
              <a:lnSpc>
                <a:spcPts val="2000"/>
              </a:lnSpc>
              <a:buFont typeface="Arial" panose="020B0604020202020204" pitchFamily="34" charset="0"/>
              <a:buChar char="•"/>
            </a:pPr>
            <a:r>
              <a:rPr lang="en-US" sz="1400">
                <a:latin typeface="Arial"/>
                <a:cs typeface="Arial"/>
              </a:rPr>
              <a:t>This topic provides an overview of important steps to follow after delivering a penetration testing report to a client. </a:t>
            </a:r>
          </a:p>
          <a:p>
            <a:pPr marL="285750" indent="-285750">
              <a:lnSpc>
                <a:spcPts val="2000"/>
              </a:lnSpc>
              <a:buFont typeface="Arial" panose="020B0604020202020204" pitchFamily="34" charset="0"/>
              <a:buChar char="•"/>
            </a:pPr>
            <a:r>
              <a:rPr lang="en-US" sz="1400">
                <a:latin typeface="Arial"/>
                <a:cs typeface="Arial"/>
              </a:rPr>
              <a:t>A crucial phase in the aftermath of testing is the post-engagement cleanup. </a:t>
            </a:r>
          </a:p>
          <a:p>
            <a:pPr marL="285750" indent="-285750">
              <a:lnSpc>
                <a:spcPts val="2000"/>
              </a:lnSpc>
              <a:buFont typeface="Arial" panose="020B0604020202020204" pitchFamily="34" charset="0"/>
              <a:buChar char="•"/>
            </a:pPr>
            <a:r>
              <a:rPr lang="en-US" sz="1400">
                <a:latin typeface="Arial"/>
                <a:cs typeface="Arial"/>
              </a:rPr>
              <a:t>Throughout the testing, various tools and techniques have likely been employed, which could cause residual effects on the tested systems. </a:t>
            </a:r>
          </a:p>
          <a:p>
            <a:pPr marL="285750" indent="-285750">
              <a:lnSpc>
                <a:spcPts val="2000"/>
              </a:lnSpc>
              <a:buFont typeface="Arial" panose="020B0604020202020204" pitchFamily="34" charset="0"/>
              <a:buChar char="•"/>
            </a:pPr>
            <a:r>
              <a:rPr lang="en-US" sz="1400">
                <a:latin typeface="Arial"/>
                <a:cs typeface="Arial"/>
              </a:rPr>
              <a:t>It could range from the data entered by automated web vulnerability scanners into a web application's database, to residual files left behind from failed exploits. </a:t>
            </a:r>
          </a:p>
          <a:p>
            <a:pPr marL="285750" indent="-285750">
              <a:lnSpc>
                <a:spcPts val="2000"/>
              </a:lnSpc>
              <a:buFont typeface="Arial" panose="020B0604020202020204" pitchFamily="34" charset="0"/>
              <a:buChar char="•"/>
            </a:pPr>
            <a:r>
              <a:rPr lang="en-US" sz="1400">
                <a:latin typeface="Arial"/>
                <a:cs typeface="Arial"/>
              </a:rPr>
              <a:t>All of this information needs to be meticulously cleaned from the systems and databases, and a comprehensive list of all cleanup activities should be provided to the client or system owner. </a:t>
            </a:r>
          </a:p>
          <a:p>
            <a:pPr marL="285750" indent="-285750">
              <a:lnSpc>
                <a:spcPts val="2000"/>
              </a:lnSpc>
              <a:buFont typeface="Arial" panose="020B0604020202020204" pitchFamily="34" charset="0"/>
              <a:buChar char="•"/>
            </a:pPr>
            <a:r>
              <a:rPr lang="en-US" sz="1400">
                <a:latin typeface="Arial"/>
                <a:cs typeface="Arial"/>
              </a:rPr>
              <a:t>It is also vital to remove tester-created credentials, spawned shells, and any tools installed or used during the process.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64</a:t>
            </a:fld>
            <a:endParaRPr lang="en-US"/>
          </a:p>
        </p:txBody>
      </p:sp>
    </p:spTree>
    <p:extLst>
      <p:ext uri="{BB962C8B-B14F-4D97-AF65-F5344CB8AC3E}">
        <p14:creationId xmlns:p14="http://schemas.microsoft.com/office/powerpoint/2010/main" val="4807898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Reporting and Communication Summary</a:t>
            </a:r>
          </a:p>
        </p:txBody>
      </p:sp>
      <p:sp>
        <p:nvSpPr>
          <p:cNvPr id="3" name="Text 0"/>
          <p:cNvSpPr>
            <a:spLocks noGrp="1"/>
          </p:cNvSpPr>
          <p:nvPr>
            <p:ph type="body" idx="100" hasCustomPrompt="1"/>
          </p:nvPr>
        </p:nvSpPr>
        <p:spPr>
          <a:xfrm>
            <a:off x="0" y="274320"/>
            <a:ext cx="9144000" cy="42418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Did I Learn in this Module? (Cont.)</a:t>
            </a:r>
            <a:endParaRPr lang="en-US" sz="2200"/>
          </a:p>
        </p:txBody>
      </p:sp>
      <p:sp>
        <p:nvSpPr>
          <p:cNvPr id="5" name="Text 2"/>
          <p:cNvSpPr/>
          <p:nvPr/>
        </p:nvSpPr>
        <p:spPr>
          <a:xfrm>
            <a:off x="214882" y="905983"/>
            <a:ext cx="8229600" cy="3331533"/>
          </a:xfrm>
          <a:prstGeom prst="rect">
            <a:avLst/>
          </a:prstGeom>
          <a:noFill/>
          <a:ln/>
        </p:spPr>
        <p:txBody>
          <a:bodyPr wrap="square" lIns="91440" tIns="45720" rIns="91440" bIns="45720" rtlCol="0" anchor="t"/>
          <a:lstStyle/>
          <a:p>
            <a:pPr algn="ctr">
              <a:lnSpc>
                <a:spcPts val="2000"/>
              </a:lnSpc>
            </a:pPr>
            <a:r>
              <a:rPr lang="en-US" sz="1600" b="1">
                <a:latin typeface="Arial"/>
                <a:cs typeface="Arial"/>
              </a:rPr>
              <a:t>Explaining Post-Report Delivery Activities (continue)</a:t>
            </a:r>
          </a:p>
          <a:p>
            <a:pPr algn="ctr">
              <a:lnSpc>
                <a:spcPts val="2000"/>
              </a:lnSpc>
            </a:pPr>
            <a:endParaRPr lang="en-US" sz="1200" b="1">
              <a:latin typeface="Arial"/>
              <a:cs typeface="Arial"/>
            </a:endParaRPr>
          </a:p>
          <a:p>
            <a:pPr marL="285750" indent="-285750">
              <a:lnSpc>
                <a:spcPts val="2000"/>
              </a:lnSpc>
              <a:buFont typeface="Arial" panose="020B0604020202020204" pitchFamily="34" charset="0"/>
              <a:buChar char="•"/>
            </a:pPr>
            <a:r>
              <a:rPr lang="en-US" sz="1400">
                <a:latin typeface="Arial"/>
                <a:cs typeface="Arial"/>
              </a:rPr>
              <a:t>Furthermore, there are several additional post-report delivery activities. </a:t>
            </a:r>
          </a:p>
          <a:p>
            <a:pPr marL="285750" indent="-285750">
              <a:lnSpc>
                <a:spcPts val="2000"/>
              </a:lnSpc>
              <a:buFont typeface="Arial" panose="020B0604020202020204" pitchFamily="34" charset="0"/>
              <a:buChar char="•"/>
            </a:pPr>
            <a:r>
              <a:rPr lang="en-US" sz="1400">
                <a:latin typeface="Arial"/>
                <a:cs typeface="Arial"/>
              </a:rPr>
              <a:t>The client's acceptance of the report and its related deliverables should be properly documented.</a:t>
            </a:r>
          </a:p>
          <a:p>
            <a:pPr marL="285750" indent="-285750">
              <a:lnSpc>
                <a:spcPts val="2000"/>
              </a:lnSpc>
              <a:buFont typeface="Arial" panose="020B0604020202020204" pitchFamily="34" charset="0"/>
              <a:buChar char="•"/>
            </a:pPr>
            <a:r>
              <a:rPr lang="en-US" sz="1400">
                <a:latin typeface="Arial"/>
                <a:cs typeface="Arial"/>
              </a:rPr>
              <a:t>Penetration testers should also critically analyze and present any lessons learned during the engagement. </a:t>
            </a:r>
          </a:p>
          <a:p>
            <a:pPr marL="285750" indent="-285750">
              <a:lnSpc>
                <a:spcPts val="2000"/>
              </a:lnSpc>
              <a:buFont typeface="Arial" panose="020B0604020202020204" pitchFamily="34" charset="0"/>
              <a:buChar char="•"/>
            </a:pPr>
            <a:r>
              <a:rPr lang="en-US" sz="1400">
                <a:latin typeface="Arial"/>
                <a:cs typeface="Arial"/>
              </a:rPr>
              <a:t>Follow-up actions, such as retesting different applications or systems, may be requested by the client and should be addressed within an agreed-upon timeframe. </a:t>
            </a:r>
          </a:p>
          <a:p>
            <a:pPr marL="285750" indent="-285750">
              <a:lnSpc>
                <a:spcPts val="2000"/>
              </a:lnSpc>
              <a:buFont typeface="Arial" panose="020B0604020202020204" pitchFamily="34" charset="0"/>
              <a:buChar char="•"/>
            </a:pPr>
            <a:r>
              <a:rPr lang="en-US" sz="1400">
                <a:latin typeface="Arial"/>
                <a:cs typeface="Arial"/>
              </a:rPr>
              <a:t>Clear attestation of findings is needed, demonstrating that the assessment was indeed performed and detailing the findings. </a:t>
            </a:r>
          </a:p>
          <a:p>
            <a:pPr marL="285750" indent="-285750">
              <a:lnSpc>
                <a:spcPts val="2000"/>
              </a:lnSpc>
              <a:buFont typeface="Arial" panose="020B0604020202020204" pitchFamily="34" charset="0"/>
              <a:buChar char="•"/>
            </a:pPr>
            <a:r>
              <a:rPr lang="en-US" sz="1400">
                <a:latin typeface="Arial"/>
                <a:cs typeface="Arial"/>
              </a:rPr>
              <a:t>Lastly, any client-sensitive data collected during the penetration test should be destroyed, in line with agreements made during the pre-engagement activities.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65</a:t>
            </a:fld>
            <a:endParaRPr lang="en-US"/>
          </a:p>
        </p:txBody>
      </p:sp>
    </p:spTree>
    <p:extLst>
      <p:ext uri="{BB962C8B-B14F-4D97-AF65-F5344CB8AC3E}">
        <p14:creationId xmlns:p14="http://schemas.microsoft.com/office/powerpoint/2010/main" val="41021072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Reporting and Communication Summary</a:t>
            </a:r>
          </a:p>
        </p:txBody>
      </p:sp>
      <p:sp>
        <p:nvSpPr>
          <p:cNvPr id="3" name="Text 0"/>
          <p:cNvSpPr>
            <a:spLocks noGrp="1"/>
          </p:cNvSpPr>
          <p:nvPr>
            <p:ph type="body" idx="100" hasCustomPrompt="1"/>
          </p:nvPr>
        </p:nvSpPr>
        <p:spPr>
          <a:xfrm>
            <a:off x="0" y="274320"/>
            <a:ext cx="9144000" cy="42418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Did I Learn in this Module? (Cont.)</a:t>
            </a:r>
            <a:endParaRPr lang="en-US" sz="2200"/>
          </a:p>
        </p:txBody>
      </p:sp>
      <p:sp>
        <p:nvSpPr>
          <p:cNvPr id="5" name="Text 2"/>
          <p:cNvSpPr/>
          <p:nvPr/>
        </p:nvSpPr>
        <p:spPr>
          <a:xfrm>
            <a:off x="214882" y="905983"/>
            <a:ext cx="8229600" cy="3331533"/>
          </a:xfrm>
          <a:prstGeom prst="rect">
            <a:avLst/>
          </a:prstGeom>
          <a:noFill/>
          <a:ln/>
        </p:spPr>
        <p:txBody>
          <a:bodyPr wrap="square" lIns="91440" tIns="45720" rIns="91440" bIns="45720" rtlCol="0" anchor="t"/>
          <a:lstStyle/>
          <a:p>
            <a:r>
              <a:rPr lang="en-US" sz="1400">
                <a:latin typeface="Arial" panose="020B0604020202020204" pitchFamily="34" charset="0"/>
                <a:cs typeface="Arial" panose="020B0604020202020204" pitchFamily="34" charset="0"/>
              </a:rPr>
              <a:t>Penetration testers provide a service to their customers. While it is easy to get caught up in planning and executing the test, the test is nothing without the final product - the report. Why is it important that this report is of the highest possible quality?</a:t>
            </a:r>
          </a:p>
          <a:p>
            <a:endParaRPr lang="en-US" sz="1400">
              <a:latin typeface="Arial" panose="020B0604020202020204" pitchFamily="34" charset="0"/>
              <a:cs typeface="Arial" panose="020B0604020202020204" pitchFamily="34" charset="0"/>
            </a:endParaRPr>
          </a:p>
          <a:p>
            <a:r>
              <a:rPr lang="en-US" sz="1400">
                <a:latin typeface="Arial" panose="020B0604020202020204" pitchFamily="34" charset="0"/>
                <a:cs typeface="Arial" panose="020B0604020202020204" pitchFamily="34" charset="0"/>
              </a:rPr>
              <a:t>Multiple people who work in different roles will read the report. How does the report need to accommodate the diverse needs of stakeholders such as managers and technical staff?</a:t>
            </a:r>
          </a:p>
          <a:p>
            <a:endParaRPr lang="en-US" sz="1400">
              <a:latin typeface="Arial" panose="020B0604020202020204" pitchFamily="34" charset="0"/>
              <a:cs typeface="Arial" panose="020B0604020202020204" pitchFamily="34" charset="0"/>
            </a:endParaRPr>
          </a:p>
          <a:p>
            <a:r>
              <a:rPr lang="en-US" sz="1400">
                <a:latin typeface="Arial" panose="020B0604020202020204" pitchFamily="34" charset="0"/>
                <a:cs typeface="Arial" panose="020B0604020202020204" pitchFamily="34" charset="0"/>
              </a:rPr>
              <a:t>Part of the responsibility of the penetration tester is to not only report on vulnerabilities, but to also provide analysis and recommendations. What kind of recommendations should appear in the report? Where should that information come from?</a:t>
            </a:r>
            <a:br>
              <a:rPr lang="en-US" sz="1400">
                <a:latin typeface="Arial" panose="020B0604020202020204" pitchFamily="34" charset="0"/>
                <a:cs typeface="Arial" panose="020B0604020202020204" pitchFamily="34" charset="0"/>
              </a:rPr>
            </a:br>
            <a:br>
              <a:rPr lang="en-US" sz="1400">
                <a:latin typeface="Arial" panose="020B0604020202020204" pitchFamily="34" charset="0"/>
                <a:cs typeface="Arial" panose="020B0604020202020204" pitchFamily="34" charset="0"/>
              </a:rPr>
            </a:br>
            <a:r>
              <a:rPr lang="en-US" sz="1400">
                <a:latin typeface="Arial" panose="020B0604020202020204" pitchFamily="34" charset="0"/>
                <a:cs typeface="Arial" panose="020B0604020202020204" pitchFamily="34" charset="0"/>
              </a:rPr>
              <a:t>Finally, after the final report has been approved, </a:t>
            </a:r>
            <a:r>
              <a:rPr lang="en-US" sz="1400" err="1">
                <a:latin typeface="Arial" panose="020B0604020202020204" pitchFamily="34" charset="0"/>
                <a:cs typeface="Arial" panose="020B0604020202020204" pitchFamily="34" charset="0"/>
              </a:rPr>
              <a:t>pentesters</a:t>
            </a:r>
            <a:r>
              <a:rPr lang="en-US" sz="1400">
                <a:latin typeface="Arial" panose="020B0604020202020204" pitchFamily="34" charset="0"/>
                <a:cs typeface="Arial" panose="020B0604020202020204" pitchFamily="34" charset="0"/>
              </a:rPr>
              <a:t> must restore the systems that were tested to the condition that they were in before the test. What activities does this include? What should be done with any sensitive data or information that was copied from the clients' systems?</a:t>
            </a:r>
          </a:p>
          <a:p>
            <a:pPr algn="ctr">
              <a:lnSpc>
                <a:spcPts val="2000"/>
              </a:lnSpc>
            </a:pPr>
            <a:endParaRPr lang="en-US"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66</a:t>
            </a:fld>
            <a:endParaRPr lang="en-US"/>
          </a:p>
        </p:txBody>
      </p:sp>
    </p:spTree>
    <p:extLst>
      <p:ext uri="{BB962C8B-B14F-4D97-AF65-F5344CB8AC3E}">
        <p14:creationId xmlns:p14="http://schemas.microsoft.com/office/powerpoint/2010/main" val="11907053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name="Slide 93">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Module 9</a:t>
            </a:r>
            <a:endParaRPr lang="en-US" sz="1600"/>
          </a:p>
        </p:txBody>
      </p:sp>
      <p:sp>
        <p:nvSpPr>
          <p:cNvPr id="3" name="Text 0"/>
          <p:cNvSpPr>
            <a:spLocks noGrp="1"/>
          </p:cNvSpPr>
          <p:nvPr>
            <p:ph type="body" idx="100" hasCustomPrompt="1"/>
          </p:nvPr>
        </p:nvSpPr>
        <p:spPr>
          <a:xfrm>
            <a:off x="0" y="274321"/>
            <a:ext cx="9144000" cy="49403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Terms and Commands</a:t>
            </a:r>
            <a:endParaRPr lang="en-US" sz="2200"/>
          </a:p>
        </p:txBody>
      </p:sp>
      <p:graphicFrame>
        <p:nvGraphicFramePr>
          <p:cNvPr id="4" name="Table 5">
            <a:extLst>
              <a:ext uri="{FF2B5EF4-FFF2-40B4-BE49-F238E27FC236}">
                <a16:creationId xmlns:a16="http://schemas.microsoft.com/office/drawing/2014/main" id="{283B76AF-3D35-FAAC-6FA4-A6CB8A43E6FD}"/>
              </a:ext>
            </a:extLst>
          </p:cNvPr>
          <p:cNvGraphicFramePr>
            <a:graphicFrameLocks noGrp="1"/>
          </p:cNvGraphicFramePr>
          <p:nvPr>
            <p:extLst>
              <p:ext uri="{D42A27DB-BD31-4B8C-83A1-F6EECF244321}">
                <p14:modId xmlns:p14="http://schemas.microsoft.com/office/powerpoint/2010/main" val="3004014535"/>
              </p:ext>
            </p:extLst>
          </p:nvPr>
        </p:nvGraphicFramePr>
        <p:xfrm>
          <a:off x="261348" y="1000161"/>
          <a:ext cx="8450035" cy="3796188"/>
        </p:xfrm>
        <a:graphic>
          <a:graphicData uri="http://schemas.openxmlformats.org/drawingml/2006/table">
            <a:tbl>
              <a:tblPr firstRow="1" bandRow="1">
                <a:tableStyleId>{5C22544A-7EE6-4342-B048-85BDC9FD1C3A}</a:tableStyleId>
              </a:tblPr>
              <a:tblGrid>
                <a:gridCol w="4395107">
                  <a:extLst>
                    <a:ext uri="{9D8B030D-6E8A-4147-A177-3AD203B41FA5}">
                      <a16:colId xmlns:a16="http://schemas.microsoft.com/office/drawing/2014/main" val="3302578736"/>
                    </a:ext>
                  </a:extLst>
                </a:gridCol>
                <a:gridCol w="4054928">
                  <a:extLst>
                    <a:ext uri="{9D8B030D-6E8A-4147-A177-3AD203B41FA5}">
                      <a16:colId xmlns:a16="http://schemas.microsoft.com/office/drawing/2014/main" val="2591807762"/>
                    </a:ext>
                  </a:extLst>
                </a:gridCol>
              </a:tblGrid>
              <a:tr h="3796188">
                <a:tc>
                  <a:txBody>
                    <a:bodyPr/>
                    <a:lstStyle/>
                    <a:p>
                      <a:pPr marL="285750" indent="-285750">
                        <a:buFont typeface="Arial" panose="020B0604020202020204" pitchFamily="34" charset="0"/>
                        <a:buChar char="•"/>
                      </a:pPr>
                      <a:r>
                        <a:rPr lang="en-US" sz="1400" b="0">
                          <a:solidFill>
                            <a:schemeClr val="tx1"/>
                          </a:solidFill>
                          <a:latin typeface="Arial" panose="020B0604020202020204" pitchFamily="34" charset="0"/>
                          <a:cs typeface="Arial" panose="020B0604020202020204" pitchFamily="34" charset="0"/>
                        </a:rPr>
                        <a:t>C-suite</a:t>
                      </a:r>
                    </a:p>
                    <a:p>
                      <a:pPr marL="285750" indent="-285750">
                        <a:buFont typeface="Arial" panose="020B0604020202020204" pitchFamily="34" charset="0"/>
                        <a:buChar char="•"/>
                      </a:pPr>
                      <a:r>
                        <a:rPr lang="en-US" sz="1400" b="0">
                          <a:solidFill>
                            <a:schemeClr val="tx1"/>
                          </a:solidFill>
                          <a:latin typeface="Arial" panose="020B0604020202020204" pitchFamily="34" charset="0"/>
                          <a:cs typeface="Arial" panose="020B0604020202020204" pitchFamily="34" charset="0"/>
                        </a:rPr>
                        <a:t>technical control</a:t>
                      </a:r>
                    </a:p>
                    <a:p>
                      <a:pPr marL="285750" indent="-285750">
                        <a:buFont typeface="Arial" panose="020B0604020202020204" pitchFamily="34" charset="0"/>
                        <a:buChar char="•"/>
                      </a:pPr>
                      <a:r>
                        <a:rPr lang="en-US" sz="1400" b="0">
                          <a:solidFill>
                            <a:schemeClr val="tx1"/>
                          </a:solidFill>
                          <a:latin typeface="Arial" panose="020B0604020202020204" pitchFamily="34" charset="0"/>
                          <a:cs typeface="Arial" panose="020B0604020202020204" pitchFamily="34" charset="0"/>
                        </a:rPr>
                        <a:t>key rotation</a:t>
                      </a:r>
                    </a:p>
                    <a:p>
                      <a:pPr marL="285750" indent="-285750">
                        <a:buFont typeface="Arial" panose="020B0604020202020204" pitchFamily="34" charset="0"/>
                        <a:buChar char="•"/>
                      </a:pPr>
                      <a:r>
                        <a:rPr lang="en-US" sz="1400" b="0">
                          <a:solidFill>
                            <a:schemeClr val="tx1"/>
                          </a:solidFill>
                          <a:latin typeface="Arial" panose="020B0604020202020204" pitchFamily="34" charset="0"/>
                          <a:cs typeface="Arial" panose="020B0604020202020204" pitchFamily="34" charset="0"/>
                        </a:rPr>
                        <a:t>administrative control</a:t>
                      </a:r>
                    </a:p>
                    <a:p>
                      <a:pPr marL="285750" indent="-285750">
                        <a:buFont typeface="Arial" panose="020B0604020202020204" pitchFamily="34" charset="0"/>
                        <a:buChar char="•"/>
                      </a:pPr>
                      <a:r>
                        <a:rPr lang="en-US" sz="1400" b="0">
                          <a:solidFill>
                            <a:schemeClr val="tx1"/>
                          </a:solidFill>
                          <a:latin typeface="Arial" panose="020B0604020202020204" pitchFamily="34" charset="0"/>
                          <a:cs typeface="Arial" panose="020B0604020202020204" pitchFamily="34" charset="0"/>
                        </a:rPr>
                        <a:t>role-based access control (RBAC)</a:t>
                      </a:r>
                    </a:p>
                    <a:p>
                      <a:pPr marL="285750" indent="-285750">
                        <a:buFont typeface="Arial" panose="020B0604020202020204" pitchFamily="34" charset="0"/>
                        <a:buChar char="•"/>
                      </a:pPr>
                      <a:r>
                        <a:rPr lang="en-US" sz="1400" b="0">
                          <a:solidFill>
                            <a:schemeClr val="tx1"/>
                          </a:solidFill>
                          <a:latin typeface="Arial" panose="020B0604020202020204" pitchFamily="34" charset="0"/>
                          <a:cs typeface="Arial" panose="020B0604020202020204" pitchFamily="34" charset="0"/>
                        </a:rPr>
                        <a:t>secure software development life cycle (SSDLC)</a:t>
                      </a:r>
                    </a:p>
                    <a:p>
                      <a:pPr marL="285750" indent="-285750">
                        <a:buFont typeface="Arial" panose="020B0604020202020204" pitchFamily="34" charset="0"/>
                        <a:buChar char="•"/>
                      </a:pPr>
                      <a:r>
                        <a:rPr lang="en-US" sz="1400" b="0">
                          <a:solidFill>
                            <a:schemeClr val="tx1"/>
                          </a:solidFill>
                          <a:latin typeface="Arial" panose="020B0604020202020204" pitchFamily="34" charset="0"/>
                          <a:cs typeface="Arial" panose="020B0604020202020204" pitchFamily="34" charset="0"/>
                        </a:rPr>
                        <a:t>operational control</a:t>
                      </a:r>
                    </a:p>
                    <a:p>
                      <a:pPr marL="285750" indent="-285750">
                        <a:buFont typeface="Arial" panose="020B0604020202020204" pitchFamily="34" charset="0"/>
                        <a:buChar char="•"/>
                      </a:pPr>
                      <a:r>
                        <a:rPr lang="en-US" sz="1400" b="0">
                          <a:solidFill>
                            <a:schemeClr val="tx1"/>
                          </a:solidFill>
                          <a:latin typeface="Arial" panose="020B0604020202020204" pitchFamily="34" charset="0"/>
                          <a:cs typeface="Arial" panose="020B0604020202020204" pitchFamily="34" charset="0"/>
                        </a:rPr>
                        <a:t>job rotation</a:t>
                      </a:r>
                    </a:p>
                    <a:p>
                      <a:pPr marL="285750" indent="-285750">
                        <a:buFont typeface="Arial" panose="020B0604020202020204" pitchFamily="34" charset="0"/>
                        <a:buChar char="•"/>
                      </a:pPr>
                      <a:r>
                        <a:rPr lang="en-US" sz="1400" b="0">
                          <a:solidFill>
                            <a:schemeClr val="tx1"/>
                          </a:solidFill>
                          <a:latin typeface="Arial" panose="020B0604020202020204" pitchFamily="34" charset="0"/>
                          <a:cs typeface="Arial" panose="020B0604020202020204" pitchFamily="34" charset="0"/>
                        </a:rPr>
                        <a:t>time-of-day restriction</a:t>
                      </a:r>
                    </a:p>
                    <a:p>
                      <a:pPr marL="285750" indent="-285750">
                        <a:buFont typeface="Arial" panose="020B0604020202020204" pitchFamily="34" charset="0"/>
                        <a:buChar char="•"/>
                      </a:pPr>
                      <a:r>
                        <a:rPr lang="en-US" sz="1400" b="0">
                          <a:solidFill>
                            <a:schemeClr val="tx1"/>
                          </a:solidFill>
                          <a:latin typeface="Arial" panose="020B0604020202020204" pitchFamily="34" charset="0"/>
                          <a:cs typeface="Arial" panose="020B0604020202020204" pitchFamily="34" charset="0"/>
                        </a:rPr>
                        <a:t>physical control</a:t>
                      </a:r>
                    </a:p>
                    <a:p>
                      <a:pPr marL="285750" indent="-285750">
                        <a:buFont typeface="Arial" panose="020B0604020202020204" pitchFamily="34" charset="0"/>
                        <a:buChar char="•"/>
                      </a:pPr>
                      <a:r>
                        <a:rPr lang="en-US" sz="1400" b="0">
                          <a:solidFill>
                            <a:schemeClr val="tx1"/>
                          </a:solidFill>
                          <a:latin typeface="Arial"/>
                          <a:cs typeface="Arial"/>
                        </a:rPr>
                        <a:t>access control vestibule</a:t>
                      </a:r>
                    </a:p>
                    <a:p>
                      <a:pPr marL="285750" lvl="0" indent="-285750" algn="l">
                        <a:lnSpc>
                          <a:spcPct val="100000"/>
                        </a:lnSpc>
                        <a:spcBef>
                          <a:spcPts val="0"/>
                        </a:spcBef>
                        <a:spcAft>
                          <a:spcPts val="0"/>
                        </a:spcAft>
                        <a:buFont typeface="Arial" panose="020B0604020202020204" pitchFamily="34" charset="0"/>
                        <a:buChar char="•"/>
                      </a:pPr>
                      <a:r>
                        <a:rPr lang="en-US" sz="1400" b="0" i="0" u="none" strike="noStrike" noProof="0">
                          <a:solidFill>
                            <a:schemeClr val="tx1"/>
                          </a:solidFill>
                          <a:latin typeface="Arial"/>
                        </a:rPr>
                        <a:t>chief executive officer (CEO)</a:t>
                      </a:r>
                      <a:endParaRPr lang="en-US" sz="1400" b="1" i="0" u="none" strike="noStrike" noProof="0">
                        <a:solidFill>
                          <a:srgbClr val="000000"/>
                        </a:solidFill>
                        <a:latin typeface="Arial"/>
                      </a:endParaRPr>
                    </a:p>
                    <a:p>
                      <a:pPr marL="285750" lvl="0" indent="-285750" algn="l">
                        <a:lnSpc>
                          <a:spcPct val="100000"/>
                        </a:lnSpc>
                        <a:spcBef>
                          <a:spcPts val="0"/>
                        </a:spcBef>
                        <a:spcAft>
                          <a:spcPts val="0"/>
                        </a:spcAft>
                        <a:buFont typeface="Arial" panose="020B0604020202020204" pitchFamily="34" charset="0"/>
                        <a:buChar char="•"/>
                      </a:pPr>
                      <a:r>
                        <a:rPr lang="en-US" sz="1400" b="0" i="0" u="none" strike="noStrike" noProof="0">
                          <a:solidFill>
                            <a:schemeClr val="tx1"/>
                          </a:solidFill>
                          <a:latin typeface="Arial"/>
                        </a:rPr>
                        <a:t>chief financial officer (CFO)</a:t>
                      </a:r>
                      <a:endParaRPr lang="en-US" sz="1400" b="1" i="0" u="none" strike="noStrike" noProof="0">
                        <a:solidFill>
                          <a:srgbClr val="000000"/>
                        </a:solidFill>
                        <a:latin typeface="Arial"/>
                      </a:endParaRPr>
                    </a:p>
                    <a:p>
                      <a:pPr marL="285750" lvl="0" indent="-285750" algn="l">
                        <a:lnSpc>
                          <a:spcPct val="100000"/>
                        </a:lnSpc>
                        <a:spcBef>
                          <a:spcPts val="0"/>
                        </a:spcBef>
                        <a:spcAft>
                          <a:spcPts val="0"/>
                        </a:spcAft>
                        <a:buFont typeface="Arial" panose="020B0604020202020204" pitchFamily="34" charset="0"/>
                        <a:buChar char="•"/>
                      </a:pPr>
                      <a:r>
                        <a:rPr lang="en-US" sz="1400" b="0" i="0" u="none" strike="noStrike" noProof="0">
                          <a:solidFill>
                            <a:schemeClr val="tx1"/>
                          </a:solidFill>
                          <a:latin typeface="Arial"/>
                        </a:rPr>
                        <a:t>chief operating officer (COO)</a:t>
                      </a:r>
                      <a:endParaRPr lang="en-US" sz="1400" b="1" i="0" u="none" strike="noStrike" noProof="0">
                        <a:solidFill>
                          <a:srgbClr val="000000"/>
                        </a:solidFill>
                        <a:latin typeface="Arial"/>
                      </a:endParaRPr>
                    </a:p>
                    <a:p>
                      <a:pPr marL="285750" lvl="0" indent="-285750" algn="l">
                        <a:lnSpc>
                          <a:spcPct val="100000"/>
                        </a:lnSpc>
                        <a:spcBef>
                          <a:spcPts val="0"/>
                        </a:spcBef>
                        <a:spcAft>
                          <a:spcPts val="0"/>
                        </a:spcAft>
                        <a:buFont typeface="Arial" panose="020B0604020202020204" pitchFamily="34" charset="0"/>
                        <a:buChar char="•"/>
                      </a:pPr>
                      <a:r>
                        <a:rPr lang="en-US" sz="1400" b="0" i="0" u="none" strike="noStrike" noProof="0">
                          <a:solidFill>
                            <a:schemeClr val="tx1"/>
                          </a:solidFill>
                          <a:latin typeface="Arial"/>
                        </a:rPr>
                        <a:t>chief information officer (CIO)</a:t>
                      </a:r>
                      <a:endParaRPr lang="en-US" sz="1400" b="1" i="0" u="none" strike="noStrike" noProof="0">
                        <a:solidFill>
                          <a:srgbClr val="000000"/>
                        </a:solidFill>
                        <a:latin typeface="Arial"/>
                      </a:endParaRPr>
                    </a:p>
                    <a:p>
                      <a:pPr marL="285750" lvl="0" indent="-285750" algn="l">
                        <a:lnSpc>
                          <a:spcPct val="100000"/>
                        </a:lnSpc>
                        <a:spcBef>
                          <a:spcPts val="0"/>
                        </a:spcBef>
                        <a:spcAft>
                          <a:spcPts val="0"/>
                        </a:spcAft>
                        <a:buFont typeface="Arial" panose="020B0604020202020204" pitchFamily="34" charset="0"/>
                        <a:buChar char="•"/>
                      </a:pPr>
                      <a:r>
                        <a:rPr lang="en-US" sz="1400" b="0" i="0" u="none" strike="noStrike" noProof="0">
                          <a:solidFill>
                            <a:schemeClr val="tx1"/>
                          </a:solidFill>
                          <a:latin typeface="Arial"/>
                        </a:rPr>
                        <a:t>chief security officer (CSO)</a:t>
                      </a:r>
                      <a:endParaRPr lang="en-US" sz="1400" b="1" i="0" u="none" strike="noStrike" noProof="0">
                        <a:solidFill>
                          <a:srgbClr val="000000"/>
                        </a:solidFill>
                        <a:latin typeface="Arial"/>
                      </a:endParaRPr>
                    </a:p>
                    <a:p>
                      <a:pPr marL="285750" lvl="0" indent="-285750" algn="l">
                        <a:lnSpc>
                          <a:spcPct val="100000"/>
                        </a:lnSpc>
                        <a:spcBef>
                          <a:spcPts val="0"/>
                        </a:spcBef>
                        <a:spcAft>
                          <a:spcPts val="0"/>
                        </a:spcAft>
                        <a:buFont typeface="Arial" panose="020B0604020202020204" pitchFamily="34" charset="0"/>
                        <a:buChar char="•"/>
                      </a:pPr>
                      <a:r>
                        <a:rPr lang="en-US" sz="1400" b="0" i="0" u="none" strike="noStrike" noProof="0">
                          <a:solidFill>
                            <a:schemeClr val="tx1"/>
                          </a:solidFill>
                          <a:latin typeface="Arial"/>
                        </a:rPr>
                        <a:t>Open Web Application Security Project (OWASP)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system hardening</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user input sanitization and query parameterization</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multifactor authentication</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process-level remediation</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patch management</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certificate management</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secrets management solution</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network segmentation</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err="1">
                          <a:solidFill>
                            <a:schemeClr val="tx1"/>
                          </a:solidFill>
                          <a:latin typeface="Arial"/>
                          <a:ea typeface="+mn-ea"/>
                          <a:cs typeface="Arial"/>
                        </a:rPr>
                        <a:t>microsegmentation</a:t>
                      </a:r>
                      <a:endParaRPr lang="en-US" sz="1400" b="0" kern="1200" err="1">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zero-trust model</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OWASP Software Assurance Maturity Model (SAMM)</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mandatory vacation</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user training</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biometric control</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video surveillance</a:t>
                      </a:r>
                      <a:endParaRPr lang="en-US" sz="1400" b="0" kern="1200">
                        <a:solidFill>
                          <a:schemeClr val="tx1"/>
                        </a:solidFill>
                        <a:latin typeface="Arial"/>
                        <a:ea typeface="+mn-ea"/>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207352"/>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Module 9</a:t>
            </a:r>
            <a:endParaRPr lang="en-US" sz="1600"/>
          </a:p>
        </p:txBody>
      </p:sp>
      <p:sp>
        <p:nvSpPr>
          <p:cNvPr id="3" name="Text 0"/>
          <p:cNvSpPr>
            <a:spLocks noGrp="1"/>
          </p:cNvSpPr>
          <p:nvPr>
            <p:ph type="body" idx="100" hasCustomPrompt="1"/>
          </p:nvPr>
        </p:nvSpPr>
        <p:spPr>
          <a:xfrm>
            <a:off x="0" y="274321"/>
            <a:ext cx="9144000" cy="494030"/>
          </a:xfrm>
          <a:prstGeom prst="rect">
            <a:avLst/>
          </a:prstGeom>
          <a:noFill/>
          <a:ln/>
        </p:spPr>
        <p:txBody>
          <a:bodyPr wrap="square" lIns="91440" tIns="45720" rIns="91440" bIns="45720" rtlCol="0" anchor="t"/>
          <a:lstStyle/>
          <a:p>
            <a:r>
              <a:rPr lang="en-US" sz="2200">
                <a:solidFill>
                  <a:srgbClr val="024C69"/>
                </a:solidFill>
                <a:latin typeface="Arial"/>
                <a:cs typeface="Arial"/>
              </a:rPr>
              <a:t>Terms and Commands</a:t>
            </a:r>
            <a:r>
              <a:rPr lang="en-US">
                <a:latin typeface="Arial"/>
                <a:cs typeface="Arial"/>
              </a:rPr>
              <a:t> (Cont.)</a:t>
            </a:r>
            <a:endParaRPr lang="en-US" sz="2200"/>
          </a:p>
        </p:txBody>
      </p:sp>
      <p:graphicFrame>
        <p:nvGraphicFramePr>
          <p:cNvPr id="4" name="Table 5">
            <a:extLst>
              <a:ext uri="{FF2B5EF4-FFF2-40B4-BE49-F238E27FC236}">
                <a16:creationId xmlns:a16="http://schemas.microsoft.com/office/drawing/2014/main" id="{283B76AF-3D35-FAAC-6FA4-A6CB8A43E6FD}"/>
              </a:ext>
            </a:extLst>
          </p:cNvPr>
          <p:cNvGraphicFramePr>
            <a:graphicFrameLocks noGrp="1"/>
          </p:cNvGraphicFramePr>
          <p:nvPr>
            <p:extLst>
              <p:ext uri="{D42A27DB-BD31-4B8C-83A1-F6EECF244321}">
                <p14:modId xmlns:p14="http://schemas.microsoft.com/office/powerpoint/2010/main" val="761146776"/>
              </p:ext>
            </p:extLst>
          </p:nvPr>
        </p:nvGraphicFramePr>
        <p:xfrm>
          <a:off x="477008" y="1032510"/>
          <a:ext cx="3553230" cy="2651760"/>
        </p:xfrm>
        <a:graphic>
          <a:graphicData uri="http://schemas.openxmlformats.org/drawingml/2006/table">
            <a:tbl>
              <a:tblPr firstRow="1" bandRow="1">
                <a:tableStyleId>{5C22544A-7EE6-4342-B048-85BDC9FD1C3A}</a:tableStyleId>
              </a:tblPr>
              <a:tblGrid>
                <a:gridCol w="3553230">
                  <a:extLst>
                    <a:ext uri="{9D8B030D-6E8A-4147-A177-3AD203B41FA5}">
                      <a16:colId xmlns:a16="http://schemas.microsoft.com/office/drawing/2014/main" val="2591807762"/>
                    </a:ext>
                  </a:extLst>
                </a:gridCol>
              </a:tblGrid>
              <a:tr h="370840">
                <a:tc>
                  <a:txBody>
                    <a:bodyPr/>
                    <a:lstStyle/>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mantrap</a:t>
                      </a:r>
                    </a:p>
                    <a:p>
                      <a:pPr marL="285750" lvl="0" indent="-285750" algn="l">
                        <a:lnSpc>
                          <a:spcPct val="100000"/>
                        </a:lnSpc>
                        <a:spcBef>
                          <a:spcPts val="0"/>
                        </a:spcBef>
                        <a:spcAft>
                          <a:spcPts val="0"/>
                        </a:spcAft>
                        <a:buFont typeface="Arial"/>
                        <a:buChar char="•"/>
                      </a:pPr>
                      <a:r>
                        <a:rPr lang="en-US" sz="1400" b="0" kern="1200" noProof="0" err="1">
                          <a:solidFill>
                            <a:schemeClr val="tx1"/>
                          </a:solidFill>
                          <a:latin typeface="Arial"/>
                          <a:ea typeface="+mn-ea"/>
                          <a:cs typeface="Arial"/>
                        </a:rPr>
                        <a:t>Dradis</a:t>
                      </a: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primary contact</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technical contact</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emergency contact</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critical findings</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status reports</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indicators of prior compromise</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false positive</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false negative</a:t>
                      </a:r>
                      <a:endParaRPr lang="en-US" sz="1400" b="0" kern="1200">
                        <a:solidFill>
                          <a:schemeClr val="tx1"/>
                        </a:solidFill>
                        <a:latin typeface="Arial"/>
                        <a:ea typeface="+mn-ea"/>
                        <a:cs typeface="Arial"/>
                      </a:endParaRPr>
                    </a:p>
                    <a:p>
                      <a:pPr marL="285750" lvl="0" indent="-285750" algn="l">
                        <a:lnSpc>
                          <a:spcPct val="100000"/>
                        </a:lnSpc>
                        <a:spcBef>
                          <a:spcPts val="0"/>
                        </a:spcBef>
                        <a:spcAft>
                          <a:spcPts val="0"/>
                        </a:spcAft>
                        <a:buFont typeface="Arial"/>
                        <a:buChar char="•"/>
                      </a:pPr>
                      <a:r>
                        <a:rPr lang="en-US" sz="1400" b="0" kern="1200" noProof="0">
                          <a:solidFill>
                            <a:schemeClr val="tx1"/>
                          </a:solidFill>
                          <a:latin typeface="Arial"/>
                          <a:ea typeface="+mn-ea"/>
                          <a:cs typeface="Arial"/>
                        </a:rPr>
                        <a:t>true positive</a:t>
                      </a:r>
                      <a:endParaRPr lang="en-US" sz="1400" b="0" kern="1200">
                        <a:solidFill>
                          <a:schemeClr val="tx1"/>
                        </a:solidFill>
                        <a:latin typeface="Arial"/>
                        <a:ea typeface="+mn-ea"/>
                        <a:cs typeface="Arial"/>
                      </a:endParaRPr>
                    </a:p>
                    <a:p>
                      <a:pPr marL="285750" lvl="0" indent="-285750">
                        <a:buFont typeface="Arial"/>
                        <a:buChar char="•"/>
                      </a:pPr>
                      <a:r>
                        <a:rPr lang="en-US" sz="1400" b="0" kern="1200" noProof="0">
                          <a:solidFill>
                            <a:schemeClr val="tx1"/>
                          </a:solidFill>
                          <a:latin typeface="Arial"/>
                          <a:ea typeface="+mn-ea"/>
                          <a:cs typeface="Arial"/>
                        </a:rPr>
                        <a:t>true negative</a:t>
                      </a:r>
                      <a:endParaRPr lang="en-US" sz="1400" b="0" kern="1200">
                        <a:solidFill>
                          <a:schemeClr val="tx1"/>
                        </a:solidFill>
                        <a:latin typeface="Arial"/>
                        <a:ea typeface="+mn-ea"/>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207352"/>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68</a:t>
            </a:fld>
            <a:endParaRPr lang="en-US"/>
          </a:p>
        </p:txBody>
      </p:sp>
    </p:spTree>
    <p:extLst>
      <p:ext uri="{BB962C8B-B14F-4D97-AF65-F5344CB8AC3E}">
        <p14:creationId xmlns:p14="http://schemas.microsoft.com/office/powerpoint/2010/main" val="257700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lIns="91440" tIns="45720" rIns="91440" bIns="45720" rtlCol="0" anchor="t"/>
          <a:lstStyle/>
          <a:p>
            <a:r>
              <a:rPr lang="en-US" sz="1600">
                <a:solidFill>
                  <a:srgbClr val="024C69"/>
                </a:solidFill>
                <a:latin typeface="Arial"/>
                <a:cs typeface="Arial"/>
              </a:rPr>
              <a:t>Module 9: Best Practices (Cont.)</a:t>
            </a:r>
            <a:endParaRPr lang="en-US" sz="1600"/>
          </a:p>
        </p:txBody>
      </p:sp>
      <p:sp>
        <p:nvSpPr>
          <p:cNvPr id="3" name="Text 1"/>
          <p:cNvSpPr/>
          <p:nvPr/>
        </p:nvSpPr>
        <p:spPr>
          <a:xfrm>
            <a:off x="64698" y="349370"/>
            <a:ext cx="8704052" cy="4639230"/>
          </a:xfrm>
          <a:prstGeom prst="rect">
            <a:avLst/>
          </a:prstGeom>
          <a:noFill/>
          <a:ln/>
        </p:spPr>
        <p:txBody>
          <a:bodyPr wrap="square" lIns="91440" tIns="45720" rIns="91440" bIns="45720" rtlCol="0" anchor="t"/>
          <a:lstStyle/>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lang="en-US" sz="1400">
                <a:latin typeface="Arial" panose="020B0604020202020204" pitchFamily="34" charset="0"/>
                <a:ea typeface="+mn-lt"/>
                <a:cs typeface="Arial" panose="020B0604020202020204" pitchFamily="34" charset="0"/>
              </a:rPr>
              <a:t>Topic 9.2</a:t>
            </a:r>
          </a:p>
          <a:p>
            <a:pPr marL="285750" indent="-285750" defTabSz="684213">
              <a:buFont typeface="Arial"/>
              <a:buChar char="•"/>
              <a:defRPr/>
            </a:pPr>
            <a:r>
              <a:rPr lang="en-US" sz="1400">
                <a:latin typeface="Arial" panose="020B0604020202020204" pitchFamily="34" charset="0"/>
                <a:ea typeface="+mn-lt"/>
                <a:cs typeface="Arial" panose="020B0604020202020204" pitchFamily="34" charset="0"/>
              </a:rPr>
              <a:t>Emphasize the importance of analyzing findings and recommending the appropriate remediation within the final report.</a:t>
            </a:r>
          </a:p>
          <a:p>
            <a:pPr marL="285750" indent="-285750" defTabSz="684213">
              <a:buFont typeface="Arial"/>
              <a:buChar char="•"/>
              <a:defRPr/>
            </a:pPr>
            <a:r>
              <a:rPr lang="en-US" sz="1400">
                <a:latin typeface="Arial" panose="020B0604020202020204" pitchFamily="34" charset="0"/>
                <a:ea typeface="+mn-lt"/>
                <a:cs typeface="Arial" panose="020B0604020202020204" pitchFamily="34" charset="0"/>
              </a:rPr>
              <a:t>Compare, contrast, and discuss technical, administrative, operational, and physical controls.</a:t>
            </a:r>
          </a:p>
          <a:p>
            <a:pPr marL="285750" indent="-285750" defTabSz="684213">
              <a:buFont typeface="Arial"/>
              <a:buChar char="•"/>
              <a:defRPr/>
            </a:pPr>
            <a:r>
              <a:rPr lang="en-US" sz="1400">
                <a:latin typeface="Arial" panose="020B0604020202020204" pitchFamily="34" charset="0"/>
                <a:cs typeface="Arial" panose="020B0604020202020204" pitchFamily="34" charset="0"/>
              </a:rPr>
              <a:t>Given scenarios, ask students, maybe in small groups, to list and discuss </a:t>
            </a:r>
            <a:r>
              <a:rPr lang="en-US" sz="1400">
                <a:latin typeface="Arial" panose="020B0604020202020204" pitchFamily="34" charset="0"/>
                <a:ea typeface="+mn-lt"/>
                <a:cs typeface="Arial" panose="020B0604020202020204" pitchFamily="34" charset="0"/>
              </a:rPr>
              <a:t>elements in technical, administrative, operational, and physical controls</a:t>
            </a:r>
            <a:r>
              <a:rPr lang="en-US" sz="1400">
                <a:latin typeface="Arial" panose="020B0604020202020204" pitchFamily="34" charset="0"/>
                <a:cs typeface="Arial" panose="020B0604020202020204" pitchFamily="34" charset="0"/>
              </a:rPr>
              <a:t>. Ask students to make group presentations in turns and to question/explain elements in the document.</a:t>
            </a:r>
          </a:p>
          <a:p>
            <a:pPr marL="285750" indent="-285750" defTabSz="684213">
              <a:buFont typeface="Arial"/>
              <a:buChar char="•"/>
              <a:defRPr/>
            </a:pPr>
            <a:r>
              <a:rPr lang="en-US" sz="1400">
                <a:latin typeface="Arial" panose="020B0604020202020204" pitchFamily="34" charset="0"/>
                <a:cs typeface="Arial" panose="020B0604020202020204" pitchFamily="34" charset="0"/>
              </a:rPr>
              <a:t>Encourage students to complete the Practice - </a:t>
            </a:r>
            <a:r>
              <a:rPr lang="en-US" sz="1400" b="1">
                <a:latin typeface="Arial" panose="020B0604020202020204" pitchFamily="34" charset="0"/>
                <a:cs typeface="Arial" panose="020B0604020202020204" pitchFamily="34" charset="0"/>
              </a:rPr>
              <a:t>Recommended Controls</a:t>
            </a:r>
            <a:r>
              <a:rPr lang="en-US" sz="1400">
                <a:latin typeface="Arial" panose="020B0604020202020204" pitchFamily="34" charset="0"/>
                <a:cs typeface="Arial" panose="020B0604020202020204" pitchFamily="34" charset="0"/>
              </a:rPr>
              <a:t>.</a:t>
            </a:r>
          </a:p>
          <a:p>
            <a:pPr marL="285750" indent="-285750" defTabSz="684213">
              <a:buFont typeface="Arial"/>
              <a:buChar char="•"/>
              <a:defRPr/>
            </a:pPr>
            <a:r>
              <a:rPr lang="en-US" sz="1400">
                <a:latin typeface="Arial" panose="020B0604020202020204" pitchFamily="34" charset="0"/>
                <a:cs typeface="Arial" panose="020B0604020202020204" pitchFamily="34" charset="0"/>
              </a:rPr>
              <a:t>Encourage students to complete the Lab – </a:t>
            </a:r>
            <a:r>
              <a:rPr lang="en-US" sz="1400" b="1">
                <a:latin typeface="Arial" panose="020B0604020202020204" pitchFamily="34" charset="0"/>
                <a:cs typeface="Arial" panose="020B0604020202020204" pitchFamily="34" charset="0"/>
              </a:rPr>
              <a:t>Recommend Remediation Based on Findings.</a:t>
            </a:r>
            <a:endParaRPr lang="en-US" sz="1400">
              <a:latin typeface="Arial" panose="020B0604020202020204" pitchFamily="34" charset="0"/>
              <a:cs typeface="Arial" panose="020B0604020202020204" pitchFamily="34" charset="0"/>
            </a:endParaRPr>
          </a:p>
          <a:p>
            <a:pPr defTabSz="684213">
              <a:defRPr/>
            </a:pPr>
            <a:endParaRPr lang="en-US" sz="1400">
              <a:latin typeface="Arial" panose="020B0604020202020204" pitchFamily="34" charset="0"/>
              <a:cs typeface="Arial" panose="020B0604020202020204" pitchFamily="34" charset="0"/>
            </a:endParaRPr>
          </a:p>
          <a:p>
            <a:pPr defTabSz="684213">
              <a:defRPr/>
            </a:pPr>
            <a:r>
              <a:rPr lang="en-US" sz="1400">
                <a:latin typeface="Arial" panose="020B0604020202020204" pitchFamily="34" charset="0"/>
                <a:cs typeface="Arial" panose="020B0604020202020204" pitchFamily="34" charset="0"/>
              </a:rPr>
              <a:t>Topic 9.3</a:t>
            </a:r>
          </a:p>
          <a:p>
            <a:pPr marL="285750" indent="-285750" defTabSz="684213">
              <a:buFont typeface="Arial"/>
              <a:buChar char="•"/>
              <a:defRPr/>
            </a:pPr>
            <a:r>
              <a:rPr lang="en-US" sz="1400">
                <a:latin typeface="Arial" panose="020B0604020202020204" pitchFamily="34" charset="0"/>
                <a:cs typeface="Arial" panose="020B0604020202020204" pitchFamily="34" charset="0"/>
              </a:rPr>
              <a:t>Emphasize the importance of communication during the penetration testing process.</a:t>
            </a:r>
          </a:p>
          <a:p>
            <a:pPr marL="285750" indent="-285750" defTabSz="684213">
              <a:buFont typeface="Arial"/>
              <a:buChar char="•"/>
              <a:defRPr/>
            </a:pPr>
            <a:r>
              <a:rPr lang="en-US" sz="1400">
                <a:latin typeface="Arial" panose="020B0604020202020204" pitchFamily="34" charset="0"/>
                <a:cs typeface="Arial" panose="020B0604020202020204" pitchFamily="34" charset="0"/>
              </a:rPr>
              <a:t>Emphasize the importance of the proper communication path and channels for the engagement.</a:t>
            </a:r>
          </a:p>
          <a:p>
            <a:pPr marL="285750" indent="-285750" defTabSz="684213">
              <a:buFont typeface="Arial"/>
              <a:buChar char="•"/>
              <a:defRPr/>
            </a:pPr>
            <a:r>
              <a:rPr lang="en-US" sz="1400">
                <a:latin typeface="Arial" panose="020B0604020202020204" pitchFamily="34" charset="0"/>
                <a:cs typeface="Arial" panose="020B0604020202020204" pitchFamily="34" charset="0"/>
              </a:rPr>
              <a:t>With examples, explain what are communication triggers and how should a tester handle them.</a:t>
            </a:r>
          </a:p>
          <a:p>
            <a:pPr marL="285750" indent="-285750" defTabSz="684213">
              <a:buFont typeface="Arial"/>
              <a:buChar char="•"/>
              <a:defRPr/>
            </a:pPr>
            <a:r>
              <a:rPr lang="en-US" sz="1400">
                <a:latin typeface="Arial" panose="020B0604020202020204" pitchFamily="34" charset="0"/>
                <a:cs typeface="Arial" panose="020B0604020202020204" pitchFamily="34" charset="0"/>
              </a:rPr>
              <a:t>Encourage students to complete the Practice – </a:t>
            </a:r>
            <a:r>
              <a:rPr lang="en-US" sz="1400" b="1">
                <a:latin typeface="Arial" panose="020B0604020202020204" pitchFamily="34" charset="0"/>
                <a:cs typeface="Arial" panose="020B0604020202020204" pitchFamily="34" charset="0"/>
              </a:rPr>
              <a:t>Communication Triggers.</a:t>
            </a:r>
            <a:endParaRPr lang="en-US" sz="1400">
              <a:latin typeface="Arial" panose="020B0604020202020204" pitchFamily="34" charset="0"/>
              <a:cs typeface="Arial" panose="020B0604020202020204" pitchFamily="34" charset="0"/>
            </a:endParaRPr>
          </a:p>
          <a:p>
            <a:pPr marL="285750" indent="-285750" defTabSz="684213">
              <a:buFont typeface="Arial"/>
              <a:buChar char="•"/>
              <a:defRPr/>
            </a:pPr>
            <a:r>
              <a:rPr lang="en-US" sz="1400">
                <a:latin typeface="Arial" panose="020B0604020202020204" pitchFamily="34" charset="0"/>
                <a:cs typeface="Arial" panose="020B0604020202020204" pitchFamily="34" charset="0"/>
              </a:rPr>
              <a:t>Explain the need for goal reprioritization and presentation of findings.</a:t>
            </a:r>
          </a:p>
          <a:p>
            <a:pPr defTabSz="684213">
              <a:defRPr/>
            </a:pPr>
            <a:endParaRPr lang="en-US" sz="1400">
              <a:latin typeface="Arial" panose="020B0604020202020204" pitchFamily="34" charset="0"/>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a:t>
            </a:fld>
            <a:endParaRPr lang="en-US"/>
          </a:p>
        </p:txBody>
      </p:sp>
    </p:spTree>
    <p:extLst>
      <p:ext uri="{BB962C8B-B14F-4D97-AF65-F5344CB8AC3E}">
        <p14:creationId xmlns:p14="http://schemas.microsoft.com/office/powerpoint/2010/main" val="2153051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lIns="91440" tIns="45720" rIns="91440" bIns="45720" rtlCol="0" anchor="t"/>
          <a:lstStyle/>
          <a:p>
            <a:r>
              <a:rPr lang="en-US" sz="1600">
                <a:solidFill>
                  <a:srgbClr val="024C69"/>
                </a:solidFill>
                <a:latin typeface="Arial"/>
                <a:cs typeface="Arial"/>
              </a:rPr>
              <a:t>Module 9: Best Practices (Cont.)</a:t>
            </a:r>
            <a:endParaRPr lang="en-US" sz="1600"/>
          </a:p>
        </p:txBody>
      </p:sp>
      <p:sp>
        <p:nvSpPr>
          <p:cNvPr id="3" name="Text 1"/>
          <p:cNvSpPr/>
          <p:nvPr/>
        </p:nvSpPr>
        <p:spPr>
          <a:xfrm>
            <a:off x="64698" y="349370"/>
            <a:ext cx="8704052" cy="2501780"/>
          </a:xfrm>
          <a:prstGeom prst="rect">
            <a:avLst/>
          </a:prstGeom>
          <a:noFill/>
          <a:ln/>
        </p:spPr>
        <p:txBody>
          <a:bodyPr wrap="square" lIns="91440" tIns="45720" rIns="91440" bIns="45720" rtlCol="0" anchor="t"/>
          <a:lstStyle/>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lang="en-US" sz="1400">
                <a:latin typeface="Arial" panose="020B0604020202020204" pitchFamily="34" charset="0"/>
                <a:ea typeface="+mn-lt"/>
                <a:cs typeface="Arial" panose="020B0604020202020204" pitchFamily="34" charset="0"/>
              </a:rPr>
              <a:t>Topic 9.4</a:t>
            </a:r>
          </a:p>
          <a:p>
            <a:pPr marL="285750" indent="-285750" defTabSz="684213">
              <a:buFont typeface="Arial"/>
              <a:buChar char="•"/>
              <a:defRPr/>
            </a:pPr>
            <a:r>
              <a:rPr lang="en-US" sz="1400">
                <a:latin typeface="Arial" panose="020B0604020202020204" pitchFamily="34" charset="0"/>
                <a:cs typeface="Arial" panose="020B0604020202020204" pitchFamily="34" charset="0"/>
              </a:rPr>
              <a:t>With examples, explain the important activities that a tester must complete after delivering the final report</a:t>
            </a:r>
            <a:r>
              <a:rPr lang="en-US" sz="1400" b="1">
                <a:latin typeface="Arial" panose="020B0604020202020204" pitchFamily="34" charset="0"/>
                <a:cs typeface="Arial" panose="020B0604020202020204" pitchFamily="34" charset="0"/>
              </a:rPr>
              <a:t>.</a:t>
            </a:r>
          </a:p>
          <a:p>
            <a:pPr marL="285750" indent="-285750" defTabSz="684213">
              <a:buFont typeface="Arial"/>
              <a:buChar char="•"/>
              <a:defRPr/>
            </a:pPr>
            <a:r>
              <a:rPr lang="en-US" sz="1400">
                <a:latin typeface="Arial" panose="020B0604020202020204" pitchFamily="34" charset="0"/>
                <a:cs typeface="Arial" panose="020B0604020202020204" pitchFamily="34" charset="0"/>
              </a:rPr>
              <a:t>Explain the need and process for post-engagement cleanup.</a:t>
            </a:r>
          </a:p>
          <a:p>
            <a:pPr marL="285750" indent="-285750" defTabSz="684213">
              <a:buFont typeface="Arial"/>
              <a:buChar char="•"/>
              <a:defRPr/>
            </a:pPr>
            <a:r>
              <a:rPr lang="en-US" sz="1400">
                <a:latin typeface="Arial" panose="020B0604020202020204" pitchFamily="34" charset="0"/>
                <a:cs typeface="Arial" panose="020B0604020202020204" pitchFamily="34" charset="0"/>
              </a:rPr>
              <a:t>Given scenarios, ask students, maybe in small group, to develop a Standard Operating Procedure (SOP) to address the post-engagement cleanup process.</a:t>
            </a:r>
          </a:p>
          <a:p>
            <a:pPr marL="285750" indent="-285750" defTabSz="684213">
              <a:buFont typeface="Arial"/>
              <a:buChar char="•"/>
              <a:defRPr/>
            </a:pPr>
            <a:r>
              <a:rPr lang="en-US" sz="1400">
                <a:latin typeface="Arial" panose="020B0604020202020204" pitchFamily="34" charset="0"/>
                <a:cs typeface="Arial" panose="020B0604020202020204" pitchFamily="34" charset="0"/>
              </a:rPr>
              <a:t>Explain and discuss additional post-report delivery activities needed.</a:t>
            </a:r>
          </a:p>
          <a:p>
            <a:pPr marL="285750" indent="-285750" defTabSz="684213">
              <a:buFont typeface="Arial" panose="020B0604020202020204" pitchFamily="34" charset="0"/>
              <a:buChar char="•"/>
              <a:defRPr/>
            </a:pPr>
            <a:r>
              <a:rPr lang="en-US" sz="1400">
                <a:latin typeface="Arial" panose="020B0604020202020204" pitchFamily="34" charset="0"/>
                <a:cs typeface="Arial" panose="020B0604020202020204" pitchFamily="34" charset="0"/>
              </a:rPr>
              <a:t>Encourage students to complete Practice - </a:t>
            </a:r>
            <a:r>
              <a:rPr lang="en-US" sz="1400" b="1" i="0">
                <a:solidFill>
                  <a:srgbClr val="181A1F"/>
                </a:solidFill>
                <a:effectLst/>
                <a:latin typeface="Arial" panose="020B0604020202020204" pitchFamily="34" charset="0"/>
                <a:cs typeface="Arial" panose="020B0604020202020204" pitchFamily="34" charset="0"/>
              </a:rPr>
              <a:t>Post Report Delivery</a:t>
            </a:r>
            <a:endParaRPr lang="en-US" sz="1400">
              <a:latin typeface="Arial" panose="020B0604020202020204" pitchFamily="34" charset="0"/>
              <a:cs typeface="Arial" panose="020B0604020202020204" pitchFamily="34" charset="0"/>
            </a:endParaRPr>
          </a:p>
          <a:p>
            <a:pPr marL="285750" indent="-285750" defTabSz="684213">
              <a:buFont typeface="Arial" panose="020B0604020202020204" pitchFamily="34" charset="0"/>
              <a:buChar char="•"/>
              <a:defRPr/>
            </a:pPr>
            <a:r>
              <a:rPr lang="en-US" sz="1400">
                <a:latin typeface="Arial" panose="020B0604020202020204" pitchFamily="34" charset="0"/>
                <a:cs typeface="Arial" panose="020B0604020202020204" pitchFamily="34" charset="0"/>
              </a:rPr>
              <a:t>Encourage students to complete Quiz - </a:t>
            </a:r>
            <a:r>
              <a:rPr lang="en-US" sz="1400" b="1">
                <a:latin typeface="Arial" panose="020B0604020202020204" pitchFamily="34" charset="0"/>
                <a:cs typeface="Arial" panose="020B0604020202020204" pitchFamily="34" charset="0"/>
              </a:rPr>
              <a:t>Reporting and Communication</a:t>
            </a:r>
            <a:endParaRPr lang="en-US" sz="1400">
              <a:latin typeface="Arial" panose="020B0604020202020204" pitchFamily="34" charset="0"/>
              <a:cs typeface="Arial" panose="020B0604020202020204" pitchFamily="34" charset="0"/>
            </a:endParaRPr>
          </a:p>
          <a:p>
            <a:pPr defTabSz="684213">
              <a:defRPr/>
            </a:pPr>
            <a:endParaRPr lang="en-US" sz="1400">
              <a:latin typeface="Arial" panose="020B0604020202020204" pitchFamily="34" charset="0"/>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8</a:t>
            </a:fld>
            <a:endParaRPr lang="en-US"/>
          </a:p>
        </p:txBody>
      </p:sp>
    </p:spTree>
    <p:extLst>
      <p:ext uri="{BB962C8B-B14F-4D97-AF65-F5344CB8AC3E}">
        <p14:creationId xmlns:p14="http://schemas.microsoft.com/office/powerpoint/2010/main" val="134663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385483"/>
          </a:xfrm>
          <a:prstGeom prst="rect">
            <a:avLst/>
          </a:prstGeom>
          <a:noFill/>
          <a:ln/>
        </p:spPr>
        <p:txBody>
          <a:bodyPr wrap="square" rtlCol="0" anchor="ctr"/>
          <a:lstStyle/>
          <a:p>
            <a:pPr marL="0" indent="0">
              <a:buNone/>
            </a:pPr>
            <a:r>
              <a:rPr lang="en-US" sz="4200">
                <a:solidFill>
                  <a:srgbClr val="AFE8FB"/>
                </a:solidFill>
                <a:latin typeface="Arial" pitchFamily="34" charset="0"/>
                <a:ea typeface="Arial" pitchFamily="34" charset="-122"/>
                <a:cs typeface="Arial" pitchFamily="34" charset="-120"/>
              </a:rPr>
              <a:t>Module 9: </a:t>
            </a:r>
            <a:r>
              <a:rPr lang="en-US" sz="4400">
                <a:solidFill>
                  <a:srgbClr val="AFE8FB"/>
                </a:solidFill>
                <a:latin typeface="Arial" pitchFamily="34" charset="0"/>
                <a:ea typeface="Arial" pitchFamily="34" charset="-122"/>
                <a:cs typeface="Arial" pitchFamily="34" charset="-120"/>
              </a:rPr>
              <a:t>Reporting and Communication</a:t>
            </a:r>
            <a:endParaRPr lang="en-US" sz="42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a:buNone/>
            </a:pPr>
            <a:r>
              <a:rPr lang="en-US" sz="1200">
                <a:solidFill>
                  <a:srgbClr val="AFE8FB"/>
                </a:solidFill>
                <a:latin typeface="Arial" pitchFamily="34" charset="0"/>
                <a:ea typeface="Arial" pitchFamily="34" charset="-122"/>
                <a:cs typeface="Arial" pitchFamily="34" charset="-120"/>
              </a:rPr>
              <a:t>Ethical Hacker</a:t>
            </a:r>
            <a:endParaRPr lang="en-US" sz="1200"/>
          </a:p>
        </p:txBody>
      </p:sp>
      <p:pic>
        <p:nvPicPr>
          <p:cNvPr id="2050" name="Picture 2" descr="Chương trình Học viện công nghệ BKACAD">
            <a:extLst>
              <a:ext uri="{FF2B5EF4-FFF2-40B4-BE49-F238E27FC236}">
                <a16:creationId xmlns:a16="http://schemas.microsoft.com/office/drawing/2014/main" id="{05CE5A48-C7EA-C531-5AD3-A8515B1A69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006" y="550138"/>
            <a:ext cx="1924594" cy="4550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8F9F34832A35489A19D5E200F54CC8" ma:contentTypeVersion="19" ma:contentTypeDescription="Create a new document." ma:contentTypeScope="" ma:versionID="215db7e03b3f81d13e12b47a43431ead">
  <xsd:schema xmlns:xsd="http://www.w3.org/2001/XMLSchema" xmlns:xs="http://www.w3.org/2001/XMLSchema" xmlns:p="http://schemas.microsoft.com/office/2006/metadata/properties" xmlns:ns2="6cf0ffbd-cd96-4ba4-bd4f-bd34e8409846" xmlns:ns3="ef7ae401-bd17-41a5-97cb-ef653218410e" targetNamespace="http://schemas.microsoft.com/office/2006/metadata/properties" ma:root="true" ma:fieldsID="b2710064e6242af8a2520d7ce33544cd" ns2:_="" ns3:_="">
    <xsd:import namespace="6cf0ffbd-cd96-4ba4-bd4f-bd34e8409846"/>
    <xsd:import namespace="ef7ae401-bd17-41a5-97cb-ef653218410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Hyperlink"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0ffbd-cd96-4ba4-bd4f-bd34e84098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10261dd-85c0-4e16-8580-30375acfae1f" ma:termSetId="09814cd3-568e-fe90-9814-8d621ff8fb84" ma:anchorId="fba54fb3-c3e1-fe81-a776-ca4b69148c4d" ma:open="true" ma:isKeyword="false">
      <xsd:complexType>
        <xsd:sequence>
          <xsd:element ref="pc:Terms" minOccurs="0" maxOccurs="1"/>
        </xsd:sequence>
      </xsd:complexType>
    </xsd:element>
    <xsd:element name="Hyperlink" ma:index="23" nillable="true" ma:displayName="Hyperlink" ma:format="Hyperlink" ma:internalName="Hyper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7ae401-bd17-41a5-97cb-ef653218410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caefe5af-a435-4393-a14b-6f721e236a53}" ma:internalName="TaxCatchAll" ma:showField="CatchAllData" ma:web="ef7ae401-bd17-41a5-97cb-ef653218410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cf0ffbd-cd96-4ba4-bd4f-bd34e8409846">
      <Terms xmlns="http://schemas.microsoft.com/office/infopath/2007/PartnerControls"/>
    </lcf76f155ced4ddcb4097134ff3c332f>
    <TaxCatchAll xmlns="ef7ae401-bd17-41a5-97cb-ef653218410e" xsi:nil="true"/>
    <Hyperlink xmlns="6cf0ffbd-cd96-4ba4-bd4f-bd34e8409846">
      <Url xsi:nil="true"/>
      <Description xsi:nil="true"/>
    </Hyperlink>
    <SharedWithUsers xmlns="ef7ae401-bd17-41a5-97cb-ef653218410e">
      <UserInfo>
        <DisplayName/>
        <AccountId xsi:nil="true"/>
        <AccountType/>
      </UserInfo>
    </SharedWithUsers>
    <MediaLengthInSeconds xmlns="6cf0ffbd-cd96-4ba4-bd4f-bd34e8409846" xsi:nil="true"/>
  </documentManagement>
</p:properties>
</file>

<file path=customXml/itemProps1.xml><?xml version="1.0" encoding="utf-8"?>
<ds:datastoreItem xmlns:ds="http://schemas.openxmlformats.org/officeDocument/2006/customXml" ds:itemID="{DD199C10-D49E-4C5A-A290-0F31860F7AA2}">
  <ds:schemaRefs>
    <ds:schemaRef ds:uri="6cf0ffbd-cd96-4ba4-bd4f-bd34e8409846"/>
    <ds:schemaRef ds:uri="ef7ae401-bd17-41a5-97cb-ef65321841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3AC4121-1C78-4402-A8E9-7F09CBD9DA57}">
  <ds:schemaRefs>
    <ds:schemaRef ds:uri="http://schemas.microsoft.com/sharepoint/v3/contenttype/forms"/>
  </ds:schemaRefs>
</ds:datastoreItem>
</file>

<file path=customXml/itemProps3.xml><?xml version="1.0" encoding="utf-8"?>
<ds:datastoreItem xmlns:ds="http://schemas.openxmlformats.org/officeDocument/2006/customXml" ds:itemID="{91551257-9976-4DFA-AF04-E8B3661B046E}">
  <ds:schemaRefs>
    <ds:schemaRef ds:uri="20a0b39e-fcd0-423b-9f17-9d26d967be51"/>
    <ds:schemaRef ds:uri="6cf0ffbd-cd96-4ba4-bd4f-bd34e8409846"/>
    <ds:schemaRef ds:uri="810553ce-449d-4340-bb0a-414d416a9b51"/>
    <ds:schemaRef ds:uri="ef7ae401-bd17-41a5-97cb-ef653218410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68</Slides>
  <Notes>68</Notes>
  <HiddenSlides>10</HiddenSlide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revision>1</cp:revision>
  <dcterms:created xsi:type="dcterms:W3CDTF">2022-10-03T22:07:09Z</dcterms:created>
  <dcterms:modified xsi:type="dcterms:W3CDTF">2024-09-30T07:03:59Z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0x010100198F9F34832A35489A19D5E200F54CC8</vt:lpwstr>
  </property>
  <property fmtid="{D5CDD505-2E9C-101B-9397-08002B2CF9AE}" pid="3" name="MediaServiceImageTags">
    <vt:lpwstr/>
  </property>
  <property fmtid="{D5CDD505-2E9C-101B-9397-08002B2CF9AE}" pid="4" name="Order">
    <vt:r8>4162300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ies>
</file>