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</p:sldIdLst>
  <p:sldSz cx="9753600" cy="7315200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Times New Roman Bold" panose="02020803070505020304" pitchFamily="18" charset="0"/>
      <p:regular r:id="rId45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E39"/>
    <a:srgbClr val="E6D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829E1-8A51-46AA-9F18-A6E822E38A65}" v="1" dt="2024-09-26T03:54:00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NGUYỄN TRƯỜNG GIANG" userId="S::giang211241078@lms.utc.edu.vn::c1186884-9de2-4384-9dfb-c341fac3d8fd" providerId="AD" clId="Web-{03A26C0C-0CE5-2DD4-6F27-E80395496FFE}"/>
    <pc:docChg chg="modSld">
      <pc:chgData name="VŨ NGUYỄN TRƯỜNG GIANG" userId="S::giang211241078@lms.utc.edu.vn::c1186884-9de2-4384-9dfb-c341fac3d8fd" providerId="AD" clId="Web-{03A26C0C-0CE5-2DD4-6F27-E80395496FFE}" dt="2024-09-18T16:56:51.254" v="1"/>
      <pc:docMkLst>
        <pc:docMk/>
      </pc:docMkLst>
      <pc:sldChg chg="modSp">
        <pc:chgData name="VŨ NGUYỄN TRƯỜNG GIANG" userId="S::giang211241078@lms.utc.edu.vn::c1186884-9de2-4384-9dfb-c341fac3d8fd" providerId="AD" clId="Web-{03A26C0C-0CE5-2DD4-6F27-E80395496FFE}" dt="2024-09-18T16:56:51.254" v="1"/>
        <pc:sldMkLst>
          <pc:docMk/>
          <pc:sldMk cId="3454401172" sldId="293"/>
        </pc:sldMkLst>
        <pc:spChg chg="mod">
          <ac:chgData name="VŨ NGUYỄN TRƯỜNG GIANG" userId="S::giang211241078@lms.utc.edu.vn::c1186884-9de2-4384-9dfb-c341fac3d8fd" providerId="AD" clId="Web-{03A26C0C-0CE5-2DD4-6F27-E80395496FFE}" dt="2024-09-18T16:56:51.254" v="1"/>
          <ac:spMkLst>
            <pc:docMk/>
            <pc:sldMk cId="3454401172" sldId="293"/>
            <ac:spMk id="10" creationId="{00000000-0000-0000-0000-000000000000}"/>
          </ac:spMkLst>
        </pc:spChg>
      </pc:sldChg>
    </pc:docChg>
  </pc:docChgLst>
  <pc:docChgLst>
    <pc:chgData name="VŨ NGUYỄN TRƯỜNG GIANG" userId="S::giang211241078@lms.utc.edu.vn::c1186884-9de2-4384-9dfb-c341fac3d8fd" providerId="AD" clId="Web-{A580AD42-C371-3C67-E9FE-804E02A43D93}"/>
    <pc:docChg chg="delSld modSld">
      <pc:chgData name="VŨ NGUYỄN TRƯỜNG GIANG" userId="S::giang211241078@lms.utc.edu.vn::c1186884-9de2-4384-9dfb-c341fac3d8fd" providerId="AD" clId="Web-{A580AD42-C371-3C67-E9FE-804E02A43D93}" dt="2024-09-18T16:59:29.992" v="20"/>
      <pc:docMkLst>
        <pc:docMk/>
      </pc:docMkLst>
      <pc:sldChg chg="del">
        <pc:chgData name="VŨ NGUYỄN TRƯỜNG GIANG" userId="S::giang211241078@lms.utc.edu.vn::c1186884-9de2-4384-9dfb-c341fac3d8fd" providerId="AD" clId="Web-{A580AD42-C371-3C67-E9FE-804E02A43D93}" dt="2024-09-18T16:59:29.992" v="20"/>
        <pc:sldMkLst>
          <pc:docMk/>
          <pc:sldMk cId="3454401172" sldId="293"/>
        </pc:sldMkLst>
      </pc:sldChg>
      <pc:sldChg chg="addSp modSp">
        <pc:chgData name="VŨ NGUYỄN TRƯỜNG GIANG" userId="S::giang211241078@lms.utc.edu.vn::c1186884-9de2-4384-9dfb-c341fac3d8fd" providerId="AD" clId="Web-{A580AD42-C371-3C67-E9FE-804E02A43D93}" dt="2024-09-18T16:59:14.913" v="19" actId="20577"/>
        <pc:sldMkLst>
          <pc:docMk/>
          <pc:sldMk cId="3859554269" sldId="294"/>
        </pc:sldMkLst>
        <pc:spChg chg="add mod">
          <ac:chgData name="VŨ NGUYỄN TRƯỜNG GIANG" userId="S::giang211241078@lms.utc.edu.vn::c1186884-9de2-4384-9dfb-c341fac3d8fd" providerId="AD" clId="Web-{A580AD42-C371-3C67-E9FE-804E02A43D93}" dt="2024-09-18T16:59:14.913" v="19" actId="20577"/>
          <ac:spMkLst>
            <pc:docMk/>
            <pc:sldMk cId="3859554269" sldId="294"/>
            <ac:spMk id="9" creationId="{F82FCB40-15CB-7A89-76DA-141864EA0DD7}"/>
          </ac:spMkLst>
        </pc:spChg>
      </pc:sldChg>
    </pc:docChg>
  </pc:docChgLst>
  <pc:docChgLst>
    <pc:chgData name="BÙI THỊ THU TRANG" userId="S::trang211242564@lms.utc.edu.vn::5dc1ef11-958d-408a-8ae9-ad5bfe15c506" providerId="AD" clId="Web-{0DF829E1-8A51-46AA-9F18-A6E822E38A65}"/>
    <pc:docChg chg="modSld">
      <pc:chgData name="BÙI THỊ THU TRANG" userId="S::trang211242564@lms.utc.edu.vn::5dc1ef11-958d-408a-8ae9-ad5bfe15c506" providerId="AD" clId="Web-{0DF829E1-8A51-46AA-9F18-A6E822E38A65}" dt="2024-09-26T03:54:00.465" v="0" actId="1076"/>
      <pc:docMkLst>
        <pc:docMk/>
      </pc:docMkLst>
      <pc:sldChg chg="modSp">
        <pc:chgData name="BÙI THỊ THU TRANG" userId="S::trang211242564@lms.utc.edu.vn::5dc1ef11-958d-408a-8ae9-ad5bfe15c506" providerId="AD" clId="Web-{0DF829E1-8A51-46AA-9F18-A6E822E38A65}" dt="2024-09-26T03:54:00.465" v="0" actId="1076"/>
        <pc:sldMkLst>
          <pc:docMk/>
          <pc:sldMk cId="0" sldId="263"/>
        </pc:sldMkLst>
        <pc:grpChg chg="mod">
          <ac:chgData name="BÙI THỊ THU TRANG" userId="S::trang211242564@lms.utc.edu.vn::5dc1ef11-958d-408a-8ae9-ad5bfe15c506" providerId="AD" clId="Web-{0DF829E1-8A51-46AA-9F18-A6E822E38A65}" dt="2024-09-26T03:54:00.465" v="0" actId="1076"/>
          <ac:grpSpMkLst>
            <pc:docMk/>
            <pc:sldMk cId="0" sldId="263"/>
            <ac:grpSpMk id="9" creationId="{00000000-0000-0000-0000-000000000000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A9F3-136D-474F-8E06-5E953B8A3F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67015-FF43-465F-9E8C-273B82F7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6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68FEA-C8C4-4F42-9B14-C181A6FF6EB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89B28-6AD3-4E6B-9140-8D05844A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4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89B28-6AD3-4E6B-9140-8D05844AB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89B28-6AD3-4E6B-9140-8D05844ABD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89B28-6AD3-4E6B-9140-8D05844ABD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89B28-6AD3-4E6B-9140-8D05844ABD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89B28-6AD3-4E6B-9140-8D05844ABD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9540-6966-49BE-9ED6-FB3333EBEA2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7272-AE36-4A90-8F35-34D698BC6367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B2A-B892-4561-8612-7A23320E0817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A9FC-2619-442F-9B5B-BEA250A728D9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F615-FBDB-4197-99BB-FAA56C85489B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EDF2-BA42-4609-B5B4-DE3DF4471BF4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86C9-96A6-4FD0-AB61-1A7108120A50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874C-DBE7-470A-9C30-28597C40E08E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A334-DA00-4093-A34F-FC5A18BC1FCF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ACE5-35F1-4AB9-A776-6E98CB211E40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ED8A-C347-4AA2-A617-2EE5C4379A48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71B2-2198-4B7B-9A86-AFAE008FB80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14.sv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14.sv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5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14.svg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41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42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3.png"/><Relationship Id="rId16" Type="http://schemas.openxmlformats.org/officeDocument/2006/relationships/hyperlink" Target="https://vietnambiz.vn/cay-quyet-dinh-decision-tree-la-gi-vi-du-ve-cay-quyet-dinh-20191002094829094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5" Type="http://schemas.openxmlformats.org/officeDocument/2006/relationships/hyperlink" Target="https://boxhoidap.com/binning-du-lieu-python" TargetMode="External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hyperlink" Target="https://www.slideserve.com/tuari/b-i-gi-ng-m-n-h-c-khai-ph-d-li-u-ch-ng-3-hi-u-d-li-u-v-ti-n-x-l-d-li-u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14.sv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431931" y="-6534"/>
            <a:ext cx="1341124" cy="1711546"/>
          </a:xfrm>
          <a:custGeom>
            <a:avLst/>
            <a:gdLst/>
            <a:ahLst/>
            <a:cxnLst/>
            <a:rect l="l" t="t" r="r" b="b"/>
            <a:pathLst>
              <a:path w="1341124" h="1711546">
                <a:moveTo>
                  <a:pt x="1341123" y="1711546"/>
                </a:moveTo>
                <a:lnTo>
                  <a:pt x="0" y="1711546"/>
                </a:lnTo>
                <a:lnTo>
                  <a:pt x="0" y="0"/>
                </a:lnTo>
                <a:lnTo>
                  <a:pt x="1341123" y="0"/>
                </a:lnTo>
                <a:lnTo>
                  <a:pt x="1341123" y="17115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8238634" y="-24804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1727717" y="2194560"/>
                </a:moveTo>
                <a:lnTo>
                  <a:pt x="0" y="2194560"/>
                </a:lnTo>
                <a:lnTo>
                  <a:pt x="0" y="0"/>
                </a:lnTo>
                <a:lnTo>
                  <a:pt x="1727717" y="0"/>
                </a:lnTo>
                <a:lnTo>
                  <a:pt x="1727717" y="2194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7074272">
            <a:off x="-1108431" y="6657734"/>
            <a:ext cx="3679902" cy="2194560"/>
          </a:xfrm>
          <a:custGeom>
            <a:avLst/>
            <a:gdLst/>
            <a:ahLst/>
            <a:cxnLst/>
            <a:rect l="l" t="t" r="r" b="b"/>
            <a:pathLst>
              <a:path w="3679902" h="2194560">
                <a:moveTo>
                  <a:pt x="0" y="0"/>
                </a:moveTo>
                <a:lnTo>
                  <a:pt x="3679902" y="0"/>
                </a:lnTo>
                <a:lnTo>
                  <a:pt x="3679902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132339" y="523099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0" y="0"/>
                </a:moveTo>
                <a:lnTo>
                  <a:pt x="1727718" y="0"/>
                </a:lnTo>
                <a:lnTo>
                  <a:pt x="1727718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-23372" y="-8212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2"/>
                </a:moveTo>
                <a:lnTo>
                  <a:pt x="1343754" y="1714902"/>
                </a:lnTo>
                <a:lnTo>
                  <a:pt x="1343754" y="0"/>
                </a:lnTo>
                <a:lnTo>
                  <a:pt x="0" y="0"/>
                </a:lnTo>
                <a:lnTo>
                  <a:pt x="0" y="17149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 flipV="1">
            <a:off x="8430616" y="5720926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3"/>
                </a:moveTo>
                <a:lnTo>
                  <a:pt x="1343753" y="1714903"/>
                </a:lnTo>
                <a:lnTo>
                  <a:pt x="1343753" y="0"/>
                </a:lnTo>
                <a:lnTo>
                  <a:pt x="0" y="0"/>
                </a:lnTo>
                <a:lnTo>
                  <a:pt x="0" y="17149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8005730">
            <a:off x="-808444" y="-983558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1" y="0"/>
                </a:lnTo>
                <a:lnTo>
                  <a:pt x="2579351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1696075">
            <a:off x="9068236" y="4886091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0" y="0"/>
                </a:lnTo>
                <a:lnTo>
                  <a:pt x="2579350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6192" y="26282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3" y="0"/>
                </a:lnTo>
                <a:lnTo>
                  <a:pt x="1344713" y="1440920"/>
                </a:lnTo>
                <a:lnTo>
                  <a:pt x="0" y="1440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>
            <a:off x="8412476" y="5960414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4" y="0"/>
                </a:lnTo>
                <a:lnTo>
                  <a:pt x="1344714" y="1440921"/>
                </a:lnTo>
                <a:lnTo>
                  <a:pt x="0" y="1440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28600" y="2612551"/>
            <a:ext cx="9316623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3"/>
              </a:lnSpc>
            </a:pPr>
            <a:r>
              <a:rPr lang="en-US" sz="5973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CHUYỂN ĐỔI DỮ LIỆU VÀ RỜI RẠC DỮ LIỆU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7" y="1295312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882167" y="4664175"/>
            <a:ext cx="241383" cy="55704"/>
          </a:xfrm>
          <a:custGeom>
            <a:avLst/>
            <a:gdLst/>
            <a:ahLst/>
            <a:cxnLst/>
            <a:rect l="l" t="t" r="r" b="b"/>
            <a:pathLst>
              <a:path w="241383" h="55704">
                <a:moveTo>
                  <a:pt x="0" y="0"/>
                </a:moveTo>
                <a:lnTo>
                  <a:pt x="241384" y="0"/>
                </a:lnTo>
                <a:lnTo>
                  <a:pt x="241384" y="55704"/>
                </a:lnTo>
                <a:lnTo>
                  <a:pt x="0" y="55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3927" y="2167626"/>
            <a:ext cx="5725713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z-score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2698" y="2725156"/>
            <a:ext cx="7219428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lệch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tuyệt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lang="en-US" sz="2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2881280" y="3288163"/>
                <a:ext cx="3429000" cy="1218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vi-VN" sz="32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vi-VN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vi-VN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vi-VN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vi-VN" sz="3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80" y="3288163"/>
                <a:ext cx="3429000" cy="1218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1250245" y="4902071"/>
                <a:ext cx="6147704" cy="1593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vi-VN" sz="2000" b="1"/>
                  <a:t>Trong đó:</a:t>
                </a:r>
                <a:endParaRPr lang="en-US" sz="2000" b="1"/>
              </a:p>
              <a:p>
                <a:pPr lvl="1"/>
                <a:r>
                  <a:rPr lang="vi-VN" sz="2000" b="1"/>
                  <a:t> </a:t>
                </a:r>
                <a:endParaRPr lang="en-US" sz="2000"/>
              </a:p>
              <a:p>
                <a:pPr lvl="2"/>
                <a:r>
                  <a:rPr lang="vi-VN" sz="20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vi-VN" sz="2000"/>
                  <a:t> : độ lệch tuyệt đối trung bình của A</a:t>
                </a:r>
                <a:endParaRPr lang="en-US" sz="200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vi-VN" sz="2000" i="1">
                          <a:latin typeface="Cambria Math" panose="02040503050406030204" pitchFamily="18" charset="0"/>
                        </a:rPr>
                        <m:t>(|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vi-VN" sz="2000" i="1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vi-VN" sz="2000" i="1">
                          <a:latin typeface="Cambria Math" panose="02040503050406030204" pitchFamily="18" charset="0"/>
                        </a:rPr>
                        <m:t>|+…+|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2000" i="1">
                          <a:latin typeface="Cambria Math" panose="02040503050406030204" pitchFamily="18" charset="0"/>
                        </a:rPr>
                        <m:t>− 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vi-V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vi-VN" sz="200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45" y="4902071"/>
                <a:ext cx="6147704" cy="1593898"/>
              </a:xfrm>
              <a:prstGeom prst="rect">
                <a:avLst/>
              </a:prstGeom>
              <a:blipFill>
                <a:blip r:embed="rId12"/>
                <a:stretch>
                  <a:fillRect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277548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07026" y="2883779"/>
            <a:ext cx="6146165" cy="4010373"/>
          </a:xfrm>
          <a:custGeom>
            <a:avLst/>
            <a:gdLst/>
            <a:ahLst/>
            <a:cxnLst/>
            <a:rect l="l" t="t" r="r" b="b"/>
            <a:pathLst>
              <a:path w="6146165" h="4010373">
                <a:moveTo>
                  <a:pt x="0" y="0"/>
                </a:moveTo>
                <a:lnTo>
                  <a:pt x="6146165" y="0"/>
                </a:lnTo>
                <a:lnTo>
                  <a:pt x="6146165" y="4010373"/>
                </a:lnTo>
                <a:lnTo>
                  <a:pt x="0" y="40103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7369" y="2149051"/>
            <a:ext cx="7435655" cy="1210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-VD (BT 3.6c): Cho tập A = [ 200,300,400,600,1000 ]. Hãy chuẩn hóa z-score tập A bằng cách sử dụng độ lệch tuyệt đối trung bình</a:t>
            </a:r>
          </a:p>
          <a:p>
            <a:pPr algn="ctr">
              <a:lnSpc>
                <a:spcPts val="2300"/>
              </a:lnSpc>
            </a:pPr>
            <a:endParaRPr lang="en-US"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76362" y="1275642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/>
              <p:cNvSpPr txBox="1"/>
              <p:nvPr/>
            </p:nvSpPr>
            <p:spPr>
              <a:xfrm>
                <a:off x="985287" y="5110805"/>
                <a:ext cx="7518068" cy="175432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1"/>
                <a:r>
                  <a:rPr lang="vi-VN" sz="2400" b="1"/>
                  <a:t>Trong đó: </a:t>
                </a:r>
                <a:endParaRPr lang="en-US" sz="240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/>
                  <a:t>: giá trị sau khi chuẩn hóa</a:t>
                </a:r>
                <a:endParaRPr lang="en-US" sz="240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/>
                  <a:t>: giá trị ban đầu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  <a:p>
                <a:pPr lvl="3"/>
                <a:r>
                  <a:rPr lang="vi-VN" sz="2400"/>
                  <a:t>j : số nguyên nhỏ nhất sao cho max(|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/>
                  <a:t>|) &lt; 1</a:t>
                </a:r>
                <a:r>
                  <a:rPr lang="vi-VN"/>
                  <a:t>	</a:t>
                </a:r>
                <a:endParaRPr lang="en-US" sz="1600"/>
              </a:p>
            </p:txBody>
          </p:sp>
        </mc:Choice>
        <mc:Fallback>
          <p:sp>
            <p:nvSpPr>
              <p:cNvPr id="1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87" y="5110805"/>
                <a:ext cx="7518068" cy="1754326"/>
              </a:xfrm>
              <a:prstGeom prst="rect">
                <a:avLst/>
              </a:prstGeom>
              <a:blipFill>
                <a:blip r:embed="rId10"/>
                <a:stretch>
                  <a:fillRect t="-5556" r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7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3927" y="2167626"/>
            <a:ext cx="615428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3.Chuẩn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tỷ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lệ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endParaRPr lang="en-US"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22698" y="2725156"/>
            <a:ext cx="721942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chuyển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dấu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097106" y="3723376"/>
                <a:ext cx="3559387" cy="943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106" y="3723376"/>
                <a:ext cx="3559387" cy="943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277548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84136" y="2843135"/>
            <a:ext cx="5831947" cy="3961322"/>
          </a:xfrm>
          <a:custGeom>
            <a:avLst/>
            <a:gdLst/>
            <a:ahLst/>
            <a:cxnLst/>
            <a:rect l="l" t="t" r="r" b="b"/>
            <a:pathLst>
              <a:path w="5831947" h="3961322">
                <a:moveTo>
                  <a:pt x="0" y="0"/>
                </a:moveTo>
                <a:lnTo>
                  <a:pt x="5831947" y="0"/>
                </a:lnTo>
                <a:lnTo>
                  <a:pt x="5831947" y="3961323"/>
                </a:lnTo>
                <a:lnTo>
                  <a:pt x="0" y="3961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7369" y="2149051"/>
            <a:ext cx="7435655" cy="104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-VD (BT 3.6d): Cho tập A = [ 200,300,400,600,1000 ]. Hãy chuẩn hóa tỉ lệ thập phân tập A ?</a:t>
            </a:r>
          </a:p>
          <a:p>
            <a:pPr algn="ctr">
              <a:lnSpc>
                <a:spcPts val="2700"/>
              </a:lnSpc>
            </a:pPr>
            <a:endParaRPr lang="en-US"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49827" y="-494600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2"/>
                </a:moveTo>
                <a:lnTo>
                  <a:pt x="0" y="2487392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098881">
            <a:off x="-748415" y="-3108077"/>
            <a:ext cx="3984223" cy="4067061"/>
          </a:xfrm>
          <a:custGeom>
            <a:avLst/>
            <a:gdLst/>
            <a:ahLst/>
            <a:cxnLst/>
            <a:rect l="l" t="t" r="r" b="b"/>
            <a:pathLst>
              <a:path w="3984223" h="4067061">
                <a:moveTo>
                  <a:pt x="0" y="0"/>
                </a:moveTo>
                <a:lnTo>
                  <a:pt x="3984223" y="0"/>
                </a:lnTo>
                <a:lnTo>
                  <a:pt x="3984223" y="4067062"/>
                </a:lnTo>
                <a:lnTo>
                  <a:pt x="0" y="406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815189" y="-225433"/>
            <a:ext cx="2174161" cy="2329711"/>
          </a:xfrm>
          <a:custGeom>
            <a:avLst/>
            <a:gdLst/>
            <a:ahLst/>
            <a:cxnLst/>
            <a:rect l="l" t="t" r="r" b="b"/>
            <a:pathLst>
              <a:path w="2174161" h="2329711">
                <a:moveTo>
                  <a:pt x="0" y="0"/>
                </a:moveTo>
                <a:lnTo>
                  <a:pt x="2174162" y="0"/>
                </a:lnTo>
                <a:lnTo>
                  <a:pt x="2174162" y="2329712"/>
                </a:lnTo>
                <a:lnTo>
                  <a:pt x="0" y="2329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8839728">
            <a:off x="6785703" y="5681761"/>
            <a:ext cx="5525374" cy="3295132"/>
          </a:xfrm>
          <a:custGeom>
            <a:avLst/>
            <a:gdLst/>
            <a:ahLst/>
            <a:cxnLst/>
            <a:rect l="l" t="t" r="r" b="b"/>
            <a:pathLst>
              <a:path w="5525374" h="3295132">
                <a:moveTo>
                  <a:pt x="0" y="0"/>
                </a:moveTo>
                <a:lnTo>
                  <a:pt x="5525374" y="0"/>
                </a:lnTo>
                <a:lnTo>
                  <a:pt x="5525374" y="3295132"/>
                </a:lnTo>
                <a:lnTo>
                  <a:pt x="0" y="32951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31520" y="1597095"/>
            <a:ext cx="8290560" cy="4630284"/>
            <a:chOff x="0" y="0"/>
            <a:chExt cx="4094104" cy="22865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286560"/>
            </a:xfrm>
            <a:custGeom>
              <a:avLst/>
              <a:gdLst/>
              <a:ahLst/>
              <a:cxnLst/>
              <a:rect l="l" t="t" r="r" b="b"/>
              <a:pathLst>
                <a:path w="4094104" h="228656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258545"/>
                  </a:lnTo>
                  <a:cubicBezTo>
                    <a:pt x="4094104" y="2274017"/>
                    <a:pt x="4081561" y="2286560"/>
                    <a:pt x="4066089" y="2286560"/>
                  </a:cubicBezTo>
                  <a:lnTo>
                    <a:pt x="28015" y="2286560"/>
                  </a:lnTo>
                  <a:cubicBezTo>
                    <a:pt x="20585" y="2286560"/>
                    <a:pt x="13459" y="2283608"/>
                    <a:pt x="8205" y="2278355"/>
                  </a:cubicBezTo>
                  <a:cubicBezTo>
                    <a:pt x="2952" y="2273101"/>
                    <a:pt x="0" y="2265975"/>
                    <a:pt x="0" y="225854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33418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808267" flipV="1">
            <a:off x="-288591" y="5243867"/>
            <a:ext cx="1548585" cy="1967024"/>
          </a:xfrm>
          <a:custGeom>
            <a:avLst/>
            <a:gdLst/>
            <a:ahLst/>
            <a:cxnLst/>
            <a:rect l="l" t="t" r="r" b="b"/>
            <a:pathLst>
              <a:path w="1548585" h="1967024">
                <a:moveTo>
                  <a:pt x="0" y="1967024"/>
                </a:moveTo>
                <a:lnTo>
                  <a:pt x="1548585" y="1967024"/>
                </a:lnTo>
                <a:lnTo>
                  <a:pt x="1548585" y="0"/>
                </a:lnTo>
                <a:lnTo>
                  <a:pt x="0" y="0"/>
                </a:lnTo>
                <a:lnTo>
                  <a:pt x="0" y="196702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914033" y="1087821"/>
            <a:ext cx="7976805" cy="1018548"/>
            <a:chOff x="0" y="0"/>
            <a:chExt cx="3899640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899640" cy="502987"/>
            </a:xfrm>
            <a:custGeom>
              <a:avLst/>
              <a:gdLst/>
              <a:ahLst/>
              <a:cxnLst/>
              <a:rect l="l" t="t" r="r" b="b"/>
              <a:pathLst>
                <a:path w="3899640" h="502987">
                  <a:moveTo>
                    <a:pt x="29412" y="0"/>
                  </a:moveTo>
                  <a:lnTo>
                    <a:pt x="3870228" y="0"/>
                  </a:lnTo>
                  <a:cubicBezTo>
                    <a:pt x="3878029" y="0"/>
                    <a:pt x="3885510" y="3099"/>
                    <a:pt x="3891025" y="8614"/>
                  </a:cubicBezTo>
                  <a:cubicBezTo>
                    <a:pt x="3896541" y="14130"/>
                    <a:pt x="3899640" y="21611"/>
                    <a:pt x="3899640" y="29412"/>
                  </a:cubicBezTo>
                  <a:lnTo>
                    <a:pt x="3899640" y="473575"/>
                  </a:lnTo>
                  <a:cubicBezTo>
                    <a:pt x="3899640" y="489819"/>
                    <a:pt x="3886472" y="502987"/>
                    <a:pt x="3870228" y="502987"/>
                  </a:cubicBezTo>
                  <a:lnTo>
                    <a:pt x="29412" y="502987"/>
                  </a:lnTo>
                  <a:cubicBezTo>
                    <a:pt x="21611" y="502987"/>
                    <a:pt x="14130" y="499888"/>
                    <a:pt x="8614" y="494372"/>
                  </a:cubicBezTo>
                  <a:cubicBezTo>
                    <a:pt x="3099" y="488856"/>
                    <a:pt x="0" y="481375"/>
                    <a:pt x="0" y="473575"/>
                  </a:cubicBezTo>
                  <a:lnTo>
                    <a:pt x="0" y="29412"/>
                  </a:lnTo>
                  <a:cubicBezTo>
                    <a:pt x="0" y="13168"/>
                    <a:pt x="13168" y="0"/>
                    <a:pt x="2941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899640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71184" y="1235941"/>
            <a:ext cx="7269702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33"/>
              </a:lnSpc>
            </a:pPr>
            <a:r>
              <a:rPr lang="en-US" sz="33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RỜI RẠC BẰNG PHƯƠNG PHÁP CHIA THÙNG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9252" y="2574074"/>
            <a:ext cx="7236749" cy="261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rời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rạc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đều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đều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tần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mượt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giám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sát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7294" lvl="1" indent="-303647" algn="l">
              <a:lnSpc>
                <a:spcPts val="3375"/>
              </a:lnSpc>
              <a:buFont typeface="Arial"/>
              <a:buChar char="•"/>
            </a:pP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Nhạy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cảm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ngoại</a:t>
            </a:r>
            <a:r>
              <a:rPr lang="en-US" sz="2812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12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lang="en-US" sz="281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277548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RỜI RẠC BẰNG PHƯƠNG PHÁP CHIA THÙNG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3927" y="2177151"/>
            <a:ext cx="5573313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đều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rộng</a:t>
            </a:r>
            <a:endParaRPr lang="en-US" sz="3699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55482" y="2775635"/>
            <a:ext cx="7219428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miền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: N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đoạn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dài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: uniform grid</a:t>
            </a:r>
          </a:p>
          <a:p>
            <a:pPr marL="568535" lvl="1" indent="-284267" algn="l">
              <a:lnSpc>
                <a:spcPts val="3159"/>
              </a:lnSpc>
              <a:buFont typeface="Arial"/>
              <a:buChar char="•"/>
            </a:pP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Miền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A(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B(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</a:p>
          <a:p>
            <a:pPr algn="just">
              <a:lnSpc>
                <a:spcPts val="3159"/>
              </a:lnSpc>
            </a:pP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     -&gt; W = (B - A)/N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song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ngoại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lang="en-US" sz="26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xừ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khong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cân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đều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277548"/>
            <a:ext cx="8290560" cy="578943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RỜI RẠC BẰNG PHƯƠNG PHÁP CHIA THÙNG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1210" y="2447416"/>
            <a:ext cx="7424400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9"/>
              </a:lnSpc>
            </a:pP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hoạch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cân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r>
              <a:rPr lang="en-US" sz="3699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99" b="1" err="1">
                <a:latin typeface="Times New Roman"/>
                <a:ea typeface="Times New Roman"/>
                <a:cs typeface="Times New Roman"/>
                <a:sym typeface="Times New Roman"/>
              </a:rPr>
              <a:t>sâu</a:t>
            </a:r>
            <a:endParaRPr lang="en-US" sz="3699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8200" y="3104562"/>
            <a:ext cx="7219428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miền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đoạn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đều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”,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đoạn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xấp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xỉ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mẫu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cỡ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khôn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err="1">
                <a:latin typeface="Times New Roman"/>
                <a:ea typeface="Times New Roman"/>
                <a:cs typeface="Times New Roman"/>
                <a:sym typeface="Times New Roman"/>
              </a:rPr>
              <a:t>khéo</a:t>
            </a:r>
            <a:r>
              <a:rPr lang="en-US" sz="2633">
                <a:latin typeface="Times New Roman"/>
                <a:ea typeface="Times New Roman"/>
                <a:cs typeface="Times New Roman"/>
                <a:sym typeface="Times New Roman"/>
              </a:rPr>
              <a:t>”.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620565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50245" y="69040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XẾP THÙNG LÀM TRƠN DỮ LIỆU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8955" y="1775117"/>
            <a:ext cx="742440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99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399"/>
              </a:lnSpc>
            </a:pPr>
            <a:r>
              <a:rPr lang="en-US" sz="3399">
                <a:latin typeface="Times New Roman"/>
                <a:ea typeface="Times New Roman"/>
                <a:cs typeface="Times New Roman"/>
                <a:sym typeface="Times New Roman"/>
              </a:rPr>
              <a:t>   4, 8, 9, 15, 21, 21, 24, 25, 26, 28, 29, 34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8092" y="2661577"/>
            <a:ext cx="7219428" cy="427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66" lvl="1" indent="-251883" algn="just">
              <a:lnSpc>
                <a:spcPts val="2799"/>
              </a:lnSpc>
              <a:buFont typeface="Arial"/>
              <a:buChar char="•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Chia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sâu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1: 4, 8, 9, 15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2: 21, 21, 24, 25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3: 26, 28, 29, 34</a:t>
            </a:r>
          </a:p>
          <a:p>
            <a:pPr marL="503766" lvl="1" indent="-251883" algn="just">
              <a:lnSpc>
                <a:spcPts val="2799"/>
              </a:lnSpc>
              <a:buFont typeface="Arial"/>
              <a:buChar char="•"/>
            </a:pP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trơn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1: 9, 9, 9, 9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2: 23, 23, 23, 23 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3: 29, 29, 29, 29</a:t>
            </a:r>
          </a:p>
          <a:p>
            <a:pPr marL="503766" lvl="1" indent="-251883" algn="just">
              <a:lnSpc>
                <a:spcPts val="2799"/>
              </a:lnSpc>
              <a:buFont typeface="Arial"/>
              <a:buChar char="•"/>
            </a:pP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trơn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thùng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3" err="1">
                <a:latin typeface="Times New Roman"/>
                <a:ea typeface="Times New Roman"/>
                <a:cs typeface="Times New Roman"/>
                <a:sym typeface="Times New Roman"/>
              </a:rPr>
              <a:t>biên</a:t>
            </a: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1: 4, 4, 4, 15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2: 21, 21, 25, 25 </a:t>
            </a:r>
          </a:p>
          <a:p>
            <a:pPr marL="1007533" lvl="2" indent="-335844" algn="just">
              <a:lnSpc>
                <a:spcPts val="2799"/>
              </a:lnSpc>
              <a:buFont typeface="Arial"/>
              <a:buChar char="⚬"/>
            </a:pPr>
            <a:r>
              <a:rPr lang="en-US" sz="2333">
                <a:latin typeface="Times New Roman"/>
                <a:ea typeface="Times New Roman"/>
                <a:cs typeface="Times New Roman"/>
                <a:sym typeface="Times New Roman"/>
              </a:rPr>
              <a:t>Bin 3: 26, 26, 26, 34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620565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4792012" y="1728204"/>
            <a:ext cx="3776056" cy="5058683"/>
          </a:xfrm>
          <a:custGeom>
            <a:avLst/>
            <a:gdLst/>
            <a:ahLst/>
            <a:cxnLst/>
            <a:rect l="l" t="t" r="r" b="b"/>
            <a:pathLst>
              <a:path w="3776056" h="5058683">
                <a:moveTo>
                  <a:pt x="0" y="0"/>
                </a:moveTo>
                <a:lnTo>
                  <a:pt x="3776056" y="0"/>
                </a:lnTo>
                <a:lnTo>
                  <a:pt x="3776056" y="5058683"/>
                </a:lnTo>
                <a:lnTo>
                  <a:pt x="0" y="50586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50245" y="69040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DỮ LIỆU BẰNG PHƯƠNG PHÁP CẮT PYTHON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74191"/>
            <a:ext cx="3644880" cy="290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100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tuổi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ròng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đô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ta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muốn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nhóm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tuổi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620565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5" y="690402"/>
            <a:ext cx="7253110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BẰNG PHÂN TÍCH BIỂU ĐỒ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2278C-9036-E846-60A6-8B752E8F472C}"/>
              </a:ext>
            </a:extLst>
          </p:cNvPr>
          <p:cNvSpPr txBox="1"/>
          <p:nvPr/>
        </p:nvSpPr>
        <p:spPr>
          <a:xfrm>
            <a:off x="943125" y="2115335"/>
            <a:ext cx="7007644" cy="2211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nghĩa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nhiệt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khoảng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rời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rạc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phối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tần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lang="en-US" sz="233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2800"/>
              </a:lnSpc>
            </a:pPr>
            <a:endParaRPr lang="en-US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2800"/>
              </a:lnSpc>
            </a:pP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233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2800"/>
              </a:lnSpc>
            </a:pPr>
            <a:endParaRPr lang="en-US" sz="1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Picture 19" descr="A graph with blue bars&#10;&#10;Description automatically generated">
            <a:extLst>
              <a:ext uri="{FF2B5EF4-FFF2-40B4-BE49-F238E27FC236}">
                <a16:creationId xmlns:a16="http://schemas.microsoft.com/office/drawing/2014/main" id="{1D527440-7887-8631-7501-F31144EE0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297" y="3450735"/>
            <a:ext cx="6213045" cy="3702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3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27733" y="-235877"/>
            <a:ext cx="1707995" cy="2179749"/>
          </a:xfrm>
          <a:custGeom>
            <a:avLst/>
            <a:gdLst/>
            <a:ahLst/>
            <a:cxnLst/>
            <a:rect l="l" t="t" r="r" b="b"/>
            <a:pathLst>
              <a:path w="1707995" h="2179749">
                <a:moveTo>
                  <a:pt x="1707995" y="2179749"/>
                </a:moveTo>
                <a:lnTo>
                  <a:pt x="0" y="2179749"/>
                </a:lnTo>
                <a:lnTo>
                  <a:pt x="0" y="0"/>
                </a:lnTo>
                <a:lnTo>
                  <a:pt x="1707995" y="0"/>
                </a:lnTo>
                <a:lnTo>
                  <a:pt x="1707995" y="21797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516546">
            <a:off x="-2354282" y="-2721884"/>
            <a:ext cx="4206401" cy="4293859"/>
          </a:xfrm>
          <a:custGeom>
            <a:avLst/>
            <a:gdLst/>
            <a:ahLst/>
            <a:cxnLst/>
            <a:rect l="l" t="t" r="r" b="b"/>
            <a:pathLst>
              <a:path w="4206401" h="4293859">
                <a:moveTo>
                  <a:pt x="0" y="0"/>
                </a:moveTo>
                <a:lnTo>
                  <a:pt x="4206401" y="0"/>
                </a:lnTo>
                <a:lnTo>
                  <a:pt x="4206401" y="4293858"/>
                </a:lnTo>
                <a:lnTo>
                  <a:pt x="0" y="429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0458451">
            <a:off x="7934999" y="-54449"/>
            <a:ext cx="2174161" cy="2329711"/>
          </a:xfrm>
          <a:custGeom>
            <a:avLst/>
            <a:gdLst/>
            <a:ahLst/>
            <a:cxnLst/>
            <a:rect l="l" t="t" r="r" b="b"/>
            <a:pathLst>
              <a:path w="2174161" h="2329711">
                <a:moveTo>
                  <a:pt x="0" y="0"/>
                </a:moveTo>
                <a:lnTo>
                  <a:pt x="2174162" y="0"/>
                </a:lnTo>
                <a:lnTo>
                  <a:pt x="2174162" y="2329711"/>
                </a:lnTo>
                <a:lnTo>
                  <a:pt x="0" y="232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731520" y="1043765"/>
            <a:ext cx="8290560" cy="760671"/>
            <a:chOff x="0" y="0"/>
            <a:chExt cx="4094104" cy="5493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94104" cy="549309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43704" y="1166096"/>
            <a:ext cx="710528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Thành</a:t>
            </a:r>
            <a:r>
              <a:rPr lang="en-US" sz="3733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733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viên</a:t>
            </a:r>
            <a:r>
              <a:rPr lang="en-US" sz="3733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733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nhóm</a:t>
            </a:r>
            <a:endParaRPr lang="en-US" sz="3733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30" name="Group 9"/>
          <p:cNvGrpSpPr/>
          <p:nvPr/>
        </p:nvGrpSpPr>
        <p:grpSpPr>
          <a:xfrm>
            <a:off x="5837594" y="1925931"/>
            <a:ext cx="3077806" cy="817269"/>
            <a:chOff x="-264865" y="-47625"/>
            <a:chExt cx="4963488" cy="904686"/>
          </a:xfrm>
        </p:grpSpPr>
        <p:sp>
          <p:nvSpPr>
            <p:cNvPr id="31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Vũ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Nguyễn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Trường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Giang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(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thuyết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trình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)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9"/>
          <p:cNvGrpSpPr/>
          <p:nvPr/>
        </p:nvGrpSpPr>
        <p:grpSpPr>
          <a:xfrm>
            <a:off x="5837594" y="2839755"/>
            <a:ext cx="3077806" cy="817269"/>
            <a:chOff x="-264865" y="-47625"/>
            <a:chExt cx="4963488" cy="904686"/>
          </a:xfrm>
        </p:grpSpPr>
        <p:sp>
          <p:nvSpPr>
            <p:cNvPr id="34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Trương</a:t>
              </a:r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Tiến</a:t>
              </a:r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Đạt</a:t>
              </a:r>
              <a:r>
                <a:rPr lang="en-US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(slide)</a:t>
              </a:r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9"/>
          <p:cNvGrpSpPr/>
          <p:nvPr/>
        </p:nvGrpSpPr>
        <p:grpSpPr>
          <a:xfrm>
            <a:off x="1012210" y="4758929"/>
            <a:ext cx="3077806" cy="817269"/>
            <a:chOff x="-264865" y="-47625"/>
            <a:chExt cx="4963488" cy="904686"/>
          </a:xfrm>
        </p:grpSpPr>
        <p:sp>
          <p:nvSpPr>
            <p:cNvPr id="37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Nguyễn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Văn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Nghĩa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9"/>
          <p:cNvGrpSpPr/>
          <p:nvPr/>
        </p:nvGrpSpPr>
        <p:grpSpPr>
          <a:xfrm>
            <a:off x="1020945" y="2017005"/>
            <a:ext cx="3077806" cy="817269"/>
            <a:chOff x="-264865" y="-47625"/>
            <a:chExt cx="4963488" cy="904686"/>
          </a:xfrm>
        </p:grpSpPr>
        <p:sp>
          <p:nvSpPr>
            <p:cNvPr id="40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Phạm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Minh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Hiếu</a:t>
              </a:r>
              <a:endParaRPr lang="en-US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  <a:p>
              <a:pPr algn="ctr"/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(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thuyết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trình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)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9"/>
          <p:cNvGrpSpPr/>
          <p:nvPr/>
        </p:nvGrpSpPr>
        <p:grpSpPr>
          <a:xfrm>
            <a:off x="5855240" y="3738669"/>
            <a:ext cx="3077806" cy="817269"/>
            <a:chOff x="-264865" y="-47625"/>
            <a:chExt cx="4963488" cy="904686"/>
          </a:xfrm>
        </p:grpSpPr>
        <p:sp>
          <p:nvSpPr>
            <p:cNvPr id="43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Phạm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Hồng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Minh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Group 9"/>
          <p:cNvGrpSpPr/>
          <p:nvPr/>
        </p:nvGrpSpPr>
        <p:grpSpPr>
          <a:xfrm>
            <a:off x="996970" y="3741205"/>
            <a:ext cx="3077806" cy="817269"/>
            <a:chOff x="-264865" y="-47625"/>
            <a:chExt cx="4963488" cy="904686"/>
          </a:xfrm>
        </p:grpSpPr>
        <p:sp>
          <p:nvSpPr>
            <p:cNvPr id="46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Nguyễn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Chí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Hoàng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9"/>
          <p:cNvGrpSpPr/>
          <p:nvPr/>
        </p:nvGrpSpPr>
        <p:grpSpPr>
          <a:xfrm>
            <a:off x="5837594" y="4761672"/>
            <a:ext cx="3077806" cy="817269"/>
            <a:chOff x="-264865" y="-47625"/>
            <a:chExt cx="4963488" cy="904686"/>
          </a:xfrm>
        </p:grpSpPr>
        <p:sp>
          <p:nvSpPr>
            <p:cNvPr id="55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Bùi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Hoàng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Sơn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9"/>
          <p:cNvGrpSpPr/>
          <p:nvPr/>
        </p:nvGrpSpPr>
        <p:grpSpPr>
          <a:xfrm>
            <a:off x="5869124" y="5776699"/>
            <a:ext cx="3077806" cy="817269"/>
            <a:chOff x="-264865" y="-47625"/>
            <a:chExt cx="4963488" cy="904686"/>
          </a:xfrm>
        </p:grpSpPr>
        <p:sp>
          <p:nvSpPr>
            <p:cNvPr id="58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Nguyễn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Quốc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Tú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9"/>
          <p:cNvGrpSpPr/>
          <p:nvPr/>
        </p:nvGrpSpPr>
        <p:grpSpPr>
          <a:xfrm>
            <a:off x="1012210" y="5776699"/>
            <a:ext cx="3077806" cy="817269"/>
            <a:chOff x="-264865" y="-47625"/>
            <a:chExt cx="4963488" cy="904686"/>
          </a:xfrm>
        </p:grpSpPr>
        <p:sp>
          <p:nvSpPr>
            <p:cNvPr id="64" name="Freeform 10"/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>
                <a:lnSpc>
                  <a:spcPts val="3154"/>
                </a:lnSpc>
              </a:pP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Lê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Đức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</a:t>
              </a:r>
              <a:r>
                <a:rPr lang="en-US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Bình</a:t>
              </a:r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Minh</a:t>
              </a:r>
            </a:p>
          </p:txBody>
        </p:sp>
        <p:sp>
          <p:nvSpPr>
            <p:cNvPr id="65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Freeform 3"/>
          <p:cNvSpPr/>
          <p:nvPr/>
        </p:nvSpPr>
        <p:spPr>
          <a:xfrm rot="3983876">
            <a:off x="-2230807" y="5356281"/>
            <a:ext cx="3850591" cy="2296353"/>
          </a:xfrm>
          <a:custGeom>
            <a:avLst/>
            <a:gdLst/>
            <a:ahLst/>
            <a:cxnLst/>
            <a:rect l="l" t="t" r="r" b="b"/>
            <a:pathLst>
              <a:path w="3850591" h="2296353">
                <a:moveTo>
                  <a:pt x="0" y="0"/>
                </a:moveTo>
                <a:lnTo>
                  <a:pt x="3850592" y="0"/>
                </a:lnTo>
                <a:lnTo>
                  <a:pt x="3850592" y="2296353"/>
                </a:lnTo>
                <a:lnTo>
                  <a:pt x="0" y="22963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7" name="Freeform 13"/>
          <p:cNvSpPr/>
          <p:nvPr/>
        </p:nvSpPr>
        <p:spPr>
          <a:xfrm rot="20208848">
            <a:off x="8602208" y="5815423"/>
            <a:ext cx="1248421" cy="2620731"/>
          </a:xfrm>
          <a:custGeom>
            <a:avLst/>
            <a:gdLst/>
            <a:ahLst/>
            <a:cxnLst/>
            <a:rect l="l" t="t" r="r" b="b"/>
            <a:pathLst>
              <a:path w="1248421" h="2620731">
                <a:moveTo>
                  <a:pt x="0" y="0"/>
                </a:moveTo>
                <a:lnTo>
                  <a:pt x="1248421" y="0"/>
                </a:lnTo>
                <a:lnTo>
                  <a:pt x="1248421" y="2620731"/>
                </a:lnTo>
                <a:lnTo>
                  <a:pt x="0" y="2620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3CDF5EC-289A-E5DF-8390-8D111138727D}"/>
              </a:ext>
            </a:extLst>
          </p:cNvPr>
          <p:cNvGrpSpPr/>
          <p:nvPr/>
        </p:nvGrpSpPr>
        <p:grpSpPr>
          <a:xfrm>
            <a:off x="1012210" y="2907617"/>
            <a:ext cx="3077806" cy="817269"/>
            <a:chOff x="-264865" y="-47625"/>
            <a:chExt cx="4963488" cy="904686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66947818-ACA8-64ED-9D54-B912AA4B7365}"/>
                </a:ext>
              </a:extLst>
            </p:cNvPr>
            <p:cNvSpPr/>
            <p:nvPr/>
          </p:nvSpPr>
          <p:spPr>
            <a:xfrm>
              <a:off x="-264865" y="38180"/>
              <a:ext cx="4963488" cy="818881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rPr>
                <a:t>Đào Chí Hiển (slide)</a:t>
              </a:r>
              <a:endPara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0D692527-5846-E36F-6BD6-DC401ACF5349}"/>
                </a:ext>
              </a:extLst>
            </p:cNvPr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03587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620565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5" y="690402"/>
            <a:ext cx="7253110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BẰNG PHÂN TÍCH BIỂU ĐỒ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" name="Picture 11" descr="Hộp đèn">
            <a:extLst>
              <a:ext uri="{FF2B5EF4-FFF2-40B4-BE49-F238E27FC236}">
                <a16:creationId xmlns:a16="http://schemas.microsoft.com/office/drawing/2014/main" id="{3B9B22E1-F357-76FA-2531-8A915253C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99" y="2081374"/>
            <a:ext cx="5053976" cy="412910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468953" y="1912740"/>
            <a:ext cx="3099327" cy="475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3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hiểu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(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bộ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nhỏ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hoặc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vừa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)</a:t>
            </a:r>
          </a:p>
          <a:p>
            <a:endParaRPr lang="en-US" sz="2330"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3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rất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hiệu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quả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pPr marL="742950" lvl="1" indent="-285750">
              <a:buFontTx/>
              <a:buChar char="-"/>
            </a:pPr>
            <a:r>
              <a:rPr lang="en-US" sz="233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thưa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thớt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dày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đặc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pPr marL="742950" lvl="1" indent="-285750">
              <a:buFontTx/>
              <a:buChar char="-"/>
            </a:pPr>
            <a:r>
              <a:rPr lang="en-US" sz="233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đồng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đều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độ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lệch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cao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30"/>
          </a:p>
        </p:txBody>
      </p:sp>
    </p:spTree>
    <p:extLst>
      <p:ext uri="{BB962C8B-B14F-4D97-AF65-F5344CB8AC3E}">
        <p14:creationId xmlns:p14="http://schemas.microsoft.com/office/powerpoint/2010/main" val="365013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THEO CỤM, CÂY QUYẾT ĐỊNH VÀ PHÂN TÍCH TƯƠNG QUAN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tích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cụm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được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áp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tính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r>
              <a:rPr lang="en-US" sz="233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 </a:t>
            </a:r>
          </a:p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B68922-6D9D-52DE-58B2-576EEDAF78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78" y="3007041"/>
            <a:ext cx="5715798" cy="3620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34C685-6CFB-626B-D366-D6A9B5C60233}"/>
              </a:ext>
            </a:extLst>
          </p:cNvPr>
          <p:cNvSpPr txBox="1"/>
          <p:nvPr/>
        </p:nvSpPr>
        <p:spPr>
          <a:xfrm>
            <a:off x="447797" y="3768612"/>
            <a:ext cx="2301216" cy="287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30">
                <a:solidFill>
                  <a:srgbClr val="724E39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Biểu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đồ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minh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họa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cụm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chiều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cao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3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nhóm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thấp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,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trung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bình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cao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THEO CỤM, CÂY QUYẾT ĐỊNH VÀ PHÂN TÍCH TƯƠNG QUAN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Cây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quyết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đồ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thị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quyết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hậu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quả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nó</a:t>
            </a:r>
            <a:endParaRPr lang="en-US" sz="2330">
              <a:latin typeface="Times New Roman"/>
              <a:cs typeface="Times New Roman"/>
              <a:sym typeface="Times New Roman"/>
            </a:endParaRPr>
          </a:p>
          <a:p>
            <a:r>
              <a:rPr lang="en-US" sz="233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: </a:t>
            </a:r>
          </a:p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4C685-6CFB-626B-D366-D6A9B5C60233}"/>
              </a:ext>
            </a:extLst>
          </p:cNvPr>
          <p:cNvSpPr txBox="1"/>
          <p:nvPr/>
        </p:nvSpPr>
        <p:spPr>
          <a:xfrm>
            <a:off x="346245" y="3683923"/>
            <a:ext cx="2738335" cy="298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solidFill>
                  <a:srgbClr val="724E39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người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nghĩ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đến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việc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mở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cửa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hàng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bán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lẻ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(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công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phụ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vào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trạng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nền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kinh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tế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)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cây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quyết</a:t>
            </a:r>
            <a:r>
              <a:rPr lang="en-US" sz="233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33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000">
                <a:latin typeface="Times New Roman"/>
                <a:cs typeface="Times New Roman"/>
                <a:sym typeface="Times New Roman"/>
              </a:rPr>
              <a:t>:</a:t>
            </a:r>
          </a:p>
        </p:txBody>
      </p:sp>
      <p:pic>
        <p:nvPicPr>
          <p:cNvPr id="12" name="Picture 11" descr="Capture">
            <a:extLst>
              <a:ext uri="{FF2B5EF4-FFF2-40B4-BE49-F238E27FC236}">
                <a16:creationId xmlns:a16="http://schemas.microsoft.com/office/drawing/2014/main" id="{13F9ED71-499A-D9AD-F8E0-427660329B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43469"/>
            <a:ext cx="5312460" cy="3240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4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1240180" y="6099483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THEO CỤM, CÂY QUYẾT ĐỊNH VÀ PHÂN TÍCH TƯƠNG QUAN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370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: Entropy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thước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đo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sử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dụng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phổ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biên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cho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mục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đích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này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. </a:t>
            </a:r>
          </a:p>
          <a:p>
            <a:r>
              <a:rPr lang="en-US" sz="220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2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000">
                <a:latin typeface="Times New Roman"/>
                <a:cs typeface="Times New Roman"/>
                <a:sym typeface="Times New Roman"/>
              </a:rPr>
              <a:t>: </a:t>
            </a:r>
          </a:p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0617D1-9074-4DC2-9A0D-2CA7A0373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71" y="3026454"/>
            <a:ext cx="4771255" cy="35983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FD5AF8-CFE4-594E-B483-231066E63E7B}"/>
              </a:ext>
            </a:extLst>
          </p:cNvPr>
          <p:cNvSpPr txBox="1"/>
          <p:nvPr/>
        </p:nvSpPr>
        <p:spPr>
          <a:xfrm>
            <a:off x="424566" y="3506080"/>
            <a:ext cx="353783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err="1">
                <a:latin typeface="Times New Roman"/>
                <a:cs typeface="Times New Roman"/>
                <a:sym typeface="Times New Roman"/>
              </a:rPr>
              <a:t>Đây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biểu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đồ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minh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họa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quá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trình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chia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nhón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“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Trượt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”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“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Đỗ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”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cây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quyết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màu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đỏ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sinh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“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Trượt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”(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dưới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màu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xanh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lá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Học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sinh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“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Đỗ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” (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từ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50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trở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lên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err="1">
                <a:latin typeface="Times New Roman"/>
                <a:cs typeface="Times New Roman"/>
                <a:sym typeface="Times New Roman"/>
              </a:rPr>
              <a:t>Đường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nét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đứt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màu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xanh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chia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rang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nhóm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điểm</a:t>
            </a:r>
            <a:r>
              <a:rPr lang="en-US" sz="21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100" err="1">
                <a:latin typeface="Times New Roman"/>
                <a:cs typeface="Times New Roman"/>
                <a:sym typeface="Times New Roman"/>
              </a:rPr>
              <a:t>số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96692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917881" y="5488928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THEO CỤM, CÂY QUYẾT ĐỊNH VÀ PHÂN TÍCH TƯƠNG QUAN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C29C4B-BC12-6D79-A930-596708D522A0}"/>
                  </a:ext>
                </a:extLst>
              </p:cNvPr>
              <p:cNvSpPr txBox="1"/>
              <p:nvPr/>
            </p:nvSpPr>
            <p:spPr>
              <a:xfrm>
                <a:off x="519916" y="2521906"/>
                <a:ext cx="725248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Các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biện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pháp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tương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quan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có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thể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được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sử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dụng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để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rời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rạc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. Trong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đó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,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ChiMerge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là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một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phương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pháp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phân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chia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và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nhóm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các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giá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trị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liên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tục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trong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bài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toán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phân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loại</a:t>
                </a:r>
                <a:endParaRPr lang="en-US" sz="250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285750" indent="-285750">
                  <a:buFontTx/>
                  <a:buChar char="-"/>
                </a:pPr>
                <a:endParaRPr lang="en-US" sz="250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Dựa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trên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kiểm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định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Chi-Square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𝑋</m:t>
                        </m:r>
                      </m:e>
                      <m:sup>
                        <m:r>
                          <a:rPr lang="en-US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)</m:t>
                    </m:r>
                  </m:oMath>
                </a14:m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để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xác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định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xem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các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khoảng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giá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trị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liên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tiếp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có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nên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được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nhóm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vào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với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nhau</a:t>
                </a:r>
                <a:r>
                  <a:rPr lang="en-US" sz="250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</a:t>
                </a:r>
                <a:r>
                  <a:rPr lang="en-US" sz="2500" err="1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không</a:t>
                </a:r>
                <a:endParaRPr lang="en-US" sz="250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endParaRPr lang="en-US" sz="200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285750" indent="-285750">
                  <a:buFontTx/>
                  <a:buChar char="-"/>
                </a:pPr>
                <a:endParaRPr lang="en-US" sz="2000">
                  <a:solidFill>
                    <a:srgbClr val="724E39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endParaRPr lang="en-US" sz="2000">
                  <a:solidFill>
                    <a:srgbClr val="724E39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endParaRPr lang="en-US" sz="20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C29C4B-BC12-6D79-A930-596708D5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16" y="2521906"/>
                <a:ext cx="7252484" cy="4401205"/>
              </a:xfrm>
              <a:prstGeom prst="rect">
                <a:avLst/>
              </a:prstGeom>
              <a:blipFill>
                <a:blip r:embed="rId11"/>
                <a:stretch>
                  <a:fillRect l="-117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1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917881" y="5488928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1783" y="126808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60425" y="293968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LOẠI THEO CỤM, CÂY QUYẾT ĐỊNH VÀ PHÂN TÍCH TƯƠNG QUAN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6" y="2521906"/>
            <a:ext cx="7252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FontTx/>
              <a:buChar char="-"/>
            </a:pPr>
            <a:endParaRPr lang="en-US" sz="20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0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2AF71D-EF3B-492B-B3B7-F3DA7538E5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1780797"/>
            <a:ext cx="2805038" cy="53724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5781E4-618D-3D02-31DE-CFC6FEDE99CF}"/>
              </a:ext>
            </a:extLst>
          </p:cNvPr>
          <p:cNvSpPr txBox="1"/>
          <p:nvPr/>
        </p:nvSpPr>
        <p:spPr>
          <a:xfrm>
            <a:off x="609600" y="2425465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ChiMerge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hoạt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83940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bản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nhiên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( VD: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trí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lý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loại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việc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tổ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chức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thành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làm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mối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quan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hệ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giữa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r>
              <a:rPr lang="en-US" sz="2800">
                <a:latin typeface="Times New Roman"/>
                <a:cs typeface="Times New Roman"/>
                <a:sym typeface="Times New Roman"/>
              </a:rPr>
              <a:t>2.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248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1: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ràng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r>
              <a:rPr lang="en-US" sz="2800">
                <a:latin typeface="Times New Roman"/>
                <a:cs typeface="Times New Roman"/>
                <a:sym typeface="Times New Roman"/>
              </a:rPr>
              <a:t>   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Người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dùng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hoặc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chuyên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rang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lược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đồ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252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3" y="257548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31586" y="408846"/>
            <a:ext cx="729043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17A4FA-116B-D316-60FC-09E10EF70E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97" y="1856930"/>
            <a:ext cx="8002101" cy="49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5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3" y="257548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31586" y="408846"/>
            <a:ext cx="729043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635F4-AFC6-C7F4-70E5-50E500B08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47" y="2155224"/>
            <a:ext cx="414410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4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19775" flipH="1">
            <a:off x="8226614" y="5928941"/>
            <a:ext cx="1590933" cy="1704756"/>
          </a:xfrm>
          <a:custGeom>
            <a:avLst/>
            <a:gdLst/>
            <a:ahLst/>
            <a:cxnLst/>
            <a:rect l="l" t="t" r="r" b="b"/>
            <a:pathLst>
              <a:path w="1590933" h="1704756">
                <a:moveTo>
                  <a:pt x="1590932" y="0"/>
                </a:moveTo>
                <a:lnTo>
                  <a:pt x="0" y="0"/>
                </a:lnTo>
                <a:lnTo>
                  <a:pt x="0" y="1704755"/>
                </a:lnTo>
                <a:lnTo>
                  <a:pt x="1590932" y="1704755"/>
                </a:lnTo>
                <a:lnTo>
                  <a:pt x="159093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3983876">
            <a:off x="-1193776" y="5584216"/>
            <a:ext cx="3850591" cy="2296353"/>
          </a:xfrm>
          <a:custGeom>
            <a:avLst/>
            <a:gdLst/>
            <a:ahLst/>
            <a:cxnLst/>
            <a:rect l="l" t="t" r="r" b="b"/>
            <a:pathLst>
              <a:path w="3850591" h="2296353">
                <a:moveTo>
                  <a:pt x="0" y="0"/>
                </a:moveTo>
                <a:lnTo>
                  <a:pt x="3850592" y="0"/>
                </a:lnTo>
                <a:lnTo>
                  <a:pt x="3850592" y="2296353"/>
                </a:lnTo>
                <a:lnTo>
                  <a:pt x="0" y="2296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33213" y="820711"/>
            <a:ext cx="8290560" cy="5497539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endParaRPr lang="en-US">
              <a:effectLst/>
            </a:endParaRPr>
          </a:p>
        </p:txBody>
      </p:sp>
      <p:sp>
        <p:nvSpPr>
          <p:cNvPr id="7" name="Freeform 7"/>
          <p:cNvSpPr/>
          <p:nvPr/>
        </p:nvSpPr>
        <p:spPr>
          <a:xfrm rot="-6808267" flipV="1">
            <a:off x="-66735" y="5582578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762527" y="806138"/>
            <a:ext cx="622854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40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NỘI DUNG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273960" y="2754953"/>
            <a:ext cx="5205675" cy="617225"/>
            <a:chOff x="0" y="0"/>
            <a:chExt cx="2570704" cy="304802"/>
          </a:xfrm>
          <a:solidFill>
            <a:schemeClr val="bg1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70704" cy="304802"/>
            </a:xfrm>
            <a:custGeom>
              <a:avLst/>
              <a:gdLst/>
              <a:ahLst/>
              <a:cxnLst/>
              <a:rect l="l" t="t" r="r" b="b"/>
              <a:pathLst>
                <a:path w="2570704" h="304802">
                  <a:moveTo>
                    <a:pt x="37180" y="0"/>
                  </a:moveTo>
                  <a:lnTo>
                    <a:pt x="2533523" y="0"/>
                  </a:lnTo>
                  <a:cubicBezTo>
                    <a:pt x="2543384" y="0"/>
                    <a:pt x="2552841" y="3917"/>
                    <a:pt x="2559814" y="10890"/>
                  </a:cubicBezTo>
                  <a:cubicBezTo>
                    <a:pt x="2566786" y="17862"/>
                    <a:pt x="2570704" y="27319"/>
                    <a:pt x="2570704" y="37180"/>
                  </a:cubicBezTo>
                  <a:lnTo>
                    <a:pt x="2570704" y="267622"/>
                  </a:lnTo>
                  <a:cubicBezTo>
                    <a:pt x="2570704" y="288156"/>
                    <a:pt x="2554057" y="304802"/>
                    <a:pt x="2533523" y="304802"/>
                  </a:cubicBezTo>
                  <a:lnTo>
                    <a:pt x="37180" y="304802"/>
                  </a:lnTo>
                  <a:cubicBezTo>
                    <a:pt x="27319" y="304802"/>
                    <a:pt x="17862" y="300885"/>
                    <a:pt x="10890" y="293913"/>
                  </a:cubicBezTo>
                  <a:cubicBezTo>
                    <a:pt x="3917" y="286940"/>
                    <a:pt x="0" y="277483"/>
                    <a:pt x="0" y="267622"/>
                  </a:cubicBezTo>
                  <a:lnTo>
                    <a:pt x="0" y="37180"/>
                  </a:lnTo>
                  <a:cubicBezTo>
                    <a:pt x="0" y="27319"/>
                    <a:pt x="3917" y="17862"/>
                    <a:pt x="10890" y="10890"/>
                  </a:cubicBezTo>
                  <a:cubicBezTo>
                    <a:pt x="17862" y="3917"/>
                    <a:pt x="27319" y="0"/>
                    <a:pt x="3718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2570704" cy="381002"/>
            </a:xfrm>
            <a:prstGeom prst="rect">
              <a:avLst/>
            </a:prstGeom>
            <a:grpFill/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endParaRPr lang="en-US" sz="21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18" name="Freeform 18"/>
          <p:cNvSpPr/>
          <p:nvPr/>
        </p:nvSpPr>
        <p:spPr>
          <a:xfrm rot="1558469">
            <a:off x="7873730" y="-832965"/>
            <a:ext cx="2407066" cy="2457113"/>
          </a:xfrm>
          <a:custGeom>
            <a:avLst/>
            <a:gdLst/>
            <a:ahLst/>
            <a:cxnLst/>
            <a:rect l="l" t="t" r="r" b="b"/>
            <a:pathLst>
              <a:path w="2407066" h="2457113">
                <a:moveTo>
                  <a:pt x="0" y="0"/>
                </a:moveTo>
                <a:lnTo>
                  <a:pt x="2407066" y="0"/>
                </a:lnTo>
                <a:lnTo>
                  <a:pt x="2407066" y="2457112"/>
                </a:lnTo>
                <a:lnTo>
                  <a:pt x="0" y="24571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5400000" flipH="1" flipV="1">
            <a:off x="166169" y="-199408"/>
            <a:ext cx="1360862" cy="1736736"/>
          </a:xfrm>
          <a:custGeom>
            <a:avLst/>
            <a:gdLst/>
            <a:ahLst/>
            <a:cxnLst/>
            <a:rect l="l" t="t" r="r" b="b"/>
            <a:pathLst>
              <a:path w="1360862" h="1736736">
                <a:moveTo>
                  <a:pt x="1360862" y="1736736"/>
                </a:moveTo>
                <a:lnTo>
                  <a:pt x="0" y="1736736"/>
                </a:lnTo>
                <a:lnTo>
                  <a:pt x="0" y="0"/>
                </a:lnTo>
                <a:lnTo>
                  <a:pt x="1360862" y="0"/>
                </a:lnTo>
                <a:lnTo>
                  <a:pt x="1360862" y="1736736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1558469">
            <a:off x="-53834" y="-2146717"/>
            <a:ext cx="2972208" cy="3034005"/>
          </a:xfrm>
          <a:custGeom>
            <a:avLst/>
            <a:gdLst/>
            <a:ahLst/>
            <a:cxnLst/>
            <a:rect l="l" t="t" r="r" b="b"/>
            <a:pathLst>
              <a:path w="2972208" h="3034005">
                <a:moveTo>
                  <a:pt x="0" y="0"/>
                </a:moveTo>
                <a:lnTo>
                  <a:pt x="2972208" y="0"/>
                </a:lnTo>
                <a:lnTo>
                  <a:pt x="2972208" y="3034005"/>
                </a:lnTo>
                <a:lnTo>
                  <a:pt x="0" y="30340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-2504986">
            <a:off x="-189582" y="-100476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2247456" y="1641211"/>
            <a:ext cx="5205675" cy="820166"/>
            <a:chOff x="0" y="0"/>
            <a:chExt cx="2570704" cy="40502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570704" cy="405020"/>
            </a:xfrm>
            <a:custGeom>
              <a:avLst/>
              <a:gdLst/>
              <a:ahLst/>
              <a:cxnLst/>
              <a:rect l="l" t="t" r="r" b="b"/>
              <a:pathLst>
                <a:path w="2570704" h="405020">
                  <a:moveTo>
                    <a:pt x="37180" y="0"/>
                  </a:moveTo>
                  <a:lnTo>
                    <a:pt x="2533523" y="0"/>
                  </a:lnTo>
                  <a:cubicBezTo>
                    <a:pt x="2543384" y="0"/>
                    <a:pt x="2552841" y="3917"/>
                    <a:pt x="2559814" y="10890"/>
                  </a:cubicBezTo>
                  <a:cubicBezTo>
                    <a:pt x="2566786" y="17862"/>
                    <a:pt x="2570704" y="27319"/>
                    <a:pt x="2570704" y="37180"/>
                  </a:cubicBezTo>
                  <a:lnTo>
                    <a:pt x="2570704" y="367840"/>
                  </a:lnTo>
                  <a:cubicBezTo>
                    <a:pt x="2570704" y="377701"/>
                    <a:pt x="2566786" y="387158"/>
                    <a:pt x="2559814" y="394130"/>
                  </a:cubicBezTo>
                  <a:cubicBezTo>
                    <a:pt x="2552841" y="401103"/>
                    <a:pt x="2543384" y="405020"/>
                    <a:pt x="2533523" y="405020"/>
                  </a:cubicBezTo>
                  <a:lnTo>
                    <a:pt x="37180" y="405020"/>
                  </a:lnTo>
                  <a:cubicBezTo>
                    <a:pt x="27319" y="405020"/>
                    <a:pt x="17862" y="401103"/>
                    <a:pt x="10890" y="394130"/>
                  </a:cubicBezTo>
                  <a:cubicBezTo>
                    <a:pt x="3917" y="387158"/>
                    <a:pt x="0" y="377701"/>
                    <a:pt x="0" y="367840"/>
                  </a:cubicBezTo>
                  <a:lnTo>
                    <a:pt x="0" y="37180"/>
                  </a:lnTo>
                  <a:cubicBezTo>
                    <a:pt x="0" y="27319"/>
                    <a:pt x="3917" y="17862"/>
                    <a:pt x="10890" y="10890"/>
                  </a:cubicBezTo>
                  <a:cubicBezTo>
                    <a:pt x="17862" y="3917"/>
                    <a:pt x="27319" y="0"/>
                    <a:pt x="37180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2570704" cy="481220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endParaRPr lang="en-US" sz="2133"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3431" y="1749080"/>
            <a:ext cx="5006731" cy="440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Tổng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quan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về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các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chiến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lược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chuyển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đổi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endParaRPr lang="en-US" b="1">
              <a:effectLst/>
            </a:endParaRPr>
          </a:p>
        </p:txBody>
      </p:sp>
      <p:grpSp>
        <p:nvGrpSpPr>
          <p:cNvPr id="32" name="Group 12"/>
          <p:cNvGrpSpPr/>
          <p:nvPr/>
        </p:nvGrpSpPr>
        <p:grpSpPr>
          <a:xfrm>
            <a:off x="2280171" y="3692135"/>
            <a:ext cx="5205675" cy="617225"/>
            <a:chOff x="0" y="0"/>
            <a:chExt cx="2570704" cy="304802"/>
          </a:xfrm>
          <a:solidFill>
            <a:schemeClr val="bg1"/>
          </a:solidFill>
        </p:grpSpPr>
        <p:sp>
          <p:nvSpPr>
            <p:cNvPr id="33" name="Freeform 13"/>
            <p:cNvSpPr/>
            <p:nvPr/>
          </p:nvSpPr>
          <p:spPr>
            <a:xfrm>
              <a:off x="0" y="0"/>
              <a:ext cx="2570704" cy="304802"/>
            </a:xfrm>
            <a:custGeom>
              <a:avLst/>
              <a:gdLst/>
              <a:ahLst/>
              <a:cxnLst/>
              <a:rect l="l" t="t" r="r" b="b"/>
              <a:pathLst>
                <a:path w="2570704" h="304802">
                  <a:moveTo>
                    <a:pt x="37180" y="0"/>
                  </a:moveTo>
                  <a:lnTo>
                    <a:pt x="2533523" y="0"/>
                  </a:lnTo>
                  <a:cubicBezTo>
                    <a:pt x="2543384" y="0"/>
                    <a:pt x="2552841" y="3917"/>
                    <a:pt x="2559814" y="10890"/>
                  </a:cubicBezTo>
                  <a:cubicBezTo>
                    <a:pt x="2566786" y="17862"/>
                    <a:pt x="2570704" y="27319"/>
                    <a:pt x="2570704" y="37180"/>
                  </a:cubicBezTo>
                  <a:lnTo>
                    <a:pt x="2570704" y="267622"/>
                  </a:lnTo>
                  <a:cubicBezTo>
                    <a:pt x="2570704" y="288156"/>
                    <a:pt x="2554057" y="304802"/>
                    <a:pt x="2533523" y="304802"/>
                  </a:cubicBezTo>
                  <a:lnTo>
                    <a:pt x="37180" y="304802"/>
                  </a:lnTo>
                  <a:cubicBezTo>
                    <a:pt x="27319" y="304802"/>
                    <a:pt x="17862" y="300885"/>
                    <a:pt x="10890" y="293913"/>
                  </a:cubicBezTo>
                  <a:cubicBezTo>
                    <a:pt x="3917" y="286940"/>
                    <a:pt x="0" y="277483"/>
                    <a:pt x="0" y="267622"/>
                  </a:cubicBezTo>
                  <a:lnTo>
                    <a:pt x="0" y="37180"/>
                  </a:lnTo>
                  <a:cubicBezTo>
                    <a:pt x="0" y="27319"/>
                    <a:pt x="3917" y="17862"/>
                    <a:pt x="10890" y="10890"/>
                  </a:cubicBezTo>
                  <a:cubicBezTo>
                    <a:pt x="17862" y="3917"/>
                    <a:pt x="27319" y="0"/>
                    <a:pt x="3718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14"/>
            <p:cNvSpPr txBox="1"/>
            <p:nvPr/>
          </p:nvSpPr>
          <p:spPr>
            <a:xfrm>
              <a:off x="0" y="-76200"/>
              <a:ext cx="2570704" cy="381002"/>
            </a:xfrm>
            <a:prstGeom prst="rect">
              <a:avLst/>
            </a:prstGeom>
            <a:grpFill/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endParaRPr lang="en-US" sz="21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grpSp>
        <p:nvGrpSpPr>
          <p:cNvPr id="35" name="Group 12"/>
          <p:cNvGrpSpPr/>
          <p:nvPr/>
        </p:nvGrpSpPr>
        <p:grpSpPr>
          <a:xfrm>
            <a:off x="2246324" y="4657602"/>
            <a:ext cx="5205675" cy="617225"/>
            <a:chOff x="0" y="0"/>
            <a:chExt cx="2570704" cy="304802"/>
          </a:xfrm>
          <a:solidFill>
            <a:schemeClr val="bg1"/>
          </a:solidFill>
        </p:grpSpPr>
        <p:sp>
          <p:nvSpPr>
            <p:cNvPr id="36" name="Freeform 13"/>
            <p:cNvSpPr/>
            <p:nvPr/>
          </p:nvSpPr>
          <p:spPr>
            <a:xfrm>
              <a:off x="0" y="0"/>
              <a:ext cx="2570704" cy="304802"/>
            </a:xfrm>
            <a:custGeom>
              <a:avLst/>
              <a:gdLst/>
              <a:ahLst/>
              <a:cxnLst/>
              <a:rect l="l" t="t" r="r" b="b"/>
              <a:pathLst>
                <a:path w="2570704" h="304802">
                  <a:moveTo>
                    <a:pt x="37180" y="0"/>
                  </a:moveTo>
                  <a:lnTo>
                    <a:pt x="2533523" y="0"/>
                  </a:lnTo>
                  <a:cubicBezTo>
                    <a:pt x="2543384" y="0"/>
                    <a:pt x="2552841" y="3917"/>
                    <a:pt x="2559814" y="10890"/>
                  </a:cubicBezTo>
                  <a:cubicBezTo>
                    <a:pt x="2566786" y="17862"/>
                    <a:pt x="2570704" y="27319"/>
                    <a:pt x="2570704" y="37180"/>
                  </a:cubicBezTo>
                  <a:lnTo>
                    <a:pt x="2570704" y="267622"/>
                  </a:lnTo>
                  <a:cubicBezTo>
                    <a:pt x="2570704" y="288156"/>
                    <a:pt x="2554057" y="304802"/>
                    <a:pt x="2533523" y="304802"/>
                  </a:cubicBezTo>
                  <a:lnTo>
                    <a:pt x="37180" y="304802"/>
                  </a:lnTo>
                  <a:cubicBezTo>
                    <a:pt x="27319" y="304802"/>
                    <a:pt x="17862" y="300885"/>
                    <a:pt x="10890" y="293913"/>
                  </a:cubicBezTo>
                  <a:cubicBezTo>
                    <a:pt x="3917" y="286940"/>
                    <a:pt x="0" y="277483"/>
                    <a:pt x="0" y="267622"/>
                  </a:cubicBezTo>
                  <a:lnTo>
                    <a:pt x="0" y="37180"/>
                  </a:lnTo>
                  <a:cubicBezTo>
                    <a:pt x="0" y="27319"/>
                    <a:pt x="3917" y="17862"/>
                    <a:pt x="10890" y="10890"/>
                  </a:cubicBezTo>
                  <a:cubicBezTo>
                    <a:pt x="17862" y="3917"/>
                    <a:pt x="27319" y="0"/>
                    <a:pt x="3718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14"/>
            <p:cNvSpPr txBox="1"/>
            <p:nvPr/>
          </p:nvSpPr>
          <p:spPr>
            <a:xfrm>
              <a:off x="0" y="-76200"/>
              <a:ext cx="2570704" cy="381002"/>
            </a:xfrm>
            <a:prstGeom prst="rect">
              <a:avLst/>
            </a:prstGeom>
            <a:grpFill/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endParaRPr lang="en-US" sz="21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grpSp>
        <p:nvGrpSpPr>
          <p:cNvPr id="38" name="Group 12"/>
          <p:cNvGrpSpPr/>
          <p:nvPr/>
        </p:nvGrpSpPr>
        <p:grpSpPr>
          <a:xfrm>
            <a:off x="2278735" y="5580474"/>
            <a:ext cx="5205675" cy="617225"/>
            <a:chOff x="0" y="0"/>
            <a:chExt cx="2570704" cy="304802"/>
          </a:xfrm>
          <a:solidFill>
            <a:schemeClr val="bg1"/>
          </a:solidFill>
        </p:grpSpPr>
        <p:sp>
          <p:nvSpPr>
            <p:cNvPr id="39" name="Freeform 13"/>
            <p:cNvSpPr/>
            <p:nvPr/>
          </p:nvSpPr>
          <p:spPr>
            <a:xfrm>
              <a:off x="0" y="0"/>
              <a:ext cx="2570704" cy="304802"/>
            </a:xfrm>
            <a:custGeom>
              <a:avLst/>
              <a:gdLst/>
              <a:ahLst/>
              <a:cxnLst/>
              <a:rect l="l" t="t" r="r" b="b"/>
              <a:pathLst>
                <a:path w="2570704" h="304802">
                  <a:moveTo>
                    <a:pt x="37180" y="0"/>
                  </a:moveTo>
                  <a:lnTo>
                    <a:pt x="2533523" y="0"/>
                  </a:lnTo>
                  <a:cubicBezTo>
                    <a:pt x="2543384" y="0"/>
                    <a:pt x="2552841" y="3917"/>
                    <a:pt x="2559814" y="10890"/>
                  </a:cubicBezTo>
                  <a:cubicBezTo>
                    <a:pt x="2566786" y="17862"/>
                    <a:pt x="2570704" y="27319"/>
                    <a:pt x="2570704" y="37180"/>
                  </a:cubicBezTo>
                  <a:lnTo>
                    <a:pt x="2570704" y="267622"/>
                  </a:lnTo>
                  <a:cubicBezTo>
                    <a:pt x="2570704" y="288156"/>
                    <a:pt x="2554057" y="304802"/>
                    <a:pt x="2533523" y="304802"/>
                  </a:cubicBezTo>
                  <a:lnTo>
                    <a:pt x="37180" y="304802"/>
                  </a:lnTo>
                  <a:cubicBezTo>
                    <a:pt x="27319" y="304802"/>
                    <a:pt x="17862" y="300885"/>
                    <a:pt x="10890" y="293913"/>
                  </a:cubicBezTo>
                  <a:cubicBezTo>
                    <a:pt x="3917" y="286940"/>
                    <a:pt x="0" y="277483"/>
                    <a:pt x="0" y="267622"/>
                  </a:cubicBezTo>
                  <a:lnTo>
                    <a:pt x="0" y="37180"/>
                  </a:lnTo>
                  <a:cubicBezTo>
                    <a:pt x="0" y="27319"/>
                    <a:pt x="3917" y="17862"/>
                    <a:pt x="10890" y="10890"/>
                  </a:cubicBezTo>
                  <a:cubicBezTo>
                    <a:pt x="17862" y="3917"/>
                    <a:pt x="27319" y="0"/>
                    <a:pt x="3718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14"/>
            <p:cNvSpPr txBox="1"/>
            <p:nvPr/>
          </p:nvSpPr>
          <p:spPr>
            <a:xfrm>
              <a:off x="0" y="-76200"/>
              <a:ext cx="2570704" cy="381002"/>
            </a:xfrm>
            <a:prstGeom prst="rect">
              <a:avLst/>
            </a:prstGeom>
            <a:grpFill/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endParaRPr lang="en-US" sz="21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667000" y="2704946"/>
            <a:ext cx="4188967" cy="440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Chuyển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đổi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dữ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liệu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bằng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cách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chuẩn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hóa</a:t>
            </a:r>
            <a:endParaRPr lang="en-US"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10748" y="3617299"/>
            <a:ext cx="4875053" cy="440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Phân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loại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rời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rạc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bằng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phương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pháp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chia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thùng</a:t>
            </a:r>
            <a:endParaRPr lang="en-US"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55812" y="4644108"/>
            <a:ext cx="3441968" cy="440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Phân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biệt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bằng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phân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tích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biểu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đồ</a:t>
            </a:r>
            <a:endParaRPr lang="en-US"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29251" y="5372665"/>
            <a:ext cx="4876800" cy="8250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986"/>
              </a:lnSpc>
            </a:pP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Phân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biệt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theo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cụm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,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cây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quyết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định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và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phân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tích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tương</a:t>
            </a:r>
            <a:r>
              <a:rPr lang="en-US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 </a:t>
            </a:r>
            <a:r>
              <a:rPr lang="en-US" err="1"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quan</a:t>
            </a:r>
            <a:endParaRPr lang="en-US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Lợi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1:</a:t>
            </a: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   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Cung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tiếp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cận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rang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tổ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chức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theo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từ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chi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đến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tổng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quát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    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Giúp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nhau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từ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mức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chi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đến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tổng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quan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hoạt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điều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tùy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theo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cụ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thể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1912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2: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bằng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bảng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nhóm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5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r>
              <a:rPr lang="en-US" sz="2800">
                <a:solidFill>
                  <a:srgbClr val="724E39"/>
                </a:solidFill>
                <a:latin typeface="Times New Roman"/>
                <a:cs typeface="Times New Roman"/>
                <a:sym typeface="Times New Roman"/>
              </a:rPr>
              <a:t>    </a:t>
            </a:r>
            <a:endParaRPr lang="en-US" sz="2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FD9448-DD0F-5A4C-C469-FECA9BD7C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" y="3439421"/>
            <a:ext cx="8082805" cy="34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Lợi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2:</a:t>
            </a: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hoạt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Cho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phép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điều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nhóm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mức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trung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phải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xây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dựng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đầy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đủ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từ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đầu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kiệm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thời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nhanh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so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với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việc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toàn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914400" lvl="1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điều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Người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dùng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điều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phân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nhóm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ảnh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hưởng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đến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toàn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bộ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lvl="2"/>
            <a:endParaRPr lang="en-US" sz="28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0219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3: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biệt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Cách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hiện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Hệ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thống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yêu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thứ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Quy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tắc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ít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sẽ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nằm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ở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cao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trong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3896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D9CE7-C806-66DA-FE0C-91E6A30361D9}"/>
              </a:ext>
            </a:extLst>
          </p:cNvPr>
          <p:cNvSpPr txBox="1"/>
          <p:nvPr/>
        </p:nvSpPr>
        <p:spPr>
          <a:xfrm flipH="1">
            <a:off x="380999" y="2713302"/>
            <a:ext cx="55583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>
                <a:latin typeface="Times New Roman"/>
                <a:cs typeface="Times New Roman"/>
                <a:sym typeface="Times New Roman"/>
              </a:rPr>
              <a:t>Ví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dụ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sz="2500">
                <a:latin typeface="Times New Roman"/>
                <a:cs typeface="Times New Roman"/>
                <a:sym typeface="Times New Roman"/>
              </a:rPr>
              <a:t>Continent: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 6</a:t>
            </a:r>
          </a:p>
          <a:p>
            <a:pPr marL="285750" indent="-285750">
              <a:buFontTx/>
              <a:buChar char="-"/>
            </a:pPr>
            <a:r>
              <a:rPr lang="en-US" sz="2500">
                <a:latin typeface="Times New Roman"/>
                <a:cs typeface="Times New Roman"/>
                <a:sym typeface="Times New Roman"/>
              </a:rPr>
              <a:t>Country: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 195</a:t>
            </a:r>
          </a:p>
          <a:p>
            <a:pPr marL="285750" indent="-285750">
              <a:buFontTx/>
              <a:buChar char="-"/>
            </a:pPr>
            <a:r>
              <a:rPr lang="en-US" sz="2500">
                <a:latin typeface="Times New Roman"/>
                <a:cs typeface="Times New Roman"/>
                <a:sym typeface="Times New Roman"/>
              </a:rPr>
              <a:t>State: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 50 (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Mỹ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500">
                <a:latin typeface="Times New Roman"/>
                <a:cs typeface="Times New Roman"/>
                <a:sym typeface="Times New Roman"/>
              </a:rPr>
              <a:t>City: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 10000</a:t>
            </a:r>
          </a:p>
          <a:p>
            <a:pPr marL="285750" indent="-285750">
              <a:buFontTx/>
              <a:buChar char="-"/>
            </a:pPr>
            <a:r>
              <a:rPr lang="en-US" sz="2500">
                <a:latin typeface="Times New Roman"/>
                <a:cs typeface="Times New Roman"/>
                <a:sym typeface="Times New Roman"/>
              </a:rPr>
              <a:t>Street: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Số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giá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trị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khác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500">
                <a:latin typeface="Times New Roman"/>
                <a:cs typeface="Times New Roman"/>
                <a:sym typeface="Times New Roman"/>
              </a:rPr>
              <a:t>: 500000</a:t>
            </a:r>
          </a:p>
          <a:p>
            <a:pPr marL="285750" indent="-285750">
              <a:buFontTx/>
              <a:buChar char="-"/>
            </a:pPr>
            <a:endParaRPr lang="en-US" sz="22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FontTx/>
              <a:buChar char="-"/>
            </a:pPr>
            <a:endParaRPr lang="en-US" sz="2200">
              <a:solidFill>
                <a:srgbClr val="724E39"/>
              </a:solidFill>
              <a:latin typeface="Times New Roman"/>
              <a:cs typeface="Times New Roman"/>
              <a:sym typeface="Times New Roman"/>
            </a:endParaRPr>
          </a:p>
          <a:p>
            <a:pPr marL="285750" indent="-285750">
              <a:buFontTx/>
              <a:buChar char="-"/>
            </a:pPr>
            <a:endParaRPr lang="en-US" sz="2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42EBB2-4DDC-B13F-4D1F-86E09F13D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45" y="2565827"/>
            <a:ext cx="2239470" cy="45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104720"/>
            <a:ext cx="8290560" cy="6048512"/>
            <a:chOff x="0" y="0"/>
            <a:chExt cx="4094104" cy="298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86920"/>
            </a:xfrm>
            <a:custGeom>
              <a:avLst/>
              <a:gdLst/>
              <a:ahLst/>
              <a:cxnLst/>
              <a:rect l="l" t="t" r="r" b="b"/>
              <a:pathLst>
                <a:path w="4094104" h="298692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58905"/>
                  </a:lnTo>
                  <a:cubicBezTo>
                    <a:pt x="4094104" y="2966335"/>
                    <a:pt x="4091152" y="2973461"/>
                    <a:pt x="4085898" y="2978714"/>
                  </a:cubicBezTo>
                  <a:cubicBezTo>
                    <a:pt x="4080644" y="2983968"/>
                    <a:pt x="4073519" y="2986920"/>
                    <a:pt x="4066089" y="2986920"/>
                  </a:cubicBezTo>
                  <a:lnTo>
                    <a:pt x="28015" y="2986920"/>
                  </a:lnTo>
                  <a:cubicBezTo>
                    <a:pt x="20585" y="2986920"/>
                    <a:pt x="13459" y="2983968"/>
                    <a:pt x="8205" y="2978714"/>
                  </a:cubicBezTo>
                  <a:cubicBezTo>
                    <a:pt x="2952" y="2973461"/>
                    <a:pt x="0" y="2966335"/>
                    <a:pt x="0" y="295890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3454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3324" y="602122"/>
            <a:ext cx="7518692" cy="1557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50244" y="690402"/>
            <a:ext cx="7271771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HỆ THỐNG PHÂN CẤP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CHO DỮ LIỆU </a:t>
            </a:r>
          </a:p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NGHĨA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3073" y="2639459"/>
            <a:ext cx="3099327" cy="39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endParaRPr lang="en-US" sz="2800">
              <a:solidFill>
                <a:srgbClr val="724E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669020" y="67396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29C4B-BC12-6D79-A930-596708D522A0}"/>
              </a:ext>
            </a:extLst>
          </p:cNvPr>
          <p:cNvSpPr txBox="1"/>
          <p:nvPr/>
        </p:nvSpPr>
        <p:spPr>
          <a:xfrm>
            <a:off x="519915" y="2431746"/>
            <a:ext cx="80828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latin typeface="Times New Roman"/>
                <a:cs typeface="Times New Roman"/>
                <a:sym typeface="Times New Roman"/>
              </a:rPr>
              <a:t>Lợi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ích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3:</a:t>
            </a:r>
          </a:p>
          <a:p>
            <a:pPr marL="457200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 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Tự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động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hóa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Giảm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thiểu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sức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thời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gian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xây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dựng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khái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niệm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đặc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biệt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xử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lý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lượng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lớn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457200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quán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Cung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một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phương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pháp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nhất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quán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xếp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hạng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các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thuộc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tính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mà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phải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biết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rõ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nghĩa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dữ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liệu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pPr marL="457200" indent="-457200">
              <a:buSzPct val="70000"/>
              <a:buFont typeface="Courier New" panose="02070309020205020404" pitchFamily="49" charset="0"/>
              <a:buChar char="o"/>
            </a:pP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Dễ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dàng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tinh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Có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thể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điều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chỉnh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cấu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trúc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sau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khi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tạo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ra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nếu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thiết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dựa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trên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kiểm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tra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thực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tế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và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phản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hồi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từ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người</a:t>
            </a:r>
            <a:r>
              <a:rPr lang="en-US" sz="280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  <a:sym typeface="Times New Roman"/>
              </a:rPr>
              <a:t>dùng</a:t>
            </a:r>
            <a:endParaRPr lang="en-US" sz="2800">
              <a:latin typeface="Times New Roman"/>
              <a:cs typeface="Times New Roman"/>
              <a:sym typeface="Times New Roman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8694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19775" flipH="1">
            <a:off x="8226614" y="5928941"/>
            <a:ext cx="1590933" cy="1704756"/>
          </a:xfrm>
          <a:custGeom>
            <a:avLst/>
            <a:gdLst/>
            <a:ahLst/>
            <a:cxnLst/>
            <a:rect l="l" t="t" r="r" b="b"/>
            <a:pathLst>
              <a:path w="1590933" h="1704756">
                <a:moveTo>
                  <a:pt x="1590932" y="0"/>
                </a:moveTo>
                <a:lnTo>
                  <a:pt x="0" y="0"/>
                </a:lnTo>
                <a:lnTo>
                  <a:pt x="0" y="1704755"/>
                </a:lnTo>
                <a:lnTo>
                  <a:pt x="1590932" y="1704755"/>
                </a:lnTo>
                <a:lnTo>
                  <a:pt x="15909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3983876">
            <a:off x="-1193776" y="5584216"/>
            <a:ext cx="3850591" cy="2296353"/>
          </a:xfrm>
          <a:custGeom>
            <a:avLst/>
            <a:gdLst/>
            <a:ahLst/>
            <a:cxnLst/>
            <a:rect l="l" t="t" r="r" b="b"/>
            <a:pathLst>
              <a:path w="3850591" h="2296353">
                <a:moveTo>
                  <a:pt x="0" y="0"/>
                </a:moveTo>
                <a:lnTo>
                  <a:pt x="3850592" y="0"/>
                </a:lnTo>
                <a:lnTo>
                  <a:pt x="3850592" y="2296353"/>
                </a:lnTo>
                <a:lnTo>
                  <a:pt x="0" y="2296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31519" y="1057768"/>
            <a:ext cx="8290560" cy="5401098"/>
            <a:chOff x="0" y="0"/>
            <a:chExt cx="4094104" cy="266720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4104" cy="2667209"/>
            </a:xfrm>
            <a:custGeom>
              <a:avLst/>
              <a:gdLst/>
              <a:ahLst/>
              <a:cxnLst/>
              <a:rect l="l" t="t" r="r" b="b"/>
              <a:pathLst>
                <a:path w="4094104" h="26672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639194"/>
                  </a:lnTo>
                  <a:cubicBezTo>
                    <a:pt x="4094104" y="2654666"/>
                    <a:pt x="4081561" y="2667209"/>
                    <a:pt x="4066089" y="2667209"/>
                  </a:cubicBezTo>
                  <a:lnTo>
                    <a:pt x="28015" y="2667209"/>
                  </a:lnTo>
                  <a:cubicBezTo>
                    <a:pt x="20585" y="2667209"/>
                    <a:pt x="13459" y="2664258"/>
                    <a:pt x="8205" y="2659004"/>
                  </a:cubicBezTo>
                  <a:cubicBezTo>
                    <a:pt x="2952" y="2653750"/>
                    <a:pt x="0" y="2646624"/>
                    <a:pt x="0" y="26391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94104" cy="27148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6808267" flipV="1">
            <a:off x="-66735" y="5582578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762528" y="1151774"/>
            <a:ext cx="622854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 b="1">
                <a:latin typeface="Times New Roman Bold"/>
                <a:ea typeface="Times New Roman Bold"/>
                <a:cs typeface="Times New Roman Bold"/>
                <a:sym typeface="Times New Roman Bold"/>
              </a:rPr>
              <a:t>TÀI LIỆU THAM KHẢO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5675" y="3758317"/>
            <a:ext cx="6295397" cy="1345946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2986"/>
              </a:lnSpc>
            </a:pPr>
            <a:endParaRPr lang="en-US" b="1">
              <a:solidFill>
                <a:schemeClr val="bg1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2" name="Freeform 12"/>
          <p:cNvSpPr/>
          <p:nvPr/>
        </p:nvSpPr>
        <p:spPr>
          <a:xfrm rot="1558469">
            <a:off x="7873730" y="-832965"/>
            <a:ext cx="2407066" cy="2457113"/>
          </a:xfrm>
          <a:custGeom>
            <a:avLst/>
            <a:gdLst/>
            <a:ahLst/>
            <a:cxnLst/>
            <a:rect l="l" t="t" r="r" b="b"/>
            <a:pathLst>
              <a:path w="2407066" h="2457113">
                <a:moveTo>
                  <a:pt x="0" y="0"/>
                </a:moveTo>
                <a:lnTo>
                  <a:pt x="2407066" y="0"/>
                </a:lnTo>
                <a:lnTo>
                  <a:pt x="2407066" y="2457112"/>
                </a:lnTo>
                <a:lnTo>
                  <a:pt x="0" y="2457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5400000" flipH="1" flipV="1">
            <a:off x="166169" y="-199408"/>
            <a:ext cx="1360862" cy="1736736"/>
          </a:xfrm>
          <a:custGeom>
            <a:avLst/>
            <a:gdLst/>
            <a:ahLst/>
            <a:cxnLst/>
            <a:rect l="l" t="t" r="r" b="b"/>
            <a:pathLst>
              <a:path w="1360862" h="1736736">
                <a:moveTo>
                  <a:pt x="1360862" y="1736736"/>
                </a:moveTo>
                <a:lnTo>
                  <a:pt x="0" y="1736736"/>
                </a:lnTo>
                <a:lnTo>
                  <a:pt x="0" y="0"/>
                </a:lnTo>
                <a:lnTo>
                  <a:pt x="1360862" y="0"/>
                </a:lnTo>
                <a:lnTo>
                  <a:pt x="1360862" y="173673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1558469">
            <a:off x="-53834" y="-2146717"/>
            <a:ext cx="2972208" cy="3034005"/>
          </a:xfrm>
          <a:custGeom>
            <a:avLst/>
            <a:gdLst/>
            <a:ahLst/>
            <a:cxnLst/>
            <a:rect l="l" t="t" r="r" b="b"/>
            <a:pathLst>
              <a:path w="2972208" h="3034005">
                <a:moveTo>
                  <a:pt x="0" y="0"/>
                </a:moveTo>
                <a:lnTo>
                  <a:pt x="2972208" y="0"/>
                </a:lnTo>
                <a:lnTo>
                  <a:pt x="2972208" y="3034005"/>
                </a:lnTo>
                <a:lnTo>
                  <a:pt x="0" y="3034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2504986">
            <a:off x="-189582" y="-100476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714968" y="1876260"/>
            <a:ext cx="6276104" cy="1814623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3126"/>
              </a:lnSpc>
            </a:pPr>
            <a:endParaRPr lang="en-US" b="1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76382" y="5169032"/>
            <a:ext cx="6192058" cy="974471"/>
          </a:xfrm>
          <a:prstGeom prst="rect">
            <a:avLst/>
          </a:prstGeom>
        </p:spPr>
        <p:txBody>
          <a:bodyPr lIns="27093" tIns="27093" rIns="27093" bIns="27093" rtlCol="0" anchor="ctr"/>
          <a:lstStyle/>
          <a:p>
            <a:pPr algn="ctr">
              <a:lnSpc>
                <a:spcPts val="2986"/>
              </a:lnSpc>
            </a:pPr>
            <a:endParaRPr lang="en-US" b="1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4011" y="1951890"/>
            <a:ext cx="4876800" cy="12849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126"/>
              </a:lnSpc>
            </a:pP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-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Sách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“Data Mining: Concepts and Techniques, 3rd edition-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Jiawei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Han,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Micheline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Kamber,Jian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Pei _Section 3.5: ”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DataTransformation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and Data Discretization”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34011" y="3261946"/>
            <a:ext cx="48768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986"/>
              </a:lnSpc>
            </a:pP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- Slide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bài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giảng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môn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khai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phá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dữ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liệu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: (</a:t>
            </a:r>
            <a:r>
              <a:rPr lang="en-US" sz="1400" b="1" u="sng">
                <a:latin typeface="Times New Roman Bold"/>
                <a:ea typeface="Times New Roman Bold"/>
                <a:cs typeface="Times New Roman Bold"/>
                <a:sym typeface="Times New Roman Bold"/>
                <a:hlinkClick r:id="rId14" tooltip="https://www.slideserve.com/tuari/b-i-gi-ng-m-n-h-c-khai-ph-d-li-u-ch-ng-3-hi-u-d-li-u-v-ti-n-x-l-d-li-u"/>
              </a:rPr>
              <a:t>https://www.slideserve.com/tuari/b-i-gi-ng-m-n-h-c-khai-ph-d-li-u-ch-ng-3-hi-u-d-li-u-v-ti-n-x-l-d-li-u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34011" y="4518106"/>
            <a:ext cx="4876800" cy="8077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986"/>
              </a:lnSpc>
            </a:pP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-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Bài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viết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về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binning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dữ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liệu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1400" b="1" err="1">
                <a:latin typeface="Times New Roman Bold"/>
                <a:ea typeface="Times New Roman Bold"/>
                <a:cs typeface="Times New Roman Bold"/>
                <a:sym typeface="Times New Roman Bold"/>
              </a:rPr>
              <a:t>bằng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 python(</a:t>
            </a:r>
            <a:r>
              <a:rPr lang="en-US" sz="1400" b="1" u="sng">
                <a:latin typeface="Times New Roman Bold"/>
                <a:ea typeface="Times New Roman Bold"/>
                <a:cs typeface="Times New Roman Bold"/>
                <a:sym typeface="Times New Roman Bold"/>
                <a:hlinkClick r:id="rId15" tooltip="https://boxhoidap.com/binning-du-lieu-python"/>
              </a:rPr>
              <a:t>https://boxhoidap.com/binning-du-lieu-python</a:t>
            </a:r>
            <a:r>
              <a:rPr lang="en-US" sz="1400" b="1"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FCB40-15CB-7A89-76DA-141864EA0DD7}"/>
              </a:ext>
            </a:extLst>
          </p:cNvPr>
          <p:cNvSpPr txBox="1"/>
          <p:nvPr/>
        </p:nvSpPr>
        <p:spPr>
          <a:xfrm>
            <a:off x="2424946" y="5589622"/>
            <a:ext cx="468685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Times New Roman Bold"/>
                <a:cs typeface="Segoe UI"/>
              </a:rPr>
              <a:t>- </a:t>
            </a:r>
            <a:r>
              <a:rPr lang="en-US" sz="1400" b="1" err="1">
                <a:latin typeface="Times New Roman Bold"/>
                <a:cs typeface="Segoe UI"/>
              </a:rPr>
              <a:t>Bài</a:t>
            </a:r>
            <a:r>
              <a:rPr lang="en-US" sz="1400" b="1">
                <a:latin typeface="Times New Roman Bold"/>
                <a:cs typeface="Segoe UI"/>
              </a:rPr>
              <a:t> </a:t>
            </a:r>
            <a:r>
              <a:rPr lang="en-US" sz="1400" b="1" err="1">
                <a:latin typeface="Times New Roman Bold"/>
                <a:cs typeface="Segoe UI"/>
              </a:rPr>
              <a:t>viết</a:t>
            </a:r>
            <a:r>
              <a:rPr lang="en-US" sz="1400" b="1">
                <a:latin typeface="Times New Roman Bold"/>
                <a:cs typeface="Segoe UI"/>
              </a:rPr>
              <a:t> </a:t>
            </a:r>
            <a:r>
              <a:rPr lang="en-US" sz="1400" b="1" err="1">
                <a:latin typeface="Times New Roman Bold"/>
                <a:cs typeface="Segoe UI"/>
              </a:rPr>
              <a:t>về</a:t>
            </a:r>
            <a:r>
              <a:rPr lang="en-US" sz="1400" b="1">
                <a:latin typeface="Times New Roman Bold"/>
                <a:cs typeface="Segoe UI"/>
              </a:rPr>
              <a:t> </a:t>
            </a:r>
            <a:r>
              <a:rPr lang="en-US" sz="1400" b="1" err="1">
                <a:latin typeface="Times New Roman Bold"/>
                <a:cs typeface="Segoe UI"/>
              </a:rPr>
              <a:t>cây</a:t>
            </a:r>
            <a:r>
              <a:rPr lang="en-US" sz="1400" b="1">
                <a:latin typeface="Times New Roman Bold"/>
                <a:cs typeface="Segoe UI"/>
              </a:rPr>
              <a:t> </a:t>
            </a:r>
            <a:r>
              <a:rPr lang="en-US" sz="1400" b="1" err="1">
                <a:latin typeface="Times New Roman Bold"/>
                <a:cs typeface="Segoe UI"/>
              </a:rPr>
              <a:t>quyết</a:t>
            </a:r>
            <a:r>
              <a:rPr lang="en-US" sz="1400" b="1">
                <a:latin typeface="Times New Roman Bold"/>
                <a:cs typeface="Segoe UI"/>
              </a:rPr>
              <a:t> </a:t>
            </a:r>
            <a:r>
              <a:rPr lang="en-US" sz="1400" b="1" err="1">
                <a:latin typeface="Times New Roman Bold"/>
                <a:cs typeface="Segoe UI"/>
              </a:rPr>
              <a:t>định</a:t>
            </a:r>
            <a:r>
              <a:rPr lang="en-US" sz="1400" b="1">
                <a:latin typeface="Times New Roman Bold"/>
                <a:cs typeface="Segoe UI"/>
              </a:rPr>
              <a:t>:</a:t>
            </a:r>
            <a:r>
              <a:rPr lang="en-US" sz="1400">
                <a:latin typeface="Times New Roman Bold"/>
                <a:cs typeface="Segoe UI"/>
              </a:rPr>
              <a:t>​</a:t>
            </a:r>
          </a:p>
          <a:p>
            <a:r>
              <a:rPr lang="en-US" sz="1400">
                <a:latin typeface="Times New Roman Bold"/>
                <a:cs typeface="Segoe UI"/>
              </a:rPr>
              <a:t>​</a:t>
            </a:r>
          </a:p>
          <a:p>
            <a:r>
              <a:rPr lang="en-US" sz="1400" b="1">
                <a:solidFill>
                  <a:srgbClr val="002060"/>
                </a:solidFill>
                <a:latin typeface="Times New Roman Bold"/>
                <a:cs typeface="Segoe UI"/>
              </a:rPr>
              <a:t>(</a:t>
            </a:r>
            <a:r>
              <a:rPr lang="en-US" sz="1400" b="1" u="sng">
                <a:solidFill>
                  <a:srgbClr val="002060"/>
                </a:solidFill>
                <a:latin typeface="Times New Roman Bold"/>
                <a:cs typeface="Segoe UI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https://vietnambiz.vn/cay-quyet-dinh-decision-tree-la-gi-vi-du-ve-cay-quyet-dinh-20191002094829094.htm</a:t>
            </a:r>
            <a:r>
              <a:rPr lang="en-US" sz="1400" b="1">
                <a:solidFill>
                  <a:srgbClr val="002060"/>
                </a:solidFill>
                <a:latin typeface="Times New Roman Bold"/>
                <a:cs typeface="Segoe UI"/>
              </a:rPr>
              <a:t>)​</a:t>
            </a:r>
          </a:p>
        </p:txBody>
      </p:sp>
    </p:spTree>
    <p:extLst>
      <p:ext uri="{BB962C8B-B14F-4D97-AF65-F5344CB8AC3E}">
        <p14:creationId xmlns:p14="http://schemas.microsoft.com/office/powerpoint/2010/main" val="385955426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22425" y="-26625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098881">
            <a:off x="-1128028" y="-2539200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5" y="0"/>
                </a:lnTo>
                <a:lnTo>
                  <a:pt x="4075055" y="4159782"/>
                </a:lnTo>
                <a:lnTo>
                  <a:pt x="0" y="4159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272095" y="-170948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8839728">
            <a:off x="7277056" y="572185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89" y="0"/>
                </a:lnTo>
                <a:lnTo>
                  <a:pt x="3767989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6808267" flipV="1">
            <a:off x="-105441" y="5685377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9811" y="3125788"/>
            <a:ext cx="947397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6885448" flipH="1" flipV="1">
            <a:off x="8157733" y="5038603"/>
            <a:ext cx="1837288" cy="2333737"/>
          </a:xfrm>
          <a:custGeom>
            <a:avLst/>
            <a:gdLst/>
            <a:ahLst/>
            <a:cxnLst/>
            <a:rect l="l" t="t" r="r" b="b"/>
            <a:pathLst>
              <a:path w="1837288" h="2333737">
                <a:moveTo>
                  <a:pt x="1837288" y="2333738"/>
                </a:moveTo>
                <a:lnTo>
                  <a:pt x="0" y="2333738"/>
                </a:lnTo>
                <a:lnTo>
                  <a:pt x="0" y="0"/>
                </a:lnTo>
                <a:lnTo>
                  <a:pt x="1837288" y="0"/>
                </a:lnTo>
                <a:lnTo>
                  <a:pt x="1837288" y="233373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138495" y="620547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8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27733" y="-235877"/>
            <a:ext cx="1707995" cy="2179749"/>
          </a:xfrm>
          <a:custGeom>
            <a:avLst/>
            <a:gdLst/>
            <a:ahLst/>
            <a:cxnLst/>
            <a:rect l="l" t="t" r="r" b="b"/>
            <a:pathLst>
              <a:path w="1707995" h="2179749">
                <a:moveTo>
                  <a:pt x="1707995" y="2179749"/>
                </a:moveTo>
                <a:lnTo>
                  <a:pt x="0" y="2179749"/>
                </a:lnTo>
                <a:lnTo>
                  <a:pt x="0" y="0"/>
                </a:lnTo>
                <a:lnTo>
                  <a:pt x="1707995" y="0"/>
                </a:lnTo>
                <a:lnTo>
                  <a:pt x="1707995" y="21797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516546">
            <a:off x="-2354282" y="-2721884"/>
            <a:ext cx="4206401" cy="4293859"/>
          </a:xfrm>
          <a:custGeom>
            <a:avLst/>
            <a:gdLst/>
            <a:ahLst/>
            <a:cxnLst/>
            <a:rect l="l" t="t" r="r" b="b"/>
            <a:pathLst>
              <a:path w="4206401" h="4293859">
                <a:moveTo>
                  <a:pt x="0" y="0"/>
                </a:moveTo>
                <a:lnTo>
                  <a:pt x="4206401" y="0"/>
                </a:lnTo>
                <a:lnTo>
                  <a:pt x="4206401" y="4293858"/>
                </a:lnTo>
                <a:lnTo>
                  <a:pt x="0" y="429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0458451">
            <a:off x="7934999" y="-54449"/>
            <a:ext cx="2174161" cy="2329711"/>
          </a:xfrm>
          <a:custGeom>
            <a:avLst/>
            <a:gdLst/>
            <a:ahLst/>
            <a:cxnLst/>
            <a:rect l="l" t="t" r="r" b="b"/>
            <a:pathLst>
              <a:path w="2174161" h="2329711">
                <a:moveTo>
                  <a:pt x="0" y="0"/>
                </a:moveTo>
                <a:lnTo>
                  <a:pt x="2174162" y="0"/>
                </a:lnTo>
                <a:lnTo>
                  <a:pt x="2174162" y="2329711"/>
                </a:lnTo>
                <a:lnTo>
                  <a:pt x="0" y="232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8839728">
            <a:off x="6259393" y="5462215"/>
            <a:ext cx="5525374" cy="3295132"/>
          </a:xfrm>
          <a:custGeom>
            <a:avLst/>
            <a:gdLst/>
            <a:ahLst/>
            <a:cxnLst/>
            <a:rect l="l" t="t" r="r" b="b"/>
            <a:pathLst>
              <a:path w="5525374" h="3295132">
                <a:moveTo>
                  <a:pt x="0" y="0"/>
                </a:moveTo>
                <a:lnTo>
                  <a:pt x="5525374" y="0"/>
                </a:lnTo>
                <a:lnTo>
                  <a:pt x="5525374" y="3295132"/>
                </a:lnTo>
                <a:lnTo>
                  <a:pt x="0" y="32951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31520" y="2251523"/>
            <a:ext cx="8290560" cy="4469952"/>
            <a:chOff x="0" y="0"/>
            <a:chExt cx="4094104" cy="19710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1971031"/>
            </a:xfrm>
            <a:custGeom>
              <a:avLst/>
              <a:gdLst/>
              <a:ahLst/>
              <a:cxnLst/>
              <a:rect l="l" t="t" r="r" b="b"/>
              <a:pathLst>
                <a:path w="4094104" h="1971031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1943016"/>
                  </a:lnTo>
                  <a:cubicBezTo>
                    <a:pt x="4094104" y="1950446"/>
                    <a:pt x="4091152" y="1957572"/>
                    <a:pt x="4085898" y="1962825"/>
                  </a:cubicBezTo>
                  <a:cubicBezTo>
                    <a:pt x="4080644" y="1968079"/>
                    <a:pt x="4073519" y="1971031"/>
                    <a:pt x="4066089" y="1971031"/>
                  </a:cubicBezTo>
                  <a:lnTo>
                    <a:pt x="28015" y="1971031"/>
                  </a:lnTo>
                  <a:cubicBezTo>
                    <a:pt x="20585" y="1971031"/>
                    <a:pt x="13459" y="1968079"/>
                    <a:pt x="8205" y="1962825"/>
                  </a:cubicBezTo>
                  <a:cubicBezTo>
                    <a:pt x="2952" y="1957572"/>
                    <a:pt x="0" y="1950446"/>
                    <a:pt x="0" y="1943016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018656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1520" y="1043765"/>
            <a:ext cx="8290560" cy="1112350"/>
            <a:chOff x="0" y="0"/>
            <a:chExt cx="4094104" cy="5493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94104" cy="549309"/>
            </a:xfrm>
            <a:custGeom>
              <a:avLst/>
              <a:gdLst/>
              <a:ahLst/>
              <a:cxnLst/>
              <a:rect l="l" t="t" r="r" b="b"/>
              <a:pathLst>
                <a:path w="4094104" h="5493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521294"/>
                  </a:lnTo>
                  <a:cubicBezTo>
                    <a:pt x="4094104" y="528724"/>
                    <a:pt x="4091152" y="535850"/>
                    <a:pt x="4085898" y="541104"/>
                  </a:cubicBezTo>
                  <a:cubicBezTo>
                    <a:pt x="4080644" y="546357"/>
                    <a:pt x="4073519" y="549309"/>
                    <a:pt x="4066089" y="549309"/>
                  </a:cubicBezTo>
                  <a:lnTo>
                    <a:pt x="28015" y="549309"/>
                  </a:lnTo>
                  <a:cubicBezTo>
                    <a:pt x="20585" y="549309"/>
                    <a:pt x="13459" y="546357"/>
                    <a:pt x="8205" y="541104"/>
                  </a:cubicBezTo>
                  <a:cubicBezTo>
                    <a:pt x="2952" y="535850"/>
                    <a:pt x="0" y="528724"/>
                    <a:pt x="0" y="5212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094104" cy="59693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6808267" flipV="1">
            <a:off x="-517269" y="5434667"/>
            <a:ext cx="1640991" cy="2084400"/>
          </a:xfrm>
          <a:custGeom>
            <a:avLst/>
            <a:gdLst/>
            <a:ahLst/>
            <a:cxnLst/>
            <a:rect l="l" t="t" r="r" b="b"/>
            <a:pathLst>
              <a:path w="1640991" h="2084400">
                <a:moveTo>
                  <a:pt x="0" y="2084399"/>
                </a:moveTo>
                <a:lnTo>
                  <a:pt x="1640991" y="2084399"/>
                </a:lnTo>
                <a:lnTo>
                  <a:pt x="1640991" y="0"/>
                </a:lnTo>
                <a:lnTo>
                  <a:pt x="0" y="0"/>
                </a:lnTo>
                <a:lnTo>
                  <a:pt x="0" y="208439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343704" y="1166096"/>
            <a:ext cx="7105285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CÁC CHIẾN LƯỢC CHUYỂN ĐỔI DỮ LIỆU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3352" y="2774218"/>
            <a:ext cx="6766895" cy="285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Làm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sạch</a:t>
            </a:r>
            <a:endParaRPr lang="en-US" sz="2633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Rời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rạc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68535" lvl="1" indent="-284267" algn="just">
              <a:lnSpc>
                <a:spcPts val="3159"/>
              </a:lnSpc>
              <a:buFont typeface="Arial"/>
              <a:buChar char="•"/>
            </a:pP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khái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niệm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33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3" b="1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endParaRPr lang="en-US" sz="2633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657707">
            <a:off x="8511878" y="-888513"/>
            <a:ext cx="2421333" cy="2471677"/>
          </a:xfrm>
          <a:custGeom>
            <a:avLst/>
            <a:gdLst/>
            <a:ahLst/>
            <a:cxnLst/>
            <a:rect l="l" t="t" r="r" b="b"/>
            <a:pathLst>
              <a:path w="2421333" h="2471677">
                <a:moveTo>
                  <a:pt x="0" y="0"/>
                </a:moveTo>
                <a:lnTo>
                  <a:pt x="2421333" y="0"/>
                </a:lnTo>
                <a:lnTo>
                  <a:pt x="2421333" y="2471677"/>
                </a:lnTo>
                <a:lnTo>
                  <a:pt x="0" y="2471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504986">
            <a:off x="8737035" y="-327885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 flipV="1">
            <a:off x="204041" y="5780470"/>
            <a:ext cx="1455936" cy="1858070"/>
          </a:xfrm>
          <a:custGeom>
            <a:avLst/>
            <a:gdLst/>
            <a:ahLst/>
            <a:cxnLst/>
            <a:rect l="l" t="t" r="r" b="b"/>
            <a:pathLst>
              <a:path w="1455936" h="1858070">
                <a:moveTo>
                  <a:pt x="0" y="1858070"/>
                </a:moveTo>
                <a:lnTo>
                  <a:pt x="1455936" y="1858070"/>
                </a:lnTo>
                <a:lnTo>
                  <a:pt x="1455936" y="0"/>
                </a:lnTo>
                <a:lnTo>
                  <a:pt x="0" y="0"/>
                </a:lnTo>
                <a:lnTo>
                  <a:pt x="0" y="185807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 flipH="1" flipV="1">
            <a:off x="181777" y="-214897"/>
            <a:ext cx="1360862" cy="1736736"/>
          </a:xfrm>
          <a:custGeom>
            <a:avLst/>
            <a:gdLst/>
            <a:ahLst/>
            <a:cxnLst/>
            <a:rect l="l" t="t" r="r" b="b"/>
            <a:pathLst>
              <a:path w="1360862" h="1736736">
                <a:moveTo>
                  <a:pt x="1360862" y="1736737"/>
                </a:moveTo>
                <a:lnTo>
                  <a:pt x="0" y="1736737"/>
                </a:lnTo>
                <a:lnTo>
                  <a:pt x="0" y="0"/>
                </a:lnTo>
                <a:lnTo>
                  <a:pt x="1360862" y="0"/>
                </a:lnTo>
                <a:lnTo>
                  <a:pt x="1360862" y="173673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504986">
            <a:off x="-164840" y="-450255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658831" y="1333903"/>
            <a:ext cx="8290560" cy="757602"/>
            <a:chOff x="0" y="0"/>
            <a:chExt cx="4094104" cy="5029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94104" cy="502987"/>
            </a:xfrm>
            <a:custGeom>
              <a:avLst/>
              <a:gdLst/>
              <a:ahLst/>
              <a:cxnLst/>
              <a:rect l="l" t="t" r="r" b="b"/>
              <a:pathLst>
                <a:path w="4094104" h="502987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474972"/>
                  </a:lnTo>
                  <a:cubicBezTo>
                    <a:pt x="4094104" y="490444"/>
                    <a:pt x="4081561" y="502987"/>
                    <a:pt x="4066089" y="502987"/>
                  </a:cubicBezTo>
                  <a:lnTo>
                    <a:pt x="28015" y="502987"/>
                  </a:lnTo>
                  <a:cubicBezTo>
                    <a:pt x="20585" y="502987"/>
                    <a:pt x="13459" y="500035"/>
                    <a:pt x="8205" y="494781"/>
                  </a:cubicBezTo>
                  <a:cubicBezTo>
                    <a:pt x="2952" y="489528"/>
                    <a:pt x="0" y="482402"/>
                    <a:pt x="0" y="474972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094104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8839728">
            <a:off x="7614746" y="5968878"/>
            <a:ext cx="3415392" cy="2036816"/>
          </a:xfrm>
          <a:custGeom>
            <a:avLst/>
            <a:gdLst/>
            <a:ahLst/>
            <a:cxnLst/>
            <a:rect l="l" t="t" r="r" b="b"/>
            <a:pathLst>
              <a:path w="3415392" h="2036816">
                <a:moveTo>
                  <a:pt x="0" y="0"/>
                </a:moveTo>
                <a:lnTo>
                  <a:pt x="3415392" y="0"/>
                </a:lnTo>
                <a:lnTo>
                  <a:pt x="3415392" y="2036816"/>
                </a:lnTo>
                <a:lnTo>
                  <a:pt x="0" y="2036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2562704" flipH="1">
            <a:off x="46548" y="5298352"/>
            <a:ext cx="1224567" cy="2570656"/>
          </a:xfrm>
          <a:custGeom>
            <a:avLst/>
            <a:gdLst/>
            <a:ahLst/>
            <a:cxnLst/>
            <a:rect l="l" t="t" r="r" b="b"/>
            <a:pathLst>
              <a:path w="1224567" h="2570656">
                <a:moveTo>
                  <a:pt x="1224567" y="0"/>
                </a:moveTo>
                <a:lnTo>
                  <a:pt x="0" y="0"/>
                </a:lnTo>
                <a:lnTo>
                  <a:pt x="0" y="2570656"/>
                </a:lnTo>
                <a:lnTo>
                  <a:pt x="1224567" y="2570656"/>
                </a:lnTo>
                <a:lnTo>
                  <a:pt x="122456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81815" y="2344704"/>
            <a:ext cx="9278891" cy="3025824"/>
          </a:xfrm>
          <a:custGeom>
            <a:avLst/>
            <a:gdLst/>
            <a:ahLst/>
            <a:cxnLst/>
            <a:rect l="l" t="t" r="r" b="b"/>
            <a:pathLst>
              <a:path w="9278891" h="3025824">
                <a:moveTo>
                  <a:pt x="0" y="0"/>
                </a:moveTo>
                <a:lnTo>
                  <a:pt x="9278891" y="0"/>
                </a:lnTo>
                <a:lnTo>
                  <a:pt x="9278891" y="3025824"/>
                </a:lnTo>
                <a:lnTo>
                  <a:pt x="0" y="302582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781" r="-19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41080" y="1331191"/>
            <a:ext cx="8360361" cy="1091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8"/>
              </a:lnSpc>
              <a:spcBef>
                <a:spcPct val="0"/>
              </a:spcBef>
            </a:pPr>
            <a:r>
              <a:rPr lang="en-US" sz="201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hệ thống phân cấp khái niệm cho thuộc tính giá cả, trong đó một khoảng (SX....SY] biểu thị phạm vi từ SX (không bao gồm) đến SY (bao gồm)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903546" y="624903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5302" y="1021759"/>
            <a:ext cx="8290560" cy="6118162"/>
            <a:chOff x="0" y="-47625"/>
            <a:chExt cx="4094104" cy="30213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973690"/>
            </a:xfrm>
            <a:custGeom>
              <a:avLst/>
              <a:gdLst/>
              <a:ahLst/>
              <a:cxnLst/>
              <a:rect l="l" t="t" r="r" b="b"/>
              <a:pathLst>
                <a:path w="4094104" h="2973690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945675"/>
                  </a:lnTo>
                  <a:cubicBezTo>
                    <a:pt x="4094104" y="2953105"/>
                    <a:pt x="4091152" y="2960231"/>
                    <a:pt x="4085898" y="2965484"/>
                  </a:cubicBezTo>
                  <a:cubicBezTo>
                    <a:pt x="4080644" y="2970738"/>
                    <a:pt x="4073519" y="2973690"/>
                    <a:pt x="4066089" y="2973690"/>
                  </a:cubicBezTo>
                  <a:lnTo>
                    <a:pt x="28015" y="2973690"/>
                  </a:lnTo>
                  <a:cubicBezTo>
                    <a:pt x="20585" y="2973690"/>
                    <a:pt x="13459" y="2970738"/>
                    <a:pt x="8205" y="2965484"/>
                  </a:cubicBezTo>
                  <a:cubicBezTo>
                    <a:pt x="2952" y="2960231"/>
                    <a:pt x="0" y="2953105"/>
                    <a:pt x="0" y="2945675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302131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731520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50245" y="821489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3927" y="2152978"/>
            <a:ext cx="5065809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1.Chuẩn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thiểu-tối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đa</a:t>
            </a:r>
            <a:endParaRPr lang="en-US"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22698" y="2605733"/>
            <a:ext cx="7219428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gốc</a:t>
            </a:r>
            <a:endParaRPr lang="en-US" sz="213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20"/>
              <p:cNvSpPr txBox="1"/>
              <p:nvPr/>
            </p:nvSpPr>
            <p:spPr>
              <a:xfrm>
                <a:off x="988684" y="4585248"/>
                <a:ext cx="7963795" cy="277236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1"/>
                <a:r>
                  <a:rPr lang="vi-VN" sz="2000" b="1"/>
                  <a:t>Trong đó:</a:t>
                </a:r>
                <a:endParaRPr lang="en-US" sz="2000"/>
              </a:p>
              <a:p>
                <a:pPr lvl="2"/>
                <a:r>
                  <a:rPr lang="vi-VN" sz="2000"/>
                  <a:t>A</a:t>
                </a:r>
                <a:r>
                  <a:rPr lang="vi-VN" sz="2000" b="1"/>
                  <a:t>: </a:t>
                </a:r>
                <a:r>
                  <a:rPr lang="vi-VN" sz="2000"/>
                  <a:t>tập dữ liệu</a:t>
                </a:r>
                <a:r>
                  <a:rPr lang="vi-VN" sz="2000" b="1"/>
                  <a:t> </a:t>
                </a:r>
                <a:r>
                  <a:rPr lang="vi-VN" sz="2000"/>
                  <a:t>ban đầu</a:t>
                </a:r>
                <a:endParaRPr lang="en-US" sz="20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/>
                  <a:t>: giá trị sau khi chuẩn hóa</a:t>
                </a:r>
                <a:endParaRPr lang="en-US" sz="20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/>
                  <a:t>:  giá trị ban đầu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 sz="2000"/>
                  <a:t>)</a:t>
                </a:r>
                <a:endParaRPr lang="en-US" sz="20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vi-VN" sz="2000"/>
                  <a:t>: giá trị lớn nhất trong tập A</a:t>
                </a:r>
                <a:endParaRPr lang="en-US" sz="20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vi-VN" sz="2000"/>
                  <a:t>: giá trị nhỏ nhất trong tập A</a:t>
                </a:r>
                <a:endParaRPr lang="en-US" sz="2000"/>
              </a:p>
              <a:p>
                <a:pPr lvl="2"/>
                <a:r>
                  <a:rPr lang="vi-VN" sz="2000"/>
                  <a:t>new_max(A): giá trị tối đa của phạm vi mới</a:t>
                </a:r>
                <a:endParaRPr lang="en-US" sz="2000"/>
              </a:p>
              <a:p>
                <a:pPr lvl="2"/>
                <a:r>
                  <a:rPr lang="vi-VN" sz="2000"/>
                  <a:t>new_min(A): giá trị tối thiểu của phạm vi mới</a:t>
                </a:r>
                <a:r>
                  <a:rPr lang="vi-VN" sz="2000" b="1"/>
                  <a:t> </a:t>
                </a:r>
                <a:endParaRPr lang="en-US" sz="2000"/>
              </a:p>
              <a:p>
                <a:pPr algn="just">
                  <a:lnSpc>
                    <a:spcPts val="2559"/>
                  </a:lnSpc>
                </a:pPr>
                <a:endParaRPr lang="en-US" sz="2000">
                  <a:solidFill>
                    <a:srgbClr val="724E39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0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84" y="4585248"/>
                <a:ext cx="7963795" cy="2772362"/>
              </a:xfrm>
              <a:prstGeom prst="rect">
                <a:avLst/>
              </a:prstGeom>
              <a:blipFill>
                <a:blip r:embed="rId10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106291" y="3469651"/>
                <a:ext cx="8035888" cy="7791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2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  <m:r>
                                <m:rPr>
                                  <m:lit/>
                                </m:rP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200" b="1" i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𝒏𝒆𝒘</m:t>
                              </m:r>
                              <m:r>
                                <m:rPr>
                                  <m:lit/>
                                </m:rPr>
                                <a:rPr lang="en-US" sz="2200" b="1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200" b="1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𝒏𝒆𝒘</m:t>
                          </m:r>
                          <m:r>
                            <m:rPr>
                              <m:lit/>
                            </m:rPr>
                            <a:rPr lang="en-US" sz="2200" b="1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200" b="1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91" y="3469651"/>
                <a:ext cx="8035888" cy="7791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47231" y="1751668"/>
            <a:ext cx="8290560" cy="5192237"/>
            <a:chOff x="0" y="0"/>
            <a:chExt cx="4094104" cy="25640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564068"/>
            </a:xfrm>
            <a:custGeom>
              <a:avLst/>
              <a:gdLst/>
              <a:ahLst/>
              <a:cxnLst/>
              <a:rect l="l" t="t" r="r" b="b"/>
              <a:pathLst>
                <a:path w="4094104" h="2564068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36053"/>
                  </a:lnTo>
                  <a:cubicBezTo>
                    <a:pt x="4094104" y="2543483"/>
                    <a:pt x="4091152" y="2550609"/>
                    <a:pt x="4085898" y="2555862"/>
                  </a:cubicBezTo>
                  <a:cubicBezTo>
                    <a:pt x="4080644" y="2561116"/>
                    <a:pt x="4073519" y="2564068"/>
                    <a:pt x="4066089" y="2564068"/>
                  </a:cubicBezTo>
                  <a:lnTo>
                    <a:pt x="28015" y="2564068"/>
                  </a:lnTo>
                  <a:cubicBezTo>
                    <a:pt x="20585" y="2564068"/>
                    <a:pt x="13459" y="2561116"/>
                    <a:pt x="8205" y="2555862"/>
                  </a:cubicBezTo>
                  <a:cubicBezTo>
                    <a:pt x="2952" y="2550609"/>
                    <a:pt x="0" y="2543483"/>
                    <a:pt x="0" y="2536053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61169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655320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44103" y="2806906"/>
            <a:ext cx="5834431" cy="4002027"/>
          </a:xfrm>
          <a:custGeom>
            <a:avLst/>
            <a:gdLst/>
            <a:ahLst/>
            <a:cxnLst/>
            <a:rect l="l" t="t" r="r" b="b"/>
            <a:pathLst>
              <a:path w="3939498" h="4034530">
                <a:moveTo>
                  <a:pt x="0" y="0"/>
                </a:moveTo>
                <a:lnTo>
                  <a:pt x="3939498" y="0"/>
                </a:lnTo>
                <a:lnTo>
                  <a:pt x="3939498" y="4034530"/>
                </a:lnTo>
                <a:lnTo>
                  <a:pt x="0" y="40345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50245" y="745289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7369" y="2060108"/>
            <a:ext cx="7435655" cy="894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VD (BT 3.6a): Cho tập dữ liệu A = [ 200,300,400,600,1000 ]; đưa các giá trị về khoảng [0,1]. Hãy chuẩn hóa tối thiểu-tối đa tập dữ liệu trên.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45258" y="1469250"/>
            <a:ext cx="8290560" cy="5252225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6"/>
              <p:cNvSpPr txBox="1"/>
              <p:nvPr/>
            </p:nvSpPr>
            <p:spPr>
              <a:xfrm>
                <a:off x="1210566" y="4986504"/>
                <a:ext cx="7219428" cy="141763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lvl="1"/>
                <a:r>
                  <a:rPr lang="vi-VN" b="1"/>
                  <a:t>Trong đó: </a:t>
                </a:r>
                <a:endParaRPr lang="en-US" sz="1600"/>
              </a:p>
              <a:p>
                <a:pPr lvl="2"/>
                <a:r>
                  <a:rPr lang="vi-VN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/>
                  <a:t>: giá trị sau khi chuẩn hóa</a:t>
                </a:r>
                <a:endParaRPr lang="en-US" sz="16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/>
                  <a:t>: giá trị ban đầu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/>
              </a:p>
              <a:p>
                <a:pPr lvl="2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vi-V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vi-VN"/>
                  <a:t> : giá trị trung bình của tập A</a:t>
                </a:r>
                <a:endParaRPr lang="en-US" sz="160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vi-VN"/>
                  <a:t>: độ lệch chuẩn của tập A</a:t>
                </a:r>
                <a:endParaRPr lang="en-US" sz="1600"/>
              </a:p>
            </p:txBody>
          </p:sp>
        </mc:Choice>
        <mc:Fallback>
          <p:sp>
            <p:nvSpPr>
              <p:cNvPr id="16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66" y="4986504"/>
                <a:ext cx="7219428" cy="1417632"/>
              </a:xfrm>
              <a:prstGeom prst="rect">
                <a:avLst/>
              </a:prstGeom>
              <a:blipFill>
                <a:blip r:embed="rId10"/>
                <a:stretch>
                  <a:fillRect t="-6009" b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7"/>
          <p:cNvSpPr/>
          <p:nvPr/>
        </p:nvSpPr>
        <p:spPr>
          <a:xfrm>
            <a:off x="1882167" y="4790051"/>
            <a:ext cx="241383" cy="55704"/>
          </a:xfrm>
          <a:custGeom>
            <a:avLst/>
            <a:gdLst/>
            <a:ahLst/>
            <a:cxnLst/>
            <a:rect l="l" t="t" r="r" b="b"/>
            <a:pathLst>
              <a:path w="241383" h="55704">
                <a:moveTo>
                  <a:pt x="0" y="0"/>
                </a:moveTo>
                <a:lnTo>
                  <a:pt x="241384" y="0"/>
                </a:lnTo>
                <a:lnTo>
                  <a:pt x="241384" y="55704"/>
                </a:lnTo>
                <a:lnTo>
                  <a:pt x="0" y="557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3927" y="2167626"/>
            <a:ext cx="3668110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2.Chuẩn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z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22698" y="2725156"/>
            <a:ext cx="7219428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lệch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1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33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2133">
                <a:solidFill>
                  <a:srgbClr val="724E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2523836" y="3547349"/>
                <a:ext cx="4648200" cy="1218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2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bar>
                        </m:num>
                        <m:den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b="1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836" y="3547349"/>
                <a:ext cx="4648200" cy="1218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519916" y="1277548"/>
            <a:ext cx="8290560" cy="5504252"/>
            <a:chOff x="0" y="0"/>
            <a:chExt cx="4094104" cy="28589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858979"/>
            </a:xfrm>
            <a:custGeom>
              <a:avLst/>
              <a:gdLst/>
              <a:ahLst/>
              <a:cxnLst/>
              <a:rect l="l" t="t" r="r" b="b"/>
              <a:pathLst>
                <a:path w="4094104" h="285897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830964"/>
                  </a:lnTo>
                  <a:cubicBezTo>
                    <a:pt x="4094104" y="2838394"/>
                    <a:pt x="4091152" y="2845520"/>
                    <a:pt x="4085898" y="2850774"/>
                  </a:cubicBezTo>
                  <a:cubicBezTo>
                    <a:pt x="4080644" y="2856027"/>
                    <a:pt x="4073519" y="2858979"/>
                    <a:pt x="4066089" y="2858979"/>
                  </a:cubicBezTo>
                  <a:lnTo>
                    <a:pt x="28015" y="2858979"/>
                  </a:lnTo>
                  <a:cubicBezTo>
                    <a:pt x="20585" y="2858979"/>
                    <a:pt x="13459" y="2856027"/>
                    <a:pt x="8205" y="2850774"/>
                  </a:cubicBezTo>
                  <a:cubicBezTo>
                    <a:pt x="2952" y="2845520"/>
                    <a:pt x="0" y="2838394"/>
                    <a:pt x="0" y="283096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094104" cy="290660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3668" y="860684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548517" cy="55061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31520" y="3016089"/>
            <a:ext cx="6471820" cy="3567591"/>
          </a:xfrm>
          <a:custGeom>
            <a:avLst/>
            <a:gdLst/>
            <a:ahLst/>
            <a:cxnLst/>
            <a:rect l="l" t="t" r="r" b="b"/>
            <a:pathLst>
              <a:path w="6471820" h="3567591">
                <a:moveTo>
                  <a:pt x="0" y="0"/>
                </a:moveTo>
                <a:lnTo>
                  <a:pt x="6471820" y="0"/>
                </a:lnTo>
                <a:lnTo>
                  <a:pt x="6471820" y="3567591"/>
                </a:lnTo>
                <a:lnTo>
                  <a:pt x="0" y="35675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50245" y="940912"/>
            <a:ext cx="7253110" cy="103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DỮ LIỆU BẰNG CÁCH CHUẨN HÓA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7369" y="2149051"/>
            <a:ext cx="7435655" cy="701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-VD (BT 3.6b): Cho </a:t>
            </a:r>
            <a:r>
              <a:rPr lang="en-US" sz="25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= [ 200,300,400,600,1000 ]. </a:t>
            </a:r>
            <a:r>
              <a:rPr lang="en-US" sz="25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Hãy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z-score </a:t>
            </a:r>
            <a:r>
              <a:rPr lang="en-US" sz="250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CDB9AFB027581D469DB147F1231FFC24" ma:contentTypeVersion="8" ma:contentTypeDescription="Tạo tài liệu mới." ma:contentTypeScope="" ma:versionID="2c3d4127c361b5c352ae8f3e957f3ce2">
  <xsd:schema xmlns:xsd="http://www.w3.org/2001/XMLSchema" xmlns:xs="http://www.w3.org/2001/XMLSchema" xmlns:p="http://schemas.microsoft.com/office/2006/metadata/properties" xmlns:ns2="e31da5d4-057f-4a4a-961b-2f4ab7b9be0e" targetNamespace="http://schemas.microsoft.com/office/2006/metadata/properties" ma:root="true" ma:fieldsID="737b19499c29bf8b530623cbad8810d8" ns2:_="">
    <xsd:import namespace="e31da5d4-057f-4a4a-961b-2f4ab7b9b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da5d4-057f-4a4a-961b-2f4ab7b9be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D4F1C8-60C8-450A-B06C-A53D96E4F8DE}">
  <ds:schemaRefs>
    <ds:schemaRef ds:uri="e31da5d4-057f-4a4a-961b-2f4ab7b9be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D3052A-9486-4EEF-A9D1-FD96763C5F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87901B-7E80-4968-A56A-1BBBE04399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37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dữ liệu và rời rạc dữ liệu</dc:title>
  <cp:revision>1</cp:revision>
  <dcterms:created xsi:type="dcterms:W3CDTF">2006-08-16T00:00:00Z</dcterms:created>
  <dcterms:modified xsi:type="dcterms:W3CDTF">2024-09-26T03:54:14Z</dcterms:modified>
  <dc:identifier>DAGQ0uqxaaM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0x010100CDB9AFB027581D469DB147F1231FFC24</vt:lpwstr>
  </property>
</Properties>
</file>