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17.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notesSlides/notesSlide18.xml" ContentType="application/vnd.openxmlformats-officedocument.presentationml.notesSlid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Lst>
  <p:notesMasterIdLst>
    <p:notesMasterId r:id="rId39"/>
  </p:notesMasterIdLst>
  <p:sldIdLst>
    <p:sldId id="256" r:id="rId5"/>
    <p:sldId id="281" r:id="rId6"/>
    <p:sldId id="292" r:id="rId7"/>
    <p:sldId id="289" r:id="rId8"/>
    <p:sldId id="293" r:id="rId9"/>
    <p:sldId id="290" r:id="rId10"/>
    <p:sldId id="291" r:id="rId11"/>
    <p:sldId id="294" r:id="rId12"/>
    <p:sldId id="295" r:id="rId13"/>
    <p:sldId id="296" r:id="rId14"/>
    <p:sldId id="297" r:id="rId15"/>
    <p:sldId id="304" r:id="rId16"/>
    <p:sldId id="298" r:id="rId17"/>
    <p:sldId id="301" r:id="rId18"/>
    <p:sldId id="299" r:id="rId19"/>
    <p:sldId id="300" r:id="rId20"/>
    <p:sldId id="305" r:id="rId21"/>
    <p:sldId id="312" r:id="rId22"/>
    <p:sldId id="313" r:id="rId23"/>
    <p:sldId id="302" r:id="rId24"/>
    <p:sldId id="303" r:id="rId25"/>
    <p:sldId id="306" r:id="rId26"/>
    <p:sldId id="307" r:id="rId27"/>
    <p:sldId id="308" r:id="rId28"/>
    <p:sldId id="309" r:id="rId29"/>
    <p:sldId id="318" r:id="rId30"/>
    <p:sldId id="310" r:id="rId31"/>
    <p:sldId id="311" r:id="rId32"/>
    <p:sldId id="314" r:id="rId33"/>
    <p:sldId id="315" r:id="rId34"/>
    <p:sldId id="316" r:id="rId35"/>
    <p:sldId id="317" r:id="rId36"/>
    <p:sldId id="284" r:id="rId37"/>
    <p:sldId id="280" r:id="rId38"/>
  </p:sldIdLst>
  <p:sldSz cx="9144000" cy="6858000" type="screen4x3"/>
  <p:notesSz cx="6735763" cy="98663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g+cEQEFiT2LjUbKZQhRj5W9Qi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ABD4D1D-6BBB-4BF5-8DFC-A9F9176AD988}">
  <a:tblStyle styleId="{EABD4D1D-6BBB-4BF5-8DFC-A9F9176AD988}"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64" d="100"/>
          <a:sy n="64" d="100"/>
        </p:scale>
        <p:origin x="1100" y="5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customschemas.google.com/relationships/presentationmetadata" Target="meta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Dữ liệu</cx:pt>
          <cx:pt idx="1">Dữ liệu</cx:pt>
          <cx:pt idx="2">Dữ liệu</cx:pt>
          <cx:pt idx="3">Dữ liệu</cx:pt>
          <cx:pt idx="4">Dữ liệu</cx:pt>
          <cx:pt idx="5">Dữ liệu</cx:pt>
          <cx:pt idx="6">Dữ liệu</cx:pt>
          <cx:pt idx="7">Dữ liệu</cx:pt>
          <cx:pt idx="8">Dữ liệu</cx:pt>
          <cx:pt idx="9">Dữ liệu</cx:pt>
          <cx:pt idx="10">Dữ liệu</cx:pt>
          <cx:pt idx="11">Dữ liệu</cx:pt>
        </cx:lvl>
      </cx:strDim>
      <cx:numDim type="val">
        <cx:f>Sheet1!$B$2:$B$13</cx:f>
        <cx:lvl ptCount="12" formatCode="General">
          <cx:pt idx="0">30</cx:pt>
          <cx:pt idx="1">36</cx:pt>
          <cx:pt idx="2">47</cx:pt>
          <cx:pt idx="3">50</cx:pt>
          <cx:pt idx="4">52</cx:pt>
          <cx:pt idx="5">52</cx:pt>
          <cx:pt idx="6">56</cx:pt>
          <cx:pt idx="7">60</cx:pt>
          <cx:pt idx="8">63</cx:pt>
          <cx:pt idx="9">70</cx:pt>
          <cx:pt idx="10">70</cx:pt>
          <cx:pt idx="11">110</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0" i="0" u="none" strike="noStrike" baseline="0">
                <a:solidFill>
                  <a:sysClr val="windowText" lastClr="000000">
                    <a:lumMod val="65000"/>
                    <a:lumOff val="35000"/>
                  </a:sysClr>
                </a:solidFill>
                <a:latin typeface="Calibri" panose="020F0502020204030204"/>
              </a:rPr>
              <a:t>Boxplots</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plotSurface>
          <cx:spPr>
            <a:effectLst>
              <a:outerShdw sx="1000" sy="1000" algn="ctr" rotWithShape="0">
                <a:srgbClr val="000000"/>
              </a:outerShdw>
            </a:effectLst>
          </cx:spPr>
        </cx:plotSurface>
        <cx:series layoutId="boxWhisker" uniqueId="{B65FC9B5-FF0A-4A4E-97B5-3C26C073423F}">
          <cx:tx>
            <cx:txData>
              <cx:f>Sheet1!$B$1</cx:f>
              <cx:v>Series1</cx:v>
            </cx:txData>
          </cx:tx>
          <cx:dataId val="0"/>
          <cx:layoutPr>
            <cx:visibility meanMarker="0" nonoutliers="0"/>
            <cx:statistics quartileMethod="exclusive"/>
          </cx:layoutPr>
        </cx:series>
      </cx:plotAreaRegion>
      <cx:axis id="0">
        <cx:catScaling gapWidth="5"/>
        <cx:tickLabels/>
      </cx:axis>
      <cx:axis id="1">
        <cx:valScaling min="20"/>
        <cx:majorGridlines/>
        <cx:tickLabels/>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Dữ liệu</cx:pt>
          <cx:pt idx="1">Dữ liệu</cx:pt>
          <cx:pt idx="2">Dữ liệu</cx:pt>
          <cx:pt idx="3">Dữ liệu</cx:pt>
          <cx:pt idx="4">Dữ liệu</cx:pt>
          <cx:pt idx="5">Dữ liệu</cx:pt>
          <cx:pt idx="6">Dữ liệu</cx:pt>
          <cx:pt idx="7">Dữ liệu</cx:pt>
          <cx:pt idx="8">Dữ liệu</cx:pt>
          <cx:pt idx="9">Dữ liệu</cx:pt>
          <cx:pt idx="10">Dữ liệu</cx:pt>
          <cx:pt idx="11">Dữ liệu</cx:pt>
        </cx:lvl>
      </cx:strDim>
      <cx:numDim type="val">
        <cx:f>Sheet1!$B$2:$B$13</cx:f>
        <cx:lvl ptCount="12" formatCode="General">
          <cx:pt idx="0">30</cx:pt>
          <cx:pt idx="1">36</cx:pt>
          <cx:pt idx="2">47</cx:pt>
          <cx:pt idx="3">50</cx:pt>
          <cx:pt idx="4">52</cx:pt>
          <cx:pt idx="5">52</cx:pt>
          <cx:pt idx="6">56</cx:pt>
          <cx:pt idx="7">60</cx:pt>
          <cx:pt idx="8">63</cx:pt>
          <cx:pt idx="9">70</cx:pt>
          <cx:pt idx="10">70</cx:pt>
          <cx:pt idx="11">110</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0" i="0" u="none" strike="noStrike" baseline="0">
                <a:solidFill>
                  <a:sysClr val="windowText" lastClr="000000">
                    <a:lumMod val="65000"/>
                    <a:lumOff val="35000"/>
                  </a:sysClr>
                </a:solidFill>
                <a:latin typeface="Calibri" panose="020F0502020204030204"/>
              </a:rPr>
              <a:t>Boxplots</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plotSurface>
          <cx:spPr>
            <a:effectLst>
              <a:outerShdw sx="1000" sy="1000" algn="ctr" rotWithShape="0">
                <a:srgbClr val="000000"/>
              </a:outerShdw>
            </a:effectLst>
          </cx:spPr>
        </cx:plotSurface>
        <cx:series layoutId="boxWhisker" uniqueId="{B65FC9B5-FF0A-4A4E-97B5-3C26C073423F}">
          <cx:tx>
            <cx:txData>
              <cx:f>Sheet1!$B$1</cx:f>
              <cx:v>Series1</cx:v>
            </cx:txData>
          </cx:tx>
          <cx:dataId val="0"/>
          <cx:layoutPr>
            <cx:visibility meanMarker="0" nonoutliers="0"/>
            <cx:statistics quartileMethod="exclusive"/>
          </cx:layoutPr>
        </cx:series>
      </cx:plotAreaRegion>
      <cx:axis id="0">
        <cx:catScaling gapWidth="5"/>
        <cx:tickLabels/>
      </cx:axis>
      <cx:axis id="1">
        <cx:valScaling min="20"/>
        <cx:majorGridlines/>
        <cx:tickLabels/>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Sheet1!$A$2:$A$13</cx:f>
        <cx:lvl ptCount="12">
          <cx:pt idx="0">Dữ liệu</cx:pt>
          <cx:pt idx="1">Dữ liệu</cx:pt>
          <cx:pt idx="2">Dữ liệu</cx:pt>
          <cx:pt idx="3">Dữ liệu</cx:pt>
          <cx:pt idx="4">Dữ liệu</cx:pt>
          <cx:pt idx="5">Dữ liệu</cx:pt>
          <cx:pt idx="6">Dữ liệu</cx:pt>
          <cx:pt idx="7">Dữ liệu</cx:pt>
          <cx:pt idx="8">Dữ liệu</cx:pt>
          <cx:pt idx="9">Dữ liệu</cx:pt>
          <cx:pt idx="10">Dữ liệu</cx:pt>
          <cx:pt idx="11">Dữ liệu</cx:pt>
        </cx:lvl>
      </cx:strDim>
      <cx:numDim type="val">
        <cx:f>Sheet1!$B$2:$B$13</cx:f>
        <cx:lvl ptCount="12" formatCode="General">
          <cx:pt idx="0">30</cx:pt>
          <cx:pt idx="1">36</cx:pt>
          <cx:pt idx="2">47</cx:pt>
          <cx:pt idx="3">50</cx:pt>
          <cx:pt idx="4">52</cx:pt>
          <cx:pt idx="5">52</cx:pt>
          <cx:pt idx="6">56</cx:pt>
          <cx:pt idx="7">60</cx:pt>
          <cx:pt idx="8">63</cx:pt>
          <cx:pt idx="9">70</cx:pt>
          <cx:pt idx="10">70</cx:pt>
          <cx:pt idx="11">110</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0" i="0" u="none" strike="noStrike" baseline="0">
                <a:solidFill>
                  <a:sysClr val="windowText" lastClr="000000">
                    <a:lumMod val="65000"/>
                    <a:lumOff val="35000"/>
                  </a:sysClr>
                </a:solidFill>
                <a:latin typeface="Calibri" panose="020F0502020204030204"/>
              </a:rPr>
              <a:t>Boxplots</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plotSurface>
          <cx:spPr>
            <a:effectLst>
              <a:outerShdw sx="1000" sy="1000" algn="ctr" rotWithShape="0">
                <a:srgbClr val="000000"/>
              </a:outerShdw>
            </a:effectLst>
          </cx:spPr>
        </cx:plotSurface>
        <cx:series layoutId="boxWhisker" uniqueId="{B65FC9B5-FF0A-4A4E-97B5-3C26C073423F}">
          <cx:tx>
            <cx:txData>
              <cx:f>Sheet1!$B$1</cx:f>
              <cx:v>Series1</cx:v>
            </cx:txData>
          </cx:tx>
          <cx:dataId val="0"/>
          <cx:layoutPr>
            <cx:visibility meanMarker="0" nonoutliers="0"/>
            <cx:statistics quartileMethod="exclusive"/>
          </cx:layoutPr>
        </cx:series>
      </cx:plotAreaRegion>
      <cx:axis id="0">
        <cx:catScaling gapWidth="5"/>
        <cx:tickLabels/>
      </cx:axis>
      <cx:axis id="1">
        <cx:valScaling min="20"/>
        <cx:majorGridlines/>
        <cx:tickLabels/>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Sheet1!$A$2:$A$28</cx:f>
        <cx:lvl ptCount="27">
          <cx:pt idx="0">Dữ liệu</cx:pt>
          <cx:pt idx="1">Dữ liệu</cx:pt>
          <cx:pt idx="2">Dữ liệu</cx:pt>
          <cx:pt idx="3">Dữ liệu</cx:pt>
          <cx:pt idx="4">Dữ liệu</cx:pt>
          <cx:pt idx="5">Dữ liệu</cx:pt>
          <cx:pt idx="6">Dữ liệu</cx:pt>
          <cx:pt idx="7">Dữ liệu</cx:pt>
          <cx:pt idx="8">Dữ liệu</cx:pt>
          <cx:pt idx="9">Dữ liệu</cx:pt>
          <cx:pt idx="10">Dữ liệu</cx:pt>
          <cx:pt idx="11">Dữ liệu</cx:pt>
          <cx:pt idx="12">Dữ liệu</cx:pt>
          <cx:pt idx="13">Dữ liệu</cx:pt>
          <cx:pt idx="14">Dữ liệu</cx:pt>
          <cx:pt idx="15">Dữ liệu</cx:pt>
          <cx:pt idx="16">Dữ liệu</cx:pt>
          <cx:pt idx="17">Dữ liệu</cx:pt>
          <cx:pt idx="18">Dữ liệu</cx:pt>
          <cx:pt idx="19">Dữ liệu</cx:pt>
          <cx:pt idx="20">Dữ liệu</cx:pt>
          <cx:pt idx="21">Dữ liệu</cx:pt>
          <cx:pt idx="22">Dữ liệu</cx:pt>
          <cx:pt idx="23">Dữ liệu</cx:pt>
          <cx:pt idx="24">Dữ liệu</cx:pt>
          <cx:pt idx="25">Dữ liệu</cx:pt>
          <cx:pt idx="26">Dữ liệu</cx:pt>
        </cx:lvl>
      </cx:strDim>
      <cx:numDim type="val">
        <cx:f>Sheet1!$B$2:$B$28</cx:f>
        <cx:lvl ptCount="27" formatCode="General">
          <cx:pt idx="0">13</cx:pt>
          <cx:pt idx="1">15</cx:pt>
          <cx:pt idx="2">16</cx:pt>
          <cx:pt idx="3">16</cx:pt>
          <cx:pt idx="4">19</cx:pt>
          <cx:pt idx="5">20</cx:pt>
          <cx:pt idx="6">20</cx:pt>
          <cx:pt idx="7">21</cx:pt>
          <cx:pt idx="8">22</cx:pt>
          <cx:pt idx="9">22</cx:pt>
          <cx:pt idx="10">25</cx:pt>
          <cx:pt idx="11">25</cx:pt>
          <cx:pt idx="12">25</cx:pt>
          <cx:pt idx="13">25</cx:pt>
          <cx:pt idx="14">30</cx:pt>
          <cx:pt idx="15">33</cx:pt>
          <cx:pt idx="16">33</cx:pt>
          <cx:pt idx="17">35</cx:pt>
          <cx:pt idx="18">35</cx:pt>
          <cx:pt idx="19">35</cx:pt>
          <cx:pt idx="20">35</cx:pt>
          <cx:pt idx="21">36</cx:pt>
          <cx:pt idx="22">40</cx:pt>
          <cx:pt idx="23">45</cx:pt>
          <cx:pt idx="24">46</cx:pt>
          <cx:pt idx="25">52</cx:pt>
          <cx:pt idx="26">70</cx:pt>
        </cx:lvl>
      </cx:numDim>
    </cx:data>
  </cx:chartData>
  <cx:chart>
    <cx:title pos="t" align="ctr" overlay="0">
      <cx:tx>
        <cx:rich>
          <a:bodyPr spcFirstLastPara="1" vertOverflow="ellipsis" horzOverflow="overflow" wrap="square" lIns="0" tIns="0" rIns="0" bIns="0" anchor="ctr" anchorCtr="1"/>
          <a:lstStyle/>
          <a:p>
            <a:pPr algn="ctr" rtl="0">
              <a:defRPr/>
            </a:pPr>
            <a:r>
              <a:rPr lang="en-US" sz="1800" b="0" i="0" u="none" strike="noStrike" baseline="0">
                <a:solidFill>
                  <a:sysClr val="windowText" lastClr="000000">
                    <a:lumMod val="65000"/>
                    <a:lumOff val="35000"/>
                  </a:sysClr>
                </a:solidFill>
                <a:latin typeface="Calibri" panose="020F0502020204030204"/>
              </a:rPr>
              <a:t>Boxplots</a:t>
            </a:r>
            <a:endParaRPr lang="en-US" sz="1400" b="0" i="0" u="none" strike="noStrike" baseline="0">
              <a:solidFill>
                <a:sysClr val="windowText" lastClr="000000">
                  <a:lumMod val="65000"/>
                  <a:lumOff val="35000"/>
                </a:sysClr>
              </a:solidFill>
              <a:latin typeface="Calibri" panose="020F0502020204030204"/>
            </a:endParaRPr>
          </a:p>
        </cx:rich>
      </cx:tx>
    </cx:title>
    <cx:plotArea>
      <cx:plotAreaRegion>
        <cx:plotSurface>
          <cx:spPr>
            <a:effectLst>
              <a:outerShdw sx="1000" sy="1000" algn="ctr" rotWithShape="0">
                <a:srgbClr val="000000"/>
              </a:outerShdw>
            </a:effectLst>
          </cx:spPr>
        </cx:plotSurface>
        <cx:series layoutId="boxWhisker" uniqueId="{EE320B4D-AEF5-46D1-BD00-459FB22C296A}">
          <cx:tx>
            <cx:txData>
              <cx:f>Sheet1!$B$1</cx:f>
              <cx:v>Series1</cx:v>
            </cx:txData>
          </cx:tx>
          <cx:dataId val="0"/>
          <cx:layoutPr>
            <cx:visibility meanMarker="0" nonoutliers="0" outliers="1"/>
            <cx:statistics quartileMethod="exclusive"/>
          </cx:layoutPr>
        </cx:series>
      </cx:plotAreaRegion>
      <cx:axis id="0">
        <cx:catScaling gapWidth="5"/>
        <cx:tickLabels/>
      </cx:axis>
      <cx:axis id="1">
        <cx:valScaling min="10"/>
        <cx:majorGridlines/>
        <cx:tickLabels/>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Sheet1!$A$2:$A$18</cx:f>
        <cx:lvl ptCount="17">
          <cx:pt idx="0">Age</cx:pt>
          <cx:pt idx="1">Age</cx:pt>
          <cx:pt idx="2">Age</cx:pt>
          <cx:pt idx="3">Age</cx:pt>
          <cx:pt idx="4">Age</cx:pt>
          <cx:pt idx="5">Age</cx:pt>
          <cx:pt idx="6">Age</cx:pt>
          <cx:pt idx="7">Age</cx:pt>
          <cx:pt idx="8">Age</cx:pt>
          <cx:pt idx="9">Age</cx:pt>
          <cx:pt idx="10">Age</cx:pt>
          <cx:pt idx="11">Age</cx:pt>
          <cx:pt idx="12">Age</cx:pt>
          <cx:pt idx="13">Age</cx:pt>
          <cx:pt idx="14">Age</cx:pt>
          <cx:pt idx="15">Age</cx:pt>
          <cx:pt idx="16">Age</cx:pt>
        </cx:lvl>
      </cx:strDim>
      <cx:numDim type="val">
        <cx:f>Sheet1!$B$2:$B$18</cx:f>
        <cx:lvl ptCount="17" formatCode="General">
          <cx:pt idx="0">23</cx:pt>
          <cx:pt idx="1">23</cx:pt>
          <cx:pt idx="2">27</cx:pt>
          <cx:pt idx="3">27</cx:pt>
          <cx:pt idx="4">39</cx:pt>
          <cx:pt idx="5">41</cx:pt>
          <cx:pt idx="6">47</cx:pt>
          <cx:pt idx="7">49</cx:pt>
          <cx:pt idx="8">50</cx:pt>
          <cx:pt idx="9">52</cx:pt>
          <cx:pt idx="10">54</cx:pt>
          <cx:pt idx="11">54</cx:pt>
          <cx:pt idx="12">56</cx:pt>
          <cx:pt idx="13">57</cx:pt>
          <cx:pt idx="14">58</cx:pt>
          <cx:pt idx="15">60</cx:pt>
          <cx:pt idx="16">61</cx:pt>
        </cx:lvl>
      </cx:numDim>
    </cx:data>
  </cx:chartData>
  <cx:chart>
    <cx:title pos="t" align="ctr" overlay="0">
      <cx:tx>
        <cx:txData>
          <cx:v>Age bloxplots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Age bloxplots</a:t>
          </a:r>
        </a:p>
      </cx:txPr>
    </cx:title>
    <cx:plotArea>
      <cx:plotAreaRegion>
        <cx:series layoutId="boxWhisker" uniqueId="{7D457CD8-E559-44D3-98C8-CA3056BA118E}">
          <cx:tx>
            <cx:txData>
              <cx:f>Sheet1!$B$1</cx:f>
              <cx:v>Series1</cx:v>
            </cx:txData>
          </cx:tx>
          <cx:dataId val="0"/>
          <cx:layoutPr>
            <cx:visibility meanMarker="0" nonoutliers="0"/>
            <cx:statistics quartileMethod="exclusive"/>
          </cx:layoutPr>
        </cx:series>
      </cx:plotAreaRegion>
      <cx:axis id="0">
        <cx:catScaling gapWidth="5"/>
        <cx:tickLabels/>
      </cx:axis>
      <cx:axis id="1">
        <cx:valScaling max="65" min="20"/>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srgbClr val="000000">
                  <a:lumMod val="65000"/>
                  <a:lumOff val="35000"/>
                </a:srgbClr>
              </a:solidFill>
              <a:latin typeface="Arial"/>
            </a:endParaRPr>
          </a:p>
        </cx:txPr>
      </cx:axis>
    </cx:plotArea>
  </cx:chart>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Sheet1!$A$2:$A$18</cx:f>
        <cx:lvl ptCount="17">
          <cx:pt idx="0">%fat</cx:pt>
          <cx:pt idx="1">%fat</cx:pt>
          <cx:pt idx="2">%fat</cx:pt>
          <cx:pt idx="3">%fat</cx:pt>
          <cx:pt idx="4">%fat</cx:pt>
          <cx:pt idx="5">%fat</cx:pt>
          <cx:pt idx="6">%fat</cx:pt>
          <cx:pt idx="7">%fat</cx:pt>
          <cx:pt idx="8">%fat</cx:pt>
          <cx:pt idx="9">%fat</cx:pt>
          <cx:pt idx="10">%fat</cx:pt>
          <cx:pt idx="11">%fat</cx:pt>
          <cx:pt idx="12">%fat</cx:pt>
          <cx:pt idx="13">%fat</cx:pt>
          <cx:pt idx="14">%fat</cx:pt>
          <cx:pt idx="15">%fat</cx:pt>
          <cx:pt idx="16">%fat</cx:pt>
        </cx:lvl>
      </cx:strDim>
      <cx:numDim type="val">
        <cx:f>Sheet1!$B$2:$B$18</cx:f>
        <cx:lvl ptCount="17" formatCode="General">
          <cx:pt idx="0">9.5</cx:pt>
          <cx:pt idx="1">26.5</cx:pt>
          <cx:pt idx="2">7.7999999999999998</cx:pt>
          <cx:pt idx="3">31.399999999999999</cx:pt>
          <cx:pt idx="4">25.899999999999999</cx:pt>
          <cx:pt idx="5">27.399999999999999</cx:pt>
          <cx:pt idx="6">27.199999999999999</cx:pt>
          <cx:pt idx="7">31.199999999999999</cx:pt>
          <cx:pt idx="8">34.600000000000001</cx:pt>
          <cx:pt idx="9">42.5</cx:pt>
          <cx:pt idx="10">28.800000000000001</cx:pt>
          <cx:pt idx="11">33.399999999999999</cx:pt>
          <cx:pt idx="12">30.199999999999999</cx:pt>
          <cx:pt idx="13">34.100000000000001</cx:pt>
          <cx:pt idx="14">32.899999999999999</cx:pt>
          <cx:pt idx="15">41.200000000000003</cx:pt>
          <cx:pt idx="16">35.700000000000003</cx:pt>
        </cx:lvl>
      </cx:numDim>
    </cx:data>
  </cx:chartData>
  <cx:chart>
    <cx:title pos="t" align="ctr" overlay="0">
      <cx:tx>
        <cx:txData>
          <cx:v>%fat bloxplots</cx:v>
        </cx:txData>
      </cx:tx>
      <cx:txPr>
        <a:bodyPr spcFirstLastPara="1" vertOverflow="ellipsis" horzOverflow="overflow" wrap="square" lIns="0" tIns="0" rIns="0" bIns="0" anchor="ctr" anchorCtr="1"/>
        <a:lstStyle/>
        <a:p>
          <a:pPr algn="ctr" rtl="0">
            <a:defRPr/>
          </a:pPr>
          <a:r>
            <a:rPr lang="en-US" sz="1400" b="0" i="0" u="none" strike="noStrike" baseline="0">
              <a:solidFill>
                <a:sysClr val="windowText" lastClr="000000">
                  <a:lumMod val="65000"/>
                  <a:lumOff val="35000"/>
                </a:sysClr>
              </a:solidFill>
              <a:latin typeface="Calibri" panose="020F0502020204030204"/>
            </a:rPr>
            <a:t>%fat bloxplots</a:t>
          </a:r>
        </a:p>
      </cx:txPr>
    </cx:title>
    <cx:plotArea>
      <cx:plotAreaRegion>
        <cx:series layoutId="boxWhisker" uniqueId="{7D457CD8-E559-44D3-98C8-CA3056BA118E}">
          <cx:tx>
            <cx:txData>
              <cx:f>Sheet1!$B$1</cx:f>
              <cx:v>Series1</cx:v>
            </cx:txData>
          </cx:tx>
          <cx:dataId val="0"/>
          <cx:layoutPr>
            <cx:visibility meanMarker="0" nonoutliers="0"/>
            <cx:statistics quartileMethod="exclusive"/>
          </cx:layoutPr>
        </cx:series>
      </cx:plotAreaRegion>
      <cx:axis id="0">
        <cx:catScaling gapWidth="5"/>
        <cx:tickLabels/>
      </cx:axis>
      <cx:axis id="1">
        <cx:valScaling min="5"/>
        <cx:majorGridlines/>
        <cx:tickLabels/>
        <cx:txPr>
          <a:bodyPr spcFirstLastPara="1" vertOverflow="ellipsis" horzOverflow="overflow" wrap="square" lIns="0" tIns="0" rIns="0" bIns="0" anchor="ctr" anchorCtr="1"/>
          <a:lstStyle/>
          <a:p>
            <a:pPr algn="ctr" rtl="0">
              <a:defRPr sz="1200"/>
            </a:pPr>
            <a:endParaRPr lang="en-US" sz="1200" b="0" i="0" u="none" strike="noStrike" baseline="0">
              <a:solidFill>
                <a:srgbClr val="000000">
                  <a:lumMod val="65000"/>
                  <a:lumOff val="35000"/>
                </a:srgbClr>
              </a:solidFill>
              <a:latin typeface="Arial"/>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19413" cy="493713"/>
          </a:xfrm>
          <a:prstGeom prst="rect">
            <a:avLst/>
          </a:prstGeom>
          <a:noFill/>
          <a:ln>
            <a:noFill/>
          </a:ln>
        </p:spPr>
        <p:txBody>
          <a:bodyPr spcFirstLastPara="1" wrap="square" lIns="90750" tIns="45375" rIns="90750" bIns="45375"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14763" y="0"/>
            <a:ext cx="2919412" cy="493713"/>
          </a:xfrm>
          <a:prstGeom prst="rect">
            <a:avLst/>
          </a:prstGeom>
          <a:noFill/>
          <a:ln>
            <a:noFill/>
          </a:ln>
        </p:spPr>
        <p:txBody>
          <a:bodyPr spcFirstLastPara="1" wrap="square" lIns="90750" tIns="45375" rIns="90750" bIns="45375"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901700" y="739775"/>
            <a:ext cx="4932363"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lvl1pPr marL="457200" marR="0" lvl="0"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36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371013"/>
            <a:ext cx="2919413" cy="493712"/>
          </a:xfrm>
          <a:prstGeom prst="rect">
            <a:avLst/>
          </a:prstGeom>
          <a:noFill/>
          <a:ln>
            <a:noFill/>
          </a:ln>
        </p:spPr>
        <p:txBody>
          <a:bodyPr spcFirstLastPara="1" wrap="square" lIns="90750" tIns="45375" rIns="90750" bIns="45375"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14763" y="9371013"/>
            <a:ext cx="2919412" cy="493712"/>
          </a:xfrm>
          <a:prstGeom prst="rect">
            <a:avLst/>
          </a:prstGeom>
          <a:noFill/>
          <a:ln>
            <a:noFill/>
          </a:ln>
        </p:spPr>
        <p:txBody>
          <a:bodyPr spcFirstLastPara="1" wrap="square" lIns="90750" tIns="45375" rIns="90750" bIns="45375"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73100" y="4686300"/>
            <a:ext cx="5389563" cy="4440238"/>
          </a:xfrm>
          <a:prstGeom prst="rect">
            <a:avLst/>
          </a:prstGeom>
          <a:noFill/>
          <a:ln>
            <a:noFill/>
          </a:ln>
        </p:spPr>
        <p:txBody>
          <a:bodyPr spcFirstLastPara="1" wrap="square" lIns="90750" tIns="45375" rIns="90750" bIns="45375" anchor="t" anchorCtr="0">
            <a:noAutofit/>
          </a:bodyPr>
          <a:lstStyle/>
          <a:p>
            <a:pPr marL="0" lvl="0" indent="0" algn="l" rtl="0">
              <a:lnSpc>
                <a:spcPct val="100000"/>
              </a:lnSpc>
              <a:spcBef>
                <a:spcPts val="360"/>
              </a:spcBef>
              <a:spcAft>
                <a:spcPts val="0"/>
              </a:spcAft>
              <a:buSzPts val="1400"/>
              <a:buNone/>
            </a:pPr>
            <a:endParaRPr/>
          </a:p>
        </p:txBody>
      </p:sp>
      <p:sp>
        <p:nvSpPr>
          <p:cNvPr id="74" name="Google Shape;74;p1: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2103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5931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64751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6594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2402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394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3265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33479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3103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74210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5948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279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12832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54519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38642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73029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84544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482967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463290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5979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86192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63550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9851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57283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1149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44595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43: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268" name="Google Shape;268;p43: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85758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6272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18064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737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1423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5:notes"/>
          <p:cNvSpPr txBox="1">
            <a:spLocks noGrp="1"/>
          </p:cNvSpPr>
          <p:nvPr>
            <p:ph type="body" idx="1"/>
          </p:nvPr>
        </p:nvSpPr>
        <p:spPr>
          <a:xfrm>
            <a:off x="673100" y="4686300"/>
            <a:ext cx="5389563" cy="4440238"/>
          </a:xfrm>
          <a:prstGeom prst="rect">
            <a:avLst/>
          </a:prstGeom>
        </p:spPr>
        <p:txBody>
          <a:bodyPr spcFirstLastPara="1" wrap="square" lIns="90750" tIns="45375" rIns="90750" bIns="45375" anchor="t" anchorCtr="0">
            <a:noAutofit/>
          </a:bodyPr>
          <a:lstStyle/>
          <a:p>
            <a:pPr marL="0" lvl="0" indent="0" algn="l" rtl="0">
              <a:spcBef>
                <a:spcPts val="360"/>
              </a:spcBef>
              <a:spcAft>
                <a:spcPts val="0"/>
              </a:spcAft>
              <a:buNone/>
            </a:pPr>
            <a:endParaRPr/>
          </a:p>
        </p:txBody>
      </p:sp>
      <p:sp>
        <p:nvSpPr>
          <p:cNvPr id="97" name="Google Shape;97;p35:notes"/>
          <p:cNvSpPr>
            <a:spLocks noGrp="1" noRot="1" noChangeAspect="1"/>
          </p:cNvSpPr>
          <p:nvPr>
            <p:ph type="sldImg" idx="2"/>
          </p:nvPr>
        </p:nvSpPr>
        <p:spPr>
          <a:xfrm>
            <a:off x="900113" y="739775"/>
            <a:ext cx="4935537" cy="3700463"/>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77722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6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6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6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63"/>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000">
                <a:solidFill>
                  <a:srgbClr val="FFFF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1" name="Google Shape;21;p63"/>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lvl1pPr marL="457189" lvl="0" indent="-393690" algn="l">
              <a:lnSpc>
                <a:spcPct val="100000"/>
              </a:lnSpc>
              <a:spcBef>
                <a:spcPts val="100"/>
              </a:spcBef>
              <a:spcAft>
                <a:spcPts val="0"/>
              </a:spcAft>
              <a:buClr>
                <a:srgbClr val="0C0C0C"/>
              </a:buClr>
              <a:buSzPts val="2600"/>
              <a:buFont typeface="Noto Sans Symbols"/>
              <a:buChar char="❑"/>
              <a:defRPr sz="2600" b="1">
                <a:solidFill>
                  <a:srgbClr val="0C0C0C"/>
                </a:solidFill>
                <a:latin typeface="Arial"/>
                <a:ea typeface="Arial"/>
                <a:cs typeface="Arial"/>
                <a:sym typeface="Arial"/>
              </a:defRPr>
            </a:lvl1pPr>
            <a:lvl2pPr marL="914377" lvl="1" indent="-380990" algn="l">
              <a:lnSpc>
                <a:spcPct val="100000"/>
              </a:lnSpc>
              <a:spcBef>
                <a:spcPts val="300"/>
              </a:spcBef>
              <a:spcAft>
                <a:spcPts val="0"/>
              </a:spcAft>
              <a:buClr>
                <a:schemeClr val="dk1"/>
              </a:buClr>
              <a:buSzPts val="2400"/>
              <a:buChar char="–"/>
              <a:defRPr sz="2400">
                <a:solidFill>
                  <a:schemeClr val="dk1"/>
                </a:solidFill>
              </a:defRPr>
            </a:lvl2pPr>
            <a:lvl3pPr marL="1371566" lvl="2" indent="-380990" algn="l">
              <a:lnSpc>
                <a:spcPct val="100000"/>
              </a:lnSpc>
              <a:spcBef>
                <a:spcPts val="300"/>
              </a:spcBef>
              <a:spcAft>
                <a:spcPts val="0"/>
              </a:spcAft>
              <a:buClr>
                <a:schemeClr val="dk1"/>
              </a:buClr>
              <a:buSzPts val="2400"/>
              <a:buChar char="•"/>
              <a:defRPr sz="2400">
                <a:solidFill>
                  <a:schemeClr val="dk1"/>
                </a:solidFill>
              </a:defRPr>
            </a:lvl3pPr>
            <a:lvl4pPr marL="1828754" lvl="3" indent="-380990" algn="l">
              <a:lnSpc>
                <a:spcPct val="100000"/>
              </a:lnSpc>
              <a:spcBef>
                <a:spcPts val="300"/>
              </a:spcBef>
              <a:spcAft>
                <a:spcPts val="0"/>
              </a:spcAft>
              <a:buClr>
                <a:schemeClr val="dk1"/>
              </a:buClr>
              <a:buSzPts val="2400"/>
              <a:buChar char="–"/>
              <a:defRPr sz="2400">
                <a:solidFill>
                  <a:schemeClr val="dk1"/>
                </a:solidFill>
              </a:defRPr>
            </a:lvl4pPr>
            <a:lvl5pPr marL="2285943" lvl="4" indent="-355591" algn="l">
              <a:lnSpc>
                <a:spcPct val="100000"/>
              </a:lnSpc>
              <a:spcBef>
                <a:spcPts val="300"/>
              </a:spcBef>
              <a:spcAft>
                <a:spcPts val="0"/>
              </a:spcAft>
              <a:buClr>
                <a:schemeClr val="dk1"/>
              </a:buClr>
              <a:buSzPts val="2000"/>
              <a:buChar char="»"/>
              <a:defRPr sz="2000">
                <a:solidFill>
                  <a:schemeClr val="dk1"/>
                </a:solidFill>
              </a:defRPr>
            </a:lvl5pPr>
            <a:lvl6pPr marL="2743131" lvl="5" indent="-342891" algn="l">
              <a:lnSpc>
                <a:spcPct val="100000"/>
              </a:lnSpc>
              <a:spcBef>
                <a:spcPts val="360"/>
              </a:spcBef>
              <a:spcAft>
                <a:spcPts val="0"/>
              </a:spcAft>
              <a:buClr>
                <a:schemeClr val="dk1"/>
              </a:buClr>
              <a:buSzPts val="1800"/>
              <a:buChar char="•"/>
              <a:defRPr/>
            </a:lvl6pPr>
            <a:lvl7pPr marL="3200320" lvl="6" indent="-342891" algn="l">
              <a:lnSpc>
                <a:spcPct val="100000"/>
              </a:lnSpc>
              <a:spcBef>
                <a:spcPts val="360"/>
              </a:spcBef>
              <a:spcAft>
                <a:spcPts val="0"/>
              </a:spcAft>
              <a:buClr>
                <a:schemeClr val="dk1"/>
              </a:buClr>
              <a:buSzPts val="1800"/>
              <a:buChar char="•"/>
              <a:defRPr/>
            </a:lvl7pPr>
            <a:lvl8pPr marL="3657509" lvl="7" indent="-342891" algn="l">
              <a:lnSpc>
                <a:spcPct val="100000"/>
              </a:lnSpc>
              <a:spcBef>
                <a:spcPts val="360"/>
              </a:spcBef>
              <a:spcAft>
                <a:spcPts val="0"/>
              </a:spcAft>
              <a:buClr>
                <a:schemeClr val="dk1"/>
              </a:buClr>
              <a:buSzPts val="1800"/>
              <a:buChar char="•"/>
              <a:defRPr/>
            </a:lvl8pPr>
            <a:lvl9pPr marL="4114697" lvl="8" indent="-342891" algn="l">
              <a:lnSpc>
                <a:spcPct val="100000"/>
              </a:lnSpc>
              <a:spcBef>
                <a:spcPts val="360"/>
              </a:spcBef>
              <a:spcAft>
                <a:spcPts val="0"/>
              </a:spcAft>
              <a:buClr>
                <a:schemeClr val="dk1"/>
              </a:buClr>
              <a:buSzPts val="1800"/>
              <a:buChar char="•"/>
              <a:defRPr/>
            </a:lvl9pPr>
          </a:lstStyle>
          <a:p>
            <a:endParaRPr/>
          </a:p>
        </p:txBody>
      </p:sp>
      <p:sp>
        <p:nvSpPr>
          <p:cNvPr id="22" name="Google Shape;22;p63"/>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3"/>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63"/>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pic>
        <p:nvPicPr>
          <p:cNvPr id="26" name="Google Shape;26;p65"/>
          <p:cNvPicPr preferRelativeResize="0"/>
          <p:nvPr/>
        </p:nvPicPr>
        <p:blipFill rotWithShape="1">
          <a:blip r:embed="rId2">
            <a:alphaModFix/>
          </a:blip>
          <a:srcRect t="8081" b="8860"/>
          <a:stretch/>
        </p:blipFill>
        <p:spPr>
          <a:xfrm>
            <a:off x="0" y="1131888"/>
            <a:ext cx="9144000" cy="5370512"/>
          </a:xfrm>
          <a:prstGeom prst="rect">
            <a:avLst/>
          </a:prstGeom>
          <a:noFill/>
          <a:ln>
            <a:noFill/>
          </a:ln>
        </p:spPr>
      </p:pic>
      <p:sp>
        <p:nvSpPr>
          <p:cNvPr id="27" name="Google Shape;27;p65"/>
          <p:cNvSpPr txBox="1">
            <a:spLocks noGrp="1"/>
          </p:cNvSpPr>
          <p:nvPr>
            <p:ph type="title"/>
          </p:nvPr>
        </p:nvSpPr>
        <p:spPr>
          <a:xfrm>
            <a:off x="0" y="2057400"/>
            <a:ext cx="9144000" cy="20574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4000" b="1" cap="none">
                <a:solidFill>
                  <a:srgbClr val="FF0000"/>
                </a:solidFill>
                <a:latin typeface="Arial"/>
                <a:ea typeface="Arial"/>
                <a:cs typeface="Arial"/>
                <a:sym typeface="Aria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65"/>
          <p:cNvSpPr txBox="1">
            <a:spLocks noGrp="1"/>
          </p:cNvSpPr>
          <p:nvPr>
            <p:ph type="body" idx="1"/>
          </p:nvPr>
        </p:nvSpPr>
        <p:spPr>
          <a:xfrm>
            <a:off x="457200" y="76200"/>
            <a:ext cx="7239000" cy="990600"/>
          </a:xfrm>
          <a:prstGeom prst="rect">
            <a:avLst/>
          </a:prstGeom>
          <a:noFill/>
          <a:ln>
            <a:noFill/>
          </a:ln>
        </p:spPr>
        <p:txBody>
          <a:bodyPr spcFirstLastPara="1" wrap="square" lIns="91425" tIns="45700" rIns="91425" bIns="45700" anchor="ctr" anchorCtr="0">
            <a:noAutofit/>
          </a:bodyPr>
          <a:lstStyle>
            <a:lvl1pPr marL="457189" lvl="0" indent="-228594" algn="l">
              <a:lnSpc>
                <a:spcPct val="100000"/>
              </a:lnSpc>
              <a:spcBef>
                <a:spcPts val="100"/>
              </a:spcBef>
              <a:spcAft>
                <a:spcPts val="0"/>
              </a:spcAft>
              <a:buClr>
                <a:srgbClr val="FFFF00"/>
              </a:buClr>
              <a:buSzPts val="3000"/>
              <a:buNone/>
              <a:defRPr sz="3000">
                <a:solidFill>
                  <a:srgbClr val="FFFF00"/>
                </a:solidFill>
                <a:latin typeface="Arial"/>
                <a:ea typeface="Arial"/>
                <a:cs typeface="Arial"/>
                <a:sym typeface="Arial"/>
              </a:defRPr>
            </a:lvl1pPr>
            <a:lvl2pPr marL="914377" lvl="1" indent="-228594" algn="l">
              <a:lnSpc>
                <a:spcPct val="100000"/>
              </a:lnSpc>
              <a:spcBef>
                <a:spcPts val="300"/>
              </a:spcBef>
              <a:spcAft>
                <a:spcPts val="0"/>
              </a:spcAft>
              <a:buClr>
                <a:srgbClr val="888888"/>
              </a:buClr>
              <a:buSzPts val="1800"/>
              <a:buNone/>
              <a:defRPr sz="1800">
                <a:solidFill>
                  <a:srgbClr val="888888"/>
                </a:solidFill>
              </a:defRPr>
            </a:lvl2pPr>
            <a:lvl3pPr marL="1371566" lvl="2" indent="-228594" algn="l">
              <a:lnSpc>
                <a:spcPct val="100000"/>
              </a:lnSpc>
              <a:spcBef>
                <a:spcPts val="300"/>
              </a:spcBef>
              <a:spcAft>
                <a:spcPts val="0"/>
              </a:spcAft>
              <a:buClr>
                <a:srgbClr val="888888"/>
              </a:buClr>
              <a:buSzPts val="1600"/>
              <a:buNone/>
              <a:defRPr sz="1600">
                <a:solidFill>
                  <a:srgbClr val="888888"/>
                </a:solidFill>
              </a:defRPr>
            </a:lvl3pPr>
            <a:lvl4pPr marL="1828754" lvl="3" indent="-228594" algn="l">
              <a:lnSpc>
                <a:spcPct val="100000"/>
              </a:lnSpc>
              <a:spcBef>
                <a:spcPts val="300"/>
              </a:spcBef>
              <a:spcAft>
                <a:spcPts val="0"/>
              </a:spcAft>
              <a:buClr>
                <a:srgbClr val="888888"/>
              </a:buClr>
              <a:buSzPts val="1400"/>
              <a:buNone/>
              <a:defRPr sz="1400">
                <a:solidFill>
                  <a:srgbClr val="888888"/>
                </a:solidFill>
              </a:defRPr>
            </a:lvl4pPr>
            <a:lvl5pPr marL="2285943" lvl="4" indent="-228594" algn="l">
              <a:lnSpc>
                <a:spcPct val="100000"/>
              </a:lnSpc>
              <a:spcBef>
                <a:spcPts val="300"/>
              </a:spcBef>
              <a:spcAft>
                <a:spcPts val="0"/>
              </a:spcAft>
              <a:buClr>
                <a:srgbClr val="888888"/>
              </a:buClr>
              <a:buSzPts val="1400"/>
              <a:buNone/>
              <a:defRPr sz="1400">
                <a:solidFill>
                  <a:srgbClr val="888888"/>
                </a:solidFill>
              </a:defRPr>
            </a:lvl5pPr>
            <a:lvl6pPr marL="2743131" lvl="5" indent="-228594" algn="l">
              <a:lnSpc>
                <a:spcPct val="100000"/>
              </a:lnSpc>
              <a:spcBef>
                <a:spcPts val="300"/>
              </a:spcBef>
              <a:spcAft>
                <a:spcPts val="0"/>
              </a:spcAft>
              <a:buClr>
                <a:srgbClr val="888888"/>
              </a:buClr>
              <a:buSzPts val="1400"/>
              <a:buNone/>
              <a:defRPr sz="1400">
                <a:solidFill>
                  <a:srgbClr val="888888"/>
                </a:solidFill>
              </a:defRPr>
            </a:lvl6pPr>
            <a:lvl7pPr marL="3200320" lvl="6" indent="-228594" algn="l">
              <a:lnSpc>
                <a:spcPct val="100000"/>
              </a:lnSpc>
              <a:spcBef>
                <a:spcPts val="280"/>
              </a:spcBef>
              <a:spcAft>
                <a:spcPts val="0"/>
              </a:spcAft>
              <a:buClr>
                <a:srgbClr val="888888"/>
              </a:buClr>
              <a:buSzPts val="1400"/>
              <a:buNone/>
              <a:defRPr sz="1400">
                <a:solidFill>
                  <a:srgbClr val="888888"/>
                </a:solidFill>
              </a:defRPr>
            </a:lvl7pPr>
            <a:lvl8pPr marL="3657509" lvl="7" indent="-228594" algn="l">
              <a:lnSpc>
                <a:spcPct val="100000"/>
              </a:lnSpc>
              <a:spcBef>
                <a:spcPts val="280"/>
              </a:spcBef>
              <a:spcAft>
                <a:spcPts val="0"/>
              </a:spcAft>
              <a:buClr>
                <a:srgbClr val="888888"/>
              </a:buClr>
              <a:buSzPts val="1400"/>
              <a:buNone/>
              <a:defRPr sz="1400">
                <a:solidFill>
                  <a:srgbClr val="888888"/>
                </a:solidFill>
              </a:defRPr>
            </a:lvl8pPr>
            <a:lvl9pPr marL="4114697" lvl="8" indent="-228594"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9" name="Google Shape;29;p65"/>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65"/>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6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6"/>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4" name="Google Shape;34;p66"/>
          <p:cNvSpPr txBox="1">
            <a:spLocks noGrp="1"/>
          </p:cNvSpPr>
          <p:nvPr>
            <p:ph type="body" idx="1"/>
          </p:nvPr>
        </p:nvSpPr>
        <p:spPr>
          <a:xfrm>
            <a:off x="457200" y="1600201"/>
            <a:ext cx="4038600" cy="4525963"/>
          </a:xfrm>
          <a:prstGeom prst="rect">
            <a:avLst/>
          </a:prstGeom>
          <a:noFill/>
          <a:ln>
            <a:noFill/>
          </a:ln>
        </p:spPr>
        <p:txBody>
          <a:bodyPr spcFirstLastPara="1" wrap="square" lIns="91425" tIns="45700" rIns="91425" bIns="45700" anchor="t" anchorCtr="0">
            <a:noAutofit/>
          </a:bodyPr>
          <a:lstStyle>
            <a:lvl1pPr marL="457189" lvl="0" indent="-393690" algn="l">
              <a:lnSpc>
                <a:spcPct val="100000"/>
              </a:lnSpc>
              <a:spcBef>
                <a:spcPts val="100"/>
              </a:spcBef>
              <a:spcAft>
                <a:spcPts val="0"/>
              </a:spcAft>
              <a:buClr>
                <a:schemeClr val="dk1"/>
              </a:buClr>
              <a:buSzPts val="2600"/>
              <a:buChar char="•"/>
              <a:defRPr sz="2600">
                <a:solidFill>
                  <a:schemeClr val="dk1"/>
                </a:solidFill>
              </a:defRPr>
            </a:lvl1pPr>
            <a:lvl2pPr marL="914377" lvl="1" indent="-380990" algn="l">
              <a:lnSpc>
                <a:spcPct val="100000"/>
              </a:lnSpc>
              <a:spcBef>
                <a:spcPts val="300"/>
              </a:spcBef>
              <a:spcAft>
                <a:spcPts val="0"/>
              </a:spcAft>
              <a:buClr>
                <a:schemeClr val="dk1"/>
              </a:buClr>
              <a:buSzPts val="2400"/>
              <a:buChar char="–"/>
              <a:defRPr sz="2400">
                <a:solidFill>
                  <a:schemeClr val="dk1"/>
                </a:solidFill>
              </a:defRPr>
            </a:lvl2pPr>
            <a:lvl3pPr marL="1371566" lvl="2" indent="-355591" algn="l">
              <a:lnSpc>
                <a:spcPct val="100000"/>
              </a:lnSpc>
              <a:spcBef>
                <a:spcPts val="300"/>
              </a:spcBef>
              <a:spcAft>
                <a:spcPts val="0"/>
              </a:spcAft>
              <a:buClr>
                <a:schemeClr val="dk1"/>
              </a:buClr>
              <a:buSzPts val="2000"/>
              <a:buChar char="•"/>
              <a:defRPr sz="2000">
                <a:solidFill>
                  <a:schemeClr val="dk1"/>
                </a:solidFill>
              </a:defRPr>
            </a:lvl3pPr>
            <a:lvl4pPr marL="1828754" lvl="3" indent="-342891" algn="l">
              <a:lnSpc>
                <a:spcPct val="100000"/>
              </a:lnSpc>
              <a:spcBef>
                <a:spcPts val="300"/>
              </a:spcBef>
              <a:spcAft>
                <a:spcPts val="0"/>
              </a:spcAft>
              <a:buClr>
                <a:schemeClr val="dk1"/>
              </a:buClr>
              <a:buSzPts val="1800"/>
              <a:buChar char="–"/>
              <a:defRPr sz="1800">
                <a:solidFill>
                  <a:schemeClr val="dk1"/>
                </a:solidFill>
              </a:defRPr>
            </a:lvl4pPr>
            <a:lvl5pPr marL="2285943" lvl="4" indent="-342891" algn="l">
              <a:lnSpc>
                <a:spcPct val="100000"/>
              </a:lnSpc>
              <a:spcBef>
                <a:spcPts val="300"/>
              </a:spcBef>
              <a:spcAft>
                <a:spcPts val="0"/>
              </a:spcAft>
              <a:buClr>
                <a:schemeClr val="dk1"/>
              </a:buClr>
              <a:buSzPts val="1800"/>
              <a:buChar char="»"/>
              <a:defRPr sz="1800">
                <a:solidFill>
                  <a:schemeClr val="dk1"/>
                </a:solidFill>
              </a:defRPr>
            </a:lvl5pPr>
            <a:lvl6pPr marL="2743131" lvl="5" indent="-342891" algn="l">
              <a:lnSpc>
                <a:spcPct val="100000"/>
              </a:lnSpc>
              <a:spcBef>
                <a:spcPts val="360"/>
              </a:spcBef>
              <a:spcAft>
                <a:spcPts val="0"/>
              </a:spcAft>
              <a:buClr>
                <a:schemeClr val="dk1"/>
              </a:buClr>
              <a:buSzPts val="1800"/>
              <a:buChar char="•"/>
              <a:defRPr sz="1800"/>
            </a:lvl6pPr>
            <a:lvl7pPr marL="3200320" lvl="6" indent="-342891" algn="l">
              <a:lnSpc>
                <a:spcPct val="100000"/>
              </a:lnSpc>
              <a:spcBef>
                <a:spcPts val="360"/>
              </a:spcBef>
              <a:spcAft>
                <a:spcPts val="0"/>
              </a:spcAft>
              <a:buClr>
                <a:schemeClr val="dk1"/>
              </a:buClr>
              <a:buSzPts val="1800"/>
              <a:buChar char="•"/>
              <a:defRPr sz="1800"/>
            </a:lvl7pPr>
            <a:lvl8pPr marL="3657509" lvl="7" indent="-342891" algn="l">
              <a:lnSpc>
                <a:spcPct val="100000"/>
              </a:lnSpc>
              <a:spcBef>
                <a:spcPts val="360"/>
              </a:spcBef>
              <a:spcAft>
                <a:spcPts val="0"/>
              </a:spcAft>
              <a:buClr>
                <a:schemeClr val="dk1"/>
              </a:buClr>
              <a:buSzPts val="1800"/>
              <a:buChar char="•"/>
              <a:defRPr sz="1800"/>
            </a:lvl8pPr>
            <a:lvl9pPr marL="4114697" lvl="8" indent="-342891" algn="l">
              <a:lnSpc>
                <a:spcPct val="100000"/>
              </a:lnSpc>
              <a:spcBef>
                <a:spcPts val="360"/>
              </a:spcBef>
              <a:spcAft>
                <a:spcPts val="0"/>
              </a:spcAft>
              <a:buClr>
                <a:schemeClr val="dk1"/>
              </a:buClr>
              <a:buSzPts val="1800"/>
              <a:buChar char="•"/>
              <a:defRPr sz="1800"/>
            </a:lvl9pPr>
          </a:lstStyle>
          <a:p>
            <a:endParaRPr/>
          </a:p>
        </p:txBody>
      </p:sp>
      <p:sp>
        <p:nvSpPr>
          <p:cNvPr id="35" name="Google Shape;35;p66"/>
          <p:cNvSpPr txBox="1">
            <a:spLocks noGrp="1"/>
          </p:cNvSpPr>
          <p:nvPr>
            <p:ph type="body" idx="2"/>
          </p:nvPr>
        </p:nvSpPr>
        <p:spPr>
          <a:xfrm>
            <a:off x="4648200" y="1600201"/>
            <a:ext cx="4038600" cy="4525963"/>
          </a:xfrm>
          <a:prstGeom prst="rect">
            <a:avLst/>
          </a:prstGeom>
          <a:noFill/>
          <a:ln>
            <a:noFill/>
          </a:ln>
        </p:spPr>
        <p:txBody>
          <a:bodyPr spcFirstLastPara="1" wrap="square" lIns="91425" tIns="45700" rIns="91425" bIns="45700" anchor="t" anchorCtr="0">
            <a:noAutofit/>
          </a:bodyPr>
          <a:lstStyle>
            <a:lvl1pPr marL="457189" lvl="0" indent="-393690" algn="l">
              <a:lnSpc>
                <a:spcPct val="100000"/>
              </a:lnSpc>
              <a:spcBef>
                <a:spcPts val="100"/>
              </a:spcBef>
              <a:spcAft>
                <a:spcPts val="0"/>
              </a:spcAft>
              <a:buClr>
                <a:schemeClr val="dk1"/>
              </a:buClr>
              <a:buSzPts val="2600"/>
              <a:buChar char="•"/>
              <a:defRPr sz="2600">
                <a:solidFill>
                  <a:schemeClr val="dk1"/>
                </a:solidFill>
              </a:defRPr>
            </a:lvl1pPr>
            <a:lvl2pPr marL="914377" lvl="1" indent="-380990" algn="l">
              <a:lnSpc>
                <a:spcPct val="100000"/>
              </a:lnSpc>
              <a:spcBef>
                <a:spcPts val="300"/>
              </a:spcBef>
              <a:spcAft>
                <a:spcPts val="0"/>
              </a:spcAft>
              <a:buClr>
                <a:schemeClr val="dk1"/>
              </a:buClr>
              <a:buSzPts val="2400"/>
              <a:buChar char="–"/>
              <a:defRPr sz="2400">
                <a:solidFill>
                  <a:schemeClr val="dk1"/>
                </a:solidFill>
              </a:defRPr>
            </a:lvl2pPr>
            <a:lvl3pPr marL="1371566" lvl="2" indent="-355591" algn="l">
              <a:lnSpc>
                <a:spcPct val="100000"/>
              </a:lnSpc>
              <a:spcBef>
                <a:spcPts val="300"/>
              </a:spcBef>
              <a:spcAft>
                <a:spcPts val="0"/>
              </a:spcAft>
              <a:buClr>
                <a:schemeClr val="dk1"/>
              </a:buClr>
              <a:buSzPts val="2000"/>
              <a:buChar char="•"/>
              <a:defRPr sz="2000">
                <a:solidFill>
                  <a:schemeClr val="dk1"/>
                </a:solidFill>
              </a:defRPr>
            </a:lvl3pPr>
            <a:lvl4pPr marL="1828754" lvl="3" indent="-342891" algn="l">
              <a:lnSpc>
                <a:spcPct val="100000"/>
              </a:lnSpc>
              <a:spcBef>
                <a:spcPts val="300"/>
              </a:spcBef>
              <a:spcAft>
                <a:spcPts val="0"/>
              </a:spcAft>
              <a:buClr>
                <a:schemeClr val="dk1"/>
              </a:buClr>
              <a:buSzPts val="1800"/>
              <a:buChar char="–"/>
              <a:defRPr sz="1800">
                <a:solidFill>
                  <a:schemeClr val="dk1"/>
                </a:solidFill>
              </a:defRPr>
            </a:lvl4pPr>
            <a:lvl5pPr marL="2285943" lvl="4" indent="-342891" algn="l">
              <a:lnSpc>
                <a:spcPct val="100000"/>
              </a:lnSpc>
              <a:spcBef>
                <a:spcPts val="300"/>
              </a:spcBef>
              <a:spcAft>
                <a:spcPts val="0"/>
              </a:spcAft>
              <a:buClr>
                <a:schemeClr val="dk1"/>
              </a:buClr>
              <a:buSzPts val="1800"/>
              <a:buChar char="»"/>
              <a:defRPr sz="1800">
                <a:solidFill>
                  <a:schemeClr val="dk1"/>
                </a:solidFill>
              </a:defRPr>
            </a:lvl5pPr>
            <a:lvl6pPr marL="2743131" lvl="5" indent="-342891" algn="l">
              <a:lnSpc>
                <a:spcPct val="100000"/>
              </a:lnSpc>
              <a:spcBef>
                <a:spcPts val="360"/>
              </a:spcBef>
              <a:spcAft>
                <a:spcPts val="0"/>
              </a:spcAft>
              <a:buClr>
                <a:schemeClr val="dk1"/>
              </a:buClr>
              <a:buSzPts val="1800"/>
              <a:buChar char="•"/>
              <a:defRPr sz="1800"/>
            </a:lvl6pPr>
            <a:lvl7pPr marL="3200320" lvl="6" indent="-342891" algn="l">
              <a:lnSpc>
                <a:spcPct val="100000"/>
              </a:lnSpc>
              <a:spcBef>
                <a:spcPts val="360"/>
              </a:spcBef>
              <a:spcAft>
                <a:spcPts val="0"/>
              </a:spcAft>
              <a:buClr>
                <a:schemeClr val="dk1"/>
              </a:buClr>
              <a:buSzPts val="1800"/>
              <a:buChar char="•"/>
              <a:defRPr sz="1800"/>
            </a:lvl7pPr>
            <a:lvl8pPr marL="3657509" lvl="7" indent="-342891" algn="l">
              <a:lnSpc>
                <a:spcPct val="100000"/>
              </a:lnSpc>
              <a:spcBef>
                <a:spcPts val="360"/>
              </a:spcBef>
              <a:spcAft>
                <a:spcPts val="0"/>
              </a:spcAft>
              <a:buClr>
                <a:schemeClr val="dk1"/>
              </a:buClr>
              <a:buSzPts val="1800"/>
              <a:buChar char="•"/>
              <a:defRPr sz="1800"/>
            </a:lvl8pPr>
            <a:lvl9pPr marL="4114697" lvl="8" indent="-342891" algn="l">
              <a:lnSpc>
                <a:spcPct val="100000"/>
              </a:lnSpc>
              <a:spcBef>
                <a:spcPts val="360"/>
              </a:spcBef>
              <a:spcAft>
                <a:spcPts val="0"/>
              </a:spcAft>
              <a:buClr>
                <a:schemeClr val="dk1"/>
              </a:buClr>
              <a:buSzPts val="1800"/>
              <a:buChar char="•"/>
              <a:defRPr sz="1800"/>
            </a:lvl9pPr>
          </a:lstStyle>
          <a:p>
            <a:endParaRPr/>
          </a:p>
        </p:txBody>
      </p:sp>
      <p:sp>
        <p:nvSpPr>
          <p:cNvPr id="36" name="Google Shape;36;p66"/>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66"/>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6"/>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67"/>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1" name="Google Shape;41;p67"/>
          <p:cNvSpPr txBox="1">
            <a:spLocks noGrp="1"/>
          </p:cNvSpPr>
          <p:nvPr>
            <p:ph type="body" idx="1"/>
          </p:nvPr>
        </p:nvSpPr>
        <p:spPr>
          <a:xfrm>
            <a:off x="457200" y="1535113"/>
            <a:ext cx="4040188" cy="639763"/>
          </a:xfrm>
          <a:prstGeom prst="rect">
            <a:avLst/>
          </a:prstGeom>
          <a:noFill/>
          <a:ln>
            <a:noFill/>
          </a:ln>
        </p:spPr>
        <p:txBody>
          <a:bodyPr spcFirstLastPara="1" wrap="square" lIns="91425" tIns="45700" rIns="91425" bIns="45700" anchor="b" anchorCtr="0">
            <a:noAutofit/>
          </a:bodyPr>
          <a:lstStyle>
            <a:lvl1pPr marL="457189" lvl="0" indent="-228594" algn="l">
              <a:lnSpc>
                <a:spcPct val="100000"/>
              </a:lnSpc>
              <a:spcBef>
                <a:spcPts val="100"/>
              </a:spcBef>
              <a:spcAft>
                <a:spcPts val="0"/>
              </a:spcAft>
              <a:buClr>
                <a:srgbClr val="002060"/>
              </a:buClr>
              <a:buSzPts val="2400"/>
              <a:buNone/>
              <a:defRPr sz="2400" b="1"/>
            </a:lvl1pPr>
            <a:lvl2pPr marL="914377" lvl="1" indent="-228594" algn="l">
              <a:lnSpc>
                <a:spcPct val="100000"/>
              </a:lnSpc>
              <a:spcBef>
                <a:spcPts val="300"/>
              </a:spcBef>
              <a:spcAft>
                <a:spcPts val="0"/>
              </a:spcAft>
              <a:buClr>
                <a:srgbClr val="002060"/>
              </a:buClr>
              <a:buSzPts val="2000"/>
              <a:buNone/>
              <a:defRPr sz="2000" b="1"/>
            </a:lvl2pPr>
            <a:lvl3pPr marL="1371566" lvl="2" indent="-228594" algn="l">
              <a:lnSpc>
                <a:spcPct val="100000"/>
              </a:lnSpc>
              <a:spcBef>
                <a:spcPts val="300"/>
              </a:spcBef>
              <a:spcAft>
                <a:spcPts val="0"/>
              </a:spcAft>
              <a:buClr>
                <a:srgbClr val="002060"/>
              </a:buClr>
              <a:buSzPts val="1800"/>
              <a:buNone/>
              <a:defRPr sz="1800" b="1"/>
            </a:lvl3pPr>
            <a:lvl4pPr marL="1828754" lvl="3" indent="-228594" algn="l">
              <a:lnSpc>
                <a:spcPct val="100000"/>
              </a:lnSpc>
              <a:spcBef>
                <a:spcPts val="300"/>
              </a:spcBef>
              <a:spcAft>
                <a:spcPts val="0"/>
              </a:spcAft>
              <a:buClr>
                <a:srgbClr val="002060"/>
              </a:buClr>
              <a:buSzPts val="1600"/>
              <a:buNone/>
              <a:defRPr sz="1600" b="1"/>
            </a:lvl4pPr>
            <a:lvl5pPr marL="2285943" lvl="4" indent="-228594" algn="l">
              <a:lnSpc>
                <a:spcPct val="100000"/>
              </a:lnSpc>
              <a:spcBef>
                <a:spcPts val="300"/>
              </a:spcBef>
              <a:spcAft>
                <a:spcPts val="0"/>
              </a:spcAft>
              <a:buClr>
                <a:srgbClr val="002060"/>
              </a:buClr>
              <a:buSzPts val="1600"/>
              <a:buNone/>
              <a:defRPr sz="1600" b="1"/>
            </a:lvl5pPr>
            <a:lvl6pPr marL="2743131" lvl="5" indent="-228594" algn="l">
              <a:lnSpc>
                <a:spcPct val="100000"/>
              </a:lnSpc>
              <a:spcBef>
                <a:spcPts val="320"/>
              </a:spcBef>
              <a:spcAft>
                <a:spcPts val="0"/>
              </a:spcAft>
              <a:buClr>
                <a:schemeClr val="dk1"/>
              </a:buClr>
              <a:buSzPts val="1600"/>
              <a:buNone/>
              <a:defRPr sz="1600" b="1"/>
            </a:lvl6pPr>
            <a:lvl7pPr marL="3200320" lvl="6" indent="-228594" algn="l">
              <a:lnSpc>
                <a:spcPct val="100000"/>
              </a:lnSpc>
              <a:spcBef>
                <a:spcPts val="320"/>
              </a:spcBef>
              <a:spcAft>
                <a:spcPts val="0"/>
              </a:spcAft>
              <a:buClr>
                <a:schemeClr val="dk1"/>
              </a:buClr>
              <a:buSzPts val="1600"/>
              <a:buNone/>
              <a:defRPr sz="1600" b="1"/>
            </a:lvl7pPr>
            <a:lvl8pPr marL="3657509" lvl="7" indent="-228594" algn="l">
              <a:lnSpc>
                <a:spcPct val="100000"/>
              </a:lnSpc>
              <a:spcBef>
                <a:spcPts val="320"/>
              </a:spcBef>
              <a:spcAft>
                <a:spcPts val="0"/>
              </a:spcAft>
              <a:buClr>
                <a:schemeClr val="dk1"/>
              </a:buClr>
              <a:buSzPts val="1600"/>
              <a:buNone/>
              <a:defRPr sz="1600" b="1"/>
            </a:lvl8pPr>
            <a:lvl9pPr marL="4114697" lvl="8" indent="-228594" algn="l">
              <a:lnSpc>
                <a:spcPct val="100000"/>
              </a:lnSpc>
              <a:spcBef>
                <a:spcPts val="320"/>
              </a:spcBef>
              <a:spcAft>
                <a:spcPts val="0"/>
              </a:spcAft>
              <a:buClr>
                <a:schemeClr val="dk1"/>
              </a:buClr>
              <a:buSzPts val="1600"/>
              <a:buNone/>
              <a:defRPr sz="1600" b="1"/>
            </a:lvl9pPr>
          </a:lstStyle>
          <a:p>
            <a:endParaRPr/>
          </a:p>
        </p:txBody>
      </p:sp>
      <p:sp>
        <p:nvSpPr>
          <p:cNvPr id="42" name="Google Shape;42;p6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189" lvl="0" indent="-380990" algn="l">
              <a:lnSpc>
                <a:spcPct val="100000"/>
              </a:lnSpc>
              <a:spcBef>
                <a:spcPts val="100"/>
              </a:spcBef>
              <a:spcAft>
                <a:spcPts val="0"/>
              </a:spcAft>
              <a:buClr>
                <a:srgbClr val="002060"/>
              </a:buClr>
              <a:buSzPts val="2400"/>
              <a:buChar char="•"/>
              <a:defRPr sz="2400"/>
            </a:lvl1pPr>
            <a:lvl2pPr marL="914377" lvl="1" indent="-355591" algn="l">
              <a:lnSpc>
                <a:spcPct val="100000"/>
              </a:lnSpc>
              <a:spcBef>
                <a:spcPts val="300"/>
              </a:spcBef>
              <a:spcAft>
                <a:spcPts val="0"/>
              </a:spcAft>
              <a:buClr>
                <a:srgbClr val="002060"/>
              </a:buClr>
              <a:buSzPts val="2000"/>
              <a:buChar char="–"/>
              <a:defRPr sz="2000"/>
            </a:lvl2pPr>
            <a:lvl3pPr marL="1371566" lvl="2" indent="-342891" algn="l">
              <a:lnSpc>
                <a:spcPct val="100000"/>
              </a:lnSpc>
              <a:spcBef>
                <a:spcPts val="300"/>
              </a:spcBef>
              <a:spcAft>
                <a:spcPts val="0"/>
              </a:spcAft>
              <a:buClr>
                <a:srgbClr val="002060"/>
              </a:buClr>
              <a:buSzPts val="1800"/>
              <a:buChar char="•"/>
              <a:defRPr sz="1800"/>
            </a:lvl3pPr>
            <a:lvl4pPr marL="1828754" lvl="3" indent="-330192" algn="l">
              <a:lnSpc>
                <a:spcPct val="100000"/>
              </a:lnSpc>
              <a:spcBef>
                <a:spcPts val="300"/>
              </a:spcBef>
              <a:spcAft>
                <a:spcPts val="0"/>
              </a:spcAft>
              <a:buClr>
                <a:srgbClr val="002060"/>
              </a:buClr>
              <a:buSzPts val="1600"/>
              <a:buChar char="–"/>
              <a:defRPr sz="1600"/>
            </a:lvl4pPr>
            <a:lvl5pPr marL="2285943" lvl="4" indent="-330192" algn="l">
              <a:lnSpc>
                <a:spcPct val="100000"/>
              </a:lnSpc>
              <a:spcBef>
                <a:spcPts val="300"/>
              </a:spcBef>
              <a:spcAft>
                <a:spcPts val="0"/>
              </a:spcAft>
              <a:buClr>
                <a:srgbClr val="002060"/>
              </a:buClr>
              <a:buSzPts val="1600"/>
              <a:buChar char="»"/>
              <a:defRPr sz="1600"/>
            </a:lvl5pPr>
            <a:lvl6pPr marL="2743131" lvl="5" indent="-330192" algn="l">
              <a:lnSpc>
                <a:spcPct val="100000"/>
              </a:lnSpc>
              <a:spcBef>
                <a:spcPts val="320"/>
              </a:spcBef>
              <a:spcAft>
                <a:spcPts val="0"/>
              </a:spcAft>
              <a:buClr>
                <a:schemeClr val="dk1"/>
              </a:buClr>
              <a:buSzPts val="1600"/>
              <a:buChar char="•"/>
              <a:defRPr sz="1600"/>
            </a:lvl6pPr>
            <a:lvl7pPr marL="3200320" lvl="6" indent="-330192" algn="l">
              <a:lnSpc>
                <a:spcPct val="100000"/>
              </a:lnSpc>
              <a:spcBef>
                <a:spcPts val="320"/>
              </a:spcBef>
              <a:spcAft>
                <a:spcPts val="0"/>
              </a:spcAft>
              <a:buClr>
                <a:schemeClr val="dk1"/>
              </a:buClr>
              <a:buSzPts val="1600"/>
              <a:buChar char="•"/>
              <a:defRPr sz="1600"/>
            </a:lvl7pPr>
            <a:lvl8pPr marL="3657509" lvl="7" indent="-330192" algn="l">
              <a:lnSpc>
                <a:spcPct val="100000"/>
              </a:lnSpc>
              <a:spcBef>
                <a:spcPts val="320"/>
              </a:spcBef>
              <a:spcAft>
                <a:spcPts val="0"/>
              </a:spcAft>
              <a:buClr>
                <a:schemeClr val="dk1"/>
              </a:buClr>
              <a:buSzPts val="1600"/>
              <a:buChar char="•"/>
              <a:defRPr sz="1600"/>
            </a:lvl8pPr>
            <a:lvl9pPr marL="4114697" lvl="8" indent="-330192" algn="l">
              <a:lnSpc>
                <a:spcPct val="100000"/>
              </a:lnSpc>
              <a:spcBef>
                <a:spcPts val="320"/>
              </a:spcBef>
              <a:spcAft>
                <a:spcPts val="0"/>
              </a:spcAft>
              <a:buClr>
                <a:schemeClr val="dk1"/>
              </a:buClr>
              <a:buSzPts val="1600"/>
              <a:buChar char="•"/>
              <a:defRPr sz="1600"/>
            </a:lvl9pPr>
          </a:lstStyle>
          <a:p>
            <a:endParaRPr/>
          </a:p>
        </p:txBody>
      </p:sp>
      <p:sp>
        <p:nvSpPr>
          <p:cNvPr id="43" name="Google Shape;43;p67"/>
          <p:cNvSpPr txBox="1">
            <a:spLocks noGrp="1"/>
          </p:cNvSpPr>
          <p:nvPr>
            <p:ph type="body" idx="3"/>
          </p:nvPr>
        </p:nvSpPr>
        <p:spPr>
          <a:xfrm>
            <a:off x="4645027" y="1535113"/>
            <a:ext cx="4041775" cy="639763"/>
          </a:xfrm>
          <a:prstGeom prst="rect">
            <a:avLst/>
          </a:prstGeom>
          <a:noFill/>
          <a:ln>
            <a:noFill/>
          </a:ln>
        </p:spPr>
        <p:txBody>
          <a:bodyPr spcFirstLastPara="1" wrap="square" lIns="91425" tIns="45700" rIns="91425" bIns="45700" anchor="b" anchorCtr="0">
            <a:noAutofit/>
          </a:bodyPr>
          <a:lstStyle>
            <a:lvl1pPr marL="457189" lvl="0" indent="-228594" algn="l">
              <a:lnSpc>
                <a:spcPct val="100000"/>
              </a:lnSpc>
              <a:spcBef>
                <a:spcPts val="100"/>
              </a:spcBef>
              <a:spcAft>
                <a:spcPts val="0"/>
              </a:spcAft>
              <a:buClr>
                <a:srgbClr val="002060"/>
              </a:buClr>
              <a:buSzPts val="2400"/>
              <a:buNone/>
              <a:defRPr sz="2400" b="1"/>
            </a:lvl1pPr>
            <a:lvl2pPr marL="914377" lvl="1" indent="-228594" algn="l">
              <a:lnSpc>
                <a:spcPct val="100000"/>
              </a:lnSpc>
              <a:spcBef>
                <a:spcPts val="300"/>
              </a:spcBef>
              <a:spcAft>
                <a:spcPts val="0"/>
              </a:spcAft>
              <a:buClr>
                <a:srgbClr val="002060"/>
              </a:buClr>
              <a:buSzPts val="2000"/>
              <a:buNone/>
              <a:defRPr sz="2000" b="1"/>
            </a:lvl2pPr>
            <a:lvl3pPr marL="1371566" lvl="2" indent="-228594" algn="l">
              <a:lnSpc>
                <a:spcPct val="100000"/>
              </a:lnSpc>
              <a:spcBef>
                <a:spcPts val="300"/>
              </a:spcBef>
              <a:spcAft>
                <a:spcPts val="0"/>
              </a:spcAft>
              <a:buClr>
                <a:srgbClr val="002060"/>
              </a:buClr>
              <a:buSzPts val="1800"/>
              <a:buNone/>
              <a:defRPr sz="1800" b="1"/>
            </a:lvl3pPr>
            <a:lvl4pPr marL="1828754" lvl="3" indent="-228594" algn="l">
              <a:lnSpc>
                <a:spcPct val="100000"/>
              </a:lnSpc>
              <a:spcBef>
                <a:spcPts val="300"/>
              </a:spcBef>
              <a:spcAft>
                <a:spcPts val="0"/>
              </a:spcAft>
              <a:buClr>
                <a:srgbClr val="002060"/>
              </a:buClr>
              <a:buSzPts val="1600"/>
              <a:buNone/>
              <a:defRPr sz="1600" b="1"/>
            </a:lvl4pPr>
            <a:lvl5pPr marL="2285943" lvl="4" indent="-228594" algn="l">
              <a:lnSpc>
                <a:spcPct val="100000"/>
              </a:lnSpc>
              <a:spcBef>
                <a:spcPts val="300"/>
              </a:spcBef>
              <a:spcAft>
                <a:spcPts val="0"/>
              </a:spcAft>
              <a:buClr>
                <a:srgbClr val="002060"/>
              </a:buClr>
              <a:buSzPts val="1600"/>
              <a:buNone/>
              <a:defRPr sz="1600" b="1"/>
            </a:lvl5pPr>
            <a:lvl6pPr marL="2743131" lvl="5" indent="-228594" algn="l">
              <a:lnSpc>
                <a:spcPct val="100000"/>
              </a:lnSpc>
              <a:spcBef>
                <a:spcPts val="320"/>
              </a:spcBef>
              <a:spcAft>
                <a:spcPts val="0"/>
              </a:spcAft>
              <a:buClr>
                <a:schemeClr val="dk1"/>
              </a:buClr>
              <a:buSzPts val="1600"/>
              <a:buNone/>
              <a:defRPr sz="1600" b="1"/>
            </a:lvl6pPr>
            <a:lvl7pPr marL="3200320" lvl="6" indent="-228594" algn="l">
              <a:lnSpc>
                <a:spcPct val="100000"/>
              </a:lnSpc>
              <a:spcBef>
                <a:spcPts val="320"/>
              </a:spcBef>
              <a:spcAft>
                <a:spcPts val="0"/>
              </a:spcAft>
              <a:buClr>
                <a:schemeClr val="dk1"/>
              </a:buClr>
              <a:buSzPts val="1600"/>
              <a:buNone/>
              <a:defRPr sz="1600" b="1"/>
            </a:lvl7pPr>
            <a:lvl8pPr marL="3657509" lvl="7" indent="-228594" algn="l">
              <a:lnSpc>
                <a:spcPct val="100000"/>
              </a:lnSpc>
              <a:spcBef>
                <a:spcPts val="320"/>
              </a:spcBef>
              <a:spcAft>
                <a:spcPts val="0"/>
              </a:spcAft>
              <a:buClr>
                <a:schemeClr val="dk1"/>
              </a:buClr>
              <a:buSzPts val="1600"/>
              <a:buNone/>
              <a:defRPr sz="1600" b="1"/>
            </a:lvl8pPr>
            <a:lvl9pPr marL="4114697" lvl="8" indent="-228594" algn="l">
              <a:lnSpc>
                <a:spcPct val="100000"/>
              </a:lnSpc>
              <a:spcBef>
                <a:spcPts val="320"/>
              </a:spcBef>
              <a:spcAft>
                <a:spcPts val="0"/>
              </a:spcAft>
              <a:buClr>
                <a:schemeClr val="dk1"/>
              </a:buClr>
              <a:buSzPts val="1600"/>
              <a:buNone/>
              <a:defRPr sz="1600" b="1"/>
            </a:lvl9pPr>
          </a:lstStyle>
          <a:p>
            <a:endParaRPr/>
          </a:p>
        </p:txBody>
      </p:sp>
      <p:sp>
        <p:nvSpPr>
          <p:cNvPr id="44" name="Google Shape;44;p67"/>
          <p:cNvSpPr txBox="1">
            <a:spLocks noGrp="1"/>
          </p:cNvSpPr>
          <p:nvPr>
            <p:ph type="body" idx="4"/>
          </p:nvPr>
        </p:nvSpPr>
        <p:spPr>
          <a:xfrm>
            <a:off x="4645027" y="2174875"/>
            <a:ext cx="4041775" cy="3951288"/>
          </a:xfrm>
          <a:prstGeom prst="rect">
            <a:avLst/>
          </a:prstGeom>
          <a:noFill/>
          <a:ln>
            <a:noFill/>
          </a:ln>
        </p:spPr>
        <p:txBody>
          <a:bodyPr spcFirstLastPara="1" wrap="square" lIns="91425" tIns="45700" rIns="91425" bIns="45700" anchor="t" anchorCtr="0">
            <a:noAutofit/>
          </a:bodyPr>
          <a:lstStyle>
            <a:lvl1pPr marL="457189" lvl="0" indent="-380990" algn="l">
              <a:lnSpc>
                <a:spcPct val="100000"/>
              </a:lnSpc>
              <a:spcBef>
                <a:spcPts val="100"/>
              </a:spcBef>
              <a:spcAft>
                <a:spcPts val="0"/>
              </a:spcAft>
              <a:buClr>
                <a:srgbClr val="002060"/>
              </a:buClr>
              <a:buSzPts val="2400"/>
              <a:buChar char="•"/>
              <a:defRPr sz="2400"/>
            </a:lvl1pPr>
            <a:lvl2pPr marL="914377" lvl="1" indent="-355591" algn="l">
              <a:lnSpc>
                <a:spcPct val="100000"/>
              </a:lnSpc>
              <a:spcBef>
                <a:spcPts val="300"/>
              </a:spcBef>
              <a:spcAft>
                <a:spcPts val="0"/>
              </a:spcAft>
              <a:buClr>
                <a:srgbClr val="002060"/>
              </a:buClr>
              <a:buSzPts val="2000"/>
              <a:buChar char="–"/>
              <a:defRPr sz="2000"/>
            </a:lvl2pPr>
            <a:lvl3pPr marL="1371566" lvl="2" indent="-342891" algn="l">
              <a:lnSpc>
                <a:spcPct val="100000"/>
              </a:lnSpc>
              <a:spcBef>
                <a:spcPts val="300"/>
              </a:spcBef>
              <a:spcAft>
                <a:spcPts val="0"/>
              </a:spcAft>
              <a:buClr>
                <a:srgbClr val="002060"/>
              </a:buClr>
              <a:buSzPts val="1800"/>
              <a:buChar char="•"/>
              <a:defRPr sz="1800"/>
            </a:lvl3pPr>
            <a:lvl4pPr marL="1828754" lvl="3" indent="-330192" algn="l">
              <a:lnSpc>
                <a:spcPct val="100000"/>
              </a:lnSpc>
              <a:spcBef>
                <a:spcPts val="300"/>
              </a:spcBef>
              <a:spcAft>
                <a:spcPts val="0"/>
              </a:spcAft>
              <a:buClr>
                <a:srgbClr val="002060"/>
              </a:buClr>
              <a:buSzPts val="1600"/>
              <a:buChar char="–"/>
              <a:defRPr sz="1600"/>
            </a:lvl4pPr>
            <a:lvl5pPr marL="2285943" lvl="4" indent="-330192" algn="l">
              <a:lnSpc>
                <a:spcPct val="100000"/>
              </a:lnSpc>
              <a:spcBef>
                <a:spcPts val="300"/>
              </a:spcBef>
              <a:spcAft>
                <a:spcPts val="0"/>
              </a:spcAft>
              <a:buClr>
                <a:srgbClr val="002060"/>
              </a:buClr>
              <a:buSzPts val="1600"/>
              <a:buChar char="»"/>
              <a:defRPr sz="1600"/>
            </a:lvl5pPr>
            <a:lvl6pPr marL="2743131" lvl="5" indent="-330192" algn="l">
              <a:lnSpc>
                <a:spcPct val="100000"/>
              </a:lnSpc>
              <a:spcBef>
                <a:spcPts val="320"/>
              </a:spcBef>
              <a:spcAft>
                <a:spcPts val="0"/>
              </a:spcAft>
              <a:buClr>
                <a:schemeClr val="dk1"/>
              </a:buClr>
              <a:buSzPts val="1600"/>
              <a:buChar char="•"/>
              <a:defRPr sz="1600"/>
            </a:lvl6pPr>
            <a:lvl7pPr marL="3200320" lvl="6" indent="-330192" algn="l">
              <a:lnSpc>
                <a:spcPct val="100000"/>
              </a:lnSpc>
              <a:spcBef>
                <a:spcPts val="320"/>
              </a:spcBef>
              <a:spcAft>
                <a:spcPts val="0"/>
              </a:spcAft>
              <a:buClr>
                <a:schemeClr val="dk1"/>
              </a:buClr>
              <a:buSzPts val="1600"/>
              <a:buChar char="•"/>
              <a:defRPr sz="1600"/>
            </a:lvl7pPr>
            <a:lvl8pPr marL="3657509" lvl="7" indent="-330192" algn="l">
              <a:lnSpc>
                <a:spcPct val="100000"/>
              </a:lnSpc>
              <a:spcBef>
                <a:spcPts val="320"/>
              </a:spcBef>
              <a:spcAft>
                <a:spcPts val="0"/>
              </a:spcAft>
              <a:buClr>
                <a:schemeClr val="dk1"/>
              </a:buClr>
              <a:buSzPts val="1600"/>
              <a:buChar char="•"/>
              <a:defRPr sz="1600"/>
            </a:lvl8pPr>
            <a:lvl9pPr marL="4114697" lvl="8" indent="-330192" algn="l">
              <a:lnSpc>
                <a:spcPct val="100000"/>
              </a:lnSpc>
              <a:spcBef>
                <a:spcPts val="320"/>
              </a:spcBef>
              <a:spcAft>
                <a:spcPts val="0"/>
              </a:spcAft>
              <a:buClr>
                <a:schemeClr val="dk1"/>
              </a:buClr>
              <a:buSzPts val="1600"/>
              <a:buChar char="•"/>
              <a:defRPr sz="1600"/>
            </a:lvl9pPr>
          </a:lstStyle>
          <a:p>
            <a:endParaRPr/>
          </a:p>
        </p:txBody>
      </p:sp>
      <p:sp>
        <p:nvSpPr>
          <p:cNvPr id="45" name="Google Shape;45;p67"/>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7"/>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7"/>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8"/>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0" name="Google Shape;50;p68"/>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68"/>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68"/>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p70"/>
          <p:cNvSpPr txBox="1">
            <a:spLocks noGrp="1"/>
          </p:cNvSpPr>
          <p:nvPr>
            <p:ph type="title"/>
          </p:nvPr>
        </p:nvSpPr>
        <p:spPr>
          <a:xfrm>
            <a:off x="1792288" y="4800600"/>
            <a:ext cx="5486400" cy="566739"/>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5" name="Google Shape;55;p70"/>
          <p:cNvSpPr>
            <a:spLocks noGrp="1"/>
          </p:cNvSpPr>
          <p:nvPr>
            <p:ph type="pic" idx="2"/>
          </p:nvPr>
        </p:nvSpPr>
        <p:spPr>
          <a:xfrm>
            <a:off x="1792288" y="612775"/>
            <a:ext cx="5486400" cy="4114800"/>
          </a:xfrm>
          <a:prstGeom prst="rect">
            <a:avLst/>
          </a:prstGeom>
          <a:noFill/>
          <a:ln>
            <a:noFill/>
          </a:ln>
        </p:spPr>
      </p:sp>
      <p:sp>
        <p:nvSpPr>
          <p:cNvPr id="56" name="Google Shape;56;p70"/>
          <p:cNvSpPr txBox="1">
            <a:spLocks noGrp="1"/>
          </p:cNvSpPr>
          <p:nvPr>
            <p:ph type="body" idx="1"/>
          </p:nvPr>
        </p:nvSpPr>
        <p:spPr>
          <a:xfrm>
            <a:off x="1792288" y="5367338"/>
            <a:ext cx="5486400" cy="804863"/>
          </a:xfrm>
          <a:prstGeom prst="rect">
            <a:avLst/>
          </a:prstGeom>
          <a:noFill/>
          <a:ln>
            <a:noFill/>
          </a:ln>
        </p:spPr>
        <p:txBody>
          <a:bodyPr spcFirstLastPara="1" wrap="square" lIns="91425" tIns="45700" rIns="91425" bIns="45700" anchor="t" anchorCtr="0">
            <a:noAutofit/>
          </a:bodyPr>
          <a:lstStyle>
            <a:lvl1pPr marL="457189" lvl="0" indent="-228594" algn="l">
              <a:lnSpc>
                <a:spcPct val="100000"/>
              </a:lnSpc>
              <a:spcBef>
                <a:spcPts val="100"/>
              </a:spcBef>
              <a:spcAft>
                <a:spcPts val="0"/>
              </a:spcAft>
              <a:buClr>
                <a:srgbClr val="002060"/>
              </a:buClr>
              <a:buSzPts val="1400"/>
              <a:buNone/>
              <a:defRPr sz="1400"/>
            </a:lvl1pPr>
            <a:lvl2pPr marL="914377" lvl="1" indent="-228594" algn="l">
              <a:lnSpc>
                <a:spcPct val="100000"/>
              </a:lnSpc>
              <a:spcBef>
                <a:spcPts val="300"/>
              </a:spcBef>
              <a:spcAft>
                <a:spcPts val="0"/>
              </a:spcAft>
              <a:buClr>
                <a:srgbClr val="002060"/>
              </a:buClr>
              <a:buSzPts val="1200"/>
              <a:buNone/>
              <a:defRPr sz="1200"/>
            </a:lvl2pPr>
            <a:lvl3pPr marL="1371566" lvl="2" indent="-228594" algn="l">
              <a:lnSpc>
                <a:spcPct val="100000"/>
              </a:lnSpc>
              <a:spcBef>
                <a:spcPts val="300"/>
              </a:spcBef>
              <a:spcAft>
                <a:spcPts val="0"/>
              </a:spcAft>
              <a:buClr>
                <a:srgbClr val="002060"/>
              </a:buClr>
              <a:buSzPts val="1000"/>
              <a:buNone/>
              <a:defRPr sz="1000"/>
            </a:lvl3pPr>
            <a:lvl4pPr marL="1828754" lvl="3" indent="-228594" algn="l">
              <a:lnSpc>
                <a:spcPct val="100000"/>
              </a:lnSpc>
              <a:spcBef>
                <a:spcPts val="300"/>
              </a:spcBef>
              <a:spcAft>
                <a:spcPts val="0"/>
              </a:spcAft>
              <a:buClr>
                <a:srgbClr val="002060"/>
              </a:buClr>
              <a:buSzPts val="900"/>
              <a:buNone/>
              <a:defRPr sz="900"/>
            </a:lvl4pPr>
            <a:lvl5pPr marL="2285943" lvl="4" indent="-228594" algn="l">
              <a:lnSpc>
                <a:spcPct val="100000"/>
              </a:lnSpc>
              <a:spcBef>
                <a:spcPts val="300"/>
              </a:spcBef>
              <a:spcAft>
                <a:spcPts val="0"/>
              </a:spcAft>
              <a:buClr>
                <a:srgbClr val="002060"/>
              </a:buClr>
              <a:buSzPts val="900"/>
              <a:buNone/>
              <a:defRPr sz="900"/>
            </a:lvl5pPr>
            <a:lvl6pPr marL="2743131" lvl="5" indent="-228594" algn="l">
              <a:lnSpc>
                <a:spcPct val="100000"/>
              </a:lnSpc>
              <a:spcBef>
                <a:spcPts val="300"/>
              </a:spcBef>
              <a:spcAft>
                <a:spcPts val="0"/>
              </a:spcAft>
              <a:buClr>
                <a:schemeClr val="dk1"/>
              </a:buClr>
              <a:buSzPts val="900"/>
              <a:buNone/>
              <a:defRPr sz="900"/>
            </a:lvl6pPr>
            <a:lvl7pPr marL="3200320" lvl="6" indent="-228594" algn="l">
              <a:lnSpc>
                <a:spcPct val="100000"/>
              </a:lnSpc>
              <a:spcBef>
                <a:spcPts val="180"/>
              </a:spcBef>
              <a:spcAft>
                <a:spcPts val="0"/>
              </a:spcAft>
              <a:buClr>
                <a:schemeClr val="dk1"/>
              </a:buClr>
              <a:buSzPts val="900"/>
              <a:buNone/>
              <a:defRPr sz="900"/>
            </a:lvl7pPr>
            <a:lvl8pPr marL="3657509" lvl="7" indent="-228594" algn="l">
              <a:lnSpc>
                <a:spcPct val="100000"/>
              </a:lnSpc>
              <a:spcBef>
                <a:spcPts val="180"/>
              </a:spcBef>
              <a:spcAft>
                <a:spcPts val="0"/>
              </a:spcAft>
              <a:buClr>
                <a:schemeClr val="dk1"/>
              </a:buClr>
              <a:buSzPts val="900"/>
              <a:buNone/>
              <a:defRPr sz="900"/>
            </a:lvl8pPr>
            <a:lvl9pPr marL="4114697" lvl="8" indent="-228594" algn="l">
              <a:lnSpc>
                <a:spcPct val="100000"/>
              </a:lnSpc>
              <a:spcBef>
                <a:spcPts val="180"/>
              </a:spcBef>
              <a:spcAft>
                <a:spcPts val="0"/>
              </a:spcAft>
              <a:buClr>
                <a:schemeClr val="dk1"/>
              </a:buClr>
              <a:buSzPts val="900"/>
              <a:buNone/>
              <a:defRPr sz="900"/>
            </a:lvl9pPr>
          </a:lstStyle>
          <a:p>
            <a:endParaRPr/>
          </a:p>
        </p:txBody>
      </p:sp>
      <p:sp>
        <p:nvSpPr>
          <p:cNvPr id="57" name="Google Shape;57;p70"/>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70"/>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0"/>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7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71"/>
          <p:cNvSpPr txBox="1">
            <a:spLocks noGrp="1"/>
          </p:cNvSpPr>
          <p:nvPr>
            <p:ph type="body" idx="1"/>
          </p:nvPr>
        </p:nvSpPr>
        <p:spPr>
          <a:xfrm rot="5400000">
            <a:off x="2194719" y="-365919"/>
            <a:ext cx="4754563" cy="8229600"/>
          </a:xfrm>
          <a:prstGeom prst="rect">
            <a:avLst/>
          </a:prstGeom>
          <a:noFill/>
          <a:ln>
            <a:noFill/>
          </a:ln>
        </p:spPr>
        <p:txBody>
          <a:bodyPr spcFirstLastPara="1" wrap="square" lIns="91425" tIns="45700" rIns="91425" bIns="45700" anchor="t" anchorCtr="0">
            <a:noAutofit/>
          </a:bodyPr>
          <a:lstStyle>
            <a:lvl1pPr marL="457189" lvl="0" indent="-342891" algn="l">
              <a:lnSpc>
                <a:spcPct val="100000"/>
              </a:lnSpc>
              <a:spcBef>
                <a:spcPts val="100"/>
              </a:spcBef>
              <a:spcAft>
                <a:spcPts val="0"/>
              </a:spcAft>
              <a:buClr>
                <a:srgbClr val="002060"/>
              </a:buClr>
              <a:buSzPts val="1800"/>
              <a:buChar char="•"/>
              <a:defRPr/>
            </a:lvl1pPr>
            <a:lvl2pPr marL="914377" lvl="1" indent="-342891" algn="l">
              <a:lnSpc>
                <a:spcPct val="100000"/>
              </a:lnSpc>
              <a:spcBef>
                <a:spcPts val="300"/>
              </a:spcBef>
              <a:spcAft>
                <a:spcPts val="0"/>
              </a:spcAft>
              <a:buClr>
                <a:srgbClr val="002060"/>
              </a:buClr>
              <a:buSzPts val="1800"/>
              <a:buChar char="–"/>
              <a:defRPr/>
            </a:lvl2pPr>
            <a:lvl3pPr marL="1371566" lvl="2" indent="-342891" algn="l">
              <a:lnSpc>
                <a:spcPct val="100000"/>
              </a:lnSpc>
              <a:spcBef>
                <a:spcPts val="300"/>
              </a:spcBef>
              <a:spcAft>
                <a:spcPts val="0"/>
              </a:spcAft>
              <a:buClr>
                <a:srgbClr val="002060"/>
              </a:buClr>
              <a:buSzPts val="1800"/>
              <a:buChar char="•"/>
              <a:defRPr/>
            </a:lvl3pPr>
            <a:lvl4pPr marL="1828754" lvl="3" indent="-342891" algn="l">
              <a:lnSpc>
                <a:spcPct val="100000"/>
              </a:lnSpc>
              <a:spcBef>
                <a:spcPts val="300"/>
              </a:spcBef>
              <a:spcAft>
                <a:spcPts val="0"/>
              </a:spcAft>
              <a:buClr>
                <a:srgbClr val="002060"/>
              </a:buClr>
              <a:buSzPts val="1800"/>
              <a:buChar char="–"/>
              <a:defRPr/>
            </a:lvl4pPr>
            <a:lvl5pPr marL="2285943" lvl="4" indent="-342891" algn="l">
              <a:lnSpc>
                <a:spcPct val="100000"/>
              </a:lnSpc>
              <a:spcBef>
                <a:spcPts val="300"/>
              </a:spcBef>
              <a:spcAft>
                <a:spcPts val="0"/>
              </a:spcAft>
              <a:buClr>
                <a:srgbClr val="002060"/>
              </a:buClr>
              <a:buSzPts val="1800"/>
              <a:buChar char="»"/>
              <a:defRPr/>
            </a:lvl5pPr>
            <a:lvl6pPr marL="2743131" lvl="5" indent="-342891" algn="l">
              <a:lnSpc>
                <a:spcPct val="100000"/>
              </a:lnSpc>
              <a:spcBef>
                <a:spcPts val="360"/>
              </a:spcBef>
              <a:spcAft>
                <a:spcPts val="0"/>
              </a:spcAft>
              <a:buClr>
                <a:schemeClr val="dk1"/>
              </a:buClr>
              <a:buSzPts val="1800"/>
              <a:buChar char="•"/>
              <a:defRPr/>
            </a:lvl6pPr>
            <a:lvl7pPr marL="3200320" lvl="6" indent="-342891" algn="l">
              <a:lnSpc>
                <a:spcPct val="100000"/>
              </a:lnSpc>
              <a:spcBef>
                <a:spcPts val="360"/>
              </a:spcBef>
              <a:spcAft>
                <a:spcPts val="0"/>
              </a:spcAft>
              <a:buClr>
                <a:schemeClr val="dk1"/>
              </a:buClr>
              <a:buSzPts val="1800"/>
              <a:buChar char="•"/>
              <a:defRPr/>
            </a:lvl7pPr>
            <a:lvl8pPr marL="3657509" lvl="7" indent="-342891" algn="l">
              <a:lnSpc>
                <a:spcPct val="100000"/>
              </a:lnSpc>
              <a:spcBef>
                <a:spcPts val="360"/>
              </a:spcBef>
              <a:spcAft>
                <a:spcPts val="0"/>
              </a:spcAft>
              <a:buClr>
                <a:schemeClr val="dk1"/>
              </a:buClr>
              <a:buSzPts val="1800"/>
              <a:buChar char="•"/>
              <a:defRPr/>
            </a:lvl8pPr>
            <a:lvl9pPr marL="4114697" lvl="8" indent="-342891" algn="l">
              <a:lnSpc>
                <a:spcPct val="100000"/>
              </a:lnSpc>
              <a:spcBef>
                <a:spcPts val="360"/>
              </a:spcBef>
              <a:spcAft>
                <a:spcPts val="0"/>
              </a:spcAft>
              <a:buClr>
                <a:schemeClr val="dk1"/>
              </a:buClr>
              <a:buSzPts val="1800"/>
              <a:buChar char="•"/>
              <a:defRPr/>
            </a:lvl9pPr>
          </a:lstStyle>
          <a:p>
            <a:endParaRPr/>
          </a:p>
        </p:txBody>
      </p:sp>
      <p:sp>
        <p:nvSpPr>
          <p:cNvPr id="63" name="Google Shape;63;p7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7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7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6"/>
        <p:cNvGrpSpPr/>
        <p:nvPr/>
      </p:nvGrpSpPr>
      <p:grpSpPr>
        <a:xfrm>
          <a:off x="0" y="0"/>
          <a:ext cx="0" cy="0"/>
          <a:chOff x="0" y="0"/>
          <a:chExt cx="0" cy="0"/>
        </a:xfrm>
      </p:grpSpPr>
      <p:sp>
        <p:nvSpPr>
          <p:cNvPr id="67" name="Google Shape;67;p72"/>
          <p:cNvSpPr txBox="1">
            <a:spLocks noGrp="1"/>
          </p:cNvSpPr>
          <p:nvPr>
            <p:ph type="title"/>
          </p:nvPr>
        </p:nvSpPr>
        <p:spPr>
          <a:xfrm rot="5400000">
            <a:off x="4732338"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8" name="Google Shape;68;p72"/>
          <p:cNvSpPr txBox="1">
            <a:spLocks noGrp="1"/>
          </p:cNvSpPr>
          <p:nvPr>
            <p:ph type="body" idx="1"/>
          </p:nvPr>
        </p:nvSpPr>
        <p:spPr>
          <a:xfrm rot="5400000">
            <a:off x="541339" y="190501"/>
            <a:ext cx="5851525" cy="6019800"/>
          </a:xfrm>
          <a:prstGeom prst="rect">
            <a:avLst/>
          </a:prstGeom>
          <a:noFill/>
          <a:ln>
            <a:noFill/>
          </a:ln>
        </p:spPr>
        <p:txBody>
          <a:bodyPr spcFirstLastPara="1" wrap="square" lIns="91425" tIns="45700" rIns="91425" bIns="45700" anchor="t" anchorCtr="0">
            <a:noAutofit/>
          </a:bodyPr>
          <a:lstStyle>
            <a:lvl1pPr marL="457189" lvl="0" indent="-342891" algn="l">
              <a:lnSpc>
                <a:spcPct val="100000"/>
              </a:lnSpc>
              <a:spcBef>
                <a:spcPts val="100"/>
              </a:spcBef>
              <a:spcAft>
                <a:spcPts val="0"/>
              </a:spcAft>
              <a:buClr>
                <a:srgbClr val="002060"/>
              </a:buClr>
              <a:buSzPts val="1800"/>
              <a:buChar char="•"/>
              <a:defRPr/>
            </a:lvl1pPr>
            <a:lvl2pPr marL="914377" lvl="1" indent="-342891" algn="l">
              <a:lnSpc>
                <a:spcPct val="100000"/>
              </a:lnSpc>
              <a:spcBef>
                <a:spcPts val="300"/>
              </a:spcBef>
              <a:spcAft>
                <a:spcPts val="0"/>
              </a:spcAft>
              <a:buClr>
                <a:srgbClr val="002060"/>
              </a:buClr>
              <a:buSzPts val="1800"/>
              <a:buChar char="–"/>
              <a:defRPr/>
            </a:lvl2pPr>
            <a:lvl3pPr marL="1371566" lvl="2" indent="-342891" algn="l">
              <a:lnSpc>
                <a:spcPct val="100000"/>
              </a:lnSpc>
              <a:spcBef>
                <a:spcPts val="300"/>
              </a:spcBef>
              <a:spcAft>
                <a:spcPts val="0"/>
              </a:spcAft>
              <a:buClr>
                <a:srgbClr val="002060"/>
              </a:buClr>
              <a:buSzPts val="1800"/>
              <a:buChar char="•"/>
              <a:defRPr/>
            </a:lvl3pPr>
            <a:lvl4pPr marL="1828754" lvl="3" indent="-342891" algn="l">
              <a:lnSpc>
                <a:spcPct val="100000"/>
              </a:lnSpc>
              <a:spcBef>
                <a:spcPts val="300"/>
              </a:spcBef>
              <a:spcAft>
                <a:spcPts val="0"/>
              </a:spcAft>
              <a:buClr>
                <a:srgbClr val="002060"/>
              </a:buClr>
              <a:buSzPts val="1800"/>
              <a:buChar char="–"/>
              <a:defRPr/>
            </a:lvl4pPr>
            <a:lvl5pPr marL="2285943" lvl="4" indent="-342891" algn="l">
              <a:lnSpc>
                <a:spcPct val="100000"/>
              </a:lnSpc>
              <a:spcBef>
                <a:spcPts val="300"/>
              </a:spcBef>
              <a:spcAft>
                <a:spcPts val="0"/>
              </a:spcAft>
              <a:buClr>
                <a:srgbClr val="002060"/>
              </a:buClr>
              <a:buSzPts val="1800"/>
              <a:buChar char="»"/>
              <a:defRPr/>
            </a:lvl5pPr>
            <a:lvl6pPr marL="2743131" lvl="5" indent="-342891" algn="l">
              <a:lnSpc>
                <a:spcPct val="100000"/>
              </a:lnSpc>
              <a:spcBef>
                <a:spcPts val="360"/>
              </a:spcBef>
              <a:spcAft>
                <a:spcPts val="0"/>
              </a:spcAft>
              <a:buClr>
                <a:schemeClr val="dk1"/>
              </a:buClr>
              <a:buSzPts val="1800"/>
              <a:buChar char="•"/>
              <a:defRPr/>
            </a:lvl6pPr>
            <a:lvl7pPr marL="3200320" lvl="6" indent="-342891" algn="l">
              <a:lnSpc>
                <a:spcPct val="100000"/>
              </a:lnSpc>
              <a:spcBef>
                <a:spcPts val="360"/>
              </a:spcBef>
              <a:spcAft>
                <a:spcPts val="0"/>
              </a:spcAft>
              <a:buClr>
                <a:schemeClr val="dk1"/>
              </a:buClr>
              <a:buSzPts val="1800"/>
              <a:buChar char="•"/>
              <a:defRPr/>
            </a:lvl7pPr>
            <a:lvl8pPr marL="3657509" lvl="7" indent="-342891" algn="l">
              <a:lnSpc>
                <a:spcPct val="100000"/>
              </a:lnSpc>
              <a:spcBef>
                <a:spcPts val="360"/>
              </a:spcBef>
              <a:spcAft>
                <a:spcPts val="0"/>
              </a:spcAft>
              <a:buClr>
                <a:schemeClr val="dk1"/>
              </a:buClr>
              <a:buSzPts val="1800"/>
              <a:buChar char="•"/>
              <a:defRPr/>
            </a:lvl8pPr>
            <a:lvl9pPr marL="4114697" lvl="8" indent="-342891" algn="l">
              <a:lnSpc>
                <a:spcPct val="100000"/>
              </a:lnSpc>
              <a:spcBef>
                <a:spcPts val="360"/>
              </a:spcBef>
              <a:spcAft>
                <a:spcPts val="0"/>
              </a:spcAft>
              <a:buClr>
                <a:schemeClr val="dk1"/>
              </a:buClr>
              <a:buSzPts val="1800"/>
              <a:buChar char="•"/>
              <a:defRPr/>
            </a:lvl9pPr>
          </a:lstStyle>
          <a:p>
            <a:endParaRPr/>
          </a:p>
        </p:txBody>
      </p:sp>
      <p:sp>
        <p:nvSpPr>
          <p:cNvPr id="69" name="Google Shape;69;p72"/>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72"/>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72"/>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9"/>
        <p:cNvGrpSpPr/>
        <p:nvPr/>
      </p:nvGrpSpPr>
      <p:grpSpPr>
        <a:xfrm>
          <a:off x="0" y="0"/>
          <a:ext cx="0" cy="0"/>
          <a:chOff x="0" y="0"/>
          <a:chExt cx="0" cy="0"/>
        </a:xfrm>
      </p:grpSpPr>
      <p:sp>
        <p:nvSpPr>
          <p:cNvPr id="10" name="Google Shape;10;p61"/>
          <p:cNvSpPr txBox="1">
            <a:spLocks noGrp="1"/>
          </p:cNvSpPr>
          <p:nvPr>
            <p:ph type="title"/>
          </p:nvPr>
        </p:nvSpPr>
        <p:spPr>
          <a:xfrm>
            <a:off x="457200" y="152400"/>
            <a:ext cx="7467600" cy="9144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3600" b="1" i="0" u="none" strike="noStrike" cap="none">
                <a:solidFill>
                  <a:srgbClr val="FFFF00"/>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11" name="Google Shape;11;p61"/>
          <p:cNvSpPr txBox="1">
            <a:spLocks noGrp="1"/>
          </p:cNvSpPr>
          <p:nvPr>
            <p:ph type="body" idx="1"/>
          </p:nvPr>
        </p:nvSpPr>
        <p:spPr>
          <a:xfrm>
            <a:off x="457200" y="1371601"/>
            <a:ext cx="8229600" cy="47545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
              </a:spcBef>
              <a:spcAft>
                <a:spcPts val="0"/>
              </a:spcAft>
              <a:buClr>
                <a:srgbClr val="002060"/>
              </a:buClr>
              <a:buSzPts val="2800"/>
              <a:buFont typeface="Arial"/>
              <a:buChar char="•"/>
              <a:defRPr sz="2800" b="1" i="0" u="none" strike="noStrike" cap="none">
                <a:solidFill>
                  <a:srgbClr val="002060"/>
                </a:solidFill>
                <a:latin typeface="Arial"/>
                <a:ea typeface="Arial"/>
                <a:cs typeface="Arial"/>
                <a:sym typeface="Arial"/>
              </a:defRPr>
            </a:lvl1pPr>
            <a:lvl2pPr marL="914400" marR="0" lvl="1" indent="-381000" algn="l" rtl="0">
              <a:lnSpc>
                <a:spcPct val="100000"/>
              </a:lnSpc>
              <a:spcBef>
                <a:spcPts val="300"/>
              </a:spcBef>
              <a:spcAft>
                <a:spcPts val="0"/>
              </a:spcAft>
              <a:buClr>
                <a:srgbClr val="002060"/>
              </a:buClr>
              <a:buSzPts val="2400"/>
              <a:buFont typeface="Arial"/>
              <a:buChar char="–"/>
              <a:defRPr sz="2400" b="0" i="0" u="none" strike="noStrike" cap="none">
                <a:solidFill>
                  <a:srgbClr val="002060"/>
                </a:solidFill>
                <a:latin typeface="Arial"/>
                <a:ea typeface="Arial"/>
                <a:cs typeface="Arial"/>
                <a:sym typeface="Arial"/>
              </a:defRPr>
            </a:lvl2pPr>
            <a:lvl3pPr marL="1371600" marR="0" lvl="2"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3pPr>
            <a:lvl4pPr marL="1828800" marR="0" lvl="3"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4pPr>
            <a:lvl5pPr marL="2286000" marR="0" lvl="4" indent="-355600" algn="l" rtl="0">
              <a:lnSpc>
                <a:spcPct val="100000"/>
              </a:lnSpc>
              <a:spcBef>
                <a:spcPts val="300"/>
              </a:spcBef>
              <a:spcAft>
                <a:spcPts val="0"/>
              </a:spcAft>
              <a:buClr>
                <a:srgbClr val="002060"/>
              </a:buClr>
              <a:buSzPts val="2000"/>
              <a:buFont typeface="Arial"/>
              <a:buChar char="»"/>
              <a:defRPr sz="2000" b="0" i="0" u="none" strike="noStrike" cap="none">
                <a:solidFill>
                  <a:srgbClr val="002060"/>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1"/>
          <p:cNvSpPr txBox="1">
            <a:spLocks noGrp="1"/>
          </p:cNvSpPr>
          <p:nvPr>
            <p:ph type="dt" idx="10"/>
          </p:nvPr>
        </p:nvSpPr>
        <p:spPr>
          <a:xfrm>
            <a:off x="457200" y="6356351"/>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1"/>
          <p:cNvSpPr txBox="1">
            <a:spLocks noGrp="1"/>
          </p:cNvSpPr>
          <p:nvPr>
            <p:ph type="ftr" idx="11"/>
          </p:nvPr>
        </p:nvSpPr>
        <p:spPr>
          <a:xfrm>
            <a:off x="3124200" y="6356351"/>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98989"/>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0000FF"/>
                </a:solidFill>
                <a:latin typeface="Arial"/>
                <a:ea typeface="Arial"/>
                <a:cs typeface="Arial"/>
                <a:sym typeface="Arial"/>
              </a:defRPr>
            </a:lvl9pPr>
          </a:lstStyle>
          <a:p>
            <a:fld id="{00000000-1234-1234-1234-123412341234}" type="slidenum">
              <a:rPr lang="en-US" smtClean="0"/>
              <a:pPr/>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3" Type="http://schemas.microsoft.com/office/2014/relationships/chartEx" Target="../charts/chartEx2.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microsoft.com/office/2014/relationships/chartEx" Target="../charts/chartEx4.xm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6.png"/><Relationship Id="rId5" Type="http://schemas.microsoft.com/office/2014/relationships/chartEx" Target="../charts/chartEx6.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jp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307110" y="2613785"/>
            <a:ext cx="8279633" cy="603366"/>
          </a:xfrm>
          <a:prstGeom prst="rect">
            <a:avLst/>
          </a:prstGeom>
          <a:noFill/>
          <a:ln>
            <a:noFill/>
          </a:ln>
        </p:spPr>
        <p:txBody>
          <a:bodyPr spcFirstLastPara="1" wrap="square" lIns="0" tIns="109851" rIns="0" bIns="0" anchor="t" anchorCtr="0">
            <a:spAutoFit/>
          </a:bodyPr>
          <a:lstStyle/>
          <a:p>
            <a:pPr marL="1905" algn="ctr">
              <a:buSzPts val="3200"/>
            </a:pPr>
            <a:r>
              <a:rPr lang="vi-VN" sz="3200">
                <a:solidFill>
                  <a:schemeClr val="dk1"/>
                </a:solidFill>
                <a:latin typeface="+mn-lt"/>
                <a:cs typeface="Times New Roman" panose="02020603050405020304" pitchFamily="18" charset="0"/>
              </a:rPr>
              <a:t>MÔ TẢ THỐNG KÊ CƠ BẢN CỦA DỮ LIỆU</a:t>
            </a:r>
            <a:endParaRPr lang="en-US" sz="3200">
              <a:solidFill>
                <a:schemeClr val="dk1"/>
              </a:solidFill>
              <a:latin typeface="+mn-lt"/>
              <a:cs typeface="Times New Roman" panose="02020603050405020304" pitchFamily="18" charset="0"/>
            </a:endParaRPr>
          </a:p>
        </p:txBody>
      </p:sp>
      <p:sp>
        <p:nvSpPr>
          <p:cNvPr id="77" name="Google Shape;77;p1"/>
          <p:cNvSpPr/>
          <p:nvPr/>
        </p:nvSpPr>
        <p:spPr>
          <a:xfrm>
            <a:off x="1458800" y="325948"/>
            <a:ext cx="5976257" cy="523180"/>
          </a:xfrm>
          <a:prstGeom prst="rect">
            <a:avLst/>
          </a:prstGeom>
          <a:noFill/>
          <a:ln>
            <a:noFill/>
          </a:ln>
        </p:spPr>
        <p:txBody>
          <a:bodyPr spcFirstLastPara="1" wrap="square" lIns="91425" tIns="45700" rIns="91425" bIns="45700" anchor="t" anchorCtr="0">
            <a:spAutoFit/>
          </a:bodyPr>
          <a:lstStyle/>
          <a:p>
            <a:pPr algn="ctr">
              <a:buSzPts val="2800"/>
            </a:pPr>
            <a:r>
              <a:rPr lang="en-US" sz="2800" b="1">
                <a:solidFill>
                  <a:srgbClr val="FFFF00"/>
                </a:solidFill>
                <a:latin typeface="Times New Roman"/>
                <a:ea typeface="Times New Roman"/>
                <a:cs typeface="Times New Roman"/>
                <a:sym typeface="Times New Roman"/>
              </a:rPr>
              <a:t>KHAI PHÁ DỮ LIỆU</a:t>
            </a:r>
            <a:endParaRPr b="1"/>
          </a:p>
        </p:txBody>
      </p:sp>
      <p:sp>
        <p:nvSpPr>
          <p:cNvPr id="78" name="Google Shape;78;p1"/>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1</a:t>
            </a:fld>
            <a:endParaRPr/>
          </a:p>
        </p:txBody>
      </p:sp>
      <p:sp>
        <p:nvSpPr>
          <p:cNvPr id="4" name="Hộp Văn bản 3">
            <a:extLst>
              <a:ext uri="{FF2B5EF4-FFF2-40B4-BE49-F238E27FC236}">
                <a16:creationId xmlns:a16="http://schemas.microsoft.com/office/drawing/2014/main" id="{CA320C50-8409-F1BF-C1CF-FACA7BCBF09B}"/>
              </a:ext>
            </a:extLst>
          </p:cNvPr>
          <p:cNvSpPr txBox="1"/>
          <p:nvPr/>
        </p:nvSpPr>
        <p:spPr>
          <a:xfrm>
            <a:off x="2160927" y="1612630"/>
            <a:ext cx="4572000" cy="646331"/>
          </a:xfrm>
          <a:prstGeom prst="rect">
            <a:avLst/>
          </a:prstGeom>
          <a:noFill/>
        </p:spPr>
        <p:txBody>
          <a:bodyPr wrap="square">
            <a:spAutoFit/>
          </a:bodyPr>
          <a:lstStyle/>
          <a:p>
            <a:pPr marL="1905" algn="ctr">
              <a:buSzPts val="3200"/>
            </a:pPr>
            <a:r>
              <a:rPr lang="en-US" sz="3600">
                <a:solidFill>
                  <a:schemeClr val="dk1"/>
                </a:solidFill>
                <a:latin typeface="+mj-lt"/>
                <a:cs typeface="Times New Roman" panose="02020603050405020304" pitchFamily="18" charset="0"/>
              </a:rPr>
              <a:t>ĐỀ TÀI</a:t>
            </a:r>
          </a:p>
        </p:txBody>
      </p:sp>
      <p:sp>
        <p:nvSpPr>
          <p:cNvPr id="8" name="Hộp Văn bản 7">
            <a:extLst>
              <a:ext uri="{FF2B5EF4-FFF2-40B4-BE49-F238E27FC236}">
                <a16:creationId xmlns:a16="http://schemas.microsoft.com/office/drawing/2014/main" id="{BF78A32B-7627-4EF1-F0A9-115477AF4034}"/>
              </a:ext>
            </a:extLst>
          </p:cNvPr>
          <p:cNvSpPr txBox="1"/>
          <p:nvPr/>
        </p:nvSpPr>
        <p:spPr>
          <a:xfrm>
            <a:off x="1800704" y="3429000"/>
            <a:ext cx="5708071" cy="707886"/>
          </a:xfrm>
          <a:prstGeom prst="rect">
            <a:avLst/>
          </a:prstGeom>
          <a:noFill/>
        </p:spPr>
        <p:txBody>
          <a:bodyPr wrap="square">
            <a:spAutoFit/>
          </a:bodyPr>
          <a:lstStyle/>
          <a:p>
            <a:pPr marL="1905">
              <a:buSzPts val="3200"/>
            </a:pPr>
            <a:r>
              <a:rPr lang="en-US" sz="2000" err="1">
                <a:solidFill>
                  <a:schemeClr val="dk1"/>
                </a:solidFill>
                <a:latin typeface="Times New Roman" panose="02020603050405020304" pitchFamily="18" charset="0"/>
                <a:cs typeface="Times New Roman" panose="02020603050405020304" pitchFamily="18" charset="0"/>
              </a:rPr>
              <a:t>Giảng</a:t>
            </a:r>
            <a:r>
              <a:rPr lang="en-US" sz="2000">
                <a:solidFill>
                  <a:schemeClr val="dk1"/>
                </a:solidFill>
                <a:latin typeface="Times New Roman" panose="02020603050405020304" pitchFamily="18" charset="0"/>
                <a:cs typeface="Times New Roman" panose="02020603050405020304" pitchFamily="18" charset="0"/>
              </a:rPr>
              <a:t> </a:t>
            </a:r>
            <a:r>
              <a:rPr lang="en-US" sz="2000" err="1">
                <a:solidFill>
                  <a:schemeClr val="dk1"/>
                </a:solidFill>
                <a:latin typeface="Times New Roman" panose="02020603050405020304" pitchFamily="18" charset="0"/>
                <a:cs typeface="Times New Roman" panose="02020603050405020304" pitchFamily="18" charset="0"/>
              </a:rPr>
              <a:t>viên</a:t>
            </a:r>
            <a:r>
              <a:rPr lang="en-US" sz="2000">
                <a:solidFill>
                  <a:schemeClr val="dk1"/>
                </a:solidFill>
                <a:latin typeface="Times New Roman" panose="02020603050405020304" pitchFamily="18" charset="0"/>
                <a:cs typeface="Times New Roman" panose="02020603050405020304" pitchFamily="18" charset="0"/>
              </a:rPr>
              <a:t> </a:t>
            </a:r>
            <a:r>
              <a:rPr lang="en-US" sz="2000" err="1">
                <a:solidFill>
                  <a:schemeClr val="dk1"/>
                </a:solidFill>
                <a:latin typeface="Times New Roman" panose="02020603050405020304" pitchFamily="18" charset="0"/>
                <a:cs typeface="Times New Roman" panose="02020603050405020304" pitchFamily="18" charset="0"/>
              </a:rPr>
              <a:t>hướng</a:t>
            </a:r>
            <a:r>
              <a:rPr lang="en-US" sz="2000">
                <a:solidFill>
                  <a:schemeClr val="dk1"/>
                </a:solidFill>
                <a:latin typeface="Times New Roman" panose="02020603050405020304" pitchFamily="18" charset="0"/>
                <a:cs typeface="Times New Roman" panose="02020603050405020304" pitchFamily="18" charset="0"/>
              </a:rPr>
              <a:t> </a:t>
            </a:r>
            <a:r>
              <a:rPr lang="en-US" sz="2000" err="1">
                <a:solidFill>
                  <a:schemeClr val="dk1"/>
                </a:solidFill>
                <a:latin typeface="Times New Roman" panose="02020603050405020304" pitchFamily="18" charset="0"/>
                <a:cs typeface="Times New Roman" panose="02020603050405020304" pitchFamily="18" charset="0"/>
              </a:rPr>
              <a:t>dẫn</a:t>
            </a:r>
            <a:r>
              <a:rPr lang="en-US" sz="2000">
                <a:solidFill>
                  <a:schemeClr val="dk1"/>
                </a:solidFill>
                <a:latin typeface="Times New Roman" panose="02020603050405020304" pitchFamily="18" charset="0"/>
                <a:cs typeface="Times New Roman" panose="02020603050405020304" pitchFamily="18" charset="0"/>
              </a:rPr>
              <a:t>: 	</a:t>
            </a:r>
            <a:r>
              <a:rPr lang="en-US" sz="2000" err="1">
                <a:solidFill>
                  <a:schemeClr val="dk1"/>
                </a:solidFill>
                <a:latin typeface="Times New Roman" panose="02020603050405020304" pitchFamily="18" charset="0"/>
                <a:cs typeface="Times New Roman" panose="02020603050405020304" pitchFamily="18" charset="0"/>
              </a:rPr>
              <a:t>Thầy</a:t>
            </a:r>
            <a:r>
              <a:rPr lang="en-US" sz="2000">
                <a:solidFill>
                  <a:schemeClr val="dk1"/>
                </a:solidFill>
                <a:latin typeface="Times New Roman" panose="02020603050405020304" pitchFamily="18" charset="0"/>
                <a:cs typeface="Times New Roman" panose="02020603050405020304" pitchFamily="18" charset="0"/>
              </a:rPr>
              <a:t> </a:t>
            </a:r>
            <a:r>
              <a:rPr lang="en-US" sz="2000" err="1">
                <a:solidFill>
                  <a:schemeClr val="dk1"/>
                </a:solidFill>
                <a:latin typeface="Times New Roman" panose="02020603050405020304" pitchFamily="18" charset="0"/>
                <a:cs typeface="Times New Roman" panose="02020603050405020304" pitchFamily="18" charset="0"/>
              </a:rPr>
              <a:t>Nguyễn</a:t>
            </a:r>
            <a:r>
              <a:rPr lang="en-US" sz="2000">
                <a:solidFill>
                  <a:schemeClr val="dk1"/>
                </a:solidFill>
                <a:latin typeface="Times New Roman" panose="02020603050405020304" pitchFamily="18" charset="0"/>
                <a:cs typeface="Times New Roman" panose="02020603050405020304" pitchFamily="18" charset="0"/>
              </a:rPr>
              <a:t> </a:t>
            </a:r>
            <a:r>
              <a:rPr lang="en-US" sz="2000" err="1">
                <a:solidFill>
                  <a:schemeClr val="dk1"/>
                </a:solidFill>
                <a:latin typeface="Times New Roman" panose="02020603050405020304" pitchFamily="18" charset="0"/>
                <a:cs typeface="Times New Roman" panose="02020603050405020304" pitchFamily="18" charset="0"/>
              </a:rPr>
              <a:t>Quốc</a:t>
            </a:r>
            <a:r>
              <a:rPr lang="en-US" sz="2000">
                <a:solidFill>
                  <a:schemeClr val="dk1"/>
                </a:solidFill>
                <a:latin typeface="Times New Roman" panose="02020603050405020304" pitchFamily="18" charset="0"/>
                <a:cs typeface="Times New Roman" panose="02020603050405020304" pitchFamily="18" charset="0"/>
              </a:rPr>
              <a:t> Tuấn</a:t>
            </a:r>
          </a:p>
          <a:p>
            <a:pPr marL="1905">
              <a:buSzPts val="3200"/>
            </a:pPr>
            <a:r>
              <a:rPr lang="en-US" sz="2000">
                <a:solidFill>
                  <a:schemeClr val="dk1"/>
                </a:solidFill>
                <a:latin typeface="Times New Roman" panose="02020603050405020304" pitchFamily="18" charset="0"/>
                <a:cs typeface="Times New Roman" panose="02020603050405020304" pitchFamily="18" charset="0"/>
              </a:rPr>
              <a:t>Các nhóm thực hiện: 	Nhóm 3, Nhóm 6 </a:t>
            </a:r>
          </a:p>
        </p:txBody>
      </p:sp>
      <p:sp>
        <p:nvSpPr>
          <p:cNvPr id="2" name="TextBox 1">
            <a:extLst>
              <a:ext uri="{FF2B5EF4-FFF2-40B4-BE49-F238E27FC236}">
                <a16:creationId xmlns:a16="http://schemas.microsoft.com/office/drawing/2014/main" id="{8E932872-F4C5-4EF1-9B12-174C9FBE4B92}"/>
              </a:ext>
            </a:extLst>
          </p:cNvPr>
          <p:cNvSpPr txBox="1"/>
          <p:nvPr/>
        </p:nvSpPr>
        <p:spPr>
          <a:xfrm>
            <a:off x="1190949" y="4183202"/>
            <a:ext cx="2159566" cy="369332"/>
          </a:xfrm>
          <a:prstGeom prst="rect">
            <a:avLst/>
          </a:prstGeom>
          <a:noFill/>
        </p:spPr>
        <p:txBody>
          <a:bodyPr wrap="none" rtlCol="0">
            <a:spAutoFit/>
          </a:bodyPr>
          <a:lstStyle/>
          <a:p>
            <a:r>
              <a:rPr lang="en-US" sz="1800"/>
              <a:t>Thành viên nhóm 3</a:t>
            </a:r>
          </a:p>
        </p:txBody>
      </p:sp>
      <p:sp>
        <p:nvSpPr>
          <p:cNvPr id="9" name="TextBox 8">
            <a:extLst>
              <a:ext uri="{FF2B5EF4-FFF2-40B4-BE49-F238E27FC236}">
                <a16:creationId xmlns:a16="http://schemas.microsoft.com/office/drawing/2014/main" id="{405121B4-1394-4398-A652-C10CF0363E22}"/>
              </a:ext>
            </a:extLst>
          </p:cNvPr>
          <p:cNvSpPr txBox="1"/>
          <p:nvPr/>
        </p:nvSpPr>
        <p:spPr>
          <a:xfrm>
            <a:off x="5793485" y="4183202"/>
            <a:ext cx="2159566" cy="369332"/>
          </a:xfrm>
          <a:prstGeom prst="rect">
            <a:avLst/>
          </a:prstGeom>
          <a:noFill/>
        </p:spPr>
        <p:txBody>
          <a:bodyPr wrap="none" rtlCol="0">
            <a:spAutoFit/>
          </a:bodyPr>
          <a:lstStyle/>
          <a:p>
            <a:r>
              <a:rPr lang="en-US" sz="1800"/>
              <a:t>Thành viên nhóm 6</a:t>
            </a:r>
          </a:p>
        </p:txBody>
      </p:sp>
      <p:sp>
        <p:nvSpPr>
          <p:cNvPr id="10" name="TextBox 9">
            <a:extLst>
              <a:ext uri="{FF2B5EF4-FFF2-40B4-BE49-F238E27FC236}">
                <a16:creationId xmlns:a16="http://schemas.microsoft.com/office/drawing/2014/main" id="{09AEA198-4FC8-4511-AF47-E9A2296E4DEE}"/>
              </a:ext>
            </a:extLst>
          </p:cNvPr>
          <p:cNvSpPr txBox="1"/>
          <p:nvPr/>
        </p:nvSpPr>
        <p:spPr>
          <a:xfrm>
            <a:off x="690807" y="4552534"/>
            <a:ext cx="3579826" cy="1477328"/>
          </a:xfrm>
          <a:prstGeom prst="rect">
            <a:avLst/>
          </a:prstGeom>
          <a:noFill/>
        </p:spPr>
        <p:txBody>
          <a:bodyPr wrap="none" rtlCol="0">
            <a:spAutoFit/>
          </a:bodyPr>
          <a:lstStyle/>
          <a:p>
            <a:r>
              <a:rPr lang="en-US" sz="1800"/>
              <a:t>211202032 - Lê Văn Minh</a:t>
            </a:r>
          </a:p>
          <a:p>
            <a:r>
              <a:rPr lang="en-US" sz="1800"/>
              <a:t>211210090 - Tạ Hà Khoa</a:t>
            </a:r>
          </a:p>
          <a:p>
            <a:r>
              <a:rPr lang="en-US" sz="1800"/>
              <a:t>211200293 - </a:t>
            </a:r>
            <a:r>
              <a:rPr lang="vi-VN" sz="1800"/>
              <a:t>Nguyễn Quỳnh Sơn</a:t>
            </a:r>
            <a:endParaRPr lang="en-US" sz="1800"/>
          </a:p>
          <a:p>
            <a:r>
              <a:rPr lang="en-US" sz="1800"/>
              <a:t>211211807 - Hồ Anh Minh</a:t>
            </a:r>
          </a:p>
          <a:p>
            <a:r>
              <a:rPr lang="en-US" sz="1800"/>
              <a:t>211212676 - Vũ Trung Kiên</a:t>
            </a:r>
          </a:p>
        </p:txBody>
      </p:sp>
      <p:sp>
        <p:nvSpPr>
          <p:cNvPr id="11" name="TextBox 10">
            <a:extLst>
              <a:ext uri="{FF2B5EF4-FFF2-40B4-BE49-F238E27FC236}">
                <a16:creationId xmlns:a16="http://schemas.microsoft.com/office/drawing/2014/main" id="{FAABFBE6-E549-4B9B-9651-514EAC31A221}"/>
              </a:ext>
            </a:extLst>
          </p:cNvPr>
          <p:cNvSpPr txBox="1"/>
          <p:nvPr/>
        </p:nvSpPr>
        <p:spPr>
          <a:xfrm>
            <a:off x="5217016" y="4552534"/>
            <a:ext cx="3682418" cy="1477328"/>
          </a:xfrm>
          <a:prstGeom prst="rect">
            <a:avLst/>
          </a:prstGeom>
          <a:noFill/>
        </p:spPr>
        <p:txBody>
          <a:bodyPr wrap="none" rtlCol="0">
            <a:spAutoFit/>
          </a:bodyPr>
          <a:lstStyle/>
          <a:p>
            <a:r>
              <a:rPr lang="en-US" sz="1800"/>
              <a:t>211202522 - Nhữ Đình Đức</a:t>
            </a:r>
          </a:p>
          <a:p>
            <a:r>
              <a:rPr lang="en-US" sz="1800"/>
              <a:t>211203621 - </a:t>
            </a:r>
            <a:r>
              <a:rPr lang="vi-VN" sz="1800"/>
              <a:t>Trần Quang Phương</a:t>
            </a:r>
            <a:endParaRPr lang="en-US" sz="1800"/>
          </a:p>
          <a:p>
            <a:r>
              <a:rPr lang="en-US" sz="1800"/>
              <a:t>211210740 - Chu Văn Dũng</a:t>
            </a:r>
          </a:p>
          <a:p>
            <a:r>
              <a:rPr lang="en-US" sz="1800"/>
              <a:t>211204228 - </a:t>
            </a:r>
            <a:r>
              <a:rPr lang="vi-VN" sz="1800"/>
              <a:t>Nguyễn Hồng Sơn</a:t>
            </a:r>
            <a:endParaRPr lang="en-US" sz="1800"/>
          </a:p>
          <a:p>
            <a:r>
              <a:rPr lang="en-US" sz="1800"/>
              <a:t>211200893 - Nguyễn Tiến Tùng</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199" y="1323106"/>
            <a:ext cx="8012547" cy="4014207"/>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2000" err="1">
                <a:latin typeface="Times New Roman" panose="02020603050405020304" pitchFamily="18" charset="0"/>
                <a:cs typeface="Times New Roman" panose="02020603050405020304" pitchFamily="18" charset="0"/>
              </a:rPr>
              <a:t>Ví</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a:t>
            </a:r>
            <a:r>
              <a:rPr lang="en-US" sz="2000">
                <a:latin typeface="Times New Roman" panose="02020603050405020304" pitchFamily="18" charset="0"/>
                <a:cs typeface="Times New Roman" panose="02020603050405020304" pitchFamily="18" charset="0"/>
              </a:rPr>
              <a:t>: </a:t>
            </a:r>
            <a:r>
              <a:rPr lang="en-US" sz="2000" b="0">
                <a:latin typeface="Times New Roman" panose="02020603050405020304" pitchFamily="18" charset="0"/>
                <a:cs typeface="Times New Roman" panose="02020603050405020304" pitchFamily="18" charset="0"/>
              </a:rPr>
              <a:t>Cho </a:t>
            </a:r>
            <a:r>
              <a:rPr lang="en-US" sz="2000" b="0" err="1">
                <a:latin typeface="Times New Roman" panose="02020603050405020304" pitchFamily="18" charset="0"/>
                <a:cs typeface="Times New Roman" panose="02020603050405020304" pitchFamily="18" charset="0"/>
              </a:rPr>
              <a:t>tập</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dữ</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liệu</a:t>
            </a:r>
            <a:r>
              <a:rPr lang="en-US" sz="2000" b="0">
                <a:latin typeface="Times New Roman" panose="02020603050405020304" pitchFamily="18" charset="0"/>
                <a:cs typeface="Times New Roman" panose="02020603050405020304" pitchFamily="18" charset="0"/>
              </a:rPr>
              <a:t> 30, 36, 47, 50, 52, 52, 56, 60, 63, 70, 70, 110. </a:t>
            </a:r>
            <a:r>
              <a:rPr lang="en-US" sz="2000" b="0" err="1">
                <a:latin typeface="Times New Roman" panose="02020603050405020304" pitchFamily="18" charset="0"/>
                <a:cs typeface="Times New Roman" panose="02020603050405020304" pitchFamily="18" charset="0"/>
              </a:rPr>
              <a:t>Tìm</a:t>
            </a:r>
            <a:r>
              <a:rPr lang="en-US" sz="2000" b="0">
                <a:latin typeface="Times New Roman" panose="02020603050405020304" pitchFamily="18" charset="0"/>
                <a:cs typeface="Times New Roman" panose="02020603050405020304" pitchFamily="18" charset="0"/>
              </a:rPr>
              <a:t> Q1, Q2,Q3, IQR?</a:t>
            </a:r>
          </a:p>
          <a:p>
            <a:pPr marL="0" indent="0" algn="just">
              <a:lnSpc>
                <a:spcPct val="150000"/>
              </a:lnSpc>
              <a:spcBef>
                <a:spcPts val="0"/>
              </a:spcBef>
              <a:buNone/>
            </a:pPr>
            <a:r>
              <a:rPr lang="en-US" sz="2000" err="1">
                <a:latin typeface="Times New Roman" panose="02020603050405020304" pitchFamily="18" charset="0"/>
                <a:cs typeface="Times New Roman" panose="02020603050405020304" pitchFamily="18" charset="0"/>
              </a:rPr>
              <a:t>Áp</a:t>
            </a:r>
            <a:r>
              <a:rPr lang="en-US" sz="2000">
                <a:latin typeface="Times New Roman" panose="02020603050405020304" pitchFamily="18" charset="0"/>
                <a:cs typeface="Times New Roman" panose="02020603050405020304" pitchFamily="18" charset="0"/>
              </a:rPr>
              <a:t> </a:t>
            </a:r>
            <a:r>
              <a:rPr lang="en-US" sz="2000" err="1">
                <a:latin typeface="Times New Roman" panose="02020603050405020304" pitchFamily="18" charset="0"/>
                <a:cs typeface="Times New Roman" panose="02020603050405020304" pitchFamily="18" charset="0"/>
              </a:rPr>
              <a:t>dụng</a:t>
            </a:r>
            <a:endParaRPr lang="en-US" sz="200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000" b="0" err="1">
                <a:latin typeface="Times New Roman" panose="02020603050405020304" pitchFamily="18" charset="0"/>
                <a:cs typeface="Times New Roman" panose="02020603050405020304" pitchFamily="18" charset="0"/>
              </a:rPr>
              <a:t>Vị</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trí</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của</a:t>
            </a:r>
            <a:r>
              <a:rPr lang="en-US" sz="2000" b="0">
                <a:latin typeface="Times New Roman" panose="02020603050405020304" pitchFamily="18" charset="0"/>
                <a:cs typeface="Times New Roman" panose="02020603050405020304" pitchFamily="18" charset="0"/>
              </a:rPr>
              <a:t> Q1 </a:t>
            </a:r>
            <a:r>
              <a:rPr lang="en-US" sz="2000" b="0" err="1">
                <a:latin typeface="Times New Roman" panose="02020603050405020304" pitchFamily="18" charset="0"/>
                <a:cs typeface="Times New Roman" panose="02020603050405020304" pitchFamily="18" charset="0"/>
              </a:rPr>
              <a:t>là</a:t>
            </a:r>
            <a:r>
              <a:rPr lang="en-US" sz="2000" b="0">
                <a:latin typeface="Times New Roman" panose="02020603050405020304" pitchFamily="18" charset="0"/>
                <a:cs typeface="Times New Roman" panose="02020603050405020304" pitchFamily="18" charset="0"/>
              </a:rPr>
              <a:t> 1*(12+1)/4=3 </a:t>
            </a:r>
            <a:r>
              <a:rPr lang="en-US" sz="2000" b="0" err="1">
                <a:latin typeface="Times New Roman" panose="02020603050405020304" pitchFamily="18" charset="0"/>
                <a:cs typeface="Times New Roman" panose="02020603050405020304" pitchFamily="18" charset="0"/>
              </a:rPr>
              <a:t>Vậy</a:t>
            </a:r>
            <a:r>
              <a:rPr lang="en-US" sz="2000" b="0">
                <a:latin typeface="Times New Roman" panose="02020603050405020304" pitchFamily="18" charset="0"/>
                <a:cs typeface="Times New Roman" panose="02020603050405020304" pitchFamily="18" charset="0"/>
              </a:rPr>
              <a:t> Q1=47</a:t>
            </a:r>
          </a:p>
          <a:p>
            <a:pPr marL="0" indent="0" algn="just">
              <a:lnSpc>
                <a:spcPct val="150000"/>
              </a:lnSpc>
              <a:spcBef>
                <a:spcPts val="0"/>
              </a:spcBef>
              <a:buNone/>
            </a:pPr>
            <a:r>
              <a:rPr lang="en-US" sz="2000" b="0" err="1">
                <a:latin typeface="Times New Roman" panose="02020603050405020304" pitchFamily="18" charset="0"/>
                <a:cs typeface="Times New Roman" panose="02020603050405020304" pitchFamily="18" charset="0"/>
              </a:rPr>
              <a:t>Vị</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trí</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của</a:t>
            </a:r>
            <a:r>
              <a:rPr lang="en-US" sz="2000" b="0">
                <a:latin typeface="Times New Roman" panose="02020603050405020304" pitchFamily="18" charset="0"/>
                <a:cs typeface="Times New Roman" panose="02020603050405020304" pitchFamily="18" charset="0"/>
              </a:rPr>
              <a:t> Q2: </a:t>
            </a:r>
            <a:r>
              <a:rPr lang="en-US" sz="2000" b="0" err="1">
                <a:latin typeface="Times New Roman" panose="02020603050405020304" pitchFamily="18" charset="0"/>
                <a:cs typeface="Times New Roman" panose="02020603050405020304" pitchFamily="18" charset="0"/>
              </a:rPr>
              <a:t>vì</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dãy</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có</a:t>
            </a:r>
            <a:r>
              <a:rPr lang="en-US" sz="2000" b="0">
                <a:latin typeface="Times New Roman" panose="02020603050405020304" pitchFamily="18" charset="0"/>
                <a:cs typeface="Times New Roman" panose="02020603050405020304" pitchFamily="18" charset="0"/>
              </a:rPr>
              <a:t> n </a:t>
            </a:r>
            <a:r>
              <a:rPr lang="en-US" sz="2000" b="0" err="1">
                <a:latin typeface="Times New Roman" panose="02020603050405020304" pitchFamily="18" charset="0"/>
                <a:cs typeface="Times New Roman" panose="02020603050405020304" pitchFamily="18" charset="0"/>
              </a:rPr>
              <a:t>chẵn</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các</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phần</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tử</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nên</a:t>
            </a:r>
            <a:r>
              <a:rPr lang="en-US" sz="2000" b="0">
                <a:latin typeface="Times New Roman" panose="02020603050405020304" pitchFamily="18" charset="0"/>
                <a:cs typeface="Times New Roman" panose="02020603050405020304" pitchFamily="18" charset="0"/>
              </a:rPr>
              <a:t> Q2=(52+52)/2=52</a:t>
            </a:r>
          </a:p>
          <a:p>
            <a:pPr marL="0" indent="0" algn="just">
              <a:lnSpc>
                <a:spcPct val="150000"/>
              </a:lnSpc>
              <a:spcBef>
                <a:spcPts val="0"/>
              </a:spcBef>
              <a:buNone/>
            </a:pPr>
            <a:r>
              <a:rPr lang="en-US" sz="2000" b="0" err="1">
                <a:latin typeface="Times New Roman" panose="02020603050405020304" pitchFamily="18" charset="0"/>
                <a:cs typeface="Times New Roman" panose="02020603050405020304" pitchFamily="18" charset="0"/>
              </a:rPr>
              <a:t>Vị</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trí</a:t>
            </a:r>
            <a:r>
              <a:rPr lang="en-US" sz="2000" b="0">
                <a:latin typeface="Times New Roman" panose="02020603050405020304" pitchFamily="18" charset="0"/>
                <a:cs typeface="Times New Roman" panose="02020603050405020304" pitchFamily="18" charset="0"/>
              </a:rPr>
              <a:t> </a:t>
            </a:r>
            <a:r>
              <a:rPr lang="en-US" sz="2000" b="0" err="1">
                <a:latin typeface="Times New Roman" panose="02020603050405020304" pitchFamily="18" charset="0"/>
                <a:cs typeface="Times New Roman" panose="02020603050405020304" pitchFamily="18" charset="0"/>
              </a:rPr>
              <a:t>của</a:t>
            </a:r>
            <a:r>
              <a:rPr lang="en-US" sz="2000" b="0">
                <a:latin typeface="Times New Roman" panose="02020603050405020304" pitchFamily="18" charset="0"/>
                <a:cs typeface="Times New Roman" panose="02020603050405020304" pitchFamily="18" charset="0"/>
              </a:rPr>
              <a:t> Q3 </a:t>
            </a:r>
            <a:r>
              <a:rPr lang="en-US" sz="2000" b="0" err="1">
                <a:latin typeface="Times New Roman" panose="02020603050405020304" pitchFamily="18" charset="0"/>
                <a:cs typeface="Times New Roman" panose="02020603050405020304" pitchFamily="18" charset="0"/>
              </a:rPr>
              <a:t>là</a:t>
            </a:r>
            <a:r>
              <a:rPr lang="en-US" sz="2000" b="0">
                <a:latin typeface="Times New Roman" panose="02020603050405020304" pitchFamily="18" charset="0"/>
                <a:cs typeface="Times New Roman" panose="02020603050405020304" pitchFamily="18" charset="0"/>
              </a:rPr>
              <a:t> 3*(12+1)/4=9 </a:t>
            </a:r>
            <a:r>
              <a:rPr lang="en-US" sz="2000" b="0" err="1">
                <a:latin typeface="Times New Roman" panose="02020603050405020304" pitchFamily="18" charset="0"/>
                <a:cs typeface="Times New Roman" panose="02020603050405020304" pitchFamily="18" charset="0"/>
              </a:rPr>
              <a:t>Vậy</a:t>
            </a:r>
            <a:r>
              <a:rPr lang="en-US" sz="2000" b="0">
                <a:latin typeface="Times New Roman" panose="02020603050405020304" pitchFamily="18" charset="0"/>
                <a:cs typeface="Times New Roman" panose="02020603050405020304" pitchFamily="18" charset="0"/>
              </a:rPr>
              <a:t> Q3=63</a:t>
            </a:r>
          </a:p>
          <a:p>
            <a:pPr marL="0" indent="0" algn="just">
              <a:lnSpc>
                <a:spcPct val="150000"/>
              </a:lnSpc>
              <a:spcBef>
                <a:spcPts val="0"/>
              </a:spcBef>
              <a:buNone/>
            </a:pPr>
            <a:r>
              <a:rPr lang="en-US" sz="2000" b="0">
                <a:latin typeface="Times New Roman" panose="02020603050405020304" pitchFamily="18" charset="0"/>
                <a:cs typeface="Times New Roman" panose="02020603050405020304" pitchFamily="18" charset="0"/>
              </a:rPr>
              <a:t>IQR = 63 − 47 = 16</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10</a:t>
            </a:fld>
            <a:endParaRPr>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22914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11</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00B0F0"/>
                </a:solidFill>
              </a:rPr>
              <a:t>2.5 </a:t>
            </a:r>
            <a:r>
              <a:rPr lang="en-US" err="1">
                <a:solidFill>
                  <a:srgbClr val="00B0F0"/>
                </a:solidFill>
              </a:rPr>
              <a:t>Bản</a:t>
            </a:r>
            <a:r>
              <a:rPr lang="en-US">
                <a:solidFill>
                  <a:srgbClr val="00B0F0"/>
                </a:solidFill>
              </a:rPr>
              <a:t> </a:t>
            </a:r>
            <a:r>
              <a:rPr lang="en-US" err="1">
                <a:solidFill>
                  <a:srgbClr val="00B0F0"/>
                </a:solidFill>
              </a:rPr>
              <a:t>tóm</a:t>
            </a:r>
            <a:r>
              <a:rPr lang="en-US">
                <a:solidFill>
                  <a:srgbClr val="00B0F0"/>
                </a:solidFill>
              </a:rPr>
              <a:t> </a:t>
            </a:r>
            <a:r>
              <a:rPr lang="en-US" err="1">
                <a:solidFill>
                  <a:srgbClr val="00B0F0"/>
                </a:solidFill>
              </a:rPr>
              <a:t>tắt</a:t>
            </a:r>
            <a:r>
              <a:rPr lang="en-US">
                <a:solidFill>
                  <a:srgbClr val="00B0F0"/>
                </a:solidFill>
              </a:rPr>
              <a:t> </a:t>
            </a:r>
            <a:r>
              <a:rPr lang="en-US" err="1">
                <a:solidFill>
                  <a:srgbClr val="00B0F0"/>
                </a:solidFill>
              </a:rPr>
              <a:t>năm</a:t>
            </a:r>
            <a:r>
              <a:rPr lang="en-US">
                <a:solidFill>
                  <a:srgbClr val="00B0F0"/>
                </a:solidFill>
              </a:rPr>
              <a:t> </a:t>
            </a:r>
            <a:r>
              <a:rPr lang="en-US" err="1">
                <a:solidFill>
                  <a:srgbClr val="00B0F0"/>
                </a:solidFill>
              </a:rPr>
              <a:t>số</a:t>
            </a:r>
            <a:r>
              <a:rPr lang="en-US">
                <a:solidFill>
                  <a:srgbClr val="00B0F0"/>
                </a:solidFill>
              </a:rPr>
              <a:t> </a:t>
            </a:r>
          </a:p>
        </p:txBody>
      </p:sp>
      <p:sp>
        <p:nvSpPr>
          <p:cNvPr id="7" name="Rectangle 6">
            <a:extLst>
              <a:ext uri="{FF2B5EF4-FFF2-40B4-BE49-F238E27FC236}">
                <a16:creationId xmlns:a16="http://schemas.microsoft.com/office/drawing/2014/main" id="{F6D9D1C7-0E9B-4103-8872-ECDDFC370531}"/>
              </a:ext>
            </a:extLst>
          </p:cNvPr>
          <p:cNvSpPr/>
          <p:nvPr/>
        </p:nvSpPr>
        <p:spPr>
          <a:xfrm>
            <a:off x="457199" y="1846404"/>
            <a:ext cx="8465127" cy="2846933"/>
          </a:xfrm>
          <a:prstGeom prst="rect">
            <a:avLst/>
          </a:prstGeom>
        </p:spPr>
        <p:txBody>
          <a:bodyPr wrap="square">
            <a:spAutoFit/>
          </a:bodyPr>
          <a:lstStyle/>
          <a:p>
            <a:pPr>
              <a:spcAft>
                <a:spcPts val="600"/>
              </a:spcAft>
            </a:pPr>
            <a:r>
              <a:rPr lang="en-US" sz="2200" b="1">
                <a:solidFill>
                  <a:schemeClr val="tx1"/>
                </a:solidFill>
              </a:rPr>
              <a:t>Bản tóm tắt năm số </a:t>
            </a:r>
            <a:r>
              <a:rPr lang="en-US" sz="2200"/>
              <a:t>là một tập hợp số liệu thống kê mô tả cung cấp thông tin dữ liệu, bao gồm năm giá trị quan trọng nhất:</a:t>
            </a:r>
          </a:p>
          <a:p>
            <a:pPr>
              <a:spcAft>
                <a:spcPts val="600"/>
              </a:spcAft>
            </a:pPr>
            <a:r>
              <a:rPr lang="en-US" sz="2200"/>
              <a:t> - Giá trị nhỏ nhất</a:t>
            </a:r>
          </a:p>
          <a:p>
            <a:pPr>
              <a:spcAft>
                <a:spcPts val="600"/>
              </a:spcAft>
            </a:pPr>
            <a:r>
              <a:rPr lang="en-US" sz="2200"/>
              <a:t> - Tứ phân vị Q1</a:t>
            </a:r>
          </a:p>
          <a:p>
            <a:pPr>
              <a:spcAft>
                <a:spcPts val="600"/>
              </a:spcAft>
            </a:pPr>
            <a:r>
              <a:rPr lang="en-US" sz="2200"/>
              <a:t> - Trung vị (Tứ phân vị Q2)</a:t>
            </a:r>
          </a:p>
          <a:p>
            <a:pPr>
              <a:spcAft>
                <a:spcPts val="600"/>
              </a:spcAft>
            </a:pPr>
            <a:r>
              <a:rPr lang="en-US" sz="2200"/>
              <a:t> - Tứ phân vị Q3</a:t>
            </a:r>
          </a:p>
          <a:p>
            <a:pPr>
              <a:spcAft>
                <a:spcPts val="600"/>
              </a:spcAft>
            </a:pPr>
            <a:r>
              <a:rPr lang="en-US" sz="2200"/>
              <a:t> - Giá trị lớn nhất</a:t>
            </a:r>
          </a:p>
        </p:txBody>
      </p:sp>
    </p:spTree>
    <p:extLst>
      <p:ext uri="{BB962C8B-B14F-4D97-AF65-F5344CB8AC3E}">
        <p14:creationId xmlns:p14="http://schemas.microsoft.com/office/powerpoint/2010/main" val="42524637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846404"/>
            <a:ext cx="8012547" cy="4014207"/>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2200" err="1">
                <a:latin typeface="+mj-lt"/>
                <a:cs typeface="Times New Roman" panose="02020603050405020304" pitchFamily="18" charset="0"/>
              </a:rPr>
              <a:t>Ví</a:t>
            </a:r>
            <a:r>
              <a:rPr lang="en-US" sz="2200">
                <a:latin typeface="+mj-lt"/>
                <a:cs typeface="Times New Roman" panose="02020603050405020304" pitchFamily="18" charset="0"/>
              </a:rPr>
              <a:t> dụ trên: </a:t>
            </a:r>
            <a:r>
              <a:rPr lang="en-US" sz="2200" b="0">
                <a:latin typeface="+mj-lt"/>
                <a:cs typeface="Times New Roman" panose="02020603050405020304" pitchFamily="18" charset="0"/>
              </a:rPr>
              <a:t>Cho </a:t>
            </a:r>
            <a:r>
              <a:rPr lang="en-US" sz="2200" b="0" err="1">
                <a:latin typeface="+mj-lt"/>
                <a:cs typeface="Times New Roman" panose="02020603050405020304" pitchFamily="18" charset="0"/>
              </a:rPr>
              <a:t>tập</a:t>
            </a:r>
            <a:r>
              <a:rPr lang="en-US" sz="2200" b="0">
                <a:latin typeface="+mj-lt"/>
                <a:cs typeface="Times New Roman" panose="02020603050405020304" pitchFamily="18" charset="0"/>
              </a:rPr>
              <a:t> </a:t>
            </a:r>
            <a:r>
              <a:rPr lang="en-US" sz="2200" b="0" err="1">
                <a:latin typeface="+mj-lt"/>
                <a:cs typeface="Times New Roman" panose="02020603050405020304" pitchFamily="18" charset="0"/>
              </a:rPr>
              <a:t>dữ</a:t>
            </a:r>
            <a:r>
              <a:rPr lang="en-US" sz="2200" b="0">
                <a:latin typeface="+mj-lt"/>
                <a:cs typeface="Times New Roman" panose="02020603050405020304" pitchFamily="18" charset="0"/>
              </a:rPr>
              <a:t> </a:t>
            </a:r>
            <a:r>
              <a:rPr lang="en-US" sz="2200" b="0" err="1">
                <a:latin typeface="+mj-lt"/>
                <a:cs typeface="Times New Roman" panose="02020603050405020304" pitchFamily="18" charset="0"/>
              </a:rPr>
              <a:t>liệu</a:t>
            </a:r>
            <a:r>
              <a:rPr lang="en-US" sz="2200" b="0">
                <a:latin typeface="+mj-lt"/>
                <a:cs typeface="Times New Roman" panose="02020603050405020304" pitchFamily="18" charset="0"/>
              </a:rPr>
              <a:t> 30, 36, 47, 50, 52, 52, 56, 60, 63, 70, 70, 110. </a:t>
            </a:r>
          </a:p>
          <a:p>
            <a:pPr marL="0" indent="0" algn="just">
              <a:lnSpc>
                <a:spcPct val="150000"/>
              </a:lnSpc>
              <a:spcBef>
                <a:spcPts val="0"/>
              </a:spcBef>
              <a:buNone/>
            </a:pPr>
            <a:r>
              <a:rPr lang="en-US" sz="2200">
                <a:latin typeface="+mj-lt"/>
                <a:cs typeface="Times New Roman" panose="02020603050405020304" pitchFamily="18" charset="0"/>
              </a:rPr>
              <a:t>Ta có:</a:t>
            </a:r>
            <a:endParaRPr lang="en-US" sz="2200" b="0">
              <a:latin typeface="+mj-lt"/>
              <a:cs typeface="Times New Roman" panose="02020603050405020304" pitchFamily="18" charset="0"/>
            </a:endParaRPr>
          </a:p>
          <a:p>
            <a:pPr marL="0" indent="0" algn="just">
              <a:lnSpc>
                <a:spcPct val="150000"/>
              </a:lnSpc>
              <a:spcBef>
                <a:spcPts val="0"/>
              </a:spcBef>
              <a:buNone/>
            </a:pPr>
            <a:r>
              <a:rPr lang="en-US" sz="2200" b="0">
                <a:latin typeface="+mj-lt"/>
                <a:cs typeface="Times New Roman" panose="02020603050405020304" pitchFamily="18" charset="0"/>
              </a:rPr>
              <a:t>Giá trị nhỏ nhất = 30</a:t>
            </a:r>
            <a:endParaRPr lang="en-US" sz="2200">
              <a:latin typeface="+mj-lt"/>
              <a:cs typeface="Times New Roman" panose="02020603050405020304" pitchFamily="18" charset="0"/>
            </a:endParaRPr>
          </a:p>
          <a:p>
            <a:pPr marL="0" indent="0" algn="just">
              <a:lnSpc>
                <a:spcPct val="150000"/>
              </a:lnSpc>
              <a:spcBef>
                <a:spcPts val="0"/>
              </a:spcBef>
              <a:buNone/>
            </a:pPr>
            <a:r>
              <a:rPr lang="en-US" sz="2200" b="0">
                <a:latin typeface="+mj-lt"/>
                <a:cs typeface="Times New Roman" panose="02020603050405020304" pitchFamily="18" charset="0"/>
              </a:rPr>
              <a:t>Tứ phân vị Q1 = 47</a:t>
            </a:r>
          </a:p>
          <a:p>
            <a:pPr marL="0" indent="0" algn="just">
              <a:lnSpc>
                <a:spcPct val="150000"/>
              </a:lnSpc>
              <a:spcBef>
                <a:spcPts val="0"/>
              </a:spcBef>
              <a:buNone/>
            </a:pPr>
            <a:r>
              <a:rPr lang="en-US" sz="2200" b="0">
                <a:latin typeface="+mj-lt"/>
                <a:cs typeface="Times New Roman" panose="02020603050405020304" pitchFamily="18" charset="0"/>
              </a:rPr>
              <a:t>Trung vị Q2 = 52</a:t>
            </a:r>
          </a:p>
          <a:p>
            <a:pPr marL="0" indent="0" algn="just">
              <a:lnSpc>
                <a:spcPct val="150000"/>
              </a:lnSpc>
              <a:spcBef>
                <a:spcPts val="0"/>
              </a:spcBef>
              <a:buNone/>
            </a:pPr>
            <a:r>
              <a:rPr lang="en-US" sz="2200" b="0">
                <a:latin typeface="+mj-lt"/>
                <a:cs typeface="Times New Roman" panose="02020603050405020304" pitchFamily="18" charset="0"/>
              </a:rPr>
              <a:t>Tứ phân vị Q3 = 63</a:t>
            </a:r>
          </a:p>
          <a:p>
            <a:pPr marL="0" indent="0" algn="just">
              <a:lnSpc>
                <a:spcPct val="150000"/>
              </a:lnSpc>
              <a:spcBef>
                <a:spcPts val="0"/>
              </a:spcBef>
              <a:buNone/>
            </a:pPr>
            <a:r>
              <a:rPr lang="en-US" sz="2200" b="0">
                <a:latin typeface="+mj-lt"/>
                <a:cs typeface="Times New Roman" panose="02020603050405020304" pitchFamily="18" charset="0"/>
              </a:rPr>
              <a:t>Giá trị lớn nhất = 110</a:t>
            </a:r>
          </a:p>
          <a:p>
            <a:pPr marL="0" indent="0" algn="just">
              <a:lnSpc>
                <a:spcPct val="150000"/>
              </a:lnSpc>
              <a:spcBef>
                <a:spcPts val="0"/>
              </a:spcBef>
              <a:buNone/>
            </a:pPr>
            <a:r>
              <a:rPr lang="en-US" sz="2200" b="0">
                <a:latin typeface="+mj-lt"/>
                <a:cs typeface="Times New Roman" panose="02020603050405020304" pitchFamily="18" charset="0"/>
              </a:rPr>
              <a:t>Vậy bản tóm tắt năm số là: 30, 47, 52, 63, 110</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12</a:t>
            </a:fld>
            <a:endParaRPr>
              <a:latin typeface="Times New Roman" panose="02020603050405020304" pitchFamily="18" charset="0"/>
              <a:cs typeface="Times New Roman" panose="02020603050405020304" pitchFamily="18" charset="0"/>
            </a:endParaRPr>
          </a:p>
        </p:txBody>
      </p:sp>
      <p:sp>
        <p:nvSpPr>
          <p:cNvPr id="5" name="Text Placeholder 2">
            <a:extLst>
              <a:ext uri="{FF2B5EF4-FFF2-40B4-BE49-F238E27FC236}">
                <a16:creationId xmlns:a16="http://schemas.microsoft.com/office/drawing/2014/main" id="{70B544C7-43A5-4924-8598-90D24CF5303F}"/>
              </a:ext>
            </a:extLst>
          </p:cNvPr>
          <p:cNvSpPr txBox="1">
            <a:spLocks/>
          </p:cNvSpPr>
          <p:nvPr/>
        </p:nvSpPr>
        <p:spPr>
          <a:xfrm>
            <a:off x="457200" y="1323105"/>
            <a:ext cx="8229600" cy="52329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Font typeface="Noto Sans Symbols"/>
              <a:buNone/>
            </a:pPr>
            <a:r>
              <a:rPr lang="en-US">
                <a:solidFill>
                  <a:srgbClr val="00B0F0"/>
                </a:solidFill>
              </a:rPr>
              <a:t>2.5 Bản tóm tắt năm số </a:t>
            </a:r>
          </a:p>
        </p:txBody>
      </p:sp>
    </p:spTree>
    <p:extLst>
      <p:ext uri="{BB962C8B-B14F-4D97-AF65-F5344CB8AC3E}">
        <p14:creationId xmlns:p14="http://schemas.microsoft.com/office/powerpoint/2010/main" val="2015046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13</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2.6 </a:t>
            </a:r>
            <a:r>
              <a:rPr lang="en-US" err="1">
                <a:solidFill>
                  <a:srgbClr val="92D050"/>
                </a:solidFill>
              </a:rPr>
              <a:t>Giá</a:t>
            </a:r>
            <a:r>
              <a:rPr lang="en-US">
                <a:solidFill>
                  <a:srgbClr val="92D050"/>
                </a:solidFill>
              </a:rPr>
              <a:t> </a:t>
            </a:r>
            <a:r>
              <a:rPr lang="en-US" err="1">
                <a:solidFill>
                  <a:srgbClr val="92D050"/>
                </a:solidFill>
              </a:rPr>
              <a:t>trị</a:t>
            </a:r>
            <a:r>
              <a:rPr lang="en-US">
                <a:solidFill>
                  <a:srgbClr val="92D050"/>
                </a:solidFill>
              </a:rPr>
              <a:t> </a:t>
            </a:r>
            <a:r>
              <a:rPr lang="en-US" err="1">
                <a:solidFill>
                  <a:srgbClr val="92D050"/>
                </a:solidFill>
              </a:rPr>
              <a:t>bất</a:t>
            </a:r>
            <a:r>
              <a:rPr lang="en-US">
                <a:solidFill>
                  <a:srgbClr val="92D050"/>
                </a:solidFill>
              </a:rPr>
              <a:t> </a:t>
            </a:r>
            <a:r>
              <a:rPr lang="en-US" err="1">
                <a:solidFill>
                  <a:srgbClr val="92D050"/>
                </a:solidFill>
              </a:rPr>
              <a:t>th</a:t>
            </a:r>
            <a:r>
              <a:rPr lang="vi-VN">
                <a:solidFill>
                  <a:srgbClr val="92D050"/>
                </a:solidFill>
              </a:rPr>
              <a:t>ư</a:t>
            </a:r>
            <a:r>
              <a:rPr lang="en-US" err="1">
                <a:solidFill>
                  <a:srgbClr val="92D050"/>
                </a:solidFill>
              </a:rPr>
              <a:t>ờng</a:t>
            </a:r>
            <a:endParaRPr lang="en-US">
              <a:solidFill>
                <a:srgbClr val="92D050"/>
              </a:solidFill>
            </a:endParaRPr>
          </a:p>
          <a:p>
            <a:pPr marL="63499" indent="0">
              <a:buNone/>
            </a:pPr>
            <a:endParaRPr lang="en-US" b="0"/>
          </a:p>
          <a:p>
            <a:pPr marL="63499" indent="0">
              <a:buNone/>
            </a:pPr>
            <a:endParaRPr lang="en-US"/>
          </a:p>
        </p:txBody>
      </p:sp>
      <p:sp>
        <p:nvSpPr>
          <p:cNvPr id="7" name="Rectangle 6">
            <a:extLst>
              <a:ext uri="{FF2B5EF4-FFF2-40B4-BE49-F238E27FC236}">
                <a16:creationId xmlns:a16="http://schemas.microsoft.com/office/drawing/2014/main" id="{F6D9D1C7-0E9B-4103-8872-ECDDFC370531}"/>
              </a:ext>
            </a:extLst>
          </p:cNvPr>
          <p:cNvSpPr/>
          <p:nvPr/>
        </p:nvSpPr>
        <p:spPr>
          <a:xfrm>
            <a:off x="346363" y="1846404"/>
            <a:ext cx="8686801" cy="1107996"/>
          </a:xfrm>
          <a:prstGeom prst="rect">
            <a:avLst/>
          </a:prstGeom>
        </p:spPr>
        <p:txBody>
          <a:bodyPr wrap="square">
            <a:spAutoFit/>
          </a:bodyPr>
          <a:lstStyle/>
          <a:p>
            <a:r>
              <a:rPr lang="vi-VN" sz="2200" b="1"/>
              <a:t>Giá trị bất thường </a:t>
            </a:r>
            <a:r>
              <a:rPr lang="vi-VN" sz="2200"/>
              <a:t>(hay </a:t>
            </a:r>
            <a:r>
              <a:rPr lang="vi-VN" sz="2200" b="1"/>
              <a:t>giá trị ngoại lệ</a:t>
            </a:r>
            <a:r>
              <a:rPr lang="vi-VN" sz="2200"/>
              <a:t>, </a:t>
            </a:r>
            <a:r>
              <a:rPr lang="vi-VN" sz="2200" b="1"/>
              <a:t>giá trị ngoại lai</a:t>
            </a:r>
            <a:r>
              <a:rPr lang="en-US" sz="2200" b="1"/>
              <a:t> </a:t>
            </a:r>
            <a:r>
              <a:rPr lang="en-US" sz="2200"/>
              <a:t>- Outliers</a:t>
            </a:r>
            <a:r>
              <a:rPr lang="vi-VN" sz="2200"/>
              <a:t>) là 1 điểm dữ liệu sai lệch đáng kể so với các vị trí khác trong quan sá</a:t>
            </a:r>
            <a:r>
              <a:rPr lang="en-US" sz="2200"/>
              <a:t>t</a:t>
            </a:r>
            <a:r>
              <a:rPr lang="vi-VN" sz="2200"/>
              <a:t>:</a:t>
            </a:r>
            <a:endParaRPr lang="en-US" sz="2200"/>
          </a:p>
        </p:txBody>
      </p:sp>
      <p:sp>
        <p:nvSpPr>
          <p:cNvPr id="4" name="TextBox 3">
            <a:extLst>
              <a:ext uri="{FF2B5EF4-FFF2-40B4-BE49-F238E27FC236}">
                <a16:creationId xmlns:a16="http://schemas.microsoft.com/office/drawing/2014/main" id="{CFBA1D81-D7E4-4728-9942-7F45BBA965F5}"/>
              </a:ext>
            </a:extLst>
          </p:cNvPr>
          <p:cNvSpPr txBox="1"/>
          <p:nvPr/>
        </p:nvSpPr>
        <p:spPr>
          <a:xfrm>
            <a:off x="1357160" y="2986050"/>
            <a:ext cx="1811714" cy="400110"/>
          </a:xfrm>
          <a:prstGeom prst="rect">
            <a:avLst/>
          </a:prstGeom>
          <a:noFill/>
        </p:spPr>
        <p:txBody>
          <a:bodyPr wrap="none" rtlCol="0">
            <a:spAutoFit/>
          </a:bodyPr>
          <a:lstStyle/>
          <a:p>
            <a:r>
              <a:rPr lang="en-US" sz="2000" b="1" err="1">
                <a:solidFill>
                  <a:srgbClr val="00B0F0"/>
                </a:solidFill>
              </a:rPr>
              <a:t>Nguyên</a:t>
            </a:r>
            <a:r>
              <a:rPr lang="en-US" sz="2000" b="1">
                <a:solidFill>
                  <a:srgbClr val="00B0F0"/>
                </a:solidFill>
              </a:rPr>
              <a:t> </a:t>
            </a:r>
            <a:r>
              <a:rPr lang="en-US" sz="2000" b="1" err="1">
                <a:solidFill>
                  <a:srgbClr val="00B0F0"/>
                </a:solidFill>
              </a:rPr>
              <a:t>nhân</a:t>
            </a:r>
            <a:endParaRPr lang="en-US" sz="2000" b="1">
              <a:solidFill>
                <a:srgbClr val="00B0F0"/>
              </a:solidFill>
            </a:endParaRPr>
          </a:p>
        </p:txBody>
      </p:sp>
      <p:sp>
        <p:nvSpPr>
          <p:cNvPr id="8" name="TextBox 7">
            <a:extLst>
              <a:ext uri="{FF2B5EF4-FFF2-40B4-BE49-F238E27FC236}">
                <a16:creationId xmlns:a16="http://schemas.microsoft.com/office/drawing/2014/main" id="{EC6A6D57-086E-4D08-BA73-5F48780DE3C8}"/>
              </a:ext>
            </a:extLst>
          </p:cNvPr>
          <p:cNvSpPr txBox="1"/>
          <p:nvPr/>
        </p:nvSpPr>
        <p:spPr>
          <a:xfrm>
            <a:off x="6553200" y="2986050"/>
            <a:ext cx="811441" cy="400110"/>
          </a:xfrm>
          <a:prstGeom prst="rect">
            <a:avLst/>
          </a:prstGeom>
          <a:noFill/>
        </p:spPr>
        <p:txBody>
          <a:bodyPr wrap="none" rtlCol="0">
            <a:spAutoFit/>
          </a:bodyPr>
          <a:lstStyle/>
          <a:p>
            <a:r>
              <a:rPr lang="en-US" sz="2000" b="1" err="1">
                <a:solidFill>
                  <a:srgbClr val="00B0F0"/>
                </a:solidFill>
              </a:rPr>
              <a:t>Ví</a:t>
            </a:r>
            <a:r>
              <a:rPr lang="en-US" sz="2000" b="1">
                <a:solidFill>
                  <a:srgbClr val="00B0F0"/>
                </a:solidFill>
              </a:rPr>
              <a:t> </a:t>
            </a:r>
            <a:r>
              <a:rPr lang="en-US" sz="2000" b="1" err="1">
                <a:solidFill>
                  <a:srgbClr val="00B0F0"/>
                </a:solidFill>
              </a:rPr>
              <a:t>dụ</a:t>
            </a:r>
            <a:endParaRPr lang="en-US" sz="2000" b="1">
              <a:solidFill>
                <a:srgbClr val="00B0F0"/>
              </a:solidFill>
            </a:endParaRPr>
          </a:p>
        </p:txBody>
      </p:sp>
      <p:cxnSp>
        <p:nvCxnSpPr>
          <p:cNvPr id="6" name="Straight Connector 5">
            <a:extLst>
              <a:ext uri="{FF2B5EF4-FFF2-40B4-BE49-F238E27FC236}">
                <a16:creationId xmlns:a16="http://schemas.microsoft.com/office/drawing/2014/main" id="{538CE154-F5C7-4076-BE41-3BBC4948CECE}"/>
              </a:ext>
            </a:extLst>
          </p:cNvPr>
          <p:cNvCxnSpPr>
            <a:cxnSpLocks/>
          </p:cNvCxnSpPr>
          <p:nvPr/>
        </p:nvCxnSpPr>
        <p:spPr>
          <a:xfrm>
            <a:off x="4572000" y="3059668"/>
            <a:ext cx="0" cy="3177503"/>
          </a:xfrm>
          <a:prstGeom prst="line">
            <a:avLst/>
          </a:prstGeom>
          <a:ln w="76200">
            <a:solidFill>
              <a:srgbClr val="00B0F0"/>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2A39A0-3C28-4D42-8774-8EC4A9B486E8}"/>
              </a:ext>
            </a:extLst>
          </p:cNvPr>
          <p:cNvSpPr txBox="1"/>
          <p:nvPr/>
        </p:nvSpPr>
        <p:spPr>
          <a:xfrm>
            <a:off x="816949" y="4112152"/>
            <a:ext cx="2892138" cy="400110"/>
          </a:xfrm>
          <a:prstGeom prst="rect">
            <a:avLst/>
          </a:prstGeom>
          <a:noFill/>
        </p:spPr>
        <p:txBody>
          <a:bodyPr wrap="none" rtlCol="0">
            <a:spAutoFit/>
          </a:bodyPr>
          <a:lstStyle/>
          <a:p>
            <a:r>
              <a:rPr lang="en-US" sz="2000" err="1"/>
              <a:t>Biến</a:t>
            </a:r>
            <a:r>
              <a:rPr lang="en-US" sz="2000"/>
              <a:t> </a:t>
            </a:r>
            <a:r>
              <a:rPr lang="en-US" sz="2000" err="1"/>
              <a:t>động</a:t>
            </a:r>
            <a:r>
              <a:rPr lang="en-US" sz="2000"/>
              <a:t> </a:t>
            </a:r>
            <a:r>
              <a:rPr lang="en-US" sz="2000" err="1"/>
              <a:t>của</a:t>
            </a:r>
            <a:r>
              <a:rPr lang="en-US" sz="2000"/>
              <a:t> </a:t>
            </a:r>
            <a:r>
              <a:rPr lang="en-US" sz="2000" err="1"/>
              <a:t>phép</a:t>
            </a:r>
            <a:r>
              <a:rPr lang="en-US" sz="2000"/>
              <a:t> </a:t>
            </a:r>
            <a:r>
              <a:rPr lang="en-US" sz="2000" err="1"/>
              <a:t>đo</a:t>
            </a:r>
            <a:r>
              <a:rPr lang="en-US" sz="2000"/>
              <a:t> </a:t>
            </a:r>
          </a:p>
        </p:txBody>
      </p:sp>
      <p:sp>
        <p:nvSpPr>
          <p:cNvPr id="13" name="TextBox 12">
            <a:extLst>
              <a:ext uri="{FF2B5EF4-FFF2-40B4-BE49-F238E27FC236}">
                <a16:creationId xmlns:a16="http://schemas.microsoft.com/office/drawing/2014/main" id="{B9A1E992-A1B4-4170-892A-050D6F2540D2}"/>
              </a:ext>
            </a:extLst>
          </p:cNvPr>
          <p:cNvSpPr txBox="1"/>
          <p:nvPr/>
        </p:nvSpPr>
        <p:spPr>
          <a:xfrm>
            <a:off x="4899263" y="3804375"/>
            <a:ext cx="3854914" cy="1015663"/>
          </a:xfrm>
          <a:prstGeom prst="rect">
            <a:avLst/>
          </a:prstGeom>
          <a:noFill/>
        </p:spPr>
        <p:txBody>
          <a:bodyPr wrap="square" rtlCol="0">
            <a:spAutoFit/>
          </a:bodyPr>
          <a:lstStyle/>
          <a:p>
            <a:r>
              <a:rPr lang="en-US" sz="2000"/>
              <a:t>Đ</a:t>
            </a:r>
            <a:r>
              <a:rPr lang="vi-VN" sz="2000"/>
              <a:t>o nhiệt độ 10 đồ vật</a:t>
            </a:r>
            <a:r>
              <a:rPr lang="en-US" sz="2000"/>
              <a:t>: </a:t>
            </a:r>
          </a:p>
          <a:p>
            <a:pPr marL="342900" indent="-342900">
              <a:buFontTx/>
              <a:buChar char="-"/>
            </a:pPr>
            <a:r>
              <a:rPr lang="vi-VN" sz="2000"/>
              <a:t>9 đồ vật 20 – 30</a:t>
            </a:r>
            <a:r>
              <a:rPr lang="en-US" sz="2000" baseline="30000"/>
              <a:t>0</a:t>
            </a:r>
            <a:r>
              <a:rPr lang="vi-VN" sz="2000"/>
              <a:t>C</a:t>
            </a:r>
            <a:endParaRPr lang="en-US" sz="2000"/>
          </a:p>
          <a:p>
            <a:pPr marL="342900" indent="-342900">
              <a:buFontTx/>
              <a:buChar char="-"/>
            </a:pPr>
            <a:r>
              <a:rPr lang="en-US" sz="2000"/>
              <a:t>L</a:t>
            </a:r>
            <a:r>
              <a:rPr lang="vi-VN" sz="2000"/>
              <a:t>ò nướng có nhiệt độ 120</a:t>
            </a:r>
            <a:r>
              <a:rPr lang="vi-VN" sz="2000" baseline="30000"/>
              <a:t>0</a:t>
            </a:r>
            <a:r>
              <a:rPr lang="vi-VN" sz="2000"/>
              <a:t>C</a:t>
            </a:r>
            <a:endParaRPr lang="en-US" sz="2000"/>
          </a:p>
        </p:txBody>
      </p:sp>
      <p:sp>
        <p:nvSpPr>
          <p:cNvPr id="14" name="TextBox 13">
            <a:extLst>
              <a:ext uri="{FF2B5EF4-FFF2-40B4-BE49-F238E27FC236}">
                <a16:creationId xmlns:a16="http://schemas.microsoft.com/office/drawing/2014/main" id="{A3CD2DD2-C617-459A-BCEF-384F9A261AC2}"/>
              </a:ext>
            </a:extLst>
          </p:cNvPr>
          <p:cNvSpPr txBox="1"/>
          <p:nvPr/>
        </p:nvSpPr>
        <p:spPr>
          <a:xfrm>
            <a:off x="637073" y="5238254"/>
            <a:ext cx="3251888" cy="1015663"/>
          </a:xfrm>
          <a:prstGeom prst="rect">
            <a:avLst/>
          </a:prstGeom>
          <a:noFill/>
        </p:spPr>
        <p:txBody>
          <a:bodyPr wrap="square" rtlCol="0">
            <a:spAutoFit/>
          </a:bodyPr>
          <a:lstStyle/>
          <a:p>
            <a:pPr algn="ctr"/>
            <a:r>
              <a:rPr lang="en-US" sz="2000" err="1"/>
              <a:t>Dấu</a:t>
            </a:r>
            <a:r>
              <a:rPr lang="en-US" sz="2000"/>
              <a:t> </a:t>
            </a:r>
            <a:r>
              <a:rPr lang="en-US" sz="2000" err="1"/>
              <a:t>hiệu</a:t>
            </a:r>
            <a:r>
              <a:rPr lang="en-US" sz="2000"/>
              <a:t> </a:t>
            </a:r>
            <a:r>
              <a:rPr lang="en-US" sz="2000" err="1"/>
              <a:t>sai</a:t>
            </a:r>
            <a:r>
              <a:rPr lang="en-US" sz="2000"/>
              <a:t> </a:t>
            </a:r>
            <a:r>
              <a:rPr lang="en-US" sz="2000" err="1"/>
              <a:t>số</a:t>
            </a:r>
            <a:r>
              <a:rPr lang="en-US" sz="2000"/>
              <a:t> </a:t>
            </a:r>
            <a:r>
              <a:rPr lang="en-US" sz="2000" err="1"/>
              <a:t>liệu</a:t>
            </a:r>
            <a:r>
              <a:rPr lang="en-US" sz="2000"/>
              <a:t> </a:t>
            </a:r>
            <a:r>
              <a:rPr lang="en-US" sz="2000" err="1"/>
              <a:t>trong</a:t>
            </a:r>
            <a:r>
              <a:rPr lang="en-US" sz="2000"/>
              <a:t> </a:t>
            </a:r>
            <a:r>
              <a:rPr lang="en-US" sz="2000" err="1"/>
              <a:t>thí</a:t>
            </a:r>
            <a:r>
              <a:rPr lang="en-US" sz="2000"/>
              <a:t> </a:t>
            </a:r>
            <a:r>
              <a:rPr lang="en-US" sz="2000" err="1"/>
              <a:t>nghiệm</a:t>
            </a:r>
            <a:r>
              <a:rPr lang="en-US" sz="2000"/>
              <a:t> – </a:t>
            </a:r>
            <a:r>
              <a:rPr lang="en-US" sz="2000" err="1"/>
              <a:t>đôi</a:t>
            </a:r>
            <a:r>
              <a:rPr lang="en-US" sz="2000"/>
              <a:t> </a:t>
            </a:r>
            <a:r>
              <a:rPr lang="en-US" sz="2000" err="1"/>
              <a:t>khi</a:t>
            </a:r>
            <a:r>
              <a:rPr lang="en-US" sz="2000"/>
              <a:t> </a:t>
            </a:r>
            <a:r>
              <a:rPr lang="en-US" sz="2000" err="1"/>
              <a:t>bị</a:t>
            </a:r>
            <a:r>
              <a:rPr lang="en-US" sz="2000"/>
              <a:t> </a:t>
            </a:r>
            <a:r>
              <a:rPr lang="en-US" sz="2000" err="1"/>
              <a:t>loại</a:t>
            </a:r>
            <a:r>
              <a:rPr lang="en-US" sz="2000"/>
              <a:t> </a:t>
            </a:r>
            <a:r>
              <a:rPr lang="en-US" sz="2000" err="1"/>
              <a:t>khỏi</a:t>
            </a:r>
            <a:r>
              <a:rPr lang="en-US" sz="2000"/>
              <a:t> </a:t>
            </a:r>
            <a:r>
              <a:rPr lang="en-US" sz="2000" err="1"/>
              <a:t>tập</a:t>
            </a:r>
            <a:r>
              <a:rPr lang="en-US" sz="2000"/>
              <a:t> </a:t>
            </a:r>
            <a:r>
              <a:rPr lang="en-US" sz="2000" err="1"/>
              <a:t>thí</a:t>
            </a:r>
            <a:r>
              <a:rPr lang="en-US" sz="2000"/>
              <a:t> </a:t>
            </a:r>
            <a:r>
              <a:rPr lang="en-US" sz="2000" err="1"/>
              <a:t>nghiệm</a:t>
            </a:r>
            <a:endParaRPr lang="en-US" sz="2000"/>
          </a:p>
        </p:txBody>
      </p:sp>
      <p:sp>
        <p:nvSpPr>
          <p:cNvPr id="15" name="TextBox 14">
            <a:extLst>
              <a:ext uri="{FF2B5EF4-FFF2-40B4-BE49-F238E27FC236}">
                <a16:creationId xmlns:a16="http://schemas.microsoft.com/office/drawing/2014/main" id="{3B1B0B1C-7ADA-47C6-B3F9-079980BEF279}"/>
              </a:ext>
            </a:extLst>
          </p:cNvPr>
          <p:cNvSpPr txBox="1"/>
          <p:nvPr/>
        </p:nvSpPr>
        <p:spPr>
          <a:xfrm>
            <a:off x="4865578" y="5392142"/>
            <a:ext cx="3888599" cy="707886"/>
          </a:xfrm>
          <a:prstGeom prst="rect">
            <a:avLst/>
          </a:prstGeom>
          <a:noFill/>
        </p:spPr>
        <p:txBody>
          <a:bodyPr wrap="square" rtlCol="0">
            <a:spAutoFit/>
          </a:bodyPr>
          <a:lstStyle/>
          <a:p>
            <a:r>
              <a:rPr lang="en-US" sz="2000"/>
              <a:t>K</a:t>
            </a:r>
            <a:r>
              <a:rPr lang="vi-VN" sz="2000"/>
              <a:t>hảo sát tuổi học sinh, có </a:t>
            </a:r>
            <a:r>
              <a:rPr lang="en-US" sz="2000" err="1"/>
              <a:t>em</a:t>
            </a:r>
            <a:r>
              <a:rPr lang="vi-VN" sz="2000"/>
              <a:t> viết nhầm 10 tuổi thành 100 tuổi</a:t>
            </a:r>
            <a:endParaRPr lang="en-US" sz="2000"/>
          </a:p>
        </p:txBody>
      </p:sp>
    </p:spTree>
    <p:extLst>
      <p:ext uri="{BB962C8B-B14F-4D97-AF65-F5344CB8AC3E}">
        <p14:creationId xmlns:p14="http://schemas.microsoft.com/office/powerpoint/2010/main" val="29734217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14</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2.6 </a:t>
            </a:r>
            <a:r>
              <a:rPr lang="en-US" err="1">
                <a:solidFill>
                  <a:srgbClr val="92D050"/>
                </a:solidFill>
              </a:rPr>
              <a:t>Giá</a:t>
            </a:r>
            <a:r>
              <a:rPr lang="en-US">
                <a:solidFill>
                  <a:srgbClr val="92D050"/>
                </a:solidFill>
              </a:rPr>
              <a:t> </a:t>
            </a:r>
            <a:r>
              <a:rPr lang="en-US" err="1">
                <a:solidFill>
                  <a:srgbClr val="92D050"/>
                </a:solidFill>
              </a:rPr>
              <a:t>trị</a:t>
            </a:r>
            <a:r>
              <a:rPr lang="en-US">
                <a:solidFill>
                  <a:srgbClr val="92D050"/>
                </a:solidFill>
              </a:rPr>
              <a:t> </a:t>
            </a:r>
            <a:r>
              <a:rPr lang="en-US" err="1">
                <a:solidFill>
                  <a:srgbClr val="92D050"/>
                </a:solidFill>
              </a:rPr>
              <a:t>bất</a:t>
            </a:r>
            <a:r>
              <a:rPr lang="en-US">
                <a:solidFill>
                  <a:srgbClr val="92D050"/>
                </a:solidFill>
              </a:rPr>
              <a:t> </a:t>
            </a:r>
            <a:r>
              <a:rPr lang="en-US" err="1">
                <a:solidFill>
                  <a:srgbClr val="92D050"/>
                </a:solidFill>
              </a:rPr>
              <a:t>th</a:t>
            </a:r>
            <a:r>
              <a:rPr lang="vi-VN">
                <a:solidFill>
                  <a:srgbClr val="92D050"/>
                </a:solidFill>
              </a:rPr>
              <a:t>ư</a:t>
            </a:r>
            <a:r>
              <a:rPr lang="en-US" err="1">
                <a:solidFill>
                  <a:srgbClr val="92D050"/>
                </a:solidFill>
              </a:rPr>
              <a:t>ờng</a:t>
            </a:r>
            <a:endParaRPr lang="en-US">
              <a:solidFill>
                <a:srgbClr val="92D050"/>
              </a:solidFill>
            </a:endParaRPr>
          </a:p>
          <a:p>
            <a:pPr marL="63499" indent="0">
              <a:buNone/>
            </a:pPr>
            <a:endParaRPr lang="en-US" b="0"/>
          </a:p>
          <a:p>
            <a:pPr marL="63499" indent="0">
              <a:buNone/>
            </a:pPr>
            <a:endParaRPr lang="en-US"/>
          </a:p>
        </p:txBody>
      </p:sp>
      <p:sp>
        <p:nvSpPr>
          <p:cNvPr id="7" name="Rectangle 6">
            <a:extLst>
              <a:ext uri="{FF2B5EF4-FFF2-40B4-BE49-F238E27FC236}">
                <a16:creationId xmlns:a16="http://schemas.microsoft.com/office/drawing/2014/main" id="{F6D9D1C7-0E9B-4103-8872-ECDDFC370531}"/>
              </a:ext>
            </a:extLst>
          </p:cNvPr>
          <p:cNvSpPr/>
          <p:nvPr/>
        </p:nvSpPr>
        <p:spPr>
          <a:xfrm>
            <a:off x="457199" y="1846404"/>
            <a:ext cx="8465127" cy="4524315"/>
          </a:xfrm>
          <a:prstGeom prst="rect">
            <a:avLst/>
          </a:prstGeom>
        </p:spPr>
        <p:txBody>
          <a:bodyPr wrap="square">
            <a:spAutoFit/>
          </a:bodyPr>
          <a:lstStyle/>
          <a:p>
            <a:pPr>
              <a:spcAft>
                <a:spcPts val="600"/>
              </a:spcAft>
            </a:pPr>
            <a:r>
              <a:rPr lang="vi-VN" sz="2200"/>
              <a:t>Không có công thức toán học chắc chắn nào định nghĩa về những gì cấu thành nên một giá trị bất thường</a:t>
            </a:r>
            <a:r>
              <a:rPr lang="en-US" sz="2200"/>
              <a:t>.</a:t>
            </a:r>
          </a:p>
          <a:p>
            <a:pPr>
              <a:spcAft>
                <a:spcPts val="600"/>
              </a:spcAft>
            </a:pPr>
            <a:r>
              <a:rPr lang="en-US" sz="2200"/>
              <a:t>V</a:t>
            </a:r>
            <a:r>
              <a:rPr lang="vi-VN" sz="2200"/>
              <a:t>iệc xác định giá trị bất thường là dựa vào lý thuyết chủ quan.</a:t>
            </a:r>
            <a:endParaRPr lang="en-US" sz="2200"/>
          </a:p>
          <a:p>
            <a:pPr>
              <a:spcAft>
                <a:spcPts val="600"/>
              </a:spcAft>
            </a:pPr>
            <a:r>
              <a:rPr lang="vi-VN" sz="2200"/>
              <a:t>Phương pháp xác định </a:t>
            </a:r>
            <a:r>
              <a:rPr lang="vi-VN" sz="2200" b="1"/>
              <a:t>giá trị bất thường </a:t>
            </a:r>
            <a:r>
              <a:rPr lang="vi-VN" sz="2200"/>
              <a:t>phổ biến nhất là </a:t>
            </a:r>
            <a:r>
              <a:rPr lang="vi-VN" sz="2200" b="1"/>
              <a:t>Tukey's fences </a:t>
            </a:r>
            <a:r>
              <a:rPr lang="vi-VN" sz="2200"/>
              <a:t>được xác định dựa trên khoảng tứ phân vị </a:t>
            </a:r>
            <a:r>
              <a:rPr lang="vi-VN" sz="2200" b="1"/>
              <a:t>IQR</a:t>
            </a:r>
            <a:r>
              <a:rPr lang="en-US" sz="2200"/>
              <a:t>.</a:t>
            </a:r>
          </a:p>
          <a:p>
            <a:pPr>
              <a:spcAft>
                <a:spcPts val="600"/>
              </a:spcAft>
            </a:pPr>
            <a:r>
              <a:rPr lang="vi-VN" sz="2200"/>
              <a:t>Khi đó, các giá trị bất thường là các giá trị nằm ngoài khoảng</a:t>
            </a:r>
            <a:r>
              <a:rPr lang="en-US" sz="2200"/>
              <a:t>:</a:t>
            </a:r>
          </a:p>
          <a:p>
            <a:pPr algn="ctr">
              <a:spcAft>
                <a:spcPts val="600"/>
              </a:spcAft>
            </a:pPr>
            <a:r>
              <a:rPr lang="fr-FR" sz="2800" b="1"/>
              <a:t>[Q1 – 1,5 x IQR, Q3 + 1,5 x IQR]</a:t>
            </a:r>
            <a:endParaRPr lang="en-US" sz="2200"/>
          </a:p>
          <a:p>
            <a:pPr>
              <a:spcAft>
                <a:spcPts val="600"/>
              </a:spcAft>
            </a:pPr>
            <a:r>
              <a:rPr lang="en-US" sz="2200"/>
              <a:t>Một vài ph</a:t>
            </a:r>
            <a:r>
              <a:rPr lang="vi-VN" sz="2200"/>
              <a:t>ư</a:t>
            </a:r>
            <a:r>
              <a:rPr lang="en-US" sz="2200"/>
              <a:t>ơng pháp khác:</a:t>
            </a:r>
          </a:p>
          <a:p>
            <a:pPr>
              <a:spcAft>
                <a:spcPts val="600"/>
              </a:spcAft>
            </a:pPr>
            <a:r>
              <a:rPr lang="en-US" sz="2200"/>
              <a:t> - Tiêu chuẩn của Peirce (</a:t>
            </a:r>
            <a:r>
              <a:rPr lang="en-US" sz="2200" b="1"/>
              <a:t>Peirce's criterion</a:t>
            </a:r>
            <a:r>
              <a:rPr lang="en-US" sz="2200"/>
              <a:t>)</a:t>
            </a:r>
          </a:p>
          <a:p>
            <a:pPr>
              <a:spcAft>
                <a:spcPts val="600"/>
              </a:spcAft>
            </a:pPr>
            <a:r>
              <a:rPr lang="en-US" sz="2200"/>
              <a:t> - Thí nghiệm Thompson Tau (</a:t>
            </a:r>
            <a:r>
              <a:rPr lang="en-US" sz="2200" b="1"/>
              <a:t>Modified Thompson Tau test</a:t>
            </a:r>
            <a:r>
              <a:rPr lang="en-US" sz="2200"/>
              <a:t>)</a:t>
            </a:r>
          </a:p>
          <a:p>
            <a:pPr>
              <a:spcAft>
                <a:spcPts val="600"/>
              </a:spcAft>
            </a:pPr>
            <a:r>
              <a:rPr lang="en-US" sz="2200"/>
              <a:t> - Sự nhận dạng dị th</a:t>
            </a:r>
            <a:r>
              <a:rPr lang="vi-VN" sz="2200"/>
              <a:t>ư</a:t>
            </a:r>
            <a:r>
              <a:rPr lang="en-US" sz="2200"/>
              <a:t>ờng (</a:t>
            </a:r>
            <a:r>
              <a:rPr lang="en-US" sz="2200" b="1"/>
              <a:t>Anomaly detection</a:t>
            </a:r>
            <a:r>
              <a:rPr lang="en-US" sz="2200"/>
              <a:t>)</a:t>
            </a:r>
          </a:p>
        </p:txBody>
      </p:sp>
      <p:sp>
        <p:nvSpPr>
          <p:cNvPr id="9" name="Rectangle 8">
            <a:extLst>
              <a:ext uri="{FF2B5EF4-FFF2-40B4-BE49-F238E27FC236}">
                <a16:creationId xmlns:a16="http://schemas.microsoft.com/office/drawing/2014/main" id="{591FC461-AC80-44E1-ADF1-7D3FE6FAAB81}"/>
              </a:ext>
            </a:extLst>
          </p:cNvPr>
          <p:cNvSpPr/>
          <p:nvPr/>
        </p:nvSpPr>
        <p:spPr>
          <a:xfrm>
            <a:off x="1839521" y="4141260"/>
            <a:ext cx="184731" cy="523220"/>
          </a:xfrm>
          <a:prstGeom prst="rect">
            <a:avLst/>
          </a:prstGeom>
        </p:spPr>
        <p:txBody>
          <a:bodyPr wrap="none">
            <a:spAutoFit/>
          </a:bodyPr>
          <a:lstStyle/>
          <a:p>
            <a:endParaRPr lang="en-US" sz="2800" b="1"/>
          </a:p>
        </p:txBody>
      </p:sp>
    </p:spTree>
    <p:extLst>
      <p:ext uri="{BB962C8B-B14F-4D97-AF65-F5344CB8AC3E}">
        <p14:creationId xmlns:p14="http://schemas.microsoft.com/office/powerpoint/2010/main" val="29512527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15</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2.7 </a:t>
            </a:r>
            <a:r>
              <a:rPr lang="en-US" err="1">
                <a:solidFill>
                  <a:schemeClr val="accent6"/>
                </a:solidFill>
              </a:rPr>
              <a:t>Biểu</a:t>
            </a:r>
            <a:r>
              <a:rPr lang="en-US">
                <a:solidFill>
                  <a:schemeClr val="accent6"/>
                </a:solidFill>
              </a:rPr>
              <a:t> </a:t>
            </a:r>
            <a:r>
              <a:rPr lang="en-US" err="1">
                <a:solidFill>
                  <a:schemeClr val="accent6"/>
                </a:solidFill>
              </a:rPr>
              <a:t>đồ</a:t>
            </a:r>
            <a:r>
              <a:rPr lang="en-US">
                <a:solidFill>
                  <a:schemeClr val="accent6"/>
                </a:solidFill>
              </a:rPr>
              <a:t> hộp (Boxplot)</a:t>
            </a:r>
          </a:p>
        </p:txBody>
      </p:sp>
      <p:sp>
        <p:nvSpPr>
          <p:cNvPr id="7" name="Rectangle 6">
            <a:extLst>
              <a:ext uri="{FF2B5EF4-FFF2-40B4-BE49-F238E27FC236}">
                <a16:creationId xmlns:a16="http://schemas.microsoft.com/office/drawing/2014/main" id="{F6D9D1C7-0E9B-4103-8872-ECDDFC370531}"/>
              </a:ext>
            </a:extLst>
          </p:cNvPr>
          <p:cNvSpPr/>
          <p:nvPr/>
        </p:nvSpPr>
        <p:spPr>
          <a:xfrm>
            <a:off x="457200" y="1966102"/>
            <a:ext cx="4114801" cy="4801314"/>
          </a:xfrm>
          <a:prstGeom prst="rect">
            <a:avLst/>
          </a:prstGeom>
        </p:spPr>
        <p:txBody>
          <a:bodyPr wrap="square">
            <a:spAutoFit/>
          </a:bodyPr>
          <a:lstStyle/>
          <a:p>
            <a:pPr>
              <a:spcAft>
                <a:spcPts val="600"/>
              </a:spcAft>
            </a:pPr>
            <a:r>
              <a:rPr lang="vi-VN" sz="2200" b="1"/>
              <a:t>Biểu đồ hộp </a:t>
            </a:r>
            <a:r>
              <a:rPr lang="vi-VN" sz="2200"/>
              <a:t>là cách phổ biến để biểu diễn sự phân phối</a:t>
            </a:r>
            <a:r>
              <a:rPr lang="en-US" sz="2200"/>
              <a:t>.</a:t>
            </a:r>
          </a:p>
          <a:p>
            <a:pPr>
              <a:spcAft>
                <a:spcPts val="600"/>
              </a:spcAft>
            </a:pPr>
            <a:r>
              <a:rPr lang="vi-VN" sz="2200" b="1"/>
              <a:t>Biểu đồ hộp </a:t>
            </a:r>
            <a:r>
              <a:rPr lang="vi-VN" sz="2200"/>
              <a:t>thường được kết hợp với </a:t>
            </a:r>
            <a:r>
              <a:rPr lang="vi-VN" sz="2200" b="1"/>
              <a:t>bản tóm tắt </a:t>
            </a:r>
            <a:r>
              <a:rPr lang="en-US" sz="2200" b="1" err="1"/>
              <a:t>năm</a:t>
            </a:r>
            <a:r>
              <a:rPr lang="vi-VN" sz="2200" b="1"/>
              <a:t> số</a:t>
            </a:r>
            <a:r>
              <a:rPr lang="en-US" sz="2200" b="1"/>
              <a:t>:</a:t>
            </a:r>
          </a:p>
          <a:p>
            <a:pPr>
              <a:spcAft>
                <a:spcPts val="600"/>
              </a:spcAft>
            </a:pPr>
            <a:r>
              <a:rPr lang="vi-VN" sz="2200"/>
              <a:t>-</a:t>
            </a:r>
            <a:r>
              <a:rPr lang="en-US" sz="2200"/>
              <a:t> </a:t>
            </a:r>
            <a:r>
              <a:rPr lang="vi-VN" sz="2200"/>
              <a:t>2 đầu của hộp nằm ở Q1 và Q3. Hộp sẽ trải dài trong phạm vi của khoảng tứ phân vị</a:t>
            </a:r>
          </a:p>
          <a:p>
            <a:pPr>
              <a:spcAft>
                <a:spcPts val="600"/>
              </a:spcAft>
            </a:pPr>
            <a:r>
              <a:rPr lang="vi-VN" sz="2200"/>
              <a:t>-</a:t>
            </a:r>
            <a:r>
              <a:rPr lang="en-US" sz="2200"/>
              <a:t> </a:t>
            </a:r>
            <a:r>
              <a:rPr lang="vi-VN" sz="2200"/>
              <a:t>Trung vị được đánh dấu bằng 1 đường kẻ trong hộp</a:t>
            </a:r>
          </a:p>
          <a:p>
            <a:pPr>
              <a:spcAft>
                <a:spcPts val="600"/>
              </a:spcAft>
            </a:pPr>
            <a:r>
              <a:rPr lang="vi-VN" sz="2200"/>
              <a:t>-</a:t>
            </a:r>
            <a:r>
              <a:rPr lang="en-US" sz="2200"/>
              <a:t> </a:t>
            </a:r>
            <a:r>
              <a:rPr lang="vi-VN" sz="2200"/>
              <a:t>Phần bên ngoài hộp được vẽ bằng 2 đường râu (đường nét đứt) nối tới giá trị nhỏ nhất và lớn nhất</a:t>
            </a:r>
          </a:p>
        </p:txBody>
      </p:sp>
      <p:sp>
        <p:nvSpPr>
          <p:cNvPr id="13" name="TextBox 12">
            <a:extLst>
              <a:ext uri="{FF2B5EF4-FFF2-40B4-BE49-F238E27FC236}">
                <a16:creationId xmlns:a16="http://schemas.microsoft.com/office/drawing/2014/main" id="{CB3147B4-585D-46A1-AA96-4EEC4FE18DDF}"/>
              </a:ext>
            </a:extLst>
          </p:cNvPr>
          <p:cNvSpPr txBox="1"/>
          <p:nvPr/>
        </p:nvSpPr>
        <p:spPr>
          <a:xfrm>
            <a:off x="6657837" y="1989127"/>
            <a:ext cx="1925527" cy="369332"/>
          </a:xfrm>
          <a:prstGeom prst="rect">
            <a:avLst/>
          </a:prstGeom>
          <a:noFill/>
        </p:spPr>
        <p:txBody>
          <a:bodyPr wrap="none" rtlCol="0">
            <a:spAutoFit/>
          </a:bodyPr>
          <a:lstStyle/>
          <a:p>
            <a:r>
              <a:rPr lang="en-US" sz="1800" err="1"/>
              <a:t>Điểm</a:t>
            </a:r>
            <a:r>
              <a:rPr lang="en-US" sz="1800"/>
              <a:t> bất th</a:t>
            </a:r>
            <a:r>
              <a:rPr lang="vi-VN" sz="1800"/>
              <a:t>ư</a:t>
            </a:r>
            <a:r>
              <a:rPr lang="en-US" sz="1800"/>
              <a:t>ờng</a:t>
            </a:r>
          </a:p>
        </p:txBody>
      </p:sp>
      <p:sp>
        <p:nvSpPr>
          <p:cNvPr id="14" name="TextBox 13">
            <a:extLst>
              <a:ext uri="{FF2B5EF4-FFF2-40B4-BE49-F238E27FC236}">
                <a16:creationId xmlns:a16="http://schemas.microsoft.com/office/drawing/2014/main" id="{870161B6-7A7C-4745-964B-CC085583BB31}"/>
              </a:ext>
            </a:extLst>
          </p:cNvPr>
          <p:cNvSpPr txBox="1"/>
          <p:nvPr/>
        </p:nvSpPr>
        <p:spPr>
          <a:xfrm>
            <a:off x="6499139" y="3675221"/>
            <a:ext cx="1707519" cy="369332"/>
          </a:xfrm>
          <a:prstGeom prst="rect">
            <a:avLst/>
          </a:prstGeom>
          <a:noFill/>
        </p:spPr>
        <p:txBody>
          <a:bodyPr wrap="none" rtlCol="0">
            <a:spAutoFit/>
          </a:bodyPr>
          <a:lstStyle/>
          <a:p>
            <a:r>
              <a:rPr lang="en-US" sz="1800" err="1"/>
              <a:t>Giá</a:t>
            </a:r>
            <a:r>
              <a:rPr lang="en-US" sz="1800"/>
              <a:t> </a:t>
            </a:r>
            <a:r>
              <a:rPr lang="en-US" sz="1800" err="1"/>
              <a:t>trị</a:t>
            </a:r>
            <a:r>
              <a:rPr lang="en-US" sz="1800"/>
              <a:t> </a:t>
            </a:r>
            <a:r>
              <a:rPr lang="en-US" sz="1800" err="1"/>
              <a:t>lớn</a:t>
            </a:r>
            <a:r>
              <a:rPr lang="en-US" sz="1800"/>
              <a:t> </a:t>
            </a:r>
            <a:r>
              <a:rPr lang="en-US" sz="1800" err="1"/>
              <a:t>nhất</a:t>
            </a:r>
            <a:endParaRPr lang="en-US" sz="1800"/>
          </a:p>
        </p:txBody>
      </p:sp>
      <p:sp>
        <p:nvSpPr>
          <p:cNvPr id="15" name="TextBox 14">
            <a:extLst>
              <a:ext uri="{FF2B5EF4-FFF2-40B4-BE49-F238E27FC236}">
                <a16:creationId xmlns:a16="http://schemas.microsoft.com/office/drawing/2014/main" id="{51913F00-96BC-4A88-8A6A-1847CD6D6A29}"/>
              </a:ext>
            </a:extLst>
          </p:cNvPr>
          <p:cNvSpPr txBox="1"/>
          <p:nvPr/>
        </p:nvSpPr>
        <p:spPr>
          <a:xfrm>
            <a:off x="6649079" y="3967879"/>
            <a:ext cx="1659429" cy="369332"/>
          </a:xfrm>
          <a:prstGeom prst="rect">
            <a:avLst/>
          </a:prstGeom>
          <a:noFill/>
        </p:spPr>
        <p:txBody>
          <a:bodyPr wrap="none" rtlCol="0">
            <a:spAutoFit/>
          </a:bodyPr>
          <a:lstStyle/>
          <a:p>
            <a:r>
              <a:rPr lang="en-US" sz="1800" err="1"/>
              <a:t>Tứ</a:t>
            </a:r>
            <a:r>
              <a:rPr lang="en-US" sz="1800"/>
              <a:t> </a:t>
            </a:r>
            <a:r>
              <a:rPr lang="en-US" sz="1800" err="1"/>
              <a:t>phân</a:t>
            </a:r>
            <a:r>
              <a:rPr lang="en-US" sz="1800"/>
              <a:t> </a:t>
            </a:r>
            <a:r>
              <a:rPr lang="en-US" sz="1800" err="1"/>
              <a:t>vị</a:t>
            </a:r>
            <a:r>
              <a:rPr lang="en-US" sz="1800"/>
              <a:t> Q3</a:t>
            </a:r>
          </a:p>
        </p:txBody>
      </p:sp>
      <p:sp>
        <p:nvSpPr>
          <p:cNvPr id="16" name="TextBox 15">
            <a:extLst>
              <a:ext uri="{FF2B5EF4-FFF2-40B4-BE49-F238E27FC236}">
                <a16:creationId xmlns:a16="http://schemas.microsoft.com/office/drawing/2014/main" id="{A17AC2F6-A421-409C-89E2-F8A8873BADFA}"/>
              </a:ext>
            </a:extLst>
          </p:cNvPr>
          <p:cNvSpPr txBox="1"/>
          <p:nvPr/>
        </p:nvSpPr>
        <p:spPr>
          <a:xfrm>
            <a:off x="6649079" y="4566468"/>
            <a:ext cx="1390124" cy="369332"/>
          </a:xfrm>
          <a:prstGeom prst="rect">
            <a:avLst/>
          </a:prstGeom>
          <a:noFill/>
        </p:spPr>
        <p:txBody>
          <a:bodyPr wrap="none" rtlCol="0">
            <a:spAutoFit/>
          </a:bodyPr>
          <a:lstStyle/>
          <a:p>
            <a:r>
              <a:rPr lang="en-US" sz="1800" err="1"/>
              <a:t>Trung</a:t>
            </a:r>
            <a:r>
              <a:rPr lang="en-US" sz="1800"/>
              <a:t> </a:t>
            </a:r>
            <a:r>
              <a:rPr lang="en-US" sz="1800" err="1"/>
              <a:t>vị</a:t>
            </a:r>
            <a:r>
              <a:rPr lang="en-US" sz="1800"/>
              <a:t> Q2</a:t>
            </a:r>
          </a:p>
        </p:txBody>
      </p:sp>
      <p:sp>
        <p:nvSpPr>
          <p:cNvPr id="18" name="TextBox 17">
            <a:extLst>
              <a:ext uri="{FF2B5EF4-FFF2-40B4-BE49-F238E27FC236}">
                <a16:creationId xmlns:a16="http://schemas.microsoft.com/office/drawing/2014/main" id="{4D60DAD0-BA5C-446D-887B-A5547BE0C284}"/>
              </a:ext>
            </a:extLst>
          </p:cNvPr>
          <p:cNvSpPr txBox="1"/>
          <p:nvPr/>
        </p:nvSpPr>
        <p:spPr>
          <a:xfrm>
            <a:off x="6649079" y="4914757"/>
            <a:ext cx="1659429" cy="369332"/>
          </a:xfrm>
          <a:prstGeom prst="rect">
            <a:avLst/>
          </a:prstGeom>
          <a:noFill/>
        </p:spPr>
        <p:txBody>
          <a:bodyPr wrap="none" rtlCol="0">
            <a:spAutoFit/>
          </a:bodyPr>
          <a:lstStyle/>
          <a:p>
            <a:r>
              <a:rPr lang="en-US" sz="1800" err="1"/>
              <a:t>Tứ</a:t>
            </a:r>
            <a:r>
              <a:rPr lang="en-US" sz="1800"/>
              <a:t> </a:t>
            </a:r>
            <a:r>
              <a:rPr lang="en-US" sz="1800" err="1"/>
              <a:t>phân</a:t>
            </a:r>
            <a:r>
              <a:rPr lang="en-US" sz="1800"/>
              <a:t> </a:t>
            </a:r>
            <a:r>
              <a:rPr lang="en-US" sz="1800" err="1"/>
              <a:t>vị</a:t>
            </a:r>
            <a:r>
              <a:rPr lang="en-US" sz="1800"/>
              <a:t> Q1</a:t>
            </a:r>
          </a:p>
        </p:txBody>
      </p:sp>
      <p:sp>
        <p:nvSpPr>
          <p:cNvPr id="19" name="TextBox 18">
            <a:extLst>
              <a:ext uri="{FF2B5EF4-FFF2-40B4-BE49-F238E27FC236}">
                <a16:creationId xmlns:a16="http://schemas.microsoft.com/office/drawing/2014/main" id="{10344CC8-858D-4E49-A92F-6BD3296D6E7D}"/>
              </a:ext>
            </a:extLst>
          </p:cNvPr>
          <p:cNvSpPr txBox="1"/>
          <p:nvPr/>
        </p:nvSpPr>
        <p:spPr>
          <a:xfrm>
            <a:off x="6491125" y="5910118"/>
            <a:ext cx="1762021" cy="369332"/>
          </a:xfrm>
          <a:prstGeom prst="rect">
            <a:avLst/>
          </a:prstGeom>
          <a:noFill/>
        </p:spPr>
        <p:txBody>
          <a:bodyPr wrap="none" rtlCol="0">
            <a:spAutoFit/>
          </a:bodyPr>
          <a:lstStyle/>
          <a:p>
            <a:r>
              <a:rPr lang="en-US" sz="1800" err="1"/>
              <a:t>Giá</a:t>
            </a:r>
            <a:r>
              <a:rPr lang="en-US" sz="1800"/>
              <a:t> </a:t>
            </a:r>
            <a:r>
              <a:rPr lang="en-US" sz="1800" err="1"/>
              <a:t>trị</a:t>
            </a:r>
            <a:r>
              <a:rPr lang="en-US" sz="1800"/>
              <a:t> </a:t>
            </a:r>
            <a:r>
              <a:rPr lang="en-US" sz="1800" err="1"/>
              <a:t>nhỏ</a:t>
            </a:r>
            <a:r>
              <a:rPr lang="en-US" sz="1800"/>
              <a:t> </a:t>
            </a:r>
            <a:r>
              <a:rPr lang="en-US" sz="1800" err="1"/>
              <a:t>nhất</a:t>
            </a:r>
            <a:endParaRPr lang="en-US" sz="1800"/>
          </a:p>
        </p:txBody>
      </p:sp>
      <mc:AlternateContent xmlns:mc="http://schemas.openxmlformats.org/markup-compatibility/2006" xmlns:cx1="http://schemas.microsoft.com/office/drawing/2015/9/8/chartex">
        <mc:Choice Requires="cx1">
          <p:graphicFrame>
            <p:nvGraphicFramePr>
              <p:cNvPr id="20" name="Chart 19">
                <a:extLst>
                  <a:ext uri="{FF2B5EF4-FFF2-40B4-BE49-F238E27FC236}">
                    <a16:creationId xmlns:a16="http://schemas.microsoft.com/office/drawing/2014/main" id="{31CB0916-D84D-406C-B93C-0A3B9B61CB9A}"/>
                  </a:ext>
                </a:extLst>
              </p:cNvPr>
              <p:cNvGraphicFramePr/>
              <p:nvPr>
                <p:extLst>
                  <p:ext uri="{D42A27DB-BD31-4B8C-83A1-F6EECF244321}">
                    <p14:modId xmlns:p14="http://schemas.microsoft.com/office/powerpoint/2010/main" val="1484755937"/>
                  </p:ext>
                </p:extLst>
              </p:nvPr>
            </p:nvGraphicFramePr>
            <p:xfrm>
              <a:off x="5291667" y="1220602"/>
              <a:ext cx="2235201" cy="54713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0" name="Chart 19">
                <a:extLst>
                  <a:ext uri="{FF2B5EF4-FFF2-40B4-BE49-F238E27FC236}">
                    <a16:creationId xmlns:a16="http://schemas.microsoft.com/office/drawing/2014/main" id="{31CB0916-D84D-406C-B93C-0A3B9B61CB9A}"/>
                  </a:ext>
                </a:extLst>
              </p:cNvPr>
              <p:cNvPicPr>
                <a:picLocks noGrp="1" noRot="1" noChangeAspect="1" noMove="1" noResize="1" noEditPoints="1" noAdjustHandles="1" noChangeArrowheads="1" noChangeShapeType="1"/>
              </p:cNvPicPr>
              <p:nvPr/>
            </p:nvPicPr>
            <p:blipFill>
              <a:blip r:embed="rId4"/>
              <a:stretch>
                <a:fillRect/>
              </a:stretch>
            </p:blipFill>
            <p:spPr>
              <a:xfrm>
                <a:off x="5291667" y="1220602"/>
                <a:ext cx="2235201" cy="5471394"/>
              </a:xfrm>
              <a:prstGeom prst="rect">
                <a:avLst/>
              </a:prstGeom>
            </p:spPr>
          </p:pic>
        </mc:Fallback>
      </mc:AlternateContent>
    </p:spTree>
    <p:extLst>
      <p:ext uri="{BB962C8B-B14F-4D97-AF65-F5344CB8AC3E}">
        <p14:creationId xmlns:p14="http://schemas.microsoft.com/office/powerpoint/2010/main" val="4124550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16</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2.7 </a:t>
            </a:r>
            <a:r>
              <a:rPr lang="en-US" err="1">
                <a:solidFill>
                  <a:schemeClr val="accent6"/>
                </a:solidFill>
              </a:rPr>
              <a:t>Biểu</a:t>
            </a:r>
            <a:r>
              <a:rPr lang="en-US">
                <a:solidFill>
                  <a:schemeClr val="accent6"/>
                </a:solidFill>
              </a:rPr>
              <a:t> </a:t>
            </a:r>
            <a:r>
              <a:rPr lang="en-US" err="1">
                <a:solidFill>
                  <a:schemeClr val="accent6"/>
                </a:solidFill>
              </a:rPr>
              <a:t>đồ</a:t>
            </a:r>
            <a:r>
              <a:rPr lang="en-US">
                <a:solidFill>
                  <a:schemeClr val="accent6"/>
                </a:solidFill>
              </a:rPr>
              <a:t> hộp (Boxplot)</a:t>
            </a:r>
          </a:p>
        </p:txBody>
      </p:sp>
      <p:sp>
        <p:nvSpPr>
          <p:cNvPr id="7" name="Rectangle 6">
            <a:extLst>
              <a:ext uri="{FF2B5EF4-FFF2-40B4-BE49-F238E27FC236}">
                <a16:creationId xmlns:a16="http://schemas.microsoft.com/office/drawing/2014/main" id="{F6D9D1C7-0E9B-4103-8872-ECDDFC370531}"/>
              </a:ext>
            </a:extLst>
          </p:cNvPr>
          <p:cNvSpPr/>
          <p:nvPr/>
        </p:nvSpPr>
        <p:spPr>
          <a:xfrm>
            <a:off x="457199" y="2057020"/>
            <a:ext cx="4114801" cy="3631763"/>
          </a:xfrm>
          <a:prstGeom prst="rect">
            <a:avLst/>
          </a:prstGeom>
        </p:spPr>
        <p:txBody>
          <a:bodyPr wrap="square">
            <a:spAutoFit/>
          </a:bodyPr>
          <a:lstStyle/>
          <a:p>
            <a:pPr>
              <a:spcAft>
                <a:spcPts val="600"/>
              </a:spcAft>
            </a:pPr>
            <a:r>
              <a:rPr lang="vi-VN" sz="2200"/>
              <a:t>Để dễ dàng xử lý dữ liệu, việc để riêng các </a:t>
            </a:r>
            <a:r>
              <a:rPr lang="vi-VN" sz="2200" b="1"/>
              <a:t>giá trị bất thường </a:t>
            </a:r>
            <a:r>
              <a:rPr lang="vi-VN" sz="2200"/>
              <a:t>là một việc rất cần thiết</a:t>
            </a:r>
            <a:r>
              <a:rPr lang="en-US" sz="2200"/>
              <a:t>, nh</a:t>
            </a:r>
            <a:r>
              <a:rPr lang="vi-VN" sz="2200"/>
              <a:t>ư</a:t>
            </a:r>
            <a:r>
              <a:rPr lang="en-US" sz="2200"/>
              <a:t>ng không bắt buộc.</a:t>
            </a:r>
          </a:p>
          <a:p>
            <a:pPr>
              <a:spcAft>
                <a:spcPts val="600"/>
              </a:spcAft>
            </a:pPr>
            <a:r>
              <a:rPr lang="en-US" sz="2200"/>
              <a:t>T</a:t>
            </a:r>
            <a:r>
              <a:rPr lang="vi-VN" sz="2200"/>
              <a:t>rong biểu đồ hộp, các râu chỉ mở rộng đến các quan sát </a:t>
            </a:r>
            <a:r>
              <a:rPr lang="vi-VN" sz="2200" b="1"/>
              <a:t>bé nhất </a:t>
            </a:r>
            <a:r>
              <a:rPr lang="vi-VN" sz="2200"/>
              <a:t>và </a:t>
            </a:r>
            <a:r>
              <a:rPr lang="vi-VN" sz="2200" b="1"/>
              <a:t>lớn nhất </a:t>
            </a:r>
            <a:r>
              <a:rPr lang="vi-VN" sz="2200"/>
              <a:t>trong khoảng </a:t>
            </a:r>
            <a:r>
              <a:rPr lang="vi-VN" sz="2200" b="1"/>
              <a:t>Tukey's fences</a:t>
            </a:r>
            <a:r>
              <a:rPr lang="vi-VN" sz="2200"/>
              <a:t>. </a:t>
            </a:r>
            <a:endParaRPr lang="en-US" sz="2200"/>
          </a:p>
          <a:p>
            <a:pPr>
              <a:spcAft>
                <a:spcPts val="600"/>
              </a:spcAft>
            </a:pPr>
            <a:r>
              <a:rPr lang="vi-VN" sz="2200"/>
              <a:t>Các </a:t>
            </a:r>
            <a:r>
              <a:rPr lang="vi-VN" sz="2200" b="1"/>
              <a:t>giá trị bất thường </a:t>
            </a:r>
            <a:r>
              <a:rPr lang="vi-VN" sz="2200"/>
              <a:t>sẽ được vẽ bằng điểm riêng lẻ</a:t>
            </a:r>
            <a:endParaRPr lang="en-US" sz="2200"/>
          </a:p>
        </p:txBody>
      </p:sp>
      <p:sp>
        <p:nvSpPr>
          <p:cNvPr id="16" name="TextBox 15">
            <a:extLst>
              <a:ext uri="{FF2B5EF4-FFF2-40B4-BE49-F238E27FC236}">
                <a16:creationId xmlns:a16="http://schemas.microsoft.com/office/drawing/2014/main" id="{643A011A-09E0-4436-8A77-B81C624D02F1}"/>
              </a:ext>
            </a:extLst>
          </p:cNvPr>
          <p:cNvSpPr txBox="1"/>
          <p:nvPr/>
        </p:nvSpPr>
        <p:spPr>
          <a:xfrm>
            <a:off x="6657837" y="1989127"/>
            <a:ext cx="1925527" cy="369332"/>
          </a:xfrm>
          <a:prstGeom prst="rect">
            <a:avLst/>
          </a:prstGeom>
          <a:noFill/>
        </p:spPr>
        <p:txBody>
          <a:bodyPr wrap="none" rtlCol="0">
            <a:spAutoFit/>
          </a:bodyPr>
          <a:lstStyle/>
          <a:p>
            <a:r>
              <a:rPr lang="en-US" sz="1800" err="1"/>
              <a:t>Điểm</a:t>
            </a:r>
            <a:r>
              <a:rPr lang="en-US" sz="1800"/>
              <a:t> bất th</a:t>
            </a:r>
            <a:r>
              <a:rPr lang="vi-VN" sz="1800"/>
              <a:t>ư</a:t>
            </a:r>
            <a:r>
              <a:rPr lang="en-US" sz="1800"/>
              <a:t>ờng</a:t>
            </a:r>
          </a:p>
        </p:txBody>
      </p:sp>
      <p:sp>
        <p:nvSpPr>
          <p:cNvPr id="18" name="TextBox 17">
            <a:extLst>
              <a:ext uri="{FF2B5EF4-FFF2-40B4-BE49-F238E27FC236}">
                <a16:creationId xmlns:a16="http://schemas.microsoft.com/office/drawing/2014/main" id="{A7F9018C-EE96-4F3C-AA0E-3B32C7E5CF5B}"/>
              </a:ext>
            </a:extLst>
          </p:cNvPr>
          <p:cNvSpPr txBox="1"/>
          <p:nvPr/>
        </p:nvSpPr>
        <p:spPr>
          <a:xfrm>
            <a:off x="6499139" y="3675221"/>
            <a:ext cx="1707519" cy="369332"/>
          </a:xfrm>
          <a:prstGeom prst="rect">
            <a:avLst/>
          </a:prstGeom>
          <a:noFill/>
        </p:spPr>
        <p:txBody>
          <a:bodyPr wrap="none" rtlCol="0">
            <a:spAutoFit/>
          </a:bodyPr>
          <a:lstStyle/>
          <a:p>
            <a:r>
              <a:rPr lang="en-US" sz="1800" err="1"/>
              <a:t>Giá</a:t>
            </a:r>
            <a:r>
              <a:rPr lang="en-US" sz="1800"/>
              <a:t> </a:t>
            </a:r>
            <a:r>
              <a:rPr lang="en-US" sz="1800" err="1"/>
              <a:t>trị</a:t>
            </a:r>
            <a:r>
              <a:rPr lang="en-US" sz="1800"/>
              <a:t> </a:t>
            </a:r>
            <a:r>
              <a:rPr lang="en-US" sz="1800" err="1"/>
              <a:t>lớn</a:t>
            </a:r>
            <a:r>
              <a:rPr lang="en-US" sz="1800"/>
              <a:t> </a:t>
            </a:r>
            <a:r>
              <a:rPr lang="en-US" sz="1800" err="1"/>
              <a:t>nhất</a:t>
            </a:r>
            <a:endParaRPr lang="en-US" sz="1800"/>
          </a:p>
        </p:txBody>
      </p:sp>
      <p:sp>
        <p:nvSpPr>
          <p:cNvPr id="19" name="TextBox 18">
            <a:extLst>
              <a:ext uri="{FF2B5EF4-FFF2-40B4-BE49-F238E27FC236}">
                <a16:creationId xmlns:a16="http://schemas.microsoft.com/office/drawing/2014/main" id="{6388B55D-ABB6-4F30-B4D5-F20D15D39950}"/>
              </a:ext>
            </a:extLst>
          </p:cNvPr>
          <p:cNvSpPr txBox="1"/>
          <p:nvPr/>
        </p:nvSpPr>
        <p:spPr>
          <a:xfrm>
            <a:off x="6649079" y="3967879"/>
            <a:ext cx="1659429" cy="369332"/>
          </a:xfrm>
          <a:prstGeom prst="rect">
            <a:avLst/>
          </a:prstGeom>
          <a:noFill/>
        </p:spPr>
        <p:txBody>
          <a:bodyPr wrap="none" rtlCol="0">
            <a:spAutoFit/>
          </a:bodyPr>
          <a:lstStyle/>
          <a:p>
            <a:r>
              <a:rPr lang="en-US" sz="1800" err="1"/>
              <a:t>Tứ</a:t>
            </a:r>
            <a:r>
              <a:rPr lang="en-US" sz="1800"/>
              <a:t> </a:t>
            </a:r>
            <a:r>
              <a:rPr lang="en-US" sz="1800" err="1"/>
              <a:t>phân</a:t>
            </a:r>
            <a:r>
              <a:rPr lang="en-US" sz="1800"/>
              <a:t> </a:t>
            </a:r>
            <a:r>
              <a:rPr lang="en-US" sz="1800" err="1"/>
              <a:t>vị</a:t>
            </a:r>
            <a:r>
              <a:rPr lang="en-US" sz="1800"/>
              <a:t> Q3</a:t>
            </a:r>
          </a:p>
        </p:txBody>
      </p:sp>
      <p:sp>
        <p:nvSpPr>
          <p:cNvPr id="20" name="TextBox 19">
            <a:extLst>
              <a:ext uri="{FF2B5EF4-FFF2-40B4-BE49-F238E27FC236}">
                <a16:creationId xmlns:a16="http://schemas.microsoft.com/office/drawing/2014/main" id="{C555EEF6-63EB-42EA-ACBB-1EAE56578290}"/>
              </a:ext>
            </a:extLst>
          </p:cNvPr>
          <p:cNvSpPr txBox="1"/>
          <p:nvPr/>
        </p:nvSpPr>
        <p:spPr>
          <a:xfrm>
            <a:off x="6649079" y="4566468"/>
            <a:ext cx="1390124" cy="369332"/>
          </a:xfrm>
          <a:prstGeom prst="rect">
            <a:avLst/>
          </a:prstGeom>
          <a:noFill/>
        </p:spPr>
        <p:txBody>
          <a:bodyPr wrap="none" rtlCol="0">
            <a:spAutoFit/>
          </a:bodyPr>
          <a:lstStyle/>
          <a:p>
            <a:r>
              <a:rPr lang="en-US" sz="1800" err="1"/>
              <a:t>Trung</a:t>
            </a:r>
            <a:r>
              <a:rPr lang="en-US" sz="1800"/>
              <a:t> </a:t>
            </a:r>
            <a:r>
              <a:rPr lang="en-US" sz="1800" err="1"/>
              <a:t>vị</a:t>
            </a:r>
            <a:r>
              <a:rPr lang="en-US" sz="1800"/>
              <a:t> Q2</a:t>
            </a:r>
          </a:p>
        </p:txBody>
      </p:sp>
      <p:sp>
        <p:nvSpPr>
          <p:cNvPr id="21" name="TextBox 20">
            <a:extLst>
              <a:ext uri="{FF2B5EF4-FFF2-40B4-BE49-F238E27FC236}">
                <a16:creationId xmlns:a16="http://schemas.microsoft.com/office/drawing/2014/main" id="{0961E54D-9D77-479E-B1CF-128430B45C25}"/>
              </a:ext>
            </a:extLst>
          </p:cNvPr>
          <p:cNvSpPr txBox="1"/>
          <p:nvPr/>
        </p:nvSpPr>
        <p:spPr>
          <a:xfrm>
            <a:off x="6649079" y="4914757"/>
            <a:ext cx="1659429" cy="369332"/>
          </a:xfrm>
          <a:prstGeom prst="rect">
            <a:avLst/>
          </a:prstGeom>
          <a:noFill/>
        </p:spPr>
        <p:txBody>
          <a:bodyPr wrap="none" rtlCol="0">
            <a:spAutoFit/>
          </a:bodyPr>
          <a:lstStyle/>
          <a:p>
            <a:r>
              <a:rPr lang="en-US" sz="1800" err="1"/>
              <a:t>Tứ</a:t>
            </a:r>
            <a:r>
              <a:rPr lang="en-US" sz="1800"/>
              <a:t> </a:t>
            </a:r>
            <a:r>
              <a:rPr lang="en-US" sz="1800" err="1"/>
              <a:t>phân</a:t>
            </a:r>
            <a:r>
              <a:rPr lang="en-US" sz="1800"/>
              <a:t> </a:t>
            </a:r>
            <a:r>
              <a:rPr lang="en-US" sz="1800" err="1"/>
              <a:t>vị</a:t>
            </a:r>
            <a:r>
              <a:rPr lang="en-US" sz="1800"/>
              <a:t> Q1</a:t>
            </a:r>
          </a:p>
        </p:txBody>
      </p:sp>
      <p:sp>
        <p:nvSpPr>
          <p:cNvPr id="22" name="TextBox 21">
            <a:extLst>
              <a:ext uri="{FF2B5EF4-FFF2-40B4-BE49-F238E27FC236}">
                <a16:creationId xmlns:a16="http://schemas.microsoft.com/office/drawing/2014/main" id="{742F50F4-8A34-4711-AB8F-EA5F858A1F0F}"/>
              </a:ext>
            </a:extLst>
          </p:cNvPr>
          <p:cNvSpPr txBox="1"/>
          <p:nvPr/>
        </p:nvSpPr>
        <p:spPr>
          <a:xfrm>
            <a:off x="6491125" y="5910118"/>
            <a:ext cx="1762021" cy="369332"/>
          </a:xfrm>
          <a:prstGeom prst="rect">
            <a:avLst/>
          </a:prstGeom>
          <a:noFill/>
        </p:spPr>
        <p:txBody>
          <a:bodyPr wrap="none" rtlCol="0">
            <a:spAutoFit/>
          </a:bodyPr>
          <a:lstStyle/>
          <a:p>
            <a:r>
              <a:rPr lang="en-US" sz="1800" err="1"/>
              <a:t>Giá</a:t>
            </a:r>
            <a:r>
              <a:rPr lang="en-US" sz="1800"/>
              <a:t> </a:t>
            </a:r>
            <a:r>
              <a:rPr lang="en-US" sz="1800" err="1"/>
              <a:t>trị</a:t>
            </a:r>
            <a:r>
              <a:rPr lang="en-US" sz="1800"/>
              <a:t> </a:t>
            </a:r>
            <a:r>
              <a:rPr lang="en-US" sz="1800" err="1"/>
              <a:t>nhỏ</a:t>
            </a:r>
            <a:r>
              <a:rPr lang="en-US" sz="1800"/>
              <a:t> </a:t>
            </a:r>
            <a:r>
              <a:rPr lang="en-US" sz="1800" err="1"/>
              <a:t>nhất</a:t>
            </a:r>
            <a:endParaRPr lang="en-US" sz="1800"/>
          </a:p>
        </p:txBody>
      </p:sp>
      <mc:AlternateContent xmlns:mc="http://schemas.openxmlformats.org/markup-compatibility/2006" xmlns:cx1="http://schemas.microsoft.com/office/drawing/2015/9/8/chartex">
        <mc:Choice Requires="cx1">
          <p:graphicFrame>
            <p:nvGraphicFramePr>
              <p:cNvPr id="23" name="Chart 22">
                <a:extLst>
                  <a:ext uri="{FF2B5EF4-FFF2-40B4-BE49-F238E27FC236}">
                    <a16:creationId xmlns:a16="http://schemas.microsoft.com/office/drawing/2014/main" id="{828269EC-82CE-43D0-A0AF-BB269F85BC38}"/>
                  </a:ext>
                </a:extLst>
              </p:cNvPr>
              <p:cNvGraphicFramePr/>
              <p:nvPr>
                <p:extLst>
                  <p:ext uri="{D42A27DB-BD31-4B8C-83A1-F6EECF244321}">
                    <p14:modId xmlns:p14="http://schemas.microsoft.com/office/powerpoint/2010/main" val="1484755937"/>
                  </p:ext>
                </p:extLst>
              </p:nvPr>
            </p:nvGraphicFramePr>
            <p:xfrm>
              <a:off x="5291667" y="1220602"/>
              <a:ext cx="2235201" cy="54713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23" name="Chart 22">
                <a:extLst>
                  <a:ext uri="{FF2B5EF4-FFF2-40B4-BE49-F238E27FC236}">
                    <a16:creationId xmlns:a16="http://schemas.microsoft.com/office/drawing/2014/main" id="{828269EC-82CE-43D0-A0AF-BB269F85BC38}"/>
                  </a:ext>
                </a:extLst>
              </p:cNvPr>
              <p:cNvPicPr>
                <a:picLocks noGrp="1" noRot="1" noChangeAspect="1" noMove="1" noResize="1" noEditPoints="1" noAdjustHandles="1" noChangeArrowheads="1" noChangeShapeType="1"/>
              </p:cNvPicPr>
              <p:nvPr/>
            </p:nvPicPr>
            <p:blipFill>
              <a:blip r:embed="rId4"/>
              <a:stretch>
                <a:fillRect/>
              </a:stretch>
            </p:blipFill>
            <p:spPr>
              <a:xfrm>
                <a:off x="5291667" y="1220602"/>
                <a:ext cx="2235201" cy="5471394"/>
              </a:xfrm>
              <a:prstGeom prst="rect">
                <a:avLst/>
              </a:prstGeom>
            </p:spPr>
          </p:pic>
        </mc:Fallback>
      </mc:AlternateContent>
    </p:spTree>
    <p:extLst>
      <p:ext uri="{BB962C8B-B14F-4D97-AF65-F5344CB8AC3E}">
        <p14:creationId xmlns:p14="http://schemas.microsoft.com/office/powerpoint/2010/main" val="8771524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17</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2.7 </a:t>
            </a:r>
            <a:r>
              <a:rPr lang="en-US" err="1">
                <a:solidFill>
                  <a:schemeClr val="accent6"/>
                </a:solidFill>
              </a:rPr>
              <a:t>Biểu</a:t>
            </a:r>
            <a:r>
              <a:rPr lang="en-US">
                <a:solidFill>
                  <a:schemeClr val="accent6"/>
                </a:solidFill>
              </a:rPr>
              <a:t> </a:t>
            </a:r>
            <a:r>
              <a:rPr lang="en-US" err="1">
                <a:solidFill>
                  <a:schemeClr val="accent6"/>
                </a:solidFill>
              </a:rPr>
              <a:t>đồ</a:t>
            </a:r>
            <a:r>
              <a:rPr lang="en-US">
                <a:solidFill>
                  <a:schemeClr val="accent6"/>
                </a:solidFill>
              </a:rPr>
              <a:t> hộp (Boxplot)</a:t>
            </a:r>
          </a:p>
        </p:txBody>
      </p:sp>
      <p:sp>
        <p:nvSpPr>
          <p:cNvPr id="7" name="Rectangle 6">
            <a:extLst>
              <a:ext uri="{FF2B5EF4-FFF2-40B4-BE49-F238E27FC236}">
                <a16:creationId xmlns:a16="http://schemas.microsoft.com/office/drawing/2014/main" id="{F6D9D1C7-0E9B-4103-8872-ECDDFC370531}"/>
              </a:ext>
            </a:extLst>
          </p:cNvPr>
          <p:cNvSpPr/>
          <p:nvPr/>
        </p:nvSpPr>
        <p:spPr>
          <a:xfrm>
            <a:off x="457200" y="2001313"/>
            <a:ext cx="4565163" cy="3939540"/>
          </a:xfrm>
          <a:prstGeom prst="rect">
            <a:avLst/>
          </a:prstGeom>
        </p:spPr>
        <p:txBody>
          <a:bodyPr wrap="square">
            <a:spAutoFit/>
          </a:bodyPr>
          <a:lstStyle/>
          <a:p>
            <a:pPr>
              <a:spcAft>
                <a:spcPts val="600"/>
              </a:spcAft>
            </a:pPr>
            <a:r>
              <a:rPr lang="en-US" sz="2200" b="1"/>
              <a:t>Tiếp tục ví dụ trên</a:t>
            </a:r>
            <a:r>
              <a:rPr lang="en-US" sz="2200"/>
              <a:t>: Cho tập dữ liệu 30, 36, 47, 50, 52, 52, 56, 60, 63, 70, 70, 110.</a:t>
            </a:r>
          </a:p>
          <a:p>
            <a:pPr>
              <a:spcAft>
                <a:spcPts val="600"/>
              </a:spcAft>
            </a:pPr>
            <a:r>
              <a:rPr lang="en-US" sz="2200" b="1"/>
              <a:t>Bản tóm tắt năm số</a:t>
            </a:r>
            <a:r>
              <a:rPr lang="en-US" sz="2200"/>
              <a:t>: 30, 47, 52, 63, 110 =&gt; </a:t>
            </a:r>
            <a:r>
              <a:rPr lang="en-US" sz="2200" b="1"/>
              <a:t>IQR</a:t>
            </a:r>
            <a:r>
              <a:rPr lang="en-US" sz="2200"/>
              <a:t>: 16</a:t>
            </a:r>
          </a:p>
          <a:p>
            <a:pPr>
              <a:spcAft>
                <a:spcPts val="600"/>
              </a:spcAft>
            </a:pPr>
            <a:r>
              <a:rPr lang="en-US" sz="2200"/>
              <a:t>Khoảng </a:t>
            </a:r>
            <a:r>
              <a:rPr lang="vi-VN" sz="2200" b="1"/>
              <a:t>Tukey's fences</a:t>
            </a:r>
            <a:r>
              <a:rPr lang="en-US" sz="2200" b="1"/>
              <a:t>: </a:t>
            </a:r>
          </a:p>
          <a:p>
            <a:pPr>
              <a:spcAft>
                <a:spcPts val="600"/>
              </a:spcAft>
            </a:pPr>
            <a:r>
              <a:rPr lang="fr-FR" sz="2200"/>
              <a:t>[Q1 – 1,5 x IQR; Q3 + 1,5 x IQR] </a:t>
            </a:r>
          </a:p>
          <a:p>
            <a:pPr>
              <a:spcAft>
                <a:spcPts val="600"/>
              </a:spcAft>
            </a:pPr>
            <a:r>
              <a:rPr lang="fr-FR" sz="2200"/>
              <a:t>= [ 47 - 1,5 x 16; 63 + 1,5 x 16]</a:t>
            </a:r>
          </a:p>
          <a:p>
            <a:pPr>
              <a:spcAft>
                <a:spcPts val="600"/>
              </a:spcAft>
            </a:pPr>
            <a:r>
              <a:rPr lang="fr-FR" sz="2200"/>
              <a:t>= [ 23; 87]</a:t>
            </a:r>
          </a:p>
          <a:p>
            <a:pPr>
              <a:spcAft>
                <a:spcPts val="600"/>
              </a:spcAft>
            </a:pPr>
            <a:r>
              <a:rPr lang="fr-FR" sz="2200" b="1"/>
              <a:t>=&gt; Các giá trị bất th</a:t>
            </a:r>
            <a:r>
              <a:rPr lang="vi-VN" sz="2200" b="1"/>
              <a:t>ư</a:t>
            </a:r>
            <a:r>
              <a:rPr lang="en-US" sz="2200" b="1"/>
              <a:t>ờng: </a:t>
            </a:r>
            <a:r>
              <a:rPr lang="en-US" sz="2200"/>
              <a:t>110</a:t>
            </a:r>
            <a:endParaRPr lang="fr-FR" sz="2200"/>
          </a:p>
        </p:txBody>
      </p:sp>
      <p:sp>
        <p:nvSpPr>
          <p:cNvPr id="2" name="TextBox 1">
            <a:extLst>
              <a:ext uri="{FF2B5EF4-FFF2-40B4-BE49-F238E27FC236}">
                <a16:creationId xmlns:a16="http://schemas.microsoft.com/office/drawing/2014/main" id="{8C0EA975-7047-4C9E-99DF-5B39BD0A1284}"/>
              </a:ext>
            </a:extLst>
          </p:cNvPr>
          <p:cNvSpPr txBox="1"/>
          <p:nvPr/>
        </p:nvSpPr>
        <p:spPr>
          <a:xfrm>
            <a:off x="6657837" y="1989127"/>
            <a:ext cx="1925527" cy="369332"/>
          </a:xfrm>
          <a:prstGeom prst="rect">
            <a:avLst/>
          </a:prstGeom>
          <a:noFill/>
        </p:spPr>
        <p:txBody>
          <a:bodyPr wrap="none" rtlCol="0">
            <a:spAutoFit/>
          </a:bodyPr>
          <a:lstStyle/>
          <a:p>
            <a:r>
              <a:rPr lang="en-US" sz="1800" err="1"/>
              <a:t>Điểm</a:t>
            </a:r>
            <a:r>
              <a:rPr lang="en-US" sz="1800"/>
              <a:t> bất th</a:t>
            </a:r>
            <a:r>
              <a:rPr lang="vi-VN" sz="1800"/>
              <a:t>ư</a:t>
            </a:r>
            <a:r>
              <a:rPr lang="en-US" sz="1800"/>
              <a:t>ờng</a:t>
            </a:r>
          </a:p>
        </p:txBody>
      </p:sp>
      <p:sp>
        <p:nvSpPr>
          <p:cNvPr id="8" name="TextBox 7">
            <a:extLst>
              <a:ext uri="{FF2B5EF4-FFF2-40B4-BE49-F238E27FC236}">
                <a16:creationId xmlns:a16="http://schemas.microsoft.com/office/drawing/2014/main" id="{1711288E-E4C0-4E0C-B148-12A2084632FE}"/>
              </a:ext>
            </a:extLst>
          </p:cNvPr>
          <p:cNvSpPr txBox="1"/>
          <p:nvPr/>
        </p:nvSpPr>
        <p:spPr>
          <a:xfrm>
            <a:off x="6499139" y="3675221"/>
            <a:ext cx="1707519" cy="369332"/>
          </a:xfrm>
          <a:prstGeom prst="rect">
            <a:avLst/>
          </a:prstGeom>
          <a:noFill/>
        </p:spPr>
        <p:txBody>
          <a:bodyPr wrap="none" rtlCol="0">
            <a:spAutoFit/>
          </a:bodyPr>
          <a:lstStyle/>
          <a:p>
            <a:r>
              <a:rPr lang="en-US" sz="1800" err="1"/>
              <a:t>Giá</a:t>
            </a:r>
            <a:r>
              <a:rPr lang="en-US" sz="1800"/>
              <a:t> </a:t>
            </a:r>
            <a:r>
              <a:rPr lang="en-US" sz="1800" err="1"/>
              <a:t>trị</a:t>
            </a:r>
            <a:r>
              <a:rPr lang="en-US" sz="1800"/>
              <a:t> </a:t>
            </a:r>
            <a:r>
              <a:rPr lang="en-US" sz="1800" err="1"/>
              <a:t>lớn</a:t>
            </a:r>
            <a:r>
              <a:rPr lang="en-US" sz="1800"/>
              <a:t> </a:t>
            </a:r>
            <a:r>
              <a:rPr lang="en-US" sz="1800" err="1"/>
              <a:t>nhất</a:t>
            </a:r>
            <a:endParaRPr lang="en-US" sz="1800"/>
          </a:p>
        </p:txBody>
      </p:sp>
      <p:sp>
        <p:nvSpPr>
          <p:cNvPr id="9" name="TextBox 8">
            <a:extLst>
              <a:ext uri="{FF2B5EF4-FFF2-40B4-BE49-F238E27FC236}">
                <a16:creationId xmlns:a16="http://schemas.microsoft.com/office/drawing/2014/main" id="{42896138-F5FC-496D-8721-1F70B51C75FF}"/>
              </a:ext>
            </a:extLst>
          </p:cNvPr>
          <p:cNvSpPr txBox="1"/>
          <p:nvPr/>
        </p:nvSpPr>
        <p:spPr>
          <a:xfrm>
            <a:off x="6649079" y="3967879"/>
            <a:ext cx="1659429" cy="369332"/>
          </a:xfrm>
          <a:prstGeom prst="rect">
            <a:avLst/>
          </a:prstGeom>
          <a:noFill/>
        </p:spPr>
        <p:txBody>
          <a:bodyPr wrap="none" rtlCol="0">
            <a:spAutoFit/>
          </a:bodyPr>
          <a:lstStyle/>
          <a:p>
            <a:r>
              <a:rPr lang="en-US" sz="1800" err="1"/>
              <a:t>Tứ</a:t>
            </a:r>
            <a:r>
              <a:rPr lang="en-US" sz="1800"/>
              <a:t> </a:t>
            </a:r>
            <a:r>
              <a:rPr lang="en-US" sz="1800" err="1"/>
              <a:t>phân</a:t>
            </a:r>
            <a:r>
              <a:rPr lang="en-US" sz="1800"/>
              <a:t> </a:t>
            </a:r>
            <a:r>
              <a:rPr lang="en-US" sz="1800" err="1"/>
              <a:t>vị</a:t>
            </a:r>
            <a:r>
              <a:rPr lang="en-US" sz="1800"/>
              <a:t> Q3</a:t>
            </a:r>
          </a:p>
        </p:txBody>
      </p:sp>
      <p:sp>
        <p:nvSpPr>
          <p:cNvPr id="10" name="TextBox 9">
            <a:extLst>
              <a:ext uri="{FF2B5EF4-FFF2-40B4-BE49-F238E27FC236}">
                <a16:creationId xmlns:a16="http://schemas.microsoft.com/office/drawing/2014/main" id="{0D9543E9-8EA4-4A0F-A35B-91429260B1FF}"/>
              </a:ext>
            </a:extLst>
          </p:cNvPr>
          <p:cNvSpPr txBox="1"/>
          <p:nvPr/>
        </p:nvSpPr>
        <p:spPr>
          <a:xfrm>
            <a:off x="6649079" y="4566468"/>
            <a:ext cx="1390124" cy="369332"/>
          </a:xfrm>
          <a:prstGeom prst="rect">
            <a:avLst/>
          </a:prstGeom>
          <a:noFill/>
        </p:spPr>
        <p:txBody>
          <a:bodyPr wrap="none" rtlCol="0">
            <a:spAutoFit/>
          </a:bodyPr>
          <a:lstStyle/>
          <a:p>
            <a:r>
              <a:rPr lang="en-US" sz="1800" err="1"/>
              <a:t>Trung</a:t>
            </a:r>
            <a:r>
              <a:rPr lang="en-US" sz="1800"/>
              <a:t> </a:t>
            </a:r>
            <a:r>
              <a:rPr lang="en-US" sz="1800" err="1"/>
              <a:t>vị</a:t>
            </a:r>
            <a:r>
              <a:rPr lang="en-US" sz="1800"/>
              <a:t> Q2</a:t>
            </a:r>
          </a:p>
        </p:txBody>
      </p:sp>
      <p:sp>
        <p:nvSpPr>
          <p:cNvPr id="11" name="TextBox 10">
            <a:extLst>
              <a:ext uri="{FF2B5EF4-FFF2-40B4-BE49-F238E27FC236}">
                <a16:creationId xmlns:a16="http://schemas.microsoft.com/office/drawing/2014/main" id="{4AD7DA43-226E-413A-8B62-DB42B85CC038}"/>
              </a:ext>
            </a:extLst>
          </p:cNvPr>
          <p:cNvSpPr txBox="1"/>
          <p:nvPr/>
        </p:nvSpPr>
        <p:spPr>
          <a:xfrm>
            <a:off x="6649079" y="4914757"/>
            <a:ext cx="1659429" cy="369332"/>
          </a:xfrm>
          <a:prstGeom prst="rect">
            <a:avLst/>
          </a:prstGeom>
          <a:noFill/>
        </p:spPr>
        <p:txBody>
          <a:bodyPr wrap="none" rtlCol="0">
            <a:spAutoFit/>
          </a:bodyPr>
          <a:lstStyle/>
          <a:p>
            <a:r>
              <a:rPr lang="en-US" sz="1800" err="1"/>
              <a:t>Tứ</a:t>
            </a:r>
            <a:r>
              <a:rPr lang="en-US" sz="1800"/>
              <a:t> </a:t>
            </a:r>
            <a:r>
              <a:rPr lang="en-US" sz="1800" err="1"/>
              <a:t>phân</a:t>
            </a:r>
            <a:r>
              <a:rPr lang="en-US" sz="1800"/>
              <a:t> </a:t>
            </a:r>
            <a:r>
              <a:rPr lang="en-US" sz="1800" err="1"/>
              <a:t>vị</a:t>
            </a:r>
            <a:r>
              <a:rPr lang="en-US" sz="1800"/>
              <a:t> Q1</a:t>
            </a:r>
          </a:p>
        </p:txBody>
      </p:sp>
      <p:sp>
        <p:nvSpPr>
          <p:cNvPr id="12" name="TextBox 11">
            <a:extLst>
              <a:ext uri="{FF2B5EF4-FFF2-40B4-BE49-F238E27FC236}">
                <a16:creationId xmlns:a16="http://schemas.microsoft.com/office/drawing/2014/main" id="{B35A34D5-9091-4D21-9F02-68D520B07224}"/>
              </a:ext>
            </a:extLst>
          </p:cNvPr>
          <p:cNvSpPr txBox="1"/>
          <p:nvPr/>
        </p:nvSpPr>
        <p:spPr>
          <a:xfrm>
            <a:off x="6491125" y="5910118"/>
            <a:ext cx="1762021" cy="369332"/>
          </a:xfrm>
          <a:prstGeom prst="rect">
            <a:avLst/>
          </a:prstGeom>
          <a:noFill/>
        </p:spPr>
        <p:txBody>
          <a:bodyPr wrap="none" rtlCol="0">
            <a:spAutoFit/>
          </a:bodyPr>
          <a:lstStyle/>
          <a:p>
            <a:r>
              <a:rPr lang="en-US" sz="1800" err="1"/>
              <a:t>Giá</a:t>
            </a:r>
            <a:r>
              <a:rPr lang="en-US" sz="1800"/>
              <a:t> </a:t>
            </a:r>
            <a:r>
              <a:rPr lang="en-US" sz="1800" err="1"/>
              <a:t>trị</a:t>
            </a:r>
            <a:r>
              <a:rPr lang="en-US" sz="1800"/>
              <a:t> </a:t>
            </a:r>
            <a:r>
              <a:rPr lang="en-US" sz="1800" err="1"/>
              <a:t>nhỏ</a:t>
            </a:r>
            <a:r>
              <a:rPr lang="en-US" sz="1800"/>
              <a:t> </a:t>
            </a:r>
            <a:r>
              <a:rPr lang="en-US" sz="1800" err="1"/>
              <a:t>nhất</a:t>
            </a:r>
            <a:endParaRPr lang="en-US" sz="1800"/>
          </a:p>
        </p:txBody>
      </p: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73595A99-2D10-43DB-BE50-C26E87EF771E}"/>
                  </a:ext>
                </a:extLst>
              </p:cNvPr>
              <p:cNvGraphicFramePr/>
              <p:nvPr>
                <p:extLst>
                  <p:ext uri="{D42A27DB-BD31-4B8C-83A1-F6EECF244321}">
                    <p14:modId xmlns:p14="http://schemas.microsoft.com/office/powerpoint/2010/main" val="3425490093"/>
                  </p:ext>
                </p:extLst>
              </p:nvPr>
            </p:nvGraphicFramePr>
            <p:xfrm>
              <a:off x="5291667" y="1220602"/>
              <a:ext cx="2235201" cy="54713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5" name="Chart 14">
                <a:extLst>
                  <a:ext uri="{FF2B5EF4-FFF2-40B4-BE49-F238E27FC236}">
                    <a16:creationId xmlns:a16="http://schemas.microsoft.com/office/drawing/2014/main" id="{73595A99-2D10-43DB-BE50-C26E87EF771E}"/>
                  </a:ext>
                </a:extLst>
              </p:cNvPr>
              <p:cNvPicPr>
                <a:picLocks noGrp="1" noRot="1" noChangeAspect="1" noMove="1" noResize="1" noEditPoints="1" noAdjustHandles="1" noChangeArrowheads="1" noChangeShapeType="1"/>
              </p:cNvPicPr>
              <p:nvPr/>
            </p:nvPicPr>
            <p:blipFill>
              <a:blip r:embed="rId4"/>
              <a:stretch>
                <a:fillRect/>
              </a:stretch>
            </p:blipFill>
            <p:spPr>
              <a:xfrm>
                <a:off x="5291667" y="1220602"/>
                <a:ext cx="2235201" cy="5471394"/>
              </a:xfrm>
              <a:prstGeom prst="rect">
                <a:avLst/>
              </a:prstGeom>
            </p:spPr>
          </p:pic>
        </mc:Fallback>
      </mc:AlternateContent>
    </p:spTree>
    <p:extLst>
      <p:ext uri="{BB962C8B-B14F-4D97-AF65-F5344CB8AC3E}">
        <p14:creationId xmlns:p14="http://schemas.microsoft.com/office/powerpoint/2010/main" val="4137885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18</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2.7 </a:t>
            </a:r>
            <a:r>
              <a:rPr lang="en-US" err="1">
                <a:solidFill>
                  <a:schemeClr val="accent6"/>
                </a:solidFill>
              </a:rPr>
              <a:t>Biểu</a:t>
            </a:r>
            <a:r>
              <a:rPr lang="en-US">
                <a:solidFill>
                  <a:schemeClr val="accent6"/>
                </a:solidFill>
              </a:rPr>
              <a:t> </a:t>
            </a:r>
            <a:r>
              <a:rPr lang="en-US" err="1">
                <a:solidFill>
                  <a:schemeClr val="accent6"/>
                </a:solidFill>
              </a:rPr>
              <a:t>đồ</a:t>
            </a:r>
            <a:r>
              <a:rPr lang="en-US">
                <a:solidFill>
                  <a:schemeClr val="accent6"/>
                </a:solidFill>
              </a:rPr>
              <a:t> hộp (Boxplot)</a:t>
            </a:r>
          </a:p>
        </p:txBody>
      </p:sp>
      <p:sp>
        <p:nvSpPr>
          <p:cNvPr id="7" name="Rectangle 6">
            <a:extLst>
              <a:ext uri="{FF2B5EF4-FFF2-40B4-BE49-F238E27FC236}">
                <a16:creationId xmlns:a16="http://schemas.microsoft.com/office/drawing/2014/main" id="{F6D9D1C7-0E9B-4103-8872-ECDDFC370531}"/>
              </a:ext>
            </a:extLst>
          </p:cNvPr>
          <p:cNvSpPr/>
          <p:nvPr/>
        </p:nvSpPr>
        <p:spPr>
          <a:xfrm>
            <a:off x="457200" y="2001313"/>
            <a:ext cx="4565163" cy="4278094"/>
          </a:xfrm>
          <a:prstGeom prst="rect">
            <a:avLst/>
          </a:prstGeom>
        </p:spPr>
        <p:txBody>
          <a:bodyPr wrap="square">
            <a:spAutoFit/>
          </a:bodyPr>
          <a:lstStyle/>
          <a:p>
            <a:pPr>
              <a:spcAft>
                <a:spcPts val="600"/>
              </a:spcAft>
            </a:pPr>
            <a:r>
              <a:rPr lang="en-US" sz="2200" b="1"/>
              <a:t>Ví dụ khác</a:t>
            </a:r>
            <a:r>
              <a:rPr lang="en-US" sz="2200"/>
              <a:t>: Cho tập dữ liệu 13, 15, 16, 16, 19, 20, 20, 21, 22, 22, 25, 25, 25, 25, 30, 33, 33, 35, 35, 35, 35, 36, 40, 45, 46, 52, 70.</a:t>
            </a:r>
          </a:p>
          <a:p>
            <a:pPr>
              <a:spcAft>
                <a:spcPts val="600"/>
              </a:spcAft>
            </a:pPr>
            <a:r>
              <a:rPr lang="en-US" sz="2200" b="1"/>
              <a:t>Bản tóm tắt năm số</a:t>
            </a:r>
            <a:r>
              <a:rPr lang="en-US" sz="2200"/>
              <a:t>: 13, 20, 25, 35, 70 =&gt; </a:t>
            </a:r>
            <a:r>
              <a:rPr lang="en-US" sz="2200" b="1"/>
              <a:t>IQR</a:t>
            </a:r>
            <a:r>
              <a:rPr lang="en-US" sz="2200"/>
              <a:t>: 15</a:t>
            </a:r>
          </a:p>
          <a:p>
            <a:pPr>
              <a:spcAft>
                <a:spcPts val="600"/>
              </a:spcAft>
            </a:pPr>
            <a:r>
              <a:rPr lang="en-US" sz="2200"/>
              <a:t>Khoảng </a:t>
            </a:r>
            <a:r>
              <a:rPr lang="vi-VN" sz="2200" b="1"/>
              <a:t>Tukey's fences</a:t>
            </a:r>
            <a:r>
              <a:rPr lang="en-US" sz="2200" b="1"/>
              <a:t>: </a:t>
            </a:r>
          </a:p>
          <a:p>
            <a:pPr>
              <a:spcAft>
                <a:spcPts val="600"/>
              </a:spcAft>
            </a:pPr>
            <a:r>
              <a:rPr lang="fr-FR" sz="2200"/>
              <a:t>[Q1 – 1,5 x IQR; Q3 + 1,5 x IQR] </a:t>
            </a:r>
          </a:p>
          <a:p>
            <a:pPr>
              <a:spcAft>
                <a:spcPts val="600"/>
              </a:spcAft>
            </a:pPr>
            <a:r>
              <a:rPr lang="fr-FR" sz="2200"/>
              <a:t>= [ 20 - 1,5 x 15; 35 + 1,5 x 15]</a:t>
            </a:r>
          </a:p>
          <a:p>
            <a:pPr>
              <a:spcAft>
                <a:spcPts val="600"/>
              </a:spcAft>
            </a:pPr>
            <a:r>
              <a:rPr lang="fr-FR" sz="2200"/>
              <a:t>= [ -2,5; 57,5]</a:t>
            </a:r>
          </a:p>
          <a:p>
            <a:pPr>
              <a:spcAft>
                <a:spcPts val="600"/>
              </a:spcAft>
            </a:pPr>
            <a:r>
              <a:rPr lang="fr-FR" sz="2200" b="1"/>
              <a:t>=&gt; Các giá trị bất th</a:t>
            </a:r>
            <a:r>
              <a:rPr lang="vi-VN" sz="2200" b="1"/>
              <a:t>ư</a:t>
            </a:r>
            <a:r>
              <a:rPr lang="en-US" sz="2200" b="1"/>
              <a:t>ờng: </a:t>
            </a:r>
            <a:r>
              <a:rPr lang="en-US" sz="2200"/>
              <a:t>70</a:t>
            </a:r>
            <a:endParaRPr lang="fr-FR" sz="2200"/>
          </a:p>
        </p:txBody>
      </p:sp>
      <mc:AlternateContent xmlns:mc="http://schemas.openxmlformats.org/markup-compatibility/2006" xmlns:cx1="http://schemas.microsoft.com/office/drawing/2015/9/8/chartex">
        <mc:Choice Requires="cx1">
          <p:graphicFrame>
            <p:nvGraphicFramePr>
              <p:cNvPr id="15" name="Chart 14">
                <a:extLst>
                  <a:ext uri="{FF2B5EF4-FFF2-40B4-BE49-F238E27FC236}">
                    <a16:creationId xmlns:a16="http://schemas.microsoft.com/office/drawing/2014/main" id="{73595A99-2D10-43DB-BE50-C26E87EF771E}"/>
                  </a:ext>
                </a:extLst>
              </p:cNvPr>
              <p:cNvGraphicFramePr/>
              <p:nvPr>
                <p:extLst>
                  <p:ext uri="{D42A27DB-BD31-4B8C-83A1-F6EECF244321}">
                    <p14:modId xmlns:p14="http://schemas.microsoft.com/office/powerpoint/2010/main" val="1397257516"/>
                  </p:ext>
                </p:extLst>
              </p:nvPr>
            </p:nvGraphicFramePr>
            <p:xfrm>
              <a:off x="5947649" y="1134250"/>
              <a:ext cx="2235201" cy="5471394"/>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5" name="Chart 14">
                <a:extLst>
                  <a:ext uri="{FF2B5EF4-FFF2-40B4-BE49-F238E27FC236}">
                    <a16:creationId xmlns:a16="http://schemas.microsoft.com/office/drawing/2014/main" id="{73595A99-2D10-43DB-BE50-C26E87EF771E}"/>
                  </a:ext>
                </a:extLst>
              </p:cNvPr>
              <p:cNvPicPr>
                <a:picLocks noGrp="1" noRot="1" noChangeAspect="1" noMove="1" noResize="1" noEditPoints="1" noAdjustHandles="1" noChangeArrowheads="1" noChangeShapeType="1"/>
              </p:cNvPicPr>
              <p:nvPr/>
            </p:nvPicPr>
            <p:blipFill>
              <a:blip r:embed="rId4"/>
              <a:stretch>
                <a:fillRect/>
              </a:stretch>
            </p:blipFill>
            <p:spPr>
              <a:xfrm>
                <a:off x="5947649" y="1134250"/>
                <a:ext cx="2235201" cy="5471394"/>
              </a:xfrm>
              <a:prstGeom prst="rect">
                <a:avLst/>
              </a:prstGeom>
            </p:spPr>
          </p:pic>
        </mc:Fallback>
      </mc:AlternateContent>
    </p:spTree>
    <p:extLst>
      <p:ext uri="{BB962C8B-B14F-4D97-AF65-F5344CB8AC3E}">
        <p14:creationId xmlns:p14="http://schemas.microsoft.com/office/powerpoint/2010/main" val="2219135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19</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2.7 </a:t>
            </a:r>
            <a:r>
              <a:rPr lang="en-US" err="1">
                <a:solidFill>
                  <a:schemeClr val="accent6"/>
                </a:solidFill>
              </a:rPr>
              <a:t>Biểu</a:t>
            </a:r>
            <a:r>
              <a:rPr lang="en-US">
                <a:solidFill>
                  <a:schemeClr val="accent6"/>
                </a:solidFill>
              </a:rPr>
              <a:t> </a:t>
            </a:r>
            <a:r>
              <a:rPr lang="en-US" err="1">
                <a:solidFill>
                  <a:schemeClr val="accent6"/>
                </a:solidFill>
              </a:rPr>
              <a:t>đồ</a:t>
            </a:r>
            <a:r>
              <a:rPr lang="en-US">
                <a:solidFill>
                  <a:schemeClr val="accent6"/>
                </a:solidFill>
              </a:rPr>
              <a:t> hộp (Boxplot)</a:t>
            </a:r>
          </a:p>
        </p:txBody>
      </p:sp>
      <p:sp>
        <p:nvSpPr>
          <p:cNvPr id="7" name="Rectangle 6">
            <a:extLst>
              <a:ext uri="{FF2B5EF4-FFF2-40B4-BE49-F238E27FC236}">
                <a16:creationId xmlns:a16="http://schemas.microsoft.com/office/drawing/2014/main" id="{F6D9D1C7-0E9B-4103-8872-ECDDFC370531}"/>
              </a:ext>
            </a:extLst>
          </p:cNvPr>
          <p:cNvSpPr/>
          <p:nvPr/>
        </p:nvSpPr>
        <p:spPr>
          <a:xfrm>
            <a:off x="457200" y="2001313"/>
            <a:ext cx="8229600" cy="769441"/>
          </a:xfrm>
          <a:prstGeom prst="rect">
            <a:avLst/>
          </a:prstGeom>
        </p:spPr>
        <p:txBody>
          <a:bodyPr wrap="square">
            <a:spAutoFit/>
          </a:bodyPr>
          <a:lstStyle/>
          <a:p>
            <a:pPr>
              <a:spcAft>
                <a:spcPts val="600"/>
              </a:spcAft>
            </a:pPr>
            <a:r>
              <a:rPr lang="en-US" sz="2200" b="1"/>
              <a:t>Ví dụ khác</a:t>
            </a:r>
            <a:r>
              <a:rPr lang="en-US" sz="2200"/>
              <a:t>: 1 bệnh viện kiểm tra dữ liệu về tuổi và l</a:t>
            </a:r>
            <a:r>
              <a:rPr lang="vi-VN" sz="2200"/>
              <a:t>ư</a:t>
            </a:r>
            <a:r>
              <a:rPr lang="en-US" sz="2200"/>
              <a:t>ợng mỡ của 18 ng</a:t>
            </a:r>
            <a:r>
              <a:rPr lang="vi-VN" sz="2200"/>
              <a:t>ư</a:t>
            </a:r>
            <a:r>
              <a:rPr lang="en-US" sz="2200"/>
              <a:t>ời và cho kết quả nh</a:t>
            </a:r>
            <a:r>
              <a:rPr lang="vi-VN" sz="2200"/>
              <a:t>ư</a:t>
            </a:r>
            <a:r>
              <a:rPr lang="en-US" sz="2200"/>
              <a:t> sau</a:t>
            </a:r>
            <a:endParaRPr lang="fr-FR" sz="2200"/>
          </a:p>
        </p:txBody>
      </p:sp>
      <p:graphicFrame>
        <p:nvGraphicFramePr>
          <p:cNvPr id="4" name="Table 3">
            <a:extLst>
              <a:ext uri="{FF2B5EF4-FFF2-40B4-BE49-F238E27FC236}">
                <a16:creationId xmlns:a16="http://schemas.microsoft.com/office/drawing/2014/main" id="{FF0AC978-697C-4C29-907B-6AC011F8366A}"/>
              </a:ext>
            </a:extLst>
          </p:cNvPr>
          <p:cNvGraphicFramePr>
            <a:graphicFrameLocks noGrp="1"/>
          </p:cNvGraphicFramePr>
          <p:nvPr>
            <p:extLst>
              <p:ext uri="{D42A27DB-BD31-4B8C-83A1-F6EECF244321}">
                <p14:modId xmlns:p14="http://schemas.microsoft.com/office/powerpoint/2010/main" val="158626460"/>
              </p:ext>
            </p:extLst>
          </p:nvPr>
        </p:nvGraphicFramePr>
        <p:xfrm>
          <a:off x="266119" y="2832664"/>
          <a:ext cx="5784579" cy="662686"/>
        </p:xfrm>
        <a:graphic>
          <a:graphicData uri="http://schemas.openxmlformats.org/drawingml/2006/table">
            <a:tbl>
              <a:tblPr firstRow="1" firstCol="1" bandRow="1"/>
              <a:tblGrid>
                <a:gridCol w="578394">
                  <a:extLst>
                    <a:ext uri="{9D8B030D-6E8A-4147-A177-3AD203B41FA5}">
                      <a16:colId xmlns:a16="http://schemas.microsoft.com/office/drawing/2014/main" val="2048523614"/>
                    </a:ext>
                  </a:extLst>
                </a:gridCol>
                <a:gridCol w="578394">
                  <a:extLst>
                    <a:ext uri="{9D8B030D-6E8A-4147-A177-3AD203B41FA5}">
                      <a16:colId xmlns:a16="http://schemas.microsoft.com/office/drawing/2014/main" val="1095943997"/>
                    </a:ext>
                  </a:extLst>
                </a:gridCol>
                <a:gridCol w="578394">
                  <a:extLst>
                    <a:ext uri="{9D8B030D-6E8A-4147-A177-3AD203B41FA5}">
                      <a16:colId xmlns:a16="http://schemas.microsoft.com/office/drawing/2014/main" val="412027050"/>
                    </a:ext>
                  </a:extLst>
                </a:gridCol>
                <a:gridCol w="578394">
                  <a:extLst>
                    <a:ext uri="{9D8B030D-6E8A-4147-A177-3AD203B41FA5}">
                      <a16:colId xmlns:a16="http://schemas.microsoft.com/office/drawing/2014/main" val="2096553825"/>
                    </a:ext>
                  </a:extLst>
                </a:gridCol>
                <a:gridCol w="578394">
                  <a:extLst>
                    <a:ext uri="{9D8B030D-6E8A-4147-A177-3AD203B41FA5}">
                      <a16:colId xmlns:a16="http://schemas.microsoft.com/office/drawing/2014/main" val="2851781835"/>
                    </a:ext>
                  </a:extLst>
                </a:gridCol>
                <a:gridCol w="578394">
                  <a:extLst>
                    <a:ext uri="{9D8B030D-6E8A-4147-A177-3AD203B41FA5}">
                      <a16:colId xmlns:a16="http://schemas.microsoft.com/office/drawing/2014/main" val="730394010"/>
                    </a:ext>
                  </a:extLst>
                </a:gridCol>
                <a:gridCol w="578394">
                  <a:extLst>
                    <a:ext uri="{9D8B030D-6E8A-4147-A177-3AD203B41FA5}">
                      <a16:colId xmlns:a16="http://schemas.microsoft.com/office/drawing/2014/main" val="2858311535"/>
                    </a:ext>
                  </a:extLst>
                </a:gridCol>
                <a:gridCol w="578394">
                  <a:extLst>
                    <a:ext uri="{9D8B030D-6E8A-4147-A177-3AD203B41FA5}">
                      <a16:colId xmlns:a16="http://schemas.microsoft.com/office/drawing/2014/main" val="3771046848"/>
                    </a:ext>
                  </a:extLst>
                </a:gridCol>
                <a:gridCol w="578394">
                  <a:extLst>
                    <a:ext uri="{9D8B030D-6E8A-4147-A177-3AD203B41FA5}">
                      <a16:colId xmlns:a16="http://schemas.microsoft.com/office/drawing/2014/main" val="196585101"/>
                    </a:ext>
                  </a:extLst>
                </a:gridCol>
                <a:gridCol w="579033">
                  <a:extLst>
                    <a:ext uri="{9D8B030D-6E8A-4147-A177-3AD203B41FA5}">
                      <a16:colId xmlns:a16="http://schemas.microsoft.com/office/drawing/2014/main" val="3672014704"/>
                    </a:ext>
                  </a:extLst>
                </a:gridCol>
              </a:tblGrid>
              <a:tr h="159888">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47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2876502"/>
                  </a:ext>
                </a:extLst>
              </a:tr>
              <a:tr h="205238">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%fat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17.8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25.9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31.2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483096"/>
                  </a:ext>
                </a:extLst>
              </a:tr>
            </a:tbl>
          </a:graphicData>
        </a:graphic>
      </p:graphicFrame>
      <p:graphicFrame>
        <p:nvGraphicFramePr>
          <p:cNvPr id="9" name="Table 8">
            <a:extLst>
              <a:ext uri="{FF2B5EF4-FFF2-40B4-BE49-F238E27FC236}">
                <a16:creationId xmlns:a16="http://schemas.microsoft.com/office/drawing/2014/main" id="{BEDD8B16-DBCC-45CD-9C51-9645867A662B}"/>
              </a:ext>
            </a:extLst>
          </p:cNvPr>
          <p:cNvGraphicFramePr>
            <a:graphicFrameLocks noGrp="1"/>
          </p:cNvGraphicFramePr>
          <p:nvPr>
            <p:extLst>
              <p:ext uri="{D42A27DB-BD31-4B8C-83A1-F6EECF244321}">
                <p14:modId xmlns:p14="http://schemas.microsoft.com/office/powerpoint/2010/main" val="2348203749"/>
              </p:ext>
            </p:extLst>
          </p:nvPr>
        </p:nvGraphicFramePr>
        <p:xfrm>
          <a:off x="266119" y="3532696"/>
          <a:ext cx="5784580" cy="662686"/>
        </p:xfrm>
        <a:graphic>
          <a:graphicData uri="http://schemas.openxmlformats.org/drawingml/2006/table">
            <a:tbl>
              <a:tblPr firstRow="1" firstCol="1" bandRow="1"/>
              <a:tblGrid>
                <a:gridCol w="578458">
                  <a:extLst>
                    <a:ext uri="{9D8B030D-6E8A-4147-A177-3AD203B41FA5}">
                      <a16:colId xmlns:a16="http://schemas.microsoft.com/office/drawing/2014/main" val="2048523614"/>
                    </a:ext>
                  </a:extLst>
                </a:gridCol>
                <a:gridCol w="578458">
                  <a:extLst>
                    <a:ext uri="{9D8B030D-6E8A-4147-A177-3AD203B41FA5}">
                      <a16:colId xmlns:a16="http://schemas.microsoft.com/office/drawing/2014/main" val="1095943997"/>
                    </a:ext>
                  </a:extLst>
                </a:gridCol>
                <a:gridCol w="578458">
                  <a:extLst>
                    <a:ext uri="{9D8B030D-6E8A-4147-A177-3AD203B41FA5}">
                      <a16:colId xmlns:a16="http://schemas.microsoft.com/office/drawing/2014/main" val="412027050"/>
                    </a:ext>
                  </a:extLst>
                </a:gridCol>
                <a:gridCol w="578458">
                  <a:extLst>
                    <a:ext uri="{9D8B030D-6E8A-4147-A177-3AD203B41FA5}">
                      <a16:colId xmlns:a16="http://schemas.microsoft.com/office/drawing/2014/main" val="2096553825"/>
                    </a:ext>
                  </a:extLst>
                </a:gridCol>
                <a:gridCol w="578458">
                  <a:extLst>
                    <a:ext uri="{9D8B030D-6E8A-4147-A177-3AD203B41FA5}">
                      <a16:colId xmlns:a16="http://schemas.microsoft.com/office/drawing/2014/main" val="2851781835"/>
                    </a:ext>
                  </a:extLst>
                </a:gridCol>
                <a:gridCol w="578458">
                  <a:extLst>
                    <a:ext uri="{9D8B030D-6E8A-4147-A177-3AD203B41FA5}">
                      <a16:colId xmlns:a16="http://schemas.microsoft.com/office/drawing/2014/main" val="730394010"/>
                    </a:ext>
                  </a:extLst>
                </a:gridCol>
                <a:gridCol w="578458">
                  <a:extLst>
                    <a:ext uri="{9D8B030D-6E8A-4147-A177-3AD203B41FA5}">
                      <a16:colId xmlns:a16="http://schemas.microsoft.com/office/drawing/2014/main" val="2858311535"/>
                    </a:ext>
                  </a:extLst>
                </a:gridCol>
                <a:gridCol w="578458">
                  <a:extLst>
                    <a:ext uri="{9D8B030D-6E8A-4147-A177-3AD203B41FA5}">
                      <a16:colId xmlns:a16="http://schemas.microsoft.com/office/drawing/2014/main" val="3771046848"/>
                    </a:ext>
                  </a:extLst>
                </a:gridCol>
                <a:gridCol w="578458">
                  <a:extLst>
                    <a:ext uri="{9D8B030D-6E8A-4147-A177-3AD203B41FA5}">
                      <a16:colId xmlns:a16="http://schemas.microsoft.com/office/drawing/2014/main" val="196585101"/>
                    </a:ext>
                  </a:extLst>
                </a:gridCol>
                <a:gridCol w="578458">
                  <a:extLst>
                    <a:ext uri="{9D8B030D-6E8A-4147-A177-3AD203B41FA5}">
                      <a16:colId xmlns:a16="http://schemas.microsoft.com/office/drawing/2014/main" val="3672014704"/>
                    </a:ext>
                  </a:extLst>
                </a:gridCol>
              </a:tblGrid>
              <a:tr h="247464">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age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58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61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2876502"/>
                  </a:ext>
                </a:extLst>
              </a:tr>
              <a:tr h="247464">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%fat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34.6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42.5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28.8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33.4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34.1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41.2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35000"/>
                        </a:lnSpc>
                        <a:spcBef>
                          <a:spcPts val="600"/>
                        </a:spcBef>
                        <a:spcAft>
                          <a:spcPts val="600"/>
                        </a:spcAft>
                      </a:pPr>
                      <a:r>
                        <a:rPr lang="en-US" sz="1800">
                          <a:effectLst/>
                          <a:latin typeface="Times New Roman" panose="02020603050405020304" pitchFamily="18" charset="0"/>
                          <a:ea typeface="Calibri" panose="020F0502020204030204" pitchFamily="34" charset="0"/>
                          <a:cs typeface="Times New Roman" panose="02020603050405020304" pitchFamily="18" charset="0"/>
                        </a:rPr>
                        <a:t>35.7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7483096"/>
                  </a:ext>
                </a:extLst>
              </a:tr>
            </a:tbl>
          </a:graphicData>
        </a:graphic>
      </p:graphicFrame>
      <mc:AlternateContent xmlns:mc="http://schemas.openxmlformats.org/markup-compatibility/2006" xmlns:cx1="http://schemas.microsoft.com/office/drawing/2015/9/8/chartex">
        <mc:Choice Requires="cx1">
          <p:graphicFrame>
            <p:nvGraphicFramePr>
              <p:cNvPr id="11" name="Chart 10">
                <a:extLst>
                  <a:ext uri="{FF2B5EF4-FFF2-40B4-BE49-F238E27FC236}">
                    <a16:creationId xmlns:a16="http://schemas.microsoft.com/office/drawing/2014/main" id="{F791106D-612E-47ED-9803-B0CFDB290539}"/>
                  </a:ext>
                </a:extLst>
              </p:cNvPr>
              <p:cNvGraphicFramePr/>
              <p:nvPr>
                <p:extLst>
                  <p:ext uri="{D42A27DB-BD31-4B8C-83A1-F6EECF244321}">
                    <p14:modId xmlns:p14="http://schemas.microsoft.com/office/powerpoint/2010/main" val="2486041433"/>
                  </p:ext>
                </p:extLst>
              </p:nvPr>
            </p:nvGraphicFramePr>
            <p:xfrm>
              <a:off x="6134679" y="2452566"/>
              <a:ext cx="1422377" cy="3930625"/>
            </p:xfrm>
            <a:graphic>
              <a:graphicData uri="http://schemas.microsoft.com/office/drawing/2014/chartex">
                <cx:chart xmlns:cx="http://schemas.microsoft.com/office/drawing/2014/chartex" xmlns:r="http://schemas.openxmlformats.org/officeDocument/2006/relationships" r:id="rId3"/>
              </a:graphicData>
            </a:graphic>
          </p:graphicFrame>
        </mc:Choice>
        <mc:Fallback xmlns="">
          <p:pic>
            <p:nvPicPr>
              <p:cNvPr id="11" name="Chart 10">
                <a:extLst>
                  <a:ext uri="{FF2B5EF4-FFF2-40B4-BE49-F238E27FC236}">
                    <a16:creationId xmlns:a16="http://schemas.microsoft.com/office/drawing/2014/main" id="{F791106D-612E-47ED-9803-B0CFDB290539}"/>
                  </a:ext>
                </a:extLst>
              </p:cNvPr>
              <p:cNvPicPr>
                <a:picLocks noGrp="1" noRot="1" noChangeAspect="1" noMove="1" noResize="1" noEditPoints="1" noAdjustHandles="1" noChangeArrowheads="1" noChangeShapeType="1"/>
              </p:cNvPicPr>
              <p:nvPr/>
            </p:nvPicPr>
            <p:blipFill>
              <a:blip r:embed="rId4"/>
              <a:stretch>
                <a:fillRect/>
              </a:stretch>
            </p:blipFill>
            <p:spPr>
              <a:xfrm>
                <a:off x="6134679" y="2452566"/>
                <a:ext cx="1422377" cy="3930625"/>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40922D75-2F17-4073-86F8-7587B6B5B3AE}"/>
                  </a:ext>
                </a:extLst>
              </p:cNvPr>
              <p:cNvGraphicFramePr/>
              <p:nvPr>
                <p:extLst>
                  <p:ext uri="{D42A27DB-BD31-4B8C-83A1-F6EECF244321}">
                    <p14:modId xmlns:p14="http://schemas.microsoft.com/office/powerpoint/2010/main" val="17785413"/>
                  </p:ext>
                </p:extLst>
              </p:nvPr>
            </p:nvGraphicFramePr>
            <p:xfrm>
              <a:off x="7557057" y="2452566"/>
              <a:ext cx="1422377" cy="3930625"/>
            </p:xfrm>
            <a:graphic>
              <a:graphicData uri="http://schemas.microsoft.com/office/drawing/2014/chartex">
                <cx:chart xmlns:cx="http://schemas.microsoft.com/office/drawing/2014/chartex" xmlns:r="http://schemas.openxmlformats.org/officeDocument/2006/relationships" r:id="rId5"/>
              </a:graphicData>
            </a:graphic>
          </p:graphicFrame>
        </mc:Choice>
        <mc:Fallback xmlns="">
          <p:pic>
            <p:nvPicPr>
              <p:cNvPr id="12" name="Chart 11">
                <a:extLst>
                  <a:ext uri="{FF2B5EF4-FFF2-40B4-BE49-F238E27FC236}">
                    <a16:creationId xmlns:a16="http://schemas.microsoft.com/office/drawing/2014/main" id="{40922D75-2F17-4073-86F8-7587B6B5B3AE}"/>
                  </a:ext>
                </a:extLst>
              </p:cNvPr>
              <p:cNvPicPr>
                <a:picLocks noGrp="1" noRot="1" noChangeAspect="1" noMove="1" noResize="1" noEditPoints="1" noAdjustHandles="1" noChangeArrowheads="1" noChangeShapeType="1"/>
              </p:cNvPicPr>
              <p:nvPr/>
            </p:nvPicPr>
            <p:blipFill>
              <a:blip r:embed="rId6"/>
              <a:stretch>
                <a:fillRect/>
              </a:stretch>
            </p:blipFill>
            <p:spPr>
              <a:xfrm>
                <a:off x="7557057" y="2452566"/>
                <a:ext cx="1422377" cy="3930625"/>
              </a:xfrm>
              <a:prstGeom prst="rect">
                <a:avLst/>
              </a:prstGeom>
            </p:spPr>
          </p:pic>
        </mc:Fallback>
      </mc:AlternateContent>
      <p:sp>
        <p:nvSpPr>
          <p:cNvPr id="6" name="TextBox 5">
            <a:extLst>
              <a:ext uri="{FF2B5EF4-FFF2-40B4-BE49-F238E27FC236}">
                <a16:creationId xmlns:a16="http://schemas.microsoft.com/office/drawing/2014/main" id="{667F73B1-1CB1-49F7-9469-0C4906E04130}"/>
              </a:ext>
            </a:extLst>
          </p:cNvPr>
          <p:cNvSpPr txBox="1"/>
          <p:nvPr/>
        </p:nvSpPr>
        <p:spPr>
          <a:xfrm>
            <a:off x="457200" y="4232728"/>
            <a:ext cx="5205271" cy="430887"/>
          </a:xfrm>
          <a:prstGeom prst="rect">
            <a:avLst/>
          </a:prstGeom>
          <a:noFill/>
        </p:spPr>
        <p:txBody>
          <a:bodyPr wrap="none" rtlCol="0">
            <a:spAutoFit/>
          </a:bodyPr>
          <a:lstStyle/>
          <a:p>
            <a:r>
              <a:rPr lang="en-US" sz="2200"/>
              <a:t>Hãy vẽ biểu đồ hộp về tuổi và l</a:t>
            </a:r>
            <a:r>
              <a:rPr lang="vi-VN" sz="2200"/>
              <a:t>ư</a:t>
            </a:r>
            <a:r>
              <a:rPr lang="en-US" sz="2200"/>
              <a:t>ợng mỡ</a:t>
            </a:r>
          </a:p>
        </p:txBody>
      </p:sp>
    </p:spTree>
    <p:extLst>
      <p:ext uri="{BB962C8B-B14F-4D97-AF65-F5344CB8AC3E}">
        <p14:creationId xmlns:p14="http://schemas.microsoft.com/office/powerpoint/2010/main" val="29812349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pitchFamily="18" charset="0"/>
                <a:cs typeface="Times New Roman" panose="02020603050405020304" pitchFamily="18" charset="0"/>
              </a:rPr>
              <a:t>MỤC LỤC</a:t>
            </a:r>
            <a:endParaRPr>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0" y="1323105"/>
            <a:ext cx="8229600" cy="4678363"/>
          </a:xfrm>
          <a:prstGeom prst="rect">
            <a:avLst/>
          </a:prstGeom>
          <a:noFill/>
          <a:ln>
            <a:noFill/>
          </a:ln>
        </p:spPr>
        <p:txBody>
          <a:bodyPr spcFirstLastPara="1" wrap="square" lIns="91425" tIns="45700" rIns="91425" bIns="45700" anchor="t" anchorCtr="0">
            <a:noAutofit/>
          </a:bodyPr>
          <a:lstStyle/>
          <a:p>
            <a:pPr marL="342891" indent="-342891" algn="just">
              <a:lnSpc>
                <a:spcPct val="150000"/>
              </a:lnSpc>
              <a:spcBef>
                <a:spcPts val="0"/>
              </a:spcBef>
              <a:buFont typeface="+mj-lt"/>
              <a:buAutoNum type="arabicPeriod"/>
            </a:pPr>
            <a:r>
              <a:rPr lang="en-GB" sz="1800">
                <a:solidFill>
                  <a:srgbClr val="000000"/>
                </a:solidFill>
                <a:latin typeface="Times New Roman" panose="02020603050405020304" pitchFamily="18" charset="0"/>
                <a:cs typeface="Times New Roman" panose="02020603050405020304" pitchFamily="18" charset="0"/>
              </a:rPr>
              <a:t>ĐO LƯỜNG XU HƯỚNG TRUNG TÂM </a:t>
            </a:r>
          </a:p>
          <a:p>
            <a:pPr marL="342891" indent="-342891" algn="just">
              <a:lnSpc>
                <a:spcPct val="150000"/>
              </a:lnSpc>
              <a:spcBef>
                <a:spcPts val="0"/>
              </a:spcBef>
              <a:buFont typeface="+mj-lt"/>
              <a:buAutoNum type="arabicPeriod"/>
            </a:pPr>
            <a:r>
              <a:rPr lang="en-GB" sz="1800">
                <a:solidFill>
                  <a:srgbClr val="000000"/>
                </a:solidFill>
                <a:latin typeface="Times New Roman" panose="02020603050405020304" pitchFamily="18" charset="0"/>
                <a:cs typeface="Times New Roman" panose="02020603050405020304" pitchFamily="18" charset="0"/>
              </a:rPr>
              <a:t>ĐO LƯỜNG SỰ PHÂN TÁN CỦA DỮ LIỆU</a:t>
            </a:r>
          </a:p>
          <a:p>
            <a:pPr marL="342891" indent="-342891" algn="just">
              <a:lnSpc>
                <a:spcPct val="150000"/>
              </a:lnSpc>
              <a:spcBef>
                <a:spcPts val="0"/>
              </a:spcBef>
              <a:buFont typeface="+mj-lt"/>
              <a:buAutoNum type="arabicPeriod"/>
            </a:pPr>
            <a:r>
              <a:rPr lang="en-US" sz="1800">
                <a:solidFill>
                  <a:srgbClr val="000000"/>
                </a:solidFill>
                <a:latin typeface="Times New Roman" panose="02020603050405020304" pitchFamily="18" charset="0"/>
                <a:cs typeface="Times New Roman" panose="02020603050405020304" pitchFamily="18" charset="0"/>
              </a:rPr>
              <a:t>BIỂU ĐỒ H</a:t>
            </a:r>
            <a:r>
              <a:rPr lang="vi-VN" sz="1800">
                <a:solidFill>
                  <a:srgbClr val="000000"/>
                </a:solidFill>
                <a:latin typeface="Times New Roman" panose="02020603050405020304" pitchFamily="18" charset="0"/>
                <a:cs typeface="Times New Roman" panose="02020603050405020304" pitchFamily="18" charset="0"/>
              </a:rPr>
              <a:t>IỂN THỊ ĐỒ HỌA CÁC MÔ TẢ THỐNG KÊ CƠ BẢN CỦA DỮ LIỆU</a:t>
            </a:r>
            <a:endParaRPr lang="en-GB" sz="1800">
              <a:solidFill>
                <a:srgbClr val="000000"/>
              </a:solidFill>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2</a:t>
            </a:fld>
            <a:endParaRPr/>
          </a:p>
        </p:txBody>
      </p:sp>
    </p:spTree>
    <p:extLst>
      <p:ext uri="{BB962C8B-B14F-4D97-AF65-F5344CB8AC3E}">
        <p14:creationId xmlns:p14="http://schemas.microsoft.com/office/powerpoint/2010/main" val="8046225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20</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00B0F0"/>
                </a:solidFill>
              </a:rPr>
              <a:t>2.8 </a:t>
            </a:r>
            <a:r>
              <a:rPr lang="vi-VN">
                <a:solidFill>
                  <a:srgbClr val="00B0F0"/>
                </a:solidFill>
              </a:rPr>
              <a:t>Phương sai và độ lệch chuẩn</a:t>
            </a:r>
            <a:endParaRPr lang="en-US">
              <a:solidFill>
                <a:srgbClr val="00B0F0"/>
              </a:solidFill>
            </a:endParaRPr>
          </a:p>
        </p:txBody>
      </p:sp>
      <p:sp>
        <p:nvSpPr>
          <p:cNvPr id="7" name="Rectangle 6">
            <a:extLst>
              <a:ext uri="{FF2B5EF4-FFF2-40B4-BE49-F238E27FC236}">
                <a16:creationId xmlns:a16="http://schemas.microsoft.com/office/drawing/2014/main" id="{F6D9D1C7-0E9B-4103-8872-ECDDFC370531}"/>
              </a:ext>
            </a:extLst>
          </p:cNvPr>
          <p:cNvSpPr/>
          <p:nvPr/>
        </p:nvSpPr>
        <p:spPr>
          <a:xfrm>
            <a:off x="457199" y="2057020"/>
            <a:ext cx="8229600" cy="2831544"/>
          </a:xfrm>
          <a:prstGeom prst="rect">
            <a:avLst/>
          </a:prstGeom>
        </p:spPr>
        <p:txBody>
          <a:bodyPr wrap="square">
            <a:spAutoFit/>
          </a:bodyPr>
          <a:lstStyle/>
          <a:p>
            <a:pPr>
              <a:spcAft>
                <a:spcPts val="600"/>
              </a:spcAft>
            </a:pPr>
            <a:r>
              <a:rPr lang="en-US" sz="2400" b="1"/>
              <a:t>Phương sai</a:t>
            </a:r>
            <a:r>
              <a:rPr lang="en-US" sz="2400"/>
              <a:t> và </a:t>
            </a:r>
            <a:r>
              <a:rPr lang="en-US" sz="2400" b="1"/>
              <a:t>độ lệch chuẩn </a:t>
            </a:r>
            <a:r>
              <a:rPr lang="en-US" sz="2400"/>
              <a:t>là các thước đo độ phân tán của dữ liệu cho biết mức độ phân bố dữ liệu. </a:t>
            </a:r>
          </a:p>
          <a:p>
            <a:pPr>
              <a:spcAft>
                <a:spcPts val="600"/>
              </a:spcAft>
            </a:pPr>
            <a:r>
              <a:rPr lang="en-US" sz="2400" b="1"/>
              <a:t>Độ lệch chuẩn </a:t>
            </a:r>
            <a:r>
              <a:rPr lang="en-US" sz="2400"/>
              <a:t>thấp có nghĩa là các quan sát gần với giá trị trung bình, độ lệch chuẩn cao cho thấy dữ liệu phân tán trên phạm vi giá trị lớn</a:t>
            </a:r>
          </a:p>
          <a:p>
            <a:pPr>
              <a:spcAft>
                <a:spcPts val="600"/>
              </a:spcAft>
            </a:pPr>
            <a:r>
              <a:rPr lang="vi-VN" sz="2400"/>
              <a:t>Công thức </a:t>
            </a:r>
            <a:r>
              <a:rPr lang="vi-VN" sz="2400" b="1"/>
              <a:t>phương sai </a:t>
            </a:r>
            <a:r>
              <a:rPr lang="vi-VN" sz="2400"/>
              <a:t>của N quan sát x</a:t>
            </a:r>
            <a:r>
              <a:rPr lang="en-US" sz="2400" baseline="-25000"/>
              <a:t>1</a:t>
            </a:r>
            <a:r>
              <a:rPr lang="vi-VN" sz="2400"/>
              <a:t>,x</a:t>
            </a:r>
            <a:r>
              <a:rPr lang="vi-VN" sz="2400" baseline="-25000"/>
              <a:t>2</a:t>
            </a:r>
            <a:r>
              <a:rPr lang="vi-VN" sz="2400"/>
              <a:t>,…,x</a:t>
            </a:r>
            <a:r>
              <a:rPr lang="vi-VN" sz="2400" baseline="-25000"/>
              <a:t>N</a:t>
            </a:r>
            <a:r>
              <a:rPr lang="vi-VN" sz="2400"/>
              <a:t>  cho 1 thuộc tính số X là:</a:t>
            </a:r>
            <a:endParaRPr lang="en-US" sz="2400"/>
          </a:p>
        </p:txBody>
      </p:sp>
      <p:pic>
        <p:nvPicPr>
          <p:cNvPr id="13" name="Picture 12">
            <a:extLst>
              <a:ext uri="{FF2B5EF4-FFF2-40B4-BE49-F238E27FC236}">
                <a16:creationId xmlns:a16="http://schemas.microsoft.com/office/drawing/2014/main" id="{CA833B5C-673B-45F3-A695-9CEE89BED1F0}"/>
              </a:ext>
            </a:extLst>
          </p:cNvPr>
          <p:cNvPicPr/>
          <p:nvPr/>
        </p:nvPicPr>
        <p:blipFill>
          <a:blip r:embed="rId3"/>
          <a:stretch>
            <a:fillRect/>
          </a:stretch>
        </p:blipFill>
        <p:spPr>
          <a:xfrm>
            <a:off x="2614703" y="4888564"/>
            <a:ext cx="6072096" cy="1353210"/>
          </a:xfrm>
          <a:prstGeom prst="rect">
            <a:avLst/>
          </a:prstGeom>
        </p:spPr>
      </p:pic>
      <p:sp>
        <p:nvSpPr>
          <p:cNvPr id="5" name="Rectangle 4">
            <a:extLst>
              <a:ext uri="{FF2B5EF4-FFF2-40B4-BE49-F238E27FC236}">
                <a16:creationId xmlns:a16="http://schemas.microsoft.com/office/drawing/2014/main" id="{42685FE2-2AB5-44AD-9060-3A6D65E044C9}"/>
              </a:ext>
            </a:extLst>
          </p:cNvPr>
          <p:cNvSpPr/>
          <p:nvPr/>
        </p:nvSpPr>
        <p:spPr>
          <a:xfrm>
            <a:off x="457199" y="5211226"/>
            <a:ext cx="2882766" cy="1077218"/>
          </a:xfrm>
          <a:prstGeom prst="rect">
            <a:avLst/>
          </a:prstGeom>
        </p:spPr>
        <p:txBody>
          <a:bodyPr wrap="square">
            <a:spAutoFit/>
          </a:bodyPr>
          <a:lstStyle/>
          <a:p>
            <a:r>
              <a:rPr lang="en-US" sz="2400">
                <a:latin typeface="Calibri" panose="020F0502020204030204" pitchFamily="34" charset="0"/>
                <a:cs typeface="Calibri" panose="020F0502020204030204" pitchFamily="34" charset="0"/>
              </a:rPr>
              <a:t>x̄</a:t>
            </a:r>
            <a:r>
              <a:rPr lang="en-US" sz="2000"/>
              <a:t> là giá trị trung bình </a:t>
            </a:r>
          </a:p>
          <a:p>
            <a:r>
              <a:rPr lang="en-US" sz="2000"/>
              <a:t>σ là độ lệch chuẩn</a:t>
            </a:r>
          </a:p>
          <a:p>
            <a:r>
              <a:rPr lang="en-US" sz="2000">
                <a:latin typeface="Arial" panose="020B0604020202020204" pitchFamily="34" charset="0"/>
                <a:cs typeface="Arial" panose="020B0604020202020204" pitchFamily="34" charset="0"/>
              </a:rPr>
              <a:t>σ</a:t>
            </a:r>
            <a:r>
              <a:rPr lang="en-US" sz="2000" baseline="30000">
                <a:latin typeface="Arial" panose="020B0604020202020204" pitchFamily="34" charset="0"/>
                <a:cs typeface="Arial" panose="020B0604020202020204" pitchFamily="34" charset="0"/>
              </a:rPr>
              <a:t>2</a:t>
            </a:r>
            <a:r>
              <a:rPr lang="en-US" sz="2000">
                <a:latin typeface="Arial" panose="020B0604020202020204" pitchFamily="34" charset="0"/>
                <a:cs typeface="Arial" panose="020B0604020202020204" pitchFamily="34" charset="0"/>
              </a:rPr>
              <a:t> là ph</a:t>
            </a:r>
            <a:r>
              <a:rPr lang="vi-VN" sz="2000">
                <a:latin typeface="Arial" panose="020B0604020202020204" pitchFamily="34" charset="0"/>
                <a:cs typeface="Arial" panose="020B0604020202020204" pitchFamily="34" charset="0"/>
              </a:rPr>
              <a:t>ư</a:t>
            </a:r>
            <a:r>
              <a:rPr lang="en-US" sz="2000">
                <a:latin typeface="Arial" panose="020B0604020202020204" pitchFamily="34" charset="0"/>
                <a:cs typeface="Arial" panose="020B0604020202020204" pitchFamily="34" charset="0"/>
              </a:rPr>
              <a:t>ơng sai</a:t>
            </a:r>
          </a:p>
        </p:txBody>
      </p:sp>
    </p:spTree>
    <p:extLst>
      <p:ext uri="{BB962C8B-B14F-4D97-AF65-F5344CB8AC3E}">
        <p14:creationId xmlns:p14="http://schemas.microsoft.com/office/powerpoint/2010/main" val="7443017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21</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00B0F0"/>
                </a:solidFill>
              </a:rPr>
              <a:t>2.8 </a:t>
            </a:r>
            <a:r>
              <a:rPr lang="vi-VN">
                <a:solidFill>
                  <a:srgbClr val="00B0F0"/>
                </a:solidFill>
              </a:rPr>
              <a:t>Phương sai và độ lệch chuẩn</a:t>
            </a:r>
            <a:endParaRPr lang="en-US">
              <a:solidFill>
                <a:srgbClr val="00B0F0"/>
              </a:solidFill>
            </a:endParaRP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12547" cy="40142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nSpc>
                <a:spcPct val="150000"/>
              </a:lnSpc>
              <a:spcBef>
                <a:spcPts val="0"/>
              </a:spcBef>
              <a:buFont typeface="Noto Sans Symbols"/>
              <a:buNone/>
            </a:pPr>
            <a:r>
              <a:rPr lang="en-US" sz="2200">
                <a:latin typeface="+mn-lt"/>
                <a:cs typeface="Times New Roman" panose="02020603050405020304" pitchFamily="18" charset="0"/>
              </a:rPr>
              <a:t>Ví dụ trên: </a:t>
            </a:r>
            <a:r>
              <a:rPr lang="en-US" sz="2200" b="0">
                <a:latin typeface="+mn-lt"/>
                <a:cs typeface="Times New Roman" panose="02020603050405020304" pitchFamily="18" charset="0"/>
              </a:rPr>
              <a:t>Cho tập dữ liệu 30, 36, 47, 50, 52, 52, 56, 60, 63, 70, 70, 110. </a:t>
            </a:r>
            <a:r>
              <a:rPr lang="en-US" sz="2200">
                <a:latin typeface="+mn-lt"/>
                <a:cs typeface="Times New Roman" panose="02020603050405020304" pitchFamily="18" charset="0"/>
              </a:rPr>
              <a:t> </a:t>
            </a:r>
          </a:p>
          <a:p>
            <a:pPr marL="0" indent="0">
              <a:lnSpc>
                <a:spcPct val="150000"/>
              </a:lnSpc>
              <a:spcBef>
                <a:spcPts val="0"/>
              </a:spcBef>
              <a:buNone/>
            </a:pPr>
            <a:r>
              <a:rPr lang="en-US" sz="2200">
                <a:latin typeface="+mn-lt"/>
                <a:cs typeface="Times New Roman" panose="02020603050405020304" pitchFamily="18" charset="0"/>
              </a:rPr>
              <a:t>Giá trị trung bình </a:t>
            </a:r>
            <a:r>
              <a:rPr lang="en-US" sz="2200" b="0">
                <a:latin typeface="+mn-lt"/>
                <a:cs typeface="Calibri" panose="020F0502020204030204" pitchFamily="34" charset="0"/>
              </a:rPr>
              <a:t>x̄ = 58</a:t>
            </a:r>
          </a:p>
          <a:p>
            <a:pPr marL="0" indent="0">
              <a:lnSpc>
                <a:spcPct val="150000"/>
              </a:lnSpc>
              <a:spcBef>
                <a:spcPts val="0"/>
              </a:spcBef>
              <a:buNone/>
            </a:pPr>
            <a:r>
              <a:rPr lang="en-US" sz="2200" b="0">
                <a:latin typeface="+mn-lt"/>
                <a:cs typeface="Calibri" panose="020F0502020204030204" pitchFamily="34" charset="0"/>
              </a:rPr>
              <a:t>Áp dụng công thức ph</a:t>
            </a:r>
            <a:r>
              <a:rPr lang="vi-VN" sz="2200" b="0">
                <a:latin typeface="+mn-lt"/>
                <a:cs typeface="Calibri" panose="020F0502020204030204" pitchFamily="34" charset="0"/>
              </a:rPr>
              <a:t>ư</a:t>
            </a:r>
            <a:r>
              <a:rPr lang="en-US" sz="2200" b="0">
                <a:latin typeface="+mn-lt"/>
                <a:cs typeface="Calibri" panose="020F0502020204030204" pitchFamily="34" charset="0"/>
              </a:rPr>
              <a:t>ơng sai, ta có:</a:t>
            </a:r>
          </a:p>
        </p:txBody>
      </p:sp>
      <p:pic>
        <p:nvPicPr>
          <p:cNvPr id="9" name="Picture 8">
            <a:extLst>
              <a:ext uri="{FF2B5EF4-FFF2-40B4-BE49-F238E27FC236}">
                <a16:creationId xmlns:a16="http://schemas.microsoft.com/office/drawing/2014/main" id="{01D39266-C84C-483C-BAE6-A03243489736}"/>
              </a:ext>
            </a:extLst>
          </p:cNvPr>
          <p:cNvPicPr/>
          <p:nvPr/>
        </p:nvPicPr>
        <p:blipFill rotWithShape="1">
          <a:blip r:embed="rId3"/>
          <a:srcRect l="1204" r="3712"/>
          <a:stretch/>
        </p:blipFill>
        <p:spPr>
          <a:xfrm>
            <a:off x="4253693" y="3934436"/>
            <a:ext cx="4554329" cy="1550748"/>
          </a:xfrm>
          <a:prstGeom prst="rect">
            <a:avLst/>
          </a:prstGeom>
        </p:spPr>
      </p:pic>
      <p:pic>
        <p:nvPicPr>
          <p:cNvPr id="10" name="Picture 9">
            <a:extLst>
              <a:ext uri="{FF2B5EF4-FFF2-40B4-BE49-F238E27FC236}">
                <a16:creationId xmlns:a16="http://schemas.microsoft.com/office/drawing/2014/main" id="{F136CF93-4B06-474D-9057-FA6D7B70B546}"/>
              </a:ext>
            </a:extLst>
          </p:cNvPr>
          <p:cNvPicPr/>
          <p:nvPr/>
        </p:nvPicPr>
        <p:blipFill>
          <a:blip r:embed="rId4"/>
          <a:stretch>
            <a:fillRect/>
          </a:stretch>
        </p:blipFill>
        <p:spPr>
          <a:xfrm>
            <a:off x="325694" y="3934436"/>
            <a:ext cx="3927999" cy="875383"/>
          </a:xfrm>
          <a:prstGeom prst="rect">
            <a:avLst/>
          </a:prstGeom>
        </p:spPr>
      </p:pic>
    </p:spTree>
    <p:extLst>
      <p:ext uri="{BB962C8B-B14F-4D97-AF65-F5344CB8AC3E}">
        <p14:creationId xmlns:p14="http://schemas.microsoft.com/office/powerpoint/2010/main" val="2092302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22</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00B0F0"/>
                </a:solidFill>
              </a:rPr>
              <a:t>2.8 </a:t>
            </a:r>
            <a:r>
              <a:rPr lang="vi-VN">
                <a:solidFill>
                  <a:srgbClr val="00B0F0"/>
                </a:solidFill>
              </a:rPr>
              <a:t>Phương sai và độ lệch chuẩn</a:t>
            </a:r>
            <a:endParaRPr lang="en-US">
              <a:solidFill>
                <a:srgbClr val="00B0F0"/>
              </a:solidFill>
            </a:endParaRPr>
          </a:p>
        </p:txBody>
      </p:sp>
      <mc:AlternateContent xmlns:mc="http://schemas.openxmlformats.org/markup-compatibility/2006" xmlns:a14="http://schemas.microsoft.com/office/drawing/2010/main">
        <mc:Choice Requires="a14">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12547" cy="40142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spcBef>
                    <a:spcPts val="0"/>
                  </a:spcBef>
                  <a:spcAft>
                    <a:spcPts val="600"/>
                  </a:spcAft>
                  <a:buFont typeface="Noto Sans Symbols"/>
                  <a:buNone/>
                </a:pPr>
                <a:r>
                  <a:rPr lang="en-US" sz="2200">
                    <a:latin typeface="+mn-lt"/>
                    <a:cs typeface="Times New Roman" panose="02020603050405020304" pitchFamily="18" charset="0"/>
                  </a:rPr>
                  <a:t>Tính chất:</a:t>
                </a:r>
              </a:p>
              <a:p>
                <a:pPr marL="0" indent="0">
                  <a:spcBef>
                    <a:spcPts val="0"/>
                  </a:spcBef>
                  <a:spcAft>
                    <a:spcPts val="600"/>
                  </a:spcAft>
                  <a:buNone/>
                </a:pPr>
                <a:r>
                  <a:rPr lang="el-GR" sz="2200" b="0">
                    <a:latin typeface="+mn-lt"/>
                    <a:cs typeface="Calibri" panose="020F0502020204030204" pitchFamily="34" charset="0"/>
                  </a:rPr>
                  <a:t>-</a:t>
                </a:r>
                <a:r>
                  <a:rPr lang="en-US" sz="2200" b="0">
                    <a:latin typeface="+mn-lt"/>
                    <a:cs typeface="Calibri" panose="020F0502020204030204" pitchFamily="34" charset="0"/>
                  </a:rPr>
                  <a:t> </a:t>
                </a:r>
                <a:r>
                  <a:rPr lang="el-GR" sz="2200" b="0">
                    <a:latin typeface="+mn-lt"/>
                    <a:cs typeface="Calibri" panose="020F0502020204030204" pitchFamily="34" charset="0"/>
                  </a:rPr>
                  <a:t>σ </a:t>
                </a:r>
                <a:r>
                  <a:rPr lang="vi-VN" sz="2200" b="0">
                    <a:latin typeface="+mn-lt"/>
                    <a:cs typeface="Calibri" panose="020F0502020204030204" pitchFamily="34" charset="0"/>
                  </a:rPr>
                  <a:t>đo độ phân tán quanh giá trị trung bình và chỉ nên được xem xét khi giá trị trung bình được chọn làm thước đo trung tâm.</a:t>
                </a:r>
                <a:endParaRPr lang="en-US" sz="2200" b="0">
                  <a:latin typeface="+mn-lt"/>
                  <a:cs typeface="Calibri" panose="020F0502020204030204" pitchFamily="34" charset="0"/>
                </a:endParaRPr>
              </a:p>
              <a:p>
                <a:pPr marL="0" indent="0">
                  <a:spcBef>
                    <a:spcPts val="0"/>
                  </a:spcBef>
                  <a:spcAft>
                    <a:spcPts val="600"/>
                  </a:spcAft>
                  <a:buNone/>
                </a:pPr>
                <a:r>
                  <a:rPr lang="el-GR" sz="2200" b="0">
                    <a:latin typeface="+mn-lt"/>
                    <a:cs typeface="Calibri" panose="020F0502020204030204" pitchFamily="34" charset="0"/>
                  </a:rPr>
                  <a:t>-</a:t>
                </a:r>
                <a:r>
                  <a:rPr lang="en-US" sz="2200" b="0">
                    <a:latin typeface="+mn-lt"/>
                    <a:cs typeface="Calibri" panose="020F0502020204030204" pitchFamily="34" charset="0"/>
                  </a:rPr>
                  <a:t> </a:t>
                </a:r>
                <a:r>
                  <a:rPr lang="el-GR" sz="2200" b="0">
                    <a:latin typeface="+mn-lt"/>
                    <a:cs typeface="Calibri" panose="020F0502020204030204" pitchFamily="34" charset="0"/>
                  </a:rPr>
                  <a:t>σ</a:t>
                </a:r>
                <a:r>
                  <a:rPr lang="en-US" sz="2200" b="0">
                    <a:latin typeface="+mn-lt"/>
                    <a:cs typeface="Calibri" panose="020F0502020204030204" pitchFamily="34" charset="0"/>
                  </a:rPr>
                  <a:t> </a:t>
                </a:r>
                <a:r>
                  <a:rPr lang="el-GR" sz="2200" b="0">
                    <a:latin typeface="+mn-lt"/>
                    <a:cs typeface="Calibri" panose="020F0502020204030204" pitchFamily="34" charset="0"/>
                  </a:rPr>
                  <a:t>=</a:t>
                </a:r>
                <a:r>
                  <a:rPr lang="en-US" sz="2200" b="0">
                    <a:latin typeface="+mn-lt"/>
                    <a:cs typeface="Calibri" panose="020F0502020204030204" pitchFamily="34" charset="0"/>
                  </a:rPr>
                  <a:t> </a:t>
                </a:r>
                <a:r>
                  <a:rPr lang="el-GR" sz="2200" b="0">
                    <a:latin typeface="+mn-lt"/>
                    <a:cs typeface="Calibri" panose="020F0502020204030204" pitchFamily="34" charset="0"/>
                  </a:rPr>
                  <a:t>0 </a:t>
                </a:r>
                <a:r>
                  <a:rPr lang="vi-VN" sz="2200" b="0">
                    <a:latin typeface="+mn-lt"/>
                    <a:cs typeface="Calibri" panose="020F0502020204030204" pitchFamily="34" charset="0"/>
                  </a:rPr>
                  <a:t>chỉ khi không có sự phân tán, nghĩa là khi tất cả các quan sát đều có cùng một giá trị. Ngược lại, </a:t>
                </a:r>
                <a:r>
                  <a:rPr lang="el-GR" sz="2200" b="0">
                    <a:latin typeface="+mn-lt"/>
                    <a:cs typeface="Calibri" panose="020F0502020204030204" pitchFamily="34" charset="0"/>
                  </a:rPr>
                  <a:t>σ</a:t>
                </a:r>
                <a:r>
                  <a:rPr lang="en-US" sz="2200" b="0">
                    <a:latin typeface="+mn-lt"/>
                    <a:cs typeface="Calibri" panose="020F0502020204030204" pitchFamily="34" charset="0"/>
                  </a:rPr>
                  <a:t> </a:t>
                </a:r>
                <a:r>
                  <a:rPr lang="el-GR" sz="2200" b="0">
                    <a:latin typeface="+mn-lt"/>
                    <a:cs typeface="Calibri" panose="020F0502020204030204" pitchFamily="34" charset="0"/>
                  </a:rPr>
                  <a:t>&gt;</a:t>
                </a:r>
                <a:r>
                  <a:rPr lang="en-US" sz="2200" b="0">
                    <a:latin typeface="+mn-lt"/>
                    <a:cs typeface="Calibri" panose="020F0502020204030204" pitchFamily="34" charset="0"/>
                  </a:rPr>
                  <a:t> </a:t>
                </a:r>
                <a:r>
                  <a:rPr lang="el-GR" sz="2200" b="0">
                    <a:latin typeface="+mn-lt"/>
                    <a:cs typeface="Calibri" panose="020F0502020204030204" pitchFamily="34" charset="0"/>
                  </a:rPr>
                  <a:t>0.</a:t>
                </a:r>
                <a:endParaRPr lang="en-US" sz="2200" b="0">
                  <a:latin typeface="+mn-lt"/>
                  <a:cs typeface="Calibri" panose="020F0502020204030204" pitchFamily="34" charset="0"/>
                </a:endParaRPr>
              </a:p>
              <a:p>
                <a:pPr marL="0" indent="0">
                  <a:spcBef>
                    <a:spcPts val="0"/>
                  </a:spcBef>
                  <a:spcAft>
                    <a:spcPts val="600"/>
                  </a:spcAft>
                  <a:buNone/>
                </a:pPr>
                <a:r>
                  <a:rPr lang="en-US" sz="2200" b="0">
                    <a:latin typeface="+mn-lt"/>
                  </a:rPr>
                  <a:t>Về mặt toán học, sử dụng bất đẳng thức Chebyshev, có thể chỉ ra rằng ít nhất (</a:t>
                </a:r>
                <a14:m>
                  <m:oMath xmlns:m="http://schemas.openxmlformats.org/officeDocument/2006/math">
                    <m:r>
                      <a:rPr lang="en-US" sz="2200" i="1">
                        <a:latin typeface="Cambria Math" panose="02040503050406030204" pitchFamily="18" charset="0"/>
                      </a:rPr>
                      <m:t>1 –</m:t>
                    </m:r>
                    <m:f>
                      <m:fPr>
                        <m:ctrlPr>
                          <a:rPr lang="en-US" sz="2200" i="1">
                            <a:latin typeface="Cambria Math" panose="02040503050406030204" pitchFamily="18" charset="0"/>
                          </a:rPr>
                        </m:ctrlPr>
                      </m:fPr>
                      <m:num>
                        <m:r>
                          <a:rPr lang="en-US" sz="2200" i="1">
                            <a:latin typeface="Cambria Math" panose="02040503050406030204" pitchFamily="18" charset="0"/>
                          </a:rPr>
                          <m:t>1</m:t>
                        </m:r>
                      </m:num>
                      <m:den>
                        <m:sSup>
                          <m:sSupPr>
                            <m:ctrlPr>
                              <a:rPr lang="en-US" sz="2200" i="1">
                                <a:latin typeface="Cambria Math" panose="02040503050406030204" pitchFamily="18" charset="0"/>
                              </a:rPr>
                            </m:ctrlPr>
                          </m:sSupPr>
                          <m:e>
                            <m:r>
                              <a:rPr lang="en-US" sz="2200" i="1">
                                <a:latin typeface="Cambria Math" panose="02040503050406030204" pitchFamily="18" charset="0"/>
                              </a:rPr>
                              <m:t>𝑘</m:t>
                            </m:r>
                          </m:e>
                          <m:sup>
                            <m:r>
                              <a:rPr lang="en-US" sz="2200" i="1">
                                <a:latin typeface="Cambria Math" panose="02040503050406030204" pitchFamily="18" charset="0"/>
                              </a:rPr>
                              <m:t>2</m:t>
                            </m:r>
                          </m:sup>
                        </m:sSup>
                      </m:den>
                    </m:f>
                  </m:oMath>
                </a14:m>
                <a:r>
                  <a:rPr lang="en-US" sz="2200" b="0">
                    <a:latin typeface="+mn-lt"/>
                  </a:rPr>
                  <a:t>)×100% số quan sát không nằm cách giá trị trung bình quá k độ lệch chuẩn. Do đó, độ lệch chuẩn là một chỉ số tốt về mức độ phân tán của một tập dữ liệu.</a:t>
                </a:r>
                <a:endParaRPr lang="en-US" sz="2200" b="0">
                  <a:latin typeface="+mn-lt"/>
                  <a:cs typeface="Calibri" panose="020F0502020204030204" pitchFamily="34" charset="0"/>
                </a:endParaRPr>
              </a:p>
            </p:txBody>
          </p:sp>
        </mc:Choice>
        <mc:Fallback xmlns="">
          <p:sp>
            <p:nvSpPr>
              <p:cNvPr id="8" name="Google Shape;100;p35">
                <a:extLst>
                  <a:ext uri="{FF2B5EF4-FFF2-40B4-BE49-F238E27FC236}">
                    <a16:creationId xmlns:a16="http://schemas.microsoft.com/office/drawing/2014/main" id="{04FE4850-C993-43AF-9123-E7B4C9C322AF}"/>
                  </a:ext>
                </a:extLst>
              </p:cNvPr>
              <p:cNvSpPr txBox="1">
                <a:spLocks noRot="1" noChangeAspect="1" noMove="1" noResize="1" noEditPoints="1" noAdjustHandles="1" noChangeArrowheads="1" noChangeShapeType="1" noTextEdit="1"/>
              </p:cNvSpPr>
              <p:nvPr/>
            </p:nvSpPr>
            <p:spPr>
              <a:xfrm>
                <a:off x="457200" y="1846404"/>
                <a:ext cx="8012547" cy="4014207"/>
              </a:xfrm>
              <a:prstGeom prst="rect">
                <a:avLst/>
              </a:prstGeom>
              <a:blipFill>
                <a:blip r:embed="rId3"/>
                <a:stretch>
                  <a:fillRect l="-989" t="-912" r="-381"/>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2249915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23</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3.1 Quantile Plot (Biểu đồ phân vị)</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12547" cy="401420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a:latin typeface="+mn-lt"/>
              </a:rPr>
              <a:t>Biểu đồ phân vị </a:t>
            </a:r>
            <a:r>
              <a:rPr lang="en-US" sz="2200" b="0">
                <a:latin typeface="+mn-lt"/>
              </a:rPr>
              <a:t>l</a:t>
            </a:r>
            <a:r>
              <a:rPr lang="vi-VN" sz="2200" b="0">
                <a:latin typeface="+mn-lt"/>
              </a:rPr>
              <a:t>à một cách đơn giản và hiệu quả để có cái nhìn đầu tiên về phân bố dữ liệu đơn biến</a:t>
            </a:r>
            <a:endParaRPr lang="en-US" sz="2200" b="0">
              <a:latin typeface="+mn-lt"/>
            </a:endParaRPr>
          </a:p>
          <a:p>
            <a:pPr marL="63499" indent="0">
              <a:buNone/>
            </a:pPr>
            <a:r>
              <a:rPr lang="en-US" sz="2200">
                <a:latin typeface="+mn-lt"/>
              </a:rPr>
              <a:t>Biểu đồ phân vị </a:t>
            </a:r>
            <a:r>
              <a:rPr lang="en-US" sz="2200" b="0">
                <a:latin typeface="+mn-lt"/>
              </a:rPr>
              <a:t>h</a:t>
            </a:r>
            <a:r>
              <a:rPr lang="vi-VN" sz="2200" b="0">
                <a:latin typeface="+mn-lt"/>
              </a:rPr>
              <a:t>iển thị tất cả dữ liệu của thuộc tính đã cho (cho phép người dùng đánh giá cả hành vi tổng thể và các sự cố bất thường)</a:t>
            </a:r>
            <a:endParaRPr lang="en-US" sz="2200" b="0">
              <a:latin typeface="+mn-lt"/>
              <a:cs typeface="Calibri" panose="020F0502020204030204" pitchFamily="34" charset="0"/>
            </a:endParaRPr>
          </a:p>
        </p:txBody>
      </p:sp>
      <p:pic>
        <p:nvPicPr>
          <p:cNvPr id="7" name="Picture 2" descr="https://lh7-rt.googleusercontent.com/docsz/AD_4nXejk4y6Z2d3OQcgbook1q1Gby70dN3O3hDaGuWCeUAoS5a7kRy5aWGvRidCeZPkTCni2CL4Ey1lw1kwlVKGzVMrHz3fMZQt1-yJSOqJ8FhXv3209Di3JgU-djI2y_Ank7wH1d5mnD6G3K5XnEV-M4P0WIjK?key=z14u56f1q0eDEvmbIjuApQ">
            <a:extLst>
              <a:ext uri="{FF2B5EF4-FFF2-40B4-BE49-F238E27FC236}">
                <a16:creationId xmlns:a16="http://schemas.microsoft.com/office/drawing/2014/main" id="{795D5843-B809-45D6-BE19-DE8DF3BFC5C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70" r="32179" b="26337"/>
          <a:stretch/>
        </p:blipFill>
        <p:spPr bwMode="auto">
          <a:xfrm>
            <a:off x="1928191" y="3704618"/>
            <a:ext cx="5287618" cy="2679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240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24</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3.1 Quantile Plot (Biểu đồ phân vị)</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50696" cy="39679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V</a:t>
            </a:r>
            <a:r>
              <a:rPr lang="vi-VN" sz="2200" b="0"/>
              <a:t>ẽ </a:t>
            </a:r>
            <a:r>
              <a:rPr lang="vi-VN" sz="2200"/>
              <a:t>đồ thị phân vị</a:t>
            </a:r>
            <a:r>
              <a:rPr lang="en-US" sz="2200" b="0"/>
              <a:t>:</a:t>
            </a:r>
          </a:p>
          <a:p>
            <a:pPr marL="63499" indent="0">
              <a:buNone/>
            </a:pPr>
            <a:r>
              <a:rPr lang="en-US" sz="2200" b="0"/>
              <a:t> - C</a:t>
            </a:r>
            <a:r>
              <a:rPr lang="vi-VN" sz="2200" b="0"/>
              <a:t>ho xi với i = 1 đến N là dữ liệu được sắp xếp theo thứ tự tăng dần (x</a:t>
            </a:r>
            <a:r>
              <a:rPr lang="vi-VN" sz="2200" b="0" baseline="-25000"/>
              <a:t>1</a:t>
            </a:r>
            <a:r>
              <a:rPr lang="vi-VN" sz="2200" b="0"/>
              <a:t>-min, x</a:t>
            </a:r>
            <a:r>
              <a:rPr lang="vi-VN" sz="2200" b="0" baseline="-25000"/>
              <a:t>N</a:t>
            </a:r>
            <a:r>
              <a:rPr lang="vi-VN" sz="2200" b="0"/>
              <a:t>-max) đối với một số thuộc tính thứ tự hoặc số X</a:t>
            </a:r>
            <a:endParaRPr lang="en-US" sz="2200" b="0"/>
          </a:p>
          <a:p>
            <a:pPr marL="63499" lvl="0" indent="0">
              <a:spcBef>
                <a:spcPts val="0"/>
              </a:spcBef>
              <a:buClr>
                <a:srgbClr val="000000"/>
              </a:buClr>
              <a:buSzTx/>
              <a:buNone/>
            </a:pPr>
            <a:r>
              <a:rPr lang="en-US" sz="2200" b="0">
                <a:solidFill>
                  <a:srgbClr val="000000"/>
                </a:solidFill>
              </a:rPr>
              <a:t> - </a:t>
            </a:r>
            <a:r>
              <a:rPr lang="vi-VN" sz="2200" b="0">
                <a:solidFill>
                  <a:srgbClr val="000000"/>
                </a:solidFill>
              </a:rPr>
              <a:t>Mỗi quan sát x</a:t>
            </a:r>
            <a:r>
              <a:rPr lang="vi-VN" sz="2200" b="0" baseline="-25000">
                <a:solidFill>
                  <a:srgbClr val="000000"/>
                </a:solidFill>
              </a:rPr>
              <a:t>i</a:t>
            </a:r>
            <a:r>
              <a:rPr lang="vi-VN" sz="2200" b="0">
                <a:solidFill>
                  <a:srgbClr val="000000"/>
                </a:solidFill>
              </a:rPr>
              <a:t>, ghép với một f</a:t>
            </a:r>
            <a:r>
              <a:rPr lang="vi-VN" sz="2200" b="0" baseline="-25000">
                <a:solidFill>
                  <a:srgbClr val="000000"/>
                </a:solidFill>
              </a:rPr>
              <a:t>i</a:t>
            </a:r>
            <a:r>
              <a:rPr lang="vi-VN" sz="2200" b="0">
                <a:solidFill>
                  <a:srgbClr val="000000"/>
                </a:solidFill>
              </a:rPr>
              <a:t> (f</a:t>
            </a:r>
            <a:r>
              <a:rPr lang="vi-VN" sz="2200" b="0" baseline="-25000">
                <a:solidFill>
                  <a:srgbClr val="000000"/>
                </a:solidFill>
              </a:rPr>
              <a:t>i</a:t>
            </a:r>
            <a:r>
              <a:rPr lang="vi-VN" sz="2200" b="0">
                <a:solidFill>
                  <a:srgbClr val="000000"/>
                </a:solidFill>
              </a:rPr>
              <a:t> là tỉ lệ % cho biết rằng khoảng f</a:t>
            </a:r>
            <a:r>
              <a:rPr lang="vi-VN" sz="2200" b="0" baseline="-25000">
                <a:solidFill>
                  <a:srgbClr val="000000"/>
                </a:solidFill>
              </a:rPr>
              <a:t>i</a:t>
            </a:r>
            <a:r>
              <a:rPr lang="vi-VN" sz="2200" b="0">
                <a:solidFill>
                  <a:srgbClr val="000000"/>
                </a:solidFill>
              </a:rPr>
              <a:t> × 100</a:t>
            </a:r>
            <a:r>
              <a:rPr lang="en-US" sz="2200" b="0">
                <a:solidFill>
                  <a:srgbClr val="000000"/>
                </a:solidFill>
              </a:rPr>
              <a:t> </a:t>
            </a:r>
            <a:r>
              <a:rPr lang="vi-VN" sz="2200" b="0">
                <a:solidFill>
                  <a:srgbClr val="000000"/>
                </a:solidFill>
              </a:rPr>
              <a:t>(%) dữ liệu &lt; x</a:t>
            </a:r>
            <a:r>
              <a:rPr lang="vi-VN" sz="2200" b="0" baseline="-25000">
                <a:solidFill>
                  <a:srgbClr val="000000"/>
                </a:solidFill>
              </a:rPr>
              <a:t>i</a:t>
            </a:r>
            <a:r>
              <a:rPr lang="vi-VN" sz="2200" b="0">
                <a:solidFill>
                  <a:srgbClr val="000000"/>
                </a:solidFill>
              </a:rPr>
              <a:t>, f</a:t>
            </a:r>
            <a:r>
              <a:rPr lang="vi-VN" sz="2200" b="0" baseline="-25000">
                <a:solidFill>
                  <a:srgbClr val="000000"/>
                </a:solidFill>
              </a:rPr>
              <a:t>i</a:t>
            </a:r>
            <a:r>
              <a:rPr lang="vi-VN" sz="2200" b="0">
                <a:solidFill>
                  <a:srgbClr val="000000"/>
                </a:solidFill>
              </a:rPr>
              <a:t> là tương đối) fi = (i − 0,5)/N</a:t>
            </a:r>
            <a:endParaRPr lang="vi-VN" sz="2200" b="0"/>
          </a:p>
        </p:txBody>
      </p:sp>
      <p:pic>
        <p:nvPicPr>
          <p:cNvPr id="6" name="Picture 2" descr="https://lh7-rt.googleusercontent.com/docsz/AD_4nXejk4y6Z2d3OQcgbook1q1Gby70dN3O3hDaGuWCeUAoS5a7kRy5aWGvRidCeZPkTCni2CL4Ey1lw1kwlVKGzVMrHz3fMZQt1-yJSOqJ8FhXv3209Di3JgU-djI2y_Ank7wH1d5mnD6G3K5XnEV-M4P0WIjK?key=z14u56f1q0eDEvmbIjuApQ">
            <a:extLst>
              <a:ext uri="{FF2B5EF4-FFF2-40B4-BE49-F238E27FC236}">
                <a16:creationId xmlns:a16="http://schemas.microsoft.com/office/drawing/2014/main" id="{EE83E816-D4B4-480E-B188-50311BD522E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970" r="32179" b="26337"/>
          <a:stretch/>
        </p:blipFill>
        <p:spPr bwMode="auto">
          <a:xfrm>
            <a:off x="4572000" y="4057295"/>
            <a:ext cx="4350328" cy="220435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948F027D-B087-4398-879B-521B450F6B41}"/>
              </a:ext>
            </a:extLst>
          </p:cNvPr>
          <p:cNvSpPr/>
          <p:nvPr/>
        </p:nvSpPr>
        <p:spPr>
          <a:xfrm>
            <a:off x="457200" y="4057295"/>
            <a:ext cx="4114800" cy="1446550"/>
          </a:xfrm>
          <a:prstGeom prst="rect">
            <a:avLst/>
          </a:prstGeom>
        </p:spPr>
        <p:txBody>
          <a:bodyPr wrap="square">
            <a:spAutoFit/>
          </a:bodyPr>
          <a:lstStyle/>
          <a:p>
            <a:pPr marL="63499" lvl="0"/>
            <a:r>
              <a:rPr lang="en-US" sz="2200"/>
              <a:t>- </a:t>
            </a:r>
            <a:r>
              <a:rPr lang="vi-VN" sz="2200"/>
              <a:t>Trên biểu đồ phân vị, x</a:t>
            </a:r>
            <a:r>
              <a:rPr lang="vi-VN" sz="2200" baseline="-25000"/>
              <a:t>i</a:t>
            </a:r>
            <a:r>
              <a:rPr lang="vi-VN" sz="2200"/>
              <a:t> được biểu thị theo f cho phép so sánh các phân phối khác nhau dựa trên phân vị của chúng.</a:t>
            </a:r>
          </a:p>
        </p:txBody>
      </p:sp>
    </p:spTree>
    <p:extLst>
      <p:ext uri="{BB962C8B-B14F-4D97-AF65-F5344CB8AC3E}">
        <p14:creationId xmlns:p14="http://schemas.microsoft.com/office/powerpoint/2010/main" val="1314607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25</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3.2 Quantile–Quantile Plot</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50696" cy="39679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 - Là một công cụ trong thống kê dùng để so sánh phân phối của một tập dữ liệu với một phân phối lý thuyết khác. </a:t>
            </a:r>
          </a:p>
          <a:p>
            <a:pPr marL="63499" indent="0">
              <a:buNone/>
            </a:pPr>
            <a:r>
              <a:rPr lang="en-US" sz="2200" b="0"/>
              <a:t> - Mục đích chính của biểu đồ này là kiểm tra xem dữ liệu có tuân theo một phân phối cụ thể hay không.</a:t>
            </a:r>
          </a:p>
        </p:txBody>
      </p:sp>
      <p:pic>
        <p:nvPicPr>
          <p:cNvPr id="2050" name="Picture 2" descr="https://lh7-rt.googleusercontent.com/docsz/AD_4nXc5AuJm1X_0lQNWBXCPunUpLbeYtSXFykFdGLKBnlKwuMiqkZjmt7d3zEOeX4rN2uVglnMOvoKecNgacTwzxGN_hnto0nuzN18OHXa6HA8ML4iUrBHjregxB01A6t8nHp2fOwu59Ici2sSzLsDFkyTVIzI?key=z14u56f1q0eDEvmbIjuApQ">
            <a:extLst>
              <a:ext uri="{FF2B5EF4-FFF2-40B4-BE49-F238E27FC236}">
                <a16:creationId xmlns:a16="http://schemas.microsoft.com/office/drawing/2014/main" id="{88F54535-7104-4D46-BD4C-468E314A01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19" t="3934" r="23400" b="16977"/>
          <a:stretch/>
        </p:blipFill>
        <p:spPr bwMode="auto">
          <a:xfrm>
            <a:off x="4834061" y="3858658"/>
            <a:ext cx="4309939" cy="230587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077ACCB-2BB5-4F33-890F-C8EC54660421}"/>
              </a:ext>
            </a:extLst>
          </p:cNvPr>
          <p:cNvSpPr/>
          <p:nvPr/>
        </p:nvSpPr>
        <p:spPr>
          <a:xfrm>
            <a:off x="457200" y="3411237"/>
            <a:ext cx="4309939" cy="2800767"/>
          </a:xfrm>
          <a:prstGeom prst="rect">
            <a:avLst/>
          </a:prstGeom>
        </p:spPr>
        <p:txBody>
          <a:bodyPr wrap="square">
            <a:spAutoFit/>
          </a:bodyPr>
          <a:lstStyle/>
          <a:p>
            <a:pPr marL="63499" lvl="0"/>
            <a:r>
              <a:rPr lang="en-US" sz="2200"/>
              <a:t> - V</a:t>
            </a:r>
            <a:r>
              <a:rPr lang="vi-VN" sz="2200"/>
              <a:t>ẽ đồ thị các phân vị của một phân bố đơn biến so với các phân vị tương ứng của một phân phối khác</a:t>
            </a:r>
            <a:endParaRPr lang="en-US" sz="2200"/>
          </a:p>
          <a:p>
            <a:pPr marL="63499" lvl="0"/>
            <a:r>
              <a:rPr lang="en-US" sz="2200"/>
              <a:t> - C</a:t>
            </a:r>
            <a:r>
              <a:rPr lang="vi-VN" sz="2200"/>
              <a:t>ho phép người dùng xem liệu có sự thay đổi trong việc chuyển từ phân phối này sang phân phối khác hay không</a:t>
            </a:r>
          </a:p>
        </p:txBody>
      </p:sp>
    </p:spTree>
    <p:extLst>
      <p:ext uri="{BB962C8B-B14F-4D97-AF65-F5344CB8AC3E}">
        <p14:creationId xmlns:p14="http://schemas.microsoft.com/office/powerpoint/2010/main" val="517688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26</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3.2 Quantile–Quantile Plot</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50696" cy="39679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 - </a:t>
            </a:r>
            <a:r>
              <a:rPr lang="vi-VN" sz="2200" b="0"/>
              <a:t>Giả sử chúng ta có hai tập hợp quan sát về thuộc tính hoặc đơn giá biến đổi, được lấy từ hai vị trí nhánh khác nhau.</a:t>
            </a:r>
          </a:p>
          <a:p>
            <a:pPr marL="63499" indent="0">
              <a:buNone/>
            </a:pPr>
            <a:r>
              <a:rPr lang="en-US" sz="2200" b="0"/>
              <a:t> - </a:t>
            </a:r>
            <a:r>
              <a:rPr lang="vi-VN" sz="2200" b="0"/>
              <a:t>Đặt x</a:t>
            </a:r>
            <a:r>
              <a:rPr lang="vi-VN" sz="2200" b="0" baseline="-25000"/>
              <a:t>1</a:t>
            </a:r>
            <a:r>
              <a:rPr lang="vi-VN" sz="2200" b="0"/>
              <a:t>,...,x</a:t>
            </a:r>
            <a:r>
              <a:rPr lang="vi-VN" sz="2200" b="0" baseline="-25000"/>
              <a:t>N</a:t>
            </a:r>
            <a:r>
              <a:rPr lang="vi-VN" sz="2200" b="0"/>
              <a:t> là dữ liệu từ nhánh đầu tiên và y</a:t>
            </a:r>
            <a:r>
              <a:rPr lang="vi-VN" sz="2200" b="0" baseline="-25000"/>
              <a:t>1</a:t>
            </a:r>
            <a:r>
              <a:rPr lang="vi-VN" sz="2200" b="0"/>
              <a:t>,..., y</a:t>
            </a:r>
            <a:r>
              <a:rPr lang="vi-VN" sz="2200" b="0" baseline="-25000"/>
              <a:t>M</a:t>
            </a:r>
            <a:r>
              <a:rPr lang="vi-VN" sz="2200" b="0"/>
              <a:t> là dữ liệu từ nhánh thứ hai, sắp xếp theo thứ tự tăng dần.</a:t>
            </a:r>
          </a:p>
        </p:txBody>
      </p:sp>
      <p:pic>
        <p:nvPicPr>
          <p:cNvPr id="2050" name="Picture 2" descr="https://lh7-rt.googleusercontent.com/docsz/AD_4nXc5AuJm1X_0lQNWBXCPunUpLbeYtSXFykFdGLKBnlKwuMiqkZjmt7d3zEOeX4rN2uVglnMOvoKecNgacTwzxGN_hnto0nuzN18OHXa6HA8ML4iUrBHjregxB01A6t8nHp2fOwu59Ici2sSzLsDFkyTVIzI?key=z14u56f1q0eDEvmbIjuApQ">
            <a:extLst>
              <a:ext uri="{FF2B5EF4-FFF2-40B4-BE49-F238E27FC236}">
                <a16:creationId xmlns:a16="http://schemas.microsoft.com/office/drawing/2014/main" id="{88F54535-7104-4D46-BD4C-468E314A01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19" t="3934" r="23400" b="16977"/>
          <a:stretch/>
        </p:blipFill>
        <p:spPr bwMode="auto">
          <a:xfrm>
            <a:off x="4834061" y="3858658"/>
            <a:ext cx="4309939" cy="230587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0077ACCB-2BB5-4F33-890F-C8EC54660421}"/>
              </a:ext>
            </a:extLst>
          </p:cNvPr>
          <p:cNvSpPr/>
          <p:nvPr/>
        </p:nvSpPr>
        <p:spPr>
          <a:xfrm>
            <a:off x="457200" y="3411237"/>
            <a:ext cx="4309939" cy="2800767"/>
          </a:xfrm>
          <a:prstGeom prst="rect">
            <a:avLst/>
          </a:prstGeom>
        </p:spPr>
        <p:txBody>
          <a:bodyPr wrap="square">
            <a:spAutoFit/>
          </a:bodyPr>
          <a:lstStyle/>
          <a:p>
            <a:pPr marL="63499" lvl="0"/>
            <a:r>
              <a:rPr lang="en-US" sz="2200"/>
              <a:t> - </a:t>
            </a:r>
            <a:r>
              <a:rPr lang="vi-VN" sz="2200"/>
              <a:t>Nếu M &lt;(=) N (nhánh thứ hai có ít quan sát hơn nhánh một), </a:t>
            </a:r>
            <a:endParaRPr lang="en-US" sz="2200"/>
          </a:p>
          <a:p>
            <a:pPr marL="63499" lvl="0"/>
            <a:r>
              <a:rPr lang="vi-VN" sz="2200"/>
              <a:t>=&gt; chỉ có min(M,N) điểm trên biểu đồ q-q. </a:t>
            </a:r>
          </a:p>
          <a:p>
            <a:pPr marL="63499" lvl="0"/>
            <a:r>
              <a:rPr lang="en-US" sz="2200"/>
              <a:t> - T</a:t>
            </a:r>
            <a:r>
              <a:rPr lang="vi-VN" sz="2200"/>
              <a:t>a vẽ đồ thị yi theo xi ,với yi và xi đều là phân vị (i−0,5)/min(M,N) của tập dữ liệu tương ứng.</a:t>
            </a:r>
          </a:p>
        </p:txBody>
      </p:sp>
    </p:spTree>
    <p:extLst>
      <p:ext uri="{BB962C8B-B14F-4D97-AF65-F5344CB8AC3E}">
        <p14:creationId xmlns:p14="http://schemas.microsoft.com/office/powerpoint/2010/main" val="1119674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27</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chemeClr val="accent6"/>
                </a:solidFill>
              </a:rPr>
              <a:t>3.2 Quantile–Quantile Plot</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0" y="1846404"/>
            <a:ext cx="8050696" cy="396798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vi-VN" sz="2200" b="0"/>
              <a:t>Mỗi điểm ứng với cùng một phân vị cho mỗi tập dữ liệu và hiển thị đơn giá của các mặt hàng được bán ở nhánh 1 so với nhánh 2 cho phân vị đó.</a:t>
            </a:r>
          </a:p>
          <a:p>
            <a:pPr marL="63499" indent="0">
              <a:buNone/>
            </a:pPr>
            <a:r>
              <a:rPr lang="en-US" sz="2200" b="0"/>
              <a:t>Chả hạn ở</a:t>
            </a:r>
            <a:r>
              <a:rPr lang="vi-VN" sz="2200" b="0"/>
              <a:t> phân vị thứ 50 ta thấy rằng 50% mặt hàng được bán ở nhánh 1 &lt; 78 USD, trong khi 50% mặt hàng ở nhánh 2 &lt; 85 USD.</a:t>
            </a:r>
          </a:p>
        </p:txBody>
      </p:sp>
      <p:pic>
        <p:nvPicPr>
          <p:cNvPr id="2050" name="Picture 2" descr="https://lh7-rt.googleusercontent.com/docsz/AD_4nXc5AuJm1X_0lQNWBXCPunUpLbeYtSXFykFdGLKBnlKwuMiqkZjmt7d3zEOeX4rN2uVglnMOvoKecNgacTwzxGN_hnto0nuzN18OHXa6HA8ML4iUrBHjregxB01A6t8nHp2fOwu59Ici2sSzLsDFkyTVIzI?key=z14u56f1q0eDEvmbIjuApQ">
            <a:extLst>
              <a:ext uri="{FF2B5EF4-FFF2-40B4-BE49-F238E27FC236}">
                <a16:creationId xmlns:a16="http://schemas.microsoft.com/office/drawing/2014/main" id="{88F54535-7104-4D46-BD4C-468E314A011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719" t="3934" r="23400" b="16977"/>
          <a:stretch/>
        </p:blipFill>
        <p:spPr bwMode="auto">
          <a:xfrm>
            <a:off x="4834061" y="3858658"/>
            <a:ext cx="4309939" cy="230587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0BF32BE-C4D5-4D80-B5B4-EF9C8A709319}"/>
              </a:ext>
            </a:extLst>
          </p:cNvPr>
          <p:cNvSpPr/>
          <p:nvPr/>
        </p:nvSpPr>
        <p:spPr>
          <a:xfrm>
            <a:off x="457200" y="3949768"/>
            <a:ext cx="4482548" cy="2123658"/>
          </a:xfrm>
          <a:prstGeom prst="rect">
            <a:avLst/>
          </a:prstGeom>
        </p:spPr>
        <p:txBody>
          <a:bodyPr wrap="square">
            <a:spAutoFit/>
          </a:bodyPr>
          <a:lstStyle/>
          <a:p>
            <a:pPr marL="63499" lvl="0"/>
            <a:r>
              <a:rPr lang="vi-VN" sz="2200"/>
              <a:t>Nhìn chung, ta nhận thấy có sự dịch chuyển trong phân phối của nhánh 1 so với nhánh 2 ở chỗ đơn giá các mặt hàng bán ở nhánh 1 có xu hướng thấp hơn so với nhánh 2</a:t>
            </a:r>
          </a:p>
        </p:txBody>
      </p:sp>
    </p:spTree>
    <p:extLst>
      <p:ext uri="{BB962C8B-B14F-4D97-AF65-F5344CB8AC3E}">
        <p14:creationId xmlns:p14="http://schemas.microsoft.com/office/powerpoint/2010/main" val="3068316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28</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00B0F0"/>
                </a:solidFill>
              </a:rPr>
              <a:t>3.3 Histogram</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1" y="1846405"/>
            <a:ext cx="4486276" cy="1463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vi-VN" sz="2200" b="0"/>
              <a:t>-</a:t>
            </a:r>
            <a:r>
              <a:rPr lang="en-US" sz="2200" b="0"/>
              <a:t> </a:t>
            </a:r>
            <a:r>
              <a:rPr lang="vi-VN" sz="2200" b="0"/>
              <a:t>Dữ liệu có danh nghĩa (chữ)/ số</a:t>
            </a:r>
            <a:endParaRPr lang="en-US" sz="2200" b="0"/>
          </a:p>
          <a:p>
            <a:pPr marL="63499" indent="0">
              <a:buNone/>
            </a:pPr>
            <a:r>
              <a:rPr lang="vi-VN" sz="2200" b="0"/>
              <a:t>-</a:t>
            </a:r>
            <a:r>
              <a:rPr lang="en-US" sz="2200" b="0"/>
              <a:t> </a:t>
            </a:r>
            <a:r>
              <a:rPr lang="vi-VN" sz="2200" b="0"/>
              <a:t>Bin (Bucket)</a:t>
            </a:r>
          </a:p>
          <a:p>
            <a:pPr marL="63499" indent="0">
              <a:buNone/>
            </a:pPr>
            <a:r>
              <a:rPr lang="vi-VN" sz="2200" b="0"/>
              <a:t>-</a:t>
            </a:r>
            <a:r>
              <a:rPr lang="en-US" sz="2200" b="0"/>
              <a:t> </a:t>
            </a:r>
            <a:r>
              <a:rPr lang="vi-VN" sz="2200" b="0"/>
              <a:t>Trục y đại diện cho tần suất</a:t>
            </a:r>
          </a:p>
        </p:txBody>
      </p:sp>
      <p:pic>
        <p:nvPicPr>
          <p:cNvPr id="9" name="Picture 8" descr="A graph of a number of units&#10;&#10;Description automatically generated with medium confidence">
            <a:extLst>
              <a:ext uri="{FF2B5EF4-FFF2-40B4-BE49-F238E27FC236}">
                <a16:creationId xmlns:a16="http://schemas.microsoft.com/office/drawing/2014/main" id="{B51BFED8-CE34-4FA9-94B2-32CC9BE6B0EA}"/>
              </a:ext>
            </a:extLst>
          </p:cNvPr>
          <p:cNvPicPr/>
          <p:nvPr/>
        </p:nvPicPr>
        <p:blipFill>
          <a:blip r:embed="rId3"/>
          <a:stretch>
            <a:fillRect/>
          </a:stretch>
        </p:blipFill>
        <p:spPr>
          <a:xfrm>
            <a:off x="457202" y="3200401"/>
            <a:ext cx="4721085" cy="2808030"/>
          </a:xfrm>
          <a:prstGeom prst="rect">
            <a:avLst/>
          </a:prstGeom>
        </p:spPr>
      </p:pic>
      <p:pic>
        <p:nvPicPr>
          <p:cNvPr id="10" name="Picture 9" descr="A graph of a test&#10;&#10;Description automatically generated">
            <a:extLst>
              <a:ext uri="{FF2B5EF4-FFF2-40B4-BE49-F238E27FC236}">
                <a16:creationId xmlns:a16="http://schemas.microsoft.com/office/drawing/2014/main" id="{0BB385B2-755D-4211-8FA7-BCB95DE766A4}"/>
              </a:ext>
            </a:extLst>
          </p:cNvPr>
          <p:cNvPicPr/>
          <p:nvPr/>
        </p:nvPicPr>
        <p:blipFill>
          <a:blip r:embed="rId4">
            <a:extLst>
              <a:ext uri="{28A0092B-C50C-407E-A947-70E740481C1C}">
                <a14:useLocalDpi xmlns:a14="http://schemas.microsoft.com/office/drawing/2010/main" val="0"/>
              </a:ext>
            </a:extLst>
          </a:blip>
          <a:stretch>
            <a:fillRect/>
          </a:stretch>
        </p:blipFill>
        <p:spPr>
          <a:xfrm>
            <a:off x="4769428" y="2310482"/>
            <a:ext cx="4152900" cy="3665855"/>
          </a:xfrm>
          <a:prstGeom prst="rect">
            <a:avLst/>
          </a:prstGeom>
        </p:spPr>
      </p:pic>
    </p:spTree>
    <p:extLst>
      <p:ext uri="{BB962C8B-B14F-4D97-AF65-F5344CB8AC3E}">
        <p14:creationId xmlns:p14="http://schemas.microsoft.com/office/powerpoint/2010/main" val="3125805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29</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3.4 Biểu đồ phân tán và t</a:t>
            </a:r>
            <a:r>
              <a:rPr lang="vi-VN">
                <a:solidFill>
                  <a:srgbClr val="92D050"/>
                </a:solidFill>
              </a:rPr>
              <a:t>ư</a:t>
            </a:r>
            <a:r>
              <a:rPr lang="en-US">
                <a:solidFill>
                  <a:srgbClr val="92D050"/>
                </a:solidFill>
              </a:rPr>
              <a:t>ơng quan dữ liệu</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1" y="1846405"/>
            <a:ext cx="8465126" cy="146332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 - </a:t>
            </a:r>
            <a:r>
              <a:rPr lang="en-US" sz="2200"/>
              <a:t>Biểu đồ phân tán</a:t>
            </a:r>
            <a:r>
              <a:rPr lang="en-US" sz="2200" b="0"/>
              <a:t> (</a:t>
            </a:r>
            <a:r>
              <a:rPr lang="en-US" sz="2200"/>
              <a:t>Scatter plot</a:t>
            </a:r>
            <a:r>
              <a:rPr lang="en-US" sz="2200" b="0"/>
              <a:t>) l</a:t>
            </a:r>
            <a:r>
              <a:rPr lang="vi-VN" sz="2200" b="0"/>
              <a:t>à một trong những phương pháp đồ họa hiệu quả nhất để xác định xem có tồn tại mối quan hệ, mẫu hoặc xu hướng giữa hai thuộc tính số hay không. </a:t>
            </a:r>
            <a:endParaRPr lang="en-US" sz="2200" b="0"/>
          </a:p>
          <a:p>
            <a:pPr marL="63499" indent="0">
              <a:buNone/>
            </a:pPr>
            <a:r>
              <a:rPr lang="en-US" sz="2200" b="0"/>
              <a:t> - </a:t>
            </a:r>
            <a:r>
              <a:rPr lang="vi-VN" sz="2200" b="0"/>
              <a:t>Để xây dựng một biểu đồ phân tán (scatter plot), mỗi cặp giá trị được coi là một cặp tọa độ theo nghĩa đại số và được vẽ dưới dạng điểm trong mặt phẳng.</a:t>
            </a:r>
          </a:p>
        </p:txBody>
      </p:sp>
      <p:pic>
        <p:nvPicPr>
          <p:cNvPr id="12" name="Hình ảnh 1" descr="Ảnh có chứa văn bản, ảnh chụp màn hình, hàng, Sơ đồ&#10;&#10;Mô tả được tạo tự động">
            <a:extLst>
              <a:ext uri="{FF2B5EF4-FFF2-40B4-BE49-F238E27FC236}">
                <a16:creationId xmlns:a16="http://schemas.microsoft.com/office/drawing/2014/main" id="{CCFB0251-079B-4F30-8290-1B0A26B640A5}"/>
              </a:ext>
            </a:extLst>
          </p:cNvPr>
          <p:cNvPicPr/>
          <p:nvPr/>
        </p:nvPicPr>
        <p:blipFill rotWithShape="1">
          <a:blip r:embed="rId3"/>
          <a:srcRect l="14219" t="24741" r="25433" b="3400"/>
          <a:stretch/>
        </p:blipFill>
        <p:spPr>
          <a:xfrm>
            <a:off x="1792106" y="4113420"/>
            <a:ext cx="5559788" cy="2636104"/>
          </a:xfrm>
          <a:prstGeom prst="rect">
            <a:avLst/>
          </a:prstGeom>
        </p:spPr>
      </p:pic>
    </p:spTree>
    <p:extLst>
      <p:ext uri="{BB962C8B-B14F-4D97-AF65-F5344CB8AC3E}">
        <p14:creationId xmlns:p14="http://schemas.microsoft.com/office/powerpoint/2010/main" val="1718577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pitchFamily="18" charset="0"/>
                <a:cs typeface="Times New Roman" panose="02020603050405020304" pitchFamily="18" charset="0"/>
              </a:rPr>
              <a:t>1.</a:t>
            </a:r>
            <a:r>
              <a:rPr lang="en-GB" sz="3200">
                <a:solidFill>
                  <a:srgbClr val="000000"/>
                </a:solidFill>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rPr>
              <a:t>ĐO LƯỜNG XU HƯỚNG TRUNG TÂM</a:t>
            </a:r>
            <a:endParaRPr>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2904836" cy="385623"/>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1.1 Trung </a:t>
            </a:r>
            <a:r>
              <a:rPr lang="en-US" sz="1800" err="1">
                <a:latin typeface="Times New Roman" panose="02020603050405020304" pitchFamily="18" charset="0"/>
                <a:cs typeface="Times New Roman" panose="02020603050405020304" pitchFamily="18" charset="0"/>
              </a:rPr>
              <a:t>bình</a:t>
            </a:r>
            <a:r>
              <a:rPr lang="en-US" sz="1800">
                <a:latin typeface="Times New Roman" panose="02020603050405020304" pitchFamily="18" charset="0"/>
                <a:cs typeface="Times New Roman" panose="02020603050405020304" pitchFamily="18" charset="0"/>
              </a:rPr>
              <a:t>( Mean)</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3</a:t>
            </a:fld>
            <a:endParaRPr/>
          </a:p>
        </p:txBody>
      </p:sp>
      <p:sp>
        <p:nvSpPr>
          <p:cNvPr id="5" name="Hộp Văn bản 4">
            <a:extLst>
              <a:ext uri="{FF2B5EF4-FFF2-40B4-BE49-F238E27FC236}">
                <a16:creationId xmlns:a16="http://schemas.microsoft.com/office/drawing/2014/main" id="{F6D4E9B2-536D-FABE-FDB0-98BB2177D60A}"/>
              </a:ext>
            </a:extLst>
          </p:cNvPr>
          <p:cNvSpPr txBox="1"/>
          <p:nvPr/>
        </p:nvSpPr>
        <p:spPr>
          <a:xfrm>
            <a:off x="586509" y="1708728"/>
            <a:ext cx="5103091" cy="1023165"/>
          </a:xfrm>
          <a:prstGeom prst="rect">
            <a:avLst/>
          </a:prstGeom>
          <a:noFill/>
        </p:spPr>
        <p:txBody>
          <a:bodyPr wrap="square">
            <a:spAutoFit/>
          </a:bodyPr>
          <a:lstStyle/>
          <a:p>
            <a:pPr marL="285744" indent="-285744" algn="just">
              <a:lnSpc>
                <a:spcPct val="150000"/>
              </a:lnSpc>
              <a:buSzPts val="2600"/>
              <a:buFont typeface="Wingdings" panose="05000000000000000000" pitchFamily="2" charset="2"/>
              <a:buChar char="q"/>
            </a:pPr>
            <a:r>
              <a:rPr lang="vi-VN">
                <a:latin typeface="+mj-lt"/>
                <a:cs typeface="Times New Roman" panose="02020603050405020304" pitchFamily="18" charset="0"/>
              </a:rPr>
              <a:t>Trung bình là một giá trị đại diện cho 1 tập các số liệu.</a:t>
            </a:r>
          </a:p>
          <a:p>
            <a:pPr marL="285744" indent="-285744" algn="just">
              <a:lnSpc>
                <a:spcPct val="150000"/>
              </a:lnSpc>
              <a:buSzPts val="2600"/>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hiện giá trị tổng thể của dữ liệu </a:t>
            </a:r>
            <a:endParaRPr lang="en-US">
              <a:latin typeface="Times New Roman" panose="02020603050405020304" pitchFamily="18" charset="0"/>
              <a:cs typeface="Times New Roman" panose="02020603050405020304" pitchFamily="18" charset="0"/>
            </a:endParaRPr>
          </a:p>
          <a:p>
            <a:pPr marL="285744" indent="-285744" algn="just">
              <a:lnSpc>
                <a:spcPct val="150000"/>
              </a:lnSpc>
              <a:buSzPts val="2600"/>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dụng để đánh giá xu hướng chung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endParaRPr lang="vi-VN">
              <a:latin typeface="Times New Roman" panose="02020603050405020304" pitchFamily="18" charset="0"/>
              <a:cs typeface="Times New Roman" panose="02020603050405020304" pitchFamily="18" charset="0"/>
            </a:endParaRPr>
          </a:p>
        </p:txBody>
      </p:sp>
      <p:sp>
        <p:nvSpPr>
          <p:cNvPr id="8" name="Hộp Văn bản 7">
            <a:extLst>
              <a:ext uri="{FF2B5EF4-FFF2-40B4-BE49-F238E27FC236}">
                <a16:creationId xmlns:a16="http://schemas.microsoft.com/office/drawing/2014/main" id="{8D9EC7F3-CC96-3673-AC40-F42F6FBE3E40}"/>
              </a:ext>
            </a:extLst>
          </p:cNvPr>
          <p:cNvSpPr txBox="1"/>
          <p:nvPr/>
        </p:nvSpPr>
        <p:spPr>
          <a:xfrm>
            <a:off x="6510952" y="2908616"/>
            <a:ext cx="1782619" cy="336118"/>
          </a:xfrm>
          <a:prstGeom prst="rect">
            <a:avLst/>
          </a:prstGeom>
          <a:noFill/>
        </p:spPr>
        <p:txBody>
          <a:bodyPr wrap="square">
            <a:spAutoFit/>
          </a:bodyPr>
          <a:lstStyle/>
          <a:p>
            <a:pPr algn="ctr">
              <a:lnSpc>
                <a:spcPct val="150000"/>
              </a:lnSpc>
              <a:buSzPts val="2600"/>
            </a:pPr>
            <a:r>
              <a:rPr lang="en-US" sz="1200" i="1" err="1">
                <a:solidFill>
                  <a:srgbClr val="FF0000"/>
                </a:solidFill>
                <a:latin typeface="Times New Roman" panose="02020603050405020304" pitchFamily="18" charset="0"/>
                <a:cs typeface="Times New Roman" panose="02020603050405020304" pitchFamily="18" charset="0"/>
              </a:rPr>
              <a:t>Công</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thức</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tính</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trung</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bình</a:t>
            </a:r>
            <a:endParaRPr lang="vi-VN" sz="1200" i="1">
              <a:solidFill>
                <a:srgbClr val="FF0000"/>
              </a:solidFill>
              <a:latin typeface="Times New Roman" panose="02020603050405020304" pitchFamily="18" charset="0"/>
              <a:cs typeface="Times New Roman" panose="02020603050405020304" pitchFamily="18" charset="0"/>
            </a:endParaRPr>
          </a:p>
        </p:txBody>
      </p:sp>
      <p:sp>
        <p:nvSpPr>
          <p:cNvPr id="10" name="Hộp Văn bản 9">
            <a:extLst>
              <a:ext uri="{FF2B5EF4-FFF2-40B4-BE49-F238E27FC236}">
                <a16:creationId xmlns:a16="http://schemas.microsoft.com/office/drawing/2014/main" id="{171934AA-08A5-A77D-49FA-76371BA203FC}"/>
              </a:ext>
            </a:extLst>
          </p:cNvPr>
          <p:cNvSpPr txBox="1"/>
          <p:nvPr/>
        </p:nvSpPr>
        <p:spPr>
          <a:xfrm>
            <a:off x="586509" y="2932872"/>
            <a:ext cx="5103091" cy="1346331"/>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Ví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chúng</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sau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nghìn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đô</a:t>
            </a:r>
            <a:r>
              <a:rPr lang="en-US">
                <a:latin typeface="Times New Roman" panose="02020603050405020304" pitchFamily="18" charset="0"/>
                <a:cs typeface="Times New Roman" panose="02020603050405020304" pitchFamily="18" charset="0"/>
              </a:rPr>
              <a:t> la),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hiển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tăng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dần</a:t>
            </a:r>
            <a:r>
              <a:rPr lang="en-US">
                <a:latin typeface="Times New Roman" panose="02020603050405020304" pitchFamily="18" charset="0"/>
                <a:cs typeface="Times New Roman" panose="02020603050405020304" pitchFamily="18" charset="0"/>
              </a:rPr>
              <a:t>: 30, 36, 47, 50, 52, 52, 56, 60, 63, 70, 70, 110.</a:t>
            </a:r>
          </a:p>
          <a:p>
            <a:pPr algn="just">
              <a:lnSpc>
                <a:spcPct val="150000"/>
              </a:lnSpc>
              <a:buSzPts val="2600"/>
            </a:pPr>
            <a:r>
              <a:rPr lang="en-US" b="1" err="1">
                <a:latin typeface="Times New Roman" panose="02020603050405020304" pitchFamily="18" charset="0"/>
                <a:cs typeface="Times New Roman" panose="02020603050405020304" pitchFamily="18" charset="0"/>
              </a:rPr>
              <a:t>Áp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dụng</a:t>
            </a:r>
            <a:r>
              <a:rPr lang="en-US" b="1">
                <a:latin typeface="Times New Roman" panose="02020603050405020304" pitchFamily="18" charset="0"/>
                <a:cs typeface="Times New Roman" panose="02020603050405020304" pitchFamily="18" charset="0"/>
              </a:rPr>
              <a:t>:  </a:t>
            </a:r>
          </a:p>
        </p:txBody>
      </p:sp>
      <p:pic>
        <p:nvPicPr>
          <p:cNvPr id="14" name="Hình ảnh 13">
            <a:extLst>
              <a:ext uri="{FF2B5EF4-FFF2-40B4-BE49-F238E27FC236}">
                <a16:creationId xmlns:a16="http://schemas.microsoft.com/office/drawing/2014/main" id="{2FBACEC9-351D-BC2D-97F1-B879A2EADE31}"/>
              </a:ext>
            </a:extLst>
          </p:cNvPr>
          <p:cNvPicPr>
            <a:picLocks noChangeAspect="1"/>
          </p:cNvPicPr>
          <p:nvPr/>
        </p:nvPicPr>
        <p:blipFill>
          <a:blip r:embed="rId3"/>
          <a:stretch>
            <a:fillRect/>
          </a:stretch>
        </p:blipFill>
        <p:spPr>
          <a:xfrm>
            <a:off x="586509" y="4293956"/>
            <a:ext cx="5313219" cy="518869"/>
          </a:xfrm>
          <a:prstGeom prst="rect">
            <a:avLst/>
          </a:prstGeom>
        </p:spPr>
      </p:pic>
      <p:pic>
        <p:nvPicPr>
          <p:cNvPr id="16" name="Hình ảnh 15">
            <a:extLst>
              <a:ext uri="{FF2B5EF4-FFF2-40B4-BE49-F238E27FC236}">
                <a16:creationId xmlns:a16="http://schemas.microsoft.com/office/drawing/2014/main" id="{6CAC29D4-A32A-A63D-65E5-D0A7AB1C56BB}"/>
              </a:ext>
            </a:extLst>
          </p:cNvPr>
          <p:cNvPicPr>
            <a:picLocks noChangeAspect="1"/>
          </p:cNvPicPr>
          <p:nvPr/>
        </p:nvPicPr>
        <p:blipFill>
          <a:blip r:embed="rId4"/>
          <a:stretch>
            <a:fillRect/>
          </a:stretch>
        </p:blipFill>
        <p:spPr>
          <a:xfrm>
            <a:off x="780474" y="4751298"/>
            <a:ext cx="983673" cy="518871"/>
          </a:xfrm>
          <a:prstGeom prst="rect">
            <a:avLst/>
          </a:prstGeom>
        </p:spPr>
      </p:pic>
      <p:sp>
        <p:nvSpPr>
          <p:cNvPr id="18" name="Hộp Văn bản 17">
            <a:extLst>
              <a:ext uri="{FF2B5EF4-FFF2-40B4-BE49-F238E27FC236}">
                <a16:creationId xmlns:a16="http://schemas.microsoft.com/office/drawing/2014/main" id="{39AAE4C0-FAF0-B759-D860-495E149CFF5E}"/>
              </a:ext>
            </a:extLst>
          </p:cNvPr>
          <p:cNvSpPr txBox="1"/>
          <p:nvPr/>
        </p:nvSpPr>
        <p:spPr>
          <a:xfrm>
            <a:off x="586509" y="5470243"/>
            <a:ext cx="3985491" cy="307777"/>
          </a:xfrm>
          <a:prstGeom prst="rect">
            <a:avLst/>
          </a:prstGeom>
          <a:noFill/>
        </p:spPr>
        <p:txBody>
          <a:bodyPr wrap="square">
            <a:spAutoFit/>
          </a:bodyPr>
          <a:lstStyle/>
          <a:p>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vậy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lương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58.000 </a:t>
            </a:r>
            <a:r>
              <a:rPr lang="en-US" err="1">
                <a:latin typeface="Times New Roman" panose="02020603050405020304" pitchFamily="18" charset="0"/>
                <a:cs typeface="Times New Roman" panose="02020603050405020304" pitchFamily="18" charset="0"/>
              </a:rPr>
              <a:t>đô</a:t>
            </a:r>
            <a:r>
              <a:rPr lang="en-US">
                <a:latin typeface="Times New Roman" panose="02020603050405020304" pitchFamily="18" charset="0"/>
                <a:cs typeface="Times New Roman" panose="02020603050405020304" pitchFamily="18" charset="0"/>
              </a:rPr>
              <a:t> la.</a:t>
            </a:r>
          </a:p>
        </p:txBody>
      </p:sp>
      <p:sp>
        <p:nvSpPr>
          <p:cNvPr id="22" name="Hộp Văn bản 21">
            <a:extLst>
              <a:ext uri="{FF2B5EF4-FFF2-40B4-BE49-F238E27FC236}">
                <a16:creationId xmlns:a16="http://schemas.microsoft.com/office/drawing/2014/main" id="{DFF5BF64-9784-9CD0-2A1F-9BF539BA2DB1}"/>
              </a:ext>
            </a:extLst>
          </p:cNvPr>
          <p:cNvSpPr txBox="1"/>
          <p:nvPr/>
        </p:nvSpPr>
        <p:spPr>
          <a:xfrm>
            <a:off x="6507019" y="5342420"/>
            <a:ext cx="1782619" cy="336118"/>
          </a:xfrm>
          <a:prstGeom prst="rect">
            <a:avLst/>
          </a:prstGeom>
          <a:noFill/>
        </p:spPr>
        <p:txBody>
          <a:bodyPr wrap="square">
            <a:spAutoFit/>
          </a:bodyPr>
          <a:lstStyle/>
          <a:p>
            <a:pPr algn="ctr">
              <a:lnSpc>
                <a:spcPct val="150000"/>
              </a:lnSpc>
              <a:buSzPts val="2600"/>
            </a:pPr>
            <a:r>
              <a:rPr lang="en-US" sz="1200" i="1">
                <a:solidFill>
                  <a:srgbClr val="FF0000"/>
                </a:solidFill>
                <a:latin typeface="Times New Roman" panose="02020603050405020304" pitchFamily="18" charset="0"/>
                <a:cs typeface="Times New Roman" panose="02020603050405020304" pitchFamily="18" charset="0"/>
              </a:rPr>
              <a:t>Trung </a:t>
            </a:r>
            <a:r>
              <a:rPr lang="en-US" sz="1200" i="1" err="1">
                <a:solidFill>
                  <a:srgbClr val="FF0000"/>
                </a:solidFill>
                <a:latin typeface="Times New Roman" panose="02020603050405020304" pitchFamily="18" charset="0"/>
                <a:cs typeface="Times New Roman" panose="02020603050405020304" pitchFamily="18" charset="0"/>
              </a:rPr>
              <a:t>bình</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có</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trọng</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số</a:t>
            </a:r>
            <a:endParaRPr lang="vi-VN" sz="1200" i="1">
              <a:solidFill>
                <a:srgbClr val="FF0000"/>
              </a:solidFill>
              <a:latin typeface="Times New Roman" panose="02020603050405020304" pitchFamily="18" charset="0"/>
              <a:cs typeface="Times New Roman" panose="02020603050405020304" pitchFamily="18" charset="0"/>
            </a:endParaRPr>
          </a:p>
        </p:txBody>
      </p:sp>
      <p:pic>
        <p:nvPicPr>
          <p:cNvPr id="2" name="Hình ảnh 1">
            <a:extLst>
              <a:ext uri="{FF2B5EF4-FFF2-40B4-BE49-F238E27FC236}">
                <a16:creationId xmlns:a16="http://schemas.microsoft.com/office/drawing/2014/main" id="{43F100B0-194C-6FE0-35B6-12A91B815557}"/>
              </a:ext>
            </a:extLst>
          </p:cNvPr>
          <p:cNvPicPr>
            <a:picLocks noChangeAspect="1"/>
          </p:cNvPicPr>
          <p:nvPr/>
        </p:nvPicPr>
        <p:blipFill>
          <a:blip r:embed="rId5"/>
          <a:stretch>
            <a:fillRect/>
          </a:stretch>
        </p:blipFill>
        <p:spPr>
          <a:xfrm>
            <a:off x="6098834" y="1708728"/>
            <a:ext cx="2606855" cy="1187712"/>
          </a:xfrm>
          <a:prstGeom prst="rect">
            <a:avLst/>
          </a:prstGeom>
        </p:spPr>
      </p:pic>
      <p:pic>
        <p:nvPicPr>
          <p:cNvPr id="6" name="Hình ảnh 5">
            <a:extLst>
              <a:ext uri="{FF2B5EF4-FFF2-40B4-BE49-F238E27FC236}">
                <a16:creationId xmlns:a16="http://schemas.microsoft.com/office/drawing/2014/main" id="{BCABB79A-6B6A-634E-C3E4-5C5F127F3BC5}"/>
              </a:ext>
            </a:extLst>
          </p:cNvPr>
          <p:cNvPicPr>
            <a:picLocks noChangeAspect="1"/>
          </p:cNvPicPr>
          <p:nvPr/>
        </p:nvPicPr>
        <p:blipFill>
          <a:blip r:embed="rId6"/>
          <a:stretch>
            <a:fillRect/>
          </a:stretch>
        </p:blipFill>
        <p:spPr>
          <a:xfrm>
            <a:off x="6098834" y="3911743"/>
            <a:ext cx="2606855" cy="1424511"/>
          </a:xfrm>
          <a:prstGeom prst="rect">
            <a:avLst/>
          </a:prstGeom>
        </p:spPr>
      </p:pic>
    </p:spTree>
    <p:extLst>
      <p:ext uri="{BB962C8B-B14F-4D97-AF65-F5344CB8AC3E}">
        <p14:creationId xmlns:p14="http://schemas.microsoft.com/office/powerpoint/2010/main" val="2076385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30</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3.4 Biểu đồ phân tán và t</a:t>
            </a:r>
            <a:r>
              <a:rPr lang="vi-VN">
                <a:solidFill>
                  <a:srgbClr val="92D050"/>
                </a:solidFill>
              </a:rPr>
              <a:t>ư</a:t>
            </a:r>
            <a:r>
              <a:rPr lang="en-US">
                <a:solidFill>
                  <a:srgbClr val="92D050"/>
                </a:solidFill>
              </a:rPr>
              <a:t>ơng quan dữ liệu</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1" y="1846404"/>
            <a:ext cx="8465126" cy="27057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 - </a:t>
            </a:r>
            <a:r>
              <a:rPr lang="vi-VN" sz="2200" b="0"/>
              <a:t>Biểu đồ phân tán cung cấp cái nhìn đầu tiên về dữ liệu hai biến (</a:t>
            </a:r>
            <a:r>
              <a:rPr lang="vi-VN" sz="2200"/>
              <a:t>bivariate date</a:t>
            </a:r>
            <a:r>
              <a:rPr lang="vi-VN" sz="2200" b="0"/>
              <a:t>) để xem các cụm điểm</a:t>
            </a:r>
            <a:r>
              <a:rPr lang="en-US" sz="2200" b="0"/>
              <a:t> </a:t>
            </a:r>
            <a:r>
              <a:rPr lang="vi-VN" sz="2200" b="0"/>
              <a:t>(</a:t>
            </a:r>
            <a:r>
              <a:rPr lang="vi-VN" sz="2200"/>
              <a:t>clusters</a:t>
            </a:r>
            <a:r>
              <a:rPr lang="vi-VN" sz="2200" b="0"/>
              <a:t>) và các giá trị bất thường (</a:t>
            </a:r>
            <a:r>
              <a:rPr lang="vi-VN" sz="2200"/>
              <a:t>outliners</a:t>
            </a:r>
            <a:r>
              <a:rPr lang="vi-VN" sz="2200" b="0"/>
              <a:t>), hoặc để khai phá khả năng các mối quan hệ tương quan. </a:t>
            </a:r>
          </a:p>
        </p:txBody>
      </p:sp>
      <p:pic>
        <p:nvPicPr>
          <p:cNvPr id="9" name="Hình ảnh 1" descr="Ảnh có chứa văn bản, ảnh chụp màn hình, hàng, Sơ đồ&#10;&#10;Mô tả được tạo tự động">
            <a:extLst>
              <a:ext uri="{FF2B5EF4-FFF2-40B4-BE49-F238E27FC236}">
                <a16:creationId xmlns:a16="http://schemas.microsoft.com/office/drawing/2014/main" id="{5A184B7E-FBE9-4A69-B333-D75B324A9CEF}"/>
              </a:ext>
            </a:extLst>
          </p:cNvPr>
          <p:cNvPicPr/>
          <p:nvPr/>
        </p:nvPicPr>
        <p:blipFill rotWithShape="1">
          <a:blip r:embed="rId3"/>
          <a:srcRect l="14219" t="24741" r="25433" b="3400"/>
          <a:stretch/>
        </p:blipFill>
        <p:spPr>
          <a:xfrm>
            <a:off x="1792106" y="4113420"/>
            <a:ext cx="5559788" cy="2636104"/>
          </a:xfrm>
          <a:prstGeom prst="rect">
            <a:avLst/>
          </a:prstGeom>
        </p:spPr>
      </p:pic>
    </p:spTree>
    <p:extLst>
      <p:ext uri="{BB962C8B-B14F-4D97-AF65-F5344CB8AC3E}">
        <p14:creationId xmlns:p14="http://schemas.microsoft.com/office/powerpoint/2010/main" val="35890009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31</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3.4 Biểu đồ phân tán và t</a:t>
            </a:r>
            <a:r>
              <a:rPr lang="vi-VN">
                <a:solidFill>
                  <a:srgbClr val="92D050"/>
                </a:solidFill>
              </a:rPr>
              <a:t>ư</a:t>
            </a:r>
            <a:r>
              <a:rPr lang="en-US">
                <a:solidFill>
                  <a:srgbClr val="92D050"/>
                </a:solidFill>
              </a:rPr>
              <a:t>ơng quan dữ liệu</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1" y="1846404"/>
            <a:ext cx="8465126" cy="27057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 Hai</a:t>
            </a:r>
            <a:r>
              <a:rPr lang="vi-VN" sz="2200" b="0"/>
              <a:t> thuộc tính, x và y, được gọi là </a:t>
            </a:r>
            <a:r>
              <a:rPr lang="en-US" sz="2200"/>
              <a:t>t</a:t>
            </a:r>
            <a:r>
              <a:rPr lang="vi-VN" sz="2200"/>
              <a:t>ương quan </a:t>
            </a:r>
            <a:r>
              <a:rPr lang="vi-VN" sz="2200" b="0"/>
              <a:t>nếu 1 thuộc tính có thể ngụ ý cho thuộc tính kia. Mối tương quan có thể là dương, âm hoặc null (không tương quan/ uncorrelated). </a:t>
            </a:r>
          </a:p>
        </p:txBody>
      </p:sp>
      <p:pic>
        <p:nvPicPr>
          <p:cNvPr id="9" name="Hình ảnh 1" descr="Ảnh có chứa ảnh chụp màn hình, biểu đồ, hàng&#10;&#10;Mô tả được tạo tự động">
            <a:extLst>
              <a:ext uri="{FF2B5EF4-FFF2-40B4-BE49-F238E27FC236}">
                <a16:creationId xmlns:a16="http://schemas.microsoft.com/office/drawing/2014/main" id="{4A2AC22C-43EF-4BFE-83B1-55CBB2C7CFA8}"/>
              </a:ext>
            </a:extLst>
          </p:cNvPr>
          <p:cNvPicPr/>
          <p:nvPr/>
        </p:nvPicPr>
        <p:blipFill rotWithShape="1">
          <a:blip r:embed="rId3"/>
          <a:srcRect l="9422" t="15062" r="4739"/>
          <a:stretch/>
        </p:blipFill>
        <p:spPr>
          <a:xfrm>
            <a:off x="2112065" y="3051212"/>
            <a:ext cx="4919870" cy="2024208"/>
          </a:xfrm>
          <a:prstGeom prst="rect">
            <a:avLst/>
          </a:prstGeom>
        </p:spPr>
      </p:pic>
      <p:sp>
        <p:nvSpPr>
          <p:cNvPr id="5" name="Rectangle 4">
            <a:extLst>
              <a:ext uri="{FF2B5EF4-FFF2-40B4-BE49-F238E27FC236}">
                <a16:creationId xmlns:a16="http://schemas.microsoft.com/office/drawing/2014/main" id="{546ECD43-DADC-4F1A-85E8-9B500CA874EB}"/>
              </a:ext>
            </a:extLst>
          </p:cNvPr>
          <p:cNvSpPr/>
          <p:nvPr/>
        </p:nvSpPr>
        <p:spPr>
          <a:xfrm>
            <a:off x="457200" y="4992611"/>
            <a:ext cx="8465127" cy="1446550"/>
          </a:xfrm>
          <a:prstGeom prst="rect">
            <a:avLst/>
          </a:prstGeom>
        </p:spPr>
        <p:txBody>
          <a:bodyPr wrap="square">
            <a:spAutoFit/>
          </a:bodyPr>
          <a:lstStyle/>
          <a:p>
            <a:r>
              <a:rPr lang="en-US" sz="2200">
                <a:solidFill>
                  <a:srgbClr val="0C0C0C"/>
                </a:solidFill>
              </a:rPr>
              <a:t>Nếu các điểm có xu hướng dốc lên, điều đó cho thấy 1 mối tương quan dương.</a:t>
            </a:r>
          </a:p>
          <a:p>
            <a:r>
              <a:rPr lang="en-US" sz="2200">
                <a:solidFill>
                  <a:srgbClr val="0C0C0C"/>
                </a:solidFill>
              </a:rPr>
              <a:t>Ngược lại, nếu các điểm dữ liệu có xu hướng xuống dốc, điều đó chỉ ra mối tương quan âm</a:t>
            </a:r>
          </a:p>
        </p:txBody>
      </p:sp>
    </p:spTree>
    <p:extLst>
      <p:ext uri="{BB962C8B-B14F-4D97-AF65-F5344CB8AC3E}">
        <p14:creationId xmlns:p14="http://schemas.microsoft.com/office/powerpoint/2010/main" val="38612172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3. </a:t>
            </a:r>
            <a:r>
              <a:rPr lang="vi-VN" sz="2800">
                <a:latin typeface="Times New Roman" panose="02020603050405020304" pitchFamily="18" charset="0"/>
                <a:cs typeface="Times New Roman" panose="02020603050405020304" pitchFamily="18" charset="0"/>
              </a:rPr>
              <a:t>BIỂU ĐỒ HIỂN THỊ ĐỒ HỌA CÁC MÔ TẢ THỐNG KÊ CƠ BẢN CỦA DỮ LIỆU</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32</a:t>
            </a:fld>
            <a:endParaRPr>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C83A6E3B-E0BD-464E-8A10-B65C50663FBD}"/>
              </a:ext>
            </a:extLst>
          </p:cNvPr>
          <p:cNvSpPr>
            <a:spLocks noGrp="1"/>
          </p:cNvSpPr>
          <p:nvPr>
            <p:ph type="body" idx="1"/>
          </p:nvPr>
        </p:nvSpPr>
        <p:spPr>
          <a:xfrm>
            <a:off x="457200" y="1323105"/>
            <a:ext cx="8229600" cy="523299"/>
          </a:xfrm>
        </p:spPr>
        <p:txBody>
          <a:bodyPr/>
          <a:lstStyle/>
          <a:p>
            <a:pPr marL="63499" indent="0">
              <a:buNone/>
            </a:pPr>
            <a:r>
              <a:rPr lang="en-US">
                <a:solidFill>
                  <a:srgbClr val="92D050"/>
                </a:solidFill>
              </a:rPr>
              <a:t>3.4 Biểu đồ phân tán và t</a:t>
            </a:r>
            <a:r>
              <a:rPr lang="vi-VN">
                <a:solidFill>
                  <a:srgbClr val="92D050"/>
                </a:solidFill>
              </a:rPr>
              <a:t>ư</a:t>
            </a:r>
            <a:r>
              <a:rPr lang="en-US">
                <a:solidFill>
                  <a:srgbClr val="92D050"/>
                </a:solidFill>
              </a:rPr>
              <a:t>ơng quan dữ liệu</a:t>
            </a:r>
          </a:p>
        </p:txBody>
      </p:sp>
      <p:sp>
        <p:nvSpPr>
          <p:cNvPr id="8" name="Google Shape;100;p35">
            <a:extLst>
              <a:ext uri="{FF2B5EF4-FFF2-40B4-BE49-F238E27FC236}">
                <a16:creationId xmlns:a16="http://schemas.microsoft.com/office/drawing/2014/main" id="{04FE4850-C993-43AF-9123-E7B4C9C322AF}"/>
              </a:ext>
            </a:extLst>
          </p:cNvPr>
          <p:cNvSpPr txBox="1">
            <a:spLocks/>
          </p:cNvSpPr>
          <p:nvPr/>
        </p:nvSpPr>
        <p:spPr>
          <a:xfrm>
            <a:off x="457201" y="1846404"/>
            <a:ext cx="8465126" cy="270571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189" marR="0" lvl="0" indent="-39369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377" marR="0" lvl="1"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566" marR="0" lvl="2"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754" marR="0" lvl="3" indent="-38099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5943" marR="0" lvl="4" indent="-355591"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131" marR="0" lvl="5"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320" marR="0" lvl="6"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509" marR="0" lvl="7"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697" marR="0" lvl="8" indent="-342891"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63499" indent="0">
              <a:buNone/>
            </a:pPr>
            <a:r>
              <a:rPr lang="en-US" sz="2200" b="0"/>
              <a:t>Hình d</a:t>
            </a:r>
            <a:r>
              <a:rPr lang="vi-VN" sz="2200" b="0"/>
              <a:t>ư</a:t>
            </a:r>
            <a:r>
              <a:rPr lang="en-US" sz="2200" b="0"/>
              <a:t>ới đây </a:t>
            </a:r>
            <a:r>
              <a:rPr lang="vi-VN" sz="2200" b="0"/>
              <a:t>cho thấy ba trường hợp không có mối quan hệ tương quan giữa hai thuộc tính trong mỗi bộ dữ liệu nhất định</a:t>
            </a:r>
            <a:endParaRPr lang="en-US" sz="2200" b="0"/>
          </a:p>
          <a:p>
            <a:pPr marL="63499" indent="0">
              <a:buNone/>
            </a:pPr>
            <a:endParaRPr lang="en-US" sz="2200" b="0"/>
          </a:p>
          <a:p>
            <a:pPr marL="63499" indent="0">
              <a:buNone/>
            </a:pPr>
            <a:endParaRPr lang="en-US" sz="2200" b="0"/>
          </a:p>
          <a:p>
            <a:pPr marL="63499" indent="0">
              <a:buNone/>
            </a:pPr>
            <a:endParaRPr lang="en-US" sz="2200" b="0"/>
          </a:p>
          <a:p>
            <a:pPr marL="63499" indent="0">
              <a:buNone/>
            </a:pPr>
            <a:endParaRPr lang="en-US" sz="2200" b="0"/>
          </a:p>
          <a:p>
            <a:pPr marL="63499" indent="0">
              <a:buNone/>
            </a:pPr>
            <a:endParaRPr lang="en-US" sz="2200" b="0"/>
          </a:p>
          <a:p>
            <a:pPr marL="63499" indent="0">
              <a:buNone/>
            </a:pPr>
            <a:endParaRPr lang="en-US" sz="2200" b="0"/>
          </a:p>
          <a:p>
            <a:pPr marL="63499" indent="0">
              <a:buNone/>
            </a:pPr>
            <a:endParaRPr lang="en-US" sz="2200" b="0"/>
          </a:p>
          <a:p>
            <a:pPr marL="63499" indent="0">
              <a:buNone/>
            </a:pPr>
            <a:endParaRPr lang="en-US" sz="2200" b="0"/>
          </a:p>
          <a:p>
            <a:pPr marL="63499" indent="0">
              <a:buNone/>
            </a:pPr>
            <a:r>
              <a:rPr lang="vi-VN" sz="2200" b="0"/>
              <a:t>Biểu đồ phân tán là một công cụ mạnh mẽ để trực quan hóa và khám phá mỗi quan hệ giữa các biến số trong dữ liệu.</a:t>
            </a:r>
          </a:p>
        </p:txBody>
      </p:sp>
      <p:pic>
        <p:nvPicPr>
          <p:cNvPr id="10" name="Hình ảnh 1" descr="Ảnh có chứa văn bản, ảnh chụp màn hình, hàng, biểu đồ&#10;&#10;Mô tả được tạo tự động">
            <a:extLst>
              <a:ext uri="{FF2B5EF4-FFF2-40B4-BE49-F238E27FC236}">
                <a16:creationId xmlns:a16="http://schemas.microsoft.com/office/drawing/2014/main" id="{CAC16C78-6A02-43EA-865D-3178FDA1EAAD}"/>
              </a:ext>
            </a:extLst>
          </p:cNvPr>
          <p:cNvPicPr/>
          <p:nvPr/>
        </p:nvPicPr>
        <p:blipFill rotWithShape="1">
          <a:blip r:embed="rId3"/>
          <a:srcRect l="13236" t="5441" r="3699" b="31707"/>
          <a:stretch/>
        </p:blipFill>
        <p:spPr>
          <a:xfrm>
            <a:off x="590754" y="2871030"/>
            <a:ext cx="7962491" cy="2227503"/>
          </a:xfrm>
          <a:prstGeom prst="rect">
            <a:avLst/>
          </a:prstGeom>
        </p:spPr>
      </p:pic>
    </p:spTree>
    <p:extLst>
      <p:ext uri="{BB962C8B-B14F-4D97-AF65-F5344CB8AC3E}">
        <p14:creationId xmlns:p14="http://schemas.microsoft.com/office/powerpoint/2010/main" val="13391006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t>Tài liệu tham khảo</a:t>
            </a:r>
            <a:endParaRPr/>
          </a:p>
        </p:txBody>
      </p:sp>
      <p:sp>
        <p:nvSpPr>
          <p:cNvPr id="100" name="Google Shape;100;p35"/>
          <p:cNvSpPr txBox="1">
            <a:spLocks noGrp="1"/>
          </p:cNvSpPr>
          <p:nvPr>
            <p:ph type="body" idx="1"/>
          </p:nvPr>
        </p:nvSpPr>
        <p:spPr>
          <a:xfrm>
            <a:off x="457202" y="1323105"/>
            <a:ext cx="8465127" cy="4678363"/>
          </a:xfrm>
          <a:prstGeom prst="rect">
            <a:avLst/>
          </a:prstGeom>
          <a:noFill/>
          <a:ln>
            <a:noFill/>
          </a:ln>
        </p:spPr>
        <p:txBody>
          <a:bodyPr spcFirstLastPara="1" wrap="square" lIns="91425" tIns="45700" rIns="91425" bIns="45700" anchor="t" anchorCtr="0">
            <a:noAutofit/>
          </a:bodyPr>
          <a:lstStyle/>
          <a:p>
            <a:pPr marL="285744" indent="-285744" algn="just">
              <a:lnSpc>
                <a:spcPct val="150000"/>
              </a:lnSpc>
              <a:spcBef>
                <a:spcPts val="0"/>
              </a:spcBef>
              <a:buFont typeface="Wingdings" panose="05000000000000000000" pitchFamily="2" charset="2"/>
              <a:buChar char="q"/>
            </a:pPr>
            <a:r>
              <a:rPr lang="en-GB" sz="2000" err="1">
                <a:latin typeface="Times New Roman" panose="02020603050405020304" pitchFamily="18" charset="0"/>
                <a:cs typeface="Times New Roman" panose="02020603050405020304" pitchFamily="18" charset="0"/>
              </a:rPr>
              <a:t>Nguyễn</a:t>
            </a:r>
            <a:r>
              <a:rPr lang="en-GB" sz="2000">
                <a:latin typeface="Times New Roman" panose="02020603050405020304" pitchFamily="18" charset="0"/>
                <a:cs typeface="Times New Roman" panose="02020603050405020304" pitchFamily="18" charset="0"/>
              </a:rPr>
              <a:t>, H. T., &amp; Han, J. (2011). Data Mining: Concepts and Techniques (3rd ed.). Morgan Kaufmann.</a:t>
            </a:r>
          </a:p>
          <a:p>
            <a:pPr marL="285744" indent="-285744" algn="just">
              <a:lnSpc>
                <a:spcPct val="150000"/>
              </a:lnSpc>
              <a:spcBef>
                <a:spcPts val="0"/>
              </a:spcBef>
              <a:buFont typeface="Wingdings" panose="05000000000000000000" pitchFamily="2" charset="2"/>
              <a:buChar char="q"/>
            </a:pPr>
            <a:r>
              <a:rPr lang="en-US" sz="2000">
                <a:latin typeface="Times New Roman" panose="02020603050405020304" pitchFamily="18" charset="0"/>
                <a:cs typeface="Times New Roman" panose="02020603050405020304" pitchFamily="18" charset="0"/>
              </a:rPr>
              <a:t>Zimek, Arthur; Filzmoser, Peter (2018). "There and back again: Outlier detection between statistical reasoning and data mining algorithms“</a:t>
            </a:r>
          </a:p>
          <a:p>
            <a:pPr marL="285744" indent="-285744" algn="just">
              <a:lnSpc>
                <a:spcPct val="150000"/>
              </a:lnSpc>
              <a:spcBef>
                <a:spcPts val="0"/>
              </a:spcBef>
              <a:buFont typeface="Wingdings" panose="05000000000000000000" pitchFamily="2" charset="2"/>
              <a:buChar char="q"/>
            </a:pPr>
            <a:r>
              <a:rPr lang="en-GB" sz="2000">
                <a:latin typeface="Times New Roman" panose="02020603050405020304" pitchFamily="18" charset="0"/>
                <a:cs typeface="Times New Roman" panose="02020603050405020304" pitchFamily="18" charset="0"/>
              </a:rPr>
              <a:t>Tổng h</a:t>
            </a:r>
            <a:r>
              <a:rPr lang="en-US" sz="2000">
                <a:latin typeface="Times New Roman" panose="02020603050405020304" pitchFamily="18" charset="0"/>
                <a:cs typeface="Times New Roman" panose="02020603050405020304" pitchFamily="18" charset="0"/>
              </a:rPr>
              <a:t>ợp </a:t>
            </a:r>
            <a:r>
              <a:rPr lang="en-GB" sz="2000">
                <a:latin typeface="Times New Roman" panose="02020603050405020304" pitchFamily="18" charset="0"/>
                <a:cs typeface="Times New Roman" panose="02020603050405020304" pitchFamily="18" charset="0"/>
              </a:rPr>
              <a:t>Wikipedia</a:t>
            </a:r>
          </a:p>
          <a:p>
            <a:pPr marL="285744" indent="-285744" algn="just">
              <a:lnSpc>
                <a:spcPct val="150000"/>
              </a:lnSpc>
              <a:spcBef>
                <a:spcPts val="0"/>
              </a:spcBef>
              <a:buFont typeface="Wingdings" panose="05000000000000000000" pitchFamily="2" charset="2"/>
              <a:buChar char="q"/>
            </a:pPr>
            <a:endParaRPr lang="en-GB" sz="20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33</a:t>
            </a:fld>
            <a:endParaRPr/>
          </a:p>
        </p:txBody>
      </p:sp>
    </p:spTree>
    <p:extLst>
      <p:ext uri="{BB962C8B-B14F-4D97-AF65-F5344CB8AC3E}">
        <p14:creationId xmlns:p14="http://schemas.microsoft.com/office/powerpoint/2010/main" val="794793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9"/>
        <p:cNvGrpSpPr/>
        <p:nvPr/>
      </p:nvGrpSpPr>
      <p:grpSpPr>
        <a:xfrm>
          <a:off x="0" y="0"/>
          <a:ext cx="0" cy="0"/>
          <a:chOff x="0" y="0"/>
          <a:chExt cx="0" cy="0"/>
        </a:xfrm>
      </p:grpSpPr>
      <p:sp>
        <p:nvSpPr>
          <p:cNvPr id="270" name="Google Shape;270;p43"/>
          <p:cNvSpPr/>
          <p:nvPr/>
        </p:nvSpPr>
        <p:spPr>
          <a:xfrm>
            <a:off x="0" y="0"/>
            <a:ext cx="9144000" cy="6858000"/>
          </a:xfrm>
          <a:prstGeom prst="rect">
            <a:avLst/>
          </a:prstGeom>
          <a:solidFill>
            <a:schemeClr val="lt1"/>
          </a:soli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1" name="Google Shape;271;p43"/>
          <p:cNvSpPr/>
          <p:nvPr/>
        </p:nvSpPr>
        <p:spPr>
          <a:xfrm>
            <a:off x="0" y="0"/>
            <a:ext cx="9141715" cy="6858000"/>
          </a:xfrm>
          <a:prstGeom prst="rect">
            <a:avLst/>
          </a:prstGeom>
          <a:solidFill>
            <a:schemeClr val="lt1"/>
          </a:soli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2" name="Google Shape;272;p43"/>
          <p:cNvSpPr/>
          <p:nvPr/>
        </p:nvSpPr>
        <p:spPr>
          <a:xfrm rot="5400000" flipH="1">
            <a:off x="-1914813" y="1914812"/>
            <a:ext cx="6858000" cy="3028377"/>
          </a:xfrm>
          <a:prstGeom prst="rect">
            <a:avLst/>
          </a:prstGeom>
          <a:gradFill>
            <a:gsLst>
              <a:gs pos="0">
                <a:srgbClr val="000000"/>
              </a:gs>
              <a:gs pos="8000">
                <a:srgbClr val="000000"/>
              </a:gs>
              <a:gs pos="100000">
                <a:srgbClr val="366092"/>
              </a:gs>
            </a:gsLst>
            <a:lin ang="3000000" scaled="0"/>
          </a:gra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3" name="Google Shape;273;p43"/>
          <p:cNvSpPr/>
          <p:nvPr/>
        </p:nvSpPr>
        <p:spPr>
          <a:xfrm rot="5400000" flipH="1">
            <a:off x="-1914814" y="1924949"/>
            <a:ext cx="6857999" cy="3028379"/>
          </a:xfrm>
          <a:prstGeom prst="rect">
            <a:avLst/>
          </a:prstGeom>
          <a:gradFill>
            <a:gsLst>
              <a:gs pos="0">
                <a:srgbClr val="000000">
                  <a:alpha val="0"/>
                </a:srgbClr>
              </a:gs>
              <a:gs pos="99000">
                <a:srgbClr val="4F81BD">
                  <a:alpha val="45882"/>
                </a:srgbClr>
              </a:gs>
              <a:gs pos="100000">
                <a:srgbClr val="4F81BD">
                  <a:alpha val="45882"/>
                </a:srgbClr>
              </a:gs>
            </a:gsLst>
            <a:lin ang="1800000" scaled="0"/>
          </a:gra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4" name="Google Shape;274;p43"/>
          <p:cNvSpPr/>
          <p:nvPr/>
        </p:nvSpPr>
        <p:spPr>
          <a:xfrm rot="5400000" flipH="1">
            <a:off x="263196" y="4092816"/>
            <a:ext cx="2501979" cy="3028381"/>
          </a:xfrm>
          <a:prstGeom prst="rect">
            <a:avLst/>
          </a:prstGeom>
          <a:gradFill>
            <a:gsLst>
              <a:gs pos="0">
                <a:srgbClr val="4F81BD">
                  <a:alpha val="28627"/>
                </a:srgbClr>
              </a:gs>
              <a:gs pos="2000">
                <a:srgbClr val="4F81BD">
                  <a:alpha val="28627"/>
                </a:srgbClr>
              </a:gs>
              <a:gs pos="100000">
                <a:srgbClr val="000000">
                  <a:alpha val="29803"/>
                </a:srgbClr>
              </a:gs>
            </a:gsLst>
            <a:lin ang="7800000" scaled="0"/>
          </a:gra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5" name="Google Shape;275;p43"/>
          <p:cNvSpPr/>
          <p:nvPr/>
        </p:nvSpPr>
        <p:spPr>
          <a:xfrm rot="-964587">
            <a:off x="-376302" y="969718"/>
            <a:ext cx="2925267" cy="4178959"/>
          </a:xfrm>
          <a:custGeom>
            <a:avLst/>
            <a:gdLst/>
            <a:ahLst/>
            <a:cxnLst/>
            <a:rect l="l" t="t" r="r" b="b"/>
            <a:pathLst>
              <a:path w="3900357" h="4178958" extrusionOk="0">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4F81BD">
                  <a:alpha val="42745"/>
                </a:srgbClr>
              </a:gs>
            </a:gsLst>
            <a:lin ang="1800000" scaled="0"/>
          </a:gra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6" name="Google Shape;276;p43"/>
          <p:cNvSpPr/>
          <p:nvPr/>
        </p:nvSpPr>
        <p:spPr>
          <a:xfrm rot="5400000" flipH="1">
            <a:off x="-1914820" y="1904672"/>
            <a:ext cx="6858003" cy="3028376"/>
          </a:xfrm>
          <a:prstGeom prst="rect">
            <a:avLst/>
          </a:prstGeom>
          <a:gradFill>
            <a:gsLst>
              <a:gs pos="0">
                <a:srgbClr val="000000">
                  <a:alpha val="0"/>
                </a:srgbClr>
              </a:gs>
              <a:gs pos="99000">
                <a:srgbClr val="93B3D7">
                  <a:alpha val="10980"/>
                </a:srgbClr>
              </a:gs>
              <a:gs pos="100000">
                <a:srgbClr val="93B3D7">
                  <a:alpha val="10980"/>
                </a:srgbClr>
              </a:gs>
            </a:gsLst>
            <a:lin ang="7200000" scaled="0"/>
          </a:gradFill>
          <a:ln>
            <a:noFill/>
          </a:ln>
        </p:spPr>
        <p:txBody>
          <a:bodyPr spcFirstLastPara="1" wrap="square" lIns="91425" tIns="45700" rIns="91425" bIns="45700" anchor="ctr" anchorCtr="0">
            <a:noAutofit/>
          </a:bodyPr>
          <a:lstStyle/>
          <a:p>
            <a:pPr algn="ctr"/>
            <a:endParaRPr>
              <a:solidFill>
                <a:schemeClr val="lt1"/>
              </a:solidFill>
            </a:endParaRPr>
          </a:p>
        </p:txBody>
      </p:sp>
      <p:sp>
        <p:nvSpPr>
          <p:cNvPr id="277" name="Google Shape;277;p43"/>
          <p:cNvSpPr txBox="1">
            <a:spLocks noGrp="1"/>
          </p:cNvSpPr>
          <p:nvPr>
            <p:ph type="title"/>
          </p:nvPr>
        </p:nvSpPr>
        <p:spPr>
          <a:xfrm>
            <a:off x="350042" y="586857"/>
            <a:ext cx="2401025" cy="3387497"/>
          </a:xfrm>
          <a:prstGeom prst="rect">
            <a:avLst/>
          </a:prstGeom>
          <a:noFill/>
          <a:ln>
            <a:noFill/>
          </a:ln>
        </p:spPr>
        <p:txBody>
          <a:bodyPr spcFirstLastPara="1" wrap="square" lIns="91425" tIns="45700" rIns="91425" bIns="45700" anchor="b" anchorCtr="0">
            <a:normAutofit/>
          </a:bodyPr>
          <a:lstStyle/>
          <a:p>
            <a:pPr algn="r"/>
            <a:r>
              <a:rPr lang="en-US" sz="3500">
                <a:solidFill>
                  <a:srgbClr val="FFFFFF"/>
                </a:solidFill>
              </a:rPr>
              <a:t>CẢM ƠN MỌI NGƯỜI ĐÃ LẮNG NGHE!!!</a:t>
            </a:r>
            <a:endParaRPr/>
          </a:p>
        </p:txBody>
      </p:sp>
      <p:sp>
        <p:nvSpPr>
          <p:cNvPr id="278" name="Google Shape;278;p43"/>
          <p:cNvSpPr txBox="1">
            <a:spLocks noGrp="1"/>
          </p:cNvSpPr>
          <p:nvPr>
            <p:ph type="body" idx="1"/>
          </p:nvPr>
        </p:nvSpPr>
        <p:spPr>
          <a:xfrm>
            <a:off x="3607694" y="649482"/>
            <a:ext cx="4916511" cy="5546047"/>
          </a:xfrm>
          <a:prstGeom prst="rect">
            <a:avLst/>
          </a:prstGeom>
          <a:noFill/>
          <a:ln>
            <a:noFill/>
          </a:ln>
        </p:spPr>
        <p:txBody>
          <a:bodyPr spcFirstLastPara="1" wrap="square" lIns="91425" tIns="45700" rIns="91425" bIns="45700" anchor="ctr" anchorCtr="0">
            <a:normAutofit/>
          </a:bodyPr>
          <a:lstStyle/>
          <a:p>
            <a:pPr marL="63498" indent="0" algn="ctr">
              <a:buNone/>
            </a:pPr>
            <a:r>
              <a:rPr lang="en-US" sz="2000">
                <a:solidFill>
                  <a:srgbClr val="FF0000"/>
                </a:solidFill>
              </a:rPr>
              <a:t>THANKS FOR WATCHING AND LISTENNING!!!!</a:t>
            </a:r>
            <a:endParaRPr/>
          </a:p>
          <a:p>
            <a:pPr marL="63498" indent="0">
              <a:buNone/>
            </a:pPr>
            <a:endParaRPr sz="1700"/>
          </a:p>
        </p:txBody>
      </p:sp>
      <p:sp>
        <p:nvSpPr>
          <p:cNvPr id="279" name="Google Shape;279;p43"/>
          <p:cNvSpPr txBox="1">
            <a:spLocks noGrp="1"/>
          </p:cNvSpPr>
          <p:nvPr>
            <p:ph type="sldNum" idx="12"/>
          </p:nvPr>
        </p:nvSpPr>
        <p:spPr>
          <a:xfrm>
            <a:off x="8778240" y="6455664"/>
            <a:ext cx="336043" cy="365125"/>
          </a:xfrm>
          <a:prstGeom prst="rect">
            <a:avLst/>
          </a:prstGeom>
          <a:noFill/>
          <a:ln>
            <a:noFill/>
          </a:ln>
        </p:spPr>
        <p:txBody>
          <a:bodyPr spcFirstLastPara="1" wrap="square" lIns="91425" tIns="45700" rIns="91425" bIns="45700" anchor="ctr" anchorCtr="0">
            <a:normAutofit/>
          </a:bodyPr>
          <a:lstStyle/>
          <a:p>
            <a:pPr>
              <a:spcAft>
                <a:spcPts val="600"/>
              </a:spcAft>
              <a:buSzPts val="1000"/>
            </a:pPr>
            <a:fld id="{00000000-1234-1234-1234-123412341234}" type="slidenum">
              <a:rPr lang="en-US" sz="1000">
                <a:solidFill>
                  <a:srgbClr val="7F7F7F"/>
                </a:solidFill>
              </a:rPr>
              <a:pPr>
                <a:spcAft>
                  <a:spcPts val="600"/>
                </a:spcAft>
                <a:buSzPts val="1000"/>
              </a:pPr>
              <a:t>34</a:t>
            </a:fld>
            <a:endParaRPr sz="1000">
              <a:solidFill>
                <a:srgbClr val="7F7F7F"/>
              </a:solidFill>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pitchFamily="18" charset="0"/>
                <a:cs typeface="Times New Roman" panose="02020603050405020304" pitchFamily="18" charset="0"/>
              </a:rPr>
              <a:t>1.</a:t>
            </a:r>
            <a:r>
              <a:rPr lang="en-GB" sz="3200">
                <a:solidFill>
                  <a:srgbClr val="000000"/>
                </a:solidFill>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rPr>
              <a:t>ĐO LƯỜNG XU HƯỚNG TRUNG TÂM</a:t>
            </a:r>
            <a:endParaRPr>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2673927" cy="385623"/>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1.2 Trung </a:t>
            </a:r>
            <a:r>
              <a:rPr lang="en-US" sz="1800" err="1">
                <a:latin typeface="Times New Roman" panose="02020603050405020304" pitchFamily="18" charset="0"/>
                <a:cs typeface="Times New Roman" panose="02020603050405020304" pitchFamily="18" charset="0"/>
              </a:rPr>
              <a:t>vị</a:t>
            </a:r>
            <a:r>
              <a:rPr lang="en-US" sz="1800">
                <a:latin typeface="Times New Roman" panose="02020603050405020304" pitchFamily="18" charset="0"/>
                <a:cs typeface="Times New Roman" panose="02020603050405020304" pitchFamily="18" charset="0"/>
              </a:rPr>
              <a:t>( Median)</a:t>
            </a:r>
          </a:p>
        </p:txBody>
      </p:sp>
      <p:sp>
        <p:nvSpPr>
          <p:cNvPr id="101" name="Google Shape;101;p35"/>
          <p:cNvSpPr txBox="1">
            <a:spLocks noGrp="1"/>
          </p:cNvSpPr>
          <p:nvPr>
            <p:ph type="sldNum" idx="12"/>
          </p:nvPr>
        </p:nvSpPr>
        <p:spPr>
          <a:xfrm>
            <a:off x="6553200" y="6341052"/>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4</a:t>
            </a:fld>
            <a:endParaRPr/>
          </a:p>
        </p:txBody>
      </p:sp>
      <p:sp>
        <p:nvSpPr>
          <p:cNvPr id="4" name="Hộp Văn bản 3">
            <a:extLst>
              <a:ext uri="{FF2B5EF4-FFF2-40B4-BE49-F238E27FC236}">
                <a16:creationId xmlns:a16="http://schemas.microsoft.com/office/drawing/2014/main" id="{39397BED-3F78-646D-97A3-41278DDD7921}"/>
              </a:ext>
            </a:extLst>
          </p:cNvPr>
          <p:cNvSpPr txBox="1"/>
          <p:nvPr/>
        </p:nvSpPr>
        <p:spPr>
          <a:xfrm>
            <a:off x="586510" y="1708729"/>
            <a:ext cx="4822431" cy="1669496"/>
          </a:xfrm>
          <a:prstGeom prst="rect">
            <a:avLst/>
          </a:prstGeom>
          <a:noFill/>
        </p:spPr>
        <p:txBody>
          <a:bodyPr wrap="square">
            <a:spAutoFit/>
          </a:bodyPr>
          <a:lstStyle/>
          <a:p>
            <a:pPr marL="285744" indent="-285744" algn="just">
              <a:lnSpc>
                <a:spcPct val="150000"/>
              </a:lnSpc>
              <a:buSzPts val="2600"/>
              <a:buFont typeface="Wingdings" panose="05000000000000000000" pitchFamily="2" charset="2"/>
              <a:buChar char="q"/>
            </a:pPr>
            <a:r>
              <a:rPr lang="vi-VN">
                <a:latin typeface="Times New Roman" panose="02020603050405020304" pitchFamily="18" charset="0"/>
                <a:cs typeface="Times New Roman" panose="02020603050405020304" pitchFamily="18" charset="0"/>
              </a:rPr>
              <a:t>Trung </a:t>
            </a:r>
            <a:r>
              <a:rPr lang="en-US" err="1">
                <a:latin typeface="Times New Roman" panose="02020603050405020304" pitchFamily="18" charset="0"/>
                <a:cs typeface="Times New Roman" panose="02020603050405020304" pitchFamily="18" charset="0"/>
              </a:rPr>
              <a:t>vị</a:t>
            </a:r>
            <a:r>
              <a:rPr lang="vi-VN">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ở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sắp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theo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tự</a:t>
            </a:r>
            <a:endParaRPr lang="vi-VN">
              <a:latin typeface="Times New Roman" panose="02020603050405020304" pitchFamily="18" charset="0"/>
              <a:cs typeface="Times New Roman" panose="02020603050405020304" pitchFamily="18" charset="0"/>
            </a:endParaRPr>
          </a:p>
          <a:p>
            <a:pPr marL="285744" indent="-285744" algn="just">
              <a:lnSpc>
                <a:spcPct val="150000"/>
              </a:lnSpc>
              <a:buSzPts val="2600"/>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Là</a:t>
            </a:r>
            <a:r>
              <a:rPr lang="vi-VN">
                <a:latin typeface="Times New Roman" panose="02020603050405020304" pitchFamily="18" charset="0"/>
                <a:cs typeface="Times New Roman" panose="02020603050405020304" pitchFamily="18" charset="0"/>
              </a:rPr>
              <a:t> giá trị phân tách</a:t>
            </a:r>
            <a:r>
              <a:rPr lang="en-US">
                <a:latin typeface="Times New Roman" panose="02020603050405020304" pitchFamily="18" charset="0"/>
                <a:cs typeface="Times New Roman" panose="02020603050405020304" pitchFamily="18" charset="0"/>
              </a:rPr>
              <a:t> </a:t>
            </a:r>
            <a:r>
              <a:rPr lang="vi-VN">
                <a:latin typeface="Times New Roman" panose="02020603050405020304" pitchFamily="18" charset="0"/>
                <a:cs typeface="Times New Roman" panose="02020603050405020304" pitchFamily="18" charset="0"/>
              </a:rPr>
              <a:t>nửa trên của tập dữ liệu khỏi nửa dưới.</a:t>
            </a:r>
            <a:endParaRPr lang="en-US">
              <a:latin typeface="Times New Roman" panose="02020603050405020304" pitchFamily="18" charset="0"/>
              <a:cs typeface="Times New Roman" panose="02020603050405020304" pitchFamily="18" charset="0"/>
            </a:endParaRPr>
          </a:p>
          <a:p>
            <a:pPr marL="285744" indent="-285744" algn="just">
              <a:lnSpc>
                <a:spcPct val="150000"/>
              </a:lnSpc>
              <a:buSzPts val="2600"/>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Thể</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hiện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tâm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tốt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hơn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nhiều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ngoại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lai</a:t>
            </a:r>
            <a:r>
              <a:rPr lang="en-US">
                <a:latin typeface="Times New Roman" panose="02020603050405020304" pitchFamily="18" charset="0"/>
                <a:cs typeface="Times New Roman" panose="02020603050405020304" pitchFamily="18" charset="0"/>
              </a:rPr>
              <a:t>.</a:t>
            </a:r>
            <a:endParaRPr lang="vi-VN">
              <a:latin typeface="Times New Roman" panose="02020603050405020304" pitchFamily="18" charset="0"/>
              <a:cs typeface="Times New Roman" panose="02020603050405020304" pitchFamily="18" charset="0"/>
            </a:endParaRPr>
          </a:p>
        </p:txBody>
      </p:sp>
      <p:pic>
        <p:nvPicPr>
          <p:cNvPr id="8" name="Hình ảnh 7">
            <a:extLst>
              <a:ext uri="{FF2B5EF4-FFF2-40B4-BE49-F238E27FC236}">
                <a16:creationId xmlns:a16="http://schemas.microsoft.com/office/drawing/2014/main" id="{B96B7E55-1FA5-46BE-4350-0C570D156FFD}"/>
              </a:ext>
            </a:extLst>
          </p:cNvPr>
          <p:cNvPicPr>
            <a:picLocks noChangeAspect="1"/>
          </p:cNvPicPr>
          <p:nvPr/>
        </p:nvPicPr>
        <p:blipFill>
          <a:blip r:embed="rId3"/>
          <a:stretch>
            <a:fillRect/>
          </a:stretch>
        </p:blipFill>
        <p:spPr>
          <a:xfrm>
            <a:off x="5495639" y="1682262"/>
            <a:ext cx="3536476" cy="1280733"/>
          </a:xfrm>
          <a:prstGeom prst="rect">
            <a:avLst/>
          </a:prstGeom>
        </p:spPr>
      </p:pic>
      <p:sp>
        <p:nvSpPr>
          <p:cNvPr id="10" name="Hộp Văn bản 9">
            <a:extLst>
              <a:ext uri="{FF2B5EF4-FFF2-40B4-BE49-F238E27FC236}">
                <a16:creationId xmlns:a16="http://schemas.microsoft.com/office/drawing/2014/main" id="{CB8A8956-107B-ED4F-C288-15AA9661EF45}"/>
              </a:ext>
            </a:extLst>
          </p:cNvPr>
          <p:cNvSpPr txBox="1"/>
          <p:nvPr/>
        </p:nvSpPr>
        <p:spPr>
          <a:xfrm>
            <a:off x="6516253" y="2853676"/>
            <a:ext cx="1408547" cy="276999"/>
          </a:xfrm>
          <a:prstGeom prst="rect">
            <a:avLst/>
          </a:prstGeom>
          <a:noFill/>
        </p:spPr>
        <p:txBody>
          <a:bodyPr wrap="square">
            <a:spAutoFit/>
          </a:bodyPr>
          <a:lstStyle/>
          <a:p>
            <a:r>
              <a:rPr lang="en-US" sz="1200" i="1">
                <a:solidFill>
                  <a:srgbClr val="FF0000"/>
                </a:solidFill>
                <a:latin typeface="Times New Roman" panose="02020603050405020304" pitchFamily="18" charset="0"/>
                <a:cs typeface="Times New Roman" panose="02020603050405020304" pitchFamily="18" charset="0"/>
              </a:rPr>
              <a:t>Trung </a:t>
            </a:r>
            <a:r>
              <a:rPr lang="en-US" sz="1200" i="1" err="1">
                <a:solidFill>
                  <a:srgbClr val="FF0000"/>
                </a:solidFill>
                <a:latin typeface="Times New Roman" panose="02020603050405020304" pitchFamily="18" charset="0"/>
                <a:cs typeface="Times New Roman" panose="02020603050405020304" pitchFamily="18" charset="0"/>
              </a:rPr>
              <a:t>vị</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khi</a:t>
            </a:r>
            <a:r>
              <a:rPr lang="en-US" sz="1200" i="1">
                <a:solidFill>
                  <a:srgbClr val="FF0000"/>
                </a:solidFill>
                <a:latin typeface="Times New Roman" panose="02020603050405020304" pitchFamily="18" charset="0"/>
                <a:cs typeface="Times New Roman" panose="02020603050405020304" pitchFamily="18" charset="0"/>
              </a:rPr>
              <a:t> n </a:t>
            </a:r>
            <a:r>
              <a:rPr lang="en-US" sz="1200" i="1" err="1">
                <a:solidFill>
                  <a:srgbClr val="FF0000"/>
                </a:solidFill>
                <a:latin typeface="Times New Roman" panose="02020603050405020304" pitchFamily="18" charset="0"/>
                <a:cs typeface="Times New Roman" panose="02020603050405020304" pitchFamily="18" charset="0"/>
              </a:rPr>
              <a:t>lẻ</a:t>
            </a:r>
            <a:endParaRPr lang="en-US" sz="1200" i="1">
              <a:solidFill>
                <a:srgbClr val="FF0000"/>
              </a:solidFill>
            </a:endParaRPr>
          </a:p>
        </p:txBody>
      </p:sp>
      <p:pic>
        <p:nvPicPr>
          <p:cNvPr id="14" name="Hình ảnh 13">
            <a:extLst>
              <a:ext uri="{FF2B5EF4-FFF2-40B4-BE49-F238E27FC236}">
                <a16:creationId xmlns:a16="http://schemas.microsoft.com/office/drawing/2014/main" id="{5105A577-B1A1-B690-6C75-1B5CCB723053}"/>
              </a:ext>
            </a:extLst>
          </p:cNvPr>
          <p:cNvPicPr>
            <a:picLocks noChangeAspect="1"/>
          </p:cNvPicPr>
          <p:nvPr/>
        </p:nvPicPr>
        <p:blipFill>
          <a:blip r:embed="rId4"/>
          <a:stretch>
            <a:fillRect/>
          </a:stretch>
        </p:blipFill>
        <p:spPr>
          <a:xfrm>
            <a:off x="5615709" y="3373370"/>
            <a:ext cx="3071092" cy="780503"/>
          </a:xfrm>
          <a:prstGeom prst="rect">
            <a:avLst/>
          </a:prstGeom>
        </p:spPr>
      </p:pic>
      <p:sp>
        <p:nvSpPr>
          <p:cNvPr id="15" name="Hộp Văn bản 14">
            <a:extLst>
              <a:ext uri="{FF2B5EF4-FFF2-40B4-BE49-F238E27FC236}">
                <a16:creationId xmlns:a16="http://schemas.microsoft.com/office/drawing/2014/main" id="{F111ADC2-7741-A57C-F34C-EB42EEDDFA50}"/>
              </a:ext>
            </a:extLst>
          </p:cNvPr>
          <p:cNvSpPr txBox="1"/>
          <p:nvPr/>
        </p:nvSpPr>
        <p:spPr>
          <a:xfrm>
            <a:off x="6516253" y="4297106"/>
            <a:ext cx="1408547" cy="276999"/>
          </a:xfrm>
          <a:prstGeom prst="rect">
            <a:avLst/>
          </a:prstGeom>
          <a:noFill/>
        </p:spPr>
        <p:txBody>
          <a:bodyPr wrap="square">
            <a:spAutoFit/>
          </a:bodyPr>
          <a:lstStyle/>
          <a:p>
            <a:r>
              <a:rPr lang="en-US" sz="1200" i="1">
                <a:solidFill>
                  <a:srgbClr val="FF0000"/>
                </a:solidFill>
                <a:latin typeface="Times New Roman" panose="02020603050405020304" pitchFamily="18" charset="0"/>
                <a:cs typeface="Times New Roman" panose="02020603050405020304" pitchFamily="18" charset="0"/>
              </a:rPr>
              <a:t>Trung </a:t>
            </a:r>
            <a:r>
              <a:rPr lang="en-US" sz="1200" i="1" err="1">
                <a:solidFill>
                  <a:srgbClr val="FF0000"/>
                </a:solidFill>
                <a:latin typeface="Times New Roman" panose="02020603050405020304" pitchFamily="18" charset="0"/>
                <a:cs typeface="Times New Roman" panose="02020603050405020304" pitchFamily="18" charset="0"/>
              </a:rPr>
              <a:t>vị</a:t>
            </a:r>
            <a:r>
              <a:rPr lang="en-US" sz="1200" i="1">
                <a:solidFill>
                  <a:srgbClr val="FF0000"/>
                </a:solidFill>
                <a:latin typeface="Times New Roman" panose="02020603050405020304" pitchFamily="18" charset="0"/>
                <a:cs typeface="Times New Roman" panose="02020603050405020304" pitchFamily="18" charset="0"/>
              </a:rPr>
              <a:t> </a:t>
            </a:r>
            <a:r>
              <a:rPr lang="en-US" sz="1200" i="1" err="1">
                <a:solidFill>
                  <a:srgbClr val="FF0000"/>
                </a:solidFill>
                <a:latin typeface="Times New Roman" panose="02020603050405020304" pitchFamily="18" charset="0"/>
                <a:cs typeface="Times New Roman" panose="02020603050405020304" pitchFamily="18" charset="0"/>
              </a:rPr>
              <a:t>khi</a:t>
            </a:r>
            <a:r>
              <a:rPr lang="en-US" sz="1200" i="1">
                <a:solidFill>
                  <a:srgbClr val="FF0000"/>
                </a:solidFill>
                <a:latin typeface="Times New Roman" panose="02020603050405020304" pitchFamily="18" charset="0"/>
                <a:cs typeface="Times New Roman" panose="02020603050405020304" pitchFamily="18" charset="0"/>
              </a:rPr>
              <a:t> n </a:t>
            </a:r>
            <a:r>
              <a:rPr lang="en-US" sz="1200" i="1" err="1">
                <a:solidFill>
                  <a:srgbClr val="FF0000"/>
                </a:solidFill>
                <a:latin typeface="Times New Roman" panose="02020603050405020304" pitchFamily="18" charset="0"/>
                <a:cs typeface="Times New Roman" panose="02020603050405020304" pitchFamily="18" charset="0"/>
              </a:rPr>
              <a:t>chẵn</a:t>
            </a:r>
            <a:endParaRPr lang="en-US" sz="1200" i="1">
              <a:solidFill>
                <a:srgbClr val="FF0000"/>
              </a:solidFill>
            </a:endParaRPr>
          </a:p>
        </p:txBody>
      </p:sp>
      <p:sp>
        <p:nvSpPr>
          <p:cNvPr id="17" name="Hộp Văn bản 16">
            <a:extLst>
              <a:ext uri="{FF2B5EF4-FFF2-40B4-BE49-F238E27FC236}">
                <a16:creationId xmlns:a16="http://schemas.microsoft.com/office/drawing/2014/main" id="{BCA1A167-C6EA-346D-964C-A52C06F66914}"/>
              </a:ext>
            </a:extLst>
          </p:cNvPr>
          <p:cNvSpPr txBox="1"/>
          <p:nvPr/>
        </p:nvSpPr>
        <p:spPr>
          <a:xfrm>
            <a:off x="568038" y="3414398"/>
            <a:ext cx="4822431" cy="1023165"/>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Ví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dãy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30, 36, 47, 50, 52, 52, 56, 60, 63, 70, 70, 110. </a:t>
            </a:r>
            <a:r>
              <a:rPr lang="en-US" err="1">
                <a:latin typeface="Times New Roman" panose="02020603050405020304" pitchFamily="18" charset="0"/>
                <a:cs typeface="Times New Roman" panose="02020603050405020304" pitchFamily="18" charset="0"/>
              </a:rPr>
              <a:t>Yêu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tìm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p>
          <a:p>
            <a:pPr algn="just">
              <a:lnSpc>
                <a:spcPct val="150000"/>
              </a:lnSpc>
              <a:buSzPts val="2600"/>
            </a:pPr>
            <a:r>
              <a:rPr lang="en-US" b="1" err="1">
                <a:latin typeface="Times New Roman" panose="02020603050405020304" pitchFamily="18" charset="0"/>
                <a:cs typeface="Times New Roman" panose="02020603050405020304" pitchFamily="18" charset="0"/>
              </a:rPr>
              <a:t>Áp</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dụng</a:t>
            </a:r>
            <a:r>
              <a:rPr lang="en-US" b="1">
                <a:latin typeface="Times New Roman" panose="02020603050405020304" pitchFamily="18" charset="0"/>
                <a:cs typeface="Times New Roman" panose="02020603050405020304" pitchFamily="18" charset="0"/>
              </a:rPr>
              <a:t>:  </a:t>
            </a:r>
          </a:p>
        </p:txBody>
      </p:sp>
      <p:sp>
        <p:nvSpPr>
          <p:cNvPr id="19" name="Hộp Văn bản 18">
            <a:extLst>
              <a:ext uri="{FF2B5EF4-FFF2-40B4-BE49-F238E27FC236}">
                <a16:creationId xmlns:a16="http://schemas.microsoft.com/office/drawing/2014/main" id="{AC84533D-C5DB-7308-52EC-B0B9D0864223}"/>
              </a:ext>
            </a:extLst>
          </p:cNvPr>
          <p:cNvSpPr txBox="1"/>
          <p:nvPr/>
        </p:nvSpPr>
        <p:spPr>
          <a:xfrm>
            <a:off x="531091" y="4631712"/>
            <a:ext cx="7292109" cy="376834"/>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Nhận</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xét</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lượng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dãy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chẵn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thế</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được</a:t>
            </a:r>
            <a:r>
              <a:rPr lang="en-US">
                <a:latin typeface="Times New Roman" panose="02020603050405020304" pitchFamily="18" charset="0"/>
                <a:cs typeface="Times New Roman" panose="02020603050405020304" pitchFamily="18" charset="0"/>
              </a:rPr>
              <a:t>:</a:t>
            </a:r>
          </a:p>
        </p:txBody>
      </p:sp>
      <p:pic>
        <p:nvPicPr>
          <p:cNvPr id="21" name="Hình ảnh 20">
            <a:extLst>
              <a:ext uri="{FF2B5EF4-FFF2-40B4-BE49-F238E27FC236}">
                <a16:creationId xmlns:a16="http://schemas.microsoft.com/office/drawing/2014/main" id="{21AE73D2-6285-D599-8398-A30707E29135}"/>
              </a:ext>
            </a:extLst>
          </p:cNvPr>
          <p:cNvPicPr>
            <a:picLocks noChangeAspect="1"/>
          </p:cNvPicPr>
          <p:nvPr/>
        </p:nvPicPr>
        <p:blipFill>
          <a:blip r:embed="rId5"/>
          <a:stretch>
            <a:fillRect/>
          </a:stretch>
        </p:blipFill>
        <p:spPr>
          <a:xfrm>
            <a:off x="1233271" y="5046941"/>
            <a:ext cx="1615931" cy="346835"/>
          </a:xfrm>
          <a:prstGeom prst="rect">
            <a:avLst/>
          </a:prstGeom>
        </p:spPr>
      </p:pic>
      <p:sp>
        <p:nvSpPr>
          <p:cNvPr id="23" name="Hộp Văn bản 22">
            <a:extLst>
              <a:ext uri="{FF2B5EF4-FFF2-40B4-BE49-F238E27FC236}">
                <a16:creationId xmlns:a16="http://schemas.microsoft.com/office/drawing/2014/main" id="{C6C95A09-8996-1107-238C-F0CABD570508}"/>
              </a:ext>
            </a:extLst>
          </p:cNvPr>
          <p:cNvSpPr txBox="1"/>
          <p:nvPr/>
        </p:nvSpPr>
        <p:spPr>
          <a:xfrm>
            <a:off x="2997725" y="5045563"/>
            <a:ext cx="2138219" cy="307777"/>
          </a:xfrm>
          <a:prstGeom prst="rect">
            <a:avLst/>
          </a:prstGeom>
          <a:noFill/>
        </p:spPr>
        <p:txBody>
          <a:bodyPr wrap="square">
            <a:spAutoFit/>
          </a:bodyPr>
          <a:lstStyle/>
          <a:p>
            <a:r>
              <a:rPr lang="en-US" err="1">
                <a:latin typeface="Times New Roman" panose="02020603050405020304" pitchFamily="18" charset="0"/>
                <a:cs typeface="Times New Roman" panose="02020603050405020304" pitchFamily="18" charset="0"/>
              </a:rPr>
              <a:t>Vậy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$54,000.</a:t>
            </a:r>
          </a:p>
        </p:txBody>
      </p:sp>
      <p:sp>
        <p:nvSpPr>
          <p:cNvPr id="25" name="Hộp Văn bản 24">
            <a:extLst>
              <a:ext uri="{FF2B5EF4-FFF2-40B4-BE49-F238E27FC236}">
                <a16:creationId xmlns:a16="http://schemas.microsoft.com/office/drawing/2014/main" id="{09D4BB99-B308-A3EC-7965-64AA1C0AD25B}"/>
              </a:ext>
            </a:extLst>
          </p:cNvPr>
          <p:cNvSpPr txBox="1"/>
          <p:nvPr/>
        </p:nvSpPr>
        <p:spPr>
          <a:xfrm>
            <a:off x="568037" y="5430206"/>
            <a:ext cx="8118763" cy="700000"/>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Giả</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sử</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Ta </a:t>
            </a:r>
            <a:r>
              <a:rPr lang="en-US" err="1">
                <a:latin typeface="Times New Roman" panose="02020603050405020304" pitchFamily="18" charset="0"/>
                <a:cs typeface="Times New Roman" panose="02020603050405020304" pitchFamily="18" charset="0"/>
              </a:rPr>
              <a:t>chỉ</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xét</a:t>
            </a:r>
            <a:r>
              <a:rPr lang="en-US">
                <a:latin typeface="Times New Roman" panose="02020603050405020304" pitchFamily="18" charset="0"/>
                <a:cs typeface="Times New Roman" panose="02020603050405020304" pitchFamily="18" charset="0"/>
              </a:rPr>
              <a:t> 11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đầu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tiên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trên</a:t>
            </a:r>
            <a:r>
              <a:rPr lang="en-US">
                <a:latin typeface="Times New Roman" panose="02020603050405020304" pitchFamily="18" charset="0"/>
                <a:cs typeface="Times New Roman" panose="02020603050405020304" pitchFamily="18" charset="0"/>
              </a:rPr>
              <a:t>, ta </a:t>
            </a:r>
            <a:r>
              <a:rPr lang="en-US" err="1">
                <a:latin typeface="Times New Roman" panose="02020603050405020304" pitchFamily="18" charset="0"/>
                <a:cs typeface="Times New Roman" panose="02020603050405020304" pitchFamily="18" charset="0"/>
              </a:rPr>
              <a:t>áp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chính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giá</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trị</a:t>
            </a:r>
            <a:r>
              <a:rPr lang="en-US">
                <a:latin typeface="Times New Roman" panose="02020603050405020304" pitchFamily="18" charset="0"/>
                <a:cs typeface="Times New Roman" panose="02020603050405020304" pitchFamily="18" charset="0"/>
              </a:rPr>
              <a:t> ở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6 </a:t>
            </a:r>
            <a:r>
              <a:rPr lang="en-US" err="1">
                <a:latin typeface="Times New Roman" panose="02020603050405020304" pitchFamily="18" charset="0"/>
                <a:cs typeface="Times New Roman" panose="02020603050405020304" pitchFamily="18" charset="0"/>
              </a:rPr>
              <a:t>tức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52. </a:t>
            </a:r>
            <a:r>
              <a:rPr lang="en-US" err="1">
                <a:latin typeface="Times New Roman" panose="02020603050405020304" pitchFamily="18" charset="0"/>
                <a:cs typeface="Times New Roman" panose="02020603050405020304" pitchFamily="18" charset="0"/>
              </a:rPr>
              <a:t>Vậy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bình</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$52,000.</a:t>
            </a:r>
          </a:p>
        </p:txBody>
      </p:sp>
    </p:spTree>
    <p:extLst>
      <p:ext uri="{BB962C8B-B14F-4D97-AF65-F5344CB8AC3E}">
        <p14:creationId xmlns:p14="http://schemas.microsoft.com/office/powerpoint/2010/main" val="16336052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pitchFamily="18" charset="0"/>
                <a:cs typeface="Times New Roman" panose="02020603050405020304" pitchFamily="18" charset="0"/>
              </a:rPr>
              <a:t>1.</a:t>
            </a:r>
            <a:r>
              <a:rPr lang="en-GB" sz="3200">
                <a:solidFill>
                  <a:srgbClr val="000000"/>
                </a:solidFill>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rPr>
              <a:t>ĐO LƯỜNG XU HƯỚNG TRUNG TÂM</a:t>
            </a:r>
            <a:endParaRPr>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2830945" cy="385623"/>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1.2 Trung </a:t>
            </a:r>
            <a:r>
              <a:rPr lang="en-US" sz="1800" err="1">
                <a:latin typeface="Times New Roman" panose="02020603050405020304" pitchFamily="18" charset="0"/>
                <a:cs typeface="Times New Roman" panose="02020603050405020304" pitchFamily="18" charset="0"/>
              </a:rPr>
              <a:t>vị</a:t>
            </a:r>
            <a:r>
              <a:rPr lang="en-US" sz="1800">
                <a:latin typeface="Times New Roman" panose="02020603050405020304" pitchFamily="18" charset="0"/>
                <a:cs typeface="Times New Roman" panose="02020603050405020304" pitchFamily="18" charset="0"/>
              </a:rPr>
              <a:t> (Median)</a:t>
            </a:r>
          </a:p>
        </p:txBody>
      </p:sp>
      <p:sp>
        <p:nvSpPr>
          <p:cNvPr id="101" name="Google Shape;101;p35"/>
          <p:cNvSpPr txBox="1">
            <a:spLocks noGrp="1"/>
          </p:cNvSpPr>
          <p:nvPr>
            <p:ph type="sldNum" idx="12"/>
          </p:nvPr>
        </p:nvSpPr>
        <p:spPr>
          <a:xfrm>
            <a:off x="6553200" y="6341052"/>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5</a:t>
            </a:fld>
            <a:endParaRPr/>
          </a:p>
        </p:txBody>
      </p:sp>
      <p:sp>
        <p:nvSpPr>
          <p:cNvPr id="17" name="Hộp Văn bản 16">
            <a:extLst>
              <a:ext uri="{FF2B5EF4-FFF2-40B4-BE49-F238E27FC236}">
                <a16:creationId xmlns:a16="http://schemas.microsoft.com/office/drawing/2014/main" id="{BCA1A167-C6EA-346D-964C-A52C06F66914}"/>
              </a:ext>
            </a:extLst>
          </p:cNvPr>
          <p:cNvSpPr txBox="1"/>
          <p:nvPr/>
        </p:nvSpPr>
        <p:spPr>
          <a:xfrm>
            <a:off x="594361" y="3702725"/>
            <a:ext cx="3209641" cy="700000"/>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Ví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a:t>
            </a:r>
            <a:r>
              <a:rPr lang="en-US" b="1">
                <a:latin typeface="Times New Roman" panose="02020603050405020304" pitchFamily="18" charset="0"/>
                <a:cs typeface="Times New Roman" panose="02020603050405020304" pitchFamily="18" charset="0"/>
              </a:rPr>
              <a:t>: </a:t>
            </a:r>
            <a:r>
              <a:rPr lang="en-US">
                <a:latin typeface="Times New Roman" panose="02020603050405020304" pitchFamily="18" charset="0"/>
                <a:cs typeface="Times New Roman" panose="02020603050405020304" pitchFamily="18" charset="0"/>
              </a:rPr>
              <a:t>Cho </a:t>
            </a:r>
            <a:r>
              <a:rPr lang="en-US" err="1">
                <a:latin typeface="Times New Roman" panose="02020603050405020304" pitchFamily="18" charset="0"/>
                <a:cs typeface="Times New Roman" panose="02020603050405020304" pitchFamily="18" charset="0"/>
              </a:rPr>
              <a:t>bảng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khoảng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về</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tuổi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endParaRPr lang="en-US">
              <a:latin typeface="Times New Roman" panose="02020603050405020304" pitchFamily="18" charset="0"/>
              <a:cs typeface="Times New Roman" panose="02020603050405020304" pitchFamily="18" charset="0"/>
            </a:endParaRPr>
          </a:p>
        </p:txBody>
      </p:sp>
      <p:sp>
        <p:nvSpPr>
          <p:cNvPr id="3" name="Hộp Văn bản 2">
            <a:extLst>
              <a:ext uri="{FF2B5EF4-FFF2-40B4-BE49-F238E27FC236}">
                <a16:creationId xmlns:a16="http://schemas.microsoft.com/office/drawing/2014/main" id="{B519130E-B84C-2E6F-E955-1B1F812F5EE3}"/>
              </a:ext>
            </a:extLst>
          </p:cNvPr>
          <p:cNvSpPr txBox="1"/>
          <p:nvPr/>
        </p:nvSpPr>
        <p:spPr>
          <a:xfrm>
            <a:off x="531091" y="1841920"/>
            <a:ext cx="3536476" cy="307777"/>
          </a:xfrm>
          <a:prstGeom prst="rect">
            <a:avLst/>
          </a:prstGeom>
          <a:noFill/>
        </p:spPr>
        <p:txBody>
          <a:bodyPr wrap="square">
            <a:spAutoFit/>
          </a:bodyPr>
          <a:lstStyle/>
          <a:p>
            <a:r>
              <a:rPr lang="en-US" b="1" err="1">
                <a:latin typeface="Times New Roman" panose="02020603050405020304" pitchFamily="18" charset="0"/>
                <a:cs typeface="Times New Roman" panose="02020603050405020304" pitchFamily="18" charset="0"/>
              </a:rPr>
              <a:t>Mở</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rộng</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Khoảng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endParaRPr lang="en-US"/>
          </a:p>
        </p:txBody>
      </p:sp>
      <p:pic>
        <p:nvPicPr>
          <p:cNvPr id="6" name="Hình ảnh 5">
            <a:extLst>
              <a:ext uri="{FF2B5EF4-FFF2-40B4-BE49-F238E27FC236}">
                <a16:creationId xmlns:a16="http://schemas.microsoft.com/office/drawing/2014/main" id="{7D3DC79B-B6C0-DBC2-FBB6-9B7BAB77079A}"/>
              </a:ext>
            </a:extLst>
          </p:cNvPr>
          <p:cNvPicPr>
            <a:picLocks noChangeAspect="1"/>
          </p:cNvPicPr>
          <p:nvPr/>
        </p:nvPicPr>
        <p:blipFill>
          <a:blip r:embed="rId3"/>
          <a:stretch>
            <a:fillRect/>
          </a:stretch>
        </p:blipFill>
        <p:spPr>
          <a:xfrm>
            <a:off x="631536" y="2148389"/>
            <a:ext cx="2983693" cy="1537609"/>
          </a:xfrm>
          <a:prstGeom prst="rect">
            <a:avLst/>
          </a:prstGeom>
        </p:spPr>
      </p:pic>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75A78B4C-7BDC-B208-0BCB-77EF1EFA1971}"/>
                  </a:ext>
                </a:extLst>
              </p:cNvPr>
              <p:cNvSpPr txBox="1"/>
              <p:nvPr/>
            </p:nvSpPr>
            <p:spPr>
              <a:xfrm>
                <a:off x="4191001" y="1760861"/>
                <a:ext cx="4321465" cy="3391378"/>
              </a:xfrm>
              <a:prstGeom prst="rect">
                <a:avLst/>
              </a:prstGeom>
              <a:noFill/>
            </p:spPr>
            <p:txBody>
              <a:bodyPr wrap="square">
                <a:spAutoFit/>
              </a:bodyPr>
              <a:lstStyle/>
              <a:p>
                <a:pPr algn="just">
                  <a:lnSpc>
                    <a:spcPct val="150000"/>
                  </a:lnSpc>
                  <a:buSzPts val="2600"/>
                </a:pPr>
                <a:r>
                  <a:rPr lang="en-US" b="1">
                    <a:latin typeface="Times New Roman" panose="02020603050405020304" pitchFamily="18" charset="0"/>
                    <a:cs typeface="Times New Roman" panose="02020603050405020304" pitchFamily="18" charset="0"/>
                  </a:rPr>
                  <a:t>Áp </a:t>
                </a:r>
                <a:r>
                  <a:rPr lang="en-US" b="1" err="1">
                    <a:latin typeface="Times New Roman" panose="02020603050405020304" pitchFamily="18" charset="0"/>
                    <a:cs typeface="Times New Roman" panose="02020603050405020304" pitchFamily="18" charset="0"/>
                  </a:rPr>
                  <a:t>dụng</a:t>
                </a:r>
                <a:r>
                  <a:rPr lang="en-US" b="1">
                    <a:latin typeface="Times New Roman" panose="02020603050405020304" pitchFamily="18" charset="0"/>
                    <a:cs typeface="Times New Roman" panose="02020603050405020304" pitchFamily="18" charset="0"/>
                  </a:rPr>
                  <a:t>:</a:t>
                </a:r>
              </a:p>
              <a:p>
                <a:pPr algn="just">
                  <a:lnSpc>
                    <a:spcPct val="107000"/>
                  </a:lnSpc>
                  <a:spcAft>
                    <a:spcPts val="800"/>
                  </a:spcAft>
                </a:pPr>
                <a:r>
                  <a:rPr lang="en-GB" kern="100" err="1">
                    <a:latin typeface="Times New Roman" panose="02020603050405020304" pitchFamily="18" charset="0"/>
                    <a:ea typeface="Calibri" panose="020F0502020204030204" pitchFamily="34" charset="0"/>
                    <a:cs typeface="Times New Roman" panose="02020603050405020304" pitchFamily="18" charset="0"/>
                  </a:rPr>
                  <a:t>Vì</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tổng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số</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quan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sát</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là</a:t>
                </a:r>
                <a:r>
                  <a:rPr lang="en-GB" kern="100">
                    <a:latin typeface="Times New Roman" panose="02020603050405020304" pitchFamily="18" charset="0"/>
                    <a:ea typeface="Calibri" panose="020F0502020204030204" pitchFamily="34" charset="0"/>
                    <a:cs typeface="Times New Roman" panose="02020603050405020304" pitchFamily="18" charset="0"/>
                  </a:rPr>
                  <a:t> 3194, </a:t>
                </a:r>
                <a:r>
                  <a:rPr lang="en-GB" kern="100" err="1">
                    <a:latin typeface="Times New Roman" panose="02020603050405020304" pitchFamily="18" charset="0"/>
                    <a:ea typeface="Calibri" panose="020F0502020204030204" pitchFamily="34" charset="0"/>
                    <a:cs typeface="Times New Roman" panose="02020603050405020304" pitchFamily="18" charset="0"/>
                  </a:rPr>
                  <a:t>vị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trí</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của</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trung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vị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sẽ</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là</a:t>
                </a:r>
                <a:r>
                  <a:rPr lang="en-GB" kern="100">
                    <a:latin typeface="Times New Roman" panose="02020603050405020304" pitchFamily="18" charset="0"/>
                    <a:ea typeface="Calibri" panose="020F0502020204030204" pitchFamily="34" charset="0"/>
                    <a:cs typeface="Times New Roman" panose="02020603050405020304" pitchFamily="18" charset="0"/>
                  </a:rPr>
                  <a:t>:</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14:m>
                  <m:oMathPara xmlns:m="http://schemas.openxmlformats.org/officeDocument/2006/math">
                    <m:oMathParaPr>
                      <m:jc m:val="centerGroup"/>
                    </m:oMathParaPr>
                    <m:oMath xmlns:m="http://schemas.openxmlformats.org/officeDocument/2006/math">
                      <m:f>
                        <m:fPr>
                          <m:ctrlPr>
                            <a:rPr lang="en-US" i="1" kern="100">
                              <a:latin typeface="Cambria Math" panose="02040503050406030204" pitchFamily="18" charset="0"/>
                              <a:ea typeface="Calibri" panose="020F0502020204030204" pitchFamily="34" charset="0"/>
                              <a:cs typeface="Times New Roman" panose="02020603050405020304" pitchFamily="18" charset="0"/>
                            </a:rPr>
                          </m:ctrlPr>
                        </m:fPr>
                        <m:num>
                          <m:r>
                            <a:rPr lang="en-GB" i="1" kern="100">
                              <a:latin typeface="Cambria Math" panose="02040503050406030204" pitchFamily="18" charset="0"/>
                              <a:ea typeface="Calibri" panose="020F0502020204030204" pitchFamily="34" charset="0"/>
                              <a:cs typeface="Times New Roman" panose="02020603050405020304" pitchFamily="18" charset="0"/>
                            </a:rPr>
                            <m:t>3194+1</m:t>
                          </m:r>
                        </m:num>
                        <m:den>
                          <m:r>
                            <a:rPr lang="en-GB" i="1" kern="100">
                              <a:latin typeface="Cambria Math" panose="02040503050406030204" pitchFamily="18" charset="0"/>
                              <a:ea typeface="Calibri" panose="020F0502020204030204" pitchFamily="34" charset="0"/>
                              <a:cs typeface="Times New Roman" panose="02020603050405020304" pitchFamily="18" charset="0"/>
                            </a:rPr>
                            <m:t>2</m:t>
                          </m:r>
                        </m:den>
                      </m:f>
                      <m:r>
                        <a:rPr lang="en-GB" i="1" kern="100">
                          <a:latin typeface="Cambria Math" panose="02040503050406030204" pitchFamily="18" charset="0"/>
                          <a:ea typeface="Calibri" panose="020F0502020204030204" pitchFamily="34" charset="0"/>
                          <a:cs typeface="Times New Roman" panose="02020603050405020304" pitchFamily="18" charset="0"/>
                        </a:rPr>
                        <m:t>=1597.5 </m:t>
                      </m:r>
                    </m:oMath>
                  </m:oMathPara>
                </a14:m>
                <a:endParaRPr lang="en-US">
                  <a:latin typeface="Times New Roman" panose="02020603050405020304" pitchFamily="18" charset="0"/>
                  <a:cs typeface="Times New Roman" panose="02020603050405020304" pitchFamily="18" charset="0"/>
                </a:endParaRPr>
              </a:p>
              <a:p>
                <a:pPr algn="just">
                  <a:lnSpc>
                    <a:spcPct val="107000"/>
                  </a:lnSpc>
                  <a:spcAft>
                    <a:spcPts val="800"/>
                  </a:spcAft>
                </a:pPr>
                <a:r>
                  <a:rPr lang="en-US">
                    <a:latin typeface="Times New Roman" panose="02020603050405020304" pitchFamily="18" charset="0"/>
                    <a:cs typeface="Times New Roman" panose="02020603050405020304" pitchFamily="18" charset="0"/>
                  </a:rPr>
                  <a:t>L1= 21(</a:t>
                </a:r>
                <a:r>
                  <a:rPr lang="en-GB" kern="100" err="1">
                    <a:latin typeface="Times New Roman" panose="02020603050405020304" pitchFamily="18" charset="0"/>
                    <a:ea typeface="Calibri" panose="020F0502020204030204" pitchFamily="34" charset="0"/>
                    <a:cs typeface="Times New Roman" panose="02020603050405020304" pitchFamily="18" charset="0"/>
                  </a:rPr>
                  <a:t>Tần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số</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cộng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dồn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lớn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hơn</a:t>
                </a:r>
                <a:r>
                  <a:rPr lang="en-GB" kern="100">
                    <a:latin typeface="Times New Roman" panose="02020603050405020304" pitchFamily="18" charset="0"/>
                    <a:ea typeface="Calibri" panose="020F0502020204030204" pitchFamily="34" charset="0"/>
                    <a:cs typeface="Times New Roman" panose="02020603050405020304" pitchFamily="18" charset="0"/>
                  </a:rPr>
                  <a:t> 1597.5 </a:t>
                </a:r>
                <a:r>
                  <a:rPr lang="en-GB" kern="100" err="1">
                    <a:latin typeface="Times New Roman" panose="02020603050405020304" pitchFamily="18" charset="0"/>
                    <a:ea typeface="Calibri" panose="020F0502020204030204" pitchFamily="34" charset="0"/>
                    <a:cs typeface="Times New Roman" panose="02020603050405020304" pitchFamily="18" charset="0"/>
                  </a:rPr>
                  <a:t>là</a:t>
                </a:r>
                <a:r>
                  <a:rPr lang="en-GB" kern="100">
                    <a:latin typeface="Times New Roman" panose="02020603050405020304" pitchFamily="18" charset="0"/>
                    <a:ea typeface="Calibri" panose="020F0502020204030204" pitchFamily="34" charset="0"/>
                    <a:cs typeface="Times New Roman" panose="02020603050405020304" pitchFamily="18" charset="0"/>
                  </a:rPr>
                  <a:t> 2450, </a:t>
                </a:r>
                <a:r>
                  <a:rPr lang="en-GB" kern="100" err="1">
                    <a:latin typeface="Times New Roman" panose="02020603050405020304" pitchFamily="18" charset="0"/>
                    <a:ea typeface="Calibri" panose="020F0502020204030204" pitchFamily="34" charset="0"/>
                    <a:cs typeface="Times New Roman" panose="02020603050405020304" pitchFamily="18" charset="0"/>
                  </a:rPr>
                  <a:t>nằm</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trong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khoảng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lớp</a:t>
                </a:r>
                <a:r>
                  <a:rPr lang="en-GB" kern="100">
                    <a:latin typeface="Times New Roman" panose="02020603050405020304" pitchFamily="18" charset="0"/>
                    <a:ea typeface="Calibri" panose="020F0502020204030204" pitchFamily="34" charset="0"/>
                    <a:cs typeface="Times New Roman" panose="02020603050405020304" pitchFamily="18" charset="0"/>
                  </a:rPr>
                  <a:t> 21–50 =&gt; </a:t>
                </a:r>
                <a:r>
                  <a:rPr lang="en-GB" kern="100" err="1">
                    <a:latin typeface="Times New Roman" panose="02020603050405020304" pitchFamily="18" charset="0"/>
                    <a:ea typeface="Calibri" panose="020F0502020204030204" pitchFamily="34" charset="0"/>
                    <a:cs typeface="Times New Roman" panose="02020603050405020304" pitchFamily="18" charset="0"/>
                  </a:rPr>
                  <a:t>khoảng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lớp</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trung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vị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là</a:t>
                </a:r>
                <a:r>
                  <a:rPr lang="en-GB" kern="100">
                    <a:latin typeface="Times New Roman" panose="02020603050405020304" pitchFamily="18" charset="0"/>
                    <a:ea typeface="Calibri" panose="020F0502020204030204" pitchFamily="34" charset="0"/>
                    <a:cs typeface="Times New Roman" panose="02020603050405020304" pitchFamily="18" charset="0"/>
                  </a:rPr>
                  <a:t> 21–50)</a:t>
                </a:r>
              </a:p>
              <a:p>
                <a:pPr algn="just">
                  <a:lnSpc>
                    <a:spcPct val="107000"/>
                  </a:lnSpc>
                  <a:spcAft>
                    <a:spcPts val="800"/>
                  </a:spcAft>
                </a:pPr>
                <a:r>
                  <a:rPr lang="en-GB" kern="100" err="1">
                    <a:latin typeface="Times New Roman" panose="02020603050405020304" pitchFamily="18" charset="0"/>
                    <a:cs typeface="Times New Roman" panose="02020603050405020304" pitchFamily="18" charset="0"/>
                  </a:rPr>
                  <a:t>Áp</a:t>
                </a:r>
                <a:r>
                  <a:rPr lang="en-GB" kern="100">
                    <a:latin typeface="Times New Roman" panose="02020603050405020304" pitchFamily="18" charset="0"/>
                    <a:cs typeface="Times New Roman" panose="02020603050405020304" pitchFamily="18" charset="0"/>
                  </a:rPr>
                  <a:t> </a:t>
                </a:r>
                <a:r>
                  <a:rPr lang="en-GB" kern="100" err="1">
                    <a:latin typeface="Times New Roman" panose="02020603050405020304" pitchFamily="18" charset="0"/>
                    <a:cs typeface="Times New Roman" panose="02020603050405020304" pitchFamily="18" charset="0"/>
                  </a:rPr>
                  <a:t>dụng</a:t>
                </a:r>
                <a:r>
                  <a:rPr lang="en-GB" kern="100">
                    <a:latin typeface="Times New Roman" panose="02020603050405020304" pitchFamily="18" charset="0"/>
                    <a:cs typeface="Times New Roman" panose="02020603050405020304" pitchFamily="18" charset="0"/>
                  </a:rPr>
                  <a:t> </a:t>
                </a:r>
                <a:r>
                  <a:rPr lang="en-GB" kern="100" err="1">
                    <a:latin typeface="Times New Roman" panose="02020603050405020304" pitchFamily="18" charset="0"/>
                    <a:cs typeface="Times New Roman" panose="02020603050405020304" pitchFamily="18" charset="0"/>
                  </a:rPr>
                  <a:t>công</a:t>
                </a:r>
                <a:r>
                  <a:rPr lang="en-GB" kern="100">
                    <a:latin typeface="Times New Roman" panose="02020603050405020304" pitchFamily="18" charset="0"/>
                    <a:cs typeface="Times New Roman" panose="02020603050405020304" pitchFamily="18" charset="0"/>
                  </a:rPr>
                  <a:t> </a:t>
                </a:r>
                <a:r>
                  <a:rPr lang="en-GB" kern="100" err="1">
                    <a:latin typeface="Times New Roman" panose="02020603050405020304" pitchFamily="18" charset="0"/>
                    <a:cs typeface="Times New Roman" panose="02020603050405020304" pitchFamily="18" charset="0"/>
                  </a:rPr>
                  <a:t>thức</a:t>
                </a:r>
                <a:r>
                  <a:rPr lang="en-GB" kern="100">
                    <a:latin typeface="Times New Roman" panose="02020603050405020304" pitchFamily="18" charset="0"/>
                    <a:cs typeface="Times New Roman" panose="02020603050405020304" pitchFamily="18" charset="0"/>
                  </a:rPr>
                  <a:t> </a:t>
                </a:r>
                <a:r>
                  <a:rPr lang="en-GB" kern="100" err="1">
                    <a:latin typeface="Times New Roman" panose="02020603050405020304" pitchFamily="18" charset="0"/>
                    <a:cs typeface="Times New Roman" panose="02020603050405020304" pitchFamily="18" charset="0"/>
                  </a:rPr>
                  <a:t>tính</a:t>
                </a:r>
                <a:r>
                  <a:rPr lang="en-GB" kern="100">
                    <a:latin typeface="Times New Roman" panose="02020603050405020304" pitchFamily="18" charset="0"/>
                    <a:cs typeface="Times New Roman" panose="02020603050405020304" pitchFamily="18" charset="0"/>
                  </a:rPr>
                  <a:t> </a:t>
                </a:r>
                <a:r>
                  <a:rPr lang="en-GB" kern="100" err="1">
                    <a:latin typeface="Times New Roman" panose="02020603050405020304" pitchFamily="18" charset="0"/>
                    <a:cs typeface="Times New Roman" panose="02020603050405020304" pitchFamily="18" charset="0"/>
                  </a:rPr>
                  <a:t>trung</a:t>
                </a:r>
                <a:r>
                  <a:rPr lang="en-GB" kern="100">
                    <a:latin typeface="Times New Roman" panose="02020603050405020304" pitchFamily="18" charset="0"/>
                    <a:cs typeface="Times New Roman" panose="02020603050405020304" pitchFamily="18" charset="0"/>
                  </a:rPr>
                  <a:t> </a:t>
                </a:r>
                <a:r>
                  <a:rPr lang="en-GB" kern="100" err="1">
                    <a:latin typeface="Times New Roman" panose="02020603050405020304" pitchFamily="18" charset="0"/>
                    <a:cs typeface="Times New Roman" panose="02020603050405020304" pitchFamily="18" charset="0"/>
                  </a:rPr>
                  <a:t>vị</a:t>
                </a:r>
                <a:r>
                  <a:rPr lang="en-GB" kern="100">
                    <a:latin typeface="Times New Roman" panose="02020603050405020304" pitchFamily="18" charset="0"/>
                    <a:cs typeface="Times New Roman" panose="02020603050405020304" pitchFamily="18" charset="0"/>
                  </a:rPr>
                  <a:t> </a:t>
                </a:r>
              </a:p>
              <a:p>
                <a:pPr algn="just">
                  <a:lnSpc>
                    <a:spcPct val="107000"/>
                  </a:lnSpc>
                  <a:spcAft>
                    <a:spcPts val="800"/>
                  </a:spcAft>
                </a:pPr>
                <a:r>
                  <a:rPr lang="en-GB">
                    <a:latin typeface="Times New Roman" panose="02020603050405020304" pitchFamily="18" charset="0"/>
                    <a:ea typeface="Calibri" panose="020F0502020204030204" pitchFamily="34" charset="0"/>
                    <a:cs typeface="Times New Roman" panose="02020603050405020304" pitchFamily="18" charset="0"/>
                  </a:rPr>
                  <a:t>L1 = 21 , N = 3194, width = 50-21 = 29, </a:t>
                </a:r>
                <a14:m>
                  <m:oMath xmlns:m="http://schemas.openxmlformats.org/officeDocument/2006/math">
                    <m:sSub>
                      <m:sSubPr>
                        <m:ctrlPr>
                          <a:rPr lang="en-US" i="1">
                            <a:latin typeface="Cambria Math" panose="02040503050406030204" pitchFamily="18" charset="0"/>
                          </a:rPr>
                        </m:ctrlPr>
                      </m:sSubPr>
                      <m:e>
                        <m:r>
                          <a:rPr lang="en-GB" i="1">
                            <a:latin typeface="Cambria Math" panose="02040503050406030204" pitchFamily="18" charset="0"/>
                            <a:ea typeface="Calibri" panose="020F0502020204030204" pitchFamily="34" charset="0"/>
                            <a:cs typeface="Times New Roman" panose="02020603050405020304" pitchFamily="18" charset="0"/>
                          </a:rPr>
                          <m:t>𝑓𝑟𝑒𝑝</m:t>
                        </m:r>
                      </m:e>
                      <m:sub>
                        <m:r>
                          <a:rPr lang="en-GB" i="1">
                            <a:latin typeface="Cambria Math" panose="02040503050406030204" pitchFamily="18" charset="0"/>
                            <a:ea typeface="Calibri" panose="020F0502020204030204" pitchFamily="34" charset="0"/>
                            <a:cs typeface="Times New Roman" panose="02020603050405020304" pitchFamily="18" charset="0"/>
                          </a:rPr>
                          <m:t>𝑚𝑒𝑑𝑖𝑎𝑛</m:t>
                        </m:r>
                      </m:sub>
                    </m:sSub>
                  </m:oMath>
                </a14:m>
                <a:r>
                  <a:rPr lang="en-GB">
                    <a:latin typeface="Times New Roman" panose="02020603050405020304" pitchFamily="18" charset="0"/>
                    <a:ea typeface="Calibri" panose="020F0502020204030204" pitchFamily="34" charset="0"/>
                    <a:cs typeface="Times New Roman" panose="02020603050405020304" pitchFamily="18" charset="0"/>
                  </a:rPr>
                  <a:t> = 1500 (</a:t>
                </a:r>
                <a:r>
                  <a:rPr lang="en-GB" err="1">
                    <a:latin typeface="Times New Roman" panose="02020603050405020304" pitchFamily="18" charset="0"/>
                    <a:ea typeface="Calibri" panose="020F0502020204030204" pitchFamily="34" charset="0"/>
                    <a:cs typeface="Times New Roman" panose="02020603050405020304" pitchFamily="18" charset="0"/>
                  </a:rPr>
                  <a:t>tần</a:t>
                </a:r>
                <a:r>
                  <a:rPr lang="en-GB">
                    <a:latin typeface="Times New Roman" panose="02020603050405020304" pitchFamily="18" charset="0"/>
                    <a:ea typeface="Calibri" panose="020F0502020204030204" pitchFamily="34" charset="0"/>
                    <a:cs typeface="Times New Roman" panose="02020603050405020304" pitchFamily="18" charset="0"/>
                  </a:rPr>
                  <a:t> </a:t>
                </a:r>
                <a:r>
                  <a:rPr lang="en-GB" err="1">
                    <a:latin typeface="Times New Roman" panose="02020603050405020304" pitchFamily="18" charset="0"/>
                    <a:ea typeface="Calibri" panose="020F0502020204030204" pitchFamily="34" charset="0"/>
                    <a:cs typeface="Times New Roman" panose="02020603050405020304" pitchFamily="18" charset="0"/>
                  </a:rPr>
                  <a:t>số</a:t>
                </a:r>
                <a:r>
                  <a:rPr lang="en-GB">
                    <a:latin typeface="Times New Roman" panose="02020603050405020304" pitchFamily="18" charset="0"/>
                    <a:ea typeface="Calibri" panose="020F0502020204030204" pitchFamily="34" charset="0"/>
                    <a:cs typeface="Times New Roman" panose="02020603050405020304" pitchFamily="18" charset="0"/>
                  </a:rPr>
                  <a:t> 21 - 50), CF = 950</a:t>
                </a:r>
                <a:r>
                  <a:rPr lang="en-US">
                    <a:latin typeface="Times New Roman" panose="02020603050405020304" pitchFamily="18" charset="0"/>
                    <a:cs typeface="Times New Roman" panose="02020603050405020304" pitchFamily="18" charset="0"/>
                  </a:rPr>
                  <a:t>  </a:t>
                </a:r>
              </a:p>
              <a:p>
                <a:pPr algn="just">
                  <a:lnSpc>
                    <a:spcPct val="107000"/>
                  </a:lnSpc>
                  <a:spcAft>
                    <a:spcPts val="800"/>
                  </a:spcAft>
                </a:pPr>
                <a:r>
                  <a:rPr lang="en-US">
                    <a:latin typeface="Times New Roman" panose="02020603050405020304" pitchFamily="18" charset="0"/>
                    <a:cs typeface="Times New Roman" panose="02020603050405020304" pitchFamily="18" charset="0"/>
                  </a:rPr>
                  <a:t>	21 + (</a:t>
                </a:r>
                <a14:m>
                  <m:oMath xmlns:m="http://schemas.openxmlformats.org/officeDocument/2006/math">
                    <m:f>
                      <m:fPr>
                        <m:ctrlPr>
                          <a:rPr lang="en-US" i="1">
                            <a:latin typeface="Cambria Math" panose="02040503050406030204" pitchFamily="18" charset="0"/>
                            <a:cs typeface="Times New Roman" panose="02020603050405020304" pitchFamily="18" charset="0"/>
                          </a:rPr>
                        </m:ctrlPr>
                      </m:fPr>
                      <m:num>
                        <m:r>
                          <a:rPr lang="en-US" i="1">
                            <a:latin typeface="Cambria Math" panose="02040503050406030204" pitchFamily="18" charset="0"/>
                            <a:cs typeface="Times New Roman" panose="02020603050405020304" pitchFamily="18" charset="0"/>
                          </a:rPr>
                          <m:t>1957−950</m:t>
                        </m:r>
                      </m:num>
                      <m:den>
                        <m:r>
                          <a:rPr lang="en-US" i="1">
                            <a:latin typeface="Cambria Math" panose="02040503050406030204" pitchFamily="18" charset="0"/>
                            <a:cs typeface="Times New Roman" panose="02020603050405020304" pitchFamily="18" charset="0"/>
                          </a:rPr>
                          <m:t>1500</m:t>
                        </m:r>
                      </m:den>
                    </m:f>
                    <m:r>
                      <a:rPr lang="en-US" i="1">
                        <a:latin typeface="Cambria Math" panose="02040503050406030204" pitchFamily="18" charset="0"/>
                        <a:cs typeface="Times New Roman" panose="02020603050405020304" pitchFamily="18" charset="0"/>
                      </a:rPr>
                      <m:t>)∗29</m:t>
                    </m:r>
                    <m:r>
                      <a:rPr lang="en-US">
                        <a:latin typeface="Cambria Math" panose="02040503050406030204" pitchFamily="18" charset="0"/>
                        <a:cs typeface="Times New Roman" panose="02020603050405020304" pitchFamily="18" charset="0"/>
                      </a:rPr>
                      <m:t> </m:t>
                    </m:r>
                    <m:r>
                      <a:rPr lang="en-US" i="1">
                        <a:latin typeface="Cambria Math" panose="02040503050406030204" pitchFamily="18" charset="0"/>
                        <a:cs typeface="Times New Roman" panose="02020603050405020304" pitchFamily="18" charset="0"/>
                        <a:sym typeface="Symbol" panose="05050102010706020507" pitchFamily="18" charset="2"/>
                      </a:rPr>
                      <m:t></m:t>
                    </m:r>
                  </m:oMath>
                </a14:m>
                <a:r>
                  <a:rPr lang="en-US">
                    <a:latin typeface="Times New Roman" panose="02020603050405020304" pitchFamily="18" charset="0"/>
                    <a:cs typeface="Times New Roman" panose="02020603050405020304" pitchFamily="18" charset="0"/>
                  </a:rPr>
                  <a:t>33.51</a:t>
                </a:r>
              </a:p>
              <a:p>
                <a:pPr algn="just">
                  <a:lnSpc>
                    <a:spcPct val="107000"/>
                  </a:lnSpc>
                  <a:spcAft>
                    <a:spcPts val="800"/>
                  </a:spcAft>
                </a:pPr>
                <a:r>
                  <a:rPr lang="en-US" err="1">
                    <a:latin typeface="Times New Roman" panose="02020603050405020304" pitchFamily="18" charset="0"/>
                    <a:cs typeface="Times New Roman" panose="02020603050405020304" pitchFamily="18" charset="0"/>
                  </a:rPr>
                  <a:t>Vậy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33.51</a:t>
                </a:r>
              </a:p>
            </p:txBody>
          </p:sp>
        </mc:Choice>
        <mc:Fallback xmlns="">
          <p:sp>
            <p:nvSpPr>
              <p:cNvPr id="9" name="Hộp Văn bản 8">
                <a:extLst>
                  <a:ext uri="{FF2B5EF4-FFF2-40B4-BE49-F238E27FC236}">
                    <a16:creationId xmlns:a16="http://schemas.microsoft.com/office/drawing/2014/main" id="{75A78B4C-7BDC-B208-0BCB-77EF1EFA1971}"/>
                  </a:ext>
                </a:extLst>
              </p:cNvPr>
              <p:cNvSpPr txBox="1">
                <a:spLocks noRot="1" noChangeAspect="1" noMove="1" noResize="1" noEditPoints="1" noAdjustHandles="1" noChangeArrowheads="1" noChangeShapeType="1" noTextEdit="1"/>
              </p:cNvSpPr>
              <p:nvPr/>
            </p:nvSpPr>
            <p:spPr>
              <a:xfrm>
                <a:off x="4191001" y="1760861"/>
                <a:ext cx="4321465" cy="3391378"/>
              </a:xfrm>
              <a:prstGeom prst="rect">
                <a:avLst/>
              </a:prstGeom>
              <a:blipFill>
                <a:blip r:embed="rId4"/>
                <a:stretch>
                  <a:fillRect l="-424" r="-424" b="-899"/>
                </a:stretch>
              </a:blipFill>
            </p:spPr>
            <p:txBody>
              <a:bodyPr/>
              <a:lstStyle/>
              <a:p>
                <a:r>
                  <a:rPr lang="en-US">
                    <a:noFill/>
                  </a:rPr>
                  <a:t> </a:t>
                </a:r>
              </a:p>
            </p:txBody>
          </p:sp>
        </mc:Fallback>
      </mc:AlternateContent>
      <p:pic>
        <p:nvPicPr>
          <p:cNvPr id="12" name="Hình ảnh 11">
            <a:extLst>
              <a:ext uri="{FF2B5EF4-FFF2-40B4-BE49-F238E27FC236}">
                <a16:creationId xmlns:a16="http://schemas.microsoft.com/office/drawing/2014/main" id="{E4F4EE9D-3E28-92D8-523A-342AFACF8A93}"/>
              </a:ext>
            </a:extLst>
          </p:cNvPr>
          <p:cNvPicPr>
            <a:picLocks noChangeAspect="1"/>
          </p:cNvPicPr>
          <p:nvPr/>
        </p:nvPicPr>
        <p:blipFill>
          <a:blip r:embed="rId5"/>
          <a:stretch>
            <a:fillRect/>
          </a:stretch>
        </p:blipFill>
        <p:spPr>
          <a:xfrm>
            <a:off x="660629" y="4469860"/>
            <a:ext cx="1825339" cy="1782171"/>
          </a:xfrm>
          <a:prstGeom prst="rect">
            <a:avLst/>
          </a:prstGeom>
        </p:spPr>
      </p:pic>
      <p:graphicFrame>
        <p:nvGraphicFramePr>
          <p:cNvPr id="13" name="Bảng 12">
            <a:extLst>
              <a:ext uri="{FF2B5EF4-FFF2-40B4-BE49-F238E27FC236}">
                <a16:creationId xmlns:a16="http://schemas.microsoft.com/office/drawing/2014/main" id="{CDAC5A28-AEC4-FBFC-3C85-7589AB2EF9B6}"/>
              </a:ext>
            </a:extLst>
          </p:cNvPr>
          <p:cNvGraphicFramePr>
            <a:graphicFrameLocks noGrp="1"/>
          </p:cNvGraphicFramePr>
          <p:nvPr>
            <p:extLst>
              <p:ext uri="{D42A27DB-BD31-4B8C-83A1-F6EECF244321}">
                <p14:modId xmlns:p14="http://schemas.microsoft.com/office/powerpoint/2010/main" val="2891615375"/>
              </p:ext>
            </p:extLst>
          </p:nvPr>
        </p:nvGraphicFramePr>
        <p:xfrm>
          <a:off x="2946169" y="4485076"/>
          <a:ext cx="857833" cy="1861258"/>
        </p:xfrm>
        <a:graphic>
          <a:graphicData uri="http://schemas.openxmlformats.org/drawingml/2006/table">
            <a:tbl>
              <a:tblPr firstRow="1" bandRow="1">
                <a:tableStyleId>{EABD4D1D-6BBB-4BF5-8DFC-A9F9176AD988}</a:tableStyleId>
              </a:tblPr>
              <a:tblGrid>
                <a:gridCol w="857833">
                  <a:extLst>
                    <a:ext uri="{9D8B030D-6E8A-4147-A177-3AD203B41FA5}">
                      <a16:colId xmlns:a16="http://schemas.microsoft.com/office/drawing/2014/main" val="2152076094"/>
                    </a:ext>
                  </a:extLst>
                </a:gridCol>
              </a:tblGrid>
              <a:tr h="346720">
                <a:tc>
                  <a:txBody>
                    <a:bodyPr/>
                    <a:lstStyle/>
                    <a:p>
                      <a:pPr algn="ctr"/>
                      <a:r>
                        <a:rPr lang="en-US" sz="900" b="1" err="1">
                          <a:latin typeface="Times New Roman" panose="02020603050405020304" pitchFamily="18" charset="0"/>
                          <a:cs typeface="Times New Roman" panose="02020603050405020304" pitchFamily="18" charset="0"/>
                        </a:rPr>
                        <a:t>Tần</a:t>
                      </a:r>
                      <a:r>
                        <a:rPr lang="en-US" sz="900" b="1">
                          <a:latin typeface="Times New Roman" panose="02020603050405020304" pitchFamily="18" charset="0"/>
                          <a:cs typeface="Times New Roman" panose="02020603050405020304" pitchFamily="18" charset="0"/>
                        </a:rPr>
                        <a:t> </a:t>
                      </a:r>
                      <a:r>
                        <a:rPr lang="en-US" sz="900" b="1" err="1">
                          <a:latin typeface="Times New Roman" panose="02020603050405020304" pitchFamily="18" charset="0"/>
                          <a:cs typeface="Times New Roman" panose="02020603050405020304" pitchFamily="18" charset="0"/>
                        </a:rPr>
                        <a:t>số</a:t>
                      </a:r>
                      <a:r>
                        <a:rPr lang="en-US" sz="900" b="1">
                          <a:latin typeface="Times New Roman" panose="02020603050405020304" pitchFamily="18" charset="0"/>
                          <a:cs typeface="Times New Roman" panose="02020603050405020304" pitchFamily="18" charset="0"/>
                        </a:rPr>
                        <a:t> </a:t>
                      </a:r>
                      <a:r>
                        <a:rPr lang="en-US" sz="900" b="1" err="1">
                          <a:latin typeface="Times New Roman" panose="02020603050405020304" pitchFamily="18" charset="0"/>
                          <a:cs typeface="Times New Roman" panose="02020603050405020304" pitchFamily="18" charset="0"/>
                        </a:rPr>
                        <a:t>tích</a:t>
                      </a:r>
                      <a:r>
                        <a:rPr lang="en-US" sz="900" b="1">
                          <a:latin typeface="Times New Roman" panose="02020603050405020304" pitchFamily="18" charset="0"/>
                          <a:cs typeface="Times New Roman" panose="02020603050405020304" pitchFamily="18" charset="0"/>
                        </a:rPr>
                        <a:t> </a:t>
                      </a:r>
                      <a:r>
                        <a:rPr lang="en-US" sz="900" b="1" err="1">
                          <a:latin typeface="Times New Roman" panose="02020603050405020304" pitchFamily="18" charset="0"/>
                          <a:cs typeface="Times New Roman" panose="02020603050405020304" pitchFamily="18" charset="0"/>
                        </a:rPr>
                        <a:t>lũy</a:t>
                      </a:r>
                      <a:endParaRPr lang="en-US" sz="900" b="1">
                        <a:latin typeface="Times New Roman" panose="02020603050405020304" pitchFamily="18" charset="0"/>
                        <a:cs typeface="Times New Roman" panose="02020603050405020304" pitchFamily="18" charset="0"/>
                      </a:endParaRP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55238425"/>
                  </a:ext>
                </a:extLst>
              </a:tr>
              <a:tr h="252423">
                <a:tc>
                  <a:txBody>
                    <a:bodyPr/>
                    <a:lstStyle/>
                    <a:p>
                      <a:pPr algn="ctr"/>
                      <a:r>
                        <a:rPr lang="en-US" sz="900" b="1">
                          <a:latin typeface="Times New Roman" panose="02020603050405020304" pitchFamily="18" charset="0"/>
                          <a:cs typeface="Times New Roman" panose="02020603050405020304" pitchFamily="18" charset="0"/>
                        </a:rPr>
                        <a:t>200</a:t>
                      </a: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12381636"/>
                  </a:ext>
                </a:extLst>
              </a:tr>
              <a:tr h="252423">
                <a:tc>
                  <a:txBody>
                    <a:bodyPr/>
                    <a:lstStyle/>
                    <a:p>
                      <a:pPr algn="ctr"/>
                      <a:r>
                        <a:rPr lang="en-US" sz="900" b="1">
                          <a:latin typeface="Times New Roman" panose="02020603050405020304" pitchFamily="18" charset="0"/>
                          <a:cs typeface="Times New Roman" panose="02020603050405020304" pitchFamily="18" charset="0"/>
                        </a:rPr>
                        <a:t>650</a:t>
                      </a: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7600276"/>
                  </a:ext>
                </a:extLst>
              </a:tr>
              <a:tr h="252423">
                <a:tc>
                  <a:txBody>
                    <a:bodyPr/>
                    <a:lstStyle/>
                    <a:p>
                      <a:pPr algn="ctr"/>
                      <a:r>
                        <a:rPr lang="en-US" sz="900" b="1">
                          <a:latin typeface="Times New Roman" panose="02020603050405020304" pitchFamily="18" charset="0"/>
                          <a:cs typeface="Times New Roman" panose="02020603050405020304" pitchFamily="18" charset="0"/>
                        </a:rPr>
                        <a:t>950</a:t>
                      </a: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66399316"/>
                  </a:ext>
                </a:extLst>
              </a:tr>
              <a:tr h="252423">
                <a:tc>
                  <a:txBody>
                    <a:bodyPr/>
                    <a:lstStyle/>
                    <a:p>
                      <a:pPr algn="ctr"/>
                      <a:r>
                        <a:rPr lang="en-US" sz="900" b="1">
                          <a:latin typeface="Times New Roman" panose="02020603050405020304" pitchFamily="18" charset="0"/>
                          <a:cs typeface="Times New Roman" panose="02020603050405020304" pitchFamily="18" charset="0"/>
                        </a:rPr>
                        <a:t>2450</a:t>
                      </a: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38468720"/>
                  </a:ext>
                </a:extLst>
              </a:tr>
              <a:tr h="252423">
                <a:tc>
                  <a:txBody>
                    <a:bodyPr/>
                    <a:lstStyle/>
                    <a:p>
                      <a:pPr algn="ctr"/>
                      <a:r>
                        <a:rPr lang="en-US" sz="900" b="1">
                          <a:latin typeface="Times New Roman" panose="02020603050405020304" pitchFamily="18" charset="0"/>
                          <a:cs typeface="Times New Roman" panose="02020603050405020304" pitchFamily="18" charset="0"/>
                        </a:rPr>
                        <a:t>3150</a:t>
                      </a: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04437266"/>
                  </a:ext>
                </a:extLst>
              </a:tr>
              <a:tr h="252423">
                <a:tc>
                  <a:txBody>
                    <a:bodyPr/>
                    <a:lstStyle/>
                    <a:p>
                      <a:pPr algn="ctr"/>
                      <a:r>
                        <a:rPr lang="en-US" sz="900" b="1">
                          <a:latin typeface="Times New Roman" panose="02020603050405020304" pitchFamily="18" charset="0"/>
                          <a:cs typeface="Times New Roman" panose="02020603050405020304" pitchFamily="18" charset="0"/>
                        </a:rPr>
                        <a:t>3194</a:t>
                      </a:r>
                    </a:p>
                  </a:txBody>
                  <a:tcPr marL="62241" marR="62241" marT="31120" marB="3112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5825080"/>
                  </a:ext>
                </a:extLst>
              </a:tr>
            </a:tbl>
          </a:graphicData>
        </a:graphic>
      </p:graphicFrame>
      <p:sp>
        <p:nvSpPr>
          <p:cNvPr id="16" name="Mũi tên: Phải 15">
            <a:extLst>
              <a:ext uri="{FF2B5EF4-FFF2-40B4-BE49-F238E27FC236}">
                <a16:creationId xmlns:a16="http://schemas.microsoft.com/office/drawing/2014/main" id="{93690FBC-A546-4689-717E-9EA3D91C25B1}"/>
              </a:ext>
            </a:extLst>
          </p:cNvPr>
          <p:cNvSpPr/>
          <p:nvPr/>
        </p:nvSpPr>
        <p:spPr>
          <a:xfrm>
            <a:off x="2485969" y="5257563"/>
            <a:ext cx="393468" cy="1833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046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pitchFamily="18" charset="0"/>
                <a:cs typeface="Times New Roman" panose="02020603050405020304" pitchFamily="18" charset="0"/>
              </a:rPr>
              <a:t>1.</a:t>
            </a:r>
            <a:r>
              <a:rPr lang="en-GB" sz="3200">
                <a:solidFill>
                  <a:srgbClr val="000000"/>
                </a:solidFill>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rPr>
              <a:t>ĐO LƯỜNG XU HƯỚNG TRUNG TÂM</a:t>
            </a:r>
            <a:endParaRPr>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1272540" cy="42949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1.3 Mode</a:t>
            </a:r>
          </a:p>
          <a:p>
            <a:pPr marL="0" indent="0" algn="just">
              <a:lnSpc>
                <a:spcPct val="150000"/>
              </a:lnSpc>
              <a:spcBef>
                <a:spcPts val="0"/>
              </a:spcBef>
              <a:buNone/>
            </a:pPr>
            <a:endParaRPr sz="1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pPr/>
              <a:t>6</a:t>
            </a:fld>
            <a:endParaRPr/>
          </a:p>
        </p:txBody>
      </p:sp>
      <p:sp>
        <p:nvSpPr>
          <p:cNvPr id="3" name="Hộp Văn bản 2">
            <a:extLst>
              <a:ext uri="{FF2B5EF4-FFF2-40B4-BE49-F238E27FC236}">
                <a16:creationId xmlns:a16="http://schemas.microsoft.com/office/drawing/2014/main" id="{74DCCFFE-B2F3-22B3-C0B1-C58D8609D489}"/>
              </a:ext>
            </a:extLst>
          </p:cNvPr>
          <p:cNvSpPr txBox="1"/>
          <p:nvPr/>
        </p:nvSpPr>
        <p:spPr>
          <a:xfrm>
            <a:off x="457200" y="1859530"/>
            <a:ext cx="5044440" cy="644600"/>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q"/>
            </a:pPr>
            <a:r>
              <a:rPr lang="en-GB" b="1" kern="100">
                <a:latin typeface="Times New Roman" panose="02020603050405020304" pitchFamily="18" charset="0"/>
                <a:ea typeface="Calibri" panose="020F0502020204030204" pitchFamily="34" charset="0"/>
                <a:cs typeface="Times New Roman" panose="02020603050405020304" pitchFamily="18" charset="0"/>
              </a:rPr>
              <a:t>Mode</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là</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giá</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xuất</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hiện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nhiều</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nhất</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trong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tập</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dữ</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liệu</a:t>
            </a:r>
            <a:r>
              <a:rPr lang="en-GB" kern="100">
                <a:latin typeface="Times New Roman" panose="02020603050405020304" pitchFamily="18" charset="0"/>
                <a:ea typeface="Calibri" panose="020F0502020204030204" pitchFamily="34" charset="0"/>
                <a:cs typeface="Times New Roman" panose="02020603050405020304" pitchFamily="18" charset="0"/>
              </a:rPr>
              <a:t>. </a:t>
            </a:r>
          </a:p>
          <a:p>
            <a:pPr marL="285744" indent="-285744" algn="just">
              <a:lnSpc>
                <a:spcPct val="107000"/>
              </a:lnSpc>
              <a:spcAft>
                <a:spcPts val="800"/>
              </a:spcAft>
              <a:buFont typeface="Wingdings" panose="05000000000000000000" pitchFamily="2" charset="2"/>
              <a:buChar char="q"/>
            </a:pPr>
            <a:r>
              <a:rPr lang="en-GB" kern="100" err="1">
                <a:latin typeface="Times New Roman" panose="02020603050405020304" pitchFamily="18" charset="0"/>
                <a:ea typeface="Calibri" panose="020F0502020204030204" pitchFamily="34" charset="0"/>
                <a:cs typeface="Times New Roman" panose="02020603050405020304" pitchFamily="18" charset="0"/>
              </a:rPr>
              <a:t>Một</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tập</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dữ</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liệu</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có</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thể</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có</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một</a:t>
            </a:r>
            <a:r>
              <a:rPr lang="en-GB" kern="100">
                <a:latin typeface="Times New Roman" panose="02020603050405020304" pitchFamily="18" charset="0"/>
                <a:ea typeface="Calibri" panose="020F0502020204030204" pitchFamily="34" charset="0"/>
                <a:cs typeface="Times New Roman" panose="02020603050405020304" pitchFamily="18" charset="0"/>
              </a:rPr>
              <a:t> Mode </a:t>
            </a:r>
            <a:r>
              <a:rPr lang="en-GB" kern="100" err="1">
                <a:latin typeface="Times New Roman" panose="02020603050405020304" pitchFamily="18" charset="0"/>
                <a:ea typeface="Calibri" panose="020F0502020204030204" pitchFamily="34" charset="0"/>
                <a:cs typeface="Times New Roman" panose="02020603050405020304" pitchFamily="18" charset="0"/>
              </a:rPr>
              <a:t>hoặc</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không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có</a:t>
            </a:r>
            <a:r>
              <a:rPr lang="en-GB" kern="100">
                <a:latin typeface="Times New Roman" panose="02020603050405020304" pitchFamily="18" charset="0"/>
                <a:ea typeface="Calibri" panose="020F0502020204030204" pitchFamily="34" charset="0"/>
                <a:cs typeface="Times New Roman" panose="02020603050405020304" pitchFamily="18" charset="0"/>
              </a:rPr>
              <a:t> Mode</a:t>
            </a:r>
            <a:r>
              <a:rPr lang="en-GB" kern="100">
                <a:latin typeface="Calibri" panose="020F0502020204030204" pitchFamily="34" charset="0"/>
                <a:ea typeface="Calibri" panose="020F0502020204030204" pitchFamily="34" charset="0"/>
                <a:cs typeface="Times New Roman" panose="02020603050405020304" pitchFamily="18" charset="0"/>
              </a:rPr>
              <a:t>.</a:t>
            </a:r>
          </a:p>
        </p:txBody>
      </p:sp>
      <p:sp>
        <p:nvSpPr>
          <p:cNvPr id="5" name="Hộp Văn bản 4">
            <a:extLst>
              <a:ext uri="{FF2B5EF4-FFF2-40B4-BE49-F238E27FC236}">
                <a16:creationId xmlns:a16="http://schemas.microsoft.com/office/drawing/2014/main" id="{27D3EA90-0CA9-DA2D-2F56-1886B0DAAF8E}"/>
              </a:ext>
            </a:extLst>
          </p:cNvPr>
          <p:cNvSpPr txBox="1"/>
          <p:nvPr/>
        </p:nvSpPr>
        <p:spPr>
          <a:xfrm>
            <a:off x="457200" y="2611059"/>
            <a:ext cx="5044440" cy="700000"/>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Ví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a:t>
            </a:r>
            <a:r>
              <a:rPr lang="en-US" b="1">
                <a:latin typeface="Times New Roman" panose="02020603050405020304" pitchFamily="18" charset="0"/>
                <a:cs typeface="Times New Roman" panose="02020603050405020304" pitchFamily="18" charset="0"/>
              </a:rPr>
              <a:t> 1: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dãy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30, 36, 47, 50, 52, 52, 56, 60, 63, 70, 70, 110. </a:t>
            </a:r>
          </a:p>
        </p:txBody>
      </p:sp>
      <p:sp>
        <p:nvSpPr>
          <p:cNvPr id="7" name="Hộp Văn bản 6">
            <a:extLst>
              <a:ext uri="{FF2B5EF4-FFF2-40B4-BE49-F238E27FC236}">
                <a16:creationId xmlns:a16="http://schemas.microsoft.com/office/drawing/2014/main" id="{949A687B-C2BD-D479-7F59-5F8521C3E082}"/>
              </a:ext>
            </a:extLst>
          </p:cNvPr>
          <p:cNvSpPr txBox="1"/>
          <p:nvPr/>
        </p:nvSpPr>
        <p:spPr>
          <a:xfrm>
            <a:off x="525781" y="3329122"/>
            <a:ext cx="4975860" cy="700000"/>
          </a:xfrm>
          <a:prstGeom prst="rect">
            <a:avLst/>
          </a:prstGeom>
          <a:noFill/>
        </p:spPr>
        <p:txBody>
          <a:bodyPr wrap="square">
            <a:spAutoFit/>
          </a:bodyPr>
          <a:lstStyle/>
          <a:p>
            <a:pPr algn="just">
              <a:lnSpc>
                <a:spcPct val="150000"/>
              </a:lnSpc>
              <a:buSzPts val="2600"/>
            </a:pPr>
            <a:r>
              <a:rPr lang="en-US" b="1">
                <a:latin typeface="Times New Roman" panose="02020603050405020304" pitchFamily="18" charset="0"/>
                <a:cs typeface="Times New Roman" panose="02020603050405020304" pitchFamily="18" charset="0"/>
              </a:rPr>
              <a:t>=&gt;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này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2 mode </a:t>
            </a:r>
            <a:r>
              <a:rPr lang="en-US" err="1">
                <a:latin typeface="Times New Roman" panose="02020603050405020304" pitchFamily="18" charset="0"/>
                <a:cs typeface="Times New Roman" panose="02020603050405020304" pitchFamily="18" charset="0"/>
              </a:rPr>
              <a:t>đó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52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70 </a:t>
            </a:r>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52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70 </a:t>
            </a:r>
            <a:r>
              <a:rPr lang="en-US" err="1">
                <a:latin typeface="Times New Roman" panose="02020603050405020304" pitchFamily="18" charset="0"/>
                <a:cs typeface="Times New Roman" panose="02020603050405020304" pitchFamily="18" charset="0"/>
              </a:rPr>
              <a:t>đều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2.</a:t>
            </a:r>
          </a:p>
        </p:txBody>
      </p:sp>
      <p:sp>
        <p:nvSpPr>
          <p:cNvPr id="8" name="Hộp Văn bản 7">
            <a:extLst>
              <a:ext uri="{FF2B5EF4-FFF2-40B4-BE49-F238E27FC236}">
                <a16:creationId xmlns:a16="http://schemas.microsoft.com/office/drawing/2014/main" id="{E7AFBDB7-77C6-41BA-57B9-A534BE09AF88}"/>
              </a:ext>
            </a:extLst>
          </p:cNvPr>
          <p:cNvSpPr txBox="1"/>
          <p:nvPr/>
        </p:nvSpPr>
        <p:spPr>
          <a:xfrm>
            <a:off x="457200" y="4003874"/>
            <a:ext cx="5044440" cy="700000"/>
          </a:xfrm>
          <a:prstGeom prst="rect">
            <a:avLst/>
          </a:prstGeom>
          <a:noFill/>
        </p:spPr>
        <p:txBody>
          <a:bodyPr wrap="square">
            <a:spAutoFit/>
          </a:bodyPr>
          <a:lstStyle/>
          <a:p>
            <a:pPr algn="just">
              <a:lnSpc>
                <a:spcPct val="150000"/>
              </a:lnSpc>
              <a:buSzPts val="2600"/>
            </a:pPr>
            <a:r>
              <a:rPr lang="en-US" b="1" err="1">
                <a:latin typeface="Times New Roman" panose="02020603050405020304" pitchFamily="18" charset="0"/>
                <a:cs typeface="Times New Roman" panose="02020603050405020304" pitchFamily="18" charset="0"/>
              </a:rPr>
              <a:t>Ví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a:t>
            </a:r>
            <a:r>
              <a:rPr lang="en-US" b="1">
                <a:latin typeface="Times New Roman" panose="02020603050405020304" pitchFamily="18" charset="0"/>
                <a:cs typeface="Times New Roman" panose="02020603050405020304" pitchFamily="18" charset="0"/>
              </a:rPr>
              <a:t> 2: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dãy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30, 30, 36, 36 47, 47, 50, 50, 52, 52, 56, 56, 60, 60, 63, 63, 70, 70, 110,110. </a:t>
            </a:r>
          </a:p>
        </p:txBody>
      </p:sp>
      <p:sp>
        <p:nvSpPr>
          <p:cNvPr id="10" name="Hộp Văn bản 9">
            <a:extLst>
              <a:ext uri="{FF2B5EF4-FFF2-40B4-BE49-F238E27FC236}">
                <a16:creationId xmlns:a16="http://schemas.microsoft.com/office/drawing/2014/main" id="{9212D7D7-B34C-40FD-5F40-8BB273E357FC}"/>
              </a:ext>
            </a:extLst>
          </p:cNvPr>
          <p:cNvSpPr txBox="1"/>
          <p:nvPr/>
        </p:nvSpPr>
        <p:spPr>
          <a:xfrm>
            <a:off x="525781" y="4737348"/>
            <a:ext cx="4975860" cy="700000"/>
          </a:xfrm>
          <a:prstGeom prst="rect">
            <a:avLst/>
          </a:prstGeom>
          <a:noFill/>
        </p:spPr>
        <p:txBody>
          <a:bodyPr wrap="square">
            <a:spAutoFit/>
          </a:bodyPr>
          <a:lstStyle/>
          <a:p>
            <a:pPr algn="just">
              <a:lnSpc>
                <a:spcPct val="150000"/>
              </a:lnSpc>
              <a:buSzPts val="2600"/>
            </a:pPr>
            <a:r>
              <a:rPr lang="en-US" b="1">
                <a:latin typeface="Times New Roman" panose="02020603050405020304" pitchFamily="18" charset="0"/>
                <a:cs typeface="Times New Roman" panose="02020603050405020304" pitchFamily="18" charset="0"/>
              </a:rPr>
              <a:t>=&gt;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này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không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mode </a:t>
            </a:r>
            <a:r>
              <a:rPr lang="en-US" err="1">
                <a:latin typeface="Times New Roman" panose="02020603050405020304" pitchFamily="18" charset="0"/>
                <a:cs typeface="Times New Roman" panose="02020603050405020304" pitchFamily="18" charset="0"/>
              </a:rPr>
              <a:t>vì</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cả</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đều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suất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2</a:t>
            </a:r>
          </a:p>
        </p:txBody>
      </p:sp>
      <p:pic>
        <p:nvPicPr>
          <p:cNvPr id="12" name="Hình ảnh 11">
            <a:extLst>
              <a:ext uri="{FF2B5EF4-FFF2-40B4-BE49-F238E27FC236}">
                <a16:creationId xmlns:a16="http://schemas.microsoft.com/office/drawing/2014/main" id="{3BAE21C5-2318-5FE2-45B2-42F8016DCAC4}"/>
              </a:ext>
            </a:extLst>
          </p:cNvPr>
          <p:cNvPicPr>
            <a:picLocks noChangeAspect="1"/>
          </p:cNvPicPr>
          <p:nvPr/>
        </p:nvPicPr>
        <p:blipFill>
          <a:blip r:embed="rId3"/>
          <a:stretch>
            <a:fillRect/>
          </a:stretch>
        </p:blipFill>
        <p:spPr>
          <a:xfrm>
            <a:off x="6015911" y="1425926"/>
            <a:ext cx="2340392" cy="4006151"/>
          </a:xfrm>
          <a:prstGeom prst="rect">
            <a:avLst/>
          </a:prstGeom>
        </p:spPr>
      </p:pic>
    </p:spTree>
    <p:extLst>
      <p:ext uri="{BB962C8B-B14F-4D97-AF65-F5344CB8AC3E}">
        <p14:creationId xmlns:p14="http://schemas.microsoft.com/office/powerpoint/2010/main" val="33224600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0" y="76200"/>
            <a:ext cx="7467600" cy="990600"/>
          </a:xfrm>
          <a:prstGeom prst="rect">
            <a:avLst/>
          </a:prstGeom>
          <a:noFill/>
          <a:ln>
            <a:noFill/>
          </a:ln>
        </p:spPr>
        <p:txBody>
          <a:bodyPr spcFirstLastPara="1" wrap="square" lIns="91425" tIns="45700" rIns="91425" bIns="45700" anchor="ctr" anchorCtr="0">
            <a:noAutofit/>
          </a:bodyPr>
          <a:lstStyle/>
          <a:p>
            <a:r>
              <a:rPr lang="en-US">
                <a:latin typeface="Times New Roman" panose="02020603050405020304" pitchFamily="18" charset="0"/>
                <a:cs typeface="Times New Roman" panose="02020603050405020304" pitchFamily="18" charset="0"/>
              </a:rPr>
              <a:t>1.</a:t>
            </a:r>
            <a:r>
              <a:rPr lang="en-GB" sz="3200">
                <a:solidFill>
                  <a:srgbClr val="000000"/>
                </a:solidFill>
                <a:latin typeface="Times New Roman" panose="02020603050405020304" pitchFamily="18" charset="0"/>
                <a:cs typeface="Times New Roman" panose="02020603050405020304" pitchFamily="18" charset="0"/>
              </a:rPr>
              <a:t> </a:t>
            </a:r>
            <a:r>
              <a:rPr lang="en-GB">
                <a:latin typeface="Times New Roman" panose="02020603050405020304" pitchFamily="18" charset="0"/>
                <a:cs typeface="Times New Roman" panose="02020603050405020304" pitchFamily="18" charset="0"/>
              </a:rPr>
              <a:t>ĐO LƯỜNG XU HƯỚNG TRUNG TÂM</a:t>
            </a:r>
            <a:endParaRPr>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3147060" cy="49045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1.4 </a:t>
            </a:r>
            <a:r>
              <a:rPr lang="en-US" sz="1800" err="1">
                <a:latin typeface="Times New Roman" panose="02020603050405020304" pitchFamily="18" charset="0"/>
                <a:cs typeface="Times New Roman" panose="02020603050405020304" pitchFamily="18" charset="0"/>
              </a:rPr>
              <a:t>Tầm</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trung</a:t>
            </a:r>
            <a:r>
              <a:rPr lang="en-US" sz="1800">
                <a:latin typeface="Times New Roman" panose="02020603050405020304" pitchFamily="18" charset="0"/>
                <a:cs typeface="Times New Roman" panose="02020603050405020304" pitchFamily="18" charset="0"/>
              </a:rPr>
              <a:t>( Mid range)</a:t>
            </a:r>
            <a:endParaRPr sz="1800">
              <a:latin typeface="Times New Roman" panose="02020603050405020304" pitchFamily="18" charset="0"/>
              <a:cs typeface="Times New Roman" panose="02020603050405020304" pitchFamily="18" charset="0"/>
            </a:endParaRP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7</a:t>
            </a:fld>
            <a:endParaRPr>
              <a:latin typeface="Times New Roman" panose="02020603050405020304" pitchFamily="18" charset="0"/>
              <a:cs typeface="Times New Roman" panose="02020603050405020304" pitchFamily="18" charset="0"/>
            </a:endParaRPr>
          </a:p>
        </p:txBody>
      </p:sp>
      <p:sp>
        <p:nvSpPr>
          <p:cNvPr id="3" name="Hộp Văn bản 2">
            <a:extLst>
              <a:ext uri="{FF2B5EF4-FFF2-40B4-BE49-F238E27FC236}">
                <a16:creationId xmlns:a16="http://schemas.microsoft.com/office/drawing/2014/main" id="{E16F5BBE-261C-77A9-6D77-7DC82DB0E5E2}"/>
              </a:ext>
            </a:extLst>
          </p:cNvPr>
          <p:cNvSpPr txBox="1"/>
          <p:nvPr/>
        </p:nvSpPr>
        <p:spPr>
          <a:xfrm>
            <a:off x="403861" y="1791529"/>
            <a:ext cx="4762500" cy="1665136"/>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q"/>
            </a:pPr>
            <a:r>
              <a:rPr lang="en-GB" kern="100" err="1">
                <a:latin typeface="Times New Roman" panose="02020603050405020304" pitchFamily="18" charset="0"/>
                <a:ea typeface="Calibri" panose="020F0502020204030204" pitchFamily="34" charset="0"/>
                <a:cs typeface="Times New Roman" panose="02020603050405020304" pitchFamily="18" charset="0"/>
              </a:rPr>
              <a:t>MidRange</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là</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giá</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trung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bình</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của</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giá</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lớn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nhất</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và</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giá</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nhỏ</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nhất</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trong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tập</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dữ</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liệu</a:t>
            </a:r>
            <a:r>
              <a:rPr lang="en-GB" kern="100">
                <a:latin typeface="Times New Roman" panose="02020603050405020304" pitchFamily="18" charset="0"/>
                <a:ea typeface="Calibri" panose="020F0502020204030204" pitchFamily="34" charset="0"/>
                <a:cs typeface="Times New Roman" panose="02020603050405020304" pitchFamily="18" charset="0"/>
              </a:rPr>
              <a:t>. </a:t>
            </a:r>
          </a:p>
          <a:p>
            <a:pPr marL="285744" indent="-285744" algn="just">
              <a:lnSpc>
                <a:spcPct val="107000"/>
              </a:lnSpc>
              <a:spcAft>
                <a:spcPts val="800"/>
              </a:spcAft>
              <a:buFont typeface="Wingdings" panose="05000000000000000000" pitchFamily="2" charset="2"/>
              <a:buChar char="q"/>
            </a:pPr>
            <a:r>
              <a:rPr lang="en-GB" kern="100" err="1">
                <a:latin typeface="Times New Roman" panose="02020603050405020304" pitchFamily="18" charset="0"/>
                <a:ea typeface="Calibri" panose="020F0502020204030204" pitchFamily="34" charset="0"/>
                <a:cs typeface="Times New Roman" panose="02020603050405020304" pitchFamily="18" charset="0"/>
              </a:rPr>
              <a:t>Xác</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định</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vị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trí</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trung</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tâm</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của</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tập</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dữ</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liệu</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dựa</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trên</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hai</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giá</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trị</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cực</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đại</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và</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cực</a:t>
            </a:r>
            <a:r>
              <a:rPr lang="en-GB" kern="100">
                <a:latin typeface="Times New Roman" panose="02020603050405020304" pitchFamily="18" charset="0"/>
                <a:ea typeface="Calibri" panose="020F0502020204030204" pitchFamily="34" charset="0"/>
                <a:cs typeface="Times New Roman" panose="02020603050405020304" pitchFamily="18" charset="0"/>
              </a:rPr>
              <a:t> </a:t>
            </a:r>
            <a:r>
              <a:rPr lang="en-GB" kern="100" err="1">
                <a:latin typeface="Times New Roman" panose="02020603050405020304" pitchFamily="18" charset="0"/>
                <a:ea typeface="Calibri" panose="020F0502020204030204" pitchFamily="34" charset="0"/>
                <a:cs typeface="Times New Roman" panose="02020603050405020304" pitchFamily="18" charset="0"/>
              </a:rPr>
              <a:t>tiểu</a:t>
            </a:r>
            <a:r>
              <a:rPr lang="en-GB" kern="100">
                <a:latin typeface="Times New Roman" panose="02020603050405020304" pitchFamily="18" charset="0"/>
                <a:ea typeface="Calibri" panose="020F0502020204030204" pitchFamily="34" charset="0"/>
                <a:cs typeface="Times New Roman" panose="02020603050405020304" pitchFamily="18" charset="0"/>
              </a:rPr>
              <a:t>.</a:t>
            </a:r>
          </a:p>
          <a:p>
            <a:pPr marL="285744" indent="-285744" algn="just">
              <a:lnSpc>
                <a:spcPct val="107000"/>
              </a:lnSpc>
              <a:spcAft>
                <a:spcPts val="800"/>
              </a:spcAft>
              <a:buFont typeface="Wingdings" panose="05000000000000000000" pitchFamily="2" charset="2"/>
              <a:buChar char="q"/>
            </a:pPr>
            <a:r>
              <a:rPr lang="vi-VN" err="1">
                <a:latin typeface="Times New Roman" panose="02020603050405020304" pitchFamily="18" charset="0"/>
                <a:cs typeface="Times New Roman" panose="02020603050405020304" pitchFamily="18" charset="0"/>
              </a:rPr>
              <a:t>Midrange</a:t>
            </a:r>
            <a:r>
              <a:rPr lang="vi-VN">
                <a:latin typeface="Times New Roman" panose="02020603050405020304" pitchFamily="18" charset="0"/>
                <a:cs typeface="Times New Roman" panose="02020603050405020304" pitchFamily="18" charset="0"/>
              </a:rPr>
              <a:t> cung cấp một cái nhìn nhanh về trung tâm của dữ liệu</a:t>
            </a:r>
            <a:r>
              <a:rPr lang="en-US">
                <a:latin typeface="Times New Roman" panose="02020603050405020304" pitchFamily="18" charset="0"/>
                <a:cs typeface="Times New Roman" panose="02020603050405020304" pitchFamily="18" charset="0"/>
              </a:rPr>
              <a:t>.</a:t>
            </a:r>
            <a:endParaRPr lang="en-US" kern="100">
              <a:latin typeface="Times New Roman" panose="02020603050405020304" pitchFamily="18" charset="0"/>
              <a:ea typeface="Calibri" panose="020F0502020204030204" pitchFamily="34" charset="0"/>
              <a:cs typeface="Times New Roman" panose="02020603050405020304" pitchFamily="18" charset="0"/>
            </a:endParaRPr>
          </a:p>
        </p:txBody>
      </p:sp>
      <p:sp>
        <p:nvSpPr>
          <p:cNvPr id="5" name="Hộp Văn bản 4">
            <a:extLst>
              <a:ext uri="{FF2B5EF4-FFF2-40B4-BE49-F238E27FC236}">
                <a16:creationId xmlns:a16="http://schemas.microsoft.com/office/drawing/2014/main" id="{B4AEEC13-6695-58CB-113C-E6EC880A50F8}"/>
              </a:ext>
            </a:extLst>
          </p:cNvPr>
          <p:cNvSpPr txBox="1"/>
          <p:nvPr/>
        </p:nvSpPr>
        <p:spPr>
          <a:xfrm>
            <a:off x="403860" y="4031549"/>
            <a:ext cx="4937760" cy="523220"/>
          </a:xfrm>
          <a:prstGeom prst="rect">
            <a:avLst/>
          </a:prstGeom>
          <a:noFill/>
        </p:spPr>
        <p:txBody>
          <a:bodyPr wrap="square">
            <a:spAutoFit/>
          </a:bodyPr>
          <a:lstStyle/>
          <a:p>
            <a:r>
              <a:rPr lang="en-US" b="1" err="1">
                <a:latin typeface="Times New Roman" panose="02020603050405020304" pitchFamily="18" charset="0"/>
                <a:cs typeface="Times New Roman" panose="02020603050405020304" pitchFamily="18" charset="0"/>
              </a:rPr>
              <a:t>Ví</a:t>
            </a:r>
            <a:r>
              <a:rPr lang="en-US" b="1">
                <a:latin typeface="Times New Roman" panose="02020603050405020304" pitchFamily="18" charset="0"/>
                <a:cs typeface="Times New Roman" panose="02020603050405020304" pitchFamily="18" charset="0"/>
              </a:rPr>
              <a:t> </a:t>
            </a:r>
            <a:r>
              <a:rPr lang="en-US" b="1" err="1">
                <a:latin typeface="Times New Roman" panose="02020603050405020304" pitchFamily="18" charset="0"/>
                <a:cs typeface="Times New Roman" panose="02020603050405020304" pitchFamily="18" charset="0"/>
              </a:rPr>
              <a:t>dụ</a:t>
            </a:r>
            <a:r>
              <a:rPr lang="en-US" b="1">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Tiếp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tục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sử</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dụng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với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dãy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số</a:t>
            </a:r>
            <a:r>
              <a:rPr lang="en-US">
                <a:latin typeface="Times New Roman" panose="02020603050405020304" pitchFamily="18" charset="0"/>
                <a:cs typeface="Times New Roman" panose="02020603050405020304" pitchFamily="18" charset="0"/>
              </a:rPr>
              <a:t>: 30, 36, 47, 50, 52, 52, 56, 60, 63, 70, 70, 110. </a:t>
            </a:r>
          </a:p>
        </p:txBody>
      </p:sp>
      <mc:AlternateContent xmlns:mc="http://schemas.openxmlformats.org/markup-compatibility/2006" xmlns:a14="http://schemas.microsoft.com/office/drawing/2010/main">
        <mc:Choice Requires="a14">
          <p:sp>
            <p:nvSpPr>
              <p:cNvPr id="7" name="Hộp Văn bản 6">
                <a:extLst>
                  <a:ext uri="{FF2B5EF4-FFF2-40B4-BE49-F238E27FC236}">
                    <a16:creationId xmlns:a16="http://schemas.microsoft.com/office/drawing/2014/main" id="{10BA1121-91D5-61C0-1BD4-432A8F67853B}"/>
                  </a:ext>
                </a:extLst>
              </p:cNvPr>
              <p:cNvSpPr txBox="1"/>
              <p:nvPr/>
            </p:nvSpPr>
            <p:spPr>
              <a:xfrm>
                <a:off x="403860" y="4666540"/>
                <a:ext cx="4572000" cy="396968"/>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Tầm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a:rPr lang="en-US">
                                <a:latin typeface="Cambria Math" panose="02040503050406030204" pitchFamily="18" charset="0"/>
                              </a:rPr>
                              <m:t>110</m:t>
                            </m:r>
                          </m:fName>
                          <m:e>
                            <m:r>
                              <a:rPr lang="en-US" i="1">
                                <a:latin typeface="Cambria Math" panose="02040503050406030204" pitchFamily="18" charset="0"/>
                              </a:rPr>
                              <m:t>+ </m:t>
                            </m:r>
                            <m:r>
                              <a:rPr lang="en-US" i="1">
                                <a:latin typeface="Cambria Math" panose="02040503050406030204" pitchFamily="18" charset="0"/>
                              </a:rPr>
                              <m:t>30</m:t>
                            </m:r>
                          </m:e>
                        </m:func>
                      </m:num>
                      <m:den>
                        <m:r>
                          <a:rPr lang="en-US" i="1">
                            <a:latin typeface="Cambria Math" panose="02040503050406030204" pitchFamily="18" charset="0"/>
                          </a:rPr>
                          <m:t>2</m:t>
                        </m:r>
                      </m:den>
                    </m:f>
                    <m:r>
                      <a:rPr lang="en-US" i="1">
                        <a:latin typeface="Cambria Math" panose="02040503050406030204" pitchFamily="18" charset="0"/>
                      </a:rPr>
                      <m:t>=</m:t>
                    </m:r>
                    <m:r>
                      <a:rPr lang="en-US" i="1">
                        <a:latin typeface="Cambria Math" panose="02040503050406030204" pitchFamily="18" charset="0"/>
                      </a:rPr>
                      <m:t>70</m:t>
                    </m:r>
                  </m:oMath>
                </a14:m>
                <a:r>
                  <a:rPr lang="en-US">
                    <a:latin typeface="Times New Roman" panose="02020603050405020304" pitchFamily="18" charset="0"/>
                    <a:cs typeface="Times New Roman" panose="02020603050405020304" pitchFamily="18" charset="0"/>
                  </a:rPr>
                  <a:t> </a:t>
                </a:r>
              </a:p>
            </p:txBody>
          </p:sp>
        </mc:Choice>
        <mc:Fallback xmlns="">
          <p:sp>
            <p:nvSpPr>
              <p:cNvPr id="7" name="Hộp Văn bản 6">
                <a:extLst>
                  <a:ext uri="{FF2B5EF4-FFF2-40B4-BE49-F238E27FC236}">
                    <a16:creationId xmlns:a16="http://schemas.microsoft.com/office/drawing/2014/main" id="{10BA1121-91D5-61C0-1BD4-432A8F67853B}"/>
                  </a:ext>
                </a:extLst>
              </p:cNvPr>
              <p:cNvSpPr txBox="1">
                <a:spLocks noRot="1" noChangeAspect="1" noMove="1" noResize="1" noEditPoints="1" noAdjustHandles="1" noChangeArrowheads="1" noChangeShapeType="1" noTextEdit="1"/>
              </p:cNvSpPr>
              <p:nvPr/>
            </p:nvSpPr>
            <p:spPr>
              <a:xfrm>
                <a:off x="403860" y="4666540"/>
                <a:ext cx="4572000" cy="396968"/>
              </a:xfrm>
              <a:prstGeom prst="rect">
                <a:avLst/>
              </a:prstGeom>
              <a:blipFill>
                <a:blip r:embed="rId3"/>
                <a:stretch>
                  <a:fillRect l="-400" b="-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Hộp Văn bản 8">
                <a:extLst>
                  <a:ext uri="{FF2B5EF4-FFF2-40B4-BE49-F238E27FC236}">
                    <a16:creationId xmlns:a16="http://schemas.microsoft.com/office/drawing/2014/main" id="{0AF3F80B-D3B5-8D6C-5739-A9FA2D696F37}"/>
                  </a:ext>
                </a:extLst>
              </p:cNvPr>
              <p:cNvSpPr txBox="1"/>
              <p:nvPr/>
            </p:nvSpPr>
            <p:spPr>
              <a:xfrm>
                <a:off x="403860" y="3515183"/>
                <a:ext cx="4572000" cy="404598"/>
              </a:xfrm>
              <a:prstGeom prst="rect">
                <a:avLst/>
              </a:prstGeom>
              <a:noFill/>
            </p:spPr>
            <p:txBody>
              <a:bodyPr wrap="square">
                <a:spAutoFit/>
              </a:bodyPr>
              <a:lstStyle/>
              <a:p>
                <a:r>
                  <a:rPr lang="en-US">
                    <a:latin typeface="Times New Roman" panose="02020603050405020304" pitchFamily="18" charset="0"/>
                    <a:cs typeface="Times New Roman" panose="02020603050405020304" pitchFamily="18" charset="0"/>
                  </a:rPr>
                  <a:t>Công </a:t>
                </a:r>
                <a:r>
                  <a:rPr lang="en-US" err="1">
                    <a:latin typeface="Times New Roman" panose="02020603050405020304" pitchFamily="18" charset="0"/>
                    <a:cs typeface="Times New Roman" panose="02020603050405020304" pitchFamily="18" charset="0"/>
                  </a:rPr>
                  <a:t>thức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MidRange</a:t>
                </a:r>
                <a:r>
                  <a:rPr lang="en-US">
                    <a:latin typeface="Times New Roman" panose="02020603050405020304" pitchFamily="18" charset="0"/>
                    <a:cs typeface="Times New Roman" panose="02020603050405020304" pitchFamily="18" charset="0"/>
                  </a:rPr>
                  <a:t>=  </a:t>
                </a:r>
                <a14:m>
                  <m:oMath xmlns:m="http://schemas.openxmlformats.org/officeDocument/2006/math">
                    <m:f>
                      <m:fPr>
                        <m:ctrlPr>
                          <a:rPr lang="en-US" i="1">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max</m:t>
                            </m:r>
                          </m:fName>
                          <m:e>
                            <m:r>
                              <a:rPr lang="en-US" i="1">
                                <a:latin typeface="Cambria Math" panose="02040503050406030204" pitchFamily="18" charset="0"/>
                              </a:rPr>
                              <m:t>+ </m:t>
                            </m:r>
                            <m:r>
                              <a:rPr lang="en-US" i="1">
                                <a:latin typeface="Cambria Math" panose="02040503050406030204" pitchFamily="18" charset="0"/>
                              </a:rPr>
                              <m:t>𝑚𝑖𝑛</m:t>
                            </m:r>
                          </m:e>
                        </m:func>
                      </m:num>
                      <m:den>
                        <m:r>
                          <a:rPr lang="en-US" i="1">
                            <a:latin typeface="Cambria Math" panose="02040503050406030204" pitchFamily="18" charset="0"/>
                          </a:rPr>
                          <m:t>2</m:t>
                        </m:r>
                      </m:den>
                    </m:f>
                  </m:oMath>
                </a14:m>
                <a:endParaRPr lang="en-US">
                  <a:latin typeface="Times New Roman" panose="02020603050405020304" pitchFamily="18" charset="0"/>
                  <a:cs typeface="Times New Roman" panose="02020603050405020304" pitchFamily="18" charset="0"/>
                </a:endParaRPr>
              </a:p>
            </p:txBody>
          </p:sp>
        </mc:Choice>
        <mc:Fallback xmlns="">
          <p:sp>
            <p:nvSpPr>
              <p:cNvPr id="9" name="Hộp Văn bản 8">
                <a:extLst>
                  <a:ext uri="{FF2B5EF4-FFF2-40B4-BE49-F238E27FC236}">
                    <a16:creationId xmlns:a16="http://schemas.microsoft.com/office/drawing/2014/main" id="{0AF3F80B-D3B5-8D6C-5739-A9FA2D696F37}"/>
                  </a:ext>
                </a:extLst>
              </p:cNvPr>
              <p:cNvSpPr txBox="1">
                <a:spLocks noRot="1" noChangeAspect="1" noMove="1" noResize="1" noEditPoints="1" noAdjustHandles="1" noChangeArrowheads="1" noChangeShapeType="1" noTextEdit="1"/>
              </p:cNvSpPr>
              <p:nvPr/>
            </p:nvSpPr>
            <p:spPr>
              <a:xfrm>
                <a:off x="403860" y="3515183"/>
                <a:ext cx="4572000" cy="404598"/>
              </a:xfrm>
              <a:prstGeom prst="rect">
                <a:avLst/>
              </a:prstGeom>
              <a:blipFill>
                <a:blip r:embed="rId4"/>
                <a:stretch>
                  <a:fillRect l="-400" b="-3030"/>
                </a:stretch>
              </a:blipFill>
            </p:spPr>
            <p:txBody>
              <a:bodyPr/>
              <a:lstStyle/>
              <a:p>
                <a:r>
                  <a:rPr lang="en-US">
                    <a:noFill/>
                  </a:rPr>
                  <a:t> </a:t>
                </a:r>
              </a:p>
            </p:txBody>
          </p:sp>
        </mc:Fallback>
      </mc:AlternateContent>
      <p:pic>
        <p:nvPicPr>
          <p:cNvPr id="13" name="Hình ảnh 12">
            <a:extLst>
              <a:ext uri="{FF2B5EF4-FFF2-40B4-BE49-F238E27FC236}">
                <a16:creationId xmlns:a16="http://schemas.microsoft.com/office/drawing/2014/main" id="{A7FA4F6B-3590-B63A-AAAE-0C871F766374}"/>
              </a:ext>
            </a:extLst>
          </p:cNvPr>
          <p:cNvPicPr>
            <a:picLocks noChangeAspect="1"/>
          </p:cNvPicPr>
          <p:nvPr/>
        </p:nvPicPr>
        <p:blipFill>
          <a:blip r:embed="rId5"/>
          <a:stretch>
            <a:fillRect/>
          </a:stretch>
        </p:blipFill>
        <p:spPr>
          <a:xfrm>
            <a:off x="5396385" y="1735371"/>
            <a:ext cx="3343756" cy="1721293"/>
          </a:xfrm>
          <a:prstGeom prst="rect">
            <a:avLst/>
          </a:prstGeom>
        </p:spPr>
      </p:pic>
    </p:spTree>
    <p:extLst>
      <p:ext uri="{BB962C8B-B14F-4D97-AF65-F5344CB8AC3E}">
        <p14:creationId xmlns:p14="http://schemas.microsoft.com/office/powerpoint/2010/main" val="1089189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3147060" cy="49045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2.1 </a:t>
            </a:r>
            <a:r>
              <a:rPr lang="en-US" sz="1800" err="1">
                <a:latin typeface="Times New Roman" panose="02020603050405020304" pitchFamily="18" charset="0"/>
                <a:cs typeface="Times New Roman" panose="02020603050405020304" pitchFamily="18" charset="0"/>
              </a:rPr>
              <a:t>Khoảng</a:t>
            </a:r>
            <a:r>
              <a:rPr lang="en-US" sz="1800">
                <a:latin typeface="Times New Roman" panose="02020603050405020304" pitchFamily="18" charset="0"/>
                <a:cs typeface="Times New Roman" panose="02020603050405020304" pitchFamily="18" charset="0"/>
              </a:rPr>
              <a:t> (Range)</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8</a:t>
            </a:fld>
            <a:endParaRPr>
              <a:latin typeface="Times New Roman" panose="02020603050405020304" pitchFamily="18" charset="0"/>
              <a:cs typeface="Times New Roman" panose="02020603050405020304" pitchFamily="18" charset="0"/>
            </a:endParaRPr>
          </a:p>
        </p:txBody>
      </p:sp>
      <p:sp>
        <p:nvSpPr>
          <p:cNvPr id="3" name="Hộp Văn bản 2">
            <a:extLst>
              <a:ext uri="{FF2B5EF4-FFF2-40B4-BE49-F238E27FC236}">
                <a16:creationId xmlns:a16="http://schemas.microsoft.com/office/drawing/2014/main" id="{E16F5BBE-261C-77A9-6D77-7DC82DB0E5E2}"/>
              </a:ext>
            </a:extLst>
          </p:cNvPr>
          <p:cNvSpPr txBox="1"/>
          <p:nvPr/>
        </p:nvSpPr>
        <p:spPr>
          <a:xfrm>
            <a:off x="403861" y="1791528"/>
            <a:ext cx="4762500" cy="1434624"/>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q"/>
            </a:pPr>
            <a:r>
              <a:rPr lang="en-US" kern="100">
                <a:latin typeface="Times New Roman" panose="02020603050405020304" pitchFamily="18" charset="0"/>
                <a:ea typeface="Calibri" panose="020F0502020204030204" pitchFamily="34" charset="0"/>
                <a:cs typeface="Times New Roman" panose="02020603050405020304" pitchFamily="18" charset="0"/>
              </a:rPr>
              <a:t>Range </a:t>
            </a:r>
            <a:r>
              <a:rPr lang="en-US" kern="100" err="1">
                <a:latin typeface="Times New Roman" panose="02020603050405020304" pitchFamily="18" charset="0"/>
                <a:ea typeface="Calibri" panose="020F0502020204030204" pitchFamily="34" charset="0"/>
                <a:cs typeface="Times New Roman" panose="02020603050405020304" pitchFamily="18" charset="0"/>
              </a:rPr>
              <a:t>là</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độ</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chênh</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lệch</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giữa</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giá</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trị</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lớn</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nhất</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và</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giá</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trị</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nhỏ</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nhất</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của</a:t>
            </a:r>
            <a:r>
              <a:rPr lang="en-US" kern="100">
                <a:latin typeface="Times New Roman" panose="02020603050405020304" pitchFamily="18" charset="0"/>
                <a:ea typeface="Calibri" panose="020F0502020204030204" pitchFamily="34" charset="0"/>
                <a:cs typeface="Times New Roman" panose="02020603050405020304" pitchFamily="18" charset="0"/>
              </a:rPr>
              <a:t> 1 </a:t>
            </a:r>
            <a:r>
              <a:rPr lang="en-US" kern="100" err="1">
                <a:latin typeface="Times New Roman" panose="02020603050405020304" pitchFamily="18" charset="0"/>
                <a:ea typeface="Calibri" panose="020F0502020204030204" pitchFamily="34" charset="0"/>
                <a:cs typeface="Times New Roman" panose="02020603050405020304" pitchFamily="18" charset="0"/>
              </a:rPr>
              <a:t>tập</a:t>
            </a:r>
            <a:r>
              <a:rPr lang="en-US" kern="100">
                <a:latin typeface="Times New Roman" panose="02020603050405020304" pitchFamily="18" charset="0"/>
                <a:ea typeface="Calibri" panose="020F0502020204030204" pitchFamily="34" charset="0"/>
                <a:cs typeface="Times New Roman" panose="02020603050405020304" pitchFamily="18" charset="0"/>
              </a:rPr>
              <a:t> </a:t>
            </a:r>
            <a:r>
              <a:rPr lang="en-US" kern="100" err="1">
                <a:latin typeface="Times New Roman" panose="02020603050405020304" pitchFamily="18" charset="0"/>
                <a:ea typeface="Calibri" panose="020F0502020204030204" pitchFamily="34" charset="0"/>
                <a:cs typeface="Times New Roman" panose="02020603050405020304" pitchFamily="18" charset="0"/>
              </a:rPr>
              <a:t>hợp</a:t>
            </a:r>
            <a:endParaRPr lang="en-US" kern="100">
              <a:latin typeface="Times New Roman" panose="02020603050405020304" pitchFamily="18" charset="0"/>
              <a:ea typeface="Calibri" panose="020F0502020204030204" pitchFamily="34" charset="0"/>
              <a:cs typeface="Times New Roman" panose="02020603050405020304" pitchFamily="18" charset="0"/>
            </a:endParaRPr>
          </a:p>
          <a:p>
            <a:pPr marL="285744" indent="-285744" algn="just">
              <a:lnSpc>
                <a:spcPct val="107000"/>
              </a:lnSpc>
              <a:spcAft>
                <a:spcPts val="800"/>
              </a:spcAft>
              <a:buFont typeface="Wingdings" panose="05000000000000000000" pitchFamily="2" charset="2"/>
              <a:buChar char="q"/>
            </a:pPr>
            <a:r>
              <a:rPr lang="en-US">
                <a:latin typeface="Times New Roman" panose="02020603050405020304" pitchFamily="18" charset="0"/>
                <a:cs typeface="Times New Roman" panose="02020603050405020304" pitchFamily="18" charset="0"/>
              </a:rPr>
              <a:t>Cho </a:t>
            </a:r>
            <a:r>
              <a:rPr lang="en-US" err="1">
                <a:latin typeface="Times New Roman" panose="02020603050405020304" pitchFamily="18" charset="0"/>
                <a:cs typeface="Times New Roman" panose="02020603050405020304" pitchFamily="18" charset="0"/>
              </a:rPr>
              <a:t>biết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mức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độ</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trải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rộng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endParaRPr lang="en-US" kern="100">
              <a:latin typeface="Times New Roman" panose="02020603050405020304" pitchFamily="18" charset="0"/>
              <a:cs typeface="Times New Roman" panose="02020603050405020304" pitchFamily="18" charset="0"/>
            </a:endParaRPr>
          </a:p>
          <a:p>
            <a:pPr marL="285744" indent="-285744" algn="just">
              <a:lnSpc>
                <a:spcPct val="107000"/>
              </a:lnSpc>
              <a:spcAft>
                <a:spcPts val="800"/>
              </a:spcAft>
              <a:buFont typeface="Wingdings" panose="05000000000000000000" pitchFamily="2" charset="2"/>
              <a:buChar char="q"/>
            </a:pPr>
            <a:r>
              <a:rPr lang="en-US">
                <a:latin typeface="Times New Roman" panose="02020603050405020304" pitchFamily="18" charset="0"/>
                <a:cs typeface="Times New Roman" panose="02020603050405020304" pitchFamily="18" charset="0"/>
              </a:rPr>
              <a:t>P</a:t>
            </a:r>
            <a:r>
              <a:rPr lang="vi-VN" err="1">
                <a:latin typeface="Times New Roman" panose="02020603050405020304" pitchFamily="18" charset="0"/>
                <a:cs typeface="Times New Roman" panose="02020603050405020304" pitchFamily="18" charset="0"/>
              </a:rPr>
              <a:t>hản</a:t>
            </a:r>
            <a:r>
              <a:rPr lang="vi-VN">
                <a:latin typeface="Times New Roman" panose="02020603050405020304" pitchFamily="18" charset="0"/>
                <a:cs typeface="Times New Roman" panose="02020603050405020304" pitchFamily="18" charset="0"/>
              </a:rPr>
              <a:t> ánh mức độ phân tán dựa trên hai giá trị cực đoan, nên có thể bị ảnh hưởng bởi </a:t>
            </a:r>
            <a:r>
              <a:rPr lang="vi-VN" err="1">
                <a:latin typeface="Times New Roman" panose="02020603050405020304" pitchFamily="18" charset="0"/>
                <a:cs typeface="Times New Roman" panose="02020603050405020304" pitchFamily="18" charset="0"/>
              </a:rPr>
              <a:t>outliers</a:t>
            </a:r>
            <a:r>
              <a:rPr lang="vi-VN">
                <a:latin typeface="Times New Roman" panose="02020603050405020304" pitchFamily="18" charset="0"/>
                <a:cs typeface="Times New Roman" panose="02020603050405020304" pitchFamily="18" charset="0"/>
              </a:rPr>
              <a:t>.</a:t>
            </a:r>
            <a:endParaRPr lang="en-GB" kern="100">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4" name="Hình ảnh 3">
            <a:extLst>
              <a:ext uri="{FF2B5EF4-FFF2-40B4-BE49-F238E27FC236}">
                <a16:creationId xmlns:a16="http://schemas.microsoft.com/office/drawing/2014/main" id="{99DD7BCB-1814-5E75-1D94-87CFEFA8EF61}"/>
              </a:ext>
            </a:extLst>
          </p:cNvPr>
          <p:cNvPicPr>
            <a:picLocks noChangeAspect="1"/>
          </p:cNvPicPr>
          <p:nvPr/>
        </p:nvPicPr>
        <p:blipFill>
          <a:blip r:embed="rId3"/>
          <a:stretch>
            <a:fillRect/>
          </a:stretch>
        </p:blipFill>
        <p:spPr>
          <a:xfrm>
            <a:off x="1922897" y="3281020"/>
            <a:ext cx="5798705" cy="713333"/>
          </a:xfrm>
          <a:prstGeom prst="rect">
            <a:avLst/>
          </a:prstGeom>
        </p:spPr>
      </p:pic>
      <p:pic>
        <p:nvPicPr>
          <p:cNvPr id="8" name="Hình ảnh 7">
            <a:extLst>
              <a:ext uri="{FF2B5EF4-FFF2-40B4-BE49-F238E27FC236}">
                <a16:creationId xmlns:a16="http://schemas.microsoft.com/office/drawing/2014/main" id="{71F7DB88-7399-4945-2946-187E3A1CC9A1}"/>
              </a:ext>
            </a:extLst>
          </p:cNvPr>
          <p:cNvPicPr>
            <a:picLocks noChangeAspect="1"/>
          </p:cNvPicPr>
          <p:nvPr/>
        </p:nvPicPr>
        <p:blipFill>
          <a:blip r:embed="rId4"/>
          <a:stretch>
            <a:fillRect/>
          </a:stretch>
        </p:blipFill>
        <p:spPr>
          <a:xfrm>
            <a:off x="5252777" y="1366489"/>
            <a:ext cx="3669551" cy="1770236"/>
          </a:xfrm>
          <a:prstGeom prst="rect">
            <a:avLst/>
          </a:prstGeom>
        </p:spPr>
      </p:pic>
      <p:sp>
        <p:nvSpPr>
          <p:cNvPr id="10" name="Google Shape;100;p35">
            <a:extLst>
              <a:ext uri="{FF2B5EF4-FFF2-40B4-BE49-F238E27FC236}">
                <a16:creationId xmlns:a16="http://schemas.microsoft.com/office/drawing/2014/main" id="{611018FF-96A1-ADF5-55AF-52E0B67741A3}"/>
              </a:ext>
            </a:extLst>
          </p:cNvPr>
          <p:cNvSpPr txBox="1">
            <a:spLocks/>
          </p:cNvSpPr>
          <p:nvPr/>
        </p:nvSpPr>
        <p:spPr>
          <a:xfrm>
            <a:off x="457199" y="3952029"/>
            <a:ext cx="3329711" cy="490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2.2 </a:t>
            </a:r>
            <a:r>
              <a:rPr lang="en-US" sz="1800" err="1">
                <a:latin typeface="Times New Roman" panose="02020603050405020304" pitchFamily="18" charset="0"/>
                <a:cs typeface="Times New Roman" panose="02020603050405020304" pitchFamily="18" charset="0"/>
              </a:rPr>
              <a:t>Lượng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tử</a:t>
            </a:r>
            <a:r>
              <a:rPr lang="en-US" sz="1800">
                <a:latin typeface="Times New Roman" panose="02020603050405020304" pitchFamily="18" charset="0"/>
                <a:cs typeface="Times New Roman" panose="02020603050405020304" pitchFamily="18" charset="0"/>
              </a:rPr>
              <a:t> ( Quantiles)</a:t>
            </a:r>
          </a:p>
        </p:txBody>
      </p:sp>
      <p:sp>
        <p:nvSpPr>
          <p:cNvPr id="14" name="Hộp Văn bản 13">
            <a:extLst>
              <a:ext uri="{FF2B5EF4-FFF2-40B4-BE49-F238E27FC236}">
                <a16:creationId xmlns:a16="http://schemas.microsoft.com/office/drawing/2014/main" id="{B794CEB0-A2AD-6602-2DE8-58352870FCAE}"/>
              </a:ext>
            </a:extLst>
          </p:cNvPr>
          <p:cNvSpPr txBox="1"/>
          <p:nvPr/>
        </p:nvSpPr>
        <p:spPr>
          <a:xfrm>
            <a:off x="403860" y="4442484"/>
            <a:ext cx="4572000" cy="1331775"/>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q"/>
            </a:pPr>
            <a:r>
              <a:rPr lang="vi-VN">
                <a:latin typeface="+mj-lt"/>
              </a:rPr>
              <a:t>Lượng tử (</a:t>
            </a:r>
            <a:r>
              <a:rPr lang="vi-VN" err="1">
                <a:latin typeface="+mj-lt"/>
              </a:rPr>
              <a:t>Quantiles</a:t>
            </a:r>
            <a:r>
              <a:rPr lang="vi-VN">
                <a:latin typeface="+mj-lt"/>
              </a:rPr>
              <a:t>) là các giá trị chia tập dữ liệu thành các phần bằng nhau.</a:t>
            </a:r>
            <a:endParaRPr lang="en-US">
              <a:latin typeface="+mj-lt"/>
            </a:endParaRPr>
          </a:p>
          <a:p>
            <a:pPr marL="285744" indent="-285744" algn="just">
              <a:lnSpc>
                <a:spcPct val="107000"/>
              </a:lnSpc>
              <a:spcAft>
                <a:spcPts val="800"/>
              </a:spcAft>
              <a:buFont typeface="Wingdings" panose="05000000000000000000" pitchFamily="2" charset="2"/>
              <a:buChar char="q"/>
            </a:pPr>
            <a:r>
              <a:rPr lang="vi-VN">
                <a:latin typeface="+mj-lt"/>
              </a:rPr>
              <a:t>Lượng tử gồm nhiều loại, phổ biến nhất là phần trăm phân vị (</a:t>
            </a:r>
            <a:r>
              <a:rPr lang="vi-VN" err="1">
                <a:latin typeface="+mj-lt"/>
              </a:rPr>
              <a:t>percentiles</a:t>
            </a:r>
            <a:r>
              <a:rPr lang="vi-VN">
                <a:latin typeface="+mj-lt"/>
              </a:rPr>
              <a:t>), tứ phân vị (</a:t>
            </a:r>
            <a:r>
              <a:rPr lang="vi-VN" err="1">
                <a:latin typeface="+mj-lt"/>
              </a:rPr>
              <a:t>quartiles</a:t>
            </a:r>
            <a:r>
              <a:rPr lang="vi-VN">
                <a:latin typeface="+mj-lt"/>
              </a:rPr>
              <a:t>), và </a:t>
            </a:r>
            <a:r>
              <a:rPr lang="vi-VN" err="1">
                <a:latin typeface="+mj-lt"/>
              </a:rPr>
              <a:t>deciles</a:t>
            </a:r>
            <a:r>
              <a:rPr lang="vi-VN">
                <a:latin typeface="+mj-lt"/>
              </a:rPr>
              <a:t> (phân vị 10).</a:t>
            </a:r>
            <a:endParaRPr lang="en-US" kern="100">
              <a:latin typeface="+mj-lt"/>
              <a:cs typeface="Times New Roman" panose="02020603050405020304" pitchFamily="18" charset="0"/>
            </a:endParaRPr>
          </a:p>
        </p:txBody>
      </p:sp>
      <p:pic>
        <p:nvPicPr>
          <p:cNvPr id="16" name="Hình ảnh 15">
            <a:extLst>
              <a:ext uri="{FF2B5EF4-FFF2-40B4-BE49-F238E27FC236}">
                <a16:creationId xmlns:a16="http://schemas.microsoft.com/office/drawing/2014/main" id="{4DA72F6A-8B73-9DE0-5AFB-8DCC74D9A746}"/>
              </a:ext>
            </a:extLst>
          </p:cNvPr>
          <p:cNvPicPr>
            <a:picLocks noChangeAspect="1"/>
          </p:cNvPicPr>
          <p:nvPr/>
        </p:nvPicPr>
        <p:blipFill>
          <a:blip r:embed="rId5"/>
          <a:stretch>
            <a:fillRect/>
          </a:stretch>
        </p:blipFill>
        <p:spPr>
          <a:xfrm>
            <a:off x="5252777" y="3994057"/>
            <a:ext cx="3669551" cy="2067460"/>
          </a:xfrm>
          <a:prstGeom prst="rect">
            <a:avLst/>
          </a:prstGeom>
        </p:spPr>
      </p:pic>
    </p:spTree>
    <p:extLst>
      <p:ext uri="{BB962C8B-B14F-4D97-AF65-F5344CB8AC3E}">
        <p14:creationId xmlns:p14="http://schemas.microsoft.com/office/powerpoint/2010/main" val="379074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5"/>
          <p:cNvSpPr txBox="1">
            <a:spLocks noGrp="1"/>
          </p:cNvSpPr>
          <p:nvPr>
            <p:ph type="title"/>
          </p:nvPr>
        </p:nvSpPr>
        <p:spPr>
          <a:xfrm>
            <a:off x="457201" y="76200"/>
            <a:ext cx="8465127" cy="990600"/>
          </a:xfrm>
          <a:prstGeom prst="rect">
            <a:avLst/>
          </a:prstGeom>
          <a:noFill/>
          <a:ln>
            <a:noFill/>
          </a:ln>
        </p:spPr>
        <p:txBody>
          <a:bodyPr spcFirstLastPara="1" wrap="square" lIns="91425" tIns="45700" rIns="91425" bIns="45700" anchor="ctr" anchorCtr="0">
            <a:noAutofit/>
          </a:bodyPr>
          <a:lstStyle/>
          <a:p>
            <a:r>
              <a:rPr lang="en-US" sz="2800">
                <a:latin typeface="Times New Roman" panose="02020603050405020304" pitchFamily="18" charset="0"/>
                <a:cs typeface="Times New Roman" panose="02020603050405020304" pitchFamily="18" charset="0"/>
              </a:rPr>
              <a:t>2.</a:t>
            </a:r>
            <a:r>
              <a:rPr lang="en-GB" sz="2800">
                <a:latin typeface="Times New Roman" panose="02020603050405020304" pitchFamily="18" charset="0"/>
                <a:cs typeface="Times New Roman" panose="02020603050405020304" pitchFamily="18" charset="0"/>
              </a:rPr>
              <a:t> ĐO LƯỜNG SỰ PHÂN TÁN CỦA DỮ LIỆU</a:t>
            </a:r>
            <a:endParaRPr sz="2800">
              <a:latin typeface="Times New Roman" panose="02020603050405020304" pitchFamily="18" charset="0"/>
              <a:cs typeface="Times New Roman" panose="02020603050405020304" pitchFamily="18" charset="0"/>
            </a:endParaRPr>
          </a:p>
        </p:txBody>
      </p:sp>
      <p:sp>
        <p:nvSpPr>
          <p:cNvPr id="100" name="Google Shape;100;p35"/>
          <p:cNvSpPr txBox="1">
            <a:spLocks noGrp="1"/>
          </p:cNvSpPr>
          <p:nvPr>
            <p:ph type="body" idx="1"/>
          </p:nvPr>
        </p:nvSpPr>
        <p:spPr>
          <a:xfrm>
            <a:off x="457201" y="1323106"/>
            <a:ext cx="3147060" cy="490455"/>
          </a:xfrm>
          <a:prstGeom prst="rect">
            <a:avLst/>
          </a:prstGeom>
          <a:noFill/>
          <a:ln>
            <a:noFill/>
          </a:ln>
        </p:spPr>
        <p:txBody>
          <a:bodyPr spcFirstLastPara="1" wrap="square" lIns="91425" tIns="45700" rIns="91425" bIns="45700" anchor="t" anchorCtr="0">
            <a:noAutofit/>
          </a:body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2.3 </a:t>
            </a:r>
            <a:r>
              <a:rPr lang="en-US" sz="1800" err="1">
                <a:latin typeface="Times New Roman" panose="02020603050405020304" pitchFamily="18" charset="0"/>
                <a:cs typeface="Times New Roman" panose="02020603050405020304" pitchFamily="18" charset="0"/>
              </a:rPr>
              <a:t>Tứ</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phân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vị</a:t>
            </a:r>
            <a:r>
              <a:rPr lang="en-US" sz="1800">
                <a:latin typeface="Times New Roman" panose="02020603050405020304" pitchFamily="18" charset="0"/>
                <a:cs typeface="Times New Roman" panose="02020603050405020304" pitchFamily="18" charset="0"/>
              </a:rPr>
              <a:t> (Quartiles)</a:t>
            </a:r>
          </a:p>
        </p:txBody>
      </p:sp>
      <p:sp>
        <p:nvSpPr>
          <p:cNvPr id="101" name="Google Shape;101;p35"/>
          <p:cNvSpPr txBox="1">
            <a:spLocks noGrp="1"/>
          </p:cNvSpPr>
          <p:nvPr>
            <p:ph type="sldNum" idx="12"/>
          </p:nvPr>
        </p:nvSpPr>
        <p:spPr>
          <a:xfrm>
            <a:off x="6553200" y="6356351"/>
            <a:ext cx="2133600" cy="365125"/>
          </a:xfrm>
          <a:prstGeom prst="rect">
            <a:avLst/>
          </a:prstGeom>
          <a:noFill/>
          <a:ln>
            <a:noFill/>
          </a:ln>
        </p:spPr>
        <p:txBody>
          <a:bodyPr spcFirstLastPara="1" wrap="square" lIns="91425" tIns="45700" rIns="91425" bIns="45700" anchor="ctr" anchorCtr="0">
            <a:noAutofit/>
          </a:bodyPr>
          <a:lstStyle/>
          <a:p>
            <a:fld id="{00000000-1234-1234-1234-123412341234}" type="slidenum">
              <a:rPr lang="en-US">
                <a:latin typeface="Times New Roman" panose="02020603050405020304" pitchFamily="18" charset="0"/>
                <a:cs typeface="Times New Roman" panose="02020603050405020304" pitchFamily="18" charset="0"/>
              </a:rPr>
              <a:pPr/>
              <a:t>9</a:t>
            </a:fld>
            <a:endParaRPr>
              <a:latin typeface="Times New Roman" panose="02020603050405020304" pitchFamily="18" charset="0"/>
              <a:cs typeface="Times New Roman" panose="02020603050405020304" pitchFamily="18" charset="0"/>
            </a:endParaRPr>
          </a:p>
        </p:txBody>
      </p:sp>
      <p:sp>
        <p:nvSpPr>
          <p:cNvPr id="3" name="Hộp Văn bản 2">
            <a:extLst>
              <a:ext uri="{FF2B5EF4-FFF2-40B4-BE49-F238E27FC236}">
                <a16:creationId xmlns:a16="http://schemas.microsoft.com/office/drawing/2014/main" id="{E16F5BBE-261C-77A9-6D77-7DC82DB0E5E2}"/>
              </a:ext>
            </a:extLst>
          </p:cNvPr>
          <p:cNvSpPr txBox="1"/>
          <p:nvPr/>
        </p:nvSpPr>
        <p:spPr>
          <a:xfrm>
            <a:off x="403861" y="1791528"/>
            <a:ext cx="4762500" cy="871008"/>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Tứ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(Quartiles) </a:t>
            </a:r>
            <a:r>
              <a:rPr lang="en-US" err="1">
                <a:latin typeface="Times New Roman" panose="02020603050405020304" pitchFamily="18" charset="0"/>
                <a:cs typeface="Times New Roman" panose="02020603050405020304" pitchFamily="18" charset="0"/>
              </a:rPr>
              <a:t>là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điểm</a:t>
            </a:r>
            <a:r>
              <a:rPr lang="en-US">
                <a:latin typeface="Times New Roman" panose="02020603050405020304" pitchFamily="18" charset="0"/>
                <a:cs typeface="Times New Roman" panose="02020603050405020304" pitchFamily="18" charset="0"/>
              </a:rPr>
              <a:t> chia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thành</a:t>
            </a:r>
            <a:r>
              <a:rPr lang="en-US">
                <a:latin typeface="Times New Roman" panose="02020603050405020304" pitchFamily="18" charset="0"/>
                <a:cs typeface="Times New Roman" panose="02020603050405020304" pitchFamily="18" charset="0"/>
              </a:rPr>
              <a:t> 4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bằng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nhau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mỗi</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chiếm</a:t>
            </a:r>
            <a:r>
              <a:rPr lang="en-US">
                <a:latin typeface="Times New Roman" panose="02020603050405020304" pitchFamily="18" charset="0"/>
                <a:cs typeface="Times New Roman" panose="02020603050405020304" pitchFamily="18" charset="0"/>
              </a:rPr>
              <a:t> 25%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a:t>
            </a:r>
          </a:p>
          <a:p>
            <a:pPr marL="285744" indent="-285744" algn="just">
              <a:lnSpc>
                <a:spcPct val="107000"/>
              </a:lnSpc>
              <a:spcAft>
                <a:spcPts val="800"/>
              </a:spcAft>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Có</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Q1, Q2, Q3</a:t>
            </a:r>
            <a:endParaRPr lang="en-US" kern="100">
              <a:latin typeface="Times New Roman" panose="02020603050405020304" pitchFamily="18" charset="0"/>
              <a:cs typeface="Times New Roman" panose="02020603050405020304" pitchFamily="18" charset="0"/>
            </a:endParaRPr>
          </a:p>
        </p:txBody>
      </p:sp>
      <p:sp>
        <p:nvSpPr>
          <p:cNvPr id="10" name="Google Shape;100;p35">
            <a:extLst>
              <a:ext uri="{FF2B5EF4-FFF2-40B4-BE49-F238E27FC236}">
                <a16:creationId xmlns:a16="http://schemas.microsoft.com/office/drawing/2014/main" id="{611018FF-96A1-ADF5-55AF-52E0B67741A3}"/>
              </a:ext>
            </a:extLst>
          </p:cNvPr>
          <p:cNvSpPr txBox="1">
            <a:spLocks/>
          </p:cNvSpPr>
          <p:nvPr/>
        </p:nvSpPr>
        <p:spPr>
          <a:xfrm>
            <a:off x="403860" y="3600026"/>
            <a:ext cx="4572000" cy="49045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en-US" sz="1800">
                <a:latin typeface="Times New Roman" panose="02020603050405020304" pitchFamily="18" charset="0"/>
                <a:cs typeface="Times New Roman" panose="02020603050405020304" pitchFamily="18" charset="0"/>
              </a:rPr>
              <a:t>2.4 </a:t>
            </a:r>
            <a:r>
              <a:rPr lang="en-US" sz="1800" err="1">
                <a:latin typeface="Times New Roman" panose="02020603050405020304" pitchFamily="18" charset="0"/>
                <a:cs typeface="Times New Roman" panose="02020603050405020304" pitchFamily="18" charset="0"/>
              </a:rPr>
              <a:t>Khoảng</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tứ</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phân</a:t>
            </a:r>
            <a:r>
              <a:rPr lang="en-US" sz="1800">
                <a:latin typeface="Times New Roman" panose="02020603050405020304" pitchFamily="18" charset="0"/>
                <a:cs typeface="Times New Roman" panose="02020603050405020304" pitchFamily="18" charset="0"/>
              </a:rPr>
              <a:t> </a:t>
            </a:r>
            <a:r>
              <a:rPr lang="en-US" sz="1800" err="1">
                <a:latin typeface="Times New Roman" panose="02020603050405020304" pitchFamily="18" charset="0"/>
                <a:cs typeface="Times New Roman" panose="02020603050405020304" pitchFamily="18" charset="0"/>
              </a:rPr>
              <a:t>vị</a:t>
            </a:r>
            <a:r>
              <a:rPr lang="en-US" sz="1800">
                <a:latin typeface="Times New Roman" panose="02020603050405020304" pitchFamily="18" charset="0"/>
                <a:cs typeface="Times New Roman" panose="02020603050405020304" pitchFamily="18" charset="0"/>
              </a:rPr>
              <a:t> (Interquartile range)</a:t>
            </a:r>
          </a:p>
        </p:txBody>
      </p:sp>
      <p:sp>
        <p:nvSpPr>
          <p:cNvPr id="14" name="Hộp Văn bản 13">
            <a:extLst>
              <a:ext uri="{FF2B5EF4-FFF2-40B4-BE49-F238E27FC236}">
                <a16:creationId xmlns:a16="http://schemas.microsoft.com/office/drawing/2014/main" id="{B794CEB0-A2AD-6602-2DE8-58352870FCAE}"/>
              </a:ext>
            </a:extLst>
          </p:cNvPr>
          <p:cNvSpPr txBox="1"/>
          <p:nvPr/>
        </p:nvSpPr>
        <p:spPr>
          <a:xfrm>
            <a:off x="403860" y="4090482"/>
            <a:ext cx="4572000" cy="1665136"/>
          </a:xfrm>
          <a:prstGeom prst="rect">
            <a:avLst/>
          </a:prstGeom>
          <a:noFill/>
        </p:spPr>
        <p:txBody>
          <a:bodyPr wrap="square">
            <a:spAutoFit/>
          </a:bodyPr>
          <a:lstStyle/>
          <a:p>
            <a:pPr marL="285744" indent="-285744" algn="just">
              <a:lnSpc>
                <a:spcPct val="107000"/>
              </a:lnSpc>
              <a:spcAft>
                <a:spcPts val="800"/>
              </a:spcAft>
              <a:buFont typeface="Wingdings" panose="05000000000000000000" pitchFamily="2" charset="2"/>
              <a:buChar char="q"/>
            </a:pPr>
            <a:r>
              <a:rPr lang="vi-VN">
                <a:latin typeface="Times New Roman" panose="02020603050405020304" pitchFamily="18" charset="0"/>
                <a:cs typeface="Times New Roman" panose="02020603050405020304" pitchFamily="18" charset="0"/>
              </a:rPr>
              <a:t>Khoảng tứ phân vị (IQR) là thước đo sự phân tán của dữ 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tập</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trung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vào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a:t>
            </a:r>
          </a:p>
          <a:p>
            <a:pPr marL="285744" indent="-285744" algn="just">
              <a:lnSpc>
                <a:spcPct val="107000"/>
              </a:lnSpc>
              <a:spcAft>
                <a:spcPts val="800"/>
              </a:spcAft>
              <a:buFont typeface="Wingdings" panose="05000000000000000000" pitchFamily="2" charset="2"/>
              <a:buChar char="q"/>
            </a:pPr>
            <a:r>
              <a:rPr lang="en-US" err="1">
                <a:latin typeface="Times New Roman" panose="02020603050405020304" pitchFamily="18" charset="0"/>
                <a:cs typeface="Times New Roman" panose="02020603050405020304" pitchFamily="18" charset="0"/>
              </a:rPr>
              <a:t>Biểu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sự</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khác</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biệt</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ba</a:t>
            </a:r>
            <a:r>
              <a:rPr lang="en-US">
                <a:latin typeface="Times New Roman" panose="02020603050405020304" pitchFamily="18" charset="0"/>
                <a:cs typeface="Times New Roman" panose="02020603050405020304" pitchFamily="18" charset="0"/>
              </a:rPr>
              <a:t> (Q3) </a:t>
            </a:r>
            <a:r>
              <a:rPr lang="en-US" err="1">
                <a:latin typeface="Times New Roman" panose="02020603050405020304" pitchFamily="18" charset="0"/>
                <a:cs typeface="Times New Roman" panose="02020603050405020304" pitchFamily="18" charset="0"/>
              </a:rPr>
              <a:t>và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phân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vị</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thứ</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nhất</a:t>
            </a:r>
            <a:r>
              <a:rPr lang="en-US">
                <a:latin typeface="Times New Roman" panose="02020603050405020304" pitchFamily="18" charset="0"/>
                <a:cs typeface="Times New Roman" panose="02020603050405020304" pitchFamily="18" charset="0"/>
              </a:rPr>
              <a:t> (Q1). </a:t>
            </a:r>
          </a:p>
          <a:p>
            <a:pPr marL="285744" indent="-285744" algn="just">
              <a:lnSpc>
                <a:spcPct val="107000"/>
              </a:lnSpc>
              <a:spcAft>
                <a:spcPts val="800"/>
              </a:spcAft>
              <a:buFont typeface="Wingdings" panose="05000000000000000000" pitchFamily="2" charset="2"/>
              <a:buChar char="q"/>
            </a:pPr>
            <a:r>
              <a:rPr lang="en-US">
                <a:latin typeface="Times New Roman" panose="02020603050405020304" pitchFamily="18" charset="0"/>
                <a:cs typeface="Times New Roman" panose="02020603050405020304" pitchFamily="18" charset="0"/>
              </a:rPr>
              <a:t>IQR </a:t>
            </a:r>
            <a:r>
              <a:rPr lang="en-US" err="1">
                <a:latin typeface="Times New Roman" panose="02020603050405020304" pitchFamily="18" charset="0"/>
                <a:cs typeface="Times New Roman" panose="02020603050405020304" pitchFamily="18" charset="0"/>
              </a:rPr>
              <a:t>cho</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thấy</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phạm</a:t>
            </a:r>
            <a:r>
              <a:rPr lang="en-US">
                <a:latin typeface="Times New Roman" panose="02020603050405020304" pitchFamily="18" charset="0"/>
                <a:cs typeface="Times New Roman" panose="02020603050405020304" pitchFamily="18" charset="0"/>
              </a:rPr>
              <a:t> vi </a:t>
            </a:r>
            <a:r>
              <a:rPr lang="en-US" err="1">
                <a:latin typeface="Times New Roman" panose="02020603050405020304" pitchFamily="18" charset="0"/>
                <a:cs typeface="Times New Roman" panose="02020603050405020304" pitchFamily="18" charset="0"/>
              </a:rPr>
              <a:t>mà</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phần</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giữa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của</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(50% </a:t>
            </a:r>
            <a:r>
              <a:rPr lang="en-US" err="1">
                <a:latin typeface="Times New Roman" panose="02020603050405020304" pitchFamily="18" charset="0"/>
                <a:cs typeface="Times New Roman" panose="02020603050405020304" pitchFamily="18" charset="0"/>
              </a:rPr>
              <a:t>dữ</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liệu</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nằm</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trong</a:t>
            </a:r>
            <a:r>
              <a:rPr lang="en-US">
                <a:latin typeface="Times New Roman" panose="02020603050405020304" pitchFamily="18" charset="0"/>
                <a:cs typeface="Times New Roman" panose="02020603050405020304" pitchFamily="18" charset="0"/>
              </a:rPr>
              <a:t> </a:t>
            </a:r>
            <a:r>
              <a:rPr lang="en-US" err="1">
                <a:latin typeface="Times New Roman" panose="02020603050405020304" pitchFamily="18" charset="0"/>
                <a:cs typeface="Times New Roman" panose="02020603050405020304" pitchFamily="18" charset="0"/>
              </a:rPr>
              <a:t>đó</a:t>
            </a:r>
            <a:r>
              <a:rPr lang="en-US">
                <a:latin typeface="Times New Roman" panose="02020603050405020304" pitchFamily="18" charset="0"/>
                <a:cs typeface="Times New Roman" panose="02020603050405020304" pitchFamily="18" charset="0"/>
              </a:rPr>
              <a:t>.</a:t>
            </a:r>
            <a:endParaRPr lang="en-US" kern="100">
              <a:latin typeface="Times New Roman" panose="02020603050405020304" pitchFamily="18" charset="0"/>
              <a:cs typeface="Times New Roman" panose="02020603050405020304" pitchFamily="18" charset="0"/>
            </a:endParaRPr>
          </a:p>
        </p:txBody>
      </p:sp>
      <p:pic>
        <p:nvPicPr>
          <p:cNvPr id="5" name="Hình ảnh 4">
            <a:extLst>
              <a:ext uri="{FF2B5EF4-FFF2-40B4-BE49-F238E27FC236}">
                <a16:creationId xmlns:a16="http://schemas.microsoft.com/office/drawing/2014/main" id="{EBC051A9-696B-1222-1527-D059126BA635}"/>
              </a:ext>
            </a:extLst>
          </p:cNvPr>
          <p:cNvPicPr>
            <a:picLocks noChangeAspect="1"/>
          </p:cNvPicPr>
          <p:nvPr/>
        </p:nvPicPr>
        <p:blipFill>
          <a:blip r:embed="rId3"/>
          <a:stretch>
            <a:fillRect/>
          </a:stretch>
        </p:blipFill>
        <p:spPr>
          <a:xfrm>
            <a:off x="5329382" y="1568332"/>
            <a:ext cx="3486367" cy="1726352"/>
          </a:xfrm>
          <a:prstGeom prst="rect">
            <a:avLst/>
          </a:prstGeom>
        </p:spPr>
      </p:pic>
      <mc:AlternateContent xmlns:mc="http://schemas.openxmlformats.org/markup-compatibility/2006" xmlns:a14="http://schemas.microsoft.com/office/drawing/2010/main">
        <mc:Choice Requires="a14">
          <p:sp>
            <p:nvSpPr>
              <p:cNvPr id="6" name="Google Shape;100;p35">
                <a:extLst>
                  <a:ext uri="{FF2B5EF4-FFF2-40B4-BE49-F238E27FC236}">
                    <a16:creationId xmlns:a16="http://schemas.microsoft.com/office/drawing/2014/main" id="{723096A1-C9D1-168E-4D30-564F355CF971}"/>
                  </a:ext>
                </a:extLst>
              </p:cNvPr>
              <p:cNvSpPr txBox="1">
                <a:spLocks/>
              </p:cNvSpPr>
              <p:nvPr/>
            </p:nvSpPr>
            <p:spPr>
              <a:xfrm>
                <a:off x="771237" y="2620253"/>
                <a:ext cx="2295239" cy="532481"/>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93700" algn="l" rtl="0">
                  <a:lnSpc>
                    <a:spcPct val="100000"/>
                  </a:lnSpc>
                  <a:spcBef>
                    <a:spcPts val="100"/>
                  </a:spcBef>
                  <a:spcAft>
                    <a:spcPts val="0"/>
                  </a:spcAft>
                  <a:buClr>
                    <a:srgbClr val="0C0C0C"/>
                  </a:buClr>
                  <a:buSzPts val="2600"/>
                  <a:buFont typeface="Noto Sans Symbols"/>
                  <a:buChar char="❑"/>
                  <a:defRPr sz="2600" b="1" i="0" u="none" strike="noStrike" cap="none">
                    <a:solidFill>
                      <a:srgbClr val="0C0C0C"/>
                    </a:solidFill>
                    <a:latin typeface="Arial"/>
                    <a:ea typeface="Arial"/>
                    <a:cs typeface="Arial"/>
                    <a:sym typeface="Arial"/>
                  </a:defRPr>
                </a:lvl1pPr>
                <a:lvl2pPr marL="914400" marR="0" lvl="1"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81000" algn="l" rtl="0">
                  <a:lnSpc>
                    <a:spcPct val="100000"/>
                  </a:lnSpc>
                  <a:spcBef>
                    <a:spcPts val="3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4pPr>
                <a:lvl5pPr marL="2286000" marR="0" lvl="4" indent="-355600" algn="l" rtl="0">
                  <a:lnSpc>
                    <a:spcPct val="100000"/>
                  </a:lnSpc>
                  <a:spcBef>
                    <a:spcPts val="3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marL="0" indent="0" algn="just">
                  <a:lnSpc>
                    <a:spcPct val="150000"/>
                  </a:lnSpc>
                  <a:spcBef>
                    <a:spcPts val="0"/>
                  </a:spcBef>
                  <a:buNone/>
                </a:pPr>
                <a:r>
                  <a:rPr lang="en-US" sz="1600">
                    <a:latin typeface="Times New Roman" panose="02020603050405020304" pitchFamily="18" charset="0"/>
                    <a:cs typeface="Times New Roman" panose="02020603050405020304" pitchFamily="18" charset="0"/>
                  </a:rPr>
                  <a:t>Công </a:t>
                </a:r>
                <a:r>
                  <a:rPr lang="en-US" sz="1600" err="1">
                    <a:latin typeface="Times New Roman" panose="02020603050405020304" pitchFamily="18" charset="0"/>
                    <a:cs typeface="Times New Roman" panose="02020603050405020304" pitchFamily="18" charset="0"/>
                  </a:rPr>
                  <a:t>thức</a:t>
                </a:r>
                <a:r>
                  <a:rPr lang="en-US" sz="160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1600">
                    <a:latin typeface="Times New Roman" panose="02020603050405020304" pitchFamily="18" charset="0"/>
                    <a:cs typeface="Times New Roman" panose="02020603050405020304" pitchFamily="18" charset="0"/>
                  </a:rPr>
                  <a:t>	</a:t>
                </a:r>
                <a:r>
                  <a:rPr lang="en-US" sz="1600" b="0">
                    <a:latin typeface="Times New Roman" panose="02020603050405020304" pitchFamily="18" charset="0"/>
                    <a:cs typeface="Times New Roman" panose="02020603050405020304" pitchFamily="18" charset="0"/>
                  </a:rPr>
                  <a:t>Qi=</a:t>
                </a:r>
                <a14:m>
                  <m:oMath xmlns:m="http://schemas.openxmlformats.org/officeDocument/2006/math">
                    <m:f>
                      <m:fPr>
                        <m:ctrlPr>
                          <a:rPr lang="en-US" sz="1600" b="0" i="1">
                            <a:latin typeface="Cambria Math" panose="02040503050406030204" pitchFamily="18" charset="0"/>
                            <a:cs typeface="Times New Roman" panose="02020603050405020304" pitchFamily="18" charset="0"/>
                          </a:rPr>
                        </m:ctrlPr>
                      </m:fPr>
                      <m:num>
                        <m:r>
                          <a:rPr lang="en-US" sz="1600" b="0" i="1">
                            <a:latin typeface="Cambria Math" panose="02040503050406030204" pitchFamily="18" charset="0"/>
                            <a:cs typeface="Times New Roman" panose="02020603050405020304" pitchFamily="18" charset="0"/>
                          </a:rPr>
                          <m:t>𝑖</m:t>
                        </m:r>
                        <m:r>
                          <a:rPr lang="en-US" sz="1600" b="0" i="1">
                            <a:latin typeface="Cambria Math" panose="02040503050406030204" pitchFamily="18" charset="0"/>
                            <a:cs typeface="Times New Roman" panose="02020603050405020304" pitchFamily="18" charset="0"/>
                          </a:rPr>
                          <m:t>∗(</m:t>
                        </m:r>
                        <m:r>
                          <a:rPr lang="en-US" sz="1600" b="0" i="1">
                            <a:latin typeface="Cambria Math" panose="02040503050406030204" pitchFamily="18" charset="0"/>
                            <a:cs typeface="Times New Roman" panose="02020603050405020304" pitchFamily="18" charset="0"/>
                          </a:rPr>
                          <m:t>𝑛</m:t>
                        </m:r>
                        <m:r>
                          <a:rPr lang="en-US" sz="1600" b="0" i="1">
                            <a:latin typeface="Cambria Math" panose="02040503050406030204" pitchFamily="18" charset="0"/>
                            <a:cs typeface="Times New Roman" panose="02020603050405020304" pitchFamily="18" charset="0"/>
                          </a:rPr>
                          <m:t>+1)</m:t>
                        </m:r>
                      </m:num>
                      <m:den>
                        <m:r>
                          <a:rPr lang="en-US" sz="1600" b="0" i="1">
                            <a:latin typeface="Cambria Math" panose="02040503050406030204" pitchFamily="18" charset="0"/>
                            <a:cs typeface="Times New Roman" panose="02020603050405020304" pitchFamily="18" charset="0"/>
                          </a:rPr>
                          <m:t>4</m:t>
                        </m:r>
                      </m:den>
                    </m:f>
                  </m:oMath>
                </a14:m>
                <a:endParaRPr lang="en-US" sz="1600" b="0">
                  <a:latin typeface="Times New Roman" panose="02020603050405020304" pitchFamily="18" charset="0"/>
                  <a:cs typeface="Times New Roman" panose="02020603050405020304" pitchFamily="18" charset="0"/>
                </a:endParaRPr>
              </a:p>
            </p:txBody>
          </p:sp>
        </mc:Choice>
        <mc:Fallback xmlns="">
          <p:sp>
            <p:nvSpPr>
              <p:cNvPr id="6" name="Google Shape;100;p35">
                <a:extLst>
                  <a:ext uri="{FF2B5EF4-FFF2-40B4-BE49-F238E27FC236}">
                    <a16:creationId xmlns:a16="http://schemas.microsoft.com/office/drawing/2014/main" id="{723096A1-C9D1-168E-4D30-564F355CF971}"/>
                  </a:ext>
                </a:extLst>
              </p:cNvPr>
              <p:cNvSpPr txBox="1">
                <a:spLocks noRot="1" noChangeAspect="1" noMove="1" noResize="1" noEditPoints="1" noAdjustHandles="1" noChangeArrowheads="1" noChangeShapeType="1" noTextEdit="1"/>
              </p:cNvSpPr>
              <p:nvPr/>
            </p:nvSpPr>
            <p:spPr>
              <a:xfrm>
                <a:off x="771237" y="2620253"/>
                <a:ext cx="2295239" cy="532481"/>
              </a:xfrm>
              <a:prstGeom prst="rect">
                <a:avLst/>
              </a:prstGeom>
              <a:blipFill>
                <a:blip r:embed="rId4"/>
                <a:stretch>
                  <a:fillRect l="-1596" b="-82759"/>
                </a:stretch>
              </a:blipFill>
              <a:ln>
                <a:noFill/>
              </a:ln>
            </p:spPr>
            <p:txBody>
              <a:bodyPr/>
              <a:lstStyle/>
              <a:p>
                <a:r>
                  <a:rPr lang="en-US">
                    <a:noFill/>
                  </a:rPr>
                  <a:t> </a:t>
                </a:r>
              </a:p>
            </p:txBody>
          </p:sp>
        </mc:Fallback>
      </mc:AlternateContent>
      <p:pic>
        <p:nvPicPr>
          <p:cNvPr id="9" name="Hình ảnh 8">
            <a:extLst>
              <a:ext uri="{FF2B5EF4-FFF2-40B4-BE49-F238E27FC236}">
                <a16:creationId xmlns:a16="http://schemas.microsoft.com/office/drawing/2014/main" id="{0AD87C34-E5BC-255D-5ADE-92430478C964}"/>
              </a:ext>
            </a:extLst>
          </p:cNvPr>
          <p:cNvPicPr>
            <a:picLocks noChangeAspect="1"/>
          </p:cNvPicPr>
          <p:nvPr/>
        </p:nvPicPr>
        <p:blipFill>
          <a:blip r:embed="rId5"/>
          <a:stretch>
            <a:fillRect/>
          </a:stretch>
        </p:blipFill>
        <p:spPr>
          <a:xfrm>
            <a:off x="5438393" y="3796217"/>
            <a:ext cx="3377355" cy="1909081"/>
          </a:xfrm>
          <a:prstGeom prst="rect">
            <a:avLst/>
          </a:prstGeom>
        </p:spPr>
      </p:pic>
    </p:spTree>
    <p:extLst>
      <p:ext uri="{BB962C8B-B14F-4D97-AF65-F5344CB8AC3E}">
        <p14:creationId xmlns:p14="http://schemas.microsoft.com/office/powerpoint/2010/main" val="2730925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CDB9AFB027581D469DB147F1231FFC24" ma:contentTypeVersion="4" ma:contentTypeDescription="Tạo tài liệu mới." ma:contentTypeScope="" ma:versionID="3fea40ceb9c3e4704cf144b91d838fe1">
  <xsd:schema xmlns:xsd="http://www.w3.org/2001/XMLSchema" xmlns:xs="http://www.w3.org/2001/XMLSchema" xmlns:p="http://schemas.microsoft.com/office/2006/metadata/properties" xmlns:ns2="e31da5d4-057f-4a4a-961b-2f4ab7b9be0e" targetNamespace="http://schemas.microsoft.com/office/2006/metadata/properties" ma:root="true" ma:fieldsID="675d558fdfd4719601cd79fdc8157263" ns2:_="">
    <xsd:import namespace="e31da5d4-057f-4a4a-961b-2f4ab7b9be0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1da5d4-057f-4a4a-961b-2f4ab7b9be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85F0A0B-F66B-4A45-9A60-1591FE5D8AF5}">
  <ds:schemaRefs>
    <ds:schemaRef ds:uri="e31da5d4-057f-4a4a-961b-2f4ab7b9be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1307C2C-344B-4EE5-8F02-573E8C7BC8D6}">
  <ds:schemaRefs>
    <ds:schemaRef ds:uri="http://schemas.microsoft.com/sharepoint/v3/contenttype/forms"/>
  </ds:schemaRefs>
</ds:datastoreItem>
</file>

<file path=customXml/itemProps3.xml><?xml version="1.0" encoding="utf-8"?>
<ds:datastoreItem xmlns:ds="http://schemas.openxmlformats.org/officeDocument/2006/customXml" ds:itemID="{277927E6-A808-4A05-8B25-7D16B34295B0}">
  <ds:schemaRefs>
    <ds:schemaRef ds:uri="http://schemas.microsoft.com/office/2006/documentManagement/types"/>
    <ds:schemaRef ds:uri="http://purl.org/dc/elements/1.1/"/>
    <ds:schemaRef ds:uri="http://schemas.microsoft.com/office/infopath/2007/PartnerControls"/>
    <ds:schemaRef ds:uri="http://purl.org/dc/dcmitype/"/>
    <ds:schemaRef ds:uri="e31da5d4-057f-4a4a-961b-2f4ab7b9be0e"/>
    <ds:schemaRef ds:uri="http://www.w3.org/XML/1998/namespace"/>
    <ds:schemaRef ds:uri="http://schemas.microsoft.com/office/2006/metadata/properties"/>
    <ds:schemaRef ds:uri="http://schemas.openxmlformats.org/package/2006/metadata/core-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1573</TotalTime>
  <Words>3884</Words>
  <Application>Microsoft Office PowerPoint</Application>
  <PresentationFormat>On-screen Show (4:3)</PresentationFormat>
  <Paragraphs>357</Paragraphs>
  <Slides>34</Slides>
  <Notes>34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MỤC LỤC</vt:lpstr>
      <vt:lpstr>1. ĐO LƯỜNG XU HƯỚNG TRUNG TÂM</vt:lpstr>
      <vt:lpstr>1. ĐO LƯỜNG XU HƯỚNG TRUNG TÂM</vt:lpstr>
      <vt:lpstr>1. ĐO LƯỜNG XU HƯỚNG TRUNG TÂM</vt:lpstr>
      <vt:lpstr>1. ĐO LƯỜNG XU HƯỚNG TRUNG TÂM</vt:lpstr>
      <vt:lpstr>1. ĐO LƯỜNG XU HƯỚNG TRUNG TÂM</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2. ĐO LƯỜNG SỰ PHÂN TÁN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3. BIỂU ĐỒ HIỂN THỊ ĐỒ HỌA CÁC MÔ TẢ THỐNG KÊ CƠ BẢN CỦA DỮ LIỆU</vt:lpstr>
      <vt:lpstr>Tài liệu tham khảo</vt:lpstr>
      <vt:lpstr>CẢM ƠN MỌI NGƯỜI ĐÃ LẮNG NGHE!!!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Pham Duy Anh</dc:creator>
  <cp:lastModifiedBy>Administrator</cp:lastModifiedBy>
  <cp:revision>141</cp:revision>
  <dcterms:created xsi:type="dcterms:W3CDTF">2017-10-17T01:43:35Z</dcterms:created>
  <dcterms:modified xsi:type="dcterms:W3CDTF">2024-09-09T01:53:28Z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0x010100CDB9AFB027581D469DB147F1231FFC24</vt:lpwstr>
  </property>
</Properties>
</file>