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30"/>
  </p:notesMasterIdLst>
  <p:sldIdLst>
    <p:sldId id="256" r:id="rId5"/>
    <p:sldId id="281" r:id="rId6"/>
    <p:sldId id="292" r:id="rId7"/>
    <p:sldId id="305" r:id="rId8"/>
    <p:sldId id="306" r:id="rId9"/>
    <p:sldId id="309" r:id="rId10"/>
    <p:sldId id="311" r:id="rId11"/>
    <p:sldId id="310" r:id="rId12"/>
    <p:sldId id="312" r:id="rId13"/>
    <p:sldId id="308" r:id="rId14"/>
    <p:sldId id="307" r:id="rId15"/>
    <p:sldId id="313" r:id="rId16"/>
    <p:sldId id="314" r:id="rId17"/>
    <p:sldId id="295" r:id="rId18"/>
    <p:sldId id="296" r:id="rId19"/>
    <p:sldId id="297" r:id="rId20"/>
    <p:sldId id="298" r:id="rId21"/>
    <p:sldId id="299" r:id="rId22"/>
    <p:sldId id="301" r:id="rId23"/>
    <p:sldId id="300" r:id="rId24"/>
    <p:sldId id="302" r:id="rId25"/>
    <p:sldId id="303" r:id="rId26"/>
    <p:sldId id="304" r:id="rId27"/>
    <p:sldId id="315" r:id="rId28"/>
    <p:sldId id="284" r:id="rId29"/>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g+cEQEFiT2LjUbKZQhRj5W9Qi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F26945-057D-22B3-C617-4CCF566E7E3E}" v="10" dt="2024-09-16T17:30:18.270"/>
    <p1510:client id="{47BC0A54-08DA-D9CD-0A01-867E9E68CFE6}" v="6" dt="2024-09-16T17:27:48.001"/>
    <p1510:client id="{52AFFFF9-4BD7-4A9A-A9C3-2C78580A3E23}" v="10" dt="2024-09-17T17:29:08.113"/>
  </p1510:revLst>
</p1510:revInfo>
</file>

<file path=ppt/tableStyles.xml><?xml version="1.0" encoding="utf-8"?>
<a:tblStyleLst xmlns:a="http://schemas.openxmlformats.org/drawingml/2006/main" def="{EABD4D1D-6BBB-4BF5-8DFC-A9F9176AD988}">
  <a:tblStyle styleId="{EABD4D1D-6BBB-4BF5-8DFC-A9F9176AD98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86" d="100"/>
          <a:sy n="86" d="100"/>
        </p:scale>
        <p:origin x="1152" y="77"/>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Ỵ THẾ QUANG" userId="S::quang211212120@lms.utc.edu.vn::a482eab8-fbb5-47b3-bb82-c69b348be0dd" providerId="AD" clId="Web-{52AFFFF9-4BD7-4A9A-A9C3-2C78580A3E23}"/>
    <pc:docChg chg="modSld">
      <pc:chgData name="NGUỴ THẾ QUANG" userId="S::quang211212120@lms.utc.edu.vn::a482eab8-fbb5-47b3-bb82-c69b348be0dd" providerId="AD" clId="Web-{52AFFFF9-4BD7-4A9A-A9C3-2C78580A3E23}" dt="2024-09-17T17:29:08.113" v="4" actId="20577"/>
      <pc:docMkLst>
        <pc:docMk/>
      </pc:docMkLst>
      <pc:sldChg chg="modSp">
        <pc:chgData name="NGUỴ THẾ QUANG" userId="S::quang211212120@lms.utc.edu.vn::a482eab8-fbb5-47b3-bb82-c69b348be0dd" providerId="AD" clId="Web-{52AFFFF9-4BD7-4A9A-A9C3-2C78580A3E23}" dt="2024-09-17T17:29:08.113" v="4" actId="20577"/>
        <pc:sldMkLst>
          <pc:docMk/>
          <pc:sldMk cId="1221636445" sldId="314"/>
        </pc:sldMkLst>
        <pc:spChg chg="mod">
          <ac:chgData name="NGUỴ THẾ QUANG" userId="S::quang211212120@lms.utc.edu.vn::a482eab8-fbb5-47b3-bb82-c69b348be0dd" providerId="AD" clId="Web-{52AFFFF9-4BD7-4A9A-A9C3-2C78580A3E23}" dt="2024-09-17T17:29:08.113" v="4" actId="20577"/>
          <ac:spMkLst>
            <pc:docMk/>
            <pc:sldMk cId="1221636445" sldId="314"/>
            <ac:spMk id="7" creationId="{0C054736-DA22-4475-A5F4-B85E3393F4D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0750" tIns="45375" rIns="90750" bIns="453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0750" tIns="45375" rIns="90750" bIns="453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0750" tIns="45375" rIns="90750" bIns="453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74" name="Google Shape;74;p1: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4978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019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26329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66366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4056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4459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59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63550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722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1499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642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3672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681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9686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6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63"/>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000">
                <a:solidFill>
                  <a:srgbClr val="FFFF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63"/>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rgbClr val="0C0C0C"/>
              </a:buClr>
              <a:buSzPts val="2600"/>
              <a:buFont typeface="Noto Sans Symbols"/>
              <a:buChar char="❑"/>
              <a:defRPr sz="2600" b="1">
                <a:solidFill>
                  <a:srgbClr val="0C0C0C"/>
                </a:solidFill>
                <a:latin typeface="Arial"/>
                <a:ea typeface="Arial"/>
                <a:cs typeface="Arial"/>
                <a:sym typeface="Aria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81000" algn="l">
              <a:lnSpc>
                <a:spcPct val="100000"/>
              </a:lnSpc>
              <a:spcBef>
                <a:spcPts val="300"/>
              </a:spcBef>
              <a:spcAft>
                <a:spcPts val="0"/>
              </a:spcAft>
              <a:buClr>
                <a:schemeClr val="dk1"/>
              </a:buClr>
              <a:buSzPts val="2400"/>
              <a:buChar char="•"/>
              <a:defRPr sz="2400">
                <a:solidFill>
                  <a:schemeClr val="dk1"/>
                </a:solidFill>
              </a:defRPr>
            </a:lvl3pPr>
            <a:lvl4pPr marL="1828800" lvl="3" indent="-381000" algn="l">
              <a:lnSpc>
                <a:spcPct val="100000"/>
              </a:lnSpc>
              <a:spcBef>
                <a:spcPts val="300"/>
              </a:spcBef>
              <a:spcAft>
                <a:spcPts val="0"/>
              </a:spcAft>
              <a:buClr>
                <a:schemeClr val="dk1"/>
              </a:buClr>
              <a:buSzPts val="2400"/>
              <a:buChar char="–"/>
              <a:defRPr sz="2400">
                <a:solidFill>
                  <a:schemeClr val="dk1"/>
                </a:solidFill>
              </a:defRPr>
            </a:lvl4pPr>
            <a:lvl5pPr marL="2286000" lvl="4" indent="-355600" algn="l">
              <a:lnSpc>
                <a:spcPct val="100000"/>
              </a:lnSpc>
              <a:spcBef>
                <a:spcPts val="300"/>
              </a:spcBef>
              <a:spcAft>
                <a:spcPts val="0"/>
              </a:spcAft>
              <a:buClr>
                <a:schemeClr val="dk1"/>
              </a:buClr>
              <a:buSzPts val="2000"/>
              <a:buChar char="»"/>
              <a:defRPr sz="2000">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6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65"/>
          <p:cNvPicPr preferRelativeResize="0"/>
          <p:nvPr/>
        </p:nvPicPr>
        <p:blipFill rotWithShape="1">
          <a:blip r:embed="rId2">
            <a:alphaModFix/>
          </a:blip>
          <a:srcRect t="8081" b="8860"/>
          <a:stretch/>
        </p:blipFill>
        <p:spPr>
          <a:xfrm>
            <a:off x="0" y="1131888"/>
            <a:ext cx="9144000" cy="5370512"/>
          </a:xfrm>
          <a:prstGeom prst="rect">
            <a:avLst/>
          </a:prstGeom>
          <a:noFill/>
          <a:ln>
            <a:noFill/>
          </a:ln>
        </p:spPr>
      </p:pic>
      <p:sp>
        <p:nvSpPr>
          <p:cNvPr id="27" name="Google Shape;27;p65"/>
          <p:cNvSpPr txBox="1">
            <a:spLocks noGrp="1"/>
          </p:cNvSpPr>
          <p:nvPr>
            <p:ph type="title"/>
          </p:nvPr>
        </p:nvSpPr>
        <p:spPr>
          <a:xfrm>
            <a:off x="0" y="2057400"/>
            <a:ext cx="9144000" cy="2057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4000" b="1" cap="none">
                <a:solidFill>
                  <a:srgbClr val="FF00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65"/>
          <p:cNvSpPr txBox="1">
            <a:spLocks noGrp="1"/>
          </p:cNvSpPr>
          <p:nvPr>
            <p:ph type="body" idx="1"/>
          </p:nvPr>
        </p:nvSpPr>
        <p:spPr>
          <a:xfrm>
            <a:off x="457200" y="76200"/>
            <a:ext cx="7239000" cy="9906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
              </a:spcBef>
              <a:spcAft>
                <a:spcPts val="0"/>
              </a:spcAft>
              <a:buClr>
                <a:srgbClr val="FFFF00"/>
              </a:buClr>
              <a:buSzPts val="3000"/>
              <a:buNone/>
              <a:defRPr sz="3000">
                <a:solidFill>
                  <a:srgbClr val="FFFF00"/>
                </a:solidFill>
                <a:latin typeface="Arial"/>
                <a:ea typeface="Arial"/>
                <a:cs typeface="Arial"/>
                <a:sym typeface="Arial"/>
              </a:defRPr>
            </a:lvl1pPr>
            <a:lvl2pPr marL="914400" lvl="1" indent="-228600" algn="l">
              <a:lnSpc>
                <a:spcPct val="100000"/>
              </a:lnSpc>
              <a:spcBef>
                <a:spcPts val="300"/>
              </a:spcBef>
              <a:spcAft>
                <a:spcPts val="0"/>
              </a:spcAft>
              <a:buClr>
                <a:srgbClr val="888888"/>
              </a:buClr>
              <a:buSzPts val="1800"/>
              <a:buNone/>
              <a:defRPr sz="1800">
                <a:solidFill>
                  <a:srgbClr val="888888"/>
                </a:solidFill>
              </a:defRPr>
            </a:lvl2pPr>
            <a:lvl3pPr marL="1371600" lvl="2" indent="-228600" algn="l">
              <a:lnSpc>
                <a:spcPct val="100000"/>
              </a:lnSpc>
              <a:spcBef>
                <a:spcPts val="300"/>
              </a:spcBef>
              <a:spcAft>
                <a:spcPts val="0"/>
              </a:spcAft>
              <a:buClr>
                <a:srgbClr val="888888"/>
              </a:buClr>
              <a:buSzPts val="1600"/>
              <a:buNone/>
              <a:defRPr sz="1600">
                <a:solidFill>
                  <a:srgbClr val="888888"/>
                </a:solidFill>
              </a:defRPr>
            </a:lvl3pPr>
            <a:lvl4pPr marL="1828800" lvl="3" indent="-228600" algn="l">
              <a:lnSpc>
                <a:spcPct val="100000"/>
              </a:lnSpc>
              <a:spcBef>
                <a:spcPts val="300"/>
              </a:spcBef>
              <a:spcAft>
                <a:spcPts val="0"/>
              </a:spcAft>
              <a:buClr>
                <a:srgbClr val="888888"/>
              </a:buClr>
              <a:buSzPts val="1400"/>
              <a:buNone/>
              <a:defRPr sz="1400">
                <a:solidFill>
                  <a:srgbClr val="888888"/>
                </a:solidFill>
              </a:defRPr>
            </a:lvl4pPr>
            <a:lvl5pPr marL="2286000" lvl="4" indent="-228600" algn="l">
              <a:lnSpc>
                <a:spcPct val="100000"/>
              </a:lnSpc>
              <a:spcBef>
                <a:spcPts val="300"/>
              </a:spcBef>
              <a:spcAft>
                <a:spcPts val="0"/>
              </a:spcAft>
              <a:buClr>
                <a:srgbClr val="888888"/>
              </a:buClr>
              <a:buSzPts val="1400"/>
              <a:buNone/>
              <a:defRPr sz="1400">
                <a:solidFill>
                  <a:srgbClr val="888888"/>
                </a:solidFill>
              </a:defRPr>
            </a:lvl5pPr>
            <a:lvl6pPr marL="2743200" lvl="5" indent="-228600" algn="l">
              <a:lnSpc>
                <a:spcPct val="100000"/>
              </a:lnSpc>
              <a:spcBef>
                <a:spcPts val="30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6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6"/>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6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chemeClr val="dk1"/>
              </a:buClr>
              <a:buSzPts val="2600"/>
              <a:buChar char="•"/>
              <a:defRPr sz="2600">
                <a:solidFill>
                  <a:schemeClr val="dk1"/>
                </a:solidFil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55600" algn="l">
              <a:lnSpc>
                <a:spcPct val="100000"/>
              </a:lnSpc>
              <a:spcBef>
                <a:spcPts val="300"/>
              </a:spcBef>
              <a:spcAft>
                <a:spcPts val="0"/>
              </a:spcAft>
              <a:buClr>
                <a:schemeClr val="dk1"/>
              </a:buClr>
              <a:buSzPts val="2000"/>
              <a:buChar char="•"/>
              <a:defRPr sz="2000">
                <a:solidFill>
                  <a:schemeClr val="dk1"/>
                </a:solidFill>
              </a:defRPr>
            </a:lvl3pPr>
            <a:lvl4pPr marL="1828800" lvl="3" indent="-342900" algn="l">
              <a:lnSpc>
                <a:spcPct val="100000"/>
              </a:lnSpc>
              <a:spcBef>
                <a:spcPts val="300"/>
              </a:spcBef>
              <a:spcAft>
                <a:spcPts val="0"/>
              </a:spcAft>
              <a:buClr>
                <a:schemeClr val="dk1"/>
              </a:buClr>
              <a:buSzPts val="1800"/>
              <a:buChar char="–"/>
              <a:defRPr sz="1800">
                <a:solidFill>
                  <a:schemeClr val="dk1"/>
                </a:solidFill>
              </a:defRPr>
            </a:lvl4pPr>
            <a:lvl5pPr marL="2286000" lvl="4" indent="-342900" algn="l">
              <a:lnSpc>
                <a:spcPct val="100000"/>
              </a:lnSpc>
              <a:spcBef>
                <a:spcPts val="300"/>
              </a:spcBef>
              <a:spcAft>
                <a:spcPts val="0"/>
              </a:spcAft>
              <a:buClr>
                <a:schemeClr val="dk1"/>
              </a:buClr>
              <a:buSzPts val="1800"/>
              <a:buChar char="»"/>
              <a:defRPr sz="18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6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93700" algn="l">
              <a:lnSpc>
                <a:spcPct val="100000"/>
              </a:lnSpc>
              <a:spcBef>
                <a:spcPts val="100"/>
              </a:spcBef>
              <a:spcAft>
                <a:spcPts val="0"/>
              </a:spcAft>
              <a:buClr>
                <a:schemeClr val="dk1"/>
              </a:buClr>
              <a:buSzPts val="2600"/>
              <a:buChar char="•"/>
              <a:defRPr sz="2600">
                <a:solidFill>
                  <a:schemeClr val="dk1"/>
                </a:solidFill>
              </a:defRPr>
            </a:lvl1pPr>
            <a:lvl2pPr marL="914400" lvl="1" indent="-381000" algn="l">
              <a:lnSpc>
                <a:spcPct val="100000"/>
              </a:lnSpc>
              <a:spcBef>
                <a:spcPts val="300"/>
              </a:spcBef>
              <a:spcAft>
                <a:spcPts val="0"/>
              </a:spcAft>
              <a:buClr>
                <a:schemeClr val="dk1"/>
              </a:buClr>
              <a:buSzPts val="2400"/>
              <a:buChar char="–"/>
              <a:defRPr sz="2400">
                <a:solidFill>
                  <a:schemeClr val="dk1"/>
                </a:solidFill>
              </a:defRPr>
            </a:lvl2pPr>
            <a:lvl3pPr marL="1371600" lvl="2" indent="-355600" algn="l">
              <a:lnSpc>
                <a:spcPct val="100000"/>
              </a:lnSpc>
              <a:spcBef>
                <a:spcPts val="300"/>
              </a:spcBef>
              <a:spcAft>
                <a:spcPts val="0"/>
              </a:spcAft>
              <a:buClr>
                <a:schemeClr val="dk1"/>
              </a:buClr>
              <a:buSzPts val="2000"/>
              <a:buChar char="•"/>
              <a:defRPr sz="2000">
                <a:solidFill>
                  <a:schemeClr val="dk1"/>
                </a:solidFill>
              </a:defRPr>
            </a:lvl3pPr>
            <a:lvl4pPr marL="1828800" lvl="3" indent="-342900" algn="l">
              <a:lnSpc>
                <a:spcPct val="100000"/>
              </a:lnSpc>
              <a:spcBef>
                <a:spcPts val="300"/>
              </a:spcBef>
              <a:spcAft>
                <a:spcPts val="0"/>
              </a:spcAft>
              <a:buClr>
                <a:schemeClr val="dk1"/>
              </a:buClr>
              <a:buSzPts val="1800"/>
              <a:buChar char="–"/>
              <a:defRPr sz="1800">
                <a:solidFill>
                  <a:schemeClr val="dk1"/>
                </a:solidFill>
              </a:defRPr>
            </a:lvl4pPr>
            <a:lvl5pPr marL="2286000" lvl="4" indent="-342900" algn="l">
              <a:lnSpc>
                <a:spcPct val="100000"/>
              </a:lnSpc>
              <a:spcBef>
                <a:spcPts val="300"/>
              </a:spcBef>
              <a:spcAft>
                <a:spcPts val="0"/>
              </a:spcAft>
              <a:buClr>
                <a:schemeClr val="dk1"/>
              </a:buClr>
              <a:buSzPts val="1800"/>
              <a:buChar char="»"/>
              <a:defRPr sz="1800">
                <a:solidFill>
                  <a:schemeClr val="dk1"/>
                </a:solidFill>
              </a:defRPr>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6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7"/>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6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
              </a:spcBef>
              <a:spcAft>
                <a:spcPts val="0"/>
              </a:spcAft>
              <a:buClr>
                <a:srgbClr val="002060"/>
              </a:buClr>
              <a:buSzPts val="2400"/>
              <a:buNone/>
              <a:defRPr sz="2400" b="1"/>
            </a:lvl1pPr>
            <a:lvl2pPr marL="914400" lvl="1" indent="-228600" algn="l">
              <a:lnSpc>
                <a:spcPct val="100000"/>
              </a:lnSpc>
              <a:spcBef>
                <a:spcPts val="300"/>
              </a:spcBef>
              <a:spcAft>
                <a:spcPts val="0"/>
              </a:spcAft>
              <a:buClr>
                <a:srgbClr val="002060"/>
              </a:buClr>
              <a:buSzPts val="2000"/>
              <a:buNone/>
              <a:defRPr sz="2000" b="1"/>
            </a:lvl2pPr>
            <a:lvl3pPr marL="1371600" lvl="2" indent="-228600" algn="l">
              <a:lnSpc>
                <a:spcPct val="100000"/>
              </a:lnSpc>
              <a:spcBef>
                <a:spcPts val="300"/>
              </a:spcBef>
              <a:spcAft>
                <a:spcPts val="0"/>
              </a:spcAft>
              <a:buClr>
                <a:srgbClr val="002060"/>
              </a:buClr>
              <a:buSzPts val="1800"/>
              <a:buNone/>
              <a:defRPr sz="1800" b="1"/>
            </a:lvl3pPr>
            <a:lvl4pPr marL="1828800" lvl="3" indent="-228600" algn="l">
              <a:lnSpc>
                <a:spcPct val="100000"/>
              </a:lnSpc>
              <a:spcBef>
                <a:spcPts val="300"/>
              </a:spcBef>
              <a:spcAft>
                <a:spcPts val="0"/>
              </a:spcAft>
              <a:buClr>
                <a:srgbClr val="002060"/>
              </a:buClr>
              <a:buSzPts val="1600"/>
              <a:buNone/>
              <a:defRPr sz="1600" b="1"/>
            </a:lvl4pPr>
            <a:lvl5pPr marL="2286000" lvl="4" indent="-228600" algn="l">
              <a:lnSpc>
                <a:spcPct val="100000"/>
              </a:lnSpc>
              <a:spcBef>
                <a:spcPts val="300"/>
              </a:spcBef>
              <a:spcAft>
                <a:spcPts val="0"/>
              </a:spcAft>
              <a:buClr>
                <a:srgbClr val="002060"/>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2" name="Google Shape;42;p6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
              </a:spcBef>
              <a:spcAft>
                <a:spcPts val="0"/>
              </a:spcAft>
              <a:buClr>
                <a:srgbClr val="002060"/>
              </a:buClr>
              <a:buSzPts val="2400"/>
              <a:buChar char="•"/>
              <a:defRPr sz="2400"/>
            </a:lvl1pPr>
            <a:lvl2pPr marL="914400" lvl="1" indent="-355600" algn="l">
              <a:lnSpc>
                <a:spcPct val="100000"/>
              </a:lnSpc>
              <a:spcBef>
                <a:spcPts val="300"/>
              </a:spcBef>
              <a:spcAft>
                <a:spcPts val="0"/>
              </a:spcAft>
              <a:buClr>
                <a:srgbClr val="002060"/>
              </a:buClr>
              <a:buSzPts val="2000"/>
              <a:buChar char="–"/>
              <a:defRPr sz="2000"/>
            </a:lvl2pPr>
            <a:lvl3pPr marL="1371600" lvl="2" indent="-342900" algn="l">
              <a:lnSpc>
                <a:spcPct val="100000"/>
              </a:lnSpc>
              <a:spcBef>
                <a:spcPts val="300"/>
              </a:spcBef>
              <a:spcAft>
                <a:spcPts val="0"/>
              </a:spcAft>
              <a:buClr>
                <a:srgbClr val="002060"/>
              </a:buClr>
              <a:buSzPts val="1800"/>
              <a:buChar char="•"/>
              <a:defRPr sz="1800"/>
            </a:lvl3pPr>
            <a:lvl4pPr marL="1828800" lvl="3" indent="-330200" algn="l">
              <a:lnSpc>
                <a:spcPct val="100000"/>
              </a:lnSpc>
              <a:spcBef>
                <a:spcPts val="300"/>
              </a:spcBef>
              <a:spcAft>
                <a:spcPts val="0"/>
              </a:spcAft>
              <a:buClr>
                <a:srgbClr val="002060"/>
              </a:buClr>
              <a:buSzPts val="1600"/>
              <a:buChar char="–"/>
              <a:defRPr sz="1600"/>
            </a:lvl4pPr>
            <a:lvl5pPr marL="2286000" lvl="4" indent="-330200" algn="l">
              <a:lnSpc>
                <a:spcPct val="100000"/>
              </a:lnSpc>
              <a:spcBef>
                <a:spcPts val="300"/>
              </a:spcBef>
              <a:spcAft>
                <a:spcPts val="0"/>
              </a:spcAft>
              <a:buClr>
                <a:srgbClr val="002060"/>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3" name="Google Shape;43;p6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
              </a:spcBef>
              <a:spcAft>
                <a:spcPts val="0"/>
              </a:spcAft>
              <a:buClr>
                <a:srgbClr val="002060"/>
              </a:buClr>
              <a:buSzPts val="2400"/>
              <a:buNone/>
              <a:defRPr sz="2400" b="1"/>
            </a:lvl1pPr>
            <a:lvl2pPr marL="914400" lvl="1" indent="-228600" algn="l">
              <a:lnSpc>
                <a:spcPct val="100000"/>
              </a:lnSpc>
              <a:spcBef>
                <a:spcPts val="300"/>
              </a:spcBef>
              <a:spcAft>
                <a:spcPts val="0"/>
              </a:spcAft>
              <a:buClr>
                <a:srgbClr val="002060"/>
              </a:buClr>
              <a:buSzPts val="2000"/>
              <a:buNone/>
              <a:defRPr sz="2000" b="1"/>
            </a:lvl2pPr>
            <a:lvl3pPr marL="1371600" lvl="2" indent="-228600" algn="l">
              <a:lnSpc>
                <a:spcPct val="100000"/>
              </a:lnSpc>
              <a:spcBef>
                <a:spcPts val="300"/>
              </a:spcBef>
              <a:spcAft>
                <a:spcPts val="0"/>
              </a:spcAft>
              <a:buClr>
                <a:srgbClr val="002060"/>
              </a:buClr>
              <a:buSzPts val="1800"/>
              <a:buNone/>
              <a:defRPr sz="1800" b="1"/>
            </a:lvl3pPr>
            <a:lvl4pPr marL="1828800" lvl="3" indent="-228600" algn="l">
              <a:lnSpc>
                <a:spcPct val="100000"/>
              </a:lnSpc>
              <a:spcBef>
                <a:spcPts val="300"/>
              </a:spcBef>
              <a:spcAft>
                <a:spcPts val="0"/>
              </a:spcAft>
              <a:buClr>
                <a:srgbClr val="002060"/>
              </a:buClr>
              <a:buSzPts val="1600"/>
              <a:buNone/>
              <a:defRPr sz="1600" b="1"/>
            </a:lvl4pPr>
            <a:lvl5pPr marL="2286000" lvl="4" indent="-228600" algn="l">
              <a:lnSpc>
                <a:spcPct val="100000"/>
              </a:lnSpc>
              <a:spcBef>
                <a:spcPts val="300"/>
              </a:spcBef>
              <a:spcAft>
                <a:spcPts val="0"/>
              </a:spcAft>
              <a:buClr>
                <a:srgbClr val="002060"/>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4" name="Google Shape;44;p6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
              </a:spcBef>
              <a:spcAft>
                <a:spcPts val="0"/>
              </a:spcAft>
              <a:buClr>
                <a:srgbClr val="002060"/>
              </a:buClr>
              <a:buSzPts val="2400"/>
              <a:buChar char="•"/>
              <a:defRPr sz="2400"/>
            </a:lvl1pPr>
            <a:lvl2pPr marL="914400" lvl="1" indent="-355600" algn="l">
              <a:lnSpc>
                <a:spcPct val="100000"/>
              </a:lnSpc>
              <a:spcBef>
                <a:spcPts val="300"/>
              </a:spcBef>
              <a:spcAft>
                <a:spcPts val="0"/>
              </a:spcAft>
              <a:buClr>
                <a:srgbClr val="002060"/>
              </a:buClr>
              <a:buSzPts val="2000"/>
              <a:buChar char="–"/>
              <a:defRPr sz="2000"/>
            </a:lvl2pPr>
            <a:lvl3pPr marL="1371600" lvl="2" indent="-342900" algn="l">
              <a:lnSpc>
                <a:spcPct val="100000"/>
              </a:lnSpc>
              <a:spcBef>
                <a:spcPts val="300"/>
              </a:spcBef>
              <a:spcAft>
                <a:spcPts val="0"/>
              </a:spcAft>
              <a:buClr>
                <a:srgbClr val="002060"/>
              </a:buClr>
              <a:buSzPts val="1800"/>
              <a:buChar char="•"/>
              <a:defRPr sz="1800"/>
            </a:lvl3pPr>
            <a:lvl4pPr marL="1828800" lvl="3" indent="-330200" algn="l">
              <a:lnSpc>
                <a:spcPct val="100000"/>
              </a:lnSpc>
              <a:spcBef>
                <a:spcPts val="300"/>
              </a:spcBef>
              <a:spcAft>
                <a:spcPts val="0"/>
              </a:spcAft>
              <a:buClr>
                <a:srgbClr val="002060"/>
              </a:buClr>
              <a:buSzPts val="1600"/>
              <a:buChar char="–"/>
              <a:defRPr sz="1600"/>
            </a:lvl4pPr>
            <a:lvl5pPr marL="2286000" lvl="4" indent="-330200" algn="l">
              <a:lnSpc>
                <a:spcPct val="100000"/>
              </a:lnSpc>
              <a:spcBef>
                <a:spcPts val="300"/>
              </a:spcBef>
              <a:spcAft>
                <a:spcPts val="0"/>
              </a:spcAft>
              <a:buClr>
                <a:srgbClr val="002060"/>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5" name="Google Shape;45;p6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8"/>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6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7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70"/>
          <p:cNvSpPr>
            <a:spLocks noGrp="1"/>
          </p:cNvSpPr>
          <p:nvPr>
            <p:ph type="pic" idx="2"/>
          </p:nvPr>
        </p:nvSpPr>
        <p:spPr>
          <a:xfrm>
            <a:off x="1792288" y="612775"/>
            <a:ext cx="5486400" cy="4114800"/>
          </a:xfrm>
          <a:prstGeom prst="rect">
            <a:avLst/>
          </a:prstGeom>
          <a:noFill/>
          <a:ln>
            <a:noFill/>
          </a:ln>
        </p:spPr>
      </p:sp>
      <p:sp>
        <p:nvSpPr>
          <p:cNvPr id="56" name="Google Shape;56;p7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
              </a:spcBef>
              <a:spcAft>
                <a:spcPts val="0"/>
              </a:spcAft>
              <a:buClr>
                <a:srgbClr val="002060"/>
              </a:buClr>
              <a:buSzPts val="1400"/>
              <a:buNone/>
              <a:defRPr sz="1400"/>
            </a:lvl1pPr>
            <a:lvl2pPr marL="914400" lvl="1" indent="-228600" algn="l">
              <a:lnSpc>
                <a:spcPct val="100000"/>
              </a:lnSpc>
              <a:spcBef>
                <a:spcPts val="300"/>
              </a:spcBef>
              <a:spcAft>
                <a:spcPts val="0"/>
              </a:spcAft>
              <a:buClr>
                <a:srgbClr val="002060"/>
              </a:buClr>
              <a:buSzPts val="1200"/>
              <a:buNone/>
              <a:defRPr sz="1200"/>
            </a:lvl2pPr>
            <a:lvl3pPr marL="1371600" lvl="2" indent="-228600" algn="l">
              <a:lnSpc>
                <a:spcPct val="100000"/>
              </a:lnSpc>
              <a:spcBef>
                <a:spcPts val="300"/>
              </a:spcBef>
              <a:spcAft>
                <a:spcPts val="0"/>
              </a:spcAft>
              <a:buClr>
                <a:srgbClr val="002060"/>
              </a:buClr>
              <a:buSzPts val="1000"/>
              <a:buNone/>
              <a:defRPr sz="1000"/>
            </a:lvl3pPr>
            <a:lvl4pPr marL="1828800" lvl="3" indent="-228600" algn="l">
              <a:lnSpc>
                <a:spcPct val="100000"/>
              </a:lnSpc>
              <a:spcBef>
                <a:spcPts val="300"/>
              </a:spcBef>
              <a:spcAft>
                <a:spcPts val="0"/>
              </a:spcAft>
              <a:buClr>
                <a:srgbClr val="002060"/>
              </a:buClr>
              <a:buSzPts val="900"/>
              <a:buNone/>
              <a:defRPr sz="900"/>
            </a:lvl4pPr>
            <a:lvl5pPr marL="2286000" lvl="4" indent="-228600" algn="l">
              <a:lnSpc>
                <a:spcPct val="100000"/>
              </a:lnSpc>
              <a:spcBef>
                <a:spcPts val="300"/>
              </a:spcBef>
              <a:spcAft>
                <a:spcPts val="0"/>
              </a:spcAft>
              <a:buClr>
                <a:srgbClr val="002060"/>
              </a:buClr>
              <a:buSzPts val="900"/>
              <a:buNone/>
              <a:defRPr sz="900"/>
            </a:lvl5pPr>
            <a:lvl6pPr marL="2743200" lvl="5" indent="-228600" algn="l">
              <a:lnSpc>
                <a:spcPct val="100000"/>
              </a:lnSpc>
              <a:spcBef>
                <a:spcPts val="30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7" name="Google Shape;57;p7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7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2" name="Google Shape;62;p71"/>
          <p:cNvSpPr txBox="1">
            <a:spLocks noGrp="1"/>
          </p:cNvSpPr>
          <p:nvPr>
            <p:ph type="body" idx="1"/>
          </p:nvPr>
        </p:nvSpPr>
        <p:spPr>
          <a:xfrm rot="5400000">
            <a:off x="2194718" y="-365919"/>
            <a:ext cx="47545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
              </a:spcBef>
              <a:spcAft>
                <a:spcPts val="0"/>
              </a:spcAft>
              <a:buClr>
                <a:srgbClr val="002060"/>
              </a:buClr>
              <a:buSzPts val="1800"/>
              <a:buChar char="•"/>
              <a:defRPr/>
            </a:lvl1pPr>
            <a:lvl2pPr marL="914400" lvl="1" indent="-342900" algn="l">
              <a:lnSpc>
                <a:spcPct val="100000"/>
              </a:lnSpc>
              <a:spcBef>
                <a:spcPts val="300"/>
              </a:spcBef>
              <a:spcAft>
                <a:spcPts val="0"/>
              </a:spcAft>
              <a:buClr>
                <a:srgbClr val="002060"/>
              </a:buClr>
              <a:buSzPts val="1800"/>
              <a:buChar char="–"/>
              <a:defRPr/>
            </a:lvl2pPr>
            <a:lvl3pPr marL="1371600" lvl="2" indent="-342900" algn="l">
              <a:lnSpc>
                <a:spcPct val="100000"/>
              </a:lnSpc>
              <a:spcBef>
                <a:spcPts val="300"/>
              </a:spcBef>
              <a:spcAft>
                <a:spcPts val="0"/>
              </a:spcAft>
              <a:buClr>
                <a:srgbClr val="002060"/>
              </a:buClr>
              <a:buSzPts val="1800"/>
              <a:buChar char="•"/>
              <a:defRPr/>
            </a:lvl3pPr>
            <a:lvl4pPr marL="1828800" lvl="3" indent="-342900" algn="l">
              <a:lnSpc>
                <a:spcPct val="100000"/>
              </a:lnSpc>
              <a:spcBef>
                <a:spcPts val="300"/>
              </a:spcBef>
              <a:spcAft>
                <a:spcPts val="0"/>
              </a:spcAft>
              <a:buClr>
                <a:srgbClr val="002060"/>
              </a:buClr>
              <a:buSzPts val="1800"/>
              <a:buChar char="–"/>
              <a:defRPr/>
            </a:lvl4pPr>
            <a:lvl5pPr marL="2286000" lvl="4" indent="-342900" algn="l">
              <a:lnSpc>
                <a:spcPct val="100000"/>
              </a:lnSpc>
              <a:spcBef>
                <a:spcPts val="300"/>
              </a:spcBef>
              <a:spcAft>
                <a:spcPts val="0"/>
              </a:spcAft>
              <a:buClr>
                <a:srgbClr val="00206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3" name="Google Shape;63;p7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72"/>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7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
              </a:spcBef>
              <a:spcAft>
                <a:spcPts val="0"/>
              </a:spcAft>
              <a:buClr>
                <a:srgbClr val="002060"/>
              </a:buClr>
              <a:buSzPts val="1800"/>
              <a:buChar char="•"/>
              <a:defRPr/>
            </a:lvl1pPr>
            <a:lvl2pPr marL="914400" lvl="1" indent="-342900" algn="l">
              <a:lnSpc>
                <a:spcPct val="100000"/>
              </a:lnSpc>
              <a:spcBef>
                <a:spcPts val="300"/>
              </a:spcBef>
              <a:spcAft>
                <a:spcPts val="0"/>
              </a:spcAft>
              <a:buClr>
                <a:srgbClr val="002060"/>
              </a:buClr>
              <a:buSzPts val="1800"/>
              <a:buChar char="–"/>
              <a:defRPr/>
            </a:lvl2pPr>
            <a:lvl3pPr marL="1371600" lvl="2" indent="-342900" algn="l">
              <a:lnSpc>
                <a:spcPct val="100000"/>
              </a:lnSpc>
              <a:spcBef>
                <a:spcPts val="300"/>
              </a:spcBef>
              <a:spcAft>
                <a:spcPts val="0"/>
              </a:spcAft>
              <a:buClr>
                <a:srgbClr val="002060"/>
              </a:buClr>
              <a:buSzPts val="1800"/>
              <a:buChar char="•"/>
              <a:defRPr/>
            </a:lvl3pPr>
            <a:lvl4pPr marL="1828800" lvl="3" indent="-342900" algn="l">
              <a:lnSpc>
                <a:spcPct val="100000"/>
              </a:lnSpc>
              <a:spcBef>
                <a:spcPts val="300"/>
              </a:spcBef>
              <a:spcAft>
                <a:spcPts val="0"/>
              </a:spcAft>
              <a:buClr>
                <a:srgbClr val="002060"/>
              </a:buClr>
              <a:buSzPts val="1800"/>
              <a:buChar char="–"/>
              <a:defRPr/>
            </a:lvl4pPr>
            <a:lvl5pPr marL="2286000" lvl="4" indent="-342900" algn="l">
              <a:lnSpc>
                <a:spcPct val="100000"/>
              </a:lnSpc>
              <a:spcBef>
                <a:spcPts val="300"/>
              </a:spcBef>
              <a:spcAft>
                <a:spcPts val="0"/>
              </a:spcAft>
              <a:buClr>
                <a:srgbClr val="002060"/>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69" name="Google Shape;69;p7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1"/>
          <p:cNvSpPr txBox="1">
            <a:spLocks noGrp="1"/>
          </p:cNvSpPr>
          <p:nvPr>
            <p:ph type="body" idx="1"/>
          </p:nvPr>
        </p:nvSpPr>
        <p:spPr>
          <a:xfrm>
            <a:off x="457200" y="1371600"/>
            <a:ext cx="8229600" cy="47545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100"/>
              </a:spcBef>
              <a:spcAft>
                <a:spcPts val="0"/>
              </a:spcAft>
              <a:buClr>
                <a:srgbClr val="002060"/>
              </a:buClr>
              <a:buSzPts val="2800"/>
              <a:buFont typeface="Arial"/>
              <a:buChar char="•"/>
              <a:defRPr sz="2800" b="1" i="0" u="none" strike="noStrike" cap="none">
                <a:solidFill>
                  <a:srgbClr val="002060"/>
                </a:solidFill>
                <a:latin typeface="Arial"/>
                <a:ea typeface="Arial"/>
                <a:cs typeface="Arial"/>
                <a:sym typeface="Arial"/>
              </a:defRPr>
            </a:lvl1pPr>
            <a:lvl2pPr marL="914400" marR="0" lvl="1" indent="-381000" algn="l" rtl="0">
              <a:lnSpc>
                <a:spcPct val="100000"/>
              </a:lnSpc>
              <a:spcBef>
                <a:spcPts val="3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3pPr>
            <a:lvl4pPr marL="1828800" marR="0" lvl="3"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4pPr>
            <a:lvl5pPr marL="2286000" marR="0" lvl="4"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p:nvPr/>
        </p:nvSpPr>
        <p:spPr>
          <a:xfrm>
            <a:off x="307109" y="2613785"/>
            <a:ext cx="8279633" cy="603365"/>
          </a:xfrm>
          <a:prstGeom prst="rect">
            <a:avLst/>
          </a:prstGeom>
          <a:noFill/>
          <a:ln>
            <a:noFill/>
          </a:ln>
        </p:spPr>
        <p:txBody>
          <a:bodyPr spcFirstLastPara="1" wrap="square" lIns="0" tIns="109850" rIns="0" bIns="0" anchor="t" anchorCtr="0">
            <a:spAutoFit/>
          </a:bodyPr>
          <a:lstStyle/>
          <a:p>
            <a:pPr marL="1905" marR="0" lvl="0" indent="0" algn="ctr" rtl="0">
              <a:lnSpc>
                <a:spcPct val="100000"/>
              </a:lnSpc>
              <a:spcBef>
                <a:spcPts val="0"/>
              </a:spcBef>
              <a:spcAft>
                <a:spcPts val="0"/>
              </a:spcAft>
              <a:buClr>
                <a:srgbClr val="000000"/>
              </a:buClr>
              <a:buSzPts val="3200"/>
              <a:buFont typeface="Arial"/>
              <a:buNone/>
            </a:pPr>
            <a:r>
              <a:rPr lang="en-US" sz="3200" b="1" dirty="0">
                <a:solidFill>
                  <a:schemeClr val="dk1"/>
                </a:solidFill>
                <a:latin typeface="Times New Roman" panose="02020603050405020304" pitchFamily="18" charset="0"/>
                <a:cs typeface="Times New Roman" panose="02020603050405020304" pitchFamily="18" charset="0"/>
              </a:rPr>
              <a:t>TỔNG QUAN VỀ TIỀN XỬ LÝ DỮ LIỆU</a:t>
            </a:r>
          </a:p>
        </p:txBody>
      </p:sp>
      <p:sp>
        <p:nvSpPr>
          <p:cNvPr id="77" name="Google Shape;77;p1"/>
          <p:cNvSpPr/>
          <p:nvPr/>
        </p:nvSpPr>
        <p:spPr>
          <a:xfrm>
            <a:off x="1458798" y="325947"/>
            <a:ext cx="5976257" cy="52318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dirty="0">
                <a:solidFill>
                  <a:srgbClr val="FFFF00"/>
                </a:solidFill>
                <a:latin typeface="Times New Roman"/>
                <a:ea typeface="Times New Roman"/>
                <a:cs typeface="Times New Roman"/>
                <a:sym typeface="Times New Roman"/>
              </a:rPr>
              <a:t>KHAI PHÁ DỮ LIỆU</a:t>
            </a:r>
            <a:endParaRPr sz="1400" b="1" i="0" u="none" strike="noStrike" cap="none" dirty="0">
              <a:solidFill>
                <a:srgbClr val="000000"/>
              </a:solidFill>
              <a:latin typeface="Arial"/>
              <a:ea typeface="Arial"/>
              <a:cs typeface="Arial"/>
              <a:sym typeface="Arial"/>
            </a:endParaRPr>
          </a:p>
        </p:txBody>
      </p:sp>
      <p:sp>
        <p:nvSpPr>
          <p:cNvPr id="78" name="Google Shape;78;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1</a:t>
            </a:fld>
            <a:endParaRPr>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CA320C50-8409-F1BF-C1CF-FACA7BCBF09B}"/>
              </a:ext>
            </a:extLst>
          </p:cNvPr>
          <p:cNvSpPr txBox="1"/>
          <p:nvPr/>
        </p:nvSpPr>
        <p:spPr>
          <a:xfrm>
            <a:off x="2160925" y="1972871"/>
            <a:ext cx="4572000" cy="646331"/>
          </a:xfrm>
          <a:prstGeom prst="rect">
            <a:avLst/>
          </a:prstGeom>
          <a:noFill/>
        </p:spPr>
        <p:txBody>
          <a:bodyPr wrap="square" lIns="91440" tIns="45720" rIns="91440" bIns="45720" anchor="t">
            <a:spAutoFit/>
          </a:bodyPr>
          <a:lstStyle/>
          <a:p>
            <a:pPr marL="1905" marR="0" lvl="0" indent="0" algn="ctr" rtl="0">
              <a:lnSpc>
                <a:spcPct val="100000"/>
              </a:lnSpc>
              <a:spcBef>
                <a:spcPts val="0"/>
              </a:spcBef>
              <a:spcAft>
                <a:spcPts val="0"/>
              </a:spcAft>
              <a:buClr>
                <a:srgbClr val="000000"/>
              </a:buClr>
              <a:buSzPts val="3200"/>
              <a:buFont typeface="Arial"/>
              <a:buNone/>
            </a:pPr>
            <a:r>
              <a:rPr lang="en-US" sz="3600" b="0" i="0" u="none" strike="noStrike" cap="none" dirty="0">
                <a:solidFill>
                  <a:srgbClr val="FF0000"/>
                </a:solidFill>
                <a:latin typeface="Times New Roman"/>
                <a:cs typeface="Times New Roman"/>
                <a:sym typeface="Arial"/>
              </a:rPr>
              <a:t>ĐỀ TÀI</a:t>
            </a:r>
            <a:endParaRPr lang="en-US" sz="3600" b="0" i="0" u="none" strike="noStrike" cap="none" dirty="0">
              <a:solidFill>
                <a:srgbClr val="FF0000"/>
              </a:solidFill>
              <a:latin typeface="Times New Roman"/>
              <a:cs typeface="Times New Roman"/>
            </a:endParaRPr>
          </a:p>
        </p:txBody>
      </p:sp>
      <p:sp>
        <p:nvSpPr>
          <p:cNvPr id="6" name="Hộp Văn bản 5">
            <a:extLst>
              <a:ext uri="{FF2B5EF4-FFF2-40B4-BE49-F238E27FC236}">
                <a16:creationId xmlns:a16="http://schemas.microsoft.com/office/drawing/2014/main" id="{5347B546-E33E-8DBE-71E3-39C0BD41BE5B}"/>
              </a:ext>
            </a:extLst>
          </p:cNvPr>
          <p:cNvSpPr txBox="1"/>
          <p:nvPr/>
        </p:nvSpPr>
        <p:spPr>
          <a:xfrm>
            <a:off x="1800704" y="4617443"/>
            <a:ext cx="5985546" cy="615553"/>
          </a:xfrm>
          <a:prstGeom prst="rect">
            <a:avLst/>
          </a:prstGeom>
          <a:noFill/>
        </p:spPr>
        <p:txBody>
          <a:bodyPr wrap="square">
            <a:spAutoFit/>
          </a:bodyPr>
          <a:lstStyle/>
          <a:p>
            <a:pPr marL="1905" marR="0" lvl="0" indent="0" rtl="0">
              <a:lnSpc>
                <a:spcPct val="100000"/>
              </a:lnSpc>
              <a:spcBef>
                <a:spcPts val="0"/>
              </a:spcBef>
              <a:spcAft>
                <a:spcPts val="0"/>
              </a:spcAft>
              <a:buClr>
                <a:srgbClr val="000000"/>
              </a:buClr>
              <a:buSzPts val="3200"/>
              <a:buFont typeface="Arial"/>
              <a:buNone/>
            </a:pP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C</a:t>
            </a:r>
            <a:r>
              <a:rPr lang="en-US" sz="2000" dirty="0" err="1">
                <a:solidFill>
                  <a:schemeClr val="dk1"/>
                </a:solidFill>
                <a:latin typeface="Times New Roman" panose="02020603050405020304" pitchFamily="18" charset="0"/>
                <a:cs typeface="Times New Roman" panose="02020603050405020304" pitchFamily="18" charset="0"/>
              </a:rPr>
              <a:t>ác</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nhóm</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thực</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hiện</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Nhóm</a:t>
            </a:r>
            <a:r>
              <a:rPr lang="en-US" sz="2000" dirty="0">
                <a:solidFill>
                  <a:schemeClr val="dk1"/>
                </a:solidFill>
                <a:latin typeface="Times New Roman" panose="02020603050405020304" pitchFamily="18" charset="0"/>
                <a:cs typeface="Times New Roman" panose="02020603050405020304" pitchFamily="18" charset="0"/>
              </a:rPr>
              <a:t> 5, </a:t>
            </a:r>
            <a:r>
              <a:rPr lang="en-US" sz="2000" dirty="0" err="1">
                <a:solidFill>
                  <a:schemeClr val="dk1"/>
                </a:solidFill>
                <a:latin typeface="Times New Roman" panose="02020603050405020304" pitchFamily="18" charset="0"/>
                <a:cs typeface="Times New Roman" panose="02020603050405020304" pitchFamily="18" charset="0"/>
              </a:rPr>
              <a:t>Nhóm</a:t>
            </a:r>
            <a:r>
              <a:rPr lang="en-US" sz="2000" dirty="0">
                <a:solidFill>
                  <a:schemeClr val="dk1"/>
                </a:solidFill>
                <a:latin typeface="Times New Roman" panose="02020603050405020304" pitchFamily="18" charset="0"/>
                <a:cs typeface="Times New Roman" panose="02020603050405020304" pitchFamily="18" charset="0"/>
              </a:rPr>
              <a:t> 6 </a:t>
            </a:r>
          </a:p>
          <a:p>
            <a:pPr marL="1905" marR="0" lvl="0" indent="0" algn="ctr" rtl="0">
              <a:lnSpc>
                <a:spcPct val="100000"/>
              </a:lnSpc>
              <a:spcBef>
                <a:spcPts val="0"/>
              </a:spcBef>
              <a:spcAft>
                <a:spcPts val="0"/>
              </a:spcAft>
              <a:buClr>
                <a:srgbClr val="000000"/>
              </a:buClr>
              <a:buSzPts val="3200"/>
              <a:buFont typeface="Arial"/>
              <a:buNone/>
            </a:pPr>
            <a:endParaRPr lang="en-US"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8" name="Hộp Văn bản 7">
            <a:extLst>
              <a:ext uri="{FF2B5EF4-FFF2-40B4-BE49-F238E27FC236}">
                <a16:creationId xmlns:a16="http://schemas.microsoft.com/office/drawing/2014/main" id="{BF78A32B-7627-4EF1-F0A9-115477AF4034}"/>
              </a:ext>
            </a:extLst>
          </p:cNvPr>
          <p:cNvSpPr txBox="1"/>
          <p:nvPr/>
        </p:nvSpPr>
        <p:spPr>
          <a:xfrm>
            <a:off x="1699881" y="4109642"/>
            <a:ext cx="5708070" cy="615553"/>
          </a:xfrm>
          <a:prstGeom prst="rect">
            <a:avLst/>
          </a:prstGeom>
          <a:noFill/>
        </p:spPr>
        <p:txBody>
          <a:bodyPr wrap="square">
            <a:spAutoFit/>
          </a:bodyPr>
          <a:lstStyle/>
          <a:p>
            <a:pPr marL="1905" marR="0" lvl="0" indent="0" algn="ctr" rtl="0">
              <a:lnSpc>
                <a:spcPct val="100000"/>
              </a:lnSpc>
              <a:spcBef>
                <a:spcPts val="0"/>
              </a:spcBef>
              <a:spcAft>
                <a:spcPts val="0"/>
              </a:spcAft>
              <a:buClr>
                <a:srgbClr val="000000"/>
              </a:buClr>
              <a:buSzPts val="3200"/>
              <a:buFont typeface="Arial"/>
              <a:buNone/>
            </a:pP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Giảng</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viên</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hướng</a:t>
            </a: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 </a:t>
            </a:r>
            <a:r>
              <a:rPr lang="en-US" sz="2000" b="0" i="0" u="none" strike="noStrike" cap="none" dirty="0" err="1">
                <a:solidFill>
                  <a:schemeClr val="dk1"/>
                </a:solidFill>
                <a:latin typeface="Times New Roman" panose="02020603050405020304" pitchFamily="18" charset="0"/>
                <a:cs typeface="Times New Roman" panose="02020603050405020304" pitchFamily="18" charset="0"/>
                <a:sym typeface="Arial"/>
              </a:rPr>
              <a:t>dẫn</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Thầy</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Nguyễn</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Quốc</a:t>
            </a:r>
            <a:r>
              <a:rPr lang="en-US" sz="2000" dirty="0">
                <a:solidFill>
                  <a:schemeClr val="dk1"/>
                </a:solidFill>
                <a:latin typeface="Times New Roman" panose="02020603050405020304" pitchFamily="18" charset="0"/>
                <a:cs typeface="Times New Roman" panose="02020603050405020304" pitchFamily="18" charset="0"/>
              </a:rPr>
              <a:t> </a:t>
            </a:r>
            <a:r>
              <a:rPr lang="en-US" sz="2000" dirty="0" err="1">
                <a:solidFill>
                  <a:schemeClr val="dk1"/>
                </a:solidFill>
                <a:latin typeface="Times New Roman" panose="02020603050405020304" pitchFamily="18" charset="0"/>
                <a:cs typeface="Times New Roman" panose="02020603050405020304" pitchFamily="18" charset="0"/>
              </a:rPr>
              <a:t>Tuấn</a:t>
            </a:r>
            <a:endParaRPr lang="en-US" sz="2000" dirty="0">
              <a:solidFill>
                <a:schemeClr val="dk1"/>
              </a:solidFill>
              <a:latin typeface="Times New Roman" panose="02020603050405020304" pitchFamily="18" charset="0"/>
              <a:cs typeface="Times New Roman" panose="02020603050405020304" pitchFamily="18" charset="0"/>
            </a:endParaRPr>
          </a:p>
          <a:p>
            <a:pPr marL="1905" marR="0" lvl="0" indent="0" algn="ctr" rtl="0">
              <a:lnSpc>
                <a:spcPct val="100000"/>
              </a:lnSpc>
              <a:spcBef>
                <a:spcPts val="0"/>
              </a:spcBef>
              <a:spcAft>
                <a:spcPts val="0"/>
              </a:spcAft>
              <a:buClr>
                <a:srgbClr val="000000"/>
              </a:buClr>
              <a:buSzPts val="3200"/>
              <a:buFont typeface="Arial"/>
              <a:buNone/>
            </a:pPr>
            <a:endParaRPr lang="en-US"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3B76AB-F60A-4F30-A48D-3EC4C0A6FA65}"/>
              </a:ext>
            </a:extLst>
          </p:cNvPr>
          <p:cNvSpPr>
            <a:spLocks noGrp="1"/>
          </p:cNvSpPr>
          <p:nvPr>
            <p:ph type="sldNum" idx="12"/>
          </p:nvPr>
        </p:nvSpPr>
        <p:spPr/>
        <p:txBody>
          <a:bodyPr/>
          <a:lstStyle/>
          <a:p>
            <a:pPr marL="0" lvl="0" indent="0" algn="r" rtl="0">
              <a:spcBef>
                <a:spcPts val="0"/>
              </a:spcBef>
              <a:spcAft>
                <a:spcPts val="0"/>
              </a:spcAft>
              <a:buNone/>
            </a:pPr>
            <a:r>
              <a:rPr lang="en-US" dirty="0">
                <a:latin typeface="Times New Roman" panose="02020603050405020304" pitchFamily="18" charset="0"/>
                <a:cs typeface="Times New Roman" panose="02020603050405020304" pitchFamily="18" charset="0"/>
              </a:rPr>
              <a:t>10</a:t>
            </a:r>
          </a:p>
        </p:txBody>
      </p:sp>
      <p:sp>
        <p:nvSpPr>
          <p:cNvPr id="3" name="TextBox 2">
            <a:extLst>
              <a:ext uri="{FF2B5EF4-FFF2-40B4-BE49-F238E27FC236}">
                <a16:creationId xmlns:a16="http://schemas.microsoft.com/office/drawing/2014/main" id="{A1B3F539-59A6-47DA-8CD7-B3D7084C9018}"/>
              </a:ext>
            </a:extLst>
          </p:cNvPr>
          <p:cNvSpPr txBox="1"/>
          <p:nvPr/>
        </p:nvSpPr>
        <p:spPr>
          <a:xfrm>
            <a:off x="238223" y="269689"/>
            <a:ext cx="8097909" cy="553998"/>
          </a:xfrm>
          <a:prstGeom prst="rect">
            <a:avLst/>
          </a:prstGeom>
          <a:noFill/>
        </p:spPr>
        <p:txBody>
          <a:bodyPr wrap="squar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1. TẠI SAO CẦN TIỀN XỬ LÝ DỮ LIỆU?</a:t>
            </a:r>
          </a:p>
        </p:txBody>
      </p:sp>
      <p:sp>
        <p:nvSpPr>
          <p:cNvPr id="4" name="TextBox 3">
            <a:extLst>
              <a:ext uri="{FF2B5EF4-FFF2-40B4-BE49-F238E27FC236}">
                <a16:creationId xmlns:a16="http://schemas.microsoft.com/office/drawing/2014/main" id="{5AEBC17D-F683-48F4-B907-51E1D0B123BF}"/>
              </a:ext>
            </a:extLst>
          </p:cNvPr>
          <p:cNvSpPr txBox="1"/>
          <p:nvPr/>
        </p:nvSpPr>
        <p:spPr>
          <a:xfrm>
            <a:off x="350520" y="1402080"/>
            <a:ext cx="5551520"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1.4 TÍNH KỊP THỜI (TIMELINESS)</a:t>
            </a:r>
          </a:p>
        </p:txBody>
      </p:sp>
      <p:sp>
        <p:nvSpPr>
          <p:cNvPr id="5" name="TextBox 4">
            <a:extLst>
              <a:ext uri="{FF2B5EF4-FFF2-40B4-BE49-F238E27FC236}">
                <a16:creationId xmlns:a16="http://schemas.microsoft.com/office/drawing/2014/main" id="{C79AFD58-DB00-4B3F-B12B-FEBF858DC13B}"/>
              </a:ext>
            </a:extLst>
          </p:cNvPr>
          <p:cNvSpPr txBox="1"/>
          <p:nvPr/>
        </p:nvSpPr>
        <p:spPr>
          <a:xfrm>
            <a:off x="423662" y="2057417"/>
            <a:ext cx="7912470" cy="830997"/>
          </a:xfrm>
          <a:prstGeom prst="rect">
            <a:avLst/>
          </a:prstGeom>
          <a:noFill/>
        </p:spPr>
        <p:txBody>
          <a:bodyPr wrap="square" rtlCol="0">
            <a:spAutoFit/>
          </a:bodyPr>
          <a:lstStyle/>
          <a:p>
            <a:r>
              <a:rPr lang="en-US" sz="2400" dirty="0">
                <a:latin typeface="+mj-lt"/>
              </a:rPr>
              <a:t>  </a:t>
            </a:r>
            <a:r>
              <a:rPr lang="vi-VN" sz="2400" b="0" i="0" u="none" strike="noStrike" dirty="0">
                <a:solidFill>
                  <a:srgbClr val="000000"/>
                </a:solidFill>
                <a:effectLst/>
                <a:latin typeface="+mj-lt"/>
              </a:rPr>
              <a:t>Dữ liệu có tính kịp thời là dữ liệu phải được cập nhật và cung cấp kịp thời. </a:t>
            </a:r>
            <a:endParaRPr lang="en-US" sz="2400" dirty="0">
              <a:latin typeface="+mj-lt"/>
              <a:cs typeface="Times New Roman" panose="02020603050405020304" pitchFamily="18" charset="0"/>
            </a:endParaRPr>
          </a:p>
        </p:txBody>
      </p:sp>
      <p:sp>
        <p:nvSpPr>
          <p:cNvPr id="6" name="TextBox 5">
            <a:extLst>
              <a:ext uri="{FF2B5EF4-FFF2-40B4-BE49-F238E27FC236}">
                <a16:creationId xmlns:a16="http://schemas.microsoft.com/office/drawing/2014/main" id="{B031AF9D-B93A-44FC-A898-EC64E587C703}"/>
              </a:ext>
            </a:extLst>
          </p:cNvPr>
          <p:cNvSpPr txBox="1"/>
          <p:nvPr/>
        </p:nvSpPr>
        <p:spPr>
          <a:xfrm>
            <a:off x="510744" y="3028326"/>
            <a:ext cx="7738305" cy="1200329"/>
          </a:xfrm>
          <a:prstGeom prst="rect">
            <a:avLst/>
          </a:prstGeom>
          <a:noFill/>
        </p:spPr>
        <p:txBody>
          <a:bodyPr wrap="square" rtlCol="0">
            <a:spAutoFit/>
          </a:bodyPr>
          <a:lstStyle/>
          <a:p>
            <a:r>
              <a:rPr lang="en-US" sz="2400" dirty="0">
                <a:latin typeface="+mj-lt"/>
              </a:rPr>
              <a:t>  </a:t>
            </a:r>
            <a:r>
              <a:rPr lang="vi-VN" sz="2400" b="0" i="0" u="none" strike="noStrike" dirty="0">
                <a:solidFill>
                  <a:srgbClr val="000000"/>
                </a:solidFill>
                <a:effectLst/>
                <a:latin typeface="+mj-lt"/>
              </a:rPr>
              <a:t>Ví dụ</a:t>
            </a:r>
            <a:r>
              <a:rPr lang="en-US" sz="2400" b="0" i="0" u="none" strike="noStrike" dirty="0">
                <a:solidFill>
                  <a:srgbClr val="000000"/>
                </a:solidFill>
                <a:effectLst/>
                <a:latin typeface="+mj-lt"/>
              </a:rPr>
              <a:t>:</a:t>
            </a:r>
            <a:r>
              <a:rPr lang="vi-VN" sz="2400" b="0" i="0" u="none" strike="noStrike" dirty="0">
                <a:solidFill>
                  <a:srgbClr val="000000"/>
                </a:solidFill>
                <a:effectLst/>
                <a:latin typeface="+mj-lt"/>
              </a:rPr>
              <a:t> </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N</a:t>
            </a:r>
            <a:r>
              <a:rPr lang="vi-VN" sz="2400" b="0" i="0" u="none" strike="noStrike" dirty="0">
                <a:solidFill>
                  <a:srgbClr val="000000"/>
                </a:solidFill>
                <a:effectLst/>
                <a:latin typeface="+mj-lt"/>
              </a:rPr>
              <a:t>ếu các đại diện bán hàng không nộp báo cáo của họ đúng hạn và các điều chỉnh được thực hiện sau khi kết thúc tháng, dữ liệu có thể bị thiếu trong một khoảng thời gian.</a:t>
            </a:r>
            <a:endParaRPr lang="en-US" sz="2400" dirty="0">
              <a:latin typeface="+mj-lt"/>
            </a:endParaRPr>
          </a:p>
        </p:txBody>
      </p:sp>
    </p:spTree>
    <p:extLst>
      <p:ext uri="{BB962C8B-B14F-4D97-AF65-F5344CB8AC3E}">
        <p14:creationId xmlns:p14="http://schemas.microsoft.com/office/powerpoint/2010/main" val="4000565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3B76AB-F60A-4F30-A48D-3EC4C0A6FA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11</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B3F539-59A6-47DA-8CD7-B3D7084C9018}"/>
              </a:ext>
            </a:extLst>
          </p:cNvPr>
          <p:cNvSpPr txBox="1"/>
          <p:nvPr/>
        </p:nvSpPr>
        <p:spPr>
          <a:xfrm>
            <a:off x="238223" y="269689"/>
            <a:ext cx="8097909" cy="553998"/>
          </a:xfrm>
          <a:prstGeom prst="rect">
            <a:avLst/>
          </a:prstGeom>
          <a:noFill/>
        </p:spPr>
        <p:txBody>
          <a:bodyPr wrap="squar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1. TẠI SAO CẦN TIỀN XỬ LÝ DỮ LIỆU?</a:t>
            </a:r>
          </a:p>
        </p:txBody>
      </p:sp>
      <p:sp>
        <p:nvSpPr>
          <p:cNvPr id="4" name="TextBox 3">
            <a:extLst>
              <a:ext uri="{FF2B5EF4-FFF2-40B4-BE49-F238E27FC236}">
                <a16:creationId xmlns:a16="http://schemas.microsoft.com/office/drawing/2014/main" id="{5AEBC17D-F683-48F4-B907-51E1D0B123BF}"/>
              </a:ext>
            </a:extLst>
          </p:cNvPr>
          <p:cNvSpPr txBox="1"/>
          <p:nvPr/>
        </p:nvSpPr>
        <p:spPr>
          <a:xfrm>
            <a:off x="350520" y="1402080"/>
            <a:ext cx="5641288"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1.5 ĐỘ TIN CẬY (BELIEVABILITY)</a:t>
            </a:r>
          </a:p>
        </p:txBody>
      </p:sp>
      <p:sp>
        <p:nvSpPr>
          <p:cNvPr id="5" name="TextBox 4">
            <a:extLst>
              <a:ext uri="{FF2B5EF4-FFF2-40B4-BE49-F238E27FC236}">
                <a16:creationId xmlns:a16="http://schemas.microsoft.com/office/drawing/2014/main" id="{C79AFD58-DB00-4B3F-B12B-FEBF858DC13B}"/>
              </a:ext>
            </a:extLst>
          </p:cNvPr>
          <p:cNvSpPr txBox="1"/>
          <p:nvPr/>
        </p:nvSpPr>
        <p:spPr>
          <a:xfrm>
            <a:off x="147098" y="2097302"/>
            <a:ext cx="8374601" cy="2616101"/>
          </a:xfrm>
          <a:prstGeom prst="rect">
            <a:avLst/>
          </a:prstGeom>
          <a:noFill/>
        </p:spPr>
        <p:txBody>
          <a:bodyPr wrap="square" rtlCol="0">
            <a:spAutoFit/>
          </a:bodyPr>
          <a:lstStyle/>
          <a:p>
            <a:pPr marL="800100" indent="-342900" rtl="0">
              <a:spcBef>
                <a:spcPts val="0"/>
              </a:spcBef>
              <a:spcAft>
                <a:spcPts val="1200"/>
              </a:spcAft>
              <a:buFont typeface="Wingdings" panose="05000000000000000000" pitchFamily="2" charset="2"/>
              <a:buChar char="q"/>
            </a:pPr>
            <a:r>
              <a:rPr lang="en-US" sz="2400" b="0" i="0" u="none" strike="noStrike" dirty="0">
                <a:solidFill>
                  <a:srgbClr val="000000"/>
                </a:solidFill>
                <a:effectLst/>
                <a:latin typeface="+mj-lt"/>
              </a:rPr>
              <a:t> </a:t>
            </a:r>
            <a:r>
              <a:rPr lang="vi-VN" sz="2400" b="0" i="0" u="none" strike="noStrike" dirty="0">
                <a:solidFill>
                  <a:srgbClr val="000000"/>
                </a:solidFill>
                <a:effectLst/>
                <a:latin typeface="+mj-lt"/>
              </a:rPr>
              <a:t>Độ tin cậy của dữ liệu phản ánh mức độ người dùng tin tưởng vào dữ liệu. </a:t>
            </a:r>
            <a:endParaRPr lang="en-US" sz="2400" b="0" i="0" u="none" strike="noStrike" dirty="0">
              <a:solidFill>
                <a:srgbClr val="000000"/>
              </a:solidFill>
              <a:effectLst/>
              <a:latin typeface="+mj-lt"/>
            </a:endParaRPr>
          </a:p>
          <a:p>
            <a:pPr marL="800100" indent="-342900" rtl="0">
              <a:spcBef>
                <a:spcPts val="0"/>
              </a:spcBef>
              <a:spcAft>
                <a:spcPts val="1200"/>
              </a:spcAft>
              <a:buFont typeface="Wingdings" panose="05000000000000000000" pitchFamily="2" charset="2"/>
              <a:buChar char="q"/>
            </a:pPr>
            <a:r>
              <a:rPr lang="en-US" sz="2400" b="0" i="0" u="none" strike="noStrike" dirty="0">
                <a:solidFill>
                  <a:srgbClr val="000000"/>
                </a:solidFill>
                <a:effectLst/>
                <a:latin typeface="+mj-lt"/>
              </a:rPr>
              <a:t> </a:t>
            </a:r>
            <a:r>
              <a:rPr lang="vi-VN" sz="2400" b="0" i="0" u="none" strike="noStrike" dirty="0">
                <a:solidFill>
                  <a:srgbClr val="000000"/>
                </a:solidFill>
                <a:effectLst/>
                <a:latin typeface="+mj-lt"/>
              </a:rPr>
              <a:t>Các lỗi trong quá khứ có thể làm giảm niềm tin của người dùng ngay cả khi dữ liệu hiện tại chính xác và đầy đủ</a:t>
            </a:r>
            <a:endParaRPr lang="vi-VN" sz="2400" b="0" dirty="0">
              <a:effectLst/>
              <a:latin typeface="+mj-lt"/>
            </a:endParaRPr>
          </a:p>
          <a:p>
            <a:br>
              <a:rPr lang="vi-VN" sz="2400" dirty="0">
                <a:latin typeface="+mj-lt"/>
              </a:rPr>
            </a:br>
            <a:endParaRPr lang="en-US" sz="2400" dirty="0">
              <a:latin typeface="+mj-lt"/>
              <a:cs typeface="Times New Roman" panose="02020603050405020304" pitchFamily="18" charset="0"/>
            </a:endParaRPr>
          </a:p>
        </p:txBody>
      </p:sp>
    </p:spTree>
    <p:extLst>
      <p:ext uri="{BB962C8B-B14F-4D97-AF65-F5344CB8AC3E}">
        <p14:creationId xmlns:p14="http://schemas.microsoft.com/office/powerpoint/2010/main" val="560721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3B76AB-F60A-4F30-A48D-3EC4C0A6FA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B3F539-59A6-47DA-8CD7-B3D7084C9018}"/>
              </a:ext>
            </a:extLst>
          </p:cNvPr>
          <p:cNvSpPr txBox="1"/>
          <p:nvPr/>
        </p:nvSpPr>
        <p:spPr>
          <a:xfrm>
            <a:off x="238223" y="269689"/>
            <a:ext cx="8097909" cy="553998"/>
          </a:xfrm>
          <a:prstGeom prst="rect">
            <a:avLst/>
          </a:prstGeom>
          <a:noFill/>
        </p:spPr>
        <p:txBody>
          <a:bodyPr wrap="squar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1. TẠI SAO CẦN TIỀN XỬ LÝ DỮ LIỆU?</a:t>
            </a:r>
          </a:p>
        </p:txBody>
      </p:sp>
      <p:sp>
        <p:nvSpPr>
          <p:cNvPr id="4" name="TextBox 3">
            <a:extLst>
              <a:ext uri="{FF2B5EF4-FFF2-40B4-BE49-F238E27FC236}">
                <a16:creationId xmlns:a16="http://schemas.microsoft.com/office/drawing/2014/main" id="{5AEBC17D-F683-48F4-B907-51E1D0B123BF}"/>
              </a:ext>
            </a:extLst>
          </p:cNvPr>
          <p:cNvSpPr txBox="1"/>
          <p:nvPr/>
        </p:nvSpPr>
        <p:spPr>
          <a:xfrm>
            <a:off x="350520" y="1402080"/>
            <a:ext cx="5641288"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1.5 ĐỘ TIN CẬY (BELIEVABILITY)</a:t>
            </a:r>
          </a:p>
        </p:txBody>
      </p:sp>
      <p:pic>
        <p:nvPicPr>
          <p:cNvPr id="4098" name="Picture 2">
            <a:extLst>
              <a:ext uri="{FF2B5EF4-FFF2-40B4-BE49-F238E27FC236}">
                <a16:creationId xmlns:a16="http://schemas.microsoft.com/office/drawing/2014/main" id="{52ADE0B9-6E86-42A2-A85A-B94BE0E70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 y="2116138"/>
            <a:ext cx="8588692" cy="252412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D6457D6C-7B13-46B5-A3A5-74A5E7BAFC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234" y="4887278"/>
            <a:ext cx="8564978" cy="136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0288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3B76AB-F60A-4F30-A48D-3EC4C0A6FA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B3F539-59A6-47DA-8CD7-B3D7084C9018}"/>
              </a:ext>
            </a:extLst>
          </p:cNvPr>
          <p:cNvSpPr txBox="1"/>
          <p:nvPr/>
        </p:nvSpPr>
        <p:spPr>
          <a:xfrm>
            <a:off x="238223" y="269689"/>
            <a:ext cx="8097909" cy="553998"/>
          </a:xfrm>
          <a:prstGeom prst="rect">
            <a:avLst/>
          </a:prstGeom>
          <a:noFill/>
        </p:spPr>
        <p:txBody>
          <a:bodyPr wrap="squar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1. TẠI SAO CẦN TIỀN XỬ LÝ DỮ LIỆU?</a:t>
            </a:r>
          </a:p>
        </p:txBody>
      </p:sp>
      <p:sp>
        <p:nvSpPr>
          <p:cNvPr id="4" name="TextBox 3">
            <a:extLst>
              <a:ext uri="{FF2B5EF4-FFF2-40B4-BE49-F238E27FC236}">
                <a16:creationId xmlns:a16="http://schemas.microsoft.com/office/drawing/2014/main" id="{5AEBC17D-F683-48F4-B907-51E1D0B123BF}"/>
              </a:ext>
            </a:extLst>
          </p:cNvPr>
          <p:cNvSpPr txBox="1"/>
          <p:nvPr/>
        </p:nvSpPr>
        <p:spPr>
          <a:xfrm>
            <a:off x="350520" y="1402080"/>
            <a:ext cx="7928774"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1.6 KHẢ NĂNG DIỄN GIẢI (INTERPRETABILITY)</a:t>
            </a:r>
          </a:p>
        </p:txBody>
      </p:sp>
      <p:sp>
        <p:nvSpPr>
          <p:cNvPr id="5" name="TextBox 4">
            <a:extLst>
              <a:ext uri="{FF2B5EF4-FFF2-40B4-BE49-F238E27FC236}">
                <a16:creationId xmlns:a16="http://schemas.microsoft.com/office/drawing/2014/main" id="{C79AFD58-DB00-4B3F-B12B-FEBF858DC13B}"/>
              </a:ext>
            </a:extLst>
          </p:cNvPr>
          <p:cNvSpPr txBox="1"/>
          <p:nvPr/>
        </p:nvSpPr>
        <p:spPr>
          <a:xfrm>
            <a:off x="506524" y="2057417"/>
            <a:ext cx="7772770" cy="830997"/>
          </a:xfrm>
          <a:prstGeom prst="rect">
            <a:avLst/>
          </a:prstGeom>
          <a:noFill/>
        </p:spPr>
        <p:txBody>
          <a:bodyPr wrap="square" rtlCol="0">
            <a:spAutoFit/>
          </a:bodyPr>
          <a:lstStyle/>
          <a:p>
            <a:r>
              <a:rPr lang="en-US" sz="2400" b="0" i="0" u="none" strike="noStrike" dirty="0">
                <a:solidFill>
                  <a:srgbClr val="000000"/>
                </a:solidFill>
                <a:effectLst/>
                <a:latin typeface="+mj-lt"/>
              </a:rPr>
              <a:t>   </a:t>
            </a:r>
            <a:r>
              <a:rPr lang="vi-VN" sz="2400" b="0" i="0" u="none" strike="noStrike" dirty="0">
                <a:solidFill>
                  <a:srgbClr val="000000"/>
                </a:solidFill>
                <a:effectLst/>
                <a:latin typeface="+mj-lt"/>
              </a:rPr>
              <a:t>Dữ liệu có khả năng diễn giải là dữ liệu dễ hiểu và dễ sử dụng đối người dùng.</a:t>
            </a:r>
            <a:endParaRPr lang="en-US" sz="2400"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0C054736-DA22-4475-A5F4-B85E3393F4DB}"/>
              </a:ext>
            </a:extLst>
          </p:cNvPr>
          <p:cNvSpPr txBox="1"/>
          <p:nvPr/>
        </p:nvSpPr>
        <p:spPr>
          <a:xfrm>
            <a:off x="618327" y="3086650"/>
            <a:ext cx="7658100" cy="830997"/>
          </a:xfrm>
          <a:prstGeom prst="rect">
            <a:avLst/>
          </a:prstGeom>
          <a:noFill/>
        </p:spPr>
        <p:txBody>
          <a:bodyPr wrap="square" lIns="91440" tIns="45720" rIns="91440" bIns="45720" rtlCol="0" anchor="t">
            <a:spAutoFit/>
          </a:bodyPr>
          <a:lstStyle/>
          <a:p>
            <a:r>
              <a:rPr lang="en-US" sz="2400" dirty="0">
                <a:latin typeface="Times New Roman"/>
                <a:cs typeface="Times New Roman"/>
              </a:rPr>
              <a:t>  </a:t>
            </a:r>
            <a:r>
              <a:rPr lang="en-US" sz="2400" b="0" i="0" u="none" strike="noStrike" err="1">
                <a:solidFill>
                  <a:srgbClr val="000000"/>
                </a:solidFill>
                <a:effectLst/>
                <a:latin typeface="Times New Roman"/>
                <a:cs typeface="Times New Roman"/>
              </a:rPr>
              <a:t>Ví</a:t>
            </a:r>
            <a:r>
              <a:rPr lang="en-US" sz="2400" b="0"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dụ</a:t>
            </a:r>
            <a:r>
              <a:rPr lang="en-US" sz="2400" b="0" i="0" u="none" strike="noStrike" dirty="0">
                <a:solidFill>
                  <a:srgbClr val="000000"/>
                </a:solidFill>
                <a:effectLst/>
                <a:latin typeface="Times New Roman"/>
                <a:cs typeface="Times New Roman"/>
              </a:rPr>
              <a:t>:  </a:t>
            </a:r>
            <a:r>
              <a:rPr lang="en-US" sz="2400" i="0" u="none" strike="noStrike" err="1">
                <a:solidFill>
                  <a:srgbClr val="000000"/>
                </a:solidFill>
                <a:effectLst/>
                <a:latin typeface="Times New Roman"/>
                <a:cs typeface="Times New Roman"/>
              </a:rPr>
              <a:t>AdjustmentAmount</a:t>
            </a:r>
            <a:r>
              <a:rPr lang="en-US" sz="2400" b="1"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có</a:t>
            </a:r>
            <a:r>
              <a:rPr lang="en-US" sz="2400" b="0"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thể</a:t>
            </a:r>
            <a:r>
              <a:rPr lang="en-US" sz="2400" b="0"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không</a:t>
            </a:r>
            <a:r>
              <a:rPr lang="en-US" sz="2400" b="0"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dễ</a:t>
            </a:r>
            <a:r>
              <a:rPr lang="en-US" sz="2400" b="0"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hiểu</a:t>
            </a:r>
            <a:r>
              <a:rPr lang="en-US" sz="2400" b="0"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nếu</a:t>
            </a:r>
            <a:r>
              <a:rPr lang="en-US" sz="2400" b="0"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không</a:t>
            </a:r>
            <a:r>
              <a:rPr lang="en-US" sz="2400" b="0"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kèm</a:t>
            </a:r>
            <a:r>
              <a:rPr lang="en-US" sz="2400" b="0"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theo</a:t>
            </a:r>
            <a:r>
              <a:rPr lang="en-US" sz="2400" b="0"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lý</a:t>
            </a:r>
            <a:r>
              <a:rPr lang="en-US" sz="2400" b="0" i="0" u="none" strike="noStrike" dirty="0">
                <a:solidFill>
                  <a:srgbClr val="000000"/>
                </a:solidFill>
                <a:effectLst/>
                <a:latin typeface="Times New Roman"/>
                <a:cs typeface="Times New Roman"/>
              </a:rPr>
              <a:t> do </a:t>
            </a:r>
            <a:r>
              <a:rPr lang="en-US" sz="2400" b="0" i="0" u="none" strike="noStrike" err="1">
                <a:solidFill>
                  <a:srgbClr val="000000"/>
                </a:solidFill>
                <a:effectLst/>
                <a:latin typeface="Times New Roman"/>
                <a:cs typeface="Times New Roman"/>
              </a:rPr>
              <a:t>rõ</a:t>
            </a:r>
            <a:r>
              <a:rPr lang="en-US" sz="2400" b="0" i="0" u="none" strike="noStrike" dirty="0">
                <a:solidFill>
                  <a:srgbClr val="000000"/>
                </a:solidFill>
                <a:effectLst/>
                <a:latin typeface="Times New Roman"/>
                <a:cs typeface="Times New Roman"/>
              </a:rPr>
              <a:t> </a:t>
            </a:r>
            <a:r>
              <a:rPr lang="en-US" sz="2400" b="0" i="0" u="none" strike="noStrike" err="1">
                <a:solidFill>
                  <a:srgbClr val="000000"/>
                </a:solidFill>
                <a:effectLst/>
                <a:latin typeface="Times New Roman"/>
                <a:cs typeface="Times New Roman"/>
              </a:rPr>
              <a:t>ràng</a:t>
            </a:r>
            <a:r>
              <a:rPr lang="en-US" sz="2400" b="0" i="0" u="none" strike="noStrike">
                <a:solidFill>
                  <a:srgbClr val="000000"/>
                </a:solidFill>
                <a:effectLst/>
                <a:latin typeface="Times New Roman"/>
                <a:cs typeface="Times New Roman"/>
              </a:rPr>
              <a:t> </a:t>
            </a:r>
            <a:r>
              <a:rPr lang="en-US" sz="2400">
                <a:latin typeface="Times New Roman"/>
                <a:cs typeface="Times New Roman"/>
              </a:rPr>
              <a:t>(Reason)</a:t>
            </a:r>
          </a:p>
        </p:txBody>
      </p:sp>
      <p:pic>
        <p:nvPicPr>
          <p:cNvPr id="5122" name="Picture 2">
            <a:extLst>
              <a:ext uri="{FF2B5EF4-FFF2-40B4-BE49-F238E27FC236}">
                <a16:creationId xmlns:a16="http://schemas.microsoft.com/office/drawing/2014/main" id="{35F75A8D-9B18-416B-9DB0-D7C61FF261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 y="4099852"/>
            <a:ext cx="8614729" cy="1694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163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338291" cy="990600"/>
          </a:xfrm>
          <a:prstGeom prst="rect">
            <a:avLst/>
          </a:prstGeom>
          <a:noFill/>
          <a:ln>
            <a:noFill/>
          </a:ln>
        </p:spPr>
        <p:txBody>
          <a:bodyPr spcFirstLastPara="1" wrap="square" lIns="91425" tIns="45700" rIns="91425" bIns="45700" anchor="ctr" anchorCtr="0">
            <a:noAutofit/>
          </a:bodyPr>
          <a:lstStyle/>
          <a:p>
            <a:r>
              <a:rPr lang="en-US" dirty="0">
                <a:latin typeface="Times New Roman" panose="02020603050405020304" pitchFamily="18" charset="0"/>
                <a:cs typeface="Times New Roman" panose="02020603050405020304" pitchFamily="18" charset="0"/>
              </a:rPr>
              <a:t>2.</a:t>
            </a:r>
            <a:r>
              <a:rPr lang="en-GB" b="1" i="0" u="none" strike="noStrike" dirty="0">
                <a:effectLst/>
                <a:latin typeface="Times New Roman" panose="02020603050405020304" pitchFamily="18" charset="0"/>
                <a:cs typeface="Times New Roman" panose="02020603050405020304" pitchFamily="18" charset="0"/>
              </a:rPr>
              <a:t> NHỮNG NHIỆM VỤ CHÍNH TRONG TIỀN XỬ LÝ DỮ LIỆU</a:t>
            </a:r>
            <a:endParaRPr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14</a:t>
            </a:fld>
            <a:endParaRPr>
              <a:latin typeface="Times New Roman" panose="02020603050405020304" pitchFamily="18" charset="0"/>
              <a:cs typeface="Times New Roman" panose="02020603050405020304" pitchFamily="18" charset="0"/>
            </a:endParaRPr>
          </a:p>
        </p:txBody>
      </p:sp>
      <p:sp>
        <p:nvSpPr>
          <p:cNvPr id="3" name="Hộp Văn bản 2">
            <a:extLst>
              <a:ext uri="{FF2B5EF4-FFF2-40B4-BE49-F238E27FC236}">
                <a16:creationId xmlns:a16="http://schemas.microsoft.com/office/drawing/2014/main" id="{E16F5BBE-261C-77A9-6D77-7DC82DB0E5E2}"/>
              </a:ext>
            </a:extLst>
          </p:cNvPr>
          <p:cNvSpPr txBox="1"/>
          <p:nvPr/>
        </p:nvSpPr>
        <p:spPr>
          <a:xfrm>
            <a:off x="860020" y="2047834"/>
            <a:ext cx="7253084" cy="1954189"/>
          </a:xfrm>
          <a:prstGeom prst="rect">
            <a:avLst/>
          </a:prstGeom>
          <a:noFill/>
        </p:spPr>
        <p:txBody>
          <a:bodyPr wrap="square">
            <a:spAutoFit/>
          </a:bodyPr>
          <a:lstStyle/>
          <a:p>
            <a:pPr marL="285750" indent="-285750" algn="just">
              <a:lnSpc>
                <a:spcPct val="107000"/>
              </a:lnSpc>
              <a:spcAft>
                <a:spcPts val="800"/>
              </a:spcAft>
              <a:buFont typeface="Wingdings" panose="05000000000000000000" pitchFamily="2" charset="2"/>
              <a:buChar char="q"/>
            </a:pPr>
            <a:r>
              <a:rPr lang="en-US" sz="2400" b="0" i="0" dirty="0" err="1">
                <a:solidFill>
                  <a:srgbClr val="000000"/>
                </a:solidFill>
                <a:effectLst/>
                <a:latin typeface="Times New Roman" panose="02020603050405020304" pitchFamily="18" charset="0"/>
              </a:rPr>
              <a:t>Làm</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sạch</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dữ</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liệu</a:t>
            </a:r>
            <a:r>
              <a:rPr lang="en-US" sz="2400" b="0" i="0" dirty="0">
                <a:solidFill>
                  <a:srgbClr val="000000"/>
                </a:solidFill>
                <a:effectLst/>
                <a:latin typeface="Times New Roman" panose="02020603050405020304" pitchFamily="18" charset="0"/>
              </a:rPr>
              <a:t> (Data Cleaning</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285750" indent="-285750" algn="just">
              <a:lnSpc>
                <a:spcPct val="107000"/>
              </a:lnSpc>
              <a:spcAft>
                <a:spcPts val="800"/>
              </a:spcAft>
              <a:buFont typeface="Wingdings" panose="05000000000000000000" pitchFamily="2" charset="2"/>
              <a:buChar char="q"/>
            </a:pPr>
            <a:r>
              <a:rPr lang="en-US" sz="2400" b="0" i="0" dirty="0" err="1">
                <a:solidFill>
                  <a:srgbClr val="000000"/>
                </a:solidFill>
                <a:effectLst/>
                <a:latin typeface="Times New Roman" panose="02020603050405020304" pitchFamily="18" charset="0"/>
              </a:rPr>
              <a:t>Tích</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hợp</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dữ</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liệu</a:t>
            </a:r>
            <a:r>
              <a:rPr lang="en-US" sz="2400" b="0" i="0" dirty="0">
                <a:solidFill>
                  <a:srgbClr val="000000"/>
                </a:solidFill>
                <a:effectLst/>
                <a:latin typeface="Times New Roman" panose="02020603050405020304" pitchFamily="18" charset="0"/>
              </a:rPr>
              <a:t> (Data Integration)</a:t>
            </a:r>
            <a:endParaRPr lang="en-US" sz="2400" dirty="0">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q"/>
            </a:pPr>
            <a:r>
              <a:rPr lang="en-US" sz="2400" b="0" i="0" dirty="0" err="1">
                <a:solidFill>
                  <a:srgbClr val="000000"/>
                </a:solidFill>
                <a:effectLst/>
                <a:latin typeface="Times New Roman" panose="02020603050405020304" pitchFamily="18" charset="0"/>
              </a:rPr>
              <a:t>Giảm</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dữ</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liệu</a:t>
            </a:r>
            <a:r>
              <a:rPr lang="en-US" sz="2400" b="0" i="0" dirty="0">
                <a:solidFill>
                  <a:srgbClr val="000000"/>
                </a:solidFill>
                <a:effectLst/>
                <a:latin typeface="Times New Roman" panose="02020603050405020304" pitchFamily="18" charset="0"/>
              </a:rPr>
              <a:t> (Data Reduction)</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q"/>
            </a:pPr>
            <a:r>
              <a:rPr lang="en-US" sz="2400" b="0" i="0" dirty="0" err="1">
                <a:solidFill>
                  <a:srgbClr val="000000"/>
                </a:solidFill>
                <a:effectLst/>
                <a:latin typeface="Times New Roman" panose="02020603050405020304" pitchFamily="18" charset="0"/>
              </a:rPr>
              <a:t>Chuyển</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đổi</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dữ</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liệu</a:t>
            </a:r>
            <a:r>
              <a:rPr lang="en-US" sz="2400" b="0" i="0" dirty="0">
                <a:solidFill>
                  <a:srgbClr val="000000"/>
                </a:solidFill>
                <a:effectLst/>
                <a:latin typeface="Times New Roman" panose="02020603050405020304" pitchFamily="18" charset="0"/>
              </a:rPr>
              <a:t> (Data </a:t>
            </a:r>
            <a:r>
              <a:rPr lang="en-US" sz="2400" b="0" i="0" dirty="0" err="1">
                <a:solidFill>
                  <a:srgbClr val="000000"/>
                </a:solidFill>
                <a:effectLst/>
                <a:latin typeface="Times New Roman" panose="02020603050405020304" pitchFamily="18" charset="0"/>
              </a:rPr>
              <a:t>Tranformation</a:t>
            </a:r>
            <a:r>
              <a:rPr lang="en-US" sz="2400" b="0" i="0" dirty="0">
                <a:solidFill>
                  <a:srgbClr val="000000"/>
                </a:solidFill>
                <a:effectLst/>
                <a:latin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15" name="Chỗ dành sẵn cho Văn bản 14">
            <a:extLst>
              <a:ext uri="{FF2B5EF4-FFF2-40B4-BE49-F238E27FC236}">
                <a16:creationId xmlns:a16="http://schemas.microsoft.com/office/drawing/2014/main" id="{9225970A-3CBC-9F2A-A28A-6872D9B6EB99}"/>
              </a:ext>
            </a:extLst>
          </p:cNvPr>
          <p:cNvSpPr>
            <a:spLocks noGrp="1"/>
          </p:cNvSpPr>
          <p:nvPr>
            <p:ph type="body" idx="1"/>
          </p:nvPr>
        </p:nvSpPr>
        <p:spPr>
          <a:xfrm>
            <a:off x="457199" y="1323106"/>
            <a:ext cx="8058727" cy="468422"/>
          </a:xfrm>
        </p:spPr>
        <p:txBody>
          <a:bodyPr/>
          <a:lstStyle/>
          <a:p>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4 </a:t>
            </a:r>
            <a:r>
              <a:rPr lang="en-US" sz="2400" dirty="0" err="1">
                <a:latin typeface="Times New Roman" panose="02020603050405020304" pitchFamily="18" charset="0"/>
                <a:cs typeface="Times New Roman" panose="02020603050405020304" pitchFamily="18" charset="0"/>
              </a:rPr>
              <a:t>nhiệm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chính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tiền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30925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101600" y="76200"/>
            <a:ext cx="7647710" cy="990600"/>
          </a:xfrm>
          <a:prstGeom prst="rect">
            <a:avLst/>
          </a:prstGeom>
          <a:noFill/>
          <a:ln>
            <a:noFill/>
          </a:ln>
        </p:spPr>
        <p:txBody>
          <a:bodyPr spcFirstLastPara="1" wrap="square" lIns="91425" tIns="45700" rIns="91425" bIns="45700" anchor="ctr" anchorCtr="0">
            <a:noAutofit/>
          </a:bodyPr>
          <a:lstStyle/>
          <a:p>
            <a:r>
              <a:rPr lang="en-US" dirty="0">
                <a:latin typeface="Times New Roman" panose="02020603050405020304" pitchFamily="18" charset="0"/>
                <a:cs typeface="Times New Roman" panose="02020603050405020304" pitchFamily="18" charset="0"/>
              </a:rPr>
              <a:t>2.</a:t>
            </a:r>
            <a:r>
              <a:rPr lang="en-GB" b="1" i="0" u="none" strike="noStrike" dirty="0">
                <a:effectLst/>
                <a:latin typeface="Times New Roman" panose="02020603050405020304" pitchFamily="18" charset="0"/>
                <a:cs typeface="Times New Roman" panose="02020603050405020304" pitchFamily="18" charset="0"/>
              </a:rPr>
              <a:t> NHỮNG NHIỆM VỤ CHÍNH TRONG TIỀN XỬ LÝ DỮ LIỆU</a:t>
            </a:r>
            <a:endParaRPr dirty="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193964" y="1103667"/>
            <a:ext cx="8100291" cy="788096"/>
          </a:xfrm>
          <a:prstGeom prst="rect">
            <a:avLst/>
          </a:prstGeom>
          <a:noFill/>
          <a:ln>
            <a:noFill/>
          </a:ln>
        </p:spPr>
        <p:txBody>
          <a:bodyPr spcFirstLastPara="1" wrap="square" lIns="91425" tIns="45700" rIns="91425" bIns="45700" anchor="t" anchorCtr="0">
            <a:noAutofit/>
          </a:bodyPr>
          <a:lstStyle/>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2.1 </a:t>
            </a:r>
            <a:r>
              <a:rPr lang="en-US" i="0" dirty="0">
                <a:solidFill>
                  <a:srgbClr val="000000"/>
                </a:solidFill>
                <a:effectLst/>
                <a:latin typeface="Times New Roman" panose="02020603050405020304" pitchFamily="18" charset="0"/>
              </a:rPr>
              <a:t>LÀM SẠCH DỮ LIỆU (DATA CLEANING</a:t>
            </a:r>
            <a:r>
              <a:rPr lang="en-US" i="0" dirty="0">
                <a:solidFill>
                  <a:srgbClr val="000000"/>
                </a:solidFill>
                <a:effectLst/>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15</a:t>
            </a:fld>
            <a:endParaRPr>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0C52508D-0C80-8EF7-CC12-4BAF892AFEC9}"/>
              </a:ext>
            </a:extLst>
          </p:cNvPr>
          <p:cNvSpPr txBox="1"/>
          <p:nvPr/>
        </p:nvSpPr>
        <p:spPr>
          <a:xfrm>
            <a:off x="431475" y="1796826"/>
            <a:ext cx="8186051" cy="1200329"/>
          </a:xfrm>
          <a:prstGeom prst="rect">
            <a:avLst/>
          </a:prstGeom>
          <a:noFill/>
        </p:spPr>
        <p:txBody>
          <a:bodyPr wrap="square">
            <a:spAutoFit/>
          </a:bodyPr>
          <a:lstStyle/>
          <a:p>
            <a:pPr algn="l"/>
            <a:r>
              <a:rPr lang="en-US" sz="2400" b="1" i="0" dirty="0">
                <a:solidFill>
                  <a:srgbClr val="000000"/>
                </a:solidFill>
                <a:effectLst/>
                <a:latin typeface="Times New Roman" panose="02020603050405020304" pitchFamily="18" charset="0"/>
              </a:rPr>
              <a:t>Lý do</a:t>
            </a:r>
            <a:r>
              <a:rPr lang="en-US" sz="2400" b="0" i="0" dirty="0">
                <a:solidFill>
                  <a:srgbClr val="000000"/>
                </a:solidFill>
                <a:effectLst/>
                <a:latin typeface="Times New Roman" panose="02020603050405020304" pitchFamily="18" charset="0"/>
              </a:rPr>
              <a:t>:</a:t>
            </a:r>
          </a:p>
          <a:p>
            <a:pPr marL="342900" indent="-342900" algn="l">
              <a:buFont typeface="Wingdings" panose="05000000000000000000" pitchFamily="2" charset="2"/>
              <a:buChar char="q"/>
            </a:pPr>
            <a:r>
              <a:rPr lang="en-US" sz="2400" b="0" i="0" dirty="0" err="1">
                <a:solidFill>
                  <a:srgbClr val="000000"/>
                </a:solidFill>
                <a:effectLst/>
                <a:latin typeface="Times New Roman" panose="02020603050405020304" pitchFamily="18" charset="0"/>
              </a:rPr>
              <a:t>Dữ</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liệu</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bẩn</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có</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thể</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làm</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giảm</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độ</a:t>
            </a:r>
            <a:r>
              <a:rPr lang="en-US" sz="2400" b="0" i="0" dirty="0">
                <a:solidFill>
                  <a:srgbClr val="000000"/>
                </a:solidFill>
                <a:effectLst/>
                <a:latin typeface="Times New Roman" panose="02020603050405020304" pitchFamily="18" charset="0"/>
              </a:rPr>
              <a:t> tin </a:t>
            </a:r>
            <a:r>
              <a:rPr lang="en-US" sz="2400" b="0" i="0" dirty="0" err="1">
                <a:solidFill>
                  <a:srgbClr val="000000"/>
                </a:solidFill>
                <a:effectLst/>
                <a:latin typeface="Times New Roman" panose="02020603050405020304" pitchFamily="18" charset="0"/>
              </a:rPr>
              <a:t>cậy</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của</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kết</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quả</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khai</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thác</a:t>
            </a:r>
            <a:r>
              <a:rPr lang="en-US" sz="2400" b="0" i="0" dirty="0">
                <a:solidFill>
                  <a:srgbClr val="000000"/>
                </a:solidFill>
                <a:effectLst/>
                <a:latin typeface="Times New Roman" panose="02020603050405020304" pitchFamily="18" charset="0"/>
              </a:rPr>
              <a:t> </a:t>
            </a:r>
            <a:endParaRPr lang="en-US" sz="2400" dirty="0">
              <a:latin typeface="Times New Roman" panose="02020603050405020304" pitchFamily="18" charset="0"/>
            </a:endParaRPr>
          </a:p>
          <a:p>
            <a:pPr marL="342900" indent="-342900" algn="l">
              <a:buFont typeface="Wingdings" panose="05000000000000000000" pitchFamily="2" charset="2"/>
              <a:buChar char="q"/>
            </a:pPr>
            <a:r>
              <a:rPr lang="en-US" sz="2400" dirty="0" err="1">
                <a:latin typeface="Times New Roman" panose="02020603050405020304" pitchFamily="18" charset="0"/>
              </a:rPr>
              <a:t>G</a:t>
            </a:r>
            <a:r>
              <a:rPr lang="en-US" sz="2400" b="0" i="0" dirty="0" err="1">
                <a:solidFill>
                  <a:srgbClr val="000000"/>
                </a:solidFill>
                <a:effectLst/>
                <a:latin typeface="Times New Roman" panose="02020603050405020304" pitchFamily="18" charset="0"/>
              </a:rPr>
              <a:t>ây</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nhầm</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lẫn</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cho</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quy</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trình</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phân</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tích</a:t>
            </a:r>
            <a:r>
              <a:rPr lang="en-US" sz="2400" b="0" i="0" dirty="0">
                <a:solidFill>
                  <a:srgbClr val="000000"/>
                </a:solidFill>
                <a:effectLst/>
                <a:latin typeface="Times New Roman" panose="02020603050405020304" pitchFamily="18" charset="0"/>
              </a:rPr>
              <a:t>.</a:t>
            </a:r>
          </a:p>
        </p:txBody>
      </p:sp>
      <p:pic>
        <p:nvPicPr>
          <p:cNvPr id="12" name="Hình ảnh 11">
            <a:extLst>
              <a:ext uri="{FF2B5EF4-FFF2-40B4-BE49-F238E27FC236}">
                <a16:creationId xmlns:a16="http://schemas.microsoft.com/office/drawing/2014/main" id="{A88755C6-A653-77A4-5F5A-F703CFE2F411}"/>
              </a:ext>
            </a:extLst>
          </p:cNvPr>
          <p:cNvPicPr>
            <a:picLocks noChangeAspect="1"/>
          </p:cNvPicPr>
          <p:nvPr/>
        </p:nvPicPr>
        <p:blipFill>
          <a:blip r:embed="rId3"/>
          <a:stretch>
            <a:fillRect/>
          </a:stretch>
        </p:blipFill>
        <p:spPr>
          <a:xfrm>
            <a:off x="1023937" y="3206795"/>
            <a:ext cx="7096125" cy="2438400"/>
          </a:xfrm>
          <a:prstGeom prst="rect">
            <a:avLst/>
          </a:prstGeom>
        </p:spPr>
      </p:pic>
    </p:spTree>
    <p:extLst>
      <p:ext uri="{BB962C8B-B14F-4D97-AF65-F5344CB8AC3E}">
        <p14:creationId xmlns:p14="http://schemas.microsoft.com/office/powerpoint/2010/main" val="42348175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101600" y="76200"/>
            <a:ext cx="7647710" cy="990600"/>
          </a:xfrm>
          <a:prstGeom prst="rect">
            <a:avLst/>
          </a:prstGeom>
          <a:noFill/>
          <a:ln>
            <a:noFill/>
          </a:ln>
        </p:spPr>
        <p:txBody>
          <a:bodyPr spcFirstLastPara="1" wrap="square" lIns="91425" tIns="45700" rIns="91425" bIns="45700" anchor="ctr" anchorCtr="0">
            <a:noAutofit/>
          </a:bodyPr>
          <a:lstStyle/>
          <a:p>
            <a:r>
              <a:rPr lang="en-US" dirty="0">
                <a:latin typeface="Times New Roman" panose="02020603050405020304" pitchFamily="18" charset="0"/>
                <a:cs typeface="Times New Roman" panose="02020603050405020304" pitchFamily="18" charset="0"/>
              </a:rPr>
              <a:t>2.</a:t>
            </a:r>
            <a:r>
              <a:rPr lang="en-GB" b="1" i="0" u="none" strike="noStrike" dirty="0">
                <a:effectLst/>
                <a:latin typeface="Times New Roman" panose="02020603050405020304" pitchFamily="18" charset="0"/>
                <a:cs typeface="Times New Roman" panose="02020603050405020304" pitchFamily="18" charset="0"/>
              </a:rPr>
              <a:t> NHỮNG NHIỆM VỤ CHÍNH TRONG TIỀN XỬ LÝ DỮ LIỆU</a:t>
            </a:r>
            <a:endParaRPr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16</a:t>
            </a:fld>
            <a:endParaRPr>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0C52508D-0C80-8EF7-CC12-4BAF892AFEC9}"/>
              </a:ext>
            </a:extLst>
          </p:cNvPr>
          <p:cNvSpPr txBox="1"/>
          <p:nvPr/>
        </p:nvSpPr>
        <p:spPr>
          <a:xfrm>
            <a:off x="271571" y="3331531"/>
            <a:ext cx="8186051" cy="461665"/>
          </a:xfrm>
          <a:prstGeom prst="rect">
            <a:avLst/>
          </a:prstGeom>
          <a:noFill/>
        </p:spPr>
        <p:txBody>
          <a:bodyPr wrap="square">
            <a:spAutoFit/>
          </a:bodyPr>
          <a:lstStyle/>
          <a:p>
            <a:pPr algn="l"/>
            <a:r>
              <a:rPr lang="en-US" sz="2400" b="1" i="0" dirty="0" err="1">
                <a:solidFill>
                  <a:srgbClr val="000000"/>
                </a:solidFill>
                <a:effectLst/>
                <a:latin typeface="Times New Roman" panose="02020603050405020304" pitchFamily="18" charset="0"/>
              </a:rPr>
              <a:t>Ví</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dụ</a:t>
            </a:r>
            <a:r>
              <a:rPr lang="en-US" sz="2400" b="0" i="0" dirty="0">
                <a:solidFill>
                  <a:srgbClr val="000000"/>
                </a:solidFill>
                <a:effectLst/>
                <a:latin typeface="Times New Roman" panose="02020603050405020304" pitchFamily="18" charset="0"/>
              </a:rPr>
              <a:t>:</a:t>
            </a:r>
          </a:p>
        </p:txBody>
      </p:sp>
      <p:pic>
        <p:nvPicPr>
          <p:cNvPr id="3" name="Hình ảnh 2">
            <a:extLst>
              <a:ext uri="{FF2B5EF4-FFF2-40B4-BE49-F238E27FC236}">
                <a16:creationId xmlns:a16="http://schemas.microsoft.com/office/drawing/2014/main" id="{2A5790C1-6CB3-2561-2A8F-FBA547516BCA}"/>
              </a:ext>
            </a:extLst>
          </p:cNvPr>
          <p:cNvPicPr>
            <a:picLocks noChangeAspect="1"/>
          </p:cNvPicPr>
          <p:nvPr/>
        </p:nvPicPr>
        <p:blipFill>
          <a:blip r:embed="rId3"/>
          <a:stretch>
            <a:fillRect/>
          </a:stretch>
        </p:blipFill>
        <p:spPr>
          <a:xfrm>
            <a:off x="723322" y="3912763"/>
            <a:ext cx="7734300" cy="1247775"/>
          </a:xfrm>
          <a:prstGeom prst="rect">
            <a:avLst/>
          </a:prstGeom>
        </p:spPr>
      </p:pic>
      <p:sp>
        <p:nvSpPr>
          <p:cNvPr id="5" name="Hộp Văn bản 4">
            <a:extLst>
              <a:ext uri="{FF2B5EF4-FFF2-40B4-BE49-F238E27FC236}">
                <a16:creationId xmlns:a16="http://schemas.microsoft.com/office/drawing/2014/main" id="{D4608538-A470-1D8E-BCBB-ED5367402AC3}"/>
              </a:ext>
            </a:extLst>
          </p:cNvPr>
          <p:cNvSpPr txBox="1"/>
          <p:nvPr/>
        </p:nvSpPr>
        <p:spPr>
          <a:xfrm>
            <a:off x="271570" y="1272972"/>
            <a:ext cx="8186052" cy="1938992"/>
          </a:xfrm>
          <a:prstGeom prst="rect">
            <a:avLst/>
          </a:prstGeom>
          <a:noFill/>
        </p:spPr>
        <p:txBody>
          <a:bodyPr wrap="square">
            <a:spAutoFit/>
          </a:bodyPr>
          <a:lstStyle/>
          <a:p>
            <a:pPr algn="l"/>
            <a:r>
              <a:rPr lang="vi-VN" sz="2400" b="1" i="0" dirty="0">
                <a:solidFill>
                  <a:srgbClr val="000000"/>
                </a:solidFill>
                <a:effectLst/>
                <a:latin typeface="Times New Roman" panose="02020603050405020304" pitchFamily="18" charset="0"/>
              </a:rPr>
              <a:t>Mục đích:</a:t>
            </a:r>
          </a:p>
          <a:p>
            <a:pPr marL="342900" indent="-342900" algn="l">
              <a:buFont typeface="Wingdings" panose="05000000000000000000" pitchFamily="2" charset="2"/>
              <a:buChar char="q"/>
            </a:pPr>
            <a:r>
              <a:rPr lang="vi-VN" sz="2400" b="0" i="0" dirty="0">
                <a:solidFill>
                  <a:srgbClr val="000000"/>
                </a:solidFill>
                <a:effectLst/>
                <a:latin typeface="Times New Roman" panose="02020603050405020304" pitchFamily="18" charset="0"/>
              </a:rPr>
              <a:t>Xử lý các giá trị thiếu, loại bỏ nhiễu, phát hiện ngoại lệ và giải quyết sự không nhất quán trong dữ liệu.</a:t>
            </a:r>
          </a:p>
          <a:p>
            <a:pPr marL="342900" indent="-342900" algn="l">
              <a:buFont typeface="Wingdings" panose="05000000000000000000" pitchFamily="2" charset="2"/>
              <a:buChar char="q"/>
            </a:pPr>
            <a:r>
              <a:rPr lang="vi-VN" sz="2400" b="0" i="0" dirty="0">
                <a:solidFill>
                  <a:srgbClr val="000000"/>
                </a:solidFill>
                <a:effectLst/>
                <a:latin typeface="Times New Roman" panose="02020603050405020304" pitchFamily="18" charset="0"/>
              </a:rPr>
              <a:t>Có thể tập trung vào việc tránh quá khớp </a:t>
            </a:r>
            <a:r>
              <a:rPr lang="vi-VN" sz="2400" b="0" i="0" dirty="0" err="1">
                <a:solidFill>
                  <a:srgbClr val="000000"/>
                </a:solidFill>
                <a:effectLst/>
                <a:latin typeface="Times New Roman" panose="02020603050405020304" pitchFamily="18" charset="0"/>
              </a:rPr>
              <a:t>overfitting</a:t>
            </a:r>
            <a:r>
              <a:rPr lang="en-US" sz="2400" b="0" i="0" dirty="0">
                <a:solidFill>
                  <a:srgbClr val="000000"/>
                </a:solidFill>
                <a:effectLst/>
                <a:latin typeface="Times New Roman" panose="02020603050405020304" pitchFamily="18" charset="0"/>
              </a:rPr>
              <a:t> </a:t>
            </a:r>
            <a:r>
              <a:rPr lang="vi-VN" sz="2400" b="0" i="0" dirty="0">
                <a:solidFill>
                  <a:srgbClr val="000000"/>
                </a:solidFill>
                <a:effectLst/>
                <a:latin typeface="Times New Roman" panose="02020603050405020304" pitchFamily="18" charset="0"/>
              </a:rPr>
              <a:t>dữ liệu với hàm đang được mô hình hóa.</a:t>
            </a:r>
          </a:p>
        </p:txBody>
      </p:sp>
    </p:spTree>
    <p:extLst>
      <p:ext uri="{BB962C8B-B14F-4D97-AF65-F5344CB8AC3E}">
        <p14:creationId xmlns:p14="http://schemas.microsoft.com/office/powerpoint/2010/main" val="3935894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101600" y="76200"/>
            <a:ext cx="7647710" cy="990600"/>
          </a:xfrm>
          <a:prstGeom prst="rect">
            <a:avLst/>
          </a:prstGeom>
          <a:noFill/>
          <a:ln>
            <a:noFill/>
          </a:ln>
        </p:spPr>
        <p:txBody>
          <a:bodyPr spcFirstLastPara="1" wrap="square" lIns="91425" tIns="45700" rIns="91425" bIns="45700" anchor="ctr" anchorCtr="0">
            <a:noAutofit/>
          </a:bodyPr>
          <a:lstStyle/>
          <a:p>
            <a:r>
              <a:rPr lang="en-US" dirty="0">
                <a:latin typeface="Times New Roman" panose="02020603050405020304" pitchFamily="18" charset="0"/>
                <a:cs typeface="Times New Roman" panose="02020603050405020304" pitchFamily="18" charset="0"/>
              </a:rPr>
              <a:t>2.</a:t>
            </a:r>
            <a:r>
              <a:rPr lang="en-GB" b="1" i="0" u="none" strike="noStrike" dirty="0">
                <a:effectLst/>
                <a:latin typeface="Times New Roman" panose="02020603050405020304" pitchFamily="18" charset="0"/>
                <a:cs typeface="Times New Roman" panose="02020603050405020304" pitchFamily="18" charset="0"/>
              </a:rPr>
              <a:t> NHỮNG NHIỆM VỤ CHÍNH TRONG TIỀN XỬ LÝ DỮ LIỆU</a:t>
            </a:r>
            <a:endParaRPr dirty="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193964" y="1103667"/>
            <a:ext cx="8100291" cy="788096"/>
          </a:xfrm>
          <a:prstGeom prst="rect">
            <a:avLst/>
          </a:prstGeom>
          <a:noFill/>
          <a:ln>
            <a:noFill/>
          </a:ln>
        </p:spPr>
        <p:txBody>
          <a:bodyPr spcFirstLastPara="1" wrap="square" lIns="91425" tIns="45700" rIns="91425" bIns="45700" anchor="t" anchorCtr="0">
            <a:noAutofit/>
          </a:bodyPr>
          <a:lstStyle/>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2.2 </a:t>
            </a:r>
            <a:r>
              <a:rPr lang="en-US" i="0" dirty="0">
                <a:solidFill>
                  <a:srgbClr val="000000"/>
                </a:solidFill>
                <a:effectLst/>
                <a:latin typeface="Times New Roman" panose="02020603050405020304" pitchFamily="18" charset="0"/>
              </a:rPr>
              <a:t>TÍCH HỢP DỮ LIỆU (DATA INTEGRATION)</a:t>
            </a:r>
            <a:endParaRPr lang="en-US"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17</a:t>
            </a:fld>
            <a:endParaRPr>
              <a:latin typeface="Times New Roman" panose="02020603050405020304" pitchFamily="18" charset="0"/>
              <a:cs typeface="Times New Roman" panose="02020603050405020304" pitchFamily="18" charset="0"/>
            </a:endParaRPr>
          </a:p>
        </p:txBody>
      </p:sp>
      <p:sp>
        <p:nvSpPr>
          <p:cNvPr id="5" name="Hộp Văn bản 4">
            <a:extLst>
              <a:ext uri="{FF2B5EF4-FFF2-40B4-BE49-F238E27FC236}">
                <a16:creationId xmlns:a16="http://schemas.microsoft.com/office/drawing/2014/main" id="{D4608538-A470-1D8E-BCBB-ED5367402AC3}"/>
              </a:ext>
            </a:extLst>
          </p:cNvPr>
          <p:cNvSpPr txBox="1"/>
          <p:nvPr/>
        </p:nvSpPr>
        <p:spPr>
          <a:xfrm>
            <a:off x="253098" y="1891809"/>
            <a:ext cx="8186052" cy="1938992"/>
          </a:xfrm>
          <a:prstGeom prst="rect">
            <a:avLst/>
          </a:prstGeom>
          <a:noFill/>
        </p:spPr>
        <p:txBody>
          <a:bodyPr wrap="square">
            <a:spAutoFit/>
          </a:bodyPr>
          <a:lstStyle/>
          <a:p>
            <a:pPr algn="l"/>
            <a:r>
              <a:rPr lang="vi-VN" sz="2400" b="1" i="0" dirty="0">
                <a:solidFill>
                  <a:srgbClr val="000000"/>
                </a:solidFill>
                <a:effectLst/>
                <a:latin typeface="Times New Roman" panose="02020603050405020304" pitchFamily="18" charset="0"/>
              </a:rPr>
              <a:t>Mục đích:</a:t>
            </a:r>
          </a:p>
          <a:p>
            <a:pPr marL="342900" indent="-342900" algn="l">
              <a:buFont typeface="Wingdings" panose="05000000000000000000" pitchFamily="2" charset="2"/>
              <a:buChar char="q"/>
            </a:pPr>
            <a:r>
              <a:rPr lang="en-US" sz="2400" b="0" i="0" dirty="0" err="1">
                <a:solidFill>
                  <a:srgbClr val="000000"/>
                </a:solidFill>
                <a:effectLst/>
                <a:latin typeface="Times New Roman" panose="02020603050405020304" pitchFamily="18" charset="0"/>
              </a:rPr>
              <a:t>Kết</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hợp</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các</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dữ</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liệu</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không</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đồng</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nhất</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từ</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nhiều</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nguồn</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khác</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nhau</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thành</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một</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tập</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hợp</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dữ</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liệu</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thống</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nhất</a:t>
            </a:r>
            <a:r>
              <a:rPr lang="en-US" sz="2400" b="0" i="0" dirty="0">
                <a:solidFill>
                  <a:srgbClr val="000000"/>
                </a:solidFill>
                <a:effectLst/>
                <a:latin typeface="Times New Roman" panose="02020603050405020304" pitchFamily="18" charset="0"/>
              </a:rPr>
              <a:t>.</a:t>
            </a:r>
          </a:p>
          <a:p>
            <a:pPr marL="342900" indent="-342900" algn="l">
              <a:buFont typeface="Wingdings" panose="05000000000000000000" pitchFamily="2" charset="2"/>
              <a:buChar char="q"/>
            </a:pPr>
            <a:r>
              <a:rPr lang="en-US" sz="2400" dirty="0">
                <a:latin typeface="Times New Roman" panose="02020603050405020304" pitchFamily="18" charset="0"/>
              </a:rPr>
              <a:t>C</a:t>
            </a:r>
            <a:r>
              <a:rPr lang="vi-VN" sz="2400" b="0" i="0" dirty="0">
                <a:solidFill>
                  <a:srgbClr val="000000"/>
                </a:solidFill>
                <a:effectLst/>
                <a:latin typeface="Times New Roman" panose="02020603050405020304" pitchFamily="18" charset="0"/>
              </a:rPr>
              <a:t>ho phép người dùng truy vấn dữ liệu từ nhiều nguồn một cách dễ dàng và hiệu quả</a:t>
            </a:r>
          </a:p>
        </p:txBody>
      </p:sp>
      <p:pic>
        <p:nvPicPr>
          <p:cNvPr id="6" name="Hình ảnh 5">
            <a:extLst>
              <a:ext uri="{FF2B5EF4-FFF2-40B4-BE49-F238E27FC236}">
                <a16:creationId xmlns:a16="http://schemas.microsoft.com/office/drawing/2014/main" id="{41A32752-A260-771E-BB74-E86788D88E76}"/>
              </a:ext>
            </a:extLst>
          </p:cNvPr>
          <p:cNvPicPr>
            <a:picLocks noChangeAspect="1"/>
          </p:cNvPicPr>
          <p:nvPr/>
        </p:nvPicPr>
        <p:blipFill>
          <a:blip r:embed="rId3"/>
          <a:stretch>
            <a:fillRect/>
          </a:stretch>
        </p:blipFill>
        <p:spPr>
          <a:xfrm>
            <a:off x="1947764" y="3997055"/>
            <a:ext cx="5248472" cy="2071236"/>
          </a:xfrm>
          <a:prstGeom prst="rect">
            <a:avLst/>
          </a:prstGeom>
        </p:spPr>
      </p:pic>
    </p:spTree>
    <p:extLst>
      <p:ext uri="{BB962C8B-B14F-4D97-AF65-F5344CB8AC3E}">
        <p14:creationId xmlns:p14="http://schemas.microsoft.com/office/powerpoint/2010/main" val="783877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101600" y="76200"/>
            <a:ext cx="7647710" cy="990600"/>
          </a:xfrm>
          <a:prstGeom prst="rect">
            <a:avLst/>
          </a:prstGeom>
          <a:noFill/>
          <a:ln>
            <a:noFill/>
          </a:ln>
        </p:spPr>
        <p:txBody>
          <a:bodyPr spcFirstLastPara="1" wrap="square" lIns="91425" tIns="45700" rIns="91425" bIns="45700" anchor="ctr" anchorCtr="0">
            <a:noAutofit/>
          </a:bodyPr>
          <a:lstStyle/>
          <a:p>
            <a:r>
              <a:rPr lang="en-US" dirty="0">
                <a:latin typeface="Times New Roman" panose="02020603050405020304" pitchFamily="18" charset="0"/>
                <a:cs typeface="Times New Roman" panose="02020603050405020304" pitchFamily="18" charset="0"/>
              </a:rPr>
              <a:t>2.</a:t>
            </a:r>
            <a:r>
              <a:rPr lang="en-GB" b="1" i="0" u="none" strike="noStrike" dirty="0">
                <a:effectLst/>
                <a:latin typeface="Times New Roman" panose="02020603050405020304" pitchFamily="18" charset="0"/>
                <a:cs typeface="Times New Roman" panose="02020603050405020304" pitchFamily="18" charset="0"/>
              </a:rPr>
              <a:t> NHỮNG NHIỆM VỤ CHÍNH TRONG TIỀN XỬ LÝ DỮ LIỆU</a:t>
            </a:r>
            <a:endParaRPr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18</a:t>
            </a:fld>
            <a:endParaRPr>
              <a:latin typeface="Times New Roman" panose="02020603050405020304" pitchFamily="18" charset="0"/>
              <a:cs typeface="Times New Roman" panose="02020603050405020304" pitchFamily="18" charset="0"/>
            </a:endParaRPr>
          </a:p>
        </p:txBody>
      </p:sp>
      <p:sp>
        <p:nvSpPr>
          <p:cNvPr id="4" name="Hộp Văn bản 3">
            <a:extLst>
              <a:ext uri="{FF2B5EF4-FFF2-40B4-BE49-F238E27FC236}">
                <a16:creationId xmlns:a16="http://schemas.microsoft.com/office/drawing/2014/main" id="{0C52508D-0C80-8EF7-CC12-4BAF892AFEC9}"/>
              </a:ext>
            </a:extLst>
          </p:cNvPr>
          <p:cNvSpPr txBox="1"/>
          <p:nvPr/>
        </p:nvSpPr>
        <p:spPr>
          <a:xfrm>
            <a:off x="253099" y="3198167"/>
            <a:ext cx="8186051" cy="461665"/>
          </a:xfrm>
          <a:prstGeom prst="rect">
            <a:avLst/>
          </a:prstGeom>
          <a:noFill/>
        </p:spPr>
        <p:txBody>
          <a:bodyPr wrap="square">
            <a:spAutoFit/>
          </a:bodyPr>
          <a:lstStyle/>
          <a:p>
            <a:pPr algn="l"/>
            <a:r>
              <a:rPr lang="en-US" sz="2400" b="1" i="0" dirty="0" err="1">
                <a:solidFill>
                  <a:srgbClr val="000000"/>
                </a:solidFill>
                <a:effectLst/>
                <a:latin typeface="Times New Roman" panose="02020603050405020304" pitchFamily="18" charset="0"/>
              </a:rPr>
              <a:t>Ví</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dụ</a:t>
            </a:r>
            <a:r>
              <a:rPr lang="en-US" sz="2400" b="0" i="0" dirty="0">
                <a:solidFill>
                  <a:srgbClr val="000000"/>
                </a:solidFill>
                <a:effectLst/>
                <a:latin typeface="Times New Roman" panose="02020603050405020304" pitchFamily="18" charset="0"/>
              </a:rPr>
              <a:t>:</a:t>
            </a:r>
          </a:p>
        </p:txBody>
      </p:sp>
      <p:sp>
        <p:nvSpPr>
          <p:cNvPr id="5" name="Hộp Văn bản 4">
            <a:extLst>
              <a:ext uri="{FF2B5EF4-FFF2-40B4-BE49-F238E27FC236}">
                <a16:creationId xmlns:a16="http://schemas.microsoft.com/office/drawing/2014/main" id="{D4608538-A470-1D8E-BCBB-ED5367402AC3}"/>
              </a:ext>
            </a:extLst>
          </p:cNvPr>
          <p:cNvSpPr txBox="1"/>
          <p:nvPr/>
        </p:nvSpPr>
        <p:spPr>
          <a:xfrm>
            <a:off x="253098" y="1334625"/>
            <a:ext cx="8186052" cy="1938992"/>
          </a:xfrm>
          <a:prstGeom prst="rect">
            <a:avLst/>
          </a:prstGeom>
          <a:noFill/>
        </p:spPr>
        <p:txBody>
          <a:bodyPr wrap="square">
            <a:spAutoFit/>
          </a:bodyPr>
          <a:lstStyle/>
          <a:p>
            <a:pPr algn="l"/>
            <a:r>
              <a:rPr lang="en-US" sz="2400" b="1" i="0" dirty="0" err="1">
                <a:solidFill>
                  <a:srgbClr val="000000"/>
                </a:solidFill>
                <a:effectLst/>
                <a:latin typeface="Times New Roman" panose="02020603050405020304" pitchFamily="18" charset="0"/>
              </a:rPr>
              <a:t>Khó</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khăn</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trong</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việc</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tích</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hợp</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dữ</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liệu</a:t>
            </a:r>
            <a:r>
              <a:rPr lang="vi-VN" sz="2400" b="1" i="0" dirty="0">
                <a:solidFill>
                  <a:srgbClr val="000000"/>
                </a:solidFill>
                <a:effectLst/>
                <a:latin typeface="Times New Roman" panose="02020603050405020304" pitchFamily="18" charset="0"/>
              </a:rPr>
              <a:t>:</a:t>
            </a:r>
          </a:p>
          <a:p>
            <a:pPr marL="342900" indent="-342900" algn="l">
              <a:buFont typeface="Wingdings" panose="05000000000000000000" pitchFamily="2" charset="2"/>
              <a:buChar char="q"/>
            </a:pPr>
            <a:r>
              <a:rPr lang="vi-VN" sz="2400" b="0" i="0" dirty="0">
                <a:solidFill>
                  <a:srgbClr val="000000"/>
                </a:solidFill>
                <a:effectLst/>
                <a:latin typeface="Times New Roman" panose="02020603050405020304" pitchFamily="18" charset="0"/>
              </a:rPr>
              <a:t>Một số thuộc tính có thể được đặt tên khác nhau ở các nguồn khác nhau,</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gây</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ra</a:t>
            </a:r>
            <a:r>
              <a:rPr lang="en-US" sz="2400" b="0" i="0" dirty="0">
                <a:solidFill>
                  <a:srgbClr val="000000"/>
                </a:solidFill>
                <a:effectLst/>
                <a:latin typeface="Times New Roman" panose="02020603050405020304" pitchFamily="18" charset="0"/>
              </a:rPr>
              <a:t> k</a:t>
            </a:r>
            <a:r>
              <a:rPr lang="vi-VN" sz="2400" b="0" i="0" dirty="0">
                <a:solidFill>
                  <a:srgbClr val="000000"/>
                </a:solidFill>
                <a:effectLst/>
                <a:latin typeface="Times New Roman" panose="02020603050405020304" pitchFamily="18" charset="0"/>
              </a:rPr>
              <a:t>hông nhất quán và dư thừa dữ liệu</a:t>
            </a:r>
            <a:endParaRPr lang="en-US" sz="2400" b="0" i="0" dirty="0">
              <a:solidFill>
                <a:srgbClr val="000000"/>
              </a:solidFill>
              <a:effectLst/>
              <a:latin typeface="Times New Roman" panose="02020603050405020304" pitchFamily="18" charset="0"/>
            </a:endParaRPr>
          </a:p>
          <a:p>
            <a:pPr marL="342900" indent="-342900" algn="l">
              <a:buFont typeface="Wingdings" panose="05000000000000000000" pitchFamily="2" charset="2"/>
              <a:buChar char="q"/>
            </a:pPr>
            <a:r>
              <a:rPr lang="en-US" sz="2400" b="0" i="0" dirty="0" err="1">
                <a:solidFill>
                  <a:srgbClr val="000000"/>
                </a:solidFill>
                <a:effectLst/>
                <a:latin typeface="Times New Roman" panose="02020603050405020304" pitchFamily="18" charset="0"/>
              </a:rPr>
              <a:t>Làm</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chậm</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hoặc</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gây</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khó</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khăn</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trong</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quá</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trình</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phát</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hiện</a:t>
            </a:r>
            <a:r>
              <a:rPr lang="en-US" sz="2400" b="0" i="0" dirty="0">
                <a:solidFill>
                  <a:srgbClr val="000000"/>
                </a:solidFill>
                <a:effectLst/>
                <a:latin typeface="Times New Roman" panose="02020603050405020304" pitchFamily="18" charset="0"/>
              </a:rPr>
              <a:t> tri </a:t>
            </a:r>
            <a:r>
              <a:rPr lang="en-US" sz="2400" b="0" i="0" dirty="0" err="1">
                <a:solidFill>
                  <a:srgbClr val="000000"/>
                </a:solidFill>
                <a:effectLst/>
                <a:latin typeface="Times New Roman" panose="02020603050405020304" pitchFamily="18" charset="0"/>
              </a:rPr>
              <a:t>thức</a:t>
            </a:r>
            <a:endParaRPr lang="vi-VN" sz="2400" b="0" i="0" dirty="0">
              <a:solidFill>
                <a:srgbClr val="000000"/>
              </a:solidFill>
              <a:effectLst/>
              <a:latin typeface="Times New Roman" panose="02020603050405020304" pitchFamily="18" charset="0"/>
            </a:endParaRPr>
          </a:p>
        </p:txBody>
      </p:sp>
      <p:pic>
        <p:nvPicPr>
          <p:cNvPr id="8" name="Hình ảnh 7">
            <a:extLst>
              <a:ext uri="{FF2B5EF4-FFF2-40B4-BE49-F238E27FC236}">
                <a16:creationId xmlns:a16="http://schemas.microsoft.com/office/drawing/2014/main" id="{CC60E1F4-5DE5-4B1D-91F6-0B1513762C44}"/>
              </a:ext>
            </a:extLst>
          </p:cNvPr>
          <p:cNvPicPr>
            <a:picLocks noChangeAspect="1"/>
          </p:cNvPicPr>
          <p:nvPr/>
        </p:nvPicPr>
        <p:blipFill>
          <a:blip r:embed="rId3"/>
          <a:stretch>
            <a:fillRect/>
          </a:stretch>
        </p:blipFill>
        <p:spPr>
          <a:xfrm>
            <a:off x="1517677" y="3661442"/>
            <a:ext cx="6108646" cy="2308693"/>
          </a:xfrm>
          <a:prstGeom prst="rect">
            <a:avLst/>
          </a:prstGeom>
        </p:spPr>
      </p:pic>
    </p:spTree>
    <p:extLst>
      <p:ext uri="{BB962C8B-B14F-4D97-AF65-F5344CB8AC3E}">
        <p14:creationId xmlns:p14="http://schemas.microsoft.com/office/powerpoint/2010/main" val="394544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101600" y="76200"/>
            <a:ext cx="7647710" cy="990600"/>
          </a:xfrm>
          <a:prstGeom prst="rect">
            <a:avLst/>
          </a:prstGeom>
          <a:noFill/>
          <a:ln>
            <a:noFill/>
          </a:ln>
        </p:spPr>
        <p:txBody>
          <a:bodyPr spcFirstLastPara="1" wrap="square" lIns="91425" tIns="45700" rIns="91425" bIns="45700" anchor="ctr" anchorCtr="0">
            <a:noAutofit/>
          </a:bodyPr>
          <a:lstStyle/>
          <a:p>
            <a:r>
              <a:rPr lang="en-US" dirty="0">
                <a:latin typeface="Times New Roman" panose="02020603050405020304" pitchFamily="18" charset="0"/>
                <a:cs typeface="Times New Roman" panose="02020603050405020304" pitchFamily="18" charset="0"/>
              </a:rPr>
              <a:t>2.</a:t>
            </a:r>
            <a:r>
              <a:rPr lang="en-GB" b="1" i="0" u="none" strike="noStrike" dirty="0">
                <a:effectLst/>
                <a:latin typeface="Times New Roman" panose="02020603050405020304" pitchFamily="18" charset="0"/>
                <a:cs typeface="Times New Roman" panose="02020603050405020304" pitchFamily="18" charset="0"/>
              </a:rPr>
              <a:t> NHỮNG NHIỆM VỤ CHÍNH TRONG TIỀN XỬ LÝ DỮ LIỆU</a:t>
            </a:r>
            <a:endParaRPr dirty="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193964" y="1103667"/>
            <a:ext cx="8100291" cy="788096"/>
          </a:xfrm>
          <a:prstGeom prst="rect">
            <a:avLst/>
          </a:prstGeom>
          <a:noFill/>
          <a:ln>
            <a:noFill/>
          </a:ln>
        </p:spPr>
        <p:txBody>
          <a:bodyPr spcFirstLastPara="1" wrap="square" lIns="91425" tIns="45700" rIns="91425" bIns="45700" anchor="t" anchorCtr="0">
            <a:noAutofit/>
          </a:bodyPr>
          <a:lstStyle/>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2.3 </a:t>
            </a:r>
            <a:r>
              <a:rPr lang="en-US" i="0" dirty="0">
                <a:solidFill>
                  <a:srgbClr val="000000"/>
                </a:solidFill>
                <a:effectLst/>
                <a:latin typeface="Times New Roman" panose="02020603050405020304" pitchFamily="18" charset="0"/>
              </a:rPr>
              <a:t>GIẢM DỮ LIỆU (DATA REDUCTION)</a:t>
            </a:r>
            <a:endParaRPr lang="en-US" i="0" dirty="0">
              <a:solidFill>
                <a:srgbClr val="000000"/>
              </a:solidFill>
              <a:effectLst/>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19</a:t>
            </a:fld>
            <a:endParaRPr>
              <a:latin typeface="Times New Roman" panose="02020603050405020304" pitchFamily="18" charset="0"/>
              <a:cs typeface="Times New Roman" panose="02020603050405020304" pitchFamily="18" charset="0"/>
            </a:endParaRPr>
          </a:p>
        </p:txBody>
      </p:sp>
      <p:sp>
        <p:nvSpPr>
          <p:cNvPr id="5" name="Hộp Văn bản 4">
            <a:extLst>
              <a:ext uri="{FF2B5EF4-FFF2-40B4-BE49-F238E27FC236}">
                <a16:creationId xmlns:a16="http://schemas.microsoft.com/office/drawing/2014/main" id="{D4608538-A470-1D8E-BCBB-ED5367402AC3}"/>
              </a:ext>
            </a:extLst>
          </p:cNvPr>
          <p:cNvSpPr txBox="1"/>
          <p:nvPr/>
        </p:nvSpPr>
        <p:spPr>
          <a:xfrm>
            <a:off x="193964" y="1660952"/>
            <a:ext cx="8186052" cy="1200329"/>
          </a:xfrm>
          <a:prstGeom prst="rect">
            <a:avLst/>
          </a:prstGeom>
          <a:noFill/>
        </p:spPr>
        <p:txBody>
          <a:bodyPr wrap="square">
            <a:spAutoFit/>
          </a:bodyPr>
          <a:lstStyle/>
          <a:p>
            <a:pPr algn="l"/>
            <a:r>
              <a:rPr lang="vi-VN" sz="2400" b="1" i="0" dirty="0">
                <a:solidFill>
                  <a:srgbClr val="000000"/>
                </a:solidFill>
                <a:effectLst/>
                <a:latin typeface="Times New Roman" panose="02020603050405020304" pitchFamily="18" charset="0"/>
              </a:rPr>
              <a:t>Mục đích:</a:t>
            </a:r>
          </a:p>
          <a:p>
            <a:pPr marL="342900" indent="-342900" algn="l">
              <a:buFont typeface="Wingdings" panose="05000000000000000000" pitchFamily="2" charset="2"/>
              <a:buChar char="q"/>
            </a:pPr>
            <a:r>
              <a:rPr lang="vi-VN" sz="2400" b="0" i="0" dirty="0">
                <a:solidFill>
                  <a:srgbClr val="000000"/>
                </a:solidFill>
                <a:effectLst/>
                <a:latin typeface="Times New Roman" panose="02020603050405020304" pitchFamily="18" charset="0"/>
              </a:rPr>
              <a:t>Tạo ra một tập dữ liệu nhỏ hơn</a:t>
            </a:r>
            <a:endParaRPr lang="en-US" sz="2400" b="0" i="0" dirty="0">
              <a:solidFill>
                <a:srgbClr val="000000"/>
              </a:solidFill>
              <a:effectLst/>
              <a:latin typeface="Times New Roman" panose="02020603050405020304" pitchFamily="18" charset="0"/>
            </a:endParaRPr>
          </a:p>
          <a:p>
            <a:pPr marL="342900" indent="-342900" algn="l">
              <a:buFont typeface="Wingdings" panose="05000000000000000000" pitchFamily="2" charset="2"/>
              <a:buChar char="q"/>
            </a:pPr>
            <a:r>
              <a:rPr lang="en-US" sz="2400" b="0" i="0" dirty="0">
                <a:solidFill>
                  <a:srgbClr val="000000"/>
                </a:solidFill>
                <a:effectLst/>
                <a:latin typeface="Times New Roman" panose="02020603050405020304" pitchFamily="18" charset="0"/>
              </a:rPr>
              <a:t>Đ</a:t>
            </a:r>
            <a:r>
              <a:rPr lang="vi-VN" sz="2400" b="0" i="0" dirty="0">
                <a:solidFill>
                  <a:srgbClr val="000000"/>
                </a:solidFill>
                <a:effectLst/>
                <a:latin typeface="Times New Roman" panose="02020603050405020304" pitchFamily="18" charset="0"/>
              </a:rPr>
              <a:t>ảm bảo kết quả phân tích tương đương với dữ liệu gốc</a:t>
            </a:r>
          </a:p>
        </p:txBody>
      </p:sp>
      <p:sp>
        <p:nvSpPr>
          <p:cNvPr id="12" name="Hộp Văn bản 11">
            <a:extLst>
              <a:ext uri="{FF2B5EF4-FFF2-40B4-BE49-F238E27FC236}">
                <a16:creationId xmlns:a16="http://schemas.microsoft.com/office/drawing/2014/main" id="{B7E32994-6A8E-7574-F43C-75FCD508E5DA}"/>
              </a:ext>
            </a:extLst>
          </p:cNvPr>
          <p:cNvSpPr txBox="1"/>
          <p:nvPr/>
        </p:nvSpPr>
        <p:spPr>
          <a:xfrm>
            <a:off x="193964" y="2917727"/>
            <a:ext cx="8186052" cy="461665"/>
          </a:xfrm>
          <a:prstGeom prst="rect">
            <a:avLst/>
          </a:prstGeom>
          <a:noFill/>
        </p:spPr>
        <p:txBody>
          <a:bodyPr wrap="square">
            <a:spAutoFit/>
          </a:bodyPr>
          <a:lstStyle/>
          <a:p>
            <a:pPr algn="l"/>
            <a:r>
              <a:rPr lang="en-US" sz="2400" b="1" dirty="0" err="1">
                <a:latin typeface="Times New Roman" panose="02020603050405020304" pitchFamily="18" charset="0"/>
              </a:rPr>
              <a:t>Các</a:t>
            </a:r>
            <a:r>
              <a:rPr lang="vi-VN" sz="2400" b="1" i="0" dirty="0">
                <a:solidFill>
                  <a:srgbClr val="000000"/>
                </a:solidFill>
                <a:effectLst/>
                <a:latin typeface="Times New Roman" panose="02020603050405020304" pitchFamily="18" charset="0"/>
              </a:rPr>
              <a:t> phương pháp giảm chiều dữ liệu chính</a:t>
            </a:r>
          </a:p>
        </p:txBody>
      </p:sp>
      <p:sp>
        <p:nvSpPr>
          <p:cNvPr id="13" name="Hộp Văn bản 12">
            <a:extLst>
              <a:ext uri="{FF2B5EF4-FFF2-40B4-BE49-F238E27FC236}">
                <a16:creationId xmlns:a16="http://schemas.microsoft.com/office/drawing/2014/main" id="{AA2CBC10-9BA7-EFBF-21A2-20CA184269B3}"/>
              </a:ext>
            </a:extLst>
          </p:cNvPr>
          <p:cNvSpPr txBox="1"/>
          <p:nvPr/>
        </p:nvSpPr>
        <p:spPr>
          <a:xfrm>
            <a:off x="513772" y="3396555"/>
            <a:ext cx="8173028" cy="1200329"/>
          </a:xfrm>
          <a:prstGeom prst="rect">
            <a:avLst/>
          </a:prstGeom>
          <a:noFill/>
        </p:spPr>
        <p:txBody>
          <a:bodyPr wrap="square">
            <a:spAutoFit/>
          </a:bodyPr>
          <a:lstStyle/>
          <a:p>
            <a:pPr algn="l"/>
            <a:r>
              <a:rPr lang="vi-VN" sz="2400" b="1" i="0" dirty="0">
                <a:solidFill>
                  <a:srgbClr val="000000"/>
                </a:solidFill>
                <a:effectLst/>
                <a:latin typeface="Times New Roman" panose="02020603050405020304" pitchFamily="18" charset="0"/>
              </a:rPr>
              <a:t>Giảm chiều (</a:t>
            </a:r>
            <a:r>
              <a:rPr lang="vi-VN" sz="2400" b="1" i="0" dirty="0" err="1">
                <a:solidFill>
                  <a:srgbClr val="000000"/>
                </a:solidFill>
                <a:effectLst/>
                <a:latin typeface="Times New Roman" panose="02020603050405020304" pitchFamily="18" charset="0"/>
              </a:rPr>
              <a:t>dimensionality</a:t>
            </a:r>
            <a:r>
              <a:rPr lang="vi-VN" sz="2400" b="1" i="0" dirty="0">
                <a:solidFill>
                  <a:srgbClr val="000000"/>
                </a:solidFill>
                <a:effectLst/>
                <a:latin typeface="Times New Roman" panose="02020603050405020304" pitchFamily="18" charset="0"/>
              </a:rPr>
              <a:t> </a:t>
            </a:r>
            <a:r>
              <a:rPr lang="vi-VN" sz="2400" b="1" i="0" dirty="0" err="1">
                <a:solidFill>
                  <a:srgbClr val="000000"/>
                </a:solidFill>
                <a:effectLst/>
                <a:latin typeface="Times New Roman" panose="02020603050405020304" pitchFamily="18" charset="0"/>
              </a:rPr>
              <a:t>reduction</a:t>
            </a:r>
            <a:r>
              <a:rPr lang="vi-VN" sz="2400" b="1" i="0" dirty="0">
                <a:solidFill>
                  <a:srgbClr val="000000"/>
                </a:solidFill>
                <a:effectLst/>
                <a:latin typeface="Times New Roman" panose="02020603050405020304" pitchFamily="18" charset="0"/>
              </a:rPr>
              <a:t>):</a:t>
            </a:r>
          </a:p>
          <a:p>
            <a:pPr algn="l"/>
            <a:r>
              <a:rPr lang="vi-VN" sz="2400" b="0" i="0" dirty="0">
                <a:solidFill>
                  <a:srgbClr val="000000"/>
                </a:solidFill>
                <a:effectLst/>
                <a:latin typeface="Times New Roman" panose="02020603050405020304" pitchFamily="18" charset="0"/>
              </a:rPr>
              <a:t>+ Gồm các kỹ thuật như nén dữ liệu (biến đổi </a:t>
            </a:r>
            <a:r>
              <a:rPr lang="vi-VN" sz="2400" b="0" i="0" dirty="0" err="1">
                <a:solidFill>
                  <a:srgbClr val="000000"/>
                </a:solidFill>
                <a:effectLst/>
                <a:latin typeface="Times New Roman" panose="02020603050405020304" pitchFamily="18" charset="0"/>
              </a:rPr>
              <a:t>wavelet</a:t>
            </a:r>
            <a:r>
              <a:rPr lang="vi-VN" sz="2400" b="0" i="0" dirty="0">
                <a:solidFill>
                  <a:srgbClr val="000000"/>
                </a:solidFill>
                <a:effectLst/>
                <a:latin typeface="Times New Roman" panose="02020603050405020304" pitchFamily="18" charset="0"/>
              </a:rPr>
              <a:t>, PCA)</a:t>
            </a:r>
          </a:p>
          <a:p>
            <a:pPr algn="l"/>
            <a:r>
              <a:rPr lang="vi-VN" sz="2400" b="0" i="0" dirty="0">
                <a:solidFill>
                  <a:srgbClr val="000000"/>
                </a:solidFill>
                <a:effectLst/>
                <a:latin typeface="Times New Roman" panose="02020603050405020304" pitchFamily="18" charset="0"/>
              </a:rPr>
              <a:t>+ Chọn lựa và xây dựng thuộc tính mới.</a:t>
            </a:r>
          </a:p>
        </p:txBody>
      </p:sp>
      <p:sp>
        <p:nvSpPr>
          <p:cNvPr id="14" name="Hộp Văn bản 13">
            <a:extLst>
              <a:ext uri="{FF2B5EF4-FFF2-40B4-BE49-F238E27FC236}">
                <a16:creationId xmlns:a16="http://schemas.microsoft.com/office/drawing/2014/main" id="{13FD2E51-758D-75D9-7E67-57C6B2385942}"/>
              </a:ext>
            </a:extLst>
          </p:cNvPr>
          <p:cNvSpPr txBox="1"/>
          <p:nvPr/>
        </p:nvSpPr>
        <p:spPr>
          <a:xfrm>
            <a:off x="513772" y="4704659"/>
            <a:ext cx="8173028" cy="1569660"/>
          </a:xfrm>
          <a:prstGeom prst="rect">
            <a:avLst/>
          </a:prstGeom>
          <a:noFill/>
        </p:spPr>
        <p:txBody>
          <a:bodyPr wrap="square">
            <a:spAutoFit/>
          </a:bodyPr>
          <a:lstStyle/>
          <a:p>
            <a:pPr algn="l"/>
            <a:r>
              <a:rPr lang="vi-VN" sz="2400" b="1" i="0" dirty="0">
                <a:solidFill>
                  <a:srgbClr val="000000"/>
                </a:solidFill>
                <a:effectLst/>
                <a:latin typeface="Times New Roman" panose="02020603050405020304" pitchFamily="18" charset="0"/>
              </a:rPr>
              <a:t>Giảm số lượng (</a:t>
            </a:r>
            <a:r>
              <a:rPr lang="vi-VN" sz="2400" b="1" i="0" dirty="0" err="1">
                <a:solidFill>
                  <a:srgbClr val="000000"/>
                </a:solidFill>
                <a:effectLst/>
                <a:latin typeface="Times New Roman" panose="02020603050405020304" pitchFamily="18" charset="0"/>
              </a:rPr>
              <a:t>numerosity</a:t>
            </a:r>
            <a:r>
              <a:rPr lang="vi-VN" sz="2400" b="1" i="0" dirty="0">
                <a:solidFill>
                  <a:srgbClr val="000000"/>
                </a:solidFill>
                <a:effectLst/>
                <a:latin typeface="Times New Roman" panose="02020603050405020304" pitchFamily="18" charset="0"/>
              </a:rPr>
              <a:t> </a:t>
            </a:r>
            <a:r>
              <a:rPr lang="vi-VN" sz="2400" b="1" i="0" dirty="0" err="1">
                <a:solidFill>
                  <a:srgbClr val="000000"/>
                </a:solidFill>
                <a:effectLst/>
                <a:latin typeface="Times New Roman" panose="02020603050405020304" pitchFamily="18" charset="0"/>
              </a:rPr>
              <a:t>reduction</a:t>
            </a:r>
            <a:r>
              <a:rPr lang="vi-VN" sz="2400" b="1" i="0" dirty="0">
                <a:solidFill>
                  <a:srgbClr val="000000"/>
                </a:solidFill>
                <a:effectLst/>
                <a:latin typeface="Times New Roman" panose="02020603050405020304" pitchFamily="18" charset="0"/>
              </a:rPr>
              <a:t>):</a:t>
            </a:r>
          </a:p>
          <a:p>
            <a:pPr algn="l"/>
            <a:r>
              <a:rPr lang="vi-VN" sz="2400" b="0" i="0" dirty="0">
                <a:solidFill>
                  <a:srgbClr val="000000"/>
                </a:solidFill>
                <a:effectLst/>
                <a:latin typeface="Times New Roman" panose="02020603050405020304" pitchFamily="18" charset="0"/>
              </a:rPr>
              <a:t>+ </a:t>
            </a:r>
            <a:r>
              <a:rPr lang="en-US" sz="2400" b="0" i="0" dirty="0">
                <a:solidFill>
                  <a:srgbClr val="000000"/>
                </a:solidFill>
                <a:effectLst/>
                <a:latin typeface="Times New Roman" panose="02020603050405020304" pitchFamily="18" charset="0"/>
              </a:rPr>
              <a:t>S</a:t>
            </a:r>
            <a:r>
              <a:rPr lang="vi-VN" sz="2400" b="0" i="0" dirty="0">
                <a:solidFill>
                  <a:srgbClr val="000000"/>
                </a:solidFill>
                <a:effectLst/>
                <a:latin typeface="Times New Roman" panose="02020603050405020304" pitchFamily="18" charset="0"/>
              </a:rPr>
              <a:t>ử dụng các mô hình tham số (hồi quy, </a:t>
            </a:r>
            <a:r>
              <a:rPr lang="vi-VN" sz="2400" b="0" i="0" dirty="0" err="1">
                <a:solidFill>
                  <a:srgbClr val="000000"/>
                </a:solidFill>
                <a:effectLst/>
                <a:latin typeface="Times New Roman" panose="02020603050405020304" pitchFamily="18" charset="0"/>
              </a:rPr>
              <a:t>log-linear</a:t>
            </a:r>
            <a:r>
              <a:rPr lang="vi-VN" sz="2400" b="0" i="0" dirty="0">
                <a:solidFill>
                  <a:srgbClr val="000000"/>
                </a:solidFill>
                <a:effectLst/>
                <a:latin typeface="Times New Roman" panose="02020603050405020304" pitchFamily="18" charset="0"/>
              </a:rPr>
              <a:t>) hoặc phi tham số (</a:t>
            </a:r>
            <a:r>
              <a:rPr lang="vi-VN" sz="2400" b="0" i="0" dirty="0" err="1">
                <a:solidFill>
                  <a:srgbClr val="000000"/>
                </a:solidFill>
                <a:effectLst/>
                <a:latin typeface="Times New Roman" panose="02020603050405020304" pitchFamily="18" charset="0"/>
              </a:rPr>
              <a:t>histogram</a:t>
            </a:r>
            <a:r>
              <a:rPr lang="vi-VN" sz="2400" b="0" i="0" dirty="0">
                <a:solidFill>
                  <a:srgbClr val="000000"/>
                </a:solidFill>
                <a:effectLst/>
                <a:latin typeface="Times New Roman" panose="02020603050405020304" pitchFamily="18" charset="0"/>
              </a:rPr>
              <a:t>, cụm, lấy mẫu, tổng hợp dữ liệu) để đại diện dữ liệu dưới dạng nhỏ hơn.</a:t>
            </a:r>
          </a:p>
        </p:txBody>
      </p:sp>
    </p:spTree>
    <p:extLst>
      <p:ext uri="{BB962C8B-B14F-4D97-AF65-F5344CB8AC3E}">
        <p14:creationId xmlns:p14="http://schemas.microsoft.com/office/powerpoint/2010/main" val="1914892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NỘI DUNG</a:t>
            </a:r>
            <a:endParaRPr dirty="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0" y="1323105"/>
            <a:ext cx="8229600" cy="2328728"/>
          </a:xfrm>
          <a:prstGeom prst="rect">
            <a:avLst/>
          </a:prstGeom>
          <a:noFill/>
          <a:ln>
            <a:noFill/>
          </a:ln>
        </p:spPr>
        <p:txBody>
          <a:bodyPr spcFirstLastPara="1" wrap="square" lIns="91425" tIns="45700" rIns="91425" bIns="45700" anchor="t" anchorCtr="0">
            <a:noAutofit/>
          </a:bodyPr>
          <a:lstStyle/>
          <a:p>
            <a:pPr marL="342900" indent="-342900">
              <a:lnSpc>
                <a:spcPct val="150000"/>
              </a:lnSpc>
              <a:spcBef>
                <a:spcPts val="0"/>
              </a:spcBef>
              <a:buFont typeface="+mj-lt"/>
              <a:buAutoNum type="arabicPeriod"/>
            </a:pPr>
            <a:r>
              <a:rPr lang="en-GB" dirty="0">
                <a:solidFill>
                  <a:srgbClr val="000000"/>
                </a:solidFill>
                <a:latin typeface="Times New Roman"/>
                <a:cs typeface="Times New Roman"/>
              </a:rPr>
              <a:t>CÁC YẾU TỐ ẢNH HƯỞNG ĐẾN CHẤT LƯỢNG DỮ LIỆU</a:t>
            </a:r>
            <a:endParaRPr lang="en-US" dirty="0"/>
          </a:p>
          <a:p>
            <a:pPr marL="342900" marR="0" lvl="0" indent="-342900" rtl="0">
              <a:lnSpc>
                <a:spcPct val="150000"/>
              </a:lnSpc>
              <a:spcBef>
                <a:spcPts val="0"/>
              </a:spcBef>
              <a:spcAft>
                <a:spcPts val="0"/>
              </a:spcAft>
              <a:buSzPts val="2600"/>
              <a:buFont typeface="+mj-lt"/>
              <a:buAutoNum type="arabicPeriod"/>
            </a:pPr>
            <a:r>
              <a:rPr lang="en-GB" dirty="0">
                <a:solidFill>
                  <a:srgbClr val="000000"/>
                </a:solidFill>
                <a:latin typeface="Times New Roman" panose="02020603050405020304" pitchFamily="18" charset="0"/>
                <a:cs typeface="Times New Roman" panose="02020603050405020304" pitchFamily="18" charset="0"/>
              </a:rPr>
              <a:t>NHỮNG NHIỆM VỤ CHÍNH TRONG TIỀN XỬ LÝ DỮ LIỆU</a:t>
            </a:r>
            <a:endParaRPr lang="en-GB" b="1" i="0" u="none" strike="noStrike" dirty="0">
              <a:solidFill>
                <a:srgbClr val="000000"/>
              </a:solidFill>
              <a:effectLst/>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2</a:t>
            </a:fld>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4622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101600" y="76200"/>
            <a:ext cx="7647710" cy="990600"/>
          </a:xfrm>
          <a:prstGeom prst="rect">
            <a:avLst/>
          </a:prstGeom>
          <a:noFill/>
          <a:ln>
            <a:noFill/>
          </a:ln>
        </p:spPr>
        <p:txBody>
          <a:bodyPr spcFirstLastPara="1" wrap="square" lIns="91425" tIns="45700" rIns="91425" bIns="45700" anchor="ctr" anchorCtr="0">
            <a:noAutofit/>
          </a:bodyPr>
          <a:lstStyle/>
          <a:p>
            <a:r>
              <a:rPr lang="en-US" dirty="0">
                <a:latin typeface="Times New Roman" panose="02020603050405020304" pitchFamily="18" charset="0"/>
                <a:cs typeface="Times New Roman" panose="02020603050405020304" pitchFamily="18" charset="0"/>
              </a:rPr>
              <a:t>2.</a:t>
            </a:r>
            <a:r>
              <a:rPr lang="en-GB" b="1" i="0" u="none" strike="noStrike" dirty="0">
                <a:effectLst/>
                <a:latin typeface="Times New Roman" panose="02020603050405020304" pitchFamily="18" charset="0"/>
                <a:cs typeface="Times New Roman" panose="02020603050405020304" pitchFamily="18" charset="0"/>
              </a:rPr>
              <a:t> NHỮNG NHIỆM VỤ CHÍNH TRONG TIỀN XỬ LÝ DỮ LIỆU</a:t>
            </a:r>
            <a:endParaRPr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20</a:t>
            </a:fld>
            <a:endParaRPr dirty="0">
              <a:latin typeface="Times New Roman" panose="02020603050405020304" pitchFamily="18" charset="0"/>
              <a:cs typeface="Times New Roman" panose="02020603050405020304" pitchFamily="18" charset="0"/>
            </a:endParaRPr>
          </a:p>
        </p:txBody>
      </p:sp>
      <p:pic>
        <p:nvPicPr>
          <p:cNvPr id="10" name="Hình ảnh 9">
            <a:extLst>
              <a:ext uri="{FF2B5EF4-FFF2-40B4-BE49-F238E27FC236}">
                <a16:creationId xmlns:a16="http://schemas.microsoft.com/office/drawing/2014/main" id="{026310AF-583F-4E38-268B-9FCBEE2EE882}"/>
              </a:ext>
            </a:extLst>
          </p:cNvPr>
          <p:cNvPicPr>
            <a:picLocks noChangeAspect="1"/>
          </p:cNvPicPr>
          <p:nvPr/>
        </p:nvPicPr>
        <p:blipFill>
          <a:blip r:embed="rId3"/>
          <a:stretch>
            <a:fillRect/>
          </a:stretch>
        </p:blipFill>
        <p:spPr>
          <a:xfrm>
            <a:off x="307863" y="2015333"/>
            <a:ext cx="8528269" cy="2885769"/>
          </a:xfrm>
          <a:prstGeom prst="rect">
            <a:avLst/>
          </a:prstGeom>
        </p:spPr>
      </p:pic>
      <p:sp>
        <p:nvSpPr>
          <p:cNvPr id="11" name="Hộp Văn bản 10">
            <a:extLst>
              <a:ext uri="{FF2B5EF4-FFF2-40B4-BE49-F238E27FC236}">
                <a16:creationId xmlns:a16="http://schemas.microsoft.com/office/drawing/2014/main" id="{8A0F8700-2496-FA55-F81A-FE9E1954D2A7}"/>
              </a:ext>
            </a:extLst>
          </p:cNvPr>
          <p:cNvSpPr txBox="1"/>
          <p:nvPr/>
        </p:nvSpPr>
        <p:spPr>
          <a:xfrm>
            <a:off x="478973" y="1310234"/>
            <a:ext cx="8186051" cy="461665"/>
          </a:xfrm>
          <a:prstGeom prst="rect">
            <a:avLst/>
          </a:prstGeom>
          <a:noFill/>
        </p:spPr>
        <p:txBody>
          <a:bodyPr wrap="square">
            <a:spAutoFit/>
          </a:bodyPr>
          <a:lstStyle/>
          <a:p>
            <a:pPr algn="l"/>
            <a:r>
              <a:rPr lang="en-US" sz="2400" b="1" i="0" dirty="0" err="1">
                <a:solidFill>
                  <a:srgbClr val="000000"/>
                </a:solidFill>
                <a:effectLst/>
                <a:latin typeface="Times New Roman" panose="02020603050405020304" pitchFamily="18" charset="0"/>
              </a:rPr>
              <a:t>Ví</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dụ</a:t>
            </a:r>
            <a:r>
              <a:rPr lang="en-US" sz="2400" b="0" i="0" dirty="0">
                <a:solidFill>
                  <a:srgbClr val="000000"/>
                </a:solidFill>
                <a:effectLst/>
                <a:latin typeface="Times New Roman" panose="02020603050405020304" pitchFamily="18" charset="0"/>
              </a:rPr>
              <a:t>:</a:t>
            </a:r>
          </a:p>
        </p:txBody>
      </p:sp>
    </p:spTree>
    <p:extLst>
      <p:ext uri="{BB962C8B-B14F-4D97-AF65-F5344CB8AC3E}">
        <p14:creationId xmlns:p14="http://schemas.microsoft.com/office/powerpoint/2010/main" val="1916242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101600" y="76200"/>
            <a:ext cx="7647710" cy="990600"/>
          </a:xfrm>
          <a:prstGeom prst="rect">
            <a:avLst/>
          </a:prstGeom>
          <a:noFill/>
          <a:ln>
            <a:noFill/>
          </a:ln>
        </p:spPr>
        <p:txBody>
          <a:bodyPr spcFirstLastPara="1" wrap="square" lIns="91425" tIns="45700" rIns="91425" bIns="45700" anchor="ctr" anchorCtr="0">
            <a:noAutofit/>
          </a:bodyPr>
          <a:lstStyle/>
          <a:p>
            <a:r>
              <a:rPr lang="en-US" dirty="0">
                <a:latin typeface="Times New Roman" panose="02020603050405020304" pitchFamily="18" charset="0"/>
                <a:cs typeface="Times New Roman" panose="02020603050405020304" pitchFamily="18" charset="0"/>
              </a:rPr>
              <a:t>2.</a:t>
            </a:r>
            <a:r>
              <a:rPr lang="en-GB" b="1" i="0" u="none" strike="noStrike" dirty="0">
                <a:effectLst/>
                <a:latin typeface="Times New Roman" panose="02020603050405020304" pitchFamily="18" charset="0"/>
                <a:cs typeface="Times New Roman" panose="02020603050405020304" pitchFamily="18" charset="0"/>
              </a:rPr>
              <a:t> NHỮNG NHIỆM VỤ CHÍNH TRONG TIỀN XỬ LÝ DỮ LIỆU</a:t>
            </a:r>
            <a:endParaRPr dirty="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193964" y="1103667"/>
            <a:ext cx="8756072" cy="788096"/>
          </a:xfrm>
          <a:prstGeom prst="rect">
            <a:avLst/>
          </a:prstGeom>
          <a:noFill/>
          <a:ln>
            <a:noFill/>
          </a:ln>
        </p:spPr>
        <p:txBody>
          <a:bodyPr spcFirstLastPara="1" wrap="square" lIns="91425" tIns="45700" rIns="91425" bIns="45700" anchor="t" anchorCtr="0">
            <a:noAutofit/>
          </a:bodyPr>
          <a:lstStyle/>
          <a:p>
            <a:pPr marL="0" indent="0">
              <a:lnSpc>
                <a:spcPct val="150000"/>
              </a:lnSpc>
              <a:spcBef>
                <a:spcPts val="0"/>
              </a:spcBef>
              <a:buNone/>
            </a:pPr>
            <a:r>
              <a:rPr lang="en-US" dirty="0">
                <a:latin typeface="Times New Roman" panose="02020603050405020304" pitchFamily="18" charset="0"/>
                <a:cs typeface="Times New Roman" panose="02020603050405020304" pitchFamily="18" charset="0"/>
              </a:rPr>
              <a:t>2.4 </a:t>
            </a:r>
            <a:r>
              <a:rPr lang="en-US" i="0" dirty="0">
                <a:solidFill>
                  <a:srgbClr val="000000"/>
                </a:solidFill>
                <a:effectLst/>
                <a:latin typeface="Times New Roman" panose="02020603050405020304" pitchFamily="18" charset="0"/>
              </a:rPr>
              <a:t>CHUYỂN ĐỔI DỮ LIỆU (DATA TRANFORMATION)</a:t>
            </a:r>
            <a:endParaRPr lang="en-US"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21</a:t>
            </a:fld>
            <a:endParaRPr>
              <a:latin typeface="Times New Roman" panose="02020603050405020304" pitchFamily="18" charset="0"/>
              <a:cs typeface="Times New Roman" panose="02020603050405020304" pitchFamily="18" charset="0"/>
            </a:endParaRPr>
          </a:p>
        </p:txBody>
      </p:sp>
      <p:sp>
        <p:nvSpPr>
          <p:cNvPr id="5" name="Hộp Văn bản 4">
            <a:extLst>
              <a:ext uri="{FF2B5EF4-FFF2-40B4-BE49-F238E27FC236}">
                <a16:creationId xmlns:a16="http://schemas.microsoft.com/office/drawing/2014/main" id="{D4608538-A470-1D8E-BCBB-ED5367402AC3}"/>
              </a:ext>
            </a:extLst>
          </p:cNvPr>
          <p:cNvSpPr txBox="1"/>
          <p:nvPr/>
        </p:nvSpPr>
        <p:spPr>
          <a:xfrm>
            <a:off x="193964" y="1660952"/>
            <a:ext cx="8492836" cy="1938992"/>
          </a:xfrm>
          <a:prstGeom prst="rect">
            <a:avLst/>
          </a:prstGeom>
          <a:noFill/>
        </p:spPr>
        <p:txBody>
          <a:bodyPr wrap="square">
            <a:spAutoFit/>
          </a:bodyPr>
          <a:lstStyle/>
          <a:p>
            <a:pPr algn="l"/>
            <a:r>
              <a:rPr lang="vi-VN" sz="2400" b="1" i="0" dirty="0">
                <a:solidFill>
                  <a:srgbClr val="000000"/>
                </a:solidFill>
                <a:effectLst/>
                <a:latin typeface="Times New Roman" panose="02020603050405020304" pitchFamily="18" charset="0"/>
              </a:rPr>
              <a:t>Mục đích:</a:t>
            </a:r>
          </a:p>
          <a:p>
            <a:pPr marL="342900" indent="-342900" algn="l">
              <a:buFont typeface="Wingdings" panose="05000000000000000000" pitchFamily="2" charset="2"/>
              <a:buChar char="q"/>
            </a:pPr>
            <a:r>
              <a:rPr lang="en-US" sz="2400" dirty="0" err="1">
                <a:latin typeface="Times New Roman" panose="02020603050405020304" pitchFamily="18" charset="0"/>
              </a:rPr>
              <a:t>Đ</a:t>
            </a:r>
            <a:r>
              <a:rPr lang="en-US" sz="2400" b="0" i="0" dirty="0" err="1">
                <a:solidFill>
                  <a:srgbClr val="000000"/>
                </a:solidFill>
                <a:effectLst/>
                <a:latin typeface="Times New Roman" panose="02020603050405020304" pitchFamily="18" charset="0"/>
              </a:rPr>
              <a:t>ảm</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bảo</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các</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thuộc</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tính</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có</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cùng</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phạm</a:t>
            </a:r>
            <a:r>
              <a:rPr lang="en-US" sz="2400" b="0" i="0" dirty="0">
                <a:solidFill>
                  <a:srgbClr val="000000"/>
                </a:solidFill>
                <a:effectLst/>
                <a:latin typeface="Times New Roman" panose="02020603050405020304" pitchFamily="18" charset="0"/>
              </a:rPr>
              <a:t> vi </a:t>
            </a:r>
            <a:r>
              <a:rPr lang="en-US" sz="2400" b="0" i="0" dirty="0" err="1">
                <a:solidFill>
                  <a:srgbClr val="000000"/>
                </a:solidFill>
                <a:effectLst/>
                <a:latin typeface="Times New Roman" panose="02020603050405020304" pitchFamily="18" charset="0"/>
              </a:rPr>
              <a:t>giá</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trị</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ví</a:t>
            </a:r>
            <a:r>
              <a:rPr lang="en-US" sz="2400" b="0" i="0" dirty="0">
                <a:solidFill>
                  <a:srgbClr val="000000"/>
                </a:solidFill>
                <a:effectLst/>
                <a:latin typeface="Times New Roman" panose="02020603050405020304" pitchFamily="18" charset="0"/>
              </a:rPr>
              <a:t> </a:t>
            </a:r>
            <a:r>
              <a:rPr lang="en-US" sz="2400" b="0" i="0" dirty="0" err="1">
                <a:solidFill>
                  <a:srgbClr val="000000"/>
                </a:solidFill>
                <a:effectLst/>
                <a:latin typeface="Times New Roman" panose="02020603050405020304" pitchFamily="18" charset="0"/>
              </a:rPr>
              <a:t>dụ</a:t>
            </a:r>
            <a:r>
              <a:rPr lang="en-US" sz="2400" b="0" i="0" dirty="0">
                <a:solidFill>
                  <a:srgbClr val="000000"/>
                </a:solidFill>
                <a:effectLst/>
                <a:latin typeface="Times New Roman" panose="02020603050405020304" pitchFamily="18" charset="0"/>
              </a:rPr>
              <a:t>: [0.0, 1.0])</a:t>
            </a:r>
          </a:p>
          <a:p>
            <a:pPr marL="342900" indent="-342900" algn="l">
              <a:buFont typeface="Wingdings" panose="05000000000000000000" pitchFamily="2" charset="2"/>
              <a:buChar char="q"/>
            </a:pPr>
            <a:r>
              <a:rPr lang="en-US" sz="2400" b="0" i="0" dirty="0">
                <a:solidFill>
                  <a:srgbClr val="000000"/>
                </a:solidFill>
                <a:effectLst/>
                <a:latin typeface="Times New Roman" panose="02020603050405020304" pitchFamily="18" charset="0"/>
              </a:rPr>
              <a:t>G</a:t>
            </a:r>
            <a:r>
              <a:rPr lang="vi-VN" sz="2400" b="0" i="0" dirty="0" err="1">
                <a:solidFill>
                  <a:srgbClr val="000000"/>
                </a:solidFill>
                <a:effectLst/>
                <a:latin typeface="Times New Roman" panose="02020603050405020304" pitchFamily="18" charset="0"/>
              </a:rPr>
              <a:t>iúp</a:t>
            </a:r>
            <a:r>
              <a:rPr lang="vi-VN" sz="2400" b="0" i="0" dirty="0">
                <a:solidFill>
                  <a:srgbClr val="000000"/>
                </a:solidFill>
                <a:effectLst/>
                <a:latin typeface="Times New Roman" panose="02020603050405020304" pitchFamily="18" charset="0"/>
              </a:rPr>
              <a:t> việc tính toán trở nên đồng đều hơn</a:t>
            </a:r>
            <a:r>
              <a:rPr lang="en-US" sz="2400" b="0" i="0" dirty="0">
                <a:solidFill>
                  <a:srgbClr val="000000"/>
                </a:solidFill>
                <a:effectLst/>
                <a:latin typeface="Times New Roman" panose="02020603050405020304" pitchFamily="18" charset="0"/>
              </a:rPr>
              <a:t>. </a:t>
            </a:r>
            <a:r>
              <a:rPr lang="vi-VN" sz="2400" b="0" i="0" dirty="0">
                <a:solidFill>
                  <a:srgbClr val="000000"/>
                </a:solidFill>
                <a:effectLst/>
                <a:latin typeface="Times New Roman" panose="02020603050405020304" pitchFamily="18" charset="0"/>
              </a:rPr>
              <a:t>Điều này rất quan trọng khi các thuộc tính có giá trị chênh lệch lớn, như tuổi và mức lương.</a:t>
            </a:r>
            <a:endParaRPr lang="en-US" sz="2400" b="0" i="0" dirty="0">
              <a:solidFill>
                <a:srgbClr val="000000"/>
              </a:solidFill>
              <a:effectLst/>
              <a:latin typeface="Times New Roman" panose="02020603050405020304" pitchFamily="18" charset="0"/>
            </a:endParaRPr>
          </a:p>
        </p:txBody>
      </p:sp>
      <p:sp>
        <p:nvSpPr>
          <p:cNvPr id="12" name="Hộp Văn bản 11">
            <a:extLst>
              <a:ext uri="{FF2B5EF4-FFF2-40B4-BE49-F238E27FC236}">
                <a16:creationId xmlns:a16="http://schemas.microsoft.com/office/drawing/2014/main" id="{B7E32994-6A8E-7574-F43C-75FCD508E5DA}"/>
              </a:ext>
            </a:extLst>
          </p:cNvPr>
          <p:cNvSpPr txBox="1"/>
          <p:nvPr/>
        </p:nvSpPr>
        <p:spPr>
          <a:xfrm>
            <a:off x="193964" y="3599944"/>
            <a:ext cx="8186052" cy="492443"/>
          </a:xfrm>
          <a:prstGeom prst="rect">
            <a:avLst/>
          </a:prstGeom>
          <a:noFill/>
        </p:spPr>
        <p:txBody>
          <a:bodyPr wrap="square">
            <a:spAutoFit/>
          </a:bodyPr>
          <a:lstStyle/>
          <a:p>
            <a:pPr algn="l"/>
            <a:r>
              <a:rPr lang="vi-VN" sz="2600" b="1" i="0" dirty="0">
                <a:solidFill>
                  <a:srgbClr val="000000"/>
                </a:solidFill>
                <a:effectLst/>
                <a:latin typeface="Times New Roman" panose="02020603050405020304" pitchFamily="18" charset="0"/>
              </a:rPr>
              <a:t>Các phương pháp chuyển đổi dữ </a:t>
            </a:r>
            <a:r>
              <a:rPr lang="vi-VN" sz="2600" b="1" i="0" dirty="0" err="1">
                <a:solidFill>
                  <a:srgbClr val="000000"/>
                </a:solidFill>
                <a:effectLst/>
                <a:latin typeface="Times New Roman" panose="02020603050405020304" pitchFamily="18" charset="0"/>
              </a:rPr>
              <a:t>liệ</a:t>
            </a:r>
            <a:r>
              <a:rPr lang="en-US" sz="2600" b="1" i="0" dirty="0">
                <a:solidFill>
                  <a:srgbClr val="000000"/>
                </a:solidFill>
                <a:effectLst/>
                <a:latin typeface="Times New Roman" panose="02020603050405020304" pitchFamily="18" charset="0"/>
              </a:rPr>
              <a:t>u</a:t>
            </a:r>
            <a:endParaRPr lang="vi-VN" sz="2600" b="1" i="0" dirty="0">
              <a:solidFill>
                <a:srgbClr val="000000"/>
              </a:solidFill>
              <a:effectLst/>
              <a:latin typeface="Times New Roman" panose="02020603050405020304" pitchFamily="18" charset="0"/>
            </a:endParaRPr>
          </a:p>
        </p:txBody>
      </p:sp>
      <p:sp>
        <p:nvSpPr>
          <p:cNvPr id="3" name="Hộp Văn bản 2">
            <a:extLst>
              <a:ext uri="{FF2B5EF4-FFF2-40B4-BE49-F238E27FC236}">
                <a16:creationId xmlns:a16="http://schemas.microsoft.com/office/drawing/2014/main" id="{20BC0F64-75D5-43FF-C5A7-8B2CAF2C45FF}"/>
              </a:ext>
            </a:extLst>
          </p:cNvPr>
          <p:cNvSpPr txBox="1"/>
          <p:nvPr/>
        </p:nvSpPr>
        <p:spPr>
          <a:xfrm>
            <a:off x="193964" y="4155726"/>
            <a:ext cx="8492836" cy="1569660"/>
          </a:xfrm>
          <a:prstGeom prst="rect">
            <a:avLst/>
          </a:prstGeom>
          <a:noFill/>
        </p:spPr>
        <p:txBody>
          <a:bodyPr wrap="square">
            <a:spAutoFit/>
          </a:bodyPr>
          <a:lstStyle/>
          <a:p>
            <a:pPr marL="342900" indent="-342900" algn="l">
              <a:buFont typeface="Wingdings" panose="05000000000000000000" pitchFamily="2" charset="2"/>
              <a:buChar char="q"/>
            </a:pPr>
            <a:r>
              <a:rPr lang="vi-VN" sz="2400" b="0" i="0" dirty="0">
                <a:solidFill>
                  <a:srgbClr val="000000"/>
                </a:solidFill>
                <a:effectLst/>
                <a:latin typeface="Times New Roman" panose="02020603050405020304" pitchFamily="18" charset="0"/>
              </a:rPr>
              <a:t>Rời rạc hóa (chuyển đổi dữ liệu liên tục thành các nhóm rời rạc)</a:t>
            </a:r>
          </a:p>
          <a:p>
            <a:pPr marL="342900" indent="-342900" algn="l">
              <a:buFont typeface="Wingdings" panose="05000000000000000000" pitchFamily="2" charset="2"/>
              <a:buChar char="q"/>
            </a:pPr>
            <a:r>
              <a:rPr lang="vi-VN" sz="2400" b="0" i="0" dirty="0">
                <a:solidFill>
                  <a:srgbClr val="000000"/>
                </a:solidFill>
                <a:effectLst/>
                <a:latin typeface="Times New Roman" panose="02020603050405020304" pitchFamily="18" charset="0"/>
              </a:rPr>
              <a:t>Tạo hệ thống phân cấp khái niệm (chuyển đổi giá trị thô thành các mức độ khái quát hơn, như "trẻ", "người lớn", "người cao tuổi")</a:t>
            </a:r>
          </a:p>
        </p:txBody>
      </p:sp>
    </p:spTree>
    <p:extLst>
      <p:ext uri="{BB962C8B-B14F-4D97-AF65-F5344CB8AC3E}">
        <p14:creationId xmlns:p14="http://schemas.microsoft.com/office/powerpoint/2010/main" val="22578430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101600" y="76200"/>
            <a:ext cx="7647710" cy="990600"/>
          </a:xfrm>
          <a:prstGeom prst="rect">
            <a:avLst/>
          </a:prstGeom>
          <a:noFill/>
          <a:ln>
            <a:noFill/>
          </a:ln>
        </p:spPr>
        <p:txBody>
          <a:bodyPr spcFirstLastPara="1" wrap="square" lIns="91425" tIns="45700" rIns="91425" bIns="45700" anchor="ctr" anchorCtr="0">
            <a:noAutofit/>
          </a:bodyPr>
          <a:lstStyle/>
          <a:p>
            <a:r>
              <a:rPr lang="en-US" dirty="0">
                <a:latin typeface="Times New Roman" panose="02020603050405020304" pitchFamily="18" charset="0"/>
                <a:cs typeface="Times New Roman" panose="02020603050405020304" pitchFamily="18" charset="0"/>
              </a:rPr>
              <a:t>2.</a:t>
            </a:r>
            <a:r>
              <a:rPr lang="en-GB" b="1" i="0" u="none" strike="noStrike" dirty="0">
                <a:effectLst/>
                <a:latin typeface="Times New Roman" panose="02020603050405020304" pitchFamily="18" charset="0"/>
                <a:cs typeface="Times New Roman" panose="02020603050405020304" pitchFamily="18" charset="0"/>
              </a:rPr>
              <a:t> NHỮNG NHIỆM VỤ CHÍNH TRONG TIỀN XỬ LÝ DỮ LIỆU</a:t>
            </a:r>
            <a:endParaRPr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22</a:t>
            </a:fld>
            <a:endParaRPr dirty="0">
              <a:latin typeface="Times New Roman" panose="02020603050405020304" pitchFamily="18" charset="0"/>
              <a:cs typeface="Times New Roman" panose="02020603050405020304" pitchFamily="18" charset="0"/>
            </a:endParaRPr>
          </a:p>
        </p:txBody>
      </p:sp>
      <p:sp>
        <p:nvSpPr>
          <p:cNvPr id="11" name="Hộp Văn bản 10">
            <a:extLst>
              <a:ext uri="{FF2B5EF4-FFF2-40B4-BE49-F238E27FC236}">
                <a16:creationId xmlns:a16="http://schemas.microsoft.com/office/drawing/2014/main" id="{8A0F8700-2496-FA55-F81A-FE9E1954D2A7}"/>
              </a:ext>
            </a:extLst>
          </p:cNvPr>
          <p:cNvSpPr txBox="1"/>
          <p:nvPr/>
        </p:nvSpPr>
        <p:spPr>
          <a:xfrm>
            <a:off x="478973" y="1310234"/>
            <a:ext cx="8186051" cy="461665"/>
          </a:xfrm>
          <a:prstGeom prst="rect">
            <a:avLst/>
          </a:prstGeom>
          <a:noFill/>
        </p:spPr>
        <p:txBody>
          <a:bodyPr wrap="square">
            <a:spAutoFit/>
          </a:bodyPr>
          <a:lstStyle/>
          <a:p>
            <a:pPr algn="l"/>
            <a:r>
              <a:rPr lang="en-US" sz="2400" b="1" i="0" dirty="0" err="1">
                <a:solidFill>
                  <a:srgbClr val="000000"/>
                </a:solidFill>
                <a:effectLst/>
                <a:latin typeface="Times New Roman" panose="02020603050405020304" pitchFamily="18" charset="0"/>
              </a:rPr>
              <a:t>Ví</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dụ</a:t>
            </a:r>
            <a:r>
              <a:rPr lang="en-US" sz="2400" b="0" i="0" dirty="0">
                <a:solidFill>
                  <a:srgbClr val="000000"/>
                </a:solidFill>
                <a:effectLst/>
                <a:latin typeface="Times New Roman" panose="02020603050405020304" pitchFamily="18" charset="0"/>
              </a:rPr>
              <a:t>:</a:t>
            </a:r>
          </a:p>
        </p:txBody>
      </p:sp>
      <p:pic>
        <p:nvPicPr>
          <p:cNvPr id="3" name="Hình ảnh 2">
            <a:extLst>
              <a:ext uri="{FF2B5EF4-FFF2-40B4-BE49-F238E27FC236}">
                <a16:creationId xmlns:a16="http://schemas.microsoft.com/office/drawing/2014/main" id="{96CFA2DB-3F25-652B-01CC-A8E8A22F295B}"/>
              </a:ext>
            </a:extLst>
          </p:cNvPr>
          <p:cNvPicPr>
            <a:picLocks noChangeAspect="1"/>
          </p:cNvPicPr>
          <p:nvPr/>
        </p:nvPicPr>
        <p:blipFill>
          <a:blip r:embed="rId3"/>
          <a:stretch>
            <a:fillRect/>
          </a:stretch>
        </p:blipFill>
        <p:spPr>
          <a:xfrm>
            <a:off x="478973" y="1914436"/>
            <a:ext cx="8056596" cy="3171665"/>
          </a:xfrm>
          <a:prstGeom prst="rect">
            <a:avLst/>
          </a:prstGeom>
        </p:spPr>
      </p:pic>
    </p:spTree>
    <p:extLst>
      <p:ext uri="{BB962C8B-B14F-4D97-AF65-F5344CB8AC3E}">
        <p14:creationId xmlns:p14="http://schemas.microsoft.com/office/powerpoint/2010/main" val="337597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101600" y="76200"/>
            <a:ext cx="7647710" cy="990600"/>
          </a:xfrm>
          <a:prstGeom prst="rect">
            <a:avLst/>
          </a:prstGeom>
          <a:noFill/>
          <a:ln>
            <a:noFill/>
          </a:ln>
        </p:spPr>
        <p:txBody>
          <a:bodyPr spcFirstLastPara="1" wrap="square" lIns="91425" tIns="45700" rIns="91425" bIns="45700" anchor="ctr" anchorCtr="0">
            <a:noAutofit/>
          </a:bodyPr>
          <a:lstStyle/>
          <a:p>
            <a:r>
              <a:rPr lang="en-US" dirty="0">
                <a:latin typeface="Times New Roman" panose="02020603050405020304" pitchFamily="18" charset="0"/>
                <a:cs typeface="Times New Roman" panose="02020603050405020304" pitchFamily="18" charset="0"/>
              </a:rPr>
              <a:t>2.</a:t>
            </a:r>
            <a:r>
              <a:rPr lang="en-GB" b="1" i="0" u="none" strike="noStrike" dirty="0">
                <a:effectLst/>
                <a:latin typeface="Times New Roman" panose="02020603050405020304" pitchFamily="18" charset="0"/>
                <a:cs typeface="Times New Roman" panose="02020603050405020304" pitchFamily="18" charset="0"/>
              </a:rPr>
              <a:t> NHỮNG NHIỆM VỤ CHÍNH TRONG TIỀN XỬ LÝ DỮ LIỆU</a:t>
            </a:r>
            <a:endParaRPr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23</a:t>
            </a:fld>
            <a:endParaRPr>
              <a:latin typeface="Times New Roman" panose="02020603050405020304" pitchFamily="18" charset="0"/>
              <a:cs typeface="Times New Roman" panose="02020603050405020304" pitchFamily="18" charset="0"/>
            </a:endParaRPr>
          </a:p>
        </p:txBody>
      </p:sp>
      <p:sp>
        <p:nvSpPr>
          <p:cNvPr id="11" name="Hộp Văn bản 10">
            <a:extLst>
              <a:ext uri="{FF2B5EF4-FFF2-40B4-BE49-F238E27FC236}">
                <a16:creationId xmlns:a16="http://schemas.microsoft.com/office/drawing/2014/main" id="{8A0F8700-2496-FA55-F81A-FE9E1954D2A7}"/>
              </a:ext>
            </a:extLst>
          </p:cNvPr>
          <p:cNvSpPr txBox="1"/>
          <p:nvPr/>
        </p:nvSpPr>
        <p:spPr>
          <a:xfrm>
            <a:off x="358900" y="1310234"/>
            <a:ext cx="8186051" cy="461665"/>
          </a:xfrm>
          <a:prstGeom prst="rect">
            <a:avLst/>
          </a:prstGeom>
          <a:noFill/>
        </p:spPr>
        <p:txBody>
          <a:bodyPr wrap="square">
            <a:spAutoFit/>
          </a:bodyPr>
          <a:lstStyle/>
          <a:p>
            <a:pPr algn="l"/>
            <a:r>
              <a:rPr lang="en-US" sz="2400" b="1" i="0" dirty="0" err="1">
                <a:solidFill>
                  <a:srgbClr val="000000"/>
                </a:solidFill>
                <a:effectLst/>
                <a:latin typeface="Times New Roman" panose="02020603050405020304" pitchFamily="18" charset="0"/>
              </a:rPr>
              <a:t>Tổng</a:t>
            </a:r>
            <a:r>
              <a:rPr lang="en-US" sz="2400" b="1" i="0" dirty="0">
                <a:solidFill>
                  <a:srgbClr val="000000"/>
                </a:solidFill>
                <a:effectLst/>
                <a:latin typeface="Times New Roman" panose="02020603050405020304" pitchFamily="18" charset="0"/>
              </a:rPr>
              <a:t> </a:t>
            </a:r>
            <a:r>
              <a:rPr lang="en-US" sz="2400" b="1" i="0" dirty="0" err="1">
                <a:solidFill>
                  <a:srgbClr val="000000"/>
                </a:solidFill>
                <a:effectLst/>
                <a:latin typeface="Times New Roman" panose="02020603050405020304" pitchFamily="18" charset="0"/>
              </a:rPr>
              <a:t>kết</a:t>
            </a:r>
            <a:r>
              <a:rPr lang="en-US" sz="2400" b="1" i="0" dirty="0">
                <a:solidFill>
                  <a:srgbClr val="000000"/>
                </a:solidFill>
                <a:effectLst/>
                <a:latin typeface="Times New Roman" panose="02020603050405020304" pitchFamily="18" charset="0"/>
              </a:rPr>
              <a:t>:</a:t>
            </a:r>
          </a:p>
        </p:txBody>
      </p:sp>
      <p:sp>
        <p:nvSpPr>
          <p:cNvPr id="4" name="Hộp Văn bản 3">
            <a:extLst>
              <a:ext uri="{FF2B5EF4-FFF2-40B4-BE49-F238E27FC236}">
                <a16:creationId xmlns:a16="http://schemas.microsoft.com/office/drawing/2014/main" id="{BBB6DD7E-5D04-47F7-919E-E83067904D68}"/>
              </a:ext>
            </a:extLst>
          </p:cNvPr>
          <p:cNvSpPr txBox="1"/>
          <p:nvPr/>
        </p:nvSpPr>
        <p:spPr>
          <a:xfrm>
            <a:off x="635000" y="1918325"/>
            <a:ext cx="8186050" cy="3785652"/>
          </a:xfrm>
          <a:prstGeom prst="rect">
            <a:avLst/>
          </a:prstGeom>
          <a:noFill/>
        </p:spPr>
        <p:txBody>
          <a:bodyPr wrap="square">
            <a:spAutoFit/>
          </a:bodyPr>
          <a:lstStyle/>
          <a:p>
            <a:pPr marL="342900" indent="-342900">
              <a:buFont typeface="Wingdings" panose="05000000000000000000" pitchFamily="2" charset="2"/>
              <a:buChar char="q"/>
            </a:pPr>
            <a:r>
              <a:rPr lang="vi-VN" sz="2400" i="0" dirty="0">
                <a:solidFill>
                  <a:srgbClr val="000000"/>
                </a:solidFill>
                <a:effectLst/>
                <a:latin typeface="Times New Roman" panose="02020603050405020304" pitchFamily="18" charset="0"/>
              </a:rPr>
              <a:t>Các kỹ thuật tiền xử lý dữ liệu giúp cải thiện chất lượng dữ liệu</a:t>
            </a:r>
            <a:endParaRPr lang="en-US" sz="2400" i="0" dirty="0">
              <a:solidFill>
                <a:srgbClr val="000000"/>
              </a:solidFill>
              <a:effectLst/>
              <a:latin typeface="Times New Roman" panose="02020603050405020304" pitchFamily="18" charset="0"/>
            </a:endParaRPr>
          </a:p>
          <a:p>
            <a:pPr marL="342900" indent="-342900">
              <a:buFont typeface="Wingdings" panose="05000000000000000000" pitchFamily="2" charset="2"/>
              <a:buChar char="q"/>
            </a:pPr>
            <a:r>
              <a:rPr lang="en-US" sz="2400" i="0" dirty="0">
                <a:solidFill>
                  <a:srgbClr val="000000"/>
                </a:solidFill>
                <a:effectLst/>
                <a:latin typeface="Times New Roman" panose="02020603050405020304" pitchFamily="18" charset="0"/>
              </a:rPr>
              <a:t>C</a:t>
            </a:r>
            <a:r>
              <a:rPr lang="vi-VN" sz="2400" i="0" dirty="0">
                <a:solidFill>
                  <a:srgbClr val="000000"/>
                </a:solidFill>
                <a:effectLst/>
                <a:latin typeface="Times New Roman" panose="02020603050405020304" pitchFamily="18" charset="0"/>
              </a:rPr>
              <a:t>ải thiện độ chính xác và hiệu suất của quá trình khai thác dữ liệu sau đó. </a:t>
            </a:r>
            <a:endParaRPr lang="en-US" sz="2400" i="0" dirty="0">
              <a:solidFill>
                <a:srgbClr val="000000"/>
              </a:solidFill>
              <a:effectLst/>
              <a:latin typeface="Times New Roman" panose="02020603050405020304" pitchFamily="18" charset="0"/>
            </a:endParaRPr>
          </a:p>
          <a:p>
            <a:pPr marL="342900" indent="-342900">
              <a:buFont typeface="Wingdings" panose="05000000000000000000" pitchFamily="2" charset="2"/>
              <a:buChar char="q"/>
            </a:pPr>
            <a:r>
              <a:rPr lang="vi-VN" sz="2400" i="0" dirty="0">
                <a:solidFill>
                  <a:srgbClr val="000000"/>
                </a:solidFill>
                <a:effectLst/>
                <a:latin typeface="Times New Roman" panose="02020603050405020304" pitchFamily="18" charset="0"/>
              </a:rPr>
              <a:t>Tiền xử lý dữ liệu là một bước quan trọng trong quá trình khám phá tri thức, vì quyết định chất lượng cần dựa trên dữ liệu chất lượng. </a:t>
            </a:r>
            <a:endParaRPr lang="en-US" sz="2400" i="0" dirty="0">
              <a:solidFill>
                <a:srgbClr val="000000"/>
              </a:solidFill>
              <a:effectLst/>
              <a:latin typeface="Times New Roman" panose="02020603050405020304" pitchFamily="18" charset="0"/>
            </a:endParaRPr>
          </a:p>
          <a:p>
            <a:pPr marL="342900" indent="-342900">
              <a:buFont typeface="Wingdings" panose="05000000000000000000" pitchFamily="2" charset="2"/>
              <a:buChar char="q"/>
            </a:pPr>
            <a:r>
              <a:rPr lang="vi-VN" sz="2400" i="0" dirty="0">
                <a:solidFill>
                  <a:srgbClr val="000000"/>
                </a:solidFill>
                <a:effectLst/>
                <a:latin typeface="Times New Roman" panose="02020603050405020304" pitchFamily="18" charset="0"/>
              </a:rPr>
              <a:t>Phát hiện các bất thường trong dữ liệu, sửa chữa chúng sớm, và giảm kích thước tập dữ liệu có thể mang lại lợi ích lớn trong việc ra quyết định.</a:t>
            </a:r>
            <a:endParaRPr lang="en-US" sz="2400" dirty="0"/>
          </a:p>
        </p:txBody>
      </p:sp>
    </p:spTree>
    <p:extLst>
      <p:ext uri="{BB962C8B-B14F-4D97-AF65-F5344CB8AC3E}">
        <p14:creationId xmlns:p14="http://schemas.microsoft.com/office/powerpoint/2010/main" val="15911448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a:t>Tài liệu tham khảo</a:t>
            </a:r>
            <a:endParaRPr/>
          </a:p>
        </p:txBody>
      </p:sp>
      <p:sp>
        <p:nvSpPr>
          <p:cNvPr id="100" name="Google Shape;100;p35"/>
          <p:cNvSpPr txBox="1">
            <a:spLocks noGrp="1"/>
          </p:cNvSpPr>
          <p:nvPr>
            <p:ph type="body" idx="1"/>
          </p:nvPr>
        </p:nvSpPr>
        <p:spPr>
          <a:xfrm>
            <a:off x="457200" y="1323105"/>
            <a:ext cx="8465127" cy="4678363"/>
          </a:xfrm>
          <a:prstGeom prst="rect">
            <a:avLst/>
          </a:prstGeom>
          <a:noFill/>
          <a:ln>
            <a:noFill/>
          </a:ln>
        </p:spPr>
        <p:txBody>
          <a:bodyPr spcFirstLastPara="1" wrap="square" lIns="91425" tIns="45700" rIns="91425" bIns="45700" anchor="t" anchorCtr="0">
            <a:noAutofit/>
          </a:bodyPr>
          <a:lstStyle/>
          <a:p>
            <a:pPr marL="285750" marR="0" lvl="0" indent="-285750" algn="just" rtl="0">
              <a:lnSpc>
                <a:spcPct val="150000"/>
              </a:lnSpc>
              <a:spcBef>
                <a:spcPts val="0"/>
              </a:spcBef>
              <a:spcAft>
                <a:spcPts val="0"/>
              </a:spcAft>
              <a:buSzPts val="2600"/>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Jiawei Han| Micheline </a:t>
            </a:r>
            <a:r>
              <a:rPr lang="en-US" sz="2000" dirty="0" err="1">
                <a:latin typeface="Times New Roman" panose="02020603050405020304" pitchFamily="18" charset="0"/>
                <a:cs typeface="Times New Roman" panose="02020603050405020304" pitchFamily="18" charset="0"/>
              </a:rPr>
              <a:t>Kamber</a:t>
            </a:r>
            <a:r>
              <a:rPr lang="en-US" sz="2000" dirty="0">
                <a:latin typeface="Times New Roman" panose="02020603050405020304" pitchFamily="18" charset="0"/>
                <a:cs typeface="Times New Roman" panose="02020603050405020304" pitchFamily="18" charset="0"/>
              </a:rPr>
              <a:t>| Jian Pei, </a:t>
            </a:r>
            <a:r>
              <a:rPr lang="en-GB" sz="2000" dirty="0">
                <a:latin typeface="Times New Roman" panose="02020603050405020304" pitchFamily="18" charset="0"/>
                <a:cs typeface="Times New Roman" panose="02020603050405020304" pitchFamily="18" charset="0"/>
              </a:rPr>
              <a:t> J. (2011). Data Mining: Concepts and Techniques (3rd ed.). Morgan Kaufmann.</a:t>
            </a: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24</a:t>
            </a:fld>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3690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dirty="0"/>
          </a:p>
        </p:txBody>
      </p:sp>
      <p:sp>
        <p:nvSpPr>
          <p:cNvPr id="100" name="Google Shape;100;p35"/>
          <p:cNvSpPr txBox="1">
            <a:spLocks noGrp="1"/>
          </p:cNvSpPr>
          <p:nvPr>
            <p:ph type="body" idx="1"/>
          </p:nvPr>
        </p:nvSpPr>
        <p:spPr>
          <a:xfrm>
            <a:off x="872231" y="2947720"/>
            <a:ext cx="7399538" cy="2245718"/>
          </a:xfrm>
          <a:prstGeom prst="rect">
            <a:avLst/>
          </a:prstGeom>
          <a:noFill/>
          <a:ln>
            <a:noFill/>
          </a:ln>
        </p:spPr>
        <p:txBody>
          <a:bodyPr spcFirstLastPara="1" wrap="square" lIns="91425" tIns="45700" rIns="91425" bIns="45700" anchor="t" anchorCtr="0">
            <a:noAutofit/>
          </a:bodyPr>
          <a:lstStyle/>
          <a:p>
            <a:pPr marL="63500" lvl="0" indent="0" algn="ctr" rtl="0">
              <a:lnSpc>
                <a:spcPct val="100000"/>
              </a:lnSpc>
              <a:spcBef>
                <a:spcPts val="100"/>
              </a:spcBef>
              <a:spcAft>
                <a:spcPts val="0"/>
              </a:spcAft>
              <a:buSzPts val="2600"/>
              <a:buNone/>
            </a:pPr>
            <a:r>
              <a:rPr lang="en-US" sz="3200" dirty="0">
                <a:solidFill>
                  <a:schemeClr val="tx1"/>
                </a:solidFill>
                <a:latin typeface="Times New Roman" panose="02020603050405020304" pitchFamily="18" charset="0"/>
                <a:cs typeface="Times New Roman" panose="02020603050405020304" pitchFamily="18" charset="0"/>
              </a:rPr>
              <a:t>THANKS FOR WATCHING AND LISTENNING!!!!</a:t>
            </a: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25</a:t>
            </a:fld>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947930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233598" y="53176"/>
            <a:ext cx="8222673" cy="95303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dirty="0">
                <a:latin typeface="Times New Roman" panose="02020603050405020304" pitchFamily="18" charset="0"/>
                <a:cs typeface="Times New Roman" panose="02020603050405020304" pitchFamily="18" charset="0"/>
              </a:rPr>
              <a:t>1.</a:t>
            </a:r>
            <a:r>
              <a:rPr lang="en-GB" b="1" i="0" u="none" strike="noStrike" dirty="0">
                <a:effectLst/>
                <a:latin typeface="Times New Roman" panose="02020603050405020304" pitchFamily="18" charset="0"/>
                <a:cs typeface="Times New Roman" panose="02020603050405020304" pitchFamily="18" charset="0"/>
              </a:rPr>
              <a:t> TẠI SAO CẦN TIỀN XỬ LÝ DỮ LIỆU?</a:t>
            </a:r>
            <a:endParaRPr dirty="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latin typeface="Times New Roman" panose="02020603050405020304" pitchFamily="18" charset="0"/>
                <a:cs typeface="Times New Roman" panose="02020603050405020304" pitchFamily="18" charset="0"/>
              </a:rPr>
              <a:t>3</a:t>
            </a:fld>
            <a:endParaRPr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E0CB178-4BE7-4E9F-805C-70DADB7A1660}"/>
              </a:ext>
            </a:extLst>
          </p:cNvPr>
          <p:cNvSpPr txBox="1"/>
          <p:nvPr/>
        </p:nvSpPr>
        <p:spPr>
          <a:xfrm>
            <a:off x="3498574" y="3061253"/>
            <a:ext cx="1232452" cy="265044"/>
          </a:xfrm>
          <a:prstGeom prst="rect">
            <a:avLst/>
          </a:prstGeom>
          <a:noFill/>
        </p:spPr>
        <p:txBody>
          <a:bodyPr wrap="square" rtlCol="0">
            <a:spAutoFit/>
          </a:bodyPr>
          <a:lstStyle/>
          <a:p>
            <a:endParaRPr lang="en-US" dirty="0"/>
          </a:p>
        </p:txBody>
      </p:sp>
      <p:sp>
        <p:nvSpPr>
          <p:cNvPr id="3" name="TextBox 2">
            <a:extLst>
              <a:ext uri="{FF2B5EF4-FFF2-40B4-BE49-F238E27FC236}">
                <a16:creationId xmlns:a16="http://schemas.microsoft.com/office/drawing/2014/main" id="{91BD5B46-3EBF-4583-BCC9-A149B43325A7}"/>
              </a:ext>
            </a:extLst>
          </p:cNvPr>
          <p:cNvSpPr txBox="1"/>
          <p:nvPr/>
        </p:nvSpPr>
        <p:spPr>
          <a:xfrm>
            <a:off x="406586" y="1490008"/>
            <a:ext cx="8141796" cy="830997"/>
          </a:xfrm>
          <a:prstGeom prst="rect">
            <a:avLst/>
          </a:prstGeom>
          <a:noFill/>
        </p:spPr>
        <p:txBody>
          <a:bodyPr wrap="square" rtlCol="0">
            <a:spAutoFit/>
          </a:bodyPr>
          <a:lstStyle/>
          <a:p>
            <a:pPr marL="342900" indent="-342900" rtl="0">
              <a:spcBef>
                <a:spcPts val="0"/>
              </a:spcBef>
              <a:spcAft>
                <a:spcPts val="0"/>
              </a:spcAft>
              <a:buFont typeface="Wingdings" panose="05000000000000000000" pitchFamily="2" charset="2"/>
              <a:buChar char="q"/>
            </a:pPr>
            <a:r>
              <a:rPr lang="vi-VN" sz="2400" b="0" i="0" u="none" strike="noStrike" dirty="0">
                <a:solidFill>
                  <a:srgbClr val="000000"/>
                </a:solidFill>
                <a:effectLst/>
                <a:latin typeface="+mj-lt"/>
              </a:rPr>
              <a:t>Chất lượng dữ liệu được định nghĩa bởi mức độ đáp ứng các yêu cầu của mục đích sử dụng. </a:t>
            </a:r>
            <a:endParaRPr lang="en-US" sz="2400" dirty="0">
              <a:latin typeface="+mj-lt"/>
            </a:endParaRPr>
          </a:p>
        </p:txBody>
      </p:sp>
      <p:sp>
        <p:nvSpPr>
          <p:cNvPr id="5" name="TextBox 4">
            <a:extLst>
              <a:ext uri="{FF2B5EF4-FFF2-40B4-BE49-F238E27FC236}">
                <a16:creationId xmlns:a16="http://schemas.microsoft.com/office/drawing/2014/main" id="{4CECBCD0-1564-4394-9BE9-D5515B00DBFB}"/>
              </a:ext>
            </a:extLst>
          </p:cNvPr>
          <p:cNvSpPr txBox="1"/>
          <p:nvPr/>
        </p:nvSpPr>
        <p:spPr>
          <a:xfrm>
            <a:off x="1342389" y="2946352"/>
            <a:ext cx="2295821" cy="1200329"/>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 Độ chính xác</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đầy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đủ</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nhất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quán</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EA8E54E-B092-42AB-B47E-E678C3D31287}"/>
              </a:ext>
            </a:extLst>
          </p:cNvPr>
          <p:cNvSpPr txBox="1"/>
          <p:nvPr/>
        </p:nvSpPr>
        <p:spPr>
          <a:xfrm>
            <a:off x="1337530" y="4043889"/>
            <a:ext cx="4601360" cy="1200329"/>
          </a:xfrm>
          <a:prstGeom prst="rect">
            <a:avLst/>
          </a:prstGeom>
          <a:noFill/>
        </p:spPr>
        <p:txBody>
          <a:bodyPr wrap="square">
            <a:spAutoFit/>
          </a:bodyPr>
          <a:lstStyle/>
          <a:p>
            <a:pPr rtl="0">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Tính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kịp</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thời</a:t>
            </a:r>
            <a:endParaRPr lang="en-US" sz="2400" b="0" i="0" u="none" strike="noStrike" dirty="0">
              <a:solidFill>
                <a:srgbClr val="000000"/>
              </a:solidFill>
              <a:effectLst/>
              <a:latin typeface="Times New Roman" panose="02020603050405020304" pitchFamily="18" charset="0"/>
              <a:cs typeface="Times New Roman" panose="02020603050405020304" pitchFamily="18" charset="0"/>
            </a:endParaRPr>
          </a:p>
          <a:p>
            <a:pPr rtl="0">
              <a:spcBef>
                <a:spcPts val="0"/>
              </a:spcBef>
              <a:spcAft>
                <a:spcPts val="0"/>
              </a:spcAft>
            </a:pPr>
            <a:r>
              <a:rPr lang="en-US" sz="2400" dirty="0">
                <a:latin typeface="Times New Roman" panose="02020603050405020304" pitchFamily="18" charset="0"/>
                <a:cs typeface="Times New Roman" panose="02020603050405020304" pitchFamily="18" charset="0"/>
              </a:rPr>
              <a:t>+ Độ tin </a:t>
            </a:r>
            <a:r>
              <a:rPr lang="en-US" sz="2400" dirty="0" err="1">
                <a:latin typeface="Times New Roman" panose="02020603050405020304" pitchFamily="18" charset="0"/>
                <a:cs typeface="Times New Roman" panose="02020603050405020304" pitchFamily="18" charset="0"/>
              </a:rPr>
              <a:t>cậy</a:t>
            </a:r>
            <a:endParaRPr lang="en-US" sz="2400" dirty="0">
              <a:latin typeface="Times New Roman" panose="02020603050405020304" pitchFamily="18" charset="0"/>
              <a:cs typeface="Times New Roman" panose="02020603050405020304" pitchFamily="18" charset="0"/>
            </a:endParaRPr>
          </a:p>
          <a:p>
            <a:pPr rtl="0">
              <a:spcBef>
                <a:spcPts val="0"/>
              </a:spcBef>
              <a:spcAft>
                <a:spcPts val="0"/>
              </a:spcAft>
            </a:pP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Khả</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năng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diễn</a:t>
            </a:r>
            <a:r>
              <a:rPr lang="en-US" sz="2400" dirty="0">
                <a:latin typeface="Times New Roman" panose="02020603050405020304" pitchFamily="18" charset="0"/>
                <a:cs typeface="Times New Roman" panose="02020603050405020304" pitchFamily="18" charset="0"/>
              </a:rPr>
              <a:t> giải</a:t>
            </a:r>
          </a:p>
        </p:txBody>
      </p:sp>
      <p:sp>
        <p:nvSpPr>
          <p:cNvPr id="7" name="TextBox 6">
            <a:extLst>
              <a:ext uri="{FF2B5EF4-FFF2-40B4-BE49-F238E27FC236}">
                <a16:creationId xmlns:a16="http://schemas.microsoft.com/office/drawing/2014/main" id="{CE9A4A16-E299-42B6-B00D-4C0F697C4E28}"/>
              </a:ext>
            </a:extLst>
          </p:cNvPr>
          <p:cNvSpPr txBox="1"/>
          <p:nvPr/>
        </p:nvSpPr>
        <p:spPr>
          <a:xfrm>
            <a:off x="406586" y="2450719"/>
            <a:ext cx="8172430" cy="461665"/>
          </a:xfrm>
          <a:prstGeom prst="rect">
            <a:avLst/>
          </a:prstGeom>
          <a:noFill/>
        </p:spPr>
        <p:txBody>
          <a:bodyPr wrap="none" rtlCol="0">
            <a:spAutoFit/>
          </a:bodyPr>
          <a:lstStyle/>
          <a:p>
            <a:pPr marL="285750" indent="-285750">
              <a:buFont typeface="Wingdings" panose="05000000000000000000" pitchFamily="2" charset="2"/>
              <a:buChar char="q"/>
            </a:pPr>
            <a:r>
              <a:rPr lang="en-US" sz="2400" b="0" i="0" u="none" strike="noStrike" dirty="0">
                <a:solidFill>
                  <a:srgbClr val="000000"/>
                </a:solidFill>
                <a:effectLst/>
                <a:latin typeface="+mj-lt"/>
              </a:rPr>
              <a:t> </a:t>
            </a:r>
            <a:r>
              <a:rPr lang="vi-VN" sz="2400" b="0" i="0" u="none" strike="noStrike" dirty="0">
                <a:solidFill>
                  <a:srgbClr val="000000"/>
                </a:solidFill>
                <a:effectLst/>
                <a:latin typeface="+mj-lt"/>
              </a:rPr>
              <a:t>Các yếu tố chính ảnh hưởng đến chất lượng dữ liệu bao gồm</a:t>
            </a:r>
            <a:r>
              <a:rPr lang="en-US" sz="2400" b="0" i="0" u="none" strike="noStrike" dirty="0">
                <a:solidFill>
                  <a:srgbClr val="000000"/>
                </a:solidFill>
                <a:effectLst/>
                <a:latin typeface="+mj-lt"/>
              </a:rPr>
              <a:t>:</a:t>
            </a:r>
            <a:r>
              <a:rPr lang="vi-VN" sz="2400" b="0" i="0" u="none" strike="noStrike" dirty="0">
                <a:solidFill>
                  <a:srgbClr val="000000"/>
                </a:solidFill>
                <a:effectLst/>
                <a:latin typeface="+mj-lt"/>
              </a:rPr>
              <a:t> </a:t>
            </a:r>
            <a:endParaRPr lang="en-US" sz="2400" b="0" i="0" u="none" strike="noStrike" dirty="0">
              <a:solidFill>
                <a:srgbClr val="000000"/>
              </a:solidFill>
              <a:effectLst/>
              <a:latin typeface="+mj-lt"/>
            </a:endParaRPr>
          </a:p>
        </p:txBody>
      </p:sp>
    </p:spTree>
    <p:extLst>
      <p:ext uri="{BB962C8B-B14F-4D97-AF65-F5344CB8AC3E}">
        <p14:creationId xmlns:p14="http://schemas.microsoft.com/office/powerpoint/2010/main" val="207638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3B76AB-F60A-4F30-A48D-3EC4C0A6FA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B3F539-59A6-47DA-8CD7-B3D7084C9018}"/>
              </a:ext>
            </a:extLst>
          </p:cNvPr>
          <p:cNvSpPr txBox="1"/>
          <p:nvPr/>
        </p:nvSpPr>
        <p:spPr>
          <a:xfrm>
            <a:off x="238223" y="269689"/>
            <a:ext cx="8097909" cy="553998"/>
          </a:xfrm>
          <a:prstGeom prst="rect">
            <a:avLst/>
          </a:prstGeom>
          <a:noFill/>
        </p:spPr>
        <p:txBody>
          <a:bodyPr wrap="squar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1. TẠI SAO CẦN TIỀN XỬ LÝ DỮ LIỆU?</a:t>
            </a:r>
          </a:p>
        </p:txBody>
      </p:sp>
      <p:sp>
        <p:nvSpPr>
          <p:cNvPr id="4" name="TextBox 3">
            <a:extLst>
              <a:ext uri="{FF2B5EF4-FFF2-40B4-BE49-F238E27FC236}">
                <a16:creationId xmlns:a16="http://schemas.microsoft.com/office/drawing/2014/main" id="{5AEBC17D-F683-48F4-B907-51E1D0B123BF}"/>
              </a:ext>
            </a:extLst>
          </p:cNvPr>
          <p:cNvSpPr txBox="1"/>
          <p:nvPr/>
        </p:nvSpPr>
        <p:spPr>
          <a:xfrm>
            <a:off x="350520" y="1402080"/>
            <a:ext cx="5783956"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1.1 TÍNH CHÍNH XÁC (ACCURACY)</a:t>
            </a:r>
          </a:p>
        </p:txBody>
      </p:sp>
      <p:sp>
        <p:nvSpPr>
          <p:cNvPr id="5" name="TextBox 4">
            <a:extLst>
              <a:ext uri="{FF2B5EF4-FFF2-40B4-BE49-F238E27FC236}">
                <a16:creationId xmlns:a16="http://schemas.microsoft.com/office/drawing/2014/main" id="{C79AFD58-DB00-4B3F-B12B-FEBF858DC13B}"/>
              </a:ext>
            </a:extLst>
          </p:cNvPr>
          <p:cNvSpPr txBox="1"/>
          <p:nvPr/>
        </p:nvSpPr>
        <p:spPr>
          <a:xfrm>
            <a:off x="660399" y="2057417"/>
            <a:ext cx="8097909"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chính xác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phản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đúng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thực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tế</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hoặc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giá</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trị</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06B8EEBE-61E9-4B3B-BE5F-FEE289DF337F}"/>
              </a:ext>
            </a:extLst>
          </p:cNvPr>
          <p:cNvSpPr txBox="1"/>
          <p:nvPr/>
        </p:nvSpPr>
        <p:spPr>
          <a:xfrm>
            <a:off x="616941" y="3537470"/>
            <a:ext cx="8097909" cy="1569660"/>
          </a:xfrm>
          <a:prstGeom prst="rect">
            <a:avLst/>
          </a:prstGeom>
          <a:noFill/>
        </p:spPr>
        <p:txBody>
          <a:bodyPr wrap="square" rtlCol="0">
            <a:spAutoFit/>
          </a:bodyPr>
          <a:lstStyle/>
          <a:p>
            <a:pPr marL="457200"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2400" b="0" i="0" u="none" strike="noStrike" dirty="0">
                <a:solidFill>
                  <a:srgbClr val="000000"/>
                </a:solidFill>
                <a:effectLst/>
                <a:latin typeface="+mj-lt"/>
              </a:rPr>
              <a:t> </a:t>
            </a:r>
            <a:r>
              <a:rPr lang="vi-VN" sz="2400" b="0" i="0" u="none" strike="noStrike" dirty="0">
                <a:solidFill>
                  <a:srgbClr val="000000"/>
                </a:solidFill>
                <a:effectLst/>
                <a:latin typeface="+mj-lt"/>
              </a:rPr>
              <a:t>Các công cụ thu thập dữ liệu được sử dụng có thể bị lỗi.</a:t>
            </a:r>
          </a:p>
          <a:p>
            <a:pPr marL="457200"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2400" b="0" i="0" u="none" strike="noStrike" dirty="0">
                <a:solidFill>
                  <a:srgbClr val="000000"/>
                </a:solidFill>
                <a:effectLst/>
                <a:latin typeface="+mj-lt"/>
              </a:rPr>
              <a:t> </a:t>
            </a:r>
            <a:r>
              <a:rPr lang="vi-VN" sz="2400" b="0" i="0" u="none" strike="noStrike" dirty="0">
                <a:solidFill>
                  <a:srgbClr val="000000"/>
                </a:solidFill>
                <a:effectLst/>
                <a:latin typeface="+mj-lt"/>
              </a:rPr>
              <a:t>Có thể có sự cố do con người hoặc máy tính trong quá trình nhập dữ liệu </a:t>
            </a:r>
          </a:p>
          <a:p>
            <a:pPr marL="457200" rtl="0" fontAlgn="base">
              <a:spcBef>
                <a:spcPts val="0"/>
              </a:spcBef>
              <a:spcAft>
                <a:spcPts val="120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r>
              <a:rPr lang="en-US" sz="2400" b="0" i="0" u="none" strike="noStrike" dirty="0">
                <a:solidFill>
                  <a:srgbClr val="000000"/>
                </a:solidFill>
                <a:effectLst/>
                <a:latin typeface="+mj-lt"/>
              </a:rPr>
              <a:t> </a:t>
            </a:r>
            <a:r>
              <a:rPr lang="vi-VN" sz="2400" b="0" i="0" u="none" strike="noStrike" dirty="0">
                <a:solidFill>
                  <a:srgbClr val="000000"/>
                </a:solidFill>
                <a:effectLst/>
                <a:latin typeface="+mj-lt"/>
              </a:rPr>
              <a:t>Nhập giá trị không chính xác có chủ đích.</a:t>
            </a:r>
          </a:p>
        </p:txBody>
      </p:sp>
      <p:sp>
        <p:nvSpPr>
          <p:cNvPr id="9" name="TextBox 8">
            <a:extLst>
              <a:ext uri="{FF2B5EF4-FFF2-40B4-BE49-F238E27FC236}">
                <a16:creationId xmlns:a16="http://schemas.microsoft.com/office/drawing/2014/main" id="{094E69C0-A07A-48A4-A166-75BACA4BD4EA}"/>
              </a:ext>
            </a:extLst>
          </p:cNvPr>
          <p:cNvSpPr txBox="1"/>
          <p:nvPr/>
        </p:nvSpPr>
        <p:spPr>
          <a:xfrm>
            <a:off x="660399" y="3051308"/>
            <a:ext cx="7340471" cy="461665"/>
          </a:xfrm>
          <a:prstGeom prst="rect">
            <a:avLst/>
          </a:prstGeom>
          <a:noFill/>
        </p:spPr>
        <p:txBody>
          <a:bodyPr wrap="none" rtlCol="0">
            <a:spAutoFit/>
          </a:bodyPr>
          <a:lstStyle/>
          <a:p>
            <a:pPr marL="342900" indent="-342900">
              <a:buFont typeface="Wingdings" panose="05000000000000000000" pitchFamily="2" charset="2"/>
              <a:buChar char="q"/>
            </a:pP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nhiều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lý</a:t>
            </a:r>
            <a:r>
              <a:rPr lang="en-US" sz="2400" dirty="0">
                <a:latin typeface="Times New Roman" panose="02020603050405020304" pitchFamily="18" charset="0"/>
                <a:cs typeface="Times New Roman" panose="02020603050405020304" pitchFamily="18" charset="0"/>
              </a:rPr>
              <a:t> do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thể</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dẫn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dữ</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không</a:t>
            </a:r>
            <a:r>
              <a:rPr lang="en-US" sz="2400" dirty="0">
                <a:latin typeface="Times New Roman" panose="02020603050405020304" pitchFamily="18" charset="0"/>
                <a:cs typeface="Times New Roman" panose="02020603050405020304" pitchFamily="18" charset="0"/>
              </a:rPr>
              <a:t> chính xác:</a:t>
            </a:r>
          </a:p>
        </p:txBody>
      </p:sp>
    </p:spTree>
    <p:extLst>
      <p:ext uri="{BB962C8B-B14F-4D97-AF65-F5344CB8AC3E}">
        <p14:creationId xmlns:p14="http://schemas.microsoft.com/office/powerpoint/2010/main" val="746584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3B76AB-F60A-4F30-A48D-3EC4C0A6FA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B3F539-59A6-47DA-8CD7-B3D7084C9018}"/>
              </a:ext>
            </a:extLst>
          </p:cNvPr>
          <p:cNvSpPr txBox="1"/>
          <p:nvPr/>
        </p:nvSpPr>
        <p:spPr>
          <a:xfrm>
            <a:off x="238223" y="269689"/>
            <a:ext cx="8097909" cy="553998"/>
          </a:xfrm>
          <a:prstGeom prst="rect">
            <a:avLst/>
          </a:prstGeom>
          <a:noFill/>
        </p:spPr>
        <p:txBody>
          <a:bodyPr wrap="squar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1. TẠI SAO CẦN TIỀN XỬ LÝ DỮ LIỆU?</a:t>
            </a:r>
          </a:p>
        </p:txBody>
      </p:sp>
      <p:sp>
        <p:nvSpPr>
          <p:cNvPr id="4" name="TextBox 3">
            <a:extLst>
              <a:ext uri="{FF2B5EF4-FFF2-40B4-BE49-F238E27FC236}">
                <a16:creationId xmlns:a16="http://schemas.microsoft.com/office/drawing/2014/main" id="{5AEBC17D-F683-48F4-B907-51E1D0B123BF}"/>
              </a:ext>
            </a:extLst>
          </p:cNvPr>
          <p:cNvSpPr txBox="1"/>
          <p:nvPr/>
        </p:nvSpPr>
        <p:spPr>
          <a:xfrm>
            <a:off x="350520" y="1402080"/>
            <a:ext cx="5783956"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1.1 TÍNH CHÍNH XÁC (ACCURACY)</a:t>
            </a:r>
          </a:p>
        </p:txBody>
      </p:sp>
      <p:pic>
        <p:nvPicPr>
          <p:cNvPr id="1026" name="Picture 2">
            <a:extLst>
              <a:ext uri="{FF2B5EF4-FFF2-40B4-BE49-F238E27FC236}">
                <a16:creationId xmlns:a16="http://schemas.microsoft.com/office/drawing/2014/main" id="{B589D816-5778-4BC2-A8B8-66B887CF6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 y="2019300"/>
            <a:ext cx="8689877" cy="403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111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3B76AB-F60A-4F30-A48D-3EC4C0A6FA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B3F539-59A6-47DA-8CD7-B3D7084C9018}"/>
              </a:ext>
            </a:extLst>
          </p:cNvPr>
          <p:cNvSpPr txBox="1"/>
          <p:nvPr/>
        </p:nvSpPr>
        <p:spPr>
          <a:xfrm>
            <a:off x="238223" y="269689"/>
            <a:ext cx="8097909" cy="553998"/>
          </a:xfrm>
          <a:prstGeom prst="rect">
            <a:avLst/>
          </a:prstGeom>
          <a:noFill/>
        </p:spPr>
        <p:txBody>
          <a:bodyPr wrap="squar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1. TẠI SAO CẦN TIỀN XỬ LÝ DỮ LIỆU?</a:t>
            </a:r>
          </a:p>
        </p:txBody>
      </p:sp>
      <p:sp>
        <p:nvSpPr>
          <p:cNvPr id="4" name="TextBox 3">
            <a:extLst>
              <a:ext uri="{FF2B5EF4-FFF2-40B4-BE49-F238E27FC236}">
                <a16:creationId xmlns:a16="http://schemas.microsoft.com/office/drawing/2014/main" id="{5AEBC17D-F683-48F4-B907-51E1D0B123BF}"/>
              </a:ext>
            </a:extLst>
          </p:cNvPr>
          <p:cNvSpPr txBox="1"/>
          <p:nvPr/>
        </p:nvSpPr>
        <p:spPr>
          <a:xfrm>
            <a:off x="350520" y="1402080"/>
            <a:ext cx="5955476"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1.2 TÍNH ĐẦY ĐỦ (COMPLETENESS)</a:t>
            </a:r>
          </a:p>
        </p:txBody>
      </p:sp>
      <p:sp>
        <p:nvSpPr>
          <p:cNvPr id="6" name="TextBox 5">
            <a:extLst>
              <a:ext uri="{FF2B5EF4-FFF2-40B4-BE49-F238E27FC236}">
                <a16:creationId xmlns:a16="http://schemas.microsoft.com/office/drawing/2014/main" id="{9701308A-63D4-4E79-92E4-BC75A615DE73}"/>
              </a:ext>
            </a:extLst>
          </p:cNvPr>
          <p:cNvSpPr txBox="1"/>
          <p:nvPr/>
        </p:nvSpPr>
        <p:spPr>
          <a:xfrm>
            <a:off x="696774" y="1967637"/>
            <a:ext cx="7990026"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có</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tính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đầy</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đủ</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là</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không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bị</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thiếu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thông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tin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quan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trọng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DA330F5-F758-4488-AF72-36F9574E0E6B}"/>
              </a:ext>
            </a:extLst>
          </p:cNvPr>
          <p:cNvSpPr txBox="1"/>
          <p:nvPr/>
        </p:nvSpPr>
        <p:spPr>
          <a:xfrm>
            <a:off x="238223" y="2828835"/>
            <a:ext cx="8369300" cy="1200329"/>
          </a:xfrm>
          <a:prstGeom prst="rect">
            <a:avLst/>
          </a:prstGeom>
          <a:noFill/>
        </p:spPr>
        <p:txBody>
          <a:bodyPr wrap="square" rtlCol="0">
            <a:spAutoFit/>
          </a:bodyPr>
          <a:lstStyle/>
          <a:p>
            <a:pPr marL="800100" indent="-342900" rtl="0">
              <a:spcBef>
                <a:spcPts val="0"/>
              </a:spcBef>
              <a:spcAft>
                <a:spcPts val="1200"/>
              </a:spcAft>
              <a:buFont typeface="Wingdings" panose="05000000000000000000" pitchFamily="2" charset="2"/>
              <a:buChar char="q"/>
            </a:pP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Nếu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giá</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trị</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hoặc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thuộc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tính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quan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trọng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bị</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thiếu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sẽ</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không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đủ</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để</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phân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tích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chính xác.</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84A3473-8FDB-4477-87E9-5C2156150A48}"/>
              </a:ext>
            </a:extLst>
          </p:cNvPr>
          <p:cNvSpPr txBox="1"/>
          <p:nvPr/>
        </p:nvSpPr>
        <p:spPr>
          <a:xfrm>
            <a:off x="696774" y="3711751"/>
            <a:ext cx="6477000" cy="461665"/>
          </a:xfrm>
          <a:prstGeom prst="rect">
            <a:avLst/>
          </a:prstGeom>
          <a:noFill/>
        </p:spPr>
        <p:txBody>
          <a:bodyPr wrap="square" rtlCol="0">
            <a:spAutoFit/>
          </a:bodyPr>
          <a:lstStyle/>
          <a:p>
            <a:pPr marL="285750" indent="-285750">
              <a:buFont typeface="Wingdings" panose="05000000000000000000" pitchFamily="2" charset="2"/>
              <a:buChar char="q"/>
            </a:pP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không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đầy</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đủ</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có</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thể</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xảy</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ra do:</a:t>
            </a:r>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A7F5C30-87AF-454D-BDC4-6E221A70E3E7}"/>
              </a:ext>
            </a:extLst>
          </p:cNvPr>
          <p:cNvSpPr txBox="1"/>
          <p:nvPr/>
        </p:nvSpPr>
        <p:spPr>
          <a:xfrm>
            <a:off x="580747" y="4210475"/>
            <a:ext cx="8026776" cy="2092881"/>
          </a:xfrm>
          <a:prstGeom prst="rect">
            <a:avLst/>
          </a:prstGeom>
          <a:noFill/>
        </p:spPr>
        <p:txBody>
          <a:bodyPr wrap="square" rtlCol="0">
            <a:spAutoFit/>
          </a:bodyPr>
          <a:lstStyle/>
          <a:p>
            <a:pPr marL="457200" rtl="0" fontAlgn="base">
              <a:spcBef>
                <a:spcPts val="0"/>
              </a:spcBef>
              <a:spcAft>
                <a:spcPts val="120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Thuộc tính không được ghi lại, thông tin không được coi là quan trọng tại thời điểm nhập dữ liệu</a:t>
            </a:r>
          </a:p>
          <a:p>
            <a:pPr marL="457200"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Lỗi trong việc ghi chép dữ liệu, chẳng hạn như hiểu lầm hoặc sự cố thiết bị.</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412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3B76AB-F60A-4F30-A48D-3EC4C0A6FA65}"/>
              </a:ext>
            </a:extLst>
          </p:cNvPr>
          <p:cNvSpPr>
            <a:spLocks noGrp="1"/>
          </p:cNvSpPr>
          <p:nvPr>
            <p:ph type="sldNum" idx="12"/>
          </p:nvPr>
        </p:nvSpPr>
        <p:spPr/>
        <p:txBody>
          <a:bodyPr/>
          <a:lstStyle/>
          <a:p>
            <a:pPr marL="0" lvl="0" indent="0" algn="r" rtl="0">
              <a:spcBef>
                <a:spcPts val="0"/>
              </a:spcBef>
              <a:spcAft>
                <a:spcPts val="0"/>
              </a:spcAft>
              <a:buNone/>
            </a:pPr>
            <a:r>
              <a:rPr lang="en-US" dirty="0">
                <a:latin typeface="Times New Roman" panose="02020603050405020304" pitchFamily="18" charset="0"/>
                <a:cs typeface="Times New Roman" panose="02020603050405020304" pitchFamily="18" charset="0"/>
              </a:rPr>
              <a:t>7</a:t>
            </a:r>
          </a:p>
        </p:txBody>
      </p:sp>
      <p:sp>
        <p:nvSpPr>
          <p:cNvPr id="3" name="TextBox 2">
            <a:extLst>
              <a:ext uri="{FF2B5EF4-FFF2-40B4-BE49-F238E27FC236}">
                <a16:creationId xmlns:a16="http://schemas.microsoft.com/office/drawing/2014/main" id="{A1B3F539-59A6-47DA-8CD7-B3D7084C9018}"/>
              </a:ext>
            </a:extLst>
          </p:cNvPr>
          <p:cNvSpPr txBox="1"/>
          <p:nvPr/>
        </p:nvSpPr>
        <p:spPr>
          <a:xfrm>
            <a:off x="238223" y="269689"/>
            <a:ext cx="8097909" cy="553998"/>
          </a:xfrm>
          <a:prstGeom prst="rect">
            <a:avLst/>
          </a:prstGeom>
          <a:noFill/>
        </p:spPr>
        <p:txBody>
          <a:bodyPr wrap="squar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1. TẠI SAO CẦN TIỀN XỬ LÝ DỮ LIỆU?</a:t>
            </a:r>
          </a:p>
        </p:txBody>
      </p:sp>
      <p:sp>
        <p:nvSpPr>
          <p:cNvPr id="4" name="TextBox 3">
            <a:extLst>
              <a:ext uri="{FF2B5EF4-FFF2-40B4-BE49-F238E27FC236}">
                <a16:creationId xmlns:a16="http://schemas.microsoft.com/office/drawing/2014/main" id="{5AEBC17D-F683-48F4-B907-51E1D0B123BF}"/>
              </a:ext>
            </a:extLst>
          </p:cNvPr>
          <p:cNvSpPr txBox="1"/>
          <p:nvPr/>
        </p:nvSpPr>
        <p:spPr>
          <a:xfrm>
            <a:off x="350520" y="1402080"/>
            <a:ext cx="5955476"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1.2 TÍNH ĐẦY ĐỦ (COMPLETENESS)</a:t>
            </a:r>
          </a:p>
        </p:txBody>
      </p:sp>
      <p:pic>
        <p:nvPicPr>
          <p:cNvPr id="2050" name="Picture 2">
            <a:extLst>
              <a:ext uri="{FF2B5EF4-FFF2-40B4-BE49-F238E27FC236}">
                <a16:creationId xmlns:a16="http://schemas.microsoft.com/office/drawing/2014/main" id="{FC7F67D5-B222-459B-BD6C-C50811AEB5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954" y="3108426"/>
            <a:ext cx="8696325" cy="2667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1AB50D2-F417-4C0A-9258-FD5EAD98A8EA}"/>
              </a:ext>
            </a:extLst>
          </p:cNvPr>
          <p:cNvSpPr txBox="1"/>
          <p:nvPr/>
        </p:nvSpPr>
        <p:spPr>
          <a:xfrm>
            <a:off x="422865" y="2070587"/>
            <a:ext cx="8392505" cy="830997"/>
          </a:xfrm>
          <a:prstGeom prst="rect">
            <a:avLst/>
          </a:prstGeom>
          <a:noFill/>
        </p:spPr>
        <p:txBody>
          <a:bodyPr wrap="square" rtlCol="0">
            <a:spAutoFit/>
          </a:bodyPr>
          <a:lstStyle/>
          <a:p>
            <a:r>
              <a:rPr lang="vi-VN" sz="2400" b="0" i="0" u="none" strike="noStrike" dirty="0">
                <a:solidFill>
                  <a:srgbClr val="000000"/>
                </a:solidFill>
                <a:effectLst/>
                <a:latin typeface="Times New Roman" panose="02020603050405020304" pitchFamily="18" charset="0"/>
                <a:cs typeface="Times New Roman" panose="02020603050405020304" pitchFamily="18" charset="0"/>
              </a:rPr>
              <a:t>Ví dụ: Một số thuộc tính, chẳng hạn như việc các mặt hàng có được quảng cáo giảm giá hay không, bị thiếu.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024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3B76AB-F60A-4F30-A48D-3EC4C0A6FA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B3F539-59A6-47DA-8CD7-B3D7084C9018}"/>
              </a:ext>
            </a:extLst>
          </p:cNvPr>
          <p:cNvSpPr txBox="1"/>
          <p:nvPr/>
        </p:nvSpPr>
        <p:spPr>
          <a:xfrm>
            <a:off x="238223" y="269689"/>
            <a:ext cx="8097909" cy="553998"/>
          </a:xfrm>
          <a:prstGeom prst="rect">
            <a:avLst/>
          </a:prstGeom>
          <a:noFill/>
        </p:spPr>
        <p:txBody>
          <a:bodyPr wrap="squar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1. TẠI SAO CẦN TIỀN XỬ LÝ DỮ LIỆU?</a:t>
            </a:r>
          </a:p>
        </p:txBody>
      </p:sp>
      <p:sp>
        <p:nvSpPr>
          <p:cNvPr id="4" name="TextBox 3">
            <a:extLst>
              <a:ext uri="{FF2B5EF4-FFF2-40B4-BE49-F238E27FC236}">
                <a16:creationId xmlns:a16="http://schemas.microsoft.com/office/drawing/2014/main" id="{5AEBC17D-F683-48F4-B907-51E1D0B123BF}"/>
              </a:ext>
            </a:extLst>
          </p:cNvPr>
          <p:cNvSpPr txBox="1"/>
          <p:nvPr/>
        </p:nvSpPr>
        <p:spPr>
          <a:xfrm>
            <a:off x="350520" y="1402080"/>
            <a:ext cx="6362639"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1.3 TÍNH NHẤT QUÁN (CONSISTENCY)</a:t>
            </a:r>
          </a:p>
        </p:txBody>
      </p:sp>
      <p:sp>
        <p:nvSpPr>
          <p:cNvPr id="5" name="TextBox 4">
            <a:extLst>
              <a:ext uri="{FF2B5EF4-FFF2-40B4-BE49-F238E27FC236}">
                <a16:creationId xmlns:a16="http://schemas.microsoft.com/office/drawing/2014/main" id="{C79AFD58-DB00-4B3F-B12B-FEBF858DC13B}"/>
              </a:ext>
            </a:extLst>
          </p:cNvPr>
          <p:cNvSpPr txBox="1"/>
          <p:nvPr/>
        </p:nvSpPr>
        <p:spPr>
          <a:xfrm>
            <a:off x="731298" y="2057417"/>
            <a:ext cx="7866602" cy="830997"/>
          </a:xfrm>
          <a:prstGeom prst="rect">
            <a:avLst/>
          </a:prstGeom>
          <a:noFill/>
        </p:spPr>
        <p:txBody>
          <a:bodyPr wrap="square" rtlCol="0">
            <a:spAutoFit/>
          </a:bodyPr>
          <a:lstStyle/>
          <a:p>
            <a:pPr marL="342900" indent="-342900">
              <a:buFont typeface="Wingdings" panose="05000000000000000000" pitchFamily="2" charset="2"/>
              <a:buChar char="q"/>
            </a:pP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có</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tính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nhất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quán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là</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cần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phải</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nhất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quán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giữa</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hệ</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thống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và</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nguồn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E11E5B-4423-4E9F-9DF4-F4D242AA8053}"/>
              </a:ext>
            </a:extLst>
          </p:cNvPr>
          <p:cNvSpPr txBox="1"/>
          <p:nvPr/>
        </p:nvSpPr>
        <p:spPr>
          <a:xfrm>
            <a:off x="711200" y="3051308"/>
            <a:ext cx="7975600" cy="830997"/>
          </a:xfrm>
          <a:prstGeom prst="rect">
            <a:avLst/>
          </a:prstGeom>
          <a:noFill/>
        </p:spPr>
        <p:txBody>
          <a:bodyPr wrap="square" rtlCol="0">
            <a:spAutoFit/>
          </a:bodyPr>
          <a:lstStyle/>
          <a:p>
            <a:pPr marL="285750" indent="-285750">
              <a:buFont typeface="Wingdings" panose="05000000000000000000" pitchFamily="2" charset="2"/>
              <a:buChar char="q"/>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có</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tính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nhất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quán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là</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liệu</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cần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phải</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nhất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quán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giữa</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hệ</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thống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và</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các</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nguồn</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D6776F7-0B35-4EA4-9E0F-63D6BEBCE4DC}"/>
              </a:ext>
            </a:extLst>
          </p:cNvPr>
          <p:cNvSpPr txBox="1"/>
          <p:nvPr/>
        </p:nvSpPr>
        <p:spPr>
          <a:xfrm>
            <a:off x="731298" y="3872832"/>
            <a:ext cx="4692310" cy="830997"/>
          </a:xfrm>
          <a:prstGeom prst="rect">
            <a:avLst/>
          </a:prstGeom>
          <a:noFill/>
        </p:spPr>
        <p:txBody>
          <a:bodyPr wrap="none" rtlCol="0">
            <a:spAutoFit/>
          </a:bodyPr>
          <a:lstStyle/>
          <a:p>
            <a:pPr marL="457200" rtl="0" fontAlgn="base">
              <a:spcBef>
                <a:spcPts val="0"/>
              </a:spcBef>
              <a:spcAft>
                <a:spcPts val="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Các quy ước đặt tên khác nhau</a:t>
            </a:r>
          </a:p>
          <a:p>
            <a:pPr marL="457200" rtl="0" fontAlgn="base">
              <a:spcBef>
                <a:spcPts val="0"/>
              </a:spcBef>
              <a:spcAft>
                <a:spcPts val="1200"/>
              </a:spcAft>
            </a:pP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vi-VN" sz="2400" b="0" i="0" u="none" strike="noStrike" dirty="0">
                <a:solidFill>
                  <a:srgbClr val="000000"/>
                </a:solidFill>
                <a:effectLst/>
                <a:latin typeface="Times New Roman" panose="02020603050405020304" pitchFamily="18" charset="0"/>
                <a:cs typeface="Times New Roman" panose="02020603050405020304" pitchFamily="18" charset="0"/>
              </a:rPr>
              <a:t>Sự khác biệt trong mã dữ liệu.</a:t>
            </a:r>
          </a:p>
        </p:txBody>
      </p:sp>
      <p:sp>
        <p:nvSpPr>
          <p:cNvPr id="8" name="TextBox 7">
            <a:extLst>
              <a:ext uri="{FF2B5EF4-FFF2-40B4-BE49-F238E27FC236}">
                <a16:creationId xmlns:a16="http://schemas.microsoft.com/office/drawing/2014/main" id="{57D033CB-7BFD-4D2D-99D7-5FFA62C12303}"/>
              </a:ext>
            </a:extLst>
          </p:cNvPr>
          <p:cNvSpPr txBox="1"/>
          <p:nvPr/>
        </p:nvSpPr>
        <p:spPr>
          <a:xfrm>
            <a:off x="1178274" y="4657662"/>
            <a:ext cx="5876930" cy="461665"/>
          </a:xfrm>
          <a:prstGeom prst="rect">
            <a:avLst/>
          </a:prstGeom>
          <a:noFill/>
        </p:spPr>
        <p:txBody>
          <a:bodyPr wrap="none" rtlCol="0">
            <a:spAutoFit/>
          </a:bodyPr>
          <a:lstStyle/>
          <a:p>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Sự</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không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đồng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nhất</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trong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định</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dạng</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dữ</a:t>
            </a:r>
            <a:r>
              <a:rPr lang="en-US" sz="24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2400" b="0" i="0" u="none" strike="noStrike" dirty="0" err="1">
                <a:solidFill>
                  <a:srgbClr val="000000"/>
                </a:solidFill>
                <a:effectLst/>
                <a:latin typeface="Times New Roman" panose="02020603050405020304" pitchFamily="18" charset="0"/>
                <a:cs typeface="Times New Roman" panose="02020603050405020304" pitchFamily="18" charset="0"/>
              </a:rPr>
              <a:t>liệu</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94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3B76AB-F60A-4F30-A48D-3EC4C0A6FA6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1B3F539-59A6-47DA-8CD7-B3D7084C9018}"/>
              </a:ext>
            </a:extLst>
          </p:cNvPr>
          <p:cNvSpPr txBox="1"/>
          <p:nvPr/>
        </p:nvSpPr>
        <p:spPr>
          <a:xfrm>
            <a:off x="238223" y="269689"/>
            <a:ext cx="8097909" cy="553998"/>
          </a:xfrm>
          <a:prstGeom prst="rect">
            <a:avLst/>
          </a:prstGeom>
          <a:noFill/>
        </p:spPr>
        <p:txBody>
          <a:bodyPr wrap="square" rtlCol="0">
            <a:spAutoFit/>
          </a:bodyPr>
          <a:lstStyle/>
          <a:p>
            <a:r>
              <a:rPr lang="en-US" sz="3000" b="1" dirty="0">
                <a:solidFill>
                  <a:srgbClr val="FFFF00"/>
                </a:solidFill>
                <a:latin typeface="Times New Roman" panose="02020603050405020304" pitchFamily="18" charset="0"/>
                <a:cs typeface="Times New Roman" panose="02020603050405020304" pitchFamily="18" charset="0"/>
              </a:rPr>
              <a:t>1. TẠI SAO CẦN TIỀN XỬ LÝ DỮ LIỆU?</a:t>
            </a:r>
          </a:p>
        </p:txBody>
      </p:sp>
      <p:sp>
        <p:nvSpPr>
          <p:cNvPr id="4" name="TextBox 3">
            <a:extLst>
              <a:ext uri="{FF2B5EF4-FFF2-40B4-BE49-F238E27FC236}">
                <a16:creationId xmlns:a16="http://schemas.microsoft.com/office/drawing/2014/main" id="{5AEBC17D-F683-48F4-B907-51E1D0B123BF}"/>
              </a:ext>
            </a:extLst>
          </p:cNvPr>
          <p:cNvSpPr txBox="1"/>
          <p:nvPr/>
        </p:nvSpPr>
        <p:spPr>
          <a:xfrm>
            <a:off x="238223" y="1155858"/>
            <a:ext cx="6362639" cy="492443"/>
          </a:xfrm>
          <a:prstGeom prst="rect">
            <a:avLst/>
          </a:prstGeom>
          <a:noFill/>
        </p:spPr>
        <p:txBody>
          <a:bodyPr wrap="none" rtlCol="0">
            <a:spAutoFit/>
          </a:bodyPr>
          <a:lstStyle/>
          <a:p>
            <a:r>
              <a:rPr lang="en-US" sz="2600" b="1" dirty="0">
                <a:latin typeface="Times New Roman" panose="02020603050405020304" pitchFamily="18" charset="0"/>
                <a:cs typeface="Times New Roman" panose="02020603050405020304" pitchFamily="18" charset="0"/>
              </a:rPr>
              <a:t>1.3 TÍNH NHẤT QUÁN (CONSISTENCY)</a:t>
            </a:r>
          </a:p>
        </p:txBody>
      </p:sp>
      <p:pic>
        <p:nvPicPr>
          <p:cNvPr id="3074" name="Picture 2">
            <a:extLst>
              <a:ext uri="{FF2B5EF4-FFF2-40B4-BE49-F238E27FC236}">
                <a16:creationId xmlns:a16="http://schemas.microsoft.com/office/drawing/2014/main" id="{88930582-A683-4C80-83D2-F30B84B722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7012" y="1821614"/>
            <a:ext cx="7545220" cy="21852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67656C3-AD3A-4E95-8853-F814023E80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0912" y="4434999"/>
            <a:ext cx="7545220" cy="19213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48A4B53-F689-40EA-9F61-2AB5B9FAB3C4}"/>
              </a:ext>
            </a:extLst>
          </p:cNvPr>
          <p:cNvSpPr txBox="1"/>
          <p:nvPr/>
        </p:nvSpPr>
        <p:spPr>
          <a:xfrm>
            <a:off x="101768" y="2641540"/>
            <a:ext cx="1258678"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Bảng</a:t>
            </a:r>
            <a:r>
              <a:rPr lang="en-US" sz="2000" dirty="0">
                <a:latin typeface="Times New Roman" panose="02020603050405020304" pitchFamily="18" charset="0"/>
                <a:cs typeface="Times New Roman" panose="02020603050405020304" pitchFamily="18" charset="0"/>
              </a:rPr>
              <a:t> Item</a:t>
            </a:r>
          </a:p>
        </p:txBody>
      </p:sp>
      <p:sp>
        <p:nvSpPr>
          <p:cNvPr id="7" name="TextBox 6">
            <a:extLst>
              <a:ext uri="{FF2B5EF4-FFF2-40B4-BE49-F238E27FC236}">
                <a16:creationId xmlns:a16="http://schemas.microsoft.com/office/drawing/2014/main" id="{B3FA81BA-9719-47A2-934C-E2DE79AF6E0D}"/>
              </a:ext>
            </a:extLst>
          </p:cNvPr>
          <p:cNvSpPr txBox="1"/>
          <p:nvPr/>
        </p:nvSpPr>
        <p:spPr>
          <a:xfrm>
            <a:off x="101768" y="4069874"/>
            <a:ext cx="1928733" cy="400110"/>
          </a:xfrm>
          <a:prstGeom prst="rect">
            <a:avLst/>
          </a:prstGeom>
          <a:noFill/>
        </p:spPr>
        <p:txBody>
          <a:bodyPr wrap="none" rtlCol="0">
            <a:spAutoFit/>
          </a:bodyPr>
          <a:lstStyle/>
          <a:p>
            <a:r>
              <a:rPr lang="en-US" sz="2000" dirty="0" err="1">
                <a:latin typeface="Times New Roman" panose="02020603050405020304" pitchFamily="18" charset="0"/>
                <a:cs typeface="Times New Roman" panose="02020603050405020304" pitchFamily="18" charset="0"/>
              </a:rPr>
              <a:t>Bảng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Deparment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1688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Tài liệu" ma:contentTypeID="0x010100CDB9AFB027581D469DB147F1231FFC24" ma:contentTypeVersion="8" ma:contentTypeDescription="Tạo tài liệu mới." ma:contentTypeScope="" ma:versionID="2c3d4127c361b5c352ae8f3e957f3ce2">
  <xsd:schema xmlns:xsd="http://www.w3.org/2001/XMLSchema" xmlns:xs="http://www.w3.org/2001/XMLSchema" xmlns:p="http://schemas.microsoft.com/office/2006/metadata/properties" xmlns:ns2="e31da5d4-057f-4a4a-961b-2f4ab7b9be0e" targetNamespace="http://schemas.microsoft.com/office/2006/metadata/properties" ma:root="true" ma:fieldsID="737b19499c29bf8b530623cbad8810d8" ns2:_="">
    <xsd:import namespace="e31da5d4-057f-4a4a-961b-2f4ab7b9be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da5d4-057f-4a4a-961b-2f4ab7b9b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1307C2C-344B-4EE5-8F02-573E8C7BC8D6}">
  <ds:schemaRefs>
    <ds:schemaRef ds:uri="http://schemas.microsoft.com/sharepoint/v3/contenttype/forms"/>
  </ds:schemaRefs>
</ds:datastoreItem>
</file>

<file path=customXml/itemProps2.xml><?xml version="1.0" encoding="utf-8"?>
<ds:datastoreItem xmlns:ds="http://schemas.openxmlformats.org/officeDocument/2006/customXml" ds:itemID="{277927E6-A808-4A05-8B25-7D16B34295B0}">
  <ds:schemaRefs>
    <ds:schemaRef ds:uri="http://schemas.microsoft.com/office/2006/documentManagement/types"/>
    <ds:schemaRef ds:uri="http://schemas.openxmlformats.org/package/2006/metadata/core-properties"/>
    <ds:schemaRef ds:uri="http://purl.org/dc/dcmitype/"/>
    <ds:schemaRef ds:uri="http://purl.org/dc/terms/"/>
    <ds:schemaRef ds:uri="http://purl.org/dc/elements/1.1/"/>
    <ds:schemaRef ds:uri="http://schemas.microsoft.com/office/infopath/2007/PartnerControls"/>
    <ds:schemaRef ds:uri="e31da5d4-057f-4a4a-961b-2f4ab7b9be0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423CE6D-CA75-423D-B6D0-5FBF7BF0C80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1da5d4-057f-4a4a-961b-2f4ab7b9be0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2420</TotalTime>
  <Words>1510</Words>
  <Application>Microsoft Office PowerPoint</Application>
  <PresentationFormat>On-screen Show (4:3)</PresentationFormat>
  <Paragraphs>145</Paragraphs>
  <Slides>25</Slides>
  <Notes>15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NỘI DUNG</vt:lpstr>
      <vt:lpstr>1. TẠI SAO CẦN TIỀN XỬ LÝ DỮ LIỆU?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NHỮNG NHIỆM VỤ CHÍNH TRONG TIỀN XỬ LÝ DỮ LIỆU</vt:lpstr>
      <vt:lpstr>2. NHỮNG NHIỆM VỤ CHÍNH TRONG TIỀN XỬ LÝ DỮ LIỆU</vt:lpstr>
      <vt:lpstr>2. NHỮNG NHIỆM VỤ CHÍNH TRONG TIỀN XỬ LÝ DỮ LIỆU</vt:lpstr>
      <vt:lpstr>2. NHỮNG NHIỆM VỤ CHÍNH TRONG TIỀN XỬ LÝ DỮ LIỆU</vt:lpstr>
      <vt:lpstr>2. NHỮNG NHIỆM VỤ CHÍNH TRONG TIỀN XỬ LÝ DỮ LIỆU</vt:lpstr>
      <vt:lpstr>2. NHỮNG NHIỆM VỤ CHÍNH TRONG TIỀN XỬ LÝ DỮ LIỆU</vt:lpstr>
      <vt:lpstr>2. NHỮNG NHIỆM VỤ CHÍNH TRONG TIỀN XỬ LÝ DỮ LIỆU</vt:lpstr>
      <vt:lpstr>2. NHỮNG NHIỆM VỤ CHÍNH TRONG TIỀN XỬ LÝ DỮ LIỆU</vt:lpstr>
      <vt:lpstr>2. NHỮNG NHIỆM VỤ CHÍNH TRONG TIỀN XỬ LÝ DỮ LIỆU</vt:lpstr>
      <vt:lpstr>2. NHỮNG NHIỆM VỤ CHÍNH TRONG TIỀN XỬ LÝ DỮ LIỆU</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ĐỖ THỊ HẢI</cp:lastModifiedBy>
  <cp:revision>57</cp:revision>
  <dcterms:created xsi:type="dcterms:W3CDTF">2017-10-17T01:43:35Z</dcterms:created>
  <dcterms:modified xsi:type="dcterms:W3CDTF">2024-09-17T17:29:11Z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0x010100CDB9AFB027581D469DB147F1231FFC24</vt:lpwstr>
  </property>
</Properties>
</file>