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6" r:id="rId4"/>
    <p:sldId id="279" r:id="rId5"/>
    <p:sldId id="268" r:id="rId6"/>
    <p:sldId id="267" r:id="rId7"/>
    <p:sldId id="269" r:id="rId8"/>
    <p:sldId id="258" r:id="rId9"/>
    <p:sldId id="276" r:id="rId10"/>
    <p:sldId id="277" r:id="rId11"/>
    <p:sldId id="278" r:id="rId12"/>
    <p:sldId id="259" r:id="rId13"/>
    <p:sldId id="270" r:id="rId14"/>
    <p:sldId id="280" r:id="rId15"/>
    <p:sldId id="271" r:id="rId16"/>
    <p:sldId id="272" r:id="rId17"/>
    <p:sldId id="260" r:id="rId18"/>
    <p:sldId id="273" r:id="rId19"/>
    <p:sldId id="274" r:id="rId20"/>
    <p:sldId id="261" r:id="rId21"/>
    <p:sldId id="275" r:id="rId22"/>
    <p:sldId id="262" r:id="rId23"/>
    <p:sldId id="263" r:id="rId24"/>
    <p:sldId id="264"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64" d="100"/>
          <a:sy n="64" d="100"/>
        </p:scale>
        <p:origin x="7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customXml" Target="../customXml/item3.xml"/><Relationship Id="rId31" Type="http://schemas.openxmlformats.org/officeDocument/2006/relationships/customXml" Target="../customXml/item2.xml"/><Relationship Id="rId30" Type="http://schemas.openxmlformats.org/officeDocument/2006/relationships/customXml" Target="../customXml/item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093529-A749-48F3-8FE1-CBB6D3FEFBE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208F9-21F8-4446-BE72-9FC417600B4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C093529-A749-48F3-8FE1-CBB6D3FEFBE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208F9-21F8-4446-BE72-9FC417600B4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C093529-A749-48F3-8FE1-CBB6D3FEFBE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208F9-21F8-4446-BE72-9FC417600B46}" type="slidenum">
              <a:rPr lang="en-US" smtClean="0"/>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C093529-A749-48F3-8FE1-CBB6D3FEFBE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208F9-21F8-4446-BE72-9FC417600B46}"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C093529-A749-48F3-8FE1-CBB6D3FEFBE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208F9-21F8-4446-BE72-9FC417600B46}" type="slidenum">
              <a:rPr lang="en-US" smtClean="0"/>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C093529-A749-48F3-8FE1-CBB6D3FEFBE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208F9-21F8-4446-BE72-9FC417600B46}"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C093529-A749-48F3-8FE1-CBB6D3FEFBE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208F9-21F8-4446-BE72-9FC417600B46}"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C093529-A749-48F3-8FE1-CBB6D3FEFBE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208F9-21F8-4446-BE72-9FC417600B4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C093529-A749-48F3-8FE1-CBB6D3FEFBE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208F9-21F8-4446-BE72-9FC417600B4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C093529-A749-48F3-8FE1-CBB6D3FEFBEB}"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6208F9-21F8-4446-BE72-9FC417600B4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C093529-A749-48F3-8FE1-CBB6D3FEFBE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6208F9-21F8-4446-BE72-9FC417600B4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C093529-A749-48F3-8FE1-CBB6D3FEFBEB}"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6208F9-21F8-4446-BE72-9FC417600B4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093529-A749-48F3-8FE1-CBB6D3FEFBEB}"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6208F9-21F8-4446-BE72-9FC417600B4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093529-A749-48F3-8FE1-CBB6D3FEFBEB}"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6208F9-21F8-4446-BE72-9FC417600B4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C093529-A749-48F3-8FE1-CBB6D3FEFBE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6208F9-21F8-4446-BE72-9FC417600B4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C093529-A749-48F3-8FE1-CBB6D3FEFBEB}"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6208F9-21F8-4446-BE72-9FC417600B4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C093529-A749-48F3-8FE1-CBB6D3FEFBEB}" type="datetimeFigureOut">
              <a:rPr lang="en-US" smtClean="0"/>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A6208F9-21F8-4446-BE72-9FC417600B4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57372" y="2116300"/>
            <a:ext cx="7766936" cy="1646302"/>
          </a:xfrm>
        </p:spPr>
        <p:txBody>
          <a:bodyPr>
            <a:normAutofit fontScale="90000"/>
          </a:bodyPr>
          <a:lstStyle/>
          <a:p>
            <a:pPr algn="ctr"/>
            <a:r>
              <a:rPr lang="en-US" b="1"/>
              <a:t> Những bài toán trong khai phá dữ liệu </a:t>
            </a:r>
            <a:endParaRPr lang="en-US" b="1"/>
          </a:p>
        </p:txBody>
      </p:sp>
      <p:sp>
        <p:nvSpPr>
          <p:cNvPr id="3" name="Subtitle 2"/>
          <p:cNvSpPr>
            <a:spLocks noGrp="1"/>
          </p:cNvSpPr>
          <p:nvPr>
            <p:ph type="subTitle" idx="1"/>
          </p:nvPr>
        </p:nvSpPr>
        <p:spPr>
          <a:xfrm>
            <a:off x="4613910" y="3762375"/>
            <a:ext cx="4610100" cy="1842770"/>
          </a:xfrm>
        </p:spPr>
        <p:txBody>
          <a:bodyPr numCol="2">
            <a:normAutofit/>
          </a:bodyPr>
          <a:lstStyle/>
          <a:p>
            <a:r>
              <a:rPr lang="en-US" sz="4400" b="1"/>
              <a:t>Nhóm 4+11+18</a:t>
            </a:r>
            <a:endParaRPr lang="en-US" sz="4400" b="1"/>
          </a:p>
          <a:p>
            <a:endParaRPr lang="en-US" sz="2800"/>
          </a:p>
          <a:p>
            <a:endParaRPr lang="en-US" sz="2800"/>
          </a:p>
          <a:p>
            <a:endParaRPr lang="en-US" sz="2800"/>
          </a:p>
          <a:p>
            <a:endParaRPr lang="en-US" sz="2800"/>
          </a:p>
          <a:p>
            <a:endParaRPr lang="en-US" sz="3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 Khai thác các mẫu thường xuyên,</a:t>
            </a:r>
            <a:br>
              <a:rPr lang="en-US" b="1"/>
            </a:br>
            <a:r>
              <a:rPr lang="en-US" b="1"/>
              <a:t>liên kết và tương quan</a:t>
            </a:r>
            <a:endParaRPr lang="en-US" b="1"/>
          </a:p>
        </p:txBody>
      </p:sp>
      <p:sp>
        <p:nvSpPr>
          <p:cNvPr id="3" name="Content Placeholder 2"/>
          <p:cNvSpPr>
            <a:spLocks noGrp="1"/>
          </p:cNvSpPr>
          <p:nvPr>
            <p:ph idx="1"/>
          </p:nvPr>
        </p:nvSpPr>
        <p:spPr/>
        <p:txBody>
          <a:bodyPr>
            <a:noAutofit/>
          </a:bodyPr>
          <a:lstStyle/>
          <a:p>
            <a:r>
              <a:rPr lang="vi-VN" sz="2800">
                <a:latin typeface="Arial" panose="020B0604020202020204" pitchFamily="34" charset="0"/>
                <a:cs typeface="Arial" panose="020B0604020202020204" pitchFamily="34" charset="0"/>
              </a:rPr>
              <a:t>Một cấu trúc con có thể đề cập đến các dạng cấu trúc khác nhau (ví dụ: đồ thị, cây hoặc lưới) có thể được kết hợp với các tập hợp mục hoặc chuỗi con.</a:t>
            </a:r>
            <a:endParaRPr lang="en-US" sz="2800">
              <a:latin typeface="Arial" panose="020B0604020202020204" pitchFamily="34" charset="0"/>
              <a:cs typeface="Arial" panose="020B0604020202020204" pitchFamily="34" charset="0"/>
            </a:endParaRPr>
          </a:p>
          <a:p>
            <a:r>
              <a:rPr lang="vi-VN" sz="2800">
                <a:latin typeface="Arial" panose="020B0604020202020204" pitchFamily="34" charset="0"/>
                <a:cs typeface="Arial" panose="020B0604020202020204" pitchFamily="34" charset="0"/>
              </a:rPr>
              <a:t>Nếu một cấu trúc</a:t>
            </a:r>
            <a:r>
              <a:rPr lang="en-US" sz="2800">
                <a:latin typeface="Arial" panose="020B0604020202020204" pitchFamily="34" charset="0"/>
                <a:cs typeface="Arial" panose="020B0604020202020204" pitchFamily="34" charset="0"/>
              </a:rPr>
              <a:t> con</a:t>
            </a:r>
            <a:r>
              <a:rPr lang="vi-VN" sz="2800">
                <a:latin typeface="Arial" panose="020B0604020202020204" pitchFamily="34" charset="0"/>
                <a:cs typeface="Arial" panose="020B0604020202020204" pitchFamily="34" charset="0"/>
              </a:rPr>
              <a:t> xuất </a:t>
            </a:r>
            <a:r>
              <a:rPr lang="en-US" sz="2800">
                <a:latin typeface="Arial" panose="020B0604020202020204" pitchFamily="34" charset="0"/>
                <a:cs typeface="Arial" panose="020B0604020202020204" pitchFamily="34" charset="0"/>
              </a:rPr>
              <a:t>thường xuyên</a:t>
            </a:r>
            <a:r>
              <a:rPr lang="vi-VN" sz="2800">
                <a:latin typeface="Arial" panose="020B0604020202020204" pitchFamily="34" charset="0"/>
                <a:cs typeface="Arial" panose="020B0604020202020204" pitchFamily="34" charset="0"/>
              </a:rPr>
              <a:t>, nó được gọi là </a:t>
            </a:r>
            <a:r>
              <a:rPr lang="vi-VN" sz="2800" b="1">
                <a:latin typeface="Arial" panose="020B0604020202020204" pitchFamily="34" charset="0"/>
                <a:cs typeface="Arial" panose="020B0604020202020204" pitchFamily="34" charset="0"/>
              </a:rPr>
              <a:t>chuỗi con thường xuyên</a:t>
            </a:r>
            <a:r>
              <a:rPr lang="vi-VN" sz="2800">
                <a:latin typeface="Arial" panose="020B0604020202020204" pitchFamily="34" charset="0"/>
                <a:cs typeface="Arial" panose="020B0604020202020204" pitchFamily="34" charset="0"/>
              </a:rPr>
              <a:t>. Khai thác các </a:t>
            </a:r>
            <a:r>
              <a:rPr lang="en-US" sz="2800">
                <a:latin typeface="Arial" panose="020B0604020202020204" pitchFamily="34" charset="0"/>
                <a:cs typeface="Arial" panose="020B0604020202020204" pitchFamily="34" charset="0"/>
              </a:rPr>
              <a:t>chuỗi con thường xuyên</a:t>
            </a:r>
            <a:r>
              <a:rPr lang="vi-VN" sz="2800">
                <a:latin typeface="Arial" panose="020B0604020202020204" pitchFamily="34" charset="0"/>
                <a:cs typeface="Arial" panose="020B0604020202020204" pitchFamily="34" charset="0"/>
              </a:rPr>
              <a:t> dẫn đến việc khám phá các mối liên kết và tương quan thú vị trong dữ liệu.</a:t>
            </a:r>
            <a:endParaRPr lang="en-US" sz="280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a:t>3, Phân loại và hồi quy cho phân tích dự đoán</a:t>
            </a:r>
            <a:endParaRPr lang="en-US" sz="4000" b="1"/>
          </a:p>
        </p:txBody>
      </p:sp>
      <p:sp>
        <p:nvSpPr>
          <p:cNvPr id="3" name="Content Placeholder 2"/>
          <p:cNvSpPr>
            <a:spLocks noGrp="1"/>
          </p:cNvSpPr>
          <p:nvPr>
            <p:ph idx="1"/>
          </p:nvPr>
        </p:nvSpPr>
        <p:spPr/>
        <p:txBody>
          <a:bodyPr>
            <a:normAutofit lnSpcReduction="10000"/>
          </a:bodyPr>
          <a:lstStyle/>
          <a:p>
            <a:r>
              <a:rPr lang="en-US" sz="3200" b="1">
                <a:latin typeface="Arial" panose="020B0604020202020204" pitchFamily="34" charset="0"/>
                <a:cs typeface="Arial" panose="020B0604020202020204" pitchFamily="34" charset="0"/>
              </a:rPr>
              <a:t>Phân loại </a:t>
            </a:r>
            <a:r>
              <a:rPr lang="vi-VN" sz="3200">
                <a:latin typeface="Arial" panose="020B0604020202020204" pitchFamily="34" charset="0"/>
                <a:cs typeface="Arial" panose="020B0604020202020204" pitchFamily="34" charset="0"/>
              </a:rPr>
              <a:t>là quá trình tìm ra một mô hình (hoặc hàm) để mô tả và phân biệt các lớp hoặc khái niệm dữ liệu. Mô hình được rút ra dựa trên phân tích một tập dữ liệu huấn luyện (tức là các đối tượng dữ liệu có nhãn lớp đã biết).</a:t>
            </a:r>
            <a:endParaRPr lang="en-US" sz="3200">
              <a:latin typeface="Arial" panose="020B0604020202020204" pitchFamily="34" charset="0"/>
              <a:cs typeface="Arial" panose="020B0604020202020204" pitchFamily="34" charset="0"/>
            </a:endParaRPr>
          </a:p>
          <a:p>
            <a:r>
              <a:rPr lang="vi-VN" sz="3200">
                <a:latin typeface="Arial" panose="020B0604020202020204" pitchFamily="34" charset="0"/>
                <a:cs typeface="Arial" panose="020B0604020202020204" pitchFamily="34" charset="0"/>
              </a:rPr>
              <a:t>Mô hình này được sử dụng để dự đoán nhãn lớp của các đối tượn</a:t>
            </a:r>
            <a:r>
              <a:rPr lang="en-US" sz="3200">
                <a:latin typeface="Arial" panose="020B0604020202020204" pitchFamily="34" charset="0"/>
                <a:cs typeface="Arial" panose="020B0604020202020204" pitchFamily="34" charset="0"/>
              </a:rPr>
              <a:t>g</a:t>
            </a:r>
            <a:r>
              <a:rPr lang="vi-VN" sz="3200">
                <a:latin typeface="Arial" panose="020B0604020202020204" pitchFamily="34" charset="0"/>
                <a:cs typeface="Arial" panose="020B0604020202020204" pitchFamily="34" charset="0"/>
              </a:rPr>
              <a:t>.</a:t>
            </a:r>
            <a:endParaRPr lang="en-US" sz="3200">
              <a:latin typeface="Arial" panose="020B0604020202020204" pitchFamily="34" charset="0"/>
              <a:cs typeface="Arial" panose="020B0604020202020204" pitchFamily="34" charset="0"/>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5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25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25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25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25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2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a:t>3, Phân loại và hồi quy cho phân tích dự đoán</a:t>
            </a:r>
            <a:endParaRPr lang="en-US" sz="4000" b="1"/>
          </a:p>
        </p:txBody>
      </p:sp>
      <p:sp>
        <p:nvSpPr>
          <p:cNvPr id="3" name="Content Placeholder 2"/>
          <p:cNvSpPr>
            <a:spLocks noGrp="1"/>
          </p:cNvSpPr>
          <p:nvPr>
            <p:ph idx="1"/>
          </p:nvPr>
        </p:nvSpPr>
        <p:spPr/>
        <p:txBody>
          <a:bodyPr>
            <a:normAutofit/>
          </a:bodyPr>
          <a:lstStyle/>
          <a:p>
            <a:r>
              <a:rPr lang="vi-VN" sz="3200">
                <a:latin typeface="Arial" panose="020B0604020202020204" pitchFamily="34" charset="0"/>
                <a:cs typeface="Arial" panose="020B0604020202020204" pitchFamily="34" charset="0"/>
              </a:rPr>
              <a:t>Mô hình được rút ra có thể được biểu diễn dưới nhiều hình thức khác nhau, chẳng hạn như các quy tắc phân loại (quy tắc IF-THEN), cây quyết định, các công thức toán học, hoặc mạng nơ-ro</a:t>
            </a:r>
            <a:r>
              <a:rPr lang="en-US" sz="3200">
                <a:latin typeface="Arial" panose="020B0604020202020204" pitchFamily="34" charset="0"/>
                <a:cs typeface="Arial" panose="020B0604020202020204" pitchFamily="34" charset="0"/>
              </a:rPr>
              <a:t>n.</a:t>
            </a:r>
            <a:endParaRPr lang="en-US" sz="320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249"/>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410293" y="2543304"/>
            <a:ext cx="4625012" cy="3202620"/>
          </a:xfrm>
          <a:prstGeom prst="rect">
            <a:avLst/>
          </a:prstGeom>
        </p:spPr>
      </p:pic>
      <p:pic>
        <p:nvPicPr>
          <p:cNvPr id="5" name="Picture 4"/>
          <p:cNvPicPr>
            <a:picLocks noChangeAspect="1"/>
          </p:cNvPicPr>
          <p:nvPr/>
        </p:nvPicPr>
        <p:blipFill>
          <a:blip r:embed="rId2"/>
          <a:stretch>
            <a:fillRect/>
          </a:stretch>
        </p:blipFill>
        <p:spPr>
          <a:xfrm>
            <a:off x="4586702" y="3701692"/>
            <a:ext cx="4513949" cy="2440876"/>
          </a:xfrm>
          <a:prstGeom prst="rect">
            <a:avLst/>
          </a:prstGeom>
        </p:spPr>
      </p:pic>
      <p:pic>
        <p:nvPicPr>
          <p:cNvPr id="6" name="Picture 5"/>
          <p:cNvPicPr>
            <a:picLocks noChangeAspect="1"/>
          </p:cNvPicPr>
          <p:nvPr/>
        </p:nvPicPr>
        <p:blipFill>
          <a:blip r:embed="rId3"/>
          <a:stretch>
            <a:fillRect/>
          </a:stretch>
        </p:blipFill>
        <p:spPr>
          <a:xfrm>
            <a:off x="3876639" y="1433205"/>
            <a:ext cx="5397363" cy="1530180"/>
          </a:xfrm>
          <a:prstGeom prst="rect">
            <a:avLst/>
          </a:prstGeom>
        </p:spPr>
      </p:pic>
      <p:sp>
        <p:nvSpPr>
          <p:cNvPr id="2" name="Title 1"/>
          <p:cNvSpPr>
            <a:spLocks noGrp="1"/>
          </p:cNvSpPr>
          <p:nvPr>
            <p:ph type="title"/>
          </p:nvPr>
        </p:nvSpPr>
        <p:spPr/>
        <p:txBody>
          <a:bodyPr>
            <a:normAutofit/>
          </a:bodyPr>
          <a:lstStyle/>
          <a:p>
            <a:r>
              <a:rPr lang="en-US" sz="4000" b="1"/>
              <a:t>3, Phân loại và hồi quy cho phân tích dự đoán</a:t>
            </a:r>
            <a:endParaRPr lang="en-US" sz="4000" b="1"/>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a:t>3, Phân loại và hồi quy cho phân tích dự đoán</a:t>
            </a:r>
            <a:endParaRPr lang="en-US" sz="4000" b="1"/>
          </a:p>
        </p:txBody>
      </p:sp>
      <p:sp>
        <p:nvSpPr>
          <p:cNvPr id="3" name="Content Placeholder 2"/>
          <p:cNvSpPr>
            <a:spLocks noGrp="1"/>
          </p:cNvSpPr>
          <p:nvPr>
            <p:ph idx="1"/>
          </p:nvPr>
        </p:nvSpPr>
        <p:spPr/>
        <p:txBody>
          <a:bodyPr>
            <a:normAutofit lnSpcReduction="10000"/>
          </a:bodyPr>
          <a:lstStyle/>
          <a:p>
            <a:r>
              <a:rPr lang="vi-VN" sz="2800">
                <a:latin typeface="Arial" panose="020B0604020202020204" pitchFamily="34" charset="0"/>
                <a:cs typeface="Arial" panose="020B0604020202020204" pitchFamily="34" charset="0"/>
              </a:rPr>
              <a:t>Hồi quy mô hình các hàm có giá trị liên tục. Có nghĩa là hồi quy được sử dụng để dự đoán các giá trị dữ liệu số bị thiếu hoặc không có sẵn thay vì các nhãn lớp (rời rạc).</a:t>
            </a:r>
            <a:endParaRPr lang="en-US" sz="2800">
              <a:latin typeface="Arial" panose="020B0604020202020204" pitchFamily="34" charset="0"/>
              <a:cs typeface="Arial" panose="020B0604020202020204" pitchFamily="34" charset="0"/>
            </a:endParaRPr>
          </a:p>
          <a:p>
            <a:r>
              <a:rPr lang="vi-VN" sz="2800">
                <a:latin typeface="Arial" panose="020B0604020202020204" pitchFamily="34" charset="0"/>
                <a:cs typeface="Arial" panose="020B0604020202020204" pitchFamily="34" charset="0"/>
              </a:rPr>
              <a:t>Phân tích hồi quy là một phương pháp thống kê thường được sử dụng cho dự đoán số, mặc dù cũng có các phương pháp khác. Hồi quy cũng bao gồm việc xác định các xu hướng phân phối dựa trên dữ liệu có sẵn.</a:t>
            </a:r>
            <a:endParaRPr lang="en-US" sz="280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a:t>3, Phân loại và hồi quy cho phân tích dự đoán</a:t>
            </a:r>
            <a:endParaRPr lang="en-US" sz="4000" b="1"/>
          </a:p>
        </p:txBody>
      </p:sp>
      <p:sp>
        <p:nvSpPr>
          <p:cNvPr id="3" name="Content Placeholder 2"/>
          <p:cNvSpPr>
            <a:spLocks noGrp="1"/>
          </p:cNvSpPr>
          <p:nvPr>
            <p:ph idx="1"/>
          </p:nvPr>
        </p:nvSpPr>
        <p:spPr/>
        <p:txBody>
          <a:bodyPr>
            <a:normAutofit/>
          </a:bodyPr>
          <a:lstStyle/>
          <a:p>
            <a:r>
              <a:rPr lang="vi-VN" sz="2800">
                <a:latin typeface="Arial" panose="020B0604020202020204" pitchFamily="34" charset="0"/>
                <a:cs typeface="Arial" panose="020B0604020202020204" pitchFamily="34" charset="0"/>
              </a:rPr>
              <a:t>Phân loại và hồi quy có thể cần phải được thực hiện sau phân tích liên quan, nhằm xác định các thuộc tính có liên quan đáng kể đến 2 quá trình trên.</a:t>
            </a:r>
            <a:endParaRPr lang="en-US" sz="2800">
              <a:latin typeface="Arial" panose="020B0604020202020204" pitchFamily="34" charset="0"/>
              <a:cs typeface="Arial" panose="020B0604020202020204" pitchFamily="34" charset="0"/>
            </a:endParaRPr>
          </a:p>
          <a:p>
            <a:r>
              <a:rPr lang="vi-VN" sz="2800">
                <a:latin typeface="Arial" panose="020B0604020202020204" pitchFamily="34" charset="0"/>
                <a:cs typeface="Arial" panose="020B0604020202020204" pitchFamily="34" charset="0"/>
              </a:rPr>
              <a:t>Những thuộc tính như vậy sẽ được chọn cho quá trình phân loại và hồi quy. Các thuộc tính khác, không liên quan, có thể được loại trừ.</a:t>
            </a:r>
            <a:endParaRPr lang="en-US" sz="280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2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a:t>4, Phân tích phân nhóm</a:t>
            </a:r>
            <a:endParaRPr lang="en-US" sz="4400" b="1"/>
          </a:p>
        </p:txBody>
      </p:sp>
      <p:sp>
        <p:nvSpPr>
          <p:cNvPr id="3" name="Content Placeholder 2"/>
          <p:cNvSpPr>
            <a:spLocks noGrp="1"/>
          </p:cNvSpPr>
          <p:nvPr>
            <p:ph idx="1"/>
          </p:nvPr>
        </p:nvSpPr>
        <p:spPr/>
        <p:txBody>
          <a:bodyPr>
            <a:normAutofit/>
          </a:bodyPr>
          <a:lstStyle/>
          <a:p>
            <a:r>
              <a:rPr lang="en-US" sz="2800">
                <a:effectLst/>
                <a:latin typeface="Arial" panose="020B0604020202020204" pitchFamily="34" charset="0"/>
                <a:ea typeface="SimSun" panose="02010600030101010101" pitchFamily="2" charset="-122"/>
                <a:cs typeface="Arial" panose="020B0604020202020204" pitchFamily="34" charset="0"/>
              </a:rPr>
              <a:t>Khác với phân loại và hồi quy, Phân nhóm phân tích các đối tượng dữ liệu mà không dựa vào nhãn lớp. Trong nhiều trường hợp, dữ liệu đã được gán nhãn lớp có thể đơn giản là không tồn tại ở giai đoạn đầu.</a:t>
            </a:r>
            <a:endParaRPr lang="en-US" sz="2800">
              <a:effectLst/>
              <a:latin typeface="Arial" panose="020B0604020202020204" pitchFamily="34" charset="0"/>
              <a:ea typeface="SimSun" panose="02010600030101010101" pitchFamily="2" charset="-122"/>
              <a:cs typeface="Arial" panose="020B0604020202020204" pitchFamily="34" charset="0"/>
            </a:endParaRPr>
          </a:p>
          <a:p>
            <a:r>
              <a:rPr lang="en-US" sz="2800">
                <a:effectLst/>
                <a:latin typeface="Arial" panose="020B0604020202020204" pitchFamily="34" charset="0"/>
                <a:ea typeface="SimSun" panose="02010600030101010101" pitchFamily="2" charset="-122"/>
                <a:cs typeface="Arial" panose="020B0604020202020204" pitchFamily="34" charset="0"/>
              </a:rPr>
              <a:t>Phân nhóm có thể được sử dụng để tạo ra các nhãn lớp cho một nhóm dữ liệu.</a:t>
            </a:r>
            <a:endParaRPr lang="en-US" sz="2800">
              <a:effectLst/>
              <a:latin typeface="Arial" panose="020B0604020202020204" pitchFamily="34" charset="0"/>
              <a:ea typeface="SimSun" panose="02010600030101010101" pitchFamily="2" charset="-122"/>
              <a:cs typeface="Arial" panose="020B0604020202020204" pitchFamily="34" charset="0"/>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anim calcmode="lin" valueType="num">
                                      <p:cBhvr>
                                        <p:cTn id="8"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50"/>
                                        <p:tgtEl>
                                          <p:spTgt spid="3">
                                            <p:txEl>
                                              <p:pRg st="1" end="1"/>
                                            </p:txEl>
                                          </p:spTgt>
                                        </p:tgtEl>
                                      </p:cBhvr>
                                    </p:animEffect>
                                    <p:anim calcmode="lin" valueType="num">
                                      <p:cBhvr>
                                        <p:cTn id="15"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2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a:t>4, Phân tích phân nhóm</a:t>
            </a:r>
            <a:endParaRPr lang="en-US" sz="4400" b="1"/>
          </a:p>
        </p:txBody>
      </p:sp>
      <p:sp>
        <p:nvSpPr>
          <p:cNvPr id="3" name="Content Placeholder 2"/>
          <p:cNvSpPr>
            <a:spLocks noGrp="1"/>
          </p:cNvSpPr>
          <p:nvPr>
            <p:ph idx="1"/>
          </p:nvPr>
        </p:nvSpPr>
        <p:spPr/>
        <p:txBody>
          <a:bodyPr>
            <a:normAutofit/>
          </a:bodyPr>
          <a:lstStyle/>
          <a:p>
            <a:r>
              <a:rPr lang="vi-VN" sz="2800"/>
              <a:t>Các đối tượng được phân nhóm hoặc nhóm lại dựa trên nguyên tắc tối đa hóa sự tương đồng trong lớp và tối thiểu hóa sự khác biệt giữa các lớp.</a:t>
            </a:r>
            <a:endParaRPr lang="en-US" sz="2800"/>
          </a:p>
          <a:p>
            <a:r>
              <a:rPr lang="vi-VN" sz="2800"/>
              <a:t>Cụ thể, các nhóm đối tượng được hình thành sao cho các đối tượng trong một nhóm có sự tương đồng cao, nhưng lại khá khác biệt so với các đối tượng trong các nhóm khác.</a:t>
            </a:r>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2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24-08-16 163203"/>
          <p:cNvPicPr>
            <a:picLocks noGrp="1" noChangeAspect="1"/>
          </p:cNvPicPr>
          <p:nvPr>
            <p:ph idx="1"/>
          </p:nvPr>
        </p:nvPicPr>
        <p:blipFill>
          <a:blip r:embed="rId1"/>
          <a:stretch>
            <a:fillRect/>
          </a:stretch>
        </p:blipFill>
        <p:spPr>
          <a:xfrm>
            <a:off x="2904372" y="1146167"/>
            <a:ext cx="6383256" cy="4392601"/>
          </a:xfrm>
          <a:prstGeom prst="rect">
            <a:avLst/>
          </a:prstGeom>
        </p:spPr>
      </p:pic>
      <p:sp>
        <p:nvSpPr>
          <p:cNvPr id="2" name="Title 1"/>
          <p:cNvSpPr>
            <a:spLocks noGrp="1"/>
          </p:cNvSpPr>
          <p:nvPr>
            <p:ph type="title"/>
          </p:nvPr>
        </p:nvSpPr>
        <p:spPr/>
        <p:txBody>
          <a:bodyPr>
            <a:normAutofit/>
          </a:bodyPr>
          <a:lstStyle/>
          <a:p>
            <a:r>
              <a:rPr lang="en-US" sz="4400" b="1"/>
              <a:t>4, Phân tích phân nhóm</a:t>
            </a:r>
            <a:endParaRPr lang="en-US" sz="4400" b="1"/>
          </a:p>
        </p:txBody>
      </p:sp>
      <p:sp>
        <p:nvSpPr>
          <p:cNvPr id="10" name="TextBox 9"/>
          <p:cNvSpPr txBox="1"/>
          <p:nvPr/>
        </p:nvSpPr>
        <p:spPr>
          <a:xfrm>
            <a:off x="2053672" y="5538768"/>
            <a:ext cx="7815885" cy="954107"/>
          </a:xfrm>
          <a:prstGeom prst="rect">
            <a:avLst/>
          </a:prstGeom>
          <a:noFill/>
        </p:spPr>
        <p:txBody>
          <a:bodyPr wrap="square">
            <a:spAutoFit/>
          </a:bodyPr>
          <a:lstStyle/>
          <a:p>
            <a:pPr algn="ctr"/>
            <a:r>
              <a:rPr lang="en-US" sz="2800"/>
              <a:t>Biểu đồ về dữ liệu khách hàng theo vị trí trong</a:t>
            </a:r>
            <a:endParaRPr lang="en-US" sz="2800"/>
          </a:p>
          <a:p>
            <a:pPr algn="ctr"/>
            <a:r>
              <a:rPr lang="en-US" sz="2800"/>
              <a:t>một thành phố, hiển thị ba nhóm dữ liệu.</a:t>
            </a:r>
            <a:endParaRPr lang="en-US" sz="2800"/>
          </a:p>
        </p:txBody>
      </p:sp>
    </p:spTree>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a:t>5, Phân tích các điểm ngoại lệ</a:t>
            </a:r>
            <a:endParaRPr lang="en-US" sz="4400" b="1"/>
          </a:p>
        </p:txBody>
      </p:sp>
      <p:sp>
        <p:nvSpPr>
          <p:cNvPr id="3" name="Content Placeholder 2"/>
          <p:cNvSpPr>
            <a:spLocks noGrp="1"/>
          </p:cNvSpPr>
          <p:nvPr>
            <p:ph idx="1"/>
          </p:nvPr>
        </p:nvSpPr>
        <p:spPr/>
        <p:txBody>
          <a:bodyPr>
            <a:normAutofit/>
          </a:bodyPr>
          <a:lstStyle/>
          <a:p>
            <a:r>
              <a:rPr lang="vi-VN" sz="2800" b="1"/>
              <a:t>Điểm ngoại lệ </a:t>
            </a:r>
            <a:r>
              <a:rPr lang="vi-VN" sz="2800"/>
              <a:t>là các đối tượng dữ liệu không phù hợp với mẫu hoặc hành vi chung của dữ liệu, có thể bị coi là tiếng ồn hoặc ngoại lệ trong nhiều phương pháp khai thác dữ liệu.</a:t>
            </a:r>
            <a:endParaRPr lang="en-US" sz="2800"/>
          </a:p>
          <a:p>
            <a:r>
              <a:rPr lang="vi-VN" sz="2800"/>
              <a:t>Phân tích dữ liệu ngoại lệ được gọi là phân tích ngoại lệ hoặc khai thác bất thường.</a:t>
            </a:r>
            <a:endParaRPr lang="vi-VN" sz="280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2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a:t>Nội dung</a:t>
            </a:r>
            <a:endParaRPr lang="en-US" sz="4800" b="1"/>
          </a:p>
        </p:txBody>
      </p:sp>
      <p:sp>
        <p:nvSpPr>
          <p:cNvPr id="3" name="Content Placeholder 2"/>
          <p:cNvSpPr>
            <a:spLocks noGrp="1"/>
          </p:cNvSpPr>
          <p:nvPr>
            <p:ph idx="1"/>
          </p:nvPr>
        </p:nvSpPr>
        <p:spPr/>
        <p:txBody>
          <a:bodyPr>
            <a:normAutofit/>
          </a:bodyPr>
          <a:lstStyle/>
          <a:p>
            <a:pPr marL="0" indent="0">
              <a:buNone/>
            </a:pPr>
            <a:r>
              <a:rPr lang="en-US" sz="2400"/>
              <a:t>1, Đặc trưng hoá và phân biệt</a:t>
            </a:r>
            <a:endParaRPr lang="en-US" sz="2400"/>
          </a:p>
          <a:p>
            <a:pPr marL="0" indent="0">
              <a:buNone/>
            </a:pPr>
            <a:r>
              <a:rPr lang="en-US" sz="2400"/>
              <a:t>2, Khai thác các mẫu thường xuyên, liên kết và tương quan</a:t>
            </a:r>
            <a:endParaRPr lang="en-US" sz="2400"/>
          </a:p>
          <a:p>
            <a:pPr marL="0" indent="0">
              <a:buNone/>
            </a:pPr>
            <a:r>
              <a:rPr lang="en-US" sz="2400"/>
              <a:t>3, Phân loại và hồi quy</a:t>
            </a:r>
            <a:endParaRPr lang="en-US" sz="2400"/>
          </a:p>
          <a:p>
            <a:pPr marL="0" indent="0">
              <a:buNone/>
            </a:pPr>
            <a:r>
              <a:rPr lang="en-US" sz="2400"/>
              <a:t>4, Phân tích cụm</a:t>
            </a:r>
            <a:endParaRPr lang="en-US" sz="2400"/>
          </a:p>
          <a:p>
            <a:pPr marL="0" indent="0">
              <a:buNone/>
            </a:pPr>
            <a:r>
              <a:rPr lang="en-US" sz="2400"/>
              <a:t>5, Phân tích ngoại lai</a:t>
            </a:r>
            <a:endParaRPr lang="en-US" sz="2400"/>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a:t>5, Phân tích các điểm ngoại lệ</a:t>
            </a:r>
            <a:endParaRPr lang="en-US" sz="4400" b="1"/>
          </a:p>
        </p:txBody>
      </p:sp>
      <p:sp>
        <p:nvSpPr>
          <p:cNvPr id="3" name="Content Placeholder 2"/>
          <p:cNvSpPr>
            <a:spLocks noGrp="1"/>
          </p:cNvSpPr>
          <p:nvPr>
            <p:ph idx="1"/>
          </p:nvPr>
        </p:nvSpPr>
        <p:spPr/>
        <p:txBody>
          <a:bodyPr>
            <a:normAutofit fontScale="92500" lnSpcReduction="20000"/>
          </a:bodyPr>
          <a:lstStyle/>
          <a:p>
            <a:r>
              <a:rPr lang="vi-VN" sz="3200"/>
              <a:t>Phương pháp phát hiện:</a:t>
            </a:r>
            <a:endParaRPr lang="vi-VN" sz="3200"/>
          </a:p>
          <a:p>
            <a:pPr lvl="1">
              <a:buFont typeface="Courier New" panose="02070309020205020404" pitchFamily="49" charset="0"/>
              <a:buChar char="o"/>
            </a:pPr>
            <a:r>
              <a:rPr lang="vi-VN" sz="2800"/>
              <a:t>Thống kê: Sử dụng các bài kiểm tra thống kê dựa trên phân phối hoặc mô hình xác suất cho dữ liệu.</a:t>
            </a:r>
            <a:endParaRPr lang="vi-VN" sz="2800"/>
          </a:p>
          <a:p>
            <a:pPr lvl="1">
              <a:buFont typeface="Courier New" panose="02070309020205020404" pitchFamily="49" charset="0"/>
              <a:buChar char="o"/>
            </a:pPr>
            <a:r>
              <a:rPr lang="vi-VN" sz="2800"/>
              <a:t>Khoảng cách: Sử dụng các chỉ số khoảng cách để phát hiện các đối tượng khác biệt xa so với các cụm khác.</a:t>
            </a:r>
            <a:endParaRPr lang="vi-VN" sz="2800"/>
          </a:p>
          <a:p>
            <a:pPr lvl="1">
              <a:buFont typeface="Courier New" panose="02070309020205020404" pitchFamily="49" charset="0"/>
              <a:buChar char="o"/>
            </a:pPr>
            <a:r>
              <a:rPr lang="vi-VN" sz="2800"/>
              <a:t>Dựa trên mật độ: Phát hiện điểm ngoại lệ dựa trên mật độ dữ liệu trong một khu vực cụ thể, mặc dù điểm ngoại lệ có thể bình thường khi nhìn từ quan điểm toàn cục.</a:t>
            </a:r>
            <a:endParaRPr lang="vi-VN" sz="2800"/>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25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25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25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25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25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a:t>6, Tất cả các mẫu có thú vị không?</a:t>
            </a:r>
            <a:endParaRPr lang="en-US" sz="4400" b="1"/>
          </a:p>
        </p:txBody>
      </p:sp>
      <p:sp>
        <p:nvSpPr>
          <p:cNvPr id="3" name="Content Placeholder 2"/>
          <p:cNvSpPr>
            <a:spLocks noGrp="1"/>
          </p:cNvSpPr>
          <p:nvPr>
            <p:ph idx="1"/>
          </p:nvPr>
        </p:nvSpPr>
        <p:spPr/>
        <p:txBody>
          <a:bodyPr>
            <a:normAutofit fontScale="85000" lnSpcReduction="20000"/>
          </a:bodyPr>
          <a:lstStyle/>
          <a:p>
            <a:r>
              <a:rPr lang="vi-VN" sz="3200"/>
              <a:t>Khả năng sinh ra mẫu: Các hệ thống khai thác dữ liệu có thể tạo ra rất nhiều mẫu, nhưng không phải tất cả đều thú vị hoặc hữu ích.</a:t>
            </a:r>
            <a:endParaRPr lang="en-US" sz="3200"/>
          </a:p>
          <a:p>
            <a:r>
              <a:rPr lang="vi-VN" sz="3200"/>
              <a:t>Tiêu chí để mẫu trở nên thú vị:</a:t>
            </a:r>
            <a:endParaRPr lang="vi-VN" sz="3200"/>
          </a:p>
          <a:p>
            <a:pPr lvl="1">
              <a:buFont typeface="Courier New" panose="02070309020205020404" pitchFamily="49" charset="0"/>
              <a:buChar char="o"/>
            </a:pPr>
            <a:r>
              <a:rPr lang="vi-VN" sz="2800"/>
              <a:t>Hiểu biết dễ dàng</a:t>
            </a:r>
            <a:r>
              <a:rPr lang="en-US" sz="2800"/>
              <a:t>.</a:t>
            </a:r>
            <a:endParaRPr lang="vi-VN" sz="2800"/>
          </a:p>
          <a:p>
            <a:pPr lvl="1">
              <a:buFont typeface="Courier New" panose="02070309020205020404" pitchFamily="49" charset="0"/>
              <a:buChar char="o"/>
            </a:pPr>
            <a:r>
              <a:rPr lang="vi-VN" sz="2800"/>
              <a:t>Hợp lệ</a:t>
            </a:r>
            <a:r>
              <a:rPr lang="en-US" sz="2800"/>
              <a:t>.</a:t>
            </a:r>
            <a:endParaRPr lang="en-US" sz="2800"/>
          </a:p>
          <a:p>
            <a:pPr lvl="1">
              <a:buFont typeface="Courier New" panose="02070309020205020404" pitchFamily="49" charset="0"/>
              <a:buChar char="o"/>
            </a:pPr>
            <a:r>
              <a:rPr lang="en-US" sz="2800"/>
              <a:t>H</a:t>
            </a:r>
            <a:r>
              <a:rPr lang="vi-VN" sz="2800"/>
              <a:t>ữu ích</a:t>
            </a:r>
            <a:r>
              <a:rPr lang="en-US" sz="2800"/>
              <a:t>.</a:t>
            </a:r>
            <a:endParaRPr lang="vi-VN" sz="2800"/>
          </a:p>
          <a:p>
            <a:pPr lvl="1">
              <a:buFont typeface="Courier New" panose="02070309020205020404" pitchFamily="49" charset="0"/>
              <a:buChar char="o"/>
            </a:pPr>
            <a:r>
              <a:rPr lang="vi-VN" sz="2800"/>
              <a:t>Mới mẻ.</a:t>
            </a:r>
            <a:endParaRPr lang="vi-VN" sz="2800"/>
          </a:p>
          <a:p>
            <a:pPr lvl="1">
              <a:buFont typeface="Courier New" panose="02070309020205020404" pitchFamily="49" charset="0"/>
              <a:buChar char="o"/>
            </a:pPr>
            <a:r>
              <a:rPr lang="vi-VN" sz="2800"/>
              <a:t>Xác thực giả thuyết</a:t>
            </a:r>
            <a:r>
              <a:rPr lang="en-US" sz="2800"/>
              <a:t>.</a:t>
            </a:r>
            <a:endParaRPr lang="vi-VN" sz="2800"/>
          </a:p>
          <a:p>
            <a:endParaRPr lang="en-US" sz="3200"/>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outHorizontal)">
                                      <p:cBhvr>
                                        <p:cTn id="7" dur="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25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250" fill="hold"/>
                                        <p:tgtEl>
                                          <p:spTgt spid="3">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25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250" fill="hold"/>
                                        <p:tgtEl>
                                          <p:spTgt spid="3">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25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250" fill="hold"/>
                                        <p:tgtEl>
                                          <p:spTgt spid="3">
                                            <p:txEl>
                                              <p:pRg st="4" end="4"/>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additive="base">
                                        <p:cTn id="30" dur="25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1" dur="250" fill="hold"/>
                                        <p:tgtEl>
                                          <p:spTgt spid="3">
                                            <p:txEl>
                                              <p:pRg st="5" end="5"/>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 calcmode="lin" valueType="num">
                                      <p:cBhvr additive="base">
                                        <p:cTn id="34" dur="25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5" dur="25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a:t>6, Tất cả các mẫu có thú vị không?</a:t>
            </a:r>
            <a:endParaRPr lang="en-US" sz="4400" b="1"/>
          </a:p>
        </p:txBody>
      </p:sp>
      <p:sp>
        <p:nvSpPr>
          <p:cNvPr id="3" name="Content Placeholder 2"/>
          <p:cNvSpPr>
            <a:spLocks noGrp="1"/>
          </p:cNvSpPr>
          <p:nvPr>
            <p:ph idx="1"/>
          </p:nvPr>
        </p:nvSpPr>
        <p:spPr/>
        <p:txBody>
          <a:bodyPr>
            <a:normAutofit fontScale="92500" lnSpcReduction="20000"/>
          </a:bodyPr>
          <a:lstStyle/>
          <a:p>
            <a:r>
              <a:rPr lang="vi-VN" sz="2800"/>
              <a:t>Chỉ số đo lường:</a:t>
            </a:r>
            <a:endParaRPr lang="vi-VN" sz="2800"/>
          </a:p>
          <a:p>
            <a:pPr lvl="1">
              <a:buFont typeface="Courier New" panose="02070309020205020404" pitchFamily="49" charset="0"/>
              <a:buChar char="o"/>
            </a:pPr>
            <a:r>
              <a:rPr lang="vi-VN" sz="2400"/>
              <a:t>Hỗ trợ</a:t>
            </a:r>
            <a:r>
              <a:rPr lang="en-US" sz="2400"/>
              <a:t>.</a:t>
            </a:r>
            <a:endParaRPr lang="vi-VN" sz="2400"/>
          </a:p>
          <a:p>
            <a:pPr lvl="1">
              <a:buFont typeface="Courier New" panose="02070309020205020404" pitchFamily="49" charset="0"/>
              <a:buChar char="o"/>
            </a:pPr>
            <a:r>
              <a:rPr lang="vi-VN" sz="2400"/>
              <a:t>Độ tin cậy</a:t>
            </a:r>
            <a:r>
              <a:rPr lang="en-US" sz="2400"/>
              <a:t>.</a:t>
            </a:r>
            <a:endParaRPr lang="en-US" sz="2400"/>
          </a:p>
          <a:p>
            <a:r>
              <a:rPr lang="vi-VN" sz="2800"/>
              <a:t>Chỉ số khách quan và chủ quan:</a:t>
            </a:r>
            <a:endParaRPr lang="en-US" sz="2800"/>
          </a:p>
          <a:p>
            <a:pPr lvl="1">
              <a:buFont typeface="Courier New" panose="02070309020205020404" pitchFamily="49" charset="0"/>
              <a:buChar char="o"/>
            </a:pPr>
            <a:r>
              <a:rPr lang="en-US" sz="2400"/>
              <a:t>Khách quan.</a:t>
            </a:r>
            <a:endParaRPr lang="en-US" sz="2400"/>
          </a:p>
          <a:p>
            <a:pPr lvl="1">
              <a:buFont typeface="Courier New" panose="02070309020205020404" pitchFamily="49" charset="0"/>
              <a:buChar char="o"/>
            </a:pPr>
            <a:r>
              <a:rPr lang="en-US" sz="2400"/>
              <a:t>Chủ quan.</a:t>
            </a:r>
            <a:endParaRPr lang="vi-VN" sz="2400"/>
          </a:p>
          <a:p>
            <a:r>
              <a:rPr lang="vi-VN" sz="2800"/>
              <a:t>Vấn đề tối ưu hóa:</a:t>
            </a:r>
            <a:endParaRPr lang="vi-VN" sz="2800"/>
          </a:p>
          <a:p>
            <a:pPr lvl="1">
              <a:buFont typeface="Courier New" panose="02070309020205020404" pitchFamily="49" charset="0"/>
              <a:buChar char="o"/>
            </a:pPr>
            <a:r>
              <a:rPr lang="vi-VN" sz="2400"/>
              <a:t>Tính đầy đủ</a:t>
            </a:r>
            <a:r>
              <a:rPr lang="en-US" sz="2400"/>
              <a:t>.</a:t>
            </a:r>
            <a:endParaRPr lang="en-US" sz="2400"/>
          </a:p>
          <a:p>
            <a:pPr lvl="1">
              <a:buFont typeface="Courier New" panose="02070309020205020404" pitchFamily="49" charset="0"/>
              <a:buChar char="o"/>
            </a:pPr>
            <a:r>
              <a:rPr lang="en-US" sz="2400"/>
              <a:t>T</a:t>
            </a:r>
            <a:r>
              <a:rPr lang="vi-VN" sz="2400"/>
              <a:t>ạo ra mẫu thú vị</a:t>
            </a:r>
            <a:r>
              <a:rPr lang="en-US" sz="2400"/>
              <a:t>.</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a:t>6, Tất cả các mẫu có thú vị không?</a:t>
            </a:r>
            <a:endParaRPr lang="en-US" sz="4400" b="1"/>
          </a:p>
        </p:txBody>
      </p:sp>
      <p:sp>
        <p:nvSpPr>
          <p:cNvPr id="3" name="Content Placeholder 2"/>
          <p:cNvSpPr>
            <a:spLocks noGrp="1"/>
          </p:cNvSpPr>
          <p:nvPr>
            <p:ph idx="1"/>
          </p:nvPr>
        </p:nvSpPr>
        <p:spPr/>
        <p:txBody>
          <a:bodyPr>
            <a:normAutofit/>
          </a:bodyPr>
          <a:lstStyle/>
          <a:p>
            <a:r>
              <a:rPr lang="en-US" sz="2800"/>
              <a:t>Ứ</a:t>
            </a:r>
            <a:r>
              <a:rPr lang="vi-VN" sz="2800"/>
              <a:t>ng dụng: Các phương pháp này được áp dụng cho từng loại mẫu khai thác, nhằm đảm bảo phát hiện và xếp hạng các mẫu theo mức độ thú vị của chúng, đồng thời cải thiện quá trình tìm kiếm bằng cách lọc ra các mẫu không đáp ứng các tiêu chí thú vị đã được thiết lập.</a:t>
            </a:r>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5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25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2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Thanks for listening!</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a:t>1, Mô tả lớp/khái niệm:</a:t>
            </a:r>
            <a:br>
              <a:rPr lang="en-US" sz="4000" b="1"/>
            </a:br>
            <a:r>
              <a:rPr lang="en-US" sz="4000" b="1"/>
              <a:t>Đặc trưng hoá &amp; phân biệt</a:t>
            </a:r>
            <a:endParaRPr lang="en-US" sz="4000" b="1"/>
          </a:p>
        </p:txBody>
      </p:sp>
      <p:sp>
        <p:nvSpPr>
          <p:cNvPr id="3" name="Content Placeholder 2"/>
          <p:cNvSpPr>
            <a:spLocks noGrp="1"/>
          </p:cNvSpPr>
          <p:nvPr>
            <p:ph idx="1"/>
          </p:nvPr>
        </p:nvSpPr>
        <p:spPr/>
        <p:txBody>
          <a:bodyPr>
            <a:normAutofit/>
          </a:bodyPr>
          <a:lstStyle/>
          <a:p>
            <a:r>
              <a:rPr lang="en-US" sz="2800" b="1">
                <a:latin typeface="Arial" panose="020B0604020202020204" pitchFamily="34" charset="0"/>
                <a:cs typeface="Arial" panose="020B0604020202020204" pitchFamily="34" charset="0"/>
              </a:rPr>
              <a:t>Đặc trưng hoá dữ liệu</a:t>
            </a:r>
            <a:r>
              <a:rPr lang="en-US" sz="2800">
                <a:latin typeface="Arial" panose="020B0604020202020204" pitchFamily="34" charset="0"/>
                <a:cs typeface="Arial" panose="020B0604020202020204" pitchFamily="34" charset="0"/>
              </a:rPr>
              <a:t> </a:t>
            </a:r>
            <a:r>
              <a:rPr lang="vi-VN" sz="2800">
                <a:latin typeface="Arial" panose="020B0604020202020204" pitchFamily="34" charset="0"/>
                <a:cs typeface="Arial" panose="020B0604020202020204" pitchFamily="34" charset="0"/>
              </a:rPr>
              <a:t>là việc tóm tắt các đặc điểm chung hoặc các đặc trưng của một lớp dữ liệu mục tiêu.</a:t>
            </a:r>
            <a:r>
              <a:rPr lang="en-US" sz="2800">
                <a:latin typeface="Arial" panose="020B0604020202020204" pitchFamily="34" charset="0"/>
                <a:cs typeface="Arial" panose="020B0604020202020204" pitchFamily="34" charset="0"/>
              </a:rPr>
              <a:t> </a:t>
            </a:r>
            <a:endParaRPr lang="en-US" sz="2800">
              <a:latin typeface="Arial" panose="020B0604020202020204" pitchFamily="34" charset="0"/>
              <a:cs typeface="Arial" panose="020B0604020202020204" pitchFamily="34" charset="0"/>
            </a:endParaRPr>
          </a:p>
          <a:p>
            <a:r>
              <a:rPr lang="vi-VN" sz="2800">
                <a:latin typeface="Arial" panose="020B0604020202020204" pitchFamily="34" charset="0"/>
                <a:cs typeface="Arial" panose="020B0604020202020204" pitchFamily="34" charset="0"/>
              </a:rPr>
              <a:t>Dữ liệu tương ứng với lớp do người dùng chỉ định thường được thu thập thông qua một truy vấn.</a:t>
            </a:r>
            <a:endParaRPr lang="en-US" sz="280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a:t>1, Mô tả lớp/khái niệm:</a:t>
            </a:r>
            <a:br>
              <a:rPr lang="en-US" sz="4000" b="1"/>
            </a:br>
            <a:r>
              <a:rPr lang="en-US" sz="4000" b="1"/>
              <a:t>Đặc trưng hoá &amp; phân biệt</a:t>
            </a:r>
            <a:endParaRPr lang="en-US" sz="4000" b="1"/>
          </a:p>
        </p:txBody>
      </p:sp>
      <p:sp>
        <p:nvSpPr>
          <p:cNvPr id="3" name="Content Placeholder 2"/>
          <p:cNvSpPr>
            <a:spLocks noGrp="1"/>
          </p:cNvSpPr>
          <p:nvPr>
            <p:ph idx="1"/>
          </p:nvPr>
        </p:nvSpPr>
        <p:spPr/>
        <p:txBody>
          <a:bodyPr>
            <a:normAutofit lnSpcReduction="10000"/>
          </a:bodyPr>
          <a:lstStyle/>
          <a:p>
            <a:r>
              <a:rPr lang="vi-VN" sz="3200">
                <a:latin typeface="Arial" panose="020B0604020202020204" pitchFamily="34" charset="0"/>
                <a:cs typeface="Arial" panose="020B0604020202020204" pitchFamily="34" charset="0"/>
              </a:rPr>
              <a:t>Kết quả của </a:t>
            </a:r>
            <a:r>
              <a:rPr lang="en-US" sz="3200">
                <a:latin typeface="Arial" panose="020B0604020202020204" pitchFamily="34" charset="0"/>
                <a:cs typeface="Arial" panose="020B0604020202020204" pitchFamily="34" charset="0"/>
              </a:rPr>
              <a:t>quá trình đặc trưng hoá </a:t>
            </a:r>
            <a:r>
              <a:rPr lang="vi-VN" sz="3200">
                <a:latin typeface="Arial" panose="020B0604020202020204" pitchFamily="34" charset="0"/>
                <a:cs typeface="Arial" panose="020B0604020202020204" pitchFamily="34" charset="0"/>
              </a:rPr>
              <a:t>có thể được trình bày dưới nhiều hình thức khác nhau</a:t>
            </a:r>
            <a:r>
              <a:rPr lang="en-US" sz="3200">
                <a:latin typeface="Arial" panose="020B0604020202020204" pitchFamily="34" charset="0"/>
                <a:cs typeface="Arial" panose="020B0604020202020204" pitchFamily="34" charset="0"/>
              </a:rPr>
              <a:t> (</a:t>
            </a:r>
            <a:r>
              <a:rPr lang="vi-VN" sz="3200">
                <a:latin typeface="Arial" panose="020B0604020202020204" pitchFamily="34" charset="0"/>
                <a:cs typeface="Arial" panose="020B0604020202020204" pitchFamily="34" charset="0"/>
              </a:rPr>
              <a:t>biểu đồ tròn, biểu đồ cột, đường cong,</a:t>
            </a:r>
            <a:r>
              <a:rPr lang="en-US" sz="3200">
                <a:latin typeface="Arial" panose="020B0604020202020204" pitchFamily="34" charset="0"/>
                <a:cs typeface="Arial" panose="020B0604020202020204" pitchFamily="34" charset="0"/>
              </a:rPr>
              <a:t>…)</a:t>
            </a:r>
            <a:r>
              <a:rPr lang="vi-VN" sz="3200">
                <a:latin typeface="Arial" panose="020B0604020202020204" pitchFamily="34" charset="0"/>
                <a:cs typeface="Arial" panose="020B0604020202020204" pitchFamily="34" charset="0"/>
              </a:rPr>
              <a:t>.</a:t>
            </a:r>
            <a:endParaRPr lang="en-US" sz="3200">
              <a:latin typeface="Arial" panose="020B0604020202020204" pitchFamily="34" charset="0"/>
              <a:cs typeface="Arial" panose="020B0604020202020204" pitchFamily="34" charset="0"/>
            </a:endParaRPr>
          </a:p>
          <a:p>
            <a:r>
              <a:rPr lang="vi-VN" sz="3200">
                <a:latin typeface="Arial" panose="020B0604020202020204" pitchFamily="34" charset="0"/>
                <a:cs typeface="Arial" panose="020B0604020202020204" pitchFamily="34" charset="0"/>
              </a:rPr>
              <a:t>Các mô tả kết quả cũng có thể được trình bày dưới dạng các mối quan hệ tổng quát hoặc dưới dạng quy tắc (gọi là các quy tắc đặc trưn</a:t>
            </a:r>
            <a:r>
              <a:rPr lang="en-US" sz="3200">
                <a:latin typeface="Arial" panose="020B0604020202020204" pitchFamily="34" charset="0"/>
                <a:cs typeface="Arial" panose="020B0604020202020204" pitchFamily="34" charset="0"/>
              </a:rPr>
              <a:t>g).</a:t>
            </a:r>
            <a:endParaRPr lang="en-US" sz="3200">
              <a:latin typeface="Arial" panose="020B0604020202020204" pitchFamily="34" charset="0"/>
              <a:cs typeface="Arial" panose="020B0604020202020204" pitchFamily="34" charset="0"/>
            </a:endParaRPr>
          </a:p>
          <a:p>
            <a:endParaRPr lang="en-US"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a:t>1, Mô tả lớp/khái niệm:</a:t>
            </a:r>
            <a:br>
              <a:rPr lang="en-US" sz="4000" b="1"/>
            </a:br>
            <a:r>
              <a:rPr lang="en-US" sz="4000" b="1"/>
              <a:t>Đặc trưng hoá &amp; phân biệt</a:t>
            </a:r>
            <a:endParaRPr lang="en-US" sz="4000" b="1"/>
          </a:p>
        </p:txBody>
      </p:sp>
      <p:sp>
        <p:nvSpPr>
          <p:cNvPr id="3" name="Content Placeholder 2"/>
          <p:cNvSpPr>
            <a:spLocks noGrp="1"/>
          </p:cNvSpPr>
          <p:nvPr>
            <p:ph idx="1"/>
          </p:nvPr>
        </p:nvSpPr>
        <p:spPr/>
        <p:txBody>
          <a:bodyPr>
            <a:normAutofit lnSpcReduction="10000"/>
          </a:bodyPr>
          <a:lstStyle/>
          <a:p>
            <a:r>
              <a:rPr lang="en-US" sz="3200" b="1">
                <a:latin typeface="Arial" panose="020B0604020202020204" pitchFamily="34" charset="0"/>
                <a:cs typeface="Arial" panose="020B0604020202020204" pitchFamily="34" charset="0"/>
              </a:rPr>
              <a:t>Phân biệt dữ liệu </a:t>
            </a:r>
            <a:r>
              <a:rPr lang="vi-VN" sz="3200">
                <a:latin typeface="Arial" panose="020B0604020202020204" pitchFamily="34" charset="0"/>
                <a:cs typeface="Arial" panose="020B0604020202020204" pitchFamily="34" charset="0"/>
              </a:rPr>
              <a:t>là việc so sánh các đặc điểm chung của các đối tượng dữ liệu của lớp mục tiêu </a:t>
            </a:r>
            <a:r>
              <a:rPr lang="en-US" sz="3200">
                <a:latin typeface="Arial" panose="020B0604020202020204" pitchFamily="34" charset="0"/>
                <a:cs typeface="Arial" panose="020B0604020202020204" pitchFamily="34" charset="0"/>
              </a:rPr>
              <a:t>với </a:t>
            </a:r>
            <a:r>
              <a:rPr lang="vi-VN" sz="3200">
                <a:latin typeface="Arial" panose="020B0604020202020204" pitchFamily="34" charset="0"/>
                <a:cs typeface="Arial" panose="020B0604020202020204" pitchFamily="34" charset="0"/>
              </a:rPr>
              <a:t>một hoặc nhiều lớp tương phản.</a:t>
            </a:r>
            <a:endParaRPr lang="en-US" sz="3200">
              <a:latin typeface="Arial" panose="020B0604020202020204" pitchFamily="34" charset="0"/>
              <a:cs typeface="Arial" panose="020B0604020202020204" pitchFamily="34" charset="0"/>
            </a:endParaRPr>
          </a:p>
          <a:p>
            <a:r>
              <a:rPr lang="vi-VN" sz="3200">
                <a:latin typeface="Arial" panose="020B0604020202020204" pitchFamily="34" charset="0"/>
                <a:cs typeface="Arial" panose="020B0604020202020204" pitchFamily="34" charset="0"/>
              </a:rPr>
              <a:t>Các lớp mục tiêu và tương phản có thể được chỉ định bởi người dùng, và các đối tượng dữ liệu tương ứng có thể được truy xuất thông qua các truy vấn cơ sở dữ liệu.</a:t>
            </a:r>
            <a:endParaRPr lang="en-US" sz="3200">
              <a:latin typeface="Arial" panose="020B0604020202020204" pitchFamily="34" charset="0"/>
              <a:cs typeface="Arial" panose="020B0604020202020204" pitchFamily="34" charset="0"/>
            </a:endParaRPr>
          </a:p>
          <a:p>
            <a:endParaRPr lang="en-US" sz="320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5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5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25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25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a:t>1, Mô tả lớp/khái niệm:</a:t>
            </a:r>
            <a:br>
              <a:rPr lang="en-US" sz="4000" b="1"/>
            </a:br>
            <a:r>
              <a:rPr lang="en-US" sz="4000" b="1"/>
              <a:t>Đặc trưng hoá &amp; phân biệt</a:t>
            </a:r>
            <a:endParaRPr lang="en-US" sz="4000" b="1"/>
          </a:p>
        </p:txBody>
      </p:sp>
      <p:sp>
        <p:nvSpPr>
          <p:cNvPr id="3" name="Content Placeholder 2"/>
          <p:cNvSpPr>
            <a:spLocks noGrp="1"/>
          </p:cNvSpPr>
          <p:nvPr>
            <p:ph idx="1"/>
          </p:nvPr>
        </p:nvSpPr>
        <p:spPr/>
        <p:txBody>
          <a:bodyPr>
            <a:normAutofit/>
          </a:bodyPr>
          <a:lstStyle/>
          <a:p>
            <a:r>
              <a:rPr lang="vi-VN" sz="3200">
                <a:latin typeface="Arial" panose="020B0604020202020204" pitchFamily="34" charset="0"/>
                <a:cs typeface="Arial" panose="020B0604020202020204" pitchFamily="34" charset="0"/>
              </a:rPr>
              <a:t>Các hình thức trình bày kết quả tương tự như các </a:t>
            </a:r>
            <a:r>
              <a:rPr lang="vi-VN" sz="3200" b="1">
                <a:latin typeface="Arial" panose="020B0604020202020204" pitchFamily="34" charset="0"/>
                <a:cs typeface="Arial" panose="020B0604020202020204" pitchFamily="34" charset="0"/>
              </a:rPr>
              <a:t>mô tả đặc trưng</a:t>
            </a:r>
            <a:r>
              <a:rPr lang="en-US" sz="3200">
                <a:latin typeface="Arial" panose="020B0604020202020204" pitchFamily="34" charset="0"/>
                <a:cs typeface="Arial" panose="020B0604020202020204" pitchFamily="34" charset="0"/>
              </a:rPr>
              <a:t>,</a:t>
            </a:r>
            <a:r>
              <a:rPr lang="vi-VN" sz="3200">
                <a:latin typeface="Arial" panose="020B0604020202020204" pitchFamily="34" charset="0"/>
                <a:cs typeface="Arial" panose="020B0604020202020204" pitchFamily="34" charset="0"/>
              </a:rPr>
              <a:t> mặc dù các </a:t>
            </a:r>
            <a:r>
              <a:rPr lang="en-US" sz="3200" b="1">
                <a:latin typeface="Arial" panose="020B0604020202020204" pitchFamily="34" charset="0"/>
                <a:cs typeface="Arial" panose="020B0604020202020204" pitchFamily="34" charset="0"/>
              </a:rPr>
              <a:t>mô tả phân biệt</a:t>
            </a:r>
            <a:r>
              <a:rPr lang="vi-VN" sz="3200" b="1">
                <a:latin typeface="Arial" panose="020B0604020202020204" pitchFamily="34" charset="0"/>
                <a:cs typeface="Arial" panose="020B0604020202020204" pitchFamily="34" charset="0"/>
              </a:rPr>
              <a:t> </a:t>
            </a:r>
            <a:r>
              <a:rPr lang="vi-VN" sz="3200">
                <a:latin typeface="Arial" panose="020B0604020202020204" pitchFamily="34" charset="0"/>
                <a:cs typeface="Arial" panose="020B0604020202020204" pitchFamily="34" charset="0"/>
              </a:rPr>
              <a:t>nên bao gồm các biện pháp so sánh giúp phân biệt giữa lớp mục tiêu và lớp tương phản. Các </a:t>
            </a:r>
            <a:r>
              <a:rPr lang="vi-VN" sz="3200" b="1">
                <a:latin typeface="Arial" panose="020B0604020202020204" pitchFamily="34" charset="0"/>
                <a:cs typeface="Arial" panose="020B0604020202020204" pitchFamily="34" charset="0"/>
              </a:rPr>
              <a:t>mô tả phân biệt </a:t>
            </a:r>
            <a:r>
              <a:rPr lang="vi-VN" sz="3200">
                <a:latin typeface="Arial" panose="020B0604020202020204" pitchFamily="34" charset="0"/>
                <a:cs typeface="Arial" panose="020B0604020202020204" pitchFamily="34" charset="0"/>
              </a:rPr>
              <a:t>được biểu thị dưới dạng quy tắc được gọi là các quy tắc phân biệt</a:t>
            </a:r>
            <a:r>
              <a:rPr lang="en-US" sz="3200">
                <a:latin typeface="Arial" panose="020B0604020202020204" pitchFamily="34" charset="0"/>
                <a:cs typeface="Arial" panose="020B0604020202020204" pitchFamily="34" charset="0"/>
              </a:rPr>
              <a:t>.</a:t>
            </a:r>
            <a:endParaRPr lang="en-US" sz="3200">
              <a:latin typeface="Arial" panose="020B0604020202020204" pitchFamily="34" charset="0"/>
              <a:cs typeface="Arial" panose="020B0604020202020204" pitchFamily="34" charset="0"/>
            </a:endParaRPr>
          </a:p>
          <a:p>
            <a:endParaRPr lang="en-US" sz="320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2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a:t>2, Khai thác các mẫu thường xuyên,</a:t>
            </a:r>
            <a:br>
              <a:rPr lang="en-US" sz="4000" b="1"/>
            </a:br>
            <a:r>
              <a:rPr lang="en-US" sz="4000" b="1"/>
              <a:t>liên kết và tương quan</a:t>
            </a:r>
            <a:endParaRPr lang="en-US" sz="4000" b="1"/>
          </a:p>
        </p:txBody>
      </p:sp>
      <p:sp>
        <p:nvSpPr>
          <p:cNvPr id="3" name="Content Placeholder 2"/>
          <p:cNvSpPr>
            <a:spLocks noGrp="1"/>
          </p:cNvSpPr>
          <p:nvPr>
            <p:ph idx="1"/>
          </p:nvPr>
        </p:nvSpPr>
        <p:spPr/>
        <p:txBody>
          <a:bodyPr>
            <a:normAutofit/>
          </a:bodyPr>
          <a:lstStyle/>
          <a:p>
            <a:r>
              <a:rPr lang="en-US" sz="3200">
                <a:latin typeface="Arial" panose="020B0604020202020204" pitchFamily="34" charset="0"/>
                <a:cs typeface="Arial" panose="020B0604020202020204" pitchFamily="34" charset="0"/>
              </a:rPr>
              <a:t>N</a:t>
            </a:r>
            <a:r>
              <a:rPr lang="vi-VN" sz="3200">
                <a:latin typeface="Arial" panose="020B0604020202020204" pitchFamily="34" charset="0"/>
                <a:cs typeface="Arial" panose="020B0604020202020204" pitchFamily="34" charset="0"/>
              </a:rPr>
              <a:t>hững </a:t>
            </a:r>
            <a:r>
              <a:rPr lang="vi-VN" sz="3200" b="1">
                <a:latin typeface="Arial" panose="020B0604020202020204" pitchFamily="34" charset="0"/>
                <a:cs typeface="Arial" panose="020B0604020202020204" pitchFamily="34" charset="0"/>
              </a:rPr>
              <a:t>mẫu xuất hiện thường xuyên </a:t>
            </a:r>
            <a:r>
              <a:rPr lang="vi-VN" sz="3200">
                <a:latin typeface="Arial" panose="020B0604020202020204" pitchFamily="34" charset="0"/>
                <a:cs typeface="Arial" panose="020B0604020202020204" pitchFamily="34" charset="0"/>
              </a:rPr>
              <a:t>trong dữ liệu</a:t>
            </a:r>
            <a:r>
              <a:rPr lang="en-US" sz="3200">
                <a:latin typeface="Arial" panose="020B0604020202020204" pitchFamily="34" charset="0"/>
                <a:cs typeface="Arial" panose="020B0604020202020204" pitchFamily="34" charset="0"/>
              </a:rPr>
              <a:t>,</a:t>
            </a:r>
            <a:r>
              <a:rPr lang="vi-VN" sz="3200">
                <a:latin typeface="Arial" panose="020B0604020202020204" pitchFamily="34" charset="0"/>
                <a:cs typeface="Arial" panose="020B0604020202020204" pitchFamily="34" charset="0"/>
              </a:rPr>
              <a:t> </a:t>
            </a:r>
            <a:r>
              <a:rPr lang="en-US" sz="3200">
                <a:latin typeface="Arial" panose="020B0604020202020204" pitchFamily="34" charset="0"/>
                <a:cs typeface="Arial" panose="020B0604020202020204" pitchFamily="34" charset="0"/>
              </a:rPr>
              <a:t>c</a:t>
            </a:r>
            <a:r>
              <a:rPr lang="vi-VN" sz="3200">
                <a:latin typeface="Arial" panose="020B0604020202020204" pitchFamily="34" charset="0"/>
                <a:cs typeface="Arial" panose="020B0604020202020204" pitchFamily="34" charset="0"/>
              </a:rPr>
              <a:t>ó nhiều loại khác nhau, bao gồm các </a:t>
            </a:r>
            <a:r>
              <a:rPr lang="vi-VN" sz="3200" b="1">
                <a:latin typeface="Arial" panose="020B0604020202020204" pitchFamily="34" charset="0"/>
                <a:cs typeface="Arial" panose="020B0604020202020204" pitchFamily="34" charset="0"/>
              </a:rPr>
              <a:t>tập hợp mục thường xuyên</a:t>
            </a:r>
            <a:r>
              <a:rPr lang="vi-VN" sz="3200">
                <a:latin typeface="Arial" panose="020B0604020202020204" pitchFamily="34" charset="0"/>
                <a:cs typeface="Arial" panose="020B0604020202020204" pitchFamily="34" charset="0"/>
              </a:rPr>
              <a:t>, các </a:t>
            </a:r>
            <a:r>
              <a:rPr lang="vi-VN" sz="3200" b="1">
                <a:latin typeface="Arial" panose="020B0604020202020204" pitchFamily="34" charset="0"/>
                <a:cs typeface="Arial" panose="020B0604020202020204" pitchFamily="34" charset="0"/>
              </a:rPr>
              <a:t>chuỗi con thường xuyên </a:t>
            </a:r>
            <a:r>
              <a:rPr lang="vi-VN" sz="3200">
                <a:latin typeface="Arial" panose="020B0604020202020204" pitchFamily="34" charset="0"/>
                <a:cs typeface="Arial" panose="020B0604020202020204" pitchFamily="34" charset="0"/>
              </a:rPr>
              <a:t>(còn được gọi là các </a:t>
            </a:r>
            <a:r>
              <a:rPr lang="vi-VN" sz="3200" b="1">
                <a:latin typeface="Arial" panose="020B0604020202020204" pitchFamily="34" charset="0"/>
                <a:cs typeface="Arial" panose="020B0604020202020204" pitchFamily="34" charset="0"/>
              </a:rPr>
              <a:t>mẫu tuần tự</a:t>
            </a:r>
            <a:r>
              <a:rPr lang="vi-VN" sz="3200">
                <a:latin typeface="Arial" panose="020B0604020202020204" pitchFamily="34" charset="0"/>
                <a:cs typeface="Arial" panose="020B0604020202020204" pitchFamily="34" charset="0"/>
              </a:rPr>
              <a:t>), và các </a:t>
            </a:r>
            <a:r>
              <a:rPr lang="vi-VN" sz="3200" b="1">
                <a:latin typeface="Arial" panose="020B0604020202020204" pitchFamily="34" charset="0"/>
                <a:cs typeface="Arial" panose="020B0604020202020204" pitchFamily="34" charset="0"/>
              </a:rPr>
              <a:t>cấu trúc con thường xuyên</a:t>
            </a:r>
            <a:r>
              <a:rPr lang="en-US" sz="3200">
                <a:latin typeface="Arial" panose="020B0604020202020204" pitchFamily="34" charset="0"/>
                <a:cs typeface="Arial" panose="020B0604020202020204" pitchFamily="34" charset="0"/>
              </a:rPr>
              <a:t>.</a:t>
            </a:r>
            <a:endParaRPr lang="en-US" sz="3200">
              <a:latin typeface="Arial" panose="020B0604020202020204" pitchFamily="34" charset="0"/>
              <a:cs typeface="Arial" panose="020B0604020202020204" pitchFamily="34"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2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a:t>2, Khai thác các mẫu thường xuyên,</a:t>
            </a:r>
            <a:br>
              <a:rPr lang="en-US" sz="4000" b="1"/>
            </a:br>
            <a:r>
              <a:rPr lang="en-US" sz="4000" b="1"/>
              <a:t>liên kết và tương quan</a:t>
            </a:r>
            <a:endParaRPr lang="en-US" sz="4000" b="1"/>
          </a:p>
        </p:txBody>
      </p:sp>
      <p:sp>
        <p:nvSpPr>
          <p:cNvPr id="3" name="Content Placeholder 2"/>
          <p:cNvSpPr>
            <a:spLocks noGrp="1"/>
          </p:cNvSpPr>
          <p:nvPr>
            <p:ph idx="1"/>
          </p:nvPr>
        </p:nvSpPr>
        <p:spPr/>
        <p:txBody>
          <a:bodyPr>
            <a:normAutofit/>
          </a:bodyPr>
          <a:lstStyle/>
          <a:p>
            <a:r>
              <a:rPr lang="vi-VN" sz="3200"/>
              <a:t>Một </a:t>
            </a:r>
            <a:r>
              <a:rPr lang="vi-VN" sz="3200" b="1"/>
              <a:t>tập hợp mục thường xuyên </a:t>
            </a:r>
            <a:r>
              <a:rPr lang="vi-VN" sz="3200"/>
              <a:t>thường đề cập đến một tập hợp các mục thường xuất hiện cùng nhau trong một tập dữ liệu giao dịch</a:t>
            </a:r>
            <a:r>
              <a:rPr lang="en-US" sz="3200"/>
              <a:t>.</a:t>
            </a:r>
            <a:endParaRPr lang="en-US" sz="3200"/>
          </a:p>
          <a:p>
            <a:r>
              <a:rPr lang="en-US" sz="3200"/>
              <a:t>V</a:t>
            </a:r>
            <a:r>
              <a:rPr lang="vi-VN" sz="3200"/>
              <a:t>í dụ như</a:t>
            </a:r>
            <a:r>
              <a:rPr lang="en-US" sz="3200"/>
              <a:t>,</a:t>
            </a:r>
            <a:r>
              <a:rPr lang="vi-VN" sz="3200"/>
              <a:t> sữa và bánh mì, những mặt hàng thường được nhiều khách hàng mua cùng nhau trong các cửa hàng tạp hóa.</a:t>
            </a:r>
            <a:endParaRPr lang="en-US" sz="320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2, Khai thác các mẫu thường xuyên,</a:t>
            </a:r>
            <a:br>
              <a:rPr lang="en-US" b="1"/>
            </a:br>
            <a:r>
              <a:rPr lang="en-US" b="1"/>
              <a:t>liên kết và tương quan</a:t>
            </a:r>
            <a:endParaRPr lang="en-US" b="1"/>
          </a:p>
        </p:txBody>
      </p:sp>
      <p:sp>
        <p:nvSpPr>
          <p:cNvPr id="3" name="Content Placeholder 2"/>
          <p:cNvSpPr>
            <a:spLocks noGrp="1"/>
          </p:cNvSpPr>
          <p:nvPr>
            <p:ph idx="1"/>
          </p:nvPr>
        </p:nvSpPr>
        <p:spPr/>
        <p:txBody>
          <a:bodyPr>
            <a:normAutofit/>
          </a:bodyPr>
          <a:lstStyle/>
          <a:p>
            <a:r>
              <a:rPr lang="vi-VN" sz="3200"/>
              <a:t>Một </a:t>
            </a:r>
            <a:r>
              <a:rPr lang="vi-VN" sz="3200" b="1"/>
              <a:t>chuỗi con xuất hiện thường xuyên</a:t>
            </a:r>
            <a:r>
              <a:rPr lang="vi-VN" sz="3200"/>
              <a:t>, chẳng hạn như mẫu mà khách hàng có xu hướng mua trước một chiếc laptop, sau đó là một máy ảnh kỹ thuật số, và tiếp theo là một thẻ nhớ, được gọi là một mẫu tuần tự thường xuyên.</a:t>
            </a:r>
            <a:endParaRPr lang="en-US"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B9AFB027581D469DB147F1231FFC24" ma:contentTypeVersion="4" ma:contentTypeDescription="Create a new document." ma:contentTypeScope="" ma:versionID="cd5997a255678624a113f2c7e9932230">
  <xsd:schema xmlns:xsd="http://www.w3.org/2001/XMLSchema" xmlns:xs="http://www.w3.org/2001/XMLSchema" xmlns:p="http://schemas.microsoft.com/office/2006/metadata/properties" xmlns:ns2="e31da5d4-057f-4a4a-961b-2f4ab7b9be0e" targetNamespace="http://schemas.microsoft.com/office/2006/metadata/properties" ma:root="true" ma:fieldsID="0f39adc3850784a0e1061032aadb982e" ns2:_="">
    <xsd:import namespace="e31da5d4-057f-4a4a-961b-2f4ab7b9be0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1da5d4-057f-4a4a-961b-2f4ab7b9be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9A02DA2-CA32-4C89-B429-4E3CB7E68131}"/>
</file>

<file path=customXml/itemProps2.xml><?xml version="1.0" encoding="utf-8"?>
<ds:datastoreItem xmlns:ds="http://schemas.openxmlformats.org/officeDocument/2006/customXml" ds:itemID="{C38CF3BF-F5A2-429D-AF13-7FDCDD554180}">
  <ds:schemaRefs/>
</ds:datastoreItem>
</file>

<file path=customXml/itemProps3.xml><?xml version="1.0" encoding="utf-8"?>
<ds:datastoreItem xmlns:ds="http://schemas.openxmlformats.org/officeDocument/2006/customXml" ds:itemID="{C3D631F5-A7E4-43A8-A65B-B282D674048C}">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6178</Words>
  <Application>WPS Presentation</Application>
  <PresentationFormat>Widescreen</PresentationFormat>
  <Paragraphs>135</Paragraphs>
  <Slides>24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vt:lpstr>
      <vt:lpstr>SimSun</vt:lpstr>
      <vt:lpstr>Wingdings</vt:lpstr>
      <vt:lpstr>Wingdings 3</vt:lpstr>
      <vt:lpstr>Arial</vt:lpstr>
      <vt:lpstr>Trebuchet MS</vt:lpstr>
      <vt:lpstr>Microsoft YaHei</vt:lpstr>
      <vt:lpstr>Arial Unicode MS</vt:lpstr>
      <vt:lpstr>Calibri</vt:lpstr>
      <vt:lpstr>Courier New</vt:lpstr>
      <vt:lpstr>Facet</vt:lpstr>
      <vt:lpstr>Các loại pattern có thể được khai thác (1.4)</vt:lpstr>
      <vt:lpstr>Nội dung</vt:lpstr>
      <vt:lpstr>1, Mô tả lớp/khái niệm: Đặc trưng hoá &amp; phân biệt</vt:lpstr>
      <vt:lpstr>1, Mô tả lớp/khái niệm: Đặc trưng hoá &amp; phân biệt</vt:lpstr>
      <vt:lpstr>1, Mô tả lớp/khái niệm: Đặc trưng hoá &amp; phân biệt</vt:lpstr>
      <vt:lpstr>1, Mô tả lớp/khái niệm: Đặc trưng hoá &amp; phân biệt</vt:lpstr>
      <vt:lpstr>2, Khai thác các mẫu thường xuyên, liên kết và tương quan</vt:lpstr>
      <vt:lpstr>2, Khai thác các mẫu thường xuyên, liên kết và tương quan</vt:lpstr>
      <vt:lpstr>2, Khai thác các mẫu thường xuyên, liên kết và tương quan</vt:lpstr>
      <vt:lpstr>2, Khai thác các mẫu thường xuyên, liên kết và tương quan</vt:lpstr>
      <vt:lpstr>3, Phân loại và hồi quy cho phân tích dự đoán</vt:lpstr>
      <vt:lpstr>3, Phân loại và hồi quy cho phân tích dự đoán</vt:lpstr>
      <vt:lpstr>3, Phân loại và hồi quy cho phân tích dự đoán</vt:lpstr>
      <vt:lpstr>3, Phân loại và hồi quy cho phân tích dự đoán</vt:lpstr>
      <vt:lpstr>3, Phân loại và hồi quy cho phân tích dự đoán</vt:lpstr>
      <vt:lpstr>4, Phân tích phân nhóm</vt:lpstr>
      <vt:lpstr>4, Phân tích phân nhóm</vt:lpstr>
      <vt:lpstr>4, Phân tích phân nhóm</vt:lpstr>
      <vt:lpstr>5, Phân tích các điểm ngoại lệ</vt:lpstr>
      <vt:lpstr>5, Phân tích các điểm ngoại lệ</vt:lpstr>
      <vt:lpstr>6, Tất cả các mẫu có thú vị không?</vt:lpstr>
      <vt:lpstr>6, Tất cả các mẫu có thú vị không?</vt:lpstr>
      <vt:lpstr>6, Tất cả các mẫu có thú vị không?</vt:lpstr>
      <vt:lpstr>Thanks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VŨ QUANG DŨNG</dc:creator>
  <cp:lastModifiedBy>Lenovo</cp:lastModifiedBy>
  <cp:revision>11</cp:revision>
  <dcterms:created xsi:type="dcterms:W3CDTF">2024-08-19T06:16:00Z</dcterms:created>
  <dcterms:modified xsi:type="dcterms:W3CDTF">2024-08-26T11:55:59Z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0x010100CDB9AFB027581D469DB147F1231FFC24</vt:lpwstr>
  </property>
  <property fmtid="{D5CDD505-2E9C-101B-9397-08002B2CF9AE}" pid="3" name="ICV">
    <vt:lpwstr>996AB83A277F49B7BFAF011093ACD1BE_12</vt:lpwstr>
  </property>
  <property fmtid="{D5CDD505-2E9C-101B-9397-08002B2CF9AE}" pid="4" name="KSOProductBuildVer">
    <vt:lpwstr>1033-12.2.0.17562</vt:lpwstr>
  </property>
</Properties>
</file>