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5" r:id="rId5"/>
    <p:sldId id="300" r:id="rId6"/>
    <p:sldId id="267" r:id="rId7"/>
    <p:sldId id="268" r:id="rId8"/>
    <p:sldId id="269" r:id="rId9"/>
    <p:sldId id="274" r:id="rId10"/>
    <p:sldId id="276" r:id="rId11"/>
    <p:sldId id="277" r:id="rId12"/>
    <p:sldId id="278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91" r:id="rId23"/>
    <p:sldId id="292" r:id="rId24"/>
    <p:sldId id="298" r:id="rId25"/>
    <p:sldId id="294" r:id="rId26"/>
    <p:sldId id="295" r:id="rId27"/>
    <p:sldId id="296" r:id="rId28"/>
    <p:sldId id="297" r:id="rId29"/>
    <p:sldId id="302" r:id="rId30"/>
    <p:sldId id="256" r:id="rId31"/>
    <p:sldId id="257" r:id="rId32"/>
    <p:sldId id="258" r:id="rId33"/>
    <p:sldId id="259" r:id="rId34"/>
    <p:sldId id="260" r:id="rId35"/>
    <p:sldId id="261" r:id="rId36"/>
    <p:sldId id="303" r:id="rId37"/>
    <p:sldId id="304" r:id="rId38"/>
    <p:sldId id="262" r:id="rId39"/>
    <p:sldId id="263" r:id="rId40"/>
    <p:sldId id="305" r:id="rId41"/>
    <p:sldId id="264" r:id="rId42"/>
    <p:sldId id="301" r:id="rId43"/>
  </p:sldIdLst>
  <p:sldSz cx="18288000" cy="10287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libri Light" panose="020F0302020204030204" pitchFamily="34" charset="0"/>
      <p:regular r:id="rId48"/>
      <p:italic r:id="rId49"/>
    </p:embeddedFont>
    <p:embeddedFont>
      <p:font typeface="Cambria Math" panose="02040503050406030204" pitchFamily="18" charset="0"/>
      <p:regular r:id="rId50"/>
    </p:embeddedFont>
    <p:embeddedFont>
      <p:font typeface="Muli" panose="020B0604020202020204" charset="0"/>
      <p:regular r:id="rId51"/>
    </p:embeddedFont>
    <p:embeddedFont>
      <p:font typeface="Muli Bold" panose="020B0604020202020204" charset="0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CCB9B-5FD2-61B9-A17D-C06ED3548F65}" v="8" dt="2024-09-08T14:46:59.531"/>
    <p1510:client id="{E714D4FB-3393-87F4-5B94-6C33C8E28953}" v="24" dt="2024-09-08T15:45:34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VĂN HIỆN" userId="S::hien211212889@lms.utc.edu.vn::62e062c0-ce38-4c91-98c4-9711e5318fd0" providerId="AD" clId="Web-{E714D4FB-3393-87F4-5B94-6C33C8E28953}"/>
    <pc:docChg chg="addSld delSld modSld">
      <pc:chgData name="TRẦN VĂN HIỆN" userId="S::hien211212889@lms.utc.edu.vn::62e062c0-ce38-4c91-98c4-9711e5318fd0" providerId="AD" clId="Web-{E714D4FB-3393-87F4-5B94-6C33C8E28953}" dt="2024-09-08T15:45:34.876" v="20"/>
      <pc:docMkLst>
        <pc:docMk/>
      </pc:docMkLst>
      <pc:sldChg chg="addSp delSp modSp add del replId delAnim">
        <pc:chgData name="TRẦN VĂN HIỆN" userId="S::hien211212889@lms.utc.edu.vn::62e062c0-ce38-4c91-98c4-9711e5318fd0" providerId="AD" clId="Web-{E714D4FB-3393-87F4-5B94-6C33C8E28953}" dt="2024-09-08T15:45:33.860" v="19"/>
        <pc:sldMkLst>
          <pc:docMk/>
          <pc:sldMk cId="1622191387" sldId="303"/>
        </pc:sldMkLst>
        <pc:spChg chg="del">
          <ac:chgData name="TRẦN VĂN HIỆN" userId="S::hien211212889@lms.utc.edu.vn::62e062c0-ce38-4c91-98c4-9711e5318fd0" providerId="AD" clId="Web-{E714D4FB-3393-87F4-5B94-6C33C8E28953}" dt="2024-09-08T15:42:33.953" v="5"/>
          <ac:spMkLst>
            <pc:docMk/>
            <pc:sldMk cId="1622191387" sldId="303"/>
            <ac:spMk id="8" creationId="{00000000-0000-0000-0000-000000000000}"/>
          </ac:spMkLst>
        </pc:spChg>
        <pc:spChg chg="del">
          <ac:chgData name="TRẦN VĂN HIỆN" userId="S::hien211212889@lms.utc.edu.vn::62e062c0-ce38-4c91-98c4-9711e5318fd0" providerId="AD" clId="Web-{E714D4FB-3393-87F4-5B94-6C33C8E28953}" dt="2024-09-08T15:42:33.953" v="4"/>
          <ac:spMkLst>
            <pc:docMk/>
            <pc:sldMk cId="1622191387" sldId="303"/>
            <ac:spMk id="9" creationId="{00000000-0000-0000-0000-000000000000}"/>
          </ac:spMkLst>
        </pc:spChg>
        <pc:spChg chg="del">
          <ac:chgData name="TRẦN VĂN HIỆN" userId="S::hien211212889@lms.utc.edu.vn::62e062c0-ce38-4c91-98c4-9711e5318fd0" providerId="AD" clId="Web-{E714D4FB-3393-87F4-5B94-6C33C8E28953}" dt="2024-09-08T15:42:33.938" v="3"/>
          <ac:spMkLst>
            <pc:docMk/>
            <pc:sldMk cId="1622191387" sldId="303"/>
            <ac:spMk id="10" creationId="{00000000-0000-0000-0000-000000000000}"/>
          </ac:spMkLst>
        </pc:spChg>
        <pc:spChg chg="del">
          <ac:chgData name="TRẦN VĂN HIỆN" userId="S::hien211212889@lms.utc.edu.vn::62e062c0-ce38-4c91-98c4-9711e5318fd0" providerId="AD" clId="Web-{E714D4FB-3393-87F4-5B94-6C33C8E28953}" dt="2024-09-08T15:42:33.938" v="2"/>
          <ac:spMkLst>
            <pc:docMk/>
            <pc:sldMk cId="1622191387" sldId="303"/>
            <ac:spMk id="11" creationId="{00000000-0000-0000-0000-000000000000}"/>
          </ac:spMkLst>
        </pc:spChg>
        <pc:spChg chg="del">
          <ac:chgData name="TRẦN VĂN HIỆN" userId="S::hien211212889@lms.utc.edu.vn::62e062c0-ce38-4c91-98c4-9711e5318fd0" providerId="AD" clId="Web-{E714D4FB-3393-87F4-5B94-6C33C8E28953}" dt="2024-09-08T15:42:33.938" v="1"/>
          <ac:spMkLst>
            <pc:docMk/>
            <pc:sldMk cId="1622191387" sldId="303"/>
            <ac:spMk id="12" creationId="{00000000-0000-0000-0000-000000000000}"/>
          </ac:spMkLst>
        </pc:spChg>
        <pc:picChg chg="add mod">
          <ac:chgData name="TRẦN VĂN HIỆN" userId="S::hien211212889@lms.utc.edu.vn::62e062c0-ce38-4c91-98c4-9711e5318fd0" providerId="AD" clId="Web-{E714D4FB-3393-87F4-5B94-6C33C8E28953}" dt="2024-09-08T15:42:50.703" v="6"/>
          <ac:picMkLst>
            <pc:docMk/>
            <pc:sldMk cId="1622191387" sldId="303"/>
            <ac:picMk id="13" creationId="{DF096BD2-D5F1-FD9D-E190-646BC43B6912}"/>
          </ac:picMkLst>
        </pc:picChg>
      </pc:sldChg>
      <pc:sldChg chg="addSp delSp modSp add del replId delAnim">
        <pc:chgData name="TRẦN VĂN HIỆN" userId="S::hien211212889@lms.utc.edu.vn::62e062c0-ce38-4c91-98c4-9711e5318fd0" providerId="AD" clId="Web-{E714D4FB-3393-87F4-5B94-6C33C8E28953}" dt="2024-09-08T15:45:34.876" v="20"/>
        <pc:sldMkLst>
          <pc:docMk/>
          <pc:sldMk cId="3081326644" sldId="304"/>
        </pc:sldMkLst>
        <pc:spChg chg="del">
          <ac:chgData name="TRẦN VĂN HIỆN" userId="S::hien211212889@lms.utc.edu.vn::62e062c0-ce38-4c91-98c4-9711e5318fd0" providerId="AD" clId="Web-{E714D4FB-3393-87F4-5B94-6C33C8E28953}" dt="2024-09-08T15:43:28.797" v="12"/>
          <ac:spMkLst>
            <pc:docMk/>
            <pc:sldMk cId="3081326644" sldId="304"/>
            <ac:spMk id="8" creationId="{00000000-0000-0000-0000-000000000000}"/>
          </ac:spMkLst>
        </pc:spChg>
        <pc:spChg chg="del">
          <ac:chgData name="TRẦN VĂN HIỆN" userId="S::hien211212889@lms.utc.edu.vn::62e062c0-ce38-4c91-98c4-9711e5318fd0" providerId="AD" clId="Web-{E714D4FB-3393-87F4-5B94-6C33C8E28953}" dt="2024-09-08T15:43:28.797" v="11"/>
          <ac:spMkLst>
            <pc:docMk/>
            <pc:sldMk cId="3081326644" sldId="304"/>
            <ac:spMk id="9" creationId="{00000000-0000-0000-0000-000000000000}"/>
          </ac:spMkLst>
        </pc:spChg>
        <pc:spChg chg="del">
          <ac:chgData name="TRẦN VĂN HIỆN" userId="S::hien211212889@lms.utc.edu.vn::62e062c0-ce38-4c91-98c4-9711e5318fd0" providerId="AD" clId="Web-{E714D4FB-3393-87F4-5B94-6C33C8E28953}" dt="2024-09-08T15:43:28.797" v="10"/>
          <ac:spMkLst>
            <pc:docMk/>
            <pc:sldMk cId="3081326644" sldId="304"/>
            <ac:spMk id="10" creationId="{00000000-0000-0000-0000-000000000000}"/>
          </ac:spMkLst>
        </pc:spChg>
        <pc:spChg chg="del">
          <ac:chgData name="TRẦN VĂN HIỆN" userId="S::hien211212889@lms.utc.edu.vn::62e062c0-ce38-4c91-98c4-9711e5318fd0" providerId="AD" clId="Web-{E714D4FB-3393-87F4-5B94-6C33C8E28953}" dt="2024-09-08T15:43:28.797" v="9"/>
          <ac:spMkLst>
            <pc:docMk/>
            <pc:sldMk cId="3081326644" sldId="304"/>
            <ac:spMk id="11" creationId="{00000000-0000-0000-0000-000000000000}"/>
          </ac:spMkLst>
        </pc:spChg>
        <pc:spChg chg="del">
          <ac:chgData name="TRẦN VĂN HIỆN" userId="S::hien211212889@lms.utc.edu.vn::62e062c0-ce38-4c91-98c4-9711e5318fd0" providerId="AD" clId="Web-{E714D4FB-3393-87F4-5B94-6C33C8E28953}" dt="2024-09-08T15:43:28.797" v="8"/>
          <ac:spMkLst>
            <pc:docMk/>
            <pc:sldMk cId="3081326644" sldId="304"/>
            <ac:spMk id="12" creationId="{00000000-0000-0000-0000-000000000000}"/>
          </ac:spMkLst>
        </pc:spChg>
        <pc:picChg chg="add del mod">
          <ac:chgData name="TRẦN VĂN HIỆN" userId="S::hien211212889@lms.utc.edu.vn::62e062c0-ce38-4c91-98c4-9711e5318fd0" providerId="AD" clId="Web-{E714D4FB-3393-87F4-5B94-6C33C8E28953}" dt="2024-09-08T15:45:11.032" v="14"/>
          <ac:picMkLst>
            <pc:docMk/>
            <pc:sldMk cId="3081326644" sldId="304"/>
            <ac:picMk id="13" creationId="{160F29A8-7BB5-3333-29C1-BA604F0DE1A9}"/>
          </ac:picMkLst>
        </pc:picChg>
        <pc:picChg chg="add del mod">
          <ac:chgData name="TRẦN VĂN HIỆN" userId="S::hien211212889@lms.utc.edu.vn::62e062c0-ce38-4c91-98c4-9711e5318fd0" providerId="AD" clId="Web-{E714D4FB-3393-87F4-5B94-6C33C8E28953}" dt="2024-09-08T15:45:19.157" v="16"/>
          <ac:picMkLst>
            <pc:docMk/>
            <pc:sldMk cId="3081326644" sldId="304"/>
            <ac:picMk id="14" creationId="{CB53375D-56C3-8A0B-2858-DF3174D52350}"/>
          </ac:picMkLst>
        </pc:picChg>
      </pc:sldChg>
    </pc:docChg>
  </pc:docChgLst>
  <pc:docChgLst>
    <pc:chgData name="NGUYỄN HỮU ĐỨC" userId="S::duc211210291@lms.utc.edu.vn::cf1e3325-2669-4549-b966-f413af52cc28" providerId="AD" clId="Web-{5C4CCB9B-5FD2-61B9-A17D-C06ED3548F65}"/>
    <pc:docChg chg="modSld">
      <pc:chgData name="NGUYỄN HỮU ĐỨC" userId="S::duc211210291@lms.utc.edu.vn::cf1e3325-2669-4549-b966-f413af52cc28" providerId="AD" clId="Web-{5C4CCB9B-5FD2-61B9-A17D-C06ED3548F65}" dt="2024-09-08T14:46:52.874" v="3" actId="20577"/>
      <pc:docMkLst>
        <pc:docMk/>
      </pc:docMkLst>
      <pc:sldChg chg="modSp">
        <pc:chgData name="NGUYỄN HỮU ĐỨC" userId="S::duc211210291@lms.utc.edu.vn::cf1e3325-2669-4549-b966-f413af52cc28" providerId="AD" clId="Web-{5C4CCB9B-5FD2-61B9-A17D-C06ED3548F65}" dt="2024-09-08T14:46:52.874" v="3" actId="20577"/>
        <pc:sldMkLst>
          <pc:docMk/>
          <pc:sldMk cId="0" sldId="264"/>
        </pc:sldMkLst>
        <pc:spChg chg="mod">
          <ac:chgData name="NGUYỄN HỮU ĐỨC" userId="S::duc211210291@lms.utc.edu.vn::cf1e3325-2669-4549-b966-f413af52cc28" providerId="AD" clId="Web-{5C4CCB9B-5FD2-61B9-A17D-C06ED3548F65}" dt="2024-09-08T14:46:52.874" v="3" actId="20577"/>
          <ac:spMkLst>
            <pc:docMk/>
            <pc:sldMk cId="0" sldId="264"/>
            <ac:spMk id="12" creationId="{860A5C13-7DA1-C661-8A6B-02349C8A5B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4422" y="3466898"/>
            <a:ext cx="11437054" cy="4371950"/>
            <a:chOff x="0" y="172720"/>
            <a:chExt cx="15249406" cy="5829266"/>
          </a:xfrm>
        </p:grpSpPr>
        <p:sp>
          <p:nvSpPr>
            <p:cNvPr id="3" name="TextBox 3"/>
            <p:cNvSpPr txBox="1"/>
            <p:nvPr/>
          </p:nvSpPr>
          <p:spPr>
            <a:xfrm>
              <a:off x="0" y="172720"/>
              <a:ext cx="15249406" cy="2079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229"/>
                </a:lnSpc>
              </a:pPr>
              <a:endParaRPr lang="en-US" sz="9449" b="1" spc="-103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215856"/>
              <a:ext cx="15249406" cy="786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39"/>
                </a:lnSpc>
              </a:pPr>
              <a:endParaRPr lang="en-US" sz="35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990600" y="7908090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9C27A1-6B3C-49FA-850C-C0A1F0A6D8B6}"/>
              </a:ext>
            </a:extLst>
          </p:cNvPr>
          <p:cNvSpPr txBox="1"/>
          <p:nvPr/>
        </p:nvSpPr>
        <p:spPr>
          <a:xfrm>
            <a:off x="4655344" y="809728"/>
            <a:ext cx="111942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83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3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83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3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83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3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83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3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83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3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8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A1BD94-AB6F-44CD-A1CB-05B7F35CA633}"/>
              </a:ext>
            </a:extLst>
          </p:cNvPr>
          <p:cNvSpPr txBox="1"/>
          <p:nvPr/>
        </p:nvSpPr>
        <p:spPr>
          <a:xfrm>
            <a:off x="609600" y="3851596"/>
            <a:ext cx="660950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65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5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6500" b="1">
                <a:latin typeface="Times New Roman" panose="02020603050405020304" pitchFamily="18" charset="0"/>
                <a:cs typeface="Times New Roman" panose="02020603050405020304" pitchFamily="18" charset="0"/>
              </a:rPr>
              <a:t> 9 + 16 </a:t>
            </a:r>
          </a:p>
        </p:txBody>
      </p:sp>
      <p:grpSp>
        <p:nvGrpSpPr>
          <p:cNvPr id="22" name="Group 5">
            <a:extLst>
              <a:ext uri="{FF2B5EF4-FFF2-40B4-BE49-F238E27FC236}">
                <a16:creationId xmlns:a16="http://schemas.microsoft.com/office/drawing/2014/main" id="{B74DE0C9-6C4C-4E44-ABDB-12D92111A697}"/>
              </a:ext>
            </a:extLst>
          </p:cNvPr>
          <p:cNvGrpSpPr/>
          <p:nvPr/>
        </p:nvGrpSpPr>
        <p:grpSpPr>
          <a:xfrm>
            <a:off x="-2286000" y="-3231709"/>
            <a:ext cx="7321033" cy="6340049"/>
            <a:chOff x="0" y="0"/>
            <a:chExt cx="3619627" cy="3134614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11864ED-C34A-4765-91DF-BB2EAE8722A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17FFB9-0FD3-E2D9-E026-54124B9656EA}"/>
              </a:ext>
            </a:extLst>
          </p:cNvPr>
          <p:cNvSpPr txBox="1"/>
          <p:nvPr/>
        </p:nvSpPr>
        <p:spPr>
          <a:xfrm>
            <a:off x="609600" y="5011147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Hữu Đức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Lê Hoàng Long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Đình Trung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Bùi Thị Thu Trang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Phạm Vũ Đức Huy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0789-AAE3-7BEB-7F7D-44EADDD52A80}"/>
              </a:ext>
            </a:extLst>
          </p:cNvPr>
          <p:cNvSpPr txBox="1"/>
          <p:nvPr/>
        </p:nvSpPr>
        <p:spPr>
          <a:xfrm>
            <a:off x="5993498" y="5045768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Hiện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Phạm Thế Huynh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Chu Hồng Nhung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Kim Cương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Phạm Quốc Đạt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794282-F7E1-B53D-8150-A3E13E60A832}"/>
              </a:ext>
            </a:extLst>
          </p:cNvPr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3AF382-9164-1969-E2F4-BA437F38FF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6CD2C-8B22-E906-282A-9C9511D1EF36}"/>
              </a:ext>
            </a:extLst>
          </p:cNvPr>
          <p:cNvSpPr txBox="1"/>
          <p:nvPr/>
        </p:nvSpPr>
        <p:spPr>
          <a:xfrm>
            <a:off x="1206159" y="2176971"/>
            <a:ext cx="13123070" cy="345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07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4000" i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4000" i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i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4000" i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err="1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ID" sz="4000" i="1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b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 (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(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vi-VN" sz="4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"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hút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hút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4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2EB6CB04-0FC7-1DD1-793A-D12897C7AAD1}"/>
              </a:ext>
            </a:extLst>
          </p:cNvPr>
          <p:cNvSpPr txBox="1"/>
          <p:nvPr/>
        </p:nvSpPr>
        <p:spPr>
          <a:xfrm>
            <a:off x="3470533" y="626098"/>
            <a:ext cx="13522068" cy="12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Proximity Measures for Binary Attributes (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Biện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Lường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Gũi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4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17D171A8-F806-72BE-D45D-D5BA5C732F49}"/>
              </a:ext>
            </a:extLst>
          </p:cNvPr>
          <p:cNvGrpSpPr/>
          <p:nvPr/>
        </p:nvGrpSpPr>
        <p:grpSpPr>
          <a:xfrm>
            <a:off x="1032329" y="975385"/>
            <a:ext cx="2438204" cy="586200"/>
            <a:chOff x="0" y="0"/>
            <a:chExt cx="3250939" cy="781600"/>
          </a:xfrm>
        </p:grpSpPr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B6F60A13-3B51-15B1-4E7E-F2D9223ABA33}"/>
                </a:ext>
              </a:extLst>
            </p:cNvPr>
            <p:cNvSpPr txBox="1"/>
            <p:nvPr/>
          </p:nvSpPr>
          <p:spPr>
            <a:xfrm>
              <a:off x="1293956" y="104415"/>
              <a:ext cx="1956983" cy="5994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vi-VN" sz="4000" b="1">
                  <a:solidFill>
                    <a:srgbClr val="000000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3.</a:t>
              </a:r>
              <a:endPara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F3CDF76-BBBF-44E9-A2FC-594041267DA1}"/>
                </a:ext>
              </a:extLst>
            </p:cNvPr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9424095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794282-F7E1-B53D-8150-A3E13E60A832}"/>
              </a:ext>
            </a:extLst>
          </p:cNvPr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3AF382-9164-1969-E2F4-BA437F38FF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6CD2C-8B22-E906-282A-9C9511D1EF36}"/>
              </a:ext>
            </a:extLst>
          </p:cNvPr>
          <p:cNvSpPr txBox="1"/>
          <p:nvPr/>
        </p:nvSpPr>
        <p:spPr>
          <a:xfrm>
            <a:off x="1032329" y="647700"/>
            <a:ext cx="136742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36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36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36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kumimoji="0" lang="en-US" altLang="en-US" sz="36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kumimoji="0" lang="en-US" altLang="en-US" sz="36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vi-VN" altLang="en-US" sz="360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ĐỐI XỨNG</a:t>
            </a:r>
            <a:endParaRPr kumimoji="0" lang="en-US" altLang="en-US" sz="3600" i="1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marR="0" lvl="0" indent="-3635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marR="0" lvl="1" indent="-254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q: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11200" marR="0" lvl="1" indent="-254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r: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</a:t>
            </a:r>
          </a:p>
          <a:p>
            <a:pPr marL="711200" marR="0" lvl="1" indent="-254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s: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</a:t>
            </a:r>
          </a:p>
          <a:p>
            <a:pPr marL="711200" marR="0" lvl="1" indent="-254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t: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3F8A0805-DA61-4B2A-6BBD-2A149A1CE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15" y="6794157"/>
            <a:ext cx="13119441" cy="260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99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794282-F7E1-B53D-8150-A3E13E60A832}"/>
              </a:ext>
            </a:extLst>
          </p:cNvPr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3AF382-9164-1969-E2F4-BA437F38FF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6CD2C-8B22-E906-282A-9C9511D1EF36}"/>
              </a:ext>
            </a:extLst>
          </p:cNvPr>
          <p:cNvSpPr txBox="1"/>
          <p:nvPr/>
        </p:nvSpPr>
        <p:spPr>
          <a:xfrm>
            <a:off x="1032329" y="647700"/>
            <a:ext cx="13674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85800" algn="l"/>
              </a:tabLst>
            </a:pPr>
            <a:r>
              <a:rPr kumimoji="0" lang="vi-VN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vi-VN" alt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kumimoji="0" lang="en-US" altLang="en-US" sz="3600" b="0" i="1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85800" algn="l"/>
              </a:tabLst>
            </a:pP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3600" b="0" i="1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(Fever), Ho (Cough),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(Headache),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(Stomach Pain).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0: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CCB29B8-B5A3-2F00-8CEE-3156D1912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8" y="6084579"/>
            <a:ext cx="13119442" cy="23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365A5F-5809-06FB-B6AD-350FABF0AC51}"/>
              </a:ext>
            </a:extLst>
          </p:cNvPr>
          <p:cNvSpPr txBox="1"/>
          <p:nvPr/>
        </p:nvSpPr>
        <p:spPr>
          <a:xfrm>
            <a:off x="1032328" y="5207225"/>
            <a:ext cx="10588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8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794282-F7E1-B53D-8150-A3E13E60A832}"/>
              </a:ext>
            </a:extLst>
          </p:cNvPr>
          <p:cNvGrpSpPr/>
          <p:nvPr/>
        </p:nvGrpSpPr>
        <p:grpSpPr>
          <a:xfrm>
            <a:off x="14173200" y="5142271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3AF382-9164-1969-E2F4-BA437F38FF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pic>
        <p:nvPicPr>
          <p:cNvPr id="6" name="Picture 4">
            <a:extLst>
              <a:ext uri="{FF2B5EF4-FFF2-40B4-BE49-F238E27FC236}">
                <a16:creationId xmlns:a16="http://schemas.microsoft.com/office/drawing/2014/main" id="{33021703-8BBF-CD1D-089D-DEC6B065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13" y="1489529"/>
            <a:ext cx="9522887" cy="19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12A6FD-4BD1-CAF6-F7E6-E180068CA210}"/>
              </a:ext>
            </a:extLst>
          </p:cNvPr>
          <p:cNvSpPr txBox="1"/>
          <p:nvPr/>
        </p:nvSpPr>
        <p:spPr>
          <a:xfrm>
            <a:off x="1032329" y="84319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808808-2A65-4401-B3DF-207CFD43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12" y="5453955"/>
            <a:ext cx="9522887" cy="19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A55557-F387-75BB-B722-D46146AD969E}"/>
              </a:ext>
            </a:extLst>
          </p:cNvPr>
          <p:cNvSpPr txBox="1"/>
          <p:nvPr/>
        </p:nvSpPr>
        <p:spPr>
          <a:xfrm>
            <a:off x="10529199" y="843198"/>
            <a:ext cx="68408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D" sz="3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013" indent="-354013" algn="just">
              <a:buFont typeface="Arial" panose="020B0604020202020204" pitchFamily="34" charset="0"/>
              <a:buChar char="•"/>
            </a:pP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Alice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Carol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thấp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(0.5) so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(0.75).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Alice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Carol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Alice - Bob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Bob - Carol.</a:t>
            </a:r>
            <a:endParaRPr lang="en-ID" sz="3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Hình ảnh 1" descr="Ảnh có chứa văn bản, Phông chữ, biểu đồ, hàng&#10;&#10;Mô tả được tạo tự động">
            <a:extLst>
              <a:ext uri="{FF2B5EF4-FFF2-40B4-BE49-F238E27FC236}">
                <a16:creationId xmlns:a16="http://schemas.microsoft.com/office/drawing/2014/main" id="{02FACF20-EE40-D96D-AADA-468CB9C4D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27" y="3552585"/>
            <a:ext cx="9379172" cy="190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7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794282-F7E1-B53D-8150-A3E13E60A832}"/>
              </a:ext>
            </a:extLst>
          </p:cNvPr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3AF382-9164-1969-E2F4-BA437F38FF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6CD2C-8B22-E906-282A-9C9511D1EF36}"/>
              </a:ext>
            </a:extLst>
          </p:cNvPr>
          <p:cNvSpPr txBox="1"/>
          <p:nvPr/>
        </p:nvSpPr>
        <p:spPr>
          <a:xfrm>
            <a:off x="1032329" y="647700"/>
            <a:ext cx="13674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36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6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6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36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vi-VN" sz="36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NHỊ PHÂN</a:t>
            </a:r>
            <a:r>
              <a:rPr lang="en-US" sz="36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36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XỨNG</a:t>
            </a:r>
            <a:endParaRPr lang="vi-VN" sz="3600" i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(0).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qua,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s: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53C3384-5C75-F93C-D77F-05D847C52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9" y="3172440"/>
            <a:ext cx="1215027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F41816BA-9A25-D991-69EE-F9284741E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61" y="5886577"/>
            <a:ext cx="11423109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5F2E9EEF-4911-9487-A1DE-24781D069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932797"/>
            <a:ext cx="11423109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1E05C-C531-AD01-DBF2-6424757C0405}"/>
              </a:ext>
            </a:extLst>
          </p:cNvPr>
          <p:cNvSpPr txBox="1"/>
          <p:nvPr/>
        </p:nvSpPr>
        <p:spPr>
          <a:xfrm>
            <a:off x="1295400" y="512309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3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794282-F7E1-B53D-8150-A3E13E60A832}"/>
              </a:ext>
            </a:extLst>
          </p:cNvPr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3AF382-9164-1969-E2F4-BA437F38FF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6CD2C-8B22-E906-282A-9C9511D1EF36}"/>
              </a:ext>
            </a:extLst>
          </p:cNvPr>
          <p:cNvSpPr txBox="1"/>
          <p:nvPr/>
        </p:nvSpPr>
        <p:spPr>
          <a:xfrm>
            <a:off x="1032329" y="647700"/>
            <a:ext cx="13674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kumimoji="0" lang="en-US" alt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(fever), ho (cough),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(test-1, test-2, test-3, test-4).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(Yes)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 (Positive)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(No)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(Negative)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</a:t>
            </a:r>
            <a:endParaRPr kumimoji="0" lang="vi-V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385B4CF2-FFC9-DE01-EB14-7D9B3BFF6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9" y="4064020"/>
            <a:ext cx="11845471" cy="254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3A279-3C04-37DD-FA9B-52131E76CFF5}"/>
              </a:ext>
            </a:extLst>
          </p:cNvPr>
          <p:cNvSpPr txBox="1"/>
          <p:nvPr/>
        </p:nvSpPr>
        <p:spPr>
          <a:xfrm>
            <a:off x="1032328" y="6608357"/>
            <a:ext cx="11845471" cy="274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Jack: (1, 0, 1, 0, 0, 0)</a:t>
            </a:r>
            <a:endParaRPr lang="en-ID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Jim: (1, 1, 0, 0, 0, 0)</a:t>
            </a:r>
            <a:endParaRPr lang="en-ID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Mary: (1, 0, 1, 0, 1, 0)</a:t>
            </a:r>
            <a:endParaRPr lang="en-ID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794282-F7E1-B53D-8150-A3E13E60A832}"/>
              </a:ext>
            </a:extLst>
          </p:cNvPr>
          <p:cNvGrpSpPr/>
          <p:nvPr/>
        </p:nvGrpSpPr>
        <p:grpSpPr>
          <a:xfrm>
            <a:off x="4781607" y="6134100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3AF382-9164-1969-E2F4-BA437F38FF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12A6FD-4BD1-CAF6-F7E6-E180068CA210}"/>
              </a:ext>
            </a:extLst>
          </p:cNvPr>
          <p:cNvSpPr txBox="1"/>
          <p:nvPr/>
        </p:nvSpPr>
        <p:spPr>
          <a:xfrm>
            <a:off x="1032329" y="84319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55557-F387-75BB-B722-D46146AD969E}"/>
              </a:ext>
            </a:extLst>
          </p:cNvPr>
          <p:cNvSpPr txBox="1"/>
          <p:nvPr/>
        </p:nvSpPr>
        <p:spPr>
          <a:xfrm>
            <a:off x="10529199" y="843198"/>
            <a:ext cx="7225401" cy="5967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363538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Jim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Mary (0.75),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Jim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Mary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363538" algn="just">
              <a:buFont typeface="Courier New" panose="02070309020205020404" pitchFamily="49" charset="0"/>
              <a:buChar char="o"/>
            </a:pP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Jack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Mary (0.33),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Jack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Mary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3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4C058375-83EB-ED50-CDD1-0C32346D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9" y="1723225"/>
            <a:ext cx="9496870" cy="197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FE4917C8-7EBF-F3E3-46F0-3EDA5C250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9" y="3738304"/>
            <a:ext cx="9496870" cy="170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733F2239-C93C-EA76-B91D-525F052F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9" y="5855104"/>
            <a:ext cx="9496870" cy="154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21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794282-F7E1-B53D-8150-A3E13E60A832}"/>
              </a:ext>
            </a:extLst>
          </p:cNvPr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3AF382-9164-1969-E2F4-BA437F38FF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6CD2C-8B22-E906-282A-9C9511D1EF36}"/>
              </a:ext>
            </a:extLst>
          </p:cNvPr>
          <p:cNvSpPr txBox="1"/>
          <p:nvPr/>
        </p:nvSpPr>
        <p:spPr>
          <a:xfrm>
            <a:off x="1032329" y="647700"/>
            <a:ext cx="13674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3600" i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3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3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US" sz="3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3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3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Xứng</a:t>
            </a:r>
            <a:r>
              <a:rPr lang="en-US" sz="3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600" i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3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Jaccard)</a:t>
            </a:r>
            <a:endParaRPr lang="vi-VN" sz="3600" i="1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63538" marR="0" lvl="0" indent="-3635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thức: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F7063-6E3B-CC56-810B-2B5F8BA88750}"/>
              </a:ext>
            </a:extLst>
          </p:cNvPr>
          <p:cNvSpPr txBox="1"/>
          <p:nvPr/>
        </p:nvSpPr>
        <p:spPr>
          <a:xfrm>
            <a:off x="1302290" y="512309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D2A44791-2315-9886-118A-75043ADB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8" y="3073180"/>
            <a:ext cx="13217072" cy="193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1254C76C-BA96-7149-7896-EDDC734CC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8" y="5886577"/>
            <a:ext cx="12531272" cy="314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04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794282-F7E1-B53D-8150-A3E13E60A832}"/>
              </a:ext>
            </a:extLst>
          </p:cNvPr>
          <p:cNvGrpSpPr/>
          <p:nvPr/>
        </p:nvGrpSpPr>
        <p:grpSpPr>
          <a:xfrm>
            <a:off x="4781607" y="6134100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3AF382-9164-1969-E2F4-BA437F38FF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12A6FD-4BD1-CAF6-F7E6-E180068CA210}"/>
              </a:ext>
            </a:extLst>
          </p:cNvPr>
          <p:cNvSpPr txBox="1"/>
          <p:nvPr/>
        </p:nvSpPr>
        <p:spPr>
          <a:xfrm>
            <a:off x="1032329" y="84319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55557-F387-75BB-B722-D46146AD969E}"/>
              </a:ext>
            </a:extLst>
          </p:cNvPr>
          <p:cNvSpPr txBox="1"/>
          <p:nvPr/>
        </p:nvSpPr>
        <p:spPr>
          <a:xfrm>
            <a:off x="10529199" y="843198"/>
            <a:ext cx="72254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3538" lvl="0" indent="-363538">
              <a:buFont typeface="Arial" panose="020B0604020202020204" pitchFamily="34" charset="0"/>
              <a:buChar char="•"/>
            </a:pP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endParaRPr lang="en-ID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3538" indent="347663">
              <a:buFont typeface="Courier New" panose="02070309020205020404" pitchFamily="49" charset="0"/>
              <a:buChar char="o"/>
            </a:pP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0.25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cặp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bệnh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rằng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bệnh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thấp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</a:t>
            </a:r>
            <a:endParaRPr lang="en-ID" sz="3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C017D-5D06-DB5E-C4DF-92F3411B5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29" y="1896334"/>
            <a:ext cx="9496870" cy="1435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4DB09-ADEB-A94E-9D88-4B005E8DB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27" y="3713683"/>
            <a:ext cx="9496869" cy="1548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805311-9DA6-F72B-FD8E-77DF39F88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27" y="5995160"/>
            <a:ext cx="9496868" cy="16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72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794282-F7E1-B53D-8150-A3E13E60A832}"/>
              </a:ext>
            </a:extLst>
          </p:cNvPr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3AF382-9164-1969-E2F4-BA437F38FF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96CD2C-8B22-E906-282A-9C9511D1EF36}"/>
              </a:ext>
            </a:extLst>
          </p:cNvPr>
          <p:cNvSpPr txBox="1"/>
          <p:nvPr/>
        </p:nvSpPr>
        <p:spPr>
          <a:xfrm>
            <a:off x="1206159" y="2176971"/>
            <a:ext cx="131230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lường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vi-VN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vi-VN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1200" indent="725488" algn="just">
              <a:buFont typeface="Wingdings" panose="05000000000000000000" pitchFamily="2" charset="2"/>
              <a:buChar char="q"/>
            </a:pP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Euclidean</a:t>
            </a:r>
            <a:endParaRPr lang="vi-VN" sz="3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indent="725488" algn="just">
              <a:buFont typeface="Wingdings" panose="05000000000000000000" pitchFamily="2" charset="2"/>
              <a:buChar char="q"/>
            </a:pP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Euclidean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endParaRPr lang="en-ID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1200" indent="725488" algn="just">
              <a:buFont typeface="Wingdings" panose="05000000000000000000" pitchFamily="2" charset="2"/>
              <a:buChar char="q"/>
            </a:pP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Manhattan</a:t>
            </a:r>
          </a:p>
          <a:p>
            <a:pPr marL="711200" indent="725488" algn="just">
              <a:buFont typeface="Wingdings" panose="05000000000000000000" pitchFamily="2" charset="2"/>
              <a:buChar char="q"/>
            </a:pP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Minkowski</a:t>
            </a:r>
            <a:endParaRPr lang="en-US" sz="3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1200" indent="725488" algn="just">
              <a:buFont typeface="Wingdings" panose="05000000000000000000" pitchFamily="2" charset="2"/>
              <a:buChar char="q"/>
            </a:pP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Supremum (Hay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Chebyshev)</a:t>
            </a:r>
            <a:endParaRPr lang="en-ID" sz="3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2EB6CB04-0FC7-1DD1-793A-D12897C7AAD1}"/>
              </a:ext>
            </a:extLst>
          </p:cNvPr>
          <p:cNvSpPr txBox="1"/>
          <p:nvPr/>
        </p:nvSpPr>
        <p:spPr>
          <a:xfrm>
            <a:off x="3470533" y="626098"/>
            <a:ext cx="13522068" cy="12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Dissimilarity of Numeric Data: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Minkowski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</a:t>
            </a:r>
            <a:r>
              <a:rPr lang="en-US" sz="4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Minkowski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4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17D171A8-F806-72BE-D45D-D5BA5C732F49}"/>
              </a:ext>
            </a:extLst>
          </p:cNvPr>
          <p:cNvGrpSpPr/>
          <p:nvPr/>
        </p:nvGrpSpPr>
        <p:grpSpPr>
          <a:xfrm>
            <a:off x="1032329" y="975385"/>
            <a:ext cx="2438204" cy="586200"/>
            <a:chOff x="0" y="0"/>
            <a:chExt cx="3250939" cy="781600"/>
          </a:xfrm>
        </p:grpSpPr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B6F60A13-3B51-15B1-4E7E-F2D9223ABA33}"/>
                </a:ext>
              </a:extLst>
            </p:cNvPr>
            <p:cNvSpPr txBox="1"/>
            <p:nvPr/>
          </p:nvSpPr>
          <p:spPr>
            <a:xfrm>
              <a:off x="1293956" y="104415"/>
              <a:ext cx="1956983" cy="6122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vi-VN" sz="4000" b="1">
                  <a:solidFill>
                    <a:srgbClr val="000000"/>
                  </a:solidFill>
                  <a:latin typeface="+mj-lt"/>
                  <a:ea typeface="Muli Bold"/>
                  <a:cs typeface="Muli Bold"/>
                  <a:sym typeface="Muli Bold"/>
                </a:rPr>
                <a:t>4.</a:t>
              </a:r>
              <a:endParaRPr lang="en-US" sz="4000" b="1">
                <a:solidFill>
                  <a:srgbClr val="000000"/>
                </a:solidFill>
                <a:latin typeface="+mj-lt"/>
                <a:ea typeface="Muli Bold"/>
                <a:cs typeface="Muli Bold"/>
                <a:sym typeface="Muli Bold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F3CDF76-BBBF-44E9-A2FC-594041267DA1}"/>
                </a:ext>
              </a:extLst>
            </p:cNvPr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4289663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4422" y="3466898"/>
            <a:ext cx="11437054" cy="4371950"/>
            <a:chOff x="0" y="172720"/>
            <a:chExt cx="15249406" cy="5829266"/>
          </a:xfrm>
        </p:grpSpPr>
        <p:sp>
          <p:nvSpPr>
            <p:cNvPr id="3" name="TextBox 3"/>
            <p:cNvSpPr txBox="1"/>
            <p:nvPr/>
          </p:nvSpPr>
          <p:spPr>
            <a:xfrm>
              <a:off x="0" y="172720"/>
              <a:ext cx="15249406" cy="2079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229"/>
                </a:lnSpc>
              </a:pPr>
              <a:endParaRPr lang="en-US" sz="9449" b="1" spc="-103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215856"/>
              <a:ext cx="15249406" cy="786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39"/>
                </a:lnSpc>
              </a:pPr>
              <a:endParaRPr lang="en-US" sz="35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05288" y="1284589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1000521" y="-1162908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9C27A1-6B3C-49FA-850C-C0A1F0A6D8B6}"/>
              </a:ext>
            </a:extLst>
          </p:cNvPr>
          <p:cNvSpPr txBox="1"/>
          <p:nvPr/>
        </p:nvSpPr>
        <p:spPr>
          <a:xfrm>
            <a:off x="3546872" y="605469"/>
            <a:ext cx="1119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en-US" sz="7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5BFB99-3AE9-E3B9-5B35-47A28067B535}"/>
              </a:ext>
            </a:extLst>
          </p:cNvPr>
          <p:cNvSpPr txBox="1"/>
          <p:nvPr/>
        </p:nvSpPr>
        <p:spPr>
          <a:xfrm>
            <a:off x="685800" y="2127580"/>
            <a:ext cx="12919487" cy="6436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spcBef>
                <a:spcPct val="0"/>
              </a:spcBef>
              <a:buFont typeface="+mj-lt"/>
              <a:buAutoNum type="arabicPeriod"/>
            </a:pP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trận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trận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endParaRPr lang="vi-VN" sz="4000" b="1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 algn="l">
              <a:spcBef>
                <a:spcPct val="0"/>
              </a:spcBef>
              <a:buFont typeface="+mj-lt"/>
              <a:buAutoNum type="arabicPeriod"/>
            </a:pP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lường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(proximity measures for nominal attributes)</a:t>
            </a:r>
            <a:endParaRPr lang="vi-VN" sz="4000" b="1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Proximity measures for binary attributes</a:t>
            </a:r>
            <a:endParaRPr lang="vi-VN" sz="4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Dissimilarity of numeric data: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minkowski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distance (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minkowski</a:t>
            </a:r>
            <a:r>
              <a:rPr lang="en-US" sz="4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vi-VN" sz="4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Biện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pháp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tiệm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cận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cho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thuộc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tính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thứ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tự</a:t>
            </a:r>
            <a:endParaRPr lang="vi-VN" sz="4000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Sự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khác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biệt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đối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với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các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thuộc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tính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của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các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loại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hỗn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hợp</a:t>
            </a:r>
            <a:endParaRPr lang="vi-VN" sz="4000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  <a:p>
            <a:pPr marL="742950" indent="-742950">
              <a:buFont typeface="+mj-lt"/>
              <a:buAutoNum type="arabicPeriod"/>
            </a:pPr>
            <a:r>
              <a:rPr lang="vi-VN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Độ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tương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vi-VN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tự</a:t>
            </a:r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cosin</a:t>
            </a:r>
            <a:endParaRPr lang="en-ID" sz="4000" b="1"/>
          </a:p>
        </p:txBody>
      </p:sp>
    </p:spTree>
    <p:extLst>
      <p:ext uri="{BB962C8B-B14F-4D97-AF65-F5344CB8AC3E}">
        <p14:creationId xmlns:p14="http://schemas.microsoft.com/office/powerpoint/2010/main" val="142869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1F3CDF76-BBBF-44E9-A2FC-594041267DA1}"/>
              </a:ext>
            </a:extLst>
          </p:cNvPr>
          <p:cNvSpPr/>
          <p:nvPr/>
        </p:nvSpPr>
        <p:spPr>
          <a:xfrm>
            <a:off x="1032329" y="975385"/>
            <a:ext cx="678757" cy="586200"/>
          </a:xfrm>
          <a:custGeom>
            <a:avLst/>
            <a:gdLst/>
            <a:ahLst/>
            <a:cxnLst/>
            <a:rect l="l" t="t" r="r" b="b"/>
            <a:pathLst>
              <a:path w="905010" h="781600">
                <a:moveTo>
                  <a:pt x="0" y="0"/>
                </a:moveTo>
                <a:lnTo>
                  <a:pt x="905010" y="0"/>
                </a:lnTo>
                <a:lnTo>
                  <a:pt x="905010" y="781600"/>
                </a:lnTo>
                <a:lnTo>
                  <a:pt x="0" y="78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1E695-92E0-AB43-5BDE-5D07C85B5390}"/>
              </a:ext>
            </a:extLst>
          </p:cNvPr>
          <p:cNvSpPr txBox="1"/>
          <p:nvPr/>
        </p:nvSpPr>
        <p:spPr>
          <a:xfrm>
            <a:off x="1828800" y="940542"/>
            <a:ext cx="5298791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Euclidean</a:t>
            </a:r>
            <a:endParaRPr lang="en-ID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144F892-133B-5D02-0753-506B89E75A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5800" y="3698221"/>
            <a:ext cx="12573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2055" name="Picture 1">
            <a:extLst>
              <a:ext uri="{FF2B5EF4-FFF2-40B4-BE49-F238E27FC236}">
                <a16:creationId xmlns:a16="http://schemas.microsoft.com/office/drawing/2014/main" id="{CA3BCBA9-05C8-04C9-FF92-99E28FBE4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1825" y="5119034"/>
            <a:ext cx="3939977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6E6622EC-E328-68A1-CF3C-0BBD86E2F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48738"/>
            <a:ext cx="6441792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3635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Euclidean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chim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bay"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vi-VN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3635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vi-VN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vi-VN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xi1,xi2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xip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kumimoji="0" lang="vi-VN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vi-VN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xj1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​,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xj2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​,…,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xjp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​)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vi-VN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indent="3635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Euclidean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059" name="Picture 11" descr="Khoảng cách Euclid – Wikipedia tiếng Việt">
            <a:extLst>
              <a:ext uri="{FF2B5EF4-FFF2-40B4-BE49-F238E27FC236}">
                <a16:creationId xmlns:a16="http://schemas.microsoft.com/office/drawing/2014/main" id="{0F351BE8-45A4-2683-CF73-D061DECE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1" y="4229100"/>
            <a:ext cx="9220199" cy="50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636311-9774-BE77-E5B0-FE6E3F1A7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1268484"/>
            <a:ext cx="10058400" cy="26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88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1F3CDF76-BBBF-44E9-A2FC-594041267DA1}"/>
              </a:ext>
            </a:extLst>
          </p:cNvPr>
          <p:cNvSpPr/>
          <p:nvPr/>
        </p:nvSpPr>
        <p:spPr>
          <a:xfrm>
            <a:off x="1032329" y="975385"/>
            <a:ext cx="678757" cy="586200"/>
          </a:xfrm>
          <a:custGeom>
            <a:avLst/>
            <a:gdLst/>
            <a:ahLst/>
            <a:cxnLst/>
            <a:rect l="l" t="t" r="r" b="b"/>
            <a:pathLst>
              <a:path w="905010" h="781600">
                <a:moveTo>
                  <a:pt x="0" y="0"/>
                </a:moveTo>
                <a:lnTo>
                  <a:pt x="905010" y="0"/>
                </a:lnTo>
                <a:lnTo>
                  <a:pt x="905010" y="781600"/>
                </a:lnTo>
                <a:lnTo>
                  <a:pt x="0" y="78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1E695-92E0-AB43-5BDE-5D07C85B5390}"/>
              </a:ext>
            </a:extLst>
          </p:cNvPr>
          <p:cNvSpPr txBox="1"/>
          <p:nvPr/>
        </p:nvSpPr>
        <p:spPr>
          <a:xfrm>
            <a:off x="1752402" y="975385"/>
            <a:ext cx="7010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Euclidean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endParaRPr lang="en-ID" sz="36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144F892-133B-5D02-0753-506B89E75A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5800" y="3698221"/>
            <a:ext cx="12573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2055" name="Picture 1">
            <a:extLst>
              <a:ext uri="{FF2B5EF4-FFF2-40B4-BE49-F238E27FC236}">
                <a16:creationId xmlns:a16="http://schemas.microsoft.com/office/drawing/2014/main" id="{CA3BCBA9-05C8-04C9-FF92-99E28FBE4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1825" y="5119034"/>
            <a:ext cx="3939977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6E6622EC-E328-68A1-CF3C-0BBD86E2F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90061"/>
            <a:ext cx="16154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63538" algn="just">
              <a:buFont typeface="Arial" panose="020B0604020202020204" pitchFamily="34" charset="0"/>
              <a:buChar char="•"/>
            </a:pP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Euclidean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vector x</a:t>
            </a:r>
            <a:r>
              <a:rPr lang="en-US" sz="36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600" baseline="-25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vi-VN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3538" algn="just">
              <a:buFont typeface="Arial" panose="020B0604020202020204" pitchFamily="34" charset="0"/>
              <a:buChar char="•"/>
            </a:pP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vi-V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xi1,xi2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</a:t>
            </a:r>
            <a:r>
              <a:rPr lang="vi-V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xj1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​,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xj2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​,…,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xjp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​)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3600" baseline="-25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3600" baseline="-25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,….,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3600" baseline="-250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vi-VN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3538" algn="just">
              <a:buFont typeface="Arial" panose="020B0604020202020204" pitchFamily="34" charset="0"/>
              <a:buChar char="•"/>
            </a:pPr>
            <a:r>
              <a:rPr lang="vi-V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 thức:</a:t>
            </a:r>
            <a:endParaRPr lang="en-ID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4A5B4A-88ED-B775-2D06-927508053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406381"/>
            <a:ext cx="13716000" cy="22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1F3CDF76-BBBF-44E9-A2FC-594041267DA1}"/>
              </a:ext>
            </a:extLst>
          </p:cNvPr>
          <p:cNvSpPr/>
          <p:nvPr/>
        </p:nvSpPr>
        <p:spPr>
          <a:xfrm>
            <a:off x="1032329" y="975385"/>
            <a:ext cx="678757" cy="586200"/>
          </a:xfrm>
          <a:custGeom>
            <a:avLst/>
            <a:gdLst/>
            <a:ahLst/>
            <a:cxnLst/>
            <a:rect l="l" t="t" r="r" b="b"/>
            <a:pathLst>
              <a:path w="905010" h="781600">
                <a:moveTo>
                  <a:pt x="0" y="0"/>
                </a:moveTo>
                <a:lnTo>
                  <a:pt x="905010" y="0"/>
                </a:lnTo>
                <a:lnTo>
                  <a:pt x="905010" y="781600"/>
                </a:lnTo>
                <a:lnTo>
                  <a:pt x="0" y="78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1E695-92E0-AB43-5BDE-5D07C85B5390}"/>
              </a:ext>
            </a:extLst>
          </p:cNvPr>
          <p:cNvSpPr txBox="1"/>
          <p:nvPr/>
        </p:nvSpPr>
        <p:spPr>
          <a:xfrm>
            <a:off x="1828800" y="940542"/>
            <a:ext cx="5298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Manhattan</a:t>
            </a:r>
            <a:endParaRPr lang="en-ID" sz="3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144F892-133B-5D02-0753-506B89E75A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5800" y="3698221"/>
            <a:ext cx="12573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2055" name="Picture 1">
            <a:extLst>
              <a:ext uri="{FF2B5EF4-FFF2-40B4-BE49-F238E27FC236}">
                <a16:creationId xmlns:a16="http://schemas.microsoft.com/office/drawing/2014/main" id="{CA3BCBA9-05C8-04C9-FF92-99E28FBE4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1825" y="5119034"/>
            <a:ext cx="3939977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6E6622EC-E328-68A1-CF3C-0BBD86E2F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329" y="2171700"/>
            <a:ext cx="529879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3635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Manhattan,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phố.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vi-VN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36353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lường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tuyệt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148F3-423D-1C5C-6A99-29EA13F43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53" y="1790700"/>
            <a:ext cx="11277598" cy="2118851"/>
          </a:xfrm>
          <a:prstGeom prst="rect">
            <a:avLst/>
          </a:prstGeom>
        </p:spPr>
      </p:pic>
      <p:pic>
        <p:nvPicPr>
          <p:cNvPr id="5128" name="Picture 8" descr="Distance Measure trong Machine learning">
            <a:extLst>
              <a:ext uri="{FF2B5EF4-FFF2-40B4-BE49-F238E27FC236}">
                <a16:creationId xmlns:a16="http://schemas.microsoft.com/office/drawing/2014/main" id="{97529490-D368-261A-A3B3-CD1DEC7F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52" y="4457700"/>
            <a:ext cx="9601200" cy="5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41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794282-F7E1-B53D-8150-A3E13E60A832}"/>
              </a:ext>
            </a:extLst>
          </p:cNvPr>
          <p:cNvGrpSpPr/>
          <p:nvPr/>
        </p:nvGrpSpPr>
        <p:grpSpPr>
          <a:xfrm>
            <a:off x="6251741" y="6896100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D3AF382-9164-1969-E2F4-BA437F38FF4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4739C81-D8E8-2901-1B0D-3F63923B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4" y="656771"/>
            <a:ext cx="7979230" cy="670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2189D-8129-0A7C-6354-1DA8F6367D99}"/>
              </a:ext>
            </a:extLst>
          </p:cNvPr>
          <p:cNvSpPr txBox="1"/>
          <p:nvPr/>
        </p:nvSpPr>
        <p:spPr>
          <a:xfrm>
            <a:off x="9765498" y="3414486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Sự khác nhau giữa khoảng cách Euclidean và khoảng cách Manhattan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3235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1F3CDF76-BBBF-44E9-A2FC-594041267DA1}"/>
              </a:ext>
            </a:extLst>
          </p:cNvPr>
          <p:cNvSpPr/>
          <p:nvPr/>
        </p:nvSpPr>
        <p:spPr>
          <a:xfrm>
            <a:off x="1032329" y="975385"/>
            <a:ext cx="678757" cy="586200"/>
          </a:xfrm>
          <a:custGeom>
            <a:avLst/>
            <a:gdLst/>
            <a:ahLst/>
            <a:cxnLst/>
            <a:rect l="l" t="t" r="r" b="b"/>
            <a:pathLst>
              <a:path w="905010" h="781600">
                <a:moveTo>
                  <a:pt x="0" y="0"/>
                </a:moveTo>
                <a:lnTo>
                  <a:pt x="905010" y="0"/>
                </a:lnTo>
                <a:lnTo>
                  <a:pt x="905010" y="781600"/>
                </a:lnTo>
                <a:lnTo>
                  <a:pt x="0" y="78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1E695-92E0-AB43-5BDE-5D07C85B5390}"/>
              </a:ext>
            </a:extLst>
          </p:cNvPr>
          <p:cNvSpPr txBox="1"/>
          <p:nvPr/>
        </p:nvSpPr>
        <p:spPr>
          <a:xfrm>
            <a:off x="1828800" y="940542"/>
            <a:ext cx="5298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Minkowski</a:t>
            </a:r>
            <a:endParaRPr lang="en-ID" sz="36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144F892-133B-5D02-0753-506B89E75A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5800" y="3698221"/>
            <a:ext cx="12573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2055" name="Picture 1">
            <a:extLst>
              <a:ext uri="{FF2B5EF4-FFF2-40B4-BE49-F238E27FC236}">
                <a16:creationId xmlns:a16="http://schemas.microsoft.com/office/drawing/2014/main" id="{CA3BCBA9-05C8-04C9-FF92-99E28FBE4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1825" y="5119034"/>
            <a:ext cx="3939977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6E6622EC-E328-68A1-CF3C-0BBD86E2F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54" y="2801897"/>
            <a:ext cx="6172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Minkowski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Euclidean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Manhattan.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nghĩa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D" sz="3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10FF9-8F17-39C4-A44F-3F739DB12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6129404"/>
            <a:ext cx="7292975" cy="20816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A93C6C-E5A4-84C4-0551-0F87BCC087EA}"/>
              </a:ext>
            </a:extLst>
          </p:cNvPr>
          <p:cNvSpPr txBox="1"/>
          <p:nvPr/>
        </p:nvSpPr>
        <p:spPr>
          <a:xfrm>
            <a:off x="8458200" y="5850502"/>
            <a:ext cx="9219746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h≥1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vi-VN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h =1,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Minkowski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Manhattan. </a:t>
            </a:r>
            <a:endParaRPr lang="vi-VN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h=2,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Euclidean.</a:t>
            </a:r>
            <a:endParaRPr lang="en-ID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Giản đồ Minkowski – Wikipedia tiếng Việt">
            <a:extLst>
              <a:ext uri="{FF2B5EF4-FFF2-40B4-BE49-F238E27FC236}">
                <a16:creationId xmlns:a16="http://schemas.microsoft.com/office/drawing/2014/main" id="{593DB08F-E386-4AC5-968C-EF299957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599" y="940542"/>
            <a:ext cx="8264071" cy="41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160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1F3CDF76-BBBF-44E9-A2FC-594041267DA1}"/>
              </a:ext>
            </a:extLst>
          </p:cNvPr>
          <p:cNvSpPr/>
          <p:nvPr/>
        </p:nvSpPr>
        <p:spPr>
          <a:xfrm>
            <a:off x="1032329" y="975385"/>
            <a:ext cx="678757" cy="586200"/>
          </a:xfrm>
          <a:custGeom>
            <a:avLst/>
            <a:gdLst/>
            <a:ahLst/>
            <a:cxnLst/>
            <a:rect l="l" t="t" r="r" b="b"/>
            <a:pathLst>
              <a:path w="905010" h="781600">
                <a:moveTo>
                  <a:pt x="0" y="0"/>
                </a:moveTo>
                <a:lnTo>
                  <a:pt x="905010" y="0"/>
                </a:lnTo>
                <a:lnTo>
                  <a:pt x="905010" y="781600"/>
                </a:lnTo>
                <a:lnTo>
                  <a:pt x="0" y="781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1E695-92E0-AB43-5BDE-5D07C85B5390}"/>
              </a:ext>
            </a:extLst>
          </p:cNvPr>
          <p:cNvSpPr txBox="1"/>
          <p:nvPr/>
        </p:nvSpPr>
        <p:spPr>
          <a:xfrm>
            <a:off x="1711086" y="668320"/>
            <a:ext cx="624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Supremum (Hay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Chebyshev)</a:t>
            </a:r>
            <a:endParaRPr lang="en-ID" sz="36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144F892-133B-5D02-0753-506B89E75A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5800" y="3698221"/>
            <a:ext cx="125730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2055" name="Picture 1">
            <a:extLst>
              <a:ext uri="{FF2B5EF4-FFF2-40B4-BE49-F238E27FC236}">
                <a16:creationId xmlns:a16="http://schemas.microsoft.com/office/drawing/2014/main" id="{CA3BCBA9-05C8-04C9-FF92-99E28FBE4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1825" y="5119034"/>
            <a:ext cx="3939977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6E6622EC-E328-68A1-CF3C-0BBD86E2F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329" y="2512012"/>
            <a:ext cx="143795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63538" algn="just">
              <a:buFont typeface="Arial" panose="020B0604020202020204" pitchFamily="34" charset="0"/>
              <a:buChar char="•"/>
            </a:pP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Supremum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lường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vi-VN" sz="3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3538" algn="just">
              <a:buFont typeface="Arial" panose="020B0604020202020204" pitchFamily="34" charset="0"/>
              <a:buChar char="•"/>
            </a:pP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nghĩa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01741-04E7-0032-C5BA-F004F7A48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90302"/>
            <a:ext cx="9109529" cy="3267798"/>
          </a:xfrm>
          <a:prstGeom prst="rect">
            <a:avLst/>
          </a:prstGeom>
        </p:spPr>
      </p:pic>
      <p:pic>
        <p:nvPicPr>
          <p:cNvPr id="4104" name="Picture 8" descr="Distance Measure trong Machine learning">
            <a:extLst>
              <a:ext uri="{FF2B5EF4-FFF2-40B4-BE49-F238E27FC236}">
                <a16:creationId xmlns:a16="http://schemas.microsoft.com/office/drawing/2014/main" id="{6F103B10-44D4-8D55-E656-8219B7DB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328" y="4094284"/>
            <a:ext cx="7349671" cy="553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54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F86A1-67A3-0F0E-98DE-C2907530C3E1}"/>
              </a:ext>
            </a:extLst>
          </p:cNvPr>
          <p:cNvSpPr txBox="1"/>
          <p:nvPr/>
        </p:nvSpPr>
        <p:spPr>
          <a:xfrm>
            <a:off x="682169" y="253719"/>
            <a:ext cx="15849600" cy="189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 2.6: 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3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-342900">
              <a:lnSpc>
                <a:spcPct val="107000"/>
              </a:lnSpc>
              <a:spcAft>
                <a:spcPts val="6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(22, 1, 42, 10)</a:t>
            </a:r>
            <a:endParaRPr lang="en-ID" sz="3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-342900">
              <a:lnSpc>
                <a:spcPct val="107000"/>
              </a:lnSpc>
              <a:spcAft>
                <a:spcPts val="600"/>
              </a:spcAft>
              <a:buSzPct val="10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(20, 0, 36, 8)</a:t>
            </a:r>
            <a:endParaRPr lang="en-ID" sz="3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A6582-B665-85C6-286C-38608407411E}"/>
              </a:ext>
            </a:extLst>
          </p:cNvPr>
          <p:cNvSpPr txBox="1"/>
          <p:nvPr/>
        </p:nvSpPr>
        <p:spPr>
          <a:xfrm>
            <a:off x="689429" y="2201280"/>
            <a:ext cx="3124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4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4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Euclidean</a:t>
            </a:r>
            <a:endParaRPr lang="en-ID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58D7E-56D3-C712-4205-533E006C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71" y="2041308"/>
            <a:ext cx="13982700" cy="1034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84289-C4BF-3B97-760E-1812E7C10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629" y="2782216"/>
            <a:ext cx="13110030" cy="982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88971-4555-339B-85A3-3F5E912CBB54}"/>
              </a:ext>
            </a:extLst>
          </p:cNvPr>
          <p:cNvSpPr txBox="1"/>
          <p:nvPr/>
        </p:nvSpPr>
        <p:spPr>
          <a:xfrm>
            <a:off x="682169" y="4174701"/>
            <a:ext cx="3124200" cy="13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4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Manhattan</a:t>
            </a:r>
            <a:endParaRPr lang="en-ID" sz="4000" b="1" i="1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9B368-7B55-8C07-0F8D-646222E96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629" y="3811873"/>
            <a:ext cx="13719632" cy="1057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7DE1BE-62DA-8097-F94F-1BB5E0279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98" y="4668607"/>
            <a:ext cx="12188372" cy="1114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8F317-4ECF-0B8C-1521-903E68C78FB9}"/>
              </a:ext>
            </a:extLst>
          </p:cNvPr>
          <p:cNvSpPr txBox="1"/>
          <p:nvPr/>
        </p:nvSpPr>
        <p:spPr>
          <a:xfrm>
            <a:off x="689429" y="6252835"/>
            <a:ext cx="3124200" cy="13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4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endParaRPr lang="en-ID" sz="4000" b="1" i="1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3CBA09-490E-720A-24C1-5E18D4E36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29" y="5725635"/>
            <a:ext cx="13982700" cy="1173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D2B131-BBE2-5C4D-CF17-D1DF3AF8A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4298" y="6580054"/>
            <a:ext cx="13982700" cy="12927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2BB1F2-1D77-A3C7-0D80-749AC1F0D4DA}"/>
              </a:ext>
            </a:extLst>
          </p:cNvPr>
          <p:cNvSpPr txBox="1"/>
          <p:nvPr/>
        </p:nvSpPr>
        <p:spPr>
          <a:xfrm>
            <a:off x="682169" y="8414592"/>
            <a:ext cx="3124200" cy="13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4000" b="1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4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Supremum</a:t>
            </a:r>
            <a:endParaRPr lang="en-ID" sz="4000" b="1" i="1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1AB033-ACFC-0811-9AC7-644AF24CB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16" y="7869753"/>
            <a:ext cx="13975442" cy="12333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789227-87F3-5EBD-5F02-4529D68EA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9112" y="9013877"/>
            <a:ext cx="12424232" cy="10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00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2057400" y="785266"/>
            <a:ext cx="713615" cy="616304"/>
          </a:xfrm>
          <a:custGeom>
            <a:avLst/>
            <a:gdLst/>
            <a:ahLst/>
            <a:cxnLst/>
            <a:rect l="l" t="t" r="r" b="b"/>
            <a:pathLst>
              <a:path w="713615" h="616304">
                <a:moveTo>
                  <a:pt x="0" y="0"/>
                </a:moveTo>
                <a:lnTo>
                  <a:pt x="713615" y="0"/>
                </a:lnTo>
                <a:lnTo>
                  <a:pt x="713615" y="616305"/>
                </a:lnTo>
                <a:lnTo>
                  <a:pt x="0" y="61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62576" y="707854"/>
            <a:ext cx="12105824" cy="693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vi-VN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5. 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Biện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pháp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tiệm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cận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cho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thuộc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tính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thứ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tự</a:t>
            </a:r>
            <a:endParaRPr lang="en-US" sz="4199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1942649"/>
            <a:ext cx="10617598" cy="3720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Thuộc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tính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thứ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tự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(ordinal attribute)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một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loại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thuộc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tính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dữ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liệu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mà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giá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trị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của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nó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có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thể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được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sắp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xếp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theo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một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thứ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tự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hoặc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xếp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hạng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có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ý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nghĩa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,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nhưng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khoảng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cách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giữa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giá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trị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liên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tiếp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không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rõ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ràng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201845"/>
            <a:ext cx="10617598" cy="1455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Ví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dụ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: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thuộc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tính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kích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thước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bao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gồm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chuỗi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giá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trị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nhỏ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,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vừa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lớn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1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hoặc</a:t>
            </a:r>
            <a:r>
              <a:rPr lang="en-US" sz="41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8572" y="9084146"/>
            <a:ext cx="17019428" cy="0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101044" y="2856435"/>
            <a:ext cx="3364926" cy="4528712"/>
            <a:chOff x="-1" y="9525"/>
            <a:chExt cx="4486567" cy="6038283"/>
          </a:xfrm>
        </p:grpSpPr>
        <p:sp>
          <p:nvSpPr>
            <p:cNvPr id="4" name="TextBox 4"/>
            <p:cNvSpPr txBox="1"/>
            <p:nvPr/>
          </p:nvSpPr>
          <p:spPr>
            <a:xfrm>
              <a:off x="0" y="9525"/>
              <a:ext cx="4486566" cy="2205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B1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.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Đếm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số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trạng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thái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của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đối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tượng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(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Mf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" y="2682784"/>
              <a:ext cx="4486566" cy="33650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/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Xác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định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số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lượng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trạng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thái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có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thể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có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của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thuộc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tính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thứ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tự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.</a:t>
              </a:r>
            </a:p>
            <a:p>
              <a:pPr marL="0" lvl="0" indent="0" algn="l">
                <a:spcBef>
                  <a:spcPct val="0"/>
                </a:spcBef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317258" y="2804669"/>
            <a:ext cx="3367506" cy="6159620"/>
            <a:chOff x="0" y="9525"/>
            <a:chExt cx="4490007" cy="8212824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4486566" cy="2940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B2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.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Xếp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hạng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cho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từng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trạng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thái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 </a:t>
              </a:r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endParaRPr lang="en-US" sz="3600" b="1">
                <a:solidFill>
                  <a:srgbClr val="00A181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441" y="2612524"/>
              <a:ext cx="4486566" cy="5609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Gán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thứ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hạng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cho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các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giá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trị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của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thuộc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tính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.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Thứ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hạng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này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phản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ánh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thứ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tự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mà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các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giá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trị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được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sắp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xếp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uli"/>
                </a:rPr>
                <a:t>.</a:t>
              </a:r>
            </a:p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endParaRPr lang="en-US" sz="20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91270" y="2856435"/>
            <a:ext cx="3368030" cy="6107854"/>
            <a:chOff x="-4140" y="9525"/>
            <a:chExt cx="4490706" cy="784813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525"/>
              <a:ext cx="4486566" cy="22057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B4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: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Tính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toán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ma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trận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khoảng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cách</a:t>
              </a:r>
              <a:endParaRPr lang="en-US" sz="3600" b="1">
                <a:solidFill>
                  <a:srgbClr val="00A181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4140" y="2389711"/>
              <a:ext cx="4486566" cy="5467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/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Sử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dụng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công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thức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khoảng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cách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Manhattan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để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tính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toán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độ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khác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biệt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giữa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các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đối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tượng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: d(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x,y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)=∣x−y∣</a:t>
              </a:r>
            </a:p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endPara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66259" y="2856435"/>
            <a:ext cx="3637830" cy="5967212"/>
            <a:chOff x="0" y="9525"/>
            <a:chExt cx="4850441" cy="795628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9525"/>
              <a:ext cx="4850441" cy="2940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B3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.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Chuẩn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hóa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thứ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hạng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 Zif =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rif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– 1 / </a:t>
              </a:r>
              <a:r>
                <a:rPr lang="en-US" sz="3600" b="1" err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Mf</a:t>
              </a:r>
              <a:r>
                <a:rPr lang="en-US" sz="3600" b="1">
                  <a:solidFill>
                    <a:srgbClr val="00A181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 – 1 </a:t>
              </a:r>
            </a:p>
            <a:p>
              <a:pPr marL="0" lvl="0" indent="0" algn="l">
                <a:lnSpc>
                  <a:spcPts val="4320"/>
                </a:lnSpc>
                <a:spcBef>
                  <a:spcPct val="0"/>
                </a:spcBef>
              </a:pPr>
              <a:endParaRPr lang="en-US" sz="3600" b="1">
                <a:solidFill>
                  <a:srgbClr val="00A181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316399"/>
              <a:ext cx="4850441" cy="5649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l">
                <a:spcBef>
                  <a:spcPct val="0"/>
                </a:spcBef>
              </a:pP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Việc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chuẩn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hóa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này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giúp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đảm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bảo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rằng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các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thuộc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tính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có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số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lượng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trạng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thái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khác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nhau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không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ảnh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hưởng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đến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kết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quả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cuối</a:t>
              </a:r>
              <a:r>
                <a:rPr 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 </a:t>
              </a:r>
              <a:r>
                <a:rPr lang="en-US" sz="3600" err="1">
                  <a:solidFill>
                    <a:srgbClr val="000000"/>
                  </a:solidFill>
                  <a:latin typeface="Times New Roman" panose="02020603050405020304" pitchFamily="18" charset="0"/>
                  <a:ea typeface="Muli"/>
                  <a:cs typeface="Times New Roman" panose="02020603050405020304" pitchFamily="18" charset="0"/>
                  <a:sym typeface="Muli"/>
                </a:rPr>
                <a:t>cùng</a:t>
              </a:r>
              <a:endPara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019175"/>
            <a:ext cx="1160278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spc="-6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Các</a:t>
            </a:r>
            <a:r>
              <a:rPr lang="en-US" sz="6000" b="1" spc="-60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6000" b="1" spc="-6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bước</a:t>
            </a:r>
            <a:r>
              <a:rPr lang="en-US" sz="6000" b="1" spc="-60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6000" b="1" spc="-6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xử</a:t>
            </a:r>
            <a:r>
              <a:rPr lang="en-US" sz="6000" b="1" spc="-60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6000" b="1" spc="-6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lý</a:t>
            </a:r>
            <a:r>
              <a:rPr lang="en-US" sz="6000" b="1" spc="-60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6000" b="1" spc="-6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thuộc</a:t>
            </a:r>
            <a:r>
              <a:rPr lang="en-US" sz="6000" b="1" spc="-60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6000" b="1" spc="-6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tính</a:t>
            </a:r>
            <a:r>
              <a:rPr lang="en-US" sz="6000" b="1" spc="-60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6000" b="1" spc="-6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thứ</a:t>
            </a:r>
            <a:r>
              <a:rPr lang="en-US" sz="6000" b="1" spc="-60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6000" b="1" spc="-6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tự</a:t>
            </a:r>
            <a:endParaRPr lang="en-US" sz="6000" b="1" spc="-60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31805" y="8909992"/>
            <a:ext cx="380203" cy="329258"/>
            <a:chOff x="0" y="0"/>
            <a:chExt cx="3619627" cy="31346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5317258" y="8909992"/>
            <a:ext cx="380203" cy="329258"/>
            <a:chOff x="0" y="0"/>
            <a:chExt cx="3619627" cy="31346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9605817" y="8929042"/>
            <a:ext cx="380203" cy="329258"/>
            <a:chOff x="0" y="0"/>
            <a:chExt cx="3619627" cy="313461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3894375" y="8909992"/>
            <a:ext cx="380203" cy="329258"/>
            <a:chOff x="0" y="0"/>
            <a:chExt cx="3619627" cy="313461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7449548" y="1651613"/>
            <a:ext cx="2977778" cy="2578770"/>
            <a:chOff x="0" y="0"/>
            <a:chExt cx="3619627" cy="31346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310527" y="-1171531"/>
            <a:ext cx="4201515" cy="3638531"/>
            <a:chOff x="0" y="0"/>
            <a:chExt cx="3619627" cy="313461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894375" y="-1992401"/>
            <a:ext cx="2481390" cy="2148895"/>
            <a:chOff x="0" y="0"/>
            <a:chExt cx="3619627" cy="313461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1805" y="9551688"/>
            <a:ext cx="380203" cy="32925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259300" y="2564730"/>
            <a:ext cx="2977778" cy="2578770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539829" y="8061680"/>
            <a:ext cx="4201515" cy="3638531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980991" y="-1447311"/>
            <a:ext cx="2481390" cy="2148895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837694" y="1327917"/>
            <a:ext cx="5027640" cy="3815583"/>
          </a:xfrm>
          <a:custGeom>
            <a:avLst/>
            <a:gdLst/>
            <a:ahLst/>
            <a:cxnLst/>
            <a:rect l="l" t="t" r="r" b="b"/>
            <a:pathLst>
              <a:path w="5027640" h="3815583">
                <a:moveTo>
                  <a:pt x="0" y="0"/>
                </a:moveTo>
                <a:lnTo>
                  <a:pt x="5027640" y="0"/>
                </a:lnTo>
                <a:lnTo>
                  <a:pt x="5027640" y="3815583"/>
                </a:lnTo>
                <a:lnTo>
                  <a:pt x="0" y="3815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3609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34065" y="6607415"/>
            <a:ext cx="5377128" cy="3223667"/>
          </a:xfrm>
          <a:custGeom>
            <a:avLst/>
            <a:gdLst/>
            <a:ahLst/>
            <a:cxnLst/>
            <a:rect l="l" t="t" r="r" b="b"/>
            <a:pathLst>
              <a:path w="5377128" h="3223667">
                <a:moveTo>
                  <a:pt x="0" y="0"/>
                </a:moveTo>
                <a:lnTo>
                  <a:pt x="5377128" y="0"/>
                </a:lnTo>
                <a:lnTo>
                  <a:pt x="5377128" y="3223667"/>
                </a:lnTo>
                <a:lnTo>
                  <a:pt x="0" y="3223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564406" y="6345709"/>
            <a:ext cx="3745435" cy="2681085"/>
          </a:xfrm>
          <a:custGeom>
            <a:avLst/>
            <a:gdLst/>
            <a:ahLst/>
            <a:cxnLst/>
            <a:rect l="l" t="t" r="r" b="b"/>
            <a:pathLst>
              <a:path w="3745435" h="2681085">
                <a:moveTo>
                  <a:pt x="0" y="0"/>
                </a:moveTo>
                <a:lnTo>
                  <a:pt x="3745436" y="0"/>
                </a:lnTo>
                <a:lnTo>
                  <a:pt x="3745436" y="2681085"/>
                </a:lnTo>
                <a:lnTo>
                  <a:pt x="0" y="26810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837694" y="234881"/>
            <a:ext cx="11602785" cy="92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  <a:spcBef>
                <a:spcPct val="0"/>
              </a:spcBef>
            </a:pPr>
            <a:r>
              <a:rPr lang="en-US" sz="6000" b="1" spc="-6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Ví</a:t>
            </a:r>
            <a:r>
              <a:rPr lang="en-US" sz="6000" b="1" spc="-60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6000" b="1" spc="-6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dụ</a:t>
            </a:r>
            <a:endParaRPr lang="en-US" sz="6000" b="1" spc="-60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789136" y="644434"/>
            <a:ext cx="9136663" cy="4950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B1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: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Đếm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số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trạng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thái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:</a:t>
            </a: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Mf</a:t>
            </a: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=3 ( To, </a:t>
            </a:r>
            <a:r>
              <a:rPr lang="en-US" sz="360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Vừa</a:t>
            </a: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Nhỏ</a:t>
            </a: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)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B2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: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Xếp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hạng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từng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trạng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thái</a:t>
            </a:r>
            <a:endParaRPr lang="en-US" sz="3600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To = 3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Vừa</a:t>
            </a: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= 2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Nhỏ</a:t>
            </a: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= 1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B3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: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Chuẩn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hóa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thứ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600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hạng</a:t>
            </a:r>
            <a:endParaRPr lang="en-US" sz="3600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To = 3 – 1 / 3 – 1 = 1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Vừa</a:t>
            </a: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= 2 – 1 / 3 – 1 = 0.5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Nhỏ</a:t>
            </a: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= 1 – 1 / 3 – 1 = 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37694" y="5666356"/>
            <a:ext cx="5169186" cy="55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B4</a:t>
            </a:r>
            <a:r>
              <a:rPr lang="en-US" sz="32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: </a:t>
            </a:r>
            <a:r>
              <a:rPr lang="en-US" sz="32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Tạo</a:t>
            </a:r>
            <a:r>
              <a:rPr lang="en-US" sz="32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ma </a:t>
            </a:r>
            <a:r>
              <a:rPr lang="en-US" sz="32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trận</a:t>
            </a:r>
            <a:r>
              <a:rPr lang="en-US" sz="32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2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khác</a:t>
            </a:r>
            <a:r>
              <a:rPr lang="en-US" sz="32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2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biệt</a:t>
            </a:r>
            <a:endParaRPr lang="en-US" sz="3299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054564" y="5909040"/>
            <a:ext cx="5377128" cy="377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d(</a:t>
            </a:r>
            <a:r>
              <a:rPr lang="en-US" sz="360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x,y</a:t>
            </a: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) = | x – y |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d(2,1)= | 1 – 0.5 | = 0.5  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d(3,1)= | 1 – 0| = 1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d(4,1)= | 1 – 0.5 | = 0.5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d(3,2)= | 0.5 – 0 | = 0.5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d(4,2)= | 0.5 – 0.5 | = 0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d(4,3)= | 0 – 0.5 | = 0.5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466904" y="941067"/>
            <a:ext cx="1153778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trận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trận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ID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40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endParaRPr lang="en-US" sz="4000" b="1" spc="-84">
              <a:solidFill>
                <a:srgbClr val="000000"/>
              </a:solidFill>
              <a:latin typeface="Muli Bold"/>
              <a:ea typeface="Muli Bold"/>
              <a:cs typeface="Muli Bold"/>
              <a:sym typeface="Muli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1889184"/>
            <a:ext cx="11537787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028700" y="1028700"/>
            <a:ext cx="2438204" cy="586200"/>
            <a:chOff x="0" y="0"/>
            <a:chExt cx="3250939" cy="781600"/>
          </a:xfrm>
        </p:grpSpPr>
        <p:sp>
          <p:nvSpPr>
            <p:cNvPr id="13" name="TextBox 13"/>
            <p:cNvSpPr txBox="1"/>
            <p:nvPr/>
          </p:nvSpPr>
          <p:spPr>
            <a:xfrm>
              <a:off x="1293956" y="104415"/>
              <a:ext cx="1956983" cy="5994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vi-VN" sz="4000" b="1">
                  <a:solidFill>
                    <a:srgbClr val="000000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1.</a:t>
              </a:r>
              <a:endPara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2691FE-1BF6-6389-22A5-A47FB6731A1A}"/>
              </a:ext>
            </a:extLst>
          </p:cNvPr>
          <p:cNvSpPr txBox="1"/>
          <p:nvPr/>
        </p:nvSpPr>
        <p:spPr>
          <a:xfrm>
            <a:off x="1046843" y="3163922"/>
            <a:ext cx="13123070" cy="400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có: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3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ỗi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x11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x12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x2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x21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x22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x2p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15F50-88D3-6CD1-BDC2-8689D5195B86}"/>
              </a:ext>
            </a:extLst>
          </p:cNvPr>
          <p:cNvSpPr txBox="1"/>
          <p:nvPr/>
        </p:nvSpPr>
        <p:spPr>
          <a:xfrm>
            <a:off x="1028700" y="7171814"/>
            <a:ext cx="12586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đó: </a:t>
            </a:r>
          </a:p>
          <a:p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,j)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388191" y="0"/>
            <a:ext cx="3799619" cy="3290488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671892" y="735795"/>
            <a:ext cx="713615" cy="616304"/>
          </a:xfrm>
          <a:custGeom>
            <a:avLst/>
            <a:gdLst/>
            <a:ahLst/>
            <a:cxnLst/>
            <a:rect l="l" t="t" r="r" b="b"/>
            <a:pathLst>
              <a:path w="713615" h="616304">
                <a:moveTo>
                  <a:pt x="0" y="0"/>
                </a:moveTo>
                <a:lnTo>
                  <a:pt x="713616" y="0"/>
                </a:lnTo>
                <a:lnTo>
                  <a:pt x="713616" y="616304"/>
                </a:lnTo>
                <a:lnTo>
                  <a:pt x="0" y="616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555334" y="672714"/>
            <a:ext cx="17989419" cy="67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6.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Sự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khác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biệt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đối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với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các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thuộc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tính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của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các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loại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hỗn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hợp</a:t>
            </a:r>
            <a:endParaRPr lang="en-US" sz="3999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2594" y="3204763"/>
            <a:ext cx="12396806" cy="3465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Làm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thế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nào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chúng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ta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có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thể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tính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toán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sự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khác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biệt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giữa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các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đối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tượng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thuộc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loại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thuộc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tính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hỗn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903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hợp</a:t>
            </a:r>
            <a:r>
              <a:rPr lang="en-US" sz="4903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?</a:t>
            </a:r>
          </a:p>
          <a:p>
            <a:pPr algn="ctr">
              <a:lnSpc>
                <a:spcPts val="6865"/>
              </a:lnSpc>
              <a:spcBef>
                <a:spcPct val="0"/>
              </a:spcBef>
            </a:pPr>
            <a:endParaRPr lang="en-US" sz="4903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388191" y="0"/>
            <a:ext cx="3799619" cy="329048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671892" y="735795"/>
            <a:ext cx="713615" cy="616304"/>
          </a:xfrm>
          <a:custGeom>
            <a:avLst/>
            <a:gdLst/>
            <a:ahLst/>
            <a:cxnLst/>
            <a:rect l="l" t="t" r="r" b="b"/>
            <a:pathLst>
              <a:path w="713615" h="616304">
                <a:moveTo>
                  <a:pt x="0" y="0"/>
                </a:moveTo>
                <a:lnTo>
                  <a:pt x="713616" y="0"/>
                </a:lnTo>
                <a:lnTo>
                  <a:pt x="713616" y="616304"/>
                </a:lnTo>
                <a:lnTo>
                  <a:pt x="0" y="616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55334" y="672714"/>
            <a:ext cx="17989419" cy="67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vi-VN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6.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Sự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khác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biệt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đối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với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các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thuộc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tính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của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các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loại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hỗn</a:t>
            </a: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39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hợp</a:t>
            </a:r>
            <a:endParaRPr lang="en-US" sz="3999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5307" y="2027997"/>
            <a:ext cx="12396806" cy="5729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363538" algn="just">
              <a:lnSpc>
                <a:spcPts val="6445"/>
              </a:lnSpc>
            </a:pPr>
            <a:r>
              <a:rPr lang="en-US" sz="460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Cách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tiếp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cận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thích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hợp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xử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lý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tất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cả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loại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thuộc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tính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với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nhau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,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thực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hiện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một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phân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tích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duy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nhất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.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Một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kỹ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thuật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như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vậy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kết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hợp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thuộc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tính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khác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nhau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thành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một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ma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trận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không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giống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nhau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,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đưa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tất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cả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thuộc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tính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có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ý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nghĩa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vào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một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thang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đo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chung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của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603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khoảng</a:t>
            </a:r>
            <a:r>
              <a:rPr lang="en-US" sz="4603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[0,0, 1,0]. </a:t>
            </a:r>
          </a:p>
          <a:p>
            <a:pPr algn="ctr">
              <a:lnSpc>
                <a:spcPts val="6865"/>
              </a:lnSpc>
              <a:spcBef>
                <a:spcPct val="0"/>
              </a:spcBef>
            </a:pPr>
            <a:endParaRPr lang="en-US" sz="4603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2564730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539829" y="8061680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980991" y="-1447311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4860195" y="1852822"/>
            <a:ext cx="5389829" cy="2001294"/>
          </a:xfrm>
          <a:custGeom>
            <a:avLst/>
            <a:gdLst/>
            <a:ahLst/>
            <a:cxnLst/>
            <a:rect l="l" t="t" r="r" b="b"/>
            <a:pathLst>
              <a:path w="5389829" h="2001294">
                <a:moveTo>
                  <a:pt x="0" y="0"/>
                </a:moveTo>
                <a:lnTo>
                  <a:pt x="5389829" y="0"/>
                </a:lnTo>
                <a:lnTo>
                  <a:pt x="5389829" y="2001293"/>
                </a:lnTo>
                <a:lnTo>
                  <a:pt x="0" y="2001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162" b="-835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646217" y="4506661"/>
            <a:ext cx="7160217" cy="1845254"/>
          </a:xfrm>
          <a:custGeom>
            <a:avLst/>
            <a:gdLst/>
            <a:ahLst/>
            <a:cxnLst/>
            <a:rect l="l" t="t" r="r" b="b"/>
            <a:pathLst>
              <a:path w="7160217" h="1845254">
                <a:moveTo>
                  <a:pt x="0" y="0"/>
                </a:moveTo>
                <a:lnTo>
                  <a:pt x="7160216" y="0"/>
                </a:lnTo>
                <a:lnTo>
                  <a:pt x="7160216" y="1845254"/>
                </a:lnTo>
                <a:lnTo>
                  <a:pt x="0" y="18452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67683" y="644434"/>
            <a:ext cx="14413308" cy="1135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Giả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sử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tập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dữ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liệu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chứa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thuộc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tính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p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thuộc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loại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hỗn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hợp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.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Sự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khác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biệt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d(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i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, j)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giữa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đối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tượng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i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j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được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định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nghĩa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endParaRPr lang="en-US" sz="3299">
              <a:solidFill>
                <a:srgbClr val="000000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7683" y="4200930"/>
            <a:ext cx="2147204" cy="55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Nếu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f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số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049667"/>
            <a:ext cx="14422988" cy="2297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Trong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đó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h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chạy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qua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tất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cả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đối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tượng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không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thiếu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cho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thuộc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tính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f.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-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Nếu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f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danh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nghĩa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hoặc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nhị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phân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: d (f)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ij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= 0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nếu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xif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=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xjf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; 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nếu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không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, d (f)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ij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= 1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-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Nếu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f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số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thứ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tự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: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tính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cấp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bậc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rif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zif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=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rif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−1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Mf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−1 ,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coi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zif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số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2564730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539829" y="8061680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980991" y="-1447311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59470C-E397-4959-8FB9-D9B8E72FCD02}"/>
              </a:ext>
            </a:extLst>
          </p:cNvPr>
          <p:cNvSpPr txBox="1"/>
          <p:nvPr/>
        </p:nvSpPr>
        <p:spPr>
          <a:xfrm>
            <a:off x="1161461" y="699240"/>
            <a:ext cx="193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6DEB3F-41BA-4C6C-ADF5-6EC97B5B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31" y="2150208"/>
            <a:ext cx="6657083" cy="2993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EB92FE-D0DF-40E1-BB59-A5CB76923E26}"/>
              </a:ext>
            </a:extLst>
          </p:cNvPr>
          <p:cNvSpPr txBox="1"/>
          <p:nvPr/>
        </p:nvSpPr>
        <p:spPr>
          <a:xfrm>
            <a:off x="1161461" y="5560070"/>
            <a:ext cx="6419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123368-50B4-46A8-A827-570509EB8CAC}"/>
              </a:ext>
            </a:extLst>
          </p:cNvPr>
          <p:cNvSpPr txBox="1"/>
          <p:nvPr/>
        </p:nvSpPr>
        <p:spPr>
          <a:xfrm>
            <a:off x="9144000" y="1160905"/>
            <a:ext cx="12355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DF2A9-5AC3-4374-BDD1-870970DEB36B}"/>
              </a:ext>
            </a:extLst>
          </p:cNvPr>
          <p:cNvSpPr txBox="1"/>
          <p:nvPr/>
        </p:nvSpPr>
        <p:spPr>
          <a:xfrm>
            <a:off x="9143998" y="3854115"/>
            <a:ext cx="12355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D4076-C830-45CD-8BD8-F67DA7E0A8E4}"/>
              </a:ext>
            </a:extLst>
          </p:cNvPr>
          <p:cNvSpPr txBox="1"/>
          <p:nvPr/>
        </p:nvSpPr>
        <p:spPr>
          <a:xfrm>
            <a:off x="9143998" y="6799661"/>
            <a:ext cx="12355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DBF9D0-1411-41E1-8A07-5CAA77E6EB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90790" y="6799661"/>
            <a:ext cx="5072891" cy="2703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414D48-2BA8-43BF-85D6-5F8B20765A5A}"/>
                  </a:ext>
                </a:extLst>
              </p:cNvPr>
              <p:cNvSpPr/>
              <p:nvPr/>
            </p:nvSpPr>
            <p:spPr>
              <a:xfrm>
                <a:off x="11670474" y="952927"/>
                <a:ext cx="3713521" cy="2534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414D48-2BA8-43BF-85D6-5F8B20765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474" y="952927"/>
                <a:ext cx="3713521" cy="253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433270-0FEE-4553-AD74-B7E4008B756A}"/>
                  </a:ext>
                </a:extLst>
              </p:cNvPr>
              <p:cNvSpPr/>
              <p:nvPr/>
            </p:nvSpPr>
            <p:spPr>
              <a:xfrm>
                <a:off x="11445186" y="3738682"/>
                <a:ext cx="3713521" cy="2534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433270-0FEE-4553-AD74-B7E4008B7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186" y="3738682"/>
                <a:ext cx="3713521" cy="2534412"/>
              </a:xfrm>
              <a:prstGeom prst="rect">
                <a:avLst/>
              </a:prstGeom>
              <a:blipFill>
                <a:blip r:embed="rId5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DC3DE0-3CFD-407F-94B5-CB58993ECB3D}"/>
                  </a:ext>
                </a:extLst>
              </p:cNvPr>
              <p:cNvSpPr txBox="1"/>
              <p:nvPr/>
            </p:nvSpPr>
            <p:spPr>
              <a:xfrm>
                <a:off x="1826840" y="7266173"/>
                <a:ext cx="4839402" cy="159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Test-3:</a:t>
                </a:r>
              </a:p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d(3,1)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64−45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64−22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4000" b="0" i="0" dirty="0" smtClean="0">
                        <a:latin typeface="Cambria Math" panose="02040503050406030204" pitchFamily="18" charset="0"/>
                      </a:rPr>
                      <m:t>0.45</m:t>
                    </m:r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DC3DE0-3CFD-407F-94B5-CB58993EC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840" y="7266173"/>
                <a:ext cx="4839402" cy="1591013"/>
              </a:xfrm>
              <a:prstGeom prst="rect">
                <a:avLst/>
              </a:prstGeom>
              <a:blipFill>
                <a:blip r:embed="rId6"/>
                <a:stretch>
                  <a:fillRect l="-4534" t="-6897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6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2564730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539829" y="8061680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980991" y="-1447311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59470C-E397-4959-8FB9-D9B8E72FCD02}"/>
              </a:ext>
            </a:extLst>
          </p:cNvPr>
          <p:cNvSpPr txBox="1"/>
          <p:nvPr/>
        </p:nvSpPr>
        <p:spPr>
          <a:xfrm>
            <a:off x="1161461" y="699240"/>
            <a:ext cx="193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ACEB8-B753-423A-A21E-B58556402559}"/>
              </a:ext>
            </a:extLst>
          </p:cNvPr>
          <p:cNvSpPr txBox="1"/>
          <p:nvPr/>
        </p:nvSpPr>
        <p:spPr>
          <a:xfrm>
            <a:off x="1161461" y="1789044"/>
            <a:ext cx="124588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ma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59DDD9-77DC-4739-9CCD-7D53765992C6}"/>
                  </a:ext>
                </a:extLst>
              </p:cNvPr>
              <p:cNvSpPr txBox="1"/>
              <p:nvPr/>
            </p:nvSpPr>
            <p:spPr>
              <a:xfrm>
                <a:off x="1439756" y="2813443"/>
                <a:ext cx="7501734" cy="1624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d(3,1)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+ 1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+1 (0.45)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0" dirty="0" smtClean="0">
                        <a:latin typeface="Cambria Math" panose="02040503050406030204" pitchFamily="18" charset="0"/>
                      </a:rPr>
                      <m:t>0.65</m:t>
                    </m:r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59DDD9-77DC-4739-9CCD-7D5376599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56" y="2813443"/>
                <a:ext cx="7501734" cy="1624997"/>
              </a:xfrm>
              <a:prstGeom prst="rect">
                <a:avLst/>
              </a:prstGeom>
              <a:blipFill>
                <a:blip r:embed="rId2"/>
                <a:stretch>
                  <a:fillRect l="-284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E1C20BC-BE08-4415-ACAD-09C94261190C}"/>
              </a:ext>
            </a:extLst>
          </p:cNvPr>
          <p:cNvSpPr txBox="1"/>
          <p:nvPr/>
        </p:nvSpPr>
        <p:spPr>
          <a:xfrm>
            <a:off x="1161461" y="4843418"/>
            <a:ext cx="69781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ma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621FD0-4DA1-4B33-8E56-6B5A10EAAF56}"/>
                  </a:ext>
                </a:extLst>
              </p:cNvPr>
              <p:cNvSpPr/>
              <p:nvPr/>
            </p:nvSpPr>
            <p:spPr>
              <a:xfrm>
                <a:off x="4650557" y="5848560"/>
                <a:ext cx="7501734" cy="3389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5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5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0.85</m:t>
                              </m:r>
                            </m:e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0.65</m:t>
                              </m:r>
                            </m:e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0.83</m:t>
                              </m:r>
                            </m:e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.13</m:t>
                              </m:r>
                            </m:e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0.71</m:t>
                              </m:r>
                            </m:e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0.79</m:t>
                              </m:r>
                            </m:e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5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621FD0-4DA1-4B33-8E56-6B5A10EAA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557" y="5848560"/>
                <a:ext cx="7501734" cy="3389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67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23" grpId="0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0212" y="2089947"/>
            <a:ext cx="7321033" cy="6340049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488381" y="-553037"/>
            <a:ext cx="3799619" cy="3290488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24000" y="745954"/>
            <a:ext cx="713615" cy="616304"/>
          </a:xfrm>
          <a:custGeom>
            <a:avLst/>
            <a:gdLst/>
            <a:ahLst/>
            <a:cxnLst/>
            <a:rect l="l" t="t" r="r" b="b"/>
            <a:pathLst>
              <a:path w="713615" h="616304">
                <a:moveTo>
                  <a:pt x="0" y="0"/>
                </a:moveTo>
                <a:lnTo>
                  <a:pt x="713615" y="0"/>
                </a:lnTo>
                <a:lnTo>
                  <a:pt x="713615" y="616305"/>
                </a:lnTo>
                <a:lnTo>
                  <a:pt x="0" y="61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1651" y="634570"/>
            <a:ext cx="6121025" cy="145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7. </a:t>
            </a:r>
            <a:r>
              <a:rPr lang="vi-VN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Độ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tương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vi-VN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tự</a:t>
            </a:r>
            <a:r>
              <a:rPr lang="en-US" sz="41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1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Cosin</a:t>
            </a:r>
            <a:endParaRPr lang="en-US" sz="4199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  <a:p>
            <a:pPr algn="ctr">
              <a:lnSpc>
                <a:spcPts val="5879"/>
              </a:lnSpc>
              <a:spcBef>
                <a:spcPct val="0"/>
              </a:spcBef>
            </a:pPr>
            <a:endParaRPr lang="en-US" sz="4199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3121" y="2661250"/>
            <a:ext cx="13348453" cy="1543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Độ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tương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đồng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cosine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là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thước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đo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độ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tương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đồng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có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thể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được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sử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dụng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để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so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sánh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các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tài</a:t>
            </a:r>
            <a:r>
              <a:rPr lang="en-US" sz="44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4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liệu</a:t>
            </a:r>
            <a:endParaRPr lang="en-US" sz="4499" b="1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5701138"/>
            <a:ext cx="11553893" cy="141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Ví</a:t>
            </a:r>
            <a:r>
              <a:rPr lang="en-US" sz="40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99" b="1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dụ</a:t>
            </a:r>
            <a:r>
              <a:rPr lang="en-US" sz="4099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: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đưa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ra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thứ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hạng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của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tài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liệu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liên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quan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đến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một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vector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nhất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định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của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từ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truy</a:t>
            </a:r>
            <a:r>
              <a:rPr lang="en-US" sz="4099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4099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vấn</a:t>
            </a:r>
            <a:endParaRPr lang="en-US" sz="4099">
              <a:solidFill>
                <a:srgbClr val="000000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2564730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539829" y="8061680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980991" y="-1447311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3914596" y="3305933"/>
            <a:ext cx="6574005" cy="1898527"/>
          </a:xfrm>
          <a:custGeom>
            <a:avLst/>
            <a:gdLst/>
            <a:ahLst/>
            <a:cxnLst/>
            <a:rect l="l" t="t" r="r" b="b"/>
            <a:pathLst>
              <a:path w="6574005" h="1898527">
                <a:moveTo>
                  <a:pt x="0" y="0"/>
                </a:moveTo>
                <a:lnTo>
                  <a:pt x="6574005" y="0"/>
                </a:lnTo>
                <a:lnTo>
                  <a:pt x="6574005" y="1898527"/>
                </a:lnTo>
                <a:lnTo>
                  <a:pt x="0" y="1898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67683" y="1140559"/>
            <a:ext cx="14765082" cy="541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Giả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sử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x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y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hai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vectơ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để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so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sánh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.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Sử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dụng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thước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đo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cosine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như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một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hàm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tương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tự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67683" y="6031803"/>
            <a:ext cx="17072904" cy="2297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 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Trong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đó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||x||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chuẩn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Euclid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của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vectơ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x = (x1, x2, ...,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xp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),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tương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tự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, ||y||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chuẩn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Euclid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của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vectơ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y.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Phép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đo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này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tính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cosin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của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góc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giữa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các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vectơ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x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y.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Giá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trị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cosin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bằng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0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có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nghĩa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là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hai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vectơ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này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tạo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thành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góc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90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độ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với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nhau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(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trực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giao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)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và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không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khớp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nhau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. 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endParaRPr lang="en-US" sz="3300" dirty="0">
              <a:solidFill>
                <a:srgbClr val="000000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12140" y="2397049"/>
            <a:ext cx="1458846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Ta </a:t>
            </a:r>
            <a:r>
              <a:rPr lang="en-US" sz="3799" dirty="0" err="1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có</a:t>
            </a:r>
            <a:r>
              <a:rPr lang="en-US" sz="3799" dirty="0">
                <a:solidFill>
                  <a:srgbClr val="000000"/>
                </a:solidFill>
                <a:latin typeface="Times New Roman" panose="02020603050405020304" pitchFamily="18" charset="0"/>
                <a:ea typeface="Muli"/>
                <a:cs typeface="Times New Roman" panose="02020603050405020304" pitchFamily="18" charset="0"/>
                <a:sym typeface="Muli"/>
              </a:rPr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20212" y="2089947"/>
            <a:ext cx="7321033" cy="6340049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488381" y="-553037"/>
            <a:ext cx="3799619" cy="3290488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425696" y="420805"/>
            <a:ext cx="4511489" cy="671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39"/>
              </a:lnSpc>
              <a:spcBef>
                <a:spcPct val="0"/>
              </a:spcBef>
            </a:pPr>
            <a:r>
              <a:rPr lang="en-US" sz="4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Ví</a:t>
            </a:r>
            <a:r>
              <a:rPr lang="en-US" sz="4099" b="1" dirty="0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 </a:t>
            </a:r>
            <a:r>
              <a:rPr lang="en-US" sz="4099" b="1" dirty="0" err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dụ</a:t>
            </a:r>
            <a:r>
              <a:rPr lang="en-US" sz="4099" b="1" dirty="0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:</a:t>
            </a:r>
            <a:endParaRPr lang="en-US" sz="4099" dirty="0">
              <a:solidFill>
                <a:srgbClr val="000000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13E276D-7D71-4FE2-895C-6A3AB6193778}"/>
              </a:ext>
            </a:extLst>
          </p:cNvPr>
          <p:cNvSpPr/>
          <p:nvPr/>
        </p:nvSpPr>
        <p:spPr>
          <a:xfrm>
            <a:off x="1425696" y="1297188"/>
            <a:ext cx="11622285" cy="3446982"/>
          </a:xfrm>
          <a:custGeom>
            <a:avLst/>
            <a:gdLst/>
            <a:ahLst/>
            <a:cxnLst/>
            <a:rect l="l" t="t" r="r" b="b"/>
            <a:pathLst>
              <a:path w="11622285" h="3446982">
                <a:moveTo>
                  <a:pt x="0" y="0"/>
                </a:moveTo>
                <a:lnTo>
                  <a:pt x="11622285" y="0"/>
                </a:lnTo>
                <a:lnTo>
                  <a:pt x="11622285" y="3446982"/>
                </a:lnTo>
                <a:lnTo>
                  <a:pt x="0" y="3446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63CE48-70C4-4823-87F6-86FAB29061ED}"/>
                  </a:ext>
                </a:extLst>
              </p:cNvPr>
              <p:cNvSpPr txBox="1"/>
              <p:nvPr/>
            </p:nvSpPr>
            <p:spPr>
              <a:xfrm>
                <a:off x="660553" y="4855021"/>
                <a:ext cx="13662843" cy="4225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Document1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Document2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2.5, ta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x = (5,0,3,0,2,0,0,2,0,0)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= (3,0,2,0,1,1,0,1,0,1).</a:t>
                </a:r>
              </a:p>
              <a:p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vi-V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vector:</a:t>
                </a:r>
              </a:p>
              <a:p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</a:t>
                </a:r>
                <a:r>
                  <a:rPr lang="en-US" sz="3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 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/>
                          <m:t>5×3+0×0+3×2+0×0+2×1+0×1+0×0+2×1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</m:ra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ad>
                          <m:radPr>
                            <m:deg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600" b="0" i="0" dirty="0" smtClean="0">
                        <a:latin typeface="Cambria Math" panose="02040503050406030204" pitchFamily="18" charset="0"/>
                      </a:rPr>
                      <m:t> 0.94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63CE48-70C4-4823-87F6-86FAB2906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3" y="4855021"/>
                <a:ext cx="13662843" cy="4225067"/>
              </a:xfrm>
              <a:prstGeom prst="rect">
                <a:avLst/>
              </a:prstGeom>
              <a:blipFill>
                <a:blip r:embed="rId3"/>
                <a:stretch>
                  <a:fillRect l="-1026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3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0611" y="465219"/>
            <a:ext cx="12709070" cy="1553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29"/>
              </a:lnSpc>
            </a:pPr>
            <a:r>
              <a:rPr lang="vi-VN" sz="9449" b="1" spc="-103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Tài liệu tham khảo</a:t>
            </a:r>
            <a:endParaRPr lang="en-US" sz="9449" b="1" spc="-103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0A5C13-7DA1-C661-8A6B-02349C8A5BED}"/>
              </a:ext>
            </a:extLst>
          </p:cNvPr>
          <p:cNvSpPr txBox="1"/>
          <p:nvPr/>
        </p:nvSpPr>
        <p:spPr>
          <a:xfrm>
            <a:off x="750610" y="2781300"/>
            <a:ext cx="1298715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21995" indent="-721995">
              <a:buFont typeface="+mj-lt"/>
              <a:buAutoNum type="arabicPeriod"/>
            </a:pPr>
            <a:r>
              <a:rPr lang="en-ID" sz="3600" i="0">
                <a:effectLst/>
                <a:latin typeface="Times New Roman"/>
                <a:cs typeface="Times New Roman"/>
              </a:rPr>
              <a:t>Jiawei Han, Micheline Kamber, Jian </a:t>
            </a:r>
            <a:r>
              <a:rPr lang="vi-VN" sz="3600" i="0">
                <a:effectLst/>
                <a:latin typeface="Times New Roman"/>
                <a:cs typeface="Times New Roman"/>
              </a:rPr>
              <a:t>Pei. </a:t>
            </a:r>
            <a:r>
              <a:rPr lang="en-ID" sz="3600" i="0">
                <a:effectLst/>
                <a:latin typeface="Times New Roman"/>
                <a:cs typeface="Times New Roman"/>
              </a:rPr>
              <a:t>Data</a:t>
            </a:r>
            <a:r>
              <a:rPr lang="vi-VN" sz="3600" i="0">
                <a:effectLst/>
                <a:latin typeface="Times New Roman"/>
                <a:cs typeface="Times New Roman"/>
              </a:rPr>
              <a:t> </a:t>
            </a:r>
            <a:r>
              <a:rPr lang="en-ID" sz="3600" i="0">
                <a:effectLst/>
                <a:latin typeface="Times New Roman"/>
                <a:cs typeface="Times New Roman"/>
              </a:rPr>
              <a:t>Mining - Concepts and Techniques [3rd ed.]</a:t>
            </a:r>
            <a:r>
              <a:rPr lang="vi-VN" sz="3600" i="0">
                <a:effectLst/>
                <a:latin typeface="Times New Roman"/>
                <a:cs typeface="Times New Roman"/>
              </a:rPr>
              <a:t>.</a:t>
            </a:r>
            <a:endParaRPr lang="vi-VN" sz="3600">
              <a:latin typeface="Times New Roman"/>
              <a:cs typeface="Times New Roman"/>
            </a:endParaRPr>
          </a:p>
          <a:p>
            <a:pPr marL="721995" indent="-721995">
              <a:buAutoNum type="arabicPeriod"/>
            </a:pPr>
            <a:r>
              <a:rPr lang="vi-VN" sz="3600" err="1">
                <a:latin typeface="Times New Roman"/>
                <a:cs typeface="Times New Roman"/>
              </a:rPr>
              <a:t>Wikipedia</a:t>
            </a:r>
            <a:r>
              <a:rPr lang="vi-VN" sz="3600">
                <a:latin typeface="Times New Roman"/>
                <a:cs typeface="Times New Roman"/>
              </a:rPr>
              <a:t>.</a:t>
            </a: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2969" y="3740357"/>
            <a:ext cx="12709070" cy="3303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29"/>
              </a:lnSpc>
            </a:pPr>
            <a:r>
              <a:rPr lang="en-US" sz="9449" b="1" spc="-103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rPr>
              <a:t>Thanks for watching!!</a:t>
            </a:r>
          </a:p>
          <a:p>
            <a:pPr algn="l">
              <a:lnSpc>
                <a:spcPts val="13229"/>
              </a:lnSpc>
            </a:pPr>
            <a:endParaRPr lang="en-US" sz="9449" b="1" spc="-103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  <p:extLst>
      <p:ext uri="{BB962C8B-B14F-4D97-AF65-F5344CB8AC3E}">
        <p14:creationId xmlns:p14="http://schemas.microsoft.com/office/powerpoint/2010/main" val="201669538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57582" y="3663447"/>
            <a:ext cx="5962191" cy="2927853"/>
            <a:chOff x="-392827" y="-19050"/>
            <a:chExt cx="929717" cy="555628"/>
          </a:xfrm>
        </p:grpSpPr>
        <p:sp>
          <p:nvSpPr>
            <p:cNvPr id="3" name="Freeform 3"/>
            <p:cNvSpPr/>
            <p:nvPr/>
          </p:nvSpPr>
          <p:spPr>
            <a:xfrm>
              <a:off x="-392827" y="0"/>
              <a:ext cx="929717" cy="517528"/>
            </a:xfrm>
            <a:custGeom>
              <a:avLst/>
              <a:gdLst/>
              <a:ahLst/>
              <a:cxnLst/>
              <a:rect l="l" t="t" r="r" b="b"/>
              <a:pathLst>
                <a:path w="929717" h="517528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-392827" y="-19050"/>
              <a:ext cx="929717" cy="55562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/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trận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dữ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liệu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hoặc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cấu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trúc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đối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tượng-theo-thuộc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tính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5CB2BC5-52CF-9D1F-D5DB-306B99C57C3E}"/>
              </a:ext>
            </a:extLst>
          </p:cNvPr>
          <p:cNvGrpSpPr/>
          <p:nvPr/>
        </p:nvGrpSpPr>
        <p:grpSpPr>
          <a:xfrm>
            <a:off x="-2171700" y="-416275"/>
            <a:ext cx="22631400" cy="3714080"/>
            <a:chOff x="-2171700" y="-416275"/>
            <a:chExt cx="22631400" cy="3714080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-2171700" y="-416275"/>
              <a:ext cx="22631400" cy="3714080"/>
              <a:chOff x="0" y="0"/>
              <a:chExt cx="11048529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1048529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11048529" h="5372100">
                    <a:moveTo>
                      <a:pt x="949785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9497859" y="5372100"/>
                    </a:lnTo>
                    <a:lnTo>
                      <a:pt x="11048529" y="2686050"/>
                    </a:lnTo>
                    <a:lnTo>
                      <a:pt x="9497859" y="0"/>
                    </a:lnTo>
                    <a:close/>
                  </a:path>
                </a:pathLst>
              </a:custGeom>
              <a:solidFill>
                <a:srgbClr val="A4E47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1006602" y="194270"/>
              <a:ext cx="16060161" cy="24929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/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thuật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phân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cụm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tìm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láng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giềng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gần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nhất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dựa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nhớ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thường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hoạt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động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hai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cấu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trúc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540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ID" sz="5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168229" y="3806208"/>
            <a:ext cx="5848094" cy="2684709"/>
            <a:chOff x="0" y="0"/>
            <a:chExt cx="911926" cy="5175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1926" cy="517528"/>
            </a:xfrm>
            <a:custGeom>
              <a:avLst/>
              <a:gdLst/>
              <a:ahLst/>
              <a:cxnLst/>
              <a:rect l="l" t="t" r="r" b="b"/>
              <a:pathLst>
                <a:path w="911926" h="517528">
                  <a:moveTo>
                    <a:pt x="0" y="0"/>
                  </a:moveTo>
                  <a:lnTo>
                    <a:pt x="911926" y="0"/>
                  </a:lnTo>
                  <a:lnTo>
                    <a:pt x="911926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11926" cy="55562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/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trận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bất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đồng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dạng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hoặc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cấu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trúc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đối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tượng-theo-đối</a:t>
              </a:r>
              <a:r>
                <a:rPr lang="en-US" sz="40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4000" b="1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tượng</a:t>
              </a:r>
              <a:r>
                <a:rPr lang="en-US" sz="4000" b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</a:t>
              </a:r>
              <a:endParaRPr lang="en-ID" sz="40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06602" y="6783909"/>
            <a:ext cx="8137397" cy="24622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marL="426402" lvl="1" indent="-213201" algn="just">
              <a:buFont typeface="Arial"/>
              <a:buChar char="•"/>
            </a:pPr>
            <a:r>
              <a:rPr lang="vi-VN" sz="4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tính)</a:t>
            </a:r>
          </a:p>
          <a:p>
            <a:pPr marL="426402" lvl="1" indent="-213201" algn="just">
              <a:buFont typeface="Arial"/>
              <a:buChar char="•"/>
            </a:pPr>
            <a:r>
              <a:rPr lang="vi-VN" sz="4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hường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ID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4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4000">
              <a:solidFill>
                <a:srgbClr val="F4F4F4"/>
              </a:solidFill>
              <a:latin typeface="Times New Roman" panose="02020603050405020304" pitchFamily="18" charset="0"/>
              <a:ea typeface="Muli"/>
              <a:cs typeface="Times New Roman" panose="02020603050405020304" pitchFamily="18" charset="0"/>
              <a:sym typeface="Mul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219364" y="6783909"/>
            <a:ext cx="8001835" cy="22159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marL="426402" lvl="1" indent="-213201" algn="just">
              <a:buFont typeface="Arial"/>
              <a:buChar char="•"/>
            </a:pP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ma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6402" lvl="1" indent="-213201" algn="just">
              <a:buFont typeface="Arial"/>
              <a:buChar char="•"/>
            </a:pP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ID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  <a:sym typeface="Muli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D3BC41-B42E-40CE-CEA3-62D86405CEFA}"/>
              </a:ext>
            </a:extLst>
          </p:cNvPr>
          <p:cNvSpPr txBox="1"/>
          <p:nvPr/>
        </p:nvSpPr>
        <p:spPr>
          <a:xfrm>
            <a:off x="1028700" y="1034142"/>
            <a:ext cx="119253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ID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ID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ID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ID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ID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ID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ID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tượng-theo-thuộc</a:t>
            </a:r>
            <a:r>
              <a:rPr lang="en-ID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ID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3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x p (n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× p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p.</a:t>
            </a:r>
            <a:endParaRPr lang="en-ID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40D8F1-5AA5-4FBE-F445-BDABFED26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610100"/>
            <a:ext cx="11925300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D3BC41-B42E-40CE-CEA3-62D86405CEFA}"/>
              </a:ext>
            </a:extLst>
          </p:cNvPr>
          <p:cNvSpPr txBox="1"/>
          <p:nvPr/>
        </p:nvSpPr>
        <p:spPr>
          <a:xfrm>
            <a:off x="1028700" y="647700"/>
            <a:ext cx="16954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tượng-theo-đối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vi-VN" sz="3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n.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trận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x 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vi-VN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d(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j. </a:t>
            </a:r>
            <a:endParaRPr lang="vi-VN" sz="3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d(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vi-VN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d(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)=d(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do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xứng</a:t>
            </a:r>
            <a:r>
              <a:rPr lang="en-ID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2C0244-7E9E-0D8D-1B95-F9C719B409AA}"/>
              </a:ext>
            </a:extLst>
          </p:cNvPr>
          <p:cNvGrpSpPr/>
          <p:nvPr/>
        </p:nvGrpSpPr>
        <p:grpSpPr>
          <a:xfrm>
            <a:off x="2343150" y="4841757"/>
            <a:ext cx="14325600" cy="4028698"/>
            <a:chOff x="2343150" y="4841757"/>
            <a:chExt cx="14325600" cy="4028698"/>
          </a:xfrm>
        </p:grpSpPr>
        <p:pic>
          <p:nvPicPr>
            <p:cNvPr id="4" name="Picture 1" descr="A black and white text on a white background&#10;&#10;Description automatically generated">
              <a:extLst>
                <a:ext uri="{FF2B5EF4-FFF2-40B4-BE49-F238E27FC236}">
                  <a16:creationId xmlns:a16="http://schemas.microsoft.com/office/drawing/2014/main" id="{C349BD65-D115-20D9-56B1-A21D239943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150" y="4864617"/>
              <a:ext cx="7162800" cy="400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A5A169E-CFBD-B436-E5F8-FC682FE8D0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950" y="4841757"/>
              <a:ext cx="7162800" cy="400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3171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448760" y="495300"/>
            <a:ext cx="1192549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lường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40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(Proximity Measures for Nominal Attributes)</a:t>
            </a:r>
            <a:endParaRPr lang="en-US" sz="4000" b="1" spc="-84">
              <a:solidFill>
                <a:srgbClr val="000000"/>
              </a:solidFill>
              <a:latin typeface="Times New Roman" panose="02020603050405020304" pitchFamily="18" charset="0"/>
              <a:ea typeface="Muli Bold"/>
              <a:cs typeface="Times New Roman" panose="02020603050405020304" pitchFamily="18" charset="0"/>
              <a:sym typeface="Muli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10556" y="1802133"/>
            <a:ext cx="13123071" cy="3721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(nominal attributes)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(states).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36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(nominal attributes) 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xanh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tím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vàng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(states).</a:t>
            </a:r>
            <a:endParaRPr lang="vi-VN" sz="36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96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tỷ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43213" y="599796"/>
            <a:ext cx="2438204" cy="586200"/>
            <a:chOff x="0" y="0"/>
            <a:chExt cx="3250939" cy="781600"/>
          </a:xfrm>
        </p:grpSpPr>
        <p:sp>
          <p:nvSpPr>
            <p:cNvPr id="13" name="TextBox 13"/>
            <p:cNvSpPr txBox="1"/>
            <p:nvPr/>
          </p:nvSpPr>
          <p:spPr>
            <a:xfrm>
              <a:off x="1293956" y="104415"/>
              <a:ext cx="1956983" cy="5994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vi-VN" sz="4000" b="1">
                  <a:solidFill>
                    <a:srgbClr val="000000"/>
                  </a:solidFill>
                  <a:latin typeface="Times New Roman" panose="02020603050405020304" pitchFamily="18" charset="0"/>
                  <a:ea typeface="Muli Bold"/>
                  <a:cs typeface="Times New Roman" panose="02020603050405020304" pitchFamily="18" charset="0"/>
                  <a:sym typeface="Muli Bold"/>
                </a:rPr>
                <a:t>2.</a:t>
              </a:r>
              <a:endParaRPr 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Muli Bold"/>
                <a:cs typeface="Times New Roman" panose="02020603050405020304" pitchFamily="18" charset="0"/>
                <a:sym typeface="Muli Bold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4" name="Picture 1">
            <a:extLst>
              <a:ext uri="{FF2B5EF4-FFF2-40B4-BE49-F238E27FC236}">
                <a16:creationId xmlns:a16="http://schemas.microsoft.com/office/drawing/2014/main" id="{0E755CDD-A6C2-6BA4-71E7-179C40E7D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6" y="5702300"/>
            <a:ext cx="5829301" cy="211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5F75A-B2B7-9F74-164F-DD6E9F5EE69A}"/>
              </a:ext>
            </a:extLst>
          </p:cNvPr>
          <p:cNvSpPr txBox="1"/>
          <p:nvPr/>
        </p:nvSpPr>
        <p:spPr>
          <a:xfrm>
            <a:off x="6477000" y="5673648"/>
            <a:ext cx="7239000" cy="1933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8525" lvl="3" indent="-5334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nominal attributes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i,j</a:t>
            </a:r>
            <a:endParaRPr lang="en-ID" sz="36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8525" lvl="3" indent="-5334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m: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i,j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36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endParaRPr lang="en-ID" sz="36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7B38FD-9F88-9882-9C95-F58CE514A234}"/>
              </a:ext>
            </a:extLst>
          </p:cNvPr>
          <p:cNvSpPr txBox="1"/>
          <p:nvPr/>
        </p:nvSpPr>
        <p:spPr>
          <a:xfrm>
            <a:off x="1043213" y="7995248"/>
            <a:ext cx="13123071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Kết luận: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77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D3BC41-B42E-40CE-CEA3-62D86405CEFA}"/>
              </a:ext>
            </a:extLst>
          </p:cNvPr>
          <p:cNvSpPr txBox="1"/>
          <p:nvPr/>
        </p:nvSpPr>
        <p:spPr>
          <a:xfrm>
            <a:off x="1028700" y="647700"/>
            <a:ext cx="1485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 </a:t>
            </a:r>
            <a:r>
              <a:rPr lang="vi-VN" alt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8E383-0D49-FD48-D32A-45D9C955A08F}"/>
              </a:ext>
            </a:extLst>
          </p:cNvPr>
          <p:cNvSpPr txBox="1"/>
          <p:nvPr/>
        </p:nvSpPr>
        <p:spPr>
          <a:xfrm>
            <a:off x="10058400" y="1406852"/>
            <a:ext cx="7543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trước:</a:t>
            </a:r>
            <a:endParaRPr kumimoji="0" lang="en-US" altLang="en-US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altLang="en-US" sz="3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ì ở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“test-1”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( p=1) </a:t>
            </a:r>
            <a:endParaRPr kumimoji="0" lang="en-US" altLang="en-US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i,j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endParaRPr kumimoji="0" lang="en-US" altLang="en-US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endParaRPr lang="en-ID" sz="36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49213C-3407-4DFE-8A77-6585F1155C38}"/>
              </a:ext>
            </a:extLst>
          </p:cNvPr>
          <p:cNvGrpSpPr/>
          <p:nvPr/>
        </p:nvGrpSpPr>
        <p:grpSpPr>
          <a:xfrm>
            <a:off x="2514600" y="604262"/>
            <a:ext cx="7162800" cy="8082173"/>
            <a:chOff x="2514600" y="604262"/>
            <a:chExt cx="7162800" cy="8082173"/>
          </a:xfrm>
        </p:grpSpPr>
        <p:pic>
          <p:nvPicPr>
            <p:cNvPr id="5" name="Picture 1" descr="A black and white text on a white background&#10;&#10;Description automatically generated">
              <a:extLst>
                <a:ext uri="{FF2B5EF4-FFF2-40B4-BE49-F238E27FC236}">
                  <a16:creationId xmlns:a16="http://schemas.microsoft.com/office/drawing/2014/main" id="{0FF8BBD6-195F-70C0-ABED-46C746BE9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604262"/>
              <a:ext cx="7162800" cy="400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5B6E6EA8-CC4D-0166-53A1-F4E8E55B1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4680597"/>
              <a:ext cx="7162800" cy="400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9200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A88E383-0D49-FD48-D32A-45D9C955A08F}"/>
              </a:ext>
            </a:extLst>
          </p:cNvPr>
          <p:cNvSpPr txBox="1"/>
          <p:nvPr/>
        </p:nvSpPr>
        <p:spPr>
          <a:xfrm>
            <a:off x="533400" y="473979"/>
            <a:ext cx="8610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d(4,1)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A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 (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i,j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r>
              <a:rPr kumimoji="0" lang="vi-VN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vi-VN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d(4,1)= (p-m)/p=(1-1)/1=0</a:t>
            </a:r>
            <a:endParaRPr kumimoji="0" lang="en-US" altLang="en-US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FBC3E-894E-E541-69ED-63110A17C032}"/>
              </a:ext>
            </a:extLst>
          </p:cNvPr>
          <p:cNvSpPr txBox="1"/>
          <p:nvPr/>
        </p:nvSpPr>
        <p:spPr>
          <a:xfrm>
            <a:off x="533400" y="2993127"/>
            <a:ext cx="647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à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7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8A248C17-11A7-A2D8-5D3B-2C38E93D2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39458"/>
            <a:ext cx="9915406" cy="189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44956D-BC2A-56AF-35ED-A1340B202198}"/>
              </a:ext>
            </a:extLst>
          </p:cNvPr>
          <p:cNvSpPr txBox="1"/>
          <p:nvPr/>
        </p:nvSpPr>
        <p:spPr>
          <a:xfrm>
            <a:off x="533400" y="6303774"/>
            <a:ext cx="670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uối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3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endParaRPr kumimoji="0" lang="en-US" altLang="en-US" sz="3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" descr="A number and numbers in a line&#10;&#10;Description automatically generated with medium confidence">
            <a:extLst>
              <a:ext uri="{FF2B5EF4-FFF2-40B4-BE49-F238E27FC236}">
                <a16:creationId xmlns:a16="http://schemas.microsoft.com/office/drawing/2014/main" id="{BB677C96-D936-8D08-9119-D39E83EA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043732"/>
            <a:ext cx="6858000" cy="30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19748D-E0BA-2F35-C884-15E4FD61F8A9}"/>
              </a:ext>
            </a:extLst>
          </p:cNvPr>
          <p:cNvSpPr txBox="1"/>
          <p:nvPr/>
        </p:nvSpPr>
        <p:spPr>
          <a:xfrm>
            <a:off x="9525000" y="651976"/>
            <a:ext cx="8229600" cy="4072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sz="36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vi-VN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(proximity)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nhị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xứng</a:t>
            </a: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(asymmetric binary encoding).</a:t>
            </a:r>
            <a:endParaRPr lang="en-ID" sz="36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76B48-8F2F-A3AF-4990-E2ADEEE23248}"/>
              </a:ext>
            </a:extLst>
          </p:cNvPr>
          <p:cNvSpPr txBox="1"/>
          <p:nvPr/>
        </p:nvSpPr>
        <p:spPr>
          <a:xfrm>
            <a:off x="533400" y="5405688"/>
            <a:ext cx="1360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vi-VN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sim(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j.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7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5" grpId="0"/>
      <p:bldP spid="18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CDB9AFB027581D469DB147F1231FFC24" ma:contentTypeVersion="4" ma:contentTypeDescription="Tạo tài liệu mới." ma:contentTypeScope="" ma:versionID="3fea40ceb9c3e4704cf144b91d838fe1">
  <xsd:schema xmlns:xsd="http://www.w3.org/2001/XMLSchema" xmlns:xs="http://www.w3.org/2001/XMLSchema" xmlns:p="http://schemas.microsoft.com/office/2006/metadata/properties" xmlns:ns2="e31da5d4-057f-4a4a-961b-2f4ab7b9be0e" targetNamespace="http://schemas.microsoft.com/office/2006/metadata/properties" ma:root="true" ma:fieldsID="675d558fdfd4719601cd79fdc8157263" ns2:_="">
    <xsd:import namespace="e31da5d4-057f-4a4a-961b-2f4ab7b9be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da5d4-057f-4a4a-961b-2f4ab7b9be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5517E-EEC0-491D-9039-2C1A60FD73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21C0D6-7174-4E0F-9357-5B86B52B93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1846A6-BB22-4FFB-9C8F-1BEB513CC790}">
  <ds:schemaRefs>
    <ds:schemaRef ds:uri="e31da5d4-057f-4a4a-961b-2f4ab7b9be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3111</Words>
  <Application>Microsoft Office PowerPoint</Application>
  <PresentationFormat>Custom</PresentationFormat>
  <Paragraphs>221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Muli Bold</vt:lpstr>
      <vt:lpstr>Symbol</vt:lpstr>
      <vt:lpstr>Times New Roman</vt:lpstr>
      <vt:lpstr>Arial</vt:lpstr>
      <vt:lpstr>Calibri</vt:lpstr>
      <vt:lpstr>Courier New</vt:lpstr>
      <vt:lpstr>Calibri Light</vt:lpstr>
      <vt:lpstr>Wingdings</vt:lpstr>
      <vt:lpstr>Muli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lá đậm Xanh lá nhạt Trắng Doanh nghiệp Hình học Bản trình bày nội bộ của công ty Bản thuyết trình Kinh doanh</dc:title>
  <cp:lastModifiedBy>TRẦN VĂN HIỆN</cp:lastModifiedBy>
  <cp:revision>3</cp:revision>
  <dcterms:created xsi:type="dcterms:W3CDTF">2006-08-16T00:00:00Z</dcterms:created>
  <dcterms:modified xsi:type="dcterms:W3CDTF">2024-09-08T15:50:55Z</dcterms:modified>
  <dc:identifier>DAGPqsQyl40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0x010100CDB9AFB027581D469DB147F1231FFC24</vt:lpwstr>
  </property>
</Properties>
</file>