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5"/>
  </p:notesMasterIdLst>
  <p:sldIdLst>
    <p:sldId id="256" r:id="rId5"/>
    <p:sldId id="270" r:id="rId6"/>
    <p:sldId id="257" r:id="rId7"/>
    <p:sldId id="258" r:id="rId8"/>
    <p:sldId id="271" r:id="rId9"/>
    <p:sldId id="272" r:id="rId10"/>
    <p:sldId id="275" r:id="rId11"/>
    <p:sldId id="276" r:id="rId12"/>
    <p:sldId id="277" r:id="rId13"/>
    <p:sldId id="268" r:id="rId14"/>
  </p:sldIdLst>
  <p:sldSz cx="18288000" cy="10287000"/>
  <p:notesSz cx="6858000" cy="9144000"/>
  <p:embeddedFontLst>
    <p:embeddedFont>
      <p:font typeface="Open Sans Extra Bold" panose="020B0604020202020204" charset="0"/>
      <p:regular r:id="rId16"/>
    </p:embeddedFont>
    <p:embeddedFont>
      <p:font typeface="Poppins" panose="00000500000000000000" pitchFamily="2" charset="0"/>
      <p:regular r:id="rId17"/>
      <p:bold r:id="rId18"/>
      <p:italic r:id="rId19"/>
      <p:boldItalic r:id="rId20"/>
    </p:embeddedFont>
    <p:embeddedFont>
      <p:font typeface="Poppins Bold" panose="00000800000000000000"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6F192-6B82-85FE-3448-DBE99DE46203}" v="18" dt="2024-08-26T14:45:17.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95256" autoAdjust="0"/>
  </p:normalViewPr>
  <p:slideViewPr>
    <p:cSldViewPr>
      <p:cViewPr varScale="1">
        <p:scale>
          <a:sx n="52" d="100"/>
          <a:sy n="52" d="100"/>
        </p:scale>
        <p:origin x="955"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ỮU ĐỨC" userId="S::duc211210291@lms.utc.edu.vn::cf1e3325-2669-4549-b966-f413af52cc28" providerId="AD" clId="Web-{3496F192-6B82-85FE-3448-DBE99DE46203}"/>
    <pc:docChg chg="modSld">
      <pc:chgData name="NGUYỄN HỮU ĐỨC" userId="S::duc211210291@lms.utc.edu.vn::cf1e3325-2669-4549-b966-f413af52cc28" providerId="AD" clId="Web-{3496F192-6B82-85FE-3448-DBE99DE46203}" dt="2024-08-26T14:45:16.713" v="7" actId="20577"/>
      <pc:docMkLst>
        <pc:docMk/>
      </pc:docMkLst>
      <pc:sldChg chg="modSp">
        <pc:chgData name="NGUYỄN HỮU ĐỨC" userId="S::duc211210291@lms.utc.edu.vn::cf1e3325-2669-4549-b966-f413af52cc28" providerId="AD" clId="Web-{3496F192-6B82-85FE-3448-DBE99DE46203}" dt="2024-08-26T14:45:16.713" v="7" actId="20577"/>
        <pc:sldMkLst>
          <pc:docMk/>
          <pc:sldMk cId="1117582225" sldId="271"/>
        </pc:sldMkLst>
        <pc:spChg chg="mod">
          <ac:chgData name="NGUYỄN HỮU ĐỨC" userId="S::duc211210291@lms.utc.edu.vn::cf1e3325-2669-4549-b966-f413af52cc28" providerId="AD" clId="Web-{3496F192-6B82-85FE-3448-DBE99DE46203}" dt="2024-08-26T14:45:16.713" v="7" actId="20577"/>
          <ac:spMkLst>
            <pc:docMk/>
            <pc:sldMk cId="1117582225" sldId="271"/>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033FE-AFFF-431E-84F3-E9F36F521CE4}"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9EC10-F03B-40DE-9693-62966F000FDB}" type="slidenum">
              <a:rPr lang="en-US" smtClean="0"/>
              <a:t>‹#›</a:t>
            </a:fld>
            <a:endParaRPr lang="en-US"/>
          </a:p>
        </p:txBody>
      </p:sp>
    </p:spTree>
    <p:extLst>
      <p:ext uri="{BB962C8B-B14F-4D97-AF65-F5344CB8AC3E}">
        <p14:creationId xmlns:p14="http://schemas.microsoft.com/office/powerpoint/2010/main" val="343233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9EC10-F03B-40DE-9693-62966F000FDB}" type="slidenum">
              <a:rPr lang="en-US" smtClean="0"/>
              <a:t>2</a:t>
            </a:fld>
            <a:endParaRPr lang="en-US"/>
          </a:p>
        </p:txBody>
      </p:sp>
    </p:spTree>
    <p:extLst>
      <p:ext uri="{BB962C8B-B14F-4D97-AF65-F5344CB8AC3E}">
        <p14:creationId xmlns:p14="http://schemas.microsoft.com/office/powerpoint/2010/main" val="419771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39EC10-F03B-40DE-9693-62966F000FDB}" type="slidenum">
              <a:rPr lang="en-US" smtClean="0"/>
              <a:t>4</a:t>
            </a:fld>
            <a:endParaRPr lang="en-US"/>
          </a:p>
        </p:txBody>
      </p:sp>
    </p:spTree>
    <p:extLst>
      <p:ext uri="{BB962C8B-B14F-4D97-AF65-F5344CB8AC3E}">
        <p14:creationId xmlns:p14="http://schemas.microsoft.com/office/powerpoint/2010/main" val="16567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14935200" y="9628088"/>
            <a:ext cx="14099416" cy="140994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8875097" y="-4930305"/>
            <a:ext cx="3735531" cy="37355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286950" y="-2481724"/>
            <a:ext cx="1286950" cy="128695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945038" y="10772179"/>
            <a:ext cx="3735531" cy="373553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19888032" y="7539234"/>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sp>
      <p:grpSp>
        <p:nvGrpSpPr>
          <p:cNvPr id="19" name="!!Group 19"/>
          <p:cNvGrpSpPr>
            <a:grpSpLocks noChangeAspect="1"/>
          </p:cNvGrpSpPr>
          <p:nvPr/>
        </p:nvGrpSpPr>
        <p:grpSpPr>
          <a:xfrm>
            <a:off x="19888032" y="2852974"/>
            <a:ext cx="9146584" cy="5246370"/>
            <a:chOff x="0" y="0"/>
            <a:chExt cx="7981950" cy="4578350"/>
          </a:xfrm>
        </p:grpSpPr>
        <p:sp>
          <p:nvSpPr>
            <p:cNvPr id="20" name="Freeform 20"/>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21" name="Freeform 21"/>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22" name="Freeform 22"/>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23" name="Freeform 23"/>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24" name="!!a"/>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extLst>
                  <a:ext uri="{28A0092B-C50C-407E-A947-70E740481C1C}">
                    <a14:useLocalDpi xmlns:a14="http://schemas.microsoft.com/office/drawing/2010/main" val="0"/>
                  </a:ext>
                </a:extLst>
              </a:blip>
              <a:stretch>
                <a:fillRect/>
              </a:stretch>
            </a:blipFill>
          </p:spPr>
        </p:sp>
      </p:grpSp>
      <p:sp>
        <p:nvSpPr>
          <p:cNvPr id="2" name="TextBox 6">
            <a:extLst>
              <a:ext uri="{FF2B5EF4-FFF2-40B4-BE49-F238E27FC236}">
                <a16:creationId xmlns:a16="http://schemas.microsoft.com/office/drawing/2014/main" id="{15E91A09-9DC9-E56D-B5DC-04F4EFFD9253}"/>
              </a:ext>
            </a:extLst>
          </p:cNvPr>
          <p:cNvSpPr txBox="1"/>
          <p:nvPr/>
        </p:nvSpPr>
        <p:spPr>
          <a:xfrm>
            <a:off x="1781596" y="1362229"/>
            <a:ext cx="7182587" cy="1257588"/>
          </a:xfrm>
          <a:prstGeom prst="rect">
            <a:avLst/>
          </a:prstGeom>
        </p:spPr>
        <p:txBody>
          <a:bodyPr wrap="square" lIns="0" tIns="0" rIns="0" bIns="0" rtlCol="0" anchor="t">
            <a:spAutoFit/>
          </a:bodyPr>
          <a:lstStyle/>
          <a:p>
            <a:pPr algn="l">
              <a:lnSpc>
                <a:spcPts val="12819"/>
              </a:lnSpc>
              <a:spcBef>
                <a:spcPct val="0"/>
              </a:spcBef>
            </a:pPr>
            <a:r>
              <a:rPr lang="en-US" sz="800" dirty="0" err="1">
                <a:solidFill>
                  <a:schemeClr val="bg1"/>
                </a:solidFill>
                <a:latin typeface="Open Sans Extra Bold"/>
                <a:ea typeface="Open Sans Extra Bold"/>
                <a:cs typeface="Open Sans Extra Bold"/>
                <a:sym typeface="Open Sans Extra Bold"/>
              </a:rPr>
              <a:t>Khai</a:t>
            </a:r>
            <a:r>
              <a:rPr lang="en-US" sz="800" dirty="0">
                <a:solidFill>
                  <a:schemeClr val="bg1"/>
                </a:solidFill>
                <a:latin typeface="Open Sans Extra Bold"/>
                <a:ea typeface="Open Sans Extra Bold"/>
                <a:cs typeface="Open Sans Extra Bold"/>
                <a:sym typeface="Open Sans Extra Bold"/>
              </a:rPr>
              <a:t> </a:t>
            </a:r>
            <a:r>
              <a:rPr lang="en-US" sz="800" dirty="0" err="1">
                <a:solidFill>
                  <a:schemeClr val="bg1"/>
                </a:solidFill>
                <a:latin typeface="Open Sans Extra Bold"/>
                <a:ea typeface="Open Sans Extra Bold"/>
                <a:cs typeface="Open Sans Extra Bold"/>
                <a:sym typeface="Open Sans Extra Bold"/>
              </a:rPr>
              <a:t>phá</a:t>
            </a:r>
            <a:r>
              <a:rPr lang="en-US" sz="800" dirty="0">
                <a:solidFill>
                  <a:schemeClr val="bg1"/>
                </a:solidFill>
                <a:latin typeface="Open Sans Extra Bold"/>
                <a:ea typeface="Open Sans Extra Bold"/>
                <a:cs typeface="Open Sans Extra Bold"/>
                <a:sym typeface="Open Sans Extra Bold"/>
              </a:rPr>
              <a:t> </a:t>
            </a:r>
            <a:r>
              <a:rPr lang="en-US" sz="800" dirty="0" err="1">
                <a:solidFill>
                  <a:schemeClr val="bg1"/>
                </a:solidFill>
                <a:latin typeface="Open Sans Extra Bold"/>
                <a:ea typeface="Open Sans Extra Bold"/>
                <a:cs typeface="Open Sans Extra Bold"/>
                <a:sym typeface="Open Sans Extra Bold"/>
              </a:rPr>
              <a:t>dữ</a:t>
            </a:r>
            <a:r>
              <a:rPr lang="en-US" sz="800" dirty="0">
                <a:solidFill>
                  <a:schemeClr val="bg1"/>
                </a:solidFill>
                <a:latin typeface="Open Sans Extra Bold"/>
                <a:ea typeface="Open Sans Extra Bold"/>
                <a:cs typeface="Open Sans Extra Bold"/>
                <a:sym typeface="Open Sans Extra Bold"/>
              </a:rPr>
              <a:t> </a:t>
            </a:r>
            <a:r>
              <a:rPr lang="en-US" sz="800" dirty="0" err="1">
                <a:solidFill>
                  <a:schemeClr val="bg1"/>
                </a:solidFill>
                <a:latin typeface="Open Sans Extra Bold"/>
                <a:ea typeface="Open Sans Extra Bold"/>
                <a:cs typeface="Open Sans Extra Bold"/>
                <a:sym typeface="Open Sans Extra Bold"/>
              </a:rPr>
              <a:t>liệu</a:t>
            </a:r>
            <a:endParaRPr lang="en-US" sz="800" dirty="0">
              <a:solidFill>
                <a:schemeClr val="bg1"/>
              </a:solidFill>
              <a:latin typeface="Open Sans Extra Bold"/>
              <a:ea typeface="Open Sans Extra Bold"/>
              <a:cs typeface="Open Sans Extra Bold"/>
              <a:sym typeface="Open Sans Extra Bold"/>
            </a:endParaRPr>
          </a:p>
        </p:txBody>
      </p:sp>
      <p:sp>
        <p:nvSpPr>
          <p:cNvPr id="6" name="TextBox 17">
            <a:extLst>
              <a:ext uri="{FF2B5EF4-FFF2-40B4-BE49-F238E27FC236}">
                <a16:creationId xmlns:a16="http://schemas.microsoft.com/office/drawing/2014/main" id="{EFB54522-0841-A535-F1A5-BBDCBF24BECD}"/>
              </a:ext>
            </a:extLst>
          </p:cNvPr>
          <p:cNvSpPr txBox="1"/>
          <p:nvPr/>
        </p:nvSpPr>
        <p:spPr>
          <a:xfrm>
            <a:off x="1781596" y="5037064"/>
            <a:ext cx="2561803" cy="374974"/>
          </a:xfrm>
          <a:prstGeom prst="rect">
            <a:avLst/>
          </a:prstGeom>
        </p:spPr>
        <p:txBody>
          <a:bodyPr wrap="square" lIns="0" tIns="0" rIns="0" bIns="0" rtlCol="0" anchor="t">
            <a:spAutoFit/>
          </a:bodyPr>
          <a:lstStyle/>
          <a:p>
            <a:pPr algn="l">
              <a:lnSpc>
                <a:spcPts val="3621"/>
              </a:lnSpc>
              <a:spcBef>
                <a:spcPct val="0"/>
              </a:spcBef>
            </a:pPr>
            <a:r>
              <a:rPr lang="en-US" sz="800" spc="-51" dirty="0" err="1">
                <a:solidFill>
                  <a:schemeClr val="bg1"/>
                </a:solidFill>
                <a:latin typeface="Poppins Bold"/>
                <a:ea typeface="Poppins Bold"/>
                <a:cs typeface="Poppins Bold"/>
                <a:sym typeface="Poppins Bold"/>
              </a:rPr>
              <a:t>Nhóm</a:t>
            </a:r>
            <a:r>
              <a:rPr lang="en-US" sz="800" spc="-51" dirty="0">
                <a:solidFill>
                  <a:schemeClr val="bg1"/>
                </a:solidFill>
                <a:latin typeface="Poppins Bold"/>
                <a:ea typeface="Poppins Bold"/>
                <a:cs typeface="Poppins Bold"/>
                <a:sym typeface="Poppins Bold"/>
              </a:rPr>
              <a:t> 02:</a:t>
            </a:r>
          </a:p>
        </p:txBody>
      </p:sp>
      <p:sp>
        <p:nvSpPr>
          <p:cNvPr id="17" name="TextBox 18">
            <a:extLst>
              <a:ext uri="{FF2B5EF4-FFF2-40B4-BE49-F238E27FC236}">
                <a16:creationId xmlns:a16="http://schemas.microsoft.com/office/drawing/2014/main" id="{12D510AC-4DB3-F44C-B81C-CFFA53217F82}"/>
              </a:ext>
            </a:extLst>
          </p:cNvPr>
          <p:cNvSpPr txBox="1"/>
          <p:nvPr/>
        </p:nvSpPr>
        <p:spPr>
          <a:xfrm>
            <a:off x="1777937" y="5697577"/>
            <a:ext cx="7366063" cy="2458173"/>
          </a:xfrm>
          <a:prstGeom prst="rect">
            <a:avLst/>
          </a:prstGeom>
        </p:spPr>
        <p:txBody>
          <a:bodyPr lIns="0" tIns="0" rIns="0" bIns="0" rtlCol="0" anchor="t">
            <a:spAutoFit/>
          </a:bodyPr>
          <a:lstStyle/>
          <a:p>
            <a:pPr algn="l">
              <a:lnSpc>
                <a:spcPts val="3855"/>
              </a:lnSpc>
              <a:spcBef>
                <a:spcPct val="0"/>
              </a:spcBef>
            </a:pPr>
            <a:r>
              <a:rPr lang="en-US" sz="800" spc="-55" dirty="0" err="1">
                <a:solidFill>
                  <a:schemeClr val="bg1"/>
                </a:solidFill>
                <a:latin typeface="Aptos" panose="020B0004020202020204" pitchFamily="34" charset="0"/>
                <a:ea typeface="Poppins"/>
                <a:cs typeface="Poppins" panose="00000500000000000000" pitchFamily="2" charset="0"/>
                <a:sym typeface="Poppins"/>
              </a:rPr>
              <a:t>Nguyễn</a:t>
            </a:r>
            <a:r>
              <a:rPr lang="en-US" sz="800" spc="-55" dirty="0">
                <a:solidFill>
                  <a:schemeClr val="bg1"/>
                </a:solidFill>
                <a:latin typeface="Aptos" panose="020B0004020202020204" pitchFamily="34" charset="0"/>
                <a:ea typeface="Poppins"/>
                <a:cs typeface="Poppins" panose="00000500000000000000" pitchFamily="2" charset="0"/>
                <a:sym typeface="Poppins"/>
              </a:rPr>
              <a:t> </a:t>
            </a:r>
            <a:r>
              <a:rPr lang="en-US" sz="800" spc="-55" dirty="0" err="1">
                <a:solidFill>
                  <a:schemeClr val="bg1"/>
                </a:solidFill>
                <a:latin typeface="Aptos" panose="020B0004020202020204" pitchFamily="34" charset="0"/>
                <a:ea typeface="Poppins"/>
                <a:cs typeface="Poppins" panose="00000500000000000000" pitchFamily="2" charset="0"/>
                <a:sym typeface="Poppins"/>
              </a:rPr>
              <a:t>Tất</a:t>
            </a:r>
            <a:r>
              <a:rPr lang="en-US" sz="800" spc="-55" dirty="0">
                <a:solidFill>
                  <a:schemeClr val="bg1"/>
                </a:solidFill>
                <a:latin typeface="Aptos" panose="020B0004020202020204" pitchFamily="34" charset="0"/>
                <a:ea typeface="Poppins"/>
                <a:cs typeface="Poppins" panose="00000500000000000000" pitchFamily="2" charset="0"/>
                <a:sym typeface="Poppins"/>
              </a:rPr>
              <a:t> </a:t>
            </a:r>
            <a:r>
              <a:rPr lang="en-US" sz="800" spc="-55" dirty="0" err="1">
                <a:solidFill>
                  <a:schemeClr val="bg1"/>
                </a:solidFill>
                <a:latin typeface="Aptos" panose="020B0004020202020204" pitchFamily="34" charset="0"/>
                <a:ea typeface="Poppins"/>
                <a:cs typeface="Poppins" panose="00000500000000000000" pitchFamily="2" charset="0"/>
                <a:sym typeface="Poppins"/>
              </a:rPr>
              <a:t>Hùng</a:t>
            </a:r>
            <a:r>
              <a:rPr lang="en-US" sz="800" spc="-55" dirty="0">
                <a:solidFill>
                  <a:schemeClr val="bg1"/>
                </a:solidFill>
                <a:latin typeface="Aptos" panose="020B0004020202020204" pitchFamily="34" charset="0"/>
                <a:ea typeface="Poppins"/>
                <a:cs typeface="Poppins" panose="00000500000000000000" pitchFamily="2" charset="0"/>
                <a:sym typeface="Poppins"/>
              </a:rPr>
              <a:t>                 </a:t>
            </a:r>
            <a:r>
              <a:rPr lang="en-US" sz="800" i="0" dirty="0">
                <a:solidFill>
                  <a:schemeClr val="bg1"/>
                </a:solidFill>
                <a:effectLst/>
                <a:latin typeface="Aptos" panose="020B0004020202020204" pitchFamily="34" charset="0"/>
                <a:cs typeface="Poppins" panose="00000500000000000000" pitchFamily="2" charset="0"/>
              </a:rPr>
              <a:t>211242244</a:t>
            </a:r>
          </a:p>
          <a:p>
            <a:pPr algn="l">
              <a:lnSpc>
                <a:spcPts val="3855"/>
              </a:lnSpc>
              <a:spcBef>
                <a:spcPct val="0"/>
              </a:spcBef>
            </a:pPr>
            <a:r>
              <a:rPr lang="en-US" sz="800" i="0" dirty="0" err="1">
                <a:solidFill>
                  <a:schemeClr val="bg1"/>
                </a:solidFill>
                <a:effectLst/>
                <a:latin typeface="Aptos" panose="020B0004020202020204" pitchFamily="34" charset="0"/>
                <a:cs typeface="Poppins" panose="00000500000000000000" pitchFamily="2" charset="0"/>
              </a:rPr>
              <a:t>Trần</a:t>
            </a:r>
            <a:r>
              <a:rPr lang="en-US" sz="800" i="0" dirty="0">
                <a:solidFill>
                  <a:schemeClr val="bg1"/>
                </a:solidFill>
                <a:effectLst/>
                <a:latin typeface="Aptos" panose="020B0004020202020204" pitchFamily="34" charset="0"/>
                <a:cs typeface="Poppins" panose="00000500000000000000" pitchFamily="2" charset="0"/>
              </a:rPr>
              <a:t> Văn </a:t>
            </a:r>
            <a:r>
              <a:rPr lang="en-US" sz="800" i="0" dirty="0" err="1">
                <a:solidFill>
                  <a:schemeClr val="bg1"/>
                </a:solidFill>
                <a:effectLst/>
                <a:latin typeface="Aptos" panose="020B0004020202020204" pitchFamily="34" charset="0"/>
                <a:cs typeface="Poppins" panose="00000500000000000000" pitchFamily="2" charset="0"/>
              </a:rPr>
              <a:t>Đạt</a:t>
            </a:r>
            <a:r>
              <a:rPr lang="en-US" sz="800" i="0" dirty="0">
                <a:solidFill>
                  <a:schemeClr val="bg1"/>
                </a:solidFill>
                <a:effectLst/>
                <a:latin typeface="Aptos" panose="020B0004020202020204" pitchFamily="34" charset="0"/>
                <a:cs typeface="Poppins" panose="00000500000000000000" pitchFamily="2" charset="0"/>
              </a:rPr>
              <a:t>                       211214176</a:t>
            </a:r>
          </a:p>
          <a:p>
            <a:pPr algn="l">
              <a:lnSpc>
                <a:spcPts val="3855"/>
              </a:lnSpc>
              <a:spcBef>
                <a:spcPct val="0"/>
              </a:spcBef>
            </a:pPr>
            <a:r>
              <a:rPr lang="vi-VN" sz="800" i="0" dirty="0">
                <a:solidFill>
                  <a:schemeClr val="bg1"/>
                </a:solidFill>
                <a:effectLst/>
                <a:latin typeface="Aptos" panose="020B0004020202020204" pitchFamily="34" charset="0"/>
                <a:cs typeface="Poppins" panose="00000500000000000000" pitchFamily="2" charset="0"/>
              </a:rPr>
              <a:t>Nguyễn Danh Trường</a:t>
            </a:r>
            <a:r>
              <a:rPr lang="en-US" sz="800" i="0" dirty="0">
                <a:solidFill>
                  <a:schemeClr val="bg1"/>
                </a:solidFill>
                <a:effectLst/>
                <a:latin typeface="Aptos" panose="020B0004020202020204" pitchFamily="34" charset="0"/>
                <a:cs typeface="Poppins" panose="00000500000000000000" pitchFamily="2" charset="0"/>
              </a:rPr>
              <a:t>      211200969</a:t>
            </a:r>
          </a:p>
          <a:p>
            <a:pPr algn="l">
              <a:lnSpc>
                <a:spcPts val="3855"/>
              </a:lnSpc>
              <a:spcBef>
                <a:spcPct val="0"/>
              </a:spcBef>
            </a:pPr>
            <a:r>
              <a:rPr lang="vi-VN" sz="800" i="0" dirty="0">
                <a:solidFill>
                  <a:schemeClr val="bg1"/>
                </a:solidFill>
                <a:effectLst/>
                <a:latin typeface="Aptos" panose="020B0004020202020204" pitchFamily="34" charset="0"/>
                <a:cs typeface="Poppins" panose="00000500000000000000" pitchFamily="2" charset="0"/>
              </a:rPr>
              <a:t>Lương Thị Lộc</a:t>
            </a:r>
            <a:r>
              <a:rPr lang="en-US" sz="800" i="0" dirty="0">
                <a:solidFill>
                  <a:schemeClr val="bg1"/>
                </a:solidFill>
                <a:effectLst/>
                <a:latin typeface="Aptos" panose="020B0004020202020204" pitchFamily="34" charset="0"/>
                <a:cs typeface="Poppins" panose="00000500000000000000" pitchFamily="2" charset="0"/>
              </a:rPr>
              <a:t>                    </a:t>
            </a:r>
            <a:r>
              <a:rPr lang="en-US" sz="800" dirty="0">
                <a:solidFill>
                  <a:schemeClr val="bg1"/>
                </a:solidFill>
                <a:latin typeface="Aptos" panose="020B0004020202020204" pitchFamily="34" charset="0"/>
                <a:cs typeface="Poppins" panose="00000500000000000000" pitchFamily="2" charset="0"/>
              </a:rPr>
              <a:t> </a:t>
            </a:r>
            <a:r>
              <a:rPr lang="en-US" sz="800" i="0" dirty="0">
                <a:solidFill>
                  <a:schemeClr val="bg1"/>
                </a:solidFill>
                <a:effectLst/>
                <a:latin typeface="Aptos" panose="020B0004020202020204" pitchFamily="34" charset="0"/>
                <a:cs typeface="Poppins" panose="00000500000000000000" pitchFamily="2" charset="0"/>
              </a:rPr>
              <a:t>211240802</a:t>
            </a:r>
          </a:p>
          <a:p>
            <a:pPr algn="l">
              <a:lnSpc>
                <a:spcPts val="3855"/>
              </a:lnSpc>
              <a:spcBef>
                <a:spcPct val="0"/>
              </a:spcBef>
            </a:pPr>
            <a:r>
              <a:rPr lang="en-US" sz="800" i="0" dirty="0" err="1">
                <a:solidFill>
                  <a:schemeClr val="bg1"/>
                </a:solidFill>
                <a:effectLst/>
                <a:latin typeface="Aptos" panose="020B0004020202020204" pitchFamily="34" charset="0"/>
                <a:cs typeface="Poppins" panose="00000500000000000000" pitchFamily="2" charset="0"/>
              </a:rPr>
              <a:t>Phạm</a:t>
            </a:r>
            <a:r>
              <a:rPr lang="en-US" sz="800" i="0" dirty="0">
                <a:solidFill>
                  <a:schemeClr val="bg1"/>
                </a:solidFill>
                <a:effectLst/>
                <a:latin typeface="Aptos" panose="020B0004020202020204" pitchFamily="34" charset="0"/>
                <a:cs typeface="Poppins" panose="00000500000000000000" pitchFamily="2" charset="0"/>
              </a:rPr>
              <a:t> </a:t>
            </a:r>
            <a:r>
              <a:rPr lang="en-US" sz="800" i="0" dirty="0" err="1">
                <a:solidFill>
                  <a:schemeClr val="bg1"/>
                </a:solidFill>
                <a:effectLst/>
                <a:latin typeface="Aptos" panose="020B0004020202020204" pitchFamily="34" charset="0"/>
                <a:cs typeface="Poppins" panose="00000500000000000000" pitchFamily="2" charset="0"/>
              </a:rPr>
              <a:t>Hải</a:t>
            </a:r>
            <a:r>
              <a:rPr lang="en-US" sz="800" i="0" dirty="0">
                <a:solidFill>
                  <a:schemeClr val="bg1"/>
                </a:solidFill>
                <a:effectLst/>
                <a:latin typeface="Aptos" panose="020B0004020202020204" pitchFamily="34" charset="0"/>
                <a:cs typeface="Poppins" panose="00000500000000000000" pitchFamily="2" charset="0"/>
              </a:rPr>
              <a:t> Nhi                     211203484</a:t>
            </a:r>
            <a:endParaRPr lang="en-US" sz="800" spc="-55" dirty="0">
              <a:solidFill>
                <a:schemeClr val="bg1"/>
              </a:solidFill>
              <a:latin typeface="Aptos" panose="020B0004020202020204" pitchFamily="34" charset="0"/>
              <a:ea typeface="Poppins"/>
              <a:cs typeface="Poppins" panose="00000500000000000000" pitchFamily="2" charset="0"/>
              <a:sym typeface="Poppi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15" name="Group 15"/>
          <p:cNvGrpSpPr/>
          <p:nvPr/>
        </p:nvGrpSpPr>
        <p:grpSpPr>
          <a:xfrm>
            <a:off x="12398912" y="0"/>
            <a:ext cx="5889088" cy="756959"/>
            <a:chOff x="0" y="0"/>
            <a:chExt cx="1551036" cy="199364"/>
          </a:xfrm>
        </p:grpSpPr>
        <p:sp>
          <p:nvSpPr>
            <p:cNvPr id="16" name="Freeform 16"/>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5B98BA"/>
            </a:solidFill>
            <a:ln cap="sq">
              <a:noFill/>
              <a:prstDash val="solid"/>
              <a:miter/>
            </a:ln>
          </p:spPr>
        </p:sp>
        <p:sp>
          <p:nvSpPr>
            <p:cNvPr id="17" name="TextBox 17"/>
            <p:cNvSpPr txBox="1"/>
            <p:nvPr/>
          </p:nvSpPr>
          <p:spPr>
            <a:xfrm>
              <a:off x="0" y="-38100"/>
              <a:ext cx="1551036" cy="237464"/>
            </a:xfrm>
            <a:prstGeom prst="rect">
              <a:avLst/>
            </a:prstGeom>
          </p:spPr>
          <p:txBody>
            <a:bodyPr lIns="50800" tIns="50800" rIns="50800" bIns="50800" rtlCol="0" anchor="ctr"/>
            <a:lstStyle/>
            <a:p>
              <a:pPr algn="ctr">
                <a:lnSpc>
                  <a:spcPts val="2659"/>
                </a:lnSpc>
              </a:pPr>
              <a:endParaRPr/>
            </a:p>
          </p:txBody>
        </p:sp>
      </p:grpSp>
      <p:sp>
        <p:nvSpPr>
          <p:cNvPr id="2" name="TextBox 2"/>
          <p:cNvSpPr txBox="1"/>
          <p:nvPr/>
        </p:nvSpPr>
        <p:spPr>
          <a:xfrm>
            <a:off x="2057400" y="2476500"/>
            <a:ext cx="9392643" cy="5456687"/>
          </a:xfrm>
          <a:prstGeom prst="rect">
            <a:avLst/>
          </a:prstGeom>
        </p:spPr>
        <p:txBody>
          <a:bodyPr wrap="square" lIns="0" tIns="0" rIns="0" bIns="0" rtlCol="0" anchor="t">
            <a:spAutoFit/>
          </a:bodyPr>
          <a:lstStyle/>
          <a:p>
            <a:pPr marL="0" lvl="0" indent="0" algn="ctr">
              <a:lnSpc>
                <a:spcPts val="14510"/>
              </a:lnSpc>
              <a:spcBef>
                <a:spcPct val="0"/>
              </a:spcBef>
            </a:pPr>
            <a:r>
              <a:rPr lang="en-US" sz="10364" dirty="0" err="1">
                <a:solidFill>
                  <a:srgbClr val="051D40"/>
                </a:solidFill>
                <a:latin typeface="Open Sans Extra Bold"/>
                <a:ea typeface="Open Sans Extra Bold"/>
                <a:cs typeface="Open Sans Extra Bold"/>
                <a:sym typeface="Open Sans Extra Bold"/>
              </a:rPr>
              <a:t>Cảm</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ơn</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thầy</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và</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các</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bạn</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đã</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lắng</a:t>
            </a:r>
            <a:r>
              <a:rPr lang="en-US" sz="10364" dirty="0">
                <a:solidFill>
                  <a:srgbClr val="051D40"/>
                </a:solidFill>
                <a:latin typeface="Open Sans Extra Bold"/>
                <a:ea typeface="Open Sans Extra Bold"/>
                <a:cs typeface="Open Sans Extra Bold"/>
                <a:sym typeface="Open Sans Extra Bold"/>
              </a:rPr>
              <a:t> </a:t>
            </a:r>
            <a:r>
              <a:rPr lang="en-US" sz="10364" dirty="0" err="1">
                <a:solidFill>
                  <a:srgbClr val="051D40"/>
                </a:solidFill>
                <a:latin typeface="Open Sans Extra Bold"/>
                <a:ea typeface="Open Sans Extra Bold"/>
                <a:cs typeface="Open Sans Extra Bold"/>
                <a:sym typeface="Open Sans Extra Bold"/>
              </a:rPr>
              <a:t>nghe</a:t>
            </a:r>
            <a:r>
              <a:rPr lang="en-US" sz="10364" dirty="0">
                <a:solidFill>
                  <a:srgbClr val="051D40"/>
                </a:solidFill>
                <a:latin typeface="Open Sans Extra Bold"/>
                <a:ea typeface="Open Sans Extra Bold"/>
                <a:cs typeface="Open Sans Extra Bold"/>
                <a:sym typeface="Open Sans Extra Bold"/>
              </a:rPr>
              <a:t>!</a:t>
            </a:r>
          </a:p>
        </p:txBody>
      </p:sp>
      <p:sp>
        <p:nvSpPr>
          <p:cNvPr id="9" name="Freeform 9"/>
          <p:cNvSpPr/>
          <p:nvPr/>
        </p:nvSpPr>
        <p:spPr>
          <a:xfrm>
            <a:off x="12398912" y="967949"/>
            <a:ext cx="5889088" cy="8229600"/>
          </a:xfrm>
          <a:custGeom>
            <a:avLst/>
            <a:gdLst/>
            <a:ahLst/>
            <a:cxnLst/>
            <a:rect l="l" t="t" r="r" b="b"/>
            <a:pathLst>
              <a:path w="5889088" h="8229600">
                <a:moveTo>
                  <a:pt x="0" y="0"/>
                </a:moveTo>
                <a:lnTo>
                  <a:pt x="5889088" y="0"/>
                </a:lnTo>
                <a:lnTo>
                  <a:pt x="5889088" y="8229600"/>
                </a:lnTo>
                <a:lnTo>
                  <a:pt x="0" y="8229600"/>
                </a:lnTo>
                <a:lnTo>
                  <a:pt x="0" y="0"/>
                </a:lnTo>
                <a:close/>
              </a:path>
            </a:pathLst>
          </a:custGeom>
          <a:blipFill>
            <a:blip r:embed="rId2"/>
            <a:stretch>
              <a:fillRect t="-3703" b="-3703"/>
            </a:stretch>
          </a:blipFill>
        </p:spPr>
      </p:sp>
      <p:grpSp>
        <p:nvGrpSpPr>
          <p:cNvPr id="18" name="Group 18"/>
          <p:cNvGrpSpPr/>
          <p:nvPr/>
        </p:nvGrpSpPr>
        <p:grpSpPr>
          <a:xfrm>
            <a:off x="12398912" y="9530041"/>
            <a:ext cx="5889088" cy="756959"/>
            <a:chOff x="0" y="0"/>
            <a:chExt cx="1551036" cy="199364"/>
          </a:xfrm>
        </p:grpSpPr>
        <p:sp>
          <p:nvSpPr>
            <p:cNvPr id="19" name="Freeform 19"/>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5B98BA"/>
            </a:solidFill>
            <a:ln cap="sq">
              <a:noFill/>
              <a:prstDash val="solid"/>
              <a:miter/>
            </a:ln>
          </p:spPr>
        </p:sp>
        <p:sp>
          <p:nvSpPr>
            <p:cNvPr id="20" name="TextBox 20"/>
            <p:cNvSpPr txBox="1"/>
            <p:nvPr/>
          </p:nvSpPr>
          <p:spPr>
            <a:xfrm>
              <a:off x="0" y="-38100"/>
              <a:ext cx="1551036" cy="237464"/>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4925441" y="3609788"/>
            <a:ext cx="9392643" cy="9529477"/>
          </a:xfrm>
          <a:custGeom>
            <a:avLst/>
            <a:gdLst/>
            <a:ahLst/>
            <a:cxnLst/>
            <a:rect l="l" t="t" r="r" b="b"/>
            <a:pathLst>
              <a:path w="9392643" h="9529477">
                <a:moveTo>
                  <a:pt x="0" y="0"/>
                </a:moveTo>
                <a:lnTo>
                  <a:pt x="9392643" y="0"/>
                </a:lnTo>
                <a:lnTo>
                  <a:pt x="9392643" y="9529476"/>
                </a:lnTo>
                <a:lnTo>
                  <a:pt x="0" y="9529476"/>
                </a:lnTo>
                <a:lnTo>
                  <a:pt x="0" y="0"/>
                </a:lnTo>
                <a:close/>
              </a:path>
            </a:pathLst>
          </a:custGeom>
          <a:blipFill>
            <a:blip r:embed="rId3">
              <a:alphaModFix amt="20999"/>
              <a:extLst>
                <a:ext uri="{96DAC541-7B7A-43D3-8B79-37D633B846F1}">
                  <asvg:svgBlip xmlns:asvg="http://schemas.microsoft.com/office/drawing/2016/SVG/main" r:embed="rId4"/>
                </a:ext>
              </a:extLst>
            </a:blip>
            <a:stretch>
              <a:fillRect/>
            </a:stretch>
          </a:blipFill>
        </p:spPr>
      </p:sp>
      <p:sp>
        <p:nvSpPr>
          <p:cNvPr id="23" name="TextBox 23"/>
          <p:cNvSpPr txBox="1"/>
          <p:nvPr/>
        </p:nvSpPr>
        <p:spPr>
          <a:xfrm>
            <a:off x="2818366" y="1641122"/>
            <a:ext cx="2439434" cy="393698"/>
          </a:xfrm>
          <a:prstGeom prst="rect">
            <a:avLst/>
          </a:prstGeom>
        </p:spPr>
        <p:txBody>
          <a:bodyPr wrap="square" lIns="0" tIns="0" rIns="0" bIns="0" rtlCol="0" anchor="t">
            <a:spAutoFit/>
          </a:bodyPr>
          <a:lstStyle/>
          <a:p>
            <a:pPr algn="ctr">
              <a:lnSpc>
                <a:spcPts val="2567"/>
              </a:lnSpc>
              <a:spcBef>
                <a:spcPct val="0"/>
              </a:spcBef>
            </a:pPr>
            <a:r>
              <a:rPr lang="en-US" sz="4000" spc="-36" dirty="0" err="1">
                <a:solidFill>
                  <a:srgbClr val="145DA0"/>
                </a:solidFill>
                <a:latin typeface="Poppins Bold"/>
                <a:ea typeface="Poppins Bold"/>
                <a:cs typeface="Poppins Bold"/>
                <a:sym typeface="Poppins Bold"/>
              </a:rPr>
              <a:t>Nhóm</a:t>
            </a:r>
            <a:r>
              <a:rPr lang="en-US" sz="4000" spc="-36" dirty="0">
                <a:solidFill>
                  <a:srgbClr val="145DA0"/>
                </a:solidFill>
                <a:latin typeface="Poppins Bold"/>
                <a:ea typeface="Poppins Bold"/>
                <a:cs typeface="Poppins Bold"/>
                <a:sym typeface="Poppins Bold"/>
              </a:rPr>
              <a:t> 02</a:t>
            </a:r>
          </a:p>
        </p:txBody>
      </p:sp>
      <p:grpSp>
        <p:nvGrpSpPr>
          <p:cNvPr id="24" name="Group 22">
            <a:extLst>
              <a:ext uri="{FF2B5EF4-FFF2-40B4-BE49-F238E27FC236}">
                <a16:creationId xmlns:a16="http://schemas.microsoft.com/office/drawing/2014/main" id="{072B5A4F-84B6-7609-7447-0E075358D186}"/>
              </a:ext>
            </a:extLst>
          </p:cNvPr>
          <p:cNvGrpSpPr/>
          <p:nvPr/>
        </p:nvGrpSpPr>
        <p:grpSpPr>
          <a:xfrm>
            <a:off x="-6705600" y="-8039100"/>
            <a:ext cx="5924489" cy="5924489"/>
            <a:chOff x="0" y="0"/>
            <a:chExt cx="812800" cy="812800"/>
          </a:xfrm>
        </p:grpSpPr>
        <p:sp>
          <p:nvSpPr>
            <p:cNvPr id="25" name="Freeform 23">
              <a:extLst>
                <a:ext uri="{FF2B5EF4-FFF2-40B4-BE49-F238E27FC236}">
                  <a16:creationId xmlns:a16="http://schemas.microsoft.com/office/drawing/2014/main" id="{4D4C185E-E780-A144-C3A6-93D3E9F275D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6" name="TextBox 24">
              <a:extLst>
                <a:ext uri="{FF2B5EF4-FFF2-40B4-BE49-F238E27FC236}">
                  <a16:creationId xmlns:a16="http://schemas.microsoft.com/office/drawing/2014/main" id="{1708023B-705A-050B-8444-705CAE6BF987}"/>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6097502" y="5590237"/>
            <a:ext cx="14099416" cy="1409941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20234" y="-1717598"/>
            <a:ext cx="3735531" cy="37355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747857" y="-643475"/>
            <a:ext cx="1286950" cy="128695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929195" y="8389571"/>
            <a:ext cx="3735531" cy="373553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8757394" y="75225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3"/>
            <a:stretch>
              <a:fillRect/>
            </a:stretch>
          </a:blipFill>
        </p:spPr>
      </p:sp>
      <p:grpSp>
        <p:nvGrpSpPr>
          <p:cNvPr id="19" name="!!Group 19"/>
          <p:cNvGrpSpPr>
            <a:grpSpLocks noChangeAspect="1"/>
          </p:cNvGrpSpPr>
          <p:nvPr/>
        </p:nvGrpSpPr>
        <p:grpSpPr>
          <a:xfrm>
            <a:off x="8573918" y="3143201"/>
            <a:ext cx="9146584" cy="5246370"/>
            <a:chOff x="0" y="0"/>
            <a:chExt cx="7981950" cy="4578350"/>
          </a:xfrm>
        </p:grpSpPr>
        <p:sp>
          <p:nvSpPr>
            <p:cNvPr id="20" name="Freeform 20"/>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id="21" name="Freeform 21"/>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id="22" name="Freeform 22"/>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23" name="Freeform 23"/>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24" name="!!a"/>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4">
                <a:extLst>
                  <a:ext uri="{28A0092B-C50C-407E-A947-70E740481C1C}">
                    <a14:useLocalDpi xmlns:a14="http://schemas.microsoft.com/office/drawing/2010/main" val="0"/>
                  </a:ext>
                </a:extLst>
              </a:blip>
              <a:stretch>
                <a:fillRect/>
              </a:stretch>
            </a:blipFill>
          </p:spPr>
        </p:sp>
      </p:grpSp>
      <p:sp>
        <p:nvSpPr>
          <p:cNvPr id="2" name="!!Group 19">
            <a:extLst>
              <a:ext uri="{FF2B5EF4-FFF2-40B4-BE49-F238E27FC236}">
                <a16:creationId xmlns:a16="http://schemas.microsoft.com/office/drawing/2014/main" id="{76DBFC07-907C-E80A-9F42-36F2D7B75346}"/>
              </a:ext>
            </a:extLst>
          </p:cNvPr>
          <p:cNvSpPr>
            <a:spLocks/>
          </p:cNvSpPr>
          <p:nvPr/>
        </p:nvSpPr>
        <p:spPr>
          <a:xfrm>
            <a:off x="20697384" y="447246"/>
            <a:ext cx="597261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a:blip r:embed="rId5">
              <a:extLst>
                <a:ext uri="{28A0092B-C50C-407E-A947-70E740481C1C}">
                  <a14:useLocalDpi xmlns:a14="http://schemas.microsoft.com/office/drawing/2010/main" val="0"/>
                </a:ext>
              </a:extLst>
            </a:blip>
            <a:stretch>
              <a:fillRect/>
            </a:stretch>
          </a:blipFill>
          <a:ln>
            <a:noFill/>
          </a:ln>
        </p:spPr>
        <p:txBody>
          <a:bodyPr/>
          <a:lstStyle/>
          <a:p>
            <a:endParaRPr lang="en-US" dirty="0"/>
          </a:p>
        </p:txBody>
      </p:sp>
      <p:sp>
        <p:nvSpPr>
          <p:cNvPr id="25" name="Freeform 13">
            <a:extLst>
              <a:ext uri="{FF2B5EF4-FFF2-40B4-BE49-F238E27FC236}">
                <a16:creationId xmlns:a16="http://schemas.microsoft.com/office/drawing/2014/main" id="{9B08839B-C3AE-C8E0-2932-8AA9F1980F5D}"/>
              </a:ext>
            </a:extLst>
          </p:cNvPr>
          <p:cNvSpPr/>
          <p:nvPr/>
        </p:nvSpPr>
        <p:spPr>
          <a:xfrm rot="5400000">
            <a:off x="-9888974" y="3504548"/>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TextBox 11">
            <a:extLst>
              <a:ext uri="{FF2B5EF4-FFF2-40B4-BE49-F238E27FC236}">
                <a16:creationId xmlns:a16="http://schemas.microsoft.com/office/drawing/2014/main" id="{768AA933-6504-2516-1249-028AFB322D63}"/>
              </a:ext>
            </a:extLst>
          </p:cNvPr>
          <p:cNvSpPr txBox="1"/>
          <p:nvPr/>
        </p:nvSpPr>
        <p:spPr>
          <a:xfrm>
            <a:off x="-9260270" y="3549627"/>
            <a:ext cx="6090440" cy="526811"/>
          </a:xfrm>
          <a:prstGeom prst="rect">
            <a:avLst/>
          </a:prstGeom>
        </p:spPr>
        <p:txBody>
          <a:bodyPr wrap="square" lIns="0" tIns="0" rIns="0" bIns="0" rtlCol="0" anchor="t">
            <a:spAutoFit/>
          </a:bodyPr>
          <a:lstStyle/>
          <a:p>
            <a:pPr algn="l">
              <a:lnSpc>
                <a:spcPts val="3995"/>
              </a:lnSpc>
              <a:spcBef>
                <a:spcPct val="0"/>
              </a:spcBef>
            </a:pPr>
            <a:r>
              <a:rPr lang="en-US" sz="4000" spc="-57" dirty="0" err="1">
                <a:solidFill>
                  <a:srgbClr val="051D40"/>
                </a:solidFill>
                <a:latin typeface="Aptos" panose="020B0004020202020204" pitchFamily="34" charset="0"/>
                <a:ea typeface="Poppins"/>
                <a:cs typeface="Poppins"/>
                <a:sym typeface="Poppins"/>
              </a:rPr>
              <a:t>Khái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niệm</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Khai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thác</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dữ</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liệu</a:t>
            </a:r>
            <a:endParaRPr lang="en-US" sz="4000" spc="-57" dirty="0">
              <a:solidFill>
                <a:srgbClr val="051D40"/>
              </a:solidFill>
              <a:latin typeface="Aptos" panose="020B0004020202020204" pitchFamily="34" charset="0"/>
              <a:ea typeface="Poppins"/>
              <a:cs typeface="Poppins"/>
              <a:sym typeface="Poppins"/>
            </a:endParaRPr>
          </a:p>
        </p:txBody>
      </p:sp>
      <p:sp>
        <p:nvSpPr>
          <p:cNvPr id="27" name="Freeform 13">
            <a:extLst>
              <a:ext uri="{FF2B5EF4-FFF2-40B4-BE49-F238E27FC236}">
                <a16:creationId xmlns:a16="http://schemas.microsoft.com/office/drawing/2014/main" id="{0835B582-7888-A0D9-D0AD-A7A55C670A7E}"/>
              </a:ext>
            </a:extLst>
          </p:cNvPr>
          <p:cNvSpPr/>
          <p:nvPr/>
        </p:nvSpPr>
        <p:spPr>
          <a:xfrm rot="5400000">
            <a:off x="-12146920" y="4957126"/>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14">
            <a:extLst>
              <a:ext uri="{FF2B5EF4-FFF2-40B4-BE49-F238E27FC236}">
                <a16:creationId xmlns:a16="http://schemas.microsoft.com/office/drawing/2014/main" id="{E9ED538B-92FA-0657-66C2-DA738B9CE01F}"/>
              </a:ext>
            </a:extLst>
          </p:cNvPr>
          <p:cNvSpPr txBox="1"/>
          <p:nvPr/>
        </p:nvSpPr>
        <p:spPr>
          <a:xfrm>
            <a:off x="-11470072" y="4955778"/>
            <a:ext cx="8498271" cy="526811"/>
          </a:xfrm>
          <a:prstGeom prst="rect">
            <a:avLst/>
          </a:prstGeom>
        </p:spPr>
        <p:txBody>
          <a:bodyPr wrap="square" lIns="0" tIns="0" rIns="0" bIns="0" rtlCol="0" anchor="t">
            <a:spAutoFit/>
          </a:bodyPr>
          <a:lstStyle/>
          <a:p>
            <a:pPr algn="l">
              <a:lnSpc>
                <a:spcPts val="3995"/>
              </a:lnSpc>
              <a:spcBef>
                <a:spcPct val="0"/>
              </a:spcBef>
            </a:pPr>
            <a:r>
              <a:rPr lang="en-US" sz="4000" dirty="0" err="1">
                <a:latin typeface="Aptos" panose="020B0004020202020204" pitchFamily="34" charset="0"/>
                <a:ea typeface="Yu Gothic" panose="020B0400000000000000" pitchFamily="34" charset="-128"/>
                <a:cs typeface="Poppins" panose="00000500000000000000" pitchFamily="2" charset="0"/>
              </a:rPr>
              <a:t>Các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bước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Khai</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thác</a:t>
            </a:r>
            <a:r>
              <a:rPr lang="en-US" sz="4000" dirty="0">
                <a:latin typeface="Aptos" panose="020B0004020202020204" pitchFamily="34" charset="0"/>
                <a:ea typeface="Yu Gothic" panose="020B0400000000000000" pitchFamily="34" charset="-128"/>
                <a:cs typeface="Poppins" panose="00000500000000000000" pitchFamily="2" charset="0"/>
              </a:rPr>
              <a:t> tri </a:t>
            </a:r>
            <a:r>
              <a:rPr lang="en-US" sz="4000" dirty="0" err="1">
                <a:latin typeface="Aptos" panose="020B0004020202020204" pitchFamily="34" charset="0"/>
                <a:ea typeface="Yu Gothic" panose="020B0400000000000000" pitchFamily="34" charset="-128"/>
                <a:cs typeface="Poppins" panose="00000500000000000000" pitchFamily="2" charset="0"/>
              </a:rPr>
              <a:t>thức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từ</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dữ</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liệu</a:t>
            </a:r>
            <a:r>
              <a:rPr lang="vi-VN" sz="4000" dirty="0">
                <a:effectLst/>
                <a:latin typeface="Aptos" panose="020B0004020202020204" pitchFamily="34" charset="0"/>
                <a:ea typeface="Yu Gothic" panose="020B0400000000000000" pitchFamily="34" charset="-128"/>
                <a:cs typeface="Poppins" panose="00000500000000000000" pitchFamily="2" charset="0"/>
              </a:rPr>
              <a:t> </a:t>
            </a:r>
            <a:endParaRPr lang="en-US" sz="4000" spc="-57" dirty="0">
              <a:solidFill>
                <a:srgbClr val="051D40"/>
              </a:solidFill>
              <a:latin typeface="Aptos" panose="020B0004020202020204" pitchFamily="34" charset="0"/>
              <a:ea typeface="Poppins"/>
              <a:cs typeface="Poppins" panose="00000500000000000000" pitchFamily="2" charset="0"/>
              <a:sym typeface="Poppins"/>
            </a:endParaRPr>
          </a:p>
        </p:txBody>
      </p:sp>
      <p:sp>
        <p:nvSpPr>
          <p:cNvPr id="29" name="TextBox 17">
            <a:extLst>
              <a:ext uri="{FF2B5EF4-FFF2-40B4-BE49-F238E27FC236}">
                <a16:creationId xmlns:a16="http://schemas.microsoft.com/office/drawing/2014/main" id="{4F312523-BBF8-246C-E96E-056D3E2C0849}"/>
              </a:ext>
            </a:extLst>
          </p:cNvPr>
          <p:cNvSpPr txBox="1"/>
          <p:nvPr/>
        </p:nvSpPr>
        <p:spPr>
          <a:xfrm>
            <a:off x="-13679870" y="6338736"/>
            <a:ext cx="4652520" cy="526811"/>
          </a:xfrm>
          <a:prstGeom prst="rect">
            <a:avLst/>
          </a:prstGeom>
        </p:spPr>
        <p:txBody>
          <a:bodyPr lIns="0" tIns="0" rIns="0" bIns="0" rtlCol="0" anchor="t">
            <a:spAutoFit/>
          </a:bodyPr>
          <a:lstStyle/>
          <a:p>
            <a:pPr algn="l">
              <a:lnSpc>
                <a:spcPts val="3995"/>
              </a:lnSpc>
              <a:spcBef>
                <a:spcPct val="0"/>
              </a:spcBef>
            </a:pPr>
            <a:r>
              <a:rPr lang="en-US" sz="4000" spc="-57" dirty="0" err="1">
                <a:solidFill>
                  <a:srgbClr val="051D40"/>
                </a:solidFill>
                <a:latin typeface="Aptos" panose="020B0004020202020204" pitchFamily="34" charset="0"/>
                <a:ea typeface="Poppins"/>
                <a:cs typeface="Poppins"/>
                <a:sym typeface="Poppins"/>
              </a:rPr>
              <a:t>Tài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liệu</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tham</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khảo</a:t>
            </a:r>
            <a:endParaRPr lang="en-US" sz="4000" spc="-57" dirty="0">
              <a:solidFill>
                <a:srgbClr val="051D40"/>
              </a:solidFill>
              <a:latin typeface="Aptos" panose="020B0004020202020204" pitchFamily="34" charset="0"/>
              <a:ea typeface="Poppins"/>
              <a:cs typeface="Poppins"/>
              <a:sym typeface="Poppins"/>
            </a:endParaRPr>
          </a:p>
        </p:txBody>
      </p:sp>
      <p:sp>
        <p:nvSpPr>
          <p:cNvPr id="30" name="Freeform 13">
            <a:extLst>
              <a:ext uri="{FF2B5EF4-FFF2-40B4-BE49-F238E27FC236}">
                <a16:creationId xmlns:a16="http://schemas.microsoft.com/office/drawing/2014/main" id="{9812BDA1-A8B1-3EEF-C296-B9978A640931}"/>
              </a:ext>
            </a:extLst>
          </p:cNvPr>
          <p:cNvSpPr/>
          <p:nvPr/>
        </p:nvSpPr>
        <p:spPr>
          <a:xfrm rot="5400000">
            <a:off x="-14356720" y="6293657"/>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1" name="TextBox 30">
            <a:extLst>
              <a:ext uri="{FF2B5EF4-FFF2-40B4-BE49-F238E27FC236}">
                <a16:creationId xmlns:a16="http://schemas.microsoft.com/office/drawing/2014/main" id="{3CFDE93C-35E4-EF86-B9D2-893ADCCB4DE2}"/>
              </a:ext>
            </a:extLst>
          </p:cNvPr>
          <p:cNvSpPr txBox="1"/>
          <p:nvPr/>
        </p:nvSpPr>
        <p:spPr>
          <a:xfrm>
            <a:off x="1391332" y="2422665"/>
            <a:ext cx="8004964" cy="3268011"/>
          </a:xfrm>
          <a:prstGeom prst="rect">
            <a:avLst/>
          </a:prstGeom>
          <a:noFill/>
        </p:spPr>
        <p:txBody>
          <a:bodyPr wrap="square" rtlCol="0">
            <a:spAutoFit/>
          </a:bodyPr>
          <a:lstStyle/>
          <a:p>
            <a:pPr>
              <a:lnSpc>
                <a:spcPts val="12819"/>
              </a:lnSpc>
              <a:spcBef>
                <a:spcPct val="0"/>
              </a:spcBef>
            </a:pPr>
            <a:r>
              <a:rPr lang="vi-VN" sz="9156" dirty="0">
                <a:solidFill>
                  <a:srgbClr val="051D40"/>
                </a:solidFill>
                <a:latin typeface="Open Sans Extra Bold"/>
                <a:ea typeface="Open Sans Extra Bold"/>
                <a:cs typeface="Open Sans Extra Bold"/>
              </a:rPr>
              <a:t>Khai thác dữ liệu là gì?</a:t>
            </a:r>
            <a:endParaRPr lang="en-ID" sz="9156" dirty="0">
              <a:solidFill>
                <a:srgbClr val="051D40"/>
              </a:solidFill>
              <a:latin typeface="Open Sans Extra Bold"/>
              <a:ea typeface="Open Sans Extra Bold"/>
              <a:cs typeface="Open Sans Extra Bold"/>
            </a:endParaRPr>
          </a:p>
        </p:txBody>
      </p:sp>
    </p:spTree>
    <p:extLst>
      <p:ext uri="{BB962C8B-B14F-4D97-AF65-F5344CB8AC3E}">
        <p14:creationId xmlns:p14="http://schemas.microsoft.com/office/powerpoint/2010/main" val="152265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5" name="Freeform 13">
            <a:extLst>
              <a:ext uri="{FF2B5EF4-FFF2-40B4-BE49-F238E27FC236}">
                <a16:creationId xmlns:a16="http://schemas.microsoft.com/office/drawing/2014/main" id="{AF393A7A-8824-7FDB-B962-66439E2A446F}"/>
              </a:ext>
            </a:extLst>
          </p:cNvPr>
          <p:cNvSpPr/>
          <p:nvPr/>
        </p:nvSpPr>
        <p:spPr>
          <a:xfrm rot="5400000">
            <a:off x="2455425" y="3504548"/>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4" name="Group 3">
            <a:extLst>
              <a:ext uri="{FF2B5EF4-FFF2-40B4-BE49-F238E27FC236}">
                <a16:creationId xmlns:a16="http://schemas.microsoft.com/office/drawing/2014/main" id="{0DD4BE37-CD1B-AC83-DA18-25CBA42BFD7C}"/>
              </a:ext>
            </a:extLst>
          </p:cNvPr>
          <p:cNvGrpSpPr/>
          <p:nvPr/>
        </p:nvGrpSpPr>
        <p:grpSpPr>
          <a:xfrm>
            <a:off x="14935200" y="9628088"/>
            <a:ext cx="14099416" cy="14099416"/>
            <a:chOff x="0" y="0"/>
            <a:chExt cx="812800" cy="812800"/>
          </a:xfrm>
        </p:grpSpPr>
        <p:sp>
          <p:nvSpPr>
            <p:cNvPr id="35" name="Freeform 4">
              <a:extLst>
                <a:ext uri="{FF2B5EF4-FFF2-40B4-BE49-F238E27FC236}">
                  <a16:creationId xmlns:a16="http://schemas.microsoft.com/office/drawing/2014/main" id="{5B453B59-A2B9-7646-F597-D86E6FBF16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36" name="TextBox 5">
              <a:extLst>
                <a:ext uri="{FF2B5EF4-FFF2-40B4-BE49-F238E27FC236}">
                  <a16:creationId xmlns:a16="http://schemas.microsoft.com/office/drawing/2014/main" id="{61830413-E925-3763-69A1-0C4E92BCA7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4517814" y="-315404"/>
            <a:ext cx="3964281" cy="10917809"/>
            <a:chOff x="0" y="0"/>
            <a:chExt cx="1044090" cy="2875472"/>
          </a:xfrm>
        </p:grpSpPr>
        <p:sp>
          <p:nvSpPr>
            <p:cNvPr id="3" name="Freeform 3"/>
            <p:cNvSpPr/>
            <p:nvPr/>
          </p:nvSpPr>
          <p:spPr>
            <a:xfrm>
              <a:off x="0" y="0"/>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145DA0"/>
            </a:solidFill>
            <a:ln cap="sq">
              <a:noFill/>
              <a:prstDash val="solid"/>
              <a:miter/>
            </a:ln>
          </p:spPr>
        </p:sp>
        <p:sp>
          <p:nvSpPr>
            <p:cNvPr id="4" name="TextBox 4"/>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3663160" y="1641132"/>
            <a:ext cx="6760246" cy="1244690"/>
          </a:xfrm>
          <a:prstGeom prst="rect">
            <a:avLst/>
          </a:prstGeom>
        </p:spPr>
        <p:txBody>
          <a:bodyPr lIns="0" tIns="0" rIns="0" bIns="0" rtlCol="0" anchor="t">
            <a:spAutoFit/>
          </a:bodyPr>
          <a:lstStyle/>
          <a:p>
            <a:pPr algn="l">
              <a:lnSpc>
                <a:spcPts val="10248"/>
              </a:lnSpc>
              <a:spcBef>
                <a:spcPct val="0"/>
              </a:spcBef>
            </a:pPr>
            <a:r>
              <a:rPr lang="en-US" sz="7320" dirty="0" err="1">
                <a:solidFill>
                  <a:srgbClr val="051D40"/>
                </a:solidFill>
                <a:latin typeface="Open Sans Extra Bold"/>
                <a:ea typeface="Open Sans Extra Bold"/>
                <a:cs typeface="Open Sans Extra Bold"/>
                <a:sym typeface="Open Sans Extra Bold"/>
              </a:rPr>
              <a:t>Tổng</a:t>
            </a:r>
            <a:r>
              <a:rPr lang="en-US" sz="7320" dirty="0">
                <a:solidFill>
                  <a:srgbClr val="051D40"/>
                </a:solidFill>
                <a:latin typeface="Open Sans Extra Bold"/>
                <a:ea typeface="Open Sans Extra Bold"/>
                <a:cs typeface="Open Sans Extra Bold"/>
                <a:sym typeface="Open Sans Extra Bold"/>
              </a:rPr>
              <a:t> Quan</a:t>
            </a:r>
          </a:p>
        </p:txBody>
      </p:sp>
      <p:grpSp>
        <p:nvGrpSpPr>
          <p:cNvPr id="6" name="Group 6"/>
          <p:cNvGrpSpPr/>
          <p:nvPr/>
        </p:nvGrpSpPr>
        <p:grpSpPr>
          <a:xfrm>
            <a:off x="-1867766" y="-1614217"/>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Group 19"/>
          <p:cNvSpPr>
            <a:spLocks/>
          </p:cNvSpPr>
          <p:nvPr/>
        </p:nvSpPr>
        <p:spPr>
          <a:xfrm>
            <a:off x="11796731" y="447246"/>
            <a:ext cx="597261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a:blip r:embed="rId4">
              <a:extLst>
                <a:ext uri="{28A0092B-C50C-407E-A947-70E740481C1C}">
                  <a14:useLocalDpi xmlns:a14="http://schemas.microsoft.com/office/drawing/2010/main" val="0"/>
                </a:ext>
              </a:extLst>
            </a:blip>
            <a:stretch>
              <a:fillRect/>
            </a:stretch>
          </a:blipFill>
          <a:ln>
            <a:noFill/>
          </a:ln>
        </p:spPr>
        <p:txBody>
          <a:bodyPr/>
          <a:lstStyle/>
          <a:p>
            <a:endParaRPr lang="en-US" dirty="0"/>
          </a:p>
        </p:txBody>
      </p:sp>
      <p:sp>
        <p:nvSpPr>
          <p:cNvPr id="11" name="TextBox 11"/>
          <p:cNvSpPr txBox="1"/>
          <p:nvPr/>
        </p:nvSpPr>
        <p:spPr>
          <a:xfrm>
            <a:off x="3084129" y="3549627"/>
            <a:ext cx="6090440" cy="526811"/>
          </a:xfrm>
          <a:prstGeom prst="rect">
            <a:avLst/>
          </a:prstGeom>
        </p:spPr>
        <p:txBody>
          <a:bodyPr wrap="square" lIns="0" tIns="0" rIns="0" bIns="0" rtlCol="0" anchor="t">
            <a:spAutoFit/>
          </a:bodyPr>
          <a:lstStyle/>
          <a:p>
            <a:pPr algn="l">
              <a:lnSpc>
                <a:spcPts val="3995"/>
              </a:lnSpc>
              <a:spcBef>
                <a:spcPct val="0"/>
              </a:spcBef>
            </a:pPr>
            <a:r>
              <a:rPr lang="en-US" sz="4000" spc="-57" dirty="0" err="1">
                <a:solidFill>
                  <a:srgbClr val="051D40"/>
                </a:solidFill>
                <a:latin typeface="Aptos" panose="020B0004020202020204" pitchFamily="34" charset="0"/>
                <a:ea typeface="Poppins"/>
                <a:cs typeface="Poppins"/>
                <a:sym typeface="Poppins"/>
              </a:rPr>
              <a:t>Khái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niệm</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Khai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thác</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dữ</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liệu</a:t>
            </a:r>
            <a:endParaRPr lang="en-US" sz="4000" spc="-57" dirty="0">
              <a:solidFill>
                <a:srgbClr val="051D40"/>
              </a:solidFill>
              <a:latin typeface="Aptos" panose="020B0004020202020204" pitchFamily="34" charset="0"/>
              <a:ea typeface="Poppins"/>
              <a:cs typeface="Poppins"/>
              <a:sym typeface="Poppins"/>
            </a:endParaRPr>
          </a:p>
        </p:txBody>
      </p:sp>
      <p:sp>
        <p:nvSpPr>
          <p:cNvPr id="13" name="Freeform 13"/>
          <p:cNvSpPr/>
          <p:nvPr/>
        </p:nvSpPr>
        <p:spPr>
          <a:xfrm rot="5400000">
            <a:off x="2407280" y="4957126"/>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3084128" y="4955778"/>
            <a:ext cx="8498271" cy="526811"/>
          </a:xfrm>
          <a:prstGeom prst="rect">
            <a:avLst/>
          </a:prstGeom>
        </p:spPr>
        <p:txBody>
          <a:bodyPr wrap="square" lIns="0" tIns="0" rIns="0" bIns="0" rtlCol="0" anchor="t">
            <a:spAutoFit/>
          </a:bodyPr>
          <a:lstStyle/>
          <a:p>
            <a:pPr algn="l">
              <a:lnSpc>
                <a:spcPts val="3995"/>
              </a:lnSpc>
              <a:spcBef>
                <a:spcPct val="0"/>
              </a:spcBef>
            </a:pPr>
            <a:r>
              <a:rPr lang="en-US" sz="4000" dirty="0" err="1">
                <a:latin typeface="Aptos" panose="020B0004020202020204" pitchFamily="34" charset="0"/>
                <a:ea typeface="Yu Gothic" panose="020B0400000000000000" pitchFamily="34" charset="-128"/>
                <a:cs typeface="Poppins" panose="00000500000000000000" pitchFamily="2" charset="0"/>
              </a:rPr>
              <a:t>Các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bước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Khai</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thác</a:t>
            </a:r>
            <a:r>
              <a:rPr lang="en-US" sz="4000" dirty="0">
                <a:latin typeface="Aptos" panose="020B0004020202020204" pitchFamily="34" charset="0"/>
                <a:ea typeface="Yu Gothic" panose="020B0400000000000000" pitchFamily="34" charset="-128"/>
                <a:cs typeface="Poppins" panose="00000500000000000000" pitchFamily="2" charset="0"/>
              </a:rPr>
              <a:t> tri </a:t>
            </a:r>
            <a:r>
              <a:rPr lang="en-US" sz="4000" dirty="0" err="1">
                <a:latin typeface="Aptos" panose="020B0004020202020204" pitchFamily="34" charset="0"/>
                <a:ea typeface="Yu Gothic" panose="020B0400000000000000" pitchFamily="34" charset="-128"/>
                <a:cs typeface="Poppins" panose="00000500000000000000" pitchFamily="2" charset="0"/>
              </a:rPr>
              <a:t>thức</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từ</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dữ</a:t>
            </a:r>
            <a:r>
              <a:rPr lang="en-US" sz="4000" dirty="0">
                <a:latin typeface="Aptos" panose="020B0004020202020204" pitchFamily="34" charset="0"/>
                <a:ea typeface="Yu Gothic" panose="020B0400000000000000" pitchFamily="34" charset="-128"/>
                <a:cs typeface="Poppins" panose="00000500000000000000" pitchFamily="2" charset="0"/>
              </a:rPr>
              <a:t> </a:t>
            </a:r>
            <a:r>
              <a:rPr lang="en-US" sz="4000" dirty="0" err="1">
                <a:latin typeface="Aptos" panose="020B0004020202020204" pitchFamily="34" charset="0"/>
                <a:ea typeface="Yu Gothic" panose="020B0400000000000000" pitchFamily="34" charset="-128"/>
                <a:cs typeface="Poppins" panose="00000500000000000000" pitchFamily="2" charset="0"/>
              </a:rPr>
              <a:t>liệu</a:t>
            </a:r>
            <a:r>
              <a:rPr lang="vi-VN" sz="4000" dirty="0">
                <a:effectLst/>
                <a:latin typeface="Aptos" panose="020B0004020202020204" pitchFamily="34" charset="0"/>
                <a:ea typeface="Yu Gothic" panose="020B0400000000000000" pitchFamily="34" charset="-128"/>
                <a:cs typeface="Poppins" panose="00000500000000000000" pitchFamily="2" charset="0"/>
              </a:rPr>
              <a:t> </a:t>
            </a:r>
            <a:endParaRPr lang="en-US" sz="4000" spc="-57" dirty="0">
              <a:solidFill>
                <a:srgbClr val="051D40"/>
              </a:solidFill>
              <a:latin typeface="Aptos" panose="020B0004020202020204" pitchFamily="34" charset="0"/>
              <a:ea typeface="Poppins"/>
              <a:cs typeface="Poppins" panose="00000500000000000000" pitchFamily="2" charset="0"/>
              <a:sym typeface="Poppins"/>
            </a:endParaRPr>
          </a:p>
        </p:txBody>
      </p:sp>
      <p:sp>
        <p:nvSpPr>
          <p:cNvPr id="17" name="TextBox 17"/>
          <p:cNvSpPr txBox="1"/>
          <p:nvPr/>
        </p:nvSpPr>
        <p:spPr>
          <a:xfrm>
            <a:off x="3084129" y="6338736"/>
            <a:ext cx="4652520" cy="526811"/>
          </a:xfrm>
          <a:prstGeom prst="rect">
            <a:avLst/>
          </a:prstGeom>
        </p:spPr>
        <p:txBody>
          <a:bodyPr lIns="0" tIns="0" rIns="0" bIns="0" rtlCol="0" anchor="t">
            <a:spAutoFit/>
          </a:bodyPr>
          <a:lstStyle/>
          <a:p>
            <a:pPr algn="l">
              <a:lnSpc>
                <a:spcPts val="3995"/>
              </a:lnSpc>
              <a:spcBef>
                <a:spcPct val="0"/>
              </a:spcBef>
            </a:pPr>
            <a:r>
              <a:rPr lang="en-US" sz="4000" spc="-57" dirty="0" err="1">
                <a:solidFill>
                  <a:srgbClr val="051D40"/>
                </a:solidFill>
                <a:latin typeface="Aptos" panose="020B0004020202020204" pitchFamily="34" charset="0"/>
                <a:ea typeface="Poppins"/>
                <a:cs typeface="Poppins"/>
                <a:sym typeface="Poppins"/>
              </a:rPr>
              <a:t>Tài</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liệu</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tham</a:t>
            </a:r>
            <a:r>
              <a:rPr lang="en-US" sz="4000" spc="-57" dirty="0">
                <a:solidFill>
                  <a:srgbClr val="051D40"/>
                </a:solidFill>
                <a:latin typeface="Aptos" panose="020B0004020202020204" pitchFamily="34" charset="0"/>
                <a:ea typeface="Poppins"/>
                <a:cs typeface="Poppins"/>
                <a:sym typeface="Poppins"/>
              </a:rPr>
              <a:t> </a:t>
            </a:r>
            <a:r>
              <a:rPr lang="en-US" sz="4000" spc="-57" dirty="0" err="1">
                <a:solidFill>
                  <a:srgbClr val="051D40"/>
                </a:solidFill>
                <a:latin typeface="Aptos" panose="020B0004020202020204" pitchFamily="34" charset="0"/>
                <a:ea typeface="Poppins"/>
                <a:cs typeface="Poppins"/>
                <a:sym typeface="Poppins"/>
              </a:rPr>
              <a:t>khảo</a:t>
            </a:r>
            <a:endParaRPr lang="en-US" sz="4000" spc="-57" dirty="0">
              <a:solidFill>
                <a:srgbClr val="051D40"/>
              </a:solidFill>
              <a:latin typeface="Aptos" panose="020B0004020202020204" pitchFamily="34" charset="0"/>
              <a:ea typeface="Poppins"/>
              <a:cs typeface="Poppins"/>
              <a:sym typeface="Poppins"/>
            </a:endParaRPr>
          </a:p>
        </p:txBody>
      </p:sp>
      <p:grpSp>
        <p:nvGrpSpPr>
          <p:cNvPr id="37" name="Group 13">
            <a:extLst>
              <a:ext uri="{FF2B5EF4-FFF2-40B4-BE49-F238E27FC236}">
                <a16:creationId xmlns:a16="http://schemas.microsoft.com/office/drawing/2014/main" id="{91B14EB1-D7B3-CE06-BD76-E0FA94DB8A0A}"/>
              </a:ext>
            </a:extLst>
          </p:cNvPr>
          <p:cNvGrpSpPr/>
          <p:nvPr/>
        </p:nvGrpSpPr>
        <p:grpSpPr>
          <a:xfrm>
            <a:off x="-3945038" y="10772179"/>
            <a:ext cx="3735531" cy="3735531"/>
            <a:chOff x="0" y="0"/>
            <a:chExt cx="812800" cy="812800"/>
          </a:xfrm>
        </p:grpSpPr>
        <p:sp>
          <p:nvSpPr>
            <p:cNvPr id="38" name="Freeform 14">
              <a:extLst>
                <a:ext uri="{FF2B5EF4-FFF2-40B4-BE49-F238E27FC236}">
                  <a16:creationId xmlns:a16="http://schemas.microsoft.com/office/drawing/2014/main" id="{692AC127-9768-B183-925E-D65F24013F2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39" name="TextBox 15">
              <a:extLst>
                <a:ext uri="{FF2B5EF4-FFF2-40B4-BE49-F238E27FC236}">
                  <a16:creationId xmlns:a16="http://schemas.microsoft.com/office/drawing/2014/main" id="{A0C40C61-71CE-30FF-29EA-1D03B68457A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40" name="Freeform 16">
            <a:extLst>
              <a:ext uri="{FF2B5EF4-FFF2-40B4-BE49-F238E27FC236}">
                <a16:creationId xmlns:a16="http://schemas.microsoft.com/office/drawing/2014/main" id="{D740E1FD-16BF-C15A-C345-E5A62F0D91EF}"/>
              </a:ext>
            </a:extLst>
          </p:cNvPr>
          <p:cNvSpPr/>
          <p:nvPr/>
        </p:nvSpPr>
        <p:spPr>
          <a:xfrm>
            <a:off x="17769347" y="12601844"/>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5"/>
            <a:stretch>
              <a:fillRect/>
            </a:stretch>
          </a:blipFill>
        </p:spPr>
      </p:sp>
      <p:sp>
        <p:nvSpPr>
          <p:cNvPr id="12" name="Freeform 13">
            <a:extLst>
              <a:ext uri="{FF2B5EF4-FFF2-40B4-BE49-F238E27FC236}">
                <a16:creationId xmlns:a16="http://schemas.microsoft.com/office/drawing/2014/main" id="{0FB92762-195A-23B7-A798-DC402BAFAD86}"/>
              </a:ext>
            </a:extLst>
          </p:cNvPr>
          <p:cNvSpPr/>
          <p:nvPr/>
        </p:nvSpPr>
        <p:spPr>
          <a:xfrm rot="5400000">
            <a:off x="2407279" y="6293657"/>
            <a:ext cx="510937" cy="601096"/>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a:spLocks/>
          </p:cNvSpPr>
          <p:nvPr/>
        </p:nvSpPr>
        <p:spPr>
          <a:xfrm>
            <a:off x="0" y="-74161"/>
            <a:ext cx="18288000" cy="5143500"/>
          </a:xfrm>
          <a:custGeom>
            <a:avLst/>
            <a:gdLst/>
            <a:ahLst/>
            <a:cxnLst/>
            <a:rect l="l" t="t" r="r" b="b"/>
            <a:pathLst>
              <a:path w="18288000" h="5143500">
                <a:moveTo>
                  <a:pt x="0" y="0"/>
                </a:moveTo>
                <a:lnTo>
                  <a:pt x="18288000" y="0"/>
                </a:lnTo>
                <a:lnTo>
                  <a:pt x="18288000" y="5143500"/>
                </a:lnTo>
                <a:lnTo>
                  <a:pt x="0" y="5143500"/>
                </a:lnTo>
                <a:lnTo>
                  <a:pt x="0" y="0"/>
                </a:lnTo>
                <a:close/>
              </a:path>
            </a:pathLst>
          </a:custGeom>
          <a:blipFill>
            <a:blip r:embed="rId3">
              <a:extLst>
                <a:ext uri="{28A0092B-C50C-407E-A947-70E740481C1C}">
                  <a14:useLocalDpi xmlns:a14="http://schemas.microsoft.com/office/drawing/2010/main" val="0"/>
                </a:ext>
              </a:extLst>
            </a:blip>
            <a:stretch>
              <a:fillRect/>
            </a:stretch>
          </a:blipFill>
        </p:spPr>
        <p:txBody>
          <a:bodyPr>
            <a:noAutofit/>
          </a:bodyPr>
          <a:lstStyle/>
          <a:p>
            <a:endParaRPr lang="en-US"/>
          </a:p>
        </p:txBody>
      </p:sp>
      <p:grpSp>
        <p:nvGrpSpPr>
          <p:cNvPr id="3" name="Group 3"/>
          <p:cNvGrpSpPr/>
          <p:nvPr/>
        </p:nvGrpSpPr>
        <p:grpSpPr>
          <a:xfrm>
            <a:off x="-188217" y="9258300"/>
            <a:ext cx="18476217" cy="1028700"/>
            <a:chOff x="0" y="0"/>
            <a:chExt cx="4866164" cy="270933"/>
          </a:xfrm>
        </p:grpSpPr>
        <p:sp>
          <p:nvSpPr>
            <p:cNvPr id="4" name="Freeform 4"/>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sp>
        <p:sp>
          <p:nvSpPr>
            <p:cNvPr id="5" name="TextBox 5"/>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41" name="Group 40">
            <a:extLst>
              <a:ext uri="{FF2B5EF4-FFF2-40B4-BE49-F238E27FC236}">
                <a16:creationId xmlns:a16="http://schemas.microsoft.com/office/drawing/2014/main" id="{3CA9492F-0C51-9EAE-BD80-ED836C928BA2}"/>
              </a:ext>
            </a:extLst>
          </p:cNvPr>
          <p:cNvGrpSpPr/>
          <p:nvPr/>
        </p:nvGrpSpPr>
        <p:grpSpPr>
          <a:xfrm>
            <a:off x="175191" y="385379"/>
            <a:ext cx="11227476" cy="6680982"/>
            <a:chOff x="459658" y="765518"/>
            <a:chExt cx="11227476" cy="5866644"/>
          </a:xfrm>
        </p:grpSpPr>
        <p:grpSp>
          <p:nvGrpSpPr>
            <p:cNvPr id="6" name="Group 6"/>
            <p:cNvGrpSpPr/>
            <p:nvPr/>
          </p:nvGrpSpPr>
          <p:grpSpPr>
            <a:xfrm>
              <a:off x="459658" y="765518"/>
              <a:ext cx="11227476" cy="5866644"/>
              <a:chOff x="0" y="0"/>
              <a:chExt cx="3042735" cy="1344760"/>
            </a:xfrm>
          </p:grpSpPr>
          <p:sp>
            <p:nvSpPr>
              <p:cNvPr id="7" name="Freeform 7"/>
              <p:cNvSpPr/>
              <p:nvPr/>
            </p:nvSpPr>
            <p:spPr>
              <a:xfrm>
                <a:off x="0" y="0"/>
                <a:ext cx="3042735" cy="1344760"/>
              </a:xfrm>
              <a:custGeom>
                <a:avLst/>
                <a:gdLst/>
                <a:ahLst/>
                <a:cxnLst/>
                <a:rect l="l" t="t" r="r" b="b"/>
                <a:pathLst>
                  <a:path w="3042735" h="1344760">
                    <a:moveTo>
                      <a:pt x="0" y="0"/>
                    </a:moveTo>
                    <a:lnTo>
                      <a:pt x="3042735" y="0"/>
                    </a:lnTo>
                    <a:lnTo>
                      <a:pt x="3042735" y="1344760"/>
                    </a:lnTo>
                    <a:lnTo>
                      <a:pt x="0" y="1344760"/>
                    </a:lnTo>
                    <a:close/>
                  </a:path>
                </a:pathLst>
              </a:custGeom>
              <a:solidFill>
                <a:srgbClr val="145DA0"/>
              </a:solidFill>
              <a:ln cap="sq">
                <a:noFill/>
                <a:prstDash val="solid"/>
                <a:miter/>
              </a:ln>
            </p:spPr>
          </p:sp>
          <p:sp>
            <p:nvSpPr>
              <p:cNvPr id="8" name="TextBox 8"/>
              <p:cNvSpPr txBox="1"/>
              <p:nvPr/>
            </p:nvSpPr>
            <p:spPr>
              <a:xfrm>
                <a:off x="0" y="-38100"/>
                <a:ext cx="3042735" cy="138286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0" name="TextBox 10"/>
            <p:cNvSpPr txBox="1"/>
            <p:nvPr/>
          </p:nvSpPr>
          <p:spPr>
            <a:xfrm>
              <a:off x="839753" y="1363352"/>
              <a:ext cx="10494490" cy="4825680"/>
            </a:xfrm>
            <a:prstGeom prst="rect">
              <a:avLst/>
            </a:prstGeom>
          </p:spPr>
          <p:txBody>
            <a:bodyPr lIns="0" tIns="0" rIns="0" bIns="0" rtlCol="0" anchor="t">
              <a:spAutoFit/>
            </a:bodyPr>
            <a:lstStyle/>
            <a:p>
              <a:pPr indent="722313" algn="just">
                <a:lnSpc>
                  <a:spcPct val="107000"/>
                </a:lnSpc>
                <a:spcBef>
                  <a:spcPct val="0"/>
                </a:spcBef>
                <a:spcAft>
                  <a:spcPts val="800"/>
                </a:spcAft>
                <a:buFont typeface="Wingdings" panose="05000000000000000000" pitchFamily="2" charset="2"/>
                <a:buChar char="Ø"/>
              </a:pP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Khai</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phá</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dữ</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liệu</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lẽ</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ra</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nên</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được</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gọi</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một</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cách</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chính</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xác</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hơn</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là</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khai</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phá</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tri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thức</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từ</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dữ</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a:t>
              </a:r>
              <a:r>
                <a:rPr lang="en-US" sz="4000" dirty="0" err="1">
                  <a:solidFill>
                    <a:schemeClr val="bg1"/>
                  </a:solidFill>
                  <a:latin typeface="Aptos" panose="020B0004020202020204" pitchFamily="34" charset="0"/>
                  <a:ea typeface="Yu Gothic" panose="020B0400000000000000" pitchFamily="34" charset="-128"/>
                  <a:cs typeface="Poppins" panose="00000500000000000000" pitchFamily="2" charset="0"/>
                </a:rPr>
                <a:t>liệu</a:t>
              </a:r>
              <a:r>
                <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rPr>
                <a:t>” (Knowledge Discovery from Data - KDD)</a:t>
              </a:r>
              <a:r>
                <a:rPr lang="vi-VN" sz="4000" dirty="0">
                  <a:solidFill>
                    <a:schemeClr val="bg1"/>
                  </a:solidFill>
                  <a:latin typeface="Aptos" panose="020B0004020202020204" pitchFamily="34" charset="0"/>
                  <a:ea typeface="Yu Gothic" panose="020B0400000000000000" pitchFamily="34" charset="-128"/>
                  <a:cs typeface="Poppins" panose="00000500000000000000" pitchFamily="2" charset="0"/>
                </a:rPr>
                <a:t>.</a:t>
              </a:r>
              <a:endParaRPr lang="en-US" sz="4000" dirty="0">
                <a:solidFill>
                  <a:schemeClr val="bg1"/>
                </a:solidFill>
                <a:latin typeface="Aptos" panose="020B0004020202020204" pitchFamily="34" charset="0"/>
                <a:ea typeface="Yu Gothic" panose="020B0400000000000000" pitchFamily="34" charset="-128"/>
                <a:cs typeface="Poppins" panose="00000500000000000000" pitchFamily="2" charset="0"/>
              </a:endParaRPr>
            </a:p>
            <a:p>
              <a:pPr indent="722313" algn="just">
                <a:lnSpc>
                  <a:spcPct val="107000"/>
                </a:lnSpc>
                <a:spcAft>
                  <a:spcPts val="800"/>
                </a:spcAft>
                <a:buFont typeface="Wingdings" panose="05000000000000000000" pitchFamily="2" charset="2"/>
                <a:buChar char="Ø"/>
              </a:pPr>
              <a:r>
                <a:rPr lang="vi-VN" sz="4000" dirty="0">
                  <a:solidFill>
                    <a:schemeClr val="bg1"/>
                  </a:solidFill>
                  <a:effectLst/>
                  <a:latin typeface="Aptos" panose="020B0004020202020204" pitchFamily="34" charset="0"/>
                  <a:ea typeface="Yu Gothic" panose="020B0400000000000000" pitchFamily="34" charset="-128"/>
                  <a:cs typeface="Poppins" panose="00000500000000000000" pitchFamily="2" charset="0"/>
                </a:rPr>
                <a:t>Thuật ngữ  “ khai thác dữ liệu” không thực sự thể hiện hết các thành phần chính trong bức tranh tổng thể</a:t>
              </a:r>
              <a:r>
                <a:rPr lang="en-US" sz="4000" dirty="0">
                  <a:solidFill>
                    <a:schemeClr val="bg1"/>
                  </a:solidFill>
                  <a:effectLst/>
                  <a:latin typeface="Aptos" panose="020B0004020202020204" pitchFamily="34" charset="0"/>
                  <a:ea typeface="Yu Gothic" panose="020B0400000000000000" pitchFamily="34" charset="-128"/>
                  <a:cs typeface="Poppins" panose="00000500000000000000" pitchFamily="2" charset="0"/>
                </a:rPr>
                <a:t>,</a:t>
              </a:r>
              <a:r>
                <a:rPr lang="vi-VN" sz="4000" dirty="0">
                  <a:solidFill>
                    <a:schemeClr val="bg1"/>
                  </a:solidFill>
                  <a:effectLst/>
                  <a:latin typeface="Aptos" panose="020B0004020202020204" pitchFamily="34" charset="0"/>
                  <a:ea typeface="Yu Gothic" panose="020B0400000000000000" pitchFamily="34" charset="-128"/>
                  <a:cs typeface="Poppins" panose="00000500000000000000" pitchFamily="2" charset="0"/>
                </a:rPr>
                <a:t> nó chỉ là một bước trong quá trình khám phá tri thức nhưng vẫn được sử dụng để chỉ toàn bộ quá trình vì ngắn gọn, dễ hiểu. </a:t>
              </a:r>
              <a:endParaRPr lang="en-US" sz="4000" kern="100" dirty="0">
                <a:solidFill>
                  <a:schemeClr val="bg1"/>
                </a:solidFill>
                <a:effectLst/>
                <a:latin typeface="Poppins" panose="00000500000000000000" pitchFamily="2" charset="0"/>
                <a:ea typeface="Yu Gothic" panose="020B0400000000000000" pitchFamily="34" charset="-128"/>
                <a:cs typeface="Poppins" panose="00000500000000000000" pitchFamily="2" charset="0"/>
              </a:endParaRPr>
            </a:p>
          </p:txBody>
        </p:sp>
      </p:grpSp>
      <p:grpSp>
        <p:nvGrpSpPr>
          <p:cNvPr id="11" name="Group 6">
            <a:extLst>
              <a:ext uri="{FF2B5EF4-FFF2-40B4-BE49-F238E27FC236}">
                <a16:creationId xmlns:a16="http://schemas.microsoft.com/office/drawing/2014/main" id="{544790B4-5ABF-BE63-DAA1-103A5DB38822}"/>
              </a:ext>
            </a:extLst>
          </p:cNvPr>
          <p:cNvGrpSpPr/>
          <p:nvPr/>
        </p:nvGrpSpPr>
        <p:grpSpPr>
          <a:xfrm>
            <a:off x="-4191000" y="-3314700"/>
            <a:ext cx="3735531" cy="3735531"/>
            <a:chOff x="0" y="0"/>
            <a:chExt cx="812800" cy="812800"/>
          </a:xfrm>
        </p:grpSpPr>
        <p:sp>
          <p:nvSpPr>
            <p:cNvPr id="12" name="Freeform 7">
              <a:extLst>
                <a:ext uri="{FF2B5EF4-FFF2-40B4-BE49-F238E27FC236}">
                  <a16:creationId xmlns:a16="http://schemas.microsoft.com/office/drawing/2014/main" id="{48774D13-1F59-AD1C-1356-EB4DAB10646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13" name="TextBox 8">
              <a:extLst>
                <a:ext uri="{FF2B5EF4-FFF2-40B4-BE49-F238E27FC236}">
                  <a16:creationId xmlns:a16="http://schemas.microsoft.com/office/drawing/2014/main" id="{529FBBCF-71A2-1442-77C1-651C51E951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0">
            <a:extLst>
              <a:ext uri="{FF2B5EF4-FFF2-40B4-BE49-F238E27FC236}">
                <a16:creationId xmlns:a16="http://schemas.microsoft.com/office/drawing/2014/main" id="{E0FA3E87-8BE6-4AE2-17C8-3CDDE4D3E946}"/>
              </a:ext>
            </a:extLst>
          </p:cNvPr>
          <p:cNvSpPr/>
          <p:nvPr/>
        </p:nvSpPr>
        <p:spPr>
          <a:xfrm>
            <a:off x="20512858" y="765518"/>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5" name="TextBox 11">
            <a:extLst>
              <a:ext uri="{FF2B5EF4-FFF2-40B4-BE49-F238E27FC236}">
                <a16:creationId xmlns:a16="http://schemas.microsoft.com/office/drawing/2014/main" id="{B98A0C04-A9A4-A1AE-6CF3-60E21D6B1E7C}"/>
              </a:ext>
            </a:extLst>
          </p:cNvPr>
          <p:cNvSpPr txBox="1"/>
          <p:nvPr/>
        </p:nvSpPr>
        <p:spPr>
          <a:xfrm>
            <a:off x="22021800" y="1071629"/>
            <a:ext cx="6096000" cy="355097"/>
          </a:xfrm>
          <a:prstGeom prst="rect">
            <a:avLst/>
          </a:prstGeom>
        </p:spPr>
        <p:txBody>
          <a:bodyPr wrap="square" lIns="0" tIns="0" rIns="0" bIns="0" rtlCol="0" anchor="t">
            <a:spAutoFit/>
          </a:bodyPr>
          <a:lstStyle/>
          <a:p>
            <a:pPr algn="l">
              <a:lnSpc>
                <a:spcPts val="2495"/>
              </a:lnSpc>
            </a:pPr>
            <a:r>
              <a:rPr lang="en-US" sz="3200" u="none" strike="noStrike" spc="-35" dirty="0" err="1">
                <a:solidFill>
                  <a:srgbClr val="145DA0"/>
                </a:solidFill>
                <a:latin typeface="Aptos" panose="020B0004020202020204" pitchFamily="34" charset="0"/>
                <a:ea typeface="Poppins"/>
                <a:cs typeface="Poppins"/>
                <a:sym typeface="Poppins"/>
              </a:rPr>
              <a:t>Làm</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sạch</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dữ</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liệu</a:t>
            </a:r>
            <a:r>
              <a:rPr lang="en-US" sz="3200" u="none" strike="noStrike" spc="-35" dirty="0">
                <a:solidFill>
                  <a:srgbClr val="145DA0"/>
                </a:solidFill>
                <a:latin typeface="Poppins"/>
                <a:ea typeface="Poppins"/>
                <a:cs typeface="Poppins"/>
                <a:sym typeface="Poppins"/>
              </a:rPr>
              <a:t> </a:t>
            </a:r>
            <a:r>
              <a:rPr lang="en-US" sz="2800" u="none" strike="noStrike" spc="-35" dirty="0">
                <a:solidFill>
                  <a:srgbClr val="145DA0"/>
                </a:solidFill>
                <a:latin typeface="Poppins"/>
                <a:ea typeface="Poppins"/>
                <a:cs typeface="Poppins"/>
                <a:sym typeface="Poppins"/>
              </a:rPr>
              <a:t>(Data  cleaning)</a:t>
            </a:r>
          </a:p>
        </p:txBody>
      </p:sp>
      <p:sp>
        <p:nvSpPr>
          <p:cNvPr id="16" name="TextBox 12">
            <a:extLst>
              <a:ext uri="{FF2B5EF4-FFF2-40B4-BE49-F238E27FC236}">
                <a16:creationId xmlns:a16="http://schemas.microsoft.com/office/drawing/2014/main" id="{8FF1DE6B-749C-5B8F-25CC-8055ECFCB436}"/>
              </a:ext>
            </a:extLst>
          </p:cNvPr>
          <p:cNvSpPr txBox="1"/>
          <p:nvPr/>
        </p:nvSpPr>
        <p:spPr>
          <a:xfrm>
            <a:off x="20676487" y="779199"/>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01</a:t>
            </a:r>
          </a:p>
        </p:txBody>
      </p:sp>
      <p:sp>
        <p:nvSpPr>
          <p:cNvPr id="17" name="Freeform 10">
            <a:extLst>
              <a:ext uri="{FF2B5EF4-FFF2-40B4-BE49-F238E27FC236}">
                <a16:creationId xmlns:a16="http://schemas.microsoft.com/office/drawing/2014/main" id="{75CD407F-3618-22A9-6A35-34BAB89C93CC}"/>
              </a:ext>
            </a:extLst>
          </p:cNvPr>
          <p:cNvSpPr/>
          <p:nvPr/>
        </p:nvSpPr>
        <p:spPr>
          <a:xfrm>
            <a:off x="21183600" y="20955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8" name="TextBox 11">
            <a:extLst>
              <a:ext uri="{FF2B5EF4-FFF2-40B4-BE49-F238E27FC236}">
                <a16:creationId xmlns:a16="http://schemas.microsoft.com/office/drawing/2014/main" id="{9E0599C6-9415-2D78-0791-4A95EFC6C8FB}"/>
              </a:ext>
            </a:extLst>
          </p:cNvPr>
          <p:cNvSpPr txBox="1"/>
          <p:nvPr/>
        </p:nvSpPr>
        <p:spPr>
          <a:xfrm>
            <a:off x="22692542" y="2401611"/>
            <a:ext cx="6339658" cy="354136"/>
          </a:xfrm>
          <a:prstGeom prst="rect">
            <a:avLst/>
          </a:prstGeom>
        </p:spPr>
        <p:txBody>
          <a:bodyPr wrap="square" lIns="0" tIns="0" rIns="0" bIns="0" rtlCol="0" anchor="t">
            <a:spAutoFit/>
          </a:bodyPr>
          <a:lstStyle/>
          <a:p>
            <a:pPr algn="l">
              <a:lnSpc>
                <a:spcPts val="2495"/>
              </a:lnSpc>
            </a:pPr>
            <a:r>
              <a:rPr lang="en-US" sz="3200" spc="-35" dirty="0" err="1">
                <a:solidFill>
                  <a:srgbClr val="145DA0"/>
                </a:solidFill>
                <a:latin typeface="Aptos" panose="020B0004020202020204" pitchFamily="34" charset="0"/>
                <a:ea typeface="Poppins"/>
                <a:cs typeface="Poppins"/>
                <a:sym typeface="Poppins"/>
              </a:rPr>
              <a:t>Tích</a:t>
            </a:r>
            <a:r>
              <a:rPr lang="en-US" sz="3200" spc="-35" dirty="0">
                <a:solidFill>
                  <a:srgbClr val="145DA0"/>
                </a:solidFill>
                <a:latin typeface="Aptos" panose="020B0004020202020204" pitchFamily="34" charset="0"/>
                <a:ea typeface="Poppins"/>
                <a:cs typeface="Poppins"/>
                <a:sym typeface="Poppins"/>
              </a:rPr>
              <a:t> </a:t>
            </a:r>
            <a:r>
              <a:rPr lang="en-US" sz="3200" spc="-35" dirty="0" err="1">
                <a:solidFill>
                  <a:srgbClr val="145DA0"/>
                </a:solidFill>
                <a:latin typeface="Aptos" panose="020B0004020202020204" pitchFamily="34" charset="0"/>
                <a:ea typeface="Poppins"/>
                <a:cs typeface="Poppins"/>
                <a:sym typeface="Poppins"/>
              </a:rPr>
              <a:t>hợp</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dữ</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liệu</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(Data  integration)</a:t>
            </a:r>
          </a:p>
        </p:txBody>
      </p:sp>
      <p:sp>
        <p:nvSpPr>
          <p:cNvPr id="19" name="TextBox 12">
            <a:extLst>
              <a:ext uri="{FF2B5EF4-FFF2-40B4-BE49-F238E27FC236}">
                <a16:creationId xmlns:a16="http://schemas.microsoft.com/office/drawing/2014/main" id="{1880135F-EBB0-DEF9-A9D8-8C3196D7C5E6}"/>
              </a:ext>
            </a:extLst>
          </p:cNvPr>
          <p:cNvSpPr txBox="1"/>
          <p:nvPr/>
        </p:nvSpPr>
        <p:spPr>
          <a:xfrm>
            <a:off x="21347229" y="21091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02</a:t>
            </a:r>
          </a:p>
        </p:txBody>
      </p:sp>
      <p:sp>
        <p:nvSpPr>
          <p:cNvPr id="20" name="Freeform 10">
            <a:extLst>
              <a:ext uri="{FF2B5EF4-FFF2-40B4-BE49-F238E27FC236}">
                <a16:creationId xmlns:a16="http://schemas.microsoft.com/office/drawing/2014/main" id="{1B43E2DC-5A99-8D04-F7B5-5A4568DEB4CB}"/>
              </a:ext>
            </a:extLst>
          </p:cNvPr>
          <p:cNvSpPr/>
          <p:nvPr/>
        </p:nvSpPr>
        <p:spPr>
          <a:xfrm>
            <a:off x="21536198" y="35433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1" name="TextBox 11">
            <a:extLst>
              <a:ext uri="{FF2B5EF4-FFF2-40B4-BE49-F238E27FC236}">
                <a16:creationId xmlns:a16="http://schemas.microsoft.com/office/drawing/2014/main" id="{A8BF80DE-1D14-61F2-0303-C82FDBFE9BA9}"/>
              </a:ext>
            </a:extLst>
          </p:cNvPr>
          <p:cNvSpPr txBox="1"/>
          <p:nvPr/>
        </p:nvSpPr>
        <p:spPr>
          <a:xfrm>
            <a:off x="23045140" y="3849411"/>
            <a:ext cx="5987060" cy="354136"/>
          </a:xfrm>
          <a:prstGeom prst="rect">
            <a:avLst/>
          </a:prstGeom>
        </p:spPr>
        <p:txBody>
          <a:bodyPr wrap="square" lIns="0" tIns="0" rIns="0" bIns="0" rtlCol="0" anchor="t">
            <a:spAutoFit/>
          </a:bodyPr>
          <a:lstStyle/>
          <a:p>
            <a:pPr algn="l">
              <a:lnSpc>
                <a:spcPts val="2495"/>
              </a:lnSpc>
            </a:pPr>
            <a:r>
              <a:rPr lang="en-US" sz="3200" spc="-35" dirty="0" err="1">
                <a:solidFill>
                  <a:srgbClr val="145DA0"/>
                </a:solidFill>
                <a:latin typeface="Aptos" panose="020B0004020202020204" pitchFamily="34" charset="0"/>
                <a:ea typeface="Poppins"/>
                <a:cs typeface="Poppins"/>
                <a:sym typeface="Poppins"/>
              </a:rPr>
              <a:t>Lựa</a:t>
            </a:r>
            <a:r>
              <a:rPr lang="en-US" sz="3200" spc="-35" dirty="0">
                <a:solidFill>
                  <a:srgbClr val="145DA0"/>
                </a:solidFill>
                <a:latin typeface="Aptos" panose="020B0004020202020204" pitchFamily="34" charset="0"/>
                <a:ea typeface="Poppins"/>
                <a:cs typeface="Poppins"/>
                <a:sym typeface="Poppins"/>
              </a:rPr>
              <a:t> </a:t>
            </a:r>
            <a:r>
              <a:rPr lang="en-US" sz="3200" spc="-35" dirty="0" err="1">
                <a:solidFill>
                  <a:srgbClr val="145DA0"/>
                </a:solidFill>
                <a:latin typeface="Aptos" panose="020B0004020202020204" pitchFamily="34" charset="0"/>
                <a:ea typeface="Poppins"/>
                <a:cs typeface="Poppins"/>
                <a:sym typeface="Poppins"/>
              </a:rPr>
              <a:t>chọn</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dữ</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liệu</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(Data  selection)</a:t>
            </a:r>
          </a:p>
        </p:txBody>
      </p:sp>
      <p:sp>
        <p:nvSpPr>
          <p:cNvPr id="22" name="TextBox 12">
            <a:extLst>
              <a:ext uri="{FF2B5EF4-FFF2-40B4-BE49-F238E27FC236}">
                <a16:creationId xmlns:a16="http://schemas.microsoft.com/office/drawing/2014/main" id="{DEAC409C-6C46-3D26-A2C8-35CAA1728104}"/>
              </a:ext>
            </a:extLst>
          </p:cNvPr>
          <p:cNvSpPr txBox="1"/>
          <p:nvPr/>
        </p:nvSpPr>
        <p:spPr>
          <a:xfrm>
            <a:off x="21699827" y="35569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03</a:t>
            </a:r>
          </a:p>
        </p:txBody>
      </p:sp>
      <p:sp>
        <p:nvSpPr>
          <p:cNvPr id="23" name="Freeform 10">
            <a:extLst>
              <a:ext uri="{FF2B5EF4-FFF2-40B4-BE49-F238E27FC236}">
                <a16:creationId xmlns:a16="http://schemas.microsoft.com/office/drawing/2014/main" id="{A8D96E1B-5494-EB6C-65A8-7B0D5C5F9B01}"/>
              </a:ext>
            </a:extLst>
          </p:cNvPr>
          <p:cNvSpPr/>
          <p:nvPr/>
        </p:nvSpPr>
        <p:spPr>
          <a:xfrm>
            <a:off x="21640800" y="49149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4" name="TextBox 11">
            <a:extLst>
              <a:ext uri="{FF2B5EF4-FFF2-40B4-BE49-F238E27FC236}">
                <a16:creationId xmlns:a16="http://schemas.microsoft.com/office/drawing/2014/main" id="{A73235AA-3892-558F-1CCA-1FC430011378}"/>
              </a:ext>
            </a:extLst>
          </p:cNvPr>
          <p:cNvSpPr txBox="1"/>
          <p:nvPr/>
        </p:nvSpPr>
        <p:spPr>
          <a:xfrm>
            <a:off x="23149742" y="5221011"/>
            <a:ext cx="7330258" cy="354136"/>
          </a:xfrm>
          <a:prstGeom prst="rect">
            <a:avLst/>
          </a:prstGeom>
        </p:spPr>
        <p:txBody>
          <a:bodyPr wrap="square" lIns="0" tIns="0" rIns="0" bIns="0" rtlCol="0" anchor="t">
            <a:spAutoFit/>
          </a:bodyPr>
          <a:lstStyle/>
          <a:p>
            <a:pPr algn="l">
              <a:lnSpc>
                <a:spcPts val="2495"/>
              </a:lnSpc>
            </a:pPr>
            <a:r>
              <a:rPr lang="en-US" sz="3200" spc="-35" dirty="0" err="1">
                <a:solidFill>
                  <a:srgbClr val="145DA0"/>
                </a:solidFill>
                <a:latin typeface="Aptos" panose="020B0004020202020204" pitchFamily="34" charset="0"/>
                <a:ea typeface="Poppins"/>
                <a:cs typeface="Poppins"/>
                <a:sym typeface="Poppins"/>
              </a:rPr>
              <a:t>Chuyển</a:t>
            </a:r>
            <a:r>
              <a:rPr lang="en-US" sz="3200" spc="-35" dirty="0">
                <a:solidFill>
                  <a:srgbClr val="145DA0"/>
                </a:solidFill>
                <a:latin typeface="Aptos" panose="020B0004020202020204" pitchFamily="34" charset="0"/>
                <a:ea typeface="Poppins"/>
                <a:cs typeface="Poppins"/>
                <a:sym typeface="Poppins"/>
              </a:rPr>
              <a:t> </a:t>
            </a:r>
            <a:r>
              <a:rPr lang="en-US" sz="3200" spc="-35" dirty="0" err="1">
                <a:solidFill>
                  <a:srgbClr val="145DA0"/>
                </a:solidFill>
                <a:latin typeface="Aptos" panose="020B0004020202020204" pitchFamily="34" charset="0"/>
                <a:ea typeface="Poppins"/>
                <a:cs typeface="Poppins"/>
                <a:sym typeface="Poppins"/>
              </a:rPr>
              <a:t>đổi</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dữ</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liệu</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(Data transformation)</a:t>
            </a:r>
          </a:p>
        </p:txBody>
      </p:sp>
      <p:sp>
        <p:nvSpPr>
          <p:cNvPr id="25" name="TextBox 12">
            <a:extLst>
              <a:ext uri="{FF2B5EF4-FFF2-40B4-BE49-F238E27FC236}">
                <a16:creationId xmlns:a16="http://schemas.microsoft.com/office/drawing/2014/main" id="{93F04AD3-6B0B-6DB6-97EB-EBA9F525700E}"/>
              </a:ext>
            </a:extLst>
          </p:cNvPr>
          <p:cNvSpPr txBox="1"/>
          <p:nvPr/>
        </p:nvSpPr>
        <p:spPr>
          <a:xfrm>
            <a:off x="21804429" y="49285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04</a:t>
            </a:r>
          </a:p>
        </p:txBody>
      </p:sp>
      <p:sp>
        <p:nvSpPr>
          <p:cNvPr id="26" name="Freeform 10">
            <a:extLst>
              <a:ext uri="{FF2B5EF4-FFF2-40B4-BE49-F238E27FC236}">
                <a16:creationId xmlns:a16="http://schemas.microsoft.com/office/drawing/2014/main" id="{445E7628-4CAE-CEDD-AFEF-940454076044}"/>
              </a:ext>
            </a:extLst>
          </p:cNvPr>
          <p:cNvSpPr/>
          <p:nvPr/>
        </p:nvSpPr>
        <p:spPr>
          <a:xfrm>
            <a:off x="21403230" y="62103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7" name="TextBox 11">
            <a:extLst>
              <a:ext uri="{FF2B5EF4-FFF2-40B4-BE49-F238E27FC236}">
                <a16:creationId xmlns:a16="http://schemas.microsoft.com/office/drawing/2014/main" id="{9895251A-7DC2-05AA-D46D-4EA7654D533D}"/>
              </a:ext>
            </a:extLst>
          </p:cNvPr>
          <p:cNvSpPr txBox="1"/>
          <p:nvPr/>
        </p:nvSpPr>
        <p:spPr>
          <a:xfrm>
            <a:off x="22912172" y="6516411"/>
            <a:ext cx="7101658" cy="354136"/>
          </a:xfrm>
          <a:prstGeom prst="rect">
            <a:avLst/>
          </a:prstGeom>
        </p:spPr>
        <p:txBody>
          <a:bodyPr wrap="square" lIns="0" tIns="0" rIns="0" bIns="0" rtlCol="0" anchor="t">
            <a:spAutoFit/>
          </a:bodyPr>
          <a:lstStyle/>
          <a:p>
            <a:pPr algn="l">
              <a:lnSpc>
                <a:spcPts val="2495"/>
              </a:lnSpc>
            </a:pPr>
            <a:r>
              <a:rPr lang="en-US" sz="3200" u="none" strike="noStrike" spc="-35" dirty="0" err="1">
                <a:solidFill>
                  <a:srgbClr val="145DA0"/>
                </a:solidFill>
                <a:latin typeface="Aptos" panose="020B0004020202020204" pitchFamily="34" charset="0"/>
                <a:ea typeface="Poppins"/>
                <a:cs typeface="Poppins"/>
                <a:sym typeface="Poppins"/>
              </a:rPr>
              <a:t>Khai</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th</a:t>
            </a:r>
            <a:r>
              <a:rPr lang="en-US" sz="3200" spc="-35" dirty="0" err="1">
                <a:solidFill>
                  <a:srgbClr val="145DA0"/>
                </a:solidFill>
                <a:latin typeface="Aptos" panose="020B0004020202020204" pitchFamily="34" charset="0"/>
                <a:ea typeface="Poppins"/>
                <a:cs typeface="Poppins"/>
                <a:sym typeface="Poppins"/>
              </a:rPr>
              <a:t>ác</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dữ</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liệu</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(Data mining)</a:t>
            </a:r>
          </a:p>
        </p:txBody>
      </p:sp>
      <p:sp>
        <p:nvSpPr>
          <p:cNvPr id="28" name="TextBox 12">
            <a:extLst>
              <a:ext uri="{FF2B5EF4-FFF2-40B4-BE49-F238E27FC236}">
                <a16:creationId xmlns:a16="http://schemas.microsoft.com/office/drawing/2014/main" id="{1397E589-FEC3-F744-0EC5-44620FE3F507}"/>
              </a:ext>
            </a:extLst>
          </p:cNvPr>
          <p:cNvSpPr txBox="1"/>
          <p:nvPr/>
        </p:nvSpPr>
        <p:spPr>
          <a:xfrm>
            <a:off x="21566859" y="62239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05</a:t>
            </a:r>
          </a:p>
        </p:txBody>
      </p:sp>
      <p:sp>
        <p:nvSpPr>
          <p:cNvPr id="29" name="Freeform 10">
            <a:extLst>
              <a:ext uri="{FF2B5EF4-FFF2-40B4-BE49-F238E27FC236}">
                <a16:creationId xmlns:a16="http://schemas.microsoft.com/office/drawing/2014/main" id="{3D385177-9E40-63EF-8489-0985E539B65B}"/>
              </a:ext>
            </a:extLst>
          </p:cNvPr>
          <p:cNvSpPr/>
          <p:nvPr/>
        </p:nvSpPr>
        <p:spPr>
          <a:xfrm>
            <a:off x="21107400" y="75057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0" name="TextBox 11">
            <a:extLst>
              <a:ext uri="{FF2B5EF4-FFF2-40B4-BE49-F238E27FC236}">
                <a16:creationId xmlns:a16="http://schemas.microsoft.com/office/drawing/2014/main" id="{A3B1699E-7590-B3BF-6AF8-77501F5B161B}"/>
              </a:ext>
            </a:extLst>
          </p:cNvPr>
          <p:cNvSpPr txBox="1"/>
          <p:nvPr/>
        </p:nvSpPr>
        <p:spPr>
          <a:xfrm>
            <a:off x="22616342" y="7811811"/>
            <a:ext cx="7101658" cy="354136"/>
          </a:xfrm>
          <a:prstGeom prst="rect">
            <a:avLst/>
          </a:prstGeom>
        </p:spPr>
        <p:txBody>
          <a:bodyPr wrap="square" lIns="0" tIns="0" rIns="0" bIns="0" rtlCol="0" anchor="t">
            <a:spAutoFit/>
          </a:bodyPr>
          <a:lstStyle/>
          <a:p>
            <a:pPr algn="l">
              <a:lnSpc>
                <a:spcPts val="2495"/>
              </a:lnSpc>
            </a:pPr>
            <a:r>
              <a:rPr lang="en-US" sz="3200" u="none" strike="noStrike" spc="-35" dirty="0" err="1">
                <a:solidFill>
                  <a:srgbClr val="145DA0"/>
                </a:solidFill>
                <a:latin typeface="Aptos" panose="020B0004020202020204" pitchFamily="34" charset="0"/>
                <a:ea typeface="Poppins"/>
                <a:cs typeface="Poppins"/>
                <a:sym typeface="Poppins"/>
              </a:rPr>
              <a:t>Đánh</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giá</a:t>
            </a:r>
            <a:r>
              <a:rPr lang="en-US" sz="3200" u="none" strike="noStrike" spc="-35" dirty="0">
                <a:solidFill>
                  <a:srgbClr val="145DA0"/>
                </a:solidFill>
                <a:latin typeface="Aptos" panose="020B0004020202020204" pitchFamily="34" charset="0"/>
                <a:ea typeface="Poppins"/>
                <a:cs typeface="Poppins"/>
                <a:sym typeface="Poppins"/>
              </a:rPr>
              <a:t> </a:t>
            </a:r>
            <a:r>
              <a:rPr lang="en-US" sz="3200" u="none" strike="noStrike" spc="-35" dirty="0" err="1">
                <a:solidFill>
                  <a:srgbClr val="145DA0"/>
                </a:solidFill>
                <a:latin typeface="Aptos" panose="020B0004020202020204" pitchFamily="34" charset="0"/>
                <a:ea typeface="Poppins"/>
                <a:cs typeface="Poppins"/>
                <a:sym typeface="Poppins"/>
              </a:rPr>
              <a:t>mẫu</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(Pattern evaluation)</a:t>
            </a:r>
          </a:p>
        </p:txBody>
      </p:sp>
      <p:sp>
        <p:nvSpPr>
          <p:cNvPr id="31" name="TextBox 12">
            <a:extLst>
              <a:ext uri="{FF2B5EF4-FFF2-40B4-BE49-F238E27FC236}">
                <a16:creationId xmlns:a16="http://schemas.microsoft.com/office/drawing/2014/main" id="{C9BB3882-59AB-CA93-E9FB-012BEEF9ECAC}"/>
              </a:ext>
            </a:extLst>
          </p:cNvPr>
          <p:cNvSpPr txBox="1"/>
          <p:nvPr/>
        </p:nvSpPr>
        <p:spPr>
          <a:xfrm>
            <a:off x="21271029" y="75193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06</a:t>
            </a:r>
          </a:p>
        </p:txBody>
      </p:sp>
      <p:sp>
        <p:nvSpPr>
          <p:cNvPr id="32" name="Freeform 10">
            <a:extLst>
              <a:ext uri="{FF2B5EF4-FFF2-40B4-BE49-F238E27FC236}">
                <a16:creationId xmlns:a16="http://schemas.microsoft.com/office/drawing/2014/main" id="{3B8D0FFD-3D5B-6F3A-AB01-D4D6B6C2CB38}"/>
              </a:ext>
            </a:extLst>
          </p:cNvPr>
          <p:cNvSpPr/>
          <p:nvPr/>
        </p:nvSpPr>
        <p:spPr>
          <a:xfrm>
            <a:off x="20574000" y="8724900"/>
            <a:ext cx="955444" cy="948982"/>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3" name="TextBox 11">
            <a:extLst>
              <a:ext uri="{FF2B5EF4-FFF2-40B4-BE49-F238E27FC236}">
                <a16:creationId xmlns:a16="http://schemas.microsoft.com/office/drawing/2014/main" id="{4F2136ED-8D8A-B196-506B-147CE6E7053A}"/>
              </a:ext>
            </a:extLst>
          </p:cNvPr>
          <p:cNvSpPr txBox="1"/>
          <p:nvPr/>
        </p:nvSpPr>
        <p:spPr>
          <a:xfrm>
            <a:off x="22082942" y="9031011"/>
            <a:ext cx="7635058" cy="354136"/>
          </a:xfrm>
          <a:prstGeom prst="rect">
            <a:avLst/>
          </a:prstGeom>
        </p:spPr>
        <p:txBody>
          <a:bodyPr wrap="square" lIns="0" tIns="0" rIns="0" bIns="0" rtlCol="0" anchor="t">
            <a:spAutoFit/>
          </a:bodyPr>
          <a:lstStyle/>
          <a:p>
            <a:pPr algn="l">
              <a:lnSpc>
                <a:spcPts val="2495"/>
              </a:lnSpc>
            </a:pPr>
            <a:r>
              <a:rPr lang="en-US" sz="3200" spc="-35" dirty="0" err="1">
                <a:solidFill>
                  <a:srgbClr val="145DA0"/>
                </a:solidFill>
                <a:latin typeface="Aptos" panose="020B0004020202020204" pitchFamily="34" charset="0"/>
                <a:ea typeface="Poppins"/>
                <a:cs typeface="Poppins"/>
                <a:sym typeface="Poppins"/>
              </a:rPr>
              <a:t>Trình</a:t>
            </a:r>
            <a:r>
              <a:rPr lang="en-US" sz="3200" spc="-35" dirty="0">
                <a:solidFill>
                  <a:srgbClr val="145DA0"/>
                </a:solidFill>
                <a:latin typeface="Aptos" panose="020B0004020202020204" pitchFamily="34" charset="0"/>
                <a:ea typeface="Poppins"/>
                <a:cs typeface="Poppins"/>
                <a:sym typeface="Poppins"/>
              </a:rPr>
              <a:t> </a:t>
            </a:r>
            <a:r>
              <a:rPr lang="en-US" sz="3200" spc="-35" dirty="0" err="1">
                <a:solidFill>
                  <a:srgbClr val="145DA0"/>
                </a:solidFill>
                <a:latin typeface="Aptos" panose="020B0004020202020204" pitchFamily="34" charset="0"/>
                <a:ea typeface="Poppins"/>
                <a:cs typeface="Poppins"/>
                <a:sym typeface="Poppins"/>
              </a:rPr>
              <a:t>bày</a:t>
            </a:r>
            <a:r>
              <a:rPr lang="en-US" sz="3200" spc="-35" dirty="0">
                <a:solidFill>
                  <a:srgbClr val="145DA0"/>
                </a:solidFill>
                <a:latin typeface="Aptos" panose="020B0004020202020204" pitchFamily="34" charset="0"/>
                <a:ea typeface="Poppins"/>
                <a:cs typeface="Poppins"/>
                <a:sym typeface="Poppins"/>
              </a:rPr>
              <a:t> tri </a:t>
            </a:r>
            <a:r>
              <a:rPr lang="en-US" sz="3200" spc="-35" dirty="0" err="1">
                <a:solidFill>
                  <a:srgbClr val="145DA0"/>
                </a:solidFill>
                <a:latin typeface="Aptos" panose="020B0004020202020204" pitchFamily="34" charset="0"/>
                <a:ea typeface="Poppins"/>
                <a:cs typeface="Poppins"/>
                <a:sym typeface="Poppins"/>
              </a:rPr>
              <a:t>thức</a:t>
            </a:r>
            <a:r>
              <a:rPr lang="en-US" sz="3200" u="none" strike="noStrike" spc="-35" dirty="0">
                <a:solidFill>
                  <a:srgbClr val="145DA0"/>
                </a:solidFill>
                <a:latin typeface="Aptos" panose="020B0004020202020204" pitchFamily="34" charset="0"/>
                <a:ea typeface="Poppins"/>
                <a:cs typeface="Poppins"/>
                <a:sym typeface="Poppins"/>
              </a:rPr>
              <a:t> </a:t>
            </a:r>
            <a:r>
              <a:rPr lang="en-US" sz="2800" u="none" strike="noStrike" spc="-35" dirty="0">
                <a:solidFill>
                  <a:srgbClr val="145DA0"/>
                </a:solidFill>
                <a:latin typeface="Poppins"/>
                <a:ea typeface="Poppins"/>
                <a:cs typeface="Poppins"/>
                <a:sym typeface="Poppins"/>
              </a:rPr>
              <a:t>(Knowledge presentation)</a:t>
            </a:r>
          </a:p>
        </p:txBody>
      </p:sp>
      <p:sp>
        <p:nvSpPr>
          <p:cNvPr id="34" name="TextBox 12">
            <a:extLst>
              <a:ext uri="{FF2B5EF4-FFF2-40B4-BE49-F238E27FC236}">
                <a16:creationId xmlns:a16="http://schemas.microsoft.com/office/drawing/2014/main" id="{7D1E7782-3659-CB76-628B-BE2927FD2204}"/>
              </a:ext>
            </a:extLst>
          </p:cNvPr>
          <p:cNvSpPr txBox="1"/>
          <p:nvPr/>
        </p:nvSpPr>
        <p:spPr>
          <a:xfrm>
            <a:off x="20737629" y="8738581"/>
            <a:ext cx="628185" cy="776816"/>
          </a:xfrm>
          <a:prstGeom prst="rect">
            <a:avLst/>
          </a:prstGeom>
        </p:spPr>
        <p:txBody>
          <a:bodyPr wrap="square" lIns="0" tIns="0" rIns="0" bIns="0" rtlCol="0" anchor="t">
            <a:spAutoFit/>
          </a:bodyPr>
          <a:lstStyle/>
          <a:p>
            <a:pPr marL="0" lvl="0" indent="0" algn="ctr">
              <a:lnSpc>
                <a:spcPts val="6697"/>
              </a:lnSpc>
              <a:spcBef>
                <a:spcPct val="0"/>
              </a:spcBef>
            </a:pPr>
            <a:r>
              <a:rPr lang="en-US" sz="4000" dirty="0">
                <a:solidFill>
                  <a:srgbClr val="FDFDFD"/>
                </a:solidFill>
                <a:latin typeface="Open Sans Extra Bold"/>
                <a:ea typeface="Open Sans Extra Bold"/>
                <a:cs typeface="Open Sans Extra Bold"/>
                <a:sym typeface="Open Sans Extra Bold"/>
              </a:rPr>
              <a:t>07</a:t>
            </a:r>
          </a:p>
        </p:txBody>
      </p:sp>
      <p:sp>
        <p:nvSpPr>
          <p:cNvPr id="35" name="TextBox 8">
            <a:extLst>
              <a:ext uri="{FF2B5EF4-FFF2-40B4-BE49-F238E27FC236}">
                <a16:creationId xmlns:a16="http://schemas.microsoft.com/office/drawing/2014/main" id="{9E8C54BD-DB78-25AA-1276-453A0EA46266}"/>
              </a:ext>
            </a:extLst>
          </p:cNvPr>
          <p:cNvSpPr txBox="1"/>
          <p:nvPr/>
        </p:nvSpPr>
        <p:spPr>
          <a:xfrm>
            <a:off x="-6477000" y="-3001363"/>
            <a:ext cx="6033363" cy="661271"/>
          </a:xfrm>
          <a:prstGeom prst="rect">
            <a:avLst/>
          </a:prstGeom>
        </p:spPr>
        <p:txBody>
          <a:bodyPr lIns="0" tIns="0" rIns="0" bIns="0" rtlCol="0" anchor="t">
            <a:spAutoFit/>
          </a:bodyPr>
          <a:lstStyle/>
          <a:p>
            <a:pPr marL="0" lvl="0" indent="0" algn="l">
              <a:lnSpc>
                <a:spcPts val="6553"/>
              </a:lnSpc>
              <a:spcBef>
                <a:spcPct val="0"/>
              </a:spcBef>
            </a:pPr>
            <a:r>
              <a:rPr lang="en-US" sz="800" dirty="0" err="1">
                <a:solidFill>
                  <a:srgbClr val="FDFDFD"/>
                </a:solidFill>
                <a:latin typeface="Open Sans Extra Bold"/>
                <a:ea typeface="Open Sans Extra Bold"/>
                <a:cs typeface="Open Sans Extra Bold"/>
                <a:sym typeface="Open Sans Extra Bold"/>
              </a:rPr>
              <a:t>Các</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bước</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khai</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thác</a:t>
            </a:r>
            <a:r>
              <a:rPr lang="en-US" sz="800" dirty="0">
                <a:solidFill>
                  <a:srgbClr val="FDFDFD"/>
                </a:solidFill>
                <a:latin typeface="Open Sans Extra Bold"/>
                <a:ea typeface="Open Sans Extra Bold"/>
                <a:cs typeface="Open Sans Extra Bold"/>
                <a:sym typeface="Open Sans Extra Bold"/>
              </a:rPr>
              <a:t> tri </a:t>
            </a:r>
            <a:r>
              <a:rPr lang="en-US" sz="800" dirty="0" err="1">
                <a:solidFill>
                  <a:srgbClr val="FDFDFD"/>
                </a:solidFill>
                <a:latin typeface="Open Sans Extra Bold"/>
                <a:ea typeface="Open Sans Extra Bold"/>
                <a:cs typeface="Open Sans Extra Bold"/>
                <a:sym typeface="Open Sans Extra Bold"/>
              </a:rPr>
              <a:t>thức</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từ</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dữ</a:t>
            </a:r>
            <a:r>
              <a:rPr lang="en-US" sz="800" dirty="0">
                <a:solidFill>
                  <a:srgbClr val="FDFDFD"/>
                </a:solidFill>
                <a:latin typeface="Open Sans Extra Bold"/>
                <a:ea typeface="Open Sans Extra Bold"/>
                <a:cs typeface="Open Sans Extra Bold"/>
                <a:sym typeface="Open Sans Extra Bold"/>
              </a:rPr>
              <a:t> </a:t>
            </a:r>
            <a:r>
              <a:rPr lang="en-US" sz="800" dirty="0" err="1">
                <a:solidFill>
                  <a:srgbClr val="FDFDFD"/>
                </a:solidFill>
                <a:latin typeface="Open Sans Extra Bold"/>
                <a:ea typeface="Open Sans Extra Bold"/>
                <a:cs typeface="Open Sans Extra Bold"/>
                <a:sym typeface="Open Sans Extra Bold"/>
              </a:rPr>
              <a:t>liệu</a:t>
            </a:r>
            <a:endParaRPr lang="en-US" sz="800" dirty="0">
              <a:solidFill>
                <a:srgbClr val="FDFDFD"/>
              </a:solidFill>
              <a:latin typeface="Open Sans Extra Bold"/>
              <a:ea typeface="Open Sans Extra Bold"/>
              <a:cs typeface="Open Sans Extra Bold"/>
              <a:sym typeface="Open Sans Extra Bold"/>
            </a:endParaRPr>
          </a:p>
        </p:txBody>
      </p:sp>
      <p:sp>
        <p:nvSpPr>
          <p:cNvPr id="37" name="TextBox 9">
            <a:extLst>
              <a:ext uri="{FF2B5EF4-FFF2-40B4-BE49-F238E27FC236}">
                <a16:creationId xmlns:a16="http://schemas.microsoft.com/office/drawing/2014/main" id="{488ED1F0-40BE-AC59-B649-3F1137A76A6F}"/>
              </a:ext>
            </a:extLst>
          </p:cNvPr>
          <p:cNvSpPr txBox="1"/>
          <p:nvPr/>
        </p:nvSpPr>
        <p:spPr>
          <a:xfrm>
            <a:off x="-6477000" y="-721145"/>
            <a:ext cx="5885945" cy="326884"/>
          </a:xfrm>
          <a:prstGeom prst="rect">
            <a:avLst/>
          </a:prstGeom>
        </p:spPr>
        <p:txBody>
          <a:bodyPr lIns="0" tIns="0" rIns="0" bIns="0" rtlCol="0" anchor="t">
            <a:spAutoFit/>
          </a:bodyPr>
          <a:lstStyle/>
          <a:p>
            <a:pPr algn="l">
              <a:lnSpc>
                <a:spcPts val="3122"/>
              </a:lnSpc>
            </a:pPr>
            <a:r>
              <a:rPr lang="en-US" sz="800" i="1" u="none" strike="noStrike" spc="-44" dirty="0">
                <a:solidFill>
                  <a:srgbClr val="FDFDFD"/>
                </a:solidFill>
                <a:latin typeface="Poppins"/>
                <a:ea typeface="Poppins"/>
                <a:cs typeface="Poppins"/>
                <a:sym typeface="Poppins"/>
              </a:rPr>
              <a:t>(Steps of Knowledge discovery from data)</a:t>
            </a:r>
          </a:p>
        </p:txBody>
      </p:sp>
      <p:sp>
        <p:nvSpPr>
          <p:cNvPr id="40" name="TextBox 39">
            <a:extLst>
              <a:ext uri="{FF2B5EF4-FFF2-40B4-BE49-F238E27FC236}">
                <a16:creationId xmlns:a16="http://schemas.microsoft.com/office/drawing/2014/main" id="{0F6B2F32-0FAE-36F3-2112-856EE7778D56}"/>
              </a:ext>
            </a:extLst>
          </p:cNvPr>
          <p:cNvSpPr txBox="1"/>
          <p:nvPr/>
        </p:nvSpPr>
        <p:spPr>
          <a:xfrm>
            <a:off x="175191" y="7602674"/>
            <a:ext cx="17960409" cy="1387046"/>
          </a:xfrm>
          <a:prstGeom prst="rect">
            <a:avLst/>
          </a:prstGeom>
          <a:noFill/>
        </p:spPr>
        <p:txBody>
          <a:bodyPr wrap="square">
            <a:spAutoFit/>
          </a:bodyPr>
          <a:lstStyle/>
          <a:p>
            <a:pPr algn="just">
              <a:lnSpc>
                <a:spcPct val="107000"/>
              </a:lnSpc>
              <a:spcAft>
                <a:spcPts val="800"/>
              </a:spcAft>
            </a:pPr>
            <a:r>
              <a:rPr lang="vi-VN" sz="4000" b="1" dirty="0">
                <a:latin typeface="Aptos" panose="020B0004020202020204" pitchFamily="34" charset="0"/>
                <a:ea typeface="Yu Gothic" panose="020B0400000000000000" pitchFamily="34" charset="-128"/>
                <a:cs typeface="Poppins" panose="00000500000000000000" pitchFamily="2" charset="0"/>
              </a:rPr>
              <a:t>Kết luận: </a:t>
            </a:r>
            <a:r>
              <a:rPr lang="en-US" sz="4000" b="1" dirty="0" err="1">
                <a:latin typeface="Aptos" panose="020B0004020202020204" pitchFamily="34" charset="0"/>
                <a:ea typeface="Yu Gothic" panose="020B0400000000000000" pitchFamily="34" charset="-128"/>
                <a:cs typeface="Poppins" panose="00000500000000000000" pitchFamily="2" charset="0"/>
              </a:rPr>
              <a:t>Khai</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phá</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dữ</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liệu</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là</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quá</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trình</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khám</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phá</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các</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mẫu</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thú</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vị</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và</a:t>
            </a:r>
            <a:r>
              <a:rPr lang="en-US" sz="4000" b="1" dirty="0">
                <a:latin typeface="Aptos" panose="020B0004020202020204" pitchFamily="34" charset="0"/>
                <a:ea typeface="Yu Gothic" panose="020B0400000000000000" pitchFamily="34" charset="-128"/>
                <a:cs typeface="Poppins" panose="00000500000000000000" pitchFamily="2" charset="0"/>
              </a:rPr>
              <a:t> tri </a:t>
            </a:r>
            <a:r>
              <a:rPr lang="en-US" sz="4000" b="1" dirty="0" err="1">
                <a:latin typeface="Aptos" panose="020B0004020202020204" pitchFamily="34" charset="0"/>
                <a:ea typeface="Yu Gothic" panose="020B0400000000000000" pitchFamily="34" charset="-128"/>
                <a:cs typeface="Poppins" panose="00000500000000000000" pitchFamily="2" charset="0"/>
              </a:rPr>
              <a:t>thức</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từ</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lượng</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vi-VN" sz="4000" b="1" dirty="0">
                <a:latin typeface="Aptos" panose="020B0004020202020204" pitchFamily="34" charset="0"/>
                <a:ea typeface="Yu Gothic" panose="020B0400000000000000" pitchFamily="34" charset="-128"/>
                <a:cs typeface="Poppins" panose="00000500000000000000" pitchFamily="2" charset="0"/>
              </a:rPr>
              <a:t>l</a:t>
            </a:r>
            <a:r>
              <a:rPr lang="en-US" sz="4000" b="1" dirty="0" err="1">
                <a:latin typeface="Aptos" panose="020B0004020202020204" pitchFamily="34" charset="0"/>
                <a:ea typeface="Yu Gothic" panose="020B0400000000000000" pitchFamily="34" charset="-128"/>
                <a:cs typeface="Poppins" panose="00000500000000000000" pitchFamily="2" charset="0"/>
              </a:rPr>
              <a:t>ớn</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dữ</a:t>
            </a:r>
            <a:r>
              <a:rPr lang="en-US" sz="4000" b="1" dirty="0">
                <a:latin typeface="Aptos" panose="020B0004020202020204" pitchFamily="34" charset="0"/>
                <a:ea typeface="Yu Gothic" panose="020B0400000000000000" pitchFamily="34" charset="-128"/>
                <a:cs typeface="Poppins" panose="00000500000000000000" pitchFamily="2" charset="0"/>
              </a:rPr>
              <a:t> </a:t>
            </a:r>
            <a:r>
              <a:rPr lang="en-US" sz="4000" b="1" dirty="0" err="1">
                <a:latin typeface="Aptos" panose="020B0004020202020204" pitchFamily="34" charset="0"/>
                <a:ea typeface="Yu Gothic" panose="020B0400000000000000" pitchFamily="34" charset="-128"/>
                <a:cs typeface="Poppins" panose="00000500000000000000" pitchFamily="2" charset="0"/>
              </a:rPr>
              <a:t>liệu</a:t>
            </a:r>
            <a:r>
              <a:rPr lang="en-US" sz="4000" b="1" dirty="0">
                <a:latin typeface="Aptos" panose="020B0004020202020204" pitchFamily="34" charset="0"/>
                <a:ea typeface="Yu Gothic" panose="020B0400000000000000" pitchFamily="34" charset="-128"/>
                <a:cs typeface="Poppins" panose="00000500000000000000" pitchFamily="2" charset="0"/>
              </a:rPr>
              <a:t>. </a:t>
            </a:r>
            <a:endParaRPr lang="en-ID" sz="4000" b="1" dirty="0">
              <a:latin typeface="Aptos" panose="020B0004020202020204" pitchFamily="34" charset="0"/>
              <a:ea typeface="Yu Gothic" panose="020B0400000000000000" pitchFamily="34" charset="-128"/>
              <a:cs typeface="Poppins" panose="00000500000000000000" pitchFamily="2" charset="0"/>
            </a:endParaRPr>
          </a:p>
        </p:txBody>
      </p:sp>
      <p:pic>
        <p:nvPicPr>
          <p:cNvPr id="1026" name="Picture 2">
            <a:extLst>
              <a:ext uri="{FF2B5EF4-FFF2-40B4-BE49-F238E27FC236}">
                <a16:creationId xmlns:a16="http://schemas.microsoft.com/office/drawing/2014/main" id="{874D982A-01DB-DD3B-CC58-B5046C1378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5246" y="420832"/>
            <a:ext cx="6782754" cy="6645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3153"/>
            <a:ext cx="7523780" cy="7546156"/>
            <a:chOff x="0" y="0"/>
            <a:chExt cx="2106826" cy="2113092"/>
          </a:xfrm>
        </p:grpSpPr>
        <p:sp>
          <p:nvSpPr>
            <p:cNvPr id="3" name="Freeform 3"/>
            <p:cNvSpPr/>
            <p:nvPr/>
          </p:nvSpPr>
          <p:spPr>
            <a:xfrm>
              <a:off x="0" y="0"/>
              <a:ext cx="2106826" cy="2113092"/>
            </a:xfrm>
            <a:custGeom>
              <a:avLst/>
              <a:gdLst/>
              <a:ahLst/>
              <a:cxnLst/>
              <a:rect l="l" t="t" r="r" b="b"/>
              <a:pathLst>
                <a:path w="2106826" h="2113092">
                  <a:moveTo>
                    <a:pt x="0" y="0"/>
                  </a:moveTo>
                  <a:lnTo>
                    <a:pt x="2106826" y="0"/>
                  </a:lnTo>
                  <a:lnTo>
                    <a:pt x="2106826" y="2113092"/>
                  </a:lnTo>
                  <a:lnTo>
                    <a:pt x="0" y="2113092"/>
                  </a:lnTo>
                  <a:close/>
                </a:path>
              </a:pathLst>
            </a:custGeom>
            <a:solidFill>
              <a:srgbClr val="145DA0">
                <a:alpha val="95686"/>
              </a:srgbClr>
            </a:solidFill>
            <a:ln cap="sq">
              <a:noFill/>
              <a:prstDash val="solid"/>
              <a:miter/>
            </a:ln>
          </p:spPr>
        </p:sp>
        <p:sp>
          <p:nvSpPr>
            <p:cNvPr id="4" name="TextBox 4"/>
            <p:cNvSpPr txBox="1"/>
            <p:nvPr/>
          </p:nvSpPr>
          <p:spPr>
            <a:xfrm>
              <a:off x="0" y="-38100"/>
              <a:ext cx="2106826" cy="2151192"/>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8885790" y="164332"/>
            <a:ext cx="7878210" cy="10008368"/>
          </a:xfrm>
          <a:prstGeom prst="rect">
            <a:avLst/>
          </a:prstGeom>
        </p:spPr>
      </p:pic>
      <p:sp>
        <p:nvSpPr>
          <p:cNvPr id="9" name="TextBox 9"/>
          <p:cNvSpPr txBox="1"/>
          <p:nvPr/>
        </p:nvSpPr>
        <p:spPr>
          <a:xfrm>
            <a:off x="1644847" y="2019300"/>
            <a:ext cx="6310252" cy="4715009"/>
          </a:xfrm>
          <a:prstGeom prst="rect">
            <a:avLst/>
          </a:prstGeom>
        </p:spPr>
        <p:txBody>
          <a:bodyPr wrap="square" lIns="0" tIns="0" rIns="0" bIns="0" rtlCol="0" anchor="t">
            <a:spAutoFit/>
          </a:bodyPr>
          <a:lstStyle/>
          <a:p>
            <a:pPr algn="just">
              <a:lnSpc>
                <a:spcPct val="107000"/>
              </a:lnSpc>
              <a:spcAft>
                <a:spcPts val="800"/>
              </a:spcAft>
            </a:pPr>
            <a:r>
              <a:rPr lang="en-US" sz="4800" kern="100" dirty="0">
                <a:solidFill>
                  <a:schemeClr val="bg1"/>
                </a:solidFill>
                <a:latin typeface="Aptos"/>
                <a:ea typeface="Yu Gothic"/>
                <a:cs typeface="Arial"/>
              </a:rPr>
              <a:t>B</a:t>
            </a:r>
            <a:r>
              <a:rPr lang="vi-VN" sz="4800" kern="100" dirty="0">
                <a:solidFill>
                  <a:schemeClr val="bg1"/>
                </a:solidFill>
                <a:effectLst/>
                <a:latin typeface="Aptos"/>
                <a:ea typeface="Yu Gothic"/>
                <a:cs typeface="Arial"/>
              </a:rPr>
              <a:t>i</a:t>
            </a:r>
            <a:r>
              <a:rPr lang="vi-VN" sz="4800" kern="100" dirty="0">
                <a:solidFill>
                  <a:schemeClr val="bg1"/>
                </a:solidFill>
                <a:effectLst/>
                <a:latin typeface="Aptos"/>
                <a:ea typeface="Yu Gothic"/>
                <a:cs typeface="Cambria" panose="02040503050406030204" pitchFamily="18" charset="0"/>
              </a:rPr>
              <a:t>ể</a:t>
            </a:r>
            <a:r>
              <a:rPr lang="vi-VN" sz="4800" kern="100" dirty="0">
                <a:solidFill>
                  <a:schemeClr val="bg1"/>
                </a:solidFill>
                <a:effectLst/>
                <a:latin typeface="Aptos"/>
                <a:ea typeface="Yu Gothic"/>
                <a:cs typeface="Arial"/>
              </a:rPr>
              <a:t>u đ</a:t>
            </a:r>
            <a:r>
              <a:rPr lang="vi-VN" sz="4800" kern="100" dirty="0">
                <a:solidFill>
                  <a:schemeClr val="bg1"/>
                </a:solidFill>
                <a:effectLst/>
                <a:latin typeface="Aptos"/>
                <a:ea typeface="Yu Gothic"/>
                <a:cs typeface="Cambria" panose="02040503050406030204" pitchFamily="18" charset="0"/>
              </a:rPr>
              <a:t>ồ</a:t>
            </a:r>
            <a:r>
              <a:rPr lang="vi-VN" sz="4800" kern="100" dirty="0">
                <a:solidFill>
                  <a:schemeClr val="bg1"/>
                </a:solidFill>
                <a:effectLst/>
                <a:latin typeface="Aptos"/>
                <a:ea typeface="Yu Gothic"/>
                <a:cs typeface="Arial"/>
              </a:rPr>
              <a:t> minh h</a:t>
            </a:r>
            <a:r>
              <a:rPr lang="vi-VN" sz="4800" kern="100" dirty="0">
                <a:solidFill>
                  <a:schemeClr val="bg1"/>
                </a:solidFill>
                <a:effectLst/>
                <a:latin typeface="Aptos"/>
                <a:ea typeface="Yu Gothic"/>
                <a:cs typeface="Cambria" panose="02040503050406030204" pitchFamily="18" charset="0"/>
              </a:rPr>
              <a:t>ọ</a:t>
            </a:r>
            <a:r>
              <a:rPr lang="vi-VN" sz="4800" kern="100" dirty="0">
                <a:solidFill>
                  <a:schemeClr val="bg1"/>
                </a:solidFill>
                <a:effectLst/>
                <a:latin typeface="Aptos"/>
                <a:ea typeface="Yu Gothic"/>
                <a:cs typeface="Arial"/>
              </a:rPr>
              <a:t>a các ti</a:t>
            </a:r>
            <a:r>
              <a:rPr lang="vi-VN" sz="4800" kern="100" dirty="0">
                <a:solidFill>
                  <a:schemeClr val="bg1"/>
                </a:solidFill>
                <a:effectLst/>
                <a:latin typeface="Aptos"/>
                <a:ea typeface="Yu Gothic"/>
                <a:cs typeface="Cambria" panose="02040503050406030204" pitchFamily="18" charset="0"/>
              </a:rPr>
              <a:t>ế</a:t>
            </a:r>
            <a:r>
              <a:rPr lang="vi-VN" sz="4800" kern="100" dirty="0">
                <a:solidFill>
                  <a:schemeClr val="bg1"/>
                </a:solidFill>
                <a:effectLst/>
                <a:latin typeface="Aptos"/>
                <a:ea typeface="Yu Gothic"/>
                <a:cs typeface="Arial"/>
              </a:rPr>
              <a:t>n trình, các b</a:t>
            </a:r>
            <a:r>
              <a:rPr lang="vi-VN" sz="4800" kern="100" dirty="0">
                <a:solidFill>
                  <a:schemeClr val="bg1"/>
                </a:solidFill>
                <a:effectLst/>
                <a:latin typeface="Aptos"/>
                <a:ea typeface="Yu Gothic"/>
                <a:cs typeface="Cambria" panose="02040503050406030204" pitchFamily="18" charset="0"/>
              </a:rPr>
              <a:t>ướ</a:t>
            </a:r>
            <a:r>
              <a:rPr lang="vi-VN" sz="4800" kern="100" dirty="0">
                <a:solidFill>
                  <a:schemeClr val="bg1"/>
                </a:solidFill>
                <a:effectLst/>
                <a:latin typeface="Aptos"/>
                <a:ea typeface="Yu Gothic"/>
                <a:cs typeface="Arial"/>
              </a:rPr>
              <a:t>c t</a:t>
            </a:r>
            <a:r>
              <a:rPr lang="vi-VN" sz="4800" kern="100" dirty="0">
                <a:solidFill>
                  <a:schemeClr val="bg1"/>
                </a:solidFill>
                <a:effectLst/>
                <a:latin typeface="Aptos"/>
                <a:ea typeface="Yu Gothic"/>
                <a:cs typeface="Cambria" panose="02040503050406030204" pitchFamily="18" charset="0"/>
              </a:rPr>
              <a:t>ổ</a:t>
            </a:r>
            <a:r>
              <a:rPr lang="vi-VN" sz="4800" kern="100" dirty="0">
                <a:solidFill>
                  <a:schemeClr val="bg1"/>
                </a:solidFill>
                <a:effectLst/>
                <a:latin typeface="Aptos"/>
                <a:ea typeface="Yu Gothic"/>
                <a:cs typeface="Arial"/>
              </a:rPr>
              <a:t>ng quát đ</a:t>
            </a:r>
            <a:r>
              <a:rPr lang="vi-VN" sz="4800" kern="100" dirty="0">
                <a:solidFill>
                  <a:schemeClr val="bg1"/>
                </a:solidFill>
                <a:effectLst/>
                <a:latin typeface="Aptos"/>
                <a:ea typeface="Yu Gothic"/>
                <a:cs typeface="Cambria" panose="02040503050406030204" pitchFamily="18" charset="0"/>
              </a:rPr>
              <a:t>ể</a:t>
            </a:r>
            <a:r>
              <a:rPr lang="vi-VN" sz="4800" kern="100" dirty="0">
                <a:solidFill>
                  <a:schemeClr val="bg1"/>
                </a:solidFill>
                <a:effectLst/>
                <a:latin typeface="Aptos"/>
                <a:ea typeface="Yu Gothic"/>
                <a:cs typeface="Arial"/>
              </a:rPr>
              <a:t> nhìn xem </a:t>
            </a:r>
            <a:r>
              <a:rPr lang="vi-VN" sz="4800" kern="100" dirty="0">
                <a:solidFill>
                  <a:schemeClr val="bg1"/>
                </a:solidFill>
                <a:latin typeface="Aptos"/>
                <a:ea typeface="Yu Gothic"/>
                <a:cs typeface="Arial"/>
              </a:rPr>
              <a:t>khai phá dữ liệu </a:t>
            </a:r>
            <a:r>
              <a:rPr lang="vi-VN" sz="4800" kern="100" dirty="0">
                <a:solidFill>
                  <a:schemeClr val="bg1"/>
                </a:solidFill>
                <a:effectLst/>
                <a:latin typeface="Aptos"/>
                <a:ea typeface="Yu Gothic"/>
                <a:cs typeface="Arial"/>
              </a:rPr>
              <a:t>n</a:t>
            </a:r>
            <a:r>
              <a:rPr lang="vi-VN" sz="4800" kern="100" dirty="0">
                <a:solidFill>
                  <a:schemeClr val="bg1"/>
                </a:solidFill>
                <a:effectLst/>
                <a:latin typeface="Aptos"/>
                <a:ea typeface="Yu Gothic"/>
                <a:cs typeface="Cambria" panose="02040503050406030204" pitchFamily="18" charset="0"/>
              </a:rPr>
              <a:t>ằ</a:t>
            </a:r>
            <a:r>
              <a:rPr lang="vi-VN" sz="4800" kern="100" dirty="0">
                <a:solidFill>
                  <a:schemeClr val="bg1"/>
                </a:solidFill>
                <a:effectLst/>
                <a:latin typeface="Aptos"/>
                <a:ea typeface="Yu Gothic"/>
                <a:cs typeface="Arial"/>
              </a:rPr>
              <a:t>m </a:t>
            </a:r>
            <a:r>
              <a:rPr lang="vi-VN" sz="4800" kern="100" dirty="0">
                <a:solidFill>
                  <a:schemeClr val="bg1"/>
                </a:solidFill>
                <a:effectLst/>
                <a:latin typeface="Aptos"/>
                <a:ea typeface="Yu Gothic"/>
                <a:cs typeface="Cambria" panose="02040503050406030204" pitchFamily="18" charset="0"/>
              </a:rPr>
              <a:t>ở</a:t>
            </a:r>
            <a:r>
              <a:rPr lang="vi-VN" sz="4800" kern="100" dirty="0">
                <a:solidFill>
                  <a:schemeClr val="bg1"/>
                </a:solidFill>
                <a:effectLst/>
                <a:latin typeface="Aptos"/>
                <a:ea typeface="Yu Gothic"/>
                <a:cs typeface="Arial"/>
              </a:rPr>
              <a:t> đâu trong quá trình khám phá tri th</a:t>
            </a:r>
            <a:r>
              <a:rPr lang="vi-VN" sz="4800" kern="100" dirty="0">
                <a:solidFill>
                  <a:schemeClr val="bg1"/>
                </a:solidFill>
                <a:effectLst/>
                <a:latin typeface="Aptos"/>
                <a:ea typeface="Yu Gothic"/>
                <a:cs typeface="Cambria" panose="02040503050406030204" pitchFamily="18" charset="0"/>
              </a:rPr>
              <a:t>ứ</a:t>
            </a:r>
            <a:r>
              <a:rPr lang="vi-VN" sz="4800" kern="100" dirty="0">
                <a:solidFill>
                  <a:schemeClr val="bg1"/>
                </a:solidFill>
                <a:effectLst/>
                <a:latin typeface="Aptos"/>
                <a:ea typeface="Yu Gothic"/>
                <a:cs typeface="Arial"/>
              </a:rPr>
              <a:t>c.</a:t>
            </a:r>
            <a:endParaRPr lang="en-US" sz="4800" kern="100" dirty="0">
              <a:solidFill>
                <a:schemeClr val="bg1"/>
              </a:solidFill>
              <a:effectLst/>
              <a:latin typeface="Aptos"/>
              <a:ea typeface="Yu Gothic"/>
              <a:cs typeface="Arial"/>
            </a:endParaRPr>
          </a:p>
        </p:txBody>
      </p:sp>
      <p:grpSp>
        <p:nvGrpSpPr>
          <p:cNvPr id="16" name="Group 16"/>
          <p:cNvGrpSpPr/>
          <p:nvPr/>
        </p:nvGrpSpPr>
        <p:grpSpPr>
          <a:xfrm>
            <a:off x="1028700" y="8829309"/>
            <a:ext cx="7523780" cy="428991"/>
            <a:chOff x="0" y="0"/>
            <a:chExt cx="2106826" cy="120127"/>
          </a:xfrm>
        </p:grpSpPr>
        <p:sp>
          <p:nvSpPr>
            <p:cNvPr id="17" name="Freeform 17"/>
            <p:cNvSpPr/>
            <p:nvPr/>
          </p:nvSpPr>
          <p:spPr>
            <a:xfrm>
              <a:off x="0" y="0"/>
              <a:ext cx="2106826" cy="120127"/>
            </a:xfrm>
            <a:custGeom>
              <a:avLst/>
              <a:gdLst/>
              <a:ahLst/>
              <a:cxnLst/>
              <a:rect l="l" t="t" r="r" b="b"/>
              <a:pathLst>
                <a:path w="2106826" h="120127">
                  <a:moveTo>
                    <a:pt x="0" y="0"/>
                  </a:moveTo>
                  <a:lnTo>
                    <a:pt x="2106826" y="0"/>
                  </a:lnTo>
                  <a:lnTo>
                    <a:pt x="2106826" y="120127"/>
                  </a:lnTo>
                  <a:lnTo>
                    <a:pt x="0" y="120127"/>
                  </a:lnTo>
                  <a:close/>
                </a:path>
              </a:pathLst>
            </a:custGeom>
            <a:solidFill>
              <a:srgbClr val="145DA0">
                <a:alpha val="48627"/>
              </a:srgbClr>
            </a:solidFill>
            <a:ln cap="sq">
              <a:noFill/>
              <a:prstDash val="solid"/>
              <a:miter/>
            </a:ln>
          </p:spPr>
        </p:sp>
        <p:sp>
          <p:nvSpPr>
            <p:cNvPr id="18" name="TextBox 18"/>
            <p:cNvSpPr txBox="1"/>
            <p:nvPr/>
          </p:nvSpPr>
          <p:spPr>
            <a:xfrm>
              <a:off x="0" y="-38100"/>
              <a:ext cx="2106826" cy="15822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238003" y="8290589"/>
            <a:ext cx="7523780" cy="75237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24222" y="-4507687"/>
            <a:ext cx="5924489" cy="592448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4" name="TextBox 2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Oval 10">
            <a:extLst>
              <a:ext uri="{FF2B5EF4-FFF2-40B4-BE49-F238E27FC236}">
                <a16:creationId xmlns:a16="http://schemas.microsoft.com/office/drawing/2014/main" id="{444929F5-CAA9-B97E-F37E-A408EE829495}"/>
              </a:ext>
            </a:extLst>
          </p:cNvPr>
          <p:cNvSpPr/>
          <p:nvPr/>
        </p:nvSpPr>
        <p:spPr>
          <a:xfrm>
            <a:off x="9240220" y="9281886"/>
            <a:ext cx="1069506" cy="68252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582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3153"/>
            <a:ext cx="7523780" cy="7546156"/>
            <a:chOff x="0" y="0"/>
            <a:chExt cx="2106826" cy="2113092"/>
          </a:xfrm>
        </p:grpSpPr>
        <p:sp>
          <p:nvSpPr>
            <p:cNvPr id="3" name="Freeform 3"/>
            <p:cNvSpPr/>
            <p:nvPr/>
          </p:nvSpPr>
          <p:spPr>
            <a:xfrm>
              <a:off x="0" y="0"/>
              <a:ext cx="2106826" cy="2113092"/>
            </a:xfrm>
            <a:custGeom>
              <a:avLst/>
              <a:gdLst/>
              <a:ahLst/>
              <a:cxnLst/>
              <a:rect l="l" t="t" r="r" b="b"/>
              <a:pathLst>
                <a:path w="2106826" h="2113092">
                  <a:moveTo>
                    <a:pt x="0" y="0"/>
                  </a:moveTo>
                  <a:lnTo>
                    <a:pt x="2106826" y="0"/>
                  </a:lnTo>
                  <a:lnTo>
                    <a:pt x="2106826" y="2113092"/>
                  </a:lnTo>
                  <a:lnTo>
                    <a:pt x="0" y="2113092"/>
                  </a:lnTo>
                  <a:close/>
                </a:path>
              </a:pathLst>
            </a:custGeom>
            <a:solidFill>
              <a:srgbClr val="145DA0">
                <a:alpha val="95686"/>
              </a:srgbClr>
            </a:solidFill>
            <a:ln cap="sq">
              <a:noFill/>
              <a:prstDash val="solid"/>
              <a:miter/>
            </a:ln>
          </p:spPr>
        </p:sp>
        <p:sp>
          <p:nvSpPr>
            <p:cNvPr id="4" name="TextBox 4"/>
            <p:cNvSpPr txBox="1"/>
            <p:nvPr/>
          </p:nvSpPr>
          <p:spPr>
            <a:xfrm>
              <a:off x="0" y="-38100"/>
              <a:ext cx="2106826" cy="2151192"/>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8885790" y="164332"/>
            <a:ext cx="7878210" cy="10008368"/>
          </a:xfrm>
          <a:prstGeom prst="rect">
            <a:avLst/>
          </a:prstGeom>
        </p:spPr>
      </p:pic>
      <p:sp>
        <p:nvSpPr>
          <p:cNvPr id="9" name="TextBox 9"/>
          <p:cNvSpPr txBox="1"/>
          <p:nvPr/>
        </p:nvSpPr>
        <p:spPr>
          <a:xfrm>
            <a:off x="1913174" y="2799033"/>
            <a:ext cx="5754831" cy="4335033"/>
          </a:xfrm>
          <a:prstGeom prst="rect">
            <a:avLst/>
          </a:prstGeom>
        </p:spPr>
        <p:txBody>
          <a:bodyPr lIns="0" tIns="0" rIns="0" bIns="0" rtlCol="0" anchor="t">
            <a:spAutoFit/>
          </a:bodyPr>
          <a:lstStyle/>
          <a:p>
            <a:pPr>
              <a:lnSpc>
                <a:spcPct val="107000"/>
              </a:lnSpc>
              <a:spcAft>
                <a:spcPts val="800"/>
              </a:spcAft>
            </a:pPr>
            <a:r>
              <a:rPr lang="vi-VN" sz="4800" b="1" kern="100" dirty="0">
                <a:solidFill>
                  <a:schemeClr val="bg1"/>
                </a:solidFill>
                <a:latin typeface="Aptos" panose="020B0004020202020204" pitchFamily="34" charset="0"/>
                <a:ea typeface="Yu Gothic" panose="020B0400000000000000" pitchFamily="34" charset="-128"/>
                <a:cs typeface="Arial" panose="020B0604020202020204" pitchFamily="34" charset="0"/>
              </a:rPr>
              <a:t>TIỀN XỬ LÝ DỮ LIỆU</a:t>
            </a:r>
          </a:p>
          <a:p>
            <a:pPr marL="722313" indent="-722313">
              <a:lnSpc>
                <a:spcPct val="107000"/>
              </a:lnSpc>
              <a:spcAft>
                <a:spcPts val="800"/>
              </a:spcAft>
              <a:buFont typeface="Wingdings" panose="05000000000000000000" pitchFamily="2" charset="2"/>
              <a:buChar char="Ø"/>
            </a:pPr>
            <a:r>
              <a:rPr lang="vi-VN" sz="48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Làm sạch dữ liệu</a:t>
            </a:r>
          </a:p>
          <a:p>
            <a:pPr marL="722313" indent="-722313">
              <a:lnSpc>
                <a:spcPct val="107000"/>
              </a:lnSpc>
              <a:spcAft>
                <a:spcPts val="800"/>
              </a:spcAft>
              <a:buFont typeface="Wingdings" panose="05000000000000000000" pitchFamily="2" charset="2"/>
              <a:buChar char="Ø"/>
            </a:pPr>
            <a:r>
              <a:rPr lang="vi-VN" sz="4800" kern="100" dirty="0">
                <a:solidFill>
                  <a:schemeClr val="bg1"/>
                </a:solidFill>
                <a:latin typeface="Aptos" panose="020B0004020202020204" pitchFamily="34" charset="0"/>
                <a:ea typeface="Yu Gothic" panose="020B0400000000000000" pitchFamily="34" charset="-128"/>
                <a:cs typeface="Arial" panose="020B0604020202020204" pitchFamily="34" charset="0"/>
              </a:rPr>
              <a:t>Tích hợp dữ liệu</a:t>
            </a:r>
          </a:p>
          <a:p>
            <a:pPr marL="722313" indent="-722313">
              <a:lnSpc>
                <a:spcPct val="107000"/>
              </a:lnSpc>
              <a:spcAft>
                <a:spcPts val="800"/>
              </a:spcAft>
              <a:buFont typeface="Wingdings" panose="05000000000000000000" pitchFamily="2" charset="2"/>
              <a:buChar char="Ø"/>
            </a:pPr>
            <a:r>
              <a:rPr lang="vi-VN" sz="48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Lựa chọn dữ liệu</a:t>
            </a:r>
          </a:p>
          <a:p>
            <a:pPr marL="722313" indent="-722313">
              <a:lnSpc>
                <a:spcPct val="107000"/>
              </a:lnSpc>
              <a:spcAft>
                <a:spcPts val="800"/>
              </a:spcAft>
              <a:buFont typeface="Wingdings" panose="05000000000000000000" pitchFamily="2" charset="2"/>
              <a:buChar char="Ø"/>
            </a:pPr>
            <a:r>
              <a:rPr lang="vi-VN" sz="4800" kern="100" dirty="0">
                <a:solidFill>
                  <a:schemeClr val="bg1"/>
                </a:solidFill>
                <a:latin typeface="Aptos" panose="020B0004020202020204" pitchFamily="34" charset="0"/>
                <a:ea typeface="Yu Gothic" panose="020B0400000000000000" pitchFamily="34" charset="-128"/>
                <a:cs typeface="Arial" panose="020B0604020202020204" pitchFamily="34" charset="0"/>
              </a:rPr>
              <a:t>Biến đổi dữ liệu</a:t>
            </a:r>
            <a:endParaRPr lang="en-US" sz="48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endParaRPr>
          </a:p>
        </p:txBody>
      </p:sp>
      <p:grpSp>
        <p:nvGrpSpPr>
          <p:cNvPr id="16" name="Group 16"/>
          <p:cNvGrpSpPr/>
          <p:nvPr/>
        </p:nvGrpSpPr>
        <p:grpSpPr>
          <a:xfrm>
            <a:off x="1028700" y="8829309"/>
            <a:ext cx="7523780" cy="428991"/>
            <a:chOff x="0" y="0"/>
            <a:chExt cx="2106826" cy="120127"/>
          </a:xfrm>
        </p:grpSpPr>
        <p:sp>
          <p:nvSpPr>
            <p:cNvPr id="17" name="Freeform 17"/>
            <p:cNvSpPr/>
            <p:nvPr/>
          </p:nvSpPr>
          <p:spPr>
            <a:xfrm>
              <a:off x="0" y="0"/>
              <a:ext cx="2106826" cy="120127"/>
            </a:xfrm>
            <a:custGeom>
              <a:avLst/>
              <a:gdLst/>
              <a:ahLst/>
              <a:cxnLst/>
              <a:rect l="l" t="t" r="r" b="b"/>
              <a:pathLst>
                <a:path w="2106826" h="120127">
                  <a:moveTo>
                    <a:pt x="0" y="0"/>
                  </a:moveTo>
                  <a:lnTo>
                    <a:pt x="2106826" y="0"/>
                  </a:lnTo>
                  <a:lnTo>
                    <a:pt x="2106826" y="120127"/>
                  </a:lnTo>
                  <a:lnTo>
                    <a:pt x="0" y="120127"/>
                  </a:lnTo>
                  <a:close/>
                </a:path>
              </a:pathLst>
            </a:custGeom>
            <a:solidFill>
              <a:srgbClr val="145DA0">
                <a:alpha val="48627"/>
              </a:srgbClr>
            </a:solidFill>
            <a:ln cap="sq">
              <a:noFill/>
              <a:prstDash val="solid"/>
              <a:miter/>
            </a:ln>
          </p:spPr>
        </p:sp>
        <p:sp>
          <p:nvSpPr>
            <p:cNvPr id="18" name="TextBox 18"/>
            <p:cNvSpPr txBox="1"/>
            <p:nvPr/>
          </p:nvSpPr>
          <p:spPr>
            <a:xfrm>
              <a:off x="0" y="-38100"/>
              <a:ext cx="2106826" cy="15822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238003" y="8290589"/>
            <a:ext cx="7523780" cy="75237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24222" y="-4507687"/>
            <a:ext cx="5924489" cy="592448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4" name="TextBox 2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Oval 5">
            <a:extLst>
              <a:ext uri="{FF2B5EF4-FFF2-40B4-BE49-F238E27FC236}">
                <a16:creationId xmlns:a16="http://schemas.microsoft.com/office/drawing/2014/main" id="{9A650D71-FF65-A373-B9BD-CE8BBA7D5AAA}"/>
              </a:ext>
            </a:extLst>
          </p:cNvPr>
          <p:cNvSpPr/>
          <p:nvPr/>
        </p:nvSpPr>
        <p:spPr>
          <a:xfrm>
            <a:off x="8288408" y="5143500"/>
            <a:ext cx="4817992" cy="4800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90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3153"/>
            <a:ext cx="7523780" cy="7546156"/>
            <a:chOff x="0" y="0"/>
            <a:chExt cx="2106826" cy="2113092"/>
          </a:xfrm>
        </p:grpSpPr>
        <p:sp>
          <p:nvSpPr>
            <p:cNvPr id="3" name="Freeform 3"/>
            <p:cNvSpPr/>
            <p:nvPr/>
          </p:nvSpPr>
          <p:spPr>
            <a:xfrm>
              <a:off x="0" y="0"/>
              <a:ext cx="2106826" cy="2113092"/>
            </a:xfrm>
            <a:custGeom>
              <a:avLst/>
              <a:gdLst/>
              <a:ahLst/>
              <a:cxnLst/>
              <a:rect l="l" t="t" r="r" b="b"/>
              <a:pathLst>
                <a:path w="2106826" h="2113092">
                  <a:moveTo>
                    <a:pt x="0" y="0"/>
                  </a:moveTo>
                  <a:lnTo>
                    <a:pt x="2106826" y="0"/>
                  </a:lnTo>
                  <a:lnTo>
                    <a:pt x="2106826" y="2113092"/>
                  </a:lnTo>
                  <a:lnTo>
                    <a:pt x="0" y="2113092"/>
                  </a:lnTo>
                  <a:close/>
                </a:path>
              </a:pathLst>
            </a:custGeom>
            <a:solidFill>
              <a:srgbClr val="145DA0">
                <a:alpha val="95686"/>
              </a:srgbClr>
            </a:solidFill>
            <a:ln cap="sq">
              <a:noFill/>
              <a:prstDash val="solid"/>
              <a:miter/>
            </a:ln>
          </p:spPr>
        </p:sp>
        <p:sp>
          <p:nvSpPr>
            <p:cNvPr id="4" name="TextBox 4"/>
            <p:cNvSpPr txBox="1"/>
            <p:nvPr/>
          </p:nvSpPr>
          <p:spPr>
            <a:xfrm>
              <a:off x="0" y="-38100"/>
              <a:ext cx="2106826" cy="2151192"/>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8885790" y="164332"/>
            <a:ext cx="7878210" cy="10008368"/>
          </a:xfrm>
          <a:prstGeom prst="rect">
            <a:avLst/>
          </a:prstGeom>
        </p:spPr>
      </p:pic>
      <p:sp>
        <p:nvSpPr>
          <p:cNvPr id="9" name="TextBox 9"/>
          <p:cNvSpPr txBox="1"/>
          <p:nvPr/>
        </p:nvSpPr>
        <p:spPr>
          <a:xfrm>
            <a:off x="1524001" y="1943100"/>
            <a:ext cx="6477000" cy="6010171"/>
          </a:xfrm>
          <a:prstGeom prst="rect">
            <a:avLst/>
          </a:prstGeom>
        </p:spPr>
        <p:txBody>
          <a:bodyPr wrap="square" lIns="0" tIns="0" rIns="0" bIns="0" rtlCol="0" anchor="t">
            <a:spAutoFit/>
          </a:bodyPr>
          <a:lstStyle/>
          <a:p>
            <a:pPr algn="just">
              <a:lnSpc>
                <a:spcPct val="107000"/>
              </a:lnSpc>
              <a:spcAft>
                <a:spcPts val="800"/>
              </a:spcAft>
            </a:pPr>
            <a:r>
              <a:rPr lang="vi-VN" sz="3600" b="1"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Khai thác dữ liệu</a:t>
            </a:r>
            <a:endParaRPr lang="en-US"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endParaRPr>
          </a:p>
          <a:p>
            <a:pPr algn="just">
              <a:lnSpc>
                <a:spcPct val="107000"/>
              </a:lnSpc>
              <a:spcAft>
                <a:spcPts val="800"/>
              </a:spcAft>
            </a:pPr>
            <a:r>
              <a:rPr lang="vi-VN"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Căn cứ yêu cầu bài toán, chúng ta xác định cần làm những gì thì mới thực hiện việc khai phá dữ liệu</a:t>
            </a:r>
            <a:r>
              <a:rPr lang="en-US"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 </a:t>
            </a:r>
            <a:r>
              <a:rPr lang="en-US" sz="3600" kern="100" dirty="0">
                <a:solidFill>
                  <a:schemeClr val="bg1"/>
                </a:solidFill>
                <a:latin typeface="Aptos" panose="020B0004020202020204" pitchFamily="34" charset="0"/>
                <a:ea typeface="Yu Gothic" panose="020B0400000000000000" pitchFamily="34" charset="-128"/>
                <a:cs typeface="Arial" panose="020B0604020202020204" pitchFamily="34" charset="0"/>
              </a:rPr>
              <a:t>Q</a:t>
            </a:r>
            <a:r>
              <a:rPr lang="vi-VN"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uá trình khai </a:t>
            </a:r>
            <a:r>
              <a:rPr lang="en-US" sz="3600" kern="100" dirty="0" err="1">
                <a:solidFill>
                  <a:schemeClr val="bg1"/>
                </a:solidFill>
                <a:latin typeface="Aptos" panose="020B0004020202020204" pitchFamily="34" charset="0"/>
                <a:ea typeface="Yu Gothic" panose="020B0400000000000000" pitchFamily="34" charset="-128"/>
                <a:cs typeface="Arial" panose="020B0604020202020204" pitchFamily="34" charset="0"/>
              </a:rPr>
              <a:t>phá</a:t>
            </a:r>
            <a:r>
              <a:rPr lang="vi-VN"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 chính là quá trình lựa chọn thuật toán, tham số, mô hình để chúng ta thực hiện việc trích xuất ra được mẫu để tích ra được thông tin có ích. </a:t>
            </a:r>
            <a:endParaRPr lang="en-US" sz="36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endParaRPr>
          </a:p>
        </p:txBody>
      </p:sp>
      <p:grpSp>
        <p:nvGrpSpPr>
          <p:cNvPr id="16" name="Group 16"/>
          <p:cNvGrpSpPr/>
          <p:nvPr/>
        </p:nvGrpSpPr>
        <p:grpSpPr>
          <a:xfrm>
            <a:off x="1028700" y="8829309"/>
            <a:ext cx="7523780" cy="428991"/>
            <a:chOff x="0" y="0"/>
            <a:chExt cx="2106826" cy="120127"/>
          </a:xfrm>
        </p:grpSpPr>
        <p:sp>
          <p:nvSpPr>
            <p:cNvPr id="17" name="Freeform 17"/>
            <p:cNvSpPr/>
            <p:nvPr/>
          </p:nvSpPr>
          <p:spPr>
            <a:xfrm>
              <a:off x="0" y="0"/>
              <a:ext cx="2106826" cy="120127"/>
            </a:xfrm>
            <a:custGeom>
              <a:avLst/>
              <a:gdLst/>
              <a:ahLst/>
              <a:cxnLst/>
              <a:rect l="l" t="t" r="r" b="b"/>
              <a:pathLst>
                <a:path w="2106826" h="120127">
                  <a:moveTo>
                    <a:pt x="0" y="0"/>
                  </a:moveTo>
                  <a:lnTo>
                    <a:pt x="2106826" y="0"/>
                  </a:lnTo>
                  <a:lnTo>
                    <a:pt x="2106826" y="120127"/>
                  </a:lnTo>
                  <a:lnTo>
                    <a:pt x="0" y="120127"/>
                  </a:lnTo>
                  <a:close/>
                </a:path>
              </a:pathLst>
            </a:custGeom>
            <a:solidFill>
              <a:srgbClr val="145DA0">
                <a:alpha val="48627"/>
              </a:srgbClr>
            </a:solidFill>
            <a:ln cap="sq">
              <a:noFill/>
              <a:prstDash val="solid"/>
              <a:miter/>
            </a:ln>
          </p:spPr>
        </p:sp>
        <p:sp>
          <p:nvSpPr>
            <p:cNvPr id="18" name="TextBox 18"/>
            <p:cNvSpPr txBox="1"/>
            <p:nvPr/>
          </p:nvSpPr>
          <p:spPr>
            <a:xfrm>
              <a:off x="0" y="-38100"/>
              <a:ext cx="2106826" cy="15822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238003" y="8290589"/>
            <a:ext cx="7523780" cy="75237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24222" y="-4507687"/>
            <a:ext cx="5924489" cy="592448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4" name="TextBox 2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6" name="Oval 5">
            <a:extLst>
              <a:ext uri="{FF2B5EF4-FFF2-40B4-BE49-F238E27FC236}">
                <a16:creationId xmlns:a16="http://schemas.microsoft.com/office/drawing/2014/main" id="{E92BFB3A-BD61-266D-D5F7-5DFF49F22636}"/>
              </a:ext>
            </a:extLst>
          </p:cNvPr>
          <p:cNvSpPr/>
          <p:nvPr/>
        </p:nvSpPr>
        <p:spPr>
          <a:xfrm>
            <a:off x="12877800" y="4519555"/>
            <a:ext cx="1143000" cy="7763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799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3153"/>
            <a:ext cx="7523780" cy="7546156"/>
            <a:chOff x="0" y="0"/>
            <a:chExt cx="2106826" cy="2113092"/>
          </a:xfrm>
        </p:grpSpPr>
        <p:sp>
          <p:nvSpPr>
            <p:cNvPr id="3" name="Freeform 3"/>
            <p:cNvSpPr/>
            <p:nvPr/>
          </p:nvSpPr>
          <p:spPr>
            <a:xfrm>
              <a:off x="0" y="0"/>
              <a:ext cx="2106826" cy="2113092"/>
            </a:xfrm>
            <a:custGeom>
              <a:avLst/>
              <a:gdLst/>
              <a:ahLst/>
              <a:cxnLst/>
              <a:rect l="l" t="t" r="r" b="b"/>
              <a:pathLst>
                <a:path w="2106826" h="2113092">
                  <a:moveTo>
                    <a:pt x="0" y="0"/>
                  </a:moveTo>
                  <a:lnTo>
                    <a:pt x="2106826" y="0"/>
                  </a:lnTo>
                  <a:lnTo>
                    <a:pt x="2106826" y="2113092"/>
                  </a:lnTo>
                  <a:lnTo>
                    <a:pt x="0" y="2113092"/>
                  </a:lnTo>
                  <a:close/>
                </a:path>
              </a:pathLst>
            </a:custGeom>
            <a:solidFill>
              <a:srgbClr val="145DA0">
                <a:alpha val="95686"/>
              </a:srgbClr>
            </a:solidFill>
            <a:ln cap="sq">
              <a:noFill/>
              <a:prstDash val="solid"/>
              <a:miter/>
            </a:ln>
          </p:spPr>
        </p:sp>
        <p:sp>
          <p:nvSpPr>
            <p:cNvPr id="4" name="TextBox 4"/>
            <p:cNvSpPr txBox="1"/>
            <p:nvPr/>
          </p:nvSpPr>
          <p:spPr>
            <a:xfrm>
              <a:off x="0" y="-38100"/>
              <a:ext cx="2106826" cy="2151192"/>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a:stretch/>
        </p:blipFill>
        <p:spPr>
          <a:xfrm>
            <a:off x="8885790" y="164332"/>
            <a:ext cx="7878210" cy="10008368"/>
          </a:xfrm>
          <a:prstGeom prst="rect">
            <a:avLst/>
          </a:prstGeom>
        </p:spPr>
      </p:pic>
      <p:sp>
        <p:nvSpPr>
          <p:cNvPr id="9" name="TextBox 9"/>
          <p:cNvSpPr txBox="1"/>
          <p:nvPr/>
        </p:nvSpPr>
        <p:spPr>
          <a:xfrm>
            <a:off x="1644847" y="2835027"/>
            <a:ext cx="6310252" cy="1553630"/>
          </a:xfrm>
          <a:prstGeom prst="rect">
            <a:avLst/>
          </a:prstGeom>
        </p:spPr>
        <p:txBody>
          <a:bodyPr wrap="square" lIns="0" tIns="0" rIns="0" bIns="0" rtlCol="0" anchor="t">
            <a:spAutoFit/>
          </a:bodyPr>
          <a:lstStyle/>
          <a:p>
            <a:pPr>
              <a:lnSpc>
                <a:spcPct val="107000"/>
              </a:lnSpc>
              <a:spcAft>
                <a:spcPts val="800"/>
              </a:spcAft>
            </a:pPr>
            <a:r>
              <a:rPr lang="vi-VN" sz="4800" b="1"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rPr>
              <a:t>Đánh giá mẫu và trình bày tri thức</a:t>
            </a:r>
            <a:endParaRPr lang="en-US" sz="4800" kern="100" dirty="0">
              <a:solidFill>
                <a:schemeClr val="bg1"/>
              </a:solidFill>
              <a:effectLst/>
              <a:latin typeface="Aptos" panose="020B0004020202020204" pitchFamily="34" charset="0"/>
              <a:ea typeface="Yu Gothic" panose="020B0400000000000000" pitchFamily="34" charset="-128"/>
              <a:cs typeface="Arial" panose="020B0604020202020204" pitchFamily="34" charset="0"/>
            </a:endParaRPr>
          </a:p>
        </p:txBody>
      </p:sp>
      <p:grpSp>
        <p:nvGrpSpPr>
          <p:cNvPr id="16" name="Group 16"/>
          <p:cNvGrpSpPr/>
          <p:nvPr/>
        </p:nvGrpSpPr>
        <p:grpSpPr>
          <a:xfrm>
            <a:off x="1028700" y="8829309"/>
            <a:ext cx="7523780" cy="428991"/>
            <a:chOff x="0" y="0"/>
            <a:chExt cx="2106826" cy="120127"/>
          </a:xfrm>
        </p:grpSpPr>
        <p:sp>
          <p:nvSpPr>
            <p:cNvPr id="17" name="Freeform 17"/>
            <p:cNvSpPr/>
            <p:nvPr/>
          </p:nvSpPr>
          <p:spPr>
            <a:xfrm>
              <a:off x="0" y="0"/>
              <a:ext cx="2106826" cy="120127"/>
            </a:xfrm>
            <a:custGeom>
              <a:avLst/>
              <a:gdLst/>
              <a:ahLst/>
              <a:cxnLst/>
              <a:rect l="l" t="t" r="r" b="b"/>
              <a:pathLst>
                <a:path w="2106826" h="120127">
                  <a:moveTo>
                    <a:pt x="0" y="0"/>
                  </a:moveTo>
                  <a:lnTo>
                    <a:pt x="2106826" y="0"/>
                  </a:lnTo>
                  <a:lnTo>
                    <a:pt x="2106826" y="120127"/>
                  </a:lnTo>
                  <a:lnTo>
                    <a:pt x="0" y="120127"/>
                  </a:lnTo>
                  <a:close/>
                </a:path>
              </a:pathLst>
            </a:custGeom>
            <a:solidFill>
              <a:srgbClr val="145DA0">
                <a:alpha val="48627"/>
              </a:srgbClr>
            </a:solidFill>
            <a:ln cap="sq">
              <a:noFill/>
              <a:prstDash val="solid"/>
              <a:miter/>
            </a:ln>
          </p:spPr>
        </p:sp>
        <p:sp>
          <p:nvSpPr>
            <p:cNvPr id="18" name="TextBox 18"/>
            <p:cNvSpPr txBox="1"/>
            <p:nvPr/>
          </p:nvSpPr>
          <p:spPr>
            <a:xfrm>
              <a:off x="0" y="-38100"/>
              <a:ext cx="2106826" cy="15822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238003" y="8290589"/>
            <a:ext cx="7523780" cy="752378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3724222" y="-4507687"/>
            <a:ext cx="5924489" cy="592448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id="24" name="TextBox 2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7" name="Oval 6">
            <a:extLst>
              <a:ext uri="{FF2B5EF4-FFF2-40B4-BE49-F238E27FC236}">
                <a16:creationId xmlns:a16="http://schemas.microsoft.com/office/drawing/2014/main" id="{1291553D-D7EC-AD85-3302-61D2120D2F27}"/>
              </a:ext>
            </a:extLst>
          </p:cNvPr>
          <p:cNvSpPr/>
          <p:nvPr/>
        </p:nvSpPr>
        <p:spPr>
          <a:xfrm>
            <a:off x="14020800" y="3086100"/>
            <a:ext cx="1447800" cy="9372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0">
            <a:extLst>
              <a:ext uri="{FF2B5EF4-FFF2-40B4-BE49-F238E27FC236}">
                <a16:creationId xmlns:a16="http://schemas.microsoft.com/office/drawing/2014/main" id="{3A190742-7F1D-D130-5A76-21027FA4692B}"/>
              </a:ext>
            </a:extLst>
          </p:cNvPr>
          <p:cNvSpPr/>
          <p:nvPr/>
        </p:nvSpPr>
        <p:spPr>
          <a:xfrm>
            <a:off x="20697384" y="447246"/>
            <a:ext cx="597261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a:blip r:embed="rId3"/>
            <a:stretch>
              <a:fillRect l="-2387" r="-2387"/>
            </a:stretch>
          </a:blipFill>
        </p:spPr>
      </p:sp>
    </p:spTree>
    <p:extLst>
      <p:ext uri="{BB962C8B-B14F-4D97-AF65-F5344CB8AC3E}">
        <p14:creationId xmlns:p14="http://schemas.microsoft.com/office/powerpoint/2010/main" val="179794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17814" y="-315404"/>
            <a:ext cx="3964281" cy="10917809"/>
            <a:chOff x="0" y="0"/>
            <a:chExt cx="1044090" cy="2875472"/>
          </a:xfrm>
        </p:grpSpPr>
        <p:sp>
          <p:nvSpPr>
            <p:cNvPr id="3" name="Freeform 3"/>
            <p:cNvSpPr/>
            <p:nvPr/>
          </p:nvSpPr>
          <p:spPr>
            <a:xfrm>
              <a:off x="0" y="0"/>
              <a:ext cx="1044090" cy="2875472"/>
            </a:xfrm>
            <a:custGeom>
              <a:avLst/>
              <a:gdLst/>
              <a:ahLst/>
              <a:cxnLst/>
              <a:rect l="l" t="t" r="r" b="b"/>
              <a:pathLst>
                <a:path w="1044090" h="2875472">
                  <a:moveTo>
                    <a:pt x="0" y="0"/>
                  </a:moveTo>
                  <a:lnTo>
                    <a:pt x="1044090" y="0"/>
                  </a:lnTo>
                  <a:lnTo>
                    <a:pt x="1044090" y="2875472"/>
                  </a:lnTo>
                  <a:lnTo>
                    <a:pt x="0" y="2875472"/>
                  </a:lnTo>
                  <a:close/>
                </a:path>
              </a:pathLst>
            </a:custGeom>
            <a:solidFill>
              <a:srgbClr val="145DA0"/>
            </a:solidFill>
            <a:ln cap="sq">
              <a:noFill/>
              <a:prstDash val="solid"/>
              <a:miter/>
            </a:ln>
          </p:spPr>
        </p:sp>
        <p:sp>
          <p:nvSpPr>
            <p:cNvPr id="4" name="TextBox 4"/>
            <p:cNvSpPr txBox="1"/>
            <p:nvPr/>
          </p:nvSpPr>
          <p:spPr>
            <a:xfrm>
              <a:off x="0" y="-38100"/>
              <a:ext cx="1044090" cy="291357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2514601" y="1641132"/>
            <a:ext cx="9027380" cy="1223348"/>
          </a:xfrm>
          <a:prstGeom prst="rect">
            <a:avLst/>
          </a:prstGeom>
        </p:spPr>
        <p:txBody>
          <a:bodyPr wrap="square" lIns="0" tIns="0" rIns="0" bIns="0" rtlCol="0" anchor="t">
            <a:spAutoFit/>
          </a:bodyPr>
          <a:lstStyle/>
          <a:p>
            <a:pPr algn="l">
              <a:lnSpc>
                <a:spcPts val="10248"/>
              </a:lnSpc>
              <a:spcBef>
                <a:spcPct val="0"/>
              </a:spcBef>
            </a:pPr>
            <a:r>
              <a:rPr lang="en-US" sz="7320" dirty="0" err="1">
                <a:solidFill>
                  <a:srgbClr val="051D40"/>
                </a:solidFill>
                <a:latin typeface="Open Sans Extra Bold"/>
                <a:ea typeface="Open Sans Extra Bold"/>
                <a:cs typeface="Open Sans Extra Bold"/>
                <a:sym typeface="Open Sans Extra Bold"/>
              </a:rPr>
              <a:t>Tài</a:t>
            </a:r>
            <a:r>
              <a:rPr lang="en-US" sz="7320" dirty="0">
                <a:solidFill>
                  <a:srgbClr val="051D40"/>
                </a:solidFill>
                <a:latin typeface="Open Sans Extra Bold"/>
                <a:ea typeface="Open Sans Extra Bold"/>
                <a:cs typeface="Open Sans Extra Bold"/>
                <a:sym typeface="Open Sans Extra Bold"/>
              </a:rPr>
              <a:t> </a:t>
            </a:r>
            <a:r>
              <a:rPr lang="en-US" sz="7320" dirty="0" err="1">
                <a:solidFill>
                  <a:srgbClr val="051D40"/>
                </a:solidFill>
                <a:latin typeface="Open Sans Extra Bold"/>
                <a:ea typeface="Open Sans Extra Bold"/>
                <a:cs typeface="Open Sans Extra Bold"/>
                <a:sym typeface="Open Sans Extra Bold"/>
              </a:rPr>
              <a:t>liệu</a:t>
            </a:r>
            <a:r>
              <a:rPr lang="en-US" sz="7320" dirty="0">
                <a:solidFill>
                  <a:srgbClr val="051D40"/>
                </a:solidFill>
                <a:latin typeface="Open Sans Extra Bold"/>
                <a:ea typeface="Open Sans Extra Bold"/>
                <a:cs typeface="Open Sans Extra Bold"/>
                <a:sym typeface="Open Sans Extra Bold"/>
              </a:rPr>
              <a:t> </a:t>
            </a:r>
            <a:r>
              <a:rPr lang="en-US" sz="7320" dirty="0" err="1">
                <a:solidFill>
                  <a:srgbClr val="051D40"/>
                </a:solidFill>
                <a:latin typeface="Open Sans Extra Bold"/>
                <a:ea typeface="Open Sans Extra Bold"/>
                <a:cs typeface="Open Sans Extra Bold"/>
                <a:sym typeface="Open Sans Extra Bold"/>
              </a:rPr>
              <a:t>tham</a:t>
            </a:r>
            <a:r>
              <a:rPr lang="en-US" sz="7320" dirty="0">
                <a:solidFill>
                  <a:srgbClr val="051D40"/>
                </a:solidFill>
                <a:latin typeface="Open Sans Extra Bold"/>
                <a:ea typeface="Open Sans Extra Bold"/>
                <a:cs typeface="Open Sans Extra Bold"/>
                <a:sym typeface="Open Sans Extra Bold"/>
              </a:rPr>
              <a:t> </a:t>
            </a:r>
            <a:r>
              <a:rPr lang="en-US" sz="7320" dirty="0" err="1">
                <a:solidFill>
                  <a:srgbClr val="051D40"/>
                </a:solidFill>
                <a:latin typeface="Open Sans Extra Bold"/>
                <a:ea typeface="Open Sans Extra Bold"/>
                <a:cs typeface="Open Sans Extra Bold"/>
                <a:sym typeface="Open Sans Extra Bold"/>
              </a:rPr>
              <a:t>khảo</a:t>
            </a:r>
            <a:endParaRPr lang="en-US" sz="7320" dirty="0">
              <a:solidFill>
                <a:srgbClr val="051D40"/>
              </a:solidFill>
              <a:latin typeface="Open Sans Extra Bold"/>
              <a:ea typeface="Open Sans Extra Bold"/>
              <a:cs typeface="Open Sans Extra Bold"/>
              <a:sym typeface="Open Sans Extra Bold"/>
            </a:endParaRPr>
          </a:p>
        </p:txBody>
      </p:sp>
      <p:grpSp>
        <p:nvGrpSpPr>
          <p:cNvPr id="6" name="Group 6"/>
          <p:cNvGrpSpPr/>
          <p:nvPr/>
        </p:nvGrpSpPr>
        <p:grpSpPr>
          <a:xfrm>
            <a:off x="-1867766" y="-1614217"/>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rot="5400000">
            <a:off x="2485802" y="3542325"/>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1796731" y="447246"/>
            <a:ext cx="5972616" cy="9392508"/>
          </a:xfrm>
          <a:custGeom>
            <a:avLst/>
            <a:gdLst/>
            <a:ahLst/>
            <a:cxnLst/>
            <a:rect l="l" t="t" r="r" b="b"/>
            <a:pathLst>
              <a:path w="5972616" h="9392508">
                <a:moveTo>
                  <a:pt x="0" y="0"/>
                </a:moveTo>
                <a:lnTo>
                  <a:pt x="5972616" y="0"/>
                </a:lnTo>
                <a:lnTo>
                  <a:pt x="5972616" y="9392508"/>
                </a:lnTo>
                <a:lnTo>
                  <a:pt x="0" y="9392508"/>
                </a:lnTo>
                <a:lnTo>
                  <a:pt x="0" y="0"/>
                </a:lnTo>
                <a:close/>
              </a:path>
            </a:pathLst>
          </a:custGeom>
          <a:blipFill>
            <a:blip r:embed="rId4"/>
            <a:stretch>
              <a:fillRect l="-2387" r="-2387"/>
            </a:stretch>
          </a:blipFill>
        </p:spPr>
      </p:sp>
      <p:sp>
        <p:nvSpPr>
          <p:cNvPr id="11" name="TextBox 11"/>
          <p:cNvSpPr txBox="1"/>
          <p:nvPr/>
        </p:nvSpPr>
        <p:spPr>
          <a:xfrm>
            <a:off x="3236527" y="3467100"/>
            <a:ext cx="7309640" cy="1513107"/>
          </a:xfrm>
          <a:prstGeom prst="rect">
            <a:avLst/>
          </a:prstGeom>
        </p:spPr>
        <p:txBody>
          <a:bodyPr wrap="square" lIns="0" tIns="0" rIns="0" bIns="0" rtlCol="0" anchor="t">
            <a:spAutoFit/>
          </a:bodyPr>
          <a:lstStyle/>
          <a:p>
            <a:pPr algn="l">
              <a:lnSpc>
                <a:spcPts val="3995"/>
              </a:lnSpc>
              <a:spcBef>
                <a:spcPct val="0"/>
              </a:spcBef>
            </a:pPr>
            <a:r>
              <a:rPr lang="en-US" sz="2853" spc="-57" dirty="0">
                <a:solidFill>
                  <a:srgbClr val="051D40"/>
                </a:solidFill>
                <a:latin typeface="Poppins"/>
                <a:ea typeface="Poppins"/>
                <a:cs typeface="Poppins"/>
                <a:sym typeface="Poppins"/>
              </a:rPr>
              <a:t>https://www.youtube.com/watch?v=5fQIZGMBC3s&amp;list=PL_FpA3iLxCA1Lcq00hIfRSgsA60vjdDcf&amp;index=2</a:t>
            </a:r>
          </a:p>
        </p:txBody>
      </p:sp>
      <p:sp>
        <p:nvSpPr>
          <p:cNvPr id="19" name="Freeform 19"/>
          <p:cNvSpPr/>
          <p:nvPr/>
        </p:nvSpPr>
        <p:spPr>
          <a:xfrm rot="5400000">
            <a:off x="2485802" y="5418576"/>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3236527" y="5343351"/>
            <a:ext cx="7614440" cy="487185"/>
          </a:xfrm>
          <a:prstGeom prst="rect">
            <a:avLst/>
          </a:prstGeom>
        </p:spPr>
        <p:txBody>
          <a:bodyPr wrap="square" lIns="0" tIns="0" rIns="0" bIns="0" rtlCol="0" anchor="t">
            <a:spAutoFit/>
          </a:bodyPr>
          <a:lstStyle/>
          <a:p>
            <a:pPr algn="l">
              <a:lnSpc>
                <a:spcPts val="3995"/>
              </a:lnSpc>
              <a:spcBef>
                <a:spcPct val="0"/>
              </a:spcBef>
            </a:pPr>
            <a:r>
              <a:rPr lang="en-US" sz="2853" spc="-57" dirty="0">
                <a:solidFill>
                  <a:srgbClr val="051D40"/>
                </a:solidFill>
                <a:latin typeface="Poppins"/>
                <a:ea typeface="Poppins"/>
                <a:cs typeface="Poppins"/>
                <a:sym typeface="Poppins"/>
              </a:rPr>
              <a:t>https://filegi.com/tech-term/flat-file-6830/</a:t>
            </a:r>
          </a:p>
        </p:txBody>
      </p:sp>
      <p:sp>
        <p:nvSpPr>
          <p:cNvPr id="25" name="Freeform 25"/>
          <p:cNvSpPr/>
          <p:nvPr/>
        </p:nvSpPr>
        <p:spPr>
          <a:xfrm rot="5400000">
            <a:off x="2485802" y="6669320"/>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26"/>
          <p:cNvSpPr txBox="1"/>
          <p:nvPr/>
        </p:nvSpPr>
        <p:spPr>
          <a:xfrm>
            <a:off x="3236527" y="6594094"/>
            <a:ext cx="7614440" cy="487185"/>
          </a:xfrm>
          <a:prstGeom prst="rect">
            <a:avLst/>
          </a:prstGeom>
        </p:spPr>
        <p:txBody>
          <a:bodyPr wrap="square" lIns="0" tIns="0" rIns="0" bIns="0" rtlCol="0" anchor="t">
            <a:spAutoFit/>
          </a:bodyPr>
          <a:lstStyle/>
          <a:p>
            <a:pPr algn="l">
              <a:lnSpc>
                <a:spcPts val="3995"/>
              </a:lnSpc>
              <a:spcBef>
                <a:spcPct val="0"/>
              </a:spcBef>
            </a:pPr>
            <a:r>
              <a:rPr lang="en-US" sz="2853" spc="-57" dirty="0">
                <a:solidFill>
                  <a:srgbClr val="051D40"/>
                </a:solidFill>
                <a:latin typeface="Poppins"/>
                <a:ea typeface="Poppins"/>
                <a:cs typeface="Poppins"/>
                <a:sym typeface="Poppins"/>
              </a:rPr>
              <a:t>https://tenten.vn/tin-tuc/data-warehouse/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CDB9AFB027581D469DB147F1231FFC24" ma:contentTypeVersion="4" ma:contentTypeDescription="Tạo tài liệu mới." ma:contentTypeScope="" ma:versionID="3fea40ceb9c3e4704cf144b91d838fe1">
  <xsd:schema xmlns:xsd="http://www.w3.org/2001/XMLSchema" xmlns:xs="http://www.w3.org/2001/XMLSchema" xmlns:p="http://schemas.microsoft.com/office/2006/metadata/properties" xmlns:ns2="e31da5d4-057f-4a4a-961b-2f4ab7b9be0e" targetNamespace="http://schemas.microsoft.com/office/2006/metadata/properties" ma:root="true" ma:fieldsID="675d558fdfd4719601cd79fdc8157263"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491DDD-A057-44DE-A679-ED17D8695B1E}">
  <ds:schemaRefs>
    <ds:schemaRef ds:uri="http://schemas.microsoft.com/sharepoint/v3/contenttype/forms"/>
  </ds:schemaRefs>
</ds:datastoreItem>
</file>

<file path=customXml/itemProps2.xml><?xml version="1.0" encoding="utf-8"?>
<ds:datastoreItem xmlns:ds="http://schemas.openxmlformats.org/officeDocument/2006/customXml" ds:itemID="{EA72404A-16B0-4E91-9B1C-80AE4D2E5B3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8D6EFBA-9393-46E0-8743-D93146AE1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da5d4-057f-4a4a-961b-2f4ab7b9be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368</TotalTime>
  <Words>453</Words>
  <Application>Microsoft Office PowerPoint</Application>
  <PresentationFormat>Tùy chỉnh</PresentationFormat>
  <Paragraphs>51</Paragraphs>
  <Slides>10</Slides>
  <Notes>2</Notes>
  <HiddenSlides>0</HiddenSlides>
  <MMClips>0</MMClips>
  <ScaleCrop>false</ScaleCrop>
  <HeadingPairs>
    <vt:vector size="4" baseType="variant">
      <vt:variant>
        <vt:lpstr>Chủ đề</vt:lpstr>
      </vt:variant>
      <vt:variant>
        <vt:i4>1</vt:i4>
      </vt:variant>
      <vt:variant>
        <vt:lpstr>Tiêu đề Bản chiếu</vt:lpstr>
      </vt:variant>
      <vt:variant>
        <vt:i4>10</vt:i4>
      </vt:variant>
    </vt:vector>
  </HeadingPairs>
  <TitlesOfParts>
    <vt:vector size="11" baseType="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Duc Nguyen</cp:lastModifiedBy>
  <cp:revision>15</cp:revision>
  <dcterms:created xsi:type="dcterms:W3CDTF">2006-08-16T00:00:00Z</dcterms:created>
  <dcterms:modified xsi:type="dcterms:W3CDTF">2024-08-26T14:45:20Z</dcterms:modified>
  <dc:identifier>DAGOdj2Otfo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