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3"/>
  </p:notesMasterIdLst>
  <p:sldIdLst>
    <p:sldId id="256" r:id="rId5"/>
    <p:sldId id="281" r:id="rId6"/>
    <p:sldId id="285" r:id="rId7"/>
    <p:sldId id="282" r:id="rId8"/>
    <p:sldId id="287" r:id="rId9"/>
    <p:sldId id="288" r:id="rId10"/>
    <p:sldId id="284" r:id="rId11"/>
    <p:sldId id="280" r:id="rId12"/>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cEQEFiT2LjUbKZQhRj5W9Qi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BD4D1D-6BBB-4BF5-8DFC-A9F9176AD988}">
  <a:tblStyle styleId="{EABD4D1D-6BBB-4BF5-8DFC-A9F9176AD98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1248"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33"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customschemas.google.com/relationships/presentationmetadata" Target="metadata"/><Relationship Id="rId5" Type="http://schemas.openxmlformats.org/officeDocument/2006/relationships/slide" Target="slides/slide1.xml"/><Relationship Id="rId36"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74" name="Google Shape;74;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59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4500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890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951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252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459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8" name="Google Shape;268;p43: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81000" algn="l">
              <a:lnSpc>
                <a:spcPct val="100000"/>
              </a:lnSpc>
              <a:spcBef>
                <a:spcPts val="300"/>
              </a:spcBef>
              <a:spcAft>
                <a:spcPts val="0"/>
              </a:spcAft>
              <a:buClr>
                <a:schemeClr val="dk1"/>
              </a:buClr>
              <a:buSzPts val="2400"/>
              <a:buChar char="•"/>
              <a:defRPr sz="2400">
                <a:solidFill>
                  <a:schemeClr val="dk1"/>
                </a:solidFill>
              </a:defRPr>
            </a:lvl3pPr>
            <a:lvl4pPr marL="1828800" lvl="3" indent="-381000" algn="l">
              <a:lnSpc>
                <a:spcPct val="100000"/>
              </a:lnSpc>
              <a:spcBef>
                <a:spcPts val="300"/>
              </a:spcBef>
              <a:spcAft>
                <a:spcPts val="0"/>
              </a:spcAft>
              <a:buClr>
                <a:schemeClr val="dk1"/>
              </a:buClr>
              <a:buSzPts val="2400"/>
              <a:buChar char="–"/>
              <a:defRPr sz="2400">
                <a:solidFill>
                  <a:schemeClr val="dk1"/>
                </a:solidFill>
              </a:defRPr>
            </a:lvl4pPr>
            <a:lvl5pPr marL="2286000" lvl="4" indent="-355600" algn="l">
              <a:lnSpc>
                <a:spcPct val="100000"/>
              </a:lnSpc>
              <a:spcBef>
                <a:spcPts val="300"/>
              </a:spcBef>
              <a:spcAft>
                <a:spcPts val="0"/>
              </a:spcAft>
              <a:buClr>
                <a:schemeClr val="dk1"/>
              </a:buClr>
              <a:buSzPts val="2000"/>
              <a:buChar char="»"/>
              <a:defRPr sz="20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27" name="Google Shape;27;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lnSpc>
                <a:spcPct val="100000"/>
              </a:lnSpc>
              <a:spcBef>
                <a:spcPts val="3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70"/>
          <p:cNvSpPr>
            <a:spLocks noGrp="1"/>
          </p:cNvSpPr>
          <p:nvPr>
            <p:ph type="pic" idx="2"/>
          </p:nvPr>
        </p:nvSpPr>
        <p:spPr>
          <a:xfrm>
            <a:off x="1792288" y="612775"/>
            <a:ext cx="5486400" cy="4114800"/>
          </a:xfrm>
          <a:prstGeom prst="rect">
            <a:avLst/>
          </a:prstGeom>
          <a:noFill/>
          <a:ln>
            <a:noFill/>
          </a:ln>
        </p:spPr>
      </p:sp>
      <p:sp>
        <p:nvSpPr>
          <p:cNvPr id="56" name="Google Shape;56;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7" name="Google Shape;57;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ieldcheck.biz/vn/library/business-intelligence-tri-tue-doanh-nghiep.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fpt-is.com/goc-nhin-so/khai-pha-du-lieu/" TargetMode="External"/><Relationship Id="rId5" Type="http://schemas.openxmlformats.org/officeDocument/2006/relationships/hyperlink" Target="https://fastercapital.com/topics/impacts-of-skewed-data-on-data-mining-algorithms.html#:~:text=Skewness%20in%20data%20is%20a,work%20with%20normal%20distribution%20data." TargetMode="External"/><Relationship Id="rId4" Type="http://schemas.openxmlformats.org/officeDocument/2006/relationships/hyperlink" Target="https://link.springer.com/chapter/10.1007/978-3-030-66288-2_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432183" y="2640649"/>
            <a:ext cx="8279633" cy="1095808"/>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Clr>
                <a:srgbClr val="000000"/>
              </a:buClr>
              <a:buSzPts val="3200"/>
              <a:buFont typeface="Arial"/>
              <a:buNone/>
            </a:pPr>
            <a:r>
              <a:rPr lang="en-US" sz="3200" dirty="0">
                <a:latin typeface="Times New Roman" panose="02020603050405020304" pitchFamily="18" charset="0"/>
                <a:cs typeface="Times New Roman" panose="02020603050405020304" pitchFamily="18" charset="0"/>
              </a:rPr>
              <a:t>CÁC ỨNG DỤNG CỤ THỂ CỦA KHAI PHÁ DỮ LIỆU</a:t>
            </a:r>
            <a:endParaRPr lang="en-US" sz="3200" dirty="0">
              <a:solidFill>
                <a:schemeClr val="dk1"/>
              </a:solidFill>
              <a:latin typeface="Times New Roman" panose="02020603050405020304" pitchFamily="18" charset="0"/>
              <a:cs typeface="Times New Roman" panose="02020603050405020304" pitchFamily="18" charset="0"/>
            </a:endParaRPr>
          </a:p>
        </p:txBody>
      </p:sp>
      <p:sp>
        <p:nvSpPr>
          <p:cNvPr id="77" name="Google Shape;77;p1"/>
          <p:cNvSpPr/>
          <p:nvPr/>
        </p:nvSpPr>
        <p:spPr>
          <a:xfrm>
            <a:off x="1458798" y="325947"/>
            <a:ext cx="59762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FFFF00"/>
                </a:solidFill>
                <a:latin typeface="Times New Roman"/>
                <a:ea typeface="Times New Roman"/>
                <a:cs typeface="Times New Roman"/>
                <a:sym typeface="Times New Roman"/>
              </a:rPr>
              <a:t>KHAI PHÁ DỮ LIỆU</a:t>
            </a:r>
            <a:endParaRPr sz="1400" b="1" i="0" u="none" strike="noStrike" cap="none" dirty="0">
              <a:solidFill>
                <a:srgbClr val="000000"/>
              </a:solidFill>
              <a:latin typeface="Arial"/>
              <a:ea typeface="Arial"/>
              <a:cs typeface="Arial"/>
              <a:sym typeface="Arial"/>
            </a:endParaRPr>
          </a:p>
        </p:txBody>
      </p:sp>
      <p:sp>
        <p:nvSpPr>
          <p:cNvPr id="78" name="Google Shape;7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a:t>
            </a:fld>
            <a:endParaRPr/>
          </a:p>
        </p:txBody>
      </p:sp>
      <p:sp>
        <p:nvSpPr>
          <p:cNvPr id="4" name="Hộp Văn bản 3">
            <a:extLst>
              <a:ext uri="{FF2B5EF4-FFF2-40B4-BE49-F238E27FC236}">
                <a16:creationId xmlns:a16="http://schemas.microsoft.com/office/drawing/2014/main" id="{CA320C50-8409-F1BF-C1CF-FACA7BCBF09B}"/>
              </a:ext>
            </a:extLst>
          </p:cNvPr>
          <p:cNvSpPr txBox="1"/>
          <p:nvPr/>
        </p:nvSpPr>
        <p:spPr>
          <a:xfrm>
            <a:off x="2160926" y="1644507"/>
            <a:ext cx="4572000" cy="646331"/>
          </a:xfrm>
          <a:prstGeom prst="rect">
            <a:avLst/>
          </a:prstGeom>
          <a:noFill/>
        </p:spPr>
        <p:txBody>
          <a:bodyPr wrap="square">
            <a:spAutoFit/>
          </a:bodyPr>
          <a:lstStyle/>
          <a:p>
            <a:pPr marL="1905" marR="0" lvl="0" indent="0" algn="ctr" rtl="0">
              <a:lnSpc>
                <a:spcPct val="100000"/>
              </a:lnSpc>
              <a:spcBef>
                <a:spcPts val="0"/>
              </a:spcBef>
              <a:spcAft>
                <a:spcPts val="0"/>
              </a:spcAft>
              <a:buClr>
                <a:srgbClr val="000000"/>
              </a:buClr>
              <a:buSzPts val="3200"/>
              <a:buFont typeface="Arial"/>
              <a:buNone/>
            </a:pPr>
            <a:r>
              <a:rPr lang="en-US" sz="3600" b="0" i="0" u="none" strike="noStrike" cap="none" dirty="0">
                <a:solidFill>
                  <a:schemeClr val="dk1"/>
                </a:solidFill>
                <a:latin typeface="Times New Roman" panose="02020603050405020304" pitchFamily="18" charset="0"/>
                <a:cs typeface="Times New Roman" panose="02020603050405020304" pitchFamily="18" charset="0"/>
                <a:sym typeface="Arial"/>
              </a:rPr>
              <a:t>ĐỀ </a:t>
            </a:r>
            <a:r>
              <a:rPr lang="en-US" sz="3200" b="0" i="0" u="none" strike="noStrike" cap="none" dirty="0">
                <a:solidFill>
                  <a:schemeClr val="dk1"/>
                </a:solidFill>
                <a:latin typeface="Times New Roman" panose="02020603050405020304" pitchFamily="18" charset="0"/>
                <a:cs typeface="Times New Roman" panose="02020603050405020304" pitchFamily="18" charset="0"/>
                <a:sym typeface="Arial"/>
              </a:rPr>
              <a:t>TÀI</a:t>
            </a:r>
          </a:p>
        </p:txBody>
      </p:sp>
      <p:sp>
        <p:nvSpPr>
          <p:cNvPr id="6" name="Hộp Văn bản 5">
            <a:extLst>
              <a:ext uri="{FF2B5EF4-FFF2-40B4-BE49-F238E27FC236}">
                <a16:creationId xmlns:a16="http://schemas.microsoft.com/office/drawing/2014/main" id="{5347B546-E33E-8DBE-71E3-39C0BD41BE5B}"/>
              </a:ext>
            </a:extLst>
          </p:cNvPr>
          <p:cNvSpPr txBox="1"/>
          <p:nvPr/>
        </p:nvSpPr>
        <p:spPr>
          <a:xfrm>
            <a:off x="1736050" y="4597940"/>
            <a:ext cx="6197985" cy="615553"/>
          </a:xfrm>
          <a:prstGeom prst="rect">
            <a:avLst/>
          </a:prstGeom>
          <a:noFill/>
        </p:spPr>
        <p:txBody>
          <a:bodyPr wrap="square">
            <a:spAutoFit/>
          </a:bodyPr>
          <a:lstStyle/>
          <a:p>
            <a:pPr marL="1905" marR="0" lvl="0" indent="0" algn="ctr" rtl="0">
              <a:lnSpc>
                <a:spcPct val="100000"/>
              </a:lnSpc>
              <a:spcBef>
                <a:spcPts val="0"/>
              </a:spcBef>
              <a:spcAft>
                <a:spcPts val="0"/>
              </a:spcAft>
              <a:buClr>
                <a:srgbClr val="000000"/>
              </a:buClr>
              <a:buSzPts val="3200"/>
              <a:buFont typeface="Arial"/>
              <a:buNone/>
            </a:pP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C</a:t>
            </a:r>
            <a:r>
              <a:rPr lang="en-US" sz="2000" dirty="0" err="1">
                <a:solidFill>
                  <a:schemeClr val="dk1"/>
                </a:solidFill>
                <a:latin typeface="Times New Roman" panose="02020603050405020304" pitchFamily="18" charset="0"/>
                <a:cs typeface="Times New Roman" panose="02020603050405020304" pitchFamily="18" charset="0"/>
              </a:rPr>
              <a:t>ác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thực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hiện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6,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13,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20</a:t>
            </a:r>
          </a:p>
          <a:p>
            <a:pPr marL="1905" marR="0" lvl="0" indent="0" algn="ctr" rtl="0">
              <a:lnSpc>
                <a:spcPct val="100000"/>
              </a:lnSpc>
              <a:spcBef>
                <a:spcPts val="0"/>
              </a:spcBef>
              <a:spcAft>
                <a:spcPts val="0"/>
              </a:spcAft>
              <a:buClr>
                <a:srgbClr val="000000"/>
              </a:buClr>
              <a:buSzPts val="3200"/>
              <a:buFont typeface="Arial"/>
              <a:buNone/>
            </a:pPr>
            <a:endParaRPr lang="en-US"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8" name="Hộp Văn bản 7">
            <a:extLst>
              <a:ext uri="{FF2B5EF4-FFF2-40B4-BE49-F238E27FC236}">
                <a16:creationId xmlns:a16="http://schemas.microsoft.com/office/drawing/2014/main" id="{BF78A32B-7627-4EF1-F0A9-115477AF4034}"/>
              </a:ext>
            </a:extLst>
          </p:cNvPr>
          <p:cNvSpPr txBox="1"/>
          <p:nvPr/>
        </p:nvSpPr>
        <p:spPr>
          <a:xfrm>
            <a:off x="1546705" y="4023618"/>
            <a:ext cx="6197985" cy="615553"/>
          </a:xfrm>
          <a:prstGeom prst="rect">
            <a:avLst/>
          </a:prstGeom>
          <a:noFill/>
        </p:spPr>
        <p:txBody>
          <a:bodyPr wrap="square">
            <a:spAutoFit/>
          </a:bodyPr>
          <a:lstStyle/>
          <a:p>
            <a:pPr marL="1905" marR="0" lvl="0" indent="0" algn="ctr" rtl="0">
              <a:lnSpc>
                <a:spcPct val="100000"/>
              </a:lnSpc>
              <a:spcBef>
                <a:spcPts val="0"/>
              </a:spcBef>
              <a:spcAft>
                <a:spcPts val="0"/>
              </a:spcAft>
              <a:buClr>
                <a:srgbClr val="000000"/>
              </a:buClr>
              <a:buSzPts val="3200"/>
              <a:buFont typeface="Arial"/>
              <a:buNone/>
            </a:pP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Giảng</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viên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hướng</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dẫn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Thầy</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Nguyễn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Quốc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Tuấn</a:t>
            </a:r>
            <a:endParaRPr lang="en-US" sz="2000" dirty="0">
              <a:solidFill>
                <a:schemeClr val="dk1"/>
              </a:solidFill>
              <a:latin typeface="Times New Roman" panose="02020603050405020304" pitchFamily="18" charset="0"/>
              <a:cs typeface="Times New Roman" panose="02020603050405020304" pitchFamily="18" charset="0"/>
            </a:endParaRPr>
          </a:p>
          <a:p>
            <a:pPr marL="1905" marR="0" lvl="0" indent="0" algn="ctr" rtl="0">
              <a:lnSpc>
                <a:spcPct val="100000"/>
              </a:lnSpc>
              <a:spcBef>
                <a:spcPts val="0"/>
              </a:spcBef>
              <a:spcAft>
                <a:spcPts val="0"/>
              </a:spcAft>
              <a:buClr>
                <a:srgbClr val="000000"/>
              </a:buClr>
              <a:buSzPts val="3200"/>
              <a:buFont typeface="Arial"/>
              <a:buNone/>
            </a:pPr>
            <a:endParaRPr lang="en-US"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MỤC LỤC</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SzPts val="2600"/>
              <a:buFont typeface="+mj-lt"/>
              <a:buAutoNum type="arabicPeriod"/>
            </a:pPr>
            <a:r>
              <a:rPr lang="en-GB" sz="1800" b="1" i="0" u="none" strike="noStrike" dirty="0">
                <a:solidFill>
                  <a:srgbClr val="000000"/>
                </a:solidFill>
                <a:effectLst/>
                <a:latin typeface="Times New Roman" panose="02020603050405020304" pitchFamily="18" charset="0"/>
                <a:cs typeface="Times New Roman" panose="02020603050405020304" pitchFamily="18" charset="0"/>
              </a:rPr>
              <a:t>TỔNG QUÁT</a:t>
            </a:r>
          </a:p>
          <a:p>
            <a:pPr marL="342900" marR="0" lvl="0" indent="-342900" algn="just" rtl="0">
              <a:lnSpc>
                <a:spcPct val="150000"/>
              </a:lnSpc>
              <a:spcBef>
                <a:spcPts val="0"/>
              </a:spcBef>
              <a:spcAft>
                <a:spcPts val="0"/>
              </a:spcAft>
              <a:buSzPts val="2600"/>
              <a:buFont typeface="+mj-lt"/>
              <a:buAutoNum type="arabicPeriod"/>
            </a:pPr>
            <a:r>
              <a:rPr lang="en-GB" sz="1800" dirty="0">
                <a:solidFill>
                  <a:srgbClr val="000000"/>
                </a:solidFill>
                <a:latin typeface="Times New Roman" panose="02020603050405020304" pitchFamily="18" charset="0"/>
                <a:cs typeface="Times New Roman" panose="02020603050405020304" pitchFamily="18" charset="0"/>
              </a:rPr>
              <a:t>TRÍ TUỆ TRONG KINH DOANH</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a:p>
            <a:pPr marL="342900" marR="0" lvl="0" indent="-342900" algn="just" rtl="0">
              <a:lnSpc>
                <a:spcPct val="150000"/>
              </a:lnSpc>
              <a:spcBef>
                <a:spcPts val="0"/>
              </a:spcBef>
              <a:spcAft>
                <a:spcPts val="0"/>
              </a:spcAft>
              <a:buSzPts val="2600"/>
              <a:buFont typeface="+mj-lt"/>
              <a:buAutoNum type="arabicPeriod"/>
            </a:pPr>
            <a:r>
              <a:rPr lang="en-GB" sz="1800" dirty="0">
                <a:solidFill>
                  <a:srgbClr val="000000"/>
                </a:solidFill>
                <a:latin typeface="Times New Roman" panose="02020603050405020304" pitchFamily="18" charset="0"/>
                <a:cs typeface="Times New Roman" panose="02020603050405020304" pitchFamily="18" charset="0"/>
              </a:rPr>
              <a:t>CÔNG CỤ TÌM KIẾM WEB</a:t>
            </a: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Tree>
    <p:extLst>
      <p:ext uri="{BB962C8B-B14F-4D97-AF65-F5344CB8AC3E}">
        <p14:creationId xmlns:p14="http://schemas.microsoft.com/office/powerpoint/2010/main" val="80462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1.TỔNG QUÁT</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2600"/>
              <a:buNone/>
            </a:pPr>
            <a:r>
              <a:rPr lang="vi-VN" sz="1600" dirty="0">
                <a:latin typeface="Times New Roman" panose="02020603050405020304" pitchFamily="18" charset="0"/>
                <a:cs typeface="Times New Roman" panose="02020603050405020304" pitchFamily="18" charset="0"/>
              </a:rPr>
              <a:t>Khai thác dữ liệu</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rất hữu ích trong nhiều lĩnh vực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của</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cuộc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sống</a:t>
            </a:r>
            <a:r>
              <a:rPr lang="en-US" sz="1600" b="0" dirty="0">
                <a:latin typeface="Times New Roman" panose="02020603050405020304" pitchFamily="18" charset="0"/>
                <a:cs typeface="Times New Roman" panose="02020603050405020304" pitchFamily="18" charset="0"/>
              </a:rPr>
              <a:t>:</a:t>
            </a:r>
          </a:p>
          <a:p>
            <a:pPr marL="742950" lvl="1" indent="-285750" algn="just">
              <a:lnSpc>
                <a:spcPct val="150000"/>
              </a:lnSpc>
              <a:spcBef>
                <a:spcPts val="0"/>
              </a:spcBef>
              <a:buFont typeface="Wingdings" panose="05000000000000000000" pitchFamily="2" charset="2"/>
              <a:buChar char="q"/>
            </a:pPr>
            <a:r>
              <a:rPr lang="en-US" sz="1600" b="1" dirty="0" err="1">
                <a:latin typeface="Times New Roman" panose="02020603050405020304" pitchFamily="18" charset="0"/>
                <a:cs typeface="Times New Roman" panose="02020603050405020304" pitchFamily="18" charset="0"/>
              </a:rPr>
              <a:t>Kinh</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tế</a:t>
            </a:r>
            <a:r>
              <a:rPr lang="en-US" sz="1600" b="1" dirty="0">
                <a:latin typeface="Times New Roman" panose="02020603050405020304" pitchFamily="18" charset="0"/>
                <a:cs typeface="Times New Roman" panose="02020603050405020304" pitchFamily="18" charset="0"/>
              </a:rPr>
              <a:t> </a:t>
            </a:r>
          </a:p>
          <a:p>
            <a:pPr marL="742950" lvl="1" indent="-285750" algn="just">
              <a:lnSpc>
                <a:spcPct val="150000"/>
              </a:lnSpc>
              <a:spcBef>
                <a:spcPts val="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Y </a:t>
            </a:r>
            <a:r>
              <a:rPr lang="en-US" sz="1600" b="1" dirty="0" err="1">
                <a:latin typeface="Times New Roman" panose="02020603050405020304" pitchFamily="18" charset="0"/>
                <a:cs typeface="Times New Roman" panose="02020603050405020304" pitchFamily="18" charset="0"/>
              </a:rPr>
              <a:t>tế</a:t>
            </a:r>
            <a:r>
              <a:rPr lang="en-US" sz="1600" b="1" dirty="0">
                <a:latin typeface="Times New Roman" panose="02020603050405020304" pitchFamily="18" charset="0"/>
                <a:cs typeface="Times New Roman" panose="02020603050405020304" pitchFamily="18" charset="0"/>
              </a:rPr>
              <a:t> </a:t>
            </a:r>
          </a:p>
          <a:p>
            <a:pPr marL="742950" lvl="1" indent="-285750" algn="just">
              <a:lnSpc>
                <a:spcPct val="150000"/>
              </a:lnSpc>
              <a:spcBef>
                <a:spcPts val="0"/>
              </a:spcBef>
              <a:buFont typeface="Wingdings" panose="05000000000000000000" pitchFamily="2" charset="2"/>
              <a:buChar char="q"/>
            </a:pPr>
            <a:r>
              <a:rPr lang="en-US" sz="1600" b="1" dirty="0" err="1">
                <a:latin typeface="Times New Roman" panose="02020603050405020304" pitchFamily="18" charset="0"/>
                <a:cs typeface="Times New Roman" panose="02020603050405020304" pitchFamily="18" charset="0"/>
              </a:rPr>
              <a:t>Ngân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hàng</a:t>
            </a:r>
            <a:r>
              <a:rPr lang="en-US" sz="1600" b="1" dirty="0">
                <a:latin typeface="Times New Roman" panose="02020603050405020304" pitchFamily="18" charset="0"/>
                <a:cs typeface="Times New Roman" panose="02020603050405020304" pitchFamily="18" charset="0"/>
              </a:rPr>
              <a:t> </a:t>
            </a:r>
          </a:p>
          <a:p>
            <a:pPr marL="742950" lvl="1" indent="-285750" algn="just">
              <a:lnSpc>
                <a:spcPct val="150000"/>
              </a:lnSpc>
              <a:spcBef>
                <a:spcPts val="0"/>
              </a:spcBef>
              <a:buFont typeface="Wingdings" panose="05000000000000000000" pitchFamily="2" charset="2"/>
              <a:buChar char="q"/>
            </a:pPr>
            <a:r>
              <a:rPr lang="en-US" sz="1600" b="1" dirty="0" err="1">
                <a:latin typeface="Times New Roman" panose="02020603050405020304" pitchFamily="18" charset="0"/>
                <a:cs typeface="Times New Roman" panose="02020603050405020304" pitchFamily="18" charset="0"/>
              </a:rPr>
              <a:t>Tiếp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thị</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bán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lẻ</a:t>
            </a:r>
            <a:endParaRPr lang="en-US" sz="1600" b="1"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SzPts val="2600"/>
              <a:buNone/>
            </a:pPr>
            <a:r>
              <a:rPr lang="en-US" sz="1600" b="0" dirty="0">
                <a:latin typeface="Times New Roman" panose="02020603050405020304" pitchFamily="18" charset="0"/>
                <a:cs typeface="Times New Roman" panose="02020603050405020304" pitchFamily="18" charset="0"/>
                <a:sym typeface="Wingdings" panose="05000000000000000000" pitchFamily="2" charset="2"/>
              </a:rPr>
              <a:t></a:t>
            </a:r>
            <a:r>
              <a:rPr lang="en-US" sz="1600" b="0" dirty="0" err="1">
                <a:latin typeface="Times New Roman" panose="02020603050405020304" pitchFamily="18" charset="0"/>
                <a:cs typeface="Times New Roman" panose="02020603050405020304" pitchFamily="18" charset="0"/>
              </a:rPr>
              <a:t>Từ</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đó</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giúp</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tối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ưu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hóa</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kết</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quả</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đạt</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được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trong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các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lĩnh</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vực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của</a:t>
            </a:r>
            <a:r>
              <a:rPr lang="en-US" sz="1600" b="0" dirty="0">
                <a:latin typeface="Times New Roman" panose="02020603050405020304" pitchFamily="18" charset="0"/>
                <a:cs typeface="Times New Roman" panose="02020603050405020304" pitchFamily="18" charset="0"/>
              </a:rPr>
              <a:t> con </a:t>
            </a:r>
            <a:r>
              <a:rPr lang="en-US" sz="1600" b="0" dirty="0" err="1">
                <a:latin typeface="Times New Roman" panose="02020603050405020304" pitchFamily="18" charset="0"/>
                <a:cs typeface="Times New Roman" panose="02020603050405020304" pitchFamily="18" charset="0"/>
              </a:rPr>
              <a:t>người</a:t>
            </a:r>
            <a:r>
              <a:rPr lang="en-US" sz="1600" b="0" dirty="0">
                <a:latin typeface="Times New Roman" panose="02020603050405020304" pitchFamily="18" charset="0"/>
                <a:cs typeface="Times New Roman" panose="02020603050405020304" pitchFamily="18" charset="0"/>
              </a:rPr>
              <a:t>.</a:t>
            </a:r>
          </a:p>
          <a:p>
            <a:pPr marL="0" marR="0" lvl="0" indent="0" algn="just" rtl="0">
              <a:lnSpc>
                <a:spcPct val="150000"/>
              </a:lnSpc>
              <a:spcBef>
                <a:spcPts val="0"/>
              </a:spcBef>
              <a:spcAft>
                <a:spcPts val="0"/>
              </a:spcAft>
              <a:buSzPts val="2600"/>
              <a:buNone/>
            </a:pPr>
            <a:r>
              <a:rPr lang="en-US" sz="1600" b="0" dirty="0" err="1">
                <a:latin typeface="Times New Roman" panose="02020603050405020304" pitchFamily="18" charset="0"/>
                <a:cs typeface="Times New Roman" panose="02020603050405020304" pitchFamily="18" charset="0"/>
              </a:rPr>
              <a:t>Một</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trong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những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ứng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dụng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tiêu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biểu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mà</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khai</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phá</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dữ</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liệu</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ứng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dụng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trong</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các</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lĩnh</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vực</a:t>
            </a:r>
            <a:r>
              <a:rPr lang="en-US" sz="1600" b="0" dirty="0">
                <a:latin typeface="Times New Roman" panose="02020603050405020304" pitchFamily="18" charset="0"/>
                <a:cs typeface="Times New Roman" panose="02020603050405020304" pitchFamily="18" charset="0"/>
              </a:rPr>
              <a:t> </a:t>
            </a:r>
            <a:r>
              <a:rPr lang="vi-VN" sz="1600" b="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T</a:t>
            </a:r>
            <a:r>
              <a:rPr lang="vi-VN" sz="1600" b="1" dirty="0">
                <a:latin typeface="Times New Roman" panose="02020603050405020304" pitchFamily="18" charset="0"/>
                <a:cs typeface="Times New Roman" panose="02020603050405020304" pitchFamily="18" charset="0"/>
              </a:rPr>
              <a:t>rí tuệ </a:t>
            </a:r>
            <a:r>
              <a:rPr lang="en-US" sz="1600" b="1" dirty="0" err="1">
                <a:latin typeface="Times New Roman" panose="02020603050405020304" pitchFamily="18" charset="0"/>
                <a:cs typeface="Times New Roman" panose="02020603050405020304" pitchFamily="18" charset="0"/>
              </a:rPr>
              <a:t>trong</a:t>
            </a:r>
            <a:r>
              <a:rPr lang="en-US" sz="1600" b="1" dirty="0">
                <a:latin typeface="Times New Roman" panose="02020603050405020304" pitchFamily="18" charset="0"/>
                <a:cs typeface="Times New Roman" panose="02020603050405020304" pitchFamily="18" charset="0"/>
              </a:rPr>
              <a:t> </a:t>
            </a:r>
            <a:r>
              <a:rPr lang="vi-VN" sz="1600" b="1" dirty="0">
                <a:latin typeface="Times New Roman" panose="02020603050405020304" pitchFamily="18" charset="0"/>
                <a:cs typeface="Times New Roman" panose="02020603050405020304" pitchFamily="18" charset="0"/>
              </a:rPr>
              <a:t>kinh doanh</a:t>
            </a:r>
            <a:r>
              <a:rPr lang="en-US" sz="1600" b="1" dirty="0">
                <a:latin typeface="Times New Roman" panose="02020603050405020304" pitchFamily="18" charset="0"/>
                <a:cs typeface="Times New Roman" panose="02020603050405020304" pitchFamily="18" charset="0"/>
              </a:rPr>
              <a:t> (BI)</a:t>
            </a:r>
            <a:r>
              <a:rPr lang="vi-VN" sz="1600" b="1" dirty="0">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a:p>
            <a:pPr marL="742950" lvl="1" indent="-285750" algn="just">
              <a:lnSpc>
                <a:spcPct val="150000"/>
              </a:lnSpc>
              <a:spcBef>
                <a:spcPts val="0"/>
              </a:spcBef>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C</a:t>
            </a:r>
            <a:r>
              <a:rPr lang="vi-VN" sz="1600" b="1" dirty="0">
                <a:latin typeface="Times New Roman" panose="02020603050405020304" pitchFamily="18" charset="0"/>
                <a:cs typeface="Times New Roman" panose="02020603050405020304" pitchFamily="18" charset="0"/>
              </a:rPr>
              <a:t>ông cụ tìm kiếm</a:t>
            </a:r>
            <a:r>
              <a:rPr lang="en-US" sz="1600" b="1" dirty="0">
                <a:latin typeface="Times New Roman" panose="02020603050405020304" pitchFamily="18" charset="0"/>
                <a:cs typeface="Times New Roman" panose="02020603050405020304" pitchFamily="18" charset="0"/>
              </a:rPr>
              <a:t> (WSE)</a:t>
            </a:r>
            <a:endParaRPr sz="1600" b="1"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Tree>
    <p:extLst>
      <p:ext uri="{BB962C8B-B14F-4D97-AF65-F5344CB8AC3E}">
        <p14:creationId xmlns:p14="http://schemas.microsoft.com/office/powerpoint/2010/main" val="4218885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2. TRÍ TUỆ KINH DOANH</a:t>
            </a: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2600"/>
              <a:buNone/>
            </a:pPr>
            <a:r>
              <a:rPr lang="en-US" sz="1800" dirty="0">
                <a:solidFill>
                  <a:srgbClr val="000000"/>
                </a:solidFill>
                <a:latin typeface="Times New Roman" panose="02020603050405020304" pitchFamily="18" charset="0"/>
                <a:cs typeface="Times New Roman" panose="02020603050405020304" pitchFamily="18" charset="0"/>
              </a:rPr>
              <a:t>2.1 </a:t>
            </a:r>
            <a:r>
              <a:rPr lang="en-US" sz="1800" dirty="0" err="1">
                <a:solidFill>
                  <a:srgbClr val="000000"/>
                </a:solidFill>
                <a:latin typeface="Times New Roman" panose="02020603050405020304" pitchFamily="18" charset="0"/>
                <a:cs typeface="Times New Roman" panose="02020603050405020304" pitchFamily="18" charset="0"/>
              </a:rPr>
              <a:t>Tổng</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quan</a:t>
            </a:r>
            <a:r>
              <a:rPr lang="en-US" sz="1800" dirty="0">
                <a:solidFill>
                  <a:srgbClr val="000000"/>
                </a:solidFill>
                <a:latin typeface="Times New Roman" panose="02020603050405020304" pitchFamily="18" charset="0"/>
                <a:cs typeface="Times New Roman" panose="02020603050405020304" pitchFamily="18" charset="0"/>
              </a:rPr>
              <a:t> </a:t>
            </a:r>
            <a:endParaRPr lang="en-US" sz="180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rtl="0">
              <a:lnSpc>
                <a:spcPct val="150000"/>
              </a:lnSpc>
              <a:spcBef>
                <a:spcPts val="0"/>
              </a:spcBef>
              <a:spcAft>
                <a:spcPts val="0"/>
              </a:spcAft>
              <a:buSzPts val="2600"/>
              <a:buNone/>
            </a:pPr>
            <a:r>
              <a:rPr lang="vi-VN" sz="1600" b="0" i="0" u="none" strike="noStrike" dirty="0">
                <a:solidFill>
                  <a:srgbClr val="000000"/>
                </a:solidFill>
                <a:effectLst/>
                <a:latin typeface="Times New Roman" panose="02020603050405020304" pitchFamily="18" charset="0"/>
                <a:cs typeface="Times New Roman" panose="02020603050405020304" pitchFamily="18" charset="0"/>
              </a:rPr>
              <a:t>Các công nghệ BI cung cấp những cái nhìn sâu sắc về bối cảnh kinh doanh của một tổ chức, bao gồm khách hàng, thị trường, nguồn cung ứng và đối thủ cạnh tranh.</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0" marR="0" lvl="0" indent="0" rtl="0">
              <a:lnSpc>
                <a:spcPct val="150000"/>
              </a:lnSpc>
              <a:spcBef>
                <a:spcPts val="0"/>
              </a:spcBef>
              <a:spcAft>
                <a:spcPts val="0"/>
              </a:spcAft>
              <a:buSzPts val="2600"/>
              <a:buNone/>
            </a:pPr>
            <a:r>
              <a:rPr lang="en-US" sz="1800" dirty="0">
                <a:solidFill>
                  <a:srgbClr val="000000"/>
                </a:solidFill>
                <a:latin typeface="Times New Roman" panose="02020603050405020304" pitchFamily="18" charset="0"/>
                <a:cs typeface="Times New Roman" panose="02020603050405020304" pitchFamily="18" charset="0"/>
              </a:rPr>
              <a:t>2</a:t>
            </a:r>
            <a:r>
              <a:rPr lang="en-US" sz="1800" i="0" u="none" strike="noStrike" dirty="0">
                <a:solidFill>
                  <a:srgbClr val="000000"/>
                </a:solidFill>
                <a:effectLst/>
                <a:latin typeface="Times New Roman" panose="02020603050405020304" pitchFamily="18" charset="0"/>
                <a:cs typeface="Times New Roman" panose="02020603050405020304" pitchFamily="18" charset="0"/>
              </a:rPr>
              <a:t>.2 </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Tầm</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quan</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i="0" u="none" strike="noStrike" dirty="0" err="1">
                <a:solidFill>
                  <a:srgbClr val="000000"/>
                </a:solidFill>
                <a:effectLst/>
                <a:latin typeface="Times New Roman" panose="02020603050405020304" pitchFamily="18" charset="0"/>
                <a:cs typeface="Times New Roman" panose="02020603050405020304" pitchFamily="18" charset="0"/>
              </a:rPr>
              <a:t>trọng</a:t>
            </a:r>
            <a:r>
              <a:rPr lang="en-US" sz="1800" i="0" u="none" strike="noStrike" dirty="0">
                <a:solidFill>
                  <a:srgbClr val="000000"/>
                </a:solidFill>
                <a:effectLst/>
                <a:latin typeface="Times New Roman" panose="02020603050405020304" pitchFamily="18" charset="0"/>
                <a:cs typeface="Times New Roman" panose="02020603050405020304" pitchFamily="18" charset="0"/>
              </a:rPr>
              <a:t> </a:t>
            </a:r>
          </a:p>
          <a:p>
            <a:pPr marL="0" marR="0" lvl="0" indent="0" rtl="0">
              <a:lnSpc>
                <a:spcPct val="150000"/>
              </a:lnSpc>
              <a:spcBef>
                <a:spcPts val="0"/>
              </a:spcBef>
              <a:spcAft>
                <a:spcPts val="0"/>
              </a:spcAft>
              <a:buSzPts val="2600"/>
              <a:buNone/>
            </a:pPr>
            <a:r>
              <a:rPr lang="vi-VN" sz="1600" b="0" i="0" u="none" strike="noStrike" dirty="0">
                <a:solidFill>
                  <a:srgbClr val="000000"/>
                </a:solidFill>
                <a:effectLst/>
                <a:latin typeface="Times New Roman" panose="02020603050405020304" pitchFamily="18" charset="0"/>
                <a:cs typeface="Times New Roman" panose="02020603050405020304" pitchFamily="18" charset="0"/>
              </a:rPr>
              <a:t>Khai thác dữ liệu là cốt lõi của BI trong các nhiệm vụ như</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nSpc>
                <a:spcPct val="150000"/>
              </a:lnSpc>
              <a:spcBef>
                <a:spcPts val="0"/>
              </a:spcBef>
              <a:buFont typeface="Wingdings" panose="05000000000000000000" pitchFamily="2" charset="2"/>
              <a:buChar char="q"/>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a:t>
            </a:r>
            <a:r>
              <a:rPr lang="vi-VN" sz="1600" b="1" i="0" u="none" strike="noStrike" dirty="0">
                <a:solidFill>
                  <a:srgbClr val="000000"/>
                </a:solidFill>
                <a:effectLst/>
                <a:latin typeface="Times New Roman" panose="02020603050405020304" pitchFamily="18" charset="0"/>
                <a:cs typeface="Times New Roman" panose="02020603050405020304" pitchFamily="18" charset="0"/>
              </a:rPr>
              <a:t>hân tích thị trường</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Q</a:t>
            </a:r>
            <a:r>
              <a:rPr lang="vi-VN" sz="1600" b="1" i="0" u="none" strike="noStrike" dirty="0" err="1">
                <a:solidFill>
                  <a:srgbClr val="000000"/>
                </a:solidFill>
                <a:effectLst/>
                <a:latin typeface="Times New Roman" panose="02020603050405020304" pitchFamily="18" charset="0"/>
                <a:cs typeface="Times New Roman" panose="02020603050405020304" pitchFamily="18" charset="0"/>
              </a:rPr>
              <a:t>uản</a:t>
            </a:r>
            <a:r>
              <a:rPr lang="vi-VN" sz="1600" b="1" i="0" u="none" strike="noStrike" dirty="0">
                <a:solidFill>
                  <a:srgbClr val="000000"/>
                </a:solidFill>
                <a:effectLst/>
                <a:latin typeface="Times New Roman" panose="02020603050405020304" pitchFamily="18" charset="0"/>
                <a:cs typeface="Times New Roman" panose="02020603050405020304" pitchFamily="18" charset="0"/>
              </a:rPr>
              <a:t> lý quan hệ khách hàng</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742950" lvl="1" indent="-285750">
              <a:lnSpc>
                <a:spcPct val="150000"/>
              </a:lnSpc>
              <a:spcBef>
                <a:spcPts val="0"/>
              </a:spcBef>
              <a:buFont typeface="Wingdings" panose="05000000000000000000" pitchFamily="2" charset="2"/>
              <a:buChar char="q"/>
            </a:pPr>
            <a:r>
              <a:rPr lang="en-US" sz="1600" b="1" dirty="0">
                <a:solidFill>
                  <a:srgbClr val="000000"/>
                </a:solidFill>
                <a:latin typeface="Times New Roman" panose="02020603050405020304" pitchFamily="18" charset="0"/>
                <a:cs typeface="Times New Roman" panose="02020603050405020304" pitchFamily="18" charset="0"/>
              </a:rPr>
              <a:t>P</a:t>
            </a:r>
            <a:r>
              <a:rPr lang="vi-VN" sz="1600" b="1" i="0" u="none" strike="noStrike" dirty="0">
                <a:solidFill>
                  <a:srgbClr val="000000"/>
                </a:solidFill>
                <a:effectLst/>
                <a:latin typeface="Times New Roman" panose="02020603050405020304" pitchFamily="18" charset="0"/>
                <a:cs typeface="Times New Roman" panose="02020603050405020304" pitchFamily="18" charset="0"/>
              </a:rPr>
              <a:t>hân tích dự đoán.</a:t>
            </a:r>
            <a:endParaRPr lang="en-US"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63500" indent="0" rtl="0" fontAlgn="base">
              <a:spcBef>
                <a:spcPts val="1200"/>
              </a:spcBef>
              <a:spcAft>
                <a:spcPts val="0"/>
              </a:spcAft>
              <a:buNone/>
            </a:pPr>
            <a:r>
              <a:rPr lang="vi-VN" sz="1600" b="1" i="0" u="none" strike="noStrike" dirty="0">
                <a:solidFill>
                  <a:srgbClr val="000000"/>
                </a:solidFill>
                <a:effectLst/>
                <a:latin typeface="Times New Roman" panose="02020603050405020304" pitchFamily="18" charset="0"/>
                <a:cs typeface="Times New Roman" panose="02020603050405020304" pitchFamily="18" charset="0"/>
              </a:rPr>
              <a:t>Khai phá dữ liệu</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giúp doanh nghiệp có các quyết định thông minh hơn, đúng đắn, kịp thời giúp nâng cao hiệu quả kinh doanh.</a:t>
            </a:r>
            <a:endParaRPr sz="1400" b="0"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Tree>
    <p:extLst>
      <p:ext uri="{BB962C8B-B14F-4D97-AF65-F5344CB8AC3E}">
        <p14:creationId xmlns:p14="http://schemas.microsoft.com/office/powerpoint/2010/main" val="370033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3. CÔNG CỤ TÌM KIẾM WEB(WSE)</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2600"/>
              <a:buNone/>
            </a:pPr>
            <a:r>
              <a:rPr lang="en-GB" sz="1800" dirty="0">
                <a:solidFill>
                  <a:srgbClr val="000000"/>
                </a:solidFill>
                <a:latin typeface="Times New Roman" panose="02020603050405020304" pitchFamily="18" charset="0"/>
                <a:cs typeface="Times New Roman" panose="02020603050405020304" pitchFamily="18" charset="0"/>
              </a:rPr>
              <a:t>3</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.1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Công</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cụ</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tìm</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kiếm</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web (WSE)</a:t>
            </a:r>
          </a:p>
          <a:p>
            <a:pPr marL="285750" marR="0" lvl="0" indent="-285750" algn="just" rtl="0">
              <a:lnSpc>
                <a:spcPct val="150000"/>
              </a:lnSpc>
              <a:spcBef>
                <a:spcPts val="0"/>
              </a:spcBef>
              <a:spcAft>
                <a:spcPts val="0"/>
              </a:spcAft>
              <a:buSzPts val="2600"/>
              <a:buFont typeface="Wingdings" panose="05000000000000000000" pitchFamily="2" charset="2"/>
              <a:buChar char="q"/>
            </a:pPr>
            <a:r>
              <a:rPr lang="en-US" sz="1600" b="0" dirty="0">
                <a:solidFill>
                  <a:srgbClr val="000000"/>
                </a:solidFill>
                <a:latin typeface="Times New Roman" panose="02020603050405020304" pitchFamily="18" charset="0"/>
                <a:cs typeface="Times New Roman" panose="02020603050405020304" pitchFamily="18" charset="0"/>
              </a:rPr>
              <a:t>L</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à các ứng dụng </a:t>
            </a:r>
            <a:r>
              <a:rPr lang="vi-VN" sz="1600" i="0" u="none" strike="noStrike" dirty="0">
                <a:solidFill>
                  <a:srgbClr val="000000"/>
                </a:solidFill>
                <a:effectLst/>
                <a:latin typeface="Times New Roman" panose="02020603050405020304" pitchFamily="18" charset="0"/>
                <a:cs typeface="Times New Roman" panose="02020603050405020304" pitchFamily="18" charset="0"/>
              </a:rPr>
              <a:t>khai thác dữ liệu lớn</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giúp </a:t>
            </a:r>
            <a:r>
              <a:rPr lang="vi-VN" sz="1600" i="0" u="none" strike="noStrike" dirty="0">
                <a:solidFill>
                  <a:srgbClr val="000000"/>
                </a:solidFill>
                <a:effectLst/>
                <a:latin typeface="Times New Roman" panose="02020603050405020304" pitchFamily="18" charset="0"/>
                <a:cs typeface="Times New Roman" panose="02020603050405020304" pitchFamily="18" charset="0"/>
              </a:rPr>
              <a:t>tìm kiếm thông tin </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trên </a:t>
            </a:r>
            <a:r>
              <a:rPr lang="vi-VN" sz="1600" b="0" i="0" u="none" strike="noStrike" dirty="0" err="1">
                <a:solidFill>
                  <a:srgbClr val="000000"/>
                </a:solidFill>
                <a:effectLst/>
                <a:latin typeface="Times New Roman" panose="02020603050405020304" pitchFamily="18" charset="0"/>
                <a:cs typeface="Times New Roman" panose="02020603050405020304" pitchFamily="18" charset="0"/>
              </a:rPr>
              <a:t>web</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và trả về danh sách </a:t>
            </a:r>
            <a:r>
              <a:rPr lang="vi-VN" sz="1600" i="0" u="none" strike="noStrike" dirty="0">
                <a:solidFill>
                  <a:srgbClr val="000000"/>
                </a:solidFill>
                <a:effectLst/>
                <a:latin typeface="Times New Roman" panose="02020603050405020304" pitchFamily="18" charset="0"/>
                <a:cs typeface="Times New Roman" panose="02020603050405020304" pitchFamily="18" charset="0"/>
              </a:rPr>
              <a:t>kết quả </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a:t>
            </a:r>
            <a:r>
              <a:rPr lang="vi-VN" sz="1600" b="0" i="0" u="none" strike="noStrike" dirty="0" err="1">
                <a:solidFill>
                  <a:srgbClr val="000000"/>
                </a:solidFill>
                <a:effectLst/>
                <a:latin typeface="Times New Roman" panose="02020603050405020304" pitchFamily="18" charset="0"/>
                <a:cs typeface="Times New Roman" panose="02020603050405020304" pitchFamily="18" charset="0"/>
              </a:rPr>
              <a:t>hits</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là</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các</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trang</a:t>
            </a:r>
            <a:r>
              <a:rPr lang="en-US" sz="1600" b="0" dirty="0">
                <a:solidFill>
                  <a:srgbClr val="000000"/>
                </a:solidFill>
                <a:latin typeface="Times New Roman" panose="02020603050405020304" pitchFamily="18" charset="0"/>
                <a:cs typeface="Times New Roman" panose="02020603050405020304" pitchFamily="18" charset="0"/>
              </a:rPr>
              <a:t> web, </a:t>
            </a:r>
            <a:r>
              <a:rPr lang="en-US" sz="1600" b="0" dirty="0" err="1">
                <a:solidFill>
                  <a:srgbClr val="000000"/>
                </a:solidFill>
                <a:latin typeface="Times New Roman" panose="02020603050405020304" pitchFamily="18" charset="0"/>
                <a:cs typeface="Times New Roman" panose="02020603050405020304" pitchFamily="18" charset="0"/>
              </a:rPr>
              <a:t>hình</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ảnh</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tệp</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văn</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bản</a:t>
            </a:r>
            <a:r>
              <a:rPr lang="en-US" sz="1600" b="0" dirty="0">
                <a:solidFill>
                  <a:srgbClr val="000000"/>
                </a:solidFill>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SzPts val="2600"/>
              <a:buFont typeface="Wingdings" panose="05000000000000000000" pitchFamily="2" charset="2"/>
              <a:buChar char="q"/>
            </a:pPr>
            <a:r>
              <a:rPr lang="en-US" sz="1600" b="0" dirty="0">
                <a:solidFill>
                  <a:srgbClr val="000000"/>
                </a:solidFill>
                <a:latin typeface="Times New Roman" panose="02020603050405020304" pitchFamily="18" charset="0"/>
                <a:cs typeface="Times New Roman" panose="02020603050405020304" pitchFamily="18" charset="0"/>
              </a:rPr>
              <a:t>C</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ông cụ có thể </a:t>
            </a:r>
            <a:r>
              <a:rPr lang="vi-VN" sz="1600" i="0" u="none" strike="noStrike" dirty="0">
                <a:solidFill>
                  <a:srgbClr val="000000"/>
                </a:solidFill>
                <a:effectLst/>
                <a:latin typeface="Times New Roman" panose="02020603050405020304" pitchFamily="18" charset="0"/>
                <a:cs typeface="Times New Roman" panose="02020603050405020304" pitchFamily="18" charset="0"/>
              </a:rPr>
              <a:t>truy cập cơ sở dữ liệu </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công cộng và </a:t>
            </a:r>
            <a:r>
              <a:rPr lang="vi-VN" sz="1600" i="0" u="none" strike="noStrike" dirty="0">
                <a:solidFill>
                  <a:srgbClr val="000000"/>
                </a:solidFill>
                <a:effectLst/>
                <a:latin typeface="Times New Roman" panose="02020603050405020304" pitchFamily="18" charset="0"/>
                <a:cs typeface="Times New Roman" panose="02020603050405020304" pitchFamily="18" charset="0"/>
              </a:rPr>
              <a:t>thư mục mở </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để lấy dữ liệu.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SzPts val="2600"/>
              <a:buFont typeface="Wingdings" panose="05000000000000000000" pitchFamily="2" charset="2"/>
              <a:buChar char="q"/>
            </a:pPr>
            <a:endParaRPr lang="en-GB"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1800" dirty="0">
                <a:solidFill>
                  <a:srgbClr val="000000"/>
                </a:solidFill>
                <a:latin typeface="Times New Roman" panose="02020603050405020304" pitchFamily="18" charset="0"/>
                <a:cs typeface="Times New Roman" panose="02020603050405020304" pitchFamily="18" charset="0"/>
              </a:rPr>
              <a:t>3</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.2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Công</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cụ</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tìm</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1" i="0" u="none" strike="noStrike" dirty="0" err="1">
                <a:solidFill>
                  <a:srgbClr val="000000"/>
                </a:solidFill>
                <a:effectLst/>
                <a:latin typeface="Times New Roman" panose="02020603050405020304" pitchFamily="18" charset="0"/>
                <a:cs typeface="Times New Roman" panose="02020603050405020304" pitchFamily="18" charset="0"/>
              </a:rPr>
              <a:t>kiếm</a:t>
            </a:r>
            <a:r>
              <a:rPr lang="en-GB"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0" i="0" u="none" strike="noStrike" dirty="0" err="1">
                <a:solidFill>
                  <a:srgbClr val="000000"/>
                </a:solidFill>
                <a:effectLst/>
                <a:latin typeface="Times New Roman" panose="02020603050405020304" pitchFamily="18" charset="0"/>
                <a:cs typeface="Times New Roman" panose="02020603050405020304" pitchFamily="18" charset="0"/>
              </a:rPr>
              <a:t>và</a:t>
            </a:r>
            <a:r>
              <a:rPr lang="en-GB"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b="0" dirty="0" err="1">
                <a:solidFill>
                  <a:srgbClr val="000000"/>
                </a:solidFill>
                <a:latin typeface="Times New Roman" panose="02020603050405020304" pitchFamily="18" charset="0"/>
                <a:cs typeface="Times New Roman" panose="02020603050405020304" pitchFamily="18" charset="0"/>
              </a:rPr>
              <a:t>t</a:t>
            </a:r>
            <a:r>
              <a:rPr lang="en-GB" sz="1800" i="0" u="none" strike="noStrike" dirty="0" err="1">
                <a:solidFill>
                  <a:srgbClr val="000000"/>
                </a:solidFill>
                <a:effectLst/>
                <a:latin typeface="Times New Roman" panose="02020603050405020304" pitchFamily="18" charset="0"/>
                <a:cs typeface="Times New Roman" panose="02020603050405020304" pitchFamily="18" charset="0"/>
              </a:rPr>
              <a:t>hư</a:t>
            </a:r>
            <a:r>
              <a:rPr lang="en-GB" sz="1800" i="0" u="none" strike="noStrike" dirty="0">
                <a:solidFill>
                  <a:srgbClr val="000000"/>
                </a:solidFill>
                <a:effectLst/>
                <a:latin typeface="Times New Roman" panose="02020603050405020304" pitchFamily="18" charset="0"/>
                <a:cs typeface="Times New Roman" panose="02020603050405020304" pitchFamily="18" charset="0"/>
              </a:rPr>
              <a:t> </a:t>
            </a:r>
            <a:r>
              <a:rPr lang="en-GB" sz="1800" i="0" u="none" strike="noStrike" dirty="0" err="1">
                <a:solidFill>
                  <a:srgbClr val="000000"/>
                </a:solidFill>
                <a:effectLst/>
                <a:latin typeface="Times New Roman" panose="02020603050405020304" pitchFamily="18" charset="0"/>
                <a:cs typeface="Times New Roman" panose="02020603050405020304" pitchFamily="18" charset="0"/>
              </a:rPr>
              <a:t>mục</a:t>
            </a:r>
            <a:r>
              <a:rPr lang="en-GB" sz="1800" i="0" u="none" strike="noStrike" dirty="0">
                <a:solidFill>
                  <a:srgbClr val="000000"/>
                </a:solidFill>
                <a:effectLst/>
                <a:latin typeface="Times New Roman" panose="02020603050405020304" pitchFamily="18" charset="0"/>
                <a:cs typeface="Times New Roman" panose="02020603050405020304" pitchFamily="18" charset="0"/>
              </a:rPr>
              <a:t> Web</a:t>
            </a:r>
          </a:p>
          <a:p>
            <a:pPr marL="0" marR="0" lvl="0" indent="0" algn="just" rtl="0">
              <a:lnSpc>
                <a:spcPct val="150000"/>
              </a:lnSpc>
              <a:spcBef>
                <a:spcPts val="0"/>
              </a:spcBef>
              <a:spcAft>
                <a:spcPts val="0"/>
              </a:spcAft>
              <a:buSzPts val="2600"/>
              <a:buNone/>
            </a:pPr>
            <a:endParaRPr lang="en-GB" sz="180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11891D9-4478-1BE2-03DA-2DCC51FB9CDD}"/>
              </a:ext>
            </a:extLst>
          </p:cNvPr>
          <p:cNvGraphicFramePr>
            <a:graphicFrameLocks noGrp="1"/>
          </p:cNvGraphicFramePr>
          <p:nvPr>
            <p:extLst>
              <p:ext uri="{D42A27DB-BD31-4B8C-83A1-F6EECF244321}">
                <p14:modId xmlns:p14="http://schemas.microsoft.com/office/powerpoint/2010/main" val="2793594953"/>
              </p:ext>
            </p:extLst>
          </p:nvPr>
        </p:nvGraphicFramePr>
        <p:xfrm>
          <a:off x="457200" y="3666972"/>
          <a:ext cx="7793665" cy="1870675"/>
        </p:xfrm>
        <a:graphic>
          <a:graphicData uri="http://schemas.openxmlformats.org/drawingml/2006/table">
            <a:tbl>
              <a:tblPr firstRow="1" bandRow="1">
                <a:tableStyleId>{EABD4D1D-6BBB-4BF5-8DFC-A9F9176AD988}</a:tableStyleId>
              </a:tblPr>
              <a:tblGrid>
                <a:gridCol w="3876557">
                  <a:extLst>
                    <a:ext uri="{9D8B030D-6E8A-4147-A177-3AD203B41FA5}">
                      <a16:colId xmlns:a16="http://schemas.microsoft.com/office/drawing/2014/main" val="2505407234"/>
                    </a:ext>
                  </a:extLst>
                </a:gridCol>
                <a:gridCol w="3917108">
                  <a:extLst>
                    <a:ext uri="{9D8B030D-6E8A-4147-A177-3AD203B41FA5}">
                      <a16:colId xmlns:a16="http://schemas.microsoft.com/office/drawing/2014/main" val="478150297"/>
                    </a:ext>
                  </a:extLst>
                </a:gridCol>
              </a:tblGrid>
              <a:tr h="29277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err="1">
                          <a:latin typeface="Times New Roman" panose="02020603050405020304" pitchFamily="18" charset="0"/>
                          <a:cs typeface="Times New Roman" panose="02020603050405020304" pitchFamily="18" charset="0"/>
                        </a:rPr>
                        <a:t>Thư</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mục</a:t>
                      </a:r>
                      <a:r>
                        <a:rPr lang="en-US" sz="1600" b="1" dirty="0">
                          <a:latin typeface="Times New Roman" panose="02020603050405020304" pitchFamily="18" charset="0"/>
                          <a:cs typeface="Times New Roman" panose="02020603050405020304" pitchFamily="18" charset="0"/>
                        </a:rPr>
                        <a:t> web (Web Directories )</a:t>
                      </a:r>
                      <a:endParaRPr lang="en-GB" sz="1600" b="1"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err="1">
                          <a:latin typeface="Times New Roman" panose="02020603050405020304" pitchFamily="18" charset="0"/>
                          <a:cs typeface="Times New Roman" panose="02020603050405020304" pitchFamily="18" charset="0"/>
                        </a:rPr>
                        <a:t>Công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cụ</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tìm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kiếm</a:t>
                      </a:r>
                      <a:r>
                        <a:rPr lang="en-US" sz="1600" b="1" dirty="0">
                          <a:latin typeface="Times New Roman" panose="02020603050405020304" pitchFamily="18" charset="0"/>
                          <a:cs typeface="Times New Roman" panose="02020603050405020304" pitchFamily="18" charset="0"/>
                        </a:rPr>
                        <a:t> (Search Engines)</a:t>
                      </a:r>
                      <a:endParaRPr lang="en-GB"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611792"/>
                  </a:ext>
                </a:extLst>
              </a:tr>
              <a:tr h="941888">
                <a:tc>
                  <a:txBody>
                    <a:bodyPr/>
                    <a:lstStyle/>
                    <a:p>
                      <a:pPr algn="l"/>
                      <a:r>
                        <a:rPr lang="vi-V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Hệ thống phân loại và sắp xếp trang </a:t>
                      </a:r>
                      <a:r>
                        <a:rPr lang="vi-VN"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web</a:t>
                      </a:r>
                      <a:r>
                        <a:rPr lang="vi-VN"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theo chủ đề, được duy trì thủ công bởi con người.</a:t>
                      </a:r>
                      <a:endParaRPr lang="en-GB"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Sử</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dụng</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thuật</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toán</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tự</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động</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để</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thu</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thập</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lập</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chỉ</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mục</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và</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xếp</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hạng</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các</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trang</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web.</a:t>
                      </a:r>
                      <a:endParaRPr lang="en-GB"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549915"/>
                  </a:ext>
                </a:extLst>
              </a:tr>
              <a:tr h="5935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Ví</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dụ</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DMOZ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và</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Yahoo! Directory.</a:t>
                      </a:r>
                    </a:p>
                    <a:p>
                      <a:pPr algn="l"/>
                      <a:endParaRPr lang="en-GB" sz="16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Ví</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dụ</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Google </a:t>
                      </a:r>
                      <a:r>
                        <a:rPr lang="en-GB" sz="1600" b="0" i="0" u="none" strike="noStrike" cap="none" dirty="0" err="1">
                          <a:solidFill>
                            <a:schemeClr val="dk1"/>
                          </a:solidFill>
                          <a:effectLst/>
                          <a:latin typeface="Times New Roman" panose="02020603050405020304" pitchFamily="18" charset="0"/>
                          <a:ea typeface="Calibri"/>
                          <a:cs typeface="Times New Roman" panose="02020603050405020304" pitchFamily="18" charset="0"/>
                          <a:sym typeface="Arial"/>
                        </a:rPr>
                        <a:t>và</a:t>
                      </a:r>
                      <a:r>
                        <a:rPr lang="en-GB" sz="16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 Bing.</a:t>
                      </a:r>
                    </a:p>
                    <a:p>
                      <a:pPr algn="l"/>
                      <a:endParaRPr lang="en-GB"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1293495"/>
                  </a:ext>
                </a:extLst>
              </a:tr>
            </a:tbl>
          </a:graphicData>
        </a:graphic>
      </p:graphicFrame>
    </p:spTree>
    <p:extLst>
      <p:ext uri="{BB962C8B-B14F-4D97-AF65-F5344CB8AC3E}">
        <p14:creationId xmlns:p14="http://schemas.microsoft.com/office/powerpoint/2010/main" val="106684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3. WEB SEARCH ENGINES (WSE)</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SzPts val="2600"/>
              <a:buNone/>
            </a:pPr>
            <a:r>
              <a:rPr lang="en-US" sz="1800" dirty="0">
                <a:solidFill>
                  <a:srgbClr val="000000"/>
                </a:solidFill>
                <a:latin typeface="Times New Roman" panose="02020603050405020304" pitchFamily="18" charset="0"/>
                <a:cs typeface="Times New Roman" panose="02020603050405020304" pitchFamily="18" charset="0"/>
              </a:rPr>
              <a:t>3.3 </a:t>
            </a:r>
            <a:r>
              <a:rPr lang="en-US" sz="1800" dirty="0" err="1">
                <a:solidFill>
                  <a:srgbClr val="000000"/>
                </a:solidFill>
                <a:latin typeface="Times New Roman" panose="02020603050405020304" pitchFamily="18" charset="0"/>
                <a:cs typeface="Times New Roman" panose="02020603050405020304" pitchFamily="18" charset="0"/>
              </a:rPr>
              <a:t>Kỹ</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thuật</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khai</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thác</a:t>
            </a:r>
            <a:endParaRPr lang="en-US" sz="1800" dirty="0">
              <a:solidFill>
                <a:srgbClr val="000000"/>
              </a:solidFill>
              <a:latin typeface="Times New Roman" panose="02020603050405020304" pitchFamily="18" charset="0"/>
              <a:cs typeface="Times New Roman" panose="02020603050405020304" pitchFamily="18" charset="0"/>
            </a:endParaRPr>
          </a:p>
          <a:p>
            <a:pPr rtl="0" fontAlgn="base">
              <a:spcBef>
                <a:spcPts val="1200"/>
              </a:spcBef>
              <a:spcAft>
                <a:spcPts val="0"/>
              </a:spcAft>
              <a:buFont typeface="Wingdings" panose="05000000000000000000" pitchFamily="2" charset="2"/>
              <a:buChar char="q"/>
            </a:pPr>
            <a:r>
              <a:rPr lang="vi-VN" sz="1600" i="0" u="none" strike="noStrike" dirty="0" err="1">
                <a:solidFill>
                  <a:srgbClr val="000000"/>
                </a:solidFill>
                <a:effectLst/>
                <a:latin typeface="Times New Roman" panose="02020603050405020304" pitchFamily="18" charset="0"/>
                <a:cs typeface="Times New Roman" panose="02020603050405020304" pitchFamily="18" charset="0"/>
              </a:rPr>
              <a:t>Crawling</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(Thu thập dữ liệu</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rtl="0" fontAlgn="base">
              <a:spcBef>
                <a:spcPts val="1200"/>
              </a:spcBef>
              <a:spcAft>
                <a:spcPts val="0"/>
              </a:spcAft>
              <a:buFont typeface="Wingdings" panose="05000000000000000000" pitchFamily="2" charset="2"/>
              <a:buChar char="q"/>
            </a:pPr>
            <a:r>
              <a:rPr lang="vi-VN" sz="1600" i="0" u="none" strike="noStrike" dirty="0" err="1">
                <a:solidFill>
                  <a:srgbClr val="000000"/>
                </a:solidFill>
                <a:effectLst/>
                <a:latin typeface="Times New Roman" panose="02020603050405020304" pitchFamily="18" charset="0"/>
                <a:cs typeface="Times New Roman" panose="02020603050405020304" pitchFamily="18" charset="0"/>
              </a:rPr>
              <a:t>Indexing</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(Lập chỉ mục</a:t>
            </a:r>
            <a:r>
              <a:rPr lang="en-US" sz="1600" b="0" dirty="0">
                <a:solidFill>
                  <a:srgbClr val="000000"/>
                </a:solidFill>
                <a:latin typeface="Times New Roman" panose="02020603050405020304" pitchFamily="18" charset="0"/>
                <a:cs typeface="Times New Roman" panose="02020603050405020304" pitchFamily="18" charset="0"/>
              </a:rPr>
              <a: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Wingdings" panose="05000000000000000000" pitchFamily="2" charset="2"/>
              <a:buChar char="q"/>
            </a:pPr>
            <a:r>
              <a:rPr lang="vi-VN" sz="1600" i="0" u="none" strike="noStrike" dirty="0" err="1">
                <a:solidFill>
                  <a:srgbClr val="000000"/>
                </a:solidFill>
                <a:effectLst/>
                <a:latin typeface="Times New Roman" panose="02020603050405020304" pitchFamily="18" charset="0"/>
                <a:cs typeface="Times New Roman" panose="02020603050405020304" pitchFamily="18" charset="0"/>
              </a:rPr>
              <a:t>Searching</a:t>
            </a:r>
            <a:r>
              <a:rPr lang="vi-VN" sz="1600" b="0" i="0" u="none" strike="noStrike" dirty="0">
                <a:solidFill>
                  <a:srgbClr val="000000"/>
                </a:solidFill>
                <a:effectLst/>
                <a:latin typeface="Times New Roman" panose="02020603050405020304" pitchFamily="18" charset="0"/>
                <a:cs typeface="Times New Roman" panose="02020603050405020304" pitchFamily="18" charset="0"/>
              </a:rPr>
              <a:t> (Tìm kiếm</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t>
            </a:r>
          </a:p>
          <a:p>
            <a:pPr marL="63500" indent="0" rtl="0" fontAlgn="base">
              <a:spcBef>
                <a:spcPts val="1200"/>
              </a:spcBef>
              <a:spcAft>
                <a:spcPts val="0"/>
              </a:spcAft>
              <a:buNone/>
            </a:pPr>
            <a:endParaRPr lang="en-US" sz="1600" dirty="0">
              <a:solidFill>
                <a:srgbClr val="000000"/>
              </a:solidFill>
              <a:latin typeface="Times New Roman" panose="02020603050405020304" pitchFamily="18" charset="0"/>
              <a:cs typeface="Times New Roman" panose="02020603050405020304" pitchFamily="18" charset="0"/>
            </a:endParaRPr>
          </a:p>
          <a:p>
            <a:pPr marL="63500" indent="0" rtl="0" fontAlgn="base">
              <a:spcBef>
                <a:spcPts val="120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3</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.4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Những</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thách</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err="1">
                <a:solidFill>
                  <a:srgbClr val="000000"/>
                </a:solidFill>
                <a:effectLst/>
                <a:latin typeface="Times New Roman" panose="02020603050405020304" pitchFamily="18" charset="0"/>
                <a:cs typeface="Times New Roman" panose="02020603050405020304" pitchFamily="18" charset="0"/>
              </a:rPr>
              <a:t>thức</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p>
          <a:p>
            <a:pPr rtl="0" fontAlgn="base">
              <a:spcBef>
                <a:spcPts val="1200"/>
              </a:spcBef>
              <a:spcAft>
                <a:spcPts val="0"/>
              </a:spcAft>
              <a:buFont typeface="Wingdings" panose="05000000000000000000" pitchFamily="2" charset="2"/>
              <a:buChar char="q"/>
            </a:pPr>
            <a:r>
              <a:rPr lang="vi-VN" sz="1600" b="0" i="0" u="none" strike="noStrike" dirty="0">
                <a:solidFill>
                  <a:srgbClr val="000000"/>
                </a:solidFill>
                <a:effectLst/>
                <a:latin typeface="Times New Roman" panose="02020603050405020304" pitchFamily="18" charset="0"/>
                <a:cs typeface="Times New Roman" panose="02020603050405020304" pitchFamily="18" charset="0"/>
              </a:rPr>
              <a:t>Xử lý khối lượng dữ liệu lớ</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n</a:t>
            </a:r>
          </a:p>
          <a:p>
            <a:pPr rtl="0" fontAlgn="base">
              <a:spcBef>
                <a:spcPts val="1200"/>
              </a:spcBef>
              <a:spcAft>
                <a:spcPts val="0"/>
              </a:spcAft>
              <a:buFont typeface="Wingdings" panose="05000000000000000000" pitchFamily="2" charset="2"/>
              <a:buChar char="q"/>
            </a:pPr>
            <a:r>
              <a:rPr lang="en-US" sz="1600" b="0" dirty="0" err="1">
                <a:solidFill>
                  <a:srgbClr val="000000"/>
                </a:solidFill>
                <a:latin typeface="Times New Roman" panose="02020603050405020304" pitchFamily="18" charset="0"/>
                <a:cs typeface="Times New Roman" panose="02020603050405020304" pitchFamily="18" charset="0"/>
              </a:rPr>
              <a:t>Xử</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lý</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dữ</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liệu</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trực</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tuyến</a:t>
            </a:r>
            <a:endParaRPr lang="en-US" sz="1600" b="0" dirty="0">
              <a:solidFill>
                <a:srgbClr val="000000"/>
              </a:solidFill>
              <a:latin typeface="Times New Roman" panose="02020603050405020304" pitchFamily="18" charset="0"/>
              <a:cs typeface="Times New Roman" panose="02020603050405020304" pitchFamily="18" charset="0"/>
            </a:endParaRPr>
          </a:p>
          <a:p>
            <a:pPr rtl="0" fontAlgn="base">
              <a:spcBef>
                <a:spcPts val="1200"/>
              </a:spcBef>
              <a:spcAft>
                <a:spcPts val="0"/>
              </a:spcAft>
              <a:buFont typeface="Wingdings" panose="05000000000000000000" pitchFamily="2" charset="2"/>
              <a:buChar char="q"/>
            </a:pP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Xử</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l</a:t>
            </a:r>
            <a:r>
              <a:rPr lang="en-US" sz="1600" b="0" dirty="0" err="1">
                <a:solidFill>
                  <a:srgbClr val="000000"/>
                </a:solidFill>
                <a:latin typeface="Times New Roman" panose="02020603050405020304" pitchFamily="18" charset="0"/>
                <a:cs typeface="Times New Roman" panose="02020603050405020304" pitchFamily="18" charset="0"/>
              </a:rPr>
              <a:t>ý</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truy</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vấn</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hiếm</a:t>
            </a:r>
            <a:r>
              <a:rPr lang="en-US" sz="1600" b="0" dirty="0">
                <a:solidFill>
                  <a:srgbClr val="000000"/>
                </a:solidFill>
                <a:latin typeface="Times New Roman" panose="02020603050405020304" pitchFamily="18" charset="0"/>
                <a:cs typeface="Times New Roman" panose="02020603050405020304" pitchFamily="18" charset="0"/>
              </a:rPr>
              <a:t> </a:t>
            </a:r>
            <a:r>
              <a:rPr lang="en-US" sz="1600" b="0" dirty="0" err="1">
                <a:solidFill>
                  <a:srgbClr val="000000"/>
                </a:solidFill>
                <a:latin typeface="Times New Roman" panose="02020603050405020304" pitchFamily="18" charset="0"/>
                <a:cs typeface="Times New Roman" panose="02020603050405020304" pitchFamily="18" charset="0"/>
              </a:rPr>
              <a:t>gặp</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Tree>
    <p:extLst>
      <p:ext uri="{BB962C8B-B14F-4D97-AF65-F5344CB8AC3E}">
        <p14:creationId xmlns:p14="http://schemas.microsoft.com/office/powerpoint/2010/main" val="24095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Tài liệu tham khảo</a:t>
            </a:r>
            <a:endParaRPr/>
          </a:p>
        </p:txBody>
      </p:sp>
      <p:sp>
        <p:nvSpPr>
          <p:cNvPr id="100" name="Google Shape;100;p35"/>
          <p:cNvSpPr txBox="1">
            <a:spLocks noGrp="1"/>
          </p:cNvSpPr>
          <p:nvPr>
            <p:ph type="body" idx="1"/>
          </p:nvPr>
        </p:nvSpPr>
        <p:spPr>
          <a:xfrm>
            <a:off x="457200" y="1323105"/>
            <a:ext cx="8465127" cy="4678363"/>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SzPts val="2600"/>
              <a:buFont typeface="Wingdings" panose="05000000000000000000" pitchFamily="2" charset="2"/>
              <a:buChar char="q"/>
            </a:pPr>
            <a:r>
              <a:rPr lang="en-GB" sz="1600" dirty="0" err="1">
                <a:latin typeface="Times New Roman" panose="02020603050405020304" pitchFamily="18" charset="0"/>
                <a:cs typeface="Times New Roman" panose="02020603050405020304" pitchFamily="18" charset="0"/>
              </a:rPr>
              <a:t>Nguyễn</a:t>
            </a:r>
            <a:r>
              <a:rPr lang="en-GB" sz="1600" dirty="0">
                <a:latin typeface="Times New Roman" panose="02020603050405020304" pitchFamily="18" charset="0"/>
                <a:cs typeface="Times New Roman" panose="02020603050405020304" pitchFamily="18" charset="0"/>
              </a:rPr>
              <a:t>, H. T., &amp; Han, J. (2011). Data Mining: Concepts and Techniques (3rd ed.). Morgan Kaufmann.</a:t>
            </a:r>
          </a:p>
          <a:p>
            <a:pPr marL="285750" marR="0" lvl="0" indent="-285750" algn="just" rtl="0">
              <a:lnSpc>
                <a:spcPct val="150000"/>
              </a:lnSpc>
              <a:spcBef>
                <a:spcPts val="0"/>
              </a:spcBef>
              <a:spcAft>
                <a:spcPts val="0"/>
              </a:spcAft>
              <a:buSzPts val="2600"/>
              <a:buFont typeface="Wingdings" panose="05000000000000000000" pitchFamily="2" charset="2"/>
              <a:buChar char="q"/>
            </a:pPr>
            <a:r>
              <a:rPr lang="en-GB" sz="1600" dirty="0" err="1">
                <a:latin typeface="Times New Roman" panose="02020603050405020304" pitchFamily="18" charset="0"/>
                <a:cs typeface="Times New Roman" panose="02020603050405020304" pitchFamily="18" charset="0"/>
              </a:rPr>
              <a:t>Fieldcheck</a:t>
            </a:r>
            <a:r>
              <a:rPr lang="en-GB" sz="1600" dirty="0">
                <a:latin typeface="Times New Roman" panose="02020603050405020304" pitchFamily="18" charset="0"/>
                <a:cs typeface="Times New Roman" panose="02020603050405020304" pitchFamily="18" charset="0"/>
              </a:rPr>
              <a:t>. (n.d.). </a:t>
            </a:r>
            <a:r>
              <a:rPr lang="en-GB" sz="1600" i="1" dirty="0">
                <a:latin typeface="Times New Roman" panose="02020603050405020304" pitchFamily="18" charset="0"/>
                <a:cs typeface="Times New Roman" panose="02020603050405020304" pitchFamily="18" charset="0"/>
              </a:rPr>
              <a:t>Business Intelligence (</a:t>
            </a:r>
            <a:r>
              <a:rPr lang="en-GB" sz="1600" i="1" dirty="0" err="1">
                <a:latin typeface="Times New Roman" panose="02020603050405020304" pitchFamily="18" charset="0"/>
                <a:cs typeface="Times New Roman" panose="02020603050405020304" pitchFamily="18" charset="0"/>
              </a:rPr>
              <a:t>Trí</a:t>
            </a:r>
            <a:r>
              <a:rPr lang="en-GB" sz="1600" i="1" dirty="0">
                <a:latin typeface="Times New Roman" panose="02020603050405020304" pitchFamily="18" charset="0"/>
                <a:cs typeface="Times New Roman" panose="02020603050405020304" pitchFamily="18" charset="0"/>
              </a:rPr>
              <a:t> </a:t>
            </a:r>
            <a:r>
              <a:rPr lang="en-GB" sz="1600" i="1" dirty="0" err="1">
                <a:latin typeface="Times New Roman" panose="02020603050405020304" pitchFamily="18" charset="0"/>
                <a:cs typeface="Times New Roman" panose="02020603050405020304" pitchFamily="18" charset="0"/>
              </a:rPr>
              <a:t>tuệ</a:t>
            </a:r>
            <a:r>
              <a:rPr lang="en-GB" sz="1600" i="1" dirty="0">
                <a:latin typeface="Times New Roman" panose="02020603050405020304" pitchFamily="18" charset="0"/>
                <a:cs typeface="Times New Roman" panose="02020603050405020304" pitchFamily="18" charset="0"/>
              </a:rPr>
              <a:t> </a:t>
            </a:r>
            <a:r>
              <a:rPr lang="en-GB" sz="1600" i="1" dirty="0" err="1">
                <a:latin typeface="Times New Roman" panose="02020603050405020304" pitchFamily="18" charset="0"/>
                <a:cs typeface="Times New Roman" panose="02020603050405020304" pitchFamily="18" charset="0"/>
              </a:rPr>
              <a:t>doanh</a:t>
            </a:r>
            <a:r>
              <a:rPr lang="en-GB" sz="1600" i="1" dirty="0">
                <a:latin typeface="Times New Roman" panose="02020603050405020304" pitchFamily="18" charset="0"/>
                <a:cs typeface="Times New Roman" panose="02020603050405020304" pitchFamily="18" charset="0"/>
              </a:rPr>
              <a:t> </a:t>
            </a:r>
            <a:r>
              <a:rPr lang="en-GB" sz="1600" i="1" dirty="0" err="1">
                <a:latin typeface="Times New Roman" panose="02020603050405020304" pitchFamily="18" charset="0"/>
                <a:cs typeface="Times New Roman" panose="02020603050405020304" pitchFamily="18" charset="0"/>
              </a:rPr>
              <a:t>nghiệp</a:t>
            </a:r>
            <a:r>
              <a:rPr lang="en-GB" sz="1600" i="1" dirty="0">
                <a:latin typeface="Times New Roman" panose="02020603050405020304" pitchFamily="18" charset="0"/>
                <a:cs typeface="Times New Roman" panose="02020603050405020304" pitchFamily="18" charset="0"/>
              </a:rPr>
              <a:t>)</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Fieldcheck</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Truy</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cập</a:t>
            </a:r>
            <a:r>
              <a:rPr lang="en-GB" sz="1600" dirty="0">
                <a:latin typeface="Times New Roman" panose="02020603050405020304" pitchFamily="18" charset="0"/>
                <a:cs typeface="Times New Roman" panose="02020603050405020304" pitchFamily="18" charset="0"/>
              </a:rPr>
              <a:t> </a:t>
            </a:r>
            <a:r>
              <a:rPr lang="en-GB" sz="1600" dirty="0" err="1">
                <a:latin typeface="Times New Roman" panose="02020603050405020304" pitchFamily="18" charset="0"/>
                <a:cs typeface="Times New Roman" panose="02020603050405020304" pitchFamily="18" charset="0"/>
              </a:rPr>
              <a:t>ngày</a:t>
            </a:r>
            <a:r>
              <a:rPr lang="en-GB" sz="1600" dirty="0">
                <a:latin typeface="Times New Roman" panose="02020603050405020304" pitchFamily="18" charset="0"/>
                <a:cs typeface="Times New Roman" panose="02020603050405020304" pitchFamily="18" charset="0"/>
              </a:rPr>
              <a:t> 19/08/2024, </a:t>
            </a:r>
            <a:r>
              <a:rPr lang="en-GB" sz="1600" dirty="0" err="1">
                <a:latin typeface="Times New Roman" panose="02020603050405020304" pitchFamily="18" charset="0"/>
                <a:cs typeface="Times New Roman" panose="02020603050405020304" pitchFamily="18" charset="0"/>
              </a:rPr>
              <a:t>từ</a:t>
            </a:r>
            <a:r>
              <a:rPr lang="en-GB"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Business Intelligence (BI) </a:t>
            </a:r>
            <a:r>
              <a:rPr lang="en-US" sz="1600" dirty="0" err="1">
                <a:latin typeface="Times New Roman" panose="02020603050405020304" pitchFamily="18" charset="0"/>
                <a:cs typeface="Times New Roman" panose="02020603050405020304" pitchFamily="18" charset="0"/>
                <a:hlinkClick r:id="rId3"/>
              </a:rPr>
              <a:t>Là</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Gì</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Tầm</a:t>
            </a:r>
            <a:r>
              <a:rPr lang="en-US" sz="1600" dirty="0">
                <a:latin typeface="Times New Roman" panose="02020603050405020304" pitchFamily="18" charset="0"/>
                <a:cs typeface="Times New Roman" panose="02020603050405020304" pitchFamily="18" charset="0"/>
                <a:hlinkClick r:id="rId3"/>
              </a:rPr>
              <a:t> Quan </a:t>
            </a:r>
            <a:r>
              <a:rPr lang="en-US" sz="1600" dirty="0" err="1">
                <a:latin typeface="Times New Roman" panose="02020603050405020304" pitchFamily="18" charset="0"/>
                <a:cs typeface="Times New Roman" panose="02020603050405020304" pitchFamily="18" charset="0"/>
                <a:hlinkClick r:id="rId3"/>
              </a:rPr>
              <a:t>Trọng</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Của</a:t>
            </a:r>
            <a:r>
              <a:rPr lang="en-US" sz="1600" dirty="0">
                <a:latin typeface="Times New Roman" panose="02020603050405020304" pitchFamily="18" charset="0"/>
                <a:cs typeface="Times New Roman" panose="02020603050405020304" pitchFamily="18" charset="0"/>
                <a:hlinkClick r:id="rId3"/>
              </a:rPr>
              <a:t> BI </a:t>
            </a:r>
            <a:r>
              <a:rPr lang="en-US" sz="1600" dirty="0" err="1">
                <a:latin typeface="Times New Roman" panose="02020603050405020304" pitchFamily="18" charset="0"/>
                <a:cs typeface="Times New Roman" panose="02020603050405020304" pitchFamily="18" charset="0"/>
                <a:hlinkClick r:id="rId3"/>
              </a:rPr>
              <a:t>Đối</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Với</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Doanh</a:t>
            </a:r>
            <a:r>
              <a:rPr lang="en-US" sz="1600" dirty="0">
                <a:latin typeface="Times New Roman" panose="02020603050405020304" pitchFamily="18" charset="0"/>
                <a:cs typeface="Times New Roman" panose="02020603050405020304" pitchFamily="18" charset="0"/>
                <a:hlinkClick r:id="rId3"/>
              </a:rPr>
              <a:t> </a:t>
            </a:r>
            <a:r>
              <a:rPr lang="en-US" sz="1600" dirty="0" err="1">
                <a:latin typeface="Times New Roman" panose="02020603050405020304" pitchFamily="18" charset="0"/>
                <a:cs typeface="Times New Roman" panose="02020603050405020304" pitchFamily="18" charset="0"/>
                <a:hlinkClick r:id="rId3"/>
              </a:rPr>
              <a:t>Nghiệp</a:t>
            </a:r>
            <a:r>
              <a:rPr lang="en-US" sz="1600" dirty="0">
                <a:latin typeface="Times New Roman" panose="02020603050405020304" pitchFamily="18" charset="0"/>
                <a:cs typeface="Times New Roman" panose="02020603050405020304" pitchFamily="18" charset="0"/>
                <a:hlinkClick r:id="rId3"/>
              </a:rPr>
              <a:t> (fieldcheck.biz)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SzPts val="26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Ali Usman Abdullahi, </a:t>
            </a:r>
            <a:r>
              <a:rPr lang="en-US" sz="1600" dirty="0" err="1">
                <a:latin typeface="Times New Roman" panose="02020603050405020304" pitchFamily="18" charset="0"/>
                <a:cs typeface="Times New Roman" panose="02020603050405020304" pitchFamily="18" charset="0"/>
              </a:rPr>
              <a:t>Rohiza</a:t>
            </a:r>
            <a:r>
              <a:rPr lang="en-US" sz="1600" dirty="0">
                <a:latin typeface="Times New Roman" panose="02020603050405020304" pitchFamily="18" charset="0"/>
                <a:cs typeface="Times New Roman" panose="02020603050405020304" pitchFamily="18" charset="0"/>
              </a:rPr>
              <a:t> Ahmad &amp; </a:t>
            </a:r>
            <a:r>
              <a:rPr lang="en-US" sz="1600" dirty="0" err="1">
                <a:latin typeface="Times New Roman" panose="02020603050405020304" pitchFamily="18" charset="0"/>
                <a:cs typeface="Times New Roman" panose="02020603050405020304" pitchFamily="18" charset="0"/>
              </a:rPr>
              <a:t>Nordin</a:t>
            </a:r>
            <a:r>
              <a:rPr lang="en-US" sz="1600" dirty="0">
                <a:latin typeface="Times New Roman" panose="02020603050405020304" pitchFamily="18" charset="0"/>
                <a:cs typeface="Times New Roman" panose="02020603050405020304" pitchFamily="18" charset="0"/>
              </a:rPr>
              <a:t> M. Zakaria. Indexing in Big Data Mining and Analytics. 02 April 2021. </a:t>
            </a:r>
            <a:r>
              <a:rPr lang="en-US" sz="1600" dirty="0">
                <a:latin typeface="Times New Roman" panose="02020603050405020304" pitchFamily="18" charset="0"/>
                <a:cs typeface="Times New Roman" panose="02020603050405020304" pitchFamily="18" charset="0"/>
                <a:hlinkClick r:id="rId4"/>
              </a:rPr>
              <a:t>Indexing in Big Data Mining and Analytics | SpringerLink</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50000"/>
              </a:lnSpc>
              <a:spcBef>
                <a:spcPts val="0"/>
              </a:spcBef>
              <a:spcAft>
                <a:spcPts val="0"/>
              </a:spcAft>
              <a:buSzPts val="26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Impacts Of Skewed Data On Data Mining Algorithms. </a:t>
            </a:r>
            <a:r>
              <a:rPr lang="en-US" sz="1600" dirty="0">
                <a:latin typeface="Times New Roman" panose="02020603050405020304" pitchFamily="18" charset="0"/>
                <a:cs typeface="Times New Roman" panose="02020603050405020304" pitchFamily="18" charset="0"/>
                <a:hlinkClick r:id="rId5"/>
              </a:rPr>
              <a:t>Impacts Of Skewed Data On Data Mining Algorithms – </a:t>
            </a:r>
            <a:r>
              <a:rPr lang="en-US" sz="1600" dirty="0" err="1">
                <a:latin typeface="Times New Roman" panose="02020603050405020304" pitchFamily="18" charset="0"/>
                <a:cs typeface="Times New Roman" panose="02020603050405020304" pitchFamily="18" charset="0"/>
                <a:hlinkClick r:id="rId5"/>
              </a:rPr>
              <a:t>FasterCapital</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q"/>
            </a:pPr>
            <a:r>
              <a:rPr lang="en-US" sz="1600" b="1" i="0" dirty="0">
                <a:effectLst/>
                <a:highlight>
                  <a:srgbClr val="FFFFFF"/>
                </a:highlight>
                <a:latin typeface="Times New Roman" panose="02020603050405020304" pitchFamily="18" charset="0"/>
                <a:cs typeface="Times New Roman" panose="02020603050405020304" pitchFamily="18" charset="0"/>
              </a:rPr>
              <a:t>Data mining (</a:t>
            </a:r>
            <a:r>
              <a:rPr lang="en-US" sz="1600" b="1" i="0" dirty="0" err="1">
                <a:effectLst/>
                <a:highlight>
                  <a:srgbClr val="FFFFFF"/>
                </a:highlight>
                <a:latin typeface="Times New Roman" panose="02020603050405020304" pitchFamily="18" charset="0"/>
                <a:cs typeface="Times New Roman" panose="02020603050405020304" pitchFamily="18" charset="0"/>
              </a:rPr>
              <a:t>khai</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phá</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dữ</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liệu</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là</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gì</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Ứng</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dụng</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trong</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các</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lĩnh</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vực</a:t>
            </a:r>
            <a:r>
              <a:rPr lang="en-US" sz="1600" b="1" i="0" dirty="0">
                <a:effectLst/>
                <a:highlight>
                  <a:srgbClr val="FFFFFF"/>
                </a:highlight>
                <a:latin typeface="Times New Roman" panose="02020603050405020304" pitchFamily="18" charset="0"/>
                <a:cs typeface="Times New Roman" panose="02020603050405020304" pitchFamily="18" charset="0"/>
              </a:rPr>
              <a:t>. </a:t>
            </a:r>
            <a:r>
              <a:rPr lang="en-US" sz="1600" b="1" i="0" dirty="0" err="1">
                <a:effectLst/>
                <a:highlight>
                  <a:srgbClr val="FFFFFF"/>
                </a:highlight>
                <a:latin typeface="Times New Roman" panose="02020603050405020304" pitchFamily="18" charset="0"/>
                <a:cs typeface="Times New Roman" panose="02020603050405020304" pitchFamily="18" charset="0"/>
              </a:rPr>
              <a:t>Ngày</a:t>
            </a:r>
            <a:r>
              <a:rPr lang="en-US" sz="1600" b="1" i="0" dirty="0">
                <a:effectLst/>
                <a:highlight>
                  <a:srgbClr val="FFFFFF"/>
                </a:highlight>
                <a:latin typeface="Times New Roman" panose="02020603050405020304" pitchFamily="18" charset="0"/>
                <a:cs typeface="Times New Roman" panose="02020603050405020304" pitchFamily="18" charset="0"/>
              </a:rPr>
              <a:t> 19/06/2024. </a:t>
            </a:r>
            <a:r>
              <a:rPr lang="en-US" sz="1600" dirty="0" err="1">
                <a:latin typeface="Times New Roman" panose="02020603050405020304" pitchFamily="18" charset="0"/>
                <a:cs typeface="Times New Roman" panose="02020603050405020304" pitchFamily="18" charset="0"/>
                <a:hlinkClick r:id="rId6"/>
              </a:rPr>
              <a:t>Khai</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phá</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dữ</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liệu</a:t>
            </a:r>
            <a:r>
              <a:rPr lang="en-US" sz="1600" dirty="0">
                <a:latin typeface="Times New Roman" panose="02020603050405020304" pitchFamily="18" charset="0"/>
                <a:cs typeface="Times New Roman" panose="02020603050405020304" pitchFamily="18" charset="0"/>
                <a:hlinkClick r:id="rId6"/>
              </a:rPr>
              <a:t> (data mining) </a:t>
            </a:r>
            <a:r>
              <a:rPr lang="en-US" sz="1600" dirty="0" err="1">
                <a:latin typeface="Times New Roman" panose="02020603050405020304" pitchFamily="18" charset="0"/>
                <a:cs typeface="Times New Roman" panose="02020603050405020304" pitchFamily="18" charset="0"/>
                <a:hlinkClick r:id="rId6"/>
              </a:rPr>
              <a:t>là</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gì</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Ứng</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dụng</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trong</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các</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lĩnh</a:t>
            </a:r>
            <a:r>
              <a:rPr lang="en-US" sz="1600" dirty="0">
                <a:latin typeface="Times New Roman" panose="02020603050405020304" pitchFamily="18" charset="0"/>
                <a:cs typeface="Times New Roman" panose="02020603050405020304" pitchFamily="18" charset="0"/>
                <a:hlinkClick r:id="rId6"/>
              </a:rPr>
              <a:t> </a:t>
            </a:r>
            <a:r>
              <a:rPr lang="en-US" sz="1600" dirty="0" err="1">
                <a:latin typeface="Times New Roman" panose="02020603050405020304" pitchFamily="18" charset="0"/>
                <a:cs typeface="Times New Roman" panose="02020603050405020304" pitchFamily="18" charset="0"/>
                <a:hlinkClick r:id="rId6"/>
              </a:rPr>
              <a:t>vực</a:t>
            </a:r>
            <a:r>
              <a:rPr lang="en-US" sz="1600" dirty="0">
                <a:latin typeface="Times New Roman" panose="02020603050405020304" pitchFamily="18" charset="0"/>
                <a:cs typeface="Times New Roman" panose="02020603050405020304" pitchFamily="18" charset="0"/>
                <a:hlinkClick r:id="rId6"/>
              </a:rPr>
              <a:t> (fpt-is.com)</a:t>
            </a:r>
            <a:endParaRPr lang="en-US" sz="1600" b="1" i="0" dirty="0">
              <a:effectLst/>
              <a:highlight>
                <a:srgbClr val="FFFFFF"/>
              </a:highligh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Tree>
    <p:extLst>
      <p:ext uri="{BB962C8B-B14F-4D97-AF65-F5344CB8AC3E}">
        <p14:creationId xmlns:p14="http://schemas.microsoft.com/office/powerpoint/2010/main" val="79479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1" name="Google Shape;271;p43"/>
          <p:cNvSpPr/>
          <p:nvPr/>
        </p:nvSpPr>
        <p:spPr>
          <a:xfrm>
            <a:off x="0" y="0"/>
            <a:ext cx="9141714"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2" name="Google Shape;272;p4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4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4" name="Google Shape;274;p43"/>
          <p:cNvSpPr/>
          <p:nvPr/>
        </p:nvSpPr>
        <p:spPr>
          <a:xfrm rot="5400000" flipH="1">
            <a:off x="263195" y="4092815"/>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43"/>
          <p:cNvSpPr/>
          <p:nvPr/>
        </p:nvSpPr>
        <p:spPr>
          <a:xfrm rot="-964587">
            <a:off x="-376302" y="969718"/>
            <a:ext cx="292526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4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p43"/>
          <p:cNvSpPr txBox="1">
            <a:spLocks noGrp="1"/>
          </p:cNvSpPr>
          <p:nvPr>
            <p:ph type="title"/>
          </p:nvPr>
        </p:nvSpPr>
        <p:spPr>
          <a:xfrm>
            <a:off x="350041" y="586855"/>
            <a:ext cx="2401025" cy="3387497"/>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SzPts val="1400"/>
              <a:buNone/>
            </a:pPr>
            <a:r>
              <a:rPr lang="en-US" sz="3500">
                <a:solidFill>
                  <a:srgbClr val="FFFFFF"/>
                </a:solidFill>
              </a:rPr>
              <a:t>CẢM ƠN MỌI NGƯỜI ĐÃ LẮNG NGHE!!!</a:t>
            </a:r>
            <a:endParaRPr/>
          </a:p>
        </p:txBody>
      </p:sp>
      <p:sp>
        <p:nvSpPr>
          <p:cNvPr id="278" name="Google Shape;278;p43"/>
          <p:cNvSpPr txBox="1">
            <a:spLocks noGrp="1"/>
          </p:cNvSpPr>
          <p:nvPr>
            <p:ph type="body" idx="1"/>
          </p:nvPr>
        </p:nvSpPr>
        <p:spPr>
          <a:xfrm>
            <a:off x="3607694" y="649480"/>
            <a:ext cx="4916510" cy="5546047"/>
          </a:xfrm>
          <a:prstGeom prst="rect">
            <a:avLst/>
          </a:prstGeom>
          <a:noFill/>
          <a:ln>
            <a:noFill/>
          </a:ln>
        </p:spPr>
        <p:txBody>
          <a:bodyPr spcFirstLastPara="1" wrap="square" lIns="91425" tIns="45700" rIns="91425" bIns="45700" anchor="ctr" anchorCtr="0">
            <a:normAutofit/>
          </a:bodyPr>
          <a:lstStyle/>
          <a:p>
            <a:pPr marL="63500" lvl="0" indent="0" algn="ctr" rtl="0">
              <a:lnSpc>
                <a:spcPct val="100000"/>
              </a:lnSpc>
              <a:spcBef>
                <a:spcPts val="100"/>
              </a:spcBef>
              <a:spcAft>
                <a:spcPts val="0"/>
              </a:spcAft>
              <a:buSzPts val="2600"/>
              <a:buNone/>
            </a:pPr>
            <a:r>
              <a:rPr lang="en-US" sz="2000">
                <a:solidFill>
                  <a:srgbClr val="FF0000"/>
                </a:solidFill>
              </a:rPr>
              <a:t>THANKS FOR WATCHING AND LISTENNING!!!!</a:t>
            </a:r>
            <a:endParaRPr/>
          </a:p>
          <a:p>
            <a:pPr marL="63500" lvl="0" indent="0" algn="l" rtl="0">
              <a:lnSpc>
                <a:spcPct val="100000"/>
              </a:lnSpc>
              <a:spcBef>
                <a:spcPts val="100"/>
              </a:spcBef>
              <a:spcAft>
                <a:spcPts val="0"/>
              </a:spcAft>
              <a:buSzPts val="2600"/>
              <a:buNone/>
            </a:pPr>
            <a:endParaRPr sz="1700"/>
          </a:p>
        </p:txBody>
      </p:sp>
      <p:sp>
        <p:nvSpPr>
          <p:cNvPr id="279" name="Google Shape;279;p43"/>
          <p:cNvSpPr txBox="1">
            <a:spLocks noGrp="1"/>
          </p:cNvSpPr>
          <p:nvPr>
            <p:ph type="sldNum" idx="12"/>
          </p:nvPr>
        </p:nvSpPr>
        <p:spPr>
          <a:xfrm>
            <a:off x="8778240" y="6455664"/>
            <a:ext cx="336042" cy="365125"/>
          </a:xfrm>
          <a:prstGeom prst="rect">
            <a:avLst/>
          </a:prstGeom>
          <a:noFill/>
          <a:ln>
            <a:noFill/>
          </a:ln>
        </p:spPr>
        <p:txBody>
          <a:bodyPr spcFirstLastPara="1" wrap="square" lIns="91425" tIns="45700" rIns="91425" bIns="45700" anchor="ctr" anchorCtr="0">
            <a:normAutofit/>
          </a:bodyPr>
          <a:lstStyle/>
          <a:p>
            <a:pPr marL="0" lvl="0" indent="0" algn="r" rtl="0">
              <a:lnSpc>
                <a:spcPct val="100000"/>
              </a:lnSpc>
              <a:spcBef>
                <a:spcPts val="0"/>
              </a:spcBef>
              <a:spcAft>
                <a:spcPts val="600"/>
              </a:spcAft>
              <a:buSzPts val="1000"/>
              <a:buNone/>
            </a:pPr>
            <a:fld id="{00000000-1234-1234-1234-123412341234}" type="slidenum">
              <a:rPr lang="en-US" sz="1000">
                <a:solidFill>
                  <a:srgbClr val="7F7F7F"/>
                </a:solidFill>
              </a:rPr>
              <a:t>8</a:t>
            </a:fld>
            <a:endParaRPr sz="1000">
              <a:solidFill>
                <a:srgbClr val="7F7F7F"/>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4" ma:contentTypeDescription="Create a new document." ma:contentTypeScope="" ma:versionID="cd5997a255678624a113f2c7e9932230">
  <xsd:schema xmlns:xsd="http://www.w3.org/2001/XMLSchema" xmlns:xs="http://www.w3.org/2001/XMLSchema" xmlns:p="http://schemas.microsoft.com/office/2006/metadata/properties" xmlns:ns2="e31da5d4-057f-4a4a-961b-2f4ab7b9be0e" targetNamespace="http://schemas.microsoft.com/office/2006/metadata/properties" ma:root="true" ma:fieldsID="0f39adc3850784a0e1061032aadb982e"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7927E6-A808-4A05-8B25-7D16B34295B0}">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e31da5d4-057f-4a4a-961b-2f4ab7b9be0e"/>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D1307C2C-344B-4EE5-8F02-573E8C7BC8D6}">
  <ds:schemaRefs>
    <ds:schemaRef ds:uri="http://schemas.microsoft.com/sharepoint/v3/contenttype/forms"/>
  </ds:schemaRefs>
</ds:datastoreItem>
</file>

<file path=customXml/itemProps3.xml><?xml version="1.0" encoding="utf-8"?>
<ds:datastoreItem xmlns:ds="http://schemas.openxmlformats.org/officeDocument/2006/customXml" ds:itemID="{9AFB4917-BF2F-4136-9479-111BA9101403}"/>
</file>

<file path=docProps/app.xml><?xml version="1.0" encoding="utf-8"?>
<Properties xmlns="http://schemas.openxmlformats.org/officeDocument/2006/extended-properties" xmlns:vt="http://schemas.openxmlformats.org/officeDocument/2006/docPropsVTypes">
  <TotalTime>405</TotalTime>
  <Words>663</Words>
  <Application>Microsoft Office PowerPoint</Application>
  <PresentationFormat>Trình chiếu Trên màn hình (4:3)</PresentationFormat>
  <Paragraphs>66</Paragraphs>
  <Slides>8</Slides>
  <Notes>8</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8</vt:i4>
      </vt:variant>
    </vt:vector>
  </HeadingPairs>
  <TitlesOfParts>
    <vt:vector size="14" baseType="lpstr">
      <vt:lpstr>Arial</vt:lpstr>
      <vt:lpstr>Calibri</vt:lpstr>
      <vt:lpstr>Noto Sans Symbols</vt:lpstr>
      <vt:lpstr>Times New Roman</vt:lpstr>
      <vt:lpstr>Wingdings</vt:lpstr>
      <vt:lpstr>Office Theme</vt:lpstr>
      <vt:lpstr>Bản trình bày PowerPoint</vt:lpstr>
      <vt:lpstr>MỤC LỤC</vt:lpstr>
      <vt:lpstr>1.TỔNG QUÁT</vt:lpstr>
      <vt:lpstr>2. TRÍ TUỆ KINH DOANH</vt:lpstr>
      <vt:lpstr>3. CÔNG CỤ TÌM KIẾM WEB(WSE)</vt:lpstr>
      <vt:lpstr>3. WEB SEARCH ENGINES (WSE)</vt:lpstr>
      <vt:lpstr>Tài liệu tham khảo</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NGUYỄN TIẾN TÙNG</cp:lastModifiedBy>
  <cp:revision>20</cp:revision>
  <dcterms:created xsi:type="dcterms:W3CDTF">2017-10-17T01:43:35Z</dcterms:created>
  <dcterms:modified xsi:type="dcterms:W3CDTF">2024-08-25T15:42:29Z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