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8" r:id="rId3"/>
    <p:sldId id="257" r:id="rId4"/>
    <p:sldId id="283" r:id="rId5"/>
    <p:sldId id="262" r:id="rId6"/>
    <p:sldId id="294" r:id="rId7"/>
    <p:sldId id="295" r:id="rId8"/>
    <p:sldId id="296" r:id="rId9"/>
    <p:sldId id="297" r:id="rId10"/>
    <p:sldId id="298" r:id="rId11"/>
    <p:sldId id="299" r:id="rId12"/>
    <p:sldId id="284" r:id="rId13"/>
    <p:sldId id="288" r:id="rId14"/>
    <p:sldId id="291" r:id="rId15"/>
    <p:sldId id="285" r:id="rId16"/>
    <p:sldId id="277" r:id="rId17"/>
    <p:sldId id="281" r:id="rId18"/>
    <p:sldId id="282" r:id="rId19"/>
    <p:sldId id="286" r:id="rId20"/>
    <p:sldId id="278" r:id="rId21"/>
    <p:sldId id="289" r:id="rId22"/>
    <p:sldId id="290" r:id="rId23"/>
    <p:sldId id="287" r:id="rId24"/>
    <p:sldId id="279" r:id="rId25"/>
    <p:sldId id="292" r:id="rId26"/>
    <p:sldId id="293" r:id="rId27"/>
    <p:sldId id="271" r:id="rId28"/>
  </p:sldIdLst>
  <p:sldSz cx="18288000" cy="10287000"/>
  <p:notesSz cx="6858000" cy="9144000"/>
  <p:embeddedFontLst>
    <p:embeddedFont>
      <p:font typeface="29LT Bukra Condensed" panose="020B0604020202020204" charset="-78"/>
      <p:regular r:id="rId30"/>
    </p:embeddedFont>
    <p:embeddedFont>
      <p:font typeface="Assistant" pitchFamily="2" charset="-79"/>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Tất Lộc" initials="NL" lastIdx="1" clrIdx="0">
    <p:extLst>
      <p:ext uri="{19B8F6BF-5375-455C-9EA6-DF929625EA0E}">
        <p15:presenceInfo xmlns:p15="http://schemas.microsoft.com/office/powerpoint/2012/main" userId="fdc7746b6370b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22" autoAdjust="0"/>
  </p:normalViewPr>
  <p:slideViewPr>
    <p:cSldViewPr>
      <p:cViewPr varScale="1">
        <p:scale>
          <a:sx n="54" d="100"/>
          <a:sy n="54" d="100"/>
        </p:scale>
        <p:origin x="24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7T16:14:10.616" idx="1">
    <p:pos x="11574" y="72"/>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A2D66-8D26-4DEE-96E7-2F1F7440DC3B}"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D2F64-2FCE-454B-804A-E0457036AA04}" type="slidenum">
              <a:rPr lang="en-US" smtClean="0"/>
              <a:t>‹#›</a:t>
            </a:fld>
            <a:endParaRPr lang="en-US"/>
          </a:p>
        </p:txBody>
      </p:sp>
    </p:spTree>
    <p:extLst>
      <p:ext uri="{BB962C8B-B14F-4D97-AF65-F5344CB8AC3E}">
        <p14:creationId xmlns:p14="http://schemas.microsoft.com/office/powerpoint/2010/main" val="215983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D2F64-2FCE-454B-804A-E0457036AA04}" type="slidenum">
              <a:rPr lang="en-US" smtClean="0"/>
              <a:t>16</a:t>
            </a:fld>
            <a:endParaRPr lang="en-US"/>
          </a:p>
        </p:txBody>
      </p:sp>
    </p:spTree>
    <p:extLst>
      <p:ext uri="{BB962C8B-B14F-4D97-AF65-F5344CB8AC3E}">
        <p14:creationId xmlns:p14="http://schemas.microsoft.com/office/powerpoint/2010/main" val="21078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D2F64-2FCE-454B-804A-E0457036AA04}" type="slidenum">
              <a:rPr lang="en-US" smtClean="0"/>
              <a:t>20</a:t>
            </a:fld>
            <a:endParaRPr lang="en-US"/>
          </a:p>
        </p:txBody>
      </p:sp>
    </p:spTree>
    <p:extLst>
      <p:ext uri="{BB962C8B-B14F-4D97-AF65-F5344CB8AC3E}">
        <p14:creationId xmlns:p14="http://schemas.microsoft.com/office/powerpoint/2010/main" val="413551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D2F64-2FCE-454B-804A-E0457036AA04}" type="slidenum">
              <a:rPr lang="en-US" smtClean="0"/>
              <a:t>21</a:t>
            </a:fld>
            <a:endParaRPr lang="en-US"/>
          </a:p>
        </p:txBody>
      </p:sp>
    </p:spTree>
    <p:extLst>
      <p:ext uri="{BB962C8B-B14F-4D97-AF65-F5344CB8AC3E}">
        <p14:creationId xmlns:p14="http://schemas.microsoft.com/office/powerpoint/2010/main" val="129053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D2F64-2FCE-454B-804A-E0457036AA04}" type="slidenum">
              <a:rPr lang="en-US" smtClean="0"/>
              <a:t>22</a:t>
            </a:fld>
            <a:endParaRPr lang="en-US"/>
          </a:p>
        </p:txBody>
      </p:sp>
    </p:spTree>
    <p:extLst>
      <p:ext uri="{BB962C8B-B14F-4D97-AF65-F5344CB8AC3E}">
        <p14:creationId xmlns:p14="http://schemas.microsoft.com/office/powerpoint/2010/main" val="63300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D2F64-2FCE-454B-804A-E0457036AA04}" type="slidenum">
              <a:rPr lang="en-US" smtClean="0"/>
              <a:t>26</a:t>
            </a:fld>
            <a:endParaRPr lang="en-US"/>
          </a:p>
        </p:txBody>
      </p:sp>
    </p:spTree>
    <p:extLst>
      <p:ext uri="{BB962C8B-B14F-4D97-AF65-F5344CB8AC3E}">
        <p14:creationId xmlns:p14="http://schemas.microsoft.com/office/powerpoint/2010/main" val="146847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85102" y="114300"/>
            <a:ext cx="18458204" cy="10287000"/>
          </a:xfrm>
          <a:custGeom>
            <a:avLst/>
            <a:gdLst/>
            <a:ahLst/>
            <a:cxnLst/>
            <a:rect l="l" t="t" r="r" b="b"/>
            <a:pathLst>
              <a:path w="18458204" h="10287000">
                <a:moveTo>
                  <a:pt x="0" y="0"/>
                </a:moveTo>
                <a:lnTo>
                  <a:pt x="18458204" y="0"/>
                </a:lnTo>
                <a:lnTo>
                  <a:pt x="18458204" y="10287000"/>
                </a:lnTo>
                <a:lnTo>
                  <a:pt x="0" y="10287000"/>
                </a:lnTo>
                <a:lnTo>
                  <a:pt x="0" y="0"/>
                </a:lnTo>
                <a:close/>
              </a:path>
            </a:pathLst>
          </a:custGeom>
          <a:blipFill>
            <a:blip r:embed="rId2">
              <a:alphaModFix amt="18000"/>
            </a:blip>
            <a:stretch>
              <a:fillRect t="-7567" b="-11306"/>
            </a:stretch>
          </a:blipFill>
        </p:spPr>
        <p:txBody>
          <a:bodyPr/>
          <a:lstStyle/>
          <a:p>
            <a:r>
              <a:rPr lang="en-US"/>
              <a:t>e</a:t>
            </a:r>
            <a:endParaRPr lang="en-US" dirty="0"/>
          </a:p>
        </p:txBody>
      </p:sp>
      <p:sp>
        <p:nvSpPr>
          <p:cNvPr id="3" name="TextBox 3"/>
          <p:cNvSpPr txBox="1"/>
          <p:nvPr/>
        </p:nvSpPr>
        <p:spPr>
          <a:xfrm>
            <a:off x="1309830" y="1316457"/>
            <a:ext cx="15648021" cy="2548775"/>
          </a:xfrm>
          <a:prstGeom prst="rect">
            <a:avLst/>
          </a:prstGeom>
        </p:spPr>
        <p:txBody>
          <a:bodyPr lIns="0" tIns="0" rIns="0" bIns="0" rtlCol="0" anchor="t">
            <a:spAutoFit/>
          </a:bodyPr>
          <a:lstStyle/>
          <a:p>
            <a:pPr algn="ctr">
              <a:lnSpc>
                <a:spcPts val="22458"/>
              </a:lnSpc>
            </a:pPr>
            <a:r>
              <a:rPr lang="en-US" sz="10000" dirty="0">
                <a:solidFill>
                  <a:srgbClr val="FF3131"/>
                </a:solidFill>
                <a:latin typeface="29LT Bukra Condensed"/>
                <a:ea typeface="29LT Bukra Condensed"/>
                <a:cs typeface="29LT Bukra Condensed"/>
                <a:sym typeface="29LT Bukra Condensed"/>
              </a:rPr>
              <a:t>1.7.MAJOR ISSUES IN DATA MINING</a:t>
            </a:r>
            <a:endParaRPr lang="en-US" sz="10000" dirty="0">
              <a:solidFill>
                <a:srgbClr val="FFFFFF"/>
              </a:solidFill>
              <a:latin typeface="29LT Bukra Condensed"/>
              <a:ea typeface="29LT Bukra Condensed"/>
              <a:cs typeface="29LT Bukra Condensed"/>
              <a:sym typeface="29LT Bukra Condensed"/>
            </a:endParaRPr>
          </a:p>
        </p:txBody>
      </p:sp>
      <p:grpSp>
        <p:nvGrpSpPr>
          <p:cNvPr id="4" name="Group 4"/>
          <p:cNvGrpSpPr/>
          <p:nvPr/>
        </p:nvGrpSpPr>
        <p:grpSpPr>
          <a:xfrm>
            <a:off x="0" y="0"/>
            <a:ext cx="18288000" cy="171880"/>
            <a:chOff x="0" y="0"/>
            <a:chExt cx="4816593" cy="45269"/>
          </a:xfrm>
        </p:grpSpPr>
        <p:sp>
          <p:nvSpPr>
            <p:cNvPr id="5" name="Freeform 5"/>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6" name="TextBox 6"/>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sp>
        <p:nvSpPr>
          <p:cNvPr id="23" name="TextBox 22">
            <a:extLst>
              <a:ext uri="{FF2B5EF4-FFF2-40B4-BE49-F238E27FC236}">
                <a16:creationId xmlns:a16="http://schemas.microsoft.com/office/drawing/2014/main" id="{D628EECF-3165-902E-6419-D83C5C5D7C2E}"/>
              </a:ext>
            </a:extLst>
          </p:cNvPr>
          <p:cNvSpPr txBox="1"/>
          <p:nvPr/>
        </p:nvSpPr>
        <p:spPr>
          <a:xfrm>
            <a:off x="6193392" y="4762500"/>
            <a:ext cx="12192000" cy="984885"/>
          </a:xfrm>
          <a:prstGeom prst="rect">
            <a:avLst/>
          </a:prstGeom>
          <a:noFill/>
        </p:spPr>
        <p:txBody>
          <a:bodyPr wrap="square" rtlCol="0">
            <a:spAutoFit/>
          </a:bodyPr>
          <a:lstStyle/>
          <a:p>
            <a:endParaRPr lang="en-US" sz="4000" dirty="0">
              <a:solidFill>
                <a:srgbClr val="FF3131"/>
              </a:solidFill>
              <a:latin typeface="29LT Bukra Condensed"/>
              <a:cs typeface="29LT Bukra Condensed"/>
            </a:endParaRPr>
          </a:p>
          <a:p>
            <a:pPr marL="1657350" lvl="3" indent="-285750">
              <a:buFont typeface="Arial" panose="020B0604020202020204" pitchFamily="34" charset="0"/>
              <a:buChar char="•"/>
            </a:pPr>
            <a:endParaRPr lang="en-US" dirty="0"/>
          </a:p>
        </p:txBody>
      </p:sp>
      <p:sp>
        <p:nvSpPr>
          <p:cNvPr id="7" name="TextBox 3">
            <a:extLst>
              <a:ext uri="{FF2B5EF4-FFF2-40B4-BE49-F238E27FC236}">
                <a16:creationId xmlns:a16="http://schemas.microsoft.com/office/drawing/2014/main" id="{8719AF6B-819F-38A6-30E4-C5974DC407A4}"/>
              </a:ext>
            </a:extLst>
          </p:cNvPr>
          <p:cNvSpPr txBox="1"/>
          <p:nvPr/>
        </p:nvSpPr>
        <p:spPr>
          <a:xfrm>
            <a:off x="1143000" y="4762500"/>
            <a:ext cx="15648021" cy="2548775"/>
          </a:xfrm>
          <a:prstGeom prst="rect">
            <a:avLst/>
          </a:prstGeom>
        </p:spPr>
        <p:txBody>
          <a:bodyPr lIns="0" tIns="0" rIns="0" bIns="0" rtlCol="0" anchor="t">
            <a:spAutoFit/>
          </a:bodyPr>
          <a:lstStyle/>
          <a:p>
            <a:pPr algn="ctr">
              <a:lnSpc>
                <a:spcPts val="22458"/>
              </a:lnSpc>
            </a:pPr>
            <a:r>
              <a:rPr lang="en-US" sz="10000">
                <a:solidFill>
                  <a:srgbClr val="FF3131"/>
                </a:solidFill>
                <a:latin typeface="29LT Bukra Condensed"/>
                <a:ea typeface="29LT Bukra Condensed"/>
                <a:cs typeface="29LT Bukra Condensed"/>
                <a:sym typeface="29LT Bukra Condensed"/>
              </a:rPr>
              <a:t>Nhóm 7 – 14 - 21</a:t>
            </a:r>
            <a:endParaRPr lang="en-US" sz="10000" dirty="0">
              <a:solidFill>
                <a:srgbClr val="FFFFFF"/>
              </a:solidFill>
              <a:latin typeface="29LT Bukra Condensed"/>
              <a:ea typeface="29LT Bukra Condensed"/>
              <a:cs typeface="29LT Bukra Condensed"/>
              <a:sym typeface="29LT Bukra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6" name="Group 18">
            <a:extLst>
              <a:ext uri="{FF2B5EF4-FFF2-40B4-BE49-F238E27FC236}">
                <a16:creationId xmlns:a16="http://schemas.microsoft.com/office/drawing/2014/main" id="{0B418C1F-65D7-C1EA-C0B5-7287218DA51C}"/>
              </a:ext>
            </a:extLst>
          </p:cNvPr>
          <p:cNvGrpSpPr/>
          <p:nvPr/>
        </p:nvGrpSpPr>
        <p:grpSpPr>
          <a:xfrm>
            <a:off x="2514600" y="1257300"/>
            <a:ext cx="13258800" cy="7772400"/>
            <a:chOff x="0" y="0"/>
            <a:chExt cx="367013" cy="362247"/>
          </a:xfrm>
        </p:grpSpPr>
        <p:sp>
          <p:nvSpPr>
            <p:cNvPr id="7" name="Freeform 19">
              <a:extLst>
                <a:ext uri="{FF2B5EF4-FFF2-40B4-BE49-F238E27FC236}">
                  <a16:creationId xmlns:a16="http://schemas.microsoft.com/office/drawing/2014/main" id="{41F83A3D-7D2C-B4D3-16C8-63D797E7953E}"/>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8" name="TextBox 20">
              <a:extLst>
                <a:ext uri="{FF2B5EF4-FFF2-40B4-BE49-F238E27FC236}">
                  <a16:creationId xmlns:a16="http://schemas.microsoft.com/office/drawing/2014/main" id="{1715919C-AF9C-92DA-68D4-44AFEE3D2293}"/>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9" name="TextBox 8">
            <a:extLst>
              <a:ext uri="{FF2B5EF4-FFF2-40B4-BE49-F238E27FC236}">
                <a16:creationId xmlns:a16="http://schemas.microsoft.com/office/drawing/2014/main" id="{D6DBDEEB-DF52-C2E1-F4F3-D7DA6E5FC0F6}"/>
              </a:ext>
            </a:extLst>
          </p:cNvPr>
          <p:cNvSpPr txBox="1"/>
          <p:nvPr/>
        </p:nvSpPr>
        <p:spPr>
          <a:xfrm>
            <a:off x="4343400" y="2716924"/>
            <a:ext cx="9601200" cy="3831305"/>
          </a:xfrm>
          <a:prstGeom prst="rect">
            <a:avLst/>
          </a:prstGeom>
          <a:noFill/>
        </p:spPr>
        <p:txBody>
          <a:bodyPr wrap="square" rtlCol="0">
            <a:spAutoFit/>
          </a:bodyPr>
          <a:lstStyle/>
          <a:p>
            <a:pPr algn="ctr"/>
            <a:r>
              <a:rPr lang="en-US" sz="4000">
                <a:solidFill>
                  <a:srgbClr val="FFFFFF"/>
                </a:solidFill>
                <a:latin typeface="Times New Roman (Headings)"/>
                <a:cs typeface="29LT Bukra Condensed"/>
              </a:rPr>
              <a:t>	</a:t>
            </a:r>
            <a:r>
              <a:rPr lang="vi-VN" sz="4000">
                <a:solidFill>
                  <a:srgbClr val="FFFFFF"/>
                </a:solidFill>
                <a:latin typeface="Times New Roman (Headings)"/>
                <a:cs typeface="29LT Bukra Condensed"/>
              </a:rPr>
              <a:t>Xử l</a:t>
            </a:r>
            <a:r>
              <a:rPr lang="en-US" sz="4000">
                <a:solidFill>
                  <a:srgbClr val="FFFFFF"/>
                </a:solidFill>
                <a:latin typeface="Times New Roman (Headings)"/>
                <a:cs typeface="29LT Bukra Condensed"/>
              </a:rPr>
              <a:t>ý s</a:t>
            </a:r>
            <a:r>
              <a:rPr lang="vi-VN" sz="4000">
                <a:solidFill>
                  <a:srgbClr val="FFFFFF"/>
                </a:solidFill>
                <a:latin typeface="Times New Roman (Headings)"/>
                <a:cs typeface="29LT Bukra Condensed"/>
              </a:rPr>
              <a:t>ự kh</a:t>
            </a:r>
            <a:r>
              <a:rPr lang="en-US" sz="4000">
                <a:solidFill>
                  <a:srgbClr val="FFFFFF"/>
                </a:solidFill>
                <a:latin typeface="Times New Roman (Headings)"/>
                <a:cs typeface="29LT Bukra Condensed"/>
              </a:rPr>
              <a:t>ông ch</a:t>
            </a:r>
            <a:r>
              <a:rPr lang="vi-VN" sz="4000">
                <a:solidFill>
                  <a:srgbClr val="FFFFFF"/>
                </a:solidFill>
                <a:latin typeface="Times New Roman (Headings)"/>
                <a:cs typeface="29LT Bukra Condensed"/>
              </a:rPr>
              <a:t>ắc chắn, nhiễu hoặc sự kh</a:t>
            </a:r>
            <a:r>
              <a:rPr lang="en-US" sz="4000">
                <a:solidFill>
                  <a:srgbClr val="FFFFFF"/>
                </a:solidFill>
                <a:latin typeface="Times New Roman (Headings)"/>
                <a:cs typeface="29LT Bukra Condensed"/>
              </a:rPr>
              <a:t>ông hoàn ch</a:t>
            </a:r>
            <a:r>
              <a:rPr lang="vi-VN" sz="4000">
                <a:solidFill>
                  <a:srgbClr val="FFFFFF"/>
                </a:solidFill>
                <a:latin typeface="Times New Roman (Headings)"/>
                <a:cs typeface="29LT Bukra Condensed"/>
              </a:rPr>
              <a:t>ỉnh của dữ liệu</a:t>
            </a:r>
            <a:r>
              <a:rPr lang="en-US" sz="4000">
                <a:solidFill>
                  <a:srgbClr val="FFFFFF"/>
                </a:solidFill>
                <a:latin typeface="Times New Roman (Headings)"/>
                <a:cs typeface="29LT Bukra Condensed"/>
              </a:rPr>
              <a:t>:</a:t>
            </a:r>
          </a:p>
          <a:p>
            <a:pPr algn="just">
              <a:lnSpc>
                <a:spcPct val="150000"/>
              </a:lnSpc>
            </a:pPr>
            <a:r>
              <a:rPr lang="en-US" sz="2800">
                <a:solidFill>
                  <a:srgbClr val="FFFFFF"/>
                </a:solidFill>
                <a:latin typeface="Times New Roman (Headings)"/>
                <a:cs typeface="29LT Bukra Condensed"/>
              </a:rPr>
              <a:t>  </a:t>
            </a:r>
            <a:r>
              <a:rPr lang="vi-VN" sz="2800">
                <a:solidFill>
                  <a:srgbClr val="FFFFFF"/>
                </a:solidFill>
                <a:latin typeface="Times New Roman (Headings)"/>
                <a:cs typeface="29LT Bukra Condensed"/>
              </a:rPr>
              <a:t>Dữ liệu thường gặp vấn đề như nhiễu v</a:t>
            </a:r>
            <a:r>
              <a:rPr lang="en-US" sz="2800">
                <a:solidFill>
                  <a:srgbClr val="FFFFFF"/>
                </a:solidFill>
                <a:latin typeface="Times New Roman (Headings)"/>
                <a:cs typeface="29LT Bukra Condensed"/>
              </a:rPr>
              <a:t>à thi</a:t>
            </a:r>
            <a:r>
              <a:rPr lang="vi-VN" sz="2800">
                <a:solidFill>
                  <a:srgbClr val="FFFFFF"/>
                </a:solidFill>
                <a:latin typeface="Times New Roman (Headings)"/>
                <a:cs typeface="29LT Bukra Condensed"/>
              </a:rPr>
              <a:t>ếu s</a:t>
            </a:r>
            <a:r>
              <a:rPr lang="en-US" sz="2800">
                <a:solidFill>
                  <a:srgbClr val="FFFFFF"/>
                </a:solidFill>
                <a:latin typeface="Times New Roman (Headings)"/>
                <a:cs typeface="29LT Bukra Condensed"/>
              </a:rPr>
              <a:t>ót, đi</a:t>
            </a:r>
            <a:r>
              <a:rPr lang="vi-VN" sz="2800">
                <a:solidFill>
                  <a:srgbClr val="FFFFFF"/>
                </a:solidFill>
                <a:latin typeface="Times New Roman (Headings)"/>
                <a:cs typeface="29LT Bukra Condensed"/>
              </a:rPr>
              <a:t>ều n</a:t>
            </a:r>
            <a:r>
              <a:rPr lang="en-US" sz="2800">
                <a:solidFill>
                  <a:srgbClr val="FFFFFF"/>
                </a:solidFill>
                <a:latin typeface="Times New Roman (Headings)"/>
                <a:cs typeface="29LT Bukra Condensed"/>
              </a:rPr>
              <a:t>ày có th</a:t>
            </a:r>
            <a:r>
              <a:rPr lang="vi-VN" sz="2800">
                <a:solidFill>
                  <a:srgbClr val="FFFFFF"/>
                </a:solidFill>
                <a:latin typeface="Times New Roman (Headings)"/>
                <a:cs typeface="29LT Bukra Condensed"/>
              </a:rPr>
              <a:t>ể l</a:t>
            </a:r>
            <a:r>
              <a:rPr lang="en-US" sz="2800">
                <a:solidFill>
                  <a:srgbClr val="FFFFFF"/>
                </a:solidFill>
                <a:latin typeface="Times New Roman (Headings)"/>
                <a:cs typeface="29LT Bukra Condensed"/>
              </a:rPr>
              <a:t>àm r</a:t>
            </a:r>
            <a:r>
              <a:rPr lang="vi-VN" sz="2800">
                <a:solidFill>
                  <a:srgbClr val="FFFFFF"/>
                </a:solidFill>
                <a:latin typeface="Times New Roman (Headings)"/>
                <a:cs typeface="29LT Bukra Condensed"/>
              </a:rPr>
              <a:t>ối qu</a:t>
            </a:r>
            <a:r>
              <a:rPr lang="en-US" sz="2800">
                <a:solidFill>
                  <a:srgbClr val="FFFFFF"/>
                </a:solidFill>
                <a:latin typeface="Times New Roman (Headings)"/>
                <a:cs typeface="29LT Bukra Condensed"/>
              </a:rPr>
              <a:t>á trình khai phá d</a:t>
            </a:r>
            <a:r>
              <a:rPr lang="vi-VN" sz="2800">
                <a:solidFill>
                  <a:srgbClr val="FFFFFF"/>
                </a:solidFill>
                <a:latin typeface="Times New Roman (Headings)"/>
                <a:cs typeface="29LT Bukra Condensed"/>
              </a:rPr>
              <a:t>ữ liệu. C</a:t>
            </a:r>
            <a:r>
              <a:rPr lang="en-US" sz="2800">
                <a:solidFill>
                  <a:srgbClr val="FFFFFF"/>
                </a:solidFill>
                <a:latin typeface="Times New Roman (Headings)"/>
                <a:cs typeface="29LT Bukra Condensed"/>
              </a:rPr>
              <a:t>ác k</a:t>
            </a:r>
            <a:r>
              <a:rPr lang="vi-VN" sz="2800">
                <a:solidFill>
                  <a:srgbClr val="FFFFFF"/>
                </a:solidFill>
                <a:latin typeface="Times New Roman (Headings)"/>
                <a:cs typeface="29LT Bukra Condensed"/>
              </a:rPr>
              <a:t>ỹ thuật như l</a:t>
            </a:r>
            <a:r>
              <a:rPr lang="en-US" sz="2800">
                <a:solidFill>
                  <a:srgbClr val="FFFFFF"/>
                </a:solidFill>
                <a:latin typeface="Times New Roman (Headings)"/>
                <a:cs typeface="29LT Bukra Condensed"/>
              </a:rPr>
              <a:t>àm s</a:t>
            </a:r>
            <a:r>
              <a:rPr lang="vi-VN" sz="2800">
                <a:solidFill>
                  <a:srgbClr val="FFFFFF"/>
                </a:solidFill>
                <a:latin typeface="Times New Roman (Headings)"/>
                <a:cs typeface="29LT Bukra Condensed"/>
              </a:rPr>
              <a:t>ạch dữ liệu v</a:t>
            </a:r>
            <a:r>
              <a:rPr lang="en-US" sz="2800">
                <a:solidFill>
                  <a:srgbClr val="FFFFFF"/>
                </a:solidFill>
                <a:latin typeface="Times New Roman (Headings)"/>
                <a:cs typeface="29LT Bukra Condensed"/>
              </a:rPr>
              <a:t>à phát hi</a:t>
            </a:r>
            <a:r>
              <a:rPr lang="vi-VN" sz="2800">
                <a:solidFill>
                  <a:srgbClr val="FFFFFF"/>
                </a:solidFill>
                <a:latin typeface="Times New Roman (Headings)"/>
                <a:cs typeface="29LT Bukra Condensed"/>
              </a:rPr>
              <a:t>ện ngoại lệ cần được t</a:t>
            </a:r>
            <a:r>
              <a:rPr lang="en-US" sz="2800">
                <a:solidFill>
                  <a:srgbClr val="FFFFFF"/>
                </a:solidFill>
                <a:latin typeface="Times New Roman (Headings)"/>
                <a:cs typeface="29LT Bukra Condensed"/>
              </a:rPr>
              <a:t>ích h</a:t>
            </a:r>
            <a:r>
              <a:rPr lang="vi-VN" sz="2800">
                <a:solidFill>
                  <a:srgbClr val="FFFFFF"/>
                </a:solidFill>
                <a:latin typeface="Times New Roman (Headings)"/>
                <a:cs typeface="29LT Bukra Condensed"/>
              </a:rPr>
              <a:t>ợp để cải thiện kết quả khai th</a:t>
            </a:r>
            <a:r>
              <a:rPr lang="en-US" sz="2800">
                <a:solidFill>
                  <a:srgbClr val="FFFFFF"/>
                </a:solidFill>
                <a:latin typeface="Times New Roman (Headings)"/>
                <a:cs typeface="29LT Bukra Condensed"/>
              </a:rPr>
              <a:t>ác.</a:t>
            </a:r>
            <a:endParaRPr lang="vi-VN" sz="2800">
              <a:solidFill>
                <a:srgbClr val="FFFFFF"/>
              </a:solidFill>
              <a:latin typeface="Times New Roman (Headings)"/>
              <a:cs typeface="29LT Bukra Condensed"/>
            </a:endParaRPr>
          </a:p>
        </p:txBody>
      </p:sp>
    </p:spTree>
    <p:extLst>
      <p:ext uri="{BB962C8B-B14F-4D97-AF65-F5344CB8AC3E}">
        <p14:creationId xmlns:p14="http://schemas.microsoft.com/office/powerpoint/2010/main" val="1676891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6" name="Group 18">
            <a:extLst>
              <a:ext uri="{FF2B5EF4-FFF2-40B4-BE49-F238E27FC236}">
                <a16:creationId xmlns:a16="http://schemas.microsoft.com/office/drawing/2014/main" id="{0B418C1F-65D7-C1EA-C0B5-7287218DA51C}"/>
              </a:ext>
            </a:extLst>
          </p:cNvPr>
          <p:cNvGrpSpPr/>
          <p:nvPr/>
        </p:nvGrpSpPr>
        <p:grpSpPr>
          <a:xfrm>
            <a:off x="2286000" y="1257300"/>
            <a:ext cx="13258800" cy="7772400"/>
            <a:chOff x="0" y="0"/>
            <a:chExt cx="367013" cy="362247"/>
          </a:xfrm>
        </p:grpSpPr>
        <p:sp>
          <p:nvSpPr>
            <p:cNvPr id="7" name="Freeform 19">
              <a:extLst>
                <a:ext uri="{FF2B5EF4-FFF2-40B4-BE49-F238E27FC236}">
                  <a16:creationId xmlns:a16="http://schemas.microsoft.com/office/drawing/2014/main" id="{41F83A3D-7D2C-B4D3-16C8-63D797E7953E}"/>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8" name="TextBox 20">
              <a:extLst>
                <a:ext uri="{FF2B5EF4-FFF2-40B4-BE49-F238E27FC236}">
                  <a16:creationId xmlns:a16="http://schemas.microsoft.com/office/drawing/2014/main" id="{1715919C-AF9C-92DA-68D4-44AFEE3D2293}"/>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9" name="TextBox 8">
            <a:extLst>
              <a:ext uri="{FF2B5EF4-FFF2-40B4-BE49-F238E27FC236}">
                <a16:creationId xmlns:a16="http://schemas.microsoft.com/office/drawing/2014/main" id="{D6DBDEEB-DF52-C2E1-F4F3-D7DA6E5FC0F6}"/>
              </a:ext>
            </a:extLst>
          </p:cNvPr>
          <p:cNvSpPr txBox="1"/>
          <p:nvPr/>
        </p:nvSpPr>
        <p:spPr>
          <a:xfrm>
            <a:off x="4114800" y="2552700"/>
            <a:ext cx="9601200" cy="4462760"/>
          </a:xfrm>
          <a:prstGeom prst="rect">
            <a:avLst/>
          </a:prstGeom>
          <a:noFill/>
        </p:spPr>
        <p:txBody>
          <a:bodyPr wrap="square" rtlCol="0">
            <a:spAutoFit/>
          </a:bodyPr>
          <a:lstStyle/>
          <a:p>
            <a:pPr algn="ctr"/>
            <a:r>
              <a:rPr lang="en-US" sz="4000">
                <a:solidFill>
                  <a:srgbClr val="FFFFFF"/>
                </a:solidFill>
                <a:latin typeface="Times New Roman (Headings)"/>
                <a:cs typeface="29LT Bukra Condensed"/>
              </a:rPr>
              <a:t>	Đánh giá m</a:t>
            </a:r>
            <a:r>
              <a:rPr lang="vi-VN" sz="4000">
                <a:solidFill>
                  <a:srgbClr val="FFFFFF"/>
                </a:solidFill>
                <a:latin typeface="Times New Roman (Headings)"/>
                <a:cs typeface="29LT Bukra Condensed"/>
              </a:rPr>
              <a:t>ẫu v</a:t>
            </a:r>
            <a:r>
              <a:rPr lang="en-US" sz="4000">
                <a:solidFill>
                  <a:srgbClr val="FFFFFF"/>
                </a:solidFill>
                <a:latin typeface="Times New Roman (Headings)"/>
                <a:cs typeface="29LT Bukra Condensed"/>
              </a:rPr>
              <a:t>à khai thác theo m</a:t>
            </a:r>
            <a:r>
              <a:rPr lang="vi-VN" sz="4000">
                <a:solidFill>
                  <a:srgbClr val="FFFFFF"/>
                </a:solidFill>
                <a:latin typeface="Times New Roman (Headings)"/>
                <a:cs typeface="29LT Bukra Condensed"/>
              </a:rPr>
              <a:t>ẫu hoặc theo r</a:t>
            </a:r>
            <a:r>
              <a:rPr lang="en-US" sz="4000">
                <a:solidFill>
                  <a:srgbClr val="FFFFFF"/>
                </a:solidFill>
                <a:latin typeface="Times New Roman (Headings)"/>
                <a:cs typeface="29LT Bukra Condensed"/>
              </a:rPr>
              <a:t>àng bu</a:t>
            </a:r>
            <a:r>
              <a:rPr lang="vi-VN" sz="4000">
                <a:solidFill>
                  <a:srgbClr val="FFFFFF"/>
                </a:solidFill>
                <a:latin typeface="Times New Roman (Headings)"/>
                <a:cs typeface="29LT Bukra Condensed"/>
              </a:rPr>
              <a:t>ộc</a:t>
            </a:r>
            <a:r>
              <a:rPr lang="en-US" sz="4000">
                <a:solidFill>
                  <a:srgbClr val="FFFFFF"/>
                </a:solidFill>
                <a:latin typeface="Times New Roman (Headings)"/>
                <a:cs typeface="29LT Bukra Condensed"/>
              </a:rPr>
              <a:t>:</a:t>
            </a:r>
          </a:p>
          <a:p>
            <a:pPr algn="just">
              <a:lnSpc>
                <a:spcPct val="150000"/>
              </a:lnSpc>
            </a:pPr>
            <a:r>
              <a:rPr lang="en-US" sz="2800">
                <a:solidFill>
                  <a:srgbClr val="FFFFFF"/>
                </a:solidFill>
                <a:latin typeface="Times New Roman (Headings)"/>
                <a:cs typeface="29LT Bukra Condensed"/>
              </a:rPr>
              <a:t>  </a:t>
            </a:r>
            <a:r>
              <a:rPr lang="vi-VN" sz="2800">
                <a:solidFill>
                  <a:srgbClr val="FFFFFF"/>
                </a:solidFill>
                <a:latin typeface="Times New Roman (Headings)"/>
                <a:cs typeface="29LT Bukra Condensed"/>
              </a:rPr>
              <a:t>Đ</a:t>
            </a:r>
            <a:r>
              <a:rPr lang="en-US" sz="2800">
                <a:solidFill>
                  <a:srgbClr val="FFFFFF"/>
                </a:solidFill>
                <a:latin typeface="Times New Roman (Headings)"/>
                <a:cs typeface="29LT Bukra Condensed"/>
              </a:rPr>
              <a:t>ánh giá s</a:t>
            </a:r>
            <a:r>
              <a:rPr lang="vi-VN" sz="2800">
                <a:solidFill>
                  <a:srgbClr val="FFFFFF"/>
                </a:solidFill>
                <a:latin typeface="Times New Roman (Headings)"/>
                <a:cs typeface="29LT Bukra Condensed"/>
              </a:rPr>
              <a:t>ự th</a:t>
            </a:r>
            <a:r>
              <a:rPr lang="en-US" sz="2800">
                <a:solidFill>
                  <a:srgbClr val="FFFFFF"/>
                </a:solidFill>
                <a:latin typeface="Times New Roman (Headings)"/>
                <a:cs typeface="29LT Bukra Condensed"/>
              </a:rPr>
              <a:t>ú v</a:t>
            </a:r>
            <a:r>
              <a:rPr lang="vi-VN" sz="2800">
                <a:solidFill>
                  <a:srgbClr val="FFFFFF"/>
                </a:solidFill>
                <a:latin typeface="Times New Roman (Headings)"/>
                <a:cs typeface="29LT Bukra Condensed"/>
              </a:rPr>
              <a:t>ị của c</a:t>
            </a:r>
            <a:r>
              <a:rPr lang="en-US" sz="2800">
                <a:solidFill>
                  <a:srgbClr val="FFFFFF"/>
                </a:solidFill>
                <a:latin typeface="Times New Roman (Headings)"/>
                <a:cs typeface="29LT Bukra Condensed"/>
              </a:rPr>
              <a:t>ác m</a:t>
            </a:r>
            <a:r>
              <a:rPr lang="vi-VN" sz="2800">
                <a:solidFill>
                  <a:srgbClr val="FFFFFF"/>
                </a:solidFill>
                <a:latin typeface="Times New Roman (Headings)"/>
                <a:cs typeface="29LT Bukra Condensed"/>
              </a:rPr>
              <a:t>ẫu dựa tr</a:t>
            </a:r>
            <a:r>
              <a:rPr lang="en-US" sz="2800">
                <a:solidFill>
                  <a:srgbClr val="FFFFFF"/>
                </a:solidFill>
                <a:latin typeface="Times New Roman (Headings)"/>
                <a:cs typeface="29LT Bukra Condensed"/>
              </a:rPr>
              <a:t>ên các ch</a:t>
            </a:r>
            <a:r>
              <a:rPr lang="vi-VN" sz="2800">
                <a:solidFill>
                  <a:srgbClr val="FFFFFF"/>
                </a:solidFill>
                <a:latin typeface="Times New Roman (Headings)"/>
                <a:cs typeface="29LT Bukra Condensed"/>
              </a:rPr>
              <a:t>ỉ số chủ quan</a:t>
            </a:r>
            <a:r>
              <a:rPr lang="en-US" sz="2800">
                <a:solidFill>
                  <a:srgbClr val="FFFFFF"/>
                </a:solidFill>
                <a:latin typeface="Times New Roman (Headings)"/>
                <a:cs typeface="29LT Bukra Condensed"/>
              </a:rPr>
              <a:t> s</a:t>
            </a:r>
            <a:r>
              <a:rPr lang="vi-VN" sz="2800">
                <a:solidFill>
                  <a:srgbClr val="FFFFFF"/>
                </a:solidFill>
                <a:latin typeface="Times New Roman (Headings)"/>
                <a:cs typeface="29LT Bukra Condensed"/>
              </a:rPr>
              <a:t>ẽ gi</a:t>
            </a:r>
            <a:r>
              <a:rPr lang="en-US" sz="2800">
                <a:solidFill>
                  <a:srgbClr val="FFFFFF"/>
                </a:solidFill>
                <a:latin typeface="Times New Roman (Headings)"/>
                <a:cs typeface="29LT Bukra Condensed"/>
              </a:rPr>
              <a:t>úp xác đ</a:t>
            </a:r>
            <a:r>
              <a:rPr lang="vi-VN" sz="2800">
                <a:solidFill>
                  <a:srgbClr val="FFFFFF"/>
                </a:solidFill>
                <a:latin typeface="Times New Roman (Headings)"/>
                <a:cs typeface="29LT Bukra Condensed"/>
              </a:rPr>
              <a:t>ịnh gi</a:t>
            </a:r>
            <a:r>
              <a:rPr lang="en-US" sz="2800">
                <a:solidFill>
                  <a:srgbClr val="FFFFFF"/>
                </a:solidFill>
                <a:latin typeface="Times New Roman (Headings)"/>
                <a:cs typeface="29LT Bukra Condensed"/>
              </a:rPr>
              <a:t>á tr</a:t>
            </a:r>
            <a:r>
              <a:rPr lang="vi-VN" sz="2800">
                <a:solidFill>
                  <a:srgbClr val="FFFFFF"/>
                </a:solidFill>
                <a:latin typeface="Times New Roman (Headings)"/>
                <a:cs typeface="29LT Bukra Condensed"/>
              </a:rPr>
              <a:t>ị của mẫu đối với người d</a:t>
            </a:r>
            <a:r>
              <a:rPr lang="en-US" sz="2800">
                <a:solidFill>
                  <a:srgbClr val="FFFFFF"/>
                </a:solidFill>
                <a:latin typeface="Times New Roman (Headings)"/>
                <a:cs typeface="29LT Bukra Condensed"/>
              </a:rPr>
              <a:t>ùng. S</a:t>
            </a:r>
            <a:r>
              <a:rPr lang="vi-VN" sz="2800">
                <a:solidFill>
                  <a:srgbClr val="FFFFFF"/>
                </a:solidFill>
                <a:latin typeface="Times New Roman (Headings)"/>
                <a:cs typeface="29LT Bukra Condensed"/>
              </a:rPr>
              <a:t>ử dụng c</a:t>
            </a:r>
            <a:r>
              <a:rPr lang="en-US" sz="2800">
                <a:solidFill>
                  <a:srgbClr val="FFFFFF"/>
                </a:solidFill>
                <a:latin typeface="Times New Roman (Headings)"/>
                <a:cs typeface="29LT Bukra Condensed"/>
              </a:rPr>
              <a:t>ác ch</a:t>
            </a:r>
            <a:r>
              <a:rPr lang="vi-VN" sz="2800">
                <a:solidFill>
                  <a:srgbClr val="FFFFFF"/>
                </a:solidFill>
                <a:latin typeface="Times New Roman (Headings)"/>
                <a:cs typeface="29LT Bukra Condensed"/>
              </a:rPr>
              <a:t>ỉ số th</a:t>
            </a:r>
            <a:r>
              <a:rPr lang="en-US" sz="2800">
                <a:solidFill>
                  <a:srgbClr val="FFFFFF"/>
                </a:solidFill>
                <a:latin typeface="Times New Roman (Headings)"/>
                <a:cs typeface="29LT Bukra Condensed"/>
              </a:rPr>
              <a:t>ú v</a:t>
            </a:r>
            <a:r>
              <a:rPr lang="vi-VN" sz="2800">
                <a:solidFill>
                  <a:srgbClr val="FFFFFF"/>
                </a:solidFill>
                <a:latin typeface="Times New Roman (Headings)"/>
                <a:cs typeface="29LT Bukra Condensed"/>
              </a:rPr>
              <a:t>ị v</a:t>
            </a:r>
            <a:r>
              <a:rPr lang="en-US" sz="2800">
                <a:solidFill>
                  <a:srgbClr val="FFFFFF"/>
                </a:solidFill>
                <a:latin typeface="Times New Roman (Headings)"/>
                <a:cs typeface="29LT Bukra Condensed"/>
              </a:rPr>
              <a:t>à ràng bu</a:t>
            </a:r>
            <a:r>
              <a:rPr lang="vi-VN" sz="2800">
                <a:solidFill>
                  <a:srgbClr val="FFFFFF"/>
                </a:solidFill>
                <a:latin typeface="Times New Roman (Headings)"/>
                <a:cs typeface="29LT Bukra Condensed"/>
              </a:rPr>
              <a:t>ộc do người d</a:t>
            </a:r>
            <a:r>
              <a:rPr lang="en-US" sz="2800">
                <a:solidFill>
                  <a:srgbClr val="FFFFFF"/>
                </a:solidFill>
                <a:latin typeface="Times New Roman (Headings)"/>
                <a:cs typeface="29LT Bukra Condensed"/>
              </a:rPr>
              <a:t>ùng ch</a:t>
            </a:r>
            <a:r>
              <a:rPr lang="vi-VN" sz="2800">
                <a:solidFill>
                  <a:srgbClr val="FFFFFF"/>
                </a:solidFill>
                <a:latin typeface="Times New Roman (Headings)"/>
                <a:cs typeface="29LT Bukra Condensed"/>
              </a:rPr>
              <a:t>ỉ định c</a:t>
            </a:r>
            <a:r>
              <a:rPr lang="en-US" sz="2800">
                <a:solidFill>
                  <a:srgbClr val="FFFFFF"/>
                </a:solidFill>
                <a:latin typeface="Times New Roman (Headings)"/>
                <a:cs typeface="29LT Bukra Condensed"/>
              </a:rPr>
              <a:t>ó th</a:t>
            </a:r>
            <a:r>
              <a:rPr lang="vi-VN" sz="2800">
                <a:solidFill>
                  <a:srgbClr val="FFFFFF"/>
                </a:solidFill>
                <a:latin typeface="Times New Roman (Headings)"/>
                <a:cs typeface="29LT Bukra Condensed"/>
              </a:rPr>
              <a:t>ể tạo ra c</a:t>
            </a:r>
            <a:r>
              <a:rPr lang="en-US" sz="2800">
                <a:solidFill>
                  <a:srgbClr val="FFFFFF"/>
                </a:solidFill>
                <a:latin typeface="Times New Roman (Headings)"/>
                <a:cs typeface="29LT Bukra Condensed"/>
              </a:rPr>
              <a:t>ác m</a:t>
            </a:r>
            <a:r>
              <a:rPr lang="vi-VN" sz="2800">
                <a:solidFill>
                  <a:srgbClr val="FFFFFF"/>
                </a:solidFill>
                <a:latin typeface="Times New Roman (Headings)"/>
                <a:cs typeface="29LT Bukra Condensed"/>
              </a:rPr>
              <a:t>ẫu th</a:t>
            </a:r>
            <a:r>
              <a:rPr lang="en-US" sz="2800">
                <a:solidFill>
                  <a:srgbClr val="FFFFFF"/>
                </a:solidFill>
                <a:latin typeface="Times New Roman (Headings)"/>
                <a:cs typeface="29LT Bukra Condensed"/>
              </a:rPr>
              <a:t>ú v</a:t>
            </a:r>
            <a:r>
              <a:rPr lang="vi-VN" sz="2800">
                <a:solidFill>
                  <a:srgbClr val="FFFFFF"/>
                </a:solidFill>
                <a:latin typeface="Times New Roman (Headings)"/>
                <a:cs typeface="29LT Bukra Condensed"/>
              </a:rPr>
              <a:t>ị hơn v</a:t>
            </a:r>
            <a:r>
              <a:rPr lang="en-US" sz="2800">
                <a:solidFill>
                  <a:srgbClr val="FFFFFF"/>
                </a:solidFill>
                <a:latin typeface="Times New Roman (Headings)"/>
                <a:cs typeface="29LT Bukra Condensed"/>
              </a:rPr>
              <a:t>à gi</a:t>
            </a:r>
            <a:r>
              <a:rPr lang="vi-VN" sz="2800">
                <a:solidFill>
                  <a:srgbClr val="FFFFFF"/>
                </a:solidFill>
                <a:latin typeface="Times New Roman (Headings)"/>
                <a:cs typeface="29LT Bukra Condensed"/>
              </a:rPr>
              <a:t>ảm kh</a:t>
            </a:r>
            <a:r>
              <a:rPr lang="en-US" sz="2800">
                <a:solidFill>
                  <a:srgbClr val="FFFFFF"/>
                </a:solidFill>
                <a:latin typeface="Times New Roman (Headings)"/>
                <a:cs typeface="29LT Bukra Condensed"/>
              </a:rPr>
              <a:t>ông gian tìm ki</a:t>
            </a:r>
            <a:r>
              <a:rPr lang="vi-VN" sz="2800">
                <a:solidFill>
                  <a:srgbClr val="FFFFFF"/>
                </a:solidFill>
                <a:latin typeface="Times New Roman (Headings)"/>
                <a:cs typeface="29LT Bukra Condensed"/>
              </a:rPr>
              <a:t>ếm.</a:t>
            </a:r>
          </a:p>
          <a:p>
            <a:pPr algn="just"/>
            <a:endParaRPr lang="en-US" sz="3600">
              <a:solidFill>
                <a:srgbClr val="FFFFFF"/>
              </a:solidFill>
              <a:latin typeface="Times New Roman (Headings)"/>
              <a:cs typeface="29LT Bukra Condensed"/>
            </a:endParaRPr>
          </a:p>
        </p:txBody>
      </p:sp>
    </p:spTree>
    <p:extLst>
      <p:ext uri="{BB962C8B-B14F-4D97-AF65-F5344CB8AC3E}">
        <p14:creationId xmlns:p14="http://schemas.microsoft.com/office/powerpoint/2010/main" val="1344075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4292649" y="4041485"/>
            <a:ext cx="2601272" cy="2264981"/>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6477000" y="4305300"/>
            <a:ext cx="9444643" cy="1808187"/>
          </a:xfrm>
          <a:prstGeom prst="rect">
            <a:avLst/>
          </a:prstGeom>
        </p:spPr>
        <p:txBody>
          <a:bodyPr wrap="square" lIns="0" tIns="0" rIns="0" bIns="0" rtlCol="0" anchor="t">
            <a:spAutoFit/>
          </a:bodyPr>
          <a:lstStyle/>
          <a:p>
            <a:pPr marL="0" lvl="0" indent="0" algn="l">
              <a:lnSpc>
                <a:spcPts val="14054"/>
              </a:lnSpc>
              <a:spcBef>
                <a:spcPct val="0"/>
              </a:spcBef>
            </a:pPr>
            <a:r>
              <a:rPr lang="en-US" sz="11712" dirty="0">
                <a:solidFill>
                  <a:srgbClr val="FFFFFF"/>
                </a:solidFill>
                <a:latin typeface="29LT Bukra Condensed"/>
                <a:ea typeface="29LT Bukra Condensed"/>
                <a:cs typeface="29LT Bukra Condensed"/>
                <a:sym typeface="29LT Bukra Condensed"/>
              </a:rPr>
              <a:t>User Interaction</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4533251" y="3883549"/>
            <a:ext cx="1947664" cy="1769715"/>
          </a:xfrm>
          <a:prstGeom prst="rect">
            <a:avLst/>
          </a:prstGeom>
        </p:spPr>
        <p:txBody>
          <a:bodyPr wrap="square"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02</a:t>
            </a:r>
          </a:p>
        </p:txBody>
      </p:sp>
    </p:spTree>
    <p:extLst>
      <p:ext uri="{BB962C8B-B14F-4D97-AF65-F5344CB8AC3E}">
        <p14:creationId xmlns:p14="http://schemas.microsoft.com/office/powerpoint/2010/main" val="820831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787450" y="1045668"/>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2971800" y="1293213"/>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User Interaction</a:t>
            </a:r>
          </a:p>
        </p:txBody>
      </p:sp>
      <p:sp>
        <p:nvSpPr>
          <p:cNvPr id="32" name="TextBox 32"/>
          <p:cNvSpPr txBox="1"/>
          <p:nvPr/>
        </p:nvSpPr>
        <p:spPr>
          <a:xfrm>
            <a:off x="1028052" y="863834"/>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02</a:t>
            </a:r>
          </a:p>
        </p:txBody>
      </p:sp>
      <p:sp>
        <p:nvSpPr>
          <p:cNvPr id="33" name="TextBox 33"/>
          <p:cNvSpPr txBox="1"/>
          <p:nvPr/>
        </p:nvSpPr>
        <p:spPr>
          <a:xfrm>
            <a:off x="2362200" y="3511272"/>
            <a:ext cx="12963878" cy="2539157"/>
          </a:xfrm>
          <a:prstGeom prst="rect">
            <a:avLst/>
          </a:prstGeom>
        </p:spPr>
        <p:txBody>
          <a:bodyPr wrap="square" lIns="0" tIns="0" rIns="0" bIns="0" rtlCol="0" anchor="t">
            <a:spAutoFit/>
          </a:bodyPr>
          <a:lstStyle/>
          <a:p>
            <a:pPr lvl="0"/>
            <a:r>
              <a:rPr lang="en-US" sz="4500" dirty="0">
                <a:solidFill>
                  <a:srgbClr val="FFFFFF"/>
                </a:solidFill>
                <a:latin typeface="Times New Roman" panose="02020603050405020304" pitchFamily="18" charset="0"/>
                <a:cs typeface="Times New Roman" panose="02020603050405020304" pitchFamily="18" charset="0"/>
              </a:rPr>
              <a:t>1.</a:t>
            </a:r>
            <a:r>
              <a:rPr lang="vi-VN" sz="4500" dirty="0">
                <a:solidFill>
                  <a:srgbClr val="FFFFFF"/>
                </a:solidFill>
                <a:latin typeface="Times New Roman" panose="02020603050405020304" pitchFamily="18" charset="0"/>
                <a:cs typeface="Times New Roman" panose="02020603050405020304" pitchFamily="18" charset="0"/>
              </a:rPr>
              <a:t>Khai phá tương tác</a:t>
            </a:r>
            <a:endParaRPr lang="en-US" sz="4500" dirty="0">
              <a:solidFill>
                <a:srgbClr val="FFFFFF"/>
              </a:solidFill>
              <a:latin typeface="Times New Roman" panose="02020603050405020304" pitchFamily="18" charset="0"/>
              <a:cs typeface="Times New Roman" panose="02020603050405020304" pitchFamily="18" charset="0"/>
            </a:endParaRPr>
          </a:p>
          <a:p>
            <a:pPr lvl="0"/>
            <a:r>
              <a:rPr lang="en-US" sz="3000" dirty="0">
                <a:solidFill>
                  <a:srgbClr val="FFFFFF"/>
                </a:solidFill>
                <a:latin typeface="Times New Roman" panose="02020603050405020304" pitchFamily="18" charset="0"/>
                <a:cs typeface="Times New Roman" panose="02020603050405020304" pitchFamily="18" charset="0"/>
              </a:rPr>
              <a:t>	</a:t>
            </a:r>
            <a:r>
              <a:rPr lang="vi-VN" sz="3000" dirty="0">
                <a:solidFill>
                  <a:srgbClr val="FFFFFF"/>
                </a:solidFill>
                <a:latin typeface="Times New Roman" panose="02020603050405020304" pitchFamily="18" charset="0"/>
                <a:cs typeface="Times New Roman" panose="02020603050405020304" pitchFamily="18" charset="0"/>
              </a:rPr>
              <a:t>Quá trình khai phá dữ liệu cần có tính tương tác cao, yêu cầu xây dựng giao diện người dùng linh hoạt và môi trường khai phá khám phá. Người dùng có thể lấy mẫu dữ liệu, khám phá các đặc điểm chung, ước lượng kết quả tiềm năng, và linh hoạt điều chỉnh tìm kiếm, phân tích dữ liệu và không gian tri thức.</a:t>
            </a:r>
            <a:endParaRPr lang="en-US" sz="3000" dirty="0">
              <a:solidFill>
                <a:srgbClr val="FFFFFF"/>
              </a:solidFill>
              <a:latin typeface="Times New Roman" panose="02020603050405020304" pitchFamily="18" charset="0"/>
              <a:cs typeface="Times New Roman" panose="02020603050405020304" pitchFamily="18" charset="0"/>
            </a:endParaRPr>
          </a:p>
        </p:txBody>
      </p:sp>
      <p:sp>
        <p:nvSpPr>
          <p:cNvPr id="21" name="TextBox 33">
            <a:extLst>
              <a:ext uri="{FF2B5EF4-FFF2-40B4-BE49-F238E27FC236}">
                <a16:creationId xmlns:a16="http://schemas.microsoft.com/office/drawing/2014/main" id="{92C22896-6E20-EF0E-023C-DE958622F60A}"/>
              </a:ext>
            </a:extLst>
          </p:cNvPr>
          <p:cNvSpPr txBox="1"/>
          <p:nvPr/>
        </p:nvSpPr>
        <p:spPr>
          <a:xfrm>
            <a:off x="2362200" y="6625774"/>
            <a:ext cx="13258800" cy="2077492"/>
          </a:xfrm>
          <a:prstGeom prst="rect">
            <a:avLst/>
          </a:prstGeom>
        </p:spPr>
        <p:txBody>
          <a:bodyPr wrap="square" lIns="0" tIns="0" rIns="0" bIns="0" rtlCol="0" anchor="t">
            <a:spAutoFit/>
          </a:bodyPr>
          <a:lstStyle/>
          <a:p>
            <a:pPr lvl="0"/>
            <a:r>
              <a:rPr lang="en-US" sz="4500" dirty="0">
                <a:solidFill>
                  <a:srgbClr val="FFFFFF"/>
                </a:solidFill>
                <a:latin typeface="Times New Roman" panose="02020603050405020304" pitchFamily="18" charset="0"/>
                <a:cs typeface="Times New Roman" panose="02020603050405020304" pitchFamily="18" charset="0"/>
              </a:rPr>
              <a:t>2.</a:t>
            </a:r>
            <a:r>
              <a:rPr lang="vi-VN" sz="4500" dirty="0">
                <a:solidFill>
                  <a:srgbClr val="FFFFFF"/>
                </a:solidFill>
                <a:latin typeface="Times New Roman" panose="02020603050405020304" pitchFamily="18" charset="0"/>
                <a:cs typeface="Times New Roman" panose="02020603050405020304" pitchFamily="18" charset="0"/>
              </a:rPr>
              <a:t>Kết hợp kiến thức nền tảng</a:t>
            </a:r>
            <a:endParaRPr lang="en-US" sz="4500" dirty="0">
              <a:solidFill>
                <a:srgbClr val="FFFFFF"/>
              </a:solidFill>
              <a:latin typeface="Times New Roman" panose="02020603050405020304" pitchFamily="18" charset="0"/>
              <a:cs typeface="Times New Roman" panose="02020603050405020304" pitchFamily="18" charset="0"/>
            </a:endParaRPr>
          </a:p>
          <a:p>
            <a:pPr lvl="0"/>
            <a:r>
              <a:rPr lang="en-US" sz="3000" dirty="0">
                <a:solidFill>
                  <a:srgbClr val="FFFFFF"/>
                </a:solidFill>
                <a:latin typeface="Times New Roman" panose="02020603050405020304" pitchFamily="18" charset="0"/>
                <a:cs typeface="Times New Roman" panose="02020603050405020304" pitchFamily="18" charset="0"/>
              </a:rPr>
              <a:t>	</a:t>
            </a:r>
            <a:r>
              <a:rPr lang="vi-VN" sz="3000" dirty="0">
                <a:solidFill>
                  <a:srgbClr val="FFFFFF"/>
                </a:solidFill>
                <a:latin typeface="Times New Roman" panose="02020603050405020304" pitchFamily="18" charset="0"/>
                <a:cs typeface="Times New Roman" panose="02020603050405020304" pitchFamily="18" charset="0"/>
              </a:rPr>
              <a:t>Kiến thức nền tảng, các ràng buộc, quy tắc và thông tin liên quan đến lĩnh vực nghiên cứu nên được tích hợp vào quy trình khai thác. Kiến thức này giúp đánh giá kết quả và hướng dẫn tìm kiếm các mẫu hình thú vị.</a:t>
            </a:r>
            <a:endParaRPr lang="en-US" sz="3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770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787450" y="999801"/>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2971800" y="1247346"/>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User Interaction</a:t>
            </a:r>
          </a:p>
        </p:txBody>
      </p:sp>
      <p:sp>
        <p:nvSpPr>
          <p:cNvPr id="32" name="TextBox 32"/>
          <p:cNvSpPr txBox="1"/>
          <p:nvPr/>
        </p:nvSpPr>
        <p:spPr>
          <a:xfrm>
            <a:off x="1028052" y="817967"/>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02</a:t>
            </a:r>
          </a:p>
        </p:txBody>
      </p:sp>
      <p:sp>
        <p:nvSpPr>
          <p:cNvPr id="33" name="TextBox 33"/>
          <p:cNvSpPr txBox="1"/>
          <p:nvPr/>
        </p:nvSpPr>
        <p:spPr>
          <a:xfrm>
            <a:off x="2057400" y="3168723"/>
            <a:ext cx="12963878" cy="2539157"/>
          </a:xfrm>
          <a:prstGeom prst="rect">
            <a:avLst/>
          </a:prstGeom>
        </p:spPr>
        <p:txBody>
          <a:bodyPr wrap="square" lIns="0" tIns="0" rIns="0" bIns="0" rtlCol="0" anchor="t">
            <a:spAutoFit/>
          </a:bodyPr>
          <a:lstStyle/>
          <a:p>
            <a:pPr lvl="0"/>
            <a:r>
              <a:rPr lang="en-US" sz="4500" dirty="0">
                <a:solidFill>
                  <a:srgbClr val="FFFFFF"/>
                </a:solidFill>
                <a:latin typeface="Times New Roman" panose="02020603050405020304" pitchFamily="18" charset="0"/>
                <a:cs typeface="Times New Roman" panose="02020603050405020304" pitchFamily="18" charset="0"/>
              </a:rPr>
              <a:t>3.</a:t>
            </a:r>
            <a:r>
              <a:rPr lang="vi-VN" sz="4500" dirty="0">
                <a:solidFill>
                  <a:srgbClr val="FFFFFF"/>
                </a:solidFill>
                <a:latin typeface="Times New Roman" panose="02020603050405020304" pitchFamily="18" charset="0"/>
                <a:cs typeface="Times New Roman" panose="02020603050405020304" pitchFamily="18" charset="0"/>
              </a:rPr>
              <a:t>Khai phá dữ liệu tùy chỉnh và ngôn ngữ truy vấn</a:t>
            </a:r>
            <a:endParaRPr lang="en-US" sz="4500" dirty="0">
              <a:solidFill>
                <a:srgbClr val="FFFFFF"/>
              </a:solidFill>
              <a:latin typeface="Times New Roman" panose="02020603050405020304" pitchFamily="18" charset="0"/>
              <a:cs typeface="Times New Roman" panose="02020603050405020304" pitchFamily="18" charset="0"/>
            </a:endParaRPr>
          </a:p>
          <a:p>
            <a:pPr lvl="0"/>
            <a:r>
              <a:rPr lang="en-US" sz="3000" dirty="0">
                <a:solidFill>
                  <a:srgbClr val="FFFFFF"/>
                </a:solidFill>
                <a:latin typeface="Times New Roman" panose="02020603050405020304" pitchFamily="18" charset="0"/>
                <a:cs typeface="Times New Roman" panose="02020603050405020304" pitchFamily="18" charset="0"/>
              </a:rPr>
              <a:t>	</a:t>
            </a:r>
            <a:r>
              <a:rPr lang="vi-VN" sz="3000" dirty="0">
                <a:solidFill>
                  <a:srgbClr val="FFFFFF"/>
                </a:solidFill>
                <a:latin typeface="Times New Roman" panose="02020603050405020304" pitchFamily="18" charset="0"/>
                <a:cs typeface="Times New Roman" panose="02020603050405020304" pitchFamily="18" charset="0"/>
              </a:rPr>
              <a:t>Các ngôn ngữ truy vấn như SQL cho phép tìm kiếm linh hoạt với các truy vấn tùy chỉnh. Các ngôn ngữ truy vấn khai thác dữ liệu cấp cao và giao diện người dùng linh hoạt hỗ trợ người dùng định nghĩa các nhiệm vụ khai thác dữ liệu tùy chỉnh, xác định tập dữ liệu liên quan, tri thức miền, và điều kiện cần thiết.</a:t>
            </a:r>
            <a:endParaRPr lang="en-US" sz="3000" dirty="0">
              <a:solidFill>
                <a:srgbClr val="FFFFFF"/>
              </a:solidFill>
              <a:latin typeface="Times New Roman" panose="02020603050405020304" pitchFamily="18" charset="0"/>
              <a:cs typeface="Times New Roman" panose="02020603050405020304" pitchFamily="18" charset="0"/>
            </a:endParaRPr>
          </a:p>
        </p:txBody>
      </p:sp>
      <p:sp>
        <p:nvSpPr>
          <p:cNvPr id="21" name="TextBox 33">
            <a:extLst>
              <a:ext uri="{FF2B5EF4-FFF2-40B4-BE49-F238E27FC236}">
                <a16:creationId xmlns:a16="http://schemas.microsoft.com/office/drawing/2014/main" id="{92C22896-6E20-EF0E-023C-DE958622F60A}"/>
              </a:ext>
            </a:extLst>
          </p:cNvPr>
          <p:cNvSpPr txBox="1"/>
          <p:nvPr/>
        </p:nvSpPr>
        <p:spPr>
          <a:xfrm>
            <a:off x="2057400" y="6591300"/>
            <a:ext cx="13258800" cy="2539157"/>
          </a:xfrm>
          <a:prstGeom prst="rect">
            <a:avLst/>
          </a:prstGeom>
        </p:spPr>
        <p:txBody>
          <a:bodyPr wrap="square" lIns="0" tIns="0" rIns="0" bIns="0" rtlCol="0" anchor="t">
            <a:spAutoFit/>
          </a:bodyPr>
          <a:lstStyle/>
          <a:p>
            <a:pPr lvl="0"/>
            <a:r>
              <a:rPr lang="en-US" sz="4500" dirty="0">
                <a:solidFill>
                  <a:srgbClr val="FFFFFF"/>
                </a:solidFill>
                <a:latin typeface="Times New Roman" panose="02020603050405020304" pitchFamily="18" charset="0"/>
                <a:cs typeface="Times New Roman" panose="02020603050405020304" pitchFamily="18" charset="0"/>
              </a:rPr>
              <a:t>4.</a:t>
            </a:r>
            <a:r>
              <a:rPr lang="vi-VN" sz="4500" dirty="0">
                <a:solidFill>
                  <a:srgbClr val="FFFFFF"/>
                </a:solidFill>
                <a:latin typeface="Times New Roman" panose="02020603050405020304" pitchFamily="18" charset="0"/>
                <a:cs typeface="Times New Roman" panose="02020603050405020304" pitchFamily="18" charset="0"/>
              </a:rPr>
              <a:t>Trình bày và trực quan hóa kết quả</a:t>
            </a:r>
            <a:endParaRPr lang="en-US" sz="4500" dirty="0">
              <a:solidFill>
                <a:srgbClr val="FFFFFF"/>
              </a:solidFill>
              <a:latin typeface="Times New Roman" panose="02020603050405020304" pitchFamily="18" charset="0"/>
              <a:cs typeface="Times New Roman" panose="02020603050405020304" pitchFamily="18" charset="0"/>
            </a:endParaRPr>
          </a:p>
          <a:p>
            <a:pPr lvl="0"/>
            <a:r>
              <a:rPr lang="en-US" sz="3000" dirty="0">
                <a:solidFill>
                  <a:srgbClr val="FFFFFF"/>
                </a:solidFill>
                <a:latin typeface="Times New Roman" panose="02020603050405020304" pitchFamily="18" charset="0"/>
                <a:cs typeface="Times New Roman" panose="02020603050405020304" pitchFamily="18" charset="0"/>
              </a:rPr>
              <a:t>	</a:t>
            </a:r>
            <a:r>
              <a:rPr lang="vi-VN" sz="3000" dirty="0">
                <a:solidFill>
                  <a:srgbClr val="FFFFFF"/>
                </a:solidFill>
                <a:latin typeface="Times New Roman" panose="02020603050405020304" pitchFamily="18" charset="0"/>
                <a:cs typeface="Times New Roman" panose="02020603050405020304" pitchFamily="18" charset="0"/>
              </a:rPr>
              <a:t>Hệ thống khai thác dữ liệu cần trình bày kết quả một cách sinh động và linh hoạt, để người dùng dễ dàng hiểu và sử dụng, đặc biệt trong các quy trình khai thác tương tác. Điều này yêu cầu hệ thống sử dụng các phương pháp đại diện kiến thức biểu cảm, giao diện thân thiện và kỹ thuật trực quan hóa hiệu quả.</a:t>
            </a:r>
            <a:endParaRPr lang="en-US" sz="3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578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673082" y="491077"/>
            <a:ext cx="17164762" cy="378057"/>
            <a:chOff x="0" y="0"/>
            <a:chExt cx="22886350" cy="504075"/>
          </a:xfrm>
        </p:grpSpPr>
        <p:sp>
          <p:nvSpPr>
            <p:cNvPr id="6" name="Freeform 6"/>
            <p:cNvSpPr/>
            <p:nvPr/>
          </p:nvSpPr>
          <p:spPr>
            <a:xfrm>
              <a:off x="0" y="0"/>
              <a:ext cx="334523" cy="504075"/>
            </a:xfrm>
            <a:custGeom>
              <a:avLst/>
              <a:gdLst/>
              <a:ahLst/>
              <a:cxnLst/>
              <a:rect l="l" t="t" r="r" b="b"/>
              <a:pathLst>
                <a:path w="334523" h="504075">
                  <a:moveTo>
                    <a:pt x="0" y="0"/>
                  </a:moveTo>
                  <a:lnTo>
                    <a:pt x="334523" y="0"/>
                  </a:lnTo>
                  <a:lnTo>
                    <a:pt x="334523" y="504075"/>
                  </a:lnTo>
                  <a:lnTo>
                    <a:pt x="0" y="5040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492853" y="62745"/>
              <a:ext cx="1351366" cy="441330"/>
            </a:xfrm>
            <a:prstGeom prst="rect">
              <a:avLst/>
            </a:prstGeom>
          </p:spPr>
          <p:txBody>
            <a:bodyPr lIns="0" tIns="0" rIns="0" bIns="0" rtlCol="0" anchor="t">
              <a:spAutoFit/>
            </a:bodyPr>
            <a:lstStyle/>
            <a:p>
              <a:pPr algn="l">
                <a:lnSpc>
                  <a:spcPts val="2228"/>
                </a:lnSpc>
              </a:pPr>
              <a:r>
                <a:rPr lang="en-US" sz="1856">
                  <a:solidFill>
                    <a:srgbClr val="FFFFFF"/>
                  </a:solidFill>
                  <a:latin typeface="29LT Bukra Condensed"/>
                  <a:ea typeface="29LT Bukra Condensed"/>
                  <a:cs typeface="29LT Bukra Condensed"/>
                  <a:sym typeface="29LT Bukra Condensed"/>
                </a:rPr>
                <a:t>LOGO NAME</a:t>
              </a:r>
            </a:p>
          </p:txBody>
        </p:sp>
        <p:sp>
          <p:nvSpPr>
            <p:cNvPr id="8" name="TextBox 8"/>
            <p:cNvSpPr txBox="1"/>
            <p:nvPr/>
          </p:nvSpPr>
          <p:spPr>
            <a:xfrm>
              <a:off x="10698240" y="62745"/>
              <a:ext cx="12188110" cy="441330"/>
            </a:xfrm>
            <a:prstGeom prst="rect">
              <a:avLst/>
            </a:prstGeom>
          </p:spPr>
          <p:txBody>
            <a:bodyPr lIns="0" tIns="0" rIns="0" bIns="0" rtlCol="0" anchor="t">
              <a:spAutoFit/>
            </a:bodyPr>
            <a:lstStyle/>
            <a:p>
              <a:pPr algn="l">
                <a:lnSpc>
                  <a:spcPts val="2228"/>
                </a:lnSpc>
              </a:pPr>
              <a:r>
                <a:rPr lang="en-US" sz="1856">
                  <a:solidFill>
                    <a:srgbClr val="FFFFFF"/>
                  </a:solidFill>
                  <a:latin typeface="29LT Bukra Condensed"/>
                  <a:ea typeface="29LT Bukra Condensed"/>
                  <a:cs typeface="29LT Bukra Condensed"/>
                  <a:sym typeface="29LT Bukra Condensed"/>
                </a:rPr>
                <a:t>ABOUT US                                                                                              ANALYSIS                                                                                 CONTACT US                                         </a:t>
              </a:r>
            </a:p>
          </p:txBody>
        </p:sp>
        <p:grpSp>
          <p:nvGrpSpPr>
            <p:cNvPr id="9" name="Group 9"/>
            <p:cNvGrpSpPr/>
            <p:nvPr/>
          </p:nvGrpSpPr>
          <p:grpSpPr>
            <a:xfrm rot="5400000">
              <a:off x="20724182" y="96866"/>
              <a:ext cx="354678" cy="310343"/>
              <a:chOff x="0" y="0"/>
              <a:chExt cx="812800" cy="711200"/>
            </a:xfrm>
          </p:grpSpPr>
          <p:sp>
            <p:nvSpPr>
              <p:cNvPr id="10" name="Freeform 10"/>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1" name="TextBox 11"/>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nvGrpSpPr>
            <p:cNvPr id="12" name="Group 12"/>
            <p:cNvGrpSpPr/>
            <p:nvPr/>
          </p:nvGrpSpPr>
          <p:grpSpPr>
            <a:xfrm rot="5400000">
              <a:off x="15756760" y="96866"/>
              <a:ext cx="354678" cy="310343"/>
              <a:chOff x="0" y="0"/>
              <a:chExt cx="812800" cy="711200"/>
            </a:xfrm>
          </p:grpSpPr>
          <p:sp>
            <p:nvSpPr>
              <p:cNvPr id="13" name="Freeform 1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4" name="TextBox 14"/>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nvGrpSpPr>
            <p:cNvPr id="15" name="Group 15"/>
            <p:cNvGrpSpPr/>
            <p:nvPr/>
          </p:nvGrpSpPr>
          <p:grpSpPr>
            <a:xfrm rot="5400000">
              <a:off x="10283318" y="96866"/>
              <a:ext cx="354678" cy="310343"/>
              <a:chOff x="0" y="0"/>
              <a:chExt cx="812800" cy="711200"/>
            </a:xfrm>
          </p:grpSpPr>
          <p:sp>
            <p:nvSpPr>
              <p:cNvPr id="16" name="Freeform 1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7" name="TextBox 17"/>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grpSp>
        <p:nvGrpSpPr>
          <p:cNvPr id="18" name="Group 18"/>
          <p:cNvGrpSpPr/>
          <p:nvPr/>
        </p:nvGrpSpPr>
        <p:grpSpPr>
          <a:xfrm>
            <a:off x="2235249" y="3975591"/>
            <a:ext cx="2601272" cy="2264981"/>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4419600" y="4239406"/>
            <a:ext cx="14412702" cy="1808187"/>
          </a:xfrm>
          <a:prstGeom prst="rect">
            <a:avLst/>
          </a:prstGeom>
        </p:spPr>
        <p:txBody>
          <a:bodyPr wrap="square" lIns="0" tIns="0" rIns="0" bIns="0" rtlCol="0" anchor="t">
            <a:spAutoFit/>
          </a:bodyPr>
          <a:lstStyle/>
          <a:p>
            <a:pPr marL="0" lvl="0" indent="0" algn="l">
              <a:lnSpc>
                <a:spcPts val="14054"/>
              </a:lnSpc>
              <a:spcBef>
                <a:spcPct val="0"/>
              </a:spcBef>
            </a:pPr>
            <a:r>
              <a:rPr lang="en-US" sz="11712" dirty="0">
                <a:solidFill>
                  <a:srgbClr val="FFFFFF"/>
                </a:solidFill>
                <a:latin typeface="29LT Bukra Condensed"/>
                <a:ea typeface="29LT Bukra Condensed"/>
                <a:cs typeface="29LT Bukra Condensed"/>
                <a:sym typeface="29LT Bukra Condensed"/>
              </a:rPr>
              <a:t>Efficiency and Scalability</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2475851" y="3817655"/>
            <a:ext cx="1947664" cy="1769715"/>
          </a:xfrm>
          <a:prstGeom prst="rect">
            <a:avLst/>
          </a:prstGeom>
        </p:spPr>
        <p:txBody>
          <a:bodyPr wrap="square"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03</a:t>
            </a:r>
          </a:p>
        </p:txBody>
      </p:sp>
    </p:spTree>
    <p:extLst>
      <p:ext uri="{BB962C8B-B14F-4D97-AF65-F5344CB8AC3E}">
        <p14:creationId xmlns:p14="http://schemas.microsoft.com/office/powerpoint/2010/main" val="909607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39849" y="907504"/>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24200" y="1155049"/>
            <a:ext cx="13259824" cy="1808187"/>
          </a:xfrm>
          <a:prstGeom prst="rect">
            <a:avLst/>
          </a:prstGeom>
        </p:spPr>
        <p:txBody>
          <a:bodyPr wrap="square" lIns="0" tIns="0" rIns="0" bIns="0" rtlCol="0" anchor="t">
            <a:spAutoFit/>
          </a:bodyPr>
          <a:lstStyle/>
          <a:p>
            <a:pPr marL="0" lvl="0" indent="0" algn="l">
              <a:lnSpc>
                <a:spcPts val="14054"/>
              </a:lnSpc>
              <a:spcBef>
                <a:spcPct val="0"/>
              </a:spcBef>
            </a:pPr>
            <a:r>
              <a:rPr lang="en-US" sz="11712" dirty="0">
                <a:solidFill>
                  <a:srgbClr val="FFFFFF"/>
                </a:solidFill>
                <a:latin typeface="29LT Bukra Condensed"/>
                <a:ea typeface="29LT Bukra Condensed"/>
                <a:cs typeface="29LT Bukra Condensed"/>
                <a:sym typeface="29LT Bukra Condensed"/>
              </a:rPr>
              <a:t>Efficiency and Scalability</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180451" y="725670"/>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03</a:t>
            </a:r>
          </a:p>
        </p:txBody>
      </p:sp>
      <p:sp>
        <p:nvSpPr>
          <p:cNvPr id="22" name="TextBox 21">
            <a:extLst>
              <a:ext uri="{FF2B5EF4-FFF2-40B4-BE49-F238E27FC236}">
                <a16:creationId xmlns:a16="http://schemas.microsoft.com/office/drawing/2014/main" id="{38729718-24DD-3C07-9103-FB29578FDA1E}"/>
              </a:ext>
            </a:extLst>
          </p:cNvPr>
          <p:cNvSpPr txBox="1"/>
          <p:nvPr/>
        </p:nvSpPr>
        <p:spPr>
          <a:xfrm>
            <a:off x="2209801" y="4260508"/>
            <a:ext cx="13033763" cy="5186035"/>
          </a:xfrm>
          <a:prstGeom prst="rect">
            <a:avLst/>
          </a:prstGeom>
          <a:noFill/>
        </p:spPr>
        <p:txBody>
          <a:bodyPr wrap="square">
            <a:spAutoFit/>
          </a:bodyPr>
          <a:lstStyle/>
          <a:p>
            <a:pPr marL="457200" indent="-457200" algn="just">
              <a:buFont typeface="Arial" panose="020B0604020202020204" pitchFamily="34" charset="0"/>
              <a:buChar char="•"/>
            </a:pPr>
            <a:r>
              <a:rPr lang="en-US" sz="3500">
                <a:solidFill>
                  <a:schemeClr val="bg1"/>
                </a:solidFill>
                <a:effectLst/>
                <a:latin typeface="Times New Roman" panose="02020603050405020304" pitchFamily="18" charset="0"/>
                <a:ea typeface="Calibri" panose="020F0502020204030204" pitchFamily="34" charset="0"/>
              </a:rPr>
              <a:t>Hiệu </a:t>
            </a:r>
            <a:r>
              <a:rPr lang="en-US" sz="3500" dirty="0" err="1">
                <a:solidFill>
                  <a:schemeClr val="bg1"/>
                </a:solidFill>
                <a:effectLst/>
                <a:latin typeface="Times New Roman" panose="02020603050405020304" pitchFamily="18" charset="0"/>
                <a:ea typeface="Calibri" panose="020F0502020204030204" pitchFamily="34" charset="0"/>
              </a:rPr>
              <a:t>quả</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và</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khả</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năng</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mở</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rộng</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luôn</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được</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xem</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xét</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khi</a:t>
            </a:r>
            <a:r>
              <a:rPr lang="en-US" sz="3500" dirty="0">
                <a:solidFill>
                  <a:schemeClr val="bg1"/>
                </a:solidFill>
                <a:effectLst/>
                <a:latin typeface="Times New Roman" panose="02020603050405020304" pitchFamily="18" charset="0"/>
                <a:ea typeface="Calibri" panose="020F0502020204030204" pitchFamily="34" charset="0"/>
              </a:rPr>
              <a:t> so </a:t>
            </a:r>
            <a:r>
              <a:rPr lang="en-US" sz="3500" dirty="0" err="1">
                <a:solidFill>
                  <a:schemeClr val="bg1"/>
                </a:solidFill>
                <a:effectLst/>
                <a:latin typeface="Times New Roman" panose="02020603050405020304" pitchFamily="18" charset="0"/>
                <a:ea typeface="Calibri" panose="020F0502020204030204" pitchFamily="34" charset="0"/>
              </a:rPr>
              <a:t>sánh</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các</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thuật</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toán</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khai</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thác</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dữ</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liệu</a:t>
            </a:r>
            <a:r>
              <a:rPr lang="en-US" sz="3500" dirty="0">
                <a:solidFill>
                  <a:schemeClr val="bg1"/>
                </a:solidFill>
                <a:effectLst/>
                <a:latin typeface="Times New Roman" panose="02020603050405020304" pitchFamily="18" charset="0"/>
                <a:ea typeface="Calibri" panose="020F0502020204030204" pitchFamily="34" charset="0"/>
              </a:rPr>
              <a:t>. Khi </a:t>
            </a:r>
            <a:r>
              <a:rPr lang="en-US" sz="3500" dirty="0" err="1">
                <a:solidFill>
                  <a:schemeClr val="bg1"/>
                </a:solidFill>
                <a:effectLst/>
                <a:latin typeface="Times New Roman" panose="02020603050405020304" pitchFamily="18" charset="0"/>
                <a:ea typeface="Calibri" panose="020F0502020204030204" pitchFamily="34" charset="0"/>
              </a:rPr>
              <a:t>khối</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lượng</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dữ</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liệu</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tiếp</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tục</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gia</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tăng</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hai</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yếu</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tố</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này</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trở</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nên</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đặc</a:t>
            </a:r>
            <a:r>
              <a:rPr lang="en-US" sz="3500" dirty="0">
                <a:solidFill>
                  <a:schemeClr val="bg1"/>
                </a:solidFill>
                <a:effectLst/>
                <a:latin typeface="Times New Roman" panose="02020603050405020304" pitchFamily="18" charset="0"/>
                <a:ea typeface="Calibri" panose="020F0502020204030204" pitchFamily="34" charset="0"/>
              </a:rPr>
              <a:t> </a:t>
            </a:r>
            <a:r>
              <a:rPr lang="en-US" sz="3500" dirty="0" err="1">
                <a:solidFill>
                  <a:schemeClr val="bg1"/>
                </a:solidFill>
                <a:effectLst/>
                <a:latin typeface="Times New Roman" panose="02020603050405020304" pitchFamily="18" charset="0"/>
                <a:ea typeface="Calibri" panose="020F0502020204030204" pitchFamily="34" charset="0"/>
              </a:rPr>
              <a:t>biệt</a:t>
            </a:r>
            <a:r>
              <a:rPr lang="en-US" sz="3500" dirty="0">
                <a:solidFill>
                  <a:schemeClr val="bg1"/>
                </a:solidFill>
                <a:effectLst/>
                <a:latin typeface="Times New Roman" panose="02020603050405020304" pitchFamily="18" charset="0"/>
                <a:ea typeface="Calibri" panose="020F0502020204030204" pitchFamily="34" charset="0"/>
              </a:rPr>
              <a:t> </a:t>
            </a:r>
            <a:r>
              <a:rPr lang="en-US" sz="3500" err="1">
                <a:solidFill>
                  <a:schemeClr val="bg1"/>
                </a:solidFill>
                <a:effectLst/>
                <a:latin typeface="Times New Roman" panose="02020603050405020304" pitchFamily="18" charset="0"/>
                <a:ea typeface="Calibri" panose="020F0502020204030204" pitchFamily="34" charset="0"/>
              </a:rPr>
              <a:t>quan</a:t>
            </a:r>
            <a:r>
              <a:rPr lang="en-US" sz="3500">
                <a:solidFill>
                  <a:schemeClr val="bg1"/>
                </a:solidFill>
                <a:effectLst/>
                <a:latin typeface="Times New Roman" panose="02020603050405020304" pitchFamily="18" charset="0"/>
                <a:ea typeface="Calibri" panose="020F0502020204030204" pitchFamily="34" charset="0"/>
              </a:rPr>
              <a:t> trọng</a:t>
            </a:r>
          </a:p>
          <a:p>
            <a:pPr marL="457200" indent="-457200" algn="just">
              <a:buFont typeface="Arial" panose="020B0604020202020204" pitchFamily="34" charset="0"/>
              <a:buChar char="•"/>
            </a:pPr>
            <a:endParaRPr lang="en-US" sz="1600" dirty="0">
              <a:solidFill>
                <a:schemeClr val="bg1"/>
              </a:solidFill>
              <a:effectLst/>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r>
              <a:rPr lang="en-US" sz="3500">
                <a:solidFill>
                  <a:schemeClr val="bg1"/>
                </a:solidFill>
                <a:latin typeface="Times New Roman" panose="02020603050405020304" pitchFamily="18" charset="0"/>
                <a:ea typeface="Calibri" panose="020F0502020204030204" pitchFamily="34" charset="0"/>
              </a:rPr>
              <a:t>Hiệu </a:t>
            </a:r>
            <a:r>
              <a:rPr lang="en-US" sz="3500" dirty="0" err="1">
                <a:solidFill>
                  <a:schemeClr val="bg1"/>
                </a:solidFill>
                <a:latin typeface="Times New Roman" panose="02020603050405020304" pitchFamily="18" charset="0"/>
                <a:ea typeface="Calibri" panose="020F0502020204030204" pitchFamily="34" charset="0"/>
              </a:rPr>
              <a:t>quả</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đảm</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bảo</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rằng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thuật</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toán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khai</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thác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dữ</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liệu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xử</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lý</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nhanh</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chóng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và</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phù</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hợp</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với</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yêu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cầu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ứng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dụng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trong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khi</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khả</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năng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mở</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rộng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cho</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phép</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hệ</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thống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xử</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lý</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dữ</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liệu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ngày</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càng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lớn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mà</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không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giảm</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hiệu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suất</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Điều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này</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có</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thể</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được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thực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hiện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bằng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cách</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mở</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rộng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hệ</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thống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theo</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chiều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ngang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thêm</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nhiều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máy</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tính</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hoặc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theo</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chiều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dọc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nâng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cấp</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phần</a:t>
            </a:r>
            <a:r>
              <a:rPr lang="en-US" sz="3500" dirty="0">
                <a:solidFill>
                  <a:schemeClr val="bg1"/>
                </a:solidFill>
                <a:latin typeface="Times New Roman" panose="02020603050405020304" pitchFamily="18" charset="0"/>
                <a:ea typeface="Calibri" panose="020F0502020204030204" pitchFamily="34" charset="0"/>
              </a:rPr>
              <a:t> </a:t>
            </a:r>
            <a:r>
              <a:rPr lang="en-US" sz="3500" err="1">
                <a:solidFill>
                  <a:schemeClr val="bg1"/>
                </a:solidFill>
                <a:latin typeface="Times New Roman" panose="02020603050405020304" pitchFamily="18" charset="0"/>
                <a:ea typeface="Calibri" panose="020F0502020204030204" pitchFamily="34" charset="0"/>
              </a:rPr>
              <a:t>cứng</a:t>
            </a:r>
            <a:r>
              <a:rPr lang="en-US" sz="3500">
                <a:solidFill>
                  <a:schemeClr val="bg1"/>
                </a:solidFill>
                <a:latin typeface="Times New Roman" panose="02020603050405020304" pitchFamily="18" charset="0"/>
                <a:ea typeface="Calibri" panose="020F0502020204030204" pitchFamily="34" charset="0"/>
              </a:rPr>
              <a:t>).</a:t>
            </a:r>
            <a:endParaRPr lang="en-US" sz="3500" dirty="0">
              <a:solidFill>
                <a:schemeClr val="bg1"/>
              </a:solidFill>
              <a:latin typeface="Times New Roman" panose="02020603050405020304" pitchFamily="18" charset="0"/>
              <a:ea typeface="Calibri" panose="020F0502020204030204" pitchFamily="34" charset="0"/>
            </a:endParaRPr>
          </a:p>
        </p:txBody>
      </p:sp>
      <p:sp>
        <p:nvSpPr>
          <p:cNvPr id="21" name="TextBox 20">
            <a:extLst>
              <a:ext uri="{FF2B5EF4-FFF2-40B4-BE49-F238E27FC236}">
                <a16:creationId xmlns:a16="http://schemas.microsoft.com/office/drawing/2014/main" id="{D2F74F32-9F10-F051-CE89-3E492DEF756A}"/>
              </a:ext>
            </a:extLst>
          </p:cNvPr>
          <p:cNvSpPr txBox="1"/>
          <p:nvPr/>
        </p:nvSpPr>
        <p:spPr>
          <a:xfrm>
            <a:off x="1524000" y="3180985"/>
            <a:ext cx="13033762" cy="861774"/>
          </a:xfrm>
          <a:prstGeom prst="rect">
            <a:avLst/>
          </a:prstGeom>
          <a:noFill/>
        </p:spPr>
        <p:txBody>
          <a:bodyPr wrap="square" rtlCol="0">
            <a:spAutoFit/>
          </a:bodyPr>
          <a:lstStyle/>
          <a:p>
            <a:pPr marL="914400" indent="-914400">
              <a:buFont typeface="+mj-lt"/>
              <a:buAutoNum type="arabicPeriod"/>
            </a:pPr>
            <a:r>
              <a:rPr lang="en-US" sz="5000" dirty="0" err="1">
                <a:solidFill>
                  <a:schemeClr val="bg1"/>
                </a:solidFill>
                <a:latin typeface="Times New Roman" panose="02020603050405020304" pitchFamily="18" charset="0"/>
                <a:cs typeface="Times New Roman" panose="02020603050405020304" pitchFamily="18" charset="0"/>
              </a:rPr>
              <a:t>Hiệu</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quả</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và</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khả</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năng</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mở</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rộng</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558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39849" y="885229"/>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24200" y="1132774"/>
            <a:ext cx="13259824" cy="1808187"/>
          </a:xfrm>
          <a:prstGeom prst="rect">
            <a:avLst/>
          </a:prstGeom>
        </p:spPr>
        <p:txBody>
          <a:bodyPr wrap="square" lIns="0" tIns="0" rIns="0" bIns="0" rtlCol="0" anchor="t">
            <a:spAutoFit/>
          </a:bodyPr>
          <a:lstStyle/>
          <a:p>
            <a:pPr marL="0" lvl="0" indent="0" algn="l">
              <a:lnSpc>
                <a:spcPts val="14054"/>
              </a:lnSpc>
              <a:spcBef>
                <a:spcPct val="0"/>
              </a:spcBef>
            </a:pPr>
            <a:r>
              <a:rPr lang="en-US" sz="11712" dirty="0">
                <a:solidFill>
                  <a:srgbClr val="FFFFFF"/>
                </a:solidFill>
                <a:latin typeface="29LT Bukra Condensed"/>
                <a:ea typeface="29LT Bukra Condensed"/>
                <a:cs typeface="29LT Bukra Condensed"/>
                <a:sym typeface="29LT Bukra Condensed"/>
              </a:rPr>
              <a:t>Efficiency and Scalability</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180451" y="703395"/>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03</a:t>
            </a:r>
          </a:p>
        </p:txBody>
      </p:sp>
      <p:sp>
        <p:nvSpPr>
          <p:cNvPr id="21" name="TextBox 20">
            <a:extLst>
              <a:ext uri="{FF2B5EF4-FFF2-40B4-BE49-F238E27FC236}">
                <a16:creationId xmlns:a16="http://schemas.microsoft.com/office/drawing/2014/main" id="{D2F74F32-9F10-F051-CE89-3E492DEF756A}"/>
              </a:ext>
            </a:extLst>
          </p:cNvPr>
          <p:cNvSpPr txBox="1"/>
          <p:nvPr/>
        </p:nvSpPr>
        <p:spPr>
          <a:xfrm>
            <a:off x="1435934" y="3501053"/>
            <a:ext cx="14213079" cy="861774"/>
          </a:xfrm>
          <a:prstGeom prst="rect">
            <a:avLst/>
          </a:prstGeom>
          <a:noFill/>
        </p:spPr>
        <p:txBody>
          <a:bodyPr wrap="square" rtlCol="0">
            <a:spAutoFit/>
          </a:bodyPr>
          <a:lstStyle/>
          <a:p>
            <a:pPr marL="914400" indent="-914400" algn="ctr">
              <a:buFont typeface="+mj-lt"/>
              <a:buAutoNum type="arabicPeriod" startAt="2"/>
            </a:pPr>
            <a:r>
              <a:rPr lang="en-US" sz="5000" dirty="0" err="1">
                <a:solidFill>
                  <a:schemeClr val="bg1"/>
                </a:solidFill>
                <a:latin typeface="Times New Roman" panose="02020603050405020304" pitchFamily="18" charset="0"/>
                <a:ea typeface="Calibri" panose="020F0502020204030204" pitchFamily="34" charset="0"/>
              </a:rPr>
              <a:t>Thuật</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toán</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khai</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thác</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dữ</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liệu</a:t>
            </a:r>
            <a:r>
              <a:rPr lang="en-US" sz="5000" dirty="0">
                <a:solidFill>
                  <a:schemeClr val="bg1"/>
                </a:solidFill>
                <a:latin typeface="Times New Roman" panose="02020603050405020304" pitchFamily="18" charset="0"/>
                <a:ea typeface="Calibri" panose="020F0502020204030204" pitchFamily="34" charset="0"/>
              </a:rPr>
              <a:t> song </a:t>
            </a:r>
            <a:r>
              <a:rPr lang="en-US" sz="5000" dirty="0" err="1">
                <a:solidFill>
                  <a:schemeClr val="bg1"/>
                </a:solidFill>
                <a:latin typeface="Times New Roman" panose="02020603050405020304" pitchFamily="18" charset="0"/>
                <a:ea typeface="Calibri" panose="020F0502020204030204" pitchFamily="34" charset="0"/>
              </a:rPr>
              <a:t>song</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và</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phân</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tán</a:t>
            </a:r>
            <a:endParaRPr lang="en-US" sz="5000" dirty="0">
              <a:solidFill>
                <a:schemeClr val="bg1"/>
              </a:solidFill>
              <a:latin typeface="Times New Roman" panose="02020603050405020304" pitchFamily="18" charset="0"/>
              <a:ea typeface="Calibri" panose="020F0502020204030204" pitchFamily="34" charset="0"/>
            </a:endParaRPr>
          </a:p>
        </p:txBody>
      </p:sp>
      <p:sp>
        <p:nvSpPr>
          <p:cNvPr id="24" name="TextBox 23">
            <a:extLst>
              <a:ext uri="{FF2B5EF4-FFF2-40B4-BE49-F238E27FC236}">
                <a16:creationId xmlns:a16="http://schemas.microsoft.com/office/drawing/2014/main" id="{BA4FE36E-9094-5444-9A23-940AC77877C7}"/>
              </a:ext>
            </a:extLst>
          </p:cNvPr>
          <p:cNvSpPr txBox="1"/>
          <p:nvPr/>
        </p:nvSpPr>
        <p:spPr>
          <a:xfrm>
            <a:off x="1676400" y="4362827"/>
            <a:ext cx="13540654" cy="5099666"/>
          </a:xfrm>
          <a:prstGeom prst="rect">
            <a:avLst/>
          </a:prstGeom>
          <a:noFill/>
        </p:spPr>
        <p:txBody>
          <a:bodyPr wrap="square" rtlCol="0">
            <a:spAutoFit/>
          </a:bodyPr>
          <a:lstStyle/>
          <a:p>
            <a:pPr marL="914400" marR="0" indent="-457200" algn="just">
              <a:lnSpc>
                <a:spcPct val="107000"/>
              </a:lnSpc>
              <a:spcBef>
                <a:spcPts val="0"/>
              </a:spcBef>
              <a:spcAft>
                <a:spcPts val="800"/>
              </a:spcAft>
              <a:buFont typeface="Arial" panose="020B0604020202020204" pitchFamily="34" charset="0"/>
              <a:buChar char="•"/>
            </a:pPr>
            <a:r>
              <a:rPr lang="en-US" sz="3500">
                <a:solidFill>
                  <a:schemeClr val="bg1"/>
                </a:solidFill>
                <a:latin typeface="Times New Roman" panose="02020603050405020304" pitchFamily="18" charset="0"/>
                <a:ea typeface="Calibri" panose="020F0502020204030204" pitchFamily="34" charset="0"/>
              </a:rPr>
              <a:t>Để </a:t>
            </a:r>
            <a:r>
              <a:rPr lang="en-US" sz="3500" dirty="0" err="1">
                <a:solidFill>
                  <a:schemeClr val="bg1"/>
                </a:solidFill>
                <a:latin typeface="Times New Roman" panose="02020603050405020304" pitchFamily="18" charset="0"/>
                <a:ea typeface="Calibri" panose="020F0502020204030204" pitchFamily="34" charset="0"/>
              </a:rPr>
              <a:t>xử</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lý</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khối</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lượng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dữ</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liệu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lớn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một</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cách</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hiệu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quả</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các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thuật</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toán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khai</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thác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dữ</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liệu</a:t>
            </a:r>
            <a:r>
              <a:rPr lang="en-US" sz="3500" dirty="0">
                <a:solidFill>
                  <a:schemeClr val="bg1"/>
                </a:solidFill>
                <a:latin typeface="Times New Roman" panose="02020603050405020304" pitchFamily="18" charset="0"/>
                <a:ea typeface="Calibri" panose="020F0502020204030204" pitchFamily="34" charset="0"/>
              </a:rPr>
              <a:t> song </a:t>
            </a:r>
            <a:r>
              <a:rPr lang="en-US" sz="3500" dirty="0" err="1">
                <a:solidFill>
                  <a:schemeClr val="bg1"/>
                </a:solidFill>
                <a:latin typeface="Times New Roman" panose="02020603050405020304" pitchFamily="18" charset="0"/>
                <a:ea typeface="Calibri" panose="020F0502020204030204" pitchFamily="34" charset="0"/>
              </a:rPr>
              <a:t>song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và</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phân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tán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được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sử</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dụng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để</a:t>
            </a:r>
            <a:r>
              <a:rPr lang="en-US" sz="3500" dirty="0">
                <a:solidFill>
                  <a:schemeClr val="bg1"/>
                </a:solidFill>
                <a:latin typeface="Times New Roman" panose="02020603050405020304" pitchFamily="18" charset="0"/>
                <a:ea typeface="Calibri" panose="020F0502020204030204" pitchFamily="34" charset="0"/>
              </a:rPr>
              <a:t> chia </a:t>
            </a:r>
            <a:r>
              <a:rPr lang="en-US" sz="3500" dirty="0" err="1">
                <a:solidFill>
                  <a:schemeClr val="bg1"/>
                </a:solidFill>
                <a:latin typeface="Times New Roman" panose="02020603050405020304" pitchFamily="18" charset="0"/>
                <a:ea typeface="Calibri" panose="020F0502020204030204" pitchFamily="34" charset="0"/>
              </a:rPr>
              <a:t>nhỏ</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công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việc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và</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xử</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lý</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đồng</a:t>
            </a:r>
            <a:r>
              <a:rPr lang="en-US" sz="3500" dirty="0">
                <a:solidFill>
                  <a:schemeClr val="bg1"/>
                </a:solidFill>
                <a:latin typeface="Times New Roman" panose="02020603050405020304" pitchFamily="18" charset="0"/>
                <a:ea typeface="Calibri" panose="020F0502020204030204" pitchFamily="34" charset="0"/>
              </a:rPr>
              <a:t> </a:t>
            </a:r>
            <a:r>
              <a:rPr lang="en-US" sz="3500" err="1">
                <a:solidFill>
                  <a:schemeClr val="bg1"/>
                </a:solidFill>
                <a:latin typeface="Times New Roman" panose="02020603050405020304" pitchFamily="18" charset="0"/>
                <a:ea typeface="Calibri" panose="020F0502020204030204" pitchFamily="34" charset="0"/>
              </a:rPr>
              <a:t>thời</a:t>
            </a:r>
            <a:r>
              <a:rPr lang="en-US" sz="3500">
                <a:solidFill>
                  <a:schemeClr val="bg1"/>
                </a:solidFill>
                <a:latin typeface="Times New Roman" panose="02020603050405020304" pitchFamily="18" charset="0"/>
                <a:ea typeface="Calibri" panose="020F0502020204030204" pitchFamily="34" charset="0"/>
              </a:rPr>
              <a:t> </a:t>
            </a:r>
          </a:p>
          <a:p>
            <a:pPr marL="457200" marR="0" algn="just">
              <a:lnSpc>
                <a:spcPct val="107000"/>
              </a:lnSpc>
              <a:spcBef>
                <a:spcPts val="0"/>
              </a:spcBef>
              <a:spcAft>
                <a:spcPts val="800"/>
              </a:spcAft>
            </a:pPr>
            <a:endParaRPr lang="en-US" sz="1100">
              <a:solidFill>
                <a:schemeClr val="bg1"/>
              </a:solidFill>
              <a:latin typeface="Times New Roman" panose="02020603050405020304" pitchFamily="18" charset="0"/>
              <a:ea typeface="Calibri" panose="020F0502020204030204" pitchFamily="34" charset="0"/>
            </a:endParaRPr>
          </a:p>
          <a:p>
            <a:pPr marL="914400" marR="0" indent="-457200" algn="just">
              <a:lnSpc>
                <a:spcPct val="107000"/>
              </a:lnSpc>
              <a:spcBef>
                <a:spcPts val="0"/>
              </a:spcBef>
              <a:spcAft>
                <a:spcPts val="800"/>
              </a:spcAft>
              <a:buFont typeface="Arial" panose="020B0604020202020204" pitchFamily="34" charset="0"/>
              <a:buChar char="•"/>
            </a:pPr>
            <a:r>
              <a:rPr lang="en-US" sz="3500">
                <a:solidFill>
                  <a:schemeClr val="bg1"/>
                </a:solidFill>
                <a:latin typeface="Times New Roman" panose="02020603050405020304" pitchFamily="18" charset="0"/>
                <a:ea typeface="Calibri" panose="020F0502020204030204" pitchFamily="34" charset="0"/>
              </a:rPr>
              <a:t>Các thuật toán song song và phân tán chia dữ liệu thành các phần nhỏ và xử lý đồng thời trên nhiều máy tính, sau đó hợp nhất kết quả. Điều này giúp tăng tốc độ xử lý và quản lý dữ liệu lớn hiệu quả hơn. Thuật toán song song xử lý dữ liệu cùng lúc trên nhiều nút, trong khi thuật toán phân tán phân phối công việc tính toán qua nhiều hệ thống</a:t>
            </a:r>
            <a:endParaRPr lang="en-US" sz="3500" dirty="0">
              <a:solidFill>
                <a:schemeClr val="bg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9441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39849" y="895178"/>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24200" y="1142723"/>
            <a:ext cx="13259824" cy="1808187"/>
          </a:xfrm>
          <a:prstGeom prst="rect">
            <a:avLst/>
          </a:prstGeom>
        </p:spPr>
        <p:txBody>
          <a:bodyPr wrap="square" lIns="0" tIns="0" rIns="0" bIns="0" rtlCol="0" anchor="t">
            <a:spAutoFit/>
          </a:bodyPr>
          <a:lstStyle/>
          <a:p>
            <a:pPr marL="0" lvl="0" indent="0" algn="l">
              <a:lnSpc>
                <a:spcPts val="14054"/>
              </a:lnSpc>
              <a:spcBef>
                <a:spcPct val="0"/>
              </a:spcBef>
            </a:pPr>
            <a:r>
              <a:rPr lang="en-US" sz="11712" dirty="0">
                <a:solidFill>
                  <a:srgbClr val="FFFFFF"/>
                </a:solidFill>
                <a:latin typeface="29LT Bukra Condensed"/>
                <a:ea typeface="29LT Bukra Condensed"/>
                <a:cs typeface="29LT Bukra Condensed"/>
                <a:sym typeface="29LT Bukra Condensed"/>
              </a:rPr>
              <a:t>Efficiency and Scalability</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187013" y="646664"/>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03</a:t>
            </a:r>
          </a:p>
        </p:txBody>
      </p:sp>
      <p:sp>
        <p:nvSpPr>
          <p:cNvPr id="21" name="TextBox 20">
            <a:extLst>
              <a:ext uri="{FF2B5EF4-FFF2-40B4-BE49-F238E27FC236}">
                <a16:creationId xmlns:a16="http://schemas.microsoft.com/office/drawing/2014/main" id="{D2F74F32-9F10-F051-CE89-3E492DEF756A}"/>
              </a:ext>
            </a:extLst>
          </p:cNvPr>
          <p:cNvSpPr txBox="1"/>
          <p:nvPr/>
        </p:nvSpPr>
        <p:spPr>
          <a:xfrm>
            <a:off x="1447800" y="3141909"/>
            <a:ext cx="8546266" cy="861774"/>
          </a:xfrm>
          <a:prstGeom prst="rect">
            <a:avLst/>
          </a:prstGeom>
          <a:noFill/>
        </p:spPr>
        <p:txBody>
          <a:bodyPr wrap="square" rtlCol="0">
            <a:spAutoFit/>
          </a:bodyPr>
          <a:lstStyle/>
          <a:p>
            <a:pPr marL="914400" indent="-914400" algn="ctr">
              <a:buFont typeface="+mj-lt"/>
              <a:buAutoNum type="arabicPeriod" startAt="3"/>
            </a:pPr>
            <a:r>
              <a:rPr lang="en-US" sz="5000" dirty="0" err="1">
                <a:solidFill>
                  <a:schemeClr val="bg1"/>
                </a:solidFill>
                <a:latin typeface="Times New Roman" panose="02020603050405020304" pitchFamily="18" charset="0"/>
                <a:ea typeface="Calibri" panose="020F0502020204030204" pitchFamily="34" charset="0"/>
              </a:rPr>
              <a:t>Điện</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toán</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đám</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mây</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vào</a:t>
            </a:r>
            <a:r>
              <a:rPr lang="en-US" sz="5000" dirty="0">
                <a:solidFill>
                  <a:schemeClr val="bg1"/>
                </a:solidFill>
                <a:latin typeface="Times New Roman" panose="02020603050405020304" pitchFamily="18" charset="0"/>
                <a:ea typeface="Calibri" panose="020F0502020204030204" pitchFamily="34" charset="0"/>
              </a:rPr>
              <a:t> </a:t>
            </a:r>
            <a:r>
              <a:rPr lang="en-US" sz="5000" dirty="0" err="1">
                <a:solidFill>
                  <a:schemeClr val="bg1"/>
                </a:solidFill>
                <a:latin typeface="Times New Roman" panose="02020603050405020304" pitchFamily="18" charset="0"/>
                <a:ea typeface="Calibri" panose="020F0502020204030204" pitchFamily="34" charset="0"/>
              </a:rPr>
              <a:t>cụm</a:t>
            </a:r>
            <a:endParaRPr lang="en-US" sz="5000" dirty="0">
              <a:solidFill>
                <a:schemeClr val="bg1"/>
              </a:solidFill>
              <a:latin typeface="Times New Roman" panose="02020603050405020304" pitchFamily="18" charset="0"/>
              <a:ea typeface="Calibri" panose="020F0502020204030204" pitchFamily="34" charset="0"/>
            </a:endParaRPr>
          </a:p>
        </p:txBody>
      </p:sp>
      <p:sp>
        <p:nvSpPr>
          <p:cNvPr id="24" name="TextBox 23">
            <a:extLst>
              <a:ext uri="{FF2B5EF4-FFF2-40B4-BE49-F238E27FC236}">
                <a16:creationId xmlns:a16="http://schemas.microsoft.com/office/drawing/2014/main" id="{BA4FE36E-9094-5444-9A23-940AC77877C7}"/>
              </a:ext>
            </a:extLst>
          </p:cNvPr>
          <p:cNvSpPr txBox="1"/>
          <p:nvPr/>
        </p:nvSpPr>
        <p:spPr>
          <a:xfrm>
            <a:off x="1676400" y="4355816"/>
            <a:ext cx="13540654" cy="5050293"/>
          </a:xfrm>
          <a:prstGeom prst="rect">
            <a:avLst/>
          </a:prstGeom>
          <a:noFill/>
        </p:spPr>
        <p:txBody>
          <a:bodyPr wrap="square" rtlCol="0">
            <a:spAutoFit/>
          </a:bodyPr>
          <a:lstStyle/>
          <a:p>
            <a:pPr marL="914400" marR="0" indent="-457200" algn="just">
              <a:lnSpc>
                <a:spcPct val="107000"/>
              </a:lnSpc>
              <a:spcBef>
                <a:spcPts val="0"/>
              </a:spcBef>
              <a:spcAft>
                <a:spcPts val="800"/>
              </a:spcAft>
              <a:buFont typeface="Arial" panose="020B0604020202020204" pitchFamily="34" charset="0"/>
              <a:buChar char="•"/>
            </a:pPr>
            <a:r>
              <a:rPr lang="en-US" sz="3500">
                <a:solidFill>
                  <a:schemeClr val="bg1"/>
                </a:solidFill>
                <a:latin typeface="Times New Roman" panose="02020603050405020304" pitchFamily="18" charset="0"/>
                <a:ea typeface="Calibri" panose="020F0502020204030204" pitchFamily="34" charset="0"/>
              </a:rPr>
              <a:t>Điện </a:t>
            </a:r>
            <a:r>
              <a:rPr lang="en-US" sz="3500" dirty="0" err="1">
                <a:solidFill>
                  <a:schemeClr val="bg1"/>
                </a:solidFill>
                <a:latin typeface="Times New Roman" panose="02020603050405020304" pitchFamily="18" charset="0"/>
                <a:ea typeface="Calibri" panose="020F0502020204030204" pitchFamily="34" charset="0"/>
              </a:rPr>
              <a:t>toán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đám</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mây</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và</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điện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toán</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cụm</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cung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cấp</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các</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giải</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pháp</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mạnh</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mẽ</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để</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mở</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rộng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khả</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năng</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xử</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lý</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dữ</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liệu</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quy</a:t>
            </a:r>
            <a:r>
              <a:rPr lang="en-US" sz="3500" dirty="0">
                <a:solidFill>
                  <a:schemeClr val="bg1"/>
                </a:solidFill>
                <a:latin typeface="Times New Roman" panose="02020603050405020304" pitchFamily="18" charset="0"/>
                <a:ea typeface="Calibri" panose="020F0502020204030204" pitchFamily="34" charset="0"/>
              </a:rPr>
              <a:t> </a:t>
            </a:r>
            <a:r>
              <a:rPr lang="en-US" sz="3500" dirty="0" err="1">
                <a:solidFill>
                  <a:schemeClr val="bg1"/>
                </a:solidFill>
                <a:latin typeface="Times New Roman" panose="02020603050405020304" pitchFamily="18" charset="0"/>
                <a:ea typeface="Calibri" panose="020F0502020204030204" pitchFamily="34" charset="0"/>
              </a:rPr>
              <a:t>mô</a:t>
            </a:r>
            <a:r>
              <a:rPr lang="en-US" sz="3500" dirty="0">
                <a:solidFill>
                  <a:schemeClr val="bg1"/>
                </a:solidFill>
                <a:latin typeface="Times New Roman" panose="02020603050405020304" pitchFamily="18" charset="0"/>
                <a:ea typeface="Calibri" panose="020F0502020204030204" pitchFamily="34" charset="0"/>
              </a:rPr>
              <a:t> </a:t>
            </a:r>
            <a:r>
              <a:rPr lang="en-US" sz="3500" err="1">
                <a:solidFill>
                  <a:schemeClr val="bg1"/>
                </a:solidFill>
                <a:latin typeface="Times New Roman" panose="02020603050405020304" pitchFamily="18" charset="0"/>
                <a:ea typeface="Calibri" panose="020F0502020204030204" pitchFamily="34" charset="0"/>
              </a:rPr>
              <a:t>lớn</a:t>
            </a:r>
            <a:r>
              <a:rPr lang="en-US" sz="3500">
                <a:solidFill>
                  <a:schemeClr val="bg1"/>
                </a:solidFill>
                <a:latin typeface="Times New Roman" panose="02020603050405020304" pitchFamily="18" charset="0"/>
                <a:ea typeface="Calibri" panose="020F0502020204030204" pitchFamily="34" charset="0"/>
              </a:rPr>
              <a:t>.“</a:t>
            </a:r>
          </a:p>
          <a:p>
            <a:pPr marL="914400" marR="0" indent="-457200" algn="just">
              <a:lnSpc>
                <a:spcPct val="107000"/>
              </a:lnSpc>
              <a:spcBef>
                <a:spcPts val="0"/>
              </a:spcBef>
              <a:spcAft>
                <a:spcPts val="800"/>
              </a:spcAft>
              <a:buFont typeface="Arial" panose="020B0604020202020204" pitchFamily="34" charset="0"/>
              <a:buChar char="•"/>
            </a:pPr>
            <a:endParaRPr lang="en-US" sz="1100">
              <a:solidFill>
                <a:schemeClr val="bg1"/>
              </a:solidFill>
              <a:latin typeface="Times New Roman" panose="02020603050405020304" pitchFamily="18" charset="0"/>
              <a:ea typeface="Calibri" panose="020F0502020204030204" pitchFamily="34" charset="0"/>
            </a:endParaRPr>
          </a:p>
          <a:p>
            <a:pPr marL="914400" marR="0" indent="-457200" algn="just">
              <a:lnSpc>
                <a:spcPct val="107000"/>
              </a:lnSpc>
              <a:spcBef>
                <a:spcPts val="0"/>
              </a:spcBef>
              <a:spcAft>
                <a:spcPts val="800"/>
              </a:spcAft>
              <a:buFont typeface="Arial" panose="020B0604020202020204" pitchFamily="34" charset="0"/>
              <a:buChar char="•"/>
            </a:pPr>
            <a:r>
              <a:rPr lang="en-US" sz="3500">
                <a:solidFill>
                  <a:schemeClr val="bg1"/>
                </a:solidFill>
                <a:latin typeface="Times New Roman" panose="02020603050405020304" pitchFamily="18" charset="0"/>
                <a:ea typeface="Calibri" panose="020F0502020204030204" pitchFamily="34" charset="0"/>
              </a:rPr>
              <a:t>Điện toán đám mây cho phép sử dụng tài nguyên tính toán qua Internet, giúp mở rộng khả năng xử lý dữ liệu mà không cần đầu tư vào phần cứng vật lý. Điện toán cụm sử dụng nhóm máy tính kết nối với nhau để làm việc đồng thời, chia sẻ khối lượng công việc và xử lý dữ liệu nhanh hơn. Cả hai công nghệ này hỗ trợ việc mở rộng tài nguyên linh hoạt và cải thiện hiệu suất khai thác dữ liệu.</a:t>
            </a:r>
            <a:endParaRPr lang="en-US" sz="3500" dirty="0">
              <a:solidFill>
                <a:schemeClr val="bg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67295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1397049" y="3975591"/>
            <a:ext cx="2601272" cy="2264981"/>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581400" y="4239406"/>
            <a:ext cx="14412702"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Di</a:t>
            </a:r>
            <a:r>
              <a:rPr lang="en-US" sz="11712" dirty="0">
                <a:solidFill>
                  <a:srgbClr val="FFFFFF"/>
                </a:solidFill>
                <a:latin typeface="29LT Bukra Condensed"/>
                <a:ea typeface="29LT Bukra Condensed"/>
                <a:cs typeface="29LT Bukra Condensed"/>
                <a:sym typeface="29LT Bukra Condensed"/>
              </a:rPr>
              <a:t>versity of Database Types</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637651" y="3817655"/>
            <a:ext cx="1947664" cy="1769715"/>
          </a:xfrm>
          <a:prstGeom prst="rect">
            <a:avLst/>
          </a:prstGeom>
        </p:spPr>
        <p:txBody>
          <a:bodyPr wrap="square"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04</a:t>
            </a:r>
          </a:p>
        </p:txBody>
      </p:sp>
    </p:spTree>
    <p:extLst>
      <p:ext uri="{BB962C8B-B14F-4D97-AF65-F5344CB8AC3E}">
        <p14:creationId xmlns:p14="http://schemas.microsoft.com/office/powerpoint/2010/main" val="1734749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11137576" y="1903325"/>
            <a:ext cx="5770034" cy="7101580"/>
            <a:chOff x="0" y="0"/>
            <a:chExt cx="660400" cy="812800"/>
          </a:xfrm>
        </p:grpSpPr>
        <p:sp>
          <p:nvSpPr>
            <p:cNvPr id="19" name="Freeform 19"/>
            <p:cNvSpPr/>
            <p:nvPr/>
          </p:nvSpPr>
          <p:spPr>
            <a:xfrm>
              <a:off x="0" y="0"/>
              <a:ext cx="660400" cy="812800"/>
            </a:xfrm>
            <a:custGeom>
              <a:avLst/>
              <a:gdLst/>
              <a:ahLst/>
              <a:cxnLst/>
              <a:rect l="l" t="t" r="r" b="b"/>
              <a:pathLst>
                <a:path w="660400" h="8128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2"/>
              <a:stretch>
                <a:fillRect l="-42365" r="-42365"/>
              </a:stretch>
            </a:blipFill>
            <a:ln w="38100" cap="sq">
              <a:solidFill>
                <a:srgbClr val="FFFFFF"/>
              </a:solidFill>
              <a:prstDash val="solid"/>
              <a:miter/>
            </a:ln>
          </p:spPr>
          <p:txBody>
            <a:bodyPr/>
            <a:lstStyle/>
            <a:p>
              <a:endParaRPr lang="en-US"/>
            </a:p>
          </p:txBody>
        </p:sp>
      </p:grpSp>
      <p:sp>
        <p:nvSpPr>
          <p:cNvPr id="20" name="TextBox 20"/>
          <p:cNvSpPr txBox="1"/>
          <p:nvPr/>
        </p:nvSpPr>
        <p:spPr>
          <a:xfrm>
            <a:off x="1395243" y="1512800"/>
            <a:ext cx="8282157" cy="1708225"/>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Times New Roman" panose="02020603050405020304" pitchFamily="18" charset="0"/>
                <a:ea typeface="29LT Bukra Condensed"/>
                <a:cs typeface="Times New Roman" panose="02020603050405020304" pitchFamily="18" charset="0"/>
                <a:sym typeface="29LT Bukra Condensed"/>
              </a:rPr>
              <a:t>GIỚI THIỆ</a:t>
            </a:r>
            <a:r>
              <a:rPr lang="en-US" sz="11712" dirty="0">
                <a:solidFill>
                  <a:srgbClr val="FFFFFF"/>
                </a:solidFill>
                <a:latin typeface="Times New Roman" panose="02020603050405020304" pitchFamily="18" charset="0"/>
                <a:ea typeface="29LT Bukra Condensed"/>
                <a:cs typeface="Times New Roman" panose="02020603050405020304" pitchFamily="18" charset="0"/>
                <a:sym typeface="29LT Bukra Condensed"/>
              </a:rPr>
              <a:t>U</a:t>
            </a:r>
            <a:endParaRPr lang="en-US" sz="11712" u="none" strike="noStrike" dirty="0">
              <a:solidFill>
                <a:srgbClr val="FFFFFF"/>
              </a:solidFill>
              <a:latin typeface="Times New Roman" panose="02020603050405020304" pitchFamily="18" charset="0"/>
              <a:ea typeface="29LT Bukra Condensed"/>
              <a:cs typeface="Times New Roman" panose="02020603050405020304" pitchFamily="18" charset="0"/>
              <a:sym typeface="29LT Bukra Condensed"/>
            </a:endParaRPr>
          </a:p>
        </p:txBody>
      </p:sp>
      <p:sp>
        <p:nvSpPr>
          <p:cNvPr id="21" name="TextBox 21"/>
          <p:cNvSpPr txBox="1"/>
          <p:nvPr/>
        </p:nvSpPr>
        <p:spPr>
          <a:xfrm>
            <a:off x="1298916" y="3467100"/>
            <a:ext cx="8474809" cy="5286255"/>
          </a:xfrm>
          <a:prstGeom prst="rect">
            <a:avLst/>
          </a:prstGeom>
        </p:spPr>
        <p:txBody>
          <a:bodyPr wrap="square" lIns="0" tIns="0" rIns="0" bIns="0" rtlCol="0" anchor="t">
            <a:spAutoFit/>
          </a:bodyPr>
          <a:lstStyle/>
          <a:p>
            <a:pPr marL="0" lvl="0" indent="0" algn="just">
              <a:lnSpc>
                <a:spcPct val="120000"/>
              </a:lnSpc>
              <a:spcBef>
                <a:spcPct val="0"/>
              </a:spcBef>
            </a:pPr>
            <a:r>
              <a:rPr lang="en-US" sz="2400" dirty="0">
                <a:solidFill>
                  <a:srgbClr val="FFFFFF"/>
                </a:solidFill>
                <a:cs typeface="Assistant"/>
              </a:rPr>
              <a:t>	</a:t>
            </a:r>
            <a:r>
              <a:rPr lang="vi-VN" sz="2400" dirty="0">
                <a:solidFill>
                  <a:srgbClr val="FFFFFF"/>
                </a:solidFill>
                <a:cs typeface="Assistant"/>
              </a:rPr>
              <a:t>Khai thác dữ liệu là một lĩnh vực năng động và đang mở rộng nhanh chóng với những điểm mạnh đáng kể. Trong phần này, chúng tôi sẽ tóm tắt các vấn đề chính trong nghiên cứu khai thác dữ liệu, phân loại chúng thành năm nhóm: phương pháp khai thác, tương tác của người dùng, hiệu quả và khả năng mở rộng, đa dạng các loại dữ liệu, và khai thác dữ liệu và xã hội. Nhiều vấn đề trong số này đã được giải quyết trong nghiên cứu và phát triển khai thác dữ liệu gần đây đến một mức độ nhất định và hiện được coi là yêu cầu của khai thác dữ liệu; những vấn đề khác vẫn đang ở giai đoạn nghiên cứu. Các vấn đề này tiếp tục kích thích sự điều tra và cải tiến thêm trong lĩnh vực khai thác dữ liệu.</a:t>
            </a:r>
            <a:endParaRPr lang="en-US" sz="2400" dirty="0">
              <a:solidFill>
                <a:srgbClr val="FFFFFF"/>
              </a:solidFill>
              <a:latin typeface="Assistant"/>
              <a:cs typeface="Assistant"/>
              <a:sym typeface="Assistan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28947" y="1749207"/>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13297" y="1996752"/>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Di</a:t>
            </a:r>
            <a:r>
              <a:rPr lang="en-US" sz="11712" dirty="0">
                <a:solidFill>
                  <a:srgbClr val="FFFFFF"/>
                </a:solidFill>
                <a:latin typeface="29LT Bukra Condensed"/>
                <a:ea typeface="29LT Bukra Condensed"/>
                <a:cs typeface="29LT Bukra Condensed"/>
                <a:sym typeface="29LT Bukra Condensed"/>
              </a:rPr>
              <a:t>versity of Database Types</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169549" y="1567373"/>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04</a:t>
            </a:r>
          </a:p>
        </p:txBody>
      </p:sp>
      <p:sp>
        <p:nvSpPr>
          <p:cNvPr id="33" name="TextBox 33"/>
          <p:cNvSpPr txBox="1"/>
          <p:nvPr/>
        </p:nvSpPr>
        <p:spPr>
          <a:xfrm>
            <a:off x="2344296" y="3928970"/>
            <a:ext cx="12286104" cy="4035400"/>
          </a:xfrm>
          <a:prstGeom prst="rect">
            <a:avLst/>
          </a:prstGeom>
        </p:spPr>
        <p:txBody>
          <a:bodyPr wrap="square" lIns="0" tIns="0" rIns="0" bIns="0" rtlCol="0" anchor="t">
            <a:spAutoFit/>
          </a:bodyPr>
          <a:lstStyle/>
          <a:p>
            <a:pPr marL="914400" marR="0" indent="-914400">
              <a:lnSpc>
                <a:spcPct val="120000"/>
              </a:lnSpc>
              <a:spcBef>
                <a:spcPts val="0"/>
              </a:spcBef>
              <a:spcAft>
                <a:spcPts val="800"/>
              </a:spcAft>
              <a:buFont typeface="+mj-lt"/>
              <a:buAutoNum type="arabicPeriod"/>
            </a:pPr>
            <a:r>
              <a:rPr lang="vi-VN" sz="50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Sự </a:t>
            </a:r>
            <a:r>
              <a:rPr lang="vi-VN" sz="50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đa dạng của các loại dữ liệu</a:t>
            </a:r>
            <a:endParaRPr lang="en-US" sz="50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914400" lvl="1" indent="-457200">
              <a:lnSpc>
                <a:spcPct val="120000"/>
              </a:lnSpc>
              <a:spcAft>
                <a:spcPts val="800"/>
              </a:spcAft>
              <a:buSzPts val="1000"/>
              <a:buFont typeface="Arial" panose="020B0604020202020204" pitchFamily="34" charset="0"/>
              <a:buChar char="•"/>
              <a:tabLst>
                <a:tab pos="457200" algn="l"/>
              </a:tabLst>
            </a:pPr>
            <a:r>
              <a:rPr lang="vi-VN" sz="36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Dữ liệu có cấu trúc: dữ liệu quan hệ, dữ liệu </a:t>
            </a:r>
            <a:r>
              <a:rPr lang="vi-VN" sz="36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kho.</a:t>
            </a:r>
            <a:endParaRPr lang="en-US" sz="36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914400" lvl="1" indent="-457200">
              <a:lnSpc>
                <a:spcPct val="120000"/>
              </a:lnSpc>
              <a:spcAft>
                <a:spcPts val="800"/>
              </a:spcAft>
              <a:buSzPts val="1000"/>
              <a:buFont typeface="Arial" panose="020B0604020202020204" pitchFamily="34" charset="0"/>
              <a:buChar char="•"/>
              <a:tabLst>
                <a:tab pos="457200" algn="l"/>
              </a:tabLst>
            </a:pPr>
            <a:endParaRPr lang="en-US" sz="11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914400" lvl="1" indent="-457200">
              <a:lnSpc>
                <a:spcPct val="120000"/>
              </a:lnSpc>
              <a:spcAft>
                <a:spcPts val="800"/>
              </a:spcAft>
              <a:buSzPts val="1000"/>
              <a:buFont typeface="Arial" panose="020B0604020202020204" pitchFamily="34" charset="0"/>
              <a:buChar char="•"/>
              <a:tabLst>
                <a:tab pos="457200" algn="l"/>
              </a:tabLst>
            </a:pPr>
            <a:r>
              <a:rPr lang="vi-VN" sz="36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Dữ liệu bán cấu trúc và không có cấu trúc: luồng dữ liệu động, dữ liệu thời gian, dữ liệu không gian, dữ liệu Web, mạng xã hội, v.v.</a:t>
            </a:r>
            <a:endParaRPr lang="en-US" sz="36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1596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790999" y="1085995"/>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2975349" y="1333540"/>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Di</a:t>
            </a:r>
            <a:r>
              <a:rPr lang="en-US" sz="11712" dirty="0">
                <a:solidFill>
                  <a:srgbClr val="FFFFFF"/>
                </a:solidFill>
                <a:latin typeface="29LT Bukra Condensed"/>
                <a:ea typeface="29LT Bukra Condensed"/>
                <a:cs typeface="29LT Bukra Condensed"/>
                <a:sym typeface="29LT Bukra Condensed"/>
              </a:rPr>
              <a:t>versity of Database Types</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031601" y="904161"/>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04</a:t>
            </a:r>
          </a:p>
        </p:txBody>
      </p:sp>
      <p:pic>
        <p:nvPicPr>
          <p:cNvPr id="21" name="Picture 20" descr="A computer network with gears and computer equipment&#10;&#10;Description automatically generated with medium confidence">
            <a:extLst>
              <a:ext uri="{FF2B5EF4-FFF2-40B4-BE49-F238E27FC236}">
                <a16:creationId xmlns:a16="http://schemas.microsoft.com/office/drawing/2014/main" id="{8C3A1D1E-EF8C-6444-92B5-9D6C8BA42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363200" y="4686300"/>
            <a:ext cx="6857904" cy="4128980"/>
          </a:xfrm>
          <a:prstGeom prst="rect">
            <a:avLst/>
          </a:prstGeom>
          <a:noFill/>
        </p:spPr>
      </p:pic>
      <p:sp>
        <p:nvSpPr>
          <p:cNvPr id="22" name="TextBox 21">
            <a:extLst>
              <a:ext uri="{FF2B5EF4-FFF2-40B4-BE49-F238E27FC236}">
                <a16:creationId xmlns:a16="http://schemas.microsoft.com/office/drawing/2014/main" id="{4100F232-8265-C274-F94A-C80CA4CBF095}"/>
              </a:ext>
            </a:extLst>
          </p:cNvPr>
          <p:cNvSpPr txBox="1"/>
          <p:nvPr/>
        </p:nvSpPr>
        <p:spPr>
          <a:xfrm>
            <a:off x="1371600" y="3390900"/>
            <a:ext cx="8252322" cy="5635041"/>
          </a:xfrm>
          <a:prstGeom prst="rect">
            <a:avLst/>
          </a:prstGeom>
        </p:spPr>
        <p:txBody>
          <a:bodyPr vert="horz" lIns="91440" tIns="45720" rIns="91440" bIns="45720" rtlCol="0" anchor="t">
            <a:normAutofit fontScale="92500"/>
          </a:bodyPr>
          <a:lstStyle/>
          <a:p>
            <a:pPr marL="914400" marR="0" indent="-914400" algn="just">
              <a:lnSpc>
                <a:spcPct val="120000"/>
              </a:lnSpc>
              <a:spcBef>
                <a:spcPts val="0"/>
              </a:spcBef>
              <a:spcAft>
                <a:spcPts val="800"/>
              </a:spcAft>
              <a:buFont typeface="+mj-lt"/>
              <a:buAutoNum type="arabicPeriod" startAt="2"/>
            </a:pPr>
            <a:r>
              <a:rPr lang="vi-VN" sz="5000">
                <a:solidFill>
                  <a:schemeClr val="bg1"/>
                </a:solidFill>
                <a:latin typeface="Times New Roman" panose="02020603050405020304" pitchFamily="18" charset="0"/>
                <a:cs typeface="Times New Roman" panose="02020603050405020304" pitchFamily="18" charset="0"/>
              </a:rPr>
              <a:t>Các </a:t>
            </a:r>
            <a:r>
              <a:rPr lang="vi-VN" sz="5000" dirty="0">
                <a:solidFill>
                  <a:schemeClr val="bg1"/>
                </a:solidFill>
                <a:latin typeface="Times New Roman" panose="02020603050405020304" pitchFamily="18" charset="0"/>
                <a:cs typeface="Times New Roman" panose="02020603050405020304" pitchFamily="18" charset="0"/>
              </a:rPr>
              <a:t>hệ thống khai phá dữ liệu chuyên dụng</a:t>
            </a:r>
            <a:endParaRPr lang="en-US" sz="5000" dirty="0">
              <a:solidFill>
                <a:schemeClr val="bg1"/>
              </a:solidFill>
              <a:latin typeface="Times New Roman" panose="02020603050405020304" pitchFamily="18" charset="0"/>
              <a:cs typeface="Times New Roman" panose="02020603050405020304" pitchFamily="18" charset="0"/>
            </a:endParaRPr>
          </a:p>
          <a:p>
            <a:pPr marL="800100" lvl="1" indent="-228600" algn="just">
              <a:lnSpc>
                <a:spcPct val="120000"/>
              </a:lnSpc>
              <a:spcAft>
                <a:spcPts val="800"/>
              </a:spcAft>
              <a:buSzPts val="1000"/>
              <a:buFont typeface="Arial" panose="020B0604020202020204" pitchFamily="34" charset="0"/>
              <a:buChar char="•"/>
              <a:tabLst>
                <a:tab pos="457200" algn="l"/>
              </a:tabLst>
            </a:pPr>
            <a:r>
              <a:rPr lang="en-US" sz="3500" dirty="0" err="1">
                <a:solidFill>
                  <a:schemeClr val="bg1"/>
                </a:solidFill>
                <a:latin typeface="Times New Roman" panose="02020603050405020304" pitchFamily="18" charset="0"/>
                <a:cs typeface="Times New Roman" panose="02020603050405020304" pitchFamily="18" charset="0"/>
              </a:rPr>
              <a:t>Trên</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thực</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tế</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không</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thể</a:t>
            </a:r>
            <a:r>
              <a:rPr lang="vi-VN" sz="3500" dirty="0">
                <a:solidFill>
                  <a:schemeClr val="bg1"/>
                </a:solidFill>
                <a:latin typeface="Times New Roman" panose="02020603050405020304" pitchFamily="18" charset="0"/>
                <a:cs typeface="Times New Roman" panose="02020603050405020304" pitchFamily="18" charset="0"/>
              </a:rPr>
              <a:t> xây dựng một hệ thống khai phá có thể xử lý tất cả các loại dữ liệu này.</a:t>
            </a:r>
            <a:endParaRPr lang="en-US" sz="3500" dirty="0">
              <a:solidFill>
                <a:schemeClr val="bg1"/>
              </a:solidFill>
              <a:latin typeface="Times New Roman" panose="02020603050405020304" pitchFamily="18" charset="0"/>
              <a:cs typeface="Times New Roman" panose="02020603050405020304" pitchFamily="18" charset="0"/>
            </a:endParaRPr>
          </a:p>
          <a:p>
            <a:pPr marL="800100" lvl="1" indent="-228600" algn="just">
              <a:lnSpc>
                <a:spcPct val="120000"/>
              </a:lnSpc>
              <a:spcAft>
                <a:spcPts val="800"/>
              </a:spcAft>
              <a:buSzPts val="1000"/>
              <a:buFont typeface="Arial" panose="020B0604020202020204" pitchFamily="34" charset="0"/>
              <a:buChar char="•"/>
              <a:tabLst>
                <a:tab pos="457200" algn="l"/>
              </a:tabLst>
            </a:pPr>
            <a:r>
              <a:rPr lang="en-US" sz="3500" dirty="0" err="1">
                <a:solidFill>
                  <a:schemeClr val="bg1"/>
                </a:solidFill>
                <a:latin typeface="Times New Roman" panose="02020603050405020304" pitchFamily="18" charset="0"/>
                <a:cs typeface="Times New Roman" panose="02020603050405020304" pitchFamily="18" charset="0"/>
              </a:rPr>
              <a:t>Xây</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dựng</a:t>
            </a:r>
            <a:r>
              <a:rPr lang="en-US" sz="3500" dirty="0">
                <a:solidFill>
                  <a:schemeClr val="bg1"/>
                </a:solidFill>
                <a:latin typeface="Times New Roman" panose="02020603050405020304" pitchFamily="18" charset="0"/>
                <a:cs typeface="Times New Roman" panose="02020603050405020304" pitchFamily="18" charset="0"/>
              </a:rPr>
              <a:t> c</a:t>
            </a:r>
            <a:r>
              <a:rPr lang="vi-VN" sz="3500" dirty="0">
                <a:solidFill>
                  <a:schemeClr val="bg1"/>
                </a:solidFill>
                <a:latin typeface="Times New Roman" panose="02020603050405020304" pitchFamily="18" charset="0"/>
                <a:cs typeface="Times New Roman" panose="02020603050405020304" pitchFamily="18" charset="0"/>
              </a:rPr>
              <a:t>ác hệ thống khai phá dữ liệu dành riêng cho lĩnh vực hoặc ứng dụng để khai phá chuyên sâu các loại dữ liệu </a:t>
            </a:r>
            <a:r>
              <a:rPr lang="vi-VN" sz="3500">
                <a:solidFill>
                  <a:schemeClr val="bg1"/>
                </a:solidFill>
                <a:latin typeface="Times New Roman" panose="02020603050405020304" pitchFamily="18" charset="0"/>
                <a:cs typeface="Times New Roman" panose="02020603050405020304" pitchFamily="18" charset="0"/>
              </a:rPr>
              <a:t>cụ thể</a:t>
            </a:r>
            <a:endParaRPr lang="vi-VN" sz="3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265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804800" y="1007896"/>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2989150" y="1255441"/>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Di</a:t>
            </a:r>
            <a:r>
              <a:rPr lang="en-US" sz="11712" dirty="0">
                <a:solidFill>
                  <a:srgbClr val="FFFFFF"/>
                </a:solidFill>
                <a:latin typeface="29LT Bukra Condensed"/>
                <a:ea typeface="29LT Bukra Condensed"/>
                <a:cs typeface="29LT Bukra Condensed"/>
                <a:sym typeface="29LT Bukra Condensed"/>
              </a:rPr>
              <a:t>versity of Database Types</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045402" y="826062"/>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04</a:t>
            </a:r>
          </a:p>
        </p:txBody>
      </p:sp>
      <p:sp>
        <p:nvSpPr>
          <p:cNvPr id="22" name="TextBox 21">
            <a:extLst>
              <a:ext uri="{FF2B5EF4-FFF2-40B4-BE49-F238E27FC236}">
                <a16:creationId xmlns:a16="http://schemas.microsoft.com/office/drawing/2014/main" id="{4100F232-8265-C274-F94A-C80CA4CBF095}"/>
              </a:ext>
            </a:extLst>
          </p:cNvPr>
          <p:cNvSpPr txBox="1"/>
          <p:nvPr/>
        </p:nvSpPr>
        <p:spPr>
          <a:xfrm>
            <a:off x="1408567" y="3902584"/>
            <a:ext cx="8252322" cy="5203316"/>
          </a:xfrm>
          <a:prstGeom prst="rect">
            <a:avLst/>
          </a:prstGeom>
        </p:spPr>
        <p:txBody>
          <a:bodyPr vert="horz" lIns="91440" tIns="45720" rIns="91440" bIns="45720" rtlCol="0" anchor="t">
            <a:normAutofit/>
          </a:bodyPr>
          <a:lstStyle/>
          <a:p>
            <a:pPr marL="800100" lvl="1" indent="-228600">
              <a:lnSpc>
                <a:spcPct val="90000"/>
              </a:lnSpc>
              <a:spcAft>
                <a:spcPts val="800"/>
              </a:spcAft>
              <a:buSzPts val="1000"/>
              <a:buFont typeface="Arial" panose="020B0604020202020204" pitchFamily="34" charset="0"/>
              <a:buChar char="•"/>
              <a:tabLst>
                <a:tab pos="457200" algn="l"/>
              </a:tabLst>
            </a:pPr>
            <a:endParaRPr lang="vi-VN" sz="2700" dirty="0">
              <a:solidFill>
                <a:schemeClr val="bg1"/>
              </a:solidFill>
            </a:endParaRPr>
          </a:p>
          <a:p>
            <a:pPr marL="800100" lvl="1" indent="-228600">
              <a:lnSpc>
                <a:spcPct val="90000"/>
              </a:lnSpc>
              <a:spcAft>
                <a:spcPts val="800"/>
              </a:spcAft>
              <a:buSzPts val="1000"/>
              <a:buFont typeface="Arial" panose="020B0604020202020204" pitchFamily="34" charset="0"/>
              <a:buChar char="•"/>
              <a:tabLst>
                <a:tab pos="457200" algn="l"/>
              </a:tabLst>
            </a:pPr>
            <a:endParaRPr lang="en-US" sz="2700" dirty="0">
              <a:solidFill>
                <a:schemeClr val="bg1"/>
              </a:solidFill>
              <a:effectLst/>
            </a:endParaRPr>
          </a:p>
        </p:txBody>
      </p:sp>
      <p:pic>
        <p:nvPicPr>
          <p:cNvPr id="23" name="Picture 22">
            <a:extLst>
              <a:ext uri="{FF2B5EF4-FFF2-40B4-BE49-F238E27FC236}">
                <a16:creationId xmlns:a16="http://schemas.microsoft.com/office/drawing/2014/main" id="{B8F49869-EA7D-9F86-8D37-B58DD656A7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4610100"/>
            <a:ext cx="6872127" cy="4267200"/>
          </a:xfrm>
          <a:prstGeom prst="rect">
            <a:avLst/>
          </a:prstGeom>
          <a:noFill/>
          <a:ln>
            <a:noFill/>
          </a:ln>
        </p:spPr>
      </p:pic>
      <p:sp>
        <p:nvSpPr>
          <p:cNvPr id="24" name="TextBox 23">
            <a:extLst>
              <a:ext uri="{FF2B5EF4-FFF2-40B4-BE49-F238E27FC236}">
                <a16:creationId xmlns:a16="http://schemas.microsoft.com/office/drawing/2014/main" id="{0B15153C-76D6-4FCC-E1BC-4703EA78F5BB}"/>
              </a:ext>
            </a:extLst>
          </p:cNvPr>
          <p:cNvSpPr txBox="1"/>
          <p:nvPr/>
        </p:nvSpPr>
        <p:spPr>
          <a:xfrm>
            <a:off x="1045402" y="3680889"/>
            <a:ext cx="9165398" cy="5846729"/>
          </a:xfrm>
          <a:prstGeom prst="rect">
            <a:avLst/>
          </a:prstGeom>
          <a:noFill/>
        </p:spPr>
        <p:txBody>
          <a:bodyPr wrap="square" rtlCol="0">
            <a:spAutoFit/>
          </a:bodyPr>
          <a:lstStyle/>
          <a:p>
            <a:pPr marL="914400" indent="-914400" algn="just">
              <a:buFont typeface="+mj-lt"/>
              <a:buAutoNum type="arabicPeriod" startAt="3"/>
            </a:pPr>
            <a:r>
              <a:rPr lang="en-US" sz="5000">
                <a:solidFill>
                  <a:schemeClr val="bg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N</a:t>
            </a:r>
            <a:r>
              <a:rPr lang="vi-VN" sz="5000" dirty="0">
                <a:solidFill>
                  <a:schemeClr val="bg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guồn dữ liệu được kết nối qua Internet và các loại mạng khác nhau</a:t>
            </a:r>
            <a:endParaRPr lang="en-US" sz="5000" dirty="0">
              <a:solidFill>
                <a:schemeClr val="bg1">
                  <a:lumMod val="95000"/>
                </a:schemeClr>
              </a:solidFill>
              <a:latin typeface="Times New Roman" panose="02020603050405020304" pitchFamily="18" charset="0"/>
              <a:cs typeface="Times New Roman" panose="02020603050405020304" pitchFamily="18" charset="0"/>
            </a:endParaRPr>
          </a:p>
          <a:p>
            <a:pPr marL="914400" lvl="1" indent="-457200" algn="just">
              <a:lnSpc>
                <a:spcPct val="107000"/>
              </a:lnSpc>
              <a:spcAft>
                <a:spcPts val="800"/>
              </a:spcAft>
              <a:buFont typeface="Arial" panose="020B0604020202020204" pitchFamily="34" charset="0"/>
              <a:buChar char="•"/>
            </a:pPr>
            <a:r>
              <a:rPr lang="vi-VN" sz="3000" kern="100" dirty="0">
                <a:solidFill>
                  <a:schemeClr val="bg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Thách thức: Khai phá dữ liệu từ các nguồn có cấu trúc, bán cấu trúc, hoặc không có cấu trúc, được kết nối toàn cầu qua Internet.</a:t>
            </a:r>
          </a:p>
          <a:p>
            <a:pPr marL="914400" lvl="1" indent="-457200" algn="just">
              <a:lnSpc>
                <a:spcPct val="107000"/>
              </a:lnSpc>
              <a:spcAft>
                <a:spcPts val="800"/>
              </a:spcAft>
              <a:buFont typeface="Arial" panose="020B0604020202020204" pitchFamily="34" charset="0"/>
              <a:buChar char="•"/>
            </a:pPr>
            <a:r>
              <a:rPr lang="vi-VN" sz="3000" kern="100" dirty="0">
                <a:solidFill>
                  <a:schemeClr val="bg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Tầm quan trọng: Khai phá mạng thông tin kết nối giúp phát hiện các mẫu và tri thức tiềm ẩn hơn so với khi chỉ khai phá dữ liệu từ các kho biệt lập</a:t>
            </a:r>
            <a:r>
              <a:rPr lang="en-US" sz="3000" kern="100" dirty="0">
                <a:solidFill>
                  <a:schemeClr val="bg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a:t>
            </a:r>
            <a:endParaRPr lang="vi-VN" sz="3000" kern="100" dirty="0">
              <a:solidFill>
                <a:schemeClr val="bg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vi-VN" dirty="0"/>
          </a:p>
        </p:txBody>
      </p:sp>
    </p:spTree>
    <p:extLst>
      <p:ext uri="{BB962C8B-B14F-4D97-AF65-F5344CB8AC3E}">
        <p14:creationId xmlns:p14="http://schemas.microsoft.com/office/powerpoint/2010/main" val="15829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2463849" y="3975591"/>
            <a:ext cx="2601272" cy="2264981"/>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4648200" y="4239406"/>
            <a:ext cx="14412702"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Data Mining and Society</a:t>
            </a:r>
          </a:p>
        </p:txBody>
      </p:sp>
      <p:sp>
        <p:nvSpPr>
          <p:cNvPr id="32" name="TextBox 32"/>
          <p:cNvSpPr txBox="1"/>
          <p:nvPr/>
        </p:nvSpPr>
        <p:spPr>
          <a:xfrm>
            <a:off x="2704451" y="3817655"/>
            <a:ext cx="1947664" cy="1769715"/>
          </a:xfrm>
          <a:prstGeom prst="rect">
            <a:avLst/>
          </a:prstGeom>
        </p:spPr>
        <p:txBody>
          <a:bodyPr wrap="square"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05</a:t>
            </a:r>
          </a:p>
        </p:txBody>
      </p:sp>
    </p:spTree>
    <p:extLst>
      <p:ext uri="{BB962C8B-B14F-4D97-AF65-F5344CB8AC3E}">
        <p14:creationId xmlns:p14="http://schemas.microsoft.com/office/powerpoint/2010/main" val="4231033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39850" y="1127726"/>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24200" y="1375271"/>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Data Mining and Society</a:t>
            </a:r>
          </a:p>
        </p:txBody>
      </p:sp>
      <p:sp>
        <p:nvSpPr>
          <p:cNvPr id="32" name="TextBox 32"/>
          <p:cNvSpPr txBox="1"/>
          <p:nvPr/>
        </p:nvSpPr>
        <p:spPr>
          <a:xfrm>
            <a:off x="1180452" y="945892"/>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05</a:t>
            </a:r>
          </a:p>
        </p:txBody>
      </p:sp>
      <p:sp>
        <p:nvSpPr>
          <p:cNvPr id="23" name="TextBox 22">
            <a:extLst>
              <a:ext uri="{FF2B5EF4-FFF2-40B4-BE49-F238E27FC236}">
                <a16:creationId xmlns:a16="http://schemas.microsoft.com/office/drawing/2014/main" id="{4C712609-3E50-802B-C61C-6E30F099A05F}"/>
              </a:ext>
            </a:extLst>
          </p:cNvPr>
          <p:cNvSpPr txBox="1"/>
          <p:nvPr/>
        </p:nvSpPr>
        <p:spPr>
          <a:xfrm>
            <a:off x="1730620" y="3584264"/>
            <a:ext cx="14707941" cy="2800082"/>
          </a:xfrm>
          <a:prstGeom prst="rect">
            <a:avLst/>
          </a:prstGeom>
        </p:spPr>
        <p:txBody>
          <a:bodyPr vert="horz" lIns="91440" tIns="45720" rIns="91440" bIns="45720" rtlCol="0" anchor="t">
            <a:normAutofit/>
          </a:bodyPr>
          <a:lstStyle/>
          <a:p>
            <a:pPr marL="0" marR="0">
              <a:lnSpc>
                <a:spcPct val="107000"/>
              </a:lnSpc>
              <a:spcBef>
                <a:spcPts val="0"/>
              </a:spcBef>
              <a:spcAft>
                <a:spcPts val="800"/>
              </a:spcAft>
            </a:pP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Tầm</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nSpc>
                <a:spcPct val="107000"/>
              </a:lnSpc>
              <a:spcBef>
                <a:spcPts val="0"/>
              </a:spcBef>
              <a:spcAft>
                <a:spcPts val="800"/>
              </a:spcAft>
            </a:pP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ích</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thúc</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đẩy</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khoa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cải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kinh</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tăng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ninh</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rủi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(vi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phạm</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riêng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lạm</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=&gt;&gt;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đạo</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đức</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trách</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228600">
              <a:lnSpc>
                <a:spcPct val="90000"/>
              </a:lnSpc>
              <a:spcAft>
                <a:spcPts val="800"/>
              </a:spcAft>
              <a:buSzPts val="1000"/>
              <a:buFont typeface="Arial" panose="020B0604020202020204" pitchFamily="34" charset="0"/>
              <a:buChar char="•"/>
              <a:tabLst>
                <a:tab pos="457200" algn="l"/>
              </a:tabLst>
            </a:pPr>
            <a:endParaRPr lang="vi-VN" sz="3000" dirty="0">
              <a:solidFill>
                <a:schemeClr val="bg1"/>
              </a:solidFill>
              <a:latin typeface="Times New Roman" panose="02020603050405020304" pitchFamily="18" charset="0"/>
              <a:cs typeface="Times New Roman" panose="02020603050405020304" pitchFamily="18" charset="0"/>
            </a:endParaRPr>
          </a:p>
          <a:p>
            <a:pPr marL="800100" lvl="1" indent="-228600">
              <a:lnSpc>
                <a:spcPct val="90000"/>
              </a:lnSpc>
              <a:spcAft>
                <a:spcPts val="800"/>
              </a:spcAft>
              <a:buSzPts val="1000"/>
              <a:buFont typeface="Arial" panose="020B0604020202020204" pitchFamily="34" charset="0"/>
              <a:buChar char="•"/>
              <a:tabLst>
                <a:tab pos="457200" algn="l"/>
              </a:tabLst>
            </a:pPr>
            <a:endParaRPr lang="en-US" sz="2700" dirty="0">
              <a:solidFill>
                <a:schemeClr val="bg1"/>
              </a:solidFill>
              <a:effectLst/>
            </a:endParaRPr>
          </a:p>
        </p:txBody>
      </p:sp>
      <p:sp>
        <p:nvSpPr>
          <p:cNvPr id="24" name="TextBox 23">
            <a:extLst>
              <a:ext uri="{FF2B5EF4-FFF2-40B4-BE49-F238E27FC236}">
                <a16:creationId xmlns:a16="http://schemas.microsoft.com/office/drawing/2014/main" id="{078DF269-ADC8-56AA-D66C-E7D02CAD52BF}"/>
              </a:ext>
            </a:extLst>
          </p:cNvPr>
          <p:cNvSpPr txBox="1"/>
          <p:nvPr/>
        </p:nvSpPr>
        <p:spPr>
          <a:xfrm>
            <a:off x="1730620" y="6541026"/>
            <a:ext cx="14707941" cy="2800082"/>
          </a:xfrm>
          <a:prstGeom prst="rect">
            <a:avLst/>
          </a:prstGeom>
        </p:spPr>
        <p:txBody>
          <a:bodyPr vert="horz" lIns="91440" tIns="45720" rIns="91440" bIns="45720" rtlCol="0" anchor="t">
            <a:normAutofit/>
          </a:bodyPr>
          <a:lstStyle/>
          <a:p>
            <a:pPr marL="0" marR="0">
              <a:lnSpc>
                <a:spcPct val="107000"/>
              </a:lnSpc>
              <a:spcBef>
                <a:spcPts val="0"/>
              </a:spcBef>
              <a:spcAft>
                <a:spcPts val="800"/>
              </a:spcAft>
            </a:pP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nSpc>
                <a:spcPct val="107000"/>
              </a:lnSpc>
              <a:spcBef>
                <a:spcPts val="0"/>
              </a:spcBef>
              <a:spcAft>
                <a:spcPts val="800"/>
              </a:spcAft>
            </a:pP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rất</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vấn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riêng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lạm</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biệt</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do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sai</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lệch</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228600">
              <a:lnSpc>
                <a:spcPct val="90000"/>
              </a:lnSpc>
              <a:spcAft>
                <a:spcPts val="800"/>
              </a:spcAft>
              <a:buSzPts val="1000"/>
              <a:buFont typeface="Arial" panose="020B0604020202020204" pitchFamily="34" charset="0"/>
              <a:buChar char="•"/>
              <a:tabLst>
                <a:tab pos="457200" algn="l"/>
              </a:tabLst>
            </a:pPr>
            <a:endParaRPr lang="vi-VN" sz="3000" dirty="0">
              <a:solidFill>
                <a:schemeClr val="bg1"/>
              </a:solidFill>
              <a:latin typeface="Times New Roman" panose="02020603050405020304" pitchFamily="18" charset="0"/>
              <a:cs typeface="Times New Roman" panose="02020603050405020304" pitchFamily="18" charset="0"/>
            </a:endParaRPr>
          </a:p>
          <a:p>
            <a:pPr marL="800100" lvl="1" indent="-228600">
              <a:lnSpc>
                <a:spcPct val="90000"/>
              </a:lnSpc>
              <a:spcAft>
                <a:spcPts val="800"/>
              </a:spcAft>
              <a:buSzPts val="1000"/>
              <a:buFont typeface="Arial" panose="020B0604020202020204" pitchFamily="34" charset="0"/>
              <a:buChar char="•"/>
              <a:tabLst>
                <a:tab pos="457200" algn="l"/>
              </a:tabLst>
            </a:pPr>
            <a:endParaRPr lang="en-US" sz="2700" dirty="0">
              <a:solidFill>
                <a:schemeClr val="bg1"/>
              </a:solidFill>
              <a:effectLst/>
            </a:endParaRPr>
          </a:p>
        </p:txBody>
      </p:sp>
    </p:spTree>
    <p:extLst>
      <p:ext uri="{BB962C8B-B14F-4D97-AF65-F5344CB8AC3E}">
        <p14:creationId xmlns:p14="http://schemas.microsoft.com/office/powerpoint/2010/main" val="2018343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39850" y="1185752"/>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24200" y="1433297"/>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Data Mining and Society</a:t>
            </a:r>
          </a:p>
        </p:txBody>
      </p:sp>
      <p:sp>
        <p:nvSpPr>
          <p:cNvPr id="32" name="TextBox 32"/>
          <p:cNvSpPr txBox="1"/>
          <p:nvPr/>
        </p:nvSpPr>
        <p:spPr>
          <a:xfrm>
            <a:off x="1180452" y="1003918"/>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05</a:t>
            </a:r>
          </a:p>
        </p:txBody>
      </p:sp>
      <p:sp>
        <p:nvSpPr>
          <p:cNvPr id="23" name="TextBox 22">
            <a:extLst>
              <a:ext uri="{FF2B5EF4-FFF2-40B4-BE49-F238E27FC236}">
                <a16:creationId xmlns:a16="http://schemas.microsoft.com/office/drawing/2014/main" id="{4C712609-3E50-802B-C61C-6E30F099A05F}"/>
              </a:ext>
            </a:extLst>
          </p:cNvPr>
          <p:cNvSpPr txBox="1"/>
          <p:nvPr/>
        </p:nvSpPr>
        <p:spPr>
          <a:xfrm>
            <a:off x="1600200" y="3690691"/>
            <a:ext cx="14707941" cy="2138773"/>
          </a:xfrm>
          <a:prstGeom prst="rect">
            <a:avLst/>
          </a:prstGeom>
        </p:spPr>
        <p:txBody>
          <a:bodyPr vert="horz" lIns="91440" tIns="45720" rIns="91440" bIns="45720" rtlCol="0" anchor="t">
            <a:normAutofit lnSpcReduction="10000"/>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Bảo</a:t>
            </a:r>
            <a:r>
              <a:rPr lang="en-US" sz="4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vệ</a:t>
            </a:r>
            <a:r>
              <a:rPr lang="en-US" sz="4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quyền</a:t>
            </a:r>
            <a:r>
              <a:rPr lang="en-US" sz="4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riêng</a:t>
            </a:r>
            <a:r>
              <a:rPr lang="en-US" sz="4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tư</a:t>
            </a:r>
            <a:endParaRPr lang="en-US" sz="4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Phát</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triển</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kỹ</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thuật</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khai</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phá</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dữ</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liệu</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bảo</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vệ</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quyền</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riêng</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tư</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để</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phân</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tích</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dữ</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liệu</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mà</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không</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tiết</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lộ</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thông</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tin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nhạy</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cảm</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800100" lvl="1" indent="-228600">
              <a:lnSpc>
                <a:spcPct val="90000"/>
              </a:lnSpc>
              <a:spcAft>
                <a:spcPts val="800"/>
              </a:spcAft>
              <a:buSzPts val="1000"/>
              <a:buFont typeface="Arial" panose="020B0604020202020204" pitchFamily="34" charset="0"/>
              <a:buChar char="•"/>
              <a:tabLst>
                <a:tab pos="457200" algn="l"/>
              </a:tabLst>
            </a:pPr>
            <a:endParaRPr lang="en-US" sz="2700" dirty="0">
              <a:solidFill>
                <a:schemeClr val="bg1"/>
              </a:solidFill>
              <a:effectLst/>
            </a:endParaRPr>
          </a:p>
        </p:txBody>
      </p:sp>
      <p:sp>
        <p:nvSpPr>
          <p:cNvPr id="24" name="TextBox 23">
            <a:extLst>
              <a:ext uri="{FF2B5EF4-FFF2-40B4-BE49-F238E27FC236}">
                <a16:creationId xmlns:a16="http://schemas.microsoft.com/office/drawing/2014/main" id="{078DF269-ADC8-56AA-D66C-E7D02CAD52BF}"/>
              </a:ext>
            </a:extLst>
          </p:cNvPr>
          <p:cNvSpPr txBox="1"/>
          <p:nvPr/>
        </p:nvSpPr>
        <p:spPr>
          <a:xfrm>
            <a:off x="1730621" y="6131842"/>
            <a:ext cx="15185779" cy="3736058"/>
          </a:xfrm>
          <a:prstGeom prst="rect">
            <a:avLst/>
          </a:prstGeom>
        </p:spPr>
        <p:txBody>
          <a:bodyPr vert="horz" lIns="91440" tIns="45720" rIns="91440" bIns="45720" rtlCol="0" anchor="t">
            <a:normAutofit/>
          </a:bodyPr>
          <a:lstStyle/>
          <a:p>
            <a:pPr marL="0" marR="0">
              <a:lnSpc>
                <a:spcPct val="107000"/>
              </a:lnSpc>
              <a:spcBef>
                <a:spcPts val="0"/>
              </a:spcBef>
              <a:spcAft>
                <a:spcPts val="800"/>
              </a:spcAft>
            </a:pP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5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vô</a:t>
            </a:r>
            <a:r>
              <a:rPr lang="en-US" sz="4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hình</a:t>
            </a:r>
          </a:p>
          <a:p>
            <a:pPr marL="457200" marR="0" indent="-457200">
              <a:lnSpc>
                <a:spcPct val="107000"/>
              </a:lnSpc>
              <a:spcBef>
                <a:spcPts val="0"/>
              </a:spcBef>
              <a:spcAft>
                <a:spcPts val="800"/>
              </a:spcAft>
              <a:buFont typeface="Arial" panose="020B0604020202020204" pitchFamily="34" charset="0"/>
              <a:buChar char="•"/>
            </a:pPr>
            <a:r>
              <a:rPr lang="en-US" sz="3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 phá dữ liệu thường được tích hợp vào các hệ thống hàng ngày mà người dùng không biết.</a:t>
            </a:r>
            <a:endParaRPr lang="en-US" sz="35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Tăng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minh</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bạch</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soát</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228600">
              <a:lnSpc>
                <a:spcPct val="90000"/>
              </a:lnSpc>
              <a:spcAft>
                <a:spcPts val="800"/>
              </a:spcAft>
              <a:buSzPts val="1000"/>
              <a:buFont typeface="Arial" panose="020B0604020202020204" pitchFamily="34" charset="0"/>
              <a:buChar char="•"/>
              <a:tabLst>
                <a:tab pos="457200" algn="l"/>
              </a:tabLst>
            </a:pPr>
            <a:endParaRPr lang="vi-VN" sz="3500" dirty="0">
              <a:solidFill>
                <a:schemeClr val="bg1"/>
              </a:solidFill>
              <a:latin typeface="Times New Roman" panose="02020603050405020304" pitchFamily="18" charset="0"/>
              <a:cs typeface="Times New Roman" panose="02020603050405020304" pitchFamily="18" charset="0"/>
            </a:endParaRPr>
          </a:p>
          <a:p>
            <a:pPr marL="800100" lvl="1" indent="-228600">
              <a:lnSpc>
                <a:spcPct val="90000"/>
              </a:lnSpc>
              <a:spcAft>
                <a:spcPts val="800"/>
              </a:spcAft>
              <a:buSzPts val="1000"/>
              <a:buFont typeface="Arial" panose="020B0604020202020204" pitchFamily="34" charset="0"/>
              <a:buChar char="•"/>
              <a:tabLst>
                <a:tab pos="457200" algn="l"/>
              </a:tabLst>
            </a:pPr>
            <a:endParaRPr lang="en-US" sz="3500" dirty="0">
              <a:solidFill>
                <a:schemeClr val="bg1"/>
              </a:solidFill>
              <a:effectLst/>
            </a:endParaRPr>
          </a:p>
        </p:txBody>
      </p:sp>
    </p:spTree>
    <p:extLst>
      <p:ext uri="{BB962C8B-B14F-4D97-AF65-F5344CB8AC3E}">
        <p14:creationId xmlns:p14="http://schemas.microsoft.com/office/powerpoint/2010/main" val="653229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28947" y="1749207"/>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13297" y="1996752"/>
            <a:ext cx="14245755" cy="1808187"/>
          </a:xfrm>
          <a:prstGeom prst="rect">
            <a:avLst/>
          </a:prstGeom>
        </p:spPr>
        <p:txBody>
          <a:bodyPr wrap="square" lIns="0" tIns="0" rIns="0" bIns="0" rtlCol="0" anchor="t">
            <a:spAutoFit/>
          </a:bodyPr>
          <a:lstStyle/>
          <a:p>
            <a:pPr marL="0" lvl="0" indent="0" algn="l">
              <a:lnSpc>
                <a:spcPts val="14054"/>
              </a:lnSpc>
              <a:spcBef>
                <a:spcPct val="0"/>
              </a:spcBef>
            </a:pPr>
            <a:r>
              <a:rPr lang="en-US" sz="11712" u="none" strike="noStrike" dirty="0">
                <a:solidFill>
                  <a:srgbClr val="FFFFFF"/>
                </a:solidFill>
                <a:latin typeface="29LT Bukra Condensed"/>
                <a:ea typeface="29LT Bukra Condensed"/>
                <a:cs typeface="29LT Bukra Condensed"/>
                <a:sym typeface="29LT Bukra Condensed"/>
              </a:rPr>
              <a:t>Data Mining and Society</a:t>
            </a:r>
          </a:p>
        </p:txBody>
      </p:sp>
      <p:sp>
        <p:nvSpPr>
          <p:cNvPr id="32" name="TextBox 32"/>
          <p:cNvSpPr txBox="1"/>
          <p:nvPr/>
        </p:nvSpPr>
        <p:spPr>
          <a:xfrm>
            <a:off x="1169549" y="1567373"/>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05</a:t>
            </a:r>
          </a:p>
        </p:txBody>
      </p:sp>
      <p:sp>
        <p:nvSpPr>
          <p:cNvPr id="23" name="TextBox 22">
            <a:extLst>
              <a:ext uri="{FF2B5EF4-FFF2-40B4-BE49-F238E27FC236}">
                <a16:creationId xmlns:a16="http://schemas.microsoft.com/office/drawing/2014/main" id="{4C712609-3E50-802B-C61C-6E30F099A05F}"/>
              </a:ext>
            </a:extLst>
          </p:cNvPr>
          <p:cNvSpPr txBox="1"/>
          <p:nvPr/>
        </p:nvSpPr>
        <p:spPr>
          <a:xfrm>
            <a:off x="1730621" y="4760077"/>
            <a:ext cx="14707941" cy="2138773"/>
          </a:xfrm>
          <a:prstGeom prst="rect">
            <a:avLst/>
          </a:prstGeom>
        </p:spPr>
        <p:txBody>
          <a:bodyPr vert="horz" lIns="91440" tIns="45720" rIns="91440" bIns="45720" rtlCol="0" anchor="t">
            <a:normAutofit fontScale="77500" lnSpcReduction="20000"/>
          </a:bodyPr>
          <a:lstStyle/>
          <a:p>
            <a:pPr marL="0" marR="0">
              <a:lnSpc>
                <a:spcPct val="107000"/>
              </a:lnSpc>
              <a:spcBef>
                <a:spcPts val="0"/>
              </a:spcBef>
              <a:spcAft>
                <a:spcPts val="800"/>
              </a:spcAft>
            </a:pPr>
            <a:r>
              <a:rPr lang="en-US" sz="5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5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5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luận</a:t>
            </a:r>
            <a:r>
              <a:rPr lang="en-US" sz="4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nSpc>
                <a:spcPct val="107000"/>
              </a:lnSpc>
              <a:spcBef>
                <a:spcPts val="0"/>
              </a:spcBef>
              <a:spcAft>
                <a:spcPts val="800"/>
              </a:spcAft>
            </a:pP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cụ</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mạnh</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mẽ</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ích</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rủi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ro.</a:t>
            </a:r>
          </a:p>
          <a:p>
            <a:pPr marL="0" marR="0" indent="457200">
              <a:lnSpc>
                <a:spcPct val="107000"/>
              </a:lnSpc>
              <a:spcBef>
                <a:spcPts val="0"/>
              </a:spcBef>
              <a:spcAft>
                <a:spcPts val="800"/>
              </a:spcAft>
            </a:pP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kiếm</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cân</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giữa</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thác</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tiềm</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vệ</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riêng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chìa</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khóa</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lai</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228600">
              <a:lnSpc>
                <a:spcPct val="90000"/>
              </a:lnSpc>
              <a:spcAft>
                <a:spcPts val="800"/>
              </a:spcAft>
              <a:buSzPts val="1000"/>
              <a:buFont typeface="Arial" panose="020B0604020202020204" pitchFamily="34" charset="0"/>
              <a:buChar char="•"/>
              <a:tabLst>
                <a:tab pos="457200" algn="l"/>
              </a:tabLst>
            </a:pPr>
            <a:endParaRPr lang="en-US" sz="2700" dirty="0">
              <a:solidFill>
                <a:schemeClr val="bg1"/>
              </a:solidFill>
              <a:effectLst/>
            </a:endParaRPr>
          </a:p>
        </p:txBody>
      </p:sp>
      <p:sp>
        <p:nvSpPr>
          <p:cNvPr id="24" name="TextBox 23">
            <a:extLst>
              <a:ext uri="{FF2B5EF4-FFF2-40B4-BE49-F238E27FC236}">
                <a16:creationId xmlns:a16="http://schemas.microsoft.com/office/drawing/2014/main" id="{078DF269-ADC8-56AA-D66C-E7D02CAD52BF}"/>
              </a:ext>
            </a:extLst>
          </p:cNvPr>
          <p:cNvSpPr txBox="1"/>
          <p:nvPr/>
        </p:nvSpPr>
        <p:spPr>
          <a:xfrm>
            <a:off x="1730621" y="6131842"/>
            <a:ext cx="15185779" cy="2800082"/>
          </a:xfrm>
          <a:prstGeom prst="rect">
            <a:avLst/>
          </a:prstGeom>
        </p:spPr>
        <p:txBody>
          <a:bodyPr vert="horz" lIns="91440" tIns="45720" rIns="91440" bIns="45720" rtlCol="0" anchor="t">
            <a:normAutofit/>
          </a:bodyPr>
          <a:lstStyle/>
          <a:p>
            <a:pPr marL="800100" lvl="1" indent="-228600">
              <a:lnSpc>
                <a:spcPct val="90000"/>
              </a:lnSpc>
              <a:spcAft>
                <a:spcPts val="800"/>
              </a:spcAft>
              <a:buSzPts val="1000"/>
              <a:buFont typeface="Arial" panose="020B0604020202020204" pitchFamily="34" charset="0"/>
              <a:buChar char="•"/>
              <a:tabLst>
                <a:tab pos="457200" algn="l"/>
              </a:tabLst>
            </a:pPr>
            <a:endParaRPr lang="vi-VN" sz="3000" dirty="0">
              <a:solidFill>
                <a:schemeClr val="bg1"/>
              </a:solidFill>
              <a:latin typeface="Times New Roman" panose="02020603050405020304" pitchFamily="18" charset="0"/>
              <a:cs typeface="Times New Roman" panose="02020603050405020304" pitchFamily="18" charset="0"/>
            </a:endParaRPr>
          </a:p>
          <a:p>
            <a:pPr marL="800100" lvl="1" indent="-228600">
              <a:lnSpc>
                <a:spcPct val="90000"/>
              </a:lnSpc>
              <a:spcAft>
                <a:spcPts val="800"/>
              </a:spcAft>
              <a:buSzPts val="1000"/>
              <a:buFont typeface="Arial" panose="020B0604020202020204" pitchFamily="34" charset="0"/>
              <a:buChar char="•"/>
              <a:tabLst>
                <a:tab pos="457200" algn="l"/>
              </a:tabLst>
            </a:pPr>
            <a:endParaRPr lang="en-US" sz="2700" dirty="0">
              <a:solidFill>
                <a:schemeClr val="bg1"/>
              </a:solidFill>
              <a:effectLst/>
            </a:endParaRPr>
          </a:p>
        </p:txBody>
      </p:sp>
    </p:spTree>
    <p:extLst>
      <p:ext uri="{BB962C8B-B14F-4D97-AF65-F5344CB8AC3E}">
        <p14:creationId xmlns:p14="http://schemas.microsoft.com/office/powerpoint/2010/main" val="80744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pic>
          <p:nvPicPr>
            <p:cNvPr id="3" name="Picture 3"/>
            <p:cNvPicPr>
              <a:picLocks noChangeAspect="1"/>
            </p:cNvPicPr>
            <p:nvPr/>
          </p:nvPicPr>
          <p:blipFill>
            <a:blip r:embed="rId2"/>
            <a:srcRect t="7547" b="7547"/>
            <a:stretch>
              <a:fillRect/>
            </a:stretch>
          </p:blipFill>
          <p:spPr>
            <a:xfrm>
              <a:off x="0" y="0"/>
              <a:ext cx="24384000" cy="13716000"/>
            </a:xfrm>
            <a:prstGeom prst="rect">
              <a:avLst/>
            </a:prstGeom>
          </p:spPr>
        </p:pic>
      </p:grpSp>
      <p:sp>
        <p:nvSpPr>
          <p:cNvPr id="4" name="TextBox 4"/>
          <p:cNvSpPr txBox="1"/>
          <p:nvPr/>
        </p:nvSpPr>
        <p:spPr>
          <a:xfrm>
            <a:off x="3092980" y="3452872"/>
            <a:ext cx="12102036" cy="4308872"/>
          </a:xfrm>
          <a:prstGeom prst="rect">
            <a:avLst/>
          </a:prstGeom>
        </p:spPr>
        <p:txBody>
          <a:bodyPr lIns="0" tIns="0" rIns="0" bIns="0" rtlCol="0" anchor="t">
            <a:spAutoFit/>
          </a:bodyPr>
          <a:lstStyle/>
          <a:p>
            <a:pPr marL="0" lvl="0" indent="0" algn="ctr">
              <a:lnSpc>
                <a:spcPts val="16776"/>
              </a:lnSpc>
              <a:spcBef>
                <a:spcPct val="0"/>
              </a:spcBef>
            </a:pPr>
            <a:r>
              <a:rPr lang="en-US" sz="13980" dirty="0">
                <a:solidFill>
                  <a:srgbClr val="FFFFFF"/>
                </a:solidFill>
                <a:latin typeface="29LT Bukra Condensed"/>
                <a:ea typeface="29LT Bukra Condensed"/>
                <a:cs typeface="29LT Bukra Condensed"/>
                <a:sym typeface="29LT Bukra Condensed"/>
              </a:rPr>
              <a:t>THANK YOU</a:t>
            </a:r>
          </a:p>
          <a:p>
            <a:pPr marL="0" lvl="0" indent="0" algn="ctr">
              <a:lnSpc>
                <a:spcPts val="16776"/>
              </a:lnSpc>
              <a:spcBef>
                <a:spcPct val="0"/>
              </a:spcBef>
            </a:pPr>
            <a:r>
              <a:rPr lang="en-US" sz="13980" dirty="0">
                <a:solidFill>
                  <a:srgbClr val="FFFFFF"/>
                </a:solidFill>
                <a:latin typeface="29LT Bukra Condensed"/>
                <a:ea typeface="29LT Bukra Condensed"/>
                <a:cs typeface="29LT Bukra Condensed"/>
                <a:sym typeface="29LT Bukra Condensed"/>
              </a:rPr>
              <a:t>FOR WATCHING</a:t>
            </a:r>
            <a:endParaRPr lang="en-US" sz="13980" u="none" strike="noStrike" dirty="0">
              <a:solidFill>
                <a:srgbClr val="FFFFFF"/>
              </a:solidFill>
              <a:latin typeface="29LT Bukra Condensed"/>
              <a:ea typeface="29LT Bukra Condensed"/>
              <a:cs typeface="29LT Bukra Condensed"/>
              <a:sym typeface="29LT Bukra Condensed"/>
            </a:endParaRPr>
          </a:p>
        </p:txBody>
      </p:sp>
      <p:grpSp>
        <p:nvGrpSpPr>
          <p:cNvPr id="5" name="Group 5"/>
          <p:cNvGrpSpPr/>
          <p:nvPr/>
        </p:nvGrpSpPr>
        <p:grpSpPr>
          <a:xfrm>
            <a:off x="0" y="0"/>
            <a:ext cx="18288000" cy="171880"/>
            <a:chOff x="0" y="0"/>
            <a:chExt cx="4816593" cy="45269"/>
          </a:xfrm>
        </p:grpSpPr>
        <p:sp>
          <p:nvSpPr>
            <p:cNvPr id="6" name="Freeform 6"/>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7" name="TextBox 7"/>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673082" y="491077"/>
            <a:ext cx="17164762" cy="378057"/>
            <a:chOff x="0" y="0"/>
            <a:chExt cx="22886350" cy="504075"/>
          </a:xfrm>
        </p:grpSpPr>
        <p:sp>
          <p:nvSpPr>
            <p:cNvPr id="9" name="Freeform 9"/>
            <p:cNvSpPr/>
            <p:nvPr/>
          </p:nvSpPr>
          <p:spPr>
            <a:xfrm>
              <a:off x="0" y="0"/>
              <a:ext cx="334523" cy="504075"/>
            </a:xfrm>
            <a:custGeom>
              <a:avLst/>
              <a:gdLst/>
              <a:ahLst/>
              <a:cxnLst/>
              <a:rect l="l" t="t" r="r" b="b"/>
              <a:pathLst>
                <a:path w="334523" h="504075">
                  <a:moveTo>
                    <a:pt x="0" y="0"/>
                  </a:moveTo>
                  <a:lnTo>
                    <a:pt x="334523" y="0"/>
                  </a:lnTo>
                  <a:lnTo>
                    <a:pt x="334523" y="504075"/>
                  </a:lnTo>
                  <a:lnTo>
                    <a:pt x="0" y="5040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a:off x="492853" y="62745"/>
              <a:ext cx="1351366" cy="441330"/>
            </a:xfrm>
            <a:prstGeom prst="rect">
              <a:avLst/>
            </a:prstGeom>
          </p:spPr>
          <p:txBody>
            <a:bodyPr lIns="0" tIns="0" rIns="0" bIns="0" rtlCol="0" anchor="t">
              <a:spAutoFit/>
            </a:bodyPr>
            <a:lstStyle/>
            <a:p>
              <a:pPr algn="l">
                <a:lnSpc>
                  <a:spcPts val="2228"/>
                </a:lnSpc>
              </a:pPr>
              <a:r>
                <a:rPr lang="en-US" sz="1856">
                  <a:solidFill>
                    <a:srgbClr val="FFFFFF"/>
                  </a:solidFill>
                  <a:latin typeface="29LT Bukra Condensed"/>
                  <a:ea typeface="29LT Bukra Condensed"/>
                  <a:cs typeface="29LT Bukra Condensed"/>
                  <a:sym typeface="29LT Bukra Condensed"/>
                </a:rPr>
                <a:t>LOGO NAME</a:t>
              </a:r>
            </a:p>
          </p:txBody>
        </p:sp>
        <p:sp>
          <p:nvSpPr>
            <p:cNvPr id="11" name="TextBox 11"/>
            <p:cNvSpPr txBox="1"/>
            <p:nvPr/>
          </p:nvSpPr>
          <p:spPr>
            <a:xfrm>
              <a:off x="10698240" y="62745"/>
              <a:ext cx="12188110" cy="441330"/>
            </a:xfrm>
            <a:prstGeom prst="rect">
              <a:avLst/>
            </a:prstGeom>
          </p:spPr>
          <p:txBody>
            <a:bodyPr lIns="0" tIns="0" rIns="0" bIns="0" rtlCol="0" anchor="t">
              <a:spAutoFit/>
            </a:bodyPr>
            <a:lstStyle/>
            <a:p>
              <a:pPr algn="l">
                <a:lnSpc>
                  <a:spcPts val="2228"/>
                </a:lnSpc>
              </a:pPr>
              <a:r>
                <a:rPr lang="en-US" sz="1856">
                  <a:solidFill>
                    <a:srgbClr val="FFFFFF"/>
                  </a:solidFill>
                  <a:latin typeface="29LT Bukra Condensed"/>
                  <a:ea typeface="29LT Bukra Condensed"/>
                  <a:cs typeface="29LT Bukra Condensed"/>
                  <a:sym typeface="29LT Bukra Condensed"/>
                </a:rPr>
                <a:t>ABOUT US                                                                                              ANALYSIS                                                                                 CONTACT US                                         </a:t>
              </a:r>
            </a:p>
          </p:txBody>
        </p:sp>
        <p:grpSp>
          <p:nvGrpSpPr>
            <p:cNvPr id="12" name="Group 12"/>
            <p:cNvGrpSpPr/>
            <p:nvPr/>
          </p:nvGrpSpPr>
          <p:grpSpPr>
            <a:xfrm rot="5400000">
              <a:off x="20724182" y="96866"/>
              <a:ext cx="354678" cy="310343"/>
              <a:chOff x="0" y="0"/>
              <a:chExt cx="812800" cy="711200"/>
            </a:xfrm>
          </p:grpSpPr>
          <p:sp>
            <p:nvSpPr>
              <p:cNvPr id="13" name="Freeform 1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4" name="TextBox 14"/>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nvGrpSpPr>
            <p:cNvPr id="15" name="Group 15"/>
            <p:cNvGrpSpPr/>
            <p:nvPr/>
          </p:nvGrpSpPr>
          <p:grpSpPr>
            <a:xfrm rot="5400000">
              <a:off x="15756760" y="96866"/>
              <a:ext cx="354678" cy="310343"/>
              <a:chOff x="0" y="0"/>
              <a:chExt cx="812800" cy="711200"/>
            </a:xfrm>
          </p:grpSpPr>
          <p:sp>
            <p:nvSpPr>
              <p:cNvPr id="16" name="Freeform 1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7" name="TextBox 17"/>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rot="5400000">
              <a:off x="10283318" y="96866"/>
              <a:ext cx="354678" cy="310343"/>
              <a:chOff x="0" y="0"/>
              <a:chExt cx="812800" cy="711200"/>
            </a:xfrm>
          </p:grpSpPr>
          <p:sp>
            <p:nvSpPr>
              <p:cNvPr id="19" name="Freeform 1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20" name="TextBox 20"/>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516192" y="4069133"/>
            <a:ext cx="1393503" cy="1375406"/>
            <a:chOff x="0" y="0"/>
            <a:chExt cx="367013" cy="362247"/>
          </a:xfrm>
        </p:grpSpPr>
        <p:sp>
          <p:nvSpPr>
            <p:cNvPr id="6" name="Freeform 6"/>
            <p:cNvSpPr/>
            <p:nvPr/>
          </p:nvSpPr>
          <p:spPr>
            <a:xfrm>
              <a:off x="0" y="0"/>
              <a:ext cx="367013" cy="362247"/>
            </a:xfrm>
            <a:custGeom>
              <a:avLst/>
              <a:gdLst/>
              <a:ahLst/>
              <a:cxnLst/>
              <a:rect l="l" t="t" r="r" b="b"/>
              <a:pathLst>
                <a:path w="367013" h="362247">
                  <a:moveTo>
                    <a:pt x="111114" y="0"/>
                  </a:moveTo>
                  <a:lnTo>
                    <a:pt x="255899" y="0"/>
                  </a:lnTo>
                  <a:cubicBezTo>
                    <a:pt x="317266" y="0"/>
                    <a:pt x="367013" y="49748"/>
                    <a:pt x="367013" y="111114"/>
                  </a:cubicBezTo>
                  <a:lnTo>
                    <a:pt x="367013" y="251132"/>
                  </a:lnTo>
                  <a:cubicBezTo>
                    <a:pt x="367013" y="280602"/>
                    <a:pt x="355307" y="308864"/>
                    <a:pt x="334469" y="329702"/>
                  </a:cubicBezTo>
                  <a:cubicBezTo>
                    <a:pt x="313631" y="350540"/>
                    <a:pt x="285368" y="362247"/>
                    <a:pt x="255899" y="362247"/>
                  </a:cubicBezTo>
                  <a:lnTo>
                    <a:pt x="111114" y="362247"/>
                  </a:lnTo>
                  <a:cubicBezTo>
                    <a:pt x="49748" y="362247"/>
                    <a:pt x="0" y="312499"/>
                    <a:pt x="0" y="251132"/>
                  </a:cubicBezTo>
                  <a:lnTo>
                    <a:pt x="0" y="111114"/>
                  </a:lnTo>
                  <a:cubicBezTo>
                    <a:pt x="0" y="49748"/>
                    <a:pt x="49748" y="0"/>
                    <a:pt x="111114" y="0"/>
                  </a:cubicBezTo>
                  <a:close/>
                </a:path>
              </a:pathLst>
            </a:custGeom>
            <a:solidFill>
              <a:srgbClr val="FF3131"/>
            </a:solidFill>
          </p:spPr>
          <p:txBody>
            <a:bodyPr/>
            <a:lstStyle/>
            <a:p>
              <a:endParaRPr lang="en-US"/>
            </a:p>
          </p:txBody>
        </p:sp>
        <p:sp>
          <p:nvSpPr>
            <p:cNvPr id="7" name="TextBox 7"/>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2043282" y="4055891"/>
            <a:ext cx="1393503" cy="1375406"/>
            <a:chOff x="0" y="0"/>
            <a:chExt cx="367013" cy="362247"/>
          </a:xfrm>
        </p:grpSpPr>
        <p:sp>
          <p:nvSpPr>
            <p:cNvPr id="9" name="Freeform 9"/>
            <p:cNvSpPr/>
            <p:nvPr/>
          </p:nvSpPr>
          <p:spPr>
            <a:xfrm>
              <a:off x="0" y="0"/>
              <a:ext cx="367013" cy="362247"/>
            </a:xfrm>
            <a:custGeom>
              <a:avLst/>
              <a:gdLst/>
              <a:ahLst/>
              <a:cxnLst/>
              <a:rect l="l" t="t" r="r" b="b"/>
              <a:pathLst>
                <a:path w="367013" h="362247">
                  <a:moveTo>
                    <a:pt x="111114" y="0"/>
                  </a:moveTo>
                  <a:lnTo>
                    <a:pt x="255899" y="0"/>
                  </a:lnTo>
                  <a:cubicBezTo>
                    <a:pt x="317266" y="0"/>
                    <a:pt x="367013" y="49748"/>
                    <a:pt x="367013" y="111114"/>
                  </a:cubicBezTo>
                  <a:lnTo>
                    <a:pt x="367013" y="251132"/>
                  </a:lnTo>
                  <a:cubicBezTo>
                    <a:pt x="367013" y="280602"/>
                    <a:pt x="355307" y="308864"/>
                    <a:pt x="334469" y="329702"/>
                  </a:cubicBezTo>
                  <a:cubicBezTo>
                    <a:pt x="313631" y="350540"/>
                    <a:pt x="285368" y="362247"/>
                    <a:pt x="255899" y="362247"/>
                  </a:cubicBezTo>
                  <a:lnTo>
                    <a:pt x="111114" y="362247"/>
                  </a:lnTo>
                  <a:cubicBezTo>
                    <a:pt x="49748" y="362247"/>
                    <a:pt x="0" y="312499"/>
                    <a:pt x="0" y="251132"/>
                  </a:cubicBezTo>
                  <a:lnTo>
                    <a:pt x="0" y="111114"/>
                  </a:lnTo>
                  <a:cubicBezTo>
                    <a:pt x="0" y="49748"/>
                    <a:pt x="49748" y="0"/>
                    <a:pt x="111114" y="0"/>
                  </a:cubicBezTo>
                  <a:close/>
                </a:path>
              </a:pathLst>
            </a:custGeom>
            <a:solidFill>
              <a:srgbClr val="FF3131"/>
            </a:solidFill>
          </p:spPr>
          <p:txBody>
            <a:bodyPr/>
            <a:lstStyle/>
            <a:p>
              <a:endParaRPr lang="en-US"/>
            </a:p>
          </p:txBody>
        </p:sp>
        <p:sp>
          <p:nvSpPr>
            <p:cNvPr id="10" name="TextBox 1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6763926" y="4095436"/>
            <a:ext cx="1393503" cy="1375406"/>
            <a:chOff x="0" y="0"/>
            <a:chExt cx="367013" cy="362247"/>
          </a:xfrm>
        </p:grpSpPr>
        <p:sp>
          <p:nvSpPr>
            <p:cNvPr id="12" name="Freeform 12"/>
            <p:cNvSpPr/>
            <p:nvPr/>
          </p:nvSpPr>
          <p:spPr>
            <a:xfrm>
              <a:off x="0" y="0"/>
              <a:ext cx="367013" cy="362247"/>
            </a:xfrm>
            <a:custGeom>
              <a:avLst/>
              <a:gdLst/>
              <a:ahLst/>
              <a:cxnLst/>
              <a:rect l="l" t="t" r="r" b="b"/>
              <a:pathLst>
                <a:path w="367013" h="362247">
                  <a:moveTo>
                    <a:pt x="111114" y="0"/>
                  </a:moveTo>
                  <a:lnTo>
                    <a:pt x="255899" y="0"/>
                  </a:lnTo>
                  <a:cubicBezTo>
                    <a:pt x="317266" y="0"/>
                    <a:pt x="367013" y="49748"/>
                    <a:pt x="367013" y="111114"/>
                  </a:cubicBezTo>
                  <a:lnTo>
                    <a:pt x="367013" y="251132"/>
                  </a:lnTo>
                  <a:cubicBezTo>
                    <a:pt x="367013" y="280602"/>
                    <a:pt x="355307" y="308864"/>
                    <a:pt x="334469" y="329702"/>
                  </a:cubicBezTo>
                  <a:cubicBezTo>
                    <a:pt x="313631" y="350540"/>
                    <a:pt x="285368" y="362247"/>
                    <a:pt x="255899" y="362247"/>
                  </a:cubicBezTo>
                  <a:lnTo>
                    <a:pt x="111114" y="362247"/>
                  </a:lnTo>
                  <a:cubicBezTo>
                    <a:pt x="49748" y="362247"/>
                    <a:pt x="0" y="312499"/>
                    <a:pt x="0" y="251132"/>
                  </a:cubicBezTo>
                  <a:lnTo>
                    <a:pt x="0" y="111114"/>
                  </a:lnTo>
                  <a:cubicBezTo>
                    <a:pt x="0" y="49748"/>
                    <a:pt x="49748" y="0"/>
                    <a:pt x="111114" y="0"/>
                  </a:cubicBezTo>
                  <a:close/>
                </a:path>
              </a:pathLst>
            </a:custGeom>
            <a:solidFill>
              <a:srgbClr val="FF3131"/>
            </a:solidFill>
          </p:spPr>
          <p:txBody>
            <a:bodyPr/>
            <a:lstStyle/>
            <a:p>
              <a:endParaRPr lang="en-US"/>
            </a:p>
          </p:txBody>
        </p:sp>
        <p:sp>
          <p:nvSpPr>
            <p:cNvPr id="13" name="TextBox 13"/>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14" name="Group 14"/>
          <p:cNvGrpSpPr/>
          <p:nvPr/>
        </p:nvGrpSpPr>
        <p:grpSpPr>
          <a:xfrm>
            <a:off x="3769145" y="6618667"/>
            <a:ext cx="1393503" cy="1375406"/>
            <a:chOff x="0" y="0"/>
            <a:chExt cx="367013" cy="362247"/>
          </a:xfrm>
        </p:grpSpPr>
        <p:sp>
          <p:nvSpPr>
            <p:cNvPr id="15" name="Freeform 15"/>
            <p:cNvSpPr/>
            <p:nvPr/>
          </p:nvSpPr>
          <p:spPr>
            <a:xfrm>
              <a:off x="0" y="0"/>
              <a:ext cx="367013" cy="362247"/>
            </a:xfrm>
            <a:custGeom>
              <a:avLst/>
              <a:gdLst/>
              <a:ahLst/>
              <a:cxnLst/>
              <a:rect l="l" t="t" r="r" b="b"/>
              <a:pathLst>
                <a:path w="367013" h="362247">
                  <a:moveTo>
                    <a:pt x="111114" y="0"/>
                  </a:moveTo>
                  <a:lnTo>
                    <a:pt x="255899" y="0"/>
                  </a:lnTo>
                  <a:cubicBezTo>
                    <a:pt x="317266" y="0"/>
                    <a:pt x="367013" y="49748"/>
                    <a:pt x="367013" y="111114"/>
                  </a:cubicBezTo>
                  <a:lnTo>
                    <a:pt x="367013" y="251132"/>
                  </a:lnTo>
                  <a:cubicBezTo>
                    <a:pt x="367013" y="280602"/>
                    <a:pt x="355307" y="308864"/>
                    <a:pt x="334469" y="329702"/>
                  </a:cubicBezTo>
                  <a:cubicBezTo>
                    <a:pt x="313631" y="350540"/>
                    <a:pt x="285368" y="362247"/>
                    <a:pt x="255899" y="362247"/>
                  </a:cubicBezTo>
                  <a:lnTo>
                    <a:pt x="111114" y="362247"/>
                  </a:lnTo>
                  <a:cubicBezTo>
                    <a:pt x="49748" y="362247"/>
                    <a:pt x="0" y="312499"/>
                    <a:pt x="0" y="251132"/>
                  </a:cubicBezTo>
                  <a:lnTo>
                    <a:pt x="0" y="111114"/>
                  </a:lnTo>
                  <a:cubicBezTo>
                    <a:pt x="0" y="49748"/>
                    <a:pt x="49748" y="0"/>
                    <a:pt x="111114" y="0"/>
                  </a:cubicBezTo>
                  <a:close/>
                </a:path>
              </a:pathLst>
            </a:custGeom>
            <a:solidFill>
              <a:srgbClr val="FF3131"/>
            </a:solidFill>
          </p:spPr>
          <p:txBody>
            <a:bodyPr/>
            <a:lstStyle/>
            <a:p>
              <a:endParaRPr lang="en-US"/>
            </a:p>
          </p:txBody>
        </p:sp>
        <p:sp>
          <p:nvSpPr>
            <p:cNvPr id="16" name="TextBox 16"/>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0" name="Freeform 30"/>
          <p:cNvSpPr/>
          <p:nvPr/>
        </p:nvSpPr>
        <p:spPr>
          <a:xfrm rot="-3434643">
            <a:off x="6839980" y="5228708"/>
            <a:ext cx="16376490" cy="5353175"/>
          </a:xfrm>
          <a:custGeom>
            <a:avLst/>
            <a:gdLst/>
            <a:ahLst/>
            <a:cxnLst/>
            <a:rect l="l" t="t" r="r" b="b"/>
            <a:pathLst>
              <a:path w="16376490" h="5353175">
                <a:moveTo>
                  <a:pt x="0" y="0"/>
                </a:moveTo>
                <a:lnTo>
                  <a:pt x="16376490" y="0"/>
                </a:lnTo>
                <a:lnTo>
                  <a:pt x="16376490" y="5353175"/>
                </a:lnTo>
                <a:lnTo>
                  <a:pt x="0" y="5353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TextBox 31"/>
          <p:cNvSpPr txBox="1"/>
          <p:nvPr/>
        </p:nvSpPr>
        <p:spPr>
          <a:xfrm>
            <a:off x="13611854" y="4115849"/>
            <a:ext cx="3626308" cy="2231380"/>
          </a:xfrm>
          <a:prstGeom prst="rect">
            <a:avLst/>
          </a:prstGeom>
        </p:spPr>
        <p:txBody>
          <a:bodyPr lIns="0" tIns="0" rIns="0" bIns="0" rtlCol="0" anchor="t">
            <a:spAutoFit/>
          </a:bodyPr>
          <a:lstStyle/>
          <a:p>
            <a:pPr marL="0" lvl="0" indent="0" algn="l">
              <a:lnSpc>
                <a:spcPts val="5759"/>
              </a:lnSpc>
              <a:spcBef>
                <a:spcPct val="0"/>
              </a:spcBef>
            </a:pPr>
            <a:r>
              <a:rPr lang="en-US" sz="4800" dirty="0">
                <a:solidFill>
                  <a:srgbClr val="FFFFFF"/>
                </a:solidFill>
                <a:latin typeface="29LT Bukra Condensed"/>
                <a:cs typeface="29LT Bukra Condensed"/>
              </a:rPr>
              <a:t>Efficiency and Scalability </a:t>
            </a:r>
            <a:br>
              <a:rPr lang="en-US" sz="4800" dirty="0">
                <a:solidFill>
                  <a:srgbClr val="FFFFFF"/>
                </a:solidFill>
                <a:latin typeface="29LT Bukra Condensed"/>
                <a:cs typeface="29LT Bukra Condensed"/>
              </a:rPr>
            </a:br>
            <a:endParaRPr lang="en-US" sz="4800" dirty="0">
              <a:solidFill>
                <a:srgbClr val="FFFFFF"/>
              </a:solidFill>
              <a:latin typeface="29LT Bukra Condensed"/>
              <a:cs typeface="29LT Bukra Condensed"/>
              <a:sym typeface="29LT Bukra Condensed"/>
            </a:endParaRPr>
          </a:p>
        </p:txBody>
      </p:sp>
      <p:sp>
        <p:nvSpPr>
          <p:cNvPr id="32" name="TextBox 32"/>
          <p:cNvSpPr txBox="1"/>
          <p:nvPr/>
        </p:nvSpPr>
        <p:spPr>
          <a:xfrm>
            <a:off x="5334000" y="6670473"/>
            <a:ext cx="3630275" cy="2231380"/>
          </a:xfrm>
          <a:prstGeom prst="rect">
            <a:avLst/>
          </a:prstGeom>
        </p:spPr>
        <p:txBody>
          <a:bodyPr wrap="square" lIns="0" tIns="0" rIns="0" bIns="0" rtlCol="0" anchor="t">
            <a:spAutoFit/>
          </a:bodyPr>
          <a:lstStyle/>
          <a:p>
            <a:pPr marL="0" lvl="0" indent="0" algn="l">
              <a:lnSpc>
                <a:spcPts val="5759"/>
              </a:lnSpc>
              <a:spcBef>
                <a:spcPct val="0"/>
              </a:spcBef>
            </a:pPr>
            <a:r>
              <a:rPr lang="en-US" sz="4800" dirty="0">
                <a:solidFill>
                  <a:srgbClr val="FFFFFF"/>
                </a:solidFill>
                <a:latin typeface="29LT Bukra Condensed"/>
                <a:cs typeface="29LT Bukra Condensed"/>
              </a:rPr>
              <a:t>Diversity of Database Types </a:t>
            </a:r>
            <a:br>
              <a:rPr lang="en-US" sz="4800" dirty="0">
                <a:solidFill>
                  <a:srgbClr val="FFFFFF"/>
                </a:solidFill>
                <a:latin typeface="29LT Bukra Condensed"/>
                <a:cs typeface="29LT Bukra Condensed"/>
              </a:rPr>
            </a:br>
            <a:endParaRPr lang="en-US" sz="4800" dirty="0">
              <a:solidFill>
                <a:srgbClr val="FFFFFF"/>
              </a:solidFill>
              <a:latin typeface="29LT Bukra Condensed"/>
              <a:cs typeface="29LT Bukra Condensed"/>
              <a:sym typeface="29LT Bukra Condensed"/>
            </a:endParaRPr>
          </a:p>
        </p:txBody>
      </p:sp>
      <p:sp>
        <p:nvSpPr>
          <p:cNvPr id="33" name="TextBox 33"/>
          <p:cNvSpPr txBox="1"/>
          <p:nvPr/>
        </p:nvSpPr>
        <p:spPr>
          <a:xfrm>
            <a:off x="3132212" y="4064445"/>
            <a:ext cx="3626308" cy="1487587"/>
          </a:xfrm>
          <a:prstGeom prst="rect">
            <a:avLst/>
          </a:prstGeom>
        </p:spPr>
        <p:txBody>
          <a:bodyPr lIns="0" tIns="0" rIns="0" bIns="0" rtlCol="0" anchor="t">
            <a:spAutoFit/>
          </a:bodyPr>
          <a:lstStyle/>
          <a:p>
            <a:pPr marL="0" lvl="0" indent="0" algn="l">
              <a:lnSpc>
                <a:spcPts val="5759"/>
              </a:lnSpc>
              <a:spcBef>
                <a:spcPct val="0"/>
              </a:spcBef>
            </a:pPr>
            <a:r>
              <a:rPr lang="en-US" sz="4800" u="none" strike="noStrike" dirty="0">
                <a:solidFill>
                  <a:srgbClr val="FFFFFF"/>
                </a:solidFill>
                <a:latin typeface="29LT Bukra Condensed"/>
                <a:ea typeface="29LT Bukra Condensed"/>
                <a:cs typeface="29LT Bukra Condensed"/>
                <a:sym typeface="29LT Bukra Condensed"/>
              </a:rPr>
              <a:t>Mining Methodology</a:t>
            </a:r>
          </a:p>
        </p:txBody>
      </p:sp>
      <p:sp>
        <p:nvSpPr>
          <p:cNvPr id="38" name="TextBox 38"/>
          <p:cNvSpPr txBox="1"/>
          <p:nvPr/>
        </p:nvSpPr>
        <p:spPr>
          <a:xfrm>
            <a:off x="8248269" y="4514396"/>
            <a:ext cx="3389618" cy="743793"/>
          </a:xfrm>
          <a:prstGeom prst="rect">
            <a:avLst/>
          </a:prstGeom>
        </p:spPr>
        <p:txBody>
          <a:bodyPr lIns="0" tIns="0" rIns="0" bIns="0" rtlCol="0" anchor="t">
            <a:spAutoFit/>
          </a:bodyPr>
          <a:lstStyle/>
          <a:p>
            <a:pPr marL="0" lvl="0" indent="0" algn="l">
              <a:lnSpc>
                <a:spcPts val="5759"/>
              </a:lnSpc>
              <a:spcBef>
                <a:spcPct val="0"/>
              </a:spcBef>
            </a:pPr>
            <a:r>
              <a:rPr lang="en-US" sz="4800" u="none" strike="noStrike" dirty="0">
                <a:solidFill>
                  <a:srgbClr val="FFFFFF"/>
                </a:solidFill>
                <a:latin typeface="29LT Bukra Condensed"/>
                <a:ea typeface="29LT Bukra Condensed"/>
                <a:cs typeface="29LT Bukra Condensed"/>
                <a:sym typeface="29LT Bukra Condensed"/>
              </a:rPr>
              <a:t>User Interaction</a:t>
            </a:r>
          </a:p>
        </p:txBody>
      </p:sp>
      <p:sp>
        <p:nvSpPr>
          <p:cNvPr id="39" name="TextBox 39"/>
          <p:cNvSpPr txBox="1"/>
          <p:nvPr/>
        </p:nvSpPr>
        <p:spPr>
          <a:xfrm>
            <a:off x="1042722" y="1169086"/>
            <a:ext cx="13740078" cy="1808187"/>
          </a:xfrm>
          <a:prstGeom prst="rect">
            <a:avLst/>
          </a:prstGeom>
        </p:spPr>
        <p:txBody>
          <a:bodyPr wrap="square" lIns="0" tIns="0" rIns="0" bIns="0" rtlCol="0" anchor="t">
            <a:spAutoFit/>
          </a:bodyPr>
          <a:lstStyle/>
          <a:p>
            <a:pPr marL="0" lvl="0" indent="0" algn="ctr">
              <a:lnSpc>
                <a:spcPts val="14054"/>
              </a:lnSpc>
              <a:spcBef>
                <a:spcPct val="0"/>
              </a:spcBef>
            </a:pPr>
            <a:r>
              <a:rPr lang="en-US" sz="10000" dirty="0">
                <a:solidFill>
                  <a:srgbClr val="FF3131"/>
                </a:solidFill>
                <a:latin typeface="29LT Bukra Condensed"/>
                <a:ea typeface="29LT Bukra Condensed"/>
                <a:cs typeface="29LT Bukra Condensed"/>
                <a:sym typeface="29LT Bukra Condensed"/>
              </a:rPr>
              <a:t>MAJOR ISSUES IN DATA MINING</a:t>
            </a:r>
            <a:endParaRPr lang="en-US" sz="10000" u="none" strike="noStrike" dirty="0">
              <a:solidFill>
                <a:srgbClr val="FFFFFF"/>
              </a:solidFill>
              <a:latin typeface="29LT Bukra Condensed"/>
              <a:ea typeface="29LT Bukra Condensed"/>
              <a:cs typeface="29LT Bukra Condensed"/>
              <a:sym typeface="29LT Bukra Condensed"/>
            </a:endParaRPr>
          </a:p>
        </p:txBody>
      </p:sp>
      <p:sp>
        <p:nvSpPr>
          <p:cNvPr id="40" name="TextBox 40"/>
          <p:cNvSpPr txBox="1"/>
          <p:nvPr/>
        </p:nvSpPr>
        <p:spPr>
          <a:xfrm>
            <a:off x="1691261" y="3937826"/>
            <a:ext cx="1043365" cy="1283557"/>
          </a:xfrm>
          <a:prstGeom prst="rect">
            <a:avLst/>
          </a:prstGeom>
        </p:spPr>
        <p:txBody>
          <a:bodyPr lIns="0" tIns="0" rIns="0" bIns="0" rtlCol="0" anchor="t">
            <a:spAutoFit/>
          </a:bodyPr>
          <a:lstStyle/>
          <a:p>
            <a:pPr marL="0" lvl="0" indent="0" algn="ctr">
              <a:lnSpc>
                <a:spcPts val="10037"/>
              </a:lnSpc>
              <a:spcBef>
                <a:spcPct val="0"/>
              </a:spcBef>
            </a:pPr>
            <a:r>
              <a:rPr lang="en-US" sz="8364" dirty="0">
                <a:solidFill>
                  <a:srgbClr val="FFFFFF"/>
                </a:solidFill>
                <a:latin typeface="29LT Bukra Condensed"/>
                <a:ea typeface="29LT Bukra Condensed"/>
                <a:cs typeface="29LT Bukra Condensed"/>
                <a:sym typeface="29LT Bukra Condensed"/>
              </a:rPr>
              <a:t>01</a:t>
            </a:r>
          </a:p>
        </p:txBody>
      </p:sp>
      <p:sp>
        <p:nvSpPr>
          <p:cNvPr id="41" name="TextBox 41"/>
          <p:cNvSpPr txBox="1"/>
          <p:nvPr/>
        </p:nvSpPr>
        <p:spPr>
          <a:xfrm>
            <a:off x="6938995" y="3964129"/>
            <a:ext cx="1043365" cy="1542990"/>
          </a:xfrm>
          <a:prstGeom prst="rect">
            <a:avLst/>
          </a:prstGeom>
        </p:spPr>
        <p:txBody>
          <a:bodyPr lIns="0" tIns="0" rIns="0" bIns="0" rtlCol="0" anchor="t">
            <a:spAutoFit/>
          </a:bodyPr>
          <a:lstStyle/>
          <a:p>
            <a:pPr marL="0" lvl="0" indent="0" algn="ctr">
              <a:lnSpc>
                <a:spcPts val="10037"/>
              </a:lnSpc>
              <a:spcBef>
                <a:spcPct val="0"/>
              </a:spcBef>
            </a:pPr>
            <a:r>
              <a:rPr lang="en-US" sz="8364" dirty="0">
                <a:solidFill>
                  <a:srgbClr val="FFFFFF"/>
                </a:solidFill>
                <a:latin typeface="29LT Bukra Condensed"/>
                <a:ea typeface="29LT Bukra Condensed"/>
                <a:cs typeface="29LT Bukra Condensed"/>
                <a:sym typeface="29LT Bukra Condensed"/>
              </a:rPr>
              <a:t>02</a:t>
            </a:r>
          </a:p>
        </p:txBody>
      </p:sp>
      <p:sp>
        <p:nvSpPr>
          <p:cNvPr id="42" name="TextBox 42"/>
          <p:cNvSpPr txBox="1"/>
          <p:nvPr/>
        </p:nvSpPr>
        <p:spPr>
          <a:xfrm>
            <a:off x="12218351" y="3888307"/>
            <a:ext cx="1043365" cy="1542990"/>
          </a:xfrm>
          <a:prstGeom prst="rect">
            <a:avLst/>
          </a:prstGeom>
        </p:spPr>
        <p:txBody>
          <a:bodyPr lIns="0" tIns="0" rIns="0" bIns="0" rtlCol="0" anchor="t">
            <a:spAutoFit/>
          </a:bodyPr>
          <a:lstStyle/>
          <a:p>
            <a:pPr marL="0" lvl="0" indent="0" algn="ctr">
              <a:lnSpc>
                <a:spcPts val="10037"/>
              </a:lnSpc>
              <a:spcBef>
                <a:spcPct val="0"/>
              </a:spcBef>
            </a:pPr>
            <a:r>
              <a:rPr lang="en-US" sz="8364">
                <a:solidFill>
                  <a:srgbClr val="FFFFFF"/>
                </a:solidFill>
                <a:latin typeface="29LT Bukra Condensed"/>
                <a:ea typeface="29LT Bukra Condensed"/>
                <a:cs typeface="29LT Bukra Condensed"/>
                <a:sym typeface="29LT Bukra Condensed"/>
              </a:rPr>
              <a:t>03</a:t>
            </a:r>
          </a:p>
        </p:txBody>
      </p:sp>
      <p:sp>
        <p:nvSpPr>
          <p:cNvPr id="43" name="TextBox 43"/>
          <p:cNvSpPr txBox="1"/>
          <p:nvPr/>
        </p:nvSpPr>
        <p:spPr>
          <a:xfrm>
            <a:off x="3944214" y="6451083"/>
            <a:ext cx="1043365" cy="1542990"/>
          </a:xfrm>
          <a:prstGeom prst="rect">
            <a:avLst/>
          </a:prstGeom>
        </p:spPr>
        <p:txBody>
          <a:bodyPr lIns="0" tIns="0" rIns="0" bIns="0" rtlCol="0" anchor="t">
            <a:spAutoFit/>
          </a:bodyPr>
          <a:lstStyle/>
          <a:p>
            <a:pPr marL="0" lvl="0" indent="0" algn="ctr">
              <a:lnSpc>
                <a:spcPts val="10037"/>
              </a:lnSpc>
              <a:spcBef>
                <a:spcPct val="0"/>
              </a:spcBef>
            </a:pPr>
            <a:r>
              <a:rPr lang="en-US" sz="8364">
                <a:solidFill>
                  <a:srgbClr val="FFFFFF"/>
                </a:solidFill>
                <a:latin typeface="29LT Bukra Condensed"/>
                <a:ea typeface="29LT Bukra Condensed"/>
                <a:cs typeface="29LT Bukra Condensed"/>
                <a:sym typeface="29LT Bukra Condensed"/>
              </a:rPr>
              <a:t>04</a:t>
            </a:r>
          </a:p>
        </p:txBody>
      </p:sp>
      <p:grpSp>
        <p:nvGrpSpPr>
          <p:cNvPr id="48" name="Group 14">
            <a:extLst>
              <a:ext uri="{FF2B5EF4-FFF2-40B4-BE49-F238E27FC236}">
                <a16:creationId xmlns:a16="http://schemas.microsoft.com/office/drawing/2014/main" id="{BD856ECE-3767-623A-8E27-832E078AA1B3}"/>
              </a:ext>
            </a:extLst>
          </p:cNvPr>
          <p:cNvGrpSpPr/>
          <p:nvPr/>
        </p:nvGrpSpPr>
        <p:grpSpPr>
          <a:xfrm>
            <a:off x="9731595" y="6606484"/>
            <a:ext cx="1393503" cy="1375406"/>
            <a:chOff x="0" y="0"/>
            <a:chExt cx="367013" cy="362247"/>
          </a:xfrm>
        </p:grpSpPr>
        <p:sp>
          <p:nvSpPr>
            <p:cNvPr id="49" name="Freeform 15">
              <a:extLst>
                <a:ext uri="{FF2B5EF4-FFF2-40B4-BE49-F238E27FC236}">
                  <a16:creationId xmlns:a16="http://schemas.microsoft.com/office/drawing/2014/main" id="{3EF54EFC-55E5-8A7F-0705-29EF9F168A96}"/>
                </a:ext>
              </a:extLst>
            </p:cNvPr>
            <p:cNvSpPr/>
            <p:nvPr/>
          </p:nvSpPr>
          <p:spPr>
            <a:xfrm>
              <a:off x="0" y="0"/>
              <a:ext cx="367013" cy="362247"/>
            </a:xfrm>
            <a:custGeom>
              <a:avLst/>
              <a:gdLst/>
              <a:ahLst/>
              <a:cxnLst/>
              <a:rect l="l" t="t" r="r" b="b"/>
              <a:pathLst>
                <a:path w="367013" h="362247">
                  <a:moveTo>
                    <a:pt x="111114" y="0"/>
                  </a:moveTo>
                  <a:lnTo>
                    <a:pt x="255899" y="0"/>
                  </a:lnTo>
                  <a:cubicBezTo>
                    <a:pt x="317266" y="0"/>
                    <a:pt x="367013" y="49748"/>
                    <a:pt x="367013" y="111114"/>
                  </a:cubicBezTo>
                  <a:lnTo>
                    <a:pt x="367013" y="251132"/>
                  </a:lnTo>
                  <a:cubicBezTo>
                    <a:pt x="367013" y="280602"/>
                    <a:pt x="355307" y="308864"/>
                    <a:pt x="334469" y="329702"/>
                  </a:cubicBezTo>
                  <a:cubicBezTo>
                    <a:pt x="313631" y="350540"/>
                    <a:pt x="285368" y="362247"/>
                    <a:pt x="255899" y="362247"/>
                  </a:cubicBezTo>
                  <a:lnTo>
                    <a:pt x="111114" y="362247"/>
                  </a:lnTo>
                  <a:cubicBezTo>
                    <a:pt x="49748" y="362247"/>
                    <a:pt x="0" y="312499"/>
                    <a:pt x="0" y="251132"/>
                  </a:cubicBezTo>
                  <a:lnTo>
                    <a:pt x="0" y="111114"/>
                  </a:lnTo>
                  <a:cubicBezTo>
                    <a:pt x="0" y="49748"/>
                    <a:pt x="49748" y="0"/>
                    <a:pt x="111114" y="0"/>
                  </a:cubicBezTo>
                  <a:close/>
                </a:path>
              </a:pathLst>
            </a:custGeom>
            <a:solidFill>
              <a:srgbClr val="FF3131"/>
            </a:solidFill>
          </p:spPr>
          <p:txBody>
            <a:bodyPr/>
            <a:lstStyle/>
            <a:p>
              <a:endParaRPr lang="en-US"/>
            </a:p>
          </p:txBody>
        </p:sp>
        <p:sp>
          <p:nvSpPr>
            <p:cNvPr id="50" name="TextBox 16">
              <a:extLst>
                <a:ext uri="{FF2B5EF4-FFF2-40B4-BE49-F238E27FC236}">
                  <a16:creationId xmlns:a16="http://schemas.microsoft.com/office/drawing/2014/main" id="{D2CB91FA-8541-B1F8-60AC-9A7F21E7AD76}"/>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51" name="TextBox 32">
            <a:extLst>
              <a:ext uri="{FF2B5EF4-FFF2-40B4-BE49-F238E27FC236}">
                <a16:creationId xmlns:a16="http://schemas.microsoft.com/office/drawing/2014/main" id="{F3831DE1-7109-7B20-E0CB-BB51AB4CF3A0}"/>
              </a:ext>
            </a:extLst>
          </p:cNvPr>
          <p:cNvSpPr txBox="1"/>
          <p:nvPr/>
        </p:nvSpPr>
        <p:spPr>
          <a:xfrm>
            <a:off x="11278247" y="6670473"/>
            <a:ext cx="3630275" cy="2975173"/>
          </a:xfrm>
          <a:prstGeom prst="rect">
            <a:avLst/>
          </a:prstGeom>
        </p:spPr>
        <p:txBody>
          <a:bodyPr wrap="square" lIns="0" tIns="0" rIns="0" bIns="0" rtlCol="0" anchor="t">
            <a:spAutoFit/>
          </a:bodyPr>
          <a:lstStyle/>
          <a:p>
            <a:pPr>
              <a:lnSpc>
                <a:spcPts val="5759"/>
              </a:lnSpc>
              <a:spcBef>
                <a:spcPct val="0"/>
              </a:spcBef>
            </a:pPr>
            <a:r>
              <a:rPr lang="en-US" sz="4800" dirty="0">
                <a:solidFill>
                  <a:srgbClr val="FFFFFF"/>
                </a:solidFill>
                <a:latin typeface="29LT Bukra Condensed"/>
                <a:cs typeface="29LT Bukra Condensed"/>
              </a:rPr>
              <a:t>Data Mining and Society </a:t>
            </a:r>
            <a:br>
              <a:rPr lang="en-US" sz="4800" dirty="0">
                <a:solidFill>
                  <a:srgbClr val="FFFFFF"/>
                </a:solidFill>
                <a:latin typeface="29LT Bukra Condensed"/>
                <a:cs typeface="29LT Bukra Condensed"/>
              </a:rPr>
            </a:br>
            <a:br>
              <a:rPr lang="en-US" sz="4800" dirty="0">
                <a:solidFill>
                  <a:srgbClr val="FFFFFF"/>
                </a:solidFill>
                <a:latin typeface="29LT Bukra Condensed"/>
                <a:cs typeface="29LT Bukra Condensed"/>
              </a:rPr>
            </a:br>
            <a:endParaRPr lang="en-US" sz="4800" dirty="0">
              <a:solidFill>
                <a:srgbClr val="FFFFFF"/>
              </a:solidFill>
              <a:latin typeface="29LT Bukra Condensed"/>
              <a:cs typeface="29LT Bukra Condensed"/>
              <a:sym typeface="29LT Bukra Condensed"/>
            </a:endParaRPr>
          </a:p>
        </p:txBody>
      </p:sp>
      <p:sp>
        <p:nvSpPr>
          <p:cNvPr id="52" name="TextBox 43">
            <a:extLst>
              <a:ext uri="{FF2B5EF4-FFF2-40B4-BE49-F238E27FC236}">
                <a16:creationId xmlns:a16="http://schemas.microsoft.com/office/drawing/2014/main" id="{DF7B5390-4976-0448-A558-27AB6F4246BA}"/>
              </a:ext>
            </a:extLst>
          </p:cNvPr>
          <p:cNvSpPr txBox="1"/>
          <p:nvPr/>
        </p:nvSpPr>
        <p:spPr>
          <a:xfrm>
            <a:off x="9906664" y="6438900"/>
            <a:ext cx="1043365" cy="1283557"/>
          </a:xfrm>
          <a:prstGeom prst="rect">
            <a:avLst/>
          </a:prstGeom>
        </p:spPr>
        <p:txBody>
          <a:bodyPr lIns="0" tIns="0" rIns="0" bIns="0" rtlCol="0" anchor="t">
            <a:spAutoFit/>
          </a:bodyPr>
          <a:lstStyle/>
          <a:p>
            <a:pPr marL="0" lvl="0" indent="0" algn="ctr">
              <a:lnSpc>
                <a:spcPts val="10037"/>
              </a:lnSpc>
              <a:spcBef>
                <a:spcPct val="0"/>
              </a:spcBef>
            </a:pPr>
            <a:r>
              <a:rPr lang="en-US" sz="8364" dirty="0">
                <a:solidFill>
                  <a:srgbClr val="FFFFFF"/>
                </a:solidFill>
                <a:latin typeface="29LT Bukra Condensed"/>
                <a:ea typeface="29LT Bukra Condensed"/>
                <a:cs typeface="29LT Bukra Condensed"/>
                <a:sym typeface="29LT Bukra Condensed"/>
              </a:rPr>
              <a:t>05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2997249" y="3975591"/>
            <a:ext cx="2601272" cy="2264981"/>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5181600" y="4239406"/>
            <a:ext cx="14412702" cy="1808187"/>
          </a:xfrm>
          <a:prstGeom prst="rect">
            <a:avLst/>
          </a:prstGeom>
        </p:spPr>
        <p:txBody>
          <a:bodyPr wrap="square" lIns="0" tIns="0" rIns="0" bIns="0" rtlCol="0" anchor="t">
            <a:spAutoFit/>
          </a:bodyPr>
          <a:lstStyle/>
          <a:p>
            <a:pPr marL="0" lvl="0" indent="0" algn="l">
              <a:lnSpc>
                <a:spcPts val="14054"/>
              </a:lnSpc>
              <a:spcBef>
                <a:spcPct val="0"/>
              </a:spcBef>
            </a:pPr>
            <a:r>
              <a:rPr lang="en-US" sz="11712" dirty="0">
                <a:solidFill>
                  <a:srgbClr val="FFFFFF"/>
                </a:solidFill>
                <a:latin typeface="29LT Bukra Condensed"/>
                <a:ea typeface="29LT Bukra Condensed"/>
                <a:cs typeface="29LT Bukra Condensed"/>
                <a:sym typeface="29LT Bukra Condensed"/>
              </a:rPr>
              <a:t>Mining Methodology</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3237851" y="3817655"/>
            <a:ext cx="1947664" cy="1769715"/>
          </a:xfrm>
          <a:prstGeom prst="rect">
            <a:avLst/>
          </a:prstGeom>
        </p:spPr>
        <p:txBody>
          <a:bodyPr wrap="square"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01</a:t>
            </a:r>
          </a:p>
        </p:txBody>
      </p:sp>
    </p:spTree>
    <p:extLst>
      <p:ext uri="{BB962C8B-B14F-4D97-AF65-F5344CB8AC3E}">
        <p14:creationId xmlns:p14="http://schemas.microsoft.com/office/powerpoint/2010/main" val="204598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18" name="Group 18"/>
          <p:cNvGrpSpPr/>
          <p:nvPr/>
        </p:nvGrpSpPr>
        <p:grpSpPr>
          <a:xfrm>
            <a:off x="928947" y="1749207"/>
            <a:ext cx="1915131" cy="1890259"/>
            <a:chOff x="0" y="0"/>
            <a:chExt cx="367013" cy="362247"/>
          </a:xfrm>
        </p:grpSpPr>
        <p:sp>
          <p:nvSpPr>
            <p:cNvPr id="19" name="Freeform 19"/>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0" name="TextBox 20"/>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3113298" y="1996752"/>
            <a:ext cx="10611045" cy="1808187"/>
          </a:xfrm>
          <a:prstGeom prst="rect">
            <a:avLst/>
          </a:prstGeom>
        </p:spPr>
        <p:txBody>
          <a:bodyPr wrap="square" lIns="0" tIns="0" rIns="0" bIns="0" rtlCol="0" anchor="t">
            <a:spAutoFit/>
          </a:bodyPr>
          <a:lstStyle/>
          <a:p>
            <a:pPr marL="0" lvl="0" indent="0" algn="l">
              <a:lnSpc>
                <a:spcPts val="14054"/>
              </a:lnSpc>
              <a:spcBef>
                <a:spcPct val="0"/>
              </a:spcBef>
            </a:pPr>
            <a:r>
              <a:rPr lang="en-US" sz="11712" dirty="0">
                <a:solidFill>
                  <a:srgbClr val="FFFFFF"/>
                </a:solidFill>
                <a:latin typeface="29LT Bukra Condensed"/>
                <a:ea typeface="29LT Bukra Condensed"/>
                <a:cs typeface="29LT Bukra Condensed"/>
                <a:sym typeface="29LT Bukra Condensed"/>
              </a:rPr>
              <a:t>Mining Methodology</a:t>
            </a:r>
            <a:endParaRPr lang="en-US" sz="11712" u="none" strike="noStrike" dirty="0">
              <a:solidFill>
                <a:srgbClr val="FFFFFF"/>
              </a:solidFill>
              <a:latin typeface="29LT Bukra Condensed"/>
              <a:ea typeface="29LT Bukra Condensed"/>
              <a:cs typeface="29LT Bukra Condensed"/>
              <a:sym typeface="29LT Bukra Condensed"/>
            </a:endParaRPr>
          </a:p>
        </p:txBody>
      </p:sp>
      <p:sp>
        <p:nvSpPr>
          <p:cNvPr id="32" name="TextBox 32"/>
          <p:cNvSpPr txBox="1"/>
          <p:nvPr/>
        </p:nvSpPr>
        <p:spPr>
          <a:xfrm>
            <a:off x="1169549" y="1567373"/>
            <a:ext cx="1433926" cy="1769715"/>
          </a:xfrm>
          <a:prstGeom prst="rect">
            <a:avLst/>
          </a:prstGeom>
        </p:spPr>
        <p:txBody>
          <a:bodyPr lIns="0" tIns="0" rIns="0" bIns="0" rtlCol="0" anchor="t">
            <a:spAutoFit/>
          </a:bodyPr>
          <a:lstStyle/>
          <a:p>
            <a:pPr marL="0" lvl="0" indent="0" algn="ctr">
              <a:lnSpc>
                <a:spcPts val="13795"/>
              </a:lnSpc>
              <a:spcBef>
                <a:spcPct val="0"/>
              </a:spcBef>
            </a:pPr>
            <a:r>
              <a:rPr lang="en-US" sz="11496" dirty="0">
                <a:solidFill>
                  <a:srgbClr val="FFFFFF"/>
                </a:solidFill>
                <a:latin typeface="29LT Bukra Condensed"/>
                <a:ea typeface="29LT Bukra Condensed"/>
                <a:cs typeface="29LT Bukra Condensed"/>
                <a:sym typeface="29LT Bukra Condensed"/>
              </a:rPr>
              <a:t>01</a:t>
            </a:r>
          </a:p>
        </p:txBody>
      </p:sp>
      <p:grpSp>
        <p:nvGrpSpPr>
          <p:cNvPr id="21" name="Group 18">
            <a:extLst>
              <a:ext uri="{FF2B5EF4-FFF2-40B4-BE49-F238E27FC236}">
                <a16:creationId xmlns:a16="http://schemas.microsoft.com/office/drawing/2014/main" id="{122F4008-396E-788B-7443-5DFCDEFE2E4E}"/>
              </a:ext>
            </a:extLst>
          </p:cNvPr>
          <p:cNvGrpSpPr/>
          <p:nvPr/>
        </p:nvGrpSpPr>
        <p:grpSpPr>
          <a:xfrm>
            <a:off x="1358123" y="4687640"/>
            <a:ext cx="4989774" cy="1314173"/>
            <a:chOff x="0" y="0"/>
            <a:chExt cx="367013" cy="362247"/>
          </a:xfrm>
        </p:grpSpPr>
        <p:sp>
          <p:nvSpPr>
            <p:cNvPr id="22" name="Freeform 19">
              <a:extLst>
                <a:ext uri="{FF2B5EF4-FFF2-40B4-BE49-F238E27FC236}">
                  <a16:creationId xmlns:a16="http://schemas.microsoft.com/office/drawing/2014/main" id="{1E548854-212E-FD30-D770-7B6295C5E2A2}"/>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3" name="TextBox 20">
              <a:extLst>
                <a:ext uri="{FF2B5EF4-FFF2-40B4-BE49-F238E27FC236}">
                  <a16:creationId xmlns:a16="http://schemas.microsoft.com/office/drawing/2014/main" id="{03B174C7-A15A-4C7C-0C74-D4B2D220A4B6}"/>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24" name="Group 18">
            <a:extLst>
              <a:ext uri="{FF2B5EF4-FFF2-40B4-BE49-F238E27FC236}">
                <a16:creationId xmlns:a16="http://schemas.microsoft.com/office/drawing/2014/main" id="{D49E2D1D-DBCE-CD99-DAE2-F7E6B74599F0}"/>
              </a:ext>
            </a:extLst>
          </p:cNvPr>
          <p:cNvGrpSpPr/>
          <p:nvPr/>
        </p:nvGrpSpPr>
        <p:grpSpPr>
          <a:xfrm>
            <a:off x="6755978" y="4601251"/>
            <a:ext cx="4989774" cy="1314173"/>
            <a:chOff x="0" y="0"/>
            <a:chExt cx="367013" cy="362247"/>
          </a:xfrm>
        </p:grpSpPr>
        <p:sp>
          <p:nvSpPr>
            <p:cNvPr id="25" name="Freeform 19">
              <a:extLst>
                <a:ext uri="{FF2B5EF4-FFF2-40B4-BE49-F238E27FC236}">
                  <a16:creationId xmlns:a16="http://schemas.microsoft.com/office/drawing/2014/main" id="{82BF03A4-F74F-3232-55BE-973CE3D62EC8}"/>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26" name="TextBox 20">
              <a:extLst>
                <a:ext uri="{FF2B5EF4-FFF2-40B4-BE49-F238E27FC236}">
                  <a16:creationId xmlns:a16="http://schemas.microsoft.com/office/drawing/2014/main" id="{BEF3067E-1D95-69B2-9E01-7553376C0793}"/>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27" name="Group 18">
            <a:extLst>
              <a:ext uri="{FF2B5EF4-FFF2-40B4-BE49-F238E27FC236}">
                <a16:creationId xmlns:a16="http://schemas.microsoft.com/office/drawing/2014/main" id="{4C486EE0-0FDE-3ED3-E833-C8D40BE5AFFA}"/>
              </a:ext>
            </a:extLst>
          </p:cNvPr>
          <p:cNvGrpSpPr/>
          <p:nvPr/>
        </p:nvGrpSpPr>
        <p:grpSpPr>
          <a:xfrm>
            <a:off x="12153833" y="4687640"/>
            <a:ext cx="4989774" cy="1314172"/>
            <a:chOff x="0" y="0"/>
            <a:chExt cx="367013" cy="362247"/>
          </a:xfrm>
        </p:grpSpPr>
        <p:sp>
          <p:nvSpPr>
            <p:cNvPr id="28" name="Freeform 19">
              <a:extLst>
                <a:ext uri="{FF2B5EF4-FFF2-40B4-BE49-F238E27FC236}">
                  <a16:creationId xmlns:a16="http://schemas.microsoft.com/office/drawing/2014/main" id="{725AC7F6-EF65-A5D1-7BA0-16F4D0D759E1}"/>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dirty="0"/>
            </a:p>
          </p:txBody>
        </p:sp>
        <p:sp>
          <p:nvSpPr>
            <p:cNvPr id="29" name="TextBox 20">
              <a:extLst>
                <a:ext uri="{FF2B5EF4-FFF2-40B4-BE49-F238E27FC236}">
                  <a16:creationId xmlns:a16="http://schemas.microsoft.com/office/drawing/2014/main" id="{5022C2E8-5B3B-C21E-A5E9-058B45D15DBD}"/>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30" name="Group 18">
            <a:extLst>
              <a:ext uri="{FF2B5EF4-FFF2-40B4-BE49-F238E27FC236}">
                <a16:creationId xmlns:a16="http://schemas.microsoft.com/office/drawing/2014/main" id="{52B3B144-FB8E-D95F-2675-CF04E1D634DA}"/>
              </a:ext>
            </a:extLst>
          </p:cNvPr>
          <p:cNvGrpSpPr/>
          <p:nvPr/>
        </p:nvGrpSpPr>
        <p:grpSpPr>
          <a:xfrm>
            <a:off x="1409997" y="7451169"/>
            <a:ext cx="4989774" cy="1214611"/>
            <a:chOff x="0" y="0"/>
            <a:chExt cx="367013" cy="362247"/>
          </a:xfrm>
        </p:grpSpPr>
        <p:sp>
          <p:nvSpPr>
            <p:cNvPr id="33" name="Freeform 19">
              <a:extLst>
                <a:ext uri="{FF2B5EF4-FFF2-40B4-BE49-F238E27FC236}">
                  <a16:creationId xmlns:a16="http://schemas.microsoft.com/office/drawing/2014/main" id="{875525E8-71A8-441E-6508-0F11D6B9E3C8}"/>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34" name="TextBox 20">
              <a:extLst>
                <a:ext uri="{FF2B5EF4-FFF2-40B4-BE49-F238E27FC236}">
                  <a16:creationId xmlns:a16="http://schemas.microsoft.com/office/drawing/2014/main" id="{1E80EF89-D134-5A6C-DE6B-552A7964E47C}"/>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35" name="Group 18">
            <a:extLst>
              <a:ext uri="{FF2B5EF4-FFF2-40B4-BE49-F238E27FC236}">
                <a16:creationId xmlns:a16="http://schemas.microsoft.com/office/drawing/2014/main" id="{F913D252-BC0E-B670-7AA9-13BE9A9EFE66}"/>
              </a:ext>
            </a:extLst>
          </p:cNvPr>
          <p:cNvGrpSpPr/>
          <p:nvPr/>
        </p:nvGrpSpPr>
        <p:grpSpPr>
          <a:xfrm>
            <a:off x="6843601" y="7373118"/>
            <a:ext cx="4989774" cy="1292662"/>
            <a:chOff x="0" y="0"/>
            <a:chExt cx="367013" cy="362247"/>
          </a:xfrm>
        </p:grpSpPr>
        <p:sp>
          <p:nvSpPr>
            <p:cNvPr id="36" name="Freeform 19">
              <a:extLst>
                <a:ext uri="{FF2B5EF4-FFF2-40B4-BE49-F238E27FC236}">
                  <a16:creationId xmlns:a16="http://schemas.microsoft.com/office/drawing/2014/main" id="{E4AA0A81-A89E-008E-E633-4FAE5AF3B29B}"/>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37" name="TextBox 20">
              <a:extLst>
                <a:ext uri="{FF2B5EF4-FFF2-40B4-BE49-F238E27FC236}">
                  <a16:creationId xmlns:a16="http://schemas.microsoft.com/office/drawing/2014/main" id="{9EC3AD4C-3615-BA8A-5CCB-E80CBFA0A466}"/>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grpSp>
        <p:nvGrpSpPr>
          <p:cNvPr id="38" name="Group 18">
            <a:extLst>
              <a:ext uri="{FF2B5EF4-FFF2-40B4-BE49-F238E27FC236}">
                <a16:creationId xmlns:a16="http://schemas.microsoft.com/office/drawing/2014/main" id="{2F637509-FF44-6ED4-A43B-A95EFFD3EA65}"/>
              </a:ext>
            </a:extLst>
          </p:cNvPr>
          <p:cNvGrpSpPr/>
          <p:nvPr/>
        </p:nvGrpSpPr>
        <p:grpSpPr>
          <a:xfrm>
            <a:off x="12175956" y="7373118"/>
            <a:ext cx="4989774" cy="1292662"/>
            <a:chOff x="0" y="0"/>
            <a:chExt cx="367013" cy="362247"/>
          </a:xfrm>
        </p:grpSpPr>
        <p:sp>
          <p:nvSpPr>
            <p:cNvPr id="39" name="Freeform 19">
              <a:extLst>
                <a:ext uri="{FF2B5EF4-FFF2-40B4-BE49-F238E27FC236}">
                  <a16:creationId xmlns:a16="http://schemas.microsoft.com/office/drawing/2014/main" id="{D49803DD-6D21-C026-0B5B-7392CA6D377A}"/>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40" name="TextBox 20">
              <a:extLst>
                <a:ext uri="{FF2B5EF4-FFF2-40B4-BE49-F238E27FC236}">
                  <a16:creationId xmlns:a16="http://schemas.microsoft.com/office/drawing/2014/main" id="{19832543-AEE7-03DE-57AD-12A2FC515EFC}"/>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42" name="TextBox 41">
            <a:extLst>
              <a:ext uri="{FF2B5EF4-FFF2-40B4-BE49-F238E27FC236}">
                <a16:creationId xmlns:a16="http://schemas.microsoft.com/office/drawing/2014/main" id="{36B17283-4194-B7E8-DEF1-413A23EC1268}"/>
              </a:ext>
            </a:extLst>
          </p:cNvPr>
          <p:cNvSpPr txBox="1"/>
          <p:nvPr/>
        </p:nvSpPr>
        <p:spPr>
          <a:xfrm>
            <a:off x="1692320" y="4945912"/>
            <a:ext cx="4495800" cy="892552"/>
          </a:xfrm>
          <a:prstGeom prst="rect">
            <a:avLst/>
          </a:prstGeom>
          <a:noFill/>
        </p:spPr>
        <p:txBody>
          <a:bodyPr wrap="square" rtlCol="0">
            <a:spAutoFit/>
          </a:bodyPr>
          <a:lstStyle/>
          <a:p>
            <a:pPr algn="ctr"/>
            <a:r>
              <a:rPr lang="en-US" sz="2600" dirty="0" err="1">
                <a:solidFill>
                  <a:srgbClr val="FFFFFF"/>
                </a:solidFill>
                <a:latin typeface="Times New Roman (Headings)"/>
                <a:cs typeface="29LT Bukra Condensed"/>
              </a:rPr>
              <a:t>Khai</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phá</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các</a:t>
            </a:r>
            <a:r>
              <a:rPr lang="en-US" sz="2600" dirty="0">
                <a:solidFill>
                  <a:srgbClr val="FFFFFF"/>
                </a:solidFill>
                <a:latin typeface="Times New Roman (Headings)"/>
                <a:cs typeface="29LT Bukra Condensed"/>
              </a:rPr>
              <a:t> lo</a:t>
            </a:r>
            <a:r>
              <a:rPr lang="vi-VN" sz="2600" dirty="0">
                <a:solidFill>
                  <a:srgbClr val="FFFFFF"/>
                </a:solidFill>
                <a:latin typeface="Times New Roman (Headings)"/>
                <a:cs typeface="29LT Bukra Condensed"/>
              </a:rPr>
              <a:t>ại kiến thức đa dạng v</a:t>
            </a:r>
            <a:r>
              <a:rPr lang="en-US" sz="2600" dirty="0">
                <a:solidFill>
                  <a:srgbClr val="FFFFFF"/>
                </a:solidFill>
                <a:latin typeface="Times New Roman (Headings)"/>
                <a:cs typeface="29LT Bukra Condensed"/>
              </a:rPr>
              <a:t>à m</a:t>
            </a:r>
            <a:r>
              <a:rPr lang="vi-VN" sz="2600" dirty="0">
                <a:solidFill>
                  <a:srgbClr val="FFFFFF"/>
                </a:solidFill>
                <a:latin typeface="Times New Roman (Headings)"/>
                <a:cs typeface="29LT Bukra Condensed"/>
              </a:rPr>
              <a:t>ới</a:t>
            </a:r>
            <a:endParaRPr lang="en-US" sz="2600" dirty="0">
              <a:solidFill>
                <a:srgbClr val="FFFFFF"/>
              </a:solidFill>
              <a:latin typeface="Times New Roman (Headings)"/>
              <a:cs typeface="29LT Bukra Condensed"/>
            </a:endParaRPr>
          </a:p>
        </p:txBody>
      </p:sp>
      <p:sp>
        <p:nvSpPr>
          <p:cNvPr id="43" name="TextBox 42">
            <a:extLst>
              <a:ext uri="{FF2B5EF4-FFF2-40B4-BE49-F238E27FC236}">
                <a16:creationId xmlns:a16="http://schemas.microsoft.com/office/drawing/2014/main" id="{ADE8F299-7D81-6592-1E4C-57FBAA7FEB10}"/>
              </a:ext>
            </a:extLst>
          </p:cNvPr>
          <p:cNvSpPr txBox="1"/>
          <p:nvPr/>
        </p:nvSpPr>
        <p:spPr>
          <a:xfrm>
            <a:off x="12504736" y="7651224"/>
            <a:ext cx="4495800" cy="892552"/>
          </a:xfrm>
          <a:prstGeom prst="rect">
            <a:avLst/>
          </a:prstGeom>
          <a:noFill/>
        </p:spPr>
        <p:txBody>
          <a:bodyPr wrap="square" rtlCol="0">
            <a:spAutoFit/>
          </a:bodyPr>
          <a:lstStyle/>
          <a:p>
            <a:pPr algn="ctr"/>
            <a:r>
              <a:rPr lang="en-US" sz="2600" dirty="0" err="1">
                <a:solidFill>
                  <a:srgbClr val="FFFFFF"/>
                </a:solidFill>
                <a:latin typeface="Times New Roman (Headings)"/>
                <a:cs typeface="29LT Bukra Condensed"/>
              </a:rPr>
              <a:t>Đánh</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giá</a:t>
            </a:r>
            <a:r>
              <a:rPr lang="en-US" sz="2600" dirty="0">
                <a:solidFill>
                  <a:srgbClr val="FFFFFF"/>
                </a:solidFill>
                <a:latin typeface="Times New Roman (Headings)"/>
                <a:cs typeface="29LT Bukra Condensed"/>
              </a:rPr>
              <a:t> m</a:t>
            </a:r>
            <a:r>
              <a:rPr lang="vi-VN" sz="2600" dirty="0">
                <a:solidFill>
                  <a:srgbClr val="FFFFFF"/>
                </a:solidFill>
                <a:latin typeface="Times New Roman (Headings)"/>
                <a:cs typeface="29LT Bukra Condensed"/>
              </a:rPr>
              <a:t>ẫu v</a:t>
            </a:r>
            <a:r>
              <a:rPr lang="en-US" sz="2600" dirty="0">
                <a:solidFill>
                  <a:srgbClr val="FFFFFF"/>
                </a:solidFill>
                <a:latin typeface="Times New Roman (Headings)"/>
                <a:cs typeface="29LT Bukra Condensed"/>
              </a:rPr>
              <a:t>à </a:t>
            </a:r>
            <a:r>
              <a:rPr lang="en-US" sz="2600" dirty="0" err="1">
                <a:solidFill>
                  <a:srgbClr val="FFFFFF"/>
                </a:solidFill>
                <a:latin typeface="Times New Roman (Headings)"/>
                <a:cs typeface="29LT Bukra Condensed"/>
              </a:rPr>
              <a:t>khai</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thác</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theo</a:t>
            </a:r>
            <a:r>
              <a:rPr lang="en-US" sz="2600" dirty="0">
                <a:solidFill>
                  <a:srgbClr val="FFFFFF"/>
                </a:solidFill>
                <a:latin typeface="Times New Roman (Headings)"/>
                <a:cs typeface="29LT Bukra Condensed"/>
              </a:rPr>
              <a:t> m</a:t>
            </a:r>
            <a:r>
              <a:rPr lang="vi-VN" sz="2600" dirty="0">
                <a:solidFill>
                  <a:srgbClr val="FFFFFF"/>
                </a:solidFill>
                <a:latin typeface="Times New Roman (Headings)"/>
                <a:cs typeface="29LT Bukra Condensed"/>
              </a:rPr>
              <a:t>ẫu hoặc theo r</a:t>
            </a:r>
            <a:r>
              <a:rPr lang="en-US" sz="2600" dirty="0" err="1">
                <a:solidFill>
                  <a:srgbClr val="FFFFFF"/>
                </a:solidFill>
                <a:latin typeface="Times New Roman (Headings)"/>
                <a:cs typeface="29LT Bukra Condensed"/>
              </a:rPr>
              <a:t>àng</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bu</a:t>
            </a:r>
            <a:r>
              <a:rPr lang="vi-VN" sz="2600" dirty="0">
                <a:solidFill>
                  <a:srgbClr val="FFFFFF"/>
                </a:solidFill>
                <a:latin typeface="Times New Roman (Headings)"/>
                <a:cs typeface="29LT Bukra Condensed"/>
              </a:rPr>
              <a:t>ộc</a:t>
            </a:r>
            <a:endParaRPr lang="en-US" sz="2600" dirty="0">
              <a:solidFill>
                <a:srgbClr val="FFFFFF"/>
              </a:solidFill>
              <a:latin typeface="Times New Roman (Headings)"/>
              <a:cs typeface="29LT Bukra Condensed"/>
            </a:endParaRPr>
          </a:p>
        </p:txBody>
      </p:sp>
      <p:sp>
        <p:nvSpPr>
          <p:cNvPr id="44" name="TextBox 43">
            <a:extLst>
              <a:ext uri="{FF2B5EF4-FFF2-40B4-BE49-F238E27FC236}">
                <a16:creationId xmlns:a16="http://schemas.microsoft.com/office/drawing/2014/main" id="{2CC02FB6-8219-B87E-569E-421DC16ACF00}"/>
              </a:ext>
            </a:extLst>
          </p:cNvPr>
          <p:cNvSpPr txBox="1"/>
          <p:nvPr/>
        </p:nvSpPr>
        <p:spPr>
          <a:xfrm>
            <a:off x="7146251" y="7451169"/>
            <a:ext cx="4495800" cy="1292662"/>
          </a:xfrm>
          <a:prstGeom prst="rect">
            <a:avLst/>
          </a:prstGeom>
          <a:noFill/>
        </p:spPr>
        <p:txBody>
          <a:bodyPr wrap="square" rtlCol="0">
            <a:spAutoFit/>
          </a:bodyPr>
          <a:lstStyle/>
          <a:p>
            <a:pPr algn="ctr"/>
            <a:r>
              <a:rPr lang="vi-VN" sz="2600" dirty="0">
                <a:solidFill>
                  <a:srgbClr val="FFFFFF"/>
                </a:solidFill>
                <a:latin typeface="Times New Roman (Headings)"/>
                <a:cs typeface="29LT Bukra Condensed"/>
              </a:rPr>
              <a:t>Xử l</a:t>
            </a:r>
            <a:r>
              <a:rPr lang="en-US" sz="2600" dirty="0">
                <a:solidFill>
                  <a:srgbClr val="FFFFFF"/>
                </a:solidFill>
                <a:latin typeface="Times New Roman (Headings)"/>
                <a:cs typeface="29LT Bukra Condensed"/>
              </a:rPr>
              <a:t>ý s</a:t>
            </a:r>
            <a:r>
              <a:rPr lang="vi-VN" sz="2600" dirty="0">
                <a:solidFill>
                  <a:srgbClr val="FFFFFF"/>
                </a:solidFill>
                <a:latin typeface="Times New Roman (Headings)"/>
                <a:cs typeface="29LT Bukra Condensed"/>
              </a:rPr>
              <a:t>ự kh</a:t>
            </a:r>
            <a:r>
              <a:rPr lang="en-US" sz="2600" dirty="0" err="1">
                <a:solidFill>
                  <a:srgbClr val="FFFFFF"/>
                </a:solidFill>
                <a:latin typeface="Times New Roman (Headings)"/>
                <a:cs typeface="29LT Bukra Condensed"/>
              </a:rPr>
              <a:t>ông</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ch</a:t>
            </a:r>
            <a:r>
              <a:rPr lang="vi-VN" sz="2600" dirty="0">
                <a:solidFill>
                  <a:srgbClr val="FFFFFF"/>
                </a:solidFill>
                <a:latin typeface="Times New Roman (Headings)"/>
                <a:cs typeface="29LT Bukra Condensed"/>
              </a:rPr>
              <a:t>ắc chắn, nhiễu hoặc sự kh</a:t>
            </a:r>
            <a:r>
              <a:rPr lang="en-US" sz="2600" dirty="0" err="1">
                <a:solidFill>
                  <a:srgbClr val="FFFFFF"/>
                </a:solidFill>
                <a:latin typeface="Times New Roman (Headings)"/>
                <a:cs typeface="29LT Bukra Condensed"/>
              </a:rPr>
              <a:t>ông</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hoàn</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ch</a:t>
            </a:r>
            <a:r>
              <a:rPr lang="vi-VN" sz="2600" dirty="0">
                <a:solidFill>
                  <a:srgbClr val="FFFFFF"/>
                </a:solidFill>
                <a:latin typeface="Times New Roman (Headings)"/>
                <a:cs typeface="29LT Bukra Condensed"/>
              </a:rPr>
              <a:t>ỉnh của dữ liệu</a:t>
            </a:r>
            <a:endParaRPr lang="en-US" sz="2600" dirty="0">
              <a:solidFill>
                <a:srgbClr val="FFFFFF"/>
              </a:solidFill>
              <a:latin typeface="Times New Roman (Headings)"/>
              <a:cs typeface="29LT Bukra Condensed"/>
            </a:endParaRPr>
          </a:p>
        </p:txBody>
      </p:sp>
      <p:sp>
        <p:nvSpPr>
          <p:cNvPr id="45" name="TextBox 44">
            <a:extLst>
              <a:ext uri="{FF2B5EF4-FFF2-40B4-BE49-F238E27FC236}">
                <a16:creationId xmlns:a16="http://schemas.microsoft.com/office/drawing/2014/main" id="{F90A5367-80CF-A91F-10CD-C0942143B61B}"/>
              </a:ext>
            </a:extLst>
          </p:cNvPr>
          <p:cNvSpPr txBox="1"/>
          <p:nvPr/>
        </p:nvSpPr>
        <p:spPr>
          <a:xfrm>
            <a:off x="6975986" y="4893997"/>
            <a:ext cx="4495800" cy="892552"/>
          </a:xfrm>
          <a:prstGeom prst="rect">
            <a:avLst/>
          </a:prstGeom>
          <a:noFill/>
        </p:spPr>
        <p:txBody>
          <a:bodyPr wrap="square" rtlCol="0">
            <a:spAutoFit/>
          </a:bodyPr>
          <a:lstStyle/>
          <a:p>
            <a:pPr algn="ctr"/>
            <a:r>
              <a:rPr lang="en-US" sz="2600" dirty="0" err="1">
                <a:solidFill>
                  <a:srgbClr val="FFFFFF"/>
                </a:solidFill>
                <a:latin typeface="Times New Roman (Headings)"/>
                <a:cs typeface="29LT Bukra Condensed"/>
              </a:rPr>
              <a:t>Khai</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thác</a:t>
            </a:r>
            <a:r>
              <a:rPr lang="en-US" sz="2600" dirty="0">
                <a:solidFill>
                  <a:srgbClr val="FFFFFF"/>
                </a:solidFill>
                <a:latin typeface="Times New Roman (Headings)"/>
                <a:cs typeface="29LT Bukra Condensed"/>
              </a:rPr>
              <a:t> ki</a:t>
            </a:r>
            <a:r>
              <a:rPr lang="vi-VN" sz="2600" dirty="0">
                <a:solidFill>
                  <a:srgbClr val="FFFFFF"/>
                </a:solidFill>
                <a:latin typeface="Times New Roman (Headings)"/>
                <a:cs typeface="29LT Bukra Condensed"/>
              </a:rPr>
              <a:t>ến thức trong kh</a:t>
            </a:r>
            <a:r>
              <a:rPr lang="en-US" sz="2600" dirty="0" err="1">
                <a:solidFill>
                  <a:srgbClr val="FFFFFF"/>
                </a:solidFill>
                <a:latin typeface="Times New Roman (Headings)"/>
                <a:cs typeface="29LT Bukra Condensed"/>
              </a:rPr>
              <a:t>ông</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gian</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đa</a:t>
            </a:r>
            <a:r>
              <a:rPr lang="en-US" sz="2600" dirty="0">
                <a:solidFill>
                  <a:srgbClr val="FFFFFF"/>
                </a:solidFill>
                <a:latin typeface="Times New Roman (Headings)"/>
                <a:cs typeface="29LT Bukra Condensed"/>
              </a:rPr>
              <a:t> chi</a:t>
            </a:r>
            <a:r>
              <a:rPr lang="vi-VN" sz="2600" dirty="0">
                <a:solidFill>
                  <a:srgbClr val="FFFFFF"/>
                </a:solidFill>
                <a:latin typeface="Times New Roman (Headings)"/>
                <a:cs typeface="29LT Bukra Condensed"/>
              </a:rPr>
              <a:t>ều</a:t>
            </a:r>
            <a:endParaRPr lang="en-US" sz="2600" dirty="0">
              <a:solidFill>
                <a:srgbClr val="FFFFFF"/>
              </a:solidFill>
              <a:latin typeface="Times New Roman (Headings)"/>
              <a:cs typeface="29LT Bukra Condensed"/>
            </a:endParaRPr>
          </a:p>
        </p:txBody>
      </p:sp>
      <p:sp>
        <p:nvSpPr>
          <p:cNvPr id="46" name="TextBox 45">
            <a:extLst>
              <a:ext uri="{FF2B5EF4-FFF2-40B4-BE49-F238E27FC236}">
                <a16:creationId xmlns:a16="http://schemas.microsoft.com/office/drawing/2014/main" id="{B9339FAB-C0B6-F0CA-4D84-B435EE6941D2}"/>
              </a:ext>
            </a:extLst>
          </p:cNvPr>
          <p:cNvSpPr txBox="1"/>
          <p:nvPr/>
        </p:nvSpPr>
        <p:spPr>
          <a:xfrm>
            <a:off x="12395050" y="4945912"/>
            <a:ext cx="4495800" cy="892552"/>
          </a:xfrm>
          <a:prstGeom prst="rect">
            <a:avLst/>
          </a:prstGeom>
          <a:noFill/>
        </p:spPr>
        <p:txBody>
          <a:bodyPr wrap="square" rtlCol="0">
            <a:spAutoFit/>
          </a:bodyPr>
          <a:lstStyle/>
          <a:p>
            <a:pPr algn="ctr"/>
            <a:r>
              <a:rPr lang="vi-VN" sz="2600" dirty="0">
                <a:solidFill>
                  <a:srgbClr val="FFFFFF"/>
                </a:solidFill>
                <a:latin typeface="Times New Roman (Headings)"/>
                <a:cs typeface="29LT Bukra Condensed"/>
              </a:rPr>
              <a:t>Khai ph</a:t>
            </a:r>
            <a:r>
              <a:rPr lang="en-US" sz="2600" dirty="0">
                <a:solidFill>
                  <a:srgbClr val="FFFFFF"/>
                </a:solidFill>
                <a:latin typeface="Times New Roman (Headings)"/>
                <a:cs typeface="29LT Bukra Condensed"/>
              </a:rPr>
              <a:t>á d</a:t>
            </a:r>
            <a:r>
              <a:rPr lang="vi-VN" sz="2600" dirty="0">
                <a:solidFill>
                  <a:srgbClr val="FFFFFF"/>
                </a:solidFill>
                <a:latin typeface="Times New Roman (Headings)"/>
                <a:cs typeface="29LT Bukra Condensed"/>
              </a:rPr>
              <a:t>ữ liệu—nỗ lực li</a:t>
            </a:r>
            <a:r>
              <a:rPr lang="en-US" sz="2600" dirty="0" err="1">
                <a:solidFill>
                  <a:srgbClr val="FFFFFF"/>
                </a:solidFill>
                <a:latin typeface="Times New Roman (Headings)"/>
                <a:cs typeface="29LT Bukra Condensed"/>
              </a:rPr>
              <a:t>ên</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ngành</a:t>
            </a:r>
            <a:endParaRPr lang="en-US" sz="2600" dirty="0">
              <a:solidFill>
                <a:srgbClr val="FFFFFF"/>
              </a:solidFill>
              <a:latin typeface="Times New Roman (Headings)"/>
              <a:cs typeface="29LT Bukra Condensed"/>
            </a:endParaRPr>
          </a:p>
        </p:txBody>
      </p:sp>
      <p:sp>
        <p:nvSpPr>
          <p:cNvPr id="47" name="TextBox 46">
            <a:extLst>
              <a:ext uri="{FF2B5EF4-FFF2-40B4-BE49-F238E27FC236}">
                <a16:creationId xmlns:a16="http://schemas.microsoft.com/office/drawing/2014/main" id="{A2068045-8FCF-9CF3-A912-125E4BCA7971}"/>
              </a:ext>
            </a:extLst>
          </p:cNvPr>
          <p:cNvSpPr txBox="1"/>
          <p:nvPr/>
        </p:nvSpPr>
        <p:spPr>
          <a:xfrm>
            <a:off x="1656984" y="7651224"/>
            <a:ext cx="4495800" cy="892552"/>
          </a:xfrm>
          <a:prstGeom prst="rect">
            <a:avLst/>
          </a:prstGeom>
          <a:noFill/>
        </p:spPr>
        <p:txBody>
          <a:bodyPr wrap="square" rtlCol="0">
            <a:spAutoFit/>
          </a:bodyPr>
          <a:lstStyle/>
          <a:p>
            <a:pPr algn="ctr"/>
            <a:r>
              <a:rPr lang="vi-VN" sz="2600" dirty="0">
                <a:solidFill>
                  <a:srgbClr val="FFFFFF"/>
                </a:solidFill>
                <a:latin typeface="Times New Roman (Headings)"/>
                <a:cs typeface="29LT Bukra Condensed"/>
              </a:rPr>
              <a:t>Tăng cường khả năng kh</a:t>
            </a:r>
            <a:r>
              <a:rPr lang="en-US" sz="2600" dirty="0" err="1">
                <a:solidFill>
                  <a:srgbClr val="FFFFFF"/>
                </a:solidFill>
                <a:latin typeface="Times New Roman (Headings)"/>
                <a:cs typeface="29LT Bukra Condensed"/>
              </a:rPr>
              <a:t>ám</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phá</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trong</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môi</a:t>
            </a:r>
            <a:r>
              <a:rPr lang="en-US" sz="2600" dirty="0">
                <a:solidFill>
                  <a:srgbClr val="FFFFFF"/>
                </a:solidFill>
                <a:latin typeface="Times New Roman (Headings)"/>
                <a:cs typeface="29LT Bukra Condensed"/>
              </a:rPr>
              <a:t> </a:t>
            </a:r>
            <a:r>
              <a:rPr lang="en-US" sz="2600" dirty="0" err="1">
                <a:solidFill>
                  <a:srgbClr val="FFFFFF"/>
                </a:solidFill>
                <a:latin typeface="Times New Roman (Headings)"/>
                <a:cs typeface="29LT Bukra Condensed"/>
              </a:rPr>
              <a:t>trư</a:t>
            </a:r>
            <a:r>
              <a:rPr lang="vi-VN" sz="2600" dirty="0">
                <a:solidFill>
                  <a:srgbClr val="FFFFFF"/>
                </a:solidFill>
                <a:latin typeface="Times New Roman (Headings)"/>
                <a:cs typeface="29LT Bukra Condensed"/>
              </a:rPr>
              <a:t>ờng mạng</a:t>
            </a:r>
            <a:endParaRPr lang="en-US" sz="2600" dirty="0">
              <a:solidFill>
                <a:srgbClr val="FFFFFF"/>
              </a:solidFill>
              <a:latin typeface="Times New Roman (Headings)"/>
              <a:cs typeface="29LT Bukra Condense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5" name="Group 18">
            <a:extLst>
              <a:ext uri="{FF2B5EF4-FFF2-40B4-BE49-F238E27FC236}">
                <a16:creationId xmlns:a16="http://schemas.microsoft.com/office/drawing/2014/main" id="{2CB950E1-B06F-AF8F-F75D-E96CB3449E33}"/>
              </a:ext>
            </a:extLst>
          </p:cNvPr>
          <p:cNvGrpSpPr/>
          <p:nvPr/>
        </p:nvGrpSpPr>
        <p:grpSpPr>
          <a:xfrm>
            <a:off x="1721629" y="352705"/>
            <a:ext cx="14006541" cy="8794246"/>
            <a:chOff x="0" y="-47625"/>
            <a:chExt cx="387711" cy="409872"/>
          </a:xfrm>
        </p:grpSpPr>
        <p:sp>
          <p:nvSpPr>
            <p:cNvPr id="10" name="Freeform 19">
              <a:extLst>
                <a:ext uri="{FF2B5EF4-FFF2-40B4-BE49-F238E27FC236}">
                  <a16:creationId xmlns:a16="http://schemas.microsoft.com/office/drawing/2014/main" id="{39222433-371C-4EA4-29E8-E0BB1C4E7C95}"/>
                </a:ext>
              </a:extLst>
            </p:cNvPr>
            <p:cNvSpPr/>
            <p:nvPr/>
          </p:nvSpPr>
          <p:spPr>
            <a:xfrm>
              <a:off x="20698" y="-5465"/>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11" name="TextBox 20">
              <a:extLst>
                <a:ext uri="{FF2B5EF4-FFF2-40B4-BE49-F238E27FC236}">
                  <a16:creationId xmlns:a16="http://schemas.microsoft.com/office/drawing/2014/main" id="{965AE6BB-5427-7740-473B-3229B5D350F5}"/>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12" name="TextBox 11">
            <a:extLst>
              <a:ext uri="{FF2B5EF4-FFF2-40B4-BE49-F238E27FC236}">
                <a16:creationId xmlns:a16="http://schemas.microsoft.com/office/drawing/2014/main" id="{2312F785-5133-DF1B-165E-E98203A36F29}"/>
              </a:ext>
            </a:extLst>
          </p:cNvPr>
          <p:cNvSpPr txBox="1"/>
          <p:nvPr/>
        </p:nvSpPr>
        <p:spPr>
          <a:xfrm>
            <a:off x="4343400" y="2664898"/>
            <a:ext cx="9829800" cy="4169859"/>
          </a:xfrm>
          <a:prstGeom prst="rect">
            <a:avLst/>
          </a:prstGeom>
          <a:noFill/>
        </p:spPr>
        <p:txBody>
          <a:bodyPr wrap="square" rtlCol="0">
            <a:spAutoFit/>
          </a:bodyPr>
          <a:lstStyle/>
          <a:p>
            <a:pPr algn="ctr">
              <a:lnSpc>
                <a:spcPct val="150000"/>
              </a:lnSpc>
            </a:pPr>
            <a:r>
              <a:rPr lang="en-US" sz="4000">
                <a:solidFill>
                  <a:srgbClr val="FFFFFF"/>
                </a:solidFill>
                <a:latin typeface="Times New Roman (Headings)"/>
                <a:cs typeface="29LT Bukra Condensed"/>
              </a:rPr>
              <a:t>Khai phá các lo</a:t>
            </a:r>
            <a:r>
              <a:rPr lang="vi-VN" sz="4000">
                <a:solidFill>
                  <a:srgbClr val="FFFFFF"/>
                </a:solidFill>
                <a:latin typeface="Times New Roman (Headings)"/>
                <a:cs typeface="29LT Bukra Condensed"/>
              </a:rPr>
              <a:t>ại kiến thức đ</a:t>
            </a:r>
            <a:r>
              <a:rPr lang="en-US" sz="4000">
                <a:solidFill>
                  <a:srgbClr val="FFFFFF"/>
                </a:solidFill>
                <a:latin typeface="Times New Roman (Headings)"/>
                <a:cs typeface="29LT Bukra Condensed"/>
              </a:rPr>
              <a:t>a </a:t>
            </a:r>
            <a:r>
              <a:rPr lang="vi-VN" sz="4000">
                <a:solidFill>
                  <a:srgbClr val="FFFFFF"/>
                </a:solidFill>
                <a:latin typeface="Times New Roman (Headings)"/>
                <a:cs typeface="29LT Bukra Condensed"/>
              </a:rPr>
              <a:t>dạng v</a:t>
            </a:r>
            <a:r>
              <a:rPr lang="en-US" sz="4000">
                <a:solidFill>
                  <a:srgbClr val="FFFFFF"/>
                </a:solidFill>
                <a:latin typeface="Times New Roman (Headings)"/>
                <a:cs typeface="29LT Bukra Condensed"/>
              </a:rPr>
              <a:t>à m</a:t>
            </a:r>
            <a:r>
              <a:rPr lang="vi-VN" sz="4000">
                <a:solidFill>
                  <a:srgbClr val="FFFFFF"/>
                </a:solidFill>
                <a:latin typeface="Times New Roman (Headings)"/>
                <a:cs typeface="29LT Bukra Condensed"/>
              </a:rPr>
              <a:t>ới</a:t>
            </a:r>
            <a:r>
              <a:rPr lang="en-US" sz="4000">
                <a:solidFill>
                  <a:srgbClr val="FFFFFF"/>
                </a:solidFill>
                <a:latin typeface="Times New Roman (Headings)"/>
                <a:cs typeface="29LT Bukra Condensed"/>
              </a:rPr>
              <a:t>:</a:t>
            </a:r>
          </a:p>
          <a:p>
            <a:pPr algn="just">
              <a:lnSpc>
                <a:spcPct val="150000"/>
              </a:lnSpc>
            </a:pPr>
            <a:r>
              <a:rPr lang="en-US" sz="2800">
                <a:solidFill>
                  <a:srgbClr val="FFFFFF"/>
                </a:solidFill>
                <a:latin typeface="Times New Roman (Headings)"/>
                <a:cs typeface="29LT Bukra Condensed"/>
              </a:rPr>
              <a:t>  </a:t>
            </a:r>
            <a:r>
              <a:rPr lang="vi-VN" sz="2800">
                <a:solidFill>
                  <a:srgbClr val="FFFFFF"/>
                </a:solidFill>
                <a:latin typeface="Times New Roman (Headings)"/>
                <a:cs typeface="29LT Bukra Condensed"/>
              </a:rPr>
              <a:t>Khai ph</a:t>
            </a:r>
            <a:r>
              <a:rPr lang="en-US" sz="2800">
                <a:solidFill>
                  <a:srgbClr val="FFFFFF"/>
                </a:solidFill>
                <a:latin typeface="Times New Roman (Headings)"/>
                <a:cs typeface="29LT Bukra Condensed"/>
              </a:rPr>
              <a:t>á d</a:t>
            </a:r>
            <a:r>
              <a:rPr lang="vi-VN" sz="2800">
                <a:solidFill>
                  <a:srgbClr val="FFFFFF"/>
                </a:solidFill>
                <a:latin typeface="Times New Roman (Headings)"/>
                <a:cs typeface="29LT Bukra Condensed"/>
              </a:rPr>
              <a:t>ữ liệu bao gồm nhiều nhiệm vụ ph</a:t>
            </a:r>
            <a:r>
              <a:rPr lang="en-US" sz="2800">
                <a:solidFill>
                  <a:srgbClr val="FFFFFF"/>
                </a:solidFill>
                <a:latin typeface="Times New Roman (Headings)"/>
                <a:cs typeface="29LT Bukra Condensed"/>
              </a:rPr>
              <a:t>ân tích t</a:t>
            </a:r>
            <a:r>
              <a:rPr lang="vi-VN" sz="2800">
                <a:solidFill>
                  <a:srgbClr val="FFFFFF"/>
                </a:solidFill>
                <a:latin typeface="Times New Roman (Headings)"/>
                <a:cs typeface="29LT Bukra Condensed"/>
              </a:rPr>
              <a:t>ừ ph</a:t>
            </a:r>
            <a:r>
              <a:rPr lang="en-US" sz="2800">
                <a:solidFill>
                  <a:srgbClr val="FFFFFF"/>
                </a:solidFill>
                <a:latin typeface="Times New Roman (Headings)"/>
                <a:cs typeface="29LT Bukra Condensed"/>
              </a:rPr>
              <a:t>ân lo</a:t>
            </a:r>
            <a:r>
              <a:rPr lang="vi-VN" sz="2800">
                <a:solidFill>
                  <a:srgbClr val="FFFFFF"/>
                </a:solidFill>
                <a:latin typeface="Times New Roman (Headings)"/>
                <a:cs typeface="29LT Bukra Condensed"/>
              </a:rPr>
              <a:t>ại v</a:t>
            </a:r>
            <a:r>
              <a:rPr lang="en-US" sz="2800">
                <a:solidFill>
                  <a:srgbClr val="FFFFFF"/>
                </a:solidFill>
                <a:latin typeface="Times New Roman (Headings)"/>
                <a:cs typeface="29LT Bukra Condensed"/>
              </a:rPr>
              <a:t>à h</a:t>
            </a:r>
            <a:r>
              <a:rPr lang="vi-VN" sz="2800">
                <a:solidFill>
                  <a:srgbClr val="FFFFFF"/>
                </a:solidFill>
                <a:latin typeface="Times New Roman (Headings)"/>
                <a:cs typeface="29LT Bukra Condensed"/>
              </a:rPr>
              <a:t>ồi quy đến ph</a:t>
            </a:r>
            <a:r>
              <a:rPr lang="en-US" sz="2800">
                <a:solidFill>
                  <a:srgbClr val="FFFFFF"/>
                </a:solidFill>
                <a:latin typeface="Times New Roman (Headings)"/>
                <a:cs typeface="29LT Bukra Condensed"/>
              </a:rPr>
              <a:t>ân tích chu</a:t>
            </a:r>
            <a:r>
              <a:rPr lang="vi-VN" sz="2800">
                <a:solidFill>
                  <a:srgbClr val="FFFFFF"/>
                </a:solidFill>
                <a:latin typeface="Times New Roman (Headings)"/>
                <a:cs typeface="29LT Bukra Condensed"/>
              </a:rPr>
              <a:t>ỗi v</a:t>
            </a:r>
            <a:r>
              <a:rPr lang="en-US" sz="2800">
                <a:solidFill>
                  <a:srgbClr val="FFFFFF"/>
                </a:solidFill>
                <a:latin typeface="Times New Roman (Headings)"/>
                <a:cs typeface="29LT Bukra Condensed"/>
              </a:rPr>
              <a:t>à xu hư</a:t>
            </a:r>
            <a:r>
              <a:rPr lang="vi-VN" sz="2800">
                <a:solidFill>
                  <a:srgbClr val="FFFFFF"/>
                </a:solidFill>
                <a:latin typeface="Times New Roman (Headings)"/>
                <a:cs typeface="29LT Bukra Condensed"/>
              </a:rPr>
              <a:t>ớng. C</a:t>
            </a:r>
            <a:r>
              <a:rPr lang="en-US" sz="2800">
                <a:solidFill>
                  <a:srgbClr val="FFFFFF"/>
                </a:solidFill>
                <a:latin typeface="Times New Roman (Headings)"/>
                <a:cs typeface="29LT Bukra Condensed"/>
              </a:rPr>
              <a:t>ác nhi</a:t>
            </a:r>
            <a:r>
              <a:rPr lang="vi-VN" sz="2800">
                <a:solidFill>
                  <a:srgbClr val="FFFFFF"/>
                </a:solidFill>
                <a:latin typeface="Times New Roman (Headings)"/>
                <a:cs typeface="29LT Bukra Condensed"/>
              </a:rPr>
              <a:t>ệm vụ n</a:t>
            </a:r>
            <a:r>
              <a:rPr lang="en-US" sz="2800">
                <a:solidFill>
                  <a:srgbClr val="FFFFFF"/>
                </a:solidFill>
                <a:latin typeface="Times New Roman (Headings)"/>
                <a:cs typeface="29LT Bukra Condensed"/>
              </a:rPr>
              <a:t>ày yêu c</a:t>
            </a:r>
            <a:r>
              <a:rPr lang="vi-VN" sz="2800">
                <a:solidFill>
                  <a:srgbClr val="FFFFFF"/>
                </a:solidFill>
                <a:latin typeface="Times New Roman (Headings)"/>
                <a:cs typeface="29LT Bukra Condensed"/>
              </a:rPr>
              <a:t>ầu ph</a:t>
            </a:r>
            <a:r>
              <a:rPr lang="en-US" sz="2800">
                <a:solidFill>
                  <a:srgbClr val="FFFFFF"/>
                </a:solidFill>
                <a:latin typeface="Times New Roman (Headings)"/>
                <a:cs typeface="29LT Bukra Condensed"/>
              </a:rPr>
              <a:t>át tri</a:t>
            </a:r>
            <a:r>
              <a:rPr lang="vi-VN" sz="2800">
                <a:solidFill>
                  <a:srgbClr val="FFFFFF"/>
                </a:solidFill>
                <a:latin typeface="Times New Roman (Headings)"/>
                <a:cs typeface="29LT Bukra Condensed"/>
              </a:rPr>
              <a:t>ển nhiều kỹ thuật khai ph</a:t>
            </a:r>
            <a:r>
              <a:rPr lang="en-US" sz="2800">
                <a:solidFill>
                  <a:srgbClr val="FFFFFF"/>
                </a:solidFill>
                <a:latin typeface="Times New Roman (Headings)"/>
                <a:cs typeface="29LT Bukra Condensed"/>
              </a:rPr>
              <a:t>á d</a:t>
            </a:r>
            <a:r>
              <a:rPr lang="vi-VN" sz="2800">
                <a:solidFill>
                  <a:srgbClr val="FFFFFF"/>
                </a:solidFill>
                <a:latin typeface="Times New Roman (Headings)"/>
                <a:cs typeface="29LT Bukra Condensed"/>
              </a:rPr>
              <a:t>ữ liệu</a:t>
            </a:r>
            <a:r>
              <a:rPr lang="en-US" sz="2800">
                <a:solidFill>
                  <a:srgbClr val="FFFFFF"/>
                </a:solidFill>
                <a:latin typeface="Times New Roman (Headings)"/>
                <a:cs typeface="29LT Bukra Condensed"/>
              </a:rPr>
              <a:t>. Các nhi</a:t>
            </a:r>
            <a:r>
              <a:rPr lang="vi-VN" sz="2800">
                <a:solidFill>
                  <a:srgbClr val="FFFFFF"/>
                </a:solidFill>
                <a:latin typeface="Times New Roman (Headings)"/>
                <a:cs typeface="29LT Bukra Condensed"/>
              </a:rPr>
              <a:t>ệm vụ khai ph</a:t>
            </a:r>
            <a:r>
              <a:rPr lang="en-US" sz="2800">
                <a:solidFill>
                  <a:srgbClr val="FFFFFF"/>
                </a:solidFill>
                <a:latin typeface="Times New Roman (Headings)"/>
                <a:cs typeface="29LT Bukra Condensed"/>
              </a:rPr>
              <a:t>á m</a:t>
            </a:r>
            <a:r>
              <a:rPr lang="vi-VN" sz="2800">
                <a:solidFill>
                  <a:srgbClr val="FFFFFF"/>
                </a:solidFill>
                <a:latin typeface="Times New Roman (Headings)"/>
                <a:cs typeface="29LT Bukra Condensed"/>
              </a:rPr>
              <a:t>ới, l</a:t>
            </a:r>
            <a:r>
              <a:rPr lang="en-US" sz="2800">
                <a:solidFill>
                  <a:srgbClr val="FFFFFF"/>
                </a:solidFill>
                <a:latin typeface="Times New Roman (Headings)"/>
                <a:cs typeface="29LT Bukra Condensed"/>
              </a:rPr>
              <a:t>àm cho lĩnh v</a:t>
            </a:r>
            <a:r>
              <a:rPr lang="vi-VN" sz="2800">
                <a:solidFill>
                  <a:srgbClr val="FFFFFF"/>
                </a:solidFill>
                <a:latin typeface="Times New Roman (Headings)"/>
                <a:cs typeface="29LT Bukra Condensed"/>
              </a:rPr>
              <a:t>ực n</a:t>
            </a:r>
            <a:r>
              <a:rPr lang="en-US" sz="2800">
                <a:solidFill>
                  <a:srgbClr val="FFFFFF"/>
                </a:solidFill>
                <a:latin typeface="Times New Roman (Headings)"/>
                <a:cs typeface="29LT Bukra Condensed"/>
              </a:rPr>
              <a:t>ày tr</a:t>
            </a:r>
            <a:r>
              <a:rPr lang="vi-VN" sz="2800">
                <a:solidFill>
                  <a:srgbClr val="FFFFFF"/>
                </a:solidFill>
                <a:latin typeface="Times New Roman (Headings)"/>
                <a:cs typeface="29LT Bukra Condensed"/>
              </a:rPr>
              <a:t>ở n</a:t>
            </a:r>
            <a:r>
              <a:rPr lang="en-US" sz="2800">
                <a:solidFill>
                  <a:srgbClr val="FFFFFF"/>
                </a:solidFill>
                <a:latin typeface="Times New Roman (Headings)"/>
                <a:cs typeface="29LT Bukra Condensed"/>
              </a:rPr>
              <a:t>ên năng đ</a:t>
            </a:r>
            <a:r>
              <a:rPr lang="vi-VN" sz="2800">
                <a:solidFill>
                  <a:srgbClr val="FFFFFF"/>
                </a:solidFill>
                <a:latin typeface="Times New Roman (Headings)"/>
                <a:cs typeface="29LT Bukra Condensed"/>
              </a:rPr>
              <a:t>ộng v</a:t>
            </a:r>
            <a:r>
              <a:rPr lang="en-US" sz="2800">
                <a:solidFill>
                  <a:srgbClr val="FFFFFF"/>
                </a:solidFill>
                <a:latin typeface="Times New Roman (Headings)"/>
                <a:cs typeface="29LT Bukra Condensed"/>
              </a:rPr>
              <a:t>à phát tri</a:t>
            </a:r>
            <a:r>
              <a:rPr lang="vi-VN" sz="2800">
                <a:solidFill>
                  <a:srgbClr val="FFFFFF"/>
                </a:solidFill>
                <a:latin typeface="Times New Roman (Headings)"/>
                <a:cs typeface="29LT Bukra Condensed"/>
              </a:rPr>
              <a:t>ển nhanh ch</a:t>
            </a:r>
            <a:r>
              <a:rPr lang="en-US" sz="2800">
                <a:solidFill>
                  <a:srgbClr val="FFFFFF"/>
                </a:solidFill>
                <a:latin typeface="Times New Roman (Headings)"/>
                <a:cs typeface="29LT Bukra Condensed"/>
              </a:rPr>
              <a:t>óng.</a:t>
            </a:r>
            <a:endParaRPr lang="vi-VN" sz="2800">
              <a:solidFill>
                <a:srgbClr val="FFFFFF"/>
              </a:solidFill>
              <a:latin typeface="Times New Roman (Headings)"/>
              <a:cs typeface="29LT Bukra Condensed"/>
            </a:endParaRPr>
          </a:p>
        </p:txBody>
      </p:sp>
    </p:spTree>
    <p:extLst>
      <p:ext uri="{BB962C8B-B14F-4D97-AF65-F5344CB8AC3E}">
        <p14:creationId xmlns:p14="http://schemas.microsoft.com/office/powerpoint/2010/main" val="2865876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6" name="Group 18">
            <a:extLst>
              <a:ext uri="{FF2B5EF4-FFF2-40B4-BE49-F238E27FC236}">
                <a16:creationId xmlns:a16="http://schemas.microsoft.com/office/drawing/2014/main" id="{0B418C1F-65D7-C1EA-C0B5-7287218DA51C}"/>
              </a:ext>
            </a:extLst>
          </p:cNvPr>
          <p:cNvGrpSpPr/>
          <p:nvPr/>
        </p:nvGrpSpPr>
        <p:grpSpPr>
          <a:xfrm>
            <a:off x="2514598" y="1257300"/>
            <a:ext cx="13258800" cy="7772400"/>
            <a:chOff x="0" y="0"/>
            <a:chExt cx="367013" cy="362247"/>
          </a:xfrm>
        </p:grpSpPr>
        <p:sp>
          <p:nvSpPr>
            <p:cNvPr id="7" name="Freeform 19">
              <a:extLst>
                <a:ext uri="{FF2B5EF4-FFF2-40B4-BE49-F238E27FC236}">
                  <a16:creationId xmlns:a16="http://schemas.microsoft.com/office/drawing/2014/main" id="{41F83A3D-7D2C-B4D3-16C8-63D797E7953E}"/>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8" name="TextBox 20">
              <a:extLst>
                <a:ext uri="{FF2B5EF4-FFF2-40B4-BE49-F238E27FC236}">
                  <a16:creationId xmlns:a16="http://schemas.microsoft.com/office/drawing/2014/main" id="{1715919C-AF9C-92DA-68D4-44AFEE3D2293}"/>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9" name="TextBox 8">
            <a:extLst>
              <a:ext uri="{FF2B5EF4-FFF2-40B4-BE49-F238E27FC236}">
                <a16:creationId xmlns:a16="http://schemas.microsoft.com/office/drawing/2014/main" id="{D6DBDEEB-DF52-C2E1-F4F3-D7DA6E5FC0F6}"/>
              </a:ext>
            </a:extLst>
          </p:cNvPr>
          <p:cNvSpPr txBox="1"/>
          <p:nvPr/>
        </p:nvSpPr>
        <p:spPr>
          <a:xfrm>
            <a:off x="3810000" y="2933700"/>
            <a:ext cx="10668000" cy="4154984"/>
          </a:xfrm>
          <a:prstGeom prst="rect">
            <a:avLst/>
          </a:prstGeom>
          <a:noFill/>
        </p:spPr>
        <p:txBody>
          <a:bodyPr wrap="square" rtlCol="0">
            <a:spAutoFit/>
          </a:bodyPr>
          <a:lstStyle/>
          <a:p>
            <a:pPr algn="just">
              <a:lnSpc>
                <a:spcPct val="150000"/>
              </a:lnSpc>
            </a:pPr>
            <a:r>
              <a:rPr lang="en-US" sz="4000">
                <a:solidFill>
                  <a:srgbClr val="FFFFFF"/>
                </a:solidFill>
                <a:latin typeface="Times New Roman (Headings)"/>
                <a:cs typeface="29LT Bukra Condensed"/>
              </a:rPr>
              <a:t>	Khai thác ki</a:t>
            </a:r>
            <a:r>
              <a:rPr lang="vi-VN" sz="4000">
                <a:solidFill>
                  <a:srgbClr val="FFFFFF"/>
                </a:solidFill>
                <a:latin typeface="Times New Roman (Headings)"/>
                <a:cs typeface="29LT Bukra Condensed"/>
              </a:rPr>
              <a:t>ến thức trong kh</a:t>
            </a:r>
            <a:r>
              <a:rPr lang="en-US" sz="4000">
                <a:solidFill>
                  <a:srgbClr val="FFFFFF"/>
                </a:solidFill>
                <a:latin typeface="Times New Roman (Headings)"/>
                <a:cs typeface="29LT Bukra Condensed"/>
              </a:rPr>
              <a:t>ông gian đa chi</a:t>
            </a:r>
            <a:r>
              <a:rPr lang="vi-VN" sz="4000">
                <a:solidFill>
                  <a:srgbClr val="FFFFFF"/>
                </a:solidFill>
                <a:latin typeface="Times New Roman (Headings)"/>
                <a:cs typeface="29LT Bukra Condensed"/>
              </a:rPr>
              <a:t>ều</a:t>
            </a:r>
            <a:r>
              <a:rPr lang="en-US" sz="4000">
                <a:solidFill>
                  <a:srgbClr val="FFFFFF"/>
                </a:solidFill>
                <a:latin typeface="Times New Roman (Headings)"/>
                <a:cs typeface="29LT Bukra Condensed"/>
              </a:rPr>
              <a:t>:</a:t>
            </a:r>
          </a:p>
          <a:p>
            <a:pPr algn="just">
              <a:lnSpc>
                <a:spcPct val="150000"/>
              </a:lnSpc>
            </a:pPr>
            <a:r>
              <a:rPr lang="en-US" sz="2800">
                <a:solidFill>
                  <a:srgbClr val="FFFFFF"/>
                </a:solidFill>
                <a:latin typeface="Times New Roman (Headings)"/>
                <a:cs typeface="29LT Bukra Condensed"/>
              </a:rPr>
              <a:t>  </a:t>
            </a:r>
            <a:r>
              <a:rPr lang="vi-VN" sz="2800">
                <a:solidFill>
                  <a:srgbClr val="FFFFFF"/>
                </a:solidFill>
                <a:latin typeface="Times New Roman (Headings)"/>
                <a:cs typeface="29LT Bukra Condensed"/>
              </a:rPr>
              <a:t>Khi l</a:t>
            </a:r>
            <a:r>
              <a:rPr lang="en-US" sz="2800">
                <a:solidFill>
                  <a:srgbClr val="FFFFFF"/>
                </a:solidFill>
                <a:latin typeface="Times New Roman (Headings)"/>
                <a:cs typeface="29LT Bukra Condensed"/>
              </a:rPr>
              <a:t>àm vi</a:t>
            </a:r>
            <a:r>
              <a:rPr lang="vi-VN" sz="2800">
                <a:solidFill>
                  <a:srgbClr val="FFFFFF"/>
                </a:solidFill>
                <a:latin typeface="Times New Roman (Headings)"/>
                <a:cs typeface="29LT Bukra Condensed"/>
              </a:rPr>
              <a:t>ệc với c</a:t>
            </a:r>
            <a:r>
              <a:rPr lang="en-US" sz="2800">
                <a:solidFill>
                  <a:srgbClr val="FFFFFF"/>
                </a:solidFill>
                <a:latin typeface="Times New Roman (Headings)"/>
                <a:cs typeface="29LT Bukra Condensed"/>
              </a:rPr>
              <a:t>ác t</a:t>
            </a:r>
            <a:r>
              <a:rPr lang="vi-VN" sz="2800">
                <a:solidFill>
                  <a:srgbClr val="FFFFFF"/>
                </a:solidFill>
                <a:latin typeface="Times New Roman (Headings)"/>
                <a:cs typeface="29LT Bukra Condensed"/>
              </a:rPr>
              <a:t>ập dữ liệu lớn, việc kh</a:t>
            </a:r>
            <a:r>
              <a:rPr lang="en-US" sz="2800">
                <a:solidFill>
                  <a:srgbClr val="FFFFFF"/>
                </a:solidFill>
                <a:latin typeface="Times New Roman (Headings)"/>
                <a:cs typeface="29LT Bukra Condensed"/>
              </a:rPr>
              <a:t>ám phá trong không gian đa chi</a:t>
            </a:r>
            <a:r>
              <a:rPr lang="vi-VN" sz="2800">
                <a:solidFill>
                  <a:srgbClr val="FFFFFF"/>
                </a:solidFill>
                <a:latin typeface="Times New Roman (Headings)"/>
                <a:cs typeface="29LT Bukra Condensed"/>
              </a:rPr>
              <a:t>ều (khối dữ liệu đa chiều) gi</a:t>
            </a:r>
            <a:r>
              <a:rPr lang="en-US" sz="2800">
                <a:solidFill>
                  <a:srgbClr val="FFFFFF"/>
                </a:solidFill>
                <a:latin typeface="Times New Roman (Headings)"/>
                <a:cs typeface="29LT Bukra Condensed"/>
              </a:rPr>
              <a:t>úp phát hi</a:t>
            </a:r>
            <a:r>
              <a:rPr lang="vi-VN" sz="2800">
                <a:solidFill>
                  <a:srgbClr val="FFFFFF"/>
                </a:solidFill>
                <a:latin typeface="Times New Roman (Headings)"/>
                <a:cs typeface="29LT Bukra Condensed"/>
              </a:rPr>
              <a:t>ện c</a:t>
            </a:r>
            <a:r>
              <a:rPr lang="en-US" sz="2800">
                <a:solidFill>
                  <a:srgbClr val="FFFFFF"/>
                </a:solidFill>
                <a:latin typeface="Times New Roman (Headings)"/>
                <a:cs typeface="29LT Bukra Condensed"/>
              </a:rPr>
              <a:t>ác m</a:t>
            </a:r>
            <a:r>
              <a:rPr lang="vi-VN" sz="2800">
                <a:solidFill>
                  <a:srgbClr val="FFFFFF"/>
                </a:solidFill>
                <a:latin typeface="Times New Roman (Headings)"/>
                <a:cs typeface="29LT Bukra Condensed"/>
              </a:rPr>
              <a:t>ẫu th</a:t>
            </a:r>
            <a:r>
              <a:rPr lang="en-US" sz="2800">
                <a:solidFill>
                  <a:srgbClr val="FFFFFF"/>
                </a:solidFill>
                <a:latin typeface="Times New Roman (Headings)"/>
                <a:cs typeface="29LT Bukra Condensed"/>
              </a:rPr>
              <a:t>ú v</a:t>
            </a:r>
            <a:r>
              <a:rPr lang="vi-VN" sz="2800">
                <a:solidFill>
                  <a:srgbClr val="FFFFFF"/>
                </a:solidFill>
                <a:latin typeface="Times New Roman (Headings)"/>
                <a:cs typeface="29LT Bukra Condensed"/>
              </a:rPr>
              <a:t>ị </a:t>
            </a:r>
            <a:r>
              <a:rPr lang="en-US" sz="2800">
                <a:solidFill>
                  <a:srgbClr val="FFFFFF"/>
                </a:solidFill>
                <a:latin typeface="Times New Roman (Headings)"/>
                <a:cs typeface="29LT Bukra Condensed"/>
              </a:rPr>
              <a:t>trong các t</a:t>
            </a:r>
            <a:r>
              <a:rPr lang="vi-VN" sz="2800">
                <a:solidFill>
                  <a:srgbClr val="FFFFFF"/>
                </a:solidFill>
                <a:latin typeface="Times New Roman (Headings)"/>
                <a:cs typeface="29LT Bukra Condensed"/>
              </a:rPr>
              <a:t>ổ</a:t>
            </a:r>
            <a:r>
              <a:rPr lang="en-US" sz="2800">
                <a:solidFill>
                  <a:srgbClr val="FFFFFF"/>
                </a:solidFill>
                <a:latin typeface="Times New Roman (Headings)"/>
                <a:cs typeface="29LT Bukra Condensed"/>
              </a:rPr>
              <a:t> h</a:t>
            </a:r>
            <a:r>
              <a:rPr lang="vi-VN" sz="2800">
                <a:solidFill>
                  <a:srgbClr val="FFFFFF"/>
                </a:solidFill>
                <a:latin typeface="Times New Roman (Headings)"/>
                <a:cs typeface="29LT Bukra Condensed"/>
              </a:rPr>
              <a:t>ợ</a:t>
            </a:r>
            <a:r>
              <a:rPr lang="en-US" sz="2800">
                <a:solidFill>
                  <a:srgbClr val="FFFFFF"/>
                </a:solidFill>
                <a:latin typeface="Times New Roman (Headings)"/>
                <a:cs typeface="29LT Bukra Condensed"/>
              </a:rPr>
              <a:t>p c</a:t>
            </a:r>
            <a:r>
              <a:rPr lang="vi-VN" sz="2800">
                <a:solidFill>
                  <a:srgbClr val="FFFFFF"/>
                </a:solidFill>
                <a:latin typeface="Times New Roman (Headings)"/>
                <a:cs typeface="29LT Bukra Condensed"/>
              </a:rPr>
              <a:t>ủ</a:t>
            </a:r>
            <a:r>
              <a:rPr lang="en-US" sz="2800">
                <a:solidFill>
                  <a:srgbClr val="FFFFFF"/>
                </a:solidFill>
                <a:latin typeface="Times New Roman (Headings)"/>
                <a:cs typeface="29LT Bukra Condensed"/>
              </a:rPr>
              <a:t>a</a:t>
            </a:r>
            <a:r>
              <a:rPr lang="vi-VN" sz="2800">
                <a:solidFill>
                  <a:srgbClr val="FFFFFF"/>
                </a:solidFill>
                <a:latin typeface="Times New Roman (Headings)"/>
                <a:cs typeface="29LT Bukra Condensed"/>
              </a:rPr>
              <a:t> c</a:t>
            </a:r>
            <a:r>
              <a:rPr lang="en-US" sz="2800">
                <a:solidFill>
                  <a:srgbClr val="FFFFFF"/>
                </a:solidFill>
                <a:latin typeface="Times New Roman (Headings)"/>
                <a:cs typeface="29LT Bukra Condensed"/>
              </a:rPr>
              <a:t>ác chi</a:t>
            </a:r>
            <a:r>
              <a:rPr lang="vi-VN" sz="2800">
                <a:solidFill>
                  <a:srgbClr val="FFFFFF"/>
                </a:solidFill>
                <a:latin typeface="Times New Roman (Headings)"/>
                <a:cs typeface="29LT Bukra Condensed"/>
              </a:rPr>
              <a:t>ề</a:t>
            </a:r>
            <a:r>
              <a:rPr lang="en-US" sz="2800">
                <a:solidFill>
                  <a:srgbClr val="FFFFFF"/>
                </a:solidFill>
                <a:latin typeface="Times New Roman (Headings)"/>
                <a:cs typeface="29LT Bukra Condensed"/>
              </a:rPr>
              <a:t>u (thu</a:t>
            </a:r>
            <a:r>
              <a:rPr lang="vi-VN" sz="2800">
                <a:solidFill>
                  <a:srgbClr val="FFFFFF"/>
                </a:solidFill>
                <a:latin typeface="Times New Roman (Headings)"/>
                <a:cs typeface="29LT Bukra Condensed"/>
              </a:rPr>
              <a:t>ộc t</a:t>
            </a:r>
            <a:r>
              <a:rPr lang="en-US" sz="2800">
                <a:solidFill>
                  <a:srgbClr val="FFFFFF"/>
                </a:solidFill>
                <a:latin typeface="Times New Roman (Headings)"/>
                <a:cs typeface="29LT Bukra Condensed"/>
              </a:rPr>
              <a:t>ính) </a:t>
            </a:r>
            <a:r>
              <a:rPr lang="vi-VN" sz="2800">
                <a:solidFill>
                  <a:srgbClr val="FFFFFF"/>
                </a:solidFill>
                <a:latin typeface="Times New Roman (Headings)"/>
                <a:cs typeface="29LT Bukra Condensed"/>
              </a:rPr>
              <a:t>ở c</a:t>
            </a:r>
            <a:r>
              <a:rPr lang="en-US" sz="2800">
                <a:solidFill>
                  <a:srgbClr val="FFFFFF"/>
                </a:solidFill>
                <a:latin typeface="Times New Roman (Headings)"/>
                <a:cs typeface="29LT Bukra Condensed"/>
              </a:rPr>
              <a:t>ác m</a:t>
            </a:r>
            <a:r>
              <a:rPr lang="vi-VN" sz="2800">
                <a:solidFill>
                  <a:srgbClr val="FFFFFF"/>
                </a:solidFill>
                <a:latin typeface="Times New Roman (Headings)"/>
                <a:cs typeface="29LT Bukra Condensed"/>
              </a:rPr>
              <a:t>ức độ trừu tượng kh</a:t>
            </a:r>
            <a:r>
              <a:rPr lang="en-US" sz="2800">
                <a:solidFill>
                  <a:srgbClr val="FFFFFF"/>
                </a:solidFill>
                <a:latin typeface="Times New Roman (Headings)"/>
                <a:cs typeface="29LT Bukra Condensed"/>
              </a:rPr>
              <a:t>ác nhau.Vi</a:t>
            </a:r>
            <a:r>
              <a:rPr lang="vi-VN" sz="2800">
                <a:solidFill>
                  <a:srgbClr val="FFFFFF"/>
                </a:solidFill>
                <a:latin typeface="Times New Roman (Headings)"/>
                <a:cs typeface="29LT Bukra Condensed"/>
              </a:rPr>
              <a:t>ệ</a:t>
            </a:r>
            <a:r>
              <a:rPr lang="en-US" sz="2800">
                <a:solidFill>
                  <a:srgbClr val="FFFFFF"/>
                </a:solidFill>
                <a:latin typeface="Times New Roman (Headings)"/>
                <a:cs typeface="29LT Bukra Condensed"/>
              </a:rPr>
              <a:t>c này, nâng cao s</a:t>
            </a:r>
            <a:r>
              <a:rPr lang="vi-VN" sz="2800">
                <a:solidFill>
                  <a:srgbClr val="FFFFFF"/>
                </a:solidFill>
                <a:latin typeface="Times New Roman (Headings)"/>
                <a:cs typeface="29LT Bukra Condensed"/>
              </a:rPr>
              <a:t>ức mạnh v</a:t>
            </a:r>
            <a:r>
              <a:rPr lang="en-US" sz="2800">
                <a:solidFill>
                  <a:srgbClr val="FFFFFF"/>
                </a:solidFill>
                <a:latin typeface="Times New Roman (Headings)"/>
                <a:cs typeface="29LT Bukra Condensed"/>
              </a:rPr>
              <a:t>à s</a:t>
            </a:r>
            <a:r>
              <a:rPr lang="vi-VN" sz="2800">
                <a:solidFill>
                  <a:srgbClr val="FFFFFF"/>
                </a:solidFill>
                <a:latin typeface="Times New Roman (Headings)"/>
                <a:cs typeface="29LT Bukra Condensed"/>
              </a:rPr>
              <a:t>ự linh hoạt của khai </a:t>
            </a:r>
            <a:r>
              <a:rPr lang="en-US" sz="2800">
                <a:solidFill>
                  <a:srgbClr val="FFFFFF"/>
                </a:solidFill>
                <a:latin typeface="Times New Roman (Headings)"/>
                <a:cs typeface="29LT Bukra Condensed"/>
              </a:rPr>
              <a:t>phá d</a:t>
            </a:r>
            <a:r>
              <a:rPr lang="vi-VN" sz="2800">
                <a:solidFill>
                  <a:srgbClr val="FFFFFF"/>
                </a:solidFill>
                <a:latin typeface="Times New Roman (Headings)"/>
                <a:cs typeface="29LT Bukra Condensed"/>
              </a:rPr>
              <a:t>ữ liệu</a:t>
            </a:r>
            <a:r>
              <a:rPr lang="vi-VN" sz="2800"/>
              <a:t>.</a:t>
            </a:r>
          </a:p>
          <a:p>
            <a:pPr algn="just"/>
            <a:endParaRPr lang="en-US" sz="3600">
              <a:solidFill>
                <a:srgbClr val="FFFFFF"/>
              </a:solidFill>
              <a:latin typeface="Times New Roman (Headings)"/>
              <a:cs typeface="29LT Bukra Condensed"/>
            </a:endParaRPr>
          </a:p>
        </p:txBody>
      </p:sp>
    </p:spTree>
    <p:extLst>
      <p:ext uri="{BB962C8B-B14F-4D97-AF65-F5344CB8AC3E}">
        <p14:creationId xmlns:p14="http://schemas.microsoft.com/office/powerpoint/2010/main" val="3734628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6" name="Group 18">
            <a:extLst>
              <a:ext uri="{FF2B5EF4-FFF2-40B4-BE49-F238E27FC236}">
                <a16:creationId xmlns:a16="http://schemas.microsoft.com/office/drawing/2014/main" id="{0B418C1F-65D7-C1EA-C0B5-7287218DA51C}"/>
              </a:ext>
            </a:extLst>
          </p:cNvPr>
          <p:cNvGrpSpPr/>
          <p:nvPr/>
        </p:nvGrpSpPr>
        <p:grpSpPr>
          <a:xfrm>
            <a:off x="2514600" y="1257300"/>
            <a:ext cx="13258800" cy="7772400"/>
            <a:chOff x="0" y="0"/>
            <a:chExt cx="367013" cy="362247"/>
          </a:xfrm>
        </p:grpSpPr>
        <p:sp>
          <p:nvSpPr>
            <p:cNvPr id="7" name="Freeform 19">
              <a:extLst>
                <a:ext uri="{FF2B5EF4-FFF2-40B4-BE49-F238E27FC236}">
                  <a16:creationId xmlns:a16="http://schemas.microsoft.com/office/drawing/2014/main" id="{41F83A3D-7D2C-B4D3-16C8-63D797E7953E}"/>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8" name="TextBox 20">
              <a:extLst>
                <a:ext uri="{FF2B5EF4-FFF2-40B4-BE49-F238E27FC236}">
                  <a16:creationId xmlns:a16="http://schemas.microsoft.com/office/drawing/2014/main" id="{1715919C-AF9C-92DA-68D4-44AFEE3D2293}"/>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9" name="TextBox 8">
            <a:extLst>
              <a:ext uri="{FF2B5EF4-FFF2-40B4-BE49-F238E27FC236}">
                <a16:creationId xmlns:a16="http://schemas.microsoft.com/office/drawing/2014/main" id="{D6DBDEEB-DF52-C2E1-F4F3-D7DA6E5FC0F6}"/>
              </a:ext>
            </a:extLst>
          </p:cNvPr>
          <p:cNvSpPr txBox="1"/>
          <p:nvPr/>
        </p:nvSpPr>
        <p:spPr>
          <a:xfrm>
            <a:off x="4495800" y="2547871"/>
            <a:ext cx="9601200" cy="4169411"/>
          </a:xfrm>
          <a:prstGeom prst="rect">
            <a:avLst/>
          </a:prstGeom>
          <a:noFill/>
        </p:spPr>
        <p:txBody>
          <a:bodyPr wrap="square" rtlCol="0">
            <a:spAutoFit/>
          </a:bodyPr>
          <a:lstStyle/>
          <a:p>
            <a:pPr algn="just">
              <a:lnSpc>
                <a:spcPct val="150000"/>
              </a:lnSpc>
            </a:pPr>
            <a:r>
              <a:rPr lang="en-US" sz="4000">
                <a:solidFill>
                  <a:srgbClr val="FFFFFF"/>
                </a:solidFill>
                <a:latin typeface="Times New Roman (Headings)"/>
                <a:cs typeface="29LT Bukra Condensed"/>
              </a:rPr>
              <a:t>	</a:t>
            </a:r>
            <a:r>
              <a:rPr lang="vi-VN" sz="4000">
                <a:solidFill>
                  <a:srgbClr val="FFFFFF"/>
                </a:solidFill>
                <a:latin typeface="Times New Roman (Headings)"/>
                <a:cs typeface="29LT Bukra Condensed"/>
              </a:rPr>
              <a:t>Khai ph</a:t>
            </a:r>
            <a:r>
              <a:rPr lang="en-US" sz="4000">
                <a:solidFill>
                  <a:srgbClr val="FFFFFF"/>
                </a:solidFill>
                <a:latin typeface="Times New Roman (Headings)"/>
                <a:cs typeface="29LT Bukra Condensed"/>
              </a:rPr>
              <a:t>á d</a:t>
            </a:r>
            <a:r>
              <a:rPr lang="vi-VN" sz="4000">
                <a:solidFill>
                  <a:srgbClr val="FFFFFF"/>
                </a:solidFill>
                <a:latin typeface="Times New Roman (Headings)"/>
                <a:cs typeface="29LT Bukra Condensed"/>
              </a:rPr>
              <a:t>ữ liệu</a:t>
            </a:r>
            <a:r>
              <a:rPr lang="en-US" sz="4000">
                <a:solidFill>
                  <a:srgbClr val="FFFFFF"/>
                </a:solidFill>
                <a:latin typeface="Times New Roman (Headings)"/>
                <a:cs typeface="29LT Bukra Condensed"/>
              </a:rPr>
              <a:t> - </a:t>
            </a:r>
            <a:r>
              <a:rPr lang="vi-VN" sz="4000">
                <a:solidFill>
                  <a:srgbClr val="FFFFFF"/>
                </a:solidFill>
                <a:latin typeface="Times New Roman (Headings)"/>
                <a:cs typeface="29LT Bukra Condensed"/>
              </a:rPr>
              <a:t>nỗ lực li</a:t>
            </a:r>
            <a:r>
              <a:rPr lang="en-US" sz="4000">
                <a:solidFill>
                  <a:srgbClr val="FFFFFF"/>
                </a:solidFill>
                <a:latin typeface="Times New Roman (Headings)"/>
                <a:cs typeface="29LT Bukra Condensed"/>
              </a:rPr>
              <a:t>ên ngành:</a:t>
            </a:r>
          </a:p>
          <a:p>
            <a:pPr algn="just">
              <a:lnSpc>
                <a:spcPct val="150000"/>
              </a:lnSpc>
            </a:pPr>
            <a:r>
              <a:rPr lang="en-US" sz="2800">
                <a:solidFill>
                  <a:srgbClr val="FFFFFF"/>
                </a:solidFill>
                <a:latin typeface="Times New Roman (Headings)"/>
                <a:cs typeface="29LT Bukra Condensed"/>
              </a:rPr>
              <a:t>  S</a:t>
            </a:r>
            <a:r>
              <a:rPr lang="vi-VN" sz="2800">
                <a:solidFill>
                  <a:srgbClr val="FFFFFF"/>
                </a:solidFill>
                <a:latin typeface="Times New Roman (Headings)"/>
                <a:cs typeface="29LT Bukra Condensed"/>
              </a:rPr>
              <a:t>ức mạnh của khai </a:t>
            </a:r>
            <a:r>
              <a:rPr lang="en-US" sz="2800">
                <a:solidFill>
                  <a:srgbClr val="FFFFFF"/>
                </a:solidFill>
                <a:latin typeface="Times New Roman (Headings)"/>
                <a:cs typeface="29LT Bukra Condensed"/>
              </a:rPr>
              <a:t>phá d</a:t>
            </a:r>
            <a:r>
              <a:rPr lang="vi-VN" sz="2800">
                <a:solidFill>
                  <a:srgbClr val="FFFFFF"/>
                </a:solidFill>
                <a:latin typeface="Times New Roman (Headings)"/>
                <a:cs typeface="29LT Bukra Condensed"/>
              </a:rPr>
              <a:t>ữ liệu c</a:t>
            </a:r>
            <a:r>
              <a:rPr lang="en-US" sz="2800">
                <a:solidFill>
                  <a:srgbClr val="FFFFFF"/>
                </a:solidFill>
                <a:latin typeface="Times New Roman (Headings)"/>
                <a:cs typeface="29LT Bukra Condensed"/>
              </a:rPr>
              <a:t>ó th</a:t>
            </a:r>
            <a:r>
              <a:rPr lang="vi-VN" sz="2800">
                <a:solidFill>
                  <a:srgbClr val="FFFFFF"/>
                </a:solidFill>
                <a:latin typeface="Times New Roman (Headings)"/>
                <a:cs typeface="29LT Bukra Condensed"/>
              </a:rPr>
              <a:t>ể được cải thiện bằng c</a:t>
            </a:r>
            <a:r>
              <a:rPr lang="en-US" sz="2800">
                <a:solidFill>
                  <a:srgbClr val="FFFFFF"/>
                </a:solidFill>
                <a:latin typeface="Times New Roman (Headings)"/>
                <a:cs typeface="29LT Bukra Condensed"/>
              </a:rPr>
              <a:t>ách k</a:t>
            </a:r>
            <a:r>
              <a:rPr lang="vi-VN" sz="2800">
                <a:solidFill>
                  <a:srgbClr val="FFFFFF"/>
                </a:solidFill>
                <a:latin typeface="Times New Roman (Headings)"/>
                <a:cs typeface="29LT Bukra Condensed"/>
              </a:rPr>
              <a:t>ết hợp c</a:t>
            </a:r>
            <a:r>
              <a:rPr lang="en-US" sz="2800">
                <a:solidFill>
                  <a:srgbClr val="FFFFFF"/>
                </a:solidFill>
                <a:latin typeface="Times New Roman (Headings)"/>
                <a:cs typeface="29LT Bukra Condensed"/>
              </a:rPr>
              <a:t>ác phương pháp t</a:t>
            </a:r>
            <a:r>
              <a:rPr lang="vi-VN" sz="2800">
                <a:solidFill>
                  <a:srgbClr val="FFFFFF"/>
                </a:solidFill>
                <a:latin typeface="Times New Roman (Headings)"/>
                <a:cs typeface="29LT Bukra Condensed"/>
              </a:rPr>
              <a:t>ừ c</a:t>
            </a:r>
            <a:r>
              <a:rPr lang="en-US" sz="2800">
                <a:solidFill>
                  <a:srgbClr val="FFFFFF"/>
                </a:solidFill>
                <a:latin typeface="Times New Roman (Headings)"/>
                <a:cs typeface="29LT Bukra Condensed"/>
              </a:rPr>
              <a:t>ác lĩnh v</a:t>
            </a:r>
            <a:r>
              <a:rPr lang="vi-VN" sz="2800">
                <a:solidFill>
                  <a:srgbClr val="FFFFFF"/>
                </a:solidFill>
                <a:latin typeface="Times New Roman (Headings)"/>
                <a:cs typeface="29LT Bukra Condensed"/>
              </a:rPr>
              <a:t>ực kh</a:t>
            </a:r>
            <a:r>
              <a:rPr lang="en-US" sz="2800">
                <a:solidFill>
                  <a:srgbClr val="FFFFFF"/>
                </a:solidFill>
                <a:latin typeface="Times New Roman (Headings)"/>
                <a:cs typeface="29LT Bukra Condensed"/>
              </a:rPr>
              <a:t>ác như x</a:t>
            </a:r>
            <a:r>
              <a:rPr lang="vi-VN" sz="2800">
                <a:solidFill>
                  <a:srgbClr val="FFFFFF"/>
                </a:solidFill>
                <a:latin typeface="Times New Roman (Headings)"/>
                <a:cs typeface="29LT Bukra Condensed"/>
              </a:rPr>
              <a:t>ử l</a:t>
            </a:r>
            <a:r>
              <a:rPr lang="en-US" sz="2800">
                <a:solidFill>
                  <a:srgbClr val="FFFFFF"/>
                </a:solidFill>
                <a:latin typeface="Times New Roman (Headings)"/>
                <a:cs typeface="29LT Bukra Condensed"/>
              </a:rPr>
              <a:t>ý ngôn ng</a:t>
            </a:r>
            <a:r>
              <a:rPr lang="vi-VN" sz="2800">
                <a:solidFill>
                  <a:srgbClr val="FFFFFF"/>
                </a:solidFill>
                <a:latin typeface="Times New Roman (Headings)"/>
                <a:cs typeface="29LT Bukra Condensed"/>
              </a:rPr>
              <a:t>ữ tự nhi</a:t>
            </a:r>
            <a:r>
              <a:rPr lang="en-US" sz="2800">
                <a:solidFill>
                  <a:srgbClr val="FFFFFF"/>
                </a:solidFill>
                <a:latin typeface="Times New Roman (Headings)"/>
                <a:cs typeface="29LT Bukra Condensed"/>
              </a:rPr>
              <a:t>ên và k</a:t>
            </a:r>
            <a:r>
              <a:rPr lang="vi-VN" sz="2800">
                <a:solidFill>
                  <a:srgbClr val="FFFFFF"/>
                </a:solidFill>
                <a:latin typeface="Times New Roman (Headings)"/>
                <a:cs typeface="29LT Bukra Condensed"/>
              </a:rPr>
              <a:t>ỹ thuật phần mềm. V</a:t>
            </a:r>
            <a:r>
              <a:rPr lang="en-US" sz="2800">
                <a:solidFill>
                  <a:srgbClr val="FFFFFF"/>
                </a:solidFill>
                <a:latin typeface="Times New Roman (Headings)"/>
                <a:cs typeface="29LT Bukra Condensed"/>
              </a:rPr>
              <a:t>í d</a:t>
            </a:r>
            <a:r>
              <a:rPr lang="vi-VN" sz="2800">
                <a:solidFill>
                  <a:srgbClr val="FFFFFF"/>
                </a:solidFill>
                <a:latin typeface="Times New Roman (Headings)"/>
                <a:cs typeface="29LT Bukra Condensed"/>
              </a:rPr>
              <a:t>ụ, kết hợp khai th</a:t>
            </a:r>
            <a:r>
              <a:rPr lang="en-US" sz="2800">
                <a:solidFill>
                  <a:srgbClr val="FFFFFF"/>
                </a:solidFill>
                <a:latin typeface="Times New Roman (Headings)"/>
                <a:cs typeface="29LT Bukra Condensed"/>
              </a:rPr>
              <a:t>ác d</a:t>
            </a:r>
            <a:r>
              <a:rPr lang="vi-VN" sz="2800">
                <a:solidFill>
                  <a:srgbClr val="FFFFFF"/>
                </a:solidFill>
                <a:latin typeface="Times New Roman (Headings)"/>
                <a:cs typeface="29LT Bukra Condensed"/>
              </a:rPr>
              <a:t>ữ liệu với truy xuất th</a:t>
            </a:r>
            <a:r>
              <a:rPr lang="en-US" sz="2800">
                <a:solidFill>
                  <a:srgbClr val="FFFFFF"/>
                </a:solidFill>
                <a:latin typeface="Times New Roman (Headings)"/>
                <a:cs typeface="29LT Bukra Condensed"/>
              </a:rPr>
              <a:t>ông tin giúp khai thác văn b</a:t>
            </a:r>
            <a:r>
              <a:rPr lang="vi-VN" sz="2800">
                <a:solidFill>
                  <a:srgbClr val="FFFFFF"/>
                </a:solidFill>
                <a:latin typeface="Times New Roman (Headings)"/>
                <a:cs typeface="29LT Bukra Condensed"/>
              </a:rPr>
              <a:t>ản ng</a:t>
            </a:r>
            <a:r>
              <a:rPr lang="en-US" sz="2800">
                <a:solidFill>
                  <a:srgbClr val="FFFFFF"/>
                </a:solidFill>
                <a:latin typeface="Times New Roman (Headings)"/>
                <a:cs typeface="29LT Bukra Condensed"/>
              </a:rPr>
              <a:t>ôn ng</a:t>
            </a:r>
            <a:r>
              <a:rPr lang="vi-VN" sz="2800">
                <a:solidFill>
                  <a:srgbClr val="FFFFFF"/>
                </a:solidFill>
                <a:latin typeface="Times New Roman (Headings)"/>
                <a:cs typeface="29LT Bukra Condensed"/>
              </a:rPr>
              <a:t>ữ tự nhi</a:t>
            </a:r>
            <a:r>
              <a:rPr lang="en-US" sz="2800">
                <a:solidFill>
                  <a:srgbClr val="FFFFFF"/>
                </a:solidFill>
                <a:latin typeface="Times New Roman (Headings)"/>
                <a:cs typeface="29LT Bukra Condensed"/>
              </a:rPr>
              <a:t>ên hi</a:t>
            </a:r>
            <a:r>
              <a:rPr lang="vi-VN" sz="2800">
                <a:solidFill>
                  <a:srgbClr val="FFFFFF"/>
                </a:solidFill>
                <a:latin typeface="Times New Roman (Headings)"/>
                <a:cs typeface="29LT Bukra Condensed"/>
              </a:rPr>
              <a:t>ệu quả hơn</a:t>
            </a:r>
            <a:r>
              <a:rPr lang="vi-VN" sz="2800"/>
              <a:t>.</a:t>
            </a:r>
            <a:endParaRPr lang="en-US" sz="2800">
              <a:solidFill>
                <a:srgbClr val="FFFFFF"/>
              </a:solidFill>
              <a:latin typeface="Times New Roman (Headings)"/>
              <a:cs typeface="29LT Bukra Condensed"/>
            </a:endParaRPr>
          </a:p>
        </p:txBody>
      </p:sp>
    </p:spTree>
    <p:extLst>
      <p:ext uri="{BB962C8B-B14F-4D97-AF65-F5344CB8AC3E}">
        <p14:creationId xmlns:p14="http://schemas.microsoft.com/office/powerpoint/2010/main" val="3691114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3D0000">
                <a:alpha val="100000"/>
              </a:srgbClr>
            </a:gs>
            <a:gs pos="50000">
              <a:srgbClr val="000019">
                <a:alpha val="100000"/>
              </a:srgbClr>
            </a:gs>
            <a:gs pos="100000">
              <a:srgbClr val="00001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1880"/>
            <a:chOff x="0" y="0"/>
            <a:chExt cx="4816593" cy="45269"/>
          </a:xfrm>
        </p:grpSpPr>
        <p:sp>
          <p:nvSpPr>
            <p:cNvPr id="3" name="Freeform 3"/>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4" name="TextBox 4"/>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grpSp>
        <p:nvGrpSpPr>
          <p:cNvPr id="6" name="Group 18">
            <a:extLst>
              <a:ext uri="{FF2B5EF4-FFF2-40B4-BE49-F238E27FC236}">
                <a16:creationId xmlns:a16="http://schemas.microsoft.com/office/drawing/2014/main" id="{0B418C1F-65D7-C1EA-C0B5-7287218DA51C}"/>
              </a:ext>
            </a:extLst>
          </p:cNvPr>
          <p:cNvGrpSpPr/>
          <p:nvPr/>
        </p:nvGrpSpPr>
        <p:grpSpPr>
          <a:xfrm>
            <a:off x="2514600" y="1257300"/>
            <a:ext cx="13258800" cy="7772400"/>
            <a:chOff x="0" y="0"/>
            <a:chExt cx="367013" cy="362247"/>
          </a:xfrm>
        </p:grpSpPr>
        <p:sp>
          <p:nvSpPr>
            <p:cNvPr id="7" name="Freeform 19">
              <a:extLst>
                <a:ext uri="{FF2B5EF4-FFF2-40B4-BE49-F238E27FC236}">
                  <a16:creationId xmlns:a16="http://schemas.microsoft.com/office/drawing/2014/main" id="{41F83A3D-7D2C-B4D3-16C8-63D797E7953E}"/>
                </a:ext>
              </a:extLst>
            </p:cNvPr>
            <p:cNvSpPr/>
            <p:nvPr/>
          </p:nvSpPr>
          <p:spPr>
            <a:xfrm>
              <a:off x="0" y="0"/>
              <a:ext cx="367013" cy="362247"/>
            </a:xfrm>
            <a:custGeom>
              <a:avLst/>
              <a:gdLst/>
              <a:ahLst/>
              <a:cxnLst/>
              <a:rect l="l" t="t" r="r" b="b"/>
              <a:pathLst>
                <a:path w="367013" h="362247">
                  <a:moveTo>
                    <a:pt x="80850" y="0"/>
                  </a:moveTo>
                  <a:lnTo>
                    <a:pt x="286163" y="0"/>
                  </a:lnTo>
                  <a:cubicBezTo>
                    <a:pt x="307606" y="0"/>
                    <a:pt x="328170" y="8518"/>
                    <a:pt x="343333" y="23680"/>
                  </a:cubicBezTo>
                  <a:cubicBezTo>
                    <a:pt x="358495" y="38843"/>
                    <a:pt x="367013" y="59407"/>
                    <a:pt x="367013" y="80850"/>
                  </a:cubicBezTo>
                  <a:lnTo>
                    <a:pt x="367013" y="281397"/>
                  </a:lnTo>
                  <a:cubicBezTo>
                    <a:pt x="367013" y="302840"/>
                    <a:pt x="358495" y="323404"/>
                    <a:pt x="343333" y="338567"/>
                  </a:cubicBezTo>
                  <a:cubicBezTo>
                    <a:pt x="328170" y="353729"/>
                    <a:pt x="307606" y="362247"/>
                    <a:pt x="286163" y="362247"/>
                  </a:cubicBezTo>
                  <a:lnTo>
                    <a:pt x="80850" y="362247"/>
                  </a:lnTo>
                  <a:cubicBezTo>
                    <a:pt x="59407" y="362247"/>
                    <a:pt x="38843" y="353729"/>
                    <a:pt x="23680" y="338567"/>
                  </a:cubicBezTo>
                  <a:cubicBezTo>
                    <a:pt x="8518" y="323404"/>
                    <a:pt x="0" y="302840"/>
                    <a:pt x="0" y="281397"/>
                  </a:cubicBezTo>
                  <a:lnTo>
                    <a:pt x="0" y="80850"/>
                  </a:lnTo>
                  <a:cubicBezTo>
                    <a:pt x="0" y="59407"/>
                    <a:pt x="8518" y="38843"/>
                    <a:pt x="23680" y="23680"/>
                  </a:cubicBezTo>
                  <a:cubicBezTo>
                    <a:pt x="38843" y="8518"/>
                    <a:pt x="59407" y="0"/>
                    <a:pt x="80850" y="0"/>
                  </a:cubicBezTo>
                  <a:close/>
                </a:path>
              </a:pathLst>
            </a:custGeom>
            <a:solidFill>
              <a:srgbClr val="FF3131"/>
            </a:solidFill>
          </p:spPr>
          <p:txBody>
            <a:bodyPr/>
            <a:lstStyle/>
            <a:p>
              <a:endParaRPr lang="en-US"/>
            </a:p>
          </p:txBody>
        </p:sp>
        <p:sp>
          <p:nvSpPr>
            <p:cNvPr id="8" name="TextBox 20">
              <a:extLst>
                <a:ext uri="{FF2B5EF4-FFF2-40B4-BE49-F238E27FC236}">
                  <a16:creationId xmlns:a16="http://schemas.microsoft.com/office/drawing/2014/main" id="{1715919C-AF9C-92DA-68D4-44AFEE3D2293}"/>
                </a:ext>
              </a:extLst>
            </p:cNvPr>
            <p:cNvSpPr txBox="1"/>
            <p:nvPr/>
          </p:nvSpPr>
          <p:spPr>
            <a:xfrm>
              <a:off x="0" y="-47625"/>
              <a:ext cx="367013" cy="409872"/>
            </a:xfrm>
            <a:prstGeom prst="rect">
              <a:avLst/>
            </a:prstGeom>
          </p:spPr>
          <p:txBody>
            <a:bodyPr lIns="50800" tIns="50800" rIns="50800" bIns="50800" rtlCol="0" anchor="ctr"/>
            <a:lstStyle/>
            <a:p>
              <a:pPr algn="ctr">
                <a:lnSpc>
                  <a:spcPts val="3359"/>
                </a:lnSpc>
              </a:pPr>
              <a:endParaRPr/>
            </a:p>
          </p:txBody>
        </p:sp>
      </p:grpSp>
      <p:sp>
        <p:nvSpPr>
          <p:cNvPr id="9" name="TextBox 8">
            <a:extLst>
              <a:ext uri="{FF2B5EF4-FFF2-40B4-BE49-F238E27FC236}">
                <a16:creationId xmlns:a16="http://schemas.microsoft.com/office/drawing/2014/main" id="{D6DBDEEB-DF52-C2E1-F4F3-D7DA6E5FC0F6}"/>
              </a:ext>
            </a:extLst>
          </p:cNvPr>
          <p:cNvSpPr txBox="1"/>
          <p:nvPr/>
        </p:nvSpPr>
        <p:spPr>
          <a:xfrm>
            <a:off x="4495800" y="2933700"/>
            <a:ext cx="9906000" cy="3184526"/>
          </a:xfrm>
          <a:prstGeom prst="rect">
            <a:avLst/>
          </a:prstGeom>
          <a:noFill/>
        </p:spPr>
        <p:txBody>
          <a:bodyPr wrap="square" rtlCol="0">
            <a:spAutoFit/>
          </a:bodyPr>
          <a:lstStyle/>
          <a:p>
            <a:pPr algn="ctr"/>
            <a:r>
              <a:rPr lang="en-US" sz="4000">
                <a:solidFill>
                  <a:srgbClr val="FFFFFF"/>
                </a:solidFill>
                <a:latin typeface="Times New Roman (Headings)"/>
                <a:cs typeface="29LT Bukra Condensed"/>
              </a:rPr>
              <a:t>	</a:t>
            </a:r>
            <a:r>
              <a:rPr lang="vi-VN" sz="4000">
                <a:solidFill>
                  <a:srgbClr val="FFFFFF"/>
                </a:solidFill>
                <a:latin typeface="Times New Roman (Headings)"/>
                <a:cs typeface="29LT Bukra Condensed"/>
              </a:rPr>
              <a:t>Tăng cường khả năng kh</a:t>
            </a:r>
            <a:r>
              <a:rPr lang="en-US" sz="4000">
                <a:solidFill>
                  <a:srgbClr val="FFFFFF"/>
                </a:solidFill>
                <a:latin typeface="Times New Roman (Headings)"/>
                <a:cs typeface="29LT Bukra Condensed"/>
              </a:rPr>
              <a:t>ám phá trong môi trư</a:t>
            </a:r>
            <a:r>
              <a:rPr lang="vi-VN" sz="4000">
                <a:solidFill>
                  <a:srgbClr val="FFFFFF"/>
                </a:solidFill>
                <a:latin typeface="Times New Roman (Headings)"/>
                <a:cs typeface="29LT Bukra Condensed"/>
              </a:rPr>
              <a:t>ờng mạng</a:t>
            </a:r>
            <a:r>
              <a:rPr lang="en-US" sz="4000">
                <a:solidFill>
                  <a:srgbClr val="FFFFFF"/>
                </a:solidFill>
                <a:latin typeface="Times New Roman (Headings)"/>
                <a:cs typeface="29LT Bukra Condensed"/>
              </a:rPr>
              <a:t>:</a:t>
            </a:r>
          </a:p>
          <a:p>
            <a:pPr algn="just">
              <a:lnSpc>
                <a:spcPct val="150000"/>
              </a:lnSpc>
            </a:pPr>
            <a:r>
              <a:rPr lang="en-US" sz="2800">
                <a:solidFill>
                  <a:srgbClr val="FFFFFF"/>
                </a:solidFill>
                <a:latin typeface="Times New Roman (Headings)"/>
                <a:cs typeface="29LT Bukra Condensed"/>
              </a:rPr>
              <a:t>  </a:t>
            </a:r>
            <a:r>
              <a:rPr lang="vi-VN" sz="2800">
                <a:solidFill>
                  <a:srgbClr val="FFFFFF"/>
                </a:solidFill>
                <a:latin typeface="Times New Roman (Headings)"/>
                <a:cs typeface="29LT Bukra Condensed"/>
              </a:rPr>
              <a:t>Hầu hết c</a:t>
            </a:r>
            <a:r>
              <a:rPr lang="en-US" sz="2800">
                <a:solidFill>
                  <a:srgbClr val="FFFFFF"/>
                </a:solidFill>
                <a:latin typeface="Times New Roman (Headings)"/>
                <a:cs typeface="29LT Bukra Condensed"/>
              </a:rPr>
              <a:t>ác d</a:t>
            </a:r>
            <a:r>
              <a:rPr lang="vi-VN" sz="2800">
                <a:solidFill>
                  <a:srgbClr val="FFFFFF"/>
                </a:solidFill>
                <a:latin typeface="Times New Roman (Headings)"/>
                <a:cs typeface="29LT Bukra Condensed"/>
              </a:rPr>
              <a:t>ữ liệu hiện nay nằm trong m</a:t>
            </a:r>
            <a:r>
              <a:rPr lang="en-US" sz="2800">
                <a:solidFill>
                  <a:srgbClr val="FFFFFF"/>
                </a:solidFill>
                <a:latin typeface="Times New Roman (Headings)"/>
                <a:cs typeface="29LT Bukra Condensed"/>
              </a:rPr>
              <a:t>ôi trư</a:t>
            </a:r>
            <a:r>
              <a:rPr lang="vi-VN" sz="2800">
                <a:solidFill>
                  <a:srgbClr val="FFFFFF"/>
                </a:solidFill>
                <a:latin typeface="Times New Roman (Headings)"/>
                <a:cs typeface="29LT Bukra Condensed"/>
              </a:rPr>
              <a:t>ờng li</a:t>
            </a:r>
            <a:r>
              <a:rPr lang="en-US" sz="2800">
                <a:solidFill>
                  <a:srgbClr val="FFFFFF"/>
                </a:solidFill>
                <a:latin typeface="Times New Roman (Headings)"/>
                <a:cs typeface="29LT Bukra Condensed"/>
              </a:rPr>
              <a:t>ên k</a:t>
            </a:r>
            <a:r>
              <a:rPr lang="vi-VN" sz="2800">
                <a:solidFill>
                  <a:srgbClr val="FFFFFF"/>
                </a:solidFill>
                <a:latin typeface="Times New Roman (Headings)"/>
                <a:cs typeface="29LT Bukra Condensed"/>
              </a:rPr>
              <a:t>ết, như Web hoặc cơ sở dữ liệu. </a:t>
            </a:r>
            <a:r>
              <a:rPr lang="en-US" sz="2800">
                <a:solidFill>
                  <a:srgbClr val="FFFFFF"/>
                </a:solidFill>
                <a:latin typeface="Times New Roman (Headings)"/>
                <a:cs typeface="29LT Bukra Condensed"/>
              </a:rPr>
              <a:t>Các liên k</a:t>
            </a:r>
            <a:r>
              <a:rPr lang="vi-VN" sz="2800">
                <a:solidFill>
                  <a:srgbClr val="FFFFFF"/>
                </a:solidFill>
                <a:latin typeface="Times New Roman (Headings)"/>
                <a:cs typeface="29LT Bukra Condensed"/>
              </a:rPr>
              <a:t>ết ngữ nghĩa giữa c</a:t>
            </a:r>
            <a:r>
              <a:rPr lang="en-US" sz="2800">
                <a:solidFill>
                  <a:srgbClr val="FFFFFF"/>
                </a:solidFill>
                <a:latin typeface="Times New Roman (Headings)"/>
                <a:cs typeface="29LT Bukra Condensed"/>
              </a:rPr>
              <a:t>ác đ</a:t>
            </a:r>
            <a:r>
              <a:rPr lang="vi-VN" sz="2800">
                <a:solidFill>
                  <a:srgbClr val="FFFFFF"/>
                </a:solidFill>
                <a:latin typeface="Times New Roman (Headings)"/>
                <a:cs typeface="29LT Bukra Condensed"/>
              </a:rPr>
              <a:t>ối tượng dữ liệu </a:t>
            </a:r>
            <a:r>
              <a:rPr lang="en-US" sz="2800">
                <a:solidFill>
                  <a:srgbClr val="FFFFFF"/>
                </a:solidFill>
                <a:latin typeface="Times New Roman (Headings)"/>
                <a:cs typeface="29LT Bukra Condensed"/>
              </a:rPr>
              <a:t>có th</a:t>
            </a:r>
            <a:r>
              <a:rPr lang="vi-VN" sz="2800">
                <a:solidFill>
                  <a:srgbClr val="FFFFFF"/>
                </a:solidFill>
                <a:latin typeface="Times New Roman (Headings)"/>
                <a:cs typeface="29LT Bukra Condensed"/>
              </a:rPr>
              <a:t>ể</a:t>
            </a:r>
            <a:r>
              <a:rPr lang="en-US" sz="2800">
                <a:solidFill>
                  <a:srgbClr val="FFFFFF"/>
                </a:solidFill>
                <a:latin typeface="Times New Roman (Headings)"/>
                <a:cs typeface="29LT Bukra Condensed"/>
              </a:rPr>
              <a:t> t</a:t>
            </a:r>
            <a:r>
              <a:rPr lang="vi-VN" sz="2800">
                <a:solidFill>
                  <a:srgbClr val="FFFFFF"/>
                </a:solidFill>
                <a:latin typeface="Times New Roman (Headings)"/>
                <a:cs typeface="29LT Bukra Condensed"/>
              </a:rPr>
              <a:t>ầ</a:t>
            </a:r>
            <a:r>
              <a:rPr lang="en-US" sz="2800">
                <a:solidFill>
                  <a:srgbClr val="FFFFFF"/>
                </a:solidFill>
                <a:latin typeface="Times New Roman (Headings)"/>
                <a:cs typeface="29LT Bukra Condensed"/>
              </a:rPr>
              <a:t>n d</a:t>
            </a:r>
            <a:r>
              <a:rPr lang="vi-VN" sz="2800">
                <a:solidFill>
                  <a:srgbClr val="FFFFFF"/>
                </a:solidFill>
                <a:latin typeface="Times New Roman (Headings)"/>
                <a:cs typeface="29LT Bukra Condensed"/>
              </a:rPr>
              <a:t>ụ</a:t>
            </a:r>
            <a:r>
              <a:rPr lang="en-US" sz="2800">
                <a:solidFill>
                  <a:srgbClr val="FFFFFF"/>
                </a:solidFill>
                <a:latin typeface="Times New Roman (Headings)"/>
                <a:cs typeface="29LT Bukra Condensed"/>
              </a:rPr>
              <a:t>ng đ</a:t>
            </a:r>
            <a:r>
              <a:rPr lang="vi-VN" sz="2800">
                <a:solidFill>
                  <a:srgbClr val="FFFFFF"/>
                </a:solidFill>
                <a:latin typeface="Times New Roman (Headings)"/>
                <a:cs typeface="29LT Bukra Condensed"/>
              </a:rPr>
              <a:t>ể gi</a:t>
            </a:r>
            <a:r>
              <a:rPr lang="en-US" sz="2800">
                <a:solidFill>
                  <a:srgbClr val="FFFFFF"/>
                </a:solidFill>
                <a:latin typeface="Times New Roman (Headings)"/>
                <a:cs typeface="29LT Bukra Condensed"/>
              </a:rPr>
              <a:t>úp nâng cao vi</a:t>
            </a:r>
            <a:r>
              <a:rPr lang="vi-VN" sz="2800">
                <a:solidFill>
                  <a:srgbClr val="FFFFFF"/>
                </a:solidFill>
                <a:latin typeface="Times New Roman (Headings)"/>
                <a:cs typeface="29LT Bukra Condensed"/>
              </a:rPr>
              <a:t>ệc </a:t>
            </a:r>
            <a:r>
              <a:rPr lang="en-US" sz="2800">
                <a:solidFill>
                  <a:srgbClr val="FFFFFF"/>
                </a:solidFill>
                <a:latin typeface="Times New Roman (Headings)"/>
                <a:cs typeface="29LT Bukra Condensed"/>
              </a:rPr>
              <a:t>khai phá</a:t>
            </a:r>
            <a:r>
              <a:rPr lang="vi-VN" sz="2800">
                <a:solidFill>
                  <a:srgbClr val="FFFFFF"/>
                </a:solidFill>
                <a:latin typeface="Times New Roman (Headings)"/>
                <a:cs typeface="29LT Bukra Condensed"/>
              </a:rPr>
              <a:t> kiến thức</a:t>
            </a:r>
            <a:r>
              <a:rPr lang="vi-VN" sz="2800"/>
              <a:t>.</a:t>
            </a:r>
          </a:p>
        </p:txBody>
      </p:sp>
    </p:spTree>
    <p:extLst>
      <p:ext uri="{BB962C8B-B14F-4D97-AF65-F5344CB8AC3E}">
        <p14:creationId xmlns:p14="http://schemas.microsoft.com/office/powerpoint/2010/main" val="428549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B9AFB027581D469DB147F1231FFC24" ma:contentTypeVersion="4" ma:contentTypeDescription="Create a new document." ma:contentTypeScope="" ma:versionID="cd5997a255678624a113f2c7e9932230">
  <xsd:schema xmlns:xsd="http://www.w3.org/2001/XMLSchema" xmlns:xs="http://www.w3.org/2001/XMLSchema" xmlns:p="http://schemas.microsoft.com/office/2006/metadata/properties" xmlns:ns2="e31da5d4-057f-4a4a-961b-2f4ab7b9be0e" targetNamespace="http://schemas.microsoft.com/office/2006/metadata/properties" ma:root="true" ma:fieldsID="0f39adc3850784a0e1061032aadb982e"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30692F-9ECC-4708-81D8-3AB0ACF1201E}"/>
</file>

<file path=customXml/itemProps2.xml><?xml version="1.0" encoding="utf-8"?>
<ds:datastoreItem xmlns:ds="http://schemas.openxmlformats.org/officeDocument/2006/customXml" ds:itemID="{27E8E5F9-BA94-4641-B02B-1884BE039B7A}"/>
</file>

<file path=customXml/itemProps3.xml><?xml version="1.0" encoding="utf-8"?>
<ds:datastoreItem xmlns:ds="http://schemas.openxmlformats.org/officeDocument/2006/customXml" ds:itemID="{A86A57AA-760A-4D47-83E9-03BE4B086E32}"/>
</file>

<file path=docProps/app.xml><?xml version="1.0" encoding="utf-8"?>
<Properties xmlns="http://schemas.openxmlformats.org/officeDocument/2006/extended-properties" xmlns:vt="http://schemas.openxmlformats.org/officeDocument/2006/docPropsVTypes">
  <TotalTime>249</TotalTime>
  <Words>2157</Words>
  <Application>Microsoft Office PowerPoint</Application>
  <PresentationFormat>Custom</PresentationFormat>
  <Paragraphs>123</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 (Headings)</vt:lpstr>
      <vt:lpstr>Arial</vt:lpstr>
      <vt:lpstr>Calibri</vt:lpstr>
      <vt:lpstr>29LT Bukra Condensed</vt:lpstr>
      <vt:lpstr>Aptos</vt:lpstr>
      <vt:lpstr>Times New Roman</vt:lpstr>
      <vt:lpstr>Assistant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Market Analysis Slides</dc:title>
  <dc:creator>Asus</dc:creator>
  <cp:lastModifiedBy>Nguyễn Tất Lộc</cp:lastModifiedBy>
  <cp:revision>11</cp:revision>
  <dcterms:created xsi:type="dcterms:W3CDTF">2006-08-16T00:00:00Z</dcterms:created>
  <dcterms:modified xsi:type="dcterms:W3CDTF">2024-08-27T10:51:38Z</dcterms:modified>
  <dc:identifier>DAGORgQIMlo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